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6" r:id="rId2"/>
    <p:sldId id="303" r:id="rId3"/>
    <p:sldId id="307" r:id="rId4"/>
    <p:sldId id="308" r:id="rId5"/>
    <p:sldId id="304" r:id="rId6"/>
    <p:sldId id="315" r:id="rId7"/>
    <p:sldId id="309" r:id="rId8"/>
    <p:sldId id="316" r:id="rId9"/>
    <p:sldId id="310" r:id="rId10"/>
    <p:sldId id="317" r:id="rId11"/>
    <p:sldId id="318" r:id="rId12"/>
    <p:sldId id="319" r:id="rId13"/>
    <p:sldId id="320" r:id="rId14"/>
    <p:sldId id="311"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2" d="100"/>
          <a:sy n="92" d="100"/>
        </p:scale>
        <p:origin x="4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CC944-C0AD-4B11-B378-7C2F27D83DDE}" type="datetimeFigureOut">
              <a:rPr lang="fr-FR" smtClean="0"/>
              <a:t>28/11/2022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14E71-27AE-4F94-A48B-8D853A4C1B50}" type="slidenum">
              <a:rPr lang="fr-FR" smtClean="0"/>
              <a:t>‹#›</a:t>
            </a:fld>
            <a:endParaRPr lang="fr-FR"/>
          </a:p>
        </p:txBody>
      </p:sp>
    </p:spTree>
    <p:extLst>
      <p:ext uri="{BB962C8B-B14F-4D97-AF65-F5344CB8AC3E}">
        <p14:creationId xmlns:p14="http://schemas.microsoft.com/office/powerpoint/2010/main" val="210830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58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EC670A-DCC2-4F16-B40C-19B762788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xmlns="" id="{A1B30FAE-4DBE-4911-A9DE-08B5F744D4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xmlns="" id="{D4764F8B-87E7-49B8-A123-E5CC8AE2118C}"/>
              </a:ext>
            </a:extLst>
          </p:cNvPr>
          <p:cNvSpPr>
            <a:spLocks noGrp="1"/>
          </p:cNvSpPr>
          <p:nvPr>
            <p:ph type="dt" sz="half" idx="10"/>
          </p:nvPr>
        </p:nvSpPr>
        <p:spPr/>
        <p:txBody>
          <a:bodyPr/>
          <a:lstStyle/>
          <a:p>
            <a:fld id="{0805520A-CFC3-44BE-AB9C-3434CA417808}" type="datetimeFigureOut">
              <a:rPr lang="fr-FR" smtClean="0"/>
              <a:t>28/11/2022</a:t>
            </a:fld>
            <a:endParaRPr lang="fr-FR"/>
          </a:p>
        </p:txBody>
      </p:sp>
      <p:sp>
        <p:nvSpPr>
          <p:cNvPr id="5" name="Footer Placeholder 4">
            <a:extLst>
              <a:ext uri="{FF2B5EF4-FFF2-40B4-BE49-F238E27FC236}">
                <a16:creationId xmlns:a16="http://schemas.microsoft.com/office/drawing/2014/main" xmlns="" id="{4E1C1712-E69C-4D11-80AB-E772F67C926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B5BACBA3-05F4-4402-ACAD-4D6869961B7C}"/>
              </a:ext>
            </a:extLst>
          </p:cNvPr>
          <p:cNvSpPr>
            <a:spLocks noGrp="1"/>
          </p:cNvSpPr>
          <p:nvPr>
            <p:ph type="sldNum" sz="quarter" idx="12"/>
          </p:nvPr>
        </p:nvSpPr>
        <p:spPr/>
        <p:txBody>
          <a:bodyPr/>
          <a:lstStyle/>
          <a:p>
            <a:fld id="{2BAF8DDA-1CDA-4896-8AA6-6C0F9A2299CE}" type="slidenum">
              <a:rPr lang="fr-FR" smtClean="0"/>
              <a:t>‹#›</a:t>
            </a:fld>
            <a:endParaRPr lang="fr-FR"/>
          </a:p>
        </p:txBody>
      </p:sp>
    </p:spTree>
    <p:extLst>
      <p:ext uri="{BB962C8B-B14F-4D97-AF65-F5344CB8AC3E}">
        <p14:creationId xmlns:p14="http://schemas.microsoft.com/office/powerpoint/2010/main" val="378597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16F210-E7BD-4B5A-9538-F830F30BFA3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B0FE874A-7C45-48E9-8928-25CA40F81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34107E4E-34D5-4336-9523-57CB5A98941F}"/>
              </a:ext>
            </a:extLst>
          </p:cNvPr>
          <p:cNvSpPr>
            <a:spLocks noGrp="1"/>
          </p:cNvSpPr>
          <p:nvPr>
            <p:ph type="dt" sz="half" idx="10"/>
          </p:nvPr>
        </p:nvSpPr>
        <p:spPr/>
        <p:txBody>
          <a:bodyPr/>
          <a:lstStyle/>
          <a:p>
            <a:fld id="{0805520A-CFC3-44BE-AB9C-3434CA417808}" type="datetimeFigureOut">
              <a:rPr lang="fr-FR" smtClean="0"/>
              <a:t>28/11/2022</a:t>
            </a:fld>
            <a:endParaRPr lang="fr-FR"/>
          </a:p>
        </p:txBody>
      </p:sp>
      <p:sp>
        <p:nvSpPr>
          <p:cNvPr id="5" name="Footer Placeholder 4">
            <a:extLst>
              <a:ext uri="{FF2B5EF4-FFF2-40B4-BE49-F238E27FC236}">
                <a16:creationId xmlns:a16="http://schemas.microsoft.com/office/drawing/2014/main" xmlns="" id="{0A371977-060D-46E9-9669-67CA9EDB76A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970997E6-CACC-49B6-8D2C-EA4EFF4F8246}"/>
              </a:ext>
            </a:extLst>
          </p:cNvPr>
          <p:cNvSpPr>
            <a:spLocks noGrp="1"/>
          </p:cNvSpPr>
          <p:nvPr>
            <p:ph type="sldNum" sz="quarter" idx="12"/>
          </p:nvPr>
        </p:nvSpPr>
        <p:spPr/>
        <p:txBody>
          <a:bodyPr/>
          <a:lstStyle/>
          <a:p>
            <a:fld id="{2BAF8DDA-1CDA-4896-8AA6-6C0F9A2299CE}" type="slidenum">
              <a:rPr lang="fr-FR" smtClean="0"/>
              <a:t>‹#›</a:t>
            </a:fld>
            <a:endParaRPr lang="fr-FR"/>
          </a:p>
        </p:txBody>
      </p:sp>
    </p:spTree>
    <p:extLst>
      <p:ext uri="{BB962C8B-B14F-4D97-AF65-F5344CB8AC3E}">
        <p14:creationId xmlns:p14="http://schemas.microsoft.com/office/powerpoint/2010/main" val="87322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EA98F8-CE03-4A11-8553-661000C1BD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D6AE2224-296F-4D9E-B325-B964EE1E14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0E520B4F-AF90-47E0-B72F-92391F7F670D}"/>
              </a:ext>
            </a:extLst>
          </p:cNvPr>
          <p:cNvSpPr>
            <a:spLocks noGrp="1"/>
          </p:cNvSpPr>
          <p:nvPr>
            <p:ph type="dt" sz="half" idx="10"/>
          </p:nvPr>
        </p:nvSpPr>
        <p:spPr/>
        <p:txBody>
          <a:bodyPr/>
          <a:lstStyle/>
          <a:p>
            <a:fld id="{0805520A-CFC3-44BE-AB9C-3434CA417808}" type="datetimeFigureOut">
              <a:rPr lang="fr-FR" smtClean="0"/>
              <a:t>28/11/2022</a:t>
            </a:fld>
            <a:endParaRPr lang="fr-FR"/>
          </a:p>
        </p:txBody>
      </p:sp>
      <p:sp>
        <p:nvSpPr>
          <p:cNvPr id="5" name="Footer Placeholder 4">
            <a:extLst>
              <a:ext uri="{FF2B5EF4-FFF2-40B4-BE49-F238E27FC236}">
                <a16:creationId xmlns:a16="http://schemas.microsoft.com/office/drawing/2014/main" xmlns="" id="{543557A9-F6EB-4A72-B44B-245384EA89B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E88F578C-24CF-4C7C-97CD-AA470CB6E7E4}"/>
              </a:ext>
            </a:extLst>
          </p:cNvPr>
          <p:cNvSpPr>
            <a:spLocks noGrp="1"/>
          </p:cNvSpPr>
          <p:nvPr>
            <p:ph type="sldNum" sz="quarter" idx="12"/>
          </p:nvPr>
        </p:nvSpPr>
        <p:spPr/>
        <p:txBody>
          <a:bodyPr/>
          <a:lstStyle/>
          <a:p>
            <a:fld id="{2BAF8DDA-1CDA-4896-8AA6-6C0F9A2299CE}" type="slidenum">
              <a:rPr lang="fr-FR" smtClean="0"/>
              <a:t>‹#›</a:t>
            </a:fld>
            <a:endParaRPr lang="fr-FR"/>
          </a:p>
        </p:txBody>
      </p:sp>
    </p:spTree>
    <p:extLst>
      <p:ext uri="{BB962C8B-B14F-4D97-AF65-F5344CB8AC3E}">
        <p14:creationId xmlns:p14="http://schemas.microsoft.com/office/powerpoint/2010/main" val="279249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a:spLocks noGrp="1"/>
          </p:cNvSpPr>
          <p:nvPr>
            <p:ph type="pic" idx="2"/>
          </p:nvPr>
        </p:nvSpPr>
        <p:spPr>
          <a:xfrm>
            <a:off x="1280160" y="2211494"/>
            <a:ext cx="6126480" cy="3931920"/>
          </a:xfrm>
          <a:prstGeom prst="rect">
            <a:avLst/>
          </a:prstGeom>
          <a:solidFill>
            <a:srgbClr val="E8F5FB"/>
          </a:solidFill>
          <a:ln>
            <a:noFill/>
          </a:ln>
        </p:spPr>
      </p:sp>
      <p:sp>
        <p:nvSpPr>
          <p:cNvPr id="15" name="Google Shape;15;p2"/>
          <p:cNvSpPr txBox="1">
            <a:spLocks noGrp="1"/>
          </p:cNvSpPr>
          <p:nvPr>
            <p:ph type="body" idx="1"/>
          </p:nvPr>
        </p:nvSpPr>
        <p:spPr>
          <a:xfrm>
            <a:off x="7790688" y="2150621"/>
            <a:ext cx="3200400" cy="34290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6" name="Google Shape;16;p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77382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0A580-0766-4F1F-9794-70293C833EBD}"/>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AA83F65A-1FD9-41D4-8012-33F434210E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7A9086F9-600C-4BBD-AE4A-7B93F7F4A1ED}"/>
              </a:ext>
            </a:extLst>
          </p:cNvPr>
          <p:cNvSpPr>
            <a:spLocks noGrp="1"/>
          </p:cNvSpPr>
          <p:nvPr>
            <p:ph type="dt" sz="half" idx="10"/>
          </p:nvPr>
        </p:nvSpPr>
        <p:spPr/>
        <p:txBody>
          <a:bodyPr/>
          <a:lstStyle/>
          <a:p>
            <a:fld id="{0805520A-CFC3-44BE-AB9C-3434CA417808}" type="datetimeFigureOut">
              <a:rPr lang="fr-FR" smtClean="0"/>
              <a:t>28/11/2022</a:t>
            </a:fld>
            <a:endParaRPr lang="fr-FR"/>
          </a:p>
        </p:txBody>
      </p:sp>
      <p:sp>
        <p:nvSpPr>
          <p:cNvPr id="5" name="Footer Placeholder 4">
            <a:extLst>
              <a:ext uri="{FF2B5EF4-FFF2-40B4-BE49-F238E27FC236}">
                <a16:creationId xmlns:a16="http://schemas.microsoft.com/office/drawing/2014/main" xmlns="" id="{A79BFA7D-9176-491A-AC55-C7F4927BD77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ECFE6C9B-37E8-4DEC-B2A4-0E43691ACEC2}"/>
              </a:ext>
            </a:extLst>
          </p:cNvPr>
          <p:cNvSpPr>
            <a:spLocks noGrp="1"/>
          </p:cNvSpPr>
          <p:nvPr>
            <p:ph type="sldNum" sz="quarter" idx="12"/>
          </p:nvPr>
        </p:nvSpPr>
        <p:spPr/>
        <p:txBody>
          <a:bodyPr/>
          <a:lstStyle/>
          <a:p>
            <a:fld id="{2BAF8DDA-1CDA-4896-8AA6-6C0F9A2299CE}" type="slidenum">
              <a:rPr lang="fr-FR" smtClean="0"/>
              <a:t>‹#›</a:t>
            </a:fld>
            <a:endParaRPr lang="fr-FR"/>
          </a:p>
        </p:txBody>
      </p:sp>
    </p:spTree>
    <p:extLst>
      <p:ext uri="{BB962C8B-B14F-4D97-AF65-F5344CB8AC3E}">
        <p14:creationId xmlns:p14="http://schemas.microsoft.com/office/powerpoint/2010/main" val="231250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39674-5F62-4F8A-AC28-7767260E65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xmlns="" id="{18D6C8E0-9DAF-4E6A-A9C8-B749C1752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105BEBA-21FA-4052-97FA-36A9446D5AA5}"/>
              </a:ext>
            </a:extLst>
          </p:cNvPr>
          <p:cNvSpPr>
            <a:spLocks noGrp="1"/>
          </p:cNvSpPr>
          <p:nvPr>
            <p:ph type="dt" sz="half" idx="10"/>
          </p:nvPr>
        </p:nvSpPr>
        <p:spPr/>
        <p:txBody>
          <a:bodyPr/>
          <a:lstStyle/>
          <a:p>
            <a:fld id="{0805520A-CFC3-44BE-AB9C-3434CA417808}" type="datetimeFigureOut">
              <a:rPr lang="fr-FR" smtClean="0"/>
              <a:t>28/11/2022</a:t>
            </a:fld>
            <a:endParaRPr lang="fr-FR"/>
          </a:p>
        </p:txBody>
      </p:sp>
      <p:sp>
        <p:nvSpPr>
          <p:cNvPr id="5" name="Footer Placeholder 4">
            <a:extLst>
              <a:ext uri="{FF2B5EF4-FFF2-40B4-BE49-F238E27FC236}">
                <a16:creationId xmlns:a16="http://schemas.microsoft.com/office/drawing/2014/main" xmlns="" id="{B9DA3C81-791E-4FE8-B25B-5F6F18C22EF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FB313800-7271-4EF6-BF62-7FF9FFA0B780}"/>
              </a:ext>
            </a:extLst>
          </p:cNvPr>
          <p:cNvSpPr>
            <a:spLocks noGrp="1"/>
          </p:cNvSpPr>
          <p:nvPr>
            <p:ph type="sldNum" sz="quarter" idx="12"/>
          </p:nvPr>
        </p:nvSpPr>
        <p:spPr/>
        <p:txBody>
          <a:bodyPr/>
          <a:lstStyle/>
          <a:p>
            <a:fld id="{2BAF8DDA-1CDA-4896-8AA6-6C0F9A2299CE}" type="slidenum">
              <a:rPr lang="fr-FR" smtClean="0"/>
              <a:t>‹#›</a:t>
            </a:fld>
            <a:endParaRPr lang="fr-FR"/>
          </a:p>
        </p:txBody>
      </p:sp>
    </p:spTree>
    <p:extLst>
      <p:ext uri="{BB962C8B-B14F-4D97-AF65-F5344CB8AC3E}">
        <p14:creationId xmlns:p14="http://schemas.microsoft.com/office/powerpoint/2010/main" val="112833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6760B-48F4-41E5-AFB9-18F44D30E96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CEC71583-23F0-4C9F-8A81-734FDEB85C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xmlns="" id="{192EA32B-1C50-4EFE-AFF1-89635C6E6F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xmlns="" id="{E89AAE93-888A-4655-843D-09876BF04629}"/>
              </a:ext>
            </a:extLst>
          </p:cNvPr>
          <p:cNvSpPr>
            <a:spLocks noGrp="1"/>
          </p:cNvSpPr>
          <p:nvPr>
            <p:ph type="dt" sz="half" idx="10"/>
          </p:nvPr>
        </p:nvSpPr>
        <p:spPr/>
        <p:txBody>
          <a:bodyPr/>
          <a:lstStyle/>
          <a:p>
            <a:fld id="{0805520A-CFC3-44BE-AB9C-3434CA417808}" type="datetimeFigureOut">
              <a:rPr lang="fr-FR" smtClean="0"/>
              <a:t>28/11/2022</a:t>
            </a:fld>
            <a:endParaRPr lang="fr-FR"/>
          </a:p>
        </p:txBody>
      </p:sp>
      <p:sp>
        <p:nvSpPr>
          <p:cNvPr id="6" name="Footer Placeholder 5">
            <a:extLst>
              <a:ext uri="{FF2B5EF4-FFF2-40B4-BE49-F238E27FC236}">
                <a16:creationId xmlns:a16="http://schemas.microsoft.com/office/drawing/2014/main" xmlns="" id="{D9C39F1A-BBF8-4843-AC70-C8B7D58A19D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2CD4976D-C544-4B1A-9F67-1C73D668DDF5}"/>
              </a:ext>
            </a:extLst>
          </p:cNvPr>
          <p:cNvSpPr>
            <a:spLocks noGrp="1"/>
          </p:cNvSpPr>
          <p:nvPr>
            <p:ph type="sldNum" sz="quarter" idx="12"/>
          </p:nvPr>
        </p:nvSpPr>
        <p:spPr/>
        <p:txBody>
          <a:bodyPr/>
          <a:lstStyle/>
          <a:p>
            <a:fld id="{2BAF8DDA-1CDA-4896-8AA6-6C0F9A2299CE}" type="slidenum">
              <a:rPr lang="fr-FR" smtClean="0"/>
              <a:t>‹#›</a:t>
            </a:fld>
            <a:endParaRPr lang="fr-FR"/>
          </a:p>
        </p:txBody>
      </p:sp>
    </p:spTree>
    <p:extLst>
      <p:ext uri="{BB962C8B-B14F-4D97-AF65-F5344CB8AC3E}">
        <p14:creationId xmlns:p14="http://schemas.microsoft.com/office/powerpoint/2010/main" val="260535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D69CF-9F12-4259-A068-87F017DA0B3F}"/>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xmlns="" id="{0E40E615-AEDE-4C8B-9276-8E2A9C7F7B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B150D3B-31F5-4DC0-B49B-6FCD844F5D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xmlns="" id="{31F0C1CC-8032-4BFB-9752-3011CC30AB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A71E069-3EC4-491F-B712-F335CBBCE1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xmlns="" id="{FB18F0F0-6D4A-4F08-8EE6-7977221E30DC}"/>
              </a:ext>
            </a:extLst>
          </p:cNvPr>
          <p:cNvSpPr>
            <a:spLocks noGrp="1"/>
          </p:cNvSpPr>
          <p:nvPr>
            <p:ph type="dt" sz="half" idx="10"/>
          </p:nvPr>
        </p:nvSpPr>
        <p:spPr/>
        <p:txBody>
          <a:bodyPr/>
          <a:lstStyle/>
          <a:p>
            <a:fld id="{0805520A-CFC3-44BE-AB9C-3434CA417808}" type="datetimeFigureOut">
              <a:rPr lang="fr-FR" smtClean="0"/>
              <a:t>28/11/2022</a:t>
            </a:fld>
            <a:endParaRPr lang="fr-FR"/>
          </a:p>
        </p:txBody>
      </p:sp>
      <p:sp>
        <p:nvSpPr>
          <p:cNvPr id="8" name="Footer Placeholder 7">
            <a:extLst>
              <a:ext uri="{FF2B5EF4-FFF2-40B4-BE49-F238E27FC236}">
                <a16:creationId xmlns:a16="http://schemas.microsoft.com/office/drawing/2014/main" xmlns="" id="{811710DE-2457-4083-8EE7-1CEB5E0864E3}"/>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xmlns="" id="{AC7F4E15-269B-4647-8880-A88097DFED32}"/>
              </a:ext>
            </a:extLst>
          </p:cNvPr>
          <p:cNvSpPr>
            <a:spLocks noGrp="1"/>
          </p:cNvSpPr>
          <p:nvPr>
            <p:ph type="sldNum" sz="quarter" idx="12"/>
          </p:nvPr>
        </p:nvSpPr>
        <p:spPr/>
        <p:txBody>
          <a:bodyPr/>
          <a:lstStyle/>
          <a:p>
            <a:fld id="{2BAF8DDA-1CDA-4896-8AA6-6C0F9A2299CE}" type="slidenum">
              <a:rPr lang="fr-FR" smtClean="0"/>
              <a:t>‹#›</a:t>
            </a:fld>
            <a:endParaRPr lang="fr-FR"/>
          </a:p>
        </p:txBody>
      </p:sp>
    </p:spTree>
    <p:extLst>
      <p:ext uri="{BB962C8B-B14F-4D97-AF65-F5344CB8AC3E}">
        <p14:creationId xmlns:p14="http://schemas.microsoft.com/office/powerpoint/2010/main" val="145944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E3AAF-4D45-4758-B080-3A5FF3CF0F1D}"/>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xmlns="" id="{FBDF5E6D-F629-42F5-91B2-557AC9E5F978}"/>
              </a:ext>
            </a:extLst>
          </p:cNvPr>
          <p:cNvSpPr>
            <a:spLocks noGrp="1"/>
          </p:cNvSpPr>
          <p:nvPr>
            <p:ph type="dt" sz="half" idx="10"/>
          </p:nvPr>
        </p:nvSpPr>
        <p:spPr/>
        <p:txBody>
          <a:bodyPr/>
          <a:lstStyle/>
          <a:p>
            <a:fld id="{0805520A-CFC3-44BE-AB9C-3434CA417808}" type="datetimeFigureOut">
              <a:rPr lang="fr-FR" smtClean="0"/>
              <a:t>28/11/2022</a:t>
            </a:fld>
            <a:endParaRPr lang="fr-FR"/>
          </a:p>
        </p:txBody>
      </p:sp>
      <p:sp>
        <p:nvSpPr>
          <p:cNvPr id="4" name="Footer Placeholder 3">
            <a:extLst>
              <a:ext uri="{FF2B5EF4-FFF2-40B4-BE49-F238E27FC236}">
                <a16:creationId xmlns:a16="http://schemas.microsoft.com/office/drawing/2014/main" xmlns="" id="{6CD28965-0118-44E2-8C38-BD9AA0F16E6D}"/>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xmlns="" id="{93C4EF57-43F6-42AB-A8D3-313B51982F8D}"/>
              </a:ext>
            </a:extLst>
          </p:cNvPr>
          <p:cNvSpPr>
            <a:spLocks noGrp="1"/>
          </p:cNvSpPr>
          <p:nvPr>
            <p:ph type="sldNum" sz="quarter" idx="12"/>
          </p:nvPr>
        </p:nvSpPr>
        <p:spPr/>
        <p:txBody>
          <a:bodyPr/>
          <a:lstStyle/>
          <a:p>
            <a:fld id="{2BAF8DDA-1CDA-4896-8AA6-6C0F9A2299CE}" type="slidenum">
              <a:rPr lang="fr-FR" smtClean="0"/>
              <a:t>‹#›</a:t>
            </a:fld>
            <a:endParaRPr lang="fr-FR"/>
          </a:p>
        </p:txBody>
      </p:sp>
    </p:spTree>
    <p:extLst>
      <p:ext uri="{BB962C8B-B14F-4D97-AF65-F5344CB8AC3E}">
        <p14:creationId xmlns:p14="http://schemas.microsoft.com/office/powerpoint/2010/main" val="41779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18EF901-6566-4005-B3ED-0B8A22F7D5B0}"/>
              </a:ext>
            </a:extLst>
          </p:cNvPr>
          <p:cNvSpPr>
            <a:spLocks noGrp="1"/>
          </p:cNvSpPr>
          <p:nvPr>
            <p:ph type="dt" sz="half" idx="10"/>
          </p:nvPr>
        </p:nvSpPr>
        <p:spPr/>
        <p:txBody>
          <a:bodyPr/>
          <a:lstStyle/>
          <a:p>
            <a:fld id="{0805520A-CFC3-44BE-AB9C-3434CA417808}" type="datetimeFigureOut">
              <a:rPr lang="fr-FR" smtClean="0"/>
              <a:t>28/11/2022</a:t>
            </a:fld>
            <a:endParaRPr lang="fr-FR"/>
          </a:p>
        </p:txBody>
      </p:sp>
      <p:sp>
        <p:nvSpPr>
          <p:cNvPr id="3" name="Footer Placeholder 2">
            <a:extLst>
              <a:ext uri="{FF2B5EF4-FFF2-40B4-BE49-F238E27FC236}">
                <a16:creationId xmlns:a16="http://schemas.microsoft.com/office/drawing/2014/main" xmlns="" id="{3C4F064A-B8C0-4BBD-9560-738A697F8239}"/>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xmlns="" id="{AC9F0AE9-AAAD-46FF-9C43-387ABC7984EA}"/>
              </a:ext>
            </a:extLst>
          </p:cNvPr>
          <p:cNvSpPr>
            <a:spLocks noGrp="1"/>
          </p:cNvSpPr>
          <p:nvPr>
            <p:ph type="sldNum" sz="quarter" idx="12"/>
          </p:nvPr>
        </p:nvSpPr>
        <p:spPr/>
        <p:txBody>
          <a:bodyPr/>
          <a:lstStyle/>
          <a:p>
            <a:fld id="{2BAF8DDA-1CDA-4896-8AA6-6C0F9A2299CE}" type="slidenum">
              <a:rPr lang="fr-FR" smtClean="0"/>
              <a:t>‹#›</a:t>
            </a:fld>
            <a:endParaRPr lang="fr-FR"/>
          </a:p>
        </p:txBody>
      </p:sp>
    </p:spTree>
    <p:extLst>
      <p:ext uri="{BB962C8B-B14F-4D97-AF65-F5344CB8AC3E}">
        <p14:creationId xmlns:p14="http://schemas.microsoft.com/office/powerpoint/2010/main" val="427403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86F79-5DB6-4266-8491-DA5518FA9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CCE2123C-9643-4C65-A7B9-25DBFF57B1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xmlns="" id="{D4BD98BF-53E5-469D-95F6-87A23AC3C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E7AFE6-8158-4F2D-A5C4-7E4493FE6D24}"/>
              </a:ext>
            </a:extLst>
          </p:cNvPr>
          <p:cNvSpPr>
            <a:spLocks noGrp="1"/>
          </p:cNvSpPr>
          <p:nvPr>
            <p:ph type="dt" sz="half" idx="10"/>
          </p:nvPr>
        </p:nvSpPr>
        <p:spPr/>
        <p:txBody>
          <a:bodyPr/>
          <a:lstStyle/>
          <a:p>
            <a:fld id="{0805520A-CFC3-44BE-AB9C-3434CA417808}" type="datetimeFigureOut">
              <a:rPr lang="fr-FR" smtClean="0"/>
              <a:t>28/11/2022</a:t>
            </a:fld>
            <a:endParaRPr lang="fr-FR"/>
          </a:p>
        </p:txBody>
      </p:sp>
      <p:sp>
        <p:nvSpPr>
          <p:cNvPr id="6" name="Footer Placeholder 5">
            <a:extLst>
              <a:ext uri="{FF2B5EF4-FFF2-40B4-BE49-F238E27FC236}">
                <a16:creationId xmlns:a16="http://schemas.microsoft.com/office/drawing/2014/main" xmlns="" id="{8828DBE0-7B73-4717-82DE-DD244110F5C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DCC75628-D148-413C-8670-0D326EA6AF8A}"/>
              </a:ext>
            </a:extLst>
          </p:cNvPr>
          <p:cNvSpPr>
            <a:spLocks noGrp="1"/>
          </p:cNvSpPr>
          <p:nvPr>
            <p:ph type="sldNum" sz="quarter" idx="12"/>
          </p:nvPr>
        </p:nvSpPr>
        <p:spPr/>
        <p:txBody>
          <a:bodyPr/>
          <a:lstStyle/>
          <a:p>
            <a:fld id="{2BAF8DDA-1CDA-4896-8AA6-6C0F9A2299CE}" type="slidenum">
              <a:rPr lang="fr-FR" smtClean="0"/>
              <a:t>‹#›</a:t>
            </a:fld>
            <a:endParaRPr lang="fr-FR"/>
          </a:p>
        </p:txBody>
      </p:sp>
    </p:spTree>
    <p:extLst>
      <p:ext uri="{BB962C8B-B14F-4D97-AF65-F5344CB8AC3E}">
        <p14:creationId xmlns:p14="http://schemas.microsoft.com/office/powerpoint/2010/main" val="291184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20C28-12E5-43C9-95C8-222116FA4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xmlns="" id="{2B5920F8-7D19-4FEF-BD04-F23368D6C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xmlns="" id="{F97C39AC-3FF1-4537-BBE0-E19D36853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0AAC4C-7F5A-495B-8298-82A3A8F2CD27}"/>
              </a:ext>
            </a:extLst>
          </p:cNvPr>
          <p:cNvSpPr>
            <a:spLocks noGrp="1"/>
          </p:cNvSpPr>
          <p:nvPr>
            <p:ph type="dt" sz="half" idx="10"/>
          </p:nvPr>
        </p:nvSpPr>
        <p:spPr/>
        <p:txBody>
          <a:bodyPr/>
          <a:lstStyle/>
          <a:p>
            <a:fld id="{0805520A-CFC3-44BE-AB9C-3434CA417808}" type="datetimeFigureOut">
              <a:rPr lang="fr-FR" smtClean="0"/>
              <a:t>28/11/2022</a:t>
            </a:fld>
            <a:endParaRPr lang="fr-FR"/>
          </a:p>
        </p:txBody>
      </p:sp>
      <p:sp>
        <p:nvSpPr>
          <p:cNvPr id="6" name="Footer Placeholder 5">
            <a:extLst>
              <a:ext uri="{FF2B5EF4-FFF2-40B4-BE49-F238E27FC236}">
                <a16:creationId xmlns:a16="http://schemas.microsoft.com/office/drawing/2014/main" xmlns="" id="{80924788-501C-42FF-9152-C1BA2777B57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60628549-4890-4CE5-8858-6E7B452006DE}"/>
              </a:ext>
            </a:extLst>
          </p:cNvPr>
          <p:cNvSpPr>
            <a:spLocks noGrp="1"/>
          </p:cNvSpPr>
          <p:nvPr>
            <p:ph type="sldNum" sz="quarter" idx="12"/>
          </p:nvPr>
        </p:nvSpPr>
        <p:spPr/>
        <p:txBody>
          <a:bodyPr/>
          <a:lstStyle/>
          <a:p>
            <a:fld id="{2BAF8DDA-1CDA-4896-8AA6-6C0F9A2299CE}" type="slidenum">
              <a:rPr lang="fr-FR" smtClean="0"/>
              <a:t>‹#›</a:t>
            </a:fld>
            <a:endParaRPr lang="fr-FR"/>
          </a:p>
        </p:txBody>
      </p:sp>
    </p:spTree>
    <p:extLst>
      <p:ext uri="{BB962C8B-B14F-4D97-AF65-F5344CB8AC3E}">
        <p14:creationId xmlns:p14="http://schemas.microsoft.com/office/powerpoint/2010/main" val="101552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2715BE1-6ED2-4261-A55B-304A99259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xmlns="" id="{C74A0809-5FA6-4227-9A33-7124CBE5C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8D959F0A-3096-4107-9069-60F9432BC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5520A-CFC3-44BE-AB9C-3434CA417808}" type="datetimeFigureOut">
              <a:rPr lang="fr-FR" smtClean="0"/>
              <a:t>28/11/2022</a:t>
            </a:fld>
            <a:endParaRPr lang="fr-FR"/>
          </a:p>
        </p:txBody>
      </p:sp>
      <p:sp>
        <p:nvSpPr>
          <p:cNvPr id="5" name="Footer Placeholder 4">
            <a:extLst>
              <a:ext uri="{FF2B5EF4-FFF2-40B4-BE49-F238E27FC236}">
                <a16:creationId xmlns:a16="http://schemas.microsoft.com/office/drawing/2014/main" xmlns="" id="{C71A3891-582C-40C4-B1B0-E5BE1F58C3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xmlns="" id="{7C9BA7E6-18B8-49E0-9A50-42876BE29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F8DDA-1CDA-4896-8AA6-6C0F9A2299CE}" type="slidenum">
              <a:rPr lang="fr-FR" smtClean="0"/>
              <a:t>‹#›</a:t>
            </a:fld>
            <a:endParaRPr lang="fr-FR"/>
          </a:p>
        </p:txBody>
      </p:sp>
    </p:spTree>
    <p:extLst>
      <p:ext uri="{BB962C8B-B14F-4D97-AF65-F5344CB8AC3E}">
        <p14:creationId xmlns:p14="http://schemas.microsoft.com/office/powerpoint/2010/main" val="488516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oc-tsunami.org/index.php?option=com_oe&amp;task=viewDocumentRecord&amp;docID=2871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sumaps-neam.eu/"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4" name="Titolo 3"/>
          <p:cNvSpPr>
            <a:spLocks noGrp="1"/>
          </p:cNvSpPr>
          <p:nvPr>
            <p:ph type="title"/>
          </p:nvPr>
        </p:nvSpPr>
        <p:spPr>
          <a:xfrm>
            <a:off x="1215276" y="1025582"/>
            <a:ext cx="9784080" cy="1508760"/>
          </a:xfrm>
        </p:spPr>
        <p:txBody>
          <a:bodyPr>
            <a:normAutofit fontScale="90000"/>
          </a:bodyPr>
          <a:lstStyle/>
          <a:p>
            <a:pPr algn="ctr"/>
            <a:r>
              <a:rPr lang="it-IT" b="1" dirty="0"/>
              <a:t>The ICG/NEAMTWS Strategic </a:t>
            </a:r>
            <a:r>
              <a:rPr lang="it-IT" b="1" smtClean="0"/>
              <a:t>Plan 2021-2030</a:t>
            </a:r>
            <a:r>
              <a:rPr lang="it-IT" b="1" dirty="0"/>
              <a:t/>
            </a:r>
            <a:br>
              <a:rPr lang="it-IT" b="1" dirty="0"/>
            </a:br>
            <a:r>
              <a:rPr lang="it-IT" b="1" dirty="0"/>
              <a:t>an </a:t>
            </a:r>
            <a:r>
              <a:rPr lang="it-IT" b="1" dirty="0" err="1"/>
              <a:t>introduction</a:t>
            </a:r>
            <a:r>
              <a:rPr lang="it-IT" b="1" dirty="0"/>
              <a:t/>
            </a:r>
            <a:br>
              <a:rPr lang="it-IT" b="1" dirty="0"/>
            </a:br>
            <a:r>
              <a:rPr lang="it-IT" b="1" dirty="0"/>
              <a:t/>
            </a:r>
            <a:br>
              <a:rPr lang="it-IT" b="1" dirty="0"/>
            </a:br>
            <a:endParaRPr lang="it-IT" b="1" dirty="0"/>
          </a:p>
        </p:txBody>
      </p:sp>
      <p:sp>
        <p:nvSpPr>
          <p:cNvPr id="5" name="CasellaDiTesto 4"/>
          <p:cNvSpPr txBox="1"/>
          <p:nvPr/>
        </p:nvSpPr>
        <p:spPr>
          <a:xfrm>
            <a:off x="8765255" y="5530590"/>
            <a:ext cx="3715070" cy="1200329"/>
          </a:xfrm>
          <a:prstGeom prst="rect">
            <a:avLst/>
          </a:prstGeom>
          <a:noFill/>
        </p:spPr>
        <p:txBody>
          <a:bodyPr wrap="square" rtlCol="0">
            <a:spAutoFit/>
          </a:bodyPr>
          <a:lstStyle/>
          <a:p>
            <a:r>
              <a:rPr lang="it-IT" smtClean="0"/>
              <a:t>Alessandro </a:t>
            </a:r>
            <a:r>
              <a:rPr lang="it-IT" dirty="0"/>
              <a:t>Amato</a:t>
            </a:r>
            <a:br>
              <a:rPr lang="it-IT" dirty="0"/>
            </a:br>
            <a:r>
              <a:rPr lang="it-IT" dirty="0"/>
              <a:t>Centro Allerta Tsunami </a:t>
            </a:r>
            <a:r>
              <a:rPr lang="it-IT" dirty="0" smtClean="0"/>
              <a:t>- INGV</a:t>
            </a:r>
            <a:r>
              <a:rPr lang="it-IT" dirty="0"/>
              <a:t/>
            </a:r>
            <a:br>
              <a:rPr lang="it-IT" dirty="0"/>
            </a:br>
            <a:r>
              <a:rPr lang="it-IT" dirty="0"/>
              <a:t>Task Team on </a:t>
            </a:r>
            <a:r>
              <a:rPr lang="it-IT" dirty="0" err="1"/>
              <a:t>Documentation</a:t>
            </a:r>
            <a:r>
              <a:rPr lang="it-IT" dirty="0"/>
              <a:t> </a:t>
            </a:r>
            <a:br>
              <a:rPr lang="it-IT" dirty="0"/>
            </a:br>
            <a:r>
              <a:rPr lang="it-IT" dirty="0"/>
              <a:t>(with Brian </a:t>
            </a:r>
            <a:r>
              <a:rPr lang="it-IT" dirty="0" err="1"/>
              <a:t>McConnell</a:t>
            </a:r>
            <a:r>
              <a:rPr lang="it-IT" dirty="0"/>
              <a:t>, GSI)</a:t>
            </a:r>
          </a:p>
        </p:txBody>
      </p:sp>
      <p:sp>
        <p:nvSpPr>
          <p:cNvPr id="6" name="CasellaDiTesto 5"/>
          <p:cNvSpPr txBox="1"/>
          <p:nvPr/>
        </p:nvSpPr>
        <p:spPr>
          <a:xfrm>
            <a:off x="284206" y="5535828"/>
            <a:ext cx="5411097" cy="1477328"/>
          </a:xfrm>
          <a:prstGeom prst="rect">
            <a:avLst/>
          </a:prstGeom>
          <a:noFill/>
        </p:spPr>
        <p:txBody>
          <a:bodyPr wrap="none" rtlCol="0">
            <a:spAutoFit/>
          </a:bodyPr>
          <a:lstStyle/>
          <a:p>
            <a:r>
              <a:rPr lang="it-IT" b="1" dirty="0"/>
              <a:t>NEAMTWS </a:t>
            </a:r>
            <a:r>
              <a:rPr lang="it-IT" b="1" dirty="0" err="1"/>
              <a:t>Experts</a:t>
            </a:r>
            <a:r>
              <a:rPr lang="it-IT" b="1" dirty="0"/>
              <a:t> Meeting </a:t>
            </a:r>
            <a:endParaRPr lang="it-IT" dirty="0"/>
          </a:p>
          <a:p>
            <a:r>
              <a:rPr lang="it-IT" b="1" dirty="0" err="1"/>
              <a:t>Implementing</a:t>
            </a:r>
            <a:r>
              <a:rPr lang="it-IT" b="1" dirty="0"/>
              <a:t> NEAMTWS 2030 </a:t>
            </a:r>
            <a:r>
              <a:rPr lang="it-IT" b="1" dirty="0" err="1"/>
              <a:t>Strategy</a:t>
            </a:r>
            <a:r>
              <a:rPr lang="it-IT" b="1" dirty="0"/>
              <a:t> </a:t>
            </a:r>
            <a:r>
              <a:rPr lang="it-IT" b="1" dirty="0" err="1"/>
              <a:t>Opportunities</a:t>
            </a:r>
            <a:r>
              <a:rPr lang="it-IT" b="1" dirty="0"/>
              <a:t> </a:t>
            </a:r>
            <a:endParaRPr lang="it-IT" b="1" dirty="0" smtClean="0"/>
          </a:p>
          <a:p>
            <a:r>
              <a:rPr lang="it-IT" b="1" dirty="0" smtClean="0"/>
              <a:t>and </a:t>
            </a:r>
            <a:r>
              <a:rPr lang="it-IT" b="1" dirty="0" err="1"/>
              <a:t>Actions</a:t>
            </a:r>
            <a:r>
              <a:rPr lang="it-IT" b="1" dirty="0"/>
              <a:t> to </a:t>
            </a:r>
            <a:r>
              <a:rPr lang="it-IT" b="1" dirty="0" err="1"/>
              <a:t>Explore</a:t>
            </a:r>
            <a:r>
              <a:rPr lang="it-IT" b="1" dirty="0"/>
              <a:t> </a:t>
            </a:r>
            <a:endParaRPr lang="it-IT" dirty="0"/>
          </a:p>
          <a:p>
            <a:r>
              <a:rPr lang="it-IT" dirty="0"/>
              <a:t>28-30 </a:t>
            </a:r>
            <a:r>
              <a:rPr lang="it-IT" dirty="0" err="1"/>
              <a:t>Nov</a:t>
            </a:r>
            <a:r>
              <a:rPr lang="it-IT" dirty="0"/>
              <a:t>, </a:t>
            </a:r>
            <a:r>
              <a:rPr lang="it-IT" dirty="0" err="1"/>
              <a:t>Naples</a:t>
            </a:r>
            <a:r>
              <a:rPr lang="it-IT" dirty="0"/>
              <a:t>, </a:t>
            </a:r>
            <a:r>
              <a:rPr lang="it-IT" dirty="0" err="1"/>
              <a:t>Italy</a:t>
            </a:r>
            <a:r>
              <a:rPr lang="it-IT" dirty="0"/>
              <a:t> </a:t>
            </a:r>
          </a:p>
          <a:p>
            <a:endParaRPr lang="it-IT"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374" y="2183461"/>
            <a:ext cx="5223883" cy="29559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265" y="247559"/>
            <a:ext cx="10515600" cy="1325563"/>
          </a:xfrm>
        </p:spPr>
        <p:txBody>
          <a:bodyPr>
            <a:normAutofit/>
          </a:bodyPr>
          <a:lstStyle/>
          <a:p>
            <a:pPr algn="ctr"/>
            <a:r>
              <a:rPr lang="en-GB" b="1" dirty="0" smtClean="0"/>
              <a:t>PILLAR </a:t>
            </a:r>
            <a:r>
              <a:rPr lang="en-GB" b="1" dirty="0"/>
              <a:t>3: </a:t>
            </a:r>
            <a:r>
              <a:rPr lang="en-GB" b="1" dirty="0" smtClean="0"/>
              <a:t>Awareness and Response</a:t>
            </a:r>
            <a:r>
              <a:rPr lang="it-IT" b="1" dirty="0"/>
              <a:t/>
            </a:r>
            <a:br>
              <a:rPr lang="it-IT" b="1" dirty="0"/>
            </a:br>
            <a:endParaRPr lang="it-IT" dirty="0"/>
          </a:p>
        </p:txBody>
      </p:sp>
      <p:sp>
        <p:nvSpPr>
          <p:cNvPr id="3" name="Segnaposto contenuto 2"/>
          <p:cNvSpPr>
            <a:spLocks noGrp="1"/>
          </p:cNvSpPr>
          <p:nvPr>
            <p:ph idx="1"/>
          </p:nvPr>
        </p:nvSpPr>
        <p:spPr>
          <a:xfrm>
            <a:off x="324636" y="1093220"/>
            <a:ext cx="11510312" cy="5102360"/>
          </a:xfrm>
        </p:spPr>
        <p:txBody>
          <a:bodyPr>
            <a:noAutofit/>
          </a:bodyPr>
          <a:lstStyle/>
          <a:p>
            <a:r>
              <a:rPr lang="en-GB" sz="2600" b="1" dirty="0"/>
              <a:t>Objective </a:t>
            </a:r>
            <a:r>
              <a:rPr lang="en-GB" sz="2600" b="1" dirty="0" smtClean="0"/>
              <a:t>3.1</a:t>
            </a:r>
            <a:r>
              <a:rPr lang="en-GB" sz="2600" dirty="0" smtClean="0"/>
              <a:t>: </a:t>
            </a:r>
            <a:r>
              <a:rPr lang="en-GB" sz="2600" dirty="0"/>
              <a:t>Understanding perceptions of coastal hazards and risks </a:t>
            </a:r>
            <a:endParaRPr lang="it-IT" sz="2600" dirty="0"/>
          </a:p>
          <a:p>
            <a:r>
              <a:rPr lang="en-GB" sz="2600" b="1" dirty="0"/>
              <a:t>Objective 3.2</a:t>
            </a:r>
            <a:r>
              <a:rPr lang="en-GB" sz="2600" dirty="0"/>
              <a:t>: Strengthen public and local authority awareness of tsunami and associated hazards and how to prepare to respond</a:t>
            </a:r>
            <a:endParaRPr lang="it-IT" sz="2600" dirty="0"/>
          </a:p>
          <a:p>
            <a:r>
              <a:rPr lang="en-GB" sz="2600" b="1" dirty="0"/>
              <a:t>Objective 3.3</a:t>
            </a:r>
            <a:r>
              <a:rPr lang="en-GB" sz="2600" dirty="0"/>
              <a:t>: Develop tsunami-related curriculum programmes for all levels of education</a:t>
            </a:r>
            <a:r>
              <a:rPr lang="it-IT" sz="2600" dirty="0"/>
              <a:t> </a:t>
            </a:r>
            <a:endParaRPr lang="it-IT" sz="2600" dirty="0" smtClean="0"/>
          </a:p>
          <a:p>
            <a:r>
              <a:rPr lang="en-GB" sz="2600" b="1" dirty="0"/>
              <a:t>Objective 3.4</a:t>
            </a:r>
            <a:r>
              <a:rPr lang="en-GB" sz="2600" dirty="0"/>
              <a:t>: Develop and deliver suitable and sustainable capacity-building programmes to facilitate effective and efficient response and coordination</a:t>
            </a:r>
            <a:endParaRPr lang="it-IT" sz="2600" dirty="0"/>
          </a:p>
          <a:p>
            <a:r>
              <a:rPr lang="en-GB" sz="2600" b="1" dirty="0"/>
              <a:t>Objective 3.5</a:t>
            </a:r>
            <a:r>
              <a:rPr lang="en-GB" sz="2600" dirty="0"/>
              <a:t>: Develop and maintain the NEAMTIC tsunami information website</a:t>
            </a:r>
            <a:endParaRPr lang="it-IT" sz="2600" dirty="0"/>
          </a:p>
          <a:p>
            <a:r>
              <a:rPr lang="en-GB" sz="2600" b="1" dirty="0"/>
              <a:t>Objective 3.6</a:t>
            </a:r>
            <a:r>
              <a:rPr lang="en-GB" sz="2600" dirty="0"/>
              <a:t>: Establish rapid and effective evacuation mechanisms given the risk assessment guidance and data</a:t>
            </a:r>
            <a:endParaRPr lang="it-IT" sz="2600" dirty="0"/>
          </a:p>
          <a:p>
            <a:r>
              <a:rPr lang="en-GB" sz="2600" b="1" dirty="0"/>
              <a:t>Objective 3.7</a:t>
            </a:r>
            <a:r>
              <a:rPr lang="en-GB" sz="2600" dirty="0"/>
              <a:t>: Develop and conduct regular exercises to test early warning systems and evacuation mechanisms</a:t>
            </a:r>
            <a:endParaRPr lang="it-IT" sz="2600" dirty="0"/>
          </a:p>
          <a:p>
            <a:r>
              <a:rPr lang="en-GB" sz="2600" b="1" dirty="0"/>
              <a:t>Objective 3.8</a:t>
            </a:r>
            <a:r>
              <a:rPr lang="en-GB" sz="2600" dirty="0"/>
              <a:t>: Roll out the “Tsunami Ready” initiative in coastal communities</a:t>
            </a:r>
            <a:endParaRPr lang="it-IT" sz="2600" dirty="0"/>
          </a:p>
          <a:p>
            <a:endParaRPr lang="it-IT" sz="2600" dirty="0"/>
          </a:p>
        </p:txBody>
      </p:sp>
    </p:spTree>
    <p:extLst>
      <p:ext uri="{BB962C8B-B14F-4D97-AF65-F5344CB8AC3E}">
        <p14:creationId xmlns:p14="http://schemas.microsoft.com/office/powerpoint/2010/main" val="173603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1996" y="3206793"/>
            <a:ext cx="2015755" cy="1563792"/>
          </a:xfrm>
          <a:prstGeom prst="rect">
            <a:avLst/>
          </a:prstGeom>
        </p:spPr>
      </p:pic>
      <p:pic>
        <p:nvPicPr>
          <p:cNvPr id="5" name="Immagin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637" y="1209300"/>
            <a:ext cx="7531695" cy="4864219"/>
          </a:xfrm>
          <a:prstGeom prst="rect">
            <a:avLst/>
          </a:prstGeom>
        </p:spPr>
      </p:pic>
      <p:pic>
        <p:nvPicPr>
          <p:cNvPr id="7" name="Immagin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3358" y="2627369"/>
            <a:ext cx="613637" cy="476051"/>
          </a:xfrm>
          <a:prstGeom prst="rect">
            <a:avLst/>
          </a:prstGeom>
        </p:spPr>
      </p:pic>
      <p:pic>
        <p:nvPicPr>
          <p:cNvPr id="8" name="Immagin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4544" y="2627369"/>
            <a:ext cx="613637" cy="476051"/>
          </a:xfrm>
          <a:prstGeom prst="rect">
            <a:avLst/>
          </a:prstGeom>
        </p:spPr>
      </p:pic>
      <p:pic>
        <p:nvPicPr>
          <p:cNvPr id="9" name="Immagin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5732" y="2799639"/>
            <a:ext cx="391579" cy="303781"/>
          </a:xfrm>
          <a:prstGeom prst="rect">
            <a:avLst/>
          </a:prstGeom>
        </p:spPr>
      </p:pic>
      <p:pic>
        <p:nvPicPr>
          <p:cNvPr id="10" name="Immagin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5732" y="2403670"/>
            <a:ext cx="391579" cy="303781"/>
          </a:xfrm>
          <a:prstGeom prst="rect">
            <a:avLst/>
          </a:prstGeom>
        </p:spPr>
      </p:pic>
      <p:pic>
        <p:nvPicPr>
          <p:cNvPr id="11" name="Immagin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5732" y="2007700"/>
            <a:ext cx="391579" cy="303781"/>
          </a:xfrm>
          <a:prstGeom prst="rect">
            <a:avLst/>
          </a:prstGeom>
        </p:spPr>
      </p:pic>
      <p:sp>
        <p:nvSpPr>
          <p:cNvPr id="2" name="CasellaDiTesto 1"/>
          <p:cNvSpPr txBox="1"/>
          <p:nvPr/>
        </p:nvSpPr>
        <p:spPr>
          <a:xfrm>
            <a:off x="576041" y="6073519"/>
            <a:ext cx="9546888" cy="461665"/>
          </a:xfrm>
          <a:prstGeom prst="rect">
            <a:avLst/>
          </a:prstGeom>
          <a:noFill/>
        </p:spPr>
        <p:txBody>
          <a:bodyPr wrap="square" rtlCol="0">
            <a:spAutoFit/>
          </a:bodyPr>
          <a:lstStyle/>
          <a:p>
            <a:r>
              <a:rPr lang="it-IT" sz="2400" dirty="0" err="1" smtClean="0"/>
              <a:t>Several</a:t>
            </a:r>
            <a:r>
              <a:rPr lang="it-IT" sz="2400" dirty="0" smtClean="0"/>
              <a:t> </a:t>
            </a:r>
            <a:r>
              <a:rPr lang="it-IT" sz="2400" dirty="0" err="1" smtClean="0"/>
              <a:t>pilot</a:t>
            </a:r>
            <a:r>
              <a:rPr lang="it-IT" sz="2400" dirty="0" smtClean="0"/>
              <a:t> </a:t>
            </a:r>
            <a:r>
              <a:rPr lang="it-IT" sz="2400" dirty="0" err="1" smtClean="0"/>
              <a:t>communities</a:t>
            </a:r>
            <a:r>
              <a:rPr lang="it-IT" sz="2400" dirty="0" smtClean="0"/>
              <a:t> in </a:t>
            </a:r>
            <a:r>
              <a:rPr lang="it-IT" sz="2400" dirty="0" err="1" smtClean="0"/>
              <a:t>Italy</a:t>
            </a:r>
            <a:r>
              <a:rPr lang="it-IT" sz="2400" dirty="0" smtClean="0"/>
              <a:t>, France, </a:t>
            </a:r>
            <a:r>
              <a:rPr lang="it-IT" sz="2400" dirty="0" err="1" smtClean="0"/>
              <a:t>Spain</a:t>
            </a:r>
            <a:r>
              <a:rPr lang="it-IT" sz="2400" dirty="0" smtClean="0"/>
              <a:t>, </a:t>
            </a:r>
            <a:r>
              <a:rPr lang="it-IT" sz="2400" dirty="0" err="1" smtClean="0"/>
              <a:t>Greece</a:t>
            </a:r>
            <a:r>
              <a:rPr lang="it-IT" sz="2400" dirty="0" smtClean="0"/>
              <a:t>, </a:t>
            </a:r>
            <a:r>
              <a:rPr lang="it-IT" sz="2400" dirty="0" err="1" smtClean="0"/>
              <a:t>Turkey</a:t>
            </a:r>
            <a:r>
              <a:rPr lang="it-IT" sz="2400" dirty="0" smtClean="0"/>
              <a:t>, Portugal</a:t>
            </a:r>
            <a:r>
              <a:rPr lang="mr-IN" sz="2400" dirty="0" smtClean="0"/>
              <a:t>…</a:t>
            </a:r>
            <a:endParaRPr lang="it-IT" sz="2400" dirty="0"/>
          </a:p>
        </p:txBody>
      </p:sp>
      <p:sp>
        <p:nvSpPr>
          <p:cNvPr id="14" name="Titolo 3"/>
          <p:cNvSpPr>
            <a:spLocks noGrp="1"/>
          </p:cNvSpPr>
          <p:nvPr>
            <p:ph type="title"/>
          </p:nvPr>
        </p:nvSpPr>
        <p:spPr>
          <a:xfrm>
            <a:off x="766482" y="78954"/>
            <a:ext cx="10515600" cy="1325563"/>
          </a:xfrm>
        </p:spPr>
        <p:txBody>
          <a:bodyPr/>
          <a:lstStyle/>
          <a:p>
            <a:pPr algn="ctr"/>
            <a:r>
              <a:rPr lang="it-IT" b="1" dirty="0" smtClean="0"/>
              <a:t>NEAMTWS</a:t>
            </a:r>
            <a:r>
              <a:rPr lang="it-IT" dirty="0" smtClean="0"/>
              <a:t> </a:t>
            </a:r>
            <a:r>
              <a:rPr lang="it-IT" dirty="0" err="1" smtClean="0"/>
              <a:t>Towards</a:t>
            </a:r>
            <a:r>
              <a:rPr lang="it-IT" dirty="0" smtClean="0"/>
              <a:t> </a:t>
            </a:r>
            <a:r>
              <a:rPr lang="it-IT" dirty="0" err="1" smtClean="0"/>
              <a:t>being</a:t>
            </a:r>
            <a:r>
              <a:rPr lang="it-IT" dirty="0" smtClean="0"/>
              <a:t> </a:t>
            </a:r>
            <a:r>
              <a:rPr lang="it-IT" b="1" dirty="0" smtClean="0"/>
              <a:t>Tsunami Ready </a:t>
            </a:r>
            <a:endParaRPr lang="it-IT" b="1" dirty="0"/>
          </a:p>
        </p:txBody>
      </p:sp>
      <p:graphicFrame>
        <p:nvGraphicFramePr>
          <p:cNvPr id="15" name="Tabella 14"/>
          <p:cNvGraphicFramePr>
            <a:graphicFrameLocks noGrp="1"/>
          </p:cNvGraphicFramePr>
          <p:nvPr>
            <p:extLst>
              <p:ext uri="{D42A27DB-BD31-4B8C-83A1-F6EECF244321}">
                <p14:modId xmlns:p14="http://schemas.microsoft.com/office/powerpoint/2010/main" val="2139671965"/>
              </p:ext>
            </p:extLst>
          </p:nvPr>
        </p:nvGraphicFramePr>
        <p:xfrm>
          <a:off x="1954264" y="0"/>
          <a:ext cx="8985819" cy="6920153"/>
        </p:xfrm>
        <a:graphic>
          <a:graphicData uri="http://schemas.openxmlformats.org/drawingml/2006/table">
            <a:tbl>
              <a:tblPr firstRow="1" firstCol="1" bandRow="1"/>
              <a:tblGrid>
                <a:gridCol w="228587"/>
                <a:gridCol w="4160090"/>
                <a:gridCol w="1601868"/>
                <a:gridCol w="1371462"/>
                <a:gridCol w="1623812"/>
              </a:tblGrid>
              <a:tr h="418181">
                <a:tc>
                  <a:txBody>
                    <a:bodyPr/>
                    <a:lstStyle/>
                    <a:p>
                      <a:pPr algn="just">
                        <a:lnSpc>
                          <a:spcPct val="115000"/>
                        </a:lnSpc>
                        <a:spcAft>
                          <a:spcPts val="0"/>
                        </a:spcAft>
                      </a:pPr>
                      <a:r>
                        <a:rPr lang="en-US" sz="1200" b="1" dirty="0">
                          <a:effectLst/>
                          <a:latin typeface="Arial" charset="0"/>
                          <a:ea typeface="Times New Roman" charset="0"/>
                          <a:cs typeface="Arial" charset="0"/>
                        </a:rPr>
                        <a:t> </a:t>
                      </a:r>
                      <a:endParaRPr lang="it-IT" sz="1400" dirty="0">
                        <a:effectLst/>
                        <a:latin typeface="Arial" charset="0"/>
                        <a:ea typeface="Times New Roman" charset="0"/>
                        <a:cs typeface="Times New Roman" charset="0"/>
                      </a:endParaRPr>
                    </a:p>
                  </a:txBody>
                  <a:tcPr marL="7666" marR="7666" marT="7666" marB="7666">
                    <a:lnL>
                      <a:noFill/>
                    </a:lnL>
                    <a:lnR>
                      <a:noFill/>
                    </a:lnR>
                    <a:lnT>
                      <a:noFill/>
                    </a:lnT>
                    <a:lnB>
                      <a:noFill/>
                    </a:lnB>
                    <a:solidFill>
                      <a:srgbClr val="C0C0C0"/>
                    </a:solidFill>
                  </a:tcPr>
                </a:tc>
                <a:tc>
                  <a:txBody>
                    <a:bodyPr/>
                    <a:lstStyle/>
                    <a:p>
                      <a:pPr algn="just">
                        <a:lnSpc>
                          <a:spcPct val="115000"/>
                        </a:lnSpc>
                        <a:spcAft>
                          <a:spcPts val="0"/>
                        </a:spcAft>
                      </a:pPr>
                      <a:r>
                        <a:rPr lang="en-US" sz="1200" b="1">
                          <a:effectLst/>
                          <a:latin typeface="Arial" charset="0"/>
                          <a:ea typeface="Times New Roman" charset="0"/>
                          <a:cs typeface="Times New Roman" charset="0"/>
                        </a:rPr>
                        <a:t>TSUNAMI READY INDICATORS</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C0C0C0"/>
                    </a:solidFill>
                  </a:tcPr>
                </a:tc>
                <a:tc gridSpan="3">
                  <a:txBody>
                    <a:bodyPr/>
                    <a:lstStyle/>
                    <a:p>
                      <a:pPr algn="just">
                        <a:lnSpc>
                          <a:spcPct val="115000"/>
                        </a:lnSpc>
                        <a:spcAft>
                          <a:spcPts val="0"/>
                        </a:spcAft>
                      </a:pPr>
                      <a:r>
                        <a:rPr lang="en-US" sz="1200" dirty="0">
                          <a:effectLst/>
                          <a:latin typeface="Arial" charset="0"/>
                          <a:ea typeface="Times New Roman" charset="0"/>
                          <a:cs typeface="Arial" charset="0"/>
                        </a:rPr>
                        <a:t>Date of evaluation:</a:t>
                      </a:r>
                      <a:endParaRPr lang="it-IT" sz="1400" dirty="0">
                        <a:effectLst/>
                        <a:latin typeface="Arial" charset="0"/>
                        <a:ea typeface="Times New Roman" charset="0"/>
                        <a:cs typeface="Times New Roman" charset="0"/>
                      </a:endParaRPr>
                    </a:p>
                    <a:p>
                      <a:pPr algn="just">
                        <a:lnSpc>
                          <a:spcPct val="115000"/>
                        </a:lnSpc>
                        <a:spcAft>
                          <a:spcPts val="0"/>
                        </a:spcAft>
                      </a:pPr>
                      <a:r>
                        <a:rPr lang="en-US" sz="1200" dirty="0">
                          <a:effectLst/>
                          <a:latin typeface="Arial" charset="0"/>
                          <a:ea typeface="Times New Roman" charset="0"/>
                          <a:cs typeface="Arial" charset="0"/>
                        </a:rPr>
                        <a:t> </a:t>
                      </a:r>
                      <a:endParaRPr lang="it-IT" sz="1400" dirty="0">
                        <a:effectLst/>
                        <a:latin typeface="Arial" charset="0"/>
                        <a:ea typeface="Times New Roman" charset="0"/>
                        <a:cs typeface="Times New Roman" charset="0"/>
                      </a:endParaRPr>
                    </a:p>
                  </a:txBody>
                  <a:tcPr marL="7666" marR="7666" marT="7666" marB="7666">
                    <a:lnL>
                      <a:noFill/>
                    </a:lnL>
                    <a:lnR>
                      <a:noFill/>
                    </a:lnR>
                    <a:lnT>
                      <a:noFill/>
                    </a:lnT>
                    <a:lnB>
                      <a:noFill/>
                    </a:lnB>
                    <a:solidFill>
                      <a:srgbClr val="C0C0C0"/>
                    </a:solidFill>
                  </a:tcPr>
                </a:tc>
                <a:tc hMerge="1">
                  <a:txBody>
                    <a:bodyPr/>
                    <a:lstStyle/>
                    <a:p>
                      <a:endParaRPr lang="it-IT"/>
                    </a:p>
                  </a:txBody>
                  <a:tcPr/>
                </a:tc>
                <a:tc hMerge="1">
                  <a:txBody>
                    <a:bodyPr/>
                    <a:lstStyle/>
                    <a:p>
                      <a:endParaRPr lang="it-IT"/>
                    </a:p>
                  </a:txBody>
                  <a:tcPr/>
                </a:tc>
              </a:tr>
              <a:tr h="216444">
                <a:tc>
                  <a:txBody>
                    <a:bodyPr/>
                    <a:lstStyle/>
                    <a:p>
                      <a:pPr algn="just">
                        <a:lnSpc>
                          <a:spcPct val="115000"/>
                        </a:lnSpc>
                        <a:spcAft>
                          <a:spcPts val="0"/>
                        </a:spcAft>
                      </a:pPr>
                      <a:r>
                        <a:rPr lang="en-US" sz="1200" b="1">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C0C0C0"/>
                    </a:solidFill>
                  </a:tcPr>
                </a:tc>
                <a:tc>
                  <a:txBody>
                    <a:bodyPr/>
                    <a:lstStyle/>
                    <a:p>
                      <a:pPr algn="just">
                        <a:lnSpc>
                          <a:spcPct val="115000"/>
                        </a:lnSpc>
                        <a:spcAft>
                          <a:spcPts val="0"/>
                        </a:spcAft>
                      </a:pPr>
                      <a:r>
                        <a:rPr lang="en-US" sz="1200" b="1">
                          <a:effectLst/>
                          <a:latin typeface="Arial" charset="0"/>
                          <a:ea typeface="Times New Roman" charset="0"/>
                          <a:cs typeface="Times New Roman" charset="0"/>
                        </a:rPr>
                        <a:t>Stage of achievement</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C0C0C0"/>
                    </a:solidFill>
                  </a:tcPr>
                </a:tc>
                <a:tc>
                  <a:txBody>
                    <a:bodyPr/>
                    <a:lstStyle/>
                    <a:p>
                      <a:pPr algn="ctr">
                        <a:lnSpc>
                          <a:spcPct val="115000"/>
                        </a:lnSpc>
                        <a:spcAft>
                          <a:spcPts val="0"/>
                        </a:spcAft>
                      </a:pPr>
                      <a:r>
                        <a:rPr lang="en-US" sz="1100" b="1">
                          <a:effectLst/>
                          <a:latin typeface="Arial" charset="0"/>
                          <a:ea typeface="Times New Roman" charset="0"/>
                          <a:cs typeface="Arial" charset="0"/>
                        </a:rPr>
                        <a:t>Initial stage</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C0C0C0"/>
                    </a:solidFill>
                  </a:tcPr>
                </a:tc>
                <a:tc>
                  <a:txBody>
                    <a:bodyPr/>
                    <a:lstStyle/>
                    <a:p>
                      <a:pPr algn="ctr">
                        <a:lnSpc>
                          <a:spcPct val="115000"/>
                        </a:lnSpc>
                        <a:spcAft>
                          <a:spcPts val="0"/>
                        </a:spcAft>
                      </a:pPr>
                      <a:r>
                        <a:rPr lang="en-US" sz="1100" b="1">
                          <a:effectLst/>
                          <a:latin typeface="Arial" charset="0"/>
                          <a:ea typeface="Times New Roman" charset="0"/>
                          <a:cs typeface="Arial" charset="0"/>
                        </a:rPr>
                        <a:t>Medium stage</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C0C0C0"/>
                    </a:solidFill>
                  </a:tcPr>
                </a:tc>
                <a:tc>
                  <a:txBody>
                    <a:bodyPr/>
                    <a:lstStyle/>
                    <a:p>
                      <a:pPr algn="ctr">
                        <a:lnSpc>
                          <a:spcPct val="115000"/>
                        </a:lnSpc>
                        <a:spcAft>
                          <a:spcPts val="0"/>
                        </a:spcAft>
                      </a:pPr>
                      <a:r>
                        <a:rPr lang="en-US" sz="1100" b="1">
                          <a:effectLst/>
                          <a:latin typeface="Arial" charset="0"/>
                          <a:ea typeface="Times New Roman" charset="0"/>
                          <a:cs typeface="Arial" charset="0"/>
                        </a:rPr>
                        <a:t>Final stage</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C0C0C0"/>
                    </a:solidFill>
                  </a:tcPr>
                </a:tc>
              </a:tr>
              <a:tr h="216444">
                <a:tc>
                  <a:txBody>
                    <a:bodyPr/>
                    <a:lstStyle/>
                    <a:p>
                      <a:pPr algn="just">
                        <a:lnSpc>
                          <a:spcPct val="115000"/>
                        </a:lnSpc>
                        <a:spcAft>
                          <a:spcPts val="0"/>
                        </a:spcAft>
                      </a:pPr>
                      <a:r>
                        <a:rPr lang="en-US" sz="1200" b="1">
                          <a:effectLst/>
                          <a:latin typeface="Arial" charset="0"/>
                          <a:ea typeface="Times New Roman" charset="0"/>
                          <a:cs typeface="Arial" charset="0"/>
                        </a:rPr>
                        <a:t>I</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3366FF"/>
                    </a:solidFill>
                  </a:tcPr>
                </a:tc>
                <a:tc>
                  <a:txBody>
                    <a:bodyPr/>
                    <a:lstStyle/>
                    <a:p>
                      <a:pPr algn="just">
                        <a:lnSpc>
                          <a:spcPct val="115000"/>
                        </a:lnSpc>
                        <a:spcAft>
                          <a:spcPts val="0"/>
                        </a:spcAft>
                      </a:pPr>
                      <a:r>
                        <a:rPr lang="en-US" sz="1200" b="1">
                          <a:effectLst/>
                          <a:latin typeface="Arial" charset="0"/>
                          <a:ea typeface="Times New Roman" charset="0"/>
                          <a:cs typeface="Arial" charset="0"/>
                        </a:rPr>
                        <a:t>MITIGATION (MIT)</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3366FF"/>
                    </a:solidFill>
                  </a:tcPr>
                </a:tc>
                <a:tc>
                  <a:txBody>
                    <a:bodyPr/>
                    <a:lstStyle/>
                    <a:p>
                      <a:pPr algn="just">
                        <a:lnSpc>
                          <a:spcPct val="115000"/>
                        </a:lnSpc>
                        <a:spcAft>
                          <a:spcPts val="0"/>
                        </a:spcAft>
                      </a:pPr>
                      <a:r>
                        <a:rPr lang="en-US" sz="1200" dirty="0">
                          <a:effectLst/>
                          <a:latin typeface="Arial" charset="0"/>
                          <a:ea typeface="Times New Roman" charset="0"/>
                          <a:cs typeface="Arial" charset="0"/>
                        </a:rPr>
                        <a:t> </a:t>
                      </a:r>
                      <a:endParaRPr lang="it-IT" sz="1400" dirty="0">
                        <a:effectLst/>
                        <a:latin typeface="Arial" charset="0"/>
                        <a:ea typeface="Times New Roman" charset="0"/>
                        <a:cs typeface="Times New Roman" charset="0"/>
                      </a:endParaRPr>
                    </a:p>
                  </a:txBody>
                  <a:tcPr marL="7666" marR="7666" marT="7666" marB="7666">
                    <a:lnL>
                      <a:noFill/>
                    </a:lnL>
                    <a:lnR>
                      <a:noFill/>
                    </a:lnR>
                    <a:lnT>
                      <a:noFill/>
                    </a:lnT>
                    <a:lnB>
                      <a:noFill/>
                    </a:lnB>
                    <a:solidFill>
                      <a:srgbClr val="3366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3366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3366FF"/>
                    </a:solidFill>
                  </a:tcPr>
                </a:tc>
              </a:tr>
              <a:tr h="418181">
                <a:tc>
                  <a:txBody>
                    <a:bodyPr/>
                    <a:lstStyle/>
                    <a:p>
                      <a:pPr algn="just">
                        <a:lnSpc>
                          <a:spcPct val="115000"/>
                        </a:lnSpc>
                        <a:spcAft>
                          <a:spcPts val="0"/>
                        </a:spcAft>
                      </a:pPr>
                      <a:r>
                        <a:rPr lang="en-US" sz="1200">
                          <a:effectLst/>
                          <a:latin typeface="Arial" charset="0"/>
                          <a:ea typeface="Times New Roman" charset="0"/>
                          <a:cs typeface="Arial" charset="0"/>
                        </a:rPr>
                        <a:t>1</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nSpc>
                          <a:spcPct val="115000"/>
                        </a:lnSpc>
                        <a:spcAft>
                          <a:spcPts val="0"/>
                        </a:spcAft>
                      </a:pPr>
                      <a:r>
                        <a:rPr lang="en-US" sz="1200">
                          <a:effectLst/>
                          <a:latin typeface="Arial" charset="0"/>
                          <a:ea typeface="Times New Roman" charset="0"/>
                          <a:cs typeface="Arial" charset="0"/>
                        </a:rPr>
                        <a:t>MIT-1. Tsunami hazard zones are mapped and designated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99CC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99CCFF"/>
                    </a:solidFill>
                  </a:tcPr>
                </a:tc>
              </a:tr>
              <a:tr h="418181">
                <a:tc>
                  <a:txBody>
                    <a:bodyPr/>
                    <a:lstStyle/>
                    <a:p>
                      <a:pPr algn="just">
                        <a:lnSpc>
                          <a:spcPct val="115000"/>
                        </a:lnSpc>
                        <a:spcAft>
                          <a:spcPts val="0"/>
                        </a:spcAft>
                      </a:pPr>
                      <a:r>
                        <a:rPr lang="en-US" sz="1200">
                          <a:effectLst/>
                          <a:latin typeface="Arial" charset="0"/>
                          <a:ea typeface="Times New Roman" charset="0"/>
                          <a:cs typeface="Arial" charset="0"/>
                        </a:rPr>
                        <a:t>2</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nSpc>
                          <a:spcPct val="115000"/>
                        </a:lnSpc>
                        <a:spcAft>
                          <a:spcPts val="0"/>
                        </a:spcAft>
                      </a:pPr>
                      <a:r>
                        <a:rPr lang="en-US" sz="1200">
                          <a:effectLst/>
                          <a:latin typeface="Arial" charset="0"/>
                          <a:ea typeface="Times New Roman" charset="0"/>
                          <a:cs typeface="Times New Roman" charset="0"/>
                        </a:rPr>
                        <a:t>MIT-2. The number of people at risk in the tsunami hazard zone is estimated</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99CC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gn="just">
                        <a:lnSpc>
                          <a:spcPct val="115000"/>
                        </a:lnSpc>
                        <a:spcAft>
                          <a:spcPts val="0"/>
                        </a:spcAft>
                      </a:pPr>
                      <a:r>
                        <a:rPr lang="en-US" sz="1200" dirty="0">
                          <a:effectLst/>
                          <a:latin typeface="Arial" charset="0"/>
                          <a:ea typeface="Times New Roman" charset="0"/>
                          <a:cs typeface="Arial" charset="0"/>
                        </a:rPr>
                        <a:t> </a:t>
                      </a:r>
                      <a:endParaRPr lang="it-IT" sz="1400" dirty="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99CCFF"/>
                    </a:solidFill>
                  </a:tcPr>
                </a:tc>
              </a:tr>
              <a:tr h="418181">
                <a:tc>
                  <a:txBody>
                    <a:bodyPr/>
                    <a:lstStyle/>
                    <a:p>
                      <a:pPr algn="just">
                        <a:lnSpc>
                          <a:spcPct val="115000"/>
                        </a:lnSpc>
                        <a:spcAft>
                          <a:spcPts val="0"/>
                        </a:spcAft>
                      </a:pPr>
                      <a:r>
                        <a:rPr lang="en-US" sz="1200">
                          <a:effectLst/>
                          <a:latin typeface="Arial" charset="0"/>
                          <a:ea typeface="Times New Roman" charset="0"/>
                          <a:cs typeface="Arial" charset="0"/>
                        </a:rPr>
                        <a:t>3</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nSpc>
                          <a:spcPct val="115000"/>
                        </a:lnSpc>
                        <a:spcAft>
                          <a:spcPts val="0"/>
                        </a:spcAft>
                      </a:pPr>
                      <a:r>
                        <a:rPr lang="en-US" sz="1200">
                          <a:effectLst/>
                          <a:latin typeface="Arial" charset="0"/>
                          <a:ea typeface="Times New Roman" charset="0"/>
                          <a:cs typeface="Times New Roman" charset="0"/>
                        </a:rPr>
                        <a:t>MIT-3. Available economic, infrastructural, political, and social resources are identified</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99CC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99CCFF"/>
                    </a:solidFill>
                  </a:tcPr>
                </a:tc>
              </a:tr>
              <a:tr h="216444">
                <a:tc>
                  <a:txBody>
                    <a:bodyPr/>
                    <a:lstStyle/>
                    <a:p>
                      <a:pPr algn="just">
                        <a:lnSpc>
                          <a:spcPct val="115000"/>
                        </a:lnSpc>
                        <a:spcAft>
                          <a:spcPts val="0"/>
                        </a:spcAft>
                      </a:pPr>
                      <a:r>
                        <a:rPr lang="en-US" sz="1200">
                          <a:effectLst/>
                          <a:latin typeface="Arial" charset="0"/>
                          <a:ea typeface="Times New Roman" charset="0"/>
                          <a:cs typeface="Arial" charset="0"/>
                        </a:rPr>
                        <a:t>4</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nSpc>
                          <a:spcPct val="115000"/>
                        </a:lnSpc>
                        <a:spcAft>
                          <a:spcPts val="0"/>
                        </a:spcAft>
                      </a:pPr>
                      <a:r>
                        <a:rPr lang="en-US" sz="1200">
                          <a:effectLst/>
                          <a:latin typeface="Arial" charset="0"/>
                          <a:ea typeface="Times New Roman" charset="0"/>
                          <a:cs typeface="Arial" charset="0"/>
                        </a:rPr>
                        <a:t>MIT‑4. Tsunami information is publicly displayed.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99CC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99CCFF"/>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99CCFF"/>
                    </a:solidFill>
                  </a:tcPr>
                </a:tc>
              </a:tr>
              <a:tr h="216444">
                <a:tc>
                  <a:txBody>
                    <a:bodyPr/>
                    <a:lstStyle/>
                    <a:p>
                      <a:pPr>
                        <a:lnSpc>
                          <a:spcPct val="115000"/>
                        </a:lnSpc>
                        <a:spcAft>
                          <a:spcPts val="0"/>
                        </a:spcAft>
                      </a:pPr>
                      <a:r>
                        <a:rPr lang="en-US" sz="1200" b="1">
                          <a:effectLst/>
                          <a:latin typeface="Arial" charset="0"/>
                          <a:ea typeface="Times New Roman" charset="0"/>
                          <a:cs typeface="Arial" charset="0"/>
                        </a:rPr>
                        <a:t>II</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00"/>
                    </a:solidFill>
                  </a:tcPr>
                </a:tc>
                <a:tc>
                  <a:txBody>
                    <a:bodyPr/>
                    <a:lstStyle/>
                    <a:p>
                      <a:pPr>
                        <a:lnSpc>
                          <a:spcPct val="115000"/>
                        </a:lnSpc>
                        <a:spcAft>
                          <a:spcPts val="0"/>
                        </a:spcAft>
                      </a:pPr>
                      <a:r>
                        <a:rPr lang="en-US" sz="1200" b="1" dirty="0">
                          <a:effectLst/>
                          <a:latin typeface="Arial" charset="0"/>
                          <a:ea typeface="Times New Roman" charset="0"/>
                          <a:cs typeface="Arial" charset="0"/>
                        </a:rPr>
                        <a:t>PREPAREDNESS (PREP)</a:t>
                      </a:r>
                      <a:endParaRPr lang="it-IT" sz="1400" dirty="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FF00"/>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00"/>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00"/>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FF00"/>
                    </a:solidFill>
                  </a:tcPr>
                </a:tc>
              </a:tr>
              <a:tr h="418181">
                <a:tc>
                  <a:txBody>
                    <a:bodyPr/>
                    <a:lstStyle/>
                    <a:p>
                      <a:pPr algn="just">
                        <a:lnSpc>
                          <a:spcPct val="115000"/>
                        </a:lnSpc>
                        <a:spcAft>
                          <a:spcPts val="0"/>
                        </a:spcAft>
                      </a:pPr>
                      <a:r>
                        <a:rPr lang="en-US" sz="1200">
                          <a:effectLst/>
                          <a:latin typeface="Arial" charset="0"/>
                          <a:ea typeface="Times New Roman" charset="0"/>
                          <a:cs typeface="Arial" charset="0"/>
                        </a:rPr>
                        <a:t>5</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nSpc>
                          <a:spcPct val="115000"/>
                        </a:lnSpc>
                        <a:spcAft>
                          <a:spcPts val="0"/>
                        </a:spcAft>
                      </a:pPr>
                      <a:r>
                        <a:rPr lang="en-US" sz="1200">
                          <a:effectLst/>
                          <a:latin typeface="Arial" charset="0"/>
                          <a:ea typeface="Times New Roman" charset="0"/>
                          <a:cs typeface="Arial" charset="0"/>
                        </a:rPr>
                        <a:t>PREP‑1. Easily understood tsunami evacuation maps are developed.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FF99"/>
                    </a:solidFill>
                  </a:tcPr>
                </a:tc>
              </a:tr>
              <a:tr h="418181">
                <a:tc>
                  <a:txBody>
                    <a:bodyPr/>
                    <a:lstStyle/>
                    <a:p>
                      <a:pPr algn="just">
                        <a:lnSpc>
                          <a:spcPct val="115000"/>
                        </a:lnSpc>
                        <a:spcAft>
                          <a:spcPts val="0"/>
                        </a:spcAft>
                      </a:pPr>
                      <a:r>
                        <a:rPr lang="en-US" sz="1200">
                          <a:effectLst/>
                          <a:latin typeface="Arial" charset="0"/>
                          <a:ea typeface="Times New Roman" charset="0"/>
                          <a:cs typeface="Arial" charset="0"/>
                        </a:rPr>
                        <a:t>6</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nSpc>
                          <a:spcPct val="115000"/>
                        </a:lnSpc>
                        <a:spcAft>
                          <a:spcPts val="0"/>
                        </a:spcAft>
                      </a:pPr>
                      <a:r>
                        <a:rPr lang="en-US" sz="1200" dirty="0">
                          <a:effectLst/>
                          <a:latin typeface="Arial" charset="0"/>
                          <a:ea typeface="Times New Roman" charset="0"/>
                          <a:cs typeface="Arial" charset="0"/>
                        </a:rPr>
                        <a:t>PREP‑2. Outreach and public awareness and education resources are available and distributed.</a:t>
                      </a:r>
                      <a:endParaRPr lang="it-IT" sz="1400" dirty="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FF99"/>
                    </a:solidFill>
                  </a:tcPr>
                </a:tc>
              </a:tr>
              <a:tr h="418181">
                <a:tc>
                  <a:txBody>
                    <a:bodyPr/>
                    <a:lstStyle/>
                    <a:p>
                      <a:pPr algn="just">
                        <a:lnSpc>
                          <a:spcPct val="115000"/>
                        </a:lnSpc>
                        <a:spcAft>
                          <a:spcPts val="0"/>
                        </a:spcAft>
                      </a:pPr>
                      <a:r>
                        <a:rPr lang="en-US" sz="1200">
                          <a:effectLst/>
                          <a:latin typeface="Arial" charset="0"/>
                          <a:ea typeface="Times New Roman" charset="0"/>
                          <a:cs typeface="Arial" charset="0"/>
                        </a:rPr>
                        <a:t>7</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nSpc>
                          <a:spcPct val="115000"/>
                        </a:lnSpc>
                        <a:spcAft>
                          <a:spcPts val="0"/>
                        </a:spcAft>
                      </a:pPr>
                      <a:r>
                        <a:rPr lang="en-US" sz="1200">
                          <a:effectLst/>
                          <a:latin typeface="Arial" charset="0"/>
                          <a:ea typeface="Times New Roman" charset="0"/>
                          <a:cs typeface="Arial" charset="0"/>
                        </a:rPr>
                        <a:t>PREP‑3. Outreach or educational activities </a:t>
                      </a:r>
                      <a:r>
                        <a:rPr lang="en-US" sz="1200" u="sng">
                          <a:effectLst/>
                          <a:latin typeface="Arial" charset="0"/>
                          <a:ea typeface="Times New Roman" charset="0"/>
                          <a:cs typeface="Arial" charset="0"/>
                        </a:rPr>
                        <a:t>are held at least 3 times a year.</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FF99"/>
                    </a:solidFill>
                  </a:tcPr>
                </a:tc>
              </a:tr>
              <a:tr h="418181">
                <a:tc>
                  <a:txBody>
                    <a:bodyPr/>
                    <a:lstStyle/>
                    <a:p>
                      <a:pPr algn="just">
                        <a:lnSpc>
                          <a:spcPct val="115000"/>
                        </a:lnSpc>
                        <a:spcAft>
                          <a:spcPts val="0"/>
                        </a:spcAft>
                      </a:pPr>
                      <a:r>
                        <a:rPr lang="en-US" sz="1200">
                          <a:effectLst/>
                          <a:latin typeface="Arial" charset="0"/>
                          <a:ea typeface="Times New Roman" charset="0"/>
                          <a:cs typeface="Arial" charset="0"/>
                        </a:rPr>
                        <a:t>8</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nSpc>
                          <a:spcPct val="115000"/>
                        </a:lnSpc>
                        <a:spcAft>
                          <a:spcPts val="0"/>
                        </a:spcAft>
                      </a:pPr>
                      <a:r>
                        <a:rPr lang="en-US" sz="1200">
                          <a:effectLst/>
                          <a:latin typeface="Arial" charset="0"/>
                          <a:ea typeface="Times New Roman" charset="0"/>
                          <a:cs typeface="Arial" charset="0"/>
                        </a:rPr>
                        <a:t>PREP‑4: A Tsunami community exercise is conducted at least every two years</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FF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FF99"/>
                    </a:solidFill>
                  </a:tcPr>
                </a:tc>
              </a:tr>
              <a:tr h="216444">
                <a:tc>
                  <a:txBody>
                    <a:bodyPr/>
                    <a:lstStyle/>
                    <a:p>
                      <a:pPr algn="just">
                        <a:lnSpc>
                          <a:spcPct val="115000"/>
                        </a:lnSpc>
                        <a:spcAft>
                          <a:spcPts val="0"/>
                        </a:spcAft>
                      </a:pPr>
                      <a:r>
                        <a:rPr lang="en-US" sz="1200" b="1">
                          <a:effectLst/>
                          <a:latin typeface="Arial" charset="0"/>
                          <a:ea typeface="Times New Roman" charset="0"/>
                          <a:cs typeface="Arial" charset="0"/>
                        </a:rPr>
                        <a:t>III</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9900"/>
                    </a:solidFill>
                  </a:tcPr>
                </a:tc>
                <a:tc>
                  <a:txBody>
                    <a:bodyPr/>
                    <a:lstStyle/>
                    <a:p>
                      <a:pPr algn="just">
                        <a:lnSpc>
                          <a:spcPct val="115000"/>
                        </a:lnSpc>
                        <a:spcAft>
                          <a:spcPts val="0"/>
                        </a:spcAft>
                      </a:pPr>
                      <a:r>
                        <a:rPr lang="en-US" sz="1200" b="1">
                          <a:effectLst/>
                          <a:latin typeface="Arial" charset="0"/>
                          <a:ea typeface="Times New Roman" charset="0"/>
                          <a:cs typeface="Arial" charset="0"/>
                        </a:rPr>
                        <a:t>RESPONSE </a:t>
                      </a:r>
                      <a:r>
                        <a:rPr lang="en-GB" sz="1200" b="1">
                          <a:effectLst/>
                          <a:latin typeface="Arial" charset="0"/>
                          <a:ea typeface="Times New Roman" charset="0"/>
                          <a:cs typeface="Times New Roman" charset="0"/>
                        </a:rPr>
                        <a:t>(RESP)</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9900"/>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9900"/>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9900"/>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9900"/>
                    </a:solidFill>
                  </a:tcPr>
                </a:tc>
              </a:tr>
              <a:tr h="418181">
                <a:tc>
                  <a:txBody>
                    <a:bodyPr/>
                    <a:lstStyle/>
                    <a:p>
                      <a:pPr algn="just">
                        <a:lnSpc>
                          <a:spcPct val="115000"/>
                        </a:lnSpc>
                        <a:spcAft>
                          <a:spcPts val="0"/>
                        </a:spcAft>
                      </a:pPr>
                      <a:r>
                        <a:rPr lang="en-US" sz="1200">
                          <a:effectLst/>
                          <a:latin typeface="Arial" charset="0"/>
                          <a:ea typeface="Times New Roman" charset="0"/>
                          <a:cs typeface="Arial" charset="0"/>
                        </a:rPr>
                        <a:t>9</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nSpc>
                          <a:spcPct val="115000"/>
                        </a:lnSpc>
                        <a:spcAft>
                          <a:spcPts val="0"/>
                        </a:spcAft>
                      </a:pPr>
                      <a:r>
                        <a:rPr lang="en-US" sz="1200">
                          <a:effectLst/>
                          <a:latin typeface="Arial" charset="0"/>
                          <a:ea typeface="Times New Roman" charset="0"/>
                          <a:cs typeface="Arial" charset="0"/>
                        </a:rPr>
                        <a:t>RESP-1. A community tsunami emergency operations plan (EOP) has been prepared</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CC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CC99"/>
                    </a:solidFill>
                  </a:tcPr>
                </a:tc>
              </a:tr>
              <a:tr h="619918">
                <a:tc>
                  <a:txBody>
                    <a:bodyPr/>
                    <a:lstStyle/>
                    <a:p>
                      <a:pPr algn="just">
                        <a:lnSpc>
                          <a:spcPct val="115000"/>
                        </a:lnSpc>
                        <a:spcAft>
                          <a:spcPts val="0"/>
                        </a:spcAft>
                      </a:pPr>
                      <a:r>
                        <a:rPr lang="en-US" sz="1200">
                          <a:effectLst/>
                          <a:latin typeface="Arial" charset="0"/>
                          <a:ea typeface="Times New Roman" charset="0"/>
                          <a:cs typeface="Arial" charset="0"/>
                        </a:rPr>
                        <a:t>10</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nSpc>
                          <a:spcPct val="115000"/>
                        </a:lnSpc>
                        <a:spcAft>
                          <a:spcPts val="0"/>
                        </a:spcAft>
                      </a:pPr>
                      <a:r>
                        <a:rPr lang="en-US" sz="1200">
                          <a:effectLst/>
                          <a:latin typeface="Arial" charset="0"/>
                          <a:ea typeface="Times New Roman" charset="0"/>
                          <a:cs typeface="Arial" charset="0"/>
                        </a:rPr>
                        <a:t>RESP-2. The capacity to manage emergency response operations during a tsunami has been established.</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CC99"/>
                    </a:solidFill>
                  </a:tcPr>
                </a:tc>
                <a:tc>
                  <a:txBody>
                    <a:bodyPr/>
                    <a:lstStyle/>
                    <a:p>
                      <a:pPr algn="just">
                        <a:lnSpc>
                          <a:spcPct val="115000"/>
                        </a:lnSpc>
                        <a:spcAft>
                          <a:spcPts val="0"/>
                        </a:spcAft>
                      </a:pPr>
                      <a:r>
                        <a:rPr lang="en-US" sz="1200" dirty="0">
                          <a:effectLst/>
                          <a:latin typeface="Arial" charset="0"/>
                          <a:ea typeface="Times New Roman" charset="0"/>
                          <a:cs typeface="Arial" charset="0"/>
                        </a:rPr>
                        <a:t> </a:t>
                      </a:r>
                      <a:endParaRPr lang="it-IT" sz="1400" dirty="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CC99"/>
                    </a:solidFill>
                  </a:tcPr>
                </a:tc>
              </a:tr>
              <a:tr h="619918">
                <a:tc>
                  <a:txBody>
                    <a:bodyPr/>
                    <a:lstStyle/>
                    <a:p>
                      <a:pPr algn="just">
                        <a:lnSpc>
                          <a:spcPct val="115000"/>
                        </a:lnSpc>
                        <a:spcAft>
                          <a:spcPts val="0"/>
                        </a:spcAft>
                      </a:pPr>
                      <a:r>
                        <a:rPr lang="en-US" sz="1200">
                          <a:effectLst/>
                          <a:latin typeface="Arial" charset="0"/>
                          <a:ea typeface="Times New Roman" charset="0"/>
                          <a:cs typeface="Arial" charset="0"/>
                        </a:rPr>
                        <a:t>11</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nSpc>
                          <a:spcPct val="115000"/>
                        </a:lnSpc>
                        <a:spcAft>
                          <a:spcPts val="0"/>
                        </a:spcAft>
                      </a:pPr>
                      <a:r>
                        <a:rPr lang="en-US" sz="1200">
                          <a:effectLst/>
                          <a:latin typeface="Arial" charset="0"/>
                          <a:ea typeface="Times New Roman" charset="0"/>
                          <a:cs typeface="Arial" charset="0"/>
                        </a:rPr>
                        <a:t>RESP-3. Redundant and reliable means to timely receive 24-hour official tsunami alerts have been identified.</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CC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r>
              <a:tr h="619918">
                <a:tc>
                  <a:txBody>
                    <a:bodyPr/>
                    <a:lstStyle/>
                    <a:p>
                      <a:pPr algn="just">
                        <a:lnSpc>
                          <a:spcPct val="115000"/>
                        </a:lnSpc>
                        <a:spcAft>
                          <a:spcPts val="0"/>
                        </a:spcAft>
                      </a:pPr>
                      <a:r>
                        <a:rPr lang="en-US" sz="1200">
                          <a:effectLst/>
                          <a:latin typeface="Arial" charset="0"/>
                          <a:ea typeface="Times New Roman" charset="0"/>
                          <a:cs typeface="Arial" charset="0"/>
                        </a:rPr>
                        <a:t>12</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nSpc>
                          <a:spcPct val="115000"/>
                        </a:lnSpc>
                        <a:spcAft>
                          <a:spcPts val="0"/>
                        </a:spcAft>
                      </a:pPr>
                      <a:r>
                        <a:rPr lang="en-US" sz="1200">
                          <a:effectLst/>
                          <a:latin typeface="Arial" charset="0"/>
                          <a:ea typeface="Times New Roman" charset="0"/>
                          <a:cs typeface="Arial" charset="0"/>
                        </a:rPr>
                        <a:t>RESP-4. Redundant and reliable means to timely disseminate 24-hour official tsunami alerts to the public have been identified.</a:t>
                      </a:r>
                      <a:endParaRPr lang="it-IT" sz="1400">
                        <a:effectLst/>
                        <a:latin typeface="Arial" charset="0"/>
                        <a:ea typeface="Times New Roman" charset="0"/>
                        <a:cs typeface="Times New Roman" charset="0"/>
                      </a:endParaRPr>
                    </a:p>
                  </a:txBody>
                  <a:tcPr marL="7666" marR="7666" marT="7666" marB="7666" anchor="ctr">
                    <a:lnL>
                      <a:noFill/>
                    </a:lnL>
                    <a:lnR>
                      <a:noFill/>
                    </a:lnR>
                    <a:lnT>
                      <a:noFill/>
                    </a:lnT>
                    <a:lnB>
                      <a:noFill/>
                    </a:lnB>
                    <a:solidFill>
                      <a:srgbClr val="FFCC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gn="just">
                        <a:lnSpc>
                          <a:spcPct val="115000"/>
                        </a:lnSpc>
                        <a:spcAft>
                          <a:spcPts val="0"/>
                        </a:spcAft>
                      </a:pPr>
                      <a:r>
                        <a:rPr lang="en-US" sz="1200">
                          <a:effectLst/>
                          <a:latin typeface="Arial" charset="0"/>
                          <a:ea typeface="Times New Roman" charset="0"/>
                          <a:cs typeface="Arial" charset="0"/>
                        </a:rPr>
                        <a:t> </a:t>
                      </a:r>
                      <a:endParaRPr lang="it-IT" sz="140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c>
                  <a:txBody>
                    <a:bodyPr/>
                    <a:lstStyle/>
                    <a:p>
                      <a:pPr algn="just">
                        <a:lnSpc>
                          <a:spcPct val="115000"/>
                        </a:lnSpc>
                        <a:spcAft>
                          <a:spcPts val="0"/>
                        </a:spcAft>
                      </a:pPr>
                      <a:r>
                        <a:rPr lang="en-US" sz="1200" dirty="0">
                          <a:effectLst/>
                          <a:latin typeface="Arial" charset="0"/>
                          <a:ea typeface="Times New Roman" charset="0"/>
                          <a:cs typeface="Arial" charset="0"/>
                        </a:rPr>
                        <a:t> </a:t>
                      </a:r>
                      <a:endParaRPr lang="it-IT" sz="1400" dirty="0">
                        <a:effectLst/>
                        <a:latin typeface="Arial" charset="0"/>
                        <a:ea typeface="Times New Roman" charset="0"/>
                        <a:cs typeface="Times New Roman" charset="0"/>
                      </a:endParaRPr>
                    </a:p>
                  </a:txBody>
                  <a:tcPr marL="7666" marR="7666" marT="7666" marB="7666">
                    <a:lnL>
                      <a:noFill/>
                    </a:lnL>
                    <a:lnR>
                      <a:noFill/>
                    </a:lnR>
                    <a:lnT>
                      <a:noFill/>
                    </a:lnT>
                    <a:lnB>
                      <a:noFill/>
                    </a:lnB>
                    <a:solidFill>
                      <a:srgbClr val="FFCC99"/>
                    </a:solidFill>
                  </a:tcPr>
                </a:tc>
              </a:tr>
            </a:tbl>
          </a:graphicData>
        </a:graphic>
      </p:graphicFrame>
      <p:grpSp>
        <p:nvGrpSpPr>
          <p:cNvPr id="4" name="Gruppo 3"/>
          <p:cNvGrpSpPr/>
          <p:nvPr/>
        </p:nvGrpSpPr>
        <p:grpSpPr>
          <a:xfrm>
            <a:off x="3455381" y="1384663"/>
            <a:ext cx="5649429" cy="4382741"/>
            <a:chOff x="3455381" y="1384663"/>
            <a:chExt cx="5649429" cy="4382741"/>
          </a:xfrm>
        </p:grpSpPr>
        <p:pic>
          <p:nvPicPr>
            <p:cNvPr id="17" name="Immagin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5381" y="1384663"/>
              <a:ext cx="5649429" cy="4382741"/>
            </a:xfrm>
            <a:prstGeom prst="rect">
              <a:avLst/>
            </a:prstGeom>
          </p:spPr>
        </p:pic>
        <p:sp>
          <p:nvSpPr>
            <p:cNvPr id="18" name="Rettangolo 17"/>
            <p:cNvSpPr/>
            <p:nvPr/>
          </p:nvSpPr>
          <p:spPr>
            <a:xfrm>
              <a:off x="3455381" y="5068389"/>
              <a:ext cx="1234185" cy="40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27240363"/>
      </p:ext>
    </p:extLst>
  </p:cSld>
  <p:clrMapOvr>
    <a:masterClrMapping/>
  </p:clrMapOvr>
  <mc:AlternateContent xmlns:mc="http://schemas.openxmlformats.org/markup-compatibility/2006" xmlns:p14="http://schemas.microsoft.com/office/powerpoint/2010/main">
    <mc:Choice Requires="p14">
      <p:transition spd="slow" p14:dur="2000" advTm="93993"/>
    </mc:Choice>
    <mc:Fallback xmlns="">
      <p:transition spd="slow" advTm="939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GB" b="1" dirty="0" smtClean="0"/>
              <a:t>3. PERFORMANCE </a:t>
            </a:r>
            <a:r>
              <a:rPr lang="en-GB" b="1" dirty="0"/>
              <a:t>MONITORING</a:t>
            </a:r>
            <a:r>
              <a:rPr lang="it-IT" b="1" dirty="0"/>
              <a:t/>
            </a:r>
            <a:br>
              <a:rPr lang="it-IT" b="1" dirty="0"/>
            </a:br>
            <a:endParaRPr lang="it-IT" dirty="0"/>
          </a:p>
        </p:txBody>
      </p:sp>
      <p:sp>
        <p:nvSpPr>
          <p:cNvPr id="4" name="Segnaposto contenuto 3"/>
          <p:cNvSpPr>
            <a:spLocks noGrp="1"/>
          </p:cNvSpPr>
          <p:nvPr>
            <p:ph idx="1"/>
          </p:nvPr>
        </p:nvSpPr>
        <p:spPr>
          <a:xfrm>
            <a:off x="469557" y="1272746"/>
            <a:ext cx="11232292" cy="5263978"/>
          </a:xfrm>
        </p:spPr>
        <p:txBody>
          <a:bodyPr>
            <a:normAutofit lnSpcReduction="10000"/>
          </a:bodyPr>
          <a:lstStyle/>
          <a:p>
            <a:r>
              <a:rPr lang="en-GB" sz="2400" dirty="0" smtClean="0"/>
              <a:t>The </a:t>
            </a:r>
            <a:r>
              <a:rPr lang="en-GB" sz="2400" dirty="0"/>
              <a:t>concept of performance monitoring and reporting is an approved element of the IOC Intergovernmental Coordination Groups for Tsunami Early Warning and Mitigation activities since 2015, when it was requested that all ICGs report to the IOC Governing Bodies on their performance against targets of the Sendai Framework for Disaster Risk Reduction 2015–2030</a:t>
            </a:r>
            <a:r>
              <a:rPr lang="en-GB" sz="2400" dirty="0" smtClean="0"/>
              <a:t>.</a:t>
            </a:r>
          </a:p>
          <a:p>
            <a:endParaRPr lang="en-GB" sz="2400" dirty="0" smtClean="0"/>
          </a:p>
          <a:p>
            <a:r>
              <a:rPr lang="en-GB" sz="2400" dirty="0" smtClean="0"/>
              <a:t>Three sets of KPI:</a:t>
            </a:r>
          </a:p>
          <a:p>
            <a:pPr lvl="1"/>
            <a:r>
              <a:rPr lang="en-GB" sz="1800" dirty="0"/>
              <a:t>Functions and Requirements defined in the ICG/NEAMTWS Procedures for the Accreditation of Tsunami Watch Providers;</a:t>
            </a:r>
            <a:endParaRPr lang="it-IT" sz="1800" dirty="0"/>
          </a:p>
          <a:p>
            <a:pPr lvl="1"/>
            <a:r>
              <a:rPr lang="en-GB" sz="1800" dirty="0"/>
              <a:t>Communication Test Exercise Performance Indicators defined by the TT-CTTE in 2012;</a:t>
            </a:r>
            <a:endParaRPr lang="it-IT" sz="1800" dirty="0"/>
          </a:p>
          <a:p>
            <a:pPr lvl="1"/>
            <a:r>
              <a:rPr lang="en-GB" sz="1800" dirty="0"/>
              <a:t>Operational Performance Indicators defined here by the TT-O in 2015, based on Performance Indicators defined by the Inter-ICG Team on Tsunami Watch Operations and presented in the Global Service Definition Document n. 130 (Intergovernmental Oceanographic Commission technical series, Tsunami Watch Operations, 2016</a:t>
            </a:r>
            <a:r>
              <a:rPr lang="en-GB" sz="1800" dirty="0" smtClean="0"/>
              <a:t>).</a:t>
            </a:r>
            <a:endParaRPr lang="it-IT" sz="1800" dirty="0" smtClean="0"/>
          </a:p>
          <a:p>
            <a:pPr lvl="1"/>
            <a:endParaRPr lang="en-GB" sz="2400" dirty="0" smtClean="0"/>
          </a:p>
          <a:p>
            <a:r>
              <a:rPr lang="en-GB" sz="2400" dirty="0"/>
              <a:t>ICG/NEAMTWS will develop and implement </a:t>
            </a:r>
            <a:r>
              <a:rPr lang="en-US" sz="2400" dirty="0"/>
              <a:t>Key Performance Indictors</a:t>
            </a:r>
            <a:r>
              <a:rPr lang="en-GB" sz="2400" dirty="0"/>
              <a:t> (KPIs) similar to other ICGs based on the three</a:t>
            </a:r>
            <a:r>
              <a:rPr lang="en-GB" sz="2400" b="1" dirty="0"/>
              <a:t> </a:t>
            </a:r>
            <a:r>
              <a:rPr lang="en-US" sz="2400" dirty="0"/>
              <a:t>key pillars, and also implement the TOWS–WG -XIV recommendation to include International Cooperation in its KPIs.</a:t>
            </a:r>
            <a:endParaRPr lang="it-IT" sz="2400" dirty="0"/>
          </a:p>
          <a:p>
            <a:endParaRPr lang="en-GB" sz="2400" dirty="0"/>
          </a:p>
          <a:p>
            <a:endParaRPr lang="it-IT" sz="2400" dirty="0"/>
          </a:p>
        </p:txBody>
      </p:sp>
    </p:spTree>
    <p:extLst>
      <p:ext uri="{BB962C8B-B14F-4D97-AF65-F5344CB8AC3E}">
        <p14:creationId xmlns:p14="http://schemas.microsoft.com/office/powerpoint/2010/main" val="66493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4. FOUNDATION </a:t>
            </a:r>
            <a:r>
              <a:rPr lang="en-GB" dirty="0"/>
              <a:t>ACTIVITIES</a:t>
            </a:r>
            <a:r>
              <a:rPr lang="it-IT" dirty="0"/>
              <a:t> </a:t>
            </a:r>
          </a:p>
        </p:txBody>
      </p:sp>
      <p:sp>
        <p:nvSpPr>
          <p:cNvPr id="3" name="Segnaposto contenuto 2"/>
          <p:cNvSpPr>
            <a:spLocks noGrp="1"/>
          </p:cNvSpPr>
          <p:nvPr>
            <p:ph idx="1"/>
          </p:nvPr>
        </p:nvSpPr>
        <p:spPr/>
        <p:txBody>
          <a:bodyPr>
            <a:normAutofit fontScale="92500" lnSpcReduction="10000"/>
          </a:bodyPr>
          <a:lstStyle/>
          <a:p>
            <a:r>
              <a:rPr lang="en-GB" b="1" dirty="0" smtClean="0">
                <a:solidFill>
                  <a:srgbClr val="0070C0"/>
                </a:solidFill>
              </a:rPr>
              <a:t>Interoperability</a:t>
            </a:r>
          </a:p>
          <a:p>
            <a:pPr lvl="1"/>
            <a:r>
              <a:rPr lang="en-GB" dirty="0" smtClean="0">
                <a:solidFill>
                  <a:srgbClr val="0070C0"/>
                </a:solidFill>
              </a:rPr>
              <a:t>Among TSPs</a:t>
            </a:r>
          </a:p>
          <a:p>
            <a:pPr lvl="1"/>
            <a:r>
              <a:rPr lang="en-GB" dirty="0" smtClean="0">
                <a:solidFill>
                  <a:schemeClr val="accent1">
                    <a:lumMod val="75000"/>
                  </a:schemeClr>
                </a:solidFill>
              </a:rPr>
              <a:t>With other ICGs (TOWS)</a:t>
            </a:r>
          </a:p>
          <a:p>
            <a:pPr lvl="1"/>
            <a:r>
              <a:rPr lang="en-GB" dirty="0">
                <a:solidFill>
                  <a:srgbClr val="002060"/>
                </a:solidFill>
              </a:rPr>
              <a:t>W</a:t>
            </a:r>
            <a:r>
              <a:rPr lang="en-GB" dirty="0" smtClean="0">
                <a:solidFill>
                  <a:srgbClr val="002060"/>
                </a:solidFill>
              </a:rPr>
              <a:t>ith </a:t>
            </a:r>
            <a:r>
              <a:rPr lang="en-GB" dirty="0">
                <a:solidFill>
                  <a:srgbClr val="002060"/>
                </a:solidFill>
              </a:rPr>
              <a:t>other ocean hazards warning and mitigation systems </a:t>
            </a:r>
            <a:endParaRPr lang="it-IT" dirty="0">
              <a:solidFill>
                <a:srgbClr val="002060"/>
              </a:solidFill>
            </a:endParaRPr>
          </a:p>
          <a:p>
            <a:r>
              <a:rPr lang="it-IT" b="1" dirty="0" err="1" smtClean="0">
                <a:solidFill>
                  <a:srgbClr val="002060"/>
                </a:solidFill>
              </a:rPr>
              <a:t>Sustainability</a:t>
            </a:r>
            <a:endParaRPr lang="it-IT" b="1" dirty="0" smtClean="0">
              <a:solidFill>
                <a:srgbClr val="002060"/>
              </a:solidFill>
            </a:endParaRPr>
          </a:p>
          <a:p>
            <a:pPr lvl="1"/>
            <a:r>
              <a:rPr lang="it-IT" dirty="0" err="1" smtClean="0">
                <a:solidFill>
                  <a:srgbClr val="002060"/>
                </a:solidFill>
              </a:rPr>
              <a:t>TSPs</a:t>
            </a:r>
            <a:r>
              <a:rPr lang="it-IT" dirty="0" smtClean="0">
                <a:solidFill>
                  <a:srgbClr val="002060"/>
                </a:solidFill>
              </a:rPr>
              <a:t> </a:t>
            </a:r>
            <a:r>
              <a:rPr lang="it-IT" dirty="0" err="1" smtClean="0">
                <a:solidFill>
                  <a:srgbClr val="002060"/>
                </a:solidFill>
              </a:rPr>
              <a:t>Countries</a:t>
            </a:r>
            <a:r>
              <a:rPr lang="it-IT" dirty="0" smtClean="0">
                <a:solidFill>
                  <a:srgbClr val="002060"/>
                </a:solidFill>
              </a:rPr>
              <a:t>, </a:t>
            </a:r>
            <a:r>
              <a:rPr lang="it-IT" dirty="0" err="1" smtClean="0">
                <a:solidFill>
                  <a:srgbClr val="002060"/>
                </a:solidFill>
              </a:rPr>
              <a:t>member</a:t>
            </a:r>
            <a:r>
              <a:rPr lang="it-IT" dirty="0" smtClean="0">
                <a:solidFill>
                  <a:srgbClr val="002060"/>
                </a:solidFill>
              </a:rPr>
              <a:t> </a:t>
            </a:r>
            <a:r>
              <a:rPr lang="it-IT" dirty="0" err="1" smtClean="0">
                <a:solidFill>
                  <a:srgbClr val="002060"/>
                </a:solidFill>
              </a:rPr>
              <a:t>States</a:t>
            </a:r>
            <a:r>
              <a:rPr lang="it-IT" dirty="0" smtClean="0">
                <a:solidFill>
                  <a:srgbClr val="002060"/>
                </a:solidFill>
              </a:rPr>
              <a:t>, ESFRI / EPOS / EMSO</a:t>
            </a:r>
          </a:p>
          <a:p>
            <a:r>
              <a:rPr lang="it-IT" b="1" dirty="0" err="1" smtClean="0">
                <a:solidFill>
                  <a:schemeClr val="accent6">
                    <a:lumMod val="75000"/>
                  </a:schemeClr>
                </a:solidFill>
              </a:rPr>
              <a:t>Research</a:t>
            </a:r>
            <a:endParaRPr lang="it-IT" b="1" dirty="0" smtClean="0">
              <a:solidFill>
                <a:schemeClr val="accent6">
                  <a:lumMod val="75000"/>
                </a:schemeClr>
              </a:solidFill>
            </a:endParaRPr>
          </a:p>
          <a:p>
            <a:r>
              <a:rPr lang="en-GB" b="1" dirty="0">
                <a:solidFill>
                  <a:srgbClr val="7030A0"/>
                </a:solidFill>
              </a:rPr>
              <a:t>Building capacity</a:t>
            </a:r>
            <a:endParaRPr lang="it-IT" b="1" dirty="0">
              <a:solidFill>
                <a:srgbClr val="7030A0"/>
              </a:solidFill>
            </a:endParaRPr>
          </a:p>
          <a:p>
            <a:r>
              <a:rPr lang="it-IT" b="1" dirty="0" err="1" smtClean="0">
                <a:solidFill>
                  <a:schemeClr val="accent4">
                    <a:lumMod val="75000"/>
                  </a:schemeClr>
                </a:solidFill>
              </a:rPr>
              <a:t>Implementation</a:t>
            </a:r>
            <a:endParaRPr lang="it-IT" b="1" dirty="0" smtClean="0">
              <a:solidFill>
                <a:schemeClr val="accent4">
                  <a:lumMod val="50000"/>
                </a:schemeClr>
              </a:solidFill>
            </a:endParaRPr>
          </a:p>
          <a:p>
            <a:pPr lvl="1"/>
            <a:r>
              <a:rPr lang="en-GB" u="sng" dirty="0">
                <a:solidFill>
                  <a:schemeClr val="accent4">
                    <a:lumMod val="50000"/>
                  </a:schemeClr>
                </a:solidFill>
                <a:hlinkClick r:id="rId2"/>
              </a:rPr>
              <a:t>Annual Plans of Action</a:t>
            </a:r>
            <a:r>
              <a:rPr lang="en-GB" dirty="0">
                <a:solidFill>
                  <a:schemeClr val="accent4">
                    <a:lumMod val="50000"/>
                  </a:schemeClr>
                </a:solidFill>
              </a:rPr>
              <a:t> of the </a:t>
            </a:r>
            <a:r>
              <a:rPr lang="en-GB" dirty="0" smtClean="0">
                <a:solidFill>
                  <a:schemeClr val="accent4">
                    <a:lumMod val="50000"/>
                  </a:schemeClr>
                </a:solidFill>
              </a:rPr>
              <a:t>ICG/NEAMTWS</a:t>
            </a:r>
            <a:r>
              <a:rPr lang="it-IT" dirty="0" smtClean="0">
                <a:solidFill>
                  <a:schemeClr val="accent4">
                    <a:lumMod val="50000"/>
                  </a:schemeClr>
                </a:solidFill>
              </a:rPr>
              <a:t> </a:t>
            </a:r>
            <a:r>
              <a:rPr lang="en-GB" dirty="0" smtClean="0">
                <a:solidFill>
                  <a:schemeClr val="accent4">
                    <a:lumMod val="50000"/>
                  </a:schemeClr>
                </a:solidFill>
              </a:rPr>
              <a:t>WGs and TTs</a:t>
            </a:r>
          </a:p>
          <a:p>
            <a:pPr lvl="1"/>
            <a:r>
              <a:rPr lang="en-GB" dirty="0" smtClean="0">
                <a:solidFill>
                  <a:schemeClr val="accent4">
                    <a:lumMod val="50000"/>
                  </a:schemeClr>
                </a:solidFill>
              </a:rPr>
              <a:t>TT </a:t>
            </a:r>
            <a:r>
              <a:rPr lang="en-GB" dirty="0">
                <a:solidFill>
                  <a:schemeClr val="accent4">
                    <a:lumMod val="50000"/>
                  </a:schemeClr>
                </a:solidFill>
              </a:rPr>
              <a:t>on Operations guides the interoperability of the </a:t>
            </a:r>
            <a:r>
              <a:rPr lang="en-GB" dirty="0" smtClean="0">
                <a:solidFill>
                  <a:schemeClr val="accent4">
                    <a:lumMod val="50000"/>
                  </a:schemeClr>
                </a:solidFill>
              </a:rPr>
              <a:t>system (new OUG ongoing)</a:t>
            </a:r>
            <a:r>
              <a:rPr lang="it-IT" dirty="0" smtClean="0">
                <a:solidFill>
                  <a:schemeClr val="accent4">
                    <a:lumMod val="50000"/>
                  </a:schemeClr>
                </a:solidFill>
              </a:rPr>
              <a:t> </a:t>
            </a:r>
            <a:endParaRPr lang="it-IT" dirty="0">
              <a:solidFill>
                <a:schemeClr val="accent4">
                  <a:lumMod val="50000"/>
                </a:schemeClr>
              </a:solidFill>
            </a:endParaRPr>
          </a:p>
        </p:txBody>
      </p:sp>
    </p:spTree>
    <p:extLst>
      <p:ext uri="{BB962C8B-B14F-4D97-AF65-F5344CB8AC3E}">
        <p14:creationId xmlns:p14="http://schemas.microsoft.com/office/powerpoint/2010/main" val="120850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76200"/>
            <a:ext cx="9156192" cy="6681216"/>
          </a:xfrm>
          <a:prstGeom prst="rect">
            <a:avLst/>
          </a:prstGeom>
        </p:spPr>
      </p:pic>
      <p:sp>
        <p:nvSpPr>
          <p:cNvPr id="5" name="CasellaDiTesto 4"/>
          <p:cNvSpPr txBox="1"/>
          <p:nvPr/>
        </p:nvSpPr>
        <p:spPr>
          <a:xfrm>
            <a:off x="7799294" y="537882"/>
            <a:ext cx="2868198" cy="2862322"/>
          </a:xfrm>
          <a:prstGeom prst="rect">
            <a:avLst/>
          </a:prstGeom>
          <a:noFill/>
        </p:spPr>
        <p:txBody>
          <a:bodyPr wrap="square" rtlCol="0">
            <a:spAutoFit/>
          </a:bodyPr>
          <a:lstStyle/>
          <a:p>
            <a:r>
              <a:rPr lang="it-IT" dirty="0" err="1" smtClean="0"/>
              <a:t>Thank</a:t>
            </a:r>
            <a:r>
              <a:rPr lang="it-IT" dirty="0" smtClean="0"/>
              <a:t> </a:t>
            </a:r>
            <a:r>
              <a:rPr lang="it-IT" dirty="0" err="1" smtClean="0"/>
              <a:t>you</a:t>
            </a:r>
            <a:endParaRPr lang="it-IT" dirty="0" smtClean="0"/>
          </a:p>
          <a:p>
            <a:r>
              <a:rPr lang="it-IT" dirty="0" smtClean="0"/>
              <a:t>Grazie</a:t>
            </a:r>
          </a:p>
          <a:p>
            <a:r>
              <a:rPr lang="it-IT" dirty="0" smtClean="0"/>
              <a:t>Merci</a:t>
            </a:r>
          </a:p>
          <a:p>
            <a:r>
              <a:rPr lang="it-IT" dirty="0" err="1" smtClean="0"/>
              <a:t>Gracias</a:t>
            </a:r>
            <a:endParaRPr lang="it-IT" dirty="0" smtClean="0"/>
          </a:p>
          <a:p>
            <a:r>
              <a:rPr lang="it-IT" dirty="0" err="1" smtClean="0"/>
              <a:t>Obrigado</a:t>
            </a:r>
            <a:endParaRPr lang="it-IT" dirty="0" smtClean="0"/>
          </a:p>
          <a:p>
            <a:r>
              <a:rPr lang="el-GR" dirty="0" smtClean="0"/>
              <a:t>Ευχαριστώ</a:t>
            </a:r>
            <a:endParaRPr lang="it-IT" dirty="0" smtClean="0"/>
          </a:p>
          <a:p>
            <a:r>
              <a:rPr lang="it-IT" dirty="0" err="1"/>
              <a:t>Teşekkürler</a:t>
            </a:r>
            <a:endParaRPr lang="it-IT" dirty="0"/>
          </a:p>
          <a:p>
            <a:r>
              <a:rPr lang="ar-SA" dirty="0" smtClean="0"/>
              <a:t>شكرًا </a:t>
            </a:r>
            <a:r>
              <a:rPr lang="ar-SA" dirty="0"/>
              <a:t>لك</a:t>
            </a:r>
            <a:endParaRPr lang="it-IT" dirty="0" smtClean="0"/>
          </a:p>
          <a:p>
            <a:r>
              <a:rPr lang="ja-JP" altLang="en-US" dirty="0" smtClean="0"/>
              <a:t>ありがとうございました</a:t>
            </a:r>
            <a:endParaRPr lang="it-IT" dirty="0" smtClean="0"/>
          </a:p>
          <a:p>
            <a:r>
              <a:rPr lang="zh-TW" altLang="en-US" dirty="0"/>
              <a:t>多謝</a:t>
            </a:r>
            <a:endParaRPr lang="it-IT" dirty="0" smtClean="0"/>
          </a:p>
        </p:txBody>
      </p:sp>
    </p:spTree>
    <p:extLst>
      <p:ext uri="{BB962C8B-B14F-4D97-AF65-F5344CB8AC3E}">
        <p14:creationId xmlns:p14="http://schemas.microsoft.com/office/powerpoint/2010/main" val="65063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5D8A89B-0ADB-419D-8567-0B168454EB3B}"/>
              </a:ext>
            </a:extLst>
          </p:cNvPr>
          <p:cNvSpPr>
            <a:spLocks noGrp="1"/>
          </p:cNvSpPr>
          <p:nvPr>
            <p:ph type="title"/>
          </p:nvPr>
        </p:nvSpPr>
        <p:spPr>
          <a:xfrm>
            <a:off x="804672" y="640263"/>
            <a:ext cx="5157216" cy="1344975"/>
          </a:xfrm>
        </p:spPr>
        <p:txBody>
          <a:bodyPr>
            <a:normAutofit/>
          </a:bodyPr>
          <a:lstStyle/>
          <a:p>
            <a:r>
              <a:rPr lang="en-US" sz="4000" b="1" dirty="0">
                <a:effectLst/>
                <a:latin typeface="Times New Roman" panose="02020603050405020304" pitchFamily="18" charset="0"/>
                <a:ea typeface="DengXian" panose="02010600030101010101" pitchFamily="2" charset="-122"/>
              </a:rPr>
              <a:t>ICG/NEAMTWS </a:t>
            </a:r>
            <a:br>
              <a:rPr lang="en-US" sz="4000" b="1" dirty="0">
                <a:effectLst/>
                <a:latin typeface="Times New Roman" panose="02020603050405020304" pitchFamily="18" charset="0"/>
                <a:ea typeface="DengXian" panose="02010600030101010101" pitchFamily="2" charset="-122"/>
              </a:rPr>
            </a:br>
            <a:r>
              <a:rPr lang="en-US" sz="4000" b="1" dirty="0">
                <a:effectLst/>
                <a:latin typeface="Times New Roman" panose="02020603050405020304" pitchFamily="18" charset="0"/>
                <a:ea typeface="DengXian" panose="02010600030101010101" pitchFamily="2" charset="-122"/>
              </a:rPr>
              <a:t>2021-2030 Strategy</a:t>
            </a:r>
            <a:endParaRPr lang="fr-FR" sz="4000" dirty="0"/>
          </a:p>
        </p:txBody>
      </p:sp>
      <p:sp>
        <p:nvSpPr>
          <p:cNvPr id="3" name="Content Placeholder 2">
            <a:extLst>
              <a:ext uri="{FF2B5EF4-FFF2-40B4-BE49-F238E27FC236}">
                <a16:creationId xmlns:a16="http://schemas.microsoft.com/office/drawing/2014/main" xmlns="" id="{DB64D6D6-536B-499A-81D9-82C12F0A5BB8}"/>
              </a:ext>
            </a:extLst>
          </p:cNvPr>
          <p:cNvSpPr>
            <a:spLocks noGrp="1"/>
          </p:cNvSpPr>
          <p:nvPr>
            <p:ph idx="1"/>
          </p:nvPr>
        </p:nvSpPr>
        <p:spPr>
          <a:xfrm>
            <a:off x="804672" y="2121763"/>
            <a:ext cx="5157216" cy="3773010"/>
          </a:xfrm>
        </p:spPr>
        <p:txBody>
          <a:bodyPr>
            <a:normAutofit/>
          </a:bodyPr>
          <a:lstStyle/>
          <a:p>
            <a:pPr>
              <a:spcBef>
                <a:spcPts val="1200"/>
              </a:spcBef>
              <a:spcAft>
                <a:spcPts val="12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The new ICG/NEAMTWS 2021-2030 Strategy outlines key objectives for a continuously improving NEAMTWS to meet stakeholder requirements during the period 2021–2030. </a:t>
            </a:r>
          </a:p>
          <a:p>
            <a:pPr>
              <a:spcBef>
                <a:spcPts val="1200"/>
              </a:spcBef>
              <a:spcAft>
                <a:spcPts val="12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It will also contribute to the UN Decade of Ocean Science for Sustainable Development 2021-2030, in particular by responding to the needs of society for a “safe ocean” where people are protected from ocean hazards.</a:t>
            </a:r>
          </a:p>
          <a:p>
            <a:pPr>
              <a:spcBef>
                <a:spcPts val="1200"/>
              </a:spcBef>
              <a:spcAft>
                <a:spcPts val="120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Strategy seeks to capitalise on the Ocean Decade societal benefits in order to further improve monitoring, detection and data-sharing among Member States and partners.  </a:t>
            </a:r>
            <a:endParaRPr lang="fr-FR"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FR" sz="1600"/>
          </a:p>
        </p:txBody>
      </p:sp>
      <p:pic>
        <p:nvPicPr>
          <p:cNvPr id="4" name="Picture 3" descr="Graphical user interface, application, Word&#10;&#10;Description automatically generated">
            <a:extLst>
              <a:ext uri="{FF2B5EF4-FFF2-40B4-BE49-F238E27FC236}">
                <a16:creationId xmlns:a16="http://schemas.microsoft.com/office/drawing/2014/main" xmlns="" id="{0E143281-95DF-4522-83A7-78C64EBDFB08}"/>
              </a:ext>
            </a:extLst>
          </p:cNvPr>
          <p:cNvPicPr>
            <a:picLocks noChangeAspect="1"/>
          </p:cNvPicPr>
          <p:nvPr/>
        </p:nvPicPr>
        <p:blipFill rotWithShape="1">
          <a:blip r:embed="rId2"/>
          <a:srcRect l="34732" t="26620" r="41072" b="12858"/>
          <a:stretch/>
        </p:blipFill>
        <p:spPr>
          <a:xfrm>
            <a:off x="7300697" y="484632"/>
            <a:ext cx="4074852" cy="5733287"/>
          </a:xfrm>
          <a:prstGeom prst="rect">
            <a:avLst/>
          </a:prstGeom>
        </p:spPr>
      </p:pic>
    </p:spTree>
    <p:extLst>
      <p:ext uri="{BB962C8B-B14F-4D97-AF65-F5344CB8AC3E}">
        <p14:creationId xmlns:p14="http://schemas.microsoft.com/office/powerpoint/2010/main" val="28568304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The </a:t>
            </a:r>
            <a:r>
              <a:rPr lang="it-IT" b="1" dirty="0" err="1" smtClean="0"/>
              <a:t>vision</a:t>
            </a:r>
            <a:endParaRPr lang="it-IT" b="1" dirty="0"/>
          </a:p>
        </p:txBody>
      </p:sp>
      <p:sp>
        <p:nvSpPr>
          <p:cNvPr id="3" name="Segnaposto contenuto 2"/>
          <p:cNvSpPr>
            <a:spLocks noGrp="1"/>
          </p:cNvSpPr>
          <p:nvPr>
            <p:ph idx="1"/>
          </p:nvPr>
        </p:nvSpPr>
        <p:spPr/>
        <p:txBody>
          <a:bodyPr>
            <a:normAutofit/>
          </a:bodyPr>
          <a:lstStyle/>
          <a:p>
            <a:pPr algn="just">
              <a:spcBef>
                <a:spcPts val="1200"/>
              </a:spcBef>
              <a:spcAft>
                <a:spcPts val="1200"/>
              </a:spcAft>
            </a:pPr>
            <a:r>
              <a:rPr lang="en-GB" sz="4000" dirty="0" smtClean="0">
                <a:ea typeface="Times New Roman" charset="0"/>
                <a:cs typeface="Times New Roman" charset="0"/>
              </a:rPr>
              <a:t>Coastal </a:t>
            </a:r>
            <a:r>
              <a:rPr lang="en-GB" sz="4000" dirty="0">
                <a:ea typeface="Times New Roman" charset="0"/>
                <a:cs typeface="Times New Roman" charset="0"/>
              </a:rPr>
              <a:t>communities around the North-eastern Atlantic, Mediterranean and connected seas are </a:t>
            </a:r>
            <a:r>
              <a:rPr lang="en-GB" sz="4000" b="1" dirty="0">
                <a:ea typeface="Times New Roman" charset="0"/>
                <a:cs typeface="Times New Roman" charset="0"/>
              </a:rPr>
              <a:t>resilient to tsunamis</a:t>
            </a:r>
            <a:r>
              <a:rPr lang="en-GB" sz="4000" dirty="0">
                <a:ea typeface="Times New Roman" charset="0"/>
                <a:cs typeface="Times New Roman" charset="0"/>
              </a:rPr>
              <a:t> and other sea-level related hazards, with an effective </a:t>
            </a:r>
            <a:r>
              <a:rPr lang="en-GB" sz="4000" b="1" dirty="0">
                <a:ea typeface="Times New Roman" charset="0"/>
                <a:cs typeface="Times New Roman" charset="0"/>
              </a:rPr>
              <a:t>tsunami warning and mitigation system</a:t>
            </a:r>
            <a:r>
              <a:rPr lang="en-GB" sz="4000" dirty="0">
                <a:ea typeface="Times New Roman" charset="0"/>
                <a:cs typeface="Times New Roman" charset="0"/>
              </a:rPr>
              <a:t> that is based on Member State </a:t>
            </a:r>
            <a:r>
              <a:rPr lang="en-GB" sz="4000" b="1" dirty="0">
                <a:ea typeface="Times New Roman" charset="0"/>
                <a:cs typeface="Times New Roman" charset="0"/>
              </a:rPr>
              <a:t>participation</a:t>
            </a:r>
            <a:r>
              <a:rPr lang="en-GB" sz="4000" dirty="0">
                <a:ea typeface="Times New Roman" charset="0"/>
                <a:cs typeface="Times New Roman" charset="0"/>
              </a:rPr>
              <a:t>.</a:t>
            </a:r>
            <a:endParaRPr lang="it-IT" sz="4000" dirty="0">
              <a:ea typeface="Times New Roman" charset="0"/>
              <a:cs typeface="Times New Roman" charset="0"/>
            </a:endParaRPr>
          </a:p>
          <a:p>
            <a:endParaRPr lang="it-IT" sz="4000" dirty="0"/>
          </a:p>
        </p:txBody>
      </p:sp>
    </p:spTree>
    <p:extLst>
      <p:ext uri="{BB962C8B-B14F-4D97-AF65-F5344CB8AC3E}">
        <p14:creationId xmlns:p14="http://schemas.microsoft.com/office/powerpoint/2010/main" val="1382127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90005" y="200750"/>
            <a:ext cx="10515600" cy="1325563"/>
          </a:xfrm>
        </p:spPr>
        <p:txBody>
          <a:bodyPr/>
          <a:lstStyle/>
          <a:p>
            <a:pPr algn="ctr"/>
            <a:r>
              <a:rPr lang="it-IT" b="1" dirty="0" smtClean="0"/>
              <a:t>The general </a:t>
            </a:r>
            <a:r>
              <a:rPr lang="it-IT" b="1" dirty="0" err="1" smtClean="0"/>
              <a:t>framework</a:t>
            </a:r>
            <a:endParaRPr lang="it-IT" b="1" dirty="0"/>
          </a:p>
        </p:txBody>
      </p:sp>
      <p:pic>
        <p:nvPicPr>
          <p:cNvPr id="5" name="Picture 2" descr="C:\Users\d_chang-seng\Pictures\ICGNEAMTWS 1.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56342" y="1526313"/>
            <a:ext cx="6582925" cy="4978990"/>
          </a:xfrm>
          <a:prstGeom prst="rect">
            <a:avLst/>
          </a:prstGeom>
          <a:noFill/>
          <a:ln>
            <a:noFill/>
          </a:ln>
        </p:spPr>
      </p:pic>
    </p:spTree>
    <p:extLst>
      <p:ext uri="{BB962C8B-B14F-4D97-AF65-F5344CB8AC3E}">
        <p14:creationId xmlns:p14="http://schemas.microsoft.com/office/powerpoint/2010/main" val="514579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D86C5-32D4-459F-B10D-A9B4B945E779}"/>
              </a:ext>
            </a:extLst>
          </p:cNvPr>
          <p:cNvSpPr>
            <a:spLocks noGrp="1"/>
          </p:cNvSpPr>
          <p:nvPr>
            <p:ph type="title"/>
          </p:nvPr>
        </p:nvSpPr>
        <p:spPr/>
        <p:txBody>
          <a:bodyPr/>
          <a:lstStyle/>
          <a:p>
            <a:pPr algn="ctr"/>
            <a:r>
              <a:rPr lang="fr-FR" b="1" dirty="0" smtClean="0"/>
              <a:t>The </a:t>
            </a:r>
            <a:r>
              <a:rPr lang="fr-FR" b="1" dirty="0" err="1" smtClean="0"/>
              <a:t>three</a:t>
            </a:r>
            <a:r>
              <a:rPr lang="fr-FR" b="1" dirty="0" smtClean="0"/>
              <a:t> </a:t>
            </a:r>
            <a:r>
              <a:rPr lang="fr-FR" b="1" dirty="0" err="1" smtClean="0"/>
              <a:t>pillars</a:t>
            </a:r>
            <a:endParaRPr lang="fr-FR" b="1" dirty="0"/>
          </a:p>
        </p:txBody>
      </p:sp>
      <p:sp>
        <p:nvSpPr>
          <p:cNvPr id="3" name="Content Placeholder 2">
            <a:extLst>
              <a:ext uri="{FF2B5EF4-FFF2-40B4-BE49-F238E27FC236}">
                <a16:creationId xmlns:a16="http://schemas.microsoft.com/office/drawing/2014/main" xmlns="" id="{EC6F2093-F7FE-42AA-9050-5838305C7F2F}"/>
              </a:ext>
            </a:extLst>
          </p:cNvPr>
          <p:cNvSpPr>
            <a:spLocks noGrp="1"/>
          </p:cNvSpPr>
          <p:nvPr>
            <p:ph idx="1"/>
          </p:nvPr>
        </p:nvSpPr>
        <p:spPr/>
        <p:txBody>
          <a:bodyPr>
            <a:noAutofit/>
          </a:bodyPr>
          <a:lstStyle/>
          <a:p>
            <a:pPr>
              <a:spcBef>
                <a:spcPts val="1200"/>
              </a:spcBef>
              <a:spcAft>
                <a:spcPts val="1200"/>
              </a:spcAft>
            </a:pPr>
            <a:r>
              <a:rPr lang="en-GB" dirty="0">
                <a:effectLst/>
                <a:ea typeface="Times New Roman" panose="02020603050405020304" pitchFamily="18" charset="0"/>
                <a:cs typeface="Times New Roman" panose="02020603050405020304" pitchFamily="18" charset="0"/>
              </a:rPr>
              <a:t>The Strategy of the North-eastern Atlantic, Mediterranean and connected seas Tsunami Warning and Mitigation System is founded on three pillars:</a:t>
            </a:r>
            <a:endParaRPr lang="fr-FR" dirty="0">
              <a:effectLst/>
              <a:ea typeface="Times New Roman" panose="02020603050405020304" pitchFamily="18" charset="0"/>
              <a:cs typeface="Times New Roman" panose="02020603050405020304" pitchFamily="18" charset="0"/>
            </a:endParaRPr>
          </a:p>
          <a:p>
            <a:pPr marL="540385" indent="-457200">
              <a:spcBef>
                <a:spcPts val="1200"/>
              </a:spcBef>
              <a:spcAft>
                <a:spcPts val="1200"/>
              </a:spcAft>
            </a:pPr>
            <a:r>
              <a:rPr lang="en-GB" b="1" dirty="0">
                <a:effectLst/>
                <a:ea typeface="Times New Roman" panose="02020603050405020304" pitchFamily="18" charset="0"/>
                <a:cs typeface="Times New Roman" panose="02020603050405020304" pitchFamily="18" charset="0"/>
              </a:rPr>
              <a:t>1.</a:t>
            </a:r>
            <a:r>
              <a:rPr lang="en-GB" dirty="0">
                <a:effectLst/>
                <a:ea typeface="Times New Roman" panose="02020603050405020304" pitchFamily="18" charset="0"/>
                <a:cs typeface="Times New Roman" panose="02020603050405020304" pitchFamily="18" charset="0"/>
              </a:rPr>
              <a:t>	</a:t>
            </a:r>
            <a:r>
              <a:rPr lang="en-GB" b="1" dirty="0">
                <a:effectLst/>
                <a:ea typeface="Times New Roman" panose="02020603050405020304" pitchFamily="18" charset="0"/>
                <a:cs typeface="Times New Roman" panose="02020603050405020304" pitchFamily="18" charset="0"/>
              </a:rPr>
              <a:t>Tsunami Hazard and Risk Assessment</a:t>
            </a:r>
            <a:endParaRPr lang="fr-FR" dirty="0">
              <a:effectLst/>
              <a:ea typeface="Times New Roman" panose="02020603050405020304" pitchFamily="18" charset="0"/>
              <a:cs typeface="Times New Roman" panose="02020603050405020304" pitchFamily="18" charset="0"/>
            </a:endParaRPr>
          </a:p>
          <a:p>
            <a:pPr marL="540385" indent="-457200">
              <a:spcBef>
                <a:spcPts val="1200"/>
              </a:spcBef>
              <a:spcAft>
                <a:spcPts val="1200"/>
              </a:spcAft>
            </a:pPr>
            <a:r>
              <a:rPr lang="en-GB" b="1" dirty="0">
                <a:effectLst/>
                <a:ea typeface="Times New Roman" panose="02020603050405020304" pitchFamily="18" charset="0"/>
                <a:cs typeface="Times New Roman" panose="02020603050405020304" pitchFamily="18" charset="0"/>
              </a:rPr>
              <a:t>2.</a:t>
            </a:r>
            <a:r>
              <a:rPr lang="en-GB" dirty="0">
                <a:effectLst/>
                <a:ea typeface="Times New Roman" panose="02020603050405020304" pitchFamily="18" charset="0"/>
                <a:cs typeface="Times New Roman" panose="02020603050405020304" pitchFamily="18" charset="0"/>
              </a:rPr>
              <a:t>	</a:t>
            </a:r>
            <a:r>
              <a:rPr lang="en-GB" b="1" dirty="0">
                <a:effectLst/>
                <a:ea typeface="Times New Roman" panose="02020603050405020304" pitchFamily="18" charset="0"/>
                <a:cs typeface="Times New Roman" panose="02020603050405020304" pitchFamily="18" charset="0"/>
              </a:rPr>
              <a:t>Detection, Warning and Dissemination</a:t>
            </a:r>
            <a:endParaRPr lang="fr-FR" dirty="0">
              <a:effectLst/>
              <a:ea typeface="Times New Roman" panose="02020603050405020304" pitchFamily="18" charset="0"/>
              <a:cs typeface="Times New Roman" panose="02020603050405020304" pitchFamily="18" charset="0"/>
            </a:endParaRPr>
          </a:p>
          <a:p>
            <a:pPr marL="540385" indent="-457200">
              <a:spcBef>
                <a:spcPts val="1200"/>
              </a:spcBef>
              <a:spcAft>
                <a:spcPts val="1200"/>
              </a:spcAft>
            </a:pPr>
            <a:r>
              <a:rPr lang="en-GB" b="1" dirty="0">
                <a:effectLst/>
                <a:ea typeface="Times New Roman" panose="02020603050405020304" pitchFamily="18" charset="0"/>
                <a:cs typeface="Times New Roman" panose="02020603050405020304" pitchFamily="18" charset="0"/>
              </a:rPr>
              <a:t>3.</a:t>
            </a:r>
            <a:r>
              <a:rPr lang="en-GB" dirty="0">
                <a:effectLst/>
                <a:ea typeface="Times New Roman" panose="02020603050405020304" pitchFamily="18" charset="0"/>
                <a:cs typeface="Times New Roman" panose="02020603050405020304" pitchFamily="18" charset="0"/>
              </a:rPr>
              <a:t>	</a:t>
            </a:r>
            <a:r>
              <a:rPr lang="en-GB" b="1" dirty="0">
                <a:effectLst/>
                <a:ea typeface="Times New Roman" panose="02020603050405020304" pitchFamily="18" charset="0"/>
                <a:cs typeface="Times New Roman" panose="02020603050405020304" pitchFamily="18" charset="0"/>
              </a:rPr>
              <a:t>Awareness and Response</a:t>
            </a:r>
            <a:endParaRPr lang="fr-FR" dirty="0">
              <a:effectLst/>
              <a:ea typeface="Times New Roman" panose="02020603050405020304" pitchFamily="18" charset="0"/>
              <a:cs typeface="Times New Roman" panose="02020603050405020304" pitchFamily="18" charset="0"/>
            </a:endParaRPr>
          </a:p>
          <a:p>
            <a:pPr>
              <a:spcBef>
                <a:spcPts val="1200"/>
              </a:spcBef>
              <a:spcAft>
                <a:spcPts val="1200"/>
              </a:spcAft>
            </a:pPr>
            <a:r>
              <a:rPr lang="en-GB" dirty="0">
                <a:effectLst/>
                <a:ea typeface="Times New Roman" panose="02020603050405020304" pitchFamily="18" charset="0"/>
                <a:cs typeface="Times New Roman" panose="02020603050405020304" pitchFamily="18" charset="0"/>
              </a:rPr>
              <a:t>These pillars require a foundation of interoperability and sustainability and the enabling activities of research and </a:t>
            </a:r>
            <a:r>
              <a:rPr lang="en-GB" dirty="0" smtClean="0">
                <a:effectLst/>
                <a:ea typeface="Times New Roman" panose="02020603050405020304" pitchFamily="18" charset="0"/>
                <a:cs typeface="Times New Roman" panose="02020603050405020304" pitchFamily="18" charset="0"/>
              </a:rPr>
              <a:t>capacity-building</a:t>
            </a:r>
            <a:endParaRPr lang="fr-FR" dirty="0">
              <a:effectLst/>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59868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GB" b="1" dirty="0" smtClean="0"/>
              <a:t>PILLAR </a:t>
            </a:r>
            <a:r>
              <a:rPr lang="en-GB" b="1" dirty="0"/>
              <a:t>1: </a:t>
            </a:r>
            <a:r>
              <a:rPr lang="en-GB" b="1" dirty="0" smtClean="0"/>
              <a:t/>
            </a:r>
            <a:br>
              <a:rPr lang="en-GB" b="1" dirty="0" smtClean="0"/>
            </a:br>
            <a:r>
              <a:rPr lang="en-GB" b="1" dirty="0" smtClean="0"/>
              <a:t>Tsunami Hazard and Risk Assessment</a:t>
            </a:r>
            <a:r>
              <a:rPr lang="it-IT" b="1" dirty="0"/>
              <a:t/>
            </a:r>
            <a:br>
              <a:rPr lang="it-IT" b="1" dirty="0"/>
            </a:br>
            <a:endParaRPr lang="it-IT" dirty="0"/>
          </a:p>
        </p:txBody>
      </p:sp>
      <p:sp>
        <p:nvSpPr>
          <p:cNvPr id="3" name="Segnaposto contenuto 2"/>
          <p:cNvSpPr>
            <a:spLocks noGrp="1"/>
          </p:cNvSpPr>
          <p:nvPr>
            <p:ph idx="1"/>
          </p:nvPr>
        </p:nvSpPr>
        <p:spPr>
          <a:xfrm>
            <a:off x="838199" y="1825625"/>
            <a:ext cx="10918371" cy="4351338"/>
          </a:xfrm>
        </p:spPr>
        <p:txBody>
          <a:bodyPr>
            <a:normAutofit/>
          </a:bodyPr>
          <a:lstStyle/>
          <a:p>
            <a:r>
              <a:rPr lang="en-GB" sz="3200" b="1" dirty="0"/>
              <a:t>Objective 1.1</a:t>
            </a:r>
            <a:r>
              <a:rPr lang="en-GB" sz="3200" dirty="0"/>
              <a:t>: Implementation of probabilistic methodologies in tsunami hazard and risk assessment</a:t>
            </a:r>
            <a:endParaRPr lang="it-IT" sz="3200" dirty="0"/>
          </a:p>
          <a:p>
            <a:r>
              <a:rPr lang="en-GB" sz="3200" b="1" dirty="0"/>
              <a:t>Objective 1.2</a:t>
            </a:r>
            <a:r>
              <a:rPr lang="en-GB" sz="3200" dirty="0"/>
              <a:t>: Member states to develop specific tsunami hazard and risk assessments for vulnerable national sub-regions</a:t>
            </a:r>
            <a:endParaRPr lang="it-IT" sz="3200" dirty="0"/>
          </a:p>
          <a:p>
            <a:r>
              <a:rPr lang="en-GB" sz="3200" b="1" dirty="0"/>
              <a:t>Objective 1.3</a:t>
            </a:r>
            <a:r>
              <a:rPr lang="en-GB" sz="3200" dirty="0"/>
              <a:t>: Develop regional hazard assessment for landslide-generated tsunamis</a:t>
            </a:r>
            <a:endParaRPr lang="it-IT" sz="3200" dirty="0"/>
          </a:p>
          <a:p>
            <a:r>
              <a:rPr lang="en-GB" sz="3200" b="1" dirty="0"/>
              <a:t>Objective 1.4</a:t>
            </a:r>
            <a:r>
              <a:rPr lang="en-GB" sz="3200" dirty="0"/>
              <a:t>: Multi-source tsunami hazard assessment</a:t>
            </a:r>
            <a:endParaRPr lang="it-IT" sz="3200" dirty="0"/>
          </a:p>
          <a:p>
            <a:endParaRPr lang="it-IT" sz="3200" dirty="0"/>
          </a:p>
        </p:txBody>
      </p:sp>
    </p:spTree>
    <p:extLst>
      <p:ext uri="{BB962C8B-B14F-4D97-AF65-F5344CB8AC3E}">
        <p14:creationId xmlns:p14="http://schemas.microsoft.com/office/powerpoint/2010/main" val="179388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en-GB" dirty="0">
                <a:ea typeface="Times New Roman" charset="0"/>
                <a:cs typeface="Times New Roman" charset="0"/>
              </a:rPr>
              <a:t>Probabilistic tsunami </a:t>
            </a:r>
            <a:r>
              <a:rPr lang="en-GB" b="1" dirty="0">
                <a:ea typeface="Times New Roman" charset="0"/>
                <a:cs typeface="Times New Roman" charset="0"/>
              </a:rPr>
              <a:t>hazard</a:t>
            </a:r>
            <a:r>
              <a:rPr lang="en-GB" dirty="0">
                <a:ea typeface="Times New Roman" charset="0"/>
                <a:cs typeface="Times New Roman" charset="0"/>
              </a:rPr>
              <a:t> assessment of the NEAM </a:t>
            </a:r>
            <a:r>
              <a:rPr lang="en-GB" dirty="0" smtClean="0">
                <a:ea typeface="Times New Roman" charset="0"/>
                <a:cs typeface="Times New Roman" charset="0"/>
              </a:rPr>
              <a:t>region: the NEAMTHM18 (</a:t>
            </a:r>
            <a:r>
              <a:rPr lang="en-GB" dirty="0" err="1" smtClean="0">
                <a:ea typeface="Times New Roman" charset="0"/>
                <a:cs typeface="Times New Roman" charset="0"/>
              </a:rPr>
              <a:t>Basili</a:t>
            </a:r>
            <a:r>
              <a:rPr lang="en-GB" dirty="0" smtClean="0">
                <a:ea typeface="Times New Roman" charset="0"/>
                <a:cs typeface="Times New Roman" charset="0"/>
              </a:rPr>
              <a:t> et al. 2021)</a:t>
            </a:r>
            <a:r>
              <a:rPr lang="en-GB" dirty="0">
                <a:ea typeface="Times New Roman" charset="0"/>
                <a:cs typeface="Times New Roman" charset="0"/>
              </a:rPr>
              <a:t/>
            </a:r>
            <a:br>
              <a:rPr lang="en-GB" dirty="0">
                <a:ea typeface="Times New Roman" charset="0"/>
                <a:cs typeface="Times New Roman" charset="0"/>
              </a:rPr>
            </a:br>
            <a:endParaRPr lang="it-IT" dirty="0"/>
          </a:p>
        </p:txBody>
      </p:sp>
      <p:pic>
        <p:nvPicPr>
          <p:cNvPr id="5" name="Immagin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690688"/>
            <a:ext cx="7057886" cy="5238206"/>
          </a:xfrm>
          <a:prstGeom prst="rect">
            <a:avLst/>
          </a:prstGeom>
        </p:spPr>
      </p:pic>
      <p:sp>
        <p:nvSpPr>
          <p:cNvPr id="6" name="Rettangolo 5"/>
          <p:cNvSpPr/>
          <p:nvPr/>
        </p:nvSpPr>
        <p:spPr>
          <a:xfrm>
            <a:off x="8072845" y="1881358"/>
            <a:ext cx="3931920" cy="5047536"/>
          </a:xfrm>
          <a:prstGeom prst="rect">
            <a:avLst/>
          </a:prstGeom>
        </p:spPr>
        <p:txBody>
          <a:bodyPr wrap="square">
            <a:spAutoFit/>
          </a:bodyPr>
          <a:lstStyle/>
          <a:p>
            <a:pPr algn="ctr">
              <a:spcAft>
                <a:spcPts val="0"/>
              </a:spcAft>
            </a:pPr>
            <a:endParaRPr lang="it-IT" sz="1400" dirty="0" smtClean="0">
              <a:effectLst/>
              <a:ea typeface="Times New Roman" charset="0"/>
              <a:cs typeface="Times New Roman" charset="0"/>
            </a:endParaRPr>
          </a:p>
          <a:p>
            <a:pPr algn="just">
              <a:spcAft>
                <a:spcPts val="0"/>
              </a:spcAft>
            </a:pPr>
            <a:r>
              <a:rPr lang="en-GB" sz="1400" dirty="0" smtClean="0">
                <a:effectLst/>
                <a:ea typeface="Times New Roman" charset="0"/>
                <a:cs typeface="Times New Roman" charset="0"/>
              </a:rPr>
              <a:t>Probability of an earthquake-generated tsunami exceeding a maximum inundation height (MIH) of 1 m in 50 years evaluated every ~20 km on the NEAM region coastlines. The map was derived from the NEAM Tsunami Hazard Model 2018 (NEAMTHM18; </a:t>
            </a:r>
            <a:r>
              <a:rPr lang="en-GB" sz="1400" dirty="0" err="1" smtClean="0">
                <a:effectLst/>
                <a:ea typeface="Times New Roman" charset="0"/>
                <a:cs typeface="Times New Roman" charset="0"/>
              </a:rPr>
              <a:t>Basili</a:t>
            </a:r>
            <a:r>
              <a:rPr lang="en-GB" sz="1400" dirty="0" smtClean="0">
                <a:effectLst/>
                <a:ea typeface="Times New Roman" charset="0"/>
                <a:cs typeface="Times New Roman" charset="0"/>
              </a:rPr>
              <a:t> et al., 2021), which is a product of the TSUMAPS-NEAM project funded by the European Civil Protection and Humanitarian Aid Operations (DG-ECHO). For more details of the model, see </a:t>
            </a:r>
            <a:r>
              <a:rPr lang="en-GB" sz="1400" dirty="0" smtClean="0">
                <a:solidFill>
                  <a:srgbClr val="1155CC"/>
                </a:solidFill>
                <a:effectLst/>
                <a:ea typeface="Times New Roman" charset="0"/>
                <a:cs typeface="Times New Roman" charset="0"/>
                <a:hlinkClick r:id="rId3"/>
              </a:rPr>
              <a:t>http://www.tsumaps-neam.eu</a:t>
            </a:r>
            <a:r>
              <a:rPr lang="en-GB" sz="1400" dirty="0" smtClean="0">
                <a:effectLst/>
                <a:ea typeface="Times New Roman" charset="0"/>
                <a:cs typeface="Times New Roman" charset="0"/>
              </a:rPr>
              <a:t>. The map presented here was produced with the best information available at the time of modelling. The accuracy of these maps is subject to limitations in the accuracy and completeness of available bathymetry and topographic information, and in the current knowledge of the tsunami sources and characteristics. In the last few years, MIHs greater than 1 meter have been observed during at least three earthquake-generated tsunamis (Kos-</a:t>
            </a:r>
            <a:r>
              <a:rPr lang="en-GB" sz="1400" dirty="0" err="1" smtClean="0">
                <a:effectLst/>
                <a:ea typeface="Times New Roman" charset="0"/>
                <a:cs typeface="Times New Roman" charset="0"/>
              </a:rPr>
              <a:t>Bodrum</a:t>
            </a:r>
            <a:r>
              <a:rPr lang="en-GB" sz="1400" dirty="0" smtClean="0">
                <a:effectLst/>
                <a:ea typeface="Times New Roman" charset="0"/>
                <a:cs typeface="Times New Roman" charset="0"/>
              </a:rPr>
              <a:t> in 2017, Crete and Samos in May and October 2020), which caused damage and one fatality.</a:t>
            </a:r>
            <a:endParaRPr lang="it-IT" sz="1400" dirty="0" smtClean="0">
              <a:effectLst/>
              <a:ea typeface="Times New Roman" charset="0"/>
              <a:cs typeface="Times New Roman" charset="0"/>
            </a:endParaRPr>
          </a:p>
          <a:p>
            <a:pPr>
              <a:spcAft>
                <a:spcPts val="0"/>
              </a:spcAft>
            </a:pPr>
            <a:r>
              <a:rPr lang="en-US" sz="1400" dirty="0" smtClean="0">
                <a:effectLst/>
                <a:ea typeface="宋体" charset="-122"/>
                <a:cs typeface="Arial" charset="0"/>
              </a:rPr>
              <a:t> </a:t>
            </a:r>
            <a:endParaRPr lang="it-IT" sz="1400" dirty="0">
              <a:effectLst/>
              <a:ea typeface="宋体" charset="-122"/>
              <a:cs typeface="Arial" charset="0"/>
            </a:endParaRPr>
          </a:p>
        </p:txBody>
      </p:sp>
    </p:spTree>
    <p:extLst>
      <p:ext uri="{BB962C8B-B14F-4D97-AF65-F5344CB8AC3E}">
        <p14:creationId xmlns:p14="http://schemas.microsoft.com/office/powerpoint/2010/main" val="1245846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en-GB" b="1" smtClean="0"/>
              <a:t>PILLAR </a:t>
            </a:r>
            <a:r>
              <a:rPr lang="en-GB" b="1" dirty="0"/>
              <a:t>2: </a:t>
            </a:r>
            <a:r>
              <a:rPr lang="en-GB" b="1" dirty="0" smtClean="0"/>
              <a:t>Detection, Warning And Dissemination</a:t>
            </a:r>
            <a:r>
              <a:rPr lang="it-IT" b="1" dirty="0" smtClean="0"/>
              <a:t/>
            </a:r>
            <a:br>
              <a:rPr lang="it-IT" b="1" dirty="0" smtClean="0"/>
            </a:br>
            <a:endParaRPr lang="it-IT" dirty="0"/>
          </a:p>
        </p:txBody>
      </p:sp>
      <p:sp>
        <p:nvSpPr>
          <p:cNvPr id="3" name="Segnaposto contenuto 2"/>
          <p:cNvSpPr>
            <a:spLocks noGrp="1"/>
          </p:cNvSpPr>
          <p:nvPr>
            <p:ph idx="1"/>
          </p:nvPr>
        </p:nvSpPr>
        <p:spPr>
          <a:xfrm>
            <a:off x="524692" y="1551305"/>
            <a:ext cx="11179628" cy="4351338"/>
          </a:xfrm>
        </p:spPr>
        <p:txBody>
          <a:bodyPr>
            <a:noAutofit/>
          </a:bodyPr>
          <a:lstStyle/>
          <a:p>
            <a:r>
              <a:rPr lang="en-GB" b="1" dirty="0"/>
              <a:t>Objective 2.1</a:t>
            </a:r>
            <a:r>
              <a:rPr lang="en-GB" dirty="0"/>
              <a:t>: Increase, densify and ensure sustainability of the seismic and sea-level detection networks, particularly to include regions/Member States with low coverage</a:t>
            </a:r>
            <a:endParaRPr lang="it-IT" dirty="0"/>
          </a:p>
          <a:p>
            <a:r>
              <a:rPr lang="en-GB" b="1" dirty="0"/>
              <a:t>Objective 2.2</a:t>
            </a:r>
            <a:r>
              <a:rPr lang="en-GB" dirty="0"/>
              <a:t>: Realise installation of multi-hazard observations systems composed of co-located tide-gauge/accelerometer/GNSS sensors</a:t>
            </a:r>
            <a:endParaRPr lang="it-IT" dirty="0"/>
          </a:p>
          <a:p>
            <a:r>
              <a:rPr lang="en-GB" b="1" dirty="0"/>
              <a:t>Objective 2.3</a:t>
            </a:r>
            <a:r>
              <a:rPr lang="en-GB" dirty="0"/>
              <a:t>: Plan and implement an “Inter-Operability Tool”</a:t>
            </a:r>
            <a:endParaRPr lang="it-IT" dirty="0"/>
          </a:p>
          <a:p>
            <a:r>
              <a:rPr lang="en-GB" b="1" dirty="0"/>
              <a:t>Objective 2.4</a:t>
            </a:r>
            <a:r>
              <a:rPr lang="en-GB" dirty="0"/>
              <a:t>: Develop and implement additional monitoring tools</a:t>
            </a:r>
            <a:endParaRPr lang="it-IT" dirty="0"/>
          </a:p>
          <a:p>
            <a:r>
              <a:rPr lang="en-GB" b="1" dirty="0"/>
              <a:t>Objective 2.5</a:t>
            </a:r>
            <a:r>
              <a:rPr lang="en-GB" dirty="0"/>
              <a:t>: Implement Probabilistic Tsunami Forecasting</a:t>
            </a:r>
            <a:r>
              <a:rPr lang="it-IT" dirty="0"/>
              <a:t> </a:t>
            </a:r>
            <a:endParaRPr lang="it-IT" dirty="0" smtClean="0"/>
          </a:p>
          <a:p>
            <a:r>
              <a:rPr lang="en-GB" b="1" dirty="0"/>
              <a:t>Objective 2.6</a:t>
            </a:r>
            <a:r>
              <a:rPr lang="en-GB" dirty="0"/>
              <a:t>: Threat levels</a:t>
            </a:r>
            <a:endParaRPr lang="it-IT" dirty="0"/>
          </a:p>
          <a:p>
            <a:r>
              <a:rPr lang="en-GB" b="1" dirty="0"/>
              <a:t>Objective 2.7</a:t>
            </a:r>
            <a:r>
              <a:rPr lang="en-GB" dirty="0"/>
              <a:t>: Additional sources of tsunami observations</a:t>
            </a:r>
            <a:endParaRPr lang="it-IT" dirty="0"/>
          </a:p>
          <a:p>
            <a:endParaRPr lang="it-IT" dirty="0"/>
          </a:p>
        </p:txBody>
      </p:sp>
    </p:spTree>
    <p:extLst>
      <p:ext uri="{BB962C8B-B14F-4D97-AF65-F5344CB8AC3E}">
        <p14:creationId xmlns:p14="http://schemas.microsoft.com/office/powerpoint/2010/main" val="2021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b="1" dirty="0" err="1" smtClean="0"/>
              <a:t>Improving</a:t>
            </a:r>
            <a:r>
              <a:rPr lang="it-IT" b="1" dirty="0" smtClean="0"/>
              <a:t> </a:t>
            </a:r>
            <a:r>
              <a:rPr lang="it-IT" b="1" dirty="0" err="1" smtClean="0"/>
              <a:t>seismic</a:t>
            </a:r>
            <a:r>
              <a:rPr lang="it-IT" b="1" dirty="0" smtClean="0"/>
              <a:t> and </a:t>
            </a:r>
            <a:r>
              <a:rPr lang="it-IT" b="1" dirty="0" err="1" smtClean="0"/>
              <a:t>sea</a:t>
            </a:r>
            <a:r>
              <a:rPr lang="it-IT" b="1" dirty="0" smtClean="0"/>
              <a:t> </a:t>
            </a:r>
            <a:r>
              <a:rPr lang="it-IT" b="1" dirty="0" err="1" smtClean="0"/>
              <a:t>level</a:t>
            </a:r>
            <a:r>
              <a:rPr lang="it-IT" b="1" dirty="0" smtClean="0"/>
              <a:t> networks</a:t>
            </a:r>
            <a:endParaRPr lang="it-IT" b="1" dirty="0"/>
          </a:p>
        </p:txBody>
      </p:sp>
      <p:pic>
        <p:nvPicPr>
          <p:cNvPr id="5" name="Picture 6"/>
          <p:cNvPicPr/>
          <p:nvPr/>
        </p:nvPicPr>
        <p:blipFill>
          <a:blip r:embed="rId2" cstate="print">
            <a:extLst>
              <a:ext uri="{28A0092B-C50C-407E-A947-70E740481C1C}">
                <a14:useLocalDpi xmlns:a14="http://schemas.microsoft.com/office/drawing/2010/main" val="0"/>
              </a:ext>
            </a:extLst>
          </a:blip>
          <a:stretch>
            <a:fillRect/>
          </a:stretch>
        </p:blipFill>
        <p:spPr>
          <a:xfrm>
            <a:off x="98214" y="2095636"/>
            <a:ext cx="5997786" cy="4056969"/>
          </a:xfrm>
          <a:prstGeom prst="rect">
            <a:avLst/>
          </a:prstGeom>
        </p:spPr>
      </p:pic>
      <p:pic>
        <p:nvPicPr>
          <p:cNvPr id="6" name="Picture 5" descr="C:\Users\d_chang-seng\Pictures\Sea Level Network 2020qjpg.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2095635"/>
            <a:ext cx="5997786" cy="4056969"/>
          </a:xfrm>
          <a:prstGeom prst="rect">
            <a:avLst/>
          </a:prstGeom>
          <a:noFill/>
          <a:ln>
            <a:noFill/>
          </a:ln>
        </p:spPr>
      </p:pic>
    </p:spTree>
    <p:extLst>
      <p:ext uri="{BB962C8B-B14F-4D97-AF65-F5344CB8AC3E}">
        <p14:creationId xmlns:p14="http://schemas.microsoft.com/office/powerpoint/2010/main" val="312821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3518</TotalTime>
  <Words>1132</Words>
  <Application>Microsoft Office PowerPoint</Application>
  <PresentationFormat>Widescreen</PresentationFormat>
  <Paragraphs>163</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宋体</vt:lpstr>
      <vt:lpstr>游ゴシック</vt:lpstr>
      <vt:lpstr>Arial</vt:lpstr>
      <vt:lpstr>Calibri</vt:lpstr>
      <vt:lpstr>Calibri Light</vt:lpstr>
      <vt:lpstr>DengXian</vt:lpstr>
      <vt:lpstr>Mangal</vt:lpstr>
      <vt:lpstr>新細明體</vt:lpstr>
      <vt:lpstr>Times New Roman</vt:lpstr>
      <vt:lpstr>Office Theme</vt:lpstr>
      <vt:lpstr>The ICG/NEAMTWS Strategic Plan 2021-2030 an introduction  </vt:lpstr>
      <vt:lpstr>ICG/NEAMTWS  2021-2030 Strategy</vt:lpstr>
      <vt:lpstr>The vision</vt:lpstr>
      <vt:lpstr>The general framework</vt:lpstr>
      <vt:lpstr>The three pillars</vt:lpstr>
      <vt:lpstr>PILLAR 1:  Tsunami Hazard and Risk Assessment </vt:lpstr>
      <vt:lpstr>Probabilistic tsunami hazard assessment of the NEAM region: the NEAMTHM18 (Basili et al. 2021) </vt:lpstr>
      <vt:lpstr>PILLAR 2: Detection, Warning And Dissemination </vt:lpstr>
      <vt:lpstr>Improving seismic and sea level networks</vt:lpstr>
      <vt:lpstr>PILLAR 3: Awareness and Response </vt:lpstr>
      <vt:lpstr>NEAMTWS Towards being Tsunami Ready </vt:lpstr>
      <vt:lpstr>3. PERFORMANCE MONITORING </vt:lpstr>
      <vt:lpstr>4. FOUNDATION ACTIVITIES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ALESSANDRO AMATO (ITALY)</dc:title>
  <dc:creator>Chang Seng, Denis</dc:creator>
  <cp:lastModifiedBy>Alejandro Rojas</cp:lastModifiedBy>
  <cp:revision>29</cp:revision>
  <dcterms:created xsi:type="dcterms:W3CDTF">2022-05-01T18:22:33Z</dcterms:created>
  <dcterms:modified xsi:type="dcterms:W3CDTF">2022-11-28T08:38:09Z</dcterms:modified>
</cp:coreProperties>
</file>