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1" r:id="rId3"/>
  </p:sldMasterIdLst>
  <p:notesMasterIdLst>
    <p:notesMasterId r:id="rId18"/>
  </p:notesMasterIdLst>
  <p:sldIdLst>
    <p:sldId id="257" r:id="rId4"/>
    <p:sldId id="293" r:id="rId5"/>
    <p:sldId id="4177" r:id="rId6"/>
    <p:sldId id="4173" r:id="rId7"/>
    <p:sldId id="4175" r:id="rId8"/>
    <p:sldId id="4174" r:id="rId9"/>
    <p:sldId id="1172" r:id="rId10"/>
    <p:sldId id="3308" r:id="rId11"/>
    <p:sldId id="4117" r:id="rId12"/>
    <p:sldId id="4116" r:id="rId13"/>
    <p:sldId id="4171" r:id="rId14"/>
    <p:sldId id="4172" r:id="rId15"/>
    <p:sldId id="4168" r:id="rId16"/>
    <p:sldId id="4176"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2504A-E68F-434C-89F8-961F7B2F90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5A22C20-E6A3-4438-B740-0D9E0904A3F8}">
      <dgm:prSet/>
      <dgm:spPr/>
      <dgm:t>
        <a:bodyPr/>
        <a:lstStyle/>
        <a:p>
          <a:r>
            <a:rPr lang="en-US" b="0" i="0"/>
            <a:t>Tsunami evacuation maps are available for all coastal communities</a:t>
          </a:r>
          <a:endParaRPr lang="en-US"/>
        </a:p>
      </dgm:t>
    </dgm:pt>
    <dgm:pt modelId="{31F3EEC3-07E4-49AB-B0FB-70C7FB5E7E2B}" type="parTrans" cxnId="{489C59E0-0A6F-4A84-A548-8A7620E858A9}">
      <dgm:prSet/>
      <dgm:spPr/>
      <dgm:t>
        <a:bodyPr/>
        <a:lstStyle/>
        <a:p>
          <a:endParaRPr lang="en-US"/>
        </a:p>
      </dgm:t>
    </dgm:pt>
    <dgm:pt modelId="{7433EDDF-17F4-4056-B8ED-22727FB38C77}" type="sibTrans" cxnId="{489C59E0-0A6F-4A84-A548-8A7620E858A9}">
      <dgm:prSet/>
      <dgm:spPr/>
      <dgm:t>
        <a:bodyPr/>
        <a:lstStyle/>
        <a:p>
          <a:endParaRPr lang="en-US"/>
        </a:p>
      </dgm:t>
    </dgm:pt>
    <dgm:pt modelId="{B58E01F5-F4E5-4CD4-BDD1-067268BB3677}">
      <dgm:prSet/>
      <dgm:spPr/>
      <dgm:t>
        <a:bodyPr/>
        <a:lstStyle/>
        <a:p>
          <a:r>
            <a:rPr lang="en-US" b="0" i="0" dirty="0"/>
            <a:t>100% of communities at risk of tsunami are Ready</a:t>
          </a:r>
          <a:endParaRPr lang="en-US" dirty="0"/>
        </a:p>
      </dgm:t>
    </dgm:pt>
    <dgm:pt modelId="{429C6C3F-CD34-4ACC-BE4E-F6F0522F5E7E}" type="parTrans" cxnId="{919D9EAD-4A44-4072-A16F-1BBF5DF3783C}">
      <dgm:prSet/>
      <dgm:spPr/>
      <dgm:t>
        <a:bodyPr/>
        <a:lstStyle/>
        <a:p>
          <a:endParaRPr lang="en-US"/>
        </a:p>
      </dgm:t>
    </dgm:pt>
    <dgm:pt modelId="{CC8812DD-0B52-47D3-9686-73FDB459BB9F}" type="sibTrans" cxnId="{919D9EAD-4A44-4072-A16F-1BBF5DF3783C}">
      <dgm:prSet/>
      <dgm:spPr/>
      <dgm:t>
        <a:bodyPr/>
        <a:lstStyle/>
        <a:p>
          <a:endParaRPr lang="en-US"/>
        </a:p>
      </dgm:t>
    </dgm:pt>
    <dgm:pt modelId="{7CBDE536-6E9E-488A-A7DC-7B10F20832F5}">
      <dgm:prSet/>
      <dgm:spPr/>
      <dgm:t>
        <a:bodyPr/>
        <a:lstStyle/>
        <a:p>
          <a:r>
            <a:rPr lang="en-US" b="0" i="0"/>
            <a:t>Capacity Development and attention to SIDS and LDCs</a:t>
          </a:r>
          <a:endParaRPr lang="en-US"/>
        </a:p>
      </dgm:t>
    </dgm:pt>
    <dgm:pt modelId="{441628F6-4868-4ABE-9D89-C61E3AE96BFE}" type="parTrans" cxnId="{AD7B2AC1-378C-4DE8-B0C8-AC7506766126}">
      <dgm:prSet/>
      <dgm:spPr/>
      <dgm:t>
        <a:bodyPr/>
        <a:lstStyle/>
        <a:p>
          <a:endParaRPr lang="en-US"/>
        </a:p>
      </dgm:t>
    </dgm:pt>
    <dgm:pt modelId="{2B4ADC06-6C9B-4876-9FB2-CBC429BB5982}" type="sibTrans" cxnId="{AD7B2AC1-378C-4DE8-B0C8-AC7506766126}">
      <dgm:prSet/>
      <dgm:spPr/>
      <dgm:t>
        <a:bodyPr/>
        <a:lstStyle/>
        <a:p>
          <a:endParaRPr lang="en-US"/>
        </a:p>
      </dgm:t>
    </dgm:pt>
    <dgm:pt modelId="{1FC91892-A946-4E5D-8DCD-BB14D6B8572E}" type="pres">
      <dgm:prSet presAssocID="{EAF2504A-E68F-434C-89F8-961F7B2F9047}" presName="diagram" presStyleCnt="0">
        <dgm:presLayoutVars>
          <dgm:dir/>
          <dgm:resizeHandles val="exact"/>
        </dgm:presLayoutVars>
      </dgm:prSet>
      <dgm:spPr/>
      <dgm:t>
        <a:bodyPr/>
        <a:lstStyle/>
        <a:p>
          <a:endParaRPr lang="es-ES"/>
        </a:p>
      </dgm:t>
    </dgm:pt>
    <dgm:pt modelId="{F2BCBEC4-19B9-426B-B91D-B07D8583E2E7}" type="pres">
      <dgm:prSet presAssocID="{25A22C20-E6A3-4438-B740-0D9E0904A3F8}" presName="node" presStyleLbl="node1" presStyleIdx="0" presStyleCnt="3">
        <dgm:presLayoutVars>
          <dgm:bulletEnabled val="1"/>
        </dgm:presLayoutVars>
      </dgm:prSet>
      <dgm:spPr/>
      <dgm:t>
        <a:bodyPr/>
        <a:lstStyle/>
        <a:p>
          <a:endParaRPr lang="es-ES"/>
        </a:p>
      </dgm:t>
    </dgm:pt>
    <dgm:pt modelId="{212302CD-B68A-451C-A06A-F84206CDBF12}" type="pres">
      <dgm:prSet presAssocID="{7433EDDF-17F4-4056-B8ED-22727FB38C77}" presName="sibTrans" presStyleCnt="0"/>
      <dgm:spPr/>
    </dgm:pt>
    <dgm:pt modelId="{5E7A4927-8252-4DC7-BC40-3F5A06824A7F}" type="pres">
      <dgm:prSet presAssocID="{B58E01F5-F4E5-4CD4-BDD1-067268BB3677}" presName="node" presStyleLbl="node1" presStyleIdx="1" presStyleCnt="3">
        <dgm:presLayoutVars>
          <dgm:bulletEnabled val="1"/>
        </dgm:presLayoutVars>
      </dgm:prSet>
      <dgm:spPr/>
      <dgm:t>
        <a:bodyPr/>
        <a:lstStyle/>
        <a:p>
          <a:endParaRPr lang="es-ES"/>
        </a:p>
      </dgm:t>
    </dgm:pt>
    <dgm:pt modelId="{5EE1542D-9A71-411B-AA8D-DE8F31EF0B78}" type="pres">
      <dgm:prSet presAssocID="{CC8812DD-0B52-47D3-9686-73FDB459BB9F}" presName="sibTrans" presStyleCnt="0"/>
      <dgm:spPr/>
    </dgm:pt>
    <dgm:pt modelId="{F4A21E94-75A4-4AB8-93D7-944A324C95C2}" type="pres">
      <dgm:prSet presAssocID="{7CBDE536-6E9E-488A-A7DC-7B10F20832F5}" presName="node" presStyleLbl="node1" presStyleIdx="2" presStyleCnt="3">
        <dgm:presLayoutVars>
          <dgm:bulletEnabled val="1"/>
        </dgm:presLayoutVars>
      </dgm:prSet>
      <dgm:spPr/>
      <dgm:t>
        <a:bodyPr/>
        <a:lstStyle/>
        <a:p>
          <a:endParaRPr lang="es-ES"/>
        </a:p>
      </dgm:t>
    </dgm:pt>
  </dgm:ptLst>
  <dgm:cxnLst>
    <dgm:cxn modelId="{6FA38BE1-D792-4EB7-8852-3964A62F5D56}" type="presOf" srcId="{25A22C20-E6A3-4438-B740-0D9E0904A3F8}" destId="{F2BCBEC4-19B9-426B-B91D-B07D8583E2E7}" srcOrd="0" destOrd="0" presId="urn:microsoft.com/office/officeart/2005/8/layout/default"/>
    <dgm:cxn modelId="{C8D248F9-2B50-4FC5-BEFE-51B084DC5D64}" type="presOf" srcId="{B58E01F5-F4E5-4CD4-BDD1-067268BB3677}" destId="{5E7A4927-8252-4DC7-BC40-3F5A06824A7F}" srcOrd="0" destOrd="0" presId="urn:microsoft.com/office/officeart/2005/8/layout/default"/>
    <dgm:cxn modelId="{AD7B2AC1-378C-4DE8-B0C8-AC7506766126}" srcId="{EAF2504A-E68F-434C-89F8-961F7B2F9047}" destId="{7CBDE536-6E9E-488A-A7DC-7B10F20832F5}" srcOrd="2" destOrd="0" parTransId="{441628F6-4868-4ABE-9D89-C61E3AE96BFE}" sibTransId="{2B4ADC06-6C9B-4876-9FB2-CBC429BB5982}"/>
    <dgm:cxn modelId="{44D705E3-17A4-4377-BDF2-4B16FB16FFED}" type="presOf" srcId="{EAF2504A-E68F-434C-89F8-961F7B2F9047}" destId="{1FC91892-A946-4E5D-8DCD-BB14D6B8572E}" srcOrd="0" destOrd="0" presId="urn:microsoft.com/office/officeart/2005/8/layout/default"/>
    <dgm:cxn modelId="{919D9EAD-4A44-4072-A16F-1BBF5DF3783C}" srcId="{EAF2504A-E68F-434C-89F8-961F7B2F9047}" destId="{B58E01F5-F4E5-4CD4-BDD1-067268BB3677}" srcOrd="1" destOrd="0" parTransId="{429C6C3F-CD34-4ACC-BE4E-F6F0522F5E7E}" sibTransId="{CC8812DD-0B52-47D3-9686-73FDB459BB9F}"/>
    <dgm:cxn modelId="{489C59E0-0A6F-4A84-A548-8A7620E858A9}" srcId="{EAF2504A-E68F-434C-89F8-961F7B2F9047}" destId="{25A22C20-E6A3-4438-B740-0D9E0904A3F8}" srcOrd="0" destOrd="0" parTransId="{31F3EEC3-07E4-49AB-B0FB-70C7FB5E7E2B}" sibTransId="{7433EDDF-17F4-4056-B8ED-22727FB38C77}"/>
    <dgm:cxn modelId="{48F35BE8-A7EE-45E9-A035-29E01ED8E457}" type="presOf" srcId="{7CBDE536-6E9E-488A-A7DC-7B10F20832F5}" destId="{F4A21E94-75A4-4AB8-93D7-944A324C95C2}" srcOrd="0" destOrd="0" presId="urn:microsoft.com/office/officeart/2005/8/layout/default"/>
    <dgm:cxn modelId="{79568E87-711D-450D-8B92-BF04B3512EB1}" type="presParOf" srcId="{1FC91892-A946-4E5D-8DCD-BB14D6B8572E}" destId="{F2BCBEC4-19B9-426B-B91D-B07D8583E2E7}" srcOrd="0" destOrd="0" presId="urn:microsoft.com/office/officeart/2005/8/layout/default"/>
    <dgm:cxn modelId="{61633BD4-286A-4E86-9AA9-1A2EB1DD36E8}" type="presParOf" srcId="{1FC91892-A946-4E5D-8DCD-BB14D6B8572E}" destId="{212302CD-B68A-451C-A06A-F84206CDBF12}" srcOrd="1" destOrd="0" presId="urn:microsoft.com/office/officeart/2005/8/layout/default"/>
    <dgm:cxn modelId="{319CD2BF-31A9-4A4C-B62F-5107F451E43D}" type="presParOf" srcId="{1FC91892-A946-4E5D-8DCD-BB14D6B8572E}" destId="{5E7A4927-8252-4DC7-BC40-3F5A06824A7F}" srcOrd="2" destOrd="0" presId="urn:microsoft.com/office/officeart/2005/8/layout/default"/>
    <dgm:cxn modelId="{4C910E1D-B5E6-42E2-B51D-2D4E0066FC88}" type="presParOf" srcId="{1FC91892-A946-4E5D-8DCD-BB14D6B8572E}" destId="{5EE1542D-9A71-411B-AA8D-DE8F31EF0B78}" srcOrd="3" destOrd="0" presId="urn:microsoft.com/office/officeart/2005/8/layout/default"/>
    <dgm:cxn modelId="{6A38A3B3-B077-424F-8235-1C408E038B21}" type="presParOf" srcId="{1FC91892-A946-4E5D-8DCD-BB14D6B8572E}" destId="{F4A21E94-75A4-4AB8-93D7-944A324C95C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2DCB2-F3CB-473B-8527-59761DDB3B43}" type="datetimeFigureOut">
              <a:rPr lang="fr-FR" smtClean="0"/>
              <a:t>06/12/2022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39E06-3361-46C5-819C-5F89DE5E0D2E}" type="slidenum">
              <a:rPr lang="fr-FR" smtClean="0"/>
              <a:t>‹#›</a:t>
            </a:fld>
            <a:endParaRPr lang="fr-FR"/>
          </a:p>
        </p:txBody>
      </p:sp>
    </p:spTree>
    <p:extLst>
      <p:ext uri="{BB962C8B-B14F-4D97-AF65-F5344CB8AC3E}">
        <p14:creationId xmlns:p14="http://schemas.microsoft.com/office/powerpoint/2010/main" val="1163010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Services associated with the Global Tsunami Warning</a:t>
            </a:r>
            <a:r>
              <a:rPr lang="en-US" b="0" baseline="0" dirty="0"/>
              <a:t> System are governed by the 4 ICGs, and advocated for by the Inter-ICG </a:t>
            </a:r>
            <a:r>
              <a:rPr lang="en-US" sz="1200" b="0" dirty="0"/>
              <a:t>Working Group on Tsunamis and Other Hazards Related to Sea-Level Warning and Mitigation System (TOWS WG). TOWS-WG</a:t>
            </a:r>
            <a:r>
              <a:rPr lang="en-US" sz="1200" b="0" baseline="0" dirty="0"/>
              <a:t> is informed by two standing task teams made up of ICG representatives on Tsunami Warning Operation and Disaster Management and Preparedness. The Chair of the TOWS WG ensures development and delivery of recommendations to the IOC Executive Council and General Assembly.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baseline="0" dirty="0">
                <a:solidFill>
                  <a:srgbClr val="00B0F0"/>
                </a:solidFill>
              </a:rPr>
              <a:t>TOWS-WG is composed with Chairs of the 4 ICGs, GOOS, IODE and JCOM, plus High-level representatives invited from the key TOWS-WG stakeholders (CTBTO, FSDN, UNDRR, WMO and now IUGG TC!). </a:t>
            </a:r>
            <a:endParaRPr lang="en-US" sz="1200" b="0" i="1" dirty="0">
              <a:solidFill>
                <a:srgbClr val="00B0F0"/>
              </a:solidFill>
            </a:endParaRPr>
          </a:p>
          <a:p>
            <a:endParaRPr lang="en-US" dirty="0"/>
          </a:p>
        </p:txBody>
      </p:sp>
      <p:sp>
        <p:nvSpPr>
          <p:cNvPr id="4" name="Slide Number Placeholder 3"/>
          <p:cNvSpPr>
            <a:spLocks noGrp="1"/>
          </p:cNvSpPr>
          <p:nvPr>
            <p:ph type="sldNum" sz="quarter" idx="10"/>
          </p:nvPr>
        </p:nvSpPr>
        <p:spPr/>
        <p:txBody>
          <a:bodyPr/>
          <a:lstStyle/>
          <a:p>
            <a:fld id="{A5980651-37F7-4C09-A639-75DC8E0156D3}" type="slidenum">
              <a:rPr lang="ru-RU" smtClean="0"/>
              <a:t>7</a:t>
            </a:fld>
            <a:endParaRPr lang="ru-RU"/>
          </a:p>
        </p:txBody>
      </p:sp>
    </p:spTree>
    <p:extLst>
      <p:ext uri="{BB962C8B-B14F-4D97-AF65-F5344CB8AC3E}">
        <p14:creationId xmlns:p14="http://schemas.microsoft.com/office/powerpoint/2010/main" val="127053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AF163-60A1-4CD5-A93D-39DA76E3F9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69E98BB-D3D0-4B72-8AB5-417987364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E0E2D59-90FF-464E-8F25-78A6D160CD64}"/>
              </a:ext>
            </a:extLst>
          </p:cNvPr>
          <p:cNvSpPr>
            <a:spLocks noGrp="1"/>
          </p:cNvSpPr>
          <p:nvPr>
            <p:ph type="dt" sz="half" idx="10"/>
          </p:nvPr>
        </p:nvSpPr>
        <p:spPr/>
        <p:txBody>
          <a:bodyPr/>
          <a:lstStyle/>
          <a:p>
            <a:fld id="{C3998877-0717-432C-969B-898456279581}" type="datetimeFigureOut">
              <a:rPr lang="en-US" smtClean="0"/>
              <a:t>12/6/2022</a:t>
            </a:fld>
            <a:endParaRPr lang="en-US"/>
          </a:p>
        </p:txBody>
      </p:sp>
      <p:sp>
        <p:nvSpPr>
          <p:cNvPr id="5" name="Footer Placeholder 4">
            <a:extLst>
              <a:ext uri="{FF2B5EF4-FFF2-40B4-BE49-F238E27FC236}">
                <a16:creationId xmlns:a16="http://schemas.microsoft.com/office/drawing/2014/main" xmlns="" id="{BD627BAD-D3BA-4B23-BD88-81FB45616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5CDBAC-6749-4171-A6DF-916146414A31}"/>
              </a:ext>
            </a:extLst>
          </p:cNvPr>
          <p:cNvSpPr>
            <a:spLocks noGrp="1"/>
          </p:cNvSpPr>
          <p:nvPr>
            <p:ph type="sldNum" sz="quarter" idx="12"/>
          </p:nvPr>
        </p:nvSpPr>
        <p:spPr/>
        <p:txBody>
          <a:bodyPr/>
          <a:lstStyle/>
          <a:p>
            <a:fld id="{2BFD2E6C-9AA6-4402-94D2-3ACB99E97F8C}" type="slidenum">
              <a:rPr lang="en-US" smtClean="0"/>
              <a:t>‹#›</a:t>
            </a:fld>
            <a:endParaRPr lang="en-US"/>
          </a:p>
        </p:txBody>
      </p:sp>
    </p:spTree>
    <p:extLst>
      <p:ext uri="{BB962C8B-B14F-4D97-AF65-F5344CB8AC3E}">
        <p14:creationId xmlns:p14="http://schemas.microsoft.com/office/powerpoint/2010/main" val="427435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28803-7F44-4C77-968A-AA0922DE2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56EAF5-8C47-451B-BD7B-A8F467435E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87BBD6-B4FF-4267-BC1B-6A8B6CAF09BD}"/>
              </a:ext>
            </a:extLst>
          </p:cNvPr>
          <p:cNvSpPr>
            <a:spLocks noGrp="1"/>
          </p:cNvSpPr>
          <p:nvPr>
            <p:ph type="dt" sz="half" idx="10"/>
          </p:nvPr>
        </p:nvSpPr>
        <p:spPr/>
        <p:txBody>
          <a:bodyPr/>
          <a:lstStyle/>
          <a:p>
            <a:fld id="{C3998877-0717-432C-969B-898456279581}" type="datetimeFigureOut">
              <a:rPr lang="en-US" smtClean="0"/>
              <a:t>12/6/2022</a:t>
            </a:fld>
            <a:endParaRPr lang="en-US"/>
          </a:p>
        </p:txBody>
      </p:sp>
      <p:sp>
        <p:nvSpPr>
          <p:cNvPr id="5" name="Footer Placeholder 4">
            <a:extLst>
              <a:ext uri="{FF2B5EF4-FFF2-40B4-BE49-F238E27FC236}">
                <a16:creationId xmlns:a16="http://schemas.microsoft.com/office/drawing/2014/main" xmlns="" id="{22B57E46-1118-41AD-9ABD-12A7D7553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CCF726-4C09-4850-86C7-59180CFF7E2D}"/>
              </a:ext>
            </a:extLst>
          </p:cNvPr>
          <p:cNvSpPr>
            <a:spLocks noGrp="1"/>
          </p:cNvSpPr>
          <p:nvPr>
            <p:ph type="sldNum" sz="quarter" idx="12"/>
          </p:nvPr>
        </p:nvSpPr>
        <p:spPr/>
        <p:txBody>
          <a:bodyPr/>
          <a:lstStyle/>
          <a:p>
            <a:fld id="{2BFD2E6C-9AA6-4402-94D2-3ACB99E97F8C}" type="slidenum">
              <a:rPr lang="en-US" smtClean="0"/>
              <a:t>‹#›</a:t>
            </a:fld>
            <a:endParaRPr lang="en-US"/>
          </a:p>
        </p:txBody>
      </p:sp>
    </p:spTree>
    <p:extLst>
      <p:ext uri="{BB962C8B-B14F-4D97-AF65-F5344CB8AC3E}">
        <p14:creationId xmlns:p14="http://schemas.microsoft.com/office/powerpoint/2010/main" val="182646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3964911-C15C-44E9-8E30-D4F1B0ACC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A5C57C6-B9B2-44A0-8AF5-C2915AC5EF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0A3BD3-21E7-422F-AFEC-1DC890FDB40E}"/>
              </a:ext>
            </a:extLst>
          </p:cNvPr>
          <p:cNvSpPr>
            <a:spLocks noGrp="1"/>
          </p:cNvSpPr>
          <p:nvPr>
            <p:ph type="dt" sz="half" idx="10"/>
          </p:nvPr>
        </p:nvSpPr>
        <p:spPr/>
        <p:txBody>
          <a:bodyPr/>
          <a:lstStyle/>
          <a:p>
            <a:fld id="{C3998877-0717-432C-969B-898456279581}" type="datetimeFigureOut">
              <a:rPr lang="en-US" smtClean="0"/>
              <a:t>12/6/2022</a:t>
            </a:fld>
            <a:endParaRPr lang="en-US"/>
          </a:p>
        </p:txBody>
      </p:sp>
      <p:sp>
        <p:nvSpPr>
          <p:cNvPr id="5" name="Footer Placeholder 4">
            <a:extLst>
              <a:ext uri="{FF2B5EF4-FFF2-40B4-BE49-F238E27FC236}">
                <a16:creationId xmlns:a16="http://schemas.microsoft.com/office/drawing/2014/main" xmlns="" id="{34AA0B64-15DF-4631-9870-90B179DB8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42CA70-E7F3-456E-8963-542F6A7B6106}"/>
              </a:ext>
            </a:extLst>
          </p:cNvPr>
          <p:cNvSpPr>
            <a:spLocks noGrp="1"/>
          </p:cNvSpPr>
          <p:nvPr>
            <p:ph type="sldNum" sz="quarter" idx="12"/>
          </p:nvPr>
        </p:nvSpPr>
        <p:spPr/>
        <p:txBody>
          <a:bodyPr/>
          <a:lstStyle/>
          <a:p>
            <a:fld id="{2BFD2E6C-9AA6-4402-94D2-3ACB99E97F8C}" type="slidenum">
              <a:rPr lang="en-US" smtClean="0"/>
              <a:t>‹#›</a:t>
            </a:fld>
            <a:endParaRPr lang="en-US"/>
          </a:p>
        </p:txBody>
      </p:sp>
    </p:spTree>
    <p:extLst>
      <p:ext uri="{BB962C8B-B14F-4D97-AF65-F5344CB8AC3E}">
        <p14:creationId xmlns:p14="http://schemas.microsoft.com/office/powerpoint/2010/main" val="1529816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a:spLocks noGrp="1"/>
          </p:cNvSpPr>
          <p:nvPr>
            <p:ph type="pic" idx="2"/>
          </p:nvPr>
        </p:nvSpPr>
        <p:spPr>
          <a:xfrm>
            <a:off x="1280160" y="2211494"/>
            <a:ext cx="6126480" cy="3931920"/>
          </a:xfrm>
          <a:prstGeom prst="rect">
            <a:avLst/>
          </a:prstGeom>
          <a:solidFill>
            <a:srgbClr val="E8F5FB"/>
          </a:solidFill>
          <a:ln>
            <a:noFill/>
          </a:ln>
        </p:spPr>
      </p:sp>
      <p:sp>
        <p:nvSpPr>
          <p:cNvPr id="15" name="Google Shape;15;p2"/>
          <p:cNvSpPr txBox="1">
            <a:spLocks noGrp="1"/>
          </p:cNvSpPr>
          <p:nvPr>
            <p:ph type="body" idx="1"/>
          </p:nvPr>
        </p:nvSpPr>
        <p:spPr>
          <a:xfrm>
            <a:off x="7790688" y="2150621"/>
            <a:ext cx="3200400" cy="34290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6" name="Google Shape;16;p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751859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82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xmlns="" id="{35FE099E-88DB-3542-BB15-6C5BD3B98F7D}"/>
              </a:ext>
            </a:extLst>
          </p:cNvPr>
          <p:cNvSpPr>
            <a:spLocks noGrp="1"/>
          </p:cNvSpPr>
          <p:nvPr>
            <p:ph type="pic" sz="quarter" idx="11"/>
          </p:nvPr>
        </p:nvSpPr>
        <p:spPr>
          <a:xfrm>
            <a:off x="4568078" y="15168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4" name="Picture Placeholder 4">
            <a:extLst>
              <a:ext uri="{FF2B5EF4-FFF2-40B4-BE49-F238E27FC236}">
                <a16:creationId xmlns:a16="http://schemas.microsoft.com/office/drawing/2014/main" xmlns="" id="{E8921EC6-6B3D-E343-B001-CE8B5596E64D}"/>
              </a:ext>
            </a:extLst>
          </p:cNvPr>
          <p:cNvSpPr>
            <a:spLocks noGrp="1"/>
          </p:cNvSpPr>
          <p:nvPr>
            <p:ph type="pic" sz="quarter" idx="12"/>
          </p:nvPr>
        </p:nvSpPr>
        <p:spPr>
          <a:xfrm>
            <a:off x="2804002" y="2752165"/>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5" name="Picture Placeholder 4">
            <a:extLst>
              <a:ext uri="{FF2B5EF4-FFF2-40B4-BE49-F238E27FC236}">
                <a16:creationId xmlns:a16="http://schemas.microsoft.com/office/drawing/2014/main" xmlns="" id="{0A4C0A95-D732-AE45-83CA-B7A084FB487E}"/>
              </a:ext>
            </a:extLst>
          </p:cNvPr>
          <p:cNvSpPr>
            <a:spLocks noGrp="1"/>
          </p:cNvSpPr>
          <p:nvPr>
            <p:ph type="pic" sz="quarter" idx="13"/>
          </p:nvPr>
        </p:nvSpPr>
        <p:spPr>
          <a:xfrm>
            <a:off x="6680313" y="2752165"/>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6" name="Picture Placeholder 4">
            <a:extLst>
              <a:ext uri="{FF2B5EF4-FFF2-40B4-BE49-F238E27FC236}">
                <a16:creationId xmlns:a16="http://schemas.microsoft.com/office/drawing/2014/main" xmlns="" id="{225FC4A0-EA86-174E-80BF-B0C64A2AC778}"/>
              </a:ext>
            </a:extLst>
          </p:cNvPr>
          <p:cNvSpPr>
            <a:spLocks noGrp="1"/>
          </p:cNvSpPr>
          <p:nvPr>
            <p:ph type="pic" sz="quarter" idx="14"/>
          </p:nvPr>
        </p:nvSpPr>
        <p:spPr>
          <a:xfrm>
            <a:off x="2804002" y="381839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7" name="Picture Placeholder 4">
            <a:extLst>
              <a:ext uri="{FF2B5EF4-FFF2-40B4-BE49-F238E27FC236}">
                <a16:creationId xmlns:a16="http://schemas.microsoft.com/office/drawing/2014/main" xmlns="" id="{B773B40E-3248-D443-85D7-3CF9B96E2B25}"/>
              </a:ext>
            </a:extLst>
          </p:cNvPr>
          <p:cNvSpPr>
            <a:spLocks noGrp="1"/>
          </p:cNvSpPr>
          <p:nvPr>
            <p:ph type="pic" sz="quarter" idx="15"/>
          </p:nvPr>
        </p:nvSpPr>
        <p:spPr>
          <a:xfrm>
            <a:off x="6680313" y="381839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8" name="Picture Placeholder 4">
            <a:extLst>
              <a:ext uri="{FF2B5EF4-FFF2-40B4-BE49-F238E27FC236}">
                <a16:creationId xmlns:a16="http://schemas.microsoft.com/office/drawing/2014/main" xmlns="" id="{32D22F9A-533F-0B49-8C77-099A702450B7}"/>
              </a:ext>
            </a:extLst>
          </p:cNvPr>
          <p:cNvSpPr>
            <a:spLocks noGrp="1"/>
          </p:cNvSpPr>
          <p:nvPr>
            <p:ph type="pic" sz="quarter" idx="17"/>
          </p:nvPr>
        </p:nvSpPr>
        <p:spPr>
          <a:xfrm>
            <a:off x="6680313" y="48985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9" name="Picture Placeholder 4">
            <a:extLst>
              <a:ext uri="{FF2B5EF4-FFF2-40B4-BE49-F238E27FC236}">
                <a16:creationId xmlns:a16="http://schemas.microsoft.com/office/drawing/2014/main" xmlns="" id="{9FA9F395-3C47-2D45-AE6C-16E8184A065A}"/>
              </a:ext>
            </a:extLst>
          </p:cNvPr>
          <p:cNvSpPr>
            <a:spLocks noGrp="1"/>
          </p:cNvSpPr>
          <p:nvPr>
            <p:ph type="pic" sz="quarter" idx="18"/>
          </p:nvPr>
        </p:nvSpPr>
        <p:spPr>
          <a:xfrm>
            <a:off x="2804002" y="48985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10" name="Picture Placeholder 4">
            <a:extLst>
              <a:ext uri="{FF2B5EF4-FFF2-40B4-BE49-F238E27FC236}">
                <a16:creationId xmlns:a16="http://schemas.microsoft.com/office/drawing/2014/main" xmlns="" id="{C7625114-8843-4E67-B926-346F19C1CE66}"/>
              </a:ext>
            </a:extLst>
          </p:cNvPr>
          <p:cNvSpPr>
            <a:spLocks noGrp="1"/>
          </p:cNvSpPr>
          <p:nvPr>
            <p:ph type="pic" sz="quarter" idx="19"/>
          </p:nvPr>
        </p:nvSpPr>
        <p:spPr>
          <a:xfrm>
            <a:off x="2804002" y="5951250"/>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11" name="Picture Placeholder 4">
            <a:extLst>
              <a:ext uri="{FF2B5EF4-FFF2-40B4-BE49-F238E27FC236}">
                <a16:creationId xmlns:a16="http://schemas.microsoft.com/office/drawing/2014/main" xmlns="" id="{304C1925-08AE-4466-A485-0FEBCC72985D}"/>
              </a:ext>
            </a:extLst>
          </p:cNvPr>
          <p:cNvSpPr>
            <a:spLocks noGrp="1"/>
          </p:cNvSpPr>
          <p:nvPr>
            <p:ph type="pic" sz="quarter" idx="20"/>
          </p:nvPr>
        </p:nvSpPr>
        <p:spPr>
          <a:xfrm>
            <a:off x="6680313" y="5984668"/>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Tree>
    <p:extLst>
      <p:ext uri="{BB962C8B-B14F-4D97-AF65-F5344CB8AC3E}">
        <p14:creationId xmlns:p14="http://schemas.microsoft.com/office/powerpoint/2010/main" val="1357529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553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7C2238F4-1781-8F48-AEEB-AEF48A4BA21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rot="10800000">
            <a:off x="20" y="1282"/>
            <a:ext cx="12191980" cy="6856718"/>
          </a:xfrm>
          <a:prstGeom prst="rect">
            <a:avLst/>
          </a:prstGeom>
        </p:spPr>
      </p:pic>
      <p:pic>
        <p:nvPicPr>
          <p:cNvPr id="8" name="Immagine 7">
            <a:extLst>
              <a:ext uri="{FF2B5EF4-FFF2-40B4-BE49-F238E27FC236}">
                <a16:creationId xmlns:a16="http://schemas.microsoft.com/office/drawing/2014/main" xmlns="" id="{A18EEAB7-E88D-6649-9411-58A4FF803D03}"/>
              </a:ext>
            </a:extLst>
          </p:cNvPr>
          <p:cNvPicPr>
            <a:picLocks noChangeAspect="1"/>
          </p:cNvPicPr>
          <p:nvPr userDrawn="1"/>
        </p:nvPicPr>
        <p:blipFill>
          <a:blip r:embed="rId3"/>
          <a:stretch>
            <a:fillRect/>
          </a:stretch>
        </p:blipFill>
        <p:spPr>
          <a:xfrm>
            <a:off x="2388919" y="201106"/>
            <a:ext cx="8382001" cy="560849"/>
          </a:xfrm>
          <a:prstGeom prst="rect">
            <a:avLst/>
          </a:prstGeom>
        </p:spPr>
      </p:pic>
      <p:pic>
        <p:nvPicPr>
          <p:cNvPr id="9" name="Immagine 8">
            <a:extLst>
              <a:ext uri="{FF2B5EF4-FFF2-40B4-BE49-F238E27FC236}">
                <a16:creationId xmlns:a16="http://schemas.microsoft.com/office/drawing/2014/main" xmlns="" id="{94A8A58C-5AF1-374F-8C6C-63EC664BE870}"/>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85036" y="5696890"/>
            <a:ext cx="1917936" cy="1071538"/>
          </a:xfrm>
          <a:prstGeom prst="rect">
            <a:avLst/>
          </a:prstGeom>
        </p:spPr>
      </p:pic>
      <p:sp>
        <p:nvSpPr>
          <p:cNvPr id="2" name="Titolo 1">
            <a:extLst>
              <a:ext uri="{FF2B5EF4-FFF2-40B4-BE49-F238E27FC236}">
                <a16:creationId xmlns:a16="http://schemas.microsoft.com/office/drawing/2014/main" xmlns="" id="{2FFBF907-224A-C488-46A4-D2A621AEC542}"/>
              </a:ext>
            </a:extLst>
          </p:cNvPr>
          <p:cNvSpPr>
            <a:spLocks noGrp="1"/>
          </p:cNvSpPr>
          <p:nvPr>
            <p:ph type="ctrTitle" hasCustomPrompt="1"/>
          </p:nvPr>
        </p:nvSpPr>
        <p:spPr>
          <a:xfrm>
            <a:off x="1236617" y="2197005"/>
            <a:ext cx="7724503" cy="676185"/>
          </a:xfrm>
        </p:spPr>
        <p:txBody>
          <a:bodyPr anchor="b"/>
          <a:lstStyle>
            <a:lvl1pPr algn="l">
              <a:defRPr sz="4000">
                <a:solidFill>
                  <a:srgbClr val="009193"/>
                </a:solidFill>
                <a:latin typeface="Myriad Pro" panose="020B0503030403020204" pitchFamily="34" charset="0"/>
              </a:defRPr>
            </a:lvl1pPr>
          </a:lstStyle>
          <a:p>
            <a:r>
              <a:rPr lang="it-IT" dirty="0"/>
              <a:t>Title</a:t>
            </a:r>
            <a:endParaRPr lang="en-GB" dirty="0"/>
          </a:p>
        </p:txBody>
      </p:sp>
      <p:sp>
        <p:nvSpPr>
          <p:cNvPr id="3" name="Sottotitolo 2">
            <a:extLst>
              <a:ext uri="{FF2B5EF4-FFF2-40B4-BE49-F238E27FC236}">
                <a16:creationId xmlns:a16="http://schemas.microsoft.com/office/drawing/2014/main" xmlns="" id="{0C9C4170-3628-E13F-159A-53D326E7022C}"/>
              </a:ext>
            </a:extLst>
          </p:cNvPr>
          <p:cNvSpPr>
            <a:spLocks noGrp="1"/>
          </p:cNvSpPr>
          <p:nvPr>
            <p:ph type="subTitle" idx="1" hasCustomPrompt="1"/>
          </p:nvPr>
        </p:nvSpPr>
        <p:spPr>
          <a:xfrm>
            <a:off x="1236617" y="2962763"/>
            <a:ext cx="7724503" cy="466237"/>
          </a:xfrm>
        </p:spPr>
        <p:txBody>
          <a:bodyPr/>
          <a:lstStyle>
            <a:lvl1pPr marL="0" indent="0" algn="l">
              <a:buNone/>
              <a:defRPr sz="2400" i="1">
                <a:solidFill>
                  <a:schemeClr val="bg2">
                    <a:lumMod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Speaker</a:t>
            </a:r>
            <a:endParaRPr lang="en-GB" dirty="0"/>
          </a:p>
        </p:txBody>
      </p:sp>
    </p:spTree>
    <p:extLst>
      <p:ext uri="{BB962C8B-B14F-4D97-AF65-F5344CB8AC3E}">
        <p14:creationId xmlns:p14="http://schemas.microsoft.com/office/powerpoint/2010/main" val="183990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0E57F45-29E5-82A4-D954-7E8ACD98F65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xmlns="" id="{41F2C58D-459F-A912-23EA-4AFC8B8A756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pic>
        <p:nvPicPr>
          <p:cNvPr id="7" name="Immagine 6">
            <a:extLst>
              <a:ext uri="{FF2B5EF4-FFF2-40B4-BE49-F238E27FC236}">
                <a16:creationId xmlns:a16="http://schemas.microsoft.com/office/drawing/2014/main" xmlns="" id="{E51E8FAD-44B6-D840-8CF8-BE5DE8BC90C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97403"/>
          <a:stretch/>
        </p:blipFill>
        <p:spPr>
          <a:xfrm rot="5400000">
            <a:off x="5935683" y="-5935683"/>
            <a:ext cx="320634" cy="12192000"/>
          </a:xfrm>
          <a:prstGeom prst="rect">
            <a:avLst/>
          </a:prstGeom>
        </p:spPr>
      </p:pic>
      <p:pic>
        <p:nvPicPr>
          <p:cNvPr id="8" name="Immagine 7">
            <a:extLst>
              <a:ext uri="{FF2B5EF4-FFF2-40B4-BE49-F238E27FC236}">
                <a16:creationId xmlns:a16="http://schemas.microsoft.com/office/drawing/2014/main" xmlns="" id="{BEC6C519-3246-7548-BF11-2F3D1C3809D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274064" y="5786462"/>
            <a:ext cx="1917936" cy="1071538"/>
          </a:xfrm>
          <a:prstGeom prst="rect">
            <a:avLst/>
          </a:prstGeom>
        </p:spPr>
      </p:pic>
    </p:spTree>
    <p:extLst>
      <p:ext uri="{BB962C8B-B14F-4D97-AF65-F5344CB8AC3E}">
        <p14:creationId xmlns:p14="http://schemas.microsoft.com/office/powerpoint/2010/main" val="94609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3622EB7-85BA-ED17-6BC1-B0B86906AB4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xmlns="" id="{DE1CE600-9C48-DABB-F1B2-48018489C5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pic>
        <p:nvPicPr>
          <p:cNvPr id="7" name="Immagine 6">
            <a:extLst>
              <a:ext uri="{FF2B5EF4-FFF2-40B4-BE49-F238E27FC236}">
                <a16:creationId xmlns:a16="http://schemas.microsoft.com/office/drawing/2014/main" xmlns="" id="{2C677BF1-EECE-F046-BBBA-0112E62A736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97403"/>
          <a:stretch/>
        </p:blipFill>
        <p:spPr>
          <a:xfrm rot="5400000">
            <a:off x="5935683" y="-5935683"/>
            <a:ext cx="320634" cy="12192000"/>
          </a:xfrm>
          <a:prstGeom prst="rect">
            <a:avLst/>
          </a:prstGeom>
        </p:spPr>
      </p:pic>
      <p:pic>
        <p:nvPicPr>
          <p:cNvPr id="8" name="Immagine 7">
            <a:extLst>
              <a:ext uri="{FF2B5EF4-FFF2-40B4-BE49-F238E27FC236}">
                <a16:creationId xmlns:a16="http://schemas.microsoft.com/office/drawing/2014/main" xmlns="" id="{8FCAE33A-786D-934A-8B89-617741D41BA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274064" y="5786462"/>
            <a:ext cx="1917936" cy="1071538"/>
          </a:xfrm>
          <a:prstGeom prst="rect">
            <a:avLst/>
          </a:prstGeom>
        </p:spPr>
      </p:pic>
    </p:spTree>
    <p:extLst>
      <p:ext uri="{BB962C8B-B14F-4D97-AF65-F5344CB8AC3E}">
        <p14:creationId xmlns:p14="http://schemas.microsoft.com/office/powerpoint/2010/main" val="322706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B670904-E3F6-8AD9-715F-8671301BFBE1}"/>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xmlns="" id="{4374E005-0D68-6441-52DF-417904F69EF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xmlns="" id="{DF9235D1-10E4-41B7-8838-2E309EE146B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pic>
        <p:nvPicPr>
          <p:cNvPr id="8" name="Immagine 7">
            <a:extLst>
              <a:ext uri="{FF2B5EF4-FFF2-40B4-BE49-F238E27FC236}">
                <a16:creationId xmlns:a16="http://schemas.microsoft.com/office/drawing/2014/main" xmlns="" id="{EFB74031-B2DB-374A-82ED-DD418B8BBDC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97403"/>
          <a:stretch/>
        </p:blipFill>
        <p:spPr>
          <a:xfrm rot="5400000">
            <a:off x="5935683" y="-5935683"/>
            <a:ext cx="320634" cy="12192000"/>
          </a:xfrm>
          <a:prstGeom prst="rect">
            <a:avLst/>
          </a:prstGeom>
        </p:spPr>
      </p:pic>
      <p:pic>
        <p:nvPicPr>
          <p:cNvPr id="9" name="Immagine 8">
            <a:extLst>
              <a:ext uri="{FF2B5EF4-FFF2-40B4-BE49-F238E27FC236}">
                <a16:creationId xmlns:a16="http://schemas.microsoft.com/office/drawing/2014/main" xmlns="" id="{08B9B738-2267-A84D-A8AD-C9E43F463C6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274064" y="5786462"/>
            <a:ext cx="1917936" cy="1071538"/>
          </a:xfrm>
          <a:prstGeom prst="rect">
            <a:avLst/>
          </a:prstGeom>
        </p:spPr>
      </p:pic>
    </p:spTree>
    <p:extLst>
      <p:ext uri="{BB962C8B-B14F-4D97-AF65-F5344CB8AC3E}">
        <p14:creationId xmlns:p14="http://schemas.microsoft.com/office/powerpoint/2010/main" val="1773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3864E-7CA7-47F0-9B39-02C4B9099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55C8962-3B83-40FA-BC7E-216710200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131D7B-B9C8-4943-9EA4-A2036D790AFC}"/>
              </a:ext>
            </a:extLst>
          </p:cNvPr>
          <p:cNvSpPr>
            <a:spLocks noGrp="1"/>
          </p:cNvSpPr>
          <p:nvPr>
            <p:ph type="dt" sz="half" idx="10"/>
          </p:nvPr>
        </p:nvSpPr>
        <p:spPr/>
        <p:txBody>
          <a:bodyPr/>
          <a:lstStyle/>
          <a:p>
            <a:fld id="{C3998877-0717-432C-969B-898456279581}" type="datetimeFigureOut">
              <a:rPr lang="en-US" smtClean="0"/>
              <a:t>12/6/2022</a:t>
            </a:fld>
            <a:endParaRPr lang="en-US"/>
          </a:p>
        </p:txBody>
      </p:sp>
      <p:sp>
        <p:nvSpPr>
          <p:cNvPr id="5" name="Footer Placeholder 4">
            <a:extLst>
              <a:ext uri="{FF2B5EF4-FFF2-40B4-BE49-F238E27FC236}">
                <a16:creationId xmlns:a16="http://schemas.microsoft.com/office/drawing/2014/main" xmlns="" id="{01C61FA2-8B3F-4BA9-BB05-46AC3B7B3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D64825-498D-4BA2-A99E-9C305C1492DB}"/>
              </a:ext>
            </a:extLst>
          </p:cNvPr>
          <p:cNvSpPr>
            <a:spLocks noGrp="1"/>
          </p:cNvSpPr>
          <p:nvPr>
            <p:ph type="sldNum" sz="quarter" idx="12"/>
          </p:nvPr>
        </p:nvSpPr>
        <p:spPr/>
        <p:txBody>
          <a:bodyPr/>
          <a:lstStyle/>
          <a:p>
            <a:fld id="{2BFD2E6C-9AA6-4402-94D2-3ACB99E97F8C}" type="slidenum">
              <a:rPr lang="en-US" smtClean="0"/>
              <a:t>‹#›</a:t>
            </a:fld>
            <a:endParaRPr lang="en-US"/>
          </a:p>
        </p:txBody>
      </p:sp>
    </p:spTree>
    <p:extLst>
      <p:ext uri="{BB962C8B-B14F-4D97-AF65-F5344CB8AC3E}">
        <p14:creationId xmlns:p14="http://schemas.microsoft.com/office/powerpoint/2010/main" val="4077628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65C7A58-2784-0C87-3E79-90B43C2982C7}"/>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xmlns="" id="{1CD2AEEC-4B9F-E875-0BA7-CFAFDCEF6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E7E89C19-911F-B453-CBDB-ADDD475C700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xmlns="" id="{13A05CF6-4FF8-EABE-AC3D-E76F1423B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8821592D-1AD0-87AD-272F-BA42F642C78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pic>
        <p:nvPicPr>
          <p:cNvPr id="10" name="Immagine 9">
            <a:extLst>
              <a:ext uri="{FF2B5EF4-FFF2-40B4-BE49-F238E27FC236}">
                <a16:creationId xmlns:a16="http://schemas.microsoft.com/office/drawing/2014/main" xmlns="" id="{209D4EDF-ADCD-4642-8BB1-AB3721BF4FD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97403"/>
          <a:stretch/>
        </p:blipFill>
        <p:spPr>
          <a:xfrm rot="5400000">
            <a:off x="5935683" y="-5935683"/>
            <a:ext cx="320634" cy="12192000"/>
          </a:xfrm>
          <a:prstGeom prst="rect">
            <a:avLst/>
          </a:prstGeom>
        </p:spPr>
      </p:pic>
      <p:pic>
        <p:nvPicPr>
          <p:cNvPr id="11" name="Immagine 10">
            <a:extLst>
              <a:ext uri="{FF2B5EF4-FFF2-40B4-BE49-F238E27FC236}">
                <a16:creationId xmlns:a16="http://schemas.microsoft.com/office/drawing/2014/main" xmlns="" id="{E8BA06BC-6703-1D47-B6C1-B7484A1E8CF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274064" y="5786462"/>
            <a:ext cx="1917936" cy="1071538"/>
          </a:xfrm>
          <a:prstGeom prst="rect">
            <a:avLst/>
          </a:prstGeom>
        </p:spPr>
      </p:pic>
    </p:spTree>
    <p:extLst>
      <p:ext uri="{BB962C8B-B14F-4D97-AF65-F5344CB8AC3E}">
        <p14:creationId xmlns:p14="http://schemas.microsoft.com/office/powerpoint/2010/main" val="2702449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E694B0-6FC2-E7B2-4FA1-D73E269902E1}"/>
              </a:ext>
            </a:extLst>
          </p:cNvPr>
          <p:cNvSpPr>
            <a:spLocks noGrp="1"/>
          </p:cNvSpPr>
          <p:nvPr>
            <p:ph type="title"/>
          </p:nvPr>
        </p:nvSpPr>
        <p:spPr/>
        <p:txBody>
          <a:bodyPr/>
          <a:lstStyle/>
          <a:p>
            <a:r>
              <a:rPr lang="it-IT"/>
              <a:t>Fare clic per modificare lo stile del titolo dello schema</a:t>
            </a:r>
            <a:endParaRPr lang="en-GB"/>
          </a:p>
        </p:txBody>
      </p:sp>
      <p:pic>
        <p:nvPicPr>
          <p:cNvPr id="6" name="Immagine 5">
            <a:extLst>
              <a:ext uri="{FF2B5EF4-FFF2-40B4-BE49-F238E27FC236}">
                <a16:creationId xmlns:a16="http://schemas.microsoft.com/office/drawing/2014/main" xmlns="" id="{3A134400-0972-844E-89E0-D26980DA071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97403"/>
          <a:stretch/>
        </p:blipFill>
        <p:spPr>
          <a:xfrm rot="5400000">
            <a:off x="5935683" y="-5935683"/>
            <a:ext cx="320634" cy="12192000"/>
          </a:xfrm>
          <a:prstGeom prst="rect">
            <a:avLst/>
          </a:prstGeom>
        </p:spPr>
      </p:pic>
      <p:pic>
        <p:nvPicPr>
          <p:cNvPr id="7" name="Immagine 6">
            <a:extLst>
              <a:ext uri="{FF2B5EF4-FFF2-40B4-BE49-F238E27FC236}">
                <a16:creationId xmlns:a16="http://schemas.microsoft.com/office/drawing/2014/main" xmlns="" id="{F49C99D0-557B-ED44-AB7C-7F1178B711A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274064" y="5786462"/>
            <a:ext cx="1917936" cy="1071538"/>
          </a:xfrm>
          <a:prstGeom prst="rect">
            <a:avLst/>
          </a:prstGeom>
        </p:spPr>
      </p:pic>
    </p:spTree>
    <p:extLst>
      <p:ext uri="{BB962C8B-B14F-4D97-AF65-F5344CB8AC3E}">
        <p14:creationId xmlns:p14="http://schemas.microsoft.com/office/powerpoint/2010/main" val="3007066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35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A79D1-3B5C-4ED5-B6C3-E983935036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5EC8083-B390-4C53-9EAC-D5631EAB7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A7AA65A-6E1C-4A71-85E4-AED9083A7FCF}"/>
              </a:ext>
            </a:extLst>
          </p:cNvPr>
          <p:cNvSpPr>
            <a:spLocks noGrp="1"/>
          </p:cNvSpPr>
          <p:nvPr>
            <p:ph type="dt" sz="half" idx="10"/>
          </p:nvPr>
        </p:nvSpPr>
        <p:spPr/>
        <p:txBody>
          <a:bodyPr/>
          <a:lstStyle/>
          <a:p>
            <a:fld id="{C3998877-0717-432C-969B-898456279581}" type="datetimeFigureOut">
              <a:rPr lang="en-US" smtClean="0"/>
              <a:t>12/6/2022</a:t>
            </a:fld>
            <a:endParaRPr lang="en-US"/>
          </a:p>
        </p:txBody>
      </p:sp>
      <p:sp>
        <p:nvSpPr>
          <p:cNvPr id="5" name="Footer Placeholder 4">
            <a:extLst>
              <a:ext uri="{FF2B5EF4-FFF2-40B4-BE49-F238E27FC236}">
                <a16:creationId xmlns:a16="http://schemas.microsoft.com/office/drawing/2014/main" xmlns="" id="{8C097FC0-0AFF-41CC-A742-442DB9252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FCB6CC-73F1-4028-9E3E-147C5CFE2F34}"/>
              </a:ext>
            </a:extLst>
          </p:cNvPr>
          <p:cNvSpPr>
            <a:spLocks noGrp="1"/>
          </p:cNvSpPr>
          <p:nvPr>
            <p:ph type="sldNum" sz="quarter" idx="12"/>
          </p:nvPr>
        </p:nvSpPr>
        <p:spPr/>
        <p:txBody>
          <a:bodyPr/>
          <a:lstStyle/>
          <a:p>
            <a:fld id="{2BFD2E6C-9AA6-4402-94D2-3ACB99E97F8C}" type="slidenum">
              <a:rPr lang="en-US" smtClean="0"/>
              <a:t>‹#›</a:t>
            </a:fld>
            <a:endParaRPr lang="en-US"/>
          </a:p>
        </p:txBody>
      </p:sp>
    </p:spTree>
    <p:extLst>
      <p:ext uri="{BB962C8B-B14F-4D97-AF65-F5344CB8AC3E}">
        <p14:creationId xmlns:p14="http://schemas.microsoft.com/office/powerpoint/2010/main" val="315653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F0088D-4E2D-4CFF-BD7F-74349AB60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D3C9B8E-1E28-4E76-BBCC-F1A9174FF4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B1409D2-22F8-431F-AEE6-AB27E169E0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45DBA48-4357-44E8-BB98-F6069D767F3C}"/>
              </a:ext>
            </a:extLst>
          </p:cNvPr>
          <p:cNvSpPr>
            <a:spLocks noGrp="1"/>
          </p:cNvSpPr>
          <p:nvPr>
            <p:ph type="dt" sz="half" idx="10"/>
          </p:nvPr>
        </p:nvSpPr>
        <p:spPr/>
        <p:txBody>
          <a:bodyPr/>
          <a:lstStyle/>
          <a:p>
            <a:fld id="{C3998877-0717-432C-969B-898456279581}" type="datetimeFigureOut">
              <a:rPr lang="en-US" smtClean="0"/>
              <a:t>12/6/2022</a:t>
            </a:fld>
            <a:endParaRPr lang="en-US"/>
          </a:p>
        </p:txBody>
      </p:sp>
      <p:sp>
        <p:nvSpPr>
          <p:cNvPr id="6" name="Footer Placeholder 5">
            <a:extLst>
              <a:ext uri="{FF2B5EF4-FFF2-40B4-BE49-F238E27FC236}">
                <a16:creationId xmlns:a16="http://schemas.microsoft.com/office/drawing/2014/main" xmlns="" id="{25F15639-759E-442E-85B3-70CE680A6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7BD876-71DF-47A4-9557-E24D99DFC570}"/>
              </a:ext>
            </a:extLst>
          </p:cNvPr>
          <p:cNvSpPr>
            <a:spLocks noGrp="1"/>
          </p:cNvSpPr>
          <p:nvPr>
            <p:ph type="sldNum" sz="quarter" idx="12"/>
          </p:nvPr>
        </p:nvSpPr>
        <p:spPr/>
        <p:txBody>
          <a:bodyPr/>
          <a:lstStyle/>
          <a:p>
            <a:fld id="{2BFD2E6C-9AA6-4402-94D2-3ACB99E97F8C}" type="slidenum">
              <a:rPr lang="en-US" smtClean="0"/>
              <a:t>‹#›</a:t>
            </a:fld>
            <a:endParaRPr lang="en-US"/>
          </a:p>
        </p:txBody>
      </p:sp>
    </p:spTree>
    <p:extLst>
      <p:ext uri="{BB962C8B-B14F-4D97-AF65-F5344CB8AC3E}">
        <p14:creationId xmlns:p14="http://schemas.microsoft.com/office/powerpoint/2010/main" val="62754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EE3D8D-D40F-480C-B0CC-CE8B8F18AE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F609E10-84E5-4694-B0DC-8F93756FBE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21F0BF3-2AA1-4433-8A68-C35C9682B6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A38EE9F-F27E-4382-9A33-49C40F529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AE860A4-D34C-48B3-8005-1B667BACF2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C1BBD10-3413-462F-801F-9ECE85165349}"/>
              </a:ext>
            </a:extLst>
          </p:cNvPr>
          <p:cNvSpPr>
            <a:spLocks noGrp="1"/>
          </p:cNvSpPr>
          <p:nvPr>
            <p:ph type="dt" sz="half" idx="10"/>
          </p:nvPr>
        </p:nvSpPr>
        <p:spPr/>
        <p:txBody>
          <a:bodyPr/>
          <a:lstStyle/>
          <a:p>
            <a:fld id="{C3998877-0717-432C-969B-898456279581}" type="datetimeFigureOut">
              <a:rPr lang="en-US" smtClean="0"/>
              <a:t>12/6/2022</a:t>
            </a:fld>
            <a:endParaRPr lang="en-US"/>
          </a:p>
        </p:txBody>
      </p:sp>
      <p:sp>
        <p:nvSpPr>
          <p:cNvPr id="8" name="Footer Placeholder 7">
            <a:extLst>
              <a:ext uri="{FF2B5EF4-FFF2-40B4-BE49-F238E27FC236}">
                <a16:creationId xmlns:a16="http://schemas.microsoft.com/office/drawing/2014/main" xmlns="" id="{86B4D174-8200-43AF-A85D-3736E5C1AF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4C7FFDD-70E6-403B-9EBC-BF59286AFA5C}"/>
              </a:ext>
            </a:extLst>
          </p:cNvPr>
          <p:cNvSpPr>
            <a:spLocks noGrp="1"/>
          </p:cNvSpPr>
          <p:nvPr>
            <p:ph type="sldNum" sz="quarter" idx="12"/>
          </p:nvPr>
        </p:nvSpPr>
        <p:spPr/>
        <p:txBody>
          <a:bodyPr/>
          <a:lstStyle/>
          <a:p>
            <a:fld id="{2BFD2E6C-9AA6-4402-94D2-3ACB99E97F8C}" type="slidenum">
              <a:rPr lang="en-US" smtClean="0"/>
              <a:t>‹#›</a:t>
            </a:fld>
            <a:endParaRPr lang="en-US"/>
          </a:p>
        </p:txBody>
      </p:sp>
    </p:spTree>
    <p:extLst>
      <p:ext uri="{BB962C8B-B14F-4D97-AF65-F5344CB8AC3E}">
        <p14:creationId xmlns:p14="http://schemas.microsoft.com/office/powerpoint/2010/main" val="364469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E22DB-9881-4B7B-9CFC-EB6B4B59A0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D29F9E6-9E72-4A36-928B-3F5BC344191D}"/>
              </a:ext>
            </a:extLst>
          </p:cNvPr>
          <p:cNvSpPr>
            <a:spLocks noGrp="1"/>
          </p:cNvSpPr>
          <p:nvPr>
            <p:ph type="dt" sz="half" idx="10"/>
          </p:nvPr>
        </p:nvSpPr>
        <p:spPr/>
        <p:txBody>
          <a:bodyPr/>
          <a:lstStyle/>
          <a:p>
            <a:fld id="{C3998877-0717-432C-969B-898456279581}" type="datetimeFigureOut">
              <a:rPr lang="en-US" smtClean="0"/>
              <a:t>12/6/2022</a:t>
            </a:fld>
            <a:endParaRPr lang="en-US"/>
          </a:p>
        </p:txBody>
      </p:sp>
      <p:sp>
        <p:nvSpPr>
          <p:cNvPr id="4" name="Footer Placeholder 3">
            <a:extLst>
              <a:ext uri="{FF2B5EF4-FFF2-40B4-BE49-F238E27FC236}">
                <a16:creationId xmlns:a16="http://schemas.microsoft.com/office/drawing/2014/main" xmlns="" id="{8FE1B6AD-ED0E-4899-B8C7-CC56E4CAD2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E49BB1F-0A13-41FA-A491-2138A93DB411}"/>
              </a:ext>
            </a:extLst>
          </p:cNvPr>
          <p:cNvSpPr>
            <a:spLocks noGrp="1"/>
          </p:cNvSpPr>
          <p:nvPr>
            <p:ph type="sldNum" sz="quarter" idx="12"/>
          </p:nvPr>
        </p:nvSpPr>
        <p:spPr/>
        <p:txBody>
          <a:bodyPr/>
          <a:lstStyle/>
          <a:p>
            <a:fld id="{2BFD2E6C-9AA6-4402-94D2-3ACB99E97F8C}" type="slidenum">
              <a:rPr lang="en-US" smtClean="0"/>
              <a:t>‹#›</a:t>
            </a:fld>
            <a:endParaRPr lang="en-US"/>
          </a:p>
        </p:txBody>
      </p:sp>
    </p:spTree>
    <p:extLst>
      <p:ext uri="{BB962C8B-B14F-4D97-AF65-F5344CB8AC3E}">
        <p14:creationId xmlns:p14="http://schemas.microsoft.com/office/powerpoint/2010/main" val="131260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4F168D4-1ACC-4CA9-AE64-CBA4FFC9B91C}"/>
              </a:ext>
            </a:extLst>
          </p:cNvPr>
          <p:cNvSpPr>
            <a:spLocks noGrp="1"/>
          </p:cNvSpPr>
          <p:nvPr>
            <p:ph type="dt" sz="half" idx="10"/>
          </p:nvPr>
        </p:nvSpPr>
        <p:spPr/>
        <p:txBody>
          <a:bodyPr/>
          <a:lstStyle/>
          <a:p>
            <a:fld id="{C3998877-0717-432C-969B-898456279581}" type="datetimeFigureOut">
              <a:rPr lang="en-US" smtClean="0"/>
              <a:t>12/6/2022</a:t>
            </a:fld>
            <a:endParaRPr lang="en-US"/>
          </a:p>
        </p:txBody>
      </p:sp>
      <p:sp>
        <p:nvSpPr>
          <p:cNvPr id="3" name="Footer Placeholder 2">
            <a:extLst>
              <a:ext uri="{FF2B5EF4-FFF2-40B4-BE49-F238E27FC236}">
                <a16:creationId xmlns:a16="http://schemas.microsoft.com/office/drawing/2014/main" xmlns="" id="{216C377A-F847-4D37-8362-A60ED65123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6D5C816-5142-4076-AF0A-AAC1BB01DA75}"/>
              </a:ext>
            </a:extLst>
          </p:cNvPr>
          <p:cNvSpPr>
            <a:spLocks noGrp="1"/>
          </p:cNvSpPr>
          <p:nvPr>
            <p:ph type="sldNum" sz="quarter" idx="12"/>
          </p:nvPr>
        </p:nvSpPr>
        <p:spPr/>
        <p:txBody>
          <a:bodyPr/>
          <a:lstStyle/>
          <a:p>
            <a:fld id="{2BFD2E6C-9AA6-4402-94D2-3ACB99E97F8C}" type="slidenum">
              <a:rPr lang="en-US" smtClean="0"/>
              <a:t>‹#›</a:t>
            </a:fld>
            <a:endParaRPr lang="en-US"/>
          </a:p>
        </p:txBody>
      </p:sp>
    </p:spTree>
    <p:extLst>
      <p:ext uri="{BB962C8B-B14F-4D97-AF65-F5344CB8AC3E}">
        <p14:creationId xmlns:p14="http://schemas.microsoft.com/office/powerpoint/2010/main" val="300796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876705-04C6-4D4E-A95A-34A9B39BD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034CB2C-5426-454D-8297-71E4C1F126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83389D5-7E9F-48C8-B5FA-CB1345EE9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4702A0-C37D-492D-9D5A-FB364CFD3838}"/>
              </a:ext>
            </a:extLst>
          </p:cNvPr>
          <p:cNvSpPr>
            <a:spLocks noGrp="1"/>
          </p:cNvSpPr>
          <p:nvPr>
            <p:ph type="dt" sz="half" idx="10"/>
          </p:nvPr>
        </p:nvSpPr>
        <p:spPr/>
        <p:txBody>
          <a:bodyPr/>
          <a:lstStyle/>
          <a:p>
            <a:fld id="{C3998877-0717-432C-969B-898456279581}" type="datetimeFigureOut">
              <a:rPr lang="en-US" smtClean="0"/>
              <a:t>12/6/2022</a:t>
            </a:fld>
            <a:endParaRPr lang="en-US"/>
          </a:p>
        </p:txBody>
      </p:sp>
      <p:sp>
        <p:nvSpPr>
          <p:cNvPr id="6" name="Footer Placeholder 5">
            <a:extLst>
              <a:ext uri="{FF2B5EF4-FFF2-40B4-BE49-F238E27FC236}">
                <a16:creationId xmlns:a16="http://schemas.microsoft.com/office/drawing/2014/main" xmlns="" id="{CFA8655D-ED46-4735-A614-158245F5A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E2F477-FA1E-471B-BB6E-3D257D5123EF}"/>
              </a:ext>
            </a:extLst>
          </p:cNvPr>
          <p:cNvSpPr>
            <a:spLocks noGrp="1"/>
          </p:cNvSpPr>
          <p:nvPr>
            <p:ph type="sldNum" sz="quarter" idx="12"/>
          </p:nvPr>
        </p:nvSpPr>
        <p:spPr/>
        <p:txBody>
          <a:bodyPr/>
          <a:lstStyle/>
          <a:p>
            <a:fld id="{2BFD2E6C-9AA6-4402-94D2-3ACB99E97F8C}" type="slidenum">
              <a:rPr lang="en-US" smtClean="0"/>
              <a:t>‹#›</a:t>
            </a:fld>
            <a:endParaRPr lang="en-US"/>
          </a:p>
        </p:txBody>
      </p:sp>
    </p:spTree>
    <p:extLst>
      <p:ext uri="{BB962C8B-B14F-4D97-AF65-F5344CB8AC3E}">
        <p14:creationId xmlns:p14="http://schemas.microsoft.com/office/powerpoint/2010/main" val="141305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736D1-C4DB-4A33-A34B-580ADDF452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EEC92D6-7CF6-4814-9F3A-E345F62F0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960BFEA-3A9E-43F9-962A-9A57FC092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1B8E1B5-8EE4-460A-98F4-EAE2A7750D13}"/>
              </a:ext>
            </a:extLst>
          </p:cNvPr>
          <p:cNvSpPr>
            <a:spLocks noGrp="1"/>
          </p:cNvSpPr>
          <p:nvPr>
            <p:ph type="dt" sz="half" idx="10"/>
          </p:nvPr>
        </p:nvSpPr>
        <p:spPr/>
        <p:txBody>
          <a:bodyPr/>
          <a:lstStyle/>
          <a:p>
            <a:fld id="{C3998877-0717-432C-969B-898456279581}" type="datetimeFigureOut">
              <a:rPr lang="en-US" smtClean="0"/>
              <a:t>12/6/2022</a:t>
            </a:fld>
            <a:endParaRPr lang="en-US"/>
          </a:p>
        </p:txBody>
      </p:sp>
      <p:sp>
        <p:nvSpPr>
          <p:cNvPr id="6" name="Footer Placeholder 5">
            <a:extLst>
              <a:ext uri="{FF2B5EF4-FFF2-40B4-BE49-F238E27FC236}">
                <a16:creationId xmlns:a16="http://schemas.microsoft.com/office/drawing/2014/main" xmlns="" id="{1C8DF0D8-1710-4E9B-B8BF-7CD7C67B9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790D7CE-D7D6-4715-8128-B6E1BCFE451C}"/>
              </a:ext>
            </a:extLst>
          </p:cNvPr>
          <p:cNvSpPr>
            <a:spLocks noGrp="1"/>
          </p:cNvSpPr>
          <p:nvPr>
            <p:ph type="sldNum" sz="quarter" idx="12"/>
          </p:nvPr>
        </p:nvSpPr>
        <p:spPr/>
        <p:txBody>
          <a:bodyPr/>
          <a:lstStyle/>
          <a:p>
            <a:fld id="{2BFD2E6C-9AA6-4402-94D2-3ACB99E97F8C}" type="slidenum">
              <a:rPr lang="en-US" smtClean="0"/>
              <a:t>‹#›</a:t>
            </a:fld>
            <a:endParaRPr lang="en-US"/>
          </a:p>
        </p:txBody>
      </p:sp>
    </p:spTree>
    <p:extLst>
      <p:ext uri="{BB962C8B-B14F-4D97-AF65-F5344CB8AC3E}">
        <p14:creationId xmlns:p14="http://schemas.microsoft.com/office/powerpoint/2010/main" val="81362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2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49ECABD-ED94-41C9-9BD0-CDC7E77F9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C911F58-FD18-4201-8548-1274070F91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4D9EBF-9078-4292-BFE9-7FB9E7119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98877-0717-432C-969B-898456279581}" type="datetimeFigureOut">
              <a:rPr lang="en-US" smtClean="0"/>
              <a:t>12/6/2022</a:t>
            </a:fld>
            <a:endParaRPr lang="en-US"/>
          </a:p>
        </p:txBody>
      </p:sp>
      <p:sp>
        <p:nvSpPr>
          <p:cNvPr id="5" name="Footer Placeholder 4">
            <a:extLst>
              <a:ext uri="{FF2B5EF4-FFF2-40B4-BE49-F238E27FC236}">
                <a16:creationId xmlns:a16="http://schemas.microsoft.com/office/drawing/2014/main" xmlns="" id="{8831CC89-6505-4A29-BF31-31C8C7ACE9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B20F0F1-915D-4689-BD82-FEB98F766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D2E6C-9AA6-4402-94D2-3ACB99E97F8C}" type="slidenum">
              <a:rPr lang="en-US" smtClean="0"/>
              <a:t>‹#›</a:t>
            </a:fld>
            <a:endParaRPr lang="en-US"/>
          </a:p>
        </p:txBody>
      </p:sp>
    </p:spTree>
    <p:extLst>
      <p:ext uri="{BB962C8B-B14F-4D97-AF65-F5344CB8AC3E}">
        <p14:creationId xmlns:p14="http://schemas.microsoft.com/office/powerpoint/2010/main" val="413322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7" r:id="rId14"/>
    <p:sldLayoutId id="214748369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8A1ED6BB-5615-F1E6-EE1A-3B1D253406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xmlns="" id="{11057132-DFED-AF95-8A48-EDD2D172B4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xmlns="" id="{D4BE8E8D-5A67-3D20-0D4B-770CCD691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3F631-0255-E249-BB3B-879E191DEC60}" type="datetimeFigureOut">
              <a:rPr lang="en-GB" smtClean="0"/>
              <a:t>06/12/2022</a:t>
            </a:fld>
            <a:endParaRPr lang="en-GB"/>
          </a:p>
        </p:txBody>
      </p:sp>
      <p:sp>
        <p:nvSpPr>
          <p:cNvPr id="5" name="Segnaposto piè di pagina 4">
            <a:extLst>
              <a:ext uri="{FF2B5EF4-FFF2-40B4-BE49-F238E27FC236}">
                <a16:creationId xmlns:a16="http://schemas.microsoft.com/office/drawing/2014/main" xmlns="" id="{D342D2CB-8ACE-3C8E-CB81-7EF2CB8D8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xmlns="" id="{0D833F17-09DD-4B4A-AEA6-5F18CE364C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82B7A-672B-E844-9F64-236D262A59F9}" type="slidenum">
              <a:rPr lang="en-GB" smtClean="0"/>
              <a:t>‹#›</a:t>
            </a:fld>
            <a:endParaRPr lang="en-GB"/>
          </a:p>
        </p:txBody>
      </p:sp>
    </p:spTree>
    <p:extLst>
      <p:ext uri="{BB962C8B-B14F-4D97-AF65-F5344CB8AC3E}">
        <p14:creationId xmlns:p14="http://schemas.microsoft.com/office/powerpoint/2010/main" val="23190574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xmlns=""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584144673"/>
      </p:ext>
    </p:extLst>
  </p:cSld>
  <p:clrMap bg1="lt1" tx1="dk1" bg2="lt2" tx2="dk2" accent1="accent1" accent2="accent2" accent3="accent3" accent4="accent4" accent5="accent5" accent6="accent6" hlink="hlink" folHlink="folHlink"/>
  <p:sldLayoutIdLst>
    <p:sldLayoutId id="214748368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6789" y="1633214"/>
            <a:ext cx="5644951"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E7E6E6">
                    <a:lumMod val="90000"/>
                  </a:srgbClr>
                </a:solidFill>
                <a:latin typeface="Arial" panose="020B0604020202020204" pitchFamily="34" charset="0"/>
                <a:cs typeface="Arial" panose="020B0604020202020204" pitchFamily="34" charset="0"/>
              </a:rPr>
              <a:t>Ocean Decade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E7E6E6">
                    <a:lumMod val="90000"/>
                  </a:srgbClr>
                </a:solidFill>
                <a:latin typeface="Arial" panose="020B0604020202020204" pitchFamily="34" charset="0"/>
                <a:cs typeface="Arial" panose="020B0604020202020204" pitchFamily="34" charset="0"/>
              </a:rPr>
              <a:t>Tsunami Programme</a:t>
            </a:r>
            <a:endParaRPr kumimoji="0" lang="en-US" sz="3600" b="1" i="0" u="none" strike="noStrike" kern="1200" cap="none" spc="0" normalizeH="0" baseline="0" noProof="0" dirty="0">
              <a:ln>
                <a:noFill/>
              </a:ln>
              <a:solidFill>
                <a:srgbClr val="E7E6E6">
                  <a:lumMod val="90000"/>
                </a:srgbClr>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6256789" y="4424311"/>
            <a:ext cx="5329285"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Dr. Denis Chang Seng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Programme Specialist </a:t>
            </a:r>
            <a:endParaRPr lang="en-US" sz="1600" dirty="0">
              <a:solidFill>
                <a:prstClr val="white"/>
              </a:solidFill>
              <a:latin typeface="Calibri Light" panose="020F0302020204030204"/>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ICG/NEAMTWS Technical Secretary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white"/>
                </a:solidFill>
                <a:latin typeface="Calibri Light" panose="020F0302020204030204"/>
                <a:cs typeface="Arial" panose="020B0604020202020204" pitchFamily="34" charset="0"/>
              </a:rPr>
              <a:t>GOOS</a:t>
            </a:r>
            <a:endParaRPr kumimoji="0" lang="en-US" sz="16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UNESCO IOC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badi Extra Light" panose="020B0604020202020204" pitchFamily="34" charset="0"/>
                <a:ea typeface="+mn-ea"/>
                <a:cs typeface="Arial" panose="020B0604020202020204" pitchFamily="34" charset="0"/>
              </a:rPr>
              <a:t> </a:t>
            </a:r>
            <a:endParaRPr kumimoji="0" lang="en-US" sz="1200" b="1" i="0" u="none" strike="noStrike" kern="1200" cap="none" spc="0" normalizeH="0" baseline="0" noProof="0" dirty="0">
              <a:ln>
                <a:noFill/>
              </a:ln>
              <a:solidFill>
                <a:prstClr val="white"/>
              </a:solidFill>
              <a:effectLst/>
              <a:uLnTx/>
              <a:uFillTx/>
              <a:latin typeface="Abadi Extra Light"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882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C8CD785-9E6F-7647-81CC-11F7E37F18D6}"/>
              </a:ext>
            </a:extLst>
          </p:cNvPr>
          <p:cNvSpPr txBox="1"/>
          <p:nvPr/>
        </p:nvSpPr>
        <p:spPr>
          <a:xfrm>
            <a:off x="292422" y="1203370"/>
            <a:ext cx="1101295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50" normalizeH="0" baseline="0" noProof="0" dirty="0">
                <a:ln>
                  <a:noFill/>
                </a:ln>
                <a:solidFill>
                  <a:srgbClr val="002060"/>
                </a:solidFill>
                <a:effectLst/>
                <a:uLnTx/>
                <a:uFillTx/>
                <a:latin typeface="72 Black" panose="020B0A04030603020204" pitchFamily="34" charset="0"/>
                <a:ea typeface="+mn-ea"/>
                <a:cs typeface="72 Black" panose="020B0A04030603020204" pitchFamily="34" charset="0"/>
              </a:rPr>
              <a:t>Goal</a:t>
            </a:r>
            <a:r>
              <a:rPr kumimoji="0" lang="en-US" sz="1200" b="1" i="0" u="none" strike="noStrike" kern="1200" cap="none" spc="150" normalizeH="0" baseline="0" noProof="0" dirty="0">
                <a:ln>
                  <a:noFill/>
                </a:ln>
                <a:solidFill>
                  <a:srgbClr val="44546A">
                    <a:lumMod val="75000"/>
                  </a:srgbClr>
                </a:solidFill>
                <a:effectLst/>
                <a:uLnTx/>
                <a:uFillTx/>
                <a:latin typeface="Poppins Light" pitchFamily="2" charset="77"/>
                <a:ea typeface="+mn-ea"/>
                <a:cs typeface="Poppins Light" pitchFamily="2" charset="77"/>
              </a:rPr>
              <a:t>=Draft a 10-Year Research, Development and Implementation Plan for the Ocean Decade Tsunami Programme</a:t>
            </a:r>
          </a:p>
        </p:txBody>
      </p:sp>
      <p:sp>
        <p:nvSpPr>
          <p:cNvPr id="7" name="Freeform 144">
            <a:extLst>
              <a:ext uri="{FF2B5EF4-FFF2-40B4-BE49-F238E27FC236}">
                <a16:creationId xmlns:a16="http://schemas.microsoft.com/office/drawing/2014/main" xmlns="" id="{BA1A0E97-14D7-984A-948D-DAFD0BB487B4}"/>
              </a:ext>
            </a:extLst>
          </p:cNvPr>
          <p:cNvSpPr>
            <a:spLocks noChangeArrowheads="1"/>
          </p:cNvSpPr>
          <p:nvPr/>
        </p:nvSpPr>
        <p:spPr bwMode="auto">
          <a:xfrm>
            <a:off x="784346" y="2026661"/>
            <a:ext cx="10414791" cy="38456"/>
          </a:xfrm>
          <a:custGeom>
            <a:avLst/>
            <a:gdLst>
              <a:gd name="T0" fmla="*/ 17151 w 17152"/>
              <a:gd name="T1" fmla="*/ 61 h 62"/>
              <a:gd name="T2" fmla="*/ 0 w 17152"/>
              <a:gd name="T3" fmla="*/ 61 h 62"/>
              <a:gd name="T4" fmla="*/ 0 w 17152"/>
              <a:gd name="T5" fmla="*/ 0 h 62"/>
              <a:gd name="T6" fmla="*/ 17151 w 17152"/>
              <a:gd name="T7" fmla="*/ 0 h 62"/>
              <a:gd name="T8" fmla="*/ 17151 w 17152"/>
              <a:gd name="T9" fmla="*/ 61 h 62"/>
            </a:gdLst>
            <a:ahLst/>
            <a:cxnLst>
              <a:cxn ang="0">
                <a:pos x="T0" y="T1"/>
              </a:cxn>
              <a:cxn ang="0">
                <a:pos x="T2" y="T3"/>
              </a:cxn>
              <a:cxn ang="0">
                <a:pos x="T4" y="T5"/>
              </a:cxn>
              <a:cxn ang="0">
                <a:pos x="T6" y="T7"/>
              </a:cxn>
              <a:cxn ang="0">
                <a:pos x="T8" y="T9"/>
              </a:cxn>
            </a:cxnLst>
            <a:rect l="0" t="0" r="r" b="b"/>
            <a:pathLst>
              <a:path w="17152" h="62">
                <a:moveTo>
                  <a:pt x="17151" y="61"/>
                </a:moveTo>
                <a:lnTo>
                  <a:pt x="0" y="61"/>
                </a:lnTo>
                <a:lnTo>
                  <a:pt x="0" y="0"/>
                </a:lnTo>
                <a:lnTo>
                  <a:pt x="17151" y="0"/>
                </a:lnTo>
                <a:lnTo>
                  <a:pt x="17151" y="61"/>
                </a:lnTo>
              </a:path>
            </a:pathLst>
          </a:custGeom>
          <a:solidFill>
            <a:schemeClr val="tx1">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 name="Freeform 226">
            <a:extLst>
              <a:ext uri="{FF2B5EF4-FFF2-40B4-BE49-F238E27FC236}">
                <a16:creationId xmlns:a16="http://schemas.microsoft.com/office/drawing/2014/main" xmlns="" id="{90A4F681-14B4-FB47-93C4-1C562EA6C9DB}"/>
              </a:ext>
            </a:extLst>
          </p:cNvPr>
          <p:cNvSpPr>
            <a:spLocks noChangeArrowheads="1"/>
          </p:cNvSpPr>
          <p:nvPr/>
        </p:nvSpPr>
        <p:spPr bwMode="auto">
          <a:xfrm>
            <a:off x="7708061" y="2900000"/>
            <a:ext cx="1745039" cy="3455464"/>
          </a:xfrm>
          <a:custGeom>
            <a:avLst/>
            <a:gdLst>
              <a:gd name="T0" fmla="*/ 1665 w 2860"/>
              <a:gd name="T1" fmla="*/ 0 h 4949"/>
              <a:gd name="T2" fmla="*/ 1429 w 2860"/>
              <a:gd name="T3" fmla="*/ 247 h 4949"/>
              <a:gd name="T4" fmla="*/ 1194 w 2860"/>
              <a:gd name="T5" fmla="*/ 0 h 4949"/>
              <a:gd name="T6" fmla="*/ 0 w 2860"/>
              <a:gd name="T7" fmla="*/ 0 h 4949"/>
              <a:gd name="T8" fmla="*/ 0 w 2860"/>
              <a:gd name="T9" fmla="*/ 4948 h 4949"/>
              <a:gd name="T10" fmla="*/ 2859 w 2860"/>
              <a:gd name="T11" fmla="*/ 4948 h 4949"/>
              <a:gd name="T12" fmla="*/ 2859 w 2860"/>
              <a:gd name="T13" fmla="*/ 0 h 4949"/>
              <a:gd name="T14" fmla="*/ 1665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5" y="0"/>
                </a:moveTo>
                <a:lnTo>
                  <a:pt x="1429" y="247"/>
                </a:lnTo>
                <a:lnTo>
                  <a:pt x="1194" y="0"/>
                </a:lnTo>
                <a:lnTo>
                  <a:pt x="0" y="0"/>
                </a:lnTo>
                <a:lnTo>
                  <a:pt x="0" y="4948"/>
                </a:lnTo>
                <a:lnTo>
                  <a:pt x="2859" y="4948"/>
                </a:lnTo>
                <a:lnTo>
                  <a:pt x="2859" y="0"/>
                </a:lnTo>
                <a:lnTo>
                  <a:pt x="1665"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3" name="Freeform 540">
            <a:extLst>
              <a:ext uri="{FF2B5EF4-FFF2-40B4-BE49-F238E27FC236}">
                <a16:creationId xmlns:a16="http://schemas.microsoft.com/office/drawing/2014/main" xmlns="" id="{B4ECD640-84BB-2C4B-9ADB-CFDBEEBCC556}"/>
              </a:ext>
            </a:extLst>
          </p:cNvPr>
          <p:cNvSpPr>
            <a:spLocks noChangeArrowheads="1"/>
          </p:cNvSpPr>
          <p:nvPr/>
        </p:nvSpPr>
        <p:spPr bwMode="auto">
          <a:xfrm>
            <a:off x="1595137" y="1910551"/>
            <a:ext cx="211373" cy="223574"/>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5" y="198"/>
                  <a:pt x="0" y="154"/>
                  <a:pt x="0" y="99"/>
                </a:cubicBezTo>
                <a:lnTo>
                  <a:pt x="0" y="99"/>
                </a:lnTo>
                <a:cubicBezTo>
                  <a:pt x="0" y="45"/>
                  <a:pt x="45" y="0"/>
                  <a:pt x="99" y="0"/>
                </a:cubicBezTo>
                <a:lnTo>
                  <a:pt x="99" y="0"/>
                </a:lnTo>
                <a:cubicBezTo>
                  <a:pt x="154" y="0"/>
                  <a:pt x="198" y="45"/>
                  <a:pt x="198" y="99"/>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Freeform 541">
            <a:extLst>
              <a:ext uri="{FF2B5EF4-FFF2-40B4-BE49-F238E27FC236}">
                <a16:creationId xmlns:a16="http://schemas.microsoft.com/office/drawing/2014/main" xmlns="" id="{DA1FC0A2-D716-1F49-BE3F-9408C198A40B}"/>
              </a:ext>
            </a:extLst>
          </p:cNvPr>
          <p:cNvSpPr>
            <a:spLocks noChangeArrowheads="1"/>
          </p:cNvSpPr>
          <p:nvPr/>
        </p:nvSpPr>
        <p:spPr bwMode="auto">
          <a:xfrm>
            <a:off x="3285476" y="1946165"/>
            <a:ext cx="211376" cy="223574"/>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4" y="198"/>
                  <a:pt x="0" y="154"/>
                  <a:pt x="0" y="99"/>
                </a:cubicBezTo>
                <a:lnTo>
                  <a:pt x="0" y="99"/>
                </a:lnTo>
                <a:cubicBezTo>
                  <a:pt x="0" y="45"/>
                  <a:pt x="44" y="0"/>
                  <a:pt x="99" y="0"/>
                </a:cubicBezTo>
                <a:lnTo>
                  <a:pt x="99" y="0"/>
                </a:lnTo>
                <a:cubicBezTo>
                  <a:pt x="154" y="0"/>
                  <a:pt x="198" y="45"/>
                  <a:pt x="198" y="99"/>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5" name="Freeform 542">
            <a:extLst>
              <a:ext uri="{FF2B5EF4-FFF2-40B4-BE49-F238E27FC236}">
                <a16:creationId xmlns:a16="http://schemas.microsoft.com/office/drawing/2014/main" xmlns="" id="{170BF5FC-DEFB-A64F-A718-1806508F2F16}"/>
              </a:ext>
            </a:extLst>
          </p:cNvPr>
          <p:cNvSpPr>
            <a:spLocks noChangeArrowheads="1"/>
          </p:cNvSpPr>
          <p:nvPr/>
        </p:nvSpPr>
        <p:spPr bwMode="auto">
          <a:xfrm>
            <a:off x="5144303" y="1945990"/>
            <a:ext cx="211376" cy="223574"/>
          </a:xfrm>
          <a:custGeom>
            <a:avLst/>
            <a:gdLst>
              <a:gd name="T0" fmla="*/ 197 w 198"/>
              <a:gd name="T1" fmla="*/ 99 h 199"/>
              <a:gd name="T2" fmla="*/ 197 w 198"/>
              <a:gd name="T3" fmla="*/ 99 h 199"/>
              <a:gd name="T4" fmla="*/ 99 w 198"/>
              <a:gd name="T5" fmla="*/ 198 h 199"/>
              <a:gd name="T6" fmla="*/ 99 w 198"/>
              <a:gd name="T7" fmla="*/ 198 h 199"/>
              <a:gd name="T8" fmla="*/ 0 w 198"/>
              <a:gd name="T9" fmla="*/ 99 h 199"/>
              <a:gd name="T10" fmla="*/ 0 w 198"/>
              <a:gd name="T11" fmla="*/ 99 h 199"/>
              <a:gd name="T12" fmla="*/ 99 w 198"/>
              <a:gd name="T13" fmla="*/ 0 h 199"/>
              <a:gd name="T14" fmla="*/ 99 w 198"/>
              <a:gd name="T15" fmla="*/ 0 h 199"/>
              <a:gd name="T16" fmla="*/ 197 w 198"/>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99">
                <a:moveTo>
                  <a:pt x="197" y="99"/>
                </a:moveTo>
                <a:lnTo>
                  <a:pt x="197" y="99"/>
                </a:lnTo>
                <a:cubicBezTo>
                  <a:pt x="197" y="154"/>
                  <a:pt x="153" y="198"/>
                  <a:pt x="99" y="198"/>
                </a:cubicBezTo>
                <a:lnTo>
                  <a:pt x="99" y="198"/>
                </a:lnTo>
                <a:cubicBezTo>
                  <a:pt x="44" y="198"/>
                  <a:pt x="0" y="154"/>
                  <a:pt x="0" y="99"/>
                </a:cubicBezTo>
                <a:lnTo>
                  <a:pt x="0" y="99"/>
                </a:lnTo>
                <a:cubicBezTo>
                  <a:pt x="0" y="45"/>
                  <a:pt x="44" y="0"/>
                  <a:pt x="99" y="0"/>
                </a:cubicBezTo>
                <a:lnTo>
                  <a:pt x="99" y="0"/>
                </a:lnTo>
                <a:cubicBezTo>
                  <a:pt x="153" y="0"/>
                  <a:pt x="197" y="45"/>
                  <a:pt x="197" y="99"/>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Freeform 543">
            <a:extLst>
              <a:ext uri="{FF2B5EF4-FFF2-40B4-BE49-F238E27FC236}">
                <a16:creationId xmlns:a16="http://schemas.microsoft.com/office/drawing/2014/main" xmlns="" id="{73A72C45-C149-F441-BBA3-321A9B6A35CD}"/>
              </a:ext>
            </a:extLst>
          </p:cNvPr>
          <p:cNvSpPr>
            <a:spLocks noChangeArrowheads="1"/>
          </p:cNvSpPr>
          <p:nvPr/>
        </p:nvSpPr>
        <p:spPr bwMode="auto">
          <a:xfrm>
            <a:off x="6730634" y="1913192"/>
            <a:ext cx="211376" cy="223258"/>
          </a:xfrm>
          <a:custGeom>
            <a:avLst/>
            <a:gdLst>
              <a:gd name="T0" fmla="*/ 197 w 198"/>
              <a:gd name="T1" fmla="*/ 99 h 199"/>
              <a:gd name="T2" fmla="*/ 197 w 198"/>
              <a:gd name="T3" fmla="*/ 99 h 199"/>
              <a:gd name="T4" fmla="*/ 98 w 198"/>
              <a:gd name="T5" fmla="*/ 198 h 199"/>
              <a:gd name="T6" fmla="*/ 98 w 198"/>
              <a:gd name="T7" fmla="*/ 198 h 199"/>
              <a:gd name="T8" fmla="*/ 0 w 198"/>
              <a:gd name="T9" fmla="*/ 99 h 199"/>
              <a:gd name="T10" fmla="*/ 0 w 198"/>
              <a:gd name="T11" fmla="*/ 99 h 199"/>
              <a:gd name="T12" fmla="*/ 98 w 198"/>
              <a:gd name="T13" fmla="*/ 0 h 199"/>
              <a:gd name="T14" fmla="*/ 98 w 198"/>
              <a:gd name="T15" fmla="*/ 0 h 199"/>
              <a:gd name="T16" fmla="*/ 197 w 198"/>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99">
                <a:moveTo>
                  <a:pt x="197" y="99"/>
                </a:moveTo>
                <a:lnTo>
                  <a:pt x="197" y="99"/>
                </a:lnTo>
                <a:cubicBezTo>
                  <a:pt x="197" y="154"/>
                  <a:pt x="153" y="198"/>
                  <a:pt x="98" y="198"/>
                </a:cubicBezTo>
                <a:lnTo>
                  <a:pt x="98" y="198"/>
                </a:lnTo>
                <a:cubicBezTo>
                  <a:pt x="44" y="198"/>
                  <a:pt x="0" y="154"/>
                  <a:pt x="0" y="99"/>
                </a:cubicBezTo>
                <a:lnTo>
                  <a:pt x="0" y="99"/>
                </a:lnTo>
                <a:cubicBezTo>
                  <a:pt x="0" y="45"/>
                  <a:pt x="44" y="0"/>
                  <a:pt x="98" y="0"/>
                </a:cubicBezTo>
                <a:lnTo>
                  <a:pt x="98" y="0"/>
                </a:lnTo>
                <a:cubicBezTo>
                  <a:pt x="153" y="0"/>
                  <a:pt x="197" y="45"/>
                  <a:pt x="197" y="99"/>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7" name="Freeform 544">
            <a:extLst>
              <a:ext uri="{FF2B5EF4-FFF2-40B4-BE49-F238E27FC236}">
                <a16:creationId xmlns:a16="http://schemas.microsoft.com/office/drawing/2014/main" xmlns="" id="{2372DE2B-95C1-2B47-9BE3-4F0BEC9B3C6D}"/>
              </a:ext>
            </a:extLst>
          </p:cNvPr>
          <p:cNvSpPr>
            <a:spLocks noChangeArrowheads="1"/>
          </p:cNvSpPr>
          <p:nvPr/>
        </p:nvSpPr>
        <p:spPr bwMode="auto">
          <a:xfrm>
            <a:off x="8496351" y="1918316"/>
            <a:ext cx="211376" cy="223574"/>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4" y="198"/>
                  <a:pt x="0" y="154"/>
                  <a:pt x="0" y="99"/>
                </a:cubicBezTo>
                <a:lnTo>
                  <a:pt x="0" y="99"/>
                </a:lnTo>
                <a:cubicBezTo>
                  <a:pt x="0" y="45"/>
                  <a:pt x="44" y="0"/>
                  <a:pt x="99" y="0"/>
                </a:cubicBezTo>
                <a:lnTo>
                  <a:pt x="99" y="0"/>
                </a:lnTo>
                <a:cubicBezTo>
                  <a:pt x="154" y="0"/>
                  <a:pt x="198" y="45"/>
                  <a:pt x="198" y="99"/>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Freeform 544">
            <a:extLst>
              <a:ext uri="{FF2B5EF4-FFF2-40B4-BE49-F238E27FC236}">
                <a16:creationId xmlns:a16="http://schemas.microsoft.com/office/drawing/2014/main" xmlns="" id="{6EC0E4CE-CEB3-40F8-A384-0A671F735ED6}"/>
              </a:ext>
            </a:extLst>
          </p:cNvPr>
          <p:cNvSpPr>
            <a:spLocks noChangeArrowheads="1"/>
          </p:cNvSpPr>
          <p:nvPr/>
        </p:nvSpPr>
        <p:spPr bwMode="auto">
          <a:xfrm>
            <a:off x="10314424" y="1945848"/>
            <a:ext cx="211376" cy="223574"/>
          </a:xfrm>
          <a:custGeom>
            <a:avLst/>
            <a:gdLst>
              <a:gd name="T0" fmla="*/ 198 w 199"/>
              <a:gd name="T1" fmla="*/ 99 h 199"/>
              <a:gd name="T2" fmla="*/ 198 w 199"/>
              <a:gd name="T3" fmla="*/ 99 h 199"/>
              <a:gd name="T4" fmla="*/ 99 w 199"/>
              <a:gd name="T5" fmla="*/ 198 h 199"/>
              <a:gd name="T6" fmla="*/ 99 w 199"/>
              <a:gd name="T7" fmla="*/ 198 h 199"/>
              <a:gd name="T8" fmla="*/ 0 w 199"/>
              <a:gd name="T9" fmla="*/ 99 h 199"/>
              <a:gd name="T10" fmla="*/ 0 w 199"/>
              <a:gd name="T11" fmla="*/ 99 h 199"/>
              <a:gd name="T12" fmla="*/ 99 w 199"/>
              <a:gd name="T13" fmla="*/ 0 h 199"/>
              <a:gd name="T14" fmla="*/ 99 w 199"/>
              <a:gd name="T15" fmla="*/ 0 h 199"/>
              <a:gd name="T16" fmla="*/ 198 w 199"/>
              <a:gd name="T1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198" y="99"/>
                </a:moveTo>
                <a:lnTo>
                  <a:pt x="198" y="99"/>
                </a:lnTo>
                <a:cubicBezTo>
                  <a:pt x="198" y="154"/>
                  <a:pt x="154" y="198"/>
                  <a:pt x="99" y="198"/>
                </a:cubicBezTo>
                <a:lnTo>
                  <a:pt x="99" y="198"/>
                </a:lnTo>
                <a:cubicBezTo>
                  <a:pt x="44" y="198"/>
                  <a:pt x="0" y="154"/>
                  <a:pt x="0" y="99"/>
                </a:cubicBezTo>
                <a:lnTo>
                  <a:pt x="0" y="99"/>
                </a:lnTo>
                <a:cubicBezTo>
                  <a:pt x="0" y="45"/>
                  <a:pt x="44" y="0"/>
                  <a:pt x="99" y="0"/>
                </a:cubicBezTo>
                <a:lnTo>
                  <a:pt x="99" y="0"/>
                </a:lnTo>
                <a:cubicBezTo>
                  <a:pt x="154" y="0"/>
                  <a:pt x="198" y="45"/>
                  <a:pt x="198" y="99"/>
                </a:cubicBezTo>
              </a:path>
            </a:pathLst>
          </a:custGeom>
          <a:solidFill>
            <a:srgbClr val="00B0F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nvGrpSpPr>
          <p:cNvPr id="9" name="Group 8">
            <a:extLst>
              <a:ext uri="{FF2B5EF4-FFF2-40B4-BE49-F238E27FC236}">
                <a16:creationId xmlns:a16="http://schemas.microsoft.com/office/drawing/2014/main" xmlns="" id="{54ED0A45-B68C-421F-A87C-96789895E0A0}"/>
              </a:ext>
            </a:extLst>
          </p:cNvPr>
          <p:cNvGrpSpPr/>
          <p:nvPr/>
        </p:nvGrpSpPr>
        <p:grpSpPr>
          <a:xfrm>
            <a:off x="735968" y="2431267"/>
            <a:ext cx="10462170" cy="3944337"/>
            <a:chOff x="1520826" y="4309327"/>
            <a:chExt cx="20924339" cy="7888674"/>
          </a:xfrm>
        </p:grpSpPr>
        <p:sp>
          <p:nvSpPr>
            <p:cNvPr id="48" name="TextBox 47">
              <a:extLst>
                <a:ext uri="{FF2B5EF4-FFF2-40B4-BE49-F238E27FC236}">
                  <a16:creationId xmlns:a16="http://schemas.microsoft.com/office/drawing/2014/main" xmlns="" id="{258CE9AC-E530-CB4F-810E-90470E8653A1}"/>
                </a:ext>
              </a:extLst>
            </p:cNvPr>
            <p:cNvSpPr txBox="1"/>
            <p:nvPr/>
          </p:nvSpPr>
          <p:spPr>
            <a:xfrm>
              <a:off x="2063462" y="4432435"/>
              <a:ext cx="2360262" cy="615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B9BD5"/>
                  </a:solidFill>
                  <a:effectLst/>
                  <a:uLnTx/>
                  <a:uFillTx/>
                  <a:latin typeface="Poppins" pitchFamily="2" charset="77"/>
                  <a:ea typeface="League Spartan" charset="0"/>
                  <a:cs typeface="Poppins" pitchFamily="2" charset="77"/>
                </a:rPr>
                <a:t>17 Feb 2022</a:t>
              </a:r>
            </a:p>
          </p:txBody>
        </p:sp>
        <p:sp>
          <p:nvSpPr>
            <p:cNvPr id="49" name="TextBox 48">
              <a:extLst>
                <a:ext uri="{FF2B5EF4-FFF2-40B4-BE49-F238E27FC236}">
                  <a16:creationId xmlns:a16="http://schemas.microsoft.com/office/drawing/2014/main" xmlns="" id="{16F0C9B5-6103-A247-A2CE-22886B48335A}"/>
                </a:ext>
              </a:extLst>
            </p:cNvPr>
            <p:cNvSpPr txBox="1"/>
            <p:nvPr/>
          </p:nvSpPr>
          <p:spPr>
            <a:xfrm>
              <a:off x="5077458" y="4309327"/>
              <a:ext cx="3248328" cy="86177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D7D31"/>
                  </a:solidFill>
                  <a:effectLst/>
                  <a:uLnTx/>
                  <a:uFillTx/>
                  <a:latin typeface="Poppins" pitchFamily="2" charset="77"/>
                  <a:ea typeface="League Spartan" charset="0"/>
                  <a:cs typeface="Poppins" pitchFamily="2" charset="77"/>
                </a:rPr>
                <a:t>24-25 Feb 2022</a:t>
              </a:r>
              <a:r>
                <a:rPr kumimoji="0" lang="en-US" sz="2200" b="1" i="0" u="none" strike="noStrike" kern="1200" cap="none" spc="0" normalizeH="0" baseline="0" noProof="0" dirty="0">
                  <a:ln>
                    <a:noFill/>
                  </a:ln>
                  <a:solidFill>
                    <a:srgbClr val="ED7D31"/>
                  </a:solidFill>
                  <a:effectLst/>
                  <a:uLnTx/>
                  <a:uFillTx/>
                  <a:latin typeface="Poppins" pitchFamily="2" charset="77"/>
                  <a:ea typeface="League Spartan" charset="0"/>
                  <a:cs typeface="Poppins" pitchFamily="2" charset="77"/>
                </a:rPr>
                <a:t> </a:t>
              </a:r>
            </a:p>
          </p:txBody>
        </p:sp>
        <p:sp>
          <p:nvSpPr>
            <p:cNvPr id="50" name="TextBox 49">
              <a:extLst>
                <a:ext uri="{FF2B5EF4-FFF2-40B4-BE49-F238E27FC236}">
                  <a16:creationId xmlns:a16="http://schemas.microsoft.com/office/drawing/2014/main" xmlns="" id="{82759BEC-6EAD-5D4A-B5F6-6D72054F49CE}"/>
                </a:ext>
              </a:extLst>
            </p:cNvPr>
            <p:cNvSpPr txBox="1"/>
            <p:nvPr/>
          </p:nvSpPr>
          <p:spPr>
            <a:xfrm>
              <a:off x="8715124" y="4432435"/>
              <a:ext cx="2882842" cy="615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A5A5A5"/>
                  </a:solidFill>
                  <a:effectLst/>
                  <a:uLnTx/>
                  <a:uFillTx/>
                  <a:latin typeface="Poppins" pitchFamily="2" charset="77"/>
                  <a:ea typeface="League Spartan" charset="0"/>
                  <a:cs typeface="Poppins" pitchFamily="2" charset="77"/>
                </a:rPr>
                <a:t>5-7 April 2022</a:t>
              </a:r>
            </a:p>
          </p:txBody>
        </p:sp>
        <p:sp>
          <p:nvSpPr>
            <p:cNvPr id="51" name="TextBox 50">
              <a:extLst>
                <a:ext uri="{FF2B5EF4-FFF2-40B4-BE49-F238E27FC236}">
                  <a16:creationId xmlns:a16="http://schemas.microsoft.com/office/drawing/2014/main" xmlns="" id="{CB6D04B2-B7CD-DD41-944B-C7139C03776D}"/>
                </a:ext>
              </a:extLst>
            </p:cNvPr>
            <p:cNvSpPr txBox="1"/>
            <p:nvPr/>
          </p:nvSpPr>
          <p:spPr>
            <a:xfrm>
              <a:off x="12262835" y="4432435"/>
              <a:ext cx="3171384" cy="615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Poppins" pitchFamily="2" charset="77"/>
                  <a:ea typeface="League Spartan" charset="0"/>
                  <a:cs typeface="Poppins" pitchFamily="2" charset="77"/>
                </a:rPr>
                <a:t>13-17 June 2022</a:t>
              </a:r>
            </a:p>
          </p:txBody>
        </p:sp>
        <p:sp>
          <p:nvSpPr>
            <p:cNvPr id="52" name="TextBox 51">
              <a:extLst>
                <a:ext uri="{FF2B5EF4-FFF2-40B4-BE49-F238E27FC236}">
                  <a16:creationId xmlns:a16="http://schemas.microsoft.com/office/drawing/2014/main" xmlns="" id="{6F98B595-1D5A-2A4C-8B8B-D3BEF0BD664A}"/>
                </a:ext>
              </a:extLst>
            </p:cNvPr>
            <p:cNvSpPr txBox="1"/>
            <p:nvPr/>
          </p:nvSpPr>
          <p:spPr>
            <a:xfrm>
              <a:off x="15738643" y="4432435"/>
              <a:ext cx="2924520" cy="615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Poppins" pitchFamily="2" charset="77"/>
                  <a:ea typeface="League Spartan" charset="0"/>
                  <a:cs typeface="Poppins" pitchFamily="2" charset="77"/>
                </a:rPr>
                <a:t>Nov-Dec 2022</a:t>
              </a:r>
              <a:endParaRPr kumimoji="0" lang="en-US" sz="1600" b="1" i="0" u="none" strike="noStrike" kern="1200" cap="none" spc="0" normalizeH="0" baseline="0" noProof="0" dirty="0">
                <a:ln>
                  <a:noFill/>
                </a:ln>
                <a:solidFill>
                  <a:srgbClr val="4472C4"/>
                </a:solidFill>
                <a:effectLst/>
                <a:uLnTx/>
                <a:uFillTx/>
                <a:latin typeface="Poppins" pitchFamily="2" charset="77"/>
                <a:ea typeface="League Spartan" charset="0"/>
                <a:cs typeface="Poppins" pitchFamily="2" charset="77"/>
              </a:endParaRPr>
            </a:p>
          </p:txBody>
        </p:sp>
        <p:sp>
          <p:nvSpPr>
            <p:cNvPr id="4" name="Freeform 69">
              <a:extLst>
                <a:ext uri="{FF2B5EF4-FFF2-40B4-BE49-F238E27FC236}">
                  <a16:creationId xmlns:a16="http://schemas.microsoft.com/office/drawing/2014/main" xmlns="" id="{636CACDF-562A-284D-AFD9-332AD7F74633}"/>
                </a:ext>
              </a:extLst>
            </p:cNvPr>
            <p:cNvSpPr>
              <a:spLocks noChangeArrowheads="1"/>
            </p:cNvSpPr>
            <p:nvPr/>
          </p:nvSpPr>
          <p:spPr bwMode="auto">
            <a:xfrm>
              <a:off x="1520826" y="5226444"/>
              <a:ext cx="3490079" cy="6910927"/>
            </a:xfrm>
            <a:custGeom>
              <a:avLst/>
              <a:gdLst>
                <a:gd name="T0" fmla="*/ 1665 w 2860"/>
                <a:gd name="T1" fmla="*/ 0 h 4949"/>
                <a:gd name="T2" fmla="*/ 1429 w 2860"/>
                <a:gd name="T3" fmla="*/ 247 h 4949"/>
                <a:gd name="T4" fmla="*/ 1194 w 2860"/>
                <a:gd name="T5" fmla="*/ 0 h 4949"/>
                <a:gd name="T6" fmla="*/ 0 w 2860"/>
                <a:gd name="T7" fmla="*/ 0 h 4949"/>
                <a:gd name="T8" fmla="*/ 0 w 2860"/>
                <a:gd name="T9" fmla="*/ 4948 h 4949"/>
                <a:gd name="T10" fmla="*/ 2859 w 2860"/>
                <a:gd name="T11" fmla="*/ 4948 h 4949"/>
                <a:gd name="T12" fmla="*/ 2859 w 2860"/>
                <a:gd name="T13" fmla="*/ 0 h 4949"/>
                <a:gd name="T14" fmla="*/ 1665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5" y="0"/>
                  </a:moveTo>
                  <a:lnTo>
                    <a:pt x="1429" y="247"/>
                  </a:lnTo>
                  <a:lnTo>
                    <a:pt x="1194" y="0"/>
                  </a:lnTo>
                  <a:lnTo>
                    <a:pt x="0" y="0"/>
                  </a:lnTo>
                  <a:lnTo>
                    <a:pt x="0" y="4948"/>
                  </a:lnTo>
                  <a:lnTo>
                    <a:pt x="2859" y="4948"/>
                  </a:lnTo>
                  <a:lnTo>
                    <a:pt x="2859" y="0"/>
                  </a:lnTo>
                  <a:lnTo>
                    <a:pt x="1665" y="0"/>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 name="Freeform 302">
              <a:extLst>
                <a:ext uri="{FF2B5EF4-FFF2-40B4-BE49-F238E27FC236}">
                  <a16:creationId xmlns:a16="http://schemas.microsoft.com/office/drawing/2014/main" xmlns="" id="{97F411E7-0686-5A40-89DC-AC2615705CBB}"/>
                </a:ext>
              </a:extLst>
            </p:cNvPr>
            <p:cNvSpPr>
              <a:spLocks noChangeArrowheads="1"/>
            </p:cNvSpPr>
            <p:nvPr/>
          </p:nvSpPr>
          <p:spPr bwMode="auto">
            <a:xfrm>
              <a:off x="11980308" y="5226444"/>
              <a:ext cx="3484700" cy="6910927"/>
            </a:xfrm>
            <a:custGeom>
              <a:avLst/>
              <a:gdLst>
                <a:gd name="T0" fmla="*/ 1668 w 2859"/>
                <a:gd name="T1" fmla="*/ 0 h 4949"/>
                <a:gd name="T2" fmla="*/ 1428 w 2859"/>
                <a:gd name="T3" fmla="*/ 252 h 4949"/>
                <a:gd name="T4" fmla="*/ 1189 w 2859"/>
                <a:gd name="T5" fmla="*/ 0 h 4949"/>
                <a:gd name="T6" fmla="*/ 0 w 2859"/>
                <a:gd name="T7" fmla="*/ 0 h 4949"/>
                <a:gd name="T8" fmla="*/ 0 w 2859"/>
                <a:gd name="T9" fmla="*/ 4948 h 4949"/>
                <a:gd name="T10" fmla="*/ 2858 w 2859"/>
                <a:gd name="T11" fmla="*/ 4948 h 4949"/>
                <a:gd name="T12" fmla="*/ 2858 w 2859"/>
                <a:gd name="T13" fmla="*/ 0 h 4949"/>
                <a:gd name="T14" fmla="*/ 1668 w 2859"/>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9" h="4949">
                  <a:moveTo>
                    <a:pt x="1668" y="0"/>
                  </a:moveTo>
                  <a:lnTo>
                    <a:pt x="1428" y="252"/>
                  </a:lnTo>
                  <a:lnTo>
                    <a:pt x="1189" y="0"/>
                  </a:lnTo>
                  <a:lnTo>
                    <a:pt x="0" y="0"/>
                  </a:lnTo>
                  <a:lnTo>
                    <a:pt x="0" y="4948"/>
                  </a:lnTo>
                  <a:lnTo>
                    <a:pt x="2858" y="4948"/>
                  </a:lnTo>
                  <a:lnTo>
                    <a:pt x="2858" y="0"/>
                  </a:lnTo>
                  <a:lnTo>
                    <a:pt x="1668" y="0"/>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 name="Freeform 378">
              <a:extLst>
                <a:ext uri="{FF2B5EF4-FFF2-40B4-BE49-F238E27FC236}">
                  <a16:creationId xmlns:a16="http://schemas.microsoft.com/office/drawing/2014/main" xmlns="" id="{75079037-7DA3-9E41-88BB-CEE49868F3B6}"/>
                </a:ext>
              </a:extLst>
            </p:cNvPr>
            <p:cNvSpPr>
              <a:spLocks noChangeArrowheads="1"/>
            </p:cNvSpPr>
            <p:nvPr/>
          </p:nvSpPr>
          <p:spPr bwMode="auto">
            <a:xfrm>
              <a:off x="8490227" y="5226444"/>
              <a:ext cx="3484700" cy="6910927"/>
            </a:xfrm>
            <a:custGeom>
              <a:avLst/>
              <a:gdLst>
                <a:gd name="T0" fmla="*/ 1664 w 2859"/>
                <a:gd name="T1" fmla="*/ 0 h 4949"/>
                <a:gd name="T2" fmla="*/ 1429 w 2859"/>
                <a:gd name="T3" fmla="*/ 247 h 4949"/>
                <a:gd name="T4" fmla="*/ 1193 w 2859"/>
                <a:gd name="T5" fmla="*/ 0 h 4949"/>
                <a:gd name="T6" fmla="*/ 0 w 2859"/>
                <a:gd name="T7" fmla="*/ 0 h 4949"/>
                <a:gd name="T8" fmla="*/ 0 w 2859"/>
                <a:gd name="T9" fmla="*/ 4948 h 4949"/>
                <a:gd name="T10" fmla="*/ 2858 w 2859"/>
                <a:gd name="T11" fmla="*/ 4948 h 4949"/>
                <a:gd name="T12" fmla="*/ 2858 w 2859"/>
                <a:gd name="T13" fmla="*/ 0 h 4949"/>
                <a:gd name="T14" fmla="*/ 1664 w 2859"/>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9" h="4949">
                  <a:moveTo>
                    <a:pt x="1664" y="0"/>
                  </a:moveTo>
                  <a:lnTo>
                    <a:pt x="1429" y="247"/>
                  </a:lnTo>
                  <a:lnTo>
                    <a:pt x="1193" y="0"/>
                  </a:lnTo>
                  <a:lnTo>
                    <a:pt x="0" y="0"/>
                  </a:lnTo>
                  <a:lnTo>
                    <a:pt x="0" y="4948"/>
                  </a:lnTo>
                  <a:lnTo>
                    <a:pt x="2858" y="4948"/>
                  </a:lnTo>
                  <a:lnTo>
                    <a:pt x="2858" y="0"/>
                  </a:lnTo>
                  <a:lnTo>
                    <a:pt x="1664" y="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Freeform 456">
              <a:extLst>
                <a:ext uri="{FF2B5EF4-FFF2-40B4-BE49-F238E27FC236}">
                  <a16:creationId xmlns:a16="http://schemas.microsoft.com/office/drawing/2014/main" xmlns="" id="{245871EE-9D92-9D4E-804E-4F0FF0DE8F26}"/>
                </a:ext>
              </a:extLst>
            </p:cNvPr>
            <p:cNvSpPr>
              <a:spLocks noChangeArrowheads="1"/>
            </p:cNvSpPr>
            <p:nvPr/>
          </p:nvSpPr>
          <p:spPr bwMode="auto">
            <a:xfrm>
              <a:off x="5005526" y="5226444"/>
              <a:ext cx="3490079" cy="6910927"/>
            </a:xfrm>
            <a:custGeom>
              <a:avLst/>
              <a:gdLst>
                <a:gd name="T0" fmla="*/ 1664 w 2860"/>
                <a:gd name="T1" fmla="*/ 0 h 4949"/>
                <a:gd name="T2" fmla="*/ 1429 w 2860"/>
                <a:gd name="T3" fmla="*/ 247 h 4949"/>
                <a:gd name="T4" fmla="*/ 1193 w 2860"/>
                <a:gd name="T5" fmla="*/ 0 h 4949"/>
                <a:gd name="T6" fmla="*/ 0 w 2860"/>
                <a:gd name="T7" fmla="*/ 0 h 4949"/>
                <a:gd name="T8" fmla="*/ 0 w 2860"/>
                <a:gd name="T9" fmla="*/ 4948 h 4949"/>
                <a:gd name="T10" fmla="*/ 2859 w 2860"/>
                <a:gd name="T11" fmla="*/ 4948 h 4949"/>
                <a:gd name="T12" fmla="*/ 2859 w 2860"/>
                <a:gd name="T13" fmla="*/ 0 h 4949"/>
                <a:gd name="T14" fmla="*/ 1664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4" y="0"/>
                  </a:moveTo>
                  <a:lnTo>
                    <a:pt x="1429" y="247"/>
                  </a:lnTo>
                  <a:lnTo>
                    <a:pt x="1193" y="0"/>
                  </a:lnTo>
                  <a:lnTo>
                    <a:pt x="0" y="0"/>
                  </a:lnTo>
                  <a:lnTo>
                    <a:pt x="0" y="4948"/>
                  </a:lnTo>
                  <a:lnTo>
                    <a:pt x="2859" y="4948"/>
                  </a:lnTo>
                  <a:lnTo>
                    <a:pt x="2859" y="0"/>
                  </a:lnTo>
                  <a:lnTo>
                    <a:pt x="1664" y="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3" name="Subtitle 2">
              <a:extLst>
                <a:ext uri="{FF2B5EF4-FFF2-40B4-BE49-F238E27FC236}">
                  <a16:creationId xmlns:a16="http://schemas.microsoft.com/office/drawing/2014/main" xmlns="" id="{88CBE20A-39B0-4345-A30E-78FF5ED38456}"/>
                </a:ext>
              </a:extLst>
            </p:cNvPr>
            <p:cNvSpPr txBox="1">
              <a:spLocks/>
            </p:cNvSpPr>
            <p:nvPr/>
          </p:nvSpPr>
          <p:spPr>
            <a:xfrm>
              <a:off x="1814618" y="7077239"/>
              <a:ext cx="2886366" cy="512076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The purpose of this meeting is to first and foremost meet (virtually) and present each other, but also to broadly discuss the terms of reference and agree on a timeline for delivering the 10-year plan</a:t>
              </a:r>
            </a:p>
          </p:txBody>
        </p:sp>
        <p:sp>
          <p:nvSpPr>
            <p:cNvPr id="54" name="TextBox 53">
              <a:extLst>
                <a:ext uri="{FF2B5EF4-FFF2-40B4-BE49-F238E27FC236}">
                  <a16:creationId xmlns:a16="http://schemas.microsoft.com/office/drawing/2014/main" xmlns="" id="{57A44A4A-95E6-3E4A-B38F-26865901A769}"/>
                </a:ext>
              </a:extLst>
            </p:cNvPr>
            <p:cNvSpPr txBox="1"/>
            <p:nvPr/>
          </p:nvSpPr>
          <p:spPr>
            <a:xfrm>
              <a:off x="1898788" y="5618733"/>
              <a:ext cx="2954468" cy="1046440"/>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SC 1</a:t>
              </a:r>
              <a:r>
                <a:rPr kumimoji="0" lang="en-US" sz="1400" b="1" i="0" u="none" strike="noStrike" kern="1200" cap="none" spc="0" normalizeH="0" baseline="30000" noProof="0" dirty="0">
                  <a:ln>
                    <a:noFill/>
                  </a:ln>
                  <a:solidFill>
                    <a:prstClr val="white"/>
                  </a:solidFill>
                  <a:effectLst/>
                  <a:uLnTx/>
                  <a:uFillTx/>
                  <a:latin typeface="Poppins" pitchFamily="2" charset="77"/>
                  <a:ea typeface="League Spartan" charset="0"/>
                  <a:cs typeface="Poppins" pitchFamily="2" charset="77"/>
                </a:rPr>
                <a:t>st</a:t>
              </a: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(online)</a:t>
              </a:r>
              <a:endParaRPr kumimoji="0" lang="en-US" sz="16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57" name="Subtitle 2">
              <a:extLst>
                <a:ext uri="{FF2B5EF4-FFF2-40B4-BE49-F238E27FC236}">
                  <a16:creationId xmlns:a16="http://schemas.microsoft.com/office/drawing/2014/main" xmlns="" id="{27B577FD-708E-6E48-83B9-42CB9FD2991F}"/>
                </a:ext>
              </a:extLst>
            </p:cNvPr>
            <p:cNvSpPr txBox="1">
              <a:spLocks/>
            </p:cNvSpPr>
            <p:nvPr/>
          </p:nvSpPr>
          <p:spPr>
            <a:xfrm>
              <a:off x="5304694" y="7077239"/>
              <a:ext cx="2998450" cy="512076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TOWS-WG is a standard setting and advisory body to the IOC on tsunami and other coastal hazards. This session will discuss among other matters, SMART Cable, Tsunami Ready &amp; UN Decade</a:t>
              </a:r>
            </a:p>
          </p:txBody>
        </p:sp>
        <p:sp>
          <p:nvSpPr>
            <p:cNvPr id="58" name="TextBox 57">
              <a:extLst>
                <a:ext uri="{FF2B5EF4-FFF2-40B4-BE49-F238E27FC236}">
                  <a16:creationId xmlns:a16="http://schemas.microsoft.com/office/drawing/2014/main" xmlns="" id="{482B3723-B3FC-C746-BFDD-F4024A1A7CF9}"/>
                </a:ext>
              </a:extLst>
            </p:cNvPr>
            <p:cNvSpPr txBox="1"/>
            <p:nvPr/>
          </p:nvSpPr>
          <p:spPr>
            <a:xfrm>
              <a:off x="5418210" y="5667799"/>
              <a:ext cx="2650110" cy="1046440"/>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TOWS-WG-XV</a:t>
              </a:r>
            </a:p>
          </p:txBody>
        </p:sp>
        <p:sp>
          <p:nvSpPr>
            <p:cNvPr id="60" name="Subtitle 2">
              <a:extLst>
                <a:ext uri="{FF2B5EF4-FFF2-40B4-BE49-F238E27FC236}">
                  <a16:creationId xmlns:a16="http://schemas.microsoft.com/office/drawing/2014/main" xmlns="" id="{9A33A3EC-01FE-A245-BF25-431624144711}"/>
                </a:ext>
              </a:extLst>
            </p:cNvPr>
            <p:cNvSpPr txBox="1">
              <a:spLocks/>
            </p:cNvSpPr>
            <p:nvPr/>
          </p:nvSpPr>
          <p:spPr>
            <a:xfrm>
              <a:off x="8713360" y="6751707"/>
              <a:ext cx="3074484" cy="512076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Laboratories are innovative formats that function as self-sustaining events. They act as a creative platform to link diverse stakeholders and topics to trigger collaborative efforts regarding the UN Ocean Decade.</a:t>
              </a:r>
            </a:p>
          </p:txBody>
        </p:sp>
        <p:sp>
          <p:nvSpPr>
            <p:cNvPr id="61" name="TextBox 60">
              <a:extLst>
                <a:ext uri="{FF2B5EF4-FFF2-40B4-BE49-F238E27FC236}">
                  <a16:creationId xmlns:a16="http://schemas.microsoft.com/office/drawing/2014/main" xmlns="" id="{D1AAF2FD-78B6-8D42-9D34-4B91DEB15EA6}"/>
                </a:ext>
              </a:extLst>
            </p:cNvPr>
            <p:cNvSpPr txBox="1"/>
            <p:nvPr/>
          </p:nvSpPr>
          <p:spPr>
            <a:xfrm>
              <a:off x="8947924" y="5588363"/>
              <a:ext cx="2698764" cy="1046440"/>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Safe Oceans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Lab </a:t>
              </a:r>
              <a:endParaRPr kumimoji="0" lang="en-US" sz="16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63" name="Subtitle 2">
              <a:extLst>
                <a:ext uri="{FF2B5EF4-FFF2-40B4-BE49-F238E27FC236}">
                  <a16:creationId xmlns:a16="http://schemas.microsoft.com/office/drawing/2014/main" xmlns="" id="{22CC56ED-F138-BB41-A79E-DA5E873858BF}"/>
                </a:ext>
              </a:extLst>
            </p:cNvPr>
            <p:cNvSpPr txBox="1">
              <a:spLocks/>
            </p:cNvSpPr>
            <p:nvPr/>
          </p:nvSpPr>
          <p:spPr>
            <a:xfrm>
              <a:off x="12314613" y="6347121"/>
              <a:ext cx="2886366" cy="96577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IOC Governing body .</a:t>
              </a:r>
            </a:p>
          </p:txBody>
        </p:sp>
        <p:sp>
          <p:nvSpPr>
            <p:cNvPr id="64" name="TextBox 63">
              <a:extLst>
                <a:ext uri="{FF2B5EF4-FFF2-40B4-BE49-F238E27FC236}">
                  <a16:creationId xmlns:a16="http://schemas.microsoft.com/office/drawing/2014/main" xmlns="" id="{AB3B7784-1ABD-FB45-AC76-63065751F205}"/>
                </a:ext>
              </a:extLst>
            </p:cNvPr>
            <p:cNvSpPr txBox="1"/>
            <p:nvPr/>
          </p:nvSpPr>
          <p:spPr>
            <a:xfrm>
              <a:off x="12533369" y="5171041"/>
              <a:ext cx="2516956" cy="1169550"/>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IOC -EC 55</a:t>
              </a:r>
            </a:p>
          </p:txBody>
        </p:sp>
        <p:sp>
          <p:nvSpPr>
            <p:cNvPr id="66" name="Subtitle 2">
              <a:extLst>
                <a:ext uri="{FF2B5EF4-FFF2-40B4-BE49-F238E27FC236}">
                  <a16:creationId xmlns:a16="http://schemas.microsoft.com/office/drawing/2014/main" xmlns="" id="{27ABBEC2-4A46-644D-AB00-716CB3E52120}"/>
                </a:ext>
              </a:extLst>
            </p:cNvPr>
            <p:cNvSpPr txBox="1">
              <a:spLocks/>
            </p:cNvSpPr>
            <p:nvPr/>
          </p:nvSpPr>
          <p:spPr>
            <a:xfrm>
              <a:off x="15418231" y="9334927"/>
              <a:ext cx="3490080" cy="281243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Final version of the Draft 10-Year Research, Development and Implementation Plan for the Ocean Decade Tsunami Programme.</a:t>
              </a:r>
            </a:p>
          </p:txBody>
        </p:sp>
        <p:sp>
          <p:nvSpPr>
            <p:cNvPr id="67" name="TextBox 66">
              <a:extLst>
                <a:ext uri="{FF2B5EF4-FFF2-40B4-BE49-F238E27FC236}">
                  <a16:creationId xmlns:a16="http://schemas.microsoft.com/office/drawing/2014/main" xmlns="" id="{FE0D2F42-6716-3E4D-8F4A-C0D7601E43E0}"/>
                </a:ext>
              </a:extLst>
            </p:cNvPr>
            <p:cNvSpPr txBox="1"/>
            <p:nvPr/>
          </p:nvSpPr>
          <p:spPr>
            <a:xfrm>
              <a:off x="15699251" y="7917427"/>
              <a:ext cx="3021588" cy="1477328"/>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3</a:t>
              </a:r>
              <a:r>
                <a:rPr kumimoji="0" lang="en-US" sz="1400" b="1" i="0" u="none" strike="noStrike" kern="1200" cap="none" spc="0" normalizeH="0" baseline="30000" noProof="0" dirty="0">
                  <a:ln>
                    <a:noFill/>
                  </a:ln>
                  <a:solidFill>
                    <a:prstClr val="white"/>
                  </a:solidFill>
                  <a:effectLst/>
                  <a:uLnTx/>
                  <a:uFillTx/>
                  <a:latin typeface="Poppins" pitchFamily="2" charset="77"/>
                  <a:ea typeface="League Spartan" charset="0"/>
                  <a:cs typeface="Poppins" pitchFamily="2" charset="77"/>
                </a:rPr>
                <a:t>rd</a:t>
              </a: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 SC meeting (in person)</a:t>
              </a:r>
            </a:p>
          </p:txBody>
        </p:sp>
        <p:sp>
          <p:nvSpPr>
            <p:cNvPr id="33" name="TextBox 32">
              <a:extLst>
                <a:ext uri="{FF2B5EF4-FFF2-40B4-BE49-F238E27FC236}">
                  <a16:creationId xmlns:a16="http://schemas.microsoft.com/office/drawing/2014/main" xmlns="" id="{9230D2B2-BFC1-4868-9533-FC5B6C763F7B}"/>
                </a:ext>
              </a:extLst>
            </p:cNvPr>
            <p:cNvSpPr txBox="1"/>
            <p:nvPr/>
          </p:nvSpPr>
          <p:spPr>
            <a:xfrm>
              <a:off x="19167841" y="4432435"/>
              <a:ext cx="3126498" cy="615554"/>
            </a:xfrm>
            <a:prstGeom prst="rect">
              <a:avLst/>
            </a:prstGeom>
            <a:solidFill>
              <a:srgbClr val="00B0F0"/>
            </a:solid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lumMod val="75000"/>
                    </a:srgbClr>
                  </a:solidFill>
                  <a:effectLst/>
                  <a:uLnTx/>
                  <a:uFillTx/>
                  <a:latin typeface="Poppins" pitchFamily="2" charset="77"/>
                  <a:ea typeface="League Spartan" charset="0"/>
                  <a:cs typeface="Poppins" pitchFamily="2" charset="77"/>
                </a:rPr>
                <a:t>23-24 Feb 2023</a:t>
              </a:r>
            </a:p>
          </p:txBody>
        </p:sp>
        <p:sp>
          <p:nvSpPr>
            <p:cNvPr id="34" name="Freeform 226">
              <a:extLst>
                <a:ext uri="{FF2B5EF4-FFF2-40B4-BE49-F238E27FC236}">
                  <a16:creationId xmlns:a16="http://schemas.microsoft.com/office/drawing/2014/main" xmlns="" id="{2C5928D0-D97A-4D34-9894-7D78E4D9510B}"/>
                </a:ext>
              </a:extLst>
            </p:cNvPr>
            <p:cNvSpPr>
              <a:spLocks noChangeArrowheads="1"/>
            </p:cNvSpPr>
            <p:nvPr/>
          </p:nvSpPr>
          <p:spPr bwMode="auto">
            <a:xfrm>
              <a:off x="18955088" y="5226444"/>
              <a:ext cx="3490077" cy="6910927"/>
            </a:xfrm>
            <a:custGeom>
              <a:avLst/>
              <a:gdLst>
                <a:gd name="T0" fmla="*/ 1665 w 2860"/>
                <a:gd name="T1" fmla="*/ 0 h 4949"/>
                <a:gd name="T2" fmla="*/ 1429 w 2860"/>
                <a:gd name="T3" fmla="*/ 247 h 4949"/>
                <a:gd name="T4" fmla="*/ 1194 w 2860"/>
                <a:gd name="T5" fmla="*/ 0 h 4949"/>
                <a:gd name="T6" fmla="*/ 0 w 2860"/>
                <a:gd name="T7" fmla="*/ 0 h 4949"/>
                <a:gd name="T8" fmla="*/ 0 w 2860"/>
                <a:gd name="T9" fmla="*/ 4948 h 4949"/>
                <a:gd name="T10" fmla="*/ 2859 w 2860"/>
                <a:gd name="T11" fmla="*/ 4948 h 4949"/>
                <a:gd name="T12" fmla="*/ 2859 w 2860"/>
                <a:gd name="T13" fmla="*/ 0 h 4949"/>
                <a:gd name="T14" fmla="*/ 1665 w 2860"/>
                <a:gd name="T15" fmla="*/ 0 h 49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0" h="4949">
                  <a:moveTo>
                    <a:pt x="1665" y="0"/>
                  </a:moveTo>
                  <a:lnTo>
                    <a:pt x="1429" y="247"/>
                  </a:lnTo>
                  <a:lnTo>
                    <a:pt x="1194" y="0"/>
                  </a:lnTo>
                  <a:lnTo>
                    <a:pt x="0" y="0"/>
                  </a:lnTo>
                  <a:lnTo>
                    <a:pt x="0" y="4948"/>
                  </a:lnTo>
                  <a:lnTo>
                    <a:pt x="2859" y="4948"/>
                  </a:lnTo>
                  <a:lnTo>
                    <a:pt x="2859" y="0"/>
                  </a:lnTo>
                  <a:lnTo>
                    <a:pt x="1665" y="0"/>
                  </a:lnTo>
                </a:path>
              </a:pathLst>
            </a:custGeom>
            <a:solidFill>
              <a:srgbClr val="00B0F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5" name="Subtitle 2">
              <a:extLst>
                <a:ext uri="{FF2B5EF4-FFF2-40B4-BE49-F238E27FC236}">
                  <a16:creationId xmlns:a16="http://schemas.microsoft.com/office/drawing/2014/main" xmlns="" id="{1452628E-6970-47CE-8AB7-F81341F585E1}"/>
                </a:ext>
              </a:extLst>
            </p:cNvPr>
            <p:cNvSpPr txBox="1">
              <a:spLocks/>
            </p:cNvSpPr>
            <p:nvPr/>
          </p:nvSpPr>
          <p:spPr>
            <a:xfrm>
              <a:off x="19256681" y="7381765"/>
              <a:ext cx="2886366" cy="327410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Endorsement of the 10-Year Research, Development and Implementation Plan for the Ocean Decade Tsunami Programme  </a:t>
              </a:r>
            </a:p>
          </p:txBody>
        </p:sp>
        <p:sp>
          <p:nvSpPr>
            <p:cNvPr id="36" name="TextBox 35">
              <a:extLst>
                <a:ext uri="{FF2B5EF4-FFF2-40B4-BE49-F238E27FC236}">
                  <a16:creationId xmlns:a16="http://schemas.microsoft.com/office/drawing/2014/main" xmlns="" id="{6A046C05-FC5B-4391-9A13-33C362CCE0C7}"/>
                </a:ext>
              </a:extLst>
            </p:cNvPr>
            <p:cNvSpPr txBox="1"/>
            <p:nvPr/>
          </p:nvSpPr>
          <p:spPr>
            <a:xfrm>
              <a:off x="19446197" y="6120905"/>
              <a:ext cx="2507336" cy="1169550"/>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TOWS WG XVI</a:t>
              </a:r>
            </a:p>
          </p:txBody>
        </p:sp>
        <p:sp>
          <p:nvSpPr>
            <p:cNvPr id="39" name="Subtitle 2">
              <a:extLst>
                <a:ext uri="{FF2B5EF4-FFF2-40B4-BE49-F238E27FC236}">
                  <a16:creationId xmlns:a16="http://schemas.microsoft.com/office/drawing/2014/main" xmlns="" id="{B20F62DF-4DC1-4246-87C3-067E34084065}"/>
                </a:ext>
              </a:extLst>
            </p:cNvPr>
            <p:cNvSpPr txBox="1">
              <a:spLocks/>
            </p:cNvSpPr>
            <p:nvPr/>
          </p:nvSpPr>
          <p:spPr>
            <a:xfrm>
              <a:off x="12367215" y="9873217"/>
              <a:ext cx="2886366" cy="188910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Opportunity for an in-person SC meeting – 1</a:t>
              </a:r>
              <a:r>
                <a:rPr kumimoji="0" lang="en-US" sz="1200" b="0" i="0" u="none" strike="noStrike" kern="1200" cap="none" spc="0" normalizeH="0" baseline="3000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st</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 Draft of the 10-Year Plan</a:t>
              </a:r>
            </a:p>
          </p:txBody>
        </p:sp>
        <p:sp>
          <p:nvSpPr>
            <p:cNvPr id="40" name="TextBox 39">
              <a:extLst>
                <a:ext uri="{FF2B5EF4-FFF2-40B4-BE49-F238E27FC236}">
                  <a16:creationId xmlns:a16="http://schemas.microsoft.com/office/drawing/2014/main" xmlns="" id="{C6BCF392-92E3-4A2E-905D-6A45DE644B0B}"/>
                </a:ext>
              </a:extLst>
            </p:cNvPr>
            <p:cNvSpPr txBox="1"/>
            <p:nvPr/>
          </p:nvSpPr>
          <p:spPr>
            <a:xfrm>
              <a:off x="12299113" y="8063573"/>
              <a:ext cx="2954468" cy="1477328"/>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2</a:t>
              </a:r>
              <a:r>
                <a:rPr kumimoji="0" lang="en-US" sz="1400" b="1" i="0" u="none" strike="noStrike" kern="1200" cap="none" spc="0" normalizeH="0" baseline="30000" noProof="0" dirty="0">
                  <a:ln>
                    <a:noFill/>
                  </a:ln>
                  <a:solidFill>
                    <a:prstClr val="white"/>
                  </a:solidFill>
                  <a:effectLst/>
                  <a:uLnTx/>
                  <a:uFillTx/>
                  <a:latin typeface="Poppins" pitchFamily="2" charset="77"/>
                  <a:ea typeface="League Spartan" charset="0"/>
                  <a:cs typeface="Poppins" pitchFamily="2" charset="77"/>
                </a:rPr>
                <a:t>nd</a:t>
              </a: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 SC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(in person)</a:t>
              </a:r>
              <a:endParaRPr kumimoji="0" lang="en-US" sz="16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grpSp>
      <p:sp>
        <p:nvSpPr>
          <p:cNvPr id="5" name="TextBox 4">
            <a:extLst>
              <a:ext uri="{FF2B5EF4-FFF2-40B4-BE49-F238E27FC236}">
                <a16:creationId xmlns:a16="http://schemas.microsoft.com/office/drawing/2014/main" xmlns="" id="{B67027D7-3667-4D9D-A9DC-450DB7EFD8DE}"/>
              </a:ext>
            </a:extLst>
          </p:cNvPr>
          <p:cNvSpPr txBox="1"/>
          <p:nvPr/>
        </p:nvSpPr>
        <p:spPr>
          <a:xfrm>
            <a:off x="3157073" y="1609609"/>
            <a:ext cx="2341603" cy="307777"/>
          </a:xfrm>
          <a:prstGeom prst="rect">
            <a:avLst/>
          </a:prstGeom>
          <a:solidFill>
            <a:srgbClr val="DDDDDD"/>
          </a:solidFill>
          <a:ln w="63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25000"/>
                  </a:srgbClr>
                </a:solidFill>
                <a:effectLst/>
                <a:uLnTx/>
                <a:uFillTx/>
                <a:latin typeface="Calibri" panose="020F0502020204030204"/>
                <a:ea typeface="+mn-ea"/>
                <a:cs typeface="+mn-cs"/>
              </a:rPr>
              <a:t>Consultants to draft chapters</a:t>
            </a:r>
            <a:endParaRPr kumimoji="0" lang="fr-FR" sz="1400" b="1" i="0" u="none" strike="noStrike" kern="1200" cap="none" spc="0" normalizeH="0" baseline="0" noProof="0" dirty="0">
              <a:ln>
                <a:noFill/>
              </a:ln>
              <a:solidFill>
                <a:srgbClr val="70AD47">
                  <a:lumMod val="25000"/>
                </a:srgbClr>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xmlns="" id="{27918612-350C-4BA4-A285-AA9B0AD72611}"/>
              </a:ext>
            </a:extLst>
          </p:cNvPr>
          <p:cNvSpPr/>
          <p:nvPr/>
        </p:nvSpPr>
        <p:spPr>
          <a:xfrm>
            <a:off x="4821549" y="1910551"/>
            <a:ext cx="322639" cy="179679"/>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Arrow: Right 40">
            <a:extLst>
              <a:ext uri="{FF2B5EF4-FFF2-40B4-BE49-F238E27FC236}">
                <a16:creationId xmlns:a16="http://schemas.microsoft.com/office/drawing/2014/main" xmlns="" id="{BE7D0942-2549-446E-8C4B-A84ADA2B6C18}"/>
              </a:ext>
            </a:extLst>
          </p:cNvPr>
          <p:cNvSpPr/>
          <p:nvPr/>
        </p:nvSpPr>
        <p:spPr>
          <a:xfrm flipH="1">
            <a:off x="3486016" y="1879579"/>
            <a:ext cx="322639" cy="185538"/>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xmlns="" id="{BDD6FE92-A232-441F-8165-81B147890A47}"/>
              </a:ext>
            </a:extLst>
          </p:cNvPr>
          <p:cNvSpPr txBox="1"/>
          <p:nvPr/>
        </p:nvSpPr>
        <p:spPr>
          <a:xfrm>
            <a:off x="6158895" y="1603791"/>
            <a:ext cx="3543431" cy="523220"/>
          </a:xfrm>
          <a:prstGeom prst="rect">
            <a:avLst/>
          </a:prstGeom>
          <a:solidFill>
            <a:srgbClr val="DDDDDD"/>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25000"/>
                  </a:srgbClr>
                </a:solidFill>
                <a:effectLst/>
                <a:uLnTx/>
                <a:uFillTx/>
                <a:latin typeface="Calibri" panose="020F0502020204030204"/>
                <a:ea typeface="+mn-ea"/>
                <a:cs typeface="+mn-cs"/>
              </a:rPr>
              <a:t>Consultations with TSU community (TTs/ICGS)</a:t>
            </a:r>
            <a:endParaRPr kumimoji="0" lang="fr-FR" sz="1400" b="1" i="0" u="none" strike="noStrike" kern="1200" cap="none" spc="0" normalizeH="0" baseline="0" noProof="0" dirty="0">
              <a:ln>
                <a:noFill/>
              </a:ln>
              <a:solidFill>
                <a:srgbClr val="70AD47">
                  <a:lumMod val="25000"/>
                </a:srgbClr>
              </a:solidFill>
              <a:effectLst/>
              <a:uLnTx/>
              <a:uFillTx/>
              <a:latin typeface="Calibri" panose="020F0502020204030204"/>
              <a:ea typeface="+mn-ea"/>
              <a:cs typeface="+mn-cs"/>
            </a:endParaRPr>
          </a:p>
        </p:txBody>
      </p:sp>
      <p:sp>
        <p:nvSpPr>
          <p:cNvPr id="43" name="Arrow: Right 42">
            <a:extLst>
              <a:ext uri="{FF2B5EF4-FFF2-40B4-BE49-F238E27FC236}">
                <a16:creationId xmlns:a16="http://schemas.microsoft.com/office/drawing/2014/main" xmlns="" id="{236F8636-9BBE-4031-A511-8D590B407BC5}"/>
              </a:ext>
            </a:extLst>
          </p:cNvPr>
          <p:cNvSpPr/>
          <p:nvPr/>
        </p:nvSpPr>
        <p:spPr>
          <a:xfrm>
            <a:off x="8173444" y="1909930"/>
            <a:ext cx="322639" cy="179679"/>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rrow: Right 43">
            <a:extLst>
              <a:ext uri="{FF2B5EF4-FFF2-40B4-BE49-F238E27FC236}">
                <a16:creationId xmlns:a16="http://schemas.microsoft.com/office/drawing/2014/main" xmlns="" id="{BC3F35F9-A1F5-49C7-9D22-EC9AF3F8539B}"/>
              </a:ext>
            </a:extLst>
          </p:cNvPr>
          <p:cNvSpPr/>
          <p:nvPr/>
        </p:nvSpPr>
        <p:spPr>
          <a:xfrm flipH="1">
            <a:off x="6932710" y="1904071"/>
            <a:ext cx="322639" cy="185538"/>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xmlns="" id="{685C6028-2028-4061-8803-C0FD32BE5F6E}"/>
              </a:ext>
            </a:extLst>
          </p:cNvPr>
          <p:cNvSpPr txBox="1"/>
          <p:nvPr/>
        </p:nvSpPr>
        <p:spPr>
          <a:xfrm>
            <a:off x="6198409" y="2172687"/>
            <a:ext cx="3320461" cy="307777"/>
          </a:xfrm>
          <a:prstGeom prst="rect">
            <a:avLst/>
          </a:prstGeom>
          <a:solidFill>
            <a:srgbClr val="DDDDDD"/>
          </a:solidFill>
          <a:ln w="63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25000"/>
                  </a:srgbClr>
                </a:solidFill>
                <a:effectLst/>
                <a:uLnTx/>
                <a:uFillTx/>
                <a:latin typeface="Calibri" panose="020F0502020204030204"/>
                <a:ea typeface="+mn-ea"/>
                <a:cs typeface="+mn-cs"/>
              </a:rPr>
              <a:t>Consult/contributions Member States (CL)</a:t>
            </a:r>
            <a:endParaRPr kumimoji="0" lang="fr-FR" sz="1400" b="1" i="0" u="none" strike="noStrike" kern="1200" cap="none" spc="0" normalizeH="0" baseline="0" noProof="0" dirty="0">
              <a:ln>
                <a:noFill/>
              </a:ln>
              <a:solidFill>
                <a:srgbClr val="70AD47">
                  <a:lumMod val="25000"/>
                </a:srgbClr>
              </a:solidFill>
              <a:effectLst/>
              <a:uLnTx/>
              <a:uFillTx/>
              <a:latin typeface="Calibri" panose="020F0502020204030204"/>
              <a:ea typeface="+mn-ea"/>
              <a:cs typeface="+mn-cs"/>
            </a:endParaRPr>
          </a:p>
        </p:txBody>
      </p:sp>
      <p:sp>
        <p:nvSpPr>
          <p:cNvPr id="46" name="Arrow: Right 45">
            <a:extLst>
              <a:ext uri="{FF2B5EF4-FFF2-40B4-BE49-F238E27FC236}">
                <a16:creationId xmlns:a16="http://schemas.microsoft.com/office/drawing/2014/main" xmlns="" id="{8A49BAB9-8F8F-4084-9EC6-72E5A9E8B47B}"/>
              </a:ext>
            </a:extLst>
          </p:cNvPr>
          <p:cNvSpPr/>
          <p:nvPr/>
        </p:nvSpPr>
        <p:spPr>
          <a:xfrm flipH="1">
            <a:off x="1953199" y="6664586"/>
            <a:ext cx="322639" cy="185538"/>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Arrow: Right 46">
            <a:extLst>
              <a:ext uri="{FF2B5EF4-FFF2-40B4-BE49-F238E27FC236}">
                <a16:creationId xmlns:a16="http://schemas.microsoft.com/office/drawing/2014/main" xmlns="" id="{C171250C-20B3-4735-B0DA-BCEC42FA6B54}"/>
              </a:ext>
            </a:extLst>
          </p:cNvPr>
          <p:cNvSpPr/>
          <p:nvPr/>
        </p:nvSpPr>
        <p:spPr>
          <a:xfrm>
            <a:off x="3808655" y="6663407"/>
            <a:ext cx="322639" cy="179679"/>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xmlns="" id="{27164631-85BD-462F-B984-149CCBD7CBD5}"/>
              </a:ext>
            </a:extLst>
          </p:cNvPr>
          <p:cNvSpPr txBox="1"/>
          <p:nvPr/>
        </p:nvSpPr>
        <p:spPr>
          <a:xfrm>
            <a:off x="2076022" y="6420517"/>
            <a:ext cx="2030171" cy="307777"/>
          </a:xfrm>
          <a:prstGeom prst="rect">
            <a:avLst/>
          </a:prstGeom>
          <a:solidFill>
            <a:srgbClr val="DDDDDD"/>
          </a:solidFill>
          <a:ln w="63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25000"/>
                  </a:srgbClr>
                </a:solidFill>
                <a:effectLst/>
                <a:uLnTx/>
                <a:uFillTx/>
                <a:latin typeface="Calibri" panose="020F0502020204030204"/>
                <a:ea typeface="+mn-ea"/>
                <a:cs typeface="+mn-cs"/>
              </a:rPr>
              <a:t>Draft TORs consultancies</a:t>
            </a:r>
            <a:endParaRPr kumimoji="0" lang="fr-FR" sz="1400" b="1" i="0" u="none" strike="noStrike" kern="1200" cap="none" spc="0" normalizeH="0" baseline="0" noProof="0" dirty="0">
              <a:ln>
                <a:noFill/>
              </a:ln>
              <a:solidFill>
                <a:srgbClr val="70AD47">
                  <a:lumMod val="25000"/>
                </a:srgbClr>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xmlns="" id="{C58968CE-16C6-40BB-BABD-6446D0FB100A}"/>
              </a:ext>
            </a:extLst>
          </p:cNvPr>
          <p:cNvSpPr txBox="1"/>
          <p:nvPr/>
        </p:nvSpPr>
        <p:spPr>
          <a:xfrm>
            <a:off x="5355679" y="6420517"/>
            <a:ext cx="1458220" cy="307777"/>
          </a:xfrm>
          <a:prstGeom prst="rect">
            <a:avLst/>
          </a:prstGeom>
          <a:solidFill>
            <a:srgbClr val="DDDDDD"/>
          </a:solidFill>
          <a:ln w="63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25000"/>
                  </a:srgbClr>
                </a:solidFill>
                <a:effectLst/>
                <a:uLnTx/>
                <a:uFillTx/>
                <a:latin typeface="Calibri" panose="020F0502020204030204"/>
                <a:ea typeface="+mn-ea"/>
                <a:cs typeface="+mn-cs"/>
              </a:rPr>
              <a:t>1</a:t>
            </a:r>
            <a:r>
              <a:rPr kumimoji="0" lang="en-US" sz="1400" b="1" i="0" u="none" strike="noStrike" kern="1200" cap="none" spc="0" normalizeH="0" baseline="30000" noProof="0" dirty="0">
                <a:ln>
                  <a:noFill/>
                </a:ln>
                <a:solidFill>
                  <a:srgbClr val="70AD47">
                    <a:lumMod val="25000"/>
                  </a:srgbClr>
                </a:solidFill>
                <a:effectLst/>
                <a:uLnTx/>
                <a:uFillTx/>
                <a:latin typeface="Calibri" panose="020F0502020204030204"/>
                <a:ea typeface="+mn-ea"/>
                <a:cs typeface="+mn-cs"/>
              </a:rPr>
              <a:t>st</a:t>
            </a:r>
            <a:r>
              <a:rPr kumimoji="0" lang="en-US" sz="1400" b="1" i="0" u="none" strike="noStrike" kern="1200" cap="none" spc="0" normalizeH="0" baseline="0" noProof="0" dirty="0">
                <a:ln>
                  <a:noFill/>
                </a:ln>
                <a:solidFill>
                  <a:srgbClr val="70AD47">
                    <a:lumMod val="25000"/>
                  </a:srgbClr>
                </a:solidFill>
                <a:effectLst/>
                <a:uLnTx/>
                <a:uFillTx/>
                <a:latin typeface="Calibri" panose="020F0502020204030204"/>
                <a:ea typeface="+mn-ea"/>
                <a:cs typeface="+mn-cs"/>
              </a:rPr>
              <a:t> Draft by email</a:t>
            </a:r>
            <a:endParaRPr kumimoji="0" lang="fr-FR" sz="1400" b="1" i="0" u="none" strike="noStrike" kern="1200" cap="none" spc="0" normalizeH="0" baseline="0" noProof="0" dirty="0">
              <a:ln>
                <a:noFill/>
              </a:ln>
              <a:solidFill>
                <a:srgbClr val="70AD47">
                  <a:lumMod val="25000"/>
                </a:srgbClr>
              </a:solidFill>
              <a:effectLst/>
              <a:uLnTx/>
              <a:uFillTx/>
              <a:latin typeface="Calibri" panose="020F0502020204030204"/>
              <a:ea typeface="+mn-ea"/>
              <a:cs typeface="+mn-cs"/>
            </a:endParaRPr>
          </a:p>
        </p:txBody>
      </p:sp>
      <p:sp>
        <p:nvSpPr>
          <p:cNvPr id="59" name="Arrow: Right 58">
            <a:extLst>
              <a:ext uri="{FF2B5EF4-FFF2-40B4-BE49-F238E27FC236}">
                <a16:creationId xmlns:a16="http://schemas.microsoft.com/office/drawing/2014/main" xmlns="" id="{CBBF482A-203D-49CB-99A6-3A44DBB1E216}"/>
              </a:ext>
            </a:extLst>
          </p:cNvPr>
          <p:cNvSpPr/>
          <p:nvPr/>
        </p:nvSpPr>
        <p:spPr>
          <a:xfrm>
            <a:off x="6528022" y="6667515"/>
            <a:ext cx="322639" cy="179679"/>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Right 61">
            <a:extLst>
              <a:ext uri="{FF2B5EF4-FFF2-40B4-BE49-F238E27FC236}">
                <a16:creationId xmlns:a16="http://schemas.microsoft.com/office/drawing/2014/main" xmlns="" id="{5F816F77-D3ED-4A2A-8D32-B60CEE36A436}"/>
              </a:ext>
            </a:extLst>
          </p:cNvPr>
          <p:cNvSpPr/>
          <p:nvPr/>
        </p:nvSpPr>
        <p:spPr>
          <a:xfrm flipH="1">
            <a:off x="5248998" y="6665118"/>
            <a:ext cx="322639" cy="185538"/>
          </a:xfrm>
          <a:prstGeom prst="rightArrow">
            <a:avLst/>
          </a:prstGeom>
          <a:gradFill flip="none" rotWithShape="1">
            <a:gsLst>
              <a:gs pos="0">
                <a:srgbClr val="6FBFFF"/>
              </a:gs>
              <a:gs pos="98000">
                <a:srgbClr val="3C8B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xmlns="" id="{D329FC0E-F888-40BB-8381-93DA1F916C0D}"/>
              </a:ext>
            </a:extLst>
          </p:cNvPr>
          <p:cNvSpPr txBox="1"/>
          <p:nvPr/>
        </p:nvSpPr>
        <p:spPr>
          <a:xfrm>
            <a:off x="7784037" y="2808985"/>
            <a:ext cx="1636004" cy="738664"/>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2</a:t>
            </a:r>
            <a:r>
              <a:rPr kumimoji="0" lang="en-US" sz="1400" b="1" i="0" u="none" strike="noStrike" kern="1200" cap="none" spc="0" normalizeH="0" baseline="30000" noProof="0" dirty="0">
                <a:ln>
                  <a:noFill/>
                </a:ln>
                <a:solidFill>
                  <a:prstClr val="white"/>
                </a:solidFill>
                <a:effectLst/>
                <a:uLnTx/>
                <a:uFillTx/>
                <a:latin typeface="Poppins" pitchFamily="2" charset="77"/>
                <a:ea typeface="League Spartan" charset="0"/>
                <a:cs typeface="Poppins" pitchFamily="2" charset="77"/>
              </a:rPr>
              <a:t>nd</a:t>
            </a:r>
            <a:r>
              <a:rPr kumimoji="0" lang="en-US" sz="14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 IOC Tsunami Symposium #</a:t>
            </a:r>
            <a:endParaRPr kumimoji="0" lang="en-US" sz="16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68" name="Subtitle 2">
            <a:extLst>
              <a:ext uri="{FF2B5EF4-FFF2-40B4-BE49-F238E27FC236}">
                <a16:creationId xmlns:a16="http://schemas.microsoft.com/office/drawing/2014/main" xmlns="" id="{9E108BC0-DE48-436A-BA4D-567DF48B90B5}"/>
              </a:ext>
            </a:extLst>
          </p:cNvPr>
          <p:cNvSpPr txBox="1">
            <a:spLocks/>
          </p:cNvSpPr>
          <p:nvPr/>
        </p:nvSpPr>
        <p:spPr>
          <a:xfrm>
            <a:off x="7693169" y="3554152"/>
            <a:ext cx="1737842" cy="93910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to examine lessons learnt from past events &amp; recent efforts in further developing TWMS</a:t>
            </a:r>
          </a:p>
        </p:txBody>
      </p:sp>
      <p:sp>
        <p:nvSpPr>
          <p:cNvPr id="69" name="TextBox 68">
            <a:extLst>
              <a:ext uri="{FF2B5EF4-FFF2-40B4-BE49-F238E27FC236}">
                <a16:creationId xmlns:a16="http://schemas.microsoft.com/office/drawing/2014/main" xmlns="" id="{EB927C0D-2DE9-AC4F-92CC-AEF8BE3705FA}"/>
              </a:ext>
            </a:extLst>
          </p:cNvPr>
          <p:cNvSpPr txBox="1"/>
          <p:nvPr/>
        </p:nvSpPr>
        <p:spPr>
          <a:xfrm>
            <a:off x="362634" y="106858"/>
            <a:ext cx="1118794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44546A"/>
                </a:solidFill>
                <a:effectLst/>
                <a:uLnTx/>
                <a:uFillTx/>
                <a:latin typeface="Poppins" pitchFamily="2" charset="77"/>
                <a:ea typeface="+mn-ea"/>
                <a:cs typeface="Poppins" pitchFamily="2" charset="77"/>
              </a:rPr>
              <a:t>UN Ocean Decade Tsunami Programme Scientific Committee – Timeline of action</a:t>
            </a:r>
          </a:p>
        </p:txBody>
      </p:sp>
      <p:sp>
        <p:nvSpPr>
          <p:cNvPr id="2" name="TextBox 1">
            <a:extLst>
              <a:ext uri="{FF2B5EF4-FFF2-40B4-BE49-F238E27FC236}">
                <a16:creationId xmlns:a16="http://schemas.microsoft.com/office/drawing/2014/main" xmlns="" id="{0ACB4412-F607-6D48-822E-D95D409A938B}"/>
              </a:ext>
            </a:extLst>
          </p:cNvPr>
          <p:cNvSpPr txBox="1"/>
          <p:nvPr/>
        </p:nvSpPr>
        <p:spPr>
          <a:xfrm>
            <a:off x="7684671" y="6374722"/>
            <a:ext cx="233589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Timing subject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to decision by the TOWS-WG</a:t>
            </a:r>
          </a:p>
        </p:txBody>
      </p:sp>
    </p:spTree>
    <p:extLst>
      <p:ext uri="{BB962C8B-B14F-4D97-AF65-F5344CB8AC3E}">
        <p14:creationId xmlns:p14="http://schemas.microsoft.com/office/powerpoint/2010/main" val="305983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BEA98C9-DD5A-476D-BD23-566C797BA5DF}"/>
              </a:ext>
            </a:extLst>
          </p:cNvPr>
          <p:cNvPicPr>
            <a:picLocks noChangeAspect="1"/>
          </p:cNvPicPr>
          <p:nvPr/>
        </p:nvPicPr>
        <p:blipFill rotWithShape="1">
          <a:blip r:embed="rId2"/>
          <a:srcRect l="2084" t="10370" r="6916" b="20000"/>
          <a:stretch/>
        </p:blipFill>
        <p:spPr>
          <a:xfrm>
            <a:off x="548640" y="1869440"/>
            <a:ext cx="11094720" cy="4775200"/>
          </a:xfrm>
          <a:prstGeom prst="rect">
            <a:avLst/>
          </a:prstGeom>
        </p:spPr>
      </p:pic>
      <p:sp>
        <p:nvSpPr>
          <p:cNvPr id="4" name="TextBox 3">
            <a:extLst>
              <a:ext uri="{FF2B5EF4-FFF2-40B4-BE49-F238E27FC236}">
                <a16:creationId xmlns:a16="http://schemas.microsoft.com/office/drawing/2014/main" xmlns="" id="{31B7A4D3-0449-4429-BA6A-F73B423DBD66}"/>
              </a:ext>
            </a:extLst>
          </p:cNvPr>
          <p:cNvSpPr txBox="1"/>
          <p:nvPr/>
        </p:nvSpPr>
        <p:spPr>
          <a:xfrm>
            <a:off x="475116" y="91875"/>
            <a:ext cx="11185072" cy="1477328"/>
          </a:xfrm>
          <a:prstGeom prst="rect">
            <a:avLst/>
          </a:prstGeom>
          <a:noFill/>
        </p:spPr>
        <p:txBody>
          <a:bodyPr wrap="square" rtlCol="0">
            <a:spAutoFit/>
          </a:bodyPr>
          <a:lstStyle/>
          <a:p>
            <a:pPr algn="ctr"/>
            <a:r>
              <a:rPr lang="en-US" sz="3000" b="1" dirty="0">
                <a:solidFill>
                  <a:schemeClr val="tx2"/>
                </a:solidFill>
                <a:latin typeface="Poppins" pitchFamily="2" charset="77"/>
                <a:cs typeface="Poppins" pitchFamily="2" charset="77"/>
              </a:rPr>
              <a:t>UN Ocean Decade Tsunami Programme</a:t>
            </a:r>
          </a:p>
          <a:p>
            <a:pPr algn="ctr"/>
            <a:r>
              <a:rPr lang="en-US" sz="3000" b="1" dirty="0">
                <a:solidFill>
                  <a:schemeClr val="tx2"/>
                </a:solidFill>
                <a:latin typeface="Poppins" pitchFamily="2" charset="77"/>
                <a:cs typeface="Poppins" pitchFamily="2" charset="77"/>
              </a:rPr>
              <a:t>Endorsed as a Decade Action </a:t>
            </a:r>
          </a:p>
          <a:p>
            <a:pPr algn="ctr"/>
            <a:r>
              <a:rPr lang="en-US" sz="3000" b="1" dirty="0">
                <a:solidFill>
                  <a:schemeClr val="tx2"/>
                </a:solidFill>
                <a:latin typeface="Poppins" pitchFamily="2" charset="77"/>
                <a:cs typeface="Poppins" pitchFamily="2" charset="77"/>
              </a:rPr>
              <a:t>24.10.2022</a:t>
            </a:r>
          </a:p>
        </p:txBody>
      </p:sp>
    </p:spTree>
    <p:extLst>
      <p:ext uri="{BB962C8B-B14F-4D97-AF65-F5344CB8AC3E}">
        <p14:creationId xmlns:p14="http://schemas.microsoft.com/office/powerpoint/2010/main" val="318740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0384DDB-0786-4C2E-B4A9-183F32DF3ABD}"/>
              </a:ext>
            </a:extLst>
          </p:cNvPr>
          <p:cNvPicPr>
            <a:picLocks noChangeAspect="1"/>
          </p:cNvPicPr>
          <p:nvPr/>
        </p:nvPicPr>
        <p:blipFill rotWithShape="1">
          <a:blip r:embed="rId2"/>
          <a:srcRect t="9926" r="1417" b="4781"/>
          <a:stretch/>
        </p:blipFill>
        <p:spPr>
          <a:xfrm>
            <a:off x="0" y="482600"/>
            <a:ext cx="12192000" cy="5849374"/>
          </a:xfrm>
          <a:prstGeom prst="rect">
            <a:avLst/>
          </a:prstGeom>
        </p:spPr>
      </p:pic>
    </p:spTree>
    <p:extLst>
      <p:ext uri="{BB962C8B-B14F-4D97-AF65-F5344CB8AC3E}">
        <p14:creationId xmlns:p14="http://schemas.microsoft.com/office/powerpoint/2010/main" val="218924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Freeform: Shape 6">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8">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0C215C3C-7933-A240-A7D8-4B798E0FEE6B}"/>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pPr algn="ctr"/>
            <a:r>
              <a:rPr lang="en-US" sz="3600" dirty="0">
                <a:solidFill>
                  <a:srgbClr val="0070C0"/>
                </a:solidFill>
                <a:latin typeface="+mj-lt"/>
              </a:rPr>
              <a:t>IOC UNESCO EU DG ECHO </a:t>
            </a:r>
            <a:r>
              <a:rPr lang="en-US" sz="5400" dirty="0" err="1">
                <a:solidFill>
                  <a:srgbClr val="0070C0"/>
                </a:solidFill>
                <a:latin typeface="+mj-lt"/>
              </a:rPr>
              <a:t>CoastWAVE</a:t>
            </a:r>
            <a:r>
              <a:rPr lang="en-US" sz="5400" dirty="0">
                <a:solidFill>
                  <a:srgbClr val="0070C0"/>
                </a:solidFill>
                <a:latin typeface="+mj-lt"/>
              </a:rPr>
              <a:t> Project</a:t>
            </a:r>
            <a:br>
              <a:rPr lang="en-US" sz="5400" dirty="0">
                <a:solidFill>
                  <a:srgbClr val="0070C0"/>
                </a:solidFill>
                <a:latin typeface="+mj-lt"/>
              </a:rPr>
            </a:br>
            <a:r>
              <a:rPr lang="en-US" sz="2400" dirty="0">
                <a:solidFill>
                  <a:srgbClr val="0070C0"/>
                </a:solidFill>
                <a:latin typeface="+mj-lt"/>
              </a:rPr>
              <a:t>Sep 2021-Mar. 2024</a:t>
            </a:r>
            <a:r>
              <a:rPr lang="en-US" sz="2800" dirty="0">
                <a:solidFill>
                  <a:schemeClr val="bg1">
                    <a:lumMod val="95000"/>
                    <a:lumOff val="5000"/>
                  </a:schemeClr>
                </a:solidFill>
                <a:latin typeface="+mj-lt"/>
              </a:rPr>
              <a:t/>
            </a:r>
            <a:br>
              <a:rPr lang="en-US" sz="2800" dirty="0">
                <a:solidFill>
                  <a:schemeClr val="bg1">
                    <a:lumMod val="95000"/>
                    <a:lumOff val="5000"/>
                  </a:schemeClr>
                </a:solidFill>
                <a:latin typeface="+mj-lt"/>
              </a:rPr>
            </a:br>
            <a:r>
              <a:rPr lang="en-US" sz="5400" dirty="0">
                <a:solidFill>
                  <a:schemeClr val="bg1">
                    <a:lumMod val="95000"/>
                    <a:lumOff val="5000"/>
                  </a:schemeClr>
                </a:solidFill>
                <a:latin typeface="+mj-lt"/>
              </a:rPr>
              <a:t/>
            </a:r>
            <a:br>
              <a:rPr lang="en-US" sz="5400" dirty="0">
                <a:solidFill>
                  <a:schemeClr val="bg1">
                    <a:lumMod val="95000"/>
                    <a:lumOff val="5000"/>
                  </a:schemeClr>
                </a:solidFill>
                <a:latin typeface="+mj-lt"/>
              </a:rPr>
            </a:br>
            <a:r>
              <a:rPr lang="en-US" sz="4800" dirty="0">
                <a:solidFill>
                  <a:schemeClr val="bg1">
                    <a:lumMod val="50000"/>
                    <a:lumOff val="50000"/>
                  </a:schemeClr>
                </a:solidFill>
                <a:latin typeface="+mj-lt"/>
              </a:rPr>
              <a:t>An ICG /NEAMTWS Project</a:t>
            </a:r>
            <a:r>
              <a:rPr lang="en-US" sz="5400" dirty="0">
                <a:solidFill>
                  <a:schemeClr val="bg1">
                    <a:lumMod val="95000"/>
                    <a:lumOff val="5000"/>
                  </a:schemeClr>
                </a:solidFill>
                <a:latin typeface="+mj-lt"/>
              </a:rPr>
              <a:t>	</a:t>
            </a:r>
          </a:p>
        </p:txBody>
      </p:sp>
      <p:sp>
        <p:nvSpPr>
          <p:cNvPr id="8" name="Rectangle 7">
            <a:extLst>
              <a:ext uri="{FF2B5EF4-FFF2-40B4-BE49-F238E27FC236}">
                <a16:creationId xmlns:a16="http://schemas.microsoft.com/office/drawing/2014/main" xmlns="" id="{22690D43-5D25-41D7-AF16-CC4360474826}"/>
              </a:ext>
            </a:extLst>
          </p:cNvPr>
          <p:cNvSpPr/>
          <p:nvPr/>
        </p:nvSpPr>
        <p:spPr>
          <a:xfrm>
            <a:off x="73891" y="5560291"/>
            <a:ext cx="1976582" cy="11822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A15F427-E4C7-43C5-B9EE-15609C83AA0C}"/>
              </a:ext>
            </a:extLst>
          </p:cNvPr>
          <p:cNvSpPr/>
          <p:nvPr/>
        </p:nvSpPr>
        <p:spPr>
          <a:xfrm>
            <a:off x="7795491" y="64655"/>
            <a:ext cx="3205018" cy="9790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xmlns="" id="{78A4D433-C821-414C-BEB6-0C26AF7751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48" y="5827222"/>
            <a:ext cx="811461" cy="762611"/>
          </a:xfrm>
          <a:prstGeom prst="rect">
            <a:avLst/>
          </a:prstGeom>
        </p:spPr>
      </p:pic>
      <p:pic>
        <p:nvPicPr>
          <p:cNvPr id="6" name="Picture 5" descr="Diagram&#10;&#10;Description automatically generated">
            <a:extLst>
              <a:ext uri="{FF2B5EF4-FFF2-40B4-BE49-F238E27FC236}">
                <a16:creationId xmlns:a16="http://schemas.microsoft.com/office/drawing/2014/main" xmlns="" id="{638156C1-D3D2-4596-8C1C-7E55FB1FA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7058" y="5681871"/>
            <a:ext cx="894264" cy="820231"/>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xmlns="" id="{B21EF1B5-C28D-4101-BCF8-F38D6F5AAA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7938" y="5696884"/>
            <a:ext cx="811460" cy="892949"/>
          </a:xfrm>
          <a:prstGeom prst="rect">
            <a:avLst/>
          </a:prstGeom>
        </p:spPr>
      </p:pic>
      <p:sp>
        <p:nvSpPr>
          <p:cNvPr id="17" name="TextBox 16">
            <a:extLst>
              <a:ext uri="{FF2B5EF4-FFF2-40B4-BE49-F238E27FC236}">
                <a16:creationId xmlns:a16="http://schemas.microsoft.com/office/drawing/2014/main" xmlns="" id="{AF235355-03D7-4DBF-A197-F24F69C6A51D}"/>
              </a:ext>
            </a:extLst>
          </p:cNvPr>
          <p:cNvSpPr txBox="1"/>
          <p:nvPr/>
        </p:nvSpPr>
        <p:spPr>
          <a:xfrm>
            <a:off x="2678830" y="4679642"/>
            <a:ext cx="6813961" cy="8002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Light" panose="020F0302020204030204"/>
                <a:ea typeface="+mn-ea"/>
                <a:cs typeface="+mn-cs"/>
              </a:rPr>
              <a:t>AN ENDORSED UN OCEAN DECADE PROJECT</a:t>
            </a:r>
            <a:endParaRPr kumimoji="0" lang="fr-FR"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rPr>
              <a:t> No. UN27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descr="A picture containing graphical user interface&#10;&#10;Description automatically generated">
            <a:extLst>
              <a:ext uri="{FF2B5EF4-FFF2-40B4-BE49-F238E27FC236}">
                <a16:creationId xmlns:a16="http://schemas.microsoft.com/office/drawing/2014/main" xmlns="" id="{FA16432E-38ED-4F3B-AD3B-356E119CF8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5410" y="5762052"/>
            <a:ext cx="1486979" cy="892949"/>
          </a:xfrm>
          <a:prstGeom prst="rect">
            <a:avLst/>
          </a:prstGeom>
        </p:spPr>
      </p:pic>
    </p:spTree>
    <p:extLst>
      <p:ext uri="{BB962C8B-B14F-4D97-AF65-F5344CB8AC3E}">
        <p14:creationId xmlns:p14="http://schemas.microsoft.com/office/powerpoint/2010/main" val="26735069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FB9CC8-DCF6-4DDE-9655-79E430F911FB}"/>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xmlns="" id="{0173CC43-9248-40F8-9C45-002326B4D811}"/>
              </a:ext>
            </a:extLst>
          </p:cNvPr>
          <p:cNvSpPr>
            <a:spLocks noGrp="1"/>
          </p:cNvSpPr>
          <p:nvPr>
            <p:ph idx="1"/>
          </p:nvPr>
        </p:nvSpPr>
        <p:spPr>
          <a:xfrm>
            <a:off x="838200" y="1825625"/>
            <a:ext cx="5081833" cy="4351338"/>
          </a:xfrm>
        </p:spPr>
        <p:txBody>
          <a:bodyPr>
            <a:normAutofit fontScale="85000" lnSpcReduction="20000"/>
          </a:bodyPr>
          <a:lstStyle/>
          <a:p>
            <a:pPr marL="0" indent="0" algn="l">
              <a:buNone/>
            </a:pPr>
            <a:r>
              <a:rPr lang="en-US" b="0" i="0" dirty="0">
                <a:solidFill>
                  <a:srgbClr val="2E2E2E"/>
                </a:solidFill>
                <a:effectLst/>
                <a:latin typeface="DINPro"/>
              </a:rPr>
              <a:t>2. Monitoring and Warning</a:t>
            </a:r>
          </a:p>
          <a:p>
            <a:pPr marL="0" indent="0" algn="l">
              <a:buNone/>
            </a:pPr>
            <a:endParaRPr lang="en-US" dirty="0">
              <a:solidFill>
                <a:srgbClr val="2E2E2E"/>
              </a:solidFill>
              <a:latin typeface="DINPro"/>
            </a:endParaRPr>
          </a:p>
          <a:p>
            <a:pPr marL="1028700" lvl="1" indent="-571500">
              <a:buFont typeface="+mj-lt"/>
              <a:buAutoNum type="romanLcPeriod"/>
            </a:pPr>
            <a:r>
              <a:rPr lang="en-US" b="0" i="0" dirty="0">
                <a:solidFill>
                  <a:srgbClr val="2E2E2E"/>
                </a:solidFill>
                <a:effectLst/>
                <a:latin typeface="DINPro"/>
              </a:rPr>
              <a:t>More quickly </a:t>
            </a:r>
            <a:r>
              <a:rPr lang="en-US" b="1" i="0" dirty="0">
                <a:solidFill>
                  <a:srgbClr val="0070C0"/>
                </a:solidFill>
                <a:effectLst/>
                <a:latin typeface="DINPro"/>
              </a:rPr>
              <a:t>detect and measure tsunamis directly</a:t>
            </a:r>
            <a:r>
              <a:rPr lang="en-US" b="0" i="0" dirty="0">
                <a:solidFill>
                  <a:srgbClr val="2E2E2E"/>
                </a:solidFill>
                <a:effectLst/>
                <a:latin typeface="DINPro"/>
              </a:rPr>
              <a:t>, through ocean observations to include instrumentation of </a:t>
            </a:r>
            <a:r>
              <a:rPr lang="en-US" b="1" i="0" dirty="0">
                <a:solidFill>
                  <a:srgbClr val="0070C0"/>
                </a:solidFill>
                <a:effectLst/>
                <a:latin typeface="DINPro"/>
              </a:rPr>
              <a:t>undersea cables</a:t>
            </a:r>
          </a:p>
          <a:p>
            <a:pPr marL="1028700" lvl="1" indent="-571500">
              <a:buFont typeface="+mj-lt"/>
              <a:buAutoNum type="romanLcPeriod"/>
            </a:pPr>
            <a:r>
              <a:rPr lang="en-US" b="0" i="0" dirty="0">
                <a:solidFill>
                  <a:srgbClr val="2E2E2E"/>
                </a:solidFill>
                <a:effectLst/>
                <a:latin typeface="DINPro"/>
              </a:rPr>
              <a:t>Ensure critical tsunami generation parameters are identified through the optimal use and </a:t>
            </a:r>
            <a:r>
              <a:rPr lang="en-US" b="1" i="0" dirty="0">
                <a:solidFill>
                  <a:srgbClr val="0070C0"/>
                </a:solidFill>
                <a:effectLst/>
                <a:latin typeface="DINPro"/>
              </a:rPr>
              <a:t>real-time sharing of new and existing sensors and data</a:t>
            </a:r>
          </a:p>
          <a:p>
            <a:pPr marL="1028700" lvl="1" indent="-571500">
              <a:buFont typeface="+mj-lt"/>
              <a:buAutoNum type="romanLcPeriod"/>
            </a:pPr>
            <a:r>
              <a:rPr lang="en-US" b="0" i="0" dirty="0">
                <a:solidFill>
                  <a:srgbClr val="2E2E2E"/>
                </a:solidFill>
                <a:effectLst/>
                <a:latin typeface="DINPro"/>
              </a:rPr>
              <a:t>Leverage the Nippon Foundation-GEBCO Seabed 2030 hydrographic survey initiative to ensure nearshore coastal zones have complete </a:t>
            </a:r>
            <a:r>
              <a:rPr lang="en-US" b="1" i="0" dirty="0">
                <a:solidFill>
                  <a:srgbClr val="0070C0"/>
                </a:solidFill>
                <a:effectLst/>
                <a:latin typeface="DINPro"/>
              </a:rPr>
              <a:t>bathymetric/topographic data coverage at the required resolution</a:t>
            </a:r>
          </a:p>
          <a:p>
            <a:endParaRPr lang="fr-FR" dirty="0"/>
          </a:p>
        </p:txBody>
      </p:sp>
      <p:pic>
        <p:nvPicPr>
          <p:cNvPr id="4" name="Content Placeholder 3">
            <a:extLst>
              <a:ext uri="{FF2B5EF4-FFF2-40B4-BE49-F238E27FC236}">
                <a16:creationId xmlns:a16="http://schemas.microsoft.com/office/drawing/2014/main" xmlns="" id="{8717052E-FCFD-4C8B-8E64-42395D03E3F4}"/>
              </a:ext>
            </a:extLst>
          </p:cNvPr>
          <p:cNvPicPr>
            <a:picLocks noChangeAspect="1"/>
          </p:cNvPicPr>
          <p:nvPr/>
        </p:nvPicPr>
        <p:blipFill rotWithShape="1">
          <a:blip r:embed="rId2"/>
          <a:srcRect l="17666" t="27408" r="18917" b="4593"/>
          <a:stretch/>
        </p:blipFill>
        <p:spPr>
          <a:xfrm>
            <a:off x="6768825" y="3429000"/>
            <a:ext cx="4735999" cy="2856479"/>
          </a:xfrm>
          <a:prstGeom prst="rect">
            <a:avLst/>
          </a:prstGeom>
          <a:ln>
            <a:solidFill>
              <a:schemeClr val="accent1"/>
            </a:solidFill>
          </a:ln>
        </p:spPr>
      </p:pic>
      <p:pic>
        <p:nvPicPr>
          <p:cNvPr id="6" name="Picture 5" descr="A sign in front of a large body of water&#10;&#10;Description automatically generated with low confidence">
            <a:extLst>
              <a:ext uri="{FF2B5EF4-FFF2-40B4-BE49-F238E27FC236}">
                <a16:creationId xmlns:a16="http://schemas.microsoft.com/office/drawing/2014/main" xmlns="" id="{3F732747-2616-4B38-8255-BBE5BCE81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AB42A37-03F5-4956-BB22-C4D158E1F8E2}"/>
              </a:ext>
            </a:extLst>
          </p:cNvPr>
          <p:cNvSpPr txBox="1"/>
          <p:nvPr/>
        </p:nvSpPr>
        <p:spPr>
          <a:xfrm>
            <a:off x="4996206" y="791170"/>
            <a:ext cx="2846895" cy="923330"/>
          </a:xfrm>
          <a:prstGeom prst="rect">
            <a:avLst/>
          </a:prstGeom>
          <a:noFill/>
        </p:spPr>
        <p:txBody>
          <a:bodyPr wrap="square" rtlCol="0">
            <a:spAutoFit/>
          </a:bodyPr>
          <a:lstStyle/>
          <a:p>
            <a:r>
              <a:rPr lang="en-US" sz="5400" dirty="0"/>
              <a:t>END</a:t>
            </a:r>
            <a:endParaRPr lang="fr-FR" sz="5400" dirty="0"/>
          </a:p>
        </p:txBody>
      </p:sp>
    </p:spTree>
    <p:extLst>
      <p:ext uri="{BB962C8B-B14F-4D97-AF65-F5344CB8AC3E}">
        <p14:creationId xmlns:p14="http://schemas.microsoft.com/office/powerpoint/2010/main" val="89915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9">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1">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D3BE09-4E44-40F9-8154-0807AA3484C6}"/>
              </a:ext>
            </a:extLst>
          </p:cNvPr>
          <p:cNvSpPr>
            <a:spLocks noGrp="1"/>
          </p:cNvSpPr>
          <p:nvPr>
            <p:ph type="title"/>
          </p:nvPr>
        </p:nvSpPr>
        <p:spPr>
          <a:xfrm>
            <a:off x="466722" y="586855"/>
            <a:ext cx="3201366" cy="3387497"/>
          </a:xfrm>
        </p:spPr>
        <p:txBody>
          <a:bodyPr anchor="b">
            <a:normAutofit fontScale="90000"/>
          </a:bodyPr>
          <a:lstStyle/>
          <a:p>
            <a:pPr algn="r"/>
            <a:r>
              <a:rPr lang="en-US" sz="2500" b="1" dirty="0">
                <a:solidFill>
                  <a:srgbClr val="FFFFFF"/>
                </a:solidFill>
                <a:effectLst/>
                <a:latin typeface="Times New Roman" panose="02020603050405020304" pitchFamily="18" charset="0"/>
                <a:ea typeface="DengXian" panose="02010600030101010101" pitchFamily="2" charset="-122"/>
              </a:rPr>
              <a:t>Transformative Tsunami Early Warning &amp; Mitigation System  </a:t>
            </a:r>
            <a:br>
              <a:rPr lang="en-US" sz="2500" b="1" dirty="0">
                <a:solidFill>
                  <a:srgbClr val="FFFFFF"/>
                </a:solidFill>
                <a:effectLst/>
                <a:latin typeface="Times New Roman" panose="02020603050405020304" pitchFamily="18" charset="0"/>
                <a:ea typeface="DengXian" panose="02010600030101010101" pitchFamily="2" charset="-122"/>
              </a:rPr>
            </a:br>
            <a:r>
              <a:rPr lang="en-US" sz="2500" b="1" dirty="0">
                <a:solidFill>
                  <a:srgbClr val="FFFFFF"/>
                </a:solidFill>
                <a:effectLst/>
                <a:latin typeface="Times New Roman" panose="02020603050405020304" pitchFamily="18" charset="0"/>
                <a:ea typeface="DengXian" panose="02010600030101010101" pitchFamily="2" charset="-122"/>
              </a:rPr>
              <a:t>Resilience </a:t>
            </a:r>
            <a:br>
              <a:rPr lang="en-US" sz="2500" b="1" dirty="0">
                <a:solidFill>
                  <a:srgbClr val="FFFFFF"/>
                </a:solidFill>
                <a:effectLst/>
                <a:latin typeface="Times New Roman" panose="02020603050405020304" pitchFamily="18" charset="0"/>
                <a:ea typeface="DengXian" panose="02010600030101010101" pitchFamily="2" charset="-122"/>
              </a:rPr>
            </a:br>
            <a:r>
              <a:rPr lang="en-US" sz="2500" b="1" dirty="0">
                <a:solidFill>
                  <a:srgbClr val="FFFFFF"/>
                </a:solidFill>
                <a:effectLst/>
                <a:latin typeface="Times New Roman" panose="02020603050405020304" pitchFamily="18" charset="0"/>
                <a:ea typeface="DengXian" panose="02010600030101010101" pitchFamily="2" charset="-122"/>
              </a:rPr>
              <a:t/>
            </a:r>
            <a:br>
              <a:rPr lang="en-US" sz="2500" b="1" dirty="0">
                <a:solidFill>
                  <a:srgbClr val="FFFFFF"/>
                </a:solidFill>
                <a:effectLst/>
                <a:latin typeface="Times New Roman" panose="02020603050405020304" pitchFamily="18" charset="0"/>
                <a:ea typeface="DengXian" panose="02010600030101010101" pitchFamily="2" charset="-122"/>
              </a:rPr>
            </a:br>
            <a:r>
              <a:rPr lang="en-US" sz="2500" b="1" dirty="0">
                <a:solidFill>
                  <a:srgbClr val="FFFFFF"/>
                </a:solidFill>
                <a:effectLst/>
                <a:latin typeface="Times New Roman" panose="02020603050405020304" pitchFamily="18" charset="0"/>
                <a:ea typeface="DengXian" panose="02010600030101010101" pitchFamily="2" charset="-122"/>
              </a:rPr>
              <a:t> </a:t>
            </a:r>
            <a:br>
              <a:rPr lang="en-US" sz="2500" b="1" dirty="0">
                <a:solidFill>
                  <a:srgbClr val="FFFFFF"/>
                </a:solidFill>
                <a:effectLst/>
                <a:latin typeface="Times New Roman" panose="02020603050405020304" pitchFamily="18" charset="0"/>
                <a:ea typeface="DengXian" panose="02010600030101010101" pitchFamily="2" charset="-122"/>
              </a:rPr>
            </a:br>
            <a:r>
              <a:rPr lang="en-US" sz="4900" b="1" dirty="0">
                <a:solidFill>
                  <a:srgbClr val="FFC000"/>
                </a:solidFill>
                <a:effectLst/>
                <a:latin typeface="Times New Roman" panose="02020603050405020304" pitchFamily="18" charset="0"/>
                <a:ea typeface="DengXian" panose="02010600030101010101" pitchFamily="2" charset="-122"/>
              </a:rPr>
              <a:t>Safer Coasts </a:t>
            </a:r>
            <a:r>
              <a:rPr lang="en-US" sz="2500" b="1" dirty="0">
                <a:solidFill>
                  <a:srgbClr val="FFFFFF"/>
                </a:solidFill>
                <a:latin typeface="Times New Roman" panose="02020603050405020304" pitchFamily="18" charset="0"/>
                <a:ea typeface="DengXian" panose="02010600030101010101" pitchFamily="2" charset="-122"/>
              </a:rPr>
              <a:t/>
            </a:r>
            <a:br>
              <a:rPr lang="en-US" sz="2500" b="1" dirty="0">
                <a:solidFill>
                  <a:srgbClr val="FFFFFF"/>
                </a:solidFill>
                <a:latin typeface="Times New Roman" panose="02020603050405020304" pitchFamily="18" charset="0"/>
                <a:ea typeface="DengXian" panose="02010600030101010101" pitchFamily="2" charset="-122"/>
              </a:rPr>
            </a:br>
            <a:r>
              <a:rPr lang="fr-FR" sz="2500" dirty="0">
                <a:solidFill>
                  <a:srgbClr val="FFFFFF"/>
                </a:solidFill>
              </a:rPr>
              <a:t/>
            </a:r>
            <a:br>
              <a:rPr lang="fr-FR" sz="2500" dirty="0">
                <a:solidFill>
                  <a:srgbClr val="FFFFFF"/>
                </a:solidFill>
              </a:rPr>
            </a:br>
            <a:endParaRPr lang="fr-FR" sz="2500" dirty="0">
              <a:solidFill>
                <a:srgbClr val="FFFFFF"/>
              </a:solidFill>
            </a:endParaRPr>
          </a:p>
        </p:txBody>
      </p:sp>
      <p:sp>
        <p:nvSpPr>
          <p:cNvPr id="3" name="Content Placeholder 2">
            <a:extLst>
              <a:ext uri="{FF2B5EF4-FFF2-40B4-BE49-F238E27FC236}">
                <a16:creationId xmlns:a16="http://schemas.microsoft.com/office/drawing/2014/main" xmlns="" id="{25FD0B44-AD19-4E77-B883-ED43CB459F5E}"/>
              </a:ext>
            </a:extLst>
          </p:cNvPr>
          <p:cNvSpPr>
            <a:spLocks noGrp="1"/>
          </p:cNvSpPr>
          <p:nvPr>
            <p:ph idx="1"/>
          </p:nvPr>
        </p:nvSpPr>
        <p:spPr>
          <a:xfrm>
            <a:off x="4082499" y="649480"/>
            <a:ext cx="4026995" cy="5546047"/>
          </a:xfrm>
        </p:spPr>
        <p:txBody>
          <a:bodyPr anchor="ctr">
            <a:normAutofit fontScale="92500" lnSpcReduction="10000"/>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effectLst/>
                <a:uLnTx/>
                <a:uFillTx/>
                <a:latin typeface="72 Light" panose="020B0303030000000003" pitchFamily="34" charset="0"/>
                <a:ea typeface="DengXian" panose="02010600030101010101" pitchFamily="2" charset="-122"/>
                <a:cs typeface="72 Light" panose="020B0303030000000003" pitchFamily="34" charset="0"/>
              </a:rPr>
              <a:t>Ocean Decade Tsunami Programme (ODTP) was endorsed at IOC EC-55, June 2022</a:t>
            </a:r>
          </a:p>
          <a:p>
            <a:endParaRPr lang="en-US" sz="1900" dirty="0">
              <a:latin typeface="72 Light" panose="020B0303030000000003" pitchFamily="34" charset="0"/>
              <a:ea typeface="DengXian" panose="02010600030101010101" pitchFamily="2" charset="-122"/>
              <a:cs typeface="72 Light" panose="020B0303030000000003" pitchFamily="34" charset="0"/>
            </a:endParaRPr>
          </a:p>
          <a:p>
            <a:r>
              <a:rPr lang="en-US" sz="1900" b="1" dirty="0">
                <a:effectLst/>
                <a:latin typeface="72 Light" panose="020B0303030000000003" pitchFamily="34" charset="0"/>
                <a:ea typeface="DengXian" panose="02010600030101010101" pitchFamily="2" charset="-122"/>
                <a:cs typeface="72 Light" panose="020B0303030000000003" pitchFamily="34" charset="0"/>
              </a:rPr>
              <a:t>ODTP </a:t>
            </a:r>
            <a:r>
              <a:rPr lang="en-US" sz="1900" dirty="0">
                <a:effectLst/>
                <a:latin typeface="72 Light" panose="020B0303030000000003" pitchFamily="34" charset="0"/>
                <a:ea typeface="DengXian" panose="02010600030101010101" pitchFamily="2" charset="-122"/>
                <a:cs typeface="72 Light" panose="020B0303030000000003" pitchFamily="34" charset="0"/>
              </a:rPr>
              <a:t> </a:t>
            </a:r>
            <a:r>
              <a:rPr lang="en-US" sz="1900" b="1" dirty="0">
                <a:effectLst/>
                <a:latin typeface="72 Light" panose="020B0303030000000003" pitchFamily="34" charset="0"/>
                <a:ea typeface="DengXian" panose="02010600030101010101" pitchFamily="2" charset="-122"/>
                <a:cs typeface="72 Light" panose="020B0303030000000003" pitchFamily="34" charset="0"/>
              </a:rPr>
              <a:t>10-Year Research, Development and Implementation Plan</a:t>
            </a:r>
          </a:p>
          <a:p>
            <a:endParaRPr lang="en-US" sz="1900" dirty="0">
              <a:effectLst/>
              <a:latin typeface="72 Light" panose="020B0303030000000003" pitchFamily="34" charset="0"/>
              <a:ea typeface="DengXian" panose="02010600030101010101" pitchFamily="2" charset="-122"/>
              <a:cs typeface="72 Light" panose="020B0303030000000003" pitchFamily="34" charset="0"/>
            </a:endParaRPr>
          </a:p>
          <a:p>
            <a:r>
              <a:rPr lang="en-US" sz="2000" dirty="0">
                <a:effectLst/>
                <a:latin typeface="72 Light" panose="020B0303030000000003" pitchFamily="34" charset="0"/>
                <a:ea typeface="DengXian" panose="02010600030101010101" pitchFamily="2" charset="-122"/>
                <a:cs typeface="72 Light" panose="020B0303030000000003" pitchFamily="34" charset="0"/>
              </a:rPr>
              <a:t>Establishment of </a:t>
            </a:r>
            <a:r>
              <a:rPr lang="en-GB" sz="2000" dirty="0">
                <a:latin typeface="72 Light" panose="020B0303030000000003" pitchFamily="34" charset="0"/>
                <a:ea typeface="SimSun" panose="02010600030101010101" pitchFamily="2" charset="-122"/>
                <a:cs typeface="72 Light" panose="020B0303030000000003" pitchFamily="34" charset="0"/>
              </a:rPr>
              <a:t>an ODTP </a:t>
            </a:r>
            <a:r>
              <a:rPr lang="en-GB" sz="2000" dirty="0">
                <a:effectLst/>
                <a:latin typeface="72 Light" panose="020B0303030000000003" pitchFamily="34" charset="0"/>
                <a:ea typeface="SimSun" panose="02010600030101010101" pitchFamily="2" charset="-122"/>
                <a:cs typeface="72 Light" panose="020B0303030000000003" pitchFamily="34" charset="0"/>
              </a:rPr>
              <a:t> scientific </a:t>
            </a:r>
            <a:r>
              <a:rPr lang="en-GB" sz="2000" dirty="0">
                <a:latin typeface="72 Light" panose="020B0303030000000003" pitchFamily="34" charset="0"/>
                <a:ea typeface="SimSun" panose="02010600030101010101" pitchFamily="2" charset="-122"/>
                <a:cs typeface="72 Light" panose="020B0303030000000003" pitchFamily="34" charset="0"/>
              </a:rPr>
              <a:t>c</a:t>
            </a:r>
            <a:r>
              <a:rPr lang="en-GB" sz="2000" dirty="0">
                <a:effectLst/>
                <a:latin typeface="72 Light" panose="020B0303030000000003" pitchFamily="34" charset="0"/>
                <a:ea typeface="SimSun" panose="02010600030101010101" pitchFamily="2" charset="-122"/>
                <a:cs typeface="72 Light" panose="020B0303030000000003" pitchFamily="34" charset="0"/>
              </a:rPr>
              <a:t>ommittee</a:t>
            </a:r>
          </a:p>
          <a:p>
            <a:endParaRPr lang="fr-FR" sz="2000" dirty="0">
              <a:effectLst/>
              <a:latin typeface="72 Light" panose="020B0303030000000003" pitchFamily="34" charset="0"/>
              <a:ea typeface="DengXian" panose="02010600030101010101" pitchFamily="2" charset="-122"/>
              <a:cs typeface="72 Light" panose="020B0303030000000003" pitchFamily="34" charset="0"/>
            </a:endParaRPr>
          </a:p>
          <a:p>
            <a:r>
              <a:rPr lang="fr-FR" sz="2000" dirty="0">
                <a:effectLst/>
                <a:latin typeface="72 Light" panose="020B0303030000000003" pitchFamily="34" charset="0"/>
                <a:ea typeface="DengXian" panose="02010600030101010101" pitchFamily="2" charset="-122"/>
                <a:cs typeface="72 Light" panose="020B0303030000000003" pitchFamily="34" charset="0"/>
              </a:rPr>
              <a:t>International coalition on Tsunami</a:t>
            </a:r>
          </a:p>
          <a:p>
            <a:endParaRPr lang="en-US" sz="1900" dirty="0">
              <a:effectLst/>
              <a:latin typeface="72 Light" panose="020B0303030000000003" pitchFamily="34" charset="0"/>
              <a:ea typeface="DengXian" panose="02010600030101010101" pitchFamily="2" charset="-122"/>
              <a:cs typeface="72 Light" panose="020B0303030000000003" pitchFamily="34" charset="0"/>
            </a:endParaRPr>
          </a:p>
          <a:p>
            <a:r>
              <a:rPr lang="en-US" sz="1900" dirty="0">
                <a:latin typeface="72 Light" panose="020B0303030000000003" pitchFamily="34" charset="0"/>
                <a:ea typeface="DengXian" panose="02010600030101010101" pitchFamily="2" charset="-122"/>
                <a:cs typeface="72 Light" panose="020B0303030000000003" pitchFamily="34" charset="0"/>
              </a:rPr>
              <a:t>T</a:t>
            </a:r>
            <a:r>
              <a:rPr lang="en-US" sz="1900" dirty="0">
                <a:effectLst/>
                <a:latin typeface="72 Light" panose="020B0303030000000003" pitchFamily="34" charset="0"/>
                <a:ea typeface="DengXian" panose="02010600030101010101" pitchFamily="2" charset="-122"/>
                <a:cs typeface="72 Light" panose="020B0303030000000003" pitchFamily="34" charset="0"/>
              </a:rPr>
              <a:t>ransformational advances in tsunami DRR from   enhancing risk knowledge, detection, measurement and forecasting( non-seismic sources) </a:t>
            </a:r>
            <a:r>
              <a:rPr lang="en-US" sz="1900" dirty="0">
                <a:latin typeface="72 Light" panose="020B0303030000000003" pitchFamily="34" charset="0"/>
                <a:ea typeface="DengXian" panose="02010600030101010101" pitchFamily="2" charset="-122"/>
                <a:cs typeface="72 Light" panose="020B0303030000000003" pitchFamily="34" charset="0"/>
              </a:rPr>
              <a:t>to preparedness and </a:t>
            </a:r>
            <a:r>
              <a:rPr lang="en-US" sz="1900" dirty="0">
                <a:effectLst/>
                <a:latin typeface="72 Light" panose="020B0303030000000003" pitchFamily="34" charset="0"/>
                <a:ea typeface="DengXian" panose="02010600030101010101" pitchFamily="2" charset="-122"/>
                <a:cs typeface="72 Light" panose="020B0303030000000003" pitchFamily="34" charset="0"/>
              </a:rPr>
              <a:t> response . </a:t>
            </a:r>
          </a:p>
          <a:p>
            <a:endParaRPr lang="fr-FR" sz="1900" dirty="0"/>
          </a:p>
        </p:txBody>
      </p:sp>
      <p:pic>
        <p:nvPicPr>
          <p:cNvPr id="6" name="Picture 5">
            <a:extLst>
              <a:ext uri="{FF2B5EF4-FFF2-40B4-BE49-F238E27FC236}">
                <a16:creationId xmlns:a16="http://schemas.microsoft.com/office/drawing/2014/main" xmlns="" id="{35A54B28-2E0C-449C-B81F-6B0C95395CDD}"/>
              </a:ext>
            </a:extLst>
          </p:cNvPr>
          <p:cNvPicPr>
            <a:picLocks noChangeAspect="1"/>
          </p:cNvPicPr>
          <p:nvPr/>
        </p:nvPicPr>
        <p:blipFill rotWithShape="1">
          <a:blip r:embed="rId2"/>
          <a:srcRect l="1750" t="1105" r="4675" b="61671"/>
          <a:stretch/>
        </p:blipFill>
        <p:spPr>
          <a:xfrm>
            <a:off x="8154159" y="853363"/>
            <a:ext cx="3615776" cy="1891633"/>
          </a:xfrm>
          <a:prstGeom prst="rect">
            <a:avLst/>
          </a:prstGeom>
        </p:spPr>
      </p:pic>
      <p:pic>
        <p:nvPicPr>
          <p:cNvPr id="11" name="Picture 10" descr="A sign in front of a large body of water&#10;&#10;Description automatically generated with low confidence">
            <a:extLst>
              <a:ext uri="{FF2B5EF4-FFF2-40B4-BE49-F238E27FC236}">
                <a16:creationId xmlns:a16="http://schemas.microsoft.com/office/drawing/2014/main" xmlns="" id="{1410E72C-768F-4968-8AFD-E851B7C680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494" y="4031430"/>
            <a:ext cx="3865314" cy="2174239"/>
          </a:xfrm>
          <a:prstGeom prst="rect">
            <a:avLst/>
          </a:prstGeom>
        </p:spPr>
      </p:pic>
    </p:spTree>
    <p:extLst>
      <p:ext uri="{BB962C8B-B14F-4D97-AF65-F5344CB8AC3E}">
        <p14:creationId xmlns:p14="http://schemas.microsoft.com/office/powerpoint/2010/main" val="14115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xmlns=""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1" descr="Graphical user interface, text&#10;&#10;Description automatically generated">
            <a:extLst>
              <a:ext uri="{FF2B5EF4-FFF2-40B4-BE49-F238E27FC236}">
                <a16:creationId xmlns:a16="http://schemas.microsoft.com/office/drawing/2014/main" xmlns="" id="{DD1BE110-B13A-4E40-AEC1-5C7BEAA1F914}"/>
              </a:ext>
            </a:extLst>
          </p:cNvPr>
          <p:cNvPicPr>
            <a:picLocks noChangeAspect="1"/>
          </p:cNvPicPr>
          <p:nvPr/>
        </p:nvPicPr>
        <p:blipFill rotWithShape="1">
          <a:blip r:embed="rId2"/>
          <a:srcRect l="17242" t="24931" r="18621" b="11204"/>
          <a:stretch/>
        </p:blipFill>
        <p:spPr>
          <a:xfrm>
            <a:off x="1907350" y="859806"/>
            <a:ext cx="9173823" cy="5138387"/>
          </a:xfrm>
          <a:prstGeom prst="rect">
            <a:avLst/>
          </a:prstGeom>
        </p:spPr>
      </p:pic>
    </p:spTree>
    <p:extLst>
      <p:ext uri="{BB962C8B-B14F-4D97-AF65-F5344CB8AC3E}">
        <p14:creationId xmlns:p14="http://schemas.microsoft.com/office/powerpoint/2010/main" val="305516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8F3CF-58E9-4C94-B864-FCBDCEA170D7}"/>
              </a:ext>
            </a:extLst>
          </p:cNvPr>
          <p:cNvSpPr>
            <a:spLocks noGrp="1"/>
          </p:cNvSpPr>
          <p:nvPr>
            <p:ph type="title"/>
          </p:nvPr>
        </p:nvSpPr>
        <p:spPr>
          <a:xfrm>
            <a:off x="838200" y="723578"/>
            <a:ext cx="4595071" cy="1645501"/>
          </a:xfrm>
        </p:spPr>
        <p:txBody>
          <a:bodyPr>
            <a:normAutofit/>
          </a:bodyPr>
          <a:lstStyle/>
          <a:p>
            <a:r>
              <a:rPr lang="en-US" sz="3700" dirty="0"/>
              <a:t>The Ocean Decade Tsunami Programme </a:t>
            </a:r>
            <a:endParaRPr lang="fr-FR" sz="3700" dirty="0"/>
          </a:p>
        </p:txBody>
      </p:sp>
      <p:sp>
        <p:nvSpPr>
          <p:cNvPr id="3" name="Content Placeholder 2">
            <a:extLst>
              <a:ext uri="{FF2B5EF4-FFF2-40B4-BE49-F238E27FC236}">
                <a16:creationId xmlns:a16="http://schemas.microsoft.com/office/drawing/2014/main" xmlns="" id="{2CC5768C-F176-41A4-AFED-DCDB9FA0AA65}"/>
              </a:ext>
            </a:extLst>
          </p:cNvPr>
          <p:cNvSpPr>
            <a:spLocks noGrp="1"/>
          </p:cNvSpPr>
          <p:nvPr>
            <p:ph idx="1"/>
          </p:nvPr>
        </p:nvSpPr>
        <p:spPr>
          <a:xfrm>
            <a:off x="838200" y="2548467"/>
            <a:ext cx="4595071" cy="3628495"/>
          </a:xfrm>
        </p:spPr>
        <p:txBody>
          <a:bodyPr>
            <a:normAutofit/>
          </a:bodyPr>
          <a:lstStyle/>
          <a:p>
            <a:pPr marL="0" indent="0">
              <a:buNone/>
            </a:pPr>
            <a:endParaRPr lang="en-US" sz="1900" b="0" i="0" dirty="0">
              <a:effectLst/>
              <a:latin typeface="DINPro"/>
            </a:endParaRPr>
          </a:p>
          <a:p>
            <a:pPr marL="514350" indent="-514350">
              <a:buAutoNum type="arabicPeriod"/>
            </a:pPr>
            <a:r>
              <a:rPr lang="en-US" sz="1900" b="0" i="0" dirty="0">
                <a:effectLst/>
                <a:latin typeface="DINPro"/>
              </a:rPr>
              <a:t>Risk Knowledge</a:t>
            </a:r>
          </a:p>
          <a:p>
            <a:pPr marL="0" indent="0">
              <a:buNone/>
            </a:pPr>
            <a:endParaRPr lang="en-US" sz="1900" b="0" i="0" dirty="0">
              <a:effectLst/>
              <a:latin typeface="DINPro"/>
            </a:endParaRPr>
          </a:p>
          <a:p>
            <a:pPr marL="1028700" lvl="1" indent="-571500">
              <a:buFont typeface="+mj-lt"/>
              <a:buAutoNum type="romanLcPeriod"/>
            </a:pPr>
            <a:r>
              <a:rPr lang="en-US" sz="1900" b="1" i="0" dirty="0">
                <a:effectLst/>
                <a:latin typeface="DINPro"/>
              </a:rPr>
              <a:t>Improve our understanding of the tsunami hazard </a:t>
            </a:r>
            <a:r>
              <a:rPr lang="en-US" sz="1900" b="0" i="0" dirty="0">
                <a:effectLst/>
                <a:latin typeface="DINPro"/>
              </a:rPr>
              <a:t>by expanding our </a:t>
            </a:r>
            <a:r>
              <a:rPr lang="en-US" sz="1900" b="1" i="0" dirty="0">
                <a:solidFill>
                  <a:srgbClr val="FFC000"/>
                </a:solidFill>
                <a:effectLst/>
                <a:latin typeface="DINPro"/>
              </a:rPr>
              <a:t>knowledge of past </a:t>
            </a:r>
            <a:r>
              <a:rPr lang="en-US" sz="1900" b="1" i="0" dirty="0">
                <a:effectLst/>
                <a:latin typeface="DINPro"/>
              </a:rPr>
              <a:t>and </a:t>
            </a:r>
            <a:r>
              <a:rPr lang="en-US" sz="1900" b="1" i="0" dirty="0">
                <a:solidFill>
                  <a:srgbClr val="FFC000"/>
                </a:solidFill>
                <a:effectLst/>
                <a:latin typeface="DINPro"/>
              </a:rPr>
              <a:t>other</a:t>
            </a:r>
            <a:r>
              <a:rPr lang="en-US" sz="1900" b="0" i="0" dirty="0">
                <a:solidFill>
                  <a:srgbClr val="FFC000"/>
                </a:solidFill>
                <a:effectLst/>
                <a:latin typeface="DINPro"/>
              </a:rPr>
              <a:t> </a:t>
            </a:r>
            <a:r>
              <a:rPr lang="en-US" sz="1900" b="1" i="0" dirty="0">
                <a:solidFill>
                  <a:srgbClr val="FFC000"/>
                </a:solidFill>
                <a:effectLst/>
                <a:latin typeface="DINPro"/>
              </a:rPr>
              <a:t>potential tsunami sources</a:t>
            </a:r>
          </a:p>
          <a:p>
            <a:pPr marL="1028700" lvl="1" indent="-571500">
              <a:buFont typeface="+mj-lt"/>
              <a:buAutoNum type="romanLcPeriod"/>
            </a:pPr>
            <a:endParaRPr lang="en-US" sz="1900" b="0" i="0" dirty="0">
              <a:effectLst/>
              <a:latin typeface="DINPro"/>
            </a:endParaRPr>
          </a:p>
          <a:p>
            <a:pPr marL="1028700" lvl="1" indent="-571500">
              <a:buFont typeface="+mj-lt"/>
              <a:buAutoNum type="romanLcPeriod"/>
            </a:pPr>
            <a:r>
              <a:rPr lang="en-US" sz="1900" b="0" i="0" dirty="0">
                <a:effectLst/>
                <a:latin typeface="DINPro"/>
              </a:rPr>
              <a:t>Fully understand the </a:t>
            </a:r>
            <a:r>
              <a:rPr lang="en-US" sz="1900" b="1" i="0" dirty="0">
                <a:solidFill>
                  <a:srgbClr val="FFC000"/>
                </a:solidFill>
                <a:effectLst/>
                <a:latin typeface="DINPro"/>
              </a:rPr>
              <a:t>impacts</a:t>
            </a:r>
            <a:r>
              <a:rPr lang="en-US" sz="1900" b="1" i="0" dirty="0">
                <a:effectLst/>
                <a:latin typeface="DINPro"/>
              </a:rPr>
              <a:t> to </a:t>
            </a:r>
            <a:r>
              <a:rPr lang="en-US" sz="1900" b="1" i="0" dirty="0">
                <a:solidFill>
                  <a:srgbClr val="FFC000"/>
                </a:solidFill>
                <a:effectLst/>
                <a:latin typeface="DINPro"/>
              </a:rPr>
              <a:t>critical infrastructure</a:t>
            </a:r>
            <a:r>
              <a:rPr lang="en-US" sz="1900" b="1" i="0" dirty="0">
                <a:effectLst/>
                <a:latin typeface="DINPro"/>
              </a:rPr>
              <a:t> and </a:t>
            </a:r>
            <a:r>
              <a:rPr lang="en-US" sz="1900" b="1" i="0" dirty="0">
                <a:solidFill>
                  <a:srgbClr val="FFC000"/>
                </a:solidFill>
                <a:effectLst/>
                <a:latin typeface="DINPro"/>
              </a:rPr>
              <a:t>marine assets</a:t>
            </a:r>
            <a:r>
              <a:rPr lang="en-US" sz="1900" b="1" i="0" dirty="0">
                <a:effectLst/>
                <a:latin typeface="DINPro"/>
              </a:rPr>
              <a:t> </a:t>
            </a:r>
            <a:r>
              <a:rPr lang="en-US" sz="1900" b="0" i="0" dirty="0">
                <a:effectLst/>
                <a:latin typeface="DINPro"/>
              </a:rPr>
              <a:t>and how to minimize them</a:t>
            </a:r>
          </a:p>
          <a:p>
            <a:endParaRPr lang="fr-FR" sz="1900" dirty="0"/>
          </a:p>
        </p:txBody>
      </p:sp>
      <p:sp>
        <p:nvSpPr>
          <p:cNvPr id="14" name="Rectangle 13">
            <a:extLst>
              <a:ext uri="{FF2B5EF4-FFF2-40B4-BE49-F238E27FC236}">
                <a16:creationId xmlns:a16="http://schemas.microsoft.com/office/drawing/2014/main" xmlns="" id="{003713C1-2FB2-413B-BF91-3AE41726F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90795B4D-5022-4A7F-A01D-8D880B7CD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AFD19018-DE7C-4796-ADF2-AD2EB0FC0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Making waves—the tsunami risk in Australia">
            <a:extLst>
              <a:ext uri="{FF2B5EF4-FFF2-40B4-BE49-F238E27FC236}">
                <a16:creationId xmlns:a16="http://schemas.microsoft.com/office/drawing/2014/main" xmlns="" id="{F67C6393-91A2-4728-B33E-98F798C5D3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2234" y="723578"/>
            <a:ext cx="2694234" cy="217724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xmlns="" id="{B1A0A2C2-4F85-44AF-8708-8DCA4B550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water, sky, outdoor, boat&#10;&#10;Description automatically generated">
            <a:extLst>
              <a:ext uri="{FF2B5EF4-FFF2-40B4-BE49-F238E27FC236}">
                <a16:creationId xmlns:a16="http://schemas.microsoft.com/office/drawing/2014/main" xmlns="" id="{726A1BBE-2E7A-4325-BCDD-3ECF89F66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1151" y="3847252"/>
            <a:ext cx="3756946" cy="2817708"/>
          </a:xfrm>
          <a:prstGeom prst="rect">
            <a:avLst/>
          </a:prstGeom>
        </p:spPr>
      </p:pic>
      <p:pic>
        <p:nvPicPr>
          <p:cNvPr id="6" name="Picture 7" descr="yyyyy">
            <a:extLst>
              <a:ext uri="{FF2B5EF4-FFF2-40B4-BE49-F238E27FC236}">
                <a16:creationId xmlns:a16="http://schemas.microsoft.com/office/drawing/2014/main" xmlns="" id="{B6315E80-E834-46ED-B28E-6CA7D86A8C0A}"/>
              </a:ext>
            </a:extLst>
          </p:cNvPr>
          <p:cNvPicPr>
            <a:picLocks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9351539" y="875754"/>
            <a:ext cx="2582016" cy="18957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002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3438E-615D-4EEB-BE51-EF32E9934410}"/>
              </a:ext>
            </a:extLst>
          </p:cNvPr>
          <p:cNvSpPr>
            <a:spLocks noGrp="1"/>
          </p:cNvSpPr>
          <p:nvPr>
            <p:ph type="title"/>
          </p:nvPr>
        </p:nvSpPr>
        <p:spPr>
          <a:xfrm>
            <a:off x="481013" y="3752849"/>
            <a:ext cx="3290887" cy="2452687"/>
          </a:xfrm>
        </p:spPr>
        <p:txBody>
          <a:bodyPr anchor="ctr">
            <a:normAutofit fontScale="90000"/>
          </a:bodyPr>
          <a:lstStyle/>
          <a:p>
            <a:r>
              <a:rPr lang="en-US" sz="3600" dirty="0">
                <a:latin typeface="DINPro"/>
              </a:rPr>
              <a:t>2</a:t>
            </a:r>
            <a:r>
              <a:rPr lang="en-US" sz="3600" b="0" i="0" dirty="0">
                <a:effectLst/>
                <a:latin typeface="DINPro"/>
              </a:rPr>
              <a:t>. Warning Dissemination and Communication</a:t>
            </a:r>
            <a:br>
              <a:rPr lang="en-US" sz="3600" b="0" i="0" dirty="0">
                <a:effectLst/>
                <a:latin typeface="DINPro"/>
              </a:rPr>
            </a:br>
            <a:endParaRPr lang="fr-FR" sz="3600" dirty="0"/>
          </a:p>
        </p:txBody>
      </p:sp>
      <p:pic>
        <p:nvPicPr>
          <p:cNvPr id="5" name="Picture 4" descr="A group of people looking at a sign&#10;&#10;Description automatically generated with low confidence">
            <a:extLst>
              <a:ext uri="{FF2B5EF4-FFF2-40B4-BE49-F238E27FC236}">
                <a16:creationId xmlns:a16="http://schemas.microsoft.com/office/drawing/2014/main" xmlns="" id="{DA949751-2EE6-410C-BE8E-595911D322EA}"/>
              </a:ext>
            </a:extLst>
          </p:cNvPr>
          <p:cNvPicPr>
            <a:picLocks noChangeAspect="1"/>
          </p:cNvPicPr>
          <p:nvPr/>
        </p:nvPicPr>
        <p:blipFill rotWithShape="1">
          <a:blip r:embed="rId2">
            <a:extLst>
              <a:ext uri="{28A0092B-C50C-407E-A947-70E740481C1C}">
                <a14:useLocalDpi xmlns:a14="http://schemas.microsoft.com/office/drawing/2010/main" val="0"/>
              </a:ext>
            </a:extLst>
          </a:blip>
          <a:srcRect t="21819" b="2182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xmlns="" id="{67486423-C8BE-4F7C-B09D-7ECBA0D5535C}"/>
              </a:ext>
            </a:extLst>
          </p:cNvPr>
          <p:cNvSpPr>
            <a:spLocks noGrp="1"/>
          </p:cNvSpPr>
          <p:nvPr>
            <p:ph idx="1"/>
          </p:nvPr>
        </p:nvSpPr>
        <p:spPr>
          <a:xfrm>
            <a:off x="4223982" y="3752850"/>
            <a:ext cx="7485413" cy="2893756"/>
          </a:xfrm>
        </p:spPr>
        <p:txBody>
          <a:bodyPr anchor="ctr">
            <a:normAutofit/>
          </a:bodyPr>
          <a:lstStyle/>
          <a:p>
            <a:pPr marL="0" indent="0">
              <a:buNone/>
            </a:pPr>
            <a:endParaRPr lang="en-US" sz="1500" b="0" i="0" dirty="0">
              <a:effectLst/>
              <a:latin typeface="DINPro"/>
            </a:endParaRPr>
          </a:p>
          <a:p>
            <a:pPr marL="571500" indent="-571500">
              <a:buFont typeface="+mj-lt"/>
              <a:buAutoNum type="romanLcPeriod"/>
            </a:pPr>
            <a:r>
              <a:rPr lang="en-US" sz="2000" b="0" i="0" dirty="0">
                <a:effectLst/>
                <a:latin typeface="DINPro"/>
              </a:rPr>
              <a:t>Ensure </a:t>
            </a:r>
            <a:r>
              <a:rPr lang="en-US" sz="2000" b="1" i="0" dirty="0">
                <a:solidFill>
                  <a:srgbClr val="0070C0"/>
                </a:solidFill>
                <a:effectLst/>
                <a:latin typeface="DINPro"/>
              </a:rPr>
              <a:t>full integration of tsunami services within a multi-hazard early warning framework</a:t>
            </a:r>
          </a:p>
          <a:p>
            <a:pPr marL="571500" indent="-571500">
              <a:buFont typeface="+mj-lt"/>
              <a:buAutoNum type="romanLcPeriod"/>
            </a:pPr>
            <a:endParaRPr lang="en-US" sz="2000" b="0" i="0" dirty="0">
              <a:effectLst/>
              <a:latin typeface="DINPro"/>
            </a:endParaRPr>
          </a:p>
          <a:p>
            <a:pPr marL="571500" indent="-571500">
              <a:buFont typeface="+mj-lt"/>
              <a:buAutoNum type="romanLcPeriod"/>
            </a:pPr>
            <a:r>
              <a:rPr lang="en-US" sz="2000" b="1" i="0" dirty="0">
                <a:solidFill>
                  <a:srgbClr val="0070C0"/>
                </a:solidFill>
                <a:effectLst/>
                <a:latin typeface="DINPro"/>
              </a:rPr>
              <a:t>Facilitate development of warning dissemination and communication options </a:t>
            </a:r>
            <a:r>
              <a:rPr lang="en-US" sz="2000" b="0" i="0" dirty="0">
                <a:effectLst/>
                <a:latin typeface="DINPro"/>
              </a:rPr>
              <a:t>that are appropriate to geographic, demographic, and infrastructure conditions</a:t>
            </a:r>
          </a:p>
          <a:p>
            <a:endParaRPr lang="fr-FR" sz="1500" dirty="0"/>
          </a:p>
        </p:txBody>
      </p:sp>
      <p:sp>
        <p:nvSpPr>
          <p:cNvPr id="17" name="TextBox 16">
            <a:extLst>
              <a:ext uri="{FF2B5EF4-FFF2-40B4-BE49-F238E27FC236}">
                <a16:creationId xmlns:a16="http://schemas.microsoft.com/office/drawing/2014/main" xmlns="" id="{CEC40DB1-3AE4-42D6-8AE0-82CAAD3998AE}"/>
              </a:ext>
            </a:extLst>
          </p:cNvPr>
          <p:cNvSpPr txBox="1"/>
          <p:nvPr/>
        </p:nvSpPr>
        <p:spPr>
          <a:xfrm rot="10800000" flipV="1">
            <a:off x="9079975" y="97065"/>
            <a:ext cx="2231264" cy="369332"/>
          </a:xfrm>
          <a:prstGeom prst="rect">
            <a:avLst/>
          </a:prstGeom>
          <a:noFill/>
        </p:spPr>
        <p:txBody>
          <a:bodyPr wrap="square" rtlCol="0">
            <a:spAutoFit/>
          </a:bodyPr>
          <a:lstStyle/>
          <a:p>
            <a:r>
              <a:rPr lang="en-US" dirty="0" err="1"/>
              <a:t>Source:JRC</a:t>
            </a:r>
            <a:endParaRPr lang="fr-FR" dirty="0"/>
          </a:p>
        </p:txBody>
      </p:sp>
    </p:spTree>
    <p:extLst>
      <p:ext uri="{BB962C8B-B14F-4D97-AF65-F5344CB8AC3E}">
        <p14:creationId xmlns:p14="http://schemas.microsoft.com/office/powerpoint/2010/main" val="3348414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AAAE94E3-A7DB-4868-B1E3-E49703488B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CFDBC5E-A8F7-474B-B71E-ED4214E7A873}"/>
              </a:ext>
            </a:extLst>
          </p:cNvPr>
          <p:cNvSpPr>
            <a:spLocks noGrp="1"/>
          </p:cNvSpPr>
          <p:nvPr>
            <p:ph type="title"/>
          </p:nvPr>
        </p:nvSpPr>
        <p:spPr>
          <a:xfrm>
            <a:off x="589560" y="856180"/>
            <a:ext cx="5279408" cy="1128068"/>
          </a:xfrm>
        </p:spPr>
        <p:txBody>
          <a:bodyPr anchor="ctr">
            <a:normAutofit fontScale="90000"/>
          </a:bodyPr>
          <a:lstStyle/>
          <a:p>
            <a:r>
              <a:rPr lang="en-US" sz="4000" dirty="0">
                <a:latin typeface="DINPro"/>
              </a:rPr>
              <a:t>3. </a:t>
            </a:r>
            <a:r>
              <a:rPr lang="en-US" sz="4000" b="0" i="0" dirty="0">
                <a:effectLst/>
                <a:latin typeface="DINPro"/>
              </a:rPr>
              <a:t>Response Capability</a:t>
            </a:r>
            <a:br>
              <a:rPr lang="en-US" sz="4000" b="0" i="0" dirty="0">
                <a:effectLst/>
                <a:latin typeface="DINPro"/>
              </a:rPr>
            </a:br>
            <a:endParaRPr lang="fr-FR" sz="4000" dirty="0"/>
          </a:p>
        </p:txBody>
      </p:sp>
      <p:grpSp>
        <p:nvGrpSpPr>
          <p:cNvPr id="17" name="Group 16">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Content Placeholder 2">
            <a:extLst>
              <a:ext uri="{FF2B5EF4-FFF2-40B4-BE49-F238E27FC236}">
                <a16:creationId xmlns:a16="http://schemas.microsoft.com/office/drawing/2014/main" xmlns="" id="{C55F03D0-DF66-5AFB-1A0C-39E5EF35CDD2}"/>
              </a:ext>
            </a:extLst>
          </p:cNvPr>
          <p:cNvGraphicFramePr>
            <a:graphicFrameLocks noGrp="1"/>
          </p:cNvGraphicFramePr>
          <p:nvPr>
            <p:ph idx="1"/>
            <p:extLst>
              <p:ext uri="{D42A27DB-BD31-4B8C-83A1-F6EECF244321}">
                <p14:modId xmlns:p14="http://schemas.microsoft.com/office/powerpoint/2010/main" val="1456215939"/>
              </p:ext>
            </p:extLst>
          </p:nvPr>
        </p:nvGraphicFramePr>
        <p:xfrm>
          <a:off x="590719" y="2330505"/>
          <a:ext cx="6127786" cy="3979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angle 22">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xmlns="" id="{12B5726F-334E-49A5-B62B-AD20E9E4043E}"/>
              </a:ext>
            </a:extLst>
          </p:cNvPr>
          <p:cNvPicPr/>
          <p:nvPr/>
        </p:nvPicPr>
        <p:blipFill rotWithShape="1">
          <a:blip r:embed="rId7"/>
          <a:srcRect l="11353" t="41349" r="55959" b="16519"/>
          <a:stretch/>
        </p:blipFill>
        <p:spPr bwMode="auto">
          <a:xfrm>
            <a:off x="7545098" y="581892"/>
            <a:ext cx="3474083" cy="2518756"/>
          </a:xfrm>
          <a:prstGeom prst="rect">
            <a:avLst/>
          </a:prstGeom>
          <a:extLst>
            <a:ext uri="{53640926-AAD7-44D8-BBD7-CCE9431645EC}">
              <a14:shadowObscured xmlns:a14="http://schemas.microsoft.com/office/drawing/2010/main"/>
            </a:ext>
          </a:extLst>
        </p:spPr>
      </p:pic>
      <p:sp>
        <p:nvSpPr>
          <p:cNvPr id="27" name="Rectangle 26">
            <a:extLst>
              <a:ext uri="{FF2B5EF4-FFF2-40B4-BE49-F238E27FC236}">
                <a16:creationId xmlns:a16="http://schemas.microsoft.com/office/drawing/2014/main" xmlns="" id="{8CB5D2D7-DF65-4E86-BFBA-FFB9B5AC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person, sky, outdoor, people&#10;&#10;Description automatically generated">
            <a:extLst>
              <a:ext uri="{FF2B5EF4-FFF2-40B4-BE49-F238E27FC236}">
                <a16:creationId xmlns:a16="http://schemas.microsoft.com/office/drawing/2014/main" xmlns="" id="{72257EBB-6EE7-47CC-969A-B356B907E2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4499" y="3707894"/>
            <a:ext cx="3773417" cy="2518756"/>
          </a:xfrm>
          <a:prstGeom prst="rect">
            <a:avLst/>
          </a:prstGeom>
        </p:spPr>
      </p:pic>
      <p:sp>
        <p:nvSpPr>
          <p:cNvPr id="11" name="TextBox 10">
            <a:extLst>
              <a:ext uri="{FF2B5EF4-FFF2-40B4-BE49-F238E27FC236}">
                <a16:creationId xmlns:a16="http://schemas.microsoft.com/office/drawing/2014/main" xmlns="" id="{E5B06D93-3B7F-46B4-BA44-E519A8BA540C}"/>
              </a:ext>
            </a:extLst>
          </p:cNvPr>
          <p:cNvSpPr txBox="1"/>
          <p:nvPr/>
        </p:nvSpPr>
        <p:spPr>
          <a:xfrm rot="10800000" flipV="1">
            <a:off x="8165575" y="6488033"/>
            <a:ext cx="2231264" cy="369332"/>
          </a:xfrm>
          <a:prstGeom prst="rect">
            <a:avLst/>
          </a:prstGeom>
          <a:noFill/>
        </p:spPr>
        <p:txBody>
          <a:bodyPr wrap="square" rtlCol="0">
            <a:spAutoFit/>
          </a:bodyPr>
          <a:lstStyle/>
          <a:p>
            <a:r>
              <a:rPr lang="en-US" dirty="0"/>
              <a:t>Source: Claire </a:t>
            </a:r>
            <a:r>
              <a:rPr lang="en-US" dirty="0" err="1"/>
              <a:t>Jafrezic</a:t>
            </a:r>
            <a:endParaRPr lang="fr-FR" dirty="0"/>
          </a:p>
        </p:txBody>
      </p:sp>
    </p:spTree>
    <p:extLst>
      <p:ext uri="{BB962C8B-B14F-4D97-AF65-F5344CB8AC3E}">
        <p14:creationId xmlns:p14="http://schemas.microsoft.com/office/powerpoint/2010/main" val="149366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17D4A6BE-3F70-4652-8DEC-5F147CDAD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46385"/>
            <a:ext cx="12188825" cy="6856214"/>
          </a:xfrm>
          <a:prstGeom prst="rect">
            <a:avLst/>
          </a:prstGeom>
        </p:spPr>
      </p:pic>
      <p:sp>
        <p:nvSpPr>
          <p:cNvPr id="45" name="Прямоугольник 44">
            <a:extLst>
              <a:ext uri="{FF2B5EF4-FFF2-40B4-BE49-F238E27FC236}">
                <a16:creationId xmlns:a16="http://schemas.microsoft.com/office/drawing/2014/main" xmlns="" id="{93DD676D-7963-4ADF-8503-398B12526B9B}"/>
              </a:ext>
            </a:extLst>
          </p:cNvPr>
          <p:cNvSpPr/>
          <p:nvPr/>
        </p:nvSpPr>
        <p:spPr>
          <a:xfrm>
            <a:off x="4993697" y="1929385"/>
            <a:ext cx="1418452" cy="286232"/>
          </a:xfrm>
          <a:prstGeom prst="rect">
            <a:avLst/>
          </a:prstGeom>
        </p:spPr>
        <p:txBody>
          <a:bodyPr wrap="square">
            <a:spAutoFit/>
          </a:bodyPr>
          <a:lstStyle/>
          <a:p>
            <a:pPr algn="ctr">
              <a:lnSpc>
                <a:spcPct val="90000"/>
              </a:lnSpc>
              <a:buClr>
                <a:srgbClr val="006BBC"/>
              </a:buClr>
            </a:pPr>
            <a:r>
              <a:rPr lang="en-US" sz="1400" b="1" dirty="0"/>
              <a:t>IOC Assembly</a:t>
            </a:r>
          </a:p>
        </p:txBody>
      </p:sp>
      <p:sp>
        <p:nvSpPr>
          <p:cNvPr id="46" name="Прямоугольник 45">
            <a:extLst>
              <a:ext uri="{FF2B5EF4-FFF2-40B4-BE49-F238E27FC236}">
                <a16:creationId xmlns:a16="http://schemas.microsoft.com/office/drawing/2014/main" xmlns="" id="{1716B1C6-0DBC-4DFB-BA5F-2AA800F78E90}"/>
              </a:ext>
            </a:extLst>
          </p:cNvPr>
          <p:cNvSpPr/>
          <p:nvPr/>
        </p:nvSpPr>
        <p:spPr>
          <a:xfrm>
            <a:off x="4993695" y="2793851"/>
            <a:ext cx="1418452" cy="480131"/>
          </a:xfrm>
          <a:prstGeom prst="rect">
            <a:avLst/>
          </a:prstGeom>
        </p:spPr>
        <p:txBody>
          <a:bodyPr wrap="square">
            <a:spAutoFit/>
          </a:bodyPr>
          <a:lstStyle/>
          <a:p>
            <a:pPr algn="ctr">
              <a:lnSpc>
                <a:spcPct val="90000"/>
              </a:lnSpc>
              <a:buClr>
                <a:srgbClr val="006BBC"/>
              </a:buClr>
            </a:pPr>
            <a:r>
              <a:rPr lang="en-US" sz="1400" b="1" dirty="0"/>
              <a:t>IOC Executive </a:t>
            </a:r>
            <a:br>
              <a:rPr lang="en-US" sz="1400" b="1" dirty="0"/>
            </a:br>
            <a:r>
              <a:rPr lang="en-US" sz="1400" b="1" dirty="0"/>
              <a:t>Council</a:t>
            </a:r>
          </a:p>
        </p:txBody>
      </p:sp>
      <p:sp>
        <p:nvSpPr>
          <p:cNvPr id="47" name="Прямоугольник 46">
            <a:extLst>
              <a:ext uri="{FF2B5EF4-FFF2-40B4-BE49-F238E27FC236}">
                <a16:creationId xmlns:a16="http://schemas.microsoft.com/office/drawing/2014/main" xmlns="" id="{0A147F5C-0CC4-4EC6-802A-4B84CCE5C8B3}"/>
              </a:ext>
            </a:extLst>
          </p:cNvPr>
          <p:cNvSpPr/>
          <p:nvPr/>
        </p:nvSpPr>
        <p:spPr>
          <a:xfrm>
            <a:off x="8264793" y="2792110"/>
            <a:ext cx="1409500" cy="480131"/>
          </a:xfrm>
          <a:prstGeom prst="rect">
            <a:avLst/>
          </a:prstGeom>
        </p:spPr>
        <p:txBody>
          <a:bodyPr wrap="square">
            <a:spAutoFit/>
          </a:bodyPr>
          <a:lstStyle/>
          <a:p>
            <a:pPr algn="ctr">
              <a:lnSpc>
                <a:spcPct val="90000"/>
              </a:lnSpc>
              <a:buClr>
                <a:srgbClr val="006BBC"/>
              </a:buClr>
            </a:pPr>
            <a:r>
              <a:rPr lang="en-US" sz="1400" b="1" dirty="0"/>
              <a:t>IOC Secretariat</a:t>
            </a:r>
          </a:p>
          <a:p>
            <a:pPr algn="ctr">
              <a:lnSpc>
                <a:spcPct val="90000"/>
              </a:lnSpc>
              <a:buClr>
                <a:srgbClr val="006BBC"/>
              </a:buClr>
            </a:pPr>
            <a:r>
              <a:rPr lang="en-US" sz="1400" b="1" dirty="0"/>
              <a:t>Tsunami Unit</a:t>
            </a:r>
          </a:p>
        </p:txBody>
      </p:sp>
      <p:sp>
        <p:nvSpPr>
          <p:cNvPr id="48" name="Прямоугольник 47">
            <a:extLst>
              <a:ext uri="{FF2B5EF4-FFF2-40B4-BE49-F238E27FC236}">
                <a16:creationId xmlns:a16="http://schemas.microsoft.com/office/drawing/2014/main" xmlns="" id="{E2607393-BC65-497A-B70D-77A55BC832F5}"/>
              </a:ext>
            </a:extLst>
          </p:cNvPr>
          <p:cNvSpPr/>
          <p:nvPr/>
        </p:nvSpPr>
        <p:spPr>
          <a:xfrm>
            <a:off x="3047078" y="3923687"/>
            <a:ext cx="1785600" cy="1237262"/>
          </a:xfrm>
          <a:prstGeom prst="rect">
            <a:avLst/>
          </a:prstGeom>
        </p:spPr>
        <p:txBody>
          <a:bodyPr wrap="square">
            <a:spAutoFit/>
          </a:bodyPr>
          <a:lstStyle/>
          <a:p>
            <a:pPr>
              <a:lnSpc>
                <a:spcPct val="90000"/>
              </a:lnSpc>
              <a:spcBef>
                <a:spcPts val="600"/>
              </a:spcBef>
              <a:buClr>
                <a:srgbClr val="006BBC"/>
              </a:buClr>
            </a:pPr>
            <a:r>
              <a:rPr lang="en-US" sz="1100" b="1" dirty="0"/>
              <a:t>Pacific</a:t>
            </a:r>
          </a:p>
          <a:p>
            <a:pPr>
              <a:lnSpc>
                <a:spcPct val="90000"/>
              </a:lnSpc>
              <a:spcBef>
                <a:spcPts val="600"/>
              </a:spcBef>
              <a:buClr>
                <a:srgbClr val="006BBC"/>
              </a:buClr>
            </a:pPr>
            <a:r>
              <a:rPr lang="en-US" sz="1100" b="1" dirty="0"/>
              <a:t>Indian</a:t>
            </a:r>
          </a:p>
          <a:p>
            <a:pPr>
              <a:lnSpc>
                <a:spcPct val="90000"/>
              </a:lnSpc>
              <a:spcBef>
                <a:spcPts val="600"/>
              </a:spcBef>
              <a:buClr>
                <a:srgbClr val="006BBC"/>
              </a:buClr>
            </a:pPr>
            <a:r>
              <a:rPr lang="en-US" sz="1100" b="1" dirty="0"/>
              <a:t>Caribbean and Adjacent Regions</a:t>
            </a:r>
          </a:p>
          <a:p>
            <a:pPr>
              <a:lnSpc>
                <a:spcPct val="90000"/>
              </a:lnSpc>
              <a:spcBef>
                <a:spcPts val="600"/>
              </a:spcBef>
              <a:buClr>
                <a:srgbClr val="006BBC"/>
              </a:buClr>
            </a:pPr>
            <a:r>
              <a:rPr lang="en-US" sz="1100" b="1" dirty="0"/>
              <a:t>NE Atlantic </a:t>
            </a:r>
            <a:br>
              <a:rPr lang="en-US" sz="1100" b="1" dirty="0"/>
            </a:br>
            <a:r>
              <a:rPr lang="en-US" sz="1100" b="1" dirty="0"/>
              <a:t>and Mediterranean</a:t>
            </a:r>
          </a:p>
        </p:txBody>
      </p:sp>
      <p:sp>
        <p:nvSpPr>
          <p:cNvPr id="49" name="Прямоугольник 48">
            <a:extLst>
              <a:ext uri="{FF2B5EF4-FFF2-40B4-BE49-F238E27FC236}">
                <a16:creationId xmlns:a16="http://schemas.microsoft.com/office/drawing/2014/main" xmlns="" id="{EB826552-D6DA-4977-B8D7-F45FAC14FC11}"/>
              </a:ext>
            </a:extLst>
          </p:cNvPr>
          <p:cNvSpPr/>
          <p:nvPr/>
        </p:nvSpPr>
        <p:spPr>
          <a:xfrm>
            <a:off x="6327230" y="4031643"/>
            <a:ext cx="1931517" cy="895630"/>
          </a:xfrm>
          <a:prstGeom prst="rect">
            <a:avLst/>
          </a:prstGeom>
        </p:spPr>
        <p:txBody>
          <a:bodyPr wrap="square">
            <a:spAutoFit/>
          </a:bodyPr>
          <a:lstStyle/>
          <a:p>
            <a:pPr algn="ctr">
              <a:lnSpc>
                <a:spcPct val="90000"/>
              </a:lnSpc>
              <a:buClr>
                <a:srgbClr val="006BBC"/>
              </a:buClr>
            </a:pPr>
            <a:r>
              <a:rPr lang="en-US" sz="1400" b="1" dirty="0"/>
              <a:t>TOWS-WG </a:t>
            </a:r>
          </a:p>
          <a:p>
            <a:pPr algn="ctr">
              <a:lnSpc>
                <a:spcPct val="90000"/>
              </a:lnSpc>
              <a:buClr>
                <a:srgbClr val="006BBC"/>
              </a:buClr>
            </a:pPr>
            <a:r>
              <a:rPr lang="en-US" sz="1100" b="1" dirty="0"/>
              <a:t>WG on Tsunamis and Other Hazards Related to Sea-Level Warning and Mitigation System</a:t>
            </a:r>
          </a:p>
        </p:txBody>
      </p:sp>
      <p:sp>
        <p:nvSpPr>
          <p:cNvPr id="50" name="Прямоугольник 49">
            <a:extLst>
              <a:ext uri="{FF2B5EF4-FFF2-40B4-BE49-F238E27FC236}">
                <a16:creationId xmlns:a16="http://schemas.microsoft.com/office/drawing/2014/main" xmlns="" id="{107349D5-330D-4A63-B0C9-CD0A8E3E37F6}"/>
              </a:ext>
            </a:extLst>
          </p:cNvPr>
          <p:cNvSpPr/>
          <p:nvPr/>
        </p:nvSpPr>
        <p:spPr>
          <a:xfrm>
            <a:off x="9602381" y="4921343"/>
            <a:ext cx="1608600" cy="743280"/>
          </a:xfrm>
          <a:prstGeom prst="rect">
            <a:avLst/>
          </a:prstGeom>
        </p:spPr>
        <p:txBody>
          <a:bodyPr wrap="square">
            <a:spAutoFit/>
          </a:bodyPr>
          <a:lstStyle/>
          <a:p>
            <a:pPr algn="ctr">
              <a:lnSpc>
                <a:spcPct val="90000"/>
              </a:lnSpc>
              <a:buClr>
                <a:srgbClr val="006BBC"/>
              </a:buClr>
            </a:pPr>
            <a:r>
              <a:rPr lang="en-US" sz="1400" b="1" dirty="0"/>
              <a:t>TT on DMP</a:t>
            </a:r>
          </a:p>
          <a:p>
            <a:pPr algn="ctr">
              <a:lnSpc>
                <a:spcPct val="90000"/>
              </a:lnSpc>
              <a:buClr>
                <a:srgbClr val="006BBC"/>
              </a:buClr>
            </a:pPr>
            <a:r>
              <a:rPr lang="en-US" sz="1100" b="1" dirty="0"/>
              <a:t>Task Team on Disaster Management and Preparedness </a:t>
            </a:r>
          </a:p>
        </p:txBody>
      </p:sp>
      <p:sp>
        <p:nvSpPr>
          <p:cNvPr id="52" name="Прямоугольник 51">
            <a:extLst>
              <a:ext uri="{FF2B5EF4-FFF2-40B4-BE49-F238E27FC236}">
                <a16:creationId xmlns:a16="http://schemas.microsoft.com/office/drawing/2014/main" xmlns="" id="{3DBB6F8B-D459-4829-85B8-7ADD5E07A1DA}"/>
              </a:ext>
            </a:extLst>
          </p:cNvPr>
          <p:cNvSpPr/>
          <p:nvPr/>
        </p:nvSpPr>
        <p:spPr>
          <a:xfrm>
            <a:off x="9602378" y="3951379"/>
            <a:ext cx="1608603" cy="590931"/>
          </a:xfrm>
          <a:prstGeom prst="rect">
            <a:avLst/>
          </a:prstGeom>
        </p:spPr>
        <p:txBody>
          <a:bodyPr wrap="square">
            <a:spAutoFit/>
          </a:bodyPr>
          <a:lstStyle/>
          <a:p>
            <a:pPr algn="ctr">
              <a:lnSpc>
                <a:spcPct val="90000"/>
              </a:lnSpc>
              <a:buClr>
                <a:srgbClr val="006BBC"/>
              </a:buClr>
            </a:pPr>
            <a:r>
              <a:rPr lang="en-US" sz="1400" b="1" dirty="0"/>
              <a:t>TT on TWO</a:t>
            </a:r>
          </a:p>
          <a:p>
            <a:pPr algn="ctr">
              <a:lnSpc>
                <a:spcPct val="90000"/>
              </a:lnSpc>
              <a:buClr>
                <a:srgbClr val="006BBC"/>
              </a:buClr>
            </a:pPr>
            <a:r>
              <a:rPr lang="en-US" sz="1100" b="1" dirty="0"/>
              <a:t>Task Team on Tsunami Watch Operation</a:t>
            </a:r>
          </a:p>
        </p:txBody>
      </p:sp>
      <p:sp>
        <p:nvSpPr>
          <p:cNvPr id="53" name="Прямоугольник 52">
            <a:extLst>
              <a:ext uri="{FF2B5EF4-FFF2-40B4-BE49-F238E27FC236}">
                <a16:creationId xmlns:a16="http://schemas.microsoft.com/office/drawing/2014/main" xmlns="" id="{1495C3C6-8A1C-4490-8B2F-73D222368770}"/>
              </a:ext>
            </a:extLst>
          </p:cNvPr>
          <p:cNvSpPr/>
          <p:nvPr/>
        </p:nvSpPr>
        <p:spPr>
          <a:xfrm>
            <a:off x="1473169" y="3934482"/>
            <a:ext cx="1604862" cy="1164934"/>
          </a:xfrm>
          <a:prstGeom prst="rect">
            <a:avLst/>
          </a:prstGeom>
        </p:spPr>
        <p:txBody>
          <a:bodyPr wrap="square">
            <a:spAutoFit/>
          </a:bodyPr>
          <a:lstStyle/>
          <a:p>
            <a:pPr algn="r">
              <a:lnSpc>
                <a:spcPct val="90000"/>
              </a:lnSpc>
              <a:spcBef>
                <a:spcPts val="300"/>
              </a:spcBef>
              <a:buClr>
                <a:srgbClr val="006BBC"/>
              </a:buClr>
            </a:pPr>
            <a:r>
              <a:rPr lang="en-US" sz="1400" b="1" dirty="0"/>
              <a:t>ICG/PTWS</a:t>
            </a:r>
          </a:p>
          <a:p>
            <a:pPr algn="r">
              <a:lnSpc>
                <a:spcPct val="90000"/>
              </a:lnSpc>
              <a:spcBef>
                <a:spcPts val="300"/>
              </a:spcBef>
              <a:buClr>
                <a:srgbClr val="006BBC"/>
              </a:buClr>
            </a:pPr>
            <a:r>
              <a:rPr lang="en-US" sz="1400" b="1" dirty="0"/>
              <a:t>ICG/IOTWMS</a:t>
            </a:r>
          </a:p>
          <a:p>
            <a:pPr algn="r">
              <a:buClr>
                <a:srgbClr val="006BBC"/>
              </a:buClr>
            </a:pPr>
            <a:r>
              <a:rPr lang="en-US" sz="1400" b="1" dirty="0"/>
              <a:t>ICG/CARIBE EWS</a:t>
            </a:r>
          </a:p>
          <a:p>
            <a:pPr algn="r">
              <a:buClr>
                <a:srgbClr val="006BBC"/>
              </a:buClr>
            </a:pPr>
            <a:endParaRPr lang="en-US" sz="1400" b="1" dirty="0"/>
          </a:p>
          <a:p>
            <a:pPr algn="r">
              <a:buClr>
                <a:srgbClr val="006BBC"/>
              </a:buClr>
            </a:pPr>
            <a:r>
              <a:rPr lang="en-US" sz="1400" b="1" dirty="0"/>
              <a:t>ICG/NEAMTWS</a:t>
            </a:r>
          </a:p>
        </p:txBody>
      </p:sp>
      <p:sp>
        <p:nvSpPr>
          <p:cNvPr id="54" name="Прямоугольник 53">
            <a:extLst>
              <a:ext uri="{FF2B5EF4-FFF2-40B4-BE49-F238E27FC236}">
                <a16:creationId xmlns:a16="http://schemas.microsoft.com/office/drawing/2014/main" xmlns="" id="{D9033C57-EEBF-45A3-8F49-194B09840B9D}"/>
              </a:ext>
            </a:extLst>
          </p:cNvPr>
          <p:cNvSpPr/>
          <p:nvPr/>
        </p:nvSpPr>
        <p:spPr>
          <a:xfrm>
            <a:off x="1607719" y="5079705"/>
            <a:ext cx="3224959" cy="286232"/>
          </a:xfrm>
          <a:prstGeom prst="rect">
            <a:avLst/>
          </a:prstGeom>
        </p:spPr>
        <p:txBody>
          <a:bodyPr wrap="square">
            <a:spAutoFit/>
          </a:bodyPr>
          <a:lstStyle/>
          <a:p>
            <a:pPr algn="ctr">
              <a:lnSpc>
                <a:spcPct val="90000"/>
              </a:lnSpc>
              <a:buClr>
                <a:srgbClr val="006BBC"/>
              </a:buClr>
            </a:pPr>
            <a:r>
              <a:rPr lang="en-US" sz="1400" b="1" dirty="0">
                <a:solidFill>
                  <a:schemeClr val="bg1"/>
                </a:solidFill>
              </a:rPr>
              <a:t>Coordination of Regional TWS</a:t>
            </a:r>
          </a:p>
        </p:txBody>
      </p:sp>
      <p:sp>
        <p:nvSpPr>
          <p:cNvPr id="55" name="Прямоугольник 54">
            <a:extLst>
              <a:ext uri="{FF2B5EF4-FFF2-40B4-BE49-F238E27FC236}">
                <a16:creationId xmlns:a16="http://schemas.microsoft.com/office/drawing/2014/main" xmlns="" id="{A181E963-F1D8-446B-8183-EFDA003B3884}"/>
              </a:ext>
            </a:extLst>
          </p:cNvPr>
          <p:cNvSpPr/>
          <p:nvPr/>
        </p:nvSpPr>
        <p:spPr>
          <a:xfrm>
            <a:off x="1200054" y="5544350"/>
            <a:ext cx="4013527" cy="286232"/>
          </a:xfrm>
          <a:prstGeom prst="rect">
            <a:avLst/>
          </a:prstGeom>
        </p:spPr>
        <p:txBody>
          <a:bodyPr wrap="square">
            <a:spAutoFit/>
          </a:bodyPr>
          <a:lstStyle/>
          <a:p>
            <a:pPr algn="ctr">
              <a:lnSpc>
                <a:spcPct val="90000"/>
              </a:lnSpc>
              <a:buClr>
                <a:srgbClr val="006BBC"/>
              </a:buClr>
            </a:pPr>
            <a:r>
              <a:rPr lang="en-US" sz="1400" b="1" dirty="0">
                <a:solidFill>
                  <a:schemeClr val="bg1"/>
                </a:solidFill>
              </a:rPr>
              <a:t>Capacity Development</a:t>
            </a:r>
          </a:p>
        </p:txBody>
      </p:sp>
      <p:sp>
        <p:nvSpPr>
          <p:cNvPr id="56" name="Прямоугольник 55">
            <a:extLst>
              <a:ext uri="{FF2B5EF4-FFF2-40B4-BE49-F238E27FC236}">
                <a16:creationId xmlns:a16="http://schemas.microsoft.com/office/drawing/2014/main" xmlns="" id="{3F8EFA43-77F5-4FE8-B45F-E06A5FE058E4}"/>
              </a:ext>
            </a:extLst>
          </p:cNvPr>
          <p:cNvSpPr/>
          <p:nvPr/>
        </p:nvSpPr>
        <p:spPr>
          <a:xfrm>
            <a:off x="6176311" y="4949728"/>
            <a:ext cx="2223931" cy="674031"/>
          </a:xfrm>
          <a:prstGeom prst="rect">
            <a:avLst/>
          </a:prstGeom>
        </p:spPr>
        <p:txBody>
          <a:bodyPr wrap="square">
            <a:spAutoFit/>
          </a:bodyPr>
          <a:lstStyle/>
          <a:p>
            <a:pPr algn="ctr">
              <a:lnSpc>
                <a:spcPct val="90000"/>
              </a:lnSpc>
              <a:buClr>
                <a:srgbClr val="006BBC"/>
              </a:buClr>
            </a:pPr>
            <a:r>
              <a:rPr lang="en-US" sz="1400" b="1" dirty="0">
                <a:solidFill>
                  <a:schemeClr val="bg1"/>
                </a:solidFill>
              </a:rPr>
              <a:t>Standards, </a:t>
            </a:r>
            <a:br>
              <a:rPr lang="en-US" sz="1400" b="1" dirty="0">
                <a:solidFill>
                  <a:schemeClr val="bg1"/>
                </a:solidFill>
              </a:rPr>
            </a:br>
            <a:r>
              <a:rPr lang="en-US" sz="1400" b="1" dirty="0">
                <a:solidFill>
                  <a:schemeClr val="bg1"/>
                </a:solidFill>
              </a:rPr>
              <a:t>Best Practice, Advisory to IOC Governing bodies </a:t>
            </a:r>
          </a:p>
        </p:txBody>
      </p:sp>
      <p:sp>
        <p:nvSpPr>
          <p:cNvPr id="33" name="Номер слайда 5">
            <a:extLst>
              <a:ext uri="{FF2B5EF4-FFF2-40B4-BE49-F238E27FC236}">
                <a16:creationId xmlns:a16="http://schemas.microsoft.com/office/drawing/2014/main" xmlns="" id="{BBB4BF54-9F40-40EA-9ED1-E1FC92E6E46B}"/>
              </a:ext>
            </a:extLst>
          </p:cNvPr>
          <p:cNvSpPr>
            <a:spLocks noGrp="1" noChangeAspect="1"/>
          </p:cNvSpPr>
          <p:nvPr>
            <p:ph type="sldNum" sz="quarter" idx="12"/>
          </p:nvPr>
        </p:nvSpPr>
        <p:spPr>
          <a:xfrm>
            <a:off x="11758526" y="6497317"/>
            <a:ext cx="287925" cy="287925"/>
          </a:xfrm>
          <a:prstGeom prst="flowChartConnector">
            <a:avLst/>
          </a:prstGeom>
          <a:solidFill>
            <a:schemeClr val="bg1">
              <a:alpha val="40000"/>
            </a:schemeClr>
          </a:solidFill>
          <a:ln w="6350">
            <a:noFill/>
            <a:prstDash val="solid"/>
          </a:ln>
        </p:spPr>
        <p:txBody>
          <a:bodyPr vert="horz" lIns="0" tIns="0" rIns="0" bIns="0" rtlCol="0" anchor="ctr"/>
          <a:lstStyle/>
          <a:p>
            <a:pPr algn="ctr"/>
            <a:fld id="{16CA7347-4776-487A-BB57-D0C09A6B820D}" type="slidenum">
              <a:rPr lang="ru-RU" smtClean="0">
                <a:solidFill>
                  <a:schemeClr val="accent1"/>
                </a:solidFill>
              </a:rPr>
              <a:pPr algn="ctr"/>
              <a:t>7</a:t>
            </a:fld>
            <a:endParaRPr lang="ru-RU" dirty="0">
              <a:solidFill>
                <a:schemeClr val="accent1"/>
              </a:solidFill>
            </a:endParaRPr>
          </a:p>
        </p:txBody>
      </p:sp>
      <p:sp>
        <p:nvSpPr>
          <p:cNvPr id="22" name="TextBox 21">
            <a:extLst>
              <a:ext uri="{FF2B5EF4-FFF2-40B4-BE49-F238E27FC236}">
                <a16:creationId xmlns:a16="http://schemas.microsoft.com/office/drawing/2014/main" xmlns="" id="{4D77728A-A68E-0C4E-B448-B9D8F72289D8}"/>
              </a:ext>
            </a:extLst>
          </p:cNvPr>
          <p:cNvSpPr txBox="1"/>
          <p:nvPr/>
        </p:nvSpPr>
        <p:spPr>
          <a:xfrm>
            <a:off x="2693176" y="42880"/>
            <a:ext cx="8028549" cy="461665"/>
          </a:xfrm>
          <a:prstGeom prst="rect">
            <a:avLst/>
          </a:prstGeom>
          <a:noFill/>
        </p:spPr>
        <p:txBody>
          <a:bodyPr wrap="square">
            <a:spAutoFit/>
          </a:bodyPr>
          <a:lstStyle/>
          <a:p>
            <a:pPr algn="ctr"/>
            <a:r>
              <a:rPr lang="en-US" sz="2400" b="1" dirty="0">
                <a:solidFill>
                  <a:schemeClr val="tx2"/>
                </a:solidFill>
                <a:latin typeface="Poppins" pitchFamily="2" charset="77"/>
                <a:cs typeface="Poppins" pitchFamily="2" charset="77"/>
              </a:rPr>
              <a:t>IOC Tsunami </a:t>
            </a:r>
            <a:r>
              <a:rPr lang="en-US" sz="2400" b="1" dirty="0" err="1">
                <a:solidFill>
                  <a:schemeClr val="tx2"/>
                </a:solidFill>
                <a:latin typeface="Poppins" pitchFamily="2" charset="77"/>
                <a:cs typeface="Poppins" pitchFamily="2" charset="77"/>
              </a:rPr>
              <a:t>Programme</a:t>
            </a:r>
            <a:r>
              <a:rPr lang="en-US" sz="2400" b="1" dirty="0">
                <a:solidFill>
                  <a:schemeClr val="tx2"/>
                </a:solidFill>
                <a:latin typeface="Poppins" pitchFamily="2" charset="77"/>
                <a:cs typeface="Poppins" pitchFamily="2" charset="77"/>
              </a:rPr>
              <a:t> and UN Ocean Decade</a:t>
            </a:r>
            <a:endParaRPr lang="en-US" sz="2400" dirty="0"/>
          </a:p>
        </p:txBody>
      </p:sp>
      <p:sp>
        <p:nvSpPr>
          <p:cNvPr id="20" name="TextBox 19">
            <a:extLst>
              <a:ext uri="{FF2B5EF4-FFF2-40B4-BE49-F238E27FC236}">
                <a16:creationId xmlns:a16="http://schemas.microsoft.com/office/drawing/2014/main" xmlns="" id="{052544A6-1F3A-934B-B824-7C84C86C4F22}"/>
              </a:ext>
            </a:extLst>
          </p:cNvPr>
          <p:cNvSpPr txBox="1"/>
          <p:nvPr/>
        </p:nvSpPr>
        <p:spPr>
          <a:xfrm>
            <a:off x="240693" y="534326"/>
            <a:ext cx="4648314" cy="3108543"/>
          </a:xfrm>
          <a:prstGeom prst="rect">
            <a:avLst/>
          </a:prstGeom>
          <a:noFill/>
          <a:ln w="9525">
            <a:solidFill>
              <a:schemeClr val="tx1"/>
            </a:solidFill>
          </a:ln>
        </p:spPr>
        <p:txBody>
          <a:bodyPr wrap="square" rtlCol="0">
            <a:spAutoFit/>
          </a:bodyPr>
          <a:lstStyle/>
          <a:p>
            <a:r>
              <a:rPr lang="en-US" sz="2000" b="1" dirty="0">
                <a:solidFill>
                  <a:schemeClr val="tx2"/>
                </a:solidFill>
                <a:latin typeface="+mj-lt"/>
              </a:rPr>
              <a:t>UN Ocean Decade (2021-30) </a:t>
            </a:r>
          </a:p>
          <a:p>
            <a:pPr marL="228600" indent="-228600">
              <a:buFont typeface="Arial" panose="020B0604020202020204" pitchFamily="34" charset="0"/>
              <a:buChar char="•"/>
            </a:pPr>
            <a:r>
              <a:rPr lang="en-IN" sz="1600" b="1" dirty="0">
                <a:solidFill>
                  <a:schemeClr val="tx2"/>
                </a:solidFill>
                <a:latin typeface="+mj-lt"/>
              </a:rPr>
              <a:t>Once-in-a-generation opportunity to address gaps in tsunami warning , enhance community preparedness and contribute to “A Safe Ocean” </a:t>
            </a:r>
          </a:p>
          <a:p>
            <a:pPr marL="228600" indent="-228600">
              <a:buFont typeface="Arial" panose="020B0604020202020204" pitchFamily="34" charset="0"/>
              <a:buChar char="•"/>
            </a:pPr>
            <a:r>
              <a:rPr lang="en-IN" sz="1600" b="1" dirty="0">
                <a:solidFill>
                  <a:schemeClr val="tx2"/>
                </a:solidFill>
              </a:rPr>
              <a:t>IOC Assembly 31 (</a:t>
            </a:r>
            <a:r>
              <a:rPr lang="en-US" sz="1600" b="1" dirty="0">
                <a:solidFill>
                  <a:schemeClr val="tx2"/>
                </a:solidFill>
              </a:rPr>
              <a:t>Dec. A-31/3.4.1)</a:t>
            </a:r>
            <a:r>
              <a:rPr lang="en-IN" sz="1600" b="1" dirty="0">
                <a:solidFill>
                  <a:schemeClr val="tx2"/>
                </a:solidFill>
              </a:rPr>
              <a:t> established the Ocean Decade Tsunami Programme + Scientific Committee to </a:t>
            </a:r>
            <a:r>
              <a:rPr lang="en-IN" sz="1600" b="1" dirty="0">
                <a:solidFill>
                  <a:schemeClr val="tx2"/>
                </a:solidFill>
                <a:latin typeface="+mj-lt"/>
              </a:rPr>
              <a:t>Develop Research, Development &amp; Implementation Plan</a:t>
            </a:r>
          </a:p>
          <a:p>
            <a:pPr marL="405607" lvl="1" indent="-156369">
              <a:buFont typeface="Arial" panose="020B0604020202020204" pitchFamily="34" charset="0"/>
              <a:buChar char="•"/>
            </a:pPr>
            <a:r>
              <a:rPr lang="en-IN" sz="1600" b="1" dirty="0">
                <a:solidFill>
                  <a:schemeClr val="tx2"/>
                </a:solidFill>
                <a:latin typeface="+mj-lt"/>
              </a:rPr>
              <a:t>Technological &amp; Observational Advances to reduce uncertainties</a:t>
            </a:r>
          </a:p>
          <a:p>
            <a:pPr marL="405607" lvl="1" indent="-156369">
              <a:buFont typeface="Arial" panose="020B0604020202020204" pitchFamily="34" charset="0"/>
              <a:buChar char="•"/>
            </a:pPr>
            <a:r>
              <a:rPr lang="en-IN" sz="1600" b="1" dirty="0">
                <a:solidFill>
                  <a:schemeClr val="tx2"/>
                </a:solidFill>
                <a:latin typeface="+mj-lt"/>
              </a:rPr>
              <a:t>100 % at risk communities prepared &amp; resilient to tsunamis by 2030 (Tsunami Ready, etc.)</a:t>
            </a:r>
          </a:p>
        </p:txBody>
      </p:sp>
      <p:sp>
        <p:nvSpPr>
          <p:cNvPr id="21" name="TextBox 20">
            <a:extLst>
              <a:ext uri="{FF2B5EF4-FFF2-40B4-BE49-F238E27FC236}">
                <a16:creationId xmlns:a16="http://schemas.microsoft.com/office/drawing/2014/main" xmlns="" id="{49AC3849-5DEC-7546-AA24-0E0368983399}"/>
              </a:ext>
            </a:extLst>
          </p:cNvPr>
          <p:cNvSpPr txBox="1"/>
          <p:nvPr/>
        </p:nvSpPr>
        <p:spPr>
          <a:xfrm>
            <a:off x="6727599" y="1309023"/>
            <a:ext cx="4520485" cy="1015663"/>
          </a:xfrm>
          <a:prstGeom prst="rect">
            <a:avLst/>
          </a:prstGeom>
          <a:noFill/>
          <a:ln w="9525">
            <a:solidFill>
              <a:schemeClr val="tx1"/>
            </a:solidFill>
          </a:ln>
        </p:spPr>
        <p:txBody>
          <a:bodyPr wrap="square" rtlCol="0">
            <a:spAutoFit/>
          </a:bodyPr>
          <a:lstStyle>
            <a:defPPr>
              <a:defRPr lang="en-US"/>
            </a:defPPr>
            <a:lvl1pPr>
              <a:defRPr sz="4000" b="1">
                <a:solidFill>
                  <a:schemeClr val="tx2"/>
                </a:solidFill>
                <a:latin typeface="+mj-lt"/>
              </a:defRPr>
            </a:lvl1pPr>
          </a:lstStyle>
          <a:p>
            <a:r>
              <a:rPr lang="en-IN" sz="1800" dirty="0"/>
              <a:t>Governance</a:t>
            </a:r>
          </a:p>
          <a:p>
            <a:pPr marL="285750" indent="-285750">
              <a:buFont typeface="Arial" panose="020B0604020202020204" pitchFamily="34" charset="0"/>
              <a:buChar char="•"/>
            </a:pPr>
            <a:r>
              <a:rPr lang="en-IN" sz="1400" dirty="0"/>
              <a:t>TOWS-WG &amp; ICGs: Global &amp; Regional Steering Committee </a:t>
            </a:r>
          </a:p>
          <a:p>
            <a:pPr marL="285750" indent="-285750">
              <a:buFont typeface="Arial" panose="020B0604020202020204" pitchFamily="34" charset="0"/>
              <a:buChar char="•"/>
            </a:pPr>
            <a:r>
              <a:rPr lang="en-IN" sz="1400" dirty="0"/>
              <a:t>Scientific Committee: Advisory Role </a:t>
            </a:r>
          </a:p>
          <a:p>
            <a:pPr marL="285750" indent="-285750">
              <a:buFont typeface="Arial" panose="020B0604020202020204" pitchFamily="34" charset="0"/>
              <a:buChar char="•"/>
            </a:pPr>
            <a:r>
              <a:rPr lang="en-IN" sz="1400" dirty="0"/>
              <a:t>Special coalition for Tsunami Ready</a:t>
            </a:r>
          </a:p>
        </p:txBody>
      </p:sp>
      <p:sp>
        <p:nvSpPr>
          <p:cNvPr id="23" name="Oval 22">
            <a:extLst>
              <a:ext uri="{FF2B5EF4-FFF2-40B4-BE49-F238E27FC236}">
                <a16:creationId xmlns:a16="http://schemas.microsoft.com/office/drawing/2014/main" xmlns="" id="{AC5170D1-9522-0A41-AC24-F6848020684D}"/>
              </a:ext>
            </a:extLst>
          </p:cNvPr>
          <p:cNvSpPr/>
          <p:nvPr/>
        </p:nvSpPr>
        <p:spPr>
          <a:xfrm>
            <a:off x="8350816" y="4250492"/>
            <a:ext cx="1274051" cy="106774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ODTP Science Committee</a:t>
            </a:r>
          </a:p>
        </p:txBody>
      </p:sp>
      <p:sp>
        <p:nvSpPr>
          <p:cNvPr id="24" name="TextBox 23">
            <a:extLst>
              <a:ext uri="{FF2B5EF4-FFF2-40B4-BE49-F238E27FC236}">
                <a16:creationId xmlns:a16="http://schemas.microsoft.com/office/drawing/2014/main" xmlns="" id="{961E5FFD-0A0B-E945-A81D-7D889CCD1BAD}"/>
              </a:ext>
            </a:extLst>
          </p:cNvPr>
          <p:cNvSpPr txBox="1"/>
          <p:nvPr/>
        </p:nvSpPr>
        <p:spPr>
          <a:xfrm>
            <a:off x="5880265" y="726162"/>
            <a:ext cx="6022224" cy="369332"/>
          </a:xfrm>
          <a:prstGeom prst="rect">
            <a:avLst/>
          </a:prstGeom>
          <a:noFill/>
          <a:ln w="9525">
            <a:solidFill>
              <a:schemeClr val="tx1"/>
            </a:solidFill>
          </a:ln>
        </p:spPr>
        <p:txBody>
          <a:bodyPr wrap="square" rtlCol="0">
            <a:spAutoFit/>
          </a:bodyPr>
          <a:lstStyle>
            <a:defPPr>
              <a:defRPr lang="en-US"/>
            </a:defPPr>
            <a:lvl1pPr>
              <a:defRPr sz="4000" b="1">
                <a:solidFill>
                  <a:schemeClr val="tx2"/>
                </a:solidFill>
                <a:latin typeface="+mj-lt"/>
              </a:defRPr>
            </a:lvl1pPr>
          </a:lstStyle>
          <a:p>
            <a:r>
              <a:rPr lang="en-IN" sz="1800" dirty="0"/>
              <a:t>ODTP-SC established by the IOC through CL 2876 dt 24 Jan 2022 </a:t>
            </a:r>
            <a:endParaRPr lang="en-IN" sz="1400" dirty="0"/>
          </a:p>
        </p:txBody>
      </p:sp>
      <p:sp>
        <p:nvSpPr>
          <p:cNvPr id="25" name="TextBox 24">
            <a:extLst>
              <a:ext uri="{FF2B5EF4-FFF2-40B4-BE49-F238E27FC236}">
                <a16:creationId xmlns:a16="http://schemas.microsoft.com/office/drawing/2014/main" xmlns="" id="{824791CB-7C3C-F544-B4C7-0C7F12DCE83E}"/>
              </a:ext>
            </a:extLst>
          </p:cNvPr>
          <p:cNvSpPr txBox="1"/>
          <p:nvPr/>
        </p:nvSpPr>
        <p:spPr>
          <a:xfrm>
            <a:off x="178765" y="6168812"/>
            <a:ext cx="11805758" cy="307777"/>
          </a:xfrm>
          <a:prstGeom prst="rect">
            <a:avLst/>
          </a:prstGeom>
          <a:noFill/>
        </p:spPr>
        <p:txBody>
          <a:bodyPr wrap="square" rtlCol="0">
            <a:spAutoFit/>
          </a:bodyPr>
          <a:lstStyle/>
          <a:p>
            <a:pPr algn="ctr" defTabSz="457086"/>
            <a:r>
              <a:rPr lang="en-IN" sz="1400" b="1" dirty="0">
                <a:solidFill>
                  <a:schemeClr val="tx2"/>
                </a:solidFill>
                <a:latin typeface="+mj-lt"/>
              </a:rPr>
              <a:t>Protecting Communities from the World's Most Dangerous Waves: A Framework for Action under the UN Decade of Ocean Science for Sustainable Development</a:t>
            </a:r>
          </a:p>
        </p:txBody>
      </p:sp>
    </p:spTree>
    <p:extLst>
      <p:ext uri="{BB962C8B-B14F-4D97-AF65-F5344CB8AC3E}">
        <p14:creationId xmlns:p14="http://schemas.microsoft.com/office/powerpoint/2010/main" val="378857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11">
            <a:extLst>
              <a:ext uri="{FF2B5EF4-FFF2-40B4-BE49-F238E27FC236}">
                <a16:creationId xmlns:a16="http://schemas.microsoft.com/office/drawing/2014/main" xmlns="" id="{6C0D8DA3-BF27-AD4C-9C4E-23839412BF55}"/>
              </a:ext>
            </a:extLst>
          </p:cNvPr>
          <p:cNvSpPr/>
          <p:nvPr/>
        </p:nvSpPr>
        <p:spPr bwMode="auto">
          <a:xfrm>
            <a:off x="4800193" y="2580622"/>
            <a:ext cx="2591613" cy="982779"/>
          </a:xfrm>
          <a:prstGeom prst="roundRect">
            <a:avLst>
              <a:gd name="adj" fmla="val 5329"/>
            </a:avLst>
          </a:prstGeom>
          <a:solidFill>
            <a:srgbClr val="5178B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6" name="Скругленный прямоугольник 7">
            <a:extLst>
              <a:ext uri="{FF2B5EF4-FFF2-40B4-BE49-F238E27FC236}">
                <a16:creationId xmlns:a16="http://schemas.microsoft.com/office/drawing/2014/main" xmlns="" id="{3F874B7C-AB5A-2443-9050-8F9EC7888574}"/>
              </a:ext>
            </a:extLst>
          </p:cNvPr>
          <p:cNvSpPr/>
          <p:nvPr/>
        </p:nvSpPr>
        <p:spPr bwMode="auto">
          <a:xfrm>
            <a:off x="788769" y="3840449"/>
            <a:ext cx="2123447" cy="827784"/>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1200">
              <a:solidFill>
                <a:srgbClr val="74808C"/>
              </a:solidFill>
              <a:latin typeface="Poppins" charset="0"/>
              <a:ea typeface="Poppins" charset="0"/>
              <a:cs typeface="Poppins" charset="0"/>
              <a:sym typeface="Poppins" charset="0"/>
            </a:endParaRPr>
          </a:p>
        </p:txBody>
      </p:sp>
      <p:sp>
        <p:nvSpPr>
          <p:cNvPr id="9" name="Скругленный прямоугольник 28">
            <a:extLst>
              <a:ext uri="{FF2B5EF4-FFF2-40B4-BE49-F238E27FC236}">
                <a16:creationId xmlns:a16="http://schemas.microsoft.com/office/drawing/2014/main" xmlns="" id="{864DF617-BB91-6446-BF54-6AB8F295D623}"/>
              </a:ext>
            </a:extLst>
          </p:cNvPr>
          <p:cNvSpPr/>
          <p:nvPr/>
        </p:nvSpPr>
        <p:spPr bwMode="auto">
          <a:xfrm>
            <a:off x="3622036" y="3840449"/>
            <a:ext cx="2123447" cy="827784"/>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2" name="Скругленный прямоугольник 36">
            <a:extLst>
              <a:ext uri="{FF2B5EF4-FFF2-40B4-BE49-F238E27FC236}">
                <a16:creationId xmlns:a16="http://schemas.microsoft.com/office/drawing/2014/main" xmlns="" id="{950402B6-0C05-C74E-AF5D-65ABC494B0BF}"/>
              </a:ext>
            </a:extLst>
          </p:cNvPr>
          <p:cNvSpPr/>
          <p:nvPr/>
        </p:nvSpPr>
        <p:spPr bwMode="auto">
          <a:xfrm>
            <a:off x="6457471" y="3840449"/>
            <a:ext cx="2123447" cy="827784"/>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5" name="Скругленный прямоугольник 40">
            <a:extLst>
              <a:ext uri="{FF2B5EF4-FFF2-40B4-BE49-F238E27FC236}">
                <a16:creationId xmlns:a16="http://schemas.microsoft.com/office/drawing/2014/main" xmlns="" id="{58AF3BC3-2CBB-7948-BEAE-1A1247C1C79A}"/>
              </a:ext>
            </a:extLst>
          </p:cNvPr>
          <p:cNvSpPr/>
          <p:nvPr/>
        </p:nvSpPr>
        <p:spPr bwMode="auto">
          <a:xfrm>
            <a:off x="9290738" y="3840449"/>
            <a:ext cx="2123447" cy="827784"/>
          </a:xfrm>
          <a:prstGeom prst="roundRect">
            <a:avLst>
              <a:gd name="adj" fmla="val 5329"/>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8" name="Скругленный прямоугольник 31">
            <a:extLst>
              <a:ext uri="{FF2B5EF4-FFF2-40B4-BE49-F238E27FC236}">
                <a16:creationId xmlns:a16="http://schemas.microsoft.com/office/drawing/2014/main" xmlns="" id="{C97A05C8-1F28-124C-A25C-F559BEDD1249}"/>
              </a:ext>
            </a:extLst>
          </p:cNvPr>
          <p:cNvSpPr/>
          <p:nvPr/>
        </p:nvSpPr>
        <p:spPr bwMode="auto">
          <a:xfrm>
            <a:off x="788769" y="4902327"/>
            <a:ext cx="2123447"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21" name="Скругленный прямоугольник 44">
            <a:extLst>
              <a:ext uri="{FF2B5EF4-FFF2-40B4-BE49-F238E27FC236}">
                <a16:creationId xmlns:a16="http://schemas.microsoft.com/office/drawing/2014/main" xmlns="" id="{7F6BA7FE-D7A2-984E-ADFE-4A8C3CCF3D3D}"/>
              </a:ext>
            </a:extLst>
          </p:cNvPr>
          <p:cNvSpPr/>
          <p:nvPr/>
        </p:nvSpPr>
        <p:spPr bwMode="auto">
          <a:xfrm>
            <a:off x="788769" y="5892226"/>
            <a:ext cx="2123447" cy="755803"/>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24" name="Скругленный прямоугольник 49">
            <a:extLst>
              <a:ext uri="{FF2B5EF4-FFF2-40B4-BE49-F238E27FC236}">
                <a16:creationId xmlns:a16="http://schemas.microsoft.com/office/drawing/2014/main" xmlns="" id="{8F1DDCC4-69CD-AC43-A5FB-35D547BE38E3}"/>
              </a:ext>
            </a:extLst>
          </p:cNvPr>
          <p:cNvSpPr/>
          <p:nvPr/>
        </p:nvSpPr>
        <p:spPr bwMode="auto">
          <a:xfrm>
            <a:off x="3622036" y="4902327"/>
            <a:ext cx="2123447"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27" name="Скругленный прямоугольник 57">
            <a:extLst>
              <a:ext uri="{FF2B5EF4-FFF2-40B4-BE49-F238E27FC236}">
                <a16:creationId xmlns:a16="http://schemas.microsoft.com/office/drawing/2014/main" xmlns="" id="{3EEE3B6C-6F5E-514E-9590-5784A315864A}"/>
              </a:ext>
            </a:extLst>
          </p:cNvPr>
          <p:cNvSpPr/>
          <p:nvPr/>
        </p:nvSpPr>
        <p:spPr bwMode="auto">
          <a:xfrm>
            <a:off x="3622036" y="5892226"/>
            <a:ext cx="2123447" cy="755803"/>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30" name="Скругленный прямоугольник 61">
            <a:extLst>
              <a:ext uri="{FF2B5EF4-FFF2-40B4-BE49-F238E27FC236}">
                <a16:creationId xmlns:a16="http://schemas.microsoft.com/office/drawing/2014/main" xmlns="" id="{D50F934F-8BD8-524C-861A-FB9BFBD63C09}"/>
              </a:ext>
            </a:extLst>
          </p:cNvPr>
          <p:cNvSpPr/>
          <p:nvPr/>
        </p:nvSpPr>
        <p:spPr bwMode="auto">
          <a:xfrm>
            <a:off x="6457471" y="4902327"/>
            <a:ext cx="2123447"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33" name="Скругленный прямоугольник 65">
            <a:extLst>
              <a:ext uri="{FF2B5EF4-FFF2-40B4-BE49-F238E27FC236}">
                <a16:creationId xmlns:a16="http://schemas.microsoft.com/office/drawing/2014/main" xmlns="" id="{2C9CA49C-3C69-BD4F-A840-ED36584010E7}"/>
              </a:ext>
            </a:extLst>
          </p:cNvPr>
          <p:cNvSpPr/>
          <p:nvPr/>
        </p:nvSpPr>
        <p:spPr bwMode="auto">
          <a:xfrm>
            <a:off x="6499034" y="5892226"/>
            <a:ext cx="2123447" cy="755803"/>
          </a:xfrm>
          <a:prstGeom prst="roundRect">
            <a:avLst>
              <a:gd name="adj" fmla="val 5329"/>
            </a:avLst>
          </a:prstGeom>
          <a:solidFill>
            <a:schemeClr val="accent4"/>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36" name="Скругленный прямоугольник 69">
            <a:extLst>
              <a:ext uri="{FF2B5EF4-FFF2-40B4-BE49-F238E27FC236}">
                <a16:creationId xmlns:a16="http://schemas.microsoft.com/office/drawing/2014/main" xmlns="" id="{653F883A-BB01-8A4F-B6BF-B3787AEE57E9}"/>
              </a:ext>
            </a:extLst>
          </p:cNvPr>
          <p:cNvSpPr/>
          <p:nvPr/>
        </p:nvSpPr>
        <p:spPr bwMode="auto">
          <a:xfrm>
            <a:off x="9290738" y="4902327"/>
            <a:ext cx="2123447" cy="755803"/>
          </a:xfrm>
          <a:prstGeom prst="roundRect">
            <a:avLst>
              <a:gd name="adj" fmla="val 5329"/>
            </a:avLst>
          </a:prstGeom>
          <a:solidFill>
            <a:schemeClr val="accent3"/>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65" name="TextBox 64">
            <a:extLst>
              <a:ext uri="{FF2B5EF4-FFF2-40B4-BE49-F238E27FC236}">
                <a16:creationId xmlns:a16="http://schemas.microsoft.com/office/drawing/2014/main" xmlns="" id="{E94BD9D3-DE03-294B-A00E-8B22C8F53F95}"/>
              </a:ext>
            </a:extLst>
          </p:cNvPr>
          <p:cNvSpPr txBox="1"/>
          <p:nvPr/>
        </p:nvSpPr>
        <p:spPr>
          <a:xfrm>
            <a:off x="5191557" y="2674812"/>
            <a:ext cx="2044824" cy="584775"/>
          </a:xfrm>
          <a:prstGeom prst="rect">
            <a:avLst/>
          </a:prstGeom>
          <a:noFill/>
        </p:spPr>
        <p:txBody>
          <a:bodyPr wrap="squar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Srinivasa Kumar Tummala</a:t>
            </a:r>
          </a:p>
        </p:txBody>
      </p:sp>
      <p:sp>
        <p:nvSpPr>
          <p:cNvPr id="66" name="Subtitle 2">
            <a:extLst>
              <a:ext uri="{FF2B5EF4-FFF2-40B4-BE49-F238E27FC236}">
                <a16:creationId xmlns:a16="http://schemas.microsoft.com/office/drawing/2014/main" xmlns="" id="{A8AD4DB3-9491-6D48-871C-9F991419D9FB}"/>
              </a:ext>
            </a:extLst>
          </p:cNvPr>
          <p:cNvSpPr txBox="1">
            <a:spLocks/>
          </p:cNvSpPr>
          <p:nvPr/>
        </p:nvSpPr>
        <p:spPr>
          <a:xfrm>
            <a:off x="5572969" y="3215945"/>
            <a:ext cx="1036502" cy="261610"/>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Chairperson</a:t>
            </a:r>
          </a:p>
        </p:txBody>
      </p:sp>
      <p:sp>
        <p:nvSpPr>
          <p:cNvPr id="70" name="TextBox 69">
            <a:extLst>
              <a:ext uri="{FF2B5EF4-FFF2-40B4-BE49-F238E27FC236}">
                <a16:creationId xmlns:a16="http://schemas.microsoft.com/office/drawing/2014/main" xmlns="" id="{DF89CE14-CD96-B242-B8EA-C36B350CA219}"/>
              </a:ext>
            </a:extLst>
          </p:cNvPr>
          <p:cNvSpPr txBox="1"/>
          <p:nvPr/>
        </p:nvSpPr>
        <p:spPr>
          <a:xfrm>
            <a:off x="1089642" y="3923216"/>
            <a:ext cx="1530620" cy="461665"/>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Christa von </a:t>
            </a:r>
            <a:r>
              <a:rPr lang="en-US" sz="1200" b="1" dirty="0" err="1">
                <a:solidFill>
                  <a:schemeClr val="bg1"/>
                </a:solidFill>
                <a:latin typeface="Poppins" pitchFamily="2" charset="77"/>
                <a:ea typeface="League Spartan" charset="0"/>
                <a:cs typeface="Poppins" pitchFamily="2" charset="77"/>
              </a:rPr>
              <a:t>Hillebrandt</a:t>
            </a:r>
            <a:endParaRPr lang="en-US" sz="1200" b="1" dirty="0">
              <a:solidFill>
                <a:schemeClr val="bg1"/>
              </a:solidFill>
              <a:latin typeface="Poppins" pitchFamily="2" charset="77"/>
              <a:ea typeface="League Spartan" charset="0"/>
              <a:cs typeface="Poppins" pitchFamily="2" charset="77"/>
            </a:endParaRPr>
          </a:p>
        </p:txBody>
      </p:sp>
      <p:sp>
        <p:nvSpPr>
          <p:cNvPr id="96" name="TextBox 95">
            <a:extLst>
              <a:ext uri="{FF2B5EF4-FFF2-40B4-BE49-F238E27FC236}">
                <a16:creationId xmlns:a16="http://schemas.microsoft.com/office/drawing/2014/main" xmlns="" id="{578BBF4F-962A-3B46-BA07-813E32D81283}"/>
              </a:ext>
            </a:extLst>
          </p:cNvPr>
          <p:cNvSpPr txBox="1"/>
          <p:nvPr/>
        </p:nvSpPr>
        <p:spPr>
          <a:xfrm>
            <a:off x="4128928" y="3982062"/>
            <a:ext cx="1116011"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Amir Yahav</a:t>
            </a:r>
          </a:p>
        </p:txBody>
      </p:sp>
      <p:sp>
        <p:nvSpPr>
          <p:cNvPr id="98" name="TextBox 97">
            <a:extLst>
              <a:ext uri="{FF2B5EF4-FFF2-40B4-BE49-F238E27FC236}">
                <a16:creationId xmlns:a16="http://schemas.microsoft.com/office/drawing/2014/main" xmlns="" id="{4E9051E3-1964-094F-BF55-5AA22EE64E08}"/>
              </a:ext>
            </a:extLst>
          </p:cNvPr>
          <p:cNvSpPr txBox="1"/>
          <p:nvPr/>
        </p:nvSpPr>
        <p:spPr>
          <a:xfrm>
            <a:off x="6877277" y="3908027"/>
            <a:ext cx="1474080" cy="461665"/>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Harkunti Pertiwi Rahayu</a:t>
            </a:r>
          </a:p>
        </p:txBody>
      </p:sp>
      <p:sp>
        <p:nvSpPr>
          <p:cNvPr id="100" name="TextBox 99">
            <a:extLst>
              <a:ext uri="{FF2B5EF4-FFF2-40B4-BE49-F238E27FC236}">
                <a16:creationId xmlns:a16="http://schemas.microsoft.com/office/drawing/2014/main" xmlns="" id="{5CDAEB92-342A-AF40-9AB2-2E3A7AC443D1}"/>
              </a:ext>
            </a:extLst>
          </p:cNvPr>
          <p:cNvSpPr txBox="1"/>
          <p:nvPr/>
        </p:nvSpPr>
        <p:spPr>
          <a:xfrm>
            <a:off x="9785668" y="3887172"/>
            <a:ext cx="1242942" cy="461665"/>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David Coetzee</a:t>
            </a:r>
          </a:p>
        </p:txBody>
      </p:sp>
      <p:sp>
        <p:nvSpPr>
          <p:cNvPr id="102" name="TextBox 101">
            <a:extLst>
              <a:ext uri="{FF2B5EF4-FFF2-40B4-BE49-F238E27FC236}">
                <a16:creationId xmlns:a16="http://schemas.microsoft.com/office/drawing/2014/main" xmlns="" id="{DD8A8EED-53A1-264F-A3FF-D3E37124F617}"/>
              </a:ext>
            </a:extLst>
          </p:cNvPr>
          <p:cNvSpPr txBox="1"/>
          <p:nvPr/>
        </p:nvSpPr>
        <p:spPr>
          <a:xfrm>
            <a:off x="1220321" y="5008565"/>
            <a:ext cx="1266693"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Silvia Chacon</a:t>
            </a:r>
          </a:p>
        </p:txBody>
      </p:sp>
      <p:sp>
        <p:nvSpPr>
          <p:cNvPr id="104" name="TextBox 103">
            <a:extLst>
              <a:ext uri="{FF2B5EF4-FFF2-40B4-BE49-F238E27FC236}">
                <a16:creationId xmlns:a16="http://schemas.microsoft.com/office/drawing/2014/main" xmlns="" id="{3C0E26AD-3548-2C4B-8C87-331AC8D528C4}"/>
              </a:ext>
            </a:extLst>
          </p:cNvPr>
          <p:cNvSpPr txBox="1"/>
          <p:nvPr/>
        </p:nvSpPr>
        <p:spPr>
          <a:xfrm>
            <a:off x="4002509" y="4830146"/>
            <a:ext cx="1444295" cy="646331"/>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Srinivasa Kumar Tummala</a:t>
            </a:r>
          </a:p>
        </p:txBody>
      </p:sp>
      <p:sp>
        <p:nvSpPr>
          <p:cNvPr id="106" name="TextBox 105">
            <a:extLst>
              <a:ext uri="{FF2B5EF4-FFF2-40B4-BE49-F238E27FC236}">
                <a16:creationId xmlns:a16="http://schemas.microsoft.com/office/drawing/2014/main" xmlns="" id="{9DF50FF2-8F2B-094E-93B2-2D9A177D1ECD}"/>
              </a:ext>
            </a:extLst>
          </p:cNvPr>
          <p:cNvSpPr txBox="1"/>
          <p:nvPr/>
        </p:nvSpPr>
        <p:spPr>
          <a:xfrm>
            <a:off x="6680665" y="5005789"/>
            <a:ext cx="1677062"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Fran</a:t>
            </a:r>
            <a:r>
              <a:rPr lang="fr-FR" sz="1200" b="1" dirty="0">
                <a:solidFill>
                  <a:schemeClr val="bg1"/>
                </a:solidFill>
                <a:latin typeface="Poppins" pitchFamily="2" charset="77"/>
                <a:ea typeface="League Spartan" charset="0"/>
                <a:cs typeface="Poppins" pitchFamily="2" charset="77"/>
              </a:rPr>
              <a:t>ç</a:t>
            </a:r>
            <a:r>
              <a:rPr lang="en-US" sz="1200" b="1" dirty="0" err="1">
                <a:solidFill>
                  <a:schemeClr val="bg1"/>
                </a:solidFill>
                <a:latin typeface="Poppins" pitchFamily="2" charset="77"/>
                <a:ea typeface="League Spartan" charset="0"/>
                <a:cs typeface="Poppins" pitchFamily="2" charset="77"/>
              </a:rPr>
              <a:t>ois</a:t>
            </a:r>
            <a:r>
              <a:rPr lang="en-US" sz="1200" b="1" dirty="0">
                <a:solidFill>
                  <a:schemeClr val="bg1"/>
                </a:solidFill>
                <a:latin typeface="Poppins" pitchFamily="2" charset="77"/>
                <a:ea typeface="League Spartan" charset="0"/>
                <a:cs typeface="Poppins" pitchFamily="2" charset="77"/>
              </a:rPr>
              <a:t> Schindele</a:t>
            </a:r>
          </a:p>
        </p:txBody>
      </p:sp>
      <p:sp>
        <p:nvSpPr>
          <p:cNvPr id="108" name="TextBox 107">
            <a:extLst>
              <a:ext uri="{FF2B5EF4-FFF2-40B4-BE49-F238E27FC236}">
                <a16:creationId xmlns:a16="http://schemas.microsoft.com/office/drawing/2014/main" xmlns="" id="{33FB008C-2A08-854A-96AE-511CA7682F35}"/>
              </a:ext>
            </a:extLst>
          </p:cNvPr>
          <p:cNvSpPr txBox="1"/>
          <p:nvPr/>
        </p:nvSpPr>
        <p:spPr>
          <a:xfrm>
            <a:off x="9630953" y="5005789"/>
            <a:ext cx="144302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Yutaka Hayashi</a:t>
            </a:r>
          </a:p>
        </p:txBody>
      </p:sp>
      <p:sp>
        <p:nvSpPr>
          <p:cNvPr id="110" name="TextBox 109">
            <a:extLst>
              <a:ext uri="{FF2B5EF4-FFF2-40B4-BE49-F238E27FC236}">
                <a16:creationId xmlns:a16="http://schemas.microsoft.com/office/drawing/2014/main" xmlns="" id="{FA0C0BEB-7DC6-764A-A2E3-E47286EA4C85}"/>
              </a:ext>
            </a:extLst>
          </p:cNvPr>
          <p:cNvSpPr txBox="1"/>
          <p:nvPr/>
        </p:nvSpPr>
        <p:spPr>
          <a:xfrm>
            <a:off x="1126546" y="5993000"/>
            <a:ext cx="1454245"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Michael Angove</a:t>
            </a:r>
          </a:p>
        </p:txBody>
      </p:sp>
      <p:sp>
        <p:nvSpPr>
          <p:cNvPr id="112" name="TextBox 111">
            <a:extLst>
              <a:ext uri="{FF2B5EF4-FFF2-40B4-BE49-F238E27FC236}">
                <a16:creationId xmlns:a16="http://schemas.microsoft.com/office/drawing/2014/main" xmlns="" id="{54D79545-ED3B-BF4D-9E50-086A60908400}"/>
              </a:ext>
            </a:extLst>
          </p:cNvPr>
          <p:cNvSpPr txBox="1"/>
          <p:nvPr/>
        </p:nvSpPr>
        <p:spPr>
          <a:xfrm>
            <a:off x="3914127" y="5992781"/>
            <a:ext cx="1545616"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Sergio Barrientos</a:t>
            </a:r>
          </a:p>
        </p:txBody>
      </p:sp>
      <p:sp>
        <p:nvSpPr>
          <p:cNvPr id="114" name="TextBox 113">
            <a:extLst>
              <a:ext uri="{FF2B5EF4-FFF2-40B4-BE49-F238E27FC236}">
                <a16:creationId xmlns:a16="http://schemas.microsoft.com/office/drawing/2014/main" xmlns="" id="{79C5E259-3438-364D-AEBF-B6126AF47B0B}"/>
              </a:ext>
            </a:extLst>
          </p:cNvPr>
          <p:cNvSpPr txBox="1"/>
          <p:nvPr/>
        </p:nvSpPr>
        <p:spPr>
          <a:xfrm>
            <a:off x="6680319" y="5990225"/>
            <a:ext cx="1927131"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Alexander Rabinovich</a:t>
            </a:r>
          </a:p>
        </p:txBody>
      </p:sp>
      <p:sp>
        <p:nvSpPr>
          <p:cNvPr id="116" name="TextBox 115">
            <a:extLst>
              <a:ext uri="{FF2B5EF4-FFF2-40B4-BE49-F238E27FC236}">
                <a16:creationId xmlns:a16="http://schemas.microsoft.com/office/drawing/2014/main" xmlns="" id="{C42291BA-D6D9-D149-AC90-02EE4CA0421D}"/>
              </a:ext>
            </a:extLst>
          </p:cNvPr>
          <p:cNvSpPr txBox="1"/>
          <p:nvPr/>
        </p:nvSpPr>
        <p:spPr>
          <a:xfrm>
            <a:off x="9421759" y="5959447"/>
            <a:ext cx="186140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BRIAN WILLIAMS</a:t>
            </a:r>
          </a:p>
        </p:txBody>
      </p:sp>
      <p:sp>
        <p:nvSpPr>
          <p:cNvPr id="117" name="Subtitle 2">
            <a:extLst>
              <a:ext uri="{FF2B5EF4-FFF2-40B4-BE49-F238E27FC236}">
                <a16:creationId xmlns:a16="http://schemas.microsoft.com/office/drawing/2014/main" xmlns="" id="{0A625424-865F-D047-97FE-E3ABA3036D77}"/>
              </a:ext>
            </a:extLst>
          </p:cNvPr>
          <p:cNvSpPr txBox="1">
            <a:spLocks/>
          </p:cNvSpPr>
          <p:nvPr/>
        </p:nvSpPr>
        <p:spPr>
          <a:xfrm>
            <a:off x="9964054" y="6284358"/>
            <a:ext cx="776816" cy="261610"/>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Manager</a:t>
            </a:r>
          </a:p>
        </p:txBody>
      </p:sp>
      <p:sp>
        <p:nvSpPr>
          <p:cNvPr id="118" name="TextBox 117">
            <a:extLst>
              <a:ext uri="{FF2B5EF4-FFF2-40B4-BE49-F238E27FC236}">
                <a16:creationId xmlns:a16="http://schemas.microsoft.com/office/drawing/2014/main" xmlns="" id="{2A779748-5E0F-D94D-8C51-FC08EBAE3A12}"/>
              </a:ext>
            </a:extLst>
          </p:cNvPr>
          <p:cNvSpPr txBox="1"/>
          <p:nvPr/>
        </p:nvSpPr>
        <p:spPr>
          <a:xfrm>
            <a:off x="2084636" y="187105"/>
            <a:ext cx="8395855" cy="1015663"/>
          </a:xfrm>
          <a:prstGeom prst="rect">
            <a:avLst/>
          </a:prstGeom>
          <a:noFill/>
        </p:spPr>
        <p:txBody>
          <a:bodyPr wrap="square" rtlCol="0">
            <a:spAutoFit/>
          </a:bodyPr>
          <a:lstStyle/>
          <a:p>
            <a:pPr algn="ctr"/>
            <a:r>
              <a:rPr lang="en-US" sz="3000" b="1" dirty="0">
                <a:solidFill>
                  <a:schemeClr val="tx2"/>
                </a:solidFill>
                <a:latin typeface="Poppins" pitchFamily="2" charset="77"/>
                <a:cs typeface="Poppins" pitchFamily="2" charset="77"/>
              </a:rPr>
              <a:t>UN Ocean Decade Tsunami Programme Scientific Committee - Membership</a:t>
            </a:r>
          </a:p>
        </p:txBody>
      </p:sp>
      <p:sp>
        <p:nvSpPr>
          <p:cNvPr id="119" name="TextBox 118">
            <a:extLst>
              <a:ext uri="{FF2B5EF4-FFF2-40B4-BE49-F238E27FC236}">
                <a16:creationId xmlns:a16="http://schemas.microsoft.com/office/drawing/2014/main" xmlns="" id="{ABE99F89-6C20-1A48-82E9-301CCBD7CCA5}"/>
              </a:ext>
            </a:extLst>
          </p:cNvPr>
          <p:cNvSpPr txBox="1"/>
          <p:nvPr/>
        </p:nvSpPr>
        <p:spPr>
          <a:xfrm>
            <a:off x="5571758" y="1852299"/>
            <a:ext cx="1157689"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2022-2023</a:t>
            </a:r>
          </a:p>
        </p:txBody>
      </p:sp>
      <p:pic>
        <p:nvPicPr>
          <p:cNvPr id="7" name="Picture Placeholder 6" descr="A picture containing logo&#10;&#10;Description automatically generated">
            <a:extLst>
              <a:ext uri="{FF2B5EF4-FFF2-40B4-BE49-F238E27FC236}">
                <a16:creationId xmlns:a16="http://schemas.microsoft.com/office/drawing/2014/main" xmlns="" id="{A79EC222-3E87-4427-B6C7-F4626A7E0156}"/>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16718" r="16718"/>
          <a:stretch>
            <a:fillRect/>
          </a:stretch>
        </p:blipFill>
        <p:spPr>
          <a:xfrm>
            <a:off x="4167188" y="2609303"/>
            <a:ext cx="905669" cy="907256"/>
          </a:xfrm>
        </p:spPr>
      </p:pic>
      <p:pic>
        <p:nvPicPr>
          <p:cNvPr id="17" name="Picture Placeholder 16">
            <a:extLst>
              <a:ext uri="{FF2B5EF4-FFF2-40B4-BE49-F238E27FC236}">
                <a16:creationId xmlns:a16="http://schemas.microsoft.com/office/drawing/2014/main" xmlns="" id="{01DC831F-FD20-4DF3-B86E-A826927A2683}"/>
              </a:ext>
            </a:extLst>
          </p:cNvPr>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l="23714" r="23714"/>
          <a:stretch/>
        </p:blipFill>
        <p:spPr>
          <a:xfrm>
            <a:off x="78582" y="3800721"/>
            <a:ext cx="906054" cy="906848"/>
          </a:xfrm>
        </p:spPr>
      </p:pic>
      <p:pic>
        <p:nvPicPr>
          <p:cNvPr id="23" name="Picture Placeholder 22" descr="Shape&#10;&#10;Description automatically generated">
            <a:extLst>
              <a:ext uri="{FF2B5EF4-FFF2-40B4-BE49-F238E27FC236}">
                <a16:creationId xmlns:a16="http://schemas.microsoft.com/office/drawing/2014/main" xmlns="" id="{F5E592CA-7502-4C66-8526-8462D0AB71A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16689" r="16689"/>
          <a:stretch>
            <a:fillRect/>
          </a:stretch>
        </p:blipFill>
        <p:spPr>
          <a:xfrm>
            <a:off x="5832475" y="3778496"/>
            <a:ext cx="905669" cy="906463"/>
          </a:xfrm>
          <a:ln>
            <a:solidFill>
              <a:schemeClr val="bg1">
                <a:lumMod val="75000"/>
              </a:schemeClr>
            </a:solidFill>
          </a:ln>
        </p:spPr>
      </p:pic>
      <p:pic>
        <p:nvPicPr>
          <p:cNvPr id="20" name="Picture Placeholder 19" descr="Logo, company name&#10;&#10;Description automatically generated">
            <a:extLst>
              <a:ext uri="{FF2B5EF4-FFF2-40B4-BE49-F238E27FC236}">
                <a16:creationId xmlns:a16="http://schemas.microsoft.com/office/drawing/2014/main" xmlns="" id="{A5ECB215-EB2E-4325-B2EB-290C3D3078B1}"/>
              </a:ext>
            </a:extLst>
          </p:cNvPr>
          <p:cNvPicPr>
            <a:picLocks noGrp="1" noChangeAspect="1"/>
          </p:cNvPicPr>
          <p:nvPr>
            <p:ph type="pic" sz="quarter" idx="14"/>
          </p:nvPr>
        </p:nvPicPr>
        <p:blipFill>
          <a:blip r:embed="rId5" cstate="email">
            <a:extLst>
              <a:ext uri="{28A0092B-C50C-407E-A947-70E740481C1C}">
                <a14:useLocalDpi xmlns:a14="http://schemas.microsoft.com/office/drawing/2010/main" val="0"/>
              </a:ext>
            </a:extLst>
          </a:blip>
          <a:srcRect l="13633" r="13633"/>
          <a:stretch>
            <a:fillRect/>
          </a:stretch>
        </p:blipFill>
        <p:spPr>
          <a:xfrm>
            <a:off x="2955132" y="3778496"/>
            <a:ext cx="906463" cy="906463"/>
          </a:xfrm>
        </p:spPr>
      </p:pic>
      <p:pic>
        <p:nvPicPr>
          <p:cNvPr id="26" name="Picture Placeholder 25" descr="Logo&#10;&#10;Description automatically generated">
            <a:extLst>
              <a:ext uri="{FF2B5EF4-FFF2-40B4-BE49-F238E27FC236}">
                <a16:creationId xmlns:a16="http://schemas.microsoft.com/office/drawing/2014/main" xmlns="" id="{A577511C-ACE2-4A5D-8EEE-F7AB95C8BA1A}"/>
              </a:ext>
            </a:extLst>
          </p:cNvPr>
          <p:cNvPicPr>
            <a:picLocks noGrp="1" noChangeAspect="1"/>
          </p:cNvPicPr>
          <p:nvPr>
            <p:ph type="pic" sz="quarter" idx="15"/>
          </p:nvPr>
        </p:nvPicPr>
        <p:blipFill>
          <a:blip r:embed="rId6" cstate="email">
            <a:extLst>
              <a:ext uri="{28A0092B-C50C-407E-A947-70E740481C1C}">
                <a14:useLocalDpi xmlns:a14="http://schemas.microsoft.com/office/drawing/2010/main" val="0"/>
              </a:ext>
            </a:extLst>
          </a:blip>
          <a:srcRect l="25022" r="25022"/>
          <a:stretch>
            <a:fillRect/>
          </a:stretch>
        </p:blipFill>
        <p:spPr>
          <a:xfrm>
            <a:off x="8659019" y="3800721"/>
            <a:ext cx="906463" cy="907257"/>
          </a:xfrm>
        </p:spPr>
      </p:pic>
      <p:pic>
        <p:nvPicPr>
          <p:cNvPr id="41" name="Picture Placeholder 40" descr="A picture containing logo&#10;&#10;Description automatically generated">
            <a:extLst>
              <a:ext uri="{FF2B5EF4-FFF2-40B4-BE49-F238E27FC236}">
                <a16:creationId xmlns:a16="http://schemas.microsoft.com/office/drawing/2014/main" xmlns="" id="{80DC71E7-6C79-4F7A-B55D-D52E5D20E31F}"/>
              </a:ext>
            </a:extLst>
          </p:cNvPr>
          <p:cNvPicPr>
            <a:picLocks noGrp="1" noChangeAspect="1"/>
          </p:cNvPicPr>
          <p:nvPr>
            <p:ph type="pic" sz="quarter" idx="17"/>
          </p:nvPr>
        </p:nvPicPr>
        <p:blipFill>
          <a:blip r:embed="rId2" cstate="email">
            <a:extLst>
              <a:ext uri="{28A0092B-C50C-407E-A947-70E740481C1C}">
                <a14:useLocalDpi xmlns:a14="http://schemas.microsoft.com/office/drawing/2010/main" val="0"/>
              </a:ext>
            </a:extLst>
          </a:blip>
          <a:srcRect l="16660" r="16660"/>
          <a:stretch>
            <a:fillRect/>
          </a:stretch>
        </p:blipFill>
        <p:spPr>
          <a:xfrm>
            <a:off x="2932907" y="4809578"/>
            <a:ext cx="906463" cy="906463"/>
          </a:xfrm>
        </p:spPr>
      </p:pic>
      <p:pic>
        <p:nvPicPr>
          <p:cNvPr id="29" name="Picture Placeholder 28" descr="A picture containing text&#10;&#10;Description automatically generated">
            <a:extLst>
              <a:ext uri="{FF2B5EF4-FFF2-40B4-BE49-F238E27FC236}">
                <a16:creationId xmlns:a16="http://schemas.microsoft.com/office/drawing/2014/main" xmlns="" id="{23BD58C7-6DF3-4319-B285-24D716BA886E}"/>
              </a:ext>
            </a:extLst>
          </p:cNvPr>
          <p:cNvPicPr>
            <a:picLocks noGrp="1" noChangeAspect="1"/>
          </p:cNvPicPr>
          <p:nvPr>
            <p:ph type="pic" sz="quarter" idx="18"/>
          </p:nvPr>
        </p:nvPicPr>
        <p:blipFill>
          <a:blip r:embed="rId7" cstate="email">
            <a:extLst>
              <a:ext uri="{28A0092B-C50C-407E-A947-70E740481C1C}">
                <a14:useLocalDpi xmlns:a14="http://schemas.microsoft.com/office/drawing/2010/main" val="0"/>
              </a:ext>
            </a:extLst>
          </a:blip>
          <a:srcRect l="20000" r="20000"/>
          <a:stretch>
            <a:fillRect/>
          </a:stretch>
        </p:blipFill>
        <p:spPr>
          <a:xfrm>
            <a:off x="43657" y="4846884"/>
            <a:ext cx="906463" cy="906463"/>
          </a:xfrm>
        </p:spPr>
      </p:pic>
      <p:pic>
        <p:nvPicPr>
          <p:cNvPr id="45" name="Picture Placeholder 44" descr="Shape, circle&#10;&#10;Description automatically generated">
            <a:extLst>
              <a:ext uri="{FF2B5EF4-FFF2-40B4-BE49-F238E27FC236}">
                <a16:creationId xmlns:a16="http://schemas.microsoft.com/office/drawing/2014/main" xmlns="" id="{277D10C1-74E3-443A-96D8-CFEB63CA4A54}"/>
              </a:ext>
            </a:extLst>
          </p:cNvPr>
          <p:cNvPicPr>
            <a:picLocks noGrp="1" noChangeAspect="1"/>
          </p:cNvPicPr>
          <p:nvPr>
            <p:ph type="pic" sz="quarter" idx="19"/>
          </p:nvPr>
        </p:nvPicPr>
        <p:blipFill>
          <a:blip r:embed="rId8" cstate="email">
            <a:extLst>
              <a:ext uri="{28A0092B-C50C-407E-A947-70E740481C1C}">
                <a14:useLocalDpi xmlns:a14="http://schemas.microsoft.com/office/drawing/2010/main" val="0"/>
              </a:ext>
            </a:extLst>
          </a:blip>
          <a:srcRect l="16689" r="16689"/>
          <a:stretch>
            <a:fillRect/>
          </a:stretch>
        </p:blipFill>
        <p:spPr>
          <a:xfrm>
            <a:off x="8651082" y="4827040"/>
            <a:ext cx="905669" cy="906463"/>
          </a:xfrm>
          <a:ln>
            <a:solidFill>
              <a:schemeClr val="bg1">
                <a:lumMod val="75000"/>
              </a:schemeClr>
            </a:solidFill>
          </a:ln>
        </p:spPr>
      </p:pic>
      <p:pic>
        <p:nvPicPr>
          <p:cNvPr id="43" name="Picture Placeholder 42" descr="Shape&#10;&#10;Description automatically generated">
            <a:extLst>
              <a:ext uri="{FF2B5EF4-FFF2-40B4-BE49-F238E27FC236}">
                <a16:creationId xmlns:a16="http://schemas.microsoft.com/office/drawing/2014/main" xmlns="" id="{4C2DD30C-634A-46E0-999F-F1672E0405F7}"/>
              </a:ext>
            </a:extLst>
          </p:cNvPr>
          <p:cNvPicPr>
            <a:picLocks noGrp="1" noChangeAspect="1"/>
          </p:cNvPicPr>
          <p:nvPr>
            <p:ph type="pic" sz="quarter" idx="20"/>
          </p:nvPr>
        </p:nvPicPr>
        <p:blipFill>
          <a:blip r:embed="rId9" cstate="email">
            <a:extLst>
              <a:ext uri="{28A0092B-C50C-407E-A947-70E740481C1C}">
                <a14:useLocalDpi xmlns:a14="http://schemas.microsoft.com/office/drawing/2010/main" val="0"/>
              </a:ext>
            </a:extLst>
          </a:blip>
          <a:srcRect l="16718" r="16718"/>
          <a:stretch>
            <a:fillRect/>
          </a:stretch>
        </p:blipFill>
        <p:spPr>
          <a:xfrm>
            <a:off x="5832475" y="4815928"/>
            <a:ext cx="905669" cy="907256"/>
          </a:xfrm>
          <a:ln>
            <a:solidFill>
              <a:schemeClr val="bg1">
                <a:lumMod val="75000"/>
              </a:schemeClr>
            </a:solidFill>
          </a:ln>
        </p:spPr>
      </p:pic>
      <p:sp>
        <p:nvSpPr>
          <p:cNvPr id="42" name="TextBox 41">
            <a:extLst>
              <a:ext uri="{FF2B5EF4-FFF2-40B4-BE49-F238E27FC236}">
                <a16:creationId xmlns:a16="http://schemas.microsoft.com/office/drawing/2014/main" xmlns="" id="{F19695E0-B590-C54F-943E-2EFEF3C2DD13}"/>
              </a:ext>
            </a:extLst>
          </p:cNvPr>
          <p:cNvSpPr txBox="1"/>
          <p:nvPr/>
        </p:nvSpPr>
        <p:spPr>
          <a:xfrm>
            <a:off x="340335" y="1545772"/>
            <a:ext cx="3633638" cy="1846659"/>
          </a:xfrm>
          <a:prstGeom prst="rect">
            <a:avLst/>
          </a:prstGeom>
          <a:noFill/>
        </p:spPr>
        <p:txBody>
          <a:bodyPr wrap="square" rtlCol="0">
            <a:spAutoFit/>
          </a:bodyPr>
          <a:lstStyle/>
          <a:p>
            <a:r>
              <a:rPr lang="en-US" b="1" dirty="0"/>
              <a:t>Annex to Dec. A-31/3.4.1</a:t>
            </a:r>
          </a:p>
          <a:p>
            <a:r>
              <a:rPr lang="en-US" sz="1600" dirty="0"/>
              <a:t>Membership:</a:t>
            </a:r>
          </a:p>
          <a:p>
            <a:r>
              <a:rPr lang="en-US" sz="1600" dirty="0"/>
              <a:t>• Four (4) members nominated by the each of the TOWS-WG Task Teams;</a:t>
            </a:r>
          </a:p>
          <a:p>
            <a:r>
              <a:rPr lang="en-US" sz="1600" dirty="0"/>
              <a:t>• Three (3) members nominated by the TOWS-WG on the basis of their scientific expertise;</a:t>
            </a:r>
          </a:p>
        </p:txBody>
      </p:sp>
      <p:sp>
        <p:nvSpPr>
          <p:cNvPr id="44" name="TextBox 43">
            <a:extLst>
              <a:ext uri="{FF2B5EF4-FFF2-40B4-BE49-F238E27FC236}">
                <a16:creationId xmlns:a16="http://schemas.microsoft.com/office/drawing/2014/main" xmlns="" id="{86403487-8A2C-1640-8335-DF6A2320D484}"/>
              </a:ext>
            </a:extLst>
          </p:cNvPr>
          <p:cNvSpPr txBox="1"/>
          <p:nvPr/>
        </p:nvSpPr>
        <p:spPr>
          <a:xfrm>
            <a:off x="8311160" y="1545772"/>
            <a:ext cx="3405011" cy="1969770"/>
          </a:xfrm>
          <a:prstGeom prst="rect">
            <a:avLst/>
          </a:prstGeom>
          <a:noFill/>
        </p:spPr>
        <p:txBody>
          <a:bodyPr wrap="square" rtlCol="0">
            <a:spAutoFit/>
          </a:bodyPr>
          <a:lstStyle/>
          <a:p>
            <a:r>
              <a:rPr lang="en-US" sz="1400" b="1" dirty="0"/>
              <a:t>Annex to Dec. A-31/3.4.1 (cont.)</a:t>
            </a:r>
          </a:p>
          <a:p>
            <a:r>
              <a:rPr lang="en-US" dirty="0"/>
              <a:t>• All members will serve for a period of two years and would be eligible for </a:t>
            </a:r>
            <a:r>
              <a:rPr lang="en-US" b="1" u="sng" dirty="0"/>
              <a:t>renewal once.</a:t>
            </a:r>
          </a:p>
          <a:p>
            <a:r>
              <a:rPr lang="en-US" dirty="0"/>
              <a:t>• In selecting Expert Members, due consideration to geographic, generational and gender balance.</a:t>
            </a:r>
            <a:endParaRPr lang="fr-FR" dirty="0"/>
          </a:p>
        </p:txBody>
      </p:sp>
      <p:pic>
        <p:nvPicPr>
          <p:cNvPr id="48" name="Picture 2">
            <a:extLst>
              <a:ext uri="{FF2B5EF4-FFF2-40B4-BE49-F238E27FC236}">
                <a16:creationId xmlns:a16="http://schemas.microsoft.com/office/drawing/2014/main" xmlns="" id="{988D1049-BE3B-4BAC-8E75-3F918B4A531C}"/>
              </a:ext>
            </a:extLst>
          </p:cNvPr>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l="16688" r="16688"/>
          <a:stretch/>
        </p:blipFill>
        <p:spPr bwMode="auto">
          <a:xfrm>
            <a:off x="5819844" y="5784753"/>
            <a:ext cx="906463" cy="906463"/>
          </a:xfrm>
          <a:prstGeom prst="ellipse">
            <a:avLst/>
          </a:prstGeom>
          <a:noFill/>
          <a:extLst>
            <a:ext uri="{909E8E84-426E-40DD-AFC4-6F175D3DCCD1}">
              <a14:hiddenFill xmlns:a14="http://schemas.microsoft.com/office/drawing/2010/main">
                <a:solidFill>
                  <a:srgbClr val="FFFFFF"/>
                </a:solidFill>
              </a14:hiddenFill>
            </a:ext>
          </a:extLst>
        </p:spPr>
      </p:pic>
      <p:pic>
        <p:nvPicPr>
          <p:cNvPr id="49" name="Picture Placeholder 16">
            <a:extLst>
              <a:ext uri="{FF2B5EF4-FFF2-40B4-BE49-F238E27FC236}">
                <a16:creationId xmlns:a16="http://schemas.microsoft.com/office/drawing/2014/main" xmlns="" id="{5CDF2222-99E2-4E2F-B3FB-B58283BEFC75}"/>
              </a:ext>
            </a:extLst>
          </p:cNvPr>
          <p:cNvPicPr>
            <a:picLocks noChangeAspect="1"/>
          </p:cNvPicPr>
          <p:nvPr/>
        </p:nvPicPr>
        <p:blipFill>
          <a:blip r:embed="rId3" cstate="email">
            <a:extLst>
              <a:ext uri="{28A0092B-C50C-407E-A947-70E740481C1C}">
                <a14:useLocalDpi xmlns:a14="http://schemas.microsoft.com/office/drawing/2010/main" val="0"/>
              </a:ext>
            </a:extLst>
          </a:blip>
          <a:srcRect l="23714" r="23714"/>
          <a:stretch/>
        </p:blipFill>
        <p:spPr>
          <a:xfrm>
            <a:off x="64183" y="5810116"/>
            <a:ext cx="906054" cy="906848"/>
          </a:xfrm>
          <a:prstGeom prst="ellipse">
            <a:avLst/>
          </a:prstGeom>
          <a:solidFill>
            <a:schemeClr val="bg1">
              <a:lumMod val="95000"/>
            </a:schemeClr>
          </a:solidFill>
          <a:ln>
            <a:noFill/>
          </a:ln>
          <a:effectLst/>
        </p:spPr>
      </p:pic>
      <p:pic>
        <p:nvPicPr>
          <p:cNvPr id="5" name="Picture 4" descr="Logo, icon, company name&#10;&#10;Description automatically generated">
            <a:extLst>
              <a:ext uri="{FF2B5EF4-FFF2-40B4-BE49-F238E27FC236}">
                <a16:creationId xmlns:a16="http://schemas.microsoft.com/office/drawing/2014/main" xmlns="" id="{FAB73DB9-5DA2-4F7A-945A-AF25C243A3CC}"/>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937319" y="5827598"/>
            <a:ext cx="895165" cy="895165"/>
          </a:xfrm>
          <a:prstGeom prst="rect">
            <a:avLst/>
          </a:prstGeom>
        </p:spPr>
      </p:pic>
    </p:spTree>
    <p:extLst>
      <p:ext uri="{BB962C8B-B14F-4D97-AF65-F5344CB8AC3E}">
        <p14:creationId xmlns:p14="http://schemas.microsoft.com/office/powerpoint/2010/main" val="182507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xmlns="" id="{658C7DB0-C9B6-7F45-964A-C12814C2A23B}"/>
              </a:ext>
            </a:extLst>
          </p:cNvPr>
          <p:cNvSpPr txBox="1"/>
          <p:nvPr/>
        </p:nvSpPr>
        <p:spPr>
          <a:xfrm>
            <a:off x="296398" y="1180299"/>
            <a:ext cx="5799602" cy="6617196"/>
          </a:xfrm>
          <a:prstGeom prst="rect">
            <a:avLst/>
          </a:prstGeom>
          <a:noFill/>
        </p:spPr>
        <p:txBody>
          <a:bodyPr wrap="square">
            <a:spAutoFit/>
          </a:bodyPr>
          <a:lstStyle/>
          <a:p>
            <a:pPr marL="457200" indent="-457200">
              <a:buFont typeface="Courier New" panose="02070309020205020404" pitchFamily="49" charset="0"/>
              <a:buChar char="o"/>
            </a:pPr>
            <a:r>
              <a:rPr lang="en-IN" sz="2400" dirty="0"/>
              <a:t>First Meeting  17 Feb 2022 (Online): </a:t>
            </a:r>
            <a:r>
              <a:rPr lang="en-IN" sz="2400" dirty="0">
                <a:solidFill>
                  <a:srgbClr val="0070C0"/>
                </a:solidFill>
              </a:rPr>
              <a:t>Introduction/expectations and work plan</a:t>
            </a:r>
          </a:p>
          <a:p>
            <a:pPr marL="457200" indent="-457200">
              <a:buFont typeface="Courier New" panose="02070309020205020404" pitchFamily="49" charset="0"/>
              <a:buChar char="o"/>
            </a:pPr>
            <a:endParaRPr lang="en-IN" sz="2400" dirty="0"/>
          </a:p>
          <a:p>
            <a:pPr marL="457200" indent="-457200">
              <a:buFont typeface="Courier New" panose="02070309020205020404" pitchFamily="49" charset="0"/>
              <a:buChar char="o"/>
            </a:pPr>
            <a:r>
              <a:rPr lang="en-IN" sz="2400" dirty="0"/>
              <a:t>Second Meeting June  (HQ), 21-23 June 2022 : </a:t>
            </a:r>
            <a:r>
              <a:rPr lang="en-IN" sz="2400" dirty="0">
                <a:solidFill>
                  <a:srgbClr val="0070C0"/>
                </a:solidFill>
              </a:rPr>
              <a:t>Preparation of a Draft Ocean Decade Tsunami Science Plan </a:t>
            </a:r>
            <a:br>
              <a:rPr lang="en-IN" sz="2400" dirty="0">
                <a:solidFill>
                  <a:srgbClr val="0070C0"/>
                </a:solidFill>
              </a:rPr>
            </a:br>
            <a:endParaRPr lang="en-IN" sz="2400" dirty="0">
              <a:solidFill>
                <a:srgbClr val="0070C0"/>
              </a:solidFill>
            </a:endParaRPr>
          </a:p>
          <a:p>
            <a:pPr marL="457200" indent="-457200">
              <a:buFont typeface="Courier New" panose="02070309020205020404" pitchFamily="49" charset="0"/>
              <a:buChar char="o"/>
            </a:pPr>
            <a:r>
              <a:rPr lang="en-IN" sz="2400" dirty="0">
                <a:solidFill>
                  <a:schemeClr val="tx1">
                    <a:lumMod val="65000"/>
                    <a:lumOff val="35000"/>
                  </a:schemeClr>
                </a:solidFill>
              </a:rPr>
              <a:t>Third Meeting</a:t>
            </a:r>
            <a:r>
              <a:rPr lang="en-IN" sz="2400" dirty="0">
                <a:solidFill>
                  <a:srgbClr val="0070C0"/>
                </a:solidFill>
              </a:rPr>
              <a:t> </a:t>
            </a:r>
            <a:r>
              <a:rPr lang="en-IN" sz="2400" dirty="0">
                <a:solidFill>
                  <a:schemeClr val="tx1">
                    <a:lumMod val="65000"/>
                    <a:lumOff val="35000"/>
                  </a:schemeClr>
                </a:solidFill>
              </a:rPr>
              <a:t>planned in December 2022:  </a:t>
            </a:r>
            <a:r>
              <a:rPr lang="en-IN" sz="2400" dirty="0">
                <a:solidFill>
                  <a:srgbClr val="0070C0"/>
                </a:solidFill>
              </a:rPr>
              <a:t>Finalize the draft Science Plan</a:t>
            </a:r>
          </a:p>
          <a:p>
            <a:pPr marL="457200" indent="-457200">
              <a:buFont typeface="Courier New" panose="02070309020205020404" pitchFamily="49" charset="0"/>
              <a:buChar char="o"/>
            </a:pPr>
            <a:endParaRPr lang="en-IN" sz="2400" dirty="0">
              <a:solidFill>
                <a:schemeClr val="tx1">
                  <a:lumMod val="65000"/>
                  <a:lumOff val="35000"/>
                </a:schemeClr>
              </a:solidFill>
            </a:endParaRPr>
          </a:p>
          <a:p>
            <a:pPr marL="457200" indent="-457200">
              <a:buFont typeface="Courier New" panose="02070309020205020404" pitchFamily="49" charset="0"/>
              <a:buChar char="o"/>
            </a:pPr>
            <a:r>
              <a:rPr lang="en-IN" sz="2400" dirty="0">
                <a:solidFill>
                  <a:schemeClr val="tx1">
                    <a:lumMod val="65000"/>
                    <a:lumOff val="35000"/>
                  </a:schemeClr>
                </a:solidFill>
              </a:rPr>
              <a:t>Postponed to Jan 2023, HQ. </a:t>
            </a:r>
          </a:p>
          <a:p>
            <a:pPr marL="457200" indent="-457200">
              <a:buFont typeface="Courier New" panose="02070309020205020404" pitchFamily="49" charset="0"/>
              <a:buChar char="o"/>
            </a:pPr>
            <a:endParaRPr lang="en-IN" sz="2400" dirty="0">
              <a:solidFill>
                <a:schemeClr val="tx1">
                  <a:lumMod val="65000"/>
                  <a:lumOff val="35000"/>
                </a:schemeClr>
              </a:solidFill>
            </a:endParaRPr>
          </a:p>
          <a:p>
            <a:pPr marL="457200" indent="-457200">
              <a:buFont typeface="Courier New" panose="02070309020205020404" pitchFamily="49" charset="0"/>
              <a:buChar char="o"/>
            </a:pPr>
            <a:r>
              <a:rPr lang="en-IN" sz="2400" dirty="0">
                <a:solidFill>
                  <a:schemeClr val="tx1">
                    <a:lumMod val="65000"/>
                    <a:lumOff val="35000"/>
                  </a:schemeClr>
                </a:solidFill>
              </a:rPr>
              <a:t>Endorsement of plan at TOWS , Feb 2023</a:t>
            </a:r>
          </a:p>
          <a:p>
            <a:endParaRPr lang="en-IN" sz="1400" dirty="0"/>
          </a:p>
          <a:p>
            <a:endParaRPr lang="en-IN" sz="1400" dirty="0"/>
          </a:p>
          <a:p>
            <a:endParaRPr lang="en-IN" sz="1400" dirty="0"/>
          </a:p>
          <a:p>
            <a:endParaRPr lang="en-IN" sz="1400" dirty="0"/>
          </a:p>
          <a:p>
            <a:endParaRPr lang="en-IN" sz="1400" dirty="0"/>
          </a:p>
          <a:p>
            <a:endParaRPr lang="en-IN" sz="1400" dirty="0"/>
          </a:p>
          <a:p>
            <a:endParaRPr lang="en-IN" sz="1400" dirty="0"/>
          </a:p>
          <a:p>
            <a:endParaRPr lang="en-IN" sz="1400" dirty="0"/>
          </a:p>
        </p:txBody>
      </p:sp>
      <p:sp>
        <p:nvSpPr>
          <p:cNvPr id="8" name="TextBox 7">
            <a:extLst>
              <a:ext uri="{FF2B5EF4-FFF2-40B4-BE49-F238E27FC236}">
                <a16:creationId xmlns:a16="http://schemas.microsoft.com/office/drawing/2014/main" xmlns="" id="{415D30DD-36A5-7E4A-9B7A-A8407714506C}"/>
              </a:ext>
            </a:extLst>
          </p:cNvPr>
          <p:cNvSpPr txBox="1"/>
          <p:nvPr/>
        </p:nvSpPr>
        <p:spPr>
          <a:xfrm>
            <a:off x="475116" y="91875"/>
            <a:ext cx="11185072" cy="1015663"/>
          </a:xfrm>
          <a:prstGeom prst="rect">
            <a:avLst/>
          </a:prstGeom>
          <a:noFill/>
        </p:spPr>
        <p:txBody>
          <a:bodyPr wrap="square" rtlCol="0">
            <a:spAutoFit/>
          </a:bodyPr>
          <a:lstStyle/>
          <a:p>
            <a:pPr algn="ctr"/>
            <a:r>
              <a:rPr lang="en-US" sz="3000" b="1" dirty="0">
                <a:solidFill>
                  <a:schemeClr val="tx2"/>
                </a:solidFill>
                <a:latin typeface="Poppins" pitchFamily="2" charset="77"/>
                <a:cs typeface="Poppins" pitchFamily="2" charset="77"/>
              </a:rPr>
              <a:t>UN Ocean Decade Tsunami Programme</a:t>
            </a:r>
          </a:p>
          <a:p>
            <a:pPr algn="ctr"/>
            <a:r>
              <a:rPr lang="en-US" sz="3000" b="1" dirty="0">
                <a:solidFill>
                  <a:schemeClr val="tx2"/>
                </a:solidFill>
                <a:latin typeface="Poppins" pitchFamily="2" charset="77"/>
                <a:cs typeface="Poppins" pitchFamily="2" charset="77"/>
              </a:rPr>
              <a:t> Scientific Committee </a:t>
            </a:r>
          </a:p>
        </p:txBody>
      </p:sp>
      <p:pic>
        <p:nvPicPr>
          <p:cNvPr id="3" name="Picture 2">
            <a:extLst>
              <a:ext uri="{FF2B5EF4-FFF2-40B4-BE49-F238E27FC236}">
                <a16:creationId xmlns:a16="http://schemas.microsoft.com/office/drawing/2014/main" xmlns="" id="{E79DE89D-F313-448A-B6C5-C7086995E879}"/>
              </a:ext>
            </a:extLst>
          </p:cNvPr>
          <p:cNvPicPr>
            <a:picLocks noChangeAspect="1"/>
          </p:cNvPicPr>
          <p:nvPr/>
        </p:nvPicPr>
        <p:blipFill rotWithShape="1">
          <a:blip r:embed="rId2"/>
          <a:srcRect l="45166" t="18815" r="18667" b="5777"/>
          <a:stretch/>
        </p:blipFill>
        <p:spPr>
          <a:xfrm>
            <a:off x="6226323" y="1107538"/>
            <a:ext cx="4409440" cy="517144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xmlns="" id="{B33501CA-3309-4DF4-AA86-EC17844DA299}"/>
              </a:ext>
            </a:extLst>
          </p:cNvPr>
          <p:cNvPicPr>
            <a:picLocks noChangeAspect="1"/>
          </p:cNvPicPr>
          <p:nvPr/>
        </p:nvPicPr>
        <p:blipFill rotWithShape="1">
          <a:blip r:embed="rId3"/>
          <a:srcRect l="44500" t="18666" r="19333" b="4593"/>
          <a:stretch/>
        </p:blipFill>
        <p:spPr>
          <a:xfrm>
            <a:off x="7486163" y="1386771"/>
            <a:ext cx="4409440" cy="5262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47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1064</Words>
  <Application>Microsoft Office PowerPoint</Application>
  <PresentationFormat>Widescreen</PresentationFormat>
  <Paragraphs>160</Paragraphs>
  <Slides>14</Slides>
  <Notes>1</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14</vt:i4>
      </vt:variant>
    </vt:vector>
  </HeadingPairs>
  <TitlesOfParts>
    <vt:vector size="34" baseType="lpstr">
      <vt:lpstr>SimSun</vt:lpstr>
      <vt:lpstr>72 Black</vt:lpstr>
      <vt:lpstr>72 Light</vt:lpstr>
      <vt:lpstr>Abadi Extra Light</vt:lpstr>
      <vt:lpstr>Arial</vt:lpstr>
      <vt:lpstr>Calibri</vt:lpstr>
      <vt:lpstr>Calibri Light</vt:lpstr>
      <vt:lpstr>Courier New</vt:lpstr>
      <vt:lpstr>DengXian</vt:lpstr>
      <vt:lpstr>DINPro</vt:lpstr>
      <vt:lpstr>Lato Light</vt:lpstr>
      <vt:lpstr>League Spartan</vt:lpstr>
      <vt:lpstr>Mukta ExtraLight</vt:lpstr>
      <vt:lpstr>Myriad Pro</vt:lpstr>
      <vt:lpstr>Poppins</vt:lpstr>
      <vt:lpstr>Poppins Light</vt:lpstr>
      <vt:lpstr>Times New Roman</vt:lpstr>
      <vt:lpstr>1_Office Theme</vt:lpstr>
      <vt:lpstr>Tema di Office</vt:lpstr>
      <vt:lpstr>9_Custom Design</vt:lpstr>
      <vt:lpstr>PowerPoint Presentation</vt:lpstr>
      <vt:lpstr>Transformative Tsunami Early Warning &amp; Mitigation System   Resilience     Safer Coasts   </vt:lpstr>
      <vt:lpstr>PowerPoint Presentation</vt:lpstr>
      <vt:lpstr>The Ocean Decade Tsunami Programme </vt:lpstr>
      <vt:lpstr>2. Warning Dissemination and Communication </vt:lpstr>
      <vt:lpstr>3. Response Capability </vt:lpstr>
      <vt:lpstr>PowerPoint Presentation</vt:lpstr>
      <vt:lpstr>PowerPoint Presentation</vt:lpstr>
      <vt:lpstr>PowerPoint Presentation</vt:lpstr>
      <vt:lpstr>PowerPoint Presentation</vt:lpstr>
      <vt:lpstr>PowerPoint Presentation</vt:lpstr>
      <vt:lpstr>PowerPoint Presentation</vt:lpstr>
      <vt:lpstr>IOC UNESCO EU DG ECHO CoastWAVE Project Sep 2021-Mar. 2024  An ICG /NEAMTWS Project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Seng, Denis</dc:creator>
  <cp:lastModifiedBy>Alejandro Rojas</cp:lastModifiedBy>
  <cp:revision>36</cp:revision>
  <dcterms:created xsi:type="dcterms:W3CDTF">2022-11-26T18:33:39Z</dcterms:created>
  <dcterms:modified xsi:type="dcterms:W3CDTF">2022-12-06T14:39:16Z</dcterms:modified>
</cp:coreProperties>
</file>