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75" r:id="rId3"/>
    <p:sldId id="257" r:id="rId4"/>
    <p:sldId id="270" r:id="rId5"/>
    <p:sldId id="277" r:id="rId6"/>
    <p:sldId id="267" r:id="rId7"/>
    <p:sldId id="264" r:id="rId8"/>
    <p:sldId id="274" r:id="rId9"/>
    <p:sldId id="272" r:id="rId10"/>
    <p:sldId id="273" r:id="rId11"/>
    <p:sldId id="278" r:id="rId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89"/>
  </p:normalViewPr>
  <p:slideViewPr>
    <p:cSldViewPr snapToGrid="0" snapToObjects="1">
      <p:cViewPr>
        <p:scale>
          <a:sx n="53" d="100"/>
          <a:sy n="53" d="100"/>
        </p:scale>
        <p:origin x="69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PT" dirty="0"/>
              <a:t>It is my pleasure to open and introduce all experts to this meeting kindly hosted by our Italian Colleagues fom INGV in the premises of the Vesuvius Obsevatory, so my first word go for them for organizing this expert meeting.</a:t>
            </a:r>
          </a:p>
          <a:p>
            <a:endParaRPr lang="en-PT" dirty="0"/>
          </a:p>
        </p:txBody>
      </p:sp>
    </p:spTree>
    <p:extLst>
      <p:ext uri="{BB962C8B-B14F-4D97-AF65-F5344CB8AC3E}">
        <p14:creationId xmlns:p14="http://schemas.microsoft.com/office/powerpoint/2010/main" val="644611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PT" sz="2400" dirty="0"/>
              <a:t>It is my pleasure to open and introduce This NEAMTWS Experts meeting at this beautiful place. This meeting is kindly hosted by our Italian Colleagues fom INGV in the premises of the Vesuvius Obsevatory, so my first word goes for them for organizing this expert meeting. Without the efforts of Alessandro Amato and Stefano Lorito andh</a:t>
            </a:r>
          </a:p>
          <a:p>
            <a:r>
              <a:rPr lang="en-PT" sz="2400" dirty="0"/>
              <a:t> the support of IOC Tsunami Unit – Secretariat this meeting would not be possible</a:t>
            </a:r>
          </a:p>
          <a:p>
            <a:endParaRPr lang="en-PT" sz="2400" dirty="0"/>
          </a:p>
          <a:p>
            <a:pPr algn="l" defTabSz="457200">
              <a:defRPr>
                <a:solidFill>
                  <a:srgbClr val="000000"/>
                </a:solidFill>
              </a:defRPr>
            </a:pPr>
            <a:endParaRPr lang="en-GB" sz="2400" b="1" dirty="0">
              <a:latin typeface="Arial" panose="020B0604020202020204" pitchFamily="34" charset="0"/>
            </a:endParaRPr>
          </a:p>
        </p:txBody>
      </p:sp>
    </p:spTree>
    <p:extLst>
      <p:ext uri="{BB962C8B-B14F-4D97-AF65-F5344CB8AC3E}">
        <p14:creationId xmlns:p14="http://schemas.microsoft.com/office/powerpoint/2010/main" val="961372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defTabSz="457200">
              <a:defRPr>
                <a:solidFill>
                  <a:srgbClr val="000000"/>
                </a:solidFill>
              </a:defRPr>
            </a:pPr>
            <a:r>
              <a:rPr lang="en-PT" dirty="0"/>
              <a:t>The group on NEAMTWS was formed after </a:t>
            </a:r>
            <a:r>
              <a:rPr lang="en-GB" sz="2400" dirty="0"/>
              <a:t>the 2004 Indian Ocean tsunami under the auspices of IOC. NEAMTWS is a </a:t>
            </a:r>
            <a:r>
              <a:rPr lang="en-GB" sz="2400" dirty="0">
                <a:effectLst/>
                <a:latin typeface="Arial" panose="020B0604020202020204" pitchFamily="34" charset="0"/>
              </a:rPr>
              <a:t>complex operation owned and operated by Member States through their designated agencies. Besides the national functions these agencies serve as conduits for information within the system that is amongst all participating partners. </a:t>
            </a:r>
          </a:p>
          <a:p>
            <a:pPr algn="l" defTabSz="457200">
              <a:defRPr>
                <a:solidFill>
                  <a:srgbClr val="000000"/>
                </a:solidFill>
              </a:defRPr>
            </a:pPr>
            <a:endParaRPr lang="en-GB" sz="2400" dirty="0">
              <a:latin typeface="Arial" panose="020B0604020202020204" pitchFamily="34" charset="0"/>
            </a:endParaRPr>
          </a:p>
          <a:p>
            <a:endParaRPr lang="en-PT" dirty="0"/>
          </a:p>
        </p:txBody>
      </p:sp>
    </p:spTree>
    <p:extLst>
      <p:ext uri="{BB962C8B-B14F-4D97-AF65-F5344CB8AC3E}">
        <p14:creationId xmlns:p14="http://schemas.microsoft.com/office/powerpoint/2010/main" val="271651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T" dirty="0"/>
          </a:p>
        </p:txBody>
      </p:sp>
    </p:spTree>
    <p:extLst>
      <p:ext uri="{BB962C8B-B14F-4D97-AF65-F5344CB8AC3E}">
        <p14:creationId xmlns:p14="http://schemas.microsoft.com/office/powerpoint/2010/main" val="967441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T" dirty="0"/>
          </a:p>
        </p:txBody>
      </p:sp>
    </p:spTree>
    <p:extLst>
      <p:ext uri="{BB962C8B-B14F-4D97-AF65-F5344CB8AC3E}">
        <p14:creationId xmlns:p14="http://schemas.microsoft.com/office/powerpoint/2010/main" val="837571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Low-angle exterior view of a modern building facade covered with aluminium discs under a clear, blue sky"/>
          <p:cNvSpPr>
            <a:spLocks noGrp="1"/>
          </p:cNvSpPr>
          <p:nvPr>
            <p:ph type="pic" sz="quarter" idx="21"/>
          </p:nvPr>
        </p:nvSpPr>
        <p:spPr>
          <a:xfrm>
            <a:off x="15417800" y="1270000"/>
            <a:ext cx="8144934" cy="5410200"/>
          </a:xfrm>
          <a:prstGeom prst="rect">
            <a:avLst/>
          </a:prstGeom>
        </p:spPr>
        <p:txBody>
          <a:bodyPr lIns="91439" tIns="45719" rIns="91439" bIns="45719">
            <a:noAutofit/>
          </a:bodyPr>
          <a:lstStyle/>
          <a:p>
            <a:endParaRPr/>
          </a:p>
        </p:txBody>
      </p:sp>
      <p:sp>
        <p:nvSpPr>
          <p:cNvPr id="125" name="Low-angle view of a modern, curved building under a cloudy sky"/>
          <p:cNvSpPr>
            <a:spLocks noGrp="1"/>
          </p:cNvSpPr>
          <p:nvPr>
            <p:ph type="pic" sz="quarter" idx="22"/>
          </p:nvPr>
        </p:nvSpPr>
        <p:spPr>
          <a:xfrm>
            <a:off x="15443200" y="7086600"/>
            <a:ext cx="8138580" cy="5422900"/>
          </a:xfrm>
          <a:prstGeom prst="rect">
            <a:avLst/>
          </a:prstGeom>
        </p:spPr>
        <p:txBody>
          <a:bodyPr lIns="91439" tIns="45719" rIns="91439" bIns="45719">
            <a:noAutofit/>
          </a:bodyPr>
          <a:lstStyle/>
          <a:p>
            <a:endParaRPr/>
          </a:p>
        </p:txBody>
      </p:sp>
      <p:sp>
        <p:nvSpPr>
          <p:cNvPr id="126" name="View from inside a modern white building with glass panels, looking up to a bright, partly cloudy sky"/>
          <p:cNvSpPr>
            <a:spLocks noGrp="1"/>
          </p:cNvSpPr>
          <p:nvPr>
            <p:ph type="pic" idx="23"/>
          </p:nvPr>
        </p:nvSpPr>
        <p:spPr>
          <a:xfrm>
            <a:off x="-124635" y="1270000"/>
            <a:ext cx="16840169" cy="11243712"/>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134" name="Low-angle view of the Azadi Tower in Tehran, Iran against a clear, bright sky"/>
          <p:cNvSpPr>
            <a:spLocks noGrp="1"/>
          </p:cNvSpPr>
          <p:nvPr>
            <p:ph type="pic" idx="21"/>
          </p:nvPr>
        </p:nvSpPr>
        <p:spPr>
          <a:xfrm>
            <a:off x="0" y="-1282700"/>
            <a:ext cx="24384000" cy="16281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A modern white building with glass panels against a clear, blue sky"/>
          <p:cNvSpPr>
            <a:spLocks noGrp="1"/>
          </p:cNvSpPr>
          <p:nvPr>
            <p:ph type="pic" idx="21"/>
          </p:nvPr>
        </p:nvSpPr>
        <p:spPr>
          <a:xfrm>
            <a:off x="9271000" y="1270000"/>
            <a:ext cx="16764000" cy="111760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Small section of a modern shell bridge in Qingdao, Shandong, China with a partly cloudy sky above"/>
          <p:cNvSpPr>
            <a:spLocks noGrp="1"/>
          </p:cNvSpPr>
          <p:nvPr>
            <p:ph type="pic" idx="22"/>
          </p:nvPr>
        </p:nvSpPr>
        <p:spPr>
          <a:xfrm>
            <a:off x="9271000" y="1263848"/>
            <a:ext cx="16773843" cy="11188205"/>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6"/>
          <a:srcRect/>
          <a:stretch>
            <a:fillRect/>
          </a:stretch>
        </a:blip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Maria Ana Baptista"/>
          <p:cNvSpPr txBox="1">
            <a:spLocks noGrp="1"/>
          </p:cNvSpPr>
          <p:nvPr>
            <p:ph type="body" idx="21"/>
          </p:nvPr>
        </p:nvSpPr>
        <p:spPr>
          <a:xfrm>
            <a:off x="296084" y="12550355"/>
            <a:ext cx="21971002" cy="63697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r>
              <a:rPr sz="2400" b="0" dirty="0"/>
              <a:t>Maria Ana Baptista</a:t>
            </a:r>
          </a:p>
        </p:txBody>
      </p:sp>
      <p:sp>
        <p:nvSpPr>
          <p:cNvPr id="152" name="Introduction to NEAMTWS Experts Meeting…"/>
          <p:cNvSpPr txBox="1">
            <a:spLocks noGrp="1"/>
          </p:cNvSpPr>
          <p:nvPr>
            <p:ph type="ctrTitle"/>
          </p:nvPr>
        </p:nvSpPr>
        <p:spPr>
          <a:prstGeom prst="rect">
            <a:avLst/>
          </a:prstGeom>
        </p:spPr>
        <p:txBody>
          <a:bodyPr/>
          <a:lstStyle/>
          <a:p>
            <a:pPr rtl="0">
              <a:spcBef>
                <a:spcPts val="0"/>
              </a:spcBef>
              <a:spcAft>
                <a:spcPts val="800"/>
              </a:spcAft>
            </a:pPr>
            <a:r>
              <a:rPr lang="en-GB" sz="5500" spc="0" dirty="0">
                <a:solidFill>
                  <a:schemeClr val="tx1"/>
                </a:solidFill>
              </a:rPr>
              <a:t>NEAMTWS Experts Meeting</a:t>
            </a:r>
            <a:br>
              <a:rPr lang="en-GB" sz="5500" spc="0" dirty="0">
                <a:solidFill>
                  <a:schemeClr val="tx1"/>
                </a:solidFill>
              </a:rPr>
            </a:br>
            <a:r>
              <a:rPr lang="en-GB" sz="5500" spc="0" dirty="0">
                <a:solidFill>
                  <a:schemeClr val="tx1"/>
                </a:solidFill>
              </a:rPr>
              <a:t>Implementing NEAMTWS 2030 Strategy</a:t>
            </a:r>
            <a:br>
              <a:rPr lang="en-GB" sz="5500" spc="0" dirty="0">
                <a:solidFill>
                  <a:schemeClr val="tx1"/>
                </a:solidFill>
              </a:rPr>
            </a:br>
            <a:r>
              <a:rPr lang="en-GB" sz="5500" spc="0" dirty="0">
                <a:solidFill>
                  <a:schemeClr val="tx1"/>
                </a:solidFill>
              </a:rPr>
              <a:t>Opportunities and Actions to Explore </a:t>
            </a:r>
            <a:br>
              <a:rPr lang="en-GB" sz="5500" spc="0" dirty="0">
                <a:solidFill>
                  <a:schemeClr val="tx1"/>
                </a:solidFill>
              </a:rPr>
            </a:br>
            <a:r>
              <a:rPr lang="en-GB" sz="5500" spc="0" dirty="0">
                <a:solidFill>
                  <a:schemeClr val="tx1"/>
                </a:solidFill>
              </a:rPr>
              <a:t>28-30 Nov, Naples, Italy</a:t>
            </a:r>
            <a:br>
              <a:rPr lang="en-GB" dirty="0">
                <a:solidFill>
                  <a:schemeClr val="tx1"/>
                </a:solidFill>
                <a:effectLst/>
              </a:rPr>
            </a:br>
            <a:endParaRPr dirty="0">
              <a:solidFill>
                <a:schemeClr val="tx1"/>
              </a:solidFill>
            </a:endParaRPr>
          </a:p>
        </p:txBody>
      </p:sp>
      <p:sp>
        <p:nvSpPr>
          <p:cNvPr id="153" name="Presentation Subtitle"/>
          <p:cNvSpPr txBox="1">
            <a:spLocks noGrp="1"/>
          </p:cNvSpPr>
          <p:nvPr>
            <p:ph type="subTitle" sz="quarter" idx="1"/>
          </p:nvPr>
        </p:nvSpPr>
        <p:spPr>
          <a:prstGeom prst="rect">
            <a:avLst/>
          </a:prstGeom>
        </p:spPr>
        <p:txBody>
          <a:bodyPr/>
          <a:lstStyle/>
          <a:p>
            <a:r>
              <a:rPr lang="pt-PT" dirty="0">
                <a:solidFill>
                  <a:schemeClr val="tx1"/>
                </a:solidFill>
              </a:rPr>
              <a:t>Maria Ana Baptista</a:t>
            </a:r>
            <a:endParaRPr dirty="0">
              <a:solidFill>
                <a:schemeClr val="tx1"/>
              </a:solidFill>
            </a:endParaRPr>
          </a:p>
        </p:txBody>
      </p:sp>
      <p:pic>
        <p:nvPicPr>
          <p:cNvPr id="154"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77818" y="12550355"/>
            <a:ext cx="8087182" cy="1020307"/>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0CDB2F0-2DB8-4B46-90B9-F326A1329411}"/>
              </a:ext>
            </a:extLst>
          </p:cNvPr>
          <p:cNvSpPr>
            <a:spLocks noGrp="1"/>
          </p:cNvSpPr>
          <p:nvPr>
            <p:ph type="pic" idx="21"/>
          </p:nvPr>
        </p:nvSpPr>
        <p:spPr>
          <a:xfrm>
            <a:off x="9271000" y="856079"/>
            <a:ext cx="16764000" cy="11176000"/>
          </a:xfrm>
        </p:spPr>
      </p:sp>
      <p:sp>
        <p:nvSpPr>
          <p:cNvPr id="3" name="Title 2">
            <a:extLst>
              <a:ext uri="{FF2B5EF4-FFF2-40B4-BE49-F238E27FC236}">
                <a16:creationId xmlns:a16="http://schemas.microsoft.com/office/drawing/2014/main" id="{8BA32900-4229-074F-AAFB-4BC8525F2EBC}"/>
              </a:ext>
            </a:extLst>
          </p:cNvPr>
          <p:cNvSpPr>
            <a:spLocks noGrp="1"/>
          </p:cNvSpPr>
          <p:nvPr>
            <p:ph type="title"/>
          </p:nvPr>
        </p:nvSpPr>
        <p:spPr>
          <a:xfrm>
            <a:off x="682625" y="1270000"/>
            <a:ext cx="9779000" cy="5882273"/>
          </a:xfrm>
        </p:spPr>
        <p:txBody>
          <a:bodyPr>
            <a:normAutofit/>
          </a:bodyPr>
          <a:lstStyle/>
          <a:p>
            <a:r>
              <a:rPr lang="en-PT" dirty="0">
                <a:solidFill>
                  <a:schemeClr val="tx1"/>
                </a:solidFill>
              </a:rPr>
              <a:t>EXPERTS CONTRIBUTIONS</a:t>
            </a:r>
            <a:br>
              <a:rPr lang="en-PT" dirty="0">
                <a:solidFill>
                  <a:schemeClr val="tx1"/>
                </a:solidFill>
              </a:rPr>
            </a:br>
            <a:endParaRPr lang="en-PT" dirty="0">
              <a:solidFill>
                <a:schemeClr val="tx1"/>
              </a:solidFill>
            </a:endParaRPr>
          </a:p>
        </p:txBody>
      </p:sp>
      <p:sp>
        <p:nvSpPr>
          <p:cNvPr id="4" name="Text Placeholder 3">
            <a:extLst>
              <a:ext uri="{FF2B5EF4-FFF2-40B4-BE49-F238E27FC236}">
                <a16:creationId xmlns:a16="http://schemas.microsoft.com/office/drawing/2014/main" id="{793476EE-D1A7-2A48-8F1B-5920DE7D48E5}"/>
              </a:ext>
            </a:extLst>
          </p:cNvPr>
          <p:cNvSpPr>
            <a:spLocks noGrp="1"/>
          </p:cNvSpPr>
          <p:nvPr>
            <p:ph type="body" sz="quarter" idx="1"/>
          </p:nvPr>
        </p:nvSpPr>
        <p:spPr>
          <a:xfrm>
            <a:off x="682625" y="6719512"/>
            <a:ext cx="9779000" cy="5385424"/>
          </a:xfrm>
        </p:spPr>
        <p:txBody>
          <a:bodyPr/>
          <a:lstStyle/>
          <a:p>
            <a:endParaRPr lang="en-PT" dirty="0"/>
          </a:p>
          <a:p>
            <a:endParaRPr lang="en-PT" dirty="0"/>
          </a:p>
          <a:p>
            <a:r>
              <a:rPr lang="en-PT" dirty="0">
                <a:solidFill>
                  <a:schemeClr val="tx1"/>
                </a:solidFill>
              </a:rPr>
              <a:t>TASK TEAMS</a:t>
            </a:r>
          </a:p>
          <a:p>
            <a:endParaRPr lang="en-PT" dirty="0"/>
          </a:p>
        </p:txBody>
      </p:sp>
      <p:sp>
        <p:nvSpPr>
          <p:cNvPr id="9" name="TextBox 8">
            <a:extLst>
              <a:ext uri="{FF2B5EF4-FFF2-40B4-BE49-F238E27FC236}">
                <a16:creationId xmlns:a16="http://schemas.microsoft.com/office/drawing/2014/main" id="{AEF7A48A-BC6B-A442-A5BD-E5D17DD1188F}"/>
              </a:ext>
            </a:extLst>
          </p:cNvPr>
          <p:cNvSpPr txBox="1"/>
          <p:nvPr/>
        </p:nvSpPr>
        <p:spPr>
          <a:xfrm>
            <a:off x="10349492" y="7001720"/>
            <a:ext cx="13119100" cy="55707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GB" sz="2800" dirty="0"/>
              <a:t>Task Team on Tsunami Exercises </a:t>
            </a:r>
          </a:p>
          <a:p>
            <a:pPr algn="just"/>
            <a:endParaRPr lang="en-GB" sz="2800" dirty="0"/>
          </a:p>
          <a:p>
            <a:pPr algn="just"/>
            <a:r>
              <a:rPr lang="en-GB" sz="2800" dirty="0"/>
              <a:t>Task Team on Operations</a:t>
            </a:r>
          </a:p>
          <a:p>
            <a:pPr algn="just"/>
            <a:r>
              <a:rPr lang="en-GB" sz="2800" dirty="0"/>
              <a:t> </a:t>
            </a:r>
          </a:p>
          <a:p>
            <a:pPr algn="just"/>
            <a:r>
              <a:rPr lang="en-GB" sz="2800" dirty="0"/>
              <a:t>Task Team on Documentation</a:t>
            </a:r>
          </a:p>
          <a:p>
            <a:pPr algn="just"/>
            <a:r>
              <a:rPr lang="en-GB" sz="2800" dirty="0"/>
              <a:t> </a:t>
            </a:r>
          </a:p>
          <a:p>
            <a:pPr algn="just"/>
            <a:r>
              <a:rPr lang="en-GB" sz="2800" dirty="0"/>
              <a:t>Task Team on Tsunami Ready</a:t>
            </a:r>
          </a:p>
          <a:p>
            <a:pPr algn="just"/>
            <a:endParaRPr lang="en-GB" sz="2800" dirty="0"/>
          </a:p>
          <a:p>
            <a:pPr algn="just"/>
            <a:r>
              <a:rPr lang="en-GB" sz="2800" dirty="0"/>
              <a:t>Task Team on Disaster Management and Preparedness</a:t>
            </a:r>
          </a:p>
          <a:p>
            <a:pPr algn="just"/>
            <a:r>
              <a:rPr lang="en-GB" sz="2800" dirty="0"/>
              <a:t>  </a:t>
            </a:r>
          </a:p>
          <a:p>
            <a:pPr algn="just"/>
            <a:r>
              <a:rPr lang="en-GB" sz="2800" dirty="0"/>
              <a:t>Task Team on Tsunami Watch Operations</a:t>
            </a:r>
          </a:p>
          <a:p>
            <a:pPr algn="just"/>
            <a:endParaRPr lang="en-GB" dirty="0"/>
          </a:p>
          <a:p>
            <a:endParaRPr lang="en-PT" dirty="0"/>
          </a:p>
        </p:txBody>
      </p:sp>
      <p:sp>
        <p:nvSpPr>
          <p:cNvPr id="10" name="Maria Ana Baptista">
            <a:extLst>
              <a:ext uri="{FF2B5EF4-FFF2-40B4-BE49-F238E27FC236}">
                <a16:creationId xmlns:a16="http://schemas.microsoft.com/office/drawing/2014/main" id="{2CBE6FF3-0394-4A44-BF73-B14975A8C956}"/>
              </a:ext>
            </a:extLst>
          </p:cNvPr>
          <p:cNvSpPr txBox="1">
            <a:spLocks/>
          </p:cNvSpPr>
          <p:nvPr/>
        </p:nvSpPr>
        <p:spPr>
          <a:xfrm>
            <a:off x="296084" y="13040016"/>
            <a:ext cx="2197100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45719" rIns="91439" bIns="45719">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pPr>
            <a:r>
              <a:rPr lang="en-GB" sz="2800" dirty="0"/>
              <a:t>Maria Ana Baptista</a:t>
            </a:r>
          </a:p>
        </p:txBody>
      </p:sp>
      <p:pic>
        <p:nvPicPr>
          <p:cNvPr id="11" name="Image" descr="Image">
            <a:extLst>
              <a:ext uri="{FF2B5EF4-FFF2-40B4-BE49-F238E27FC236}">
                <a16:creationId xmlns:a16="http://schemas.microsoft.com/office/drawing/2014/main" id="{80795A9D-434C-8E46-AAB4-701D618048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87911" y="12847909"/>
            <a:ext cx="6880681" cy="868091"/>
          </a:xfrm>
          <a:prstGeom prst="rect">
            <a:avLst/>
          </a:prstGeom>
          <a:ln w="12700">
            <a:miter lim="400000"/>
          </a:ln>
        </p:spPr>
      </p:pic>
    </p:spTree>
    <p:extLst>
      <p:ext uri="{BB962C8B-B14F-4D97-AF65-F5344CB8AC3E}">
        <p14:creationId xmlns:p14="http://schemas.microsoft.com/office/powerpoint/2010/main" val="404481607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20D6B0E1-3EB6-F247-90CC-4F93174B4A0A}"/>
              </a:ext>
            </a:extLst>
          </p:cNvPr>
          <p:cNvSpPr>
            <a:spLocks noGrp="1"/>
          </p:cNvSpPr>
          <p:nvPr>
            <p:ph type="title"/>
          </p:nvPr>
        </p:nvSpPr>
        <p:spPr>
          <a:xfrm>
            <a:off x="371691" y="-3668463"/>
            <a:ext cx="9779000" cy="5882273"/>
          </a:xfrm>
        </p:spPr>
        <p:txBody>
          <a:bodyPr>
            <a:normAutofit/>
          </a:bodyPr>
          <a:lstStyle/>
          <a:p>
            <a:r>
              <a:rPr lang="en-PT" dirty="0">
                <a:solidFill>
                  <a:schemeClr val="tx1"/>
                </a:solidFill>
              </a:rPr>
              <a:t>FINAL REMARKS</a:t>
            </a:r>
          </a:p>
        </p:txBody>
      </p:sp>
      <p:sp>
        <p:nvSpPr>
          <p:cNvPr id="11" name="TextBox 10">
            <a:extLst>
              <a:ext uri="{FF2B5EF4-FFF2-40B4-BE49-F238E27FC236}">
                <a16:creationId xmlns:a16="http://schemas.microsoft.com/office/drawing/2014/main" id="{E666B777-075C-F848-A622-58DCF29247CC}"/>
              </a:ext>
            </a:extLst>
          </p:cNvPr>
          <p:cNvSpPr txBox="1"/>
          <p:nvPr/>
        </p:nvSpPr>
        <p:spPr>
          <a:xfrm>
            <a:off x="371691" y="3338872"/>
            <a:ext cx="23378646" cy="4779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l">
              <a:lnSpc>
                <a:spcPct val="107000"/>
              </a:lnSpc>
              <a:spcAft>
                <a:spcPts val="800"/>
              </a:spcAft>
            </a:pPr>
            <a:r>
              <a:rPr lang="en-US" sz="3200" dirty="0"/>
              <a:t>Outputs of this workshop will be presented at the 18</a:t>
            </a:r>
            <a:r>
              <a:rPr lang="en-US" sz="3200" baseline="30000" dirty="0"/>
              <a:t>th</a:t>
            </a:r>
            <a:r>
              <a:rPr lang="en-US" sz="3200" dirty="0"/>
              <a:t> Session of the ICG-NEAMTWS through the reports of Working Groups and Task Teams</a:t>
            </a:r>
          </a:p>
          <a:p>
            <a:pPr lvl="0" algn="l">
              <a:lnSpc>
                <a:spcPct val="107000"/>
              </a:lnSpc>
              <a:spcAft>
                <a:spcPts val="800"/>
              </a:spcAft>
            </a:pPr>
            <a:endParaRPr lang="en-US" sz="3200" dirty="0"/>
          </a:p>
          <a:p>
            <a:pPr lvl="0" algn="l">
              <a:lnSpc>
                <a:spcPct val="107000"/>
              </a:lnSpc>
              <a:spcAft>
                <a:spcPts val="800"/>
              </a:spcAft>
            </a:pPr>
            <a:endParaRPr lang="en-US" sz="3200" dirty="0"/>
          </a:p>
          <a:p>
            <a:pPr lvl="0" algn="l">
              <a:lnSpc>
                <a:spcPct val="107000"/>
              </a:lnSpc>
              <a:spcAft>
                <a:spcPts val="800"/>
              </a:spcAft>
            </a:pPr>
            <a:endParaRPr lang="en-PT" sz="3200" dirty="0"/>
          </a:p>
          <a:p>
            <a:pPr lvl="0" algn="l">
              <a:lnSpc>
                <a:spcPct val="107000"/>
              </a:lnSpc>
              <a:spcAft>
                <a:spcPts val="800"/>
              </a:spcAft>
            </a:pPr>
            <a:r>
              <a:rPr lang="en-US" sz="3200" dirty="0"/>
              <a:t>18</a:t>
            </a:r>
            <a:r>
              <a:rPr lang="en-US" sz="3200" baseline="30000" dirty="0"/>
              <a:t>th</a:t>
            </a:r>
            <a:r>
              <a:rPr lang="en-US" sz="3200" dirty="0"/>
              <a:t> Session of the ICG-NEAMTWS will be held in Paris in the first quarter of 2023  organized by Tsunami Unit of IOC - UNESCO</a:t>
            </a:r>
            <a:endParaRPr lang="en-PT" sz="3200" dirty="0"/>
          </a:p>
          <a:p>
            <a:pPr lvl="0" algn="l">
              <a:lnSpc>
                <a:spcPct val="107000"/>
              </a:lnSpc>
              <a:spcAft>
                <a:spcPts val="800"/>
              </a:spcAft>
            </a:pPr>
            <a:endParaRPr lang="en-PT" sz="3200" dirty="0"/>
          </a:p>
        </p:txBody>
      </p:sp>
    </p:spTree>
    <p:extLst>
      <p:ext uri="{BB962C8B-B14F-4D97-AF65-F5344CB8AC3E}">
        <p14:creationId xmlns:p14="http://schemas.microsoft.com/office/powerpoint/2010/main" val="133023486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E695190-E3DC-C64B-A4C4-9439B71296B6}"/>
              </a:ext>
            </a:extLst>
          </p:cNvPr>
          <p:cNvSpPr txBox="1"/>
          <p:nvPr/>
        </p:nvSpPr>
        <p:spPr>
          <a:xfrm>
            <a:off x="2294965" y="3051086"/>
            <a:ext cx="14648330" cy="9448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rtl="0">
              <a:spcBef>
                <a:spcPts val="0"/>
              </a:spcBef>
              <a:spcAft>
                <a:spcPts val="0"/>
              </a:spcAft>
            </a:pPr>
            <a:br>
              <a:rPr lang="en-GB" sz="3200" dirty="0">
                <a:solidFill>
                  <a:schemeClr val="tx1"/>
                </a:solidFill>
              </a:rPr>
            </a:br>
            <a:r>
              <a:rPr lang="en-GB" sz="3200" b="1" i="0" u="none" strike="noStrike" dirty="0">
                <a:solidFill>
                  <a:schemeClr val="tx1"/>
                </a:solidFill>
                <a:effectLst/>
                <a:latin typeface="+mn-ea"/>
              </a:rPr>
              <a:t>NEAM Steering Committee (expanded) </a:t>
            </a:r>
            <a:endParaRPr lang="en-GB" sz="3200" dirty="0">
              <a:solidFill>
                <a:schemeClr val="tx1"/>
              </a:solidFill>
              <a:effectLst/>
              <a:latin typeface="+mn-ea"/>
            </a:endParaRPr>
          </a:p>
          <a:p>
            <a:pPr algn="l" rtl="0">
              <a:spcBef>
                <a:spcPts val="0"/>
              </a:spcBef>
              <a:spcAft>
                <a:spcPts val="0"/>
              </a:spcAft>
            </a:pPr>
            <a:r>
              <a:rPr lang="en-GB" sz="3200" b="0" i="0" u="none" strike="noStrike" dirty="0">
                <a:solidFill>
                  <a:schemeClr val="tx1"/>
                </a:solidFill>
                <a:effectLst/>
                <a:latin typeface="+mn-ea"/>
              </a:rPr>
              <a:t>16:00 – 18:00</a:t>
            </a:r>
            <a:endParaRPr lang="en-GB" sz="3200" dirty="0">
              <a:solidFill>
                <a:schemeClr val="tx1"/>
              </a:solidFill>
              <a:effectLst/>
              <a:latin typeface="+mn-ea"/>
            </a:endParaRPr>
          </a:p>
          <a:p>
            <a:pPr algn="l" rtl="0" fontAlgn="base">
              <a:spcBef>
                <a:spcPts val="0"/>
              </a:spcBef>
              <a:spcAft>
                <a:spcPts val="0"/>
              </a:spcAft>
              <a:buFont typeface="+mj-lt"/>
              <a:buAutoNum type="arabicPeriod"/>
            </a:pPr>
            <a:r>
              <a:rPr lang="en-GB" sz="3200" b="0" i="0" u="none" strike="noStrike" dirty="0">
                <a:solidFill>
                  <a:schemeClr val="tx1"/>
                </a:solidFill>
                <a:effectLst/>
                <a:latin typeface="+mn-ea"/>
              </a:rPr>
              <a:t>Opening remarks (Host inst. + NEAM Secretariat)             5’</a:t>
            </a:r>
          </a:p>
          <a:p>
            <a:pPr algn="l" rtl="0" fontAlgn="base">
              <a:spcBef>
                <a:spcPts val="0"/>
              </a:spcBef>
              <a:spcAft>
                <a:spcPts val="0"/>
              </a:spcAft>
              <a:buFont typeface="+mj-lt"/>
              <a:buAutoNum type="arabicPeriod"/>
            </a:pPr>
            <a:r>
              <a:rPr lang="en-GB" sz="3200" b="1" i="0" u="none" strike="noStrike" dirty="0">
                <a:solidFill>
                  <a:schemeClr val="tx1"/>
                </a:solidFill>
                <a:effectLst/>
                <a:latin typeface="+mn-ea"/>
              </a:rPr>
              <a:t>Introduction</a:t>
            </a:r>
            <a:r>
              <a:rPr lang="en-GB" sz="3200" b="0" i="0" u="none" strike="noStrike" dirty="0">
                <a:solidFill>
                  <a:schemeClr val="tx1"/>
                </a:solidFill>
                <a:effectLst/>
                <a:latin typeface="+mn-ea"/>
              </a:rPr>
              <a:t> to the meeting (Maria Ana Baptista)                 5’</a:t>
            </a:r>
          </a:p>
          <a:p>
            <a:pPr algn="l" rtl="0" fontAlgn="base">
              <a:spcBef>
                <a:spcPts val="0"/>
              </a:spcBef>
              <a:spcAft>
                <a:spcPts val="0"/>
              </a:spcAft>
              <a:buFont typeface="+mj-lt"/>
              <a:buAutoNum type="arabicPeriod"/>
            </a:pPr>
            <a:r>
              <a:rPr lang="en-GB" sz="3200" b="0" i="0" u="none" strike="noStrike" dirty="0">
                <a:solidFill>
                  <a:schemeClr val="tx1"/>
                </a:solidFill>
                <a:effectLst/>
                <a:latin typeface="+mn-ea"/>
              </a:rPr>
              <a:t>NEAM </a:t>
            </a:r>
            <a:r>
              <a:rPr lang="en-GB" sz="3200" b="1" i="0" u="none" strike="noStrike" dirty="0">
                <a:solidFill>
                  <a:schemeClr val="tx1"/>
                </a:solidFill>
                <a:effectLst/>
                <a:latin typeface="+mn-ea"/>
              </a:rPr>
              <a:t>STRATEGY</a:t>
            </a:r>
            <a:r>
              <a:rPr lang="en-GB" sz="3200" b="0" i="0" u="none" strike="noStrike" dirty="0">
                <a:solidFill>
                  <a:schemeClr val="tx1"/>
                </a:solidFill>
                <a:effectLst/>
                <a:latin typeface="+mn-ea"/>
              </a:rPr>
              <a:t> Introduction (Alessandro Amato)             10’ (8+2)</a:t>
            </a:r>
          </a:p>
          <a:p>
            <a:pPr algn="l" rtl="0" fontAlgn="base">
              <a:spcBef>
                <a:spcPts val="0"/>
              </a:spcBef>
              <a:spcAft>
                <a:spcPts val="0"/>
              </a:spcAft>
              <a:buFont typeface="+mj-lt"/>
              <a:buAutoNum type="arabicPeriod"/>
            </a:pPr>
            <a:r>
              <a:rPr lang="en-GB" sz="3200" b="0" i="0" u="none" strike="noStrike" dirty="0">
                <a:solidFill>
                  <a:schemeClr val="tx1"/>
                </a:solidFill>
                <a:effectLst/>
                <a:latin typeface="+mn-ea"/>
              </a:rPr>
              <a:t>Pillar 1                                     10’ + 5’ </a:t>
            </a:r>
          </a:p>
          <a:p>
            <a:pPr marL="457200" algn="l" rtl="0">
              <a:spcBef>
                <a:spcPts val="0"/>
              </a:spcBef>
              <a:spcAft>
                <a:spcPts val="0"/>
              </a:spcAft>
            </a:pPr>
            <a:r>
              <a:rPr lang="en-GB" sz="3200" b="1" i="0" u="none" strike="noStrike" dirty="0">
                <a:solidFill>
                  <a:schemeClr val="tx1"/>
                </a:solidFill>
                <a:effectLst/>
                <a:latin typeface="+mn-ea"/>
              </a:rPr>
              <a:t>TSUNAMI HAZARD AND RISK ASSESSMENTS</a:t>
            </a:r>
            <a:r>
              <a:rPr lang="en-GB" sz="3200" b="0" i="0" u="none" strike="noStrike" dirty="0">
                <a:solidFill>
                  <a:schemeClr val="tx1"/>
                </a:solidFill>
                <a:effectLst/>
                <a:latin typeface="+mn-ea"/>
              </a:rPr>
              <a:t> </a:t>
            </a:r>
            <a:endParaRPr lang="en-GB" sz="3200" dirty="0">
              <a:solidFill>
                <a:schemeClr val="tx1"/>
              </a:solidFill>
              <a:effectLst/>
              <a:latin typeface="+mn-ea"/>
            </a:endParaRPr>
          </a:p>
          <a:p>
            <a:pPr marL="457200" algn="l" rtl="0">
              <a:spcBef>
                <a:spcPts val="0"/>
              </a:spcBef>
              <a:spcAft>
                <a:spcPts val="0"/>
              </a:spcAft>
            </a:pPr>
            <a:r>
              <a:rPr lang="en-GB" sz="3200" b="0" i="0" u="none" strike="noStrike" dirty="0">
                <a:solidFill>
                  <a:schemeClr val="tx1"/>
                </a:solidFill>
                <a:effectLst/>
                <a:latin typeface="+mn-ea"/>
              </a:rPr>
              <a:t>(Audrey </a:t>
            </a:r>
            <a:r>
              <a:rPr lang="en-GB" sz="3200" b="0" i="0" u="none" strike="noStrike" dirty="0" err="1">
                <a:solidFill>
                  <a:schemeClr val="tx1"/>
                </a:solidFill>
                <a:effectLst/>
                <a:latin typeface="+mn-ea"/>
              </a:rPr>
              <a:t>Gailler</a:t>
            </a:r>
            <a:r>
              <a:rPr lang="en-GB" sz="3200" b="0" i="0" u="none" strike="noStrike" dirty="0">
                <a:solidFill>
                  <a:schemeClr val="tx1"/>
                </a:solidFill>
                <a:effectLst/>
                <a:latin typeface="+mn-ea"/>
              </a:rPr>
              <a:t> + Mauricio Gonzalez)</a:t>
            </a:r>
            <a:endParaRPr lang="en-GB" sz="3200" dirty="0">
              <a:solidFill>
                <a:schemeClr val="tx1"/>
              </a:solidFill>
              <a:effectLst/>
              <a:latin typeface="+mn-ea"/>
            </a:endParaRPr>
          </a:p>
          <a:p>
            <a:pPr algn="l" rtl="0" fontAlgn="base">
              <a:spcBef>
                <a:spcPts val="0"/>
              </a:spcBef>
              <a:spcAft>
                <a:spcPts val="0"/>
              </a:spcAft>
              <a:buFont typeface="+mj-lt"/>
              <a:buAutoNum type="arabicPeriod" startAt="5"/>
            </a:pPr>
            <a:r>
              <a:rPr lang="en-GB" sz="3200" b="0" i="0" u="none" strike="noStrike" dirty="0">
                <a:solidFill>
                  <a:schemeClr val="tx1"/>
                </a:solidFill>
                <a:effectLst/>
                <a:latin typeface="+mn-ea"/>
              </a:rPr>
              <a:t>Pillar 2                                     10’ + 5’ </a:t>
            </a:r>
          </a:p>
          <a:p>
            <a:pPr marL="457200" algn="l" rtl="0">
              <a:spcBef>
                <a:spcPts val="0"/>
              </a:spcBef>
              <a:spcAft>
                <a:spcPts val="0"/>
              </a:spcAft>
            </a:pPr>
            <a:r>
              <a:rPr lang="en-GB" sz="3200" b="1" i="0" u="none" strike="noStrike" dirty="0">
                <a:solidFill>
                  <a:schemeClr val="tx1"/>
                </a:solidFill>
                <a:effectLst/>
                <a:latin typeface="+mn-ea"/>
              </a:rPr>
              <a:t>DETECTION, WARNING AND DISSEMINATION</a:t>
            </a:r>
            <a:r>
              <a:rPr lang="en-GB" sz="3200" b="0" i="0" u="none" strike="noStrike" dirty="0">
                <a:solidFill>
                  <a:schemeClr val="tx1"/>
                </a:solidFill>
                <a:effectLst/>
                <a:latin typeface="+mn-ea"/>
              </a:rPr>
              <a:t> (Alessio </a:t>
            </a:r>
            <a:r>
              <a:rPr lang="en-GB" sz="3200" b="0" i="0" u="none" strike="noStrike" dirty="0" err="1">
                <a:solidFill>
                  <a:schemeClr val="tx1"/>
                </a:solidFill>
                <a:effectLst/>
                <a:latin typeface="+mn-ea"/>
              </a:rPr>
              <a:t>Piatanesi</a:t>
            </a:r>
            <a:r>
              <a:rPr lang="en-GB" sz="3200" b="0" i="0" u="none" strike="noStrike" dirty="0">
                <a:solidFill>
                  <a:schemeClr val="tx1"/>
                </a:solidFill>
                <a:effectLst/>
                <a:latin typeface="+mn-ea"/>
              </a:rPr>
              <a:t>+ Fernando </a:t>
            </a:r>
            <a:r>
              <a:rPr lang="en-GB" sz="3200" b="0" i="0" u="none" strike="noStrike" dirty="0" err="1">
                <a:solidFill>
                  <a:schemeClr val="tx1"/>
                </a:solidFill>
                <a:effectLst/>
                <a:latin typeface="+mn-ea"/>
              </a:rPr>
              <a:t>Carrilho</a:t>
            </a:r>
            <a:r>
              <a:rPr lang="en-GB" sz="3200" b="0" i="0" u="none" strike="noStrike" dirty="0">
                <a:solidFill>
                  <a:schemeClr val="tx1"/>
                </a:solidFill>
                <a:effectLst/>
                <a:latin typeface="+mn-ea"/>
              </a:rPr>
              <a:t>)</a:t>
            </a:r>
            <a:endParaRPr lang="en-GB" sz="3200" dirty="0">
              <a:solidFill>
                <a:schemeClr val="tx1"/>
              </a:solidFill>
              <a:effectLst/>
              <a:latin typeface="+mn-ea"/>
            </a:endParaRPr>
          </a:p>
          <a:p>
            <a:pPr algn="l" rtl="0" fontAlgn="base">
              <a:spcBef>
                <a:spcPts val="0"/>
              </a:spcBef>
              <a:spcAft>
                <a:spcPts val="0"/>
              </a:spcAft>
              <a:buFont typeface="+mj-lt"/>
              <a:buAutoNum type="arabicPeriod" startAt="6"/>
            </a:pPr>
            <a:r>
              <a:rPr lang="en-GB" sz="3200" b="0" i="0" u="none" strike="noStrike" dirty="0">
                <a:solidFill>
                  <a:schemeClr val="tx1"/>
                </a:solidFill>
                <a:effectLst/>
                <a:latin typeface="+mn-ea"/>
              </a:rPr>
              <a:t>Pillar 3                                     10’ + 5’ </a:t>
            </a:r>
          </a:p>
          <a:p>
            <a:pPr marL="457200" algn="l" rtl="0">
              <a:spcBef>
                <a:spcPts val="0"/>
              </a:spcBef>
              <a:spcAft>
                <a:spcPts val="0"/>
              </a:spcAft>
            </a:pPr>
            <a:r>
              <a:rPr lang="en-GB" sz="3200" b="1" i="0" u="none" strike="noStrike" dirty="0">
                <a:solidFill>
                  <a:schemeClr val="tx1"/>
                </a:solidFill>
                <a:effectLst/>
                <a:latin typeface="+mn-ea"/>
              </a:rPr>
              <a:t>AWARENESS AND RESPONSE</a:t>
            </a:r>
            <a:r>
              <a:rPr lang="en-GB" sz="3200" b="0" i="0" u="none" strike="noStrike" dirty="0">
                <a:solidFill>
                  <a:schemeClr val="tx1"/>
                </a:solidFill>
                <a:effectLst/>
                <a:latin typeface="+mn-ea"/>
              </a:rPr>
              <a:t> </a:t>
            </a:r>
            <a:endParaRPr lang="en-GB" sz="3200" dirty="0">
              <a:solidFill>
                <a:schemeClr val="tx1"/>
              </a:solidFill>
              <a:effectLst/>
              <a:latin typeface="+mn-ea"/>
            </a:endParaRPr>
          </a:p>
          <a:p>
            <a:pPr marL="457200" algn="l" rtl="0">
              <a:spcBef>
                <a:spcPts val="0"/>
              </a:spcBef>
              <a:spcAft>
                <a:spcPts val="0"/>
              </a:spcAft>
            </a:pPr>
            <a:r>
              <a:rPr lang="en-GB" sz="3200" b="0" i="0" u="none" strike="noStrike" dirty="0">
                <a:solidFill>
                  <a:schemeClr val="tx1"/>
                </a:solidFill>
                <a:effectLst/>
                <a:latin typeface="+mn-ea"/>
              </a:rPr>
              <a:t>(Cecilia </a:t>
            </a:r>
            <a:r>
              <a:rPr lang="en-GB" sz="3200" b="0" i="0" u="none" strike="noStrike" dirty="0" err="1">
                <a:solidFill>
                  <a:schemeClr val="tx1"/>
                </a:solidFill>
                <a:effectLst/>
                <a:latin typeface="+mn-ea"/>
              </a:rPr>
              <a:t>Valbonesi</a:t>
            </a:r>
            <a:r>
              <a:rPr lang="en-GB" sz="3200" b="0" i="0" u="none" strike="noStrike" dirty="0">
                <a:solidFill>
                  <a:schemeClr val="tx1"/>
                </a:solidFill>
                <a:effectLst/>
                <a:latin typeface="+mn-ea"/>
              </a:rPr>
              <a:t> + Ignacio </a:t>
            </a:r>
            <a:r>
              <a:rPr lang="en-GB" sz="3200" b="0" i="0" u="none" strike="noStrike" dirty="0" err="1">
                <a:solidFill>
                  <a:schemeClr val="tx1"/>
                </a:solidFill>
                <a:effectLst/>
                <a:latin typeface="+mn-ea"/>
              </a:rPr>
              <a:t>Arribe</a:t>
            </a:r>
            <a:r>
              <a:rPr lang="en-GB" sz="3200" b="0" i="0" u="none" strike="noStrike" dirty="0">
                <a:solidFill>
                  <a:schemeClr val="tx1"/>
                </a:solidFill>
                <a:effectLst/>
                <a:latin typeface="+mn-ea"/>
              </a:rPr>
              <a:t>)</a:t>
            </a:r>
            <a:endParaRPr lang="en-GB" sz="3200" dirty="0">
              <a:solidFill>
                <a:schemeClr val="tx1"/>
              </a:solidFill>
              <a:effectLst/>
              <a:latin typeface="+mn-ea"/>
            </a:endParaRPr>
          </a:p>
          <a:p>
            <a:pPr algn="l" rtl="0" fontAlgn="base">
              <a:spcBef>
                <a:spcPts val="0"/>
              </a:spcBef>
              <a:spcAft>
                <a:spcPts val="0"/>
              </a:spcAft>
              <a:buFont typeface="+mj-lt"/>
              <a:buAutoNum type="arabicPeriod" startAt="7"/>
            </a:pPr>
            <a:r>
              <a:rPr lang="en-GB" sz="3200" b="0" i="0" u="none" strike="noStrike" dirty="0">
                <a:solidFill>
                  <a:schemeClr val="tx1"/>
                </a:solidFill>
                <a:effectLst/>
                <a:latin typeface="+mn-ea"/>
              </a:rPr>
              <a:t>TSP's highlights                                 25’ (5’ each) </a:t>
            </a:r>
          </a:p>
          <a:p>
            <a:pPr marL="457200" algn="l" rtl="0">
              <a:spcBef>
                <a:spcPts val="0"/>
              </a:spcBef>
              <a:spcAft>
                <a:spcPts val="0"/>
              </a:spcAft>
            </a:pPr>
            <a:r>
              <a:rPr lang="en-GB" sz="3200" b="0" i="0" u="none" strike="noStrike" dirty="0">
                <a:solidFill>
                  <a:schemeClr val="tx1"/>
                </a:solidFill>
                <a:effectLst/>
                <a:latin typeface="+mn-ea"/>
              </a:rPr>
              <a:t>(CENALT – INGV – IPMA – KOERI – NOA) </a:t>
            </a:r>
            <a:endParaRPr lang="en-GB" sz="3200" dirty="0">
              <a:solidFill>
                <a:schemeClr val="tx1"/>
              </a:solidFill>
              <a:effectLst/>
              <a:latin typeface="+mn-ea"/>
            </a:endParaRPr>
          </a:p>
          <a:p>
            <a:pPr algn="l" rtl="0" fontAlgn="base">
              <a:spcBef>
                <a:spcPts val="0"/>
              </a:spcBef>
              <a:spcAft>
                <a:spcPts val="0"/>
              </a:spcAft>
              <a:buFont typeface="+mj-lt"/>
              <a:buAutoNum type="arabicPeriod" startAt="8"/>
            </a:pPr>
            <a:r>
              <a:rPr lang="en-GB" sz="3200" b="0" i="0" u="none" strike="noStrike" dirty="0">
                <a:solidFill>
                  <a:schemeClr val="tx1"/>
                </a:solidFill>
                <a:effectLst/>
                <a:latin typeface="+mn-ea"/>
              </a:rPr>
              <a:t>Ocean Decade Tsunami Program (Denis </a:t>
            </a:r>
            <a:r>
              <a:rPr lang="en-GB" sz="3200" dirty="0">
                <a:solidFill>
                  <a:schemeClr val="tx1"/>
                </a:solidFill>
                <a:latin typeface="+mn-ea"/>
              </a:rPr>
              <a:t>Chang</a:t>
            </a:r>
            <a:r>
              <a:rPr lang="en-GB" sz="3200" b="0" i="0" u="none" strike="noStrike" dirty="0">
                <a:solidFill>
                  <a:schemeClr val="tx1"/>
                </a:solidFill>
                <a:effectLst/>
                <a:latin typeface="+mn-ea"/>
              </a:rPr>
              <a:t>)                 10’ </a:t>
            </a:r>
          </a:p>
          <a:p>
            <a:pPr algn="l"/>
            <a:r>
              <a:rPr lang="en-GB" sz="3200" b="0" i="0" u="none" strike="noStrike" dirty="0">
                <a:solidFill>
                  <a:schemeClr val="tx1"/>
                </a:solidFill>
                <a:effectLst/>
                <a:latin typeface="+mn-ea"/>
              </a:rPr>
              <a:t>9. Questions and discussion                            </a:t>
            </a:r>
            <a:r>
              <a:rPr lang="en-GB" sz="2400" b="0" i="0" u="none" strike="noStrike" dirty="0">
                <a:solidFill>
                  <a:schemeClr val="tx1"/>
                </a:solidFill>
                <a:effectLst/>
                <a:latin typeface="+mn-ea"/>
              </a:rPr>
              <a:t> </a:t>
            </a:r>
            <a:r>
              <a:rPr lang="en-GB" sz="2400" b="0" i="0" u="none" strike="noStrike" dirty="0">
                <a:solidFill>
                  <a:schemeClr val="tx1"/>
                </a:solidFill>
                <a:effectLst/>
                <a:latin typeface="Calibri" panose="020F0502020204030204" pitchFamily="34" charset="0"/>
              </a:rPr>
              <a:t>20’</a:t>
            </a:r>
            <a:endParaRPr lang="en-PT" dirty="0">
              <a:solidFill>
                <a:schemeClr val="tx1"/>
              </a:solidFill>
            </a:endParaRPr>
          </a:p>
        </p:txBody>
      </p:sp>
      <p:sp>
        <p:nvSpPr>
          <p:cNvPr id="12" name="TextBox 11">
            <a:extLst>
              <a:ext uri="{FF2B5EF4-FFF2-40B4-BE49-F238E27FC236}">
                <a16:creationId xmlns:a16="http://schemas.microsoft.com/office/drawing/2014/main" id="{999CE7F7-3D86-4A4C-9038-EFEBA2772FC8}"/>
              </a:ext>
            </a:extLst>
          </p:cNvPr>
          <p:cNvSpPr txBox="1"/>
          <p:nvPr/>
        </p:nvSpPr>
        <p:spPr>
          <a:xfrm>
            <a:off x="717176" y="441520"/>
            <a:ext cx="14648329" cy="6001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4800" b="1" spc="0" dirty="0"/>
              <a:t>NEAMTWS Experts Meeting</a:t>
            </a:r>
          </a:p>
          <a:p>
            <a:pPr algn="l"/>
            <a:endParaRPr lang="en-GB" sz="4800" b="1" dirty="0">
              <a:latin typeface="+mn-ea"/>
            </a:endParaRPr>
          </a:p>
          <a:p>
            <a:pPr algn="l"/>
            <a:r>
              <a:rPr lang="en-GB" sz="4800" b="1" dirty="0">
                <a:latin typeface="+mn-ea"/>
              </a:rPr>
              <a:t>Agenda 28 November 2022</a:t>
            </a:r>
          </a:p>
          <a:p>
            <a:pPr algn="l"/>
            <a:r>
              <a:rPr lang="en-GB" sz="4800" b="1" spc="0" dirty="0"/>
              <a:t> </a:t>
            </a:r>
            <a:endParaRPr lang="pt-PT" sz="4800" b="1" dirty="0">
              <a:latin typeface="+mn-ea"/>
            </a:endParaRPr>
          </a:p>
          <a:p>
            <a:pPr algn="l"/>
            <a:endParaRPr lang="en-GB" sz="4800" b="1" dirty="0">
              <a:latin typeface="+mn-ea"/>
            </a:endParaRPr>
          </a:p>
          <a:p>
            <a:pPr algn="l" rtl="0">
              <a:spcBef>
                <a:spcPts val="0"/>
              </a:spcBef>
              <a:spcAft>
                <a:spcPts val="0"/>
              </a:spcAft>
            </a:pPr>
            <a:endParaRPr lang="en-GB" sz="4800" b="1" dirty="0">
              <a:latin typeface="+mn-ea"/>
            </a:endParaRPr>
          </a:p>
          <a:p>
            <a:endParaRPr lang="pt-PT" sz="4800" b="1" dirty="0">
              <a:latin typeface="+mn-ea"/>
            </a:endParaRPr>
          </a:p>
          <a:p>
            <a:endParaRPr lang="en-PT" sz="4800" b="1" dirty="0">
              <a:latin typeface="+mn-ea"/>
            </a:endParaRPr>
          </a:p>
        </p:txBody>
      </p:sp>
      <p:sp>
        <p:nvSpPr>
          <p:cNvPr id="15" name="Maria Ana Baptista">
            <a:extLst>
              <a:ext uri="{FF2B5EF4-FFF2-40B4-BE49-F238E27FC236}">
                <a16:creationId xmlns:a16="http://schemas.microsoft.com/office/drawing/2014/main" id="{7FDFFDFF-BE84-D44F-B8A8-01A310345A69}"/>
              </a:ext>
            </a:extLst>
          </p:cNvPr>
          <p:cNvSpPr txBox="1">
            <a:spLocks/>
          </p:cNvSpPr>
          <p:nvPr/>
        </p:nvSpPr>
        <p:spPr>
          <a:xfrm>
            <a:off x="296084" y="12550355"/>
            <a:ext cx="2197100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45719" rIns="91439" bIns="45719">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sz="2400"/>
              <a:t>Maria Ana Baptista</a:t>
            </a:r>
            <a:endParaRPr lang="en-GB" sz="2400" dirty="0"/>
          </a:p>
        </p:txBody>
      </p:sp>
      <p:pic>
        <p:nvPicPr>
          <p:cNvPr id="16" name="Image" descr="Image">
            <a:extLst>
              <a:ext uri="{FF2B5EF4-FFF2-40B4-BE49-F238E27FC236}">
                <a16:creationId xmlns:a16="http://schemas.microsoft.com/office/drawing/2014/main" id="{28A9EBBC-34FA-4342-A5DC-CD1D82780F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77818" y="12550355"/>
            <a:ext cx="8087182" cy="1020307"/>
          </a:xfrm>
          <a:prstGeom prst="rect">
            <a:avLst/>
          </a:prstGeom>
          <a:ln w="12700">
            <a:miter lim="400000"/>
          </a:ln>
        </p:spPr>
      </p:pic>
    </p:spTree>
    <p:extLst>
      <p:ext uri="{BB962C8B-B14F-4D97-AF65-F5344CB8AC3E}">
        <p14:creationId xmlns:p14="http://schemas.microsoft.com/office/powerpoint/2010/main" val="259740011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HE NEAMTWS"/>
          <p:cNvSpPr txBox="1">
            <a:spLocks noGrp="1"/>
          </p:cNvSpPr>
          <p:nvPr>
            <p:ph type="title"/>
          </p:nvPr>
        </p:nvSpPr>
        <p:spPr>
          <a:xfrm>
            <a:off x="296086" y="467803"/>
            <a:ext cx="21971000" cy="1433164"/>
          </a:xfrm>
          <a:prstGeom prst="rect">
            <a:avLst/>
          </a:prstGeom>
        </p:spPr>
        <p:txBody>
          <a:bodyPr/>
          <a:lstStyle/>
          <a:p>
            <a:r>
              <a:rPr lang="pt-PT" dirty="0"/>
              <a:t>GOAL</a:t>
            </a:r>
            <a:endParaRPr dirty="0"/>
          </a:p>
        </p:txBody>
      </p:sp>
      <p:sp>
        <p:nvSpPr>
          <p:cNvPr id="7" name="Maria Ana Baptista">
            <a:extLst>
              <a:ext uri="{FF2B5EF4-FFF2-40B4-BE49-F238E27FC236}">
                <a16:creationId xmlns:a16="http://schemas.microsoft.com/office/drawing/2014/main" id="{BCD8FBFD-33F8-3C41-ADA9-BEF5E5EEB74B}"/>
              </a:ext>
            </a:extLst>
          </p:cNvPr>
          <p:cNvSpPr txBox="1">
            <a:spLocks/>
          </p:cNvSpPr>
          <p:nvPr/>
        </p:nvSpPr>
        <p:spPr>
          <a:xfrm>
            <a:off x="296084" y="12550355"/>
            <a:ext cx="2197100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sz="2400" b="0"/>
              <a:t>Maria Ana Baptista</a:t>
            </a:r>
            <a:endParaRPr lang="en-GB" sz="2400" b="0" dirty="0"/>
          </a:p>
        </p:txBody>
      </p:sp>
      <p:pic>
        <p:nvPicPr>
          <p:cNvPr id="8" name="Image" descr="Image">
            <a:extLst>
              <a:ext uri="{FF2B5EF4-FFF2-40B4-BE49-F238E27FC236}">
                <a16:creationId xmlns:a16="http://schemas.microsoft.com/office/drawing/2014/main" id="{A6BF1851-3739-4A4A-A723-FC6E12D24B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77818" y="12550355"/>
            <a:ext cx="8087182" cy="1020307"/>
          </a:xfrm>
          <a:prstGeom prst="rect">
            <a:avLst/>
          </a:prstGeom>
          <a:ln w="12700">
            <a:miter lim="400000"/>
          </a:ln>
        </p:spPr>
      </p:pic>
      <p:sp>
        <p:nvSpPr>
          <p:cNvPr id="10" name="TextBox 9">
            <a:extLst>
              <a:ext uri="{FF2B5EF4-FFF2-40B4-BE49-F238E27FC236}">
                <a16:creationId xmlns:a16="http://schemas.microsoft.com/office/drawing/2014/main" id="{3F6CFEAE-5AB5-7947-AECA-434FF0CD1804}"/>
              </a:ext>
            </a:extLst>
          </p:cNvPr>
          <p:cNvSpPr txBox="1"/>
          <p:nvPr/>
        </p:nvSpPr>
        <p:spPr>
          <a:xfrm>
            <a:off x="589494" y="3137200"/>
            <a:ext cx="22443012"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2438338" rtl="0" fontAlgn="auto" latinLnBrk="0" hangingPunct="0">
              <a:lnSpc>
                <a:spcPct val="100000"/>
              </a:lnSpc>
              <a:spcBef>
                <a:spcPts val="0"/>
              </a:spcBef>
              <a:spcAft>
                <a:spcPts val="0"/>
              </a:spcAft>
              <a:buClrTx/>
              <a:buSzTx/>
              <a:buFontTx/>
              <a:buNone/>
              <a:tabLst/>
            </a:pPr>
            <a:r>
              <a:rPr lang="en-GB" sz="3200" b="0" i="0" u="none" strike="noStrike" dirty="0">
                <a:solidFill>
                  <a:srgbClr val="000000"/>
                </a:solidFill>
                <a:effectLst/>
              </a:rPr>
              <a:t>NEAMTWS Experts Meeting on Implementing NEAMTWS 2030 Strategy, Opportunities and Actions to Explore is co-organized by the National Institute of Geophysics and Volcanology (INGV), University of Napoli “Federico II” and IOC-UNESCO, 28-30 November 2022, Naples, Italy.</a:t>
            </a:r>
          </a:p>
          <a:p>
            <a:pPr marL="0" marR="0" indent="0" algn="just" defTabSz="2438338" rtl="0" fontAlgn="auto" latinLnBrk="0" hangingPunct="0">
              <a:lnSpc>
                <a:spcPct val="100000"/>
              </a:lnSpc>
              <a:spcBef>
                <a:spcPts val="0"/>
              </a:spcBef>
              <a:spcAft>
                <a:spcPts val="0"/>
              </a:spcAft>
              <a:buClrTx/>
              <a:buSzTx/>
              <a:buFontTx/>
              <a:buNone/>
              <a:tabLst/>
            </a:pPr>
            <a:endParaRPr lang="en-GB" sz="3200" dirty="0">
              <a:solidFill>
                <a:srgbClr val="000000"/>
              </a:solidFill>
            </a:endParaRPr>
          </a:p>
          <a:p>
            <a:pPr marL="0" marR="0" indent="0" algn="just" defTabSz="2438338" rtl="0" fontAlgn="auto" latinLnBrk="0" hangingPunct="0">
              <a:lnSpc>
                <a:spcPct val="100000"/>
              </a:lnSpc>
              <a:spcBef>
                <a:spcPts val="0"/>
              </a:spcBef>
              <a:spcAft>
                <a:spcPts val="0"/>
              </a:spcAft>
              <a:buClrTx/>
              <a:buSzTx/>
              <a:buFontTx/>
              <a:buNone/>
              <a:tabLst/>
            </a:pPr>
            <a:endParaRPr lang="en-GB" sz="3200" b="0" i="0" u="none" strike="noStrike" dirty="0">
              <a:solidFill>
                <a:srgbClr val="000000"/>
              </a:solidFill>
              <a:effectLst/>
            </a:endParaRPr>
          </a:p>
        </p:txBody>
      </p:sp>
      <p:pic>
        <p:nvPicPr>
          <p:cNvPr id="11" name="Picture 10">
            <a:extLst>
              <a:ext uri="{FF2B5EF4-FFF2-40B4-BE49-F238E27FC236}">
                <a16:creationId xmlns:a16="http://schemas.microsoft.com/office/drawing/2014/main" id="{91F02FFC-95DF-BC40-86F8-0687D5DBB59D}"/>
              </a:ext>
            </a:extLst>
          </p:cNvPr>
          <p:cNvPicPr>
            <a:picLocks noChangeAspect="1"/>
          </p:cNvPicPr>
          <p:nvPr/>
        </p:nvPicPr>
        <p:blipFill>
          <a:blip r:embed="rId4"/>
          <a:stretch>
            <a:fillRect/>
          </a:stretch>
        </p:blipFill>
        <p:spPr>
          <a:xfrm>
            <a:off x="2730519" y="5085157"/>
            <a:ext cx="18922961" cy="6650069"/>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HE NEAMTWS"/>
          <p:cNvSpPr txBox="1">
            <a:spLocks noGrp="1"/>
          </p:cNvSpPr>
          <p:nvPr>
            <p:ph type="title"/>
          </p:nvPr>
        </p:nvSpPr>
        <p:spPr>
          <a:xfrm>
            <a:off x="296086" y="467803"/>
            <a:ext cx="21971000" cy="1433164"/>
          </a:xfrm>
          <a:prstGeom prst="rect">
            <a:avLst/>
          </a:prstGeom>
        </p:spPr>
        <p:txBody>
          <a:bodyPr/>
          <a:lstStyle/>
          <a:p>
            <a:r>
              <a:rPr dirty="0"/>
              <a:t>NEAMTWS</a:t>
            </a:r>
          </a:p>
        </p:txBody>
      </p:sp>
      <p:sp>
        <p:nvSpPr>
          <p:cNvPr id="158" name="After the 2004 Indian Ocean tsunami, the IOC established systems in 2005 for the Indian Ocean, Caribbean, and NE Atlantic and Mediterranean. The systems are owned and operations by IOC Member States…"/>
          <p:cNvSpPr txBox="1"/>
          <p:nvPr/>
        </p:nvSpPr>
        <p:spPr>
          <a:xfrm>
            <a:off x="744143" y="1531225"/>
            <a:ext cx="11832867" cy="1093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just" defTabSz="457200">
              <a:defRPr>
                <a:solidFill>
                  <a:srgbClr val="000000"/>
                </a:solidFill>
              </a:defRPr>
            </a:pPr>
            <a:endParaRPr lang="en-PT" sz="3200" dirty="0">
              <a:solidFill>
                <a:schemeClr val="tx1"/>
              </a:solidFill>
            </a:endParaRPr>
          </a:p>
          <a:p>
            <a:pPr algn="just" defTabSz="457200">
              <a:defRPr>
                <a:solidFill>
                  <a:srgbClr val="000000"/>
                </a:solidFill>
              </a:defRPr>
            </a:pPr>
            <a:r>
              <a:rPr lang="en-GB" sz="3200" b="1" dirty="0">
                <a:solidFill>
                  <a:schemeClr val="tx1"/>
                </a:solidFill>
              </a:rPr>
              <a:t>NEAMTWS</a:t>
            </a:r>
            <a:r>
              <a:rPr lang="en-GB" sz="3200" dirty="0">
                <a:solidFill>
                  <a:schemeClr val="tx1"/>
                </a:solidFill>
              </a:rPr>
              <a:t> is a complex operation owned and operated by Member States through their designated agencies. Besides the national functions these agencies serve as conduits for information within the system that is amongst all participating partners. </a:t>
            </a:r>
          </a:p>
          <a:p>
            <a:pPr algn="just" defTabSz="457200">
              <a:defRPr>
                <a:solidFill>
                  <a:srgbClr val="000000"/>
                </a:solidFill>
              </a:defRPr>
            </a:pPr>
            <a:endParaRPr lang="en-GB" sz="3200" dirty="0">
              <a:solidFill>
                <a:schemeClr val="tx1"/>
              </a:solidFill>
            </a:endParaRPr>
          </a:p>
          <a:p>
            <a:pPr algn="just" defTabSz="457200">
              <a:defRPr>
                <a:solidFill>
                  <a:srgbClr val="000000"/>
                </a:solidFill>
              </a:defRPr>
            </a:pPr>
            <a:endParaRPr lang="en-GB" sz="3200" dirty="0">
              <a:solidFill>
                <a:schemeClr val="tx1"/>
              </a:solidFill>
            </a:endParaRPr>
          </a:p>
          <a:p>
            <a:pPr algn="just" defTabSz="457200">
              <a:defRPr>
                <a:solidFill>
                  <a:srgbClr val="000000"/>
                </a:solidFill>
              </a:defRPr>
            </a:pPr>
            <a:r>
              <a:rPr lang="en-GB" sz="3200" b="1" dirty="0">
                <a:solidFill>
                  <a:schemeClr val="tx1"/>
                </a:solidFill>
              </a:rPr>
              <a:t>NEAM </a:t>
            </a:r>
            <a:r>
              <a:rPr lang="en-GB" sz="3200" dirty="0">
                <a:solidFill>
                  <a:schemeClr val="tx1"/>
                </a:solidFill>
              </a:rPr>
              <a:t>region is home of more than 116 Millions  people living in coastal areas where sea level rise is increasing tsunami risk.</a:t>
            </a:r>
          </a:p>
          <a:p>
            <a:pPr algn="just" defTabSz="457200">
              <a:defRPr>
                <a:solidFill>
                  <a:srgbClr val="000000"/>
                </a:solidFill>
              </a:defRPr>
            </a:pPr>
            <a:endParaRPr lang="en-GB" sz="3200" dirty="0">
              <a:solidFill>
                <a:schemeClr val="tx1"/>
              </a:solidFill>
            </a:endParaRPr>
          </a:p>
          <a:p>
            <a:pPr algn="just" defTabSz="457200">
              <a:defRPr>
                <a:solidFill>
                  <a:srgbClr val="000000"/>
                </a:solidFill>
              </a:defRPr>
            </a:pPr>
            <a:endParaRPr lang="en-GB" sz="3200" dirty="0">
              <a:solidFill>
                <a:schemeClr val="tx1"/>
              </a:solidFill>
            </a:endParaRPr>
          </a:p>
          <a:p>
            <a:pPr algn="just" defTabSz="457200">
              <a:defRPr>
                <a:solidFill>
                  <a:srgbClr val="000000"/>
                </a:solidFill>
              </a:defRPr>
            </a:pPr>
            <a:endParaRPr lang="en-GB" sz="3200" dirty="0">
              <a:solidFill>
                <a:schemeClr val="tx1"/>
              </a:solidFill>
            </a:endParaRPr>
          </a:p>
          <a:p>
            <a:pPr algn="just" defTabSz="457200">
              <a:defRPr>
                <a:solidFill>
                  <a:srgbClr val="000000"/>
                </a:solidFill>
              </a:defRPr>
            </a:pPr>
            <a:r>
              <a:rPr lang="en-GB" sz="3200" b="1" dirty="0">
                <a:solidFill>
                  <a:schemeClr val="tx1"/>
                </a:solidFill>
              </a:rPr>
              <a:t>Performance </a:t>
            </a:r>
            <a:r>
              <a:rPr lang="en-GB" sz="3200" dirty="0">
                <a:solidFill>
                  <a:schemeClr val="tx1"/>
                </a:solidFill>
              </a:rPr>
              <a:t>of the NEAMTWS depends on the implementation of all its components, their sustained operation and the adherence to agreed common principles of operation,  interaction and data policy.</a:t>
            </a:r>
          </a:p>
          <a:p>
            <a:pPr algn="just" defTabSz="457200">
              <a:defRPr>
                <a:solidFill>
                  <a:srgbClr val="000000"/>
                </a:solidFill>
              </a:defRPr>
            </a:pPr>
            <a:endParaRPr lang="en-GB" sz="3200" dirty="0">
              <a:solidFill>
                <a:schemeClr val="tx1"/>
              </a:solidFill>
            </a:endParaRPr>
          </a:p>
          <a:p>
            <a:pPr algn="just" defTabSz="457200">
              <a:defRPr>
                <a:solidFill>
                  <a:srgbClr val="000000"/>
                </a:solidFill>
              </a:defRPr>
            </a:pPr>
            <a:endParaRPr lang="en-GB" sz="3200" dirty="0">
              <a:solidFill>
                <a:schemeClr val="tx1"/>
              </a:solidFill>
            </a:endParaRPr>
          </a:p>
          <a:p>
            <a:pPr algn="just" defTabSz="457200">
              <a:defRPr>
                <a:solidFill>
                  <a:srgbClr val="000000"/>
                </a:solidFill>
              </a:defRPr>
            </a:pPr>
            <a:r>
              <a:rPr lang="en-GB" sz="3200" b="1" dirty="0">
                <a:solidFill>
                  <a:schemeClr val="tx1"/>
                </a:solidFill>
              </a:rPr>
              <a:t>Implementation</a:t>
            </a:r>
            <a:r>
              <a:rPr lang="en-GB" sz="3200" dirty="0">
                <a:solidFill>
                  <a:schemeClr val="tx1"/>
                </a:solidFill>
              </a:rPr>
              <a:t> of the NEAMTWS is crucial to its success. Recent events have shown that time to prepare, implement and train is short as the events are unpredictable.</a:t>
            </a:r>
          </a:p>
        </p:txBody>
      </p:sp>
      <p:sp>
        <p:nvSpPr>
          <p:cNvPr id="7" name="Maria Ana Baptista">
            <a:extLst>
              <a:ext uri="{FF2B5EF4-FFF2-40B4-BE49-F238E27FC236}">
                <a16:creationId xmlns:a16="http://schemas.microsoft.com/office/drawing/2014/main" id="{BCD8FBFD-33F8-3C41-ADA9-BEF5E5EEB74B}"/>
              </a:ext>
            </a:extLst>
          </p:cNvPr>
          <p:cNvSpPr txBox="1">
            <a:spLocks/>
          </p:cNvSpPr>
          <p:nvPr/>
        </p:nvSpPr>
        <p:spPr>
          <a:xfrm>
            <a:off x="296084" y="12550355"/>
            <a:ext cx="2197100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sz="2400" b="0"/>
              <a:t>Maria Ana Baptista</a:t>
            </a:r>
            <a:endParaRPr lang="en-GB" sz="2400" b="0" dirty="0"/>
          </a:p>
        </p:txBody>
      </p:sp>
      <p:pic>
        <p:nvPicPr>
          <p:cNvPr id="8" name="Image" descr="Image">
            <a:extLst>
              <a:ext uri="{FF2B5EF4-FFF2-40B4-BE49-F238E27FC236}">
                <a16:creationId xmlns:a16="http://schemas.microsoft.com/office/drawing/2014/main" id="{A6BF1851-3739-4A4A-A723-FC6E12D24B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77818" y="12550355"/>
            <a:ext cx="8087182" cy="1020307"/>
          </a:xfrm>
          <a:prstGeom prst="rect">
            <a:avLst/>
          </a:prstGeom>
          <a:ln w="12700">
            <a:miter lim="400000"/>
          </a:ln>
        </p:spPr>
      </p:pic>
      <p:pic>
        <p:nvPicPr>
          <p:cNvPr id="10" name="Picture 9">
            <a:extLst>
              <a:ext uri="{FF2B5EF4-FFF2-40B4-BE49-F238E27FC236}">
                <a16:creationId xmlns:a16="http://schemas.microsoft.com/office/drawing/2014/main" id="{12592151-0DB6-8444-A101-C48A8D17A26A}"/>
              </a:ext>
            </a:extLst>
          </p:cNvPr>
          <p:cNvPicPr>
            <a:picLocks noChangeAspect="1"/>
          </p:cNvPicPr>
          <p:nvPr/>
        </p:nvPicPr>
        <p:blipFill>
          <a:blip r:embed="rId4"/>
          <a:stretch>
            <a:fillRect/>
          </a:stretch>
        </p:blipFill>
        <p:spPr>
          <a:xfrm>
            <a:off x="13003426" y="3260800"/>
            <a:ext cx="11380574" cy="7477175"/>
          </a:xfrm>
          <a:prstGeom prst="rect">
            <a:avLst/>
          </a:prstGeom>
        </p:spPr>
      </p:pic>
    </p:spTree>
    <p:extLst>
      <p:ext uri="{BB962C8B-B14F-4D97-AF65-F5344CB8AC3E}">
        <p14:creationId xmlns:p14="http://schemas.microsoft.com/office/powerpoint/2010/main" val="363994482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4C920-95D7-3442-B7A4-D47D5916A122}"/>
              </a:ext>
            </a:extLst>
          </p:cNvPr>
          <p:cNvSpPr>
            <a:spLocks noGrp="1"/>
          </p:cNvSpPr>
          <p:nvPr>
            <p:ph type="title"/>
          </p:nvPr>
        </p:nvSpPr>
        <p:spPr/>
        <p:txBody>
          <a:bodyPr/>
          <a:lstStyle/>
          <a:p>
            <a:r>
              <a:rPr lang="en-PT" dirty="0"/>
              <a:t>NEAMTWS STARTEGY</a:t>
            </a:r>
          </a:p>
        </p:txBody>
      </p:sp>
      <p:sp>
        <p:nvSpPr>
          <p:cNvPr id="4" name="Text Placeholder 3">
            <a:extLst>
              <a:ext uri="{FF2B5EF4-FFF2-40B4-BE49-F238E27FC236}">
                <a16:creationId xmlns:a16="http://schemas.microsoft.com/office/drawing/2014/main" id="{4624F008-B3CB-C34B-A8CB-2EB1BE6199CE}"/>
              </a:ext>
            </a:extLst>
          </p:cNvPr>
          <p:cNvSpPr>
            <a:spLocks noGrp="1"/>
          </p:cNvSpPr>
          <p:nvPr>
            <p:ph type="body" idx="1"/>
          </p:nvPr>
        </p:nvSpPr>
        <p:spPr>
          <a:xfrm>
            <a:off x="974362" y="3911015"/>
            <a:ext cx="21971000" cy="8256012"/>
          </a:xfrm>
        </p:spPr>
        <p:txBody>
          <a:bodyPr>
            <a:normAutofit/>
          </a:bodyPr>
          <a:lstStyle/>
          <a:p>
            <a:r>
              <a:rPr lang="en-GB" sz="3200" b="1" dirty="0">
                <a:solidFill>
                  <a:schemeClr val="tx1"/>
                </a:solidFill>
              </a:rPr>
              <a:t>NEAMTWS</a:t>
            </a:r>
            <a:r>
              <a:rPr lang="en-GB" sz="3200" dirty="0">
                <a:solidFill>
                  <a:schemeClr val="tx1"/>
                </a:solidFill>
              </a:rPr>
              <a:t>  contributes to Target (g) of the Sendai Framework for Disaster Risk Reduction (2015-2030) which calls to “substantially increase the availability of and access to multi-hazard early warning systems and disaster risk information and assessments to people by 2030”. </a:t>
            </a:r>
          </a:p>
          <a:p>
            <a:pPr marL="0" indent="0" algn="just">
              <a:buNone/>
            </a:pPr>
            <a:endParaRPr lang="en-GB" sz="3200" b="1" dirty="0">
              <a:solidFill>
                <a:schemeClr val="tx1"/>
              </a:solidFill>
            </a:endParaRPr>
          </a:p>
          <a:p>
            <a:pPr algn="just"/>
            <a:r>
              <a:rPr lang="en-GB" sz="3200" b="1" dirty="0">
                <a:solidFill>
                  <a:schemeClr val="tx1"/>
                </a:solidFill>
              </a:rPr>
              <a:t>NEAMTWS</a:t>
            </a:r>
            <a:r>
              <a:rPr lang="en-GB" sz="3200" dirty="0">
                <a:solidFill>
                  <a:schemeClr val="tx1"/>
                </a:solidFill>
              </a:rPr>
              <a:t> contributes to the UN Decade of Ocean Science for Sustainable Development 2021-2030, in particular by responding to the needs of society for a “safe ocean” where people are protected from ocean hazards. </a:t>
            </a:r>
          </a:p>
          <a:p>
            <a:pPr marL="0" indent="0" algn="just">
              <a:buNone/>
            </a:pPr>
            <a:endParaRPr lang="en-GB" sz="3200" dirty="0">
              <a:solidFill>
                <a:schemeClr val="tx1"/>
              </a:solidFill>
            </a:endParaRPr>
          </a:p>
          <a:p>
            <a:pPr algn="just"/>
            <a:r>
              <a:rPr lang="en-GB" sz="3200" b="1" dirty="0">
                <a:solidFill>
                  <a:schemeClr val="tx1"/>
                </a:solidFill>
              </a:rPr>
              <a:t>NEAMTWS</a:t>
            </a:r>
            <a:r>
              <a:rPr lang="en-GB" sz="3200" dirty="0">
                <a:solidFill>
                  <a:schemeClr val="tx1"/>
                </a:solidFill>
              </a:rPr>
              <a:t> strategy seeks to capitalise on the Ocean Decade societal benefits in order to further improve monitoring, detection and data-sharing among Member States and partners. </a:t>
            </a:r>
          </a:p>
          <a:p>
            <a:pPr algn="just"/>
            <a:endParaRPr lang="en-PT" sz="3200" dirty="0">
              <a:solidFill>
                <a:schemeClr val="tx1"/>
              </a:solidFill>
            </a:endParaRPr>
          </a:p>
        </p:txBody>
      </p:sp>
      <p:sp>
        <p:nvSpPr>
          <p:cNvPr id="5" name="Maria Ana Baptista">
            <a:extLst>
              <a:ext uri="{FF2B5EF4-FFF2-40B4-BE49-F238E27FC236}">
                <a16:creationId xmlns:a16="http://schemas.microsoft.com/office/drawing/2014/main" id="{84DEE4EC-E084-AE43-B0FB-138EAAC37186}"/>
              </a:ext>
            </a:extLst>
          </p:cNvPr>
          <p:cNvSpPr txBox="1">
            <a:spLocks/>
          </p:cNvSpPr>
          <p:nvPr/>
        </p:nvSpPr>
        <p:spPr>
          <a:xfrm>
            <a:off x="296084" y="12550355"/>
            <a:ext cx="2197100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sz="2400" b="0"/>
              <a:t>Maria Ana Baptista</a:t>
            </a:r>
            <a:endParaRPr lang="en-GB" sz="2400" b="0" dirty="0"/>
          </a:p>
        </p:txBody>
      </p:sp>
      <p:pic>
        <p:nvPicPr>
          <p:cNvPr id="6" name="Image" descr="Image">
            <a:extLst>
              <a:ext uri="{FF2B5EF4-FFF2-40B4-BE49-F238E27FC236}">
                <a16:creationId xmlns:a16="http://schemas.microsoft.com/office/drawing/2014/main" id="{CED0DAB2-8944-4443-8B82-2AFEAF59DA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77818" y="12550355"/>
            <a:ext cx="8087182" cy="1020307"/>
          </a:xfrm>
          <a:prstGeom prst="rect">
            <a:avLst/>
          </a:prstGeom>
          <a:ln w="12700">
            <a:miter lim="400000"/>
          </a:ln>
        </p:spPr>
      </p:pic>
    </p:spTree>
    <p:extLst>
      <p:ext uri="{BB962C8B-B14F-4D97-AF65-F5344CB8AC3E}">
        <p14:creationId xmlns:p14="http://schemas.microsoft.com/office/powerpoint/2010/main" val="20308140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6EFB0F-B29E-0A4D-9949-9D8B74418D84}"/>
              </a:ext>
            </a:extLst>
          </p:cNvPr>
          <p:cNvSpPr>
            <a:spLocks noGrp="1"/>
          </p:cNvSpPr>
          <p:nvPr>
            <p:ph type="title"/>
          </p:nvPr>
        </p:nvSpPr>
        <p:spPr>
          <a:xfrm>
            <a:off x="596900" y="650836"/>
            <a:ext cx="9779000" cy="5882273"/>
          </a:xfrm>
        </p:spPr>
        <p:txBody>
          <a:bodyPr/>
          <a:lstStyle/>
          <a:p>
            <a:r>
              <a:rPr lang="en-PT" dirty="0"/>
              <a:t>NEAMTWS STRATEGY</a:t>
            </a:r>
          </a:p>
        </p:txBody>
      </p:sp>
      <p:sp>
        <p:nvSpPr>
          <p:cNvPr id="4" name="Text Placeholder 3">
            <a:extLst>
              <a:ext uri="{FF2B5EF4-FFF2-40B4-BE49-F238E27FC236}">
                <a16:creationId xmlns:a16="http://schemas.microsoft.com/office/drawing/2014/main" id="{3F9CA996-7F92-C245-81C6-DA21DCA2C09A}"/>
              </a:ext>
            </a:extLst>
          </p:cNvPr>
          <p:cNvSpPr>
            <a:spLocks noGrp="1"/>
          </p:cNvSpPr>
          <p:nvPr>
            <p:ph type="body" sz="quarter" idx="1"/>
          </p:nvPr>
        </p:nvSpPr>
        <p:spPr/>
        <p:txBody>
          <a:bodyPr>
            <a:normAutofit/>
          </a:bodyPr>
          <a:lstStyle/>
          <a:p>
            <a:endParaRPr lang="en-PT" dirty="0"/>
          </a:p>
          <a:p>
            <a:endParaRPr lang="en-PT" dirty="0"/>
          </a:p>
          <a:p>
            <a:endParaRPr lang="en-PT" dirty="0"/>
          </a:p>
        </p:txBody>
      </p:sp>
      <p:sp>
        <p:nvSpPr>
          <p:cNvPr id="6" name="TextBox 5">
            <a:extLst>
              <a:ext uri="{FF2B5EF4-FFF2-40B4-BE49-F238E27FC236}">
                <a16:creationId xmlns:a16="http://schemas.microsoft.com/office/drawing/2014/main" id="{4E39ADB8-9D9C-D34F-A669-48D276D9E187}"/>
              </a:ext>
            </a:extLst>
          </p:cNvPr>
          <p:cNvSpPr txBox="1"/>
          <p:nvPr/>
        </p:nvSpPr>
        <p:spPr>
          <a:xfrm>
            <a:off x="4768850" y="6735685"/>
            <a:ext cx="8947150" cy="63094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endParaRPr lang="en-GB" sz="2800" dirty="0"/>
          </a:p>
          <a:p>
            <a:pPr marL="342900" lvl="0" indent="-342900" algn="just">
              <a:buFont typeface="Symbol" pitchFamily="2" charset="2"/>
              <a:buChar char=""/>
            </a:pPr>
            <a:r>
              <a:rPr lang="en-US" sz="3200" dirty="0"/>
              <a:t>Tsunami Hazard and Risk Assessment</a:t>
            </a:r>
          </a:p>
          <a:p>
            <a:pPr marL="342900" lvl="0" indent="-342900" algn="just">
              <a:buFont typeface="Symbol" pitchFamily="2" charset="2"/>
              <a:buChar char=""/>
            </a:pPr>
            <a:endParaRPr lang="en-US" sz="3200" dirty="0"/>
          </a:p>
          <a:p>
            <a:pPr marL="342900" lvl="0" indent="-342900" algn="just">
              <a:buFont typeface="Symbol" pitchFamily="2" charset="2"/>
              <a:buChar char=""/>
            </a:pPr>
            <a:endParaRPr lang="en-US" sz="3200" dirty="0"/>
          </a:p>
          <a:p>
            <a:pPr marL="342900" lvl="0" indent="-342900" algn="just">
              <a:buFont typeface="Symbol" pitchFamily="2" charset="2"/>
              <a:buChar char=""/>
            </a:pPr>
            <a:r>
              <a:rPr lang="en-US" sz="3200" dirty="0"/>
              <a:t>Detection Warning and Dissemination</a:t>
            </a:r>
          </a:p>
          <a:p>
            <a:pPr marL="342900" lvl="0" indent="-342900" algn="just">
              <a:buFont typeface="Symbol" pitchFamily="2" charset="2"/>
              <a:buChar char=""/>
            </a:pPr>
            <a:endParaRPr lang="en-US" sz="3200" dirty="0"/>
          </a:p>
          <a:p>
            <a:pPr marL="457200" lvl="0" indent="-457200" algn="just">
              <a:buFont typeface="Arial" panose="020B0604020202020204" pitchFamily="34" charset="0"/>
              <a:buChar char="•"/>
            </a:pPr>
            <a:endParaRPr lang="en-US" sz="3200" dirty="0"/>
          </a:p>
          <a:p>
            <a:pPr marL="457200" lvl="0" indent="-457200" algn="just">
              <a:buFont typeface="Arial" panose="020B0604020202020204" pitchFamily="34" charset="0"/>
              <a:buChar char="•"/>
            </a:pPr>
            <a:r>
              <a:rPr lang="en-US" sz="3200" dirty="0"/>
              <a:t>Awareness and Response</a:t>
            </a:r>
            <a:endParaRPr lang="en-PT" sz="3200" dirty="0"/>
          </a:p>
          <a:p>
            <a:pPr marL="457200" indent="-457200" algn="l">
              <a:buFont typeface="Arial" panose="020B0604020202020204" pitchFamily="34" charset="0"/>
              <a:buChar char="•"/>
            </a:pPr>
            <a:endParaRPr lang="en-GB" sz="3200" dirty="0"/>
          </a:p>
          <a:p>
            <a:pPr marL="457200" indent="-457200" algn="l">
              <a:buFont typeface="Arial" panose="020B0604020202020204" pitchFamily="34" charset="0"/>
              <a:buChar char="•"/>
            </a:pPr>
            <a:endParaRPr lang="en-GB" sz="3200" dirty="0">
              <a:latin typeface="Helvetica" pitchFamily="2" charset="0"/>
            </a:endParaRPr>
          </a:p>
          <a:p>
            <a:pPr marL="457200" indent="-457200" algn="l">
              <a:buFont typeface="Arial" panose="020B0604020202020204" pitchFamily="34" charset="0"/>
              <a:buChar char="•"/>
            </a:pPr>
            <a:endParaRPr lang="en-GB" sz="3200" dirty="0">
              <a:latin typeface="Helvetica" pitchFamily="2" charset="0"/>
            </a:endParaRPr>
          </a:p>
          <a:p>
            <a:endParaRPr lang="en-GB" sz="2800" dirty="0">
              <a:latin typeface="Helvetica" pitchFamily="2" charset="0"/>
            </a:endParaRPr>
          </a:p>
          <a:p>
            <a:endParaRPr lang="en-GB" sz="2800" dirty="0">
              <a:effectLst/>
              <a:latin typeface="Helvetica" pitchFamily="2" charset="0"/>
            </a:endParaRPr>
          </a:p>
        </p:txBody>
      </p:sp>
      <p:sp>
        <p:nvSpPr>
          <p:cNvPr id="5" name="Text Placeholder 3">
            <a:extLst>
              <a:ext uri="{FF2B5EF4-FFF2-40B4-BE49-F238E27FC236}">
                <a16:creationId xmlns:a16="http://schemas.microsoft.com/office/drawing/2014/main" id="{4BEC87BD-BFFC-604F-A22D-456F2AE7CDA8}"/>
              </a:ext>
            </a:extLst>
          </p:cNvPr>
          <p:cNvSpPr txBox="1">
            <a:spLocks/>
          </p:cNvSpPr>
          <p:nvPr/>
        </p:nvSpPr>
        <p:spPr>
          <a:xfrm>
            <a:off x="-536575" y="6655424"/>
            <a:ext cx="9779000" cy="5385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endParaRPr lang="en-PT" dirty="0"/>
          </a:p>
          <a:p>
            <a:pPr hangingPunct="1"/>
            <a:endParaRPr lang="en-PT" dirty="0"/>
          </a:p>
          <a:p>
            <a:pPr hangingPunct="1"/>
            <a:r>
              <a:rPr lang="en-PT" dirty="0"/>
              <a:t>    Three Pillars</a:t>
            </a:r>
          </a:p>
          <a:p>
            <a:pPr hangingPunct="1"/>
            <a:endParaRPr lang="en-PT" dirty="0"/>
          </a:p>
        </p:txBody>
      </p:sp>
      <p:pic>
        <p:nvPicPr>
          <p:cNvPr id="2" name="Picture 1">
            <a:extLst>
              <a:ext uri="{FF2B5EF4-FFF2-40B4-BE49-F238E27FC236}">
                <a16:creationId xmlns:a16="http://schemas.microsoft.com/office/drawing/2014/main" id="{DDE99446-5F79-2149-8FA6-A561D589C5EB}"/>
              </a:ext>
            </a:extLst>
          </p:cNvPr>
          <p:cNvPicPr>
            <a:picLocks noChangeAspect="1"/>
          </p:cNvPicPr>
          <p:nvPr/>
        </p:nvPicPr>
        <p:blipFill>
          <a:blip r:embed="rId3"/>
          <a:stretch>
            <a:fillRect/>
          </a:stretch>
        </p:blipFill>
        <p:spPr>
          <a:xfrm>
            <a:off x="12217854" y="2705354"/>
            <a:ext cx="11941823" cy="9210329"/>
          </a:xfrm>
          <a:prstGeom prst="rect">
            <a:avLst/>
          </a:prstGeom>
        </p:spPr>
      </p:pic>
      <p:sp>
        <p:nvSpPr>
          <p:cNvPr id="8" name="Maria Ana Baptista">
            <a:extLst>
              <a:ext uri="{FF2B5EF4-FFF2-40B4-BE49-F238E27FC236}">
                <a16:creationId xmlns:a16="http://schemas.microsoft.com/office/drawing/2014/main" id="{110C90F7-0284-8B46-A097-E399DCD1A997}"/>
              </a:ext>
            </a:extLst>
          </p:cNvPr>
          <p:cNvSpPr txBox="1">
            <a:spLocks/>
          </p:cNvSpPr>
          <p:nvPr/>
        </p:nvSpPr>
        <p:spPr>
          <a:xfrm>
            <a:off x="296084" y="12550355"/>
            <a:ext cx="2197100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45719" rIns="91439" bIns="45719">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GB" sz="2400"/>
              <a:t>Maria Ana Baptista</a:t>
            </a:r>
            <a:endParaRPr lang="en-GB" sz="2400" dirty="0"/>
          </a:p>
        </p:txBody>
      </p:sp>
      <p:pic>
        <p:nvPicPr>
          <p:cNvPr id="9" name="Image" descr="Image">
            <a:extLst>
              <a:ext uri="{FF2B5EF4-FFF2-40B4-BE49-F238E27FC236}">
                <a16:creationId xmlns:a16="http://schemas.microsoft.com/office/drawing/2014/main" id="{B4E9CC66-4ED4-B442-9278-036F3EE55B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77818" y="12550355"/>
            <a:ext cx="8087182" cy="1020307"/>
          </a:xfrm>
          <a:prstGeom prst="rect">
            <a:avLst/>
          </a:prstGeom>
          <a:ln w="12700">
            <a:miter lim="400000"/>
          </a:ln>
        </p:spPr>
      </p:pic>
    </p:spTree>
    <p:extLst>
      <p:ext uri="{BB962C8B-B14F-4D97-AF65-F5344CB8AC3E}">
        <p14:creationId xmlns:p14="http://schemas.microsoft.com/office/powerpoint/2010/main" val="105696802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6EFB0F-B29E-0A4D-9949-9D8B74418D84}"/>
              </a:ext>
            </a:extLst>
          </p:cNvPr>
          <p:cNvSpPr>
            <a:spLocks noGrp="1"/>
          </p:cNvSpPr>
          <p:nvPr>
            <p:ph type="title"/>
          </p:nvPr>
        </p:nvSpPr>
        <p:spPr/>
        <p:txBody>
          <a:bodyPr/>
          <a:lstStyle/>
          <a:p>
            <a:r>
              <a:rPr lang="en-PT" dirty="0"/>
              <a:t>CHALLENGES </a:t>
            </a:r>
          </a:p>
        </p:txBody>
      </p:sp>
      <p:sp>
        <p:nvSpPr>
          <p:cNvPr id="6" name="TextBox 5">
            <a:extLst>
              <a:ext uri="{FF2B5EF4-FFF2-40B4-BE49-F238E27FC236}">
                <a16:creationId xmlns:a16="http://schemas.microsoft.com/office/drawing/2014/main" id="{4E39ADB8-9D9C-D34F-A669-48D276D9E187}"/>
              </a:ext>
            </a:extLst>
          </p:cNvPr>
          <p:cNvSpPr txBox="1"/>
          <p:nvPr/>
        </p:nvSpPr>
        <p:spPr>
          <a:xfrm>
            <a:off x="8890354" y="1027490"/>
            <a:ext cx="15918762" cy="124033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endParaRPr lang="en-GB" sz="3200" dirty="0"/>
          </a:p>
          <a:p>
            <a:pPr algn="just"/>
            <a:endParaRPr lang="en-GB" sz="3200" dirty="0"/>
          </a:p>
          <a:p>
            <a:pPr marL="457200" indent="-457200" algn="just">
              <a:buFont typeface="Arial" panose="020B0604020202020204" pitchFamily="34" charset="0"/>
              <a:buChar char="•"/>
            </a:pPr>
            <a:r>
              <a:rPr lang="en-GB" sz="3200" dirty="0"/>
              <a:t>I</a:t>
            </a:r>
            <a:r>
              <a:rPr lang="en-GB" sz="3200" dirty="0">
                <a:solidFill>
                  <a:schemeClr val="tx1"/>
                </a:solidFill>
              </a:rPr>
              <a:t>mprove</a:t>
            </a:r>
            <a:r>
              <a:rPr lang="en-GB" sz="3200" dirty="0"/>
              <a:t> the observational networks (use of smart cables and other)</a:t>
            </a:r>
          </a:p>
          <a:p>
            <a:pPr marL="457200" indent="-457200" algn="just">
              <a:buFont typeface="Arial" panose="020B0604020202020204" pitchFamily="34" charset="0"/>
              <a:buChar char="•"/>
            </a:pPr>
            <a:endParaRPr lang="en-GB" sz="3200" dirty="0"/>
          </a:p>
          <a:p>
            <a:pPr marL="457200" indent="-457200" algn="just">
              <a:buFont typeface="Arial" panose="020B0604020202020204" pitchFamily="34" charset="0"/>
              <a:buChar char="•"/>
            </a:pPr>
            <a:endParaRPr lang="en-GB" sz="3200" dirty="0"/>
          </a:p>
          <a:p>
            <a:pPr marL="457200" indent="-457200" algn="just">
              <a:buFont typeface="Arial" panose="020B0604020202020204" pitchFamily="34" charset="0"/>
              <a:buChar char="•"/>
            </a:pPr>
            <a:r>
              <a:rPr lang="en-GB" sz="3200" dirty="0"/>
              <a:t>Need to deal with hazards posed by tsunamis generated by non-seismic events, such as volcanoes, landslides and </a:t>
            </a:r>
            <a:r>
              <a:rPr lang="en-GB" sz="3200" dirty="0" err="1"/>
              <a:t>meteotsunamis</a:t>
            </a:r>
            <a:r>
              <a:rPr lang="en-GB" sz="3200" dirty="0"/>
              <a:t>, atmospheric disturbances</a:t>
            </a:r>
          </a:p>
          <a:p>
            <a:pPr marL="457200" indent="-457200" algn="just">
              <a:buFont typeface="Arial" panose="020B0604020202020204" pitchFamily="34" charset="0"/>
              <a:buChar char="•"/>
            </a:pPr>
            <a:endParaRPr lang="en-GB" sz="3200" dirty="0"/>
          </a:p>
          <a:p>
            <a:pPr marL="457200" indent="-457200" algn="l">
              <a:buFont typeface="Arial" panose="020B0604020202020204" pitchFamily="34" charset="0"/>
              <a:buChar char="•"/>
            </a:pPr>
            <a:endParaRPr lang="en-GB" sz="3200" dirty="0"/>
          </a:p>
          <a:p>
            <a:pPr marL="457200" indent="-457200" algn="l">
              <a:buFont typeface="Arial" panose="020B0604020202020204" pitchFamily="34" charset="0"/>
              <a:buChar char="•"/>
            </a:pPr>
            <a:r>
              <a:rPr lang="en-GB" sz="3200" dirty="0"/>
              <a:t>Need good interoperability among Tsunami Service Providers</a:t>
            </a:r>
          </a:p>
          <a:p>
            <a:pPr marL="457200" indent="-457200" algn="l">
              <a:buFont typeface="Arial" panose="020B0604020202020204" pitchFamily="34" charset="0"/>
              <a:buChar char="•"/>
            </a:pPr>
            <a:endParaRPr lang="en-GB" sz="3200" dirty="0"/>
          </a:p>
          <a:p>
            <a:pPr marL="457200" indent="-457200" algn="l">
              <a:buFont typeface="Arial" panose="020B0604020202020204" pitchFamily="34" charset="0"/>
              <a:buChar char="•"/>
            </a:pPr>
            <a:endParaRPr lang="en-GB" sz="3200" dirty="0"/>
          </a:p>
          <a:p>
            <a:pPr marL="457200" indent="-457200" algn="l">
              <a:buFont typeface="Arial" panose="020B0604020202020204" pitchFamily="34" charset="0"/>
              <a:buChar char="•"/>
            </a:pPr>
            <a:r>
              <a:rPr lang="en-GB" sz="3200" dirty="0"/>
              <a:t>Need High Performance Computing to produce fast reliable hazard estimations</a:t>
            </a:r>
          </a:p>
          <a:p>
            <a:pPr marL="457200" indent="-457200" algn="l">
              <a:buFont typeface="Arial" panose="020B0604020202020204" pitchFamily="34" charset="0"/>
              <a:buChar char="•"/>
            </a:pPr>
            <a:endParaRPr lang="en-GB" sz="3200" dirty="0"/>
          </a:p>
          <a:p>
            <a:pPr algn="l"/>
            <a:endParaRPr lang="en-GB" sz="3200" dirty="0"/>
          </a:p>
          <a:p>
            <a:pPr marL="457200" indent="-457200" algn="l">
              <a:buFont typeface="Arial" panose="020B0604020202020204" pitchFamily="34" charset="0"/>
              <a:buChar char="•"/>
            </a:pPr>
            <a:r>
              <a:rPr lang="en-GB" sz="3200" dirty="0"/>
              <a:t>Need  tsunami warning approaches for non-seismic sources</a:t>
            </a:r>
          </a:p>
          <a:p>
            <a:pPr marL="457200" indent="-457200" algn="l">
              <a:buFont typeface="Arial" panose="020B0604020202020204" pitchFamily="34" charset="0"/>
              <a:buChar char="•"/>
            </a:pPr>
            <a:endParaRPr lang="en-GB" sz="3200" dirty="0"/>
          </a:p>
          <a:p>
            <a:pPr marL="457200" indent="-457200" algn="l">
              <a:buFont typeface="Arial" panose="020B0604020202020204" pitchFamily="34" charset="0"/>
              <a:buChar char="•"/>
            </a:pPr>
            <a:endParaRPr lang="en-GB" sz="3200" dirty="0"/>
          </a:p>
          <a:p>
            <a:pPr algn="l"/>
            <a:endParaRPr lang="en-GB" sz="3200" dirty="0"/>
          </a:p>
          <a:p>
            <a:pPr marL="457200" indent="-457200" algn="l">
              <a:buFont typeface="Arial" panose="020B0604020202020204" pitchFamily="34" charset="0"/>
              <a:buChar char="•"/>
            </a:pPr>
            <a:r>
              <a:rPr lang="en-GB" sz="3200" dirty="0"/>
              <a:t>Need better understanding of the interaction of tsunami hazards with climate and sea level changes</a:t>
            </a:r>
          </a:p>
          <a:p>
            <a:pPr marL="457200" indent="-457200" algn="l">
              <a:buFont typeface="Arial" panose="020B0604020202020204" pitchFamily="34" charset="0"/>
              <a:buChar char="•"/>
            </a:pPr>
            <a:endParaRPr lang="en-GB" sz="3200" dirty="0">
              <a:latin typeface="Helvetica" pitchFamily="2" charset="0"/>
            </a:endParaRPr>
          </a:p>
          <a:p>
            <a:pPr marL="457200" indent="-457200" algn="l">
              <a:buFont typeface="Arial" panose="020B0604020202020204" pitchFamily="34" charset="0"/>
              <a:buChar char="•"/>
            </a:pPr>
            <a:endParaRPr lang="en-GB" sz="3200" dirty="0">
              <a:latin typeface="Helvetica" pitchFamily="2" charset="0"/>
            </a:endParaRPr>
          </a:p>
          <a:p>
            <a:endParaRPr lang="en-GB" sz="3200" dirty="0">
              <a:latin typeface="Helvetica" pitchFamily="2" charset="0"/>
            </a:endParaRPr>
          </a:p>
          <a:p>
            <a:endParaRPr lang="en-GB" sz="3200" dirty="0">
              <a:effectLst/>
              <a:latin typeface="Helvetica" pitchFamily="2" charset="0"/>
            </a:endParaRPr>
          </a:p>
        </p:txBody>
      </p:sp>
    </p:spTree>
    <p:extLst>
      <p:ext uri="{BB962C8B-B14F-4D97-AF65-F5344CB8AC3E}">
        <p14:creationId xmlns:p14="http://schemas.microsoft.com/office/powerpoint/2010/main" val="312704629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30B062-3D48-CB42-BFDF-152F5D05EA8B}"/>
              </a:ext>
            </a:extLst>
          </p:cNvPr>
          <p:cNvSpPr>
            <a:spLocks noGrp="1"/>
          </p:cNvSpPr>
          <p:nvPr>
            <p:ph type="title"/>
          </p:nvPr>
        </p:nvSpPr>
        <p:spPr>
          <a:xfrm>
            <a:off x="1058779" y="2027283"/>
            <a:ext cx="18876683" cy="5882273"/>
          </a:xfrm>
        </p:spPr>
        <p:txBody>
          <a:bodyPr/>
          <a:lstStyle/>
          <a:p>
            <a:r>
              <a:rPr lang="en-PT" dirty="0"/>
              <a:t>TOPICS</a:t>
            </a:r>
            <a:br>
              <a:rPr lang="en-PT" dirty="0"/>
            </a:br>
            <a:r>
              <a:rPr lang="en-PT" dirty="0"/>
              <a:t>FOR </a:t>
            </a:r>
            <a:br>
              <a:rPr lang="en-PT" dirty="0"/>
            </a:br>
            <a:r>
              <a:rPr lang="en-PT" dirty="0"/>
              <a:t>DISCUSSION</a:t>
            </a:r>
          </a:p>
        </p:txBody>
      </p:sp>
      <p:sp>
        <p:nvSpPr>
          <p:cNvPr id="6" name="TextBox 5">
            <a:extLst>
              <a:ext uri="{FF2B5EF4-FFF2-40B4-BE49-F238E27FC236}">
                <a16:creationId xmlns:a16="http://schemas.microsoft.com/office/drawing/2014/main" id="{853DF27E-D0B1-9F46-A138-9EA929C845C0}"/>
              </a:ext>
            </a:extLst>
          </p:cNvPr>
          <p:cNvSpPr txBox="1"/>
          <p:nvPr/>
        </p:nvSpPr>
        <p:spPr>
          <a:xfrm>
            <a:off x="9841831" y="1473055"/>
            <a:ext cx="12945979" cy="112936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342900" lvl="0" indent="-342900" algn="l">
              <a:lnSpc>
                <a:spcPct val="107000"/>
              </a:lnSpc>
              <a:spcAft>
                <a:spcPts val="800"/>
              </a:spcAft>
              <a:buFont typeface="Arial" panose="020B0604020202020204" pitchFamily="34" charset="0"/>
              <a:buChar char="➢"/>
            </a:pPr>
            <a:r>
              <a:rPr lang="en-US" sz="3200" dirty="0"/>
              <a:t>How to scale up hazard and risk assessments and what are possible actions?</a:t>
            </a:r>
          </a:p>
          <a:p>
            <a:pPr marL="342900" lvl="0" indent="-342900" algn="l">
              <a:lnSpc>
                <a:spcPct val="107000"/>
              </a:lnSpc>
              <a:spcAft>
                <a:spcPts val="800"/>
              </a:spcAft>
              <a:buFont typeface="Arial" panose="020B0604020202020204" pitchFamily="34" charset="0"/>
              <a:buChar char="➢"/>
            </a:pPr>
            <a:endParaRPr lang="en-PT" sz="3200" dirty="0"/>
          </a:p>
          <a:p>
            <a:pPr marL="342900" lvl="0" indent="-342900" algn="l">
              <a:lnSpc>
                <a:spcPct val="107000"/>
              </a:lnSpc>
              <a:spcAft>
                <a:spcPts val="800"/>
              </a:spcAft>
              <a:buFont typeface="Arial" panose="020B0604020202020204" pitchFamily="34" charset="0"/>
              <a:buChar char="➢"/>
            </a:pPr>
            <a:r>
              <a:rPr lang="en-US" sz="3200" dirty="0"/>
              <a:t>How to share methods and best practices?</a:t>
            </a:r>
          </a:p>
          <a:p>
            <a:pPr marL="342900" lvl="0" indent="-342900" algn="l">
              <a:lnSpc>
                <a:spcPct val="107000"/>
              </a:lnSpc>
              <a:spcAft>
                <a:spcPts val="800"/>
              </a:spcAft>
              <a:buFont typeface="Arial" panose="020B0604020202020204" pitchFamily="34" charset="0"/>
              <a:buChar char="➢"/>
            </a:pPr>
            <a:endParaRPr lang="en-PT" sz="3200" dirty="0"/>
          </a:p>
          <a:p>
            <a:pPr marL="342900" lvl="0" indent="-342900" algn="l">
              <a:lnSpc>
                <a:spcPct val="107000"/>
              </a:lnSpc>
              <a:spcAft>
                <a:spcPts val="800"/>
              </a:spcAft>
              <a:buFont typeface="Arial" panose="020B0604020202020204" pitchFamily="34" charset="0"/>
              <a:buChar char="➢"/>
            </a:pPr>
            <a:r>
              <a:rPr lang="en-US" sz="3200" dirty="0"/>
              <a:t>How and what actions are required to address non-seismic tsunamis in a MHEW context?</a:t>
            </a:r>
          </a:p>
          <a:p>
            <a:pPr marL="342900" lvl="0" indent="-342900" algn="l">
              <a:lnSpc>
                <a:spcPct val="107000"/>
              </a:lnSpc>
              <a:spcAft>
                <a:spcPts val="800"/>
              </a:spcAft>
              <a:buFont typeface="Arial" panose="020B0604020202020204" pitchFamily="34" charset="0"/>
              <a:buChar char="➢"/>
            </a:pPr>
            <a:endParaRPr lang="en-PT" sz="3200" dirty="0"/>
          </a:p>
          <a:p>
            <a:pPr marL="342900" lvl="0" indent="-342900" algn="l">
              <a:lnSpc>
                <a:spcPct val="107000"/>
              </a:lnSpc>
              <a:spcAft>
                <a:spcPts val="800"/>
              </a:spcAft>
              <a:buFont typeface="Arial" panose="020B0604020202020204" pitchFamily="34" charset="0"/>
              <a:buChar char="➢"/>
            </a:pPr>
            <a:r>
              <a:rPr lang="en-US" sz="3200" dirty="0"/>
              <a:t>How to improve early warning information, reduce alert time and uncertainty?</a:t>
            </a:r>
          </a:p>
          <a:p>
            <a:pPr marL="342900" lvl="0" indent="-342900" algn="l">
              <a:lnSpc>
                <a:spcPct val="107000"/>
              </a:lnSpc>
              <a:spcAft>
                <a:spcPts val="800"/>
              </a:spcAft>
              <a:buFont typeface="Arial" panose="020B0604020202020204" pitchFamily="34" charset="0"/>
              <a:buChar char="➢"/>
            </a:pPr>
            <a:endParaRPr lang="en-PT" sz="3200" dirty="0"/>
          </a:p>
          <a:p>
            <a:pPr marL="342900" lvl="0" indent="-342900" algn="l">
              <a:lnSpc>
                <a:spcPct val="107000"/>
              </a:lnSpc>
              <a:spcAft>
                <a:spcPts val="800"/>
              </a:spcAft>
              <a:buFont typeface="Arial" panose="020B0604020202020204" pitchFamily="34" charset="0"/>
              <a:buChar char="➢"/>
            </a:pPr>
            <a:r>
              <a:rPr lang="en-US" sz="3200" dirty="0"/>
              <a:t>What are the optimal technologies and framework required to achieve this goal and how to reduce data gaps?</a:t>
            </a:r>
          </a:p>
          <a:p>
            <a:pPr marL="342900" lvl="0" indent="-342900" algn="l">
              <a:lnSpc>
                <a:spcPct val="107000"/>
              </a:lnSpc>
              <a:spcAft>
                <a:spcPts val="800"/>
              </a:spcAft>
              <a:buFont typeface="Arial" panose="020B0604020202020204" pitchFamily="34" charset="0"/>
              <a:buChar char="➢"/>
            </a:pPr>
            <a:endParaRPr lang="en-PT" sz="3200" dirty="0"/>
          </a:p>
          <a:p>
            <a:pPr marL="342900" lvl="0" indent="-342900" algn="l">
              <a:lnSpc>
                <a:spcPct val="107000"/>
              </a:lnSpc>
              <a:spcAft>
                <a:spcPts val="800"/>
              </a:spcAft>
              <a:buFont typeface="Arial" panose="020B0604020202020204" pitchFamily="34" charset="0"/>
              <a:buChar char="➢"/>
            </a:pPr>
            <a:r>
              <a:rPr lang="en-US" sz="3200" dirty="0"/>
              <a:t>How to further improve and scale up awareness in NEAM countries? What are possible concrete actions ?</a:t>
            </a:r>
          </a:p>
          <a:p>
            <a:pPr marL="342900" lvl="0" indent="-342900" algn="l">
              <a:lnSpc>
                <a:spcPct val="107000"/>
              </a:lnSpc>
              <a:spcAft>
                <a:spcPts val="800"/>
              </a:spcAft>
              <a:buFont typeface="Arial" panose="020B0604020202020204" pitchFamily="34" charset="0"/>
              <a:buChar char="➢"/>
            </a:pPr>
            <a:endParaRPr lang="en-PT" sz="3200" dirty="0"/>
          </a:p>
          <a:p>
            <a:pPr marL="342900" lvl="0" indent="-342900" algn="l">
              <a:lnSpc>
                <a:spcPct val="107000"/>
              </a:lnSpc>
              <a:spcAft>
                <a:spcPts val="800"/>
              </a:spcAft>
              <a:buFont typeface="Arial" panose="020B0604020202020204" pitchFamily="34" charset="0"/>
              <a:buChar char="➢"/>
            </a:pPr>
            <a:r>
              <a:rPr lang="en-US" sz="3200" dirty="0"/>
              <a:t>What are the tools, products and information needed to have early warning for all as proclaimed at COP27?</a:t>
            </a:r>
            <a:endParaRPr lang="en-PT" sz="3200" dirty="0"/>
          </a:p>
        </p:txBody>
      </p:sp>
    </p:spTree>
    <p:extLst>
      <p:ext uri="{BB962C8B-B14F-4D97-AF65-F5344CB8AC3E}">
        <p14:creationId xmlns:p14="http://schemas.microsoft.com/office/powerpoint/2010/main" val="2968589446"/>
      </p:ext>
    </p:extLst>
  </p:cSld>
  <p:clrMapOvr>
    <a:overrideClrMapping bg1="lt1" tx1="dk1" bg2="lt2" tx2="dk2" accent1="accent1" accent2="accent2" accent3="accent3" accent4="accent4" accent5="accent5" accent6="accent6" hlink="hlink" folHlink="folHlink"/>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A32900-4229-074F-AAFB-4BC8525F2EBC}"/>
              </a:ext>
            </a:extLst>
          </p:cNvPr>
          <p:cNvSpPr>
            <a:spLocks noGrp="1"/>
          </p:cNvSpPr>
          <p:nvPr>
            <p:ph type="title"/>
          </p:nvPr>
        </p:nvSpPr>
        <p:spPr>
          <a:xfrm>
            <a:off x="498475" y="1122864"/>
            <a:ext cx="9779000" cy="5882273"/>
          </a:xfrm>
        </p:spPr>
        <p:txBody>
          <a:bodyPr>
            <a:normAutofit/>
          </a:bodyPr>
          <a:lstStyle/>
          <a:p>
            <a:r>
              <a:rPr lang="en-PT" dirty="0">
                <a:solidFill>
                  <a:schemeClr val="tx1"/>
                </a:solidFill>
              </a:rPr>
              <a:t>EXPERTS CONTRIBUTIONS</a:t>
            </a:r>
            <a:br>
              <a:rPr lang="en-PT" dirty="0">
                <a:solidFill>
                  <a:schemeClr val="tx1"/>
                </a:solidFill>
              </a:rPr>
            </a:br>
            <a:endParaRPr lang="en-PT" dirty="0">
              <a:solidFill>
                <a:schemeClr val="tx1"/>
              </a:solidFill>
            </a:endParaRPr>
          </a:p>
        </p:txBody>
      </p:sp>
      <p:sp>
        <p:nvSpPr>
          <p:cNvPr id="4" name="Text Placeholder 3">
            <a:extLst>
              <a:ext uri="{FF2B5EF4-FFF2-40B4-BE49-F238E27FC236}">
                <a16:creationId xmlns:a16="http://schemas.microsoft.com/office/drawing/2014/main" id="{793476EE-D1A7-2A48-8F1B-5920DE7D48E5}"/>
              </a:ext>
            </a:extLst>
          </p:cNvPr>
          <p:cNvSpPr>
            <a:spLocks noGrp="1"/>
          </p:cNvSpPr>
          <p:nvPr>
            <p:ph type="body" sz="quarter" idx="1"/>
          </p:nvPr>
        </p:nvSpPr>
        <p:spPr>
          <a:xfrm>
            <a:off x="615950" y="6858000"/>
            <a:ext cx="9779000" cy="5385424"/>
          </a:xfrm>
        </p:spPr>
        <p:txBody>
          <a:bodyPr/>
          <a:lstStyle/>
          <a:p>
            <a:endParaRPr lang="en-PT" dirty="0"/>
          </a:p>
          <a:p>
            <a:endParaRPr lang="en-PT" dirty="0"/>
          </a:p>
          <a:p>
            <a:r>
              <a:rPr lang="en-PT" dirty="0">
                <a:solidFill>
                  <a:schemeClr val="tx1"/>
                </a:solidFill>
              </a:rPr>
              <a:t>Working Groups </a:t>
            </a:r>
          </a:p>
          <a:p>
            <a:endParaRPr lang="en-PT" dirty="0"/>
          </a:p>
        </p:txBody>
      </p:sp>
      <p:sp>
        <p:nvSpPr>
          <p:cNvPr id="6" name="TextBox 5">
            <a:extLst>
              <a:ext uri="{FF2B5EF4-FFF2-40B4-BE49-F238E27FC236}">
                <a16:creationId xmlns:a16="http://schemas.microsoft.com/office/drawing/2014/main" id="{91CEBA8D-918B-3847-A7E1-AEFBF11E5EF5}"/>
              </a:ext>
            </a:extLst>
          </p:cNvPr>
          <p:cNvSpPr txBox="1"/>
          <p:nvPr/>
        </p:nvSpPr>
        <p:spPr>
          <a:xfrm>
            <a:off x="9715500" y="7497865"/>
            <a:ext cx="13030200" cy="3970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57200" indent="-457200" algn="just">
              <a:buFont typeface="Arial" panose="020B0604020202020204" pitchFamily="34" charset="0"/>
              <a:buChar char="•"/>
            </a:pPr>
            <a:r>
              <a:rPr lang="en-GB" sz="2800" dirty="0"/>
              <a:t>Working Group 1 - Hazard Assessment and Modelling France)</a:t>
            </a:r>
            <a:br>
              <a:rPr lang="en-GB" sz="2800" dirty="0"/>
            </a:br>
            <a:br>
              <a:rPr lang="en-GB" sz="2800" dirty="0"/>
            </a:br>
            <a:endParaRPr lang="en-GB" sz="2800" dirty="0"/>
          </a:p>
          <a:p>
            <a:pPr marL="457200" indent="-457200" algn="just">
              <a:buFont typeface="Arial" panose="020B0604020202020204" pitchFamily="34" charset="0"/>
              <a:buChar char="•"/>
            </a:pPr>
            <a:r>
              <a:rPr lang="en-GB" sz="2800" dirty="0"/>
              <a:t>Working Group 2 and 3- Seismic, Geophysical and Sea Level Measurements and Sea Level Data Collection and Exchange, Including Offshore Tsunami Detection and Instruments</a:t>
            </a:r>
          </a:p>
          <a:p>
            <a:pPr marL="457200" indent="-457200" algn="just">
              <a:buFont typeface="Arial" panose="020B0604020202020204" pitchFamily="34" charset="0"/>
              <a:buChar char="•"/>
            </a:pPr>
            <a:endParaRPr lang="en-GB" sz="2800" dirty="0"/>
          </a:p>
          <a:p>
            <a:pPr marL="457200" indent="-457200" algn="just">
              <a:buFont typeface="Arial" panose="020B0604020202020204" pitchFamily="34" charset="0"/>
              <a:buChar char="•"/>
            </a:pPr>
            <a:endParaRPr lang="en-GB" sz="2800" dirty="0"/>
          </a:p>
          <a:p>
            <a:pPr marL="457200" indent="-457200" algn="just">
              <a:buFont typeface="Arial" panose="020B0604020202020204" pitchFamily="34" charset="0"/>
              <a:buChar char="•"/>
            </a:pPr>
            <a:r>
              <a:rPr lang="en-GB" sz="2800" dirty="0"/>
              <a:t>Working Group 4 - Public Awareness, Preparedness and Mitigation</a:t>
            </a:r>
          </a:p>
        </p:txBody>
      </p:sp>
      <p:sp>
        <p:nvSpPr>
          <p:cNvPr id="11" name="Maria Ana Baptista">
            <a:extLst>
              <a:ext uri="{FF2B5EF4-FFF2-40B4-BE49-F238E27FC236}">
                <a16:creationId xmlns:a16="http://schemas.microsoft.com/office/drawing/2014/main" id="{D10EF370-CFDE-B04D-925C-FCE986748C76}"/>
              </a:ext>
            </a:extLst>
          </p:cNvPr>
          <p:cNvSpPr txBox="1">
            <a:spLocks/>
          </p:cNvSpPr>
          <p:nvPr/>
        </p:nvSpPr>
        <p:spPr>
          <a:xfrm>
            <a:off x="498475" y="12847909"/>
            <a:ext cx="21971002" cy="636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9" tIns="45719" rIns="91439" bIns="45719">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pPr>
            <a:r>
              <a:rPr lang="en-GB" sz="2800" dirty="0"/>
              <a:t>Maria Ana Baptista</a:t>
            </a:r>
          </a:p>
        </p:txBody>
      </p:sp>
      <p:pic>
        <p:nvPicPr>
          <p:cNvPr id="12" name="Image" descr="Image">
            <a:extLst>
              <a:ext uri="{FF2B5EF4-FFF2-40B4-BE49-F238E27FC236}">
                <a16:creationId xmlns:a16="http://schemas.microsoft.com/office/drawing/2014/main" id="{A063C6DB-DAD6-D944-88C6-21C5E24ADA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87911" y="12847909"/>
            <a:ext cx="6880681" cy="868091"/>
          </a:xfrm>
          <a:prstGeom prst="rect">
            <a:avLst/>
          </a:prstGeom>
          <a:ln w="12700">
            <a:miter lim="400000"/>
          </a:ln>
        </p:spPr>
      </p:pic>
    </p:spTree>
    <p:extLst>
      <p:ext uri="{BB962C8B-B14F-4D97-AF65-F5344CB8AC3E}">
        <p14:creationId xmlns:p14="http://schemas.microsoft.com/office/powerpoint/2010/main" val="3929346595"/>
      </p:ext>
    </p:extLst>
  </p:cSld>
  <p:clrMapOvr>
    <a:masterClrMapping/>
  </p:clrMapOvr>
  <p:transition spd="med"/>
</p:sld>
</file>

<file path=ppt/theme/theme1.xml><?xml version="1.0" encoding="utf-8"?>
<a:theme xmlns:a="http://schemas.openxmlformats.org/drawingml/2006/main" name="33_DynamicLight">
  <a:themeElements>
    <a:clrScheme name="33_DynamicLight">
      <a:dk1>
        <a:srgbClr val="5E5E5E"/>
      </a:dk1>
      <a:lt1>
        <a:srgbClr val="005E00"/>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3_DynamicLight">
      <a:majorFont>
        <a:latin typeface="Helvetica Neue"/>
        <a:ea typeface="Helvetica Neue"/>
        <a:cs typeface="Helvetica Neue"/>
      </a:majorFont>
      <a:minorFont>
        <a:latin typeface="Helvetica Neue"/>
        <a:ea typeface="Helvetica Neue"/>
        <a:cs typeface="Helvetica Neue"/>
      </a:minorFont>
    </a:fontScheme>
    <a:fmtScheme name="33_Dynamic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3_DynamicLight">
  <a:themeElements>
    <a:clrScheme name="33_DynamicLight">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3_DynamicLight">
      <a:majorFont>
        <a:latin typeface="Helvetica Neue"/>
        <a:ea typeface="Helvetica Neue"/>
        <a:cs typeface="Helvetica Neue"/>
      </a:majorFont>
      <a:minorFont>
        <a:latin typeface="Helvetica Neue"/>
        <a:ea typeface="Helvetica Neue"/>
        <a:cs typeface="Helvetica Neue"/>
      </a:minorFont>
    </a:fontScheme>
    <a:fmtScheme name="33_Dynamic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33_DynamicLight">
    <a:dk1>
      <a:srgbClr val="5E5E5E"/>
    </a:dk1>
    <a:lt1>
      <a:srgbClr val="005E00"/>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emplate/>
  <TotalTime>5616</TotalTime>
  <Words>989</Words>
  <Application>Microsoft Macintosh PowerPoint</Application>
  <PresentationFormat>Custom</PresentationFormat>
  <Paragraphs>140</Paragraphs>
  <Slides>11</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Helvetica</vt:lpstr>
      <vt:lpstr>Helvetica Neue</vt:lpstr>
      <vt:lpstr>Helvetica Neue Medium</vt:lpstr>
      <vt:lpstr>Symbol</vt:lpstr>
      <vt:lpstr>33_DynamicLight</vt:lpstr>
      <vt:lpstr>NEAMTWS Experts Meeting Implementing NEAMTWS 2030 Strategy Opportunities and Actions to Explore  28-30 Nov, Naples, Italy </vt:lpstr>
      <vt:lpstr>PowerPoint Presentation</vt:lpstr>
      <vt:lpstr>GOAL</vt:lpstr>
      <vt:lpstr>NEAMTWS</vt:lpstr>
      <vt:lpstr>NEAMTWS STARTEGY</vt:lpstr>
      <vt:lpstr>NEAMTWS STRATEGY</vt:lpstr>
      <vt:lpstr>CHALLENGES </vt:lpstr>
      <vt:lpstr>TOPICS FOR  DISCUSSION</vt:lpstr>
      <vt:lpstr>EXPERTS CONTRIBUTIONS </vt:lpstr>
      <vt:lpstr>EXPERTS CONTRIBUTIONS </vt:lpstr>
      <vt:lpstr>FINAL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NEAMTWS Experts Meeting  28-30 November 2022</dc:title>
  <dc:creator>Maria Ana de Carvalho Viana Baptista</dc:creator>
  <cp:lastModifiedBy>Maria Ana de Carvalho Viana Baptista</cp:lastModifiedBy>
  <cp:revision>48</cp:revision>
  <dcterms:created xsi:type="dcterms:W3CDTF">2022-11-24T12:48:15Z</dcterms:created>
  <dcterms:modified xsi:type="dcterms:W3CDTF">2022-11-28T10:46:52Z</dcterms:modified>
</cp:coreProperties>
</file>