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41" r:id="rId2"/>
    <p:sldId id="317" r:id="rId3"/>
    <p:sldId id="319" r:id="rId4"/>
    <p:sldId id="328" r:id="rId5"/>
    <p:sldId id="339" r:id="rId6"/>
    <p:sldId id="320" r:id="rId7"/>
    <p:sldId id="340" r:id="rId8"/>
    <p:sldId id="321" r:id="rId9"/>
    <p:sldId id="322" r:id="rId10"/>
    <p:sldId id="337" r:id="rId11"/>
    <p:sldId id="343" r:id="rId12"/>
    <p:sldId id="324" r:id="rId13"/>
    <p:sldId id="346" r:id="rId14"/>
    <p:sldId id="271" r:id="rId15"/>
    <p:sldId id="272" r:id="rId16"/>
    <p:sldId id="325" r:id="rId17"/>
    <p:sldId id="326" r:id="rId18"/>
    <p:sldId id="311" r:id="rId19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CC944-C0AD-4B11-B378-7C2F27D83DDE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14E71-27AE-4F94-A48B-8D853A4C1B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30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776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581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4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9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9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25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67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74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99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0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78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79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26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5520A-CFC3-44BE-AB9C-3434CA417808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8DDA-1CDA-4896-8AA6-6C0F9A2299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8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rcg.is/0ifqmH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865C0C1-C1D4-BE40-8ABC-D94D54EF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4026"/>
            <a:ext cx="3276451" cy="14676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Working Group 4 </a:t>
            </a:r>
            <a:br>
              <a:rPr lang="en-US" sz="2400" b="1" dirty="0"/>
            </a:br>
            <a:r>
              <a:rPr lang="en-US" sz="2400" b="1" dirty="0"/>
              <a:t>Public Awareness, Preparedness and Mitigation  </a:t>
            </a:r>
            <a:r>
              <a:rPr lang="en-US" sz="1900" dirty="0"/>
              <a:t/>
            </a:r>
            <a:br>
              <a:rPr lang="en-US" sz="1900" dirty="0"/>
            </a:br>
            <a:r>
              <a:rPr lang="en-US" sz="1800" dirty="0"/>
              <a:t>Chair: Cecilia Valbonesi (University of Florence – INGV)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721CE89-4FED-0B4C-B295-6796F6B645D9}"/>
              </a:ext>
            </a:extLst>
          </p:cNvPr>
          <p:cNvSpPr txBox="1"/>
          <p:nvPr/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effectLst/>
              </a:rPr>
              <a:t>NEAMTWS Experts Meeting </a:t>
            </a:r>
            <a:endParaRPr lang="en-US" sz="1700" dirty="0">
              <a:effectLst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effectLst/>
              </a:rPr>
              <a:t>Implementing NEAMTWS 2030 Strategy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effectLst/>
              </a:rPr>
              <a:t>Opportunities and Actions to Explore </a:t>
            </a:r>
            <a:endParaRPr lang="en-US" sz="1700" dirty="0">
              <a:effectLst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effectLst/>
              </a:rPr>
              <a:t>28-30 Nov, Naples, Italy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027" name="Picture 3" descr="page1image18515200">
            <a:extLst>
              <a:ext uri="{FF2B5EF4-FFF2-40B4-BE49-F238E27FC236}">
                <a16:creationId xmlns:a16="http://schemas.microsoft.com/office/drawing/2014/main" xmlns="" id="{8F4CD8B0-239F-284D-875D-A505E5EDF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r="32460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9D3B2A1-EAE8-7C4A-A5BA-7D665CE3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Objective 3.5: Develop and maintain the NEAMTIC tsunami information website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7C16D20-C52F-D14C-A366-E897C1205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err="1"/>
              <a:t>Since</a:t>
            </a:r>
            <a:r>
              <a:rPr lang="it-IT" dirty="0"/>
              <a:t> the ICG/NEAMTWS XVII Session to </a:t>
            </a:r>
            <a:r>
              <a:rPr lang="it-IT" dirty="0" err="1"/>
              <a:t>now</a:t>
            </a:r>
            <a:r>
              <a:rPr lang="it-IT" dirty="0"/>
              <a:t>, 14 news </a:t>
            </a:r>
            <a:r>
              <a:rPr lang="it-IT" dirty="0" err="1"/>
              <a:t>articles</a:t>
            </a:r>
            <a:r>
              <a:rPr lang="it-IT" dirty="0"/>
              <a:t> and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videos</a:t>
            </a:r>
            <a:r>
              <a:rPr lang="it-IT" dirty="0"/>
              <a:t> (WTAD 2022 and </a:t>
            </a:r>
            <a:r>
              <a:rPr lang="it-IT" dirty="0" err="1"/>
              <a:t>African</a:t>
            </a:r>
            <a:r>
              <a:rPr lang="it-IT" dirty="0"/>
              <a:t> Ocean Conference 10-12 </a:t>
            </a:r>
            <a:r>
              <a:rPr lang="it-IT" dirty="0" err="1"/>
              <a:t>May</a:t>
            </a:r>
            <a:r>
              <a:rPr lang="it-IT" dirty="0"/>
              <a:t> 2022)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published</a:t>
            </a:r>
            <a:r>
              <a:rPr lang="it-IT" dirty="0"/>
              <a:t>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err="1"/>
              <a:t>Contributions</a:t>
            </a:r>
            <a:r>
              <a:rPr lang="it-IT" dirty="0"/>
              <a:t> </a:t>
            </a:r>
            <a:r>
              <a:rPr lang="it-IT" dirty="0" err="1"/>
              <a:t>requested</a:t>
            </a:r>
            <a:r>
              <a:rPr lang="it-IT" dirty="0"/>
              <a:t> to </a:t>
            </a:r>
            <a:r>
              <a:rPr lang="it-IT" dirty="0" err="1"/>
              <a:t>TSP’s</a:t>
            </a:r>
            <a:r>
              <a:rPr lang="it-IT" dirty="0"/>
              <a:t>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next</a:t>
            </a:r>
            <a:r>
              <a:rPr lang="it-IT" dirty="0"/>
              <a:t> slide </a:t>
            </a:r>
          </a:p>
        </p:txBody>
      </p:sp>
    </p:spTree>
    <p:extLst>
      <p:ext uri="{BB962C8B-B14F-4D97-AF65-F5344CB8AC3E}">
        <p14:creationId xmlns:p14="http://schemas.microsoft.com/office/powerpoint/2010/main" val="6844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A6E5639-6140-BF46-9817-A905C6BA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Objective 3.5: Develop and maintain the NEAMTIC tsunami information website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CC5F275-DFBC-2744-AC55-D150E958C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Define the new terms of reference (including TR programme) for NEAMTIC</a:t>
            </a:r>
          </a:p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Create a communication strategy, possibly in agreement with TSP’s strategies.</a:t>
            </a:r>
          </a:p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Create a TT on Communication (to be discussed)</a:t>
            </a:r>
          </a:p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To find a «key person» for each Country who can publish activities and report to WG4 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1"/>
                </a:solidFill>
              </a:rPr>
              <a:t>5. </a:t>
            </a:r>
            <a:r>
              <a:rPr lang="en-GB" dirty="0">
                <a:solidFill>
                  <a:schemeClr val="accent1"/>
                </a:solidFill>
              </a:rPr>
              <a:t>Increase interaction with TSPs</a:t>
            </a:r>
          </a:p>
        </p:txBody>
      </p:sp>
    </p:spTree>
    <p:extLst>
      <p:ext uri="{BB962C8B-B14F-4D97-AF65-F5344CB8AC3E}">
        <p14:creationId xmlns:p14="http://schemas.microsoft.com/office/powerpoint/2010/main" val="266924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b="1" dirty="0"/>
              <a:t>Objective 3.6</a:t>
            </a:r>
            <a:r>
              <a:rPr lang="en-GB" sz="2700" dirty="0"/>
              <a:t>: </a:t>
            </a:r>
            <a:r>
              <a:rPr lang="en-GB" sz="2700" b="1" dirty="0"/>
              <a:t>Establish rapid and effective evacuation mechanisms given the risk assessment guidance and data</a:t>
            </a: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From </a:t>
            </a:r>
            <a:r>
              <a:rPr lang="it-IT" dirty="0" err="1"/>
              <a:t>Probabilistic</a:t>
            </a:r>
            <a:r>
              <a:rPr lang="it-IT" dirty="0"/>
              <a:t> Tsunami </a:t>
            </a:r>
            <a:r>
              <a:rPr lang="it-IT" dirty="0" err="1"/>
              <a:t>Hazard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 to </a:t>
            </a:r>
            <a:r>
              <a:rPr lang="it-IT" dirty="0" err="1"/>
              <a:t>evacuation</a:t>
            </a:r>
            <a:r>
              <a:rPr lang="it-IT" dirty="0"/>
              <a:t> </a:t>
            </a:r>
            <a:r>
              <a:rPr lang="it-IT" dirty="0" err="1"/>
              <a:t>maps</a:t>
            </a:r>
            <a:r>
              <a:rPr lang="it-IT" dirty="0"/>
              <a:t> (</a:t>
            </a:r>
            <a:r>
              <a:rPr lang="it-IT" dirty="0" err="1"/>
              <a:t>see</a:t>
            </a:r>
            <a:r>
              <a:rPr lang="it-IT" dirty="0"/>
              <a:t> Lorito and Di Manna </a:t>
            </a:r>
            <a:r>
              <a:rPr lang="it-IT" dirty="0" err="1"/>
              <a:t>presentation</a:t>
            </a:r>
            <a:r>
              <a:rPr lang="it-IT" dirty="0"/>
              <a:t> </a:t>
            </a:r>
            <a:r>
              <a:rPr lang="it-IT" dirty="0" err="1"/>
              <a:t>tomorrow</a:t>
            </a:r>
            <a:r>
              <a:rPr lang="it-IT" dirty="0"/>
              <a:t>)</a:t>
            </a:r>
          </a:p>
          <a:p>
            <a:r>
              <a:rPr lang="it-IT" dirty="0"/>
              <a:t>Stromboli (INGV-UNIFI)</a:t>
            </a:r>
          </a:p>
          <a:p>
            <a:r>
              <a:rPr lang="en-US" dirty="0">
                <a:solidFill>
                  <a:schemeClr val="accent1"/>
                </a:solidFill>
              </a:rPr>
              <a:t>Increase interaction with WG1. Share, together with WG1 all the results on inundation mapping and define ways to allow its use by local authorities and people.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70B941-9F82-0040-88DC-48727C6C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1"/>
                </a:solidFill>
              </a:rPr>
              <a:t>STROMBOLI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038184B-2ACA-8E44-B874-EEFC47B59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Ongoing studies to understand the risk perception of residents and tourists;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Improve information on tsunami risk on the island (Project);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Develop a multi risk approach (volcano and the tsunami).</a:t>
            </a:r>
          </a:p>
        </p:txBody>
      </p:sp>
    </p:spTree>
    <p:extLst>
      <p:ext uri="{BB962C8B-B14F-4D97-AF65-F5344CB8AC3E}">
        <p14:creationId xmlns:p14="http://schemas.microsoft.com/office/powerpoint/2010/main" val="3087882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824686" y="29801"/>
            <a:ext cx="6858001" cy="359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55555"/>
            </a:pPr>
            <a:r>
              <a:rPr lang="it-IT" sz="1650" b="1" dirty="0">
                <a:solidFill>
                  <a:srgbClr val="FF0000"/>
                </a:solidFill>
              </a:rPr>
              <a:t>Sistema di Allerta tsunami locale a Stromboli (in </a:t>
            </a:r>
            <a:r>
              <a:rPr lang="it-IT" sz="1650" b="1" dirty="0" err="1">
                <a:solidFill>
                  <a:srgbClr val="FF0000"/>
                </a:solidFill>
              </a:rPr>
              <a:t>collab</a:t>
            </a:r>
            <a:r>
              <a:rPr lang="it-IT" sz="1650" b="1" dirty="0">
                <a:solidFill>
                  <a:srgbClr val="FF0000"/>
                </a:solidFill>
              </a:rPr>
              <a:t>. con </a:t>
            </a:r>
            <a:r>
              <a:rPr lang="it-IT" sz="1650" b="1" dirty="0" err="1">
                <a:solidFill>
                  <a:srgbClr val="FF0000"/>
                </a:solidFill>
              </a:rPr>
              <a:t>UniFI</a:t>
            </a:r>
            <a:r>
              <a:rPr lang="it-IT" sz="1650" b="1" dirty="0">
                <a:solidFill>
                  <a:srgbClr val="FF0000"/>
                </a:solidFill>
              </a:rPr>
              <a:t>)</a:t>
            </a:r>
            <a:endParaRPr sz="1650" b="1" dirty="0">
              <a:solidFill>
                <a:srgbClr val="FF0000"/>
              </a:solidFill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08" y="3269974"/>
            <a:ext cx="2546375" cy="1570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042" y="480972"/>
            <a:ext cx="4134941" cy="236969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/>
          <p:nvPr/>
        </p:nvSpPr>
        <p:spPr>
          <a:xfrm>
            <a:off x="2838751" y="2092518"/>
            <a:ext cx="933188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Sciara del Fuoco</a:t>
            </a:r>
            <a:endParaRPr sz="825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9"/>
          <p:cNvSpPr txBox="1"/>
          <p:nvPr/>
        </p:nvSpPr>
        <p:spPr>
          <a:xfrm>
            <a:off x="2570381" y="4546363"/>
            <a:ext cx="839413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Elastic Beacon</a:t>
            </a:r>
            <a:endParaRPr sz="1013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751" y="3440608"/>
            <a:ext cx="3127838" cy="1301963"/>
          </a:xfrm>
          <a:prstGeom prst="rect">
            <a:avLst/>
          </a:prstGeom>
        </p:spPr>
      </p:pic>
      <p:pic>
        <p:nvPicPr>
          <p:cNvPr id="3" name="Stromboli1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8720" y="389431"/>
            <a:ext cx="2447934" cy="44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201636" y="30470"/>
            <a:ext cx="6858001" cy="359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55555"/>
            </a:pPr>
            <a:r>
              <a:rPr lang="it-IT" sz="1650" b="1" dirty="0">
                <a:solidFill>
                  <a:srgbClr val="FF0000"/>
                </a:solidFill>
              </a:rPr>
              <a:t>Local tsunami </a:t>
            </a:r>
            <a:r>
              <a:rPr lang="it-IT" sz="1650" b="1" dirty="0" err="1">
                <a:solidFill>
                  <a:srgbClr val="FF0000"/>
                </a:solidFill>
              </a:rPr>
              <a:t>alert</a:t>
            </a:r>
            <a:r>
              <a:rPr lang="it-IT" sz="1650" b="1" dirty="0">
                <a:solidFill>
                  <a:srgbClr val="FF0000"/>
                </a:solidFill>
              </a:rPr>
              <a:t> </a:t>
            </a:r>
            <a:r>
              <a:rPr lang="it-IT" sz="1650" b="1" dirty="0" err="1">
                <a:solidFill>
                  <a:srgbClr val="FF0000"/>
                </a:solidFill>
              </a:rPr>
              <a:t>system</a:t>
            </a:r>
            <a:r>
              <a:rPr lang="it-IT" sz="1650" b="1" dirty="0">
                <a:solidFill>
                  <a:srgbClr val="FF0000"/>
                </a:solidFill>
              </a:rPr>
              <a:t> in Stromboli (in </a:t>
            </a:r>
            <a:r>
              <a:rPr lang="it-IT" sz="1650" b="1" dirty="0" err="1">
                <a:solidFill>
                  <a:srgbClr val="FF0000"/>
                </a:solidFill>
              </a:rPr>
              <a:t>collab</a:t>
            </a:r>
            <a:r>
              <a:rPr lang="it-IT" sz="1650" b="1" dirty="0">
                <a:solidFill>
                  <a:srgbClr val="FF0000"/>
                </a:solidFill>
              </a:rPr>
              <a:t>. With </a:t>
            </a:r>
            <a:r>
              <a:rPr lang="it-IT" sz="1650" b="1" dirty="0" err="1">
                <a:solidFill>
                  <a:srgbClr val="FF0000"/>
                </a:solidFill>
              </a:rPr>
              <a:t>Univ</a:t>
            </a:r>
            <a:r>
              <a:rPr lang="it-IT" sz="1650" b="1" dirty="0">
                <a:solidFill>
                  <a:srgbClr val="FF0000"/>
                </a:solidFill>
              </a:rPr>
              <a:t>. Firenze)</a:t>
            </a:r>
            <a:endParaRPr sz="1650" b="1" dirty="0">
              <a:solidFill>
                <a:srgbClr val="FF0000"/>
              </a:solidFill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37" y="3483808"/>
            <a:ext cx="2041228" cy="144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79" y="460351"/>
            <a:ext cx="5165901" cy="289184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/>
          <p:nvPr/>
        </p:nvSpPr>
        <p:spPr>
          <a:xfrm>
            <a:off x="2390920" y="2472157"/>
            <a:ext cx="1018874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Sciara del Fuoco</a:t>
            </a:r>
            <a:endParaRPr sz="825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9"/>
          <p:cNvSpPr txBox="1"/>
          <p:nvPr/>
        </p:nvSpPr>
        <p:spPr>
          <a:xfrm>
            <a:off x="2570381" y="4546363"/>
            <a:ext cx="839413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Elastic Beacon</a:t>
            </a:r>
            <a:endParaRPr sz="1013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99" y="3554058"/>
            <a:ext cx="3127838" cy="1301963"/>
          </a:xfrm>
          <a:prstGeom prst="rect">
            <a:avLst/>
          </a:prstGeom>
        </p:spPr>
      </p:pic>
      <p:pic>
        <p:nvPicPr>
          <p:cNvPr id="3" name="Stromboli1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0711" y="64592"/>
            <a:ext cx="2758168" cy="50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b="1" dirty="0"/>
              <a:t>Objective 3.7</a:t>
            </a:r>
            <a:r>
              <a:rPr lang="en-GB" sz="2400" dirty="0"/>
              <a:t>: </a:t>
            </a:r>
            <a:r>
              <a:rPr lang="en-GB" sz="2400" b="1" dirty="0"/>
              <a:t>Develop and conduct regular exercises to test early warning systems and evacuation mechanisms</a:t>
            </a:r>
            <a:r>
              <a:rPr lang="it-IT" sz="2800" dirty="0"/>
              <a:t/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Monthly</a:t>
            </a:r>
            <a:r>
              <a:rPr lang="it-IT" dirty="0"/>
              <a:t> </a:t>
            </a:r>
            <a:r>
              <a:rPr lang="it-IT" dirty="0" err="1"/>
              <a:t>exercises</a:t>
            </a:r>
            <a:r>
              <a:rPr lang="it-IT" dirty="0"/>
              <a:t> by </a:t>
            </a:r>
            <a:r>
              <a:rPr lang="it-IT" dirty="0" err="1"/>
              <a:t>TSPs</a:t>
            </a:r>
            <a:endParaRPr lang="it-IT" dirty="0"/>
          </a:p>
          <a:p>
            <a:r>
              <a:rPr lang="it-IT" dirty="0" err="1"/>
              <a:t>Drills</a:t>
            </a:r>
            <a:endParaRPr lang="it-IT" dirty="0"/>
          </a:p>
          <a:p>
            <a:r>
              <a:rPr lang="it-IT" dirty="0"/>
              <a:t>WTAD</a:t>
            </a:r>
          </a:p>
          <a:p>
            <a:r>
              <a:rPr lang="it-IT" dirty="0" err="1"/>
              <a:t>NEAMWave</a:t>
            </a:r>
            <a:endParaRPr lang="it-IT" dirty="0"/>
          </a:p>
          <a:p>
            <a:r>
              <a:rPr lang="en-GB" dirty="0">
                <a:solidFill>
                  <a:schemeClr val="accent1"/>
                </a:solidFill>
              </a:rPr>
              <a:t>Inform Secretariat in advance (two weeks) about future initiatives and report to the Secretariat in order to share information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6349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Objective 3.8</a:t>
            </a:r>
            <a:r>
              <a:rPr lang="en-GB" dirty="0"/>
              <a:t>: </a:t>
            </a:r>
            <a:r>
              <a:rPr lang="en-GB" b="1" dirty="0"/>
              <a:t>Roll out the “Tsunami Ready” initiative in coastal communities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Establishment of the Task Team on Tsunami Ready - </a:t>
            </a:r>
            <a:r>
              <a:rPr lang="it-IT" dirty="0" err="1"/>
              <a:t>Co-chairs:Ignacio</a:t>
            </a:r>
            <a:r>
              <a:rPr lang="it-IT" dirty="0"/>
              <a:t> </a:t>
            </a:r>
            <a:r>
              <a:rPr lang="it-IT" dirty="0" err="1"/>
              <a:t>Aguirre</a:t>
            </a:r>
            <a:r>
              <a:rPr lang="it-IT" dirty="0"/>
              <a:t> </a:t>
            </a:r>
            <a:r>
              <a:rPr lang="it-IT" dirty="0" err="1"/>
              <a:t>Ayerbe</a:t>
            </a:r>
            <a:r>
              <a:rPr lang="it-IT" dirty="0"/>
              <a:t> (</a:t>
            </a:r>
            <a:r>
              <a:rPr lang="it-IT" dirty="0" err="1"/>
              <a:t>Instituto</a:t>
            </a:r>
            <a:r>
              <a:rPr lang="it-IT" dirty="0"/>
              <a:t> de </a:t>
            </a:r>
            <a:r>
              <a:rPr lang="it-IT" dirty="0" err="1"/>
              <a:t>Hidráulica</a:t>
            </a:r>
            <a:r>
              <a:rPr lang="it-IT" dirty="0"/>
              <a:t> </a:t>
            </a:r>
            <a:r>
              <a:rPr lang="it-IT" dirty="0" err="1"/>
              <a:t>Ambiental</a:t>
            </a:r>
            <a:r>
              <a:rPr lang="it-IT" dirty="0"/>
              <a:t> de </a:t>
            </a:r>
            <a:r>
              <a:rPr lang="it-IT" dirty="0" err="1"/>
              <a:t>Cantabria</a:t>
            </a:r>
            <a:r>
              <a:rPr lang="it-IT" dirty="0"/>
              <a:t>, </a:t>
            </a:r>
            <a:r>
              <a:rPr lang="it-IT" dirty="0" err="1"/>
              <a:t>Spain</a:t>
            </a:r>
            <a:r>
              <a:rPr lang="it-IT" dirty="0"/>
              <a:t>) and Elena </a:t>
            </a:r>
            <a:r>
              <a:rPr lang="it-IT" dirty="0" err="1"/>
              <a:t>Daskalaki</a:t>
            </a:r>
            <a:r>
              <a:rPr lang="it-IT" dirty="0"/>
              <a:t> (National </a:t>
            </a:r>
            <a:r>
              <a:rPr lang="it-IT" dirty="0" err="1"/>
              <a:t>Observatory</a:t>
            </a:r>
            <a:r>
              <a:rPr lang="it-IT" dirty="0"/>
              <a:t> of </a:t>
            </a:r>
            <a:r>
              <a:rPr lang="it-IT" dirty="0" err="1"/>
              <a:t>Athens</a:t>
            </a:r>
            <a:r>
              <a:rPr lang="it-IT" dirty="0"/>
              <a:t>, </a:t>
            </a:r>
            <a:r>
              <a:rPr lang="it-IT" dirty="0" err="1"/>
              <a:t>Greece</a:t>
            </a:r>
            <a:r>
              <a:rPr lang="it-IT" dirty="0"/>
              <a:t>)</a:t>
            </a:r>
          </a:p>
          <a:p>
            <a:r>
              <a:rPr lang="it-IT" dirty="0" err="1"/>
              <a:t>Ongoing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in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Countries</a:t>
            </a:r>
            <a:r>
              <a:rPr lang="it-IT" dirty="0"/>
              <a:t> (</a:t>
            </a:r>
            <a:r>
              <a:rPr lang="it-IT" dirty="0" err="1"/>
              <a:t>CoastWAVE</a:t>
            </a:r>
            <a:r>
              <a:rPr lang="it-IT" dirty="0"/>
              <a:t>) </a:t>
            </a:r>
          </a:p>
          <a:p>
            <a:r>
              <a:rPr lang="en-GB" dirty="0">
                <a:solidFill>
                  <a:schemeClr val="accent1"/>
                </a:solidFill>
              </a:rPr>
              <a:t>Enhance the cooperation between WG4, TT on Tsunami Ready and </a:t>
            </a:r>
            <a:r>
              <a:rPr lang="en-GB" dirty="0" err="1">
                <a:solidFill>
                  <a:schemeClr val="accent1"/>
                </a:solidFill>
              </a:rPr>
              <a:t>CoastWAVE</a:t>
            </a:r>
            <a:r>
              <a:rPr lang="en-GB" dirty="0">
                <a:solidFill>
                  <a:schemeClr val="accent1"/>
                </a:solidFill>
              </a:rPr>
              <a:t> project in order to create a common framework for improving awareness and response.</a:t>
            </a:r>
          </a:p>
        </p:txBody>
      </p:sp>
    </p:spTree>
    <p:extLst>
      <p:ext uri="{BB962C8B-B14F-4D97-AF65-F5344CB8AC3E}">
        <p14:creationId xmlns:p14="http://schemas.microsoft.com/office/powerpoint/2010/main" val="1130988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5" y="57150"/>
            <a:ext cx="6867144" cy="50109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849470" y="403412"/>
            <a:ext cx="2151149" cy="165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13" dirty="0" err="1"/>
              <a:t>Thank</a:t>
            </a:r>
            <a:r>
              <a:rPr lang="it-IT" sz="1013" dirty="0"/>
              <a:t> </a:t>
            </a:r>
            <a:r>
              <a:rPr lang="it-IT" sz="1013" dirty="0" err="1"/>
              <a:t>you</a:t>
            </a:r>
            <a:endParaRPr lang="it-IT" sz="1013" dirty="0"/>
          </a:p>
          <a:p>
            <a:r>
              <a:rPr lang="it-IT" sz="1013" dirty="0"/>
              <a:t>Grazie</a:t>
            </a:r>
          </a:p>
          <a:p>
            <a:r>
              <a:rPr lang="it-IT" sz="1013" dirty="0"/>
              <a:t>Merci</a:t>
            </a:r>
          </a:p>
          <a:p>
            <a:r>
              <a:rPr lang="it-IT" sz="1013" dirty="0" err="1"/>
              <a:t>Gracias</a:t>
            </a:r>
            <a:endParaRPr lang="it-IT" sz="1013" dirty="0"/>
          </a:p>
          <a:p>
            <a:r>
              <a:rPr lang="it-IT" sz="1013" dirty="0" err="1"/>
              <a:t>Obrigado</a:t>
            </a:r>
            <a:endParaRPr lang="it-IT" sz="1013" dirty="0"/>
          </a:p>
          <a:p>
            <a:r>
              <a:rPr lang="el-GR" sz="1013" dirty="0"/>
              <a:t>Ευχαριστώ</a:t>
            </a:r>
            <a:endParaRPr lang="it-IT" sz="1013" dirty="0"/>
          </a:p>
          <a:p>
            <a:r>
              <a:rPr lang="it-IT" sz="1013" dirty="0" err="1"/>
              <a:t>Teşekkürler</a:t>
            </a:r>
            <a:endParaRPr lang="it-IT" sz="1013" dirty="0"/>
          </a:p>
          <a:p>
            <a:r>
              <a:rPr lang="ar-SA" sz="1013" dirty="0"/>
              <a:t>شكرًا لك</a:t>
            </a:r>
            <a:endParaRPr lang="it-IT" sz="1013" dirty="0"/>
          </a:p>
          <a:p>
            <a:r>
              <a:rPr lang="ja-JP" altLang="en-US" sz="1013" dirty="0"/>
              <a:t>ありがとうございました</a:t>
            </a:r>
            <a:endParaRPr lang="it-IT" sz="1013" dirty="0"/>
          </a:p>
          <a:p>
            <a:r>
              <a:rPr lang="zh-TW" altLang="en-US" sz="1013" dirty="0"/>
              <a:t>多謝</a:t>
            </a:r>
            <a:endParaRPr lang="it-IT" sz="1013" dirty="0"/>
          </a:p>
        </p:txBody>
      </p:sp>
    </p:spTree>
    <p:extLst>
      <p:ext uri="{BB962C8B-B14F-4D97-AF65-F5344CB8AC3E}">
        <p14:creationId xmlns:p14="http://schemas.microsoft.com/office/powerpoint/2010/main" val="65063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449" y="185670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PILLAR 3: Awareness and Response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3477" y="819915"/>
            <a:ext cx="8632734" cy="3826770"/>
          </a:xfrm>
        </p:spPr>
        <p:txBody>
          <a:bodyPr>
            <a:noAutofit/>
          </a:bodyPr>
          <a:lstStyle/>
          <a:p>
            <a:r>
              <a:rPr lang="en-GB" sz="1950" b="1" dirty="0"/>
              <a:t>Objective 3.1</a:t>
            </a:r>
            <a:r>
              <a:rPr lang="en-GB" sz="1950" dirty="0"/>
              <a:t>: Understanding perceptions of coastal hazards and risks </a:t>
            </a:r>
            <a:endParaRPr lang="it-IT" sz="1950" dirty="0"/>
          </a:p>
          <a:p>
            <a:r>
              <a:rPr lang="en-GB" sz="1950" b="1" dirty="0"/>
              <a:t>Objective 3.2</a:t>
            </a:r>
            <a:r>
              <a:rPr lang="en-GB" sz="1950" dirty="0"/>
              <a:t>: Strengthen public and local authority awareness of tsunami and associated hazards and how to prepare to respond</a:t>
            </a:r>
            <a:endParaRPr lang="it-IT" sz="1950" dirty="0"/>
          </a:p>
          <a:p>
            <a:r>
              <a:rPr lang="en-GB" sz="1950" b="1" dirty="0"/>
              <a:t>Objective 3.3</a:t>
            </a:r>
            <a:r>
              <a:rPr lang="en-GB" sz="1950" dirty="0"/>
              <a:t>: Develop tsunami-related curriculum programmes for all levels of education</a:t>
            </a:r>
            <a:r>
              <a:rPr lang="it-IT" sz="1950" dirty="0"/>
              <a:t> </a:t>
            </a:r>
          </a:p>
          <a:p>
            <a:r>
              <a:rPr lang="en-GB" sz="1950" b="1" dirty="0"/>
              <a:t>Objective 3.4</a:t>
            </a:r>
            <a:r>
              <a:rPr lang="en-GB" sz="1950" dirty="0"/>
              <a:t>: Develop and deliver suitable and sustainable capacity-building programmes to facilitate effective and efficient response and coordination</a:t>
            </a:r>
            <a:endParaRPr lang="it-IT" sz="1950" dirty="0"/>
          </a:p>
          <a:p>
            <a:r>
              <a:rPr lang="en-GB" sz="1950" b="1" dirty="0"/>
              <a:t>Objective 3.5</a:t>
            </a:r>
            <a:r>
              <a:rPr lang="en-GB" sz="1950" dirty="0"/>
              <a:t>: Develop and maintain the NEAMTIC tsunami information website</a:t>
            </a:r>
            <a:endParaRPr lang="it-IT" sz="1950" dirty="0"/>
          </a:p>
          <a:p>
            <a:r>
              <a:rPr lang="en-GB" sz="1950" b="1" dirty="0"/>
              <a:t>Objective 3.6</a:t>
            </a:r>
            <a:r>
              <a:rPr lang="en-GB" sz="1950" dirty="0"/>
              <a:t>: Establish rapid and effective evacuation mechanisms given the risk assessment guidance and data</a:t>
            </a:r>
            <a:endParaRPr lang="it-IT" sz="1950" dirty="0"/>
          </a:p>
          <a:p>
            <a:r>
              <a:rPr lang="en-GB" sz="1950" b="1" dirty="0"/>
              <a:t>Objective 3.7</a:t>
            </a:r>
            <a:r>
              <a:rPr lang="en-GB" sz="1950" dirty="0"/>
              <a:t>: Develop and conduct regular exercises to test early warning systems and evacuation mechanisms</a:t>
            </a:r>
            <a:endParaRPr lang="it-IT" sz="1950" dirty="0"/>
          </a:p>
          <a:p>
            <a:r>
              <a:rPr lang="en-GB" sz="1950" b="1" dirty="0"/>
              <a:t>Objective 3.8</a:t>
            </a:r>
            <a:r>
              <a:rPr lang="en-GB" sz="1950" dirty="0"/>
              <a:t>: Roll out the “Tsunami Ready” initiative in coastal communities</a:t>
            </a:r>
            <a:endParaRPr lang="it-IT" sz="1950" dirty="0"/>
          </a:p>
          <a:p>
            <a:endParaRPr lang="it-IT" sz="1950" dirty="0"/>
          </a:p>
        </p:txBody>
      </p:sp>
    </p:spTree>
    <p:extLst>
      <p:ext uri="{BB962C8B-B14F-4D97-AF65-F5344CB8AC3E}">
        <p14:creationId xmlns:p14="http://schemas.microsoft.com/office/powerpoint/2010/main" val="17360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Objective 3.1</a:t>
            </a:r>
            <a:r>
              <a:rPr lang="en-GB" dirty="0"/>
              <a:t>: </a:t>
            </a:r>
            <a:r>
              <a:rPr lang="en-GB" b="1" dirty="0"/>
              <a:t>Understanding perceptions of coastal hazards and risks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/>
              <a:t>Webinar</a:t>
            </a:r>
            <a:r>
              <a:rPr lang="it-IT" dirty="0"/>
              <a:t> on Tsunami Risk </a:t>
            </a:r>
            <a:r>
              <a:rPr lang="it-IT" dirty="0" err="1"/>
              <a:t>perception</a:t>
            </a:r>
            <a:r>
              <a:rPr lang="it-IT" dirty="0"/>
              <a:t> in NEAM </a:t>
            </a:r>
            <a:r>
              <a:rPr lang="it-IT" dirty="0" err="1"/>
              <a:t>region</a:t>
            </a:r>
            <a:r>
              <a:rPr lang="it-IT" dirty="0"/>
              <a:t>, on 9 </a:t>
            </a:r>
            <a:r>
              <a:rPr lang="it-IT" dirty="0" err="1"/>
              <a:t>November</a:t>
            </a:r>
            <a:r>
              <a:rPr lang="it-IT" dirty="0"/>
              <a:t> 2022</a:t>
            </a:r>
          </a:p>
          <a:p>
            <a:r>
              <a:rPr lang="it-IT" dirty="0" err="1"/>
              <a:t>Ongoing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Countries</a:t>
            </a:r>
            <a:r>
              <a:rPr lang="it-IT" dirty="0"/>
              <a:t>:</a:t>
            </a:r>
          </a:p>
          <a:p>
            <a:pPr lvl="1"/>
            <a:r>
              <a:rPr lang="it-IT" dirty="0" err="1"/>
              <a:t>Review</a:t>
            </a:r>
            <a:r>
              <a:rPr lang="it-IT" dirty="0"/>
              <a:t> </a:t>
            </a:r>
            <a:r>
              <a:rPr lang="it-IT" dirty="0" err="1"/>
              <a:t>paper</a:t>
            </a:r>
            <a:r>
              <a:rPr lang="it-IT" dirty="0"/>
              <a:t> on </a:t>
            </a:r>
            <a:r>
              <a:rPr lang="it-IT" dirty="0" err="1"/>
              <a:t>global+NEAM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perception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– to be </a:t>
            </a:r>
            <a:r>
              <a:rPr lang="it-IT" dirty="0" err="1"/>
              <a:t>prensented</a:t>
            </a:r>
            <a:r>
              <a:rPr lang="it-IT" dirty="0"/>
              <a:t> on 30 </a:t>
            </a:r>
            <a:r>
              <a:rPr lang="it-IT" dirty="0" err="1"/>
              <a:t>Noc</a:t>
            </a:r>
            <a:r>
              <a:rPr lang="it-IT" dirty="0"/>
              <a:t> 2022 (</a:t>
            </a:r>
            <a:r>
              <a:rPr lang="it-IT" dirty="0" err="1"/>
              <a:t>Cugliari</a:t>
            </a:r>
            <a:r>
              <a:rPr lang="it-IT" dirty="0"/>
              <a:t> et al., FRONTIERS in Earth Science, 2022)</a:t>
            </a:r>
          </a:p>
          <a:p>
            <a:pPr lvl="1"/>
            <a:r>
              <a:rPr lang="it-IT" dirty="0" err="1"/>
              <a:t>CoastWAVE</a:t>
            </a:r>
            <a:r>
              <a:rPr lang="it-IT" dirty="0"/>
              <a:t> in </a:t>
            </a:r>
            <a:r>
              <a:rPr lang="it-IT" dirty="0" err="1"/>
              <a:t>several</a:t>
            </a:r>
            <a:r>
              <a:rPr lang="it-IT" dirty="0"/>
              <a:t> NEAM </a:t>
            </a:r>
            <a:r>
              <a:rPr lang="it-IT" dirty="0" err="1"/>
              <a:t>countries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New </a:t>
            </a:r>
            <a:r>
              <a:rPr lang="it-IT" dirty="0" err="1"/>
              <a:t>results</a:t>
            </a:r>
            <a:r>
              <a:rPr lang="it-IT" dirty="0"/>
              <a:t> from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(NHESS in press) (</a:t>
            </a:r>
            <a:r>
              <a:rPr lang="it-IT" dirty="0" err="1"/>
              <a:t>Cugliari</a:t>
            </a:r>
            <a:r>
              <a:rPr lang="it-IT" dirty="0"/>
              <a:t> et al., 2022)</a:t>
            </a:r>
          </a:p>
          <a:p>
            <a:pPr lvl="1"/>
            <a:r>
              <a:rPr lang="it-IT" dirty="0"/>
              <a:t>France: the TASAOMA </a:t>
            </a:r>
            <a:r>
              <a:rPr lang="it-IT" dirty="0" err="1"/>
              <a:t>project</a:t>
            </a:r>
            <a:r>
              <a:rPr lang="it-IT" dirty="0"/>
              <a:t> - </a:t>
            </a:r>
            <a:r>
              <a:rPr lang="it-IT" dirty="0">
                <a:hlinkClick r:id="rId2"/>
              </a:rPr>
              <a:t>https://arcg.is/0ifqmH</a:t>
            </a:r>
            <a:r>
              <a:rPr lang="it-IT" dirty="0"/>
              <a:t>, led </a:t>
            </a:r>
            <a:r>
              <a:rPr lang="it-IT" dirty="0" err="1"/>
              <a:t>between</a:t>
            </a:r>
            <a:r>
              <a:rPr lang="it-IT" dirty="0"/>
              <a:t> 2019 and 2021. 750 </a:t>
            </a:r>
            <a:r>
              <a:rPr lang="it-IT" dirty="0" err="1"/>
              <a:t>questionnaires</a:t>
            </a:r>
            <a:r>
              <a:rPr lang="it-IT" dirty="0"/>
              <a:t> on 6 </a:t>
            </a:r>
            <a:r>
              <a:rPr lang="it-IT" dirty="0" err="1"/>
              <a:t>communes</a:t>
            </a:r>
            <a:r>
              <a:rPr lang="it-IT" dirty="0"/>
              <a:t> in the French </a:t>
            </a:r>
            <a:r>
              <a:rPr lang="it-IT" dirty="0" err="1"/>
              <a:t>Mediterranean</a:t>
            </a:r>
            <a:r>
              <a:rPr lang="it-IT" dirty="0"/>
              <a:t>. The </a:t>
            </a:r>
            <a:r>
              <a:rPr lang="it-IT" dirty="0" err="1"/>
              <a:t>results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published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(M. </a:t>
            </a:r>
            <a:r>
              <a:rPr lang="it-IT" dirty="0" err="1"/>
              <a:t>Péroche</a:t>
            </a:r>
            <a:r>
              <a:rPr lang="it-IT" dirty="0"/>
              <a:t>). </a:t>
            </a:r>
          </a:p>
          <a:p>
            <a:pPr lvl="1"/>
            <a:r>
              <a:rPr lang="it-IT" dirty="0">
                <a:solidFill>
                  <a:srgbClr val="FF0000"/>
                </a:solidFill>
              </a:rPr>
              <a:t>Others?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79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2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A810132-AAF0-AD49-A913-FB55B20B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Objective 3.1</a:t>
            </a:r>
            <a:r>
              <a:rPr lang="en-GB" dirty="0">
                <a:solidFill>
                  <a:schemeClr val="accent1"/>
                </a:solidFill>
              </a:rPr>
              <a:t>: </a:t>
            </a:r>
            <a:r>
              <a:rPr lang="en-GB" b="1" dirty="0">
                <a:solidFill>
                  <a:schemeClr val="accent1"/>
                </a:solidFill>
              </a:rPr>
              <a:t>Understanding perceptions of coastal hazards and risks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700796A-FDE5-7543-94F5-2BA9E5B02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AutoNum type="alphaLcPeriod"/>
            </a:pPr>
            <a:r>
              <a:rPr lang="it-IT" dirty="0">
                <a:solidFill>
                  <a:schemeClr val="accent1"/>
                </a:solidFill>
              </a:rPr>
              <a:t>March 2023 ICG NEAM General Assembly: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1"/>
                </a:solidFill>
              </a:rPr>
              <a:t>	1.  </a:t>
            </a:r>
            <a:r>
              <a:rPr lang="en-GB" dirty="0">
                <a:solidFill>
                  <a:schemeClr val="accent1"/>
                </a:solidFill>
              </a:rPr>
              <a:t>Preparatory meeting (February 2023)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b. Collect and publish Astarte Project’s results on NEAMTIC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c. Share published scientific papers on NEAMTIC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d. Ask France (Hélène and Matthieu) more details about TASAOMA project;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e. Identifying someone in WG, TT and TSPs who report to NEAMTIC constantly about ongoing activities.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f. Make another survey in Municipalities after TR recognition (after 1-2 years) </a:t>
            </a:r>
          </a:p>
        </p:txBody>
      </p:sp>
    </p:spTree>
    <p:extLst>
      <p:ext uri="{BB962C8B-B14F-4D97-AF65-F5344CB8AC3E}">
        <p14:creationId xmlns:p14="http://schemas.microsoft.com/office/powerpoint/2010/main" val="114251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b="1" dirty="0"/>
              <a:t>Objective 3.2</a:t>
            </a:r>
            <a:r>
              <a:rPr lang="en-GB" sz="2400" dirty="0"/>
              <a:t>: </a:t>
            </a:r>
            <a:r>
              <a:rPr lang="en-GB" sz="2400" b="1" dirty="0"/>
              <a:t>Strengthen public and local authority awareness of tsunami and associated hazards and how to prepare to respond</a:t>
            </a:r>
            <a:r>
              <a:rPr lang="it-IT" sz="2400" b="1" dirty="0"/>
              <a:t/>
            </a:r>
            <a:br>
              <a:rPr lang="it-IT" sz="2400" b="1" dirty="0"/>
            </a:br>
            <a:endParaRPr lang="it-IT" sz="2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err="1"/>
              <a:t>Exercises</a:t>
            </a:r>
            <a:r>
              <a:rPr lang="it-IT" dirty="0"/>
              <a:t> and </a:t>
            </a:r>
            <a:r>
              <a:rPr lang="it-IT" dirty="0" err="1"/>
              <a:t>drills</a:t>
            </a:r>
            <a:endParaRPr lang="it-IT" dirty="0"/>
          </a:p>
          <a:p>
            <a:pPr lvl="1"/>
            <a:r>
              <a:rPr lang="it-IT" dirty="0"/>
              <a:t>NEAMWAVE 2023 (30 Nov. Presentation «The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NeamWAVE</a:t>
            </a:r>
            <a:r>
              <a:rPr lang="it-IT" dirty="0"/>
              <a:t> </a:t>
            </a:r>
            <a:r>
              <a:rPr lang="it-IT" dirty="0" err="1"/>
              <a:t>exercise</a:t>
            </a:r>
            <a:r>
              <a:rPr lang="it-IT" dirty="0"/>
              <a:t>» (</a:t>
            </a:r>
            <a:r>
              <a:rPr lang="it-IT" dirty="0" err="1"/>
              <a:t>Marinos</a:t>
            </a:r>
            <a:r>
              <a:rPr lang="it-IT" dirty="0"/>
              <a:t> </a:t>
            </a:r>
            <a:r>
              <a:rPr lang="it-IT" dirty="0" err="1"/>
              <a:t>Charalampakis</a:t>
            </a:r>
            <a:r>
              <a:rPr lang="it-IT" dirty="0"/>
              <a:t>, NOA, </a:t>
            </a:r>
            <a:r>
              <a:rPr lang="it-IT" dirty="0" err="1"/>
              <a:t>Greece</a:t>
            </a:r>
            <a:r>
              <a:rPr lang="it-IT" dirty="0"/>
              <a:t>, </a:t>
            </a:r>
            <a:r>
              <a:rPr lang="it-IT" dirty="0" err="1"/>
              <a:t>Ceren</a:t>
            </a:r>
            <a:r>
              <a:rPr lang="it-IT" dirty="0"/>
              <a:t> </a:t>
            </a:r>
            <a:r>
              <a:rPr lang="it-IT" dirty="0" err="1"/>
              <a:t>Ozer</a:t>
            </a:r>
            <a:r>
              <a:rPr lang="it-IT" dirty="0"/>
              <a:t> </a:t>
            </a:r>
            <a:r>
              <a:rPr lang="it-IT" dirty="0" err="1"/>
              <a:t>Sozdinler</a:t>
            </a:r>
            <a:r>
              <a:rPr lang="it-IT" dirty="0"/>
              <a:t>, GTU, </a:t>
            </a:r>
            <a:r>
              <a:rPr lang="it-IT" dirty="0" err="1"/>
              <a:t>Turkey</a:t>
            </a:r>
            <a:r>
              <a:rPr lang="it-IT" dirty="0"/>
              <a:t>) </a:t>
            </a:r>
          </a:p>
          <a:p>
            <a:pPr lvl="1"/>
            <a:r>
              <a:rPr lang="it-IT" dirty="0"/>
              <a:t>National/Local </a:t>
            </a:r>
            <a:r>
              <a:rPr lang="it-IT" dirty="0" err="1"/>
              <a:t>Campaigns</a:t>
            </a:r>
            <a:r>
              <a:rPr lang="it-IT" dirty="0"/>
              <a:t> e.g. «Io Non Rischio» in </a:t>
            </a:r>
            <a:r>
              <a:rPr lang="it-IT" dirty="0" err="1"/>
              <a:t>Italy</a:t>
            </a:r>
            <a:endParaRPr lang="it-IT" dirty="0"/>
          </a:p>
          <a:p>
            <a:pPr marL="342900" lvl="1" indent="0">
              <a:buNone/>
            </a:pPr>
            <a:endParaRPr lang="it-IT" dirty="0"/>
          </a:p>
          <a:p>
            <a:r>
              <a:rPr lang="it-IT" dirty="0"/>
              <a:t>WTAD </a:t>
            </a:r>
            <a:r>
              <a:rPr lang="it-IT" dirty="0" err="1"/>
              <a:t>activities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Countries</a:t>
            </a:r>
            <a:endParaRPr lang="it-IT" dirty="0"/>
          </a:p>
          <a:p>
            <a:pPr lvl="1"/>
            <a:r>
              <a:rPr lang="it-IT" dirty="0"/>
              <a:t>NEAM </a:t>
            </a:r>
            <a:r>
              <a:rPr lang="it-IT" dirty="0" err="1"/>
              <a:t>Secretariat</a:t>
            </a:r>
            <a:r>
              <a:rPr lang="it-IT" dirty="0"/>
              <a:t> </a:t>
            </a:r>
            <a:r>
              <a:rPr lang="it-IT" dirty="0" err="1"/>
              <a:t>presentation</a:t>
            </a:r>
            <a:r>
              <a:rPr lang="it-IT" dirty="0"/>
              <a:t> (30 Nov.)</a:t>
            </a:r>
          </a:p>
          <a:p>
            <a:pPr lvl="1"/>
            <a:r>
              <a:rPr lang="it-IT" dirty="0" err="1"/>
              <a:t>SismaExe</a:t>
            </a:r>
            <a:r>
              <a:rPr lang="it-IT" dirty="0"/>
              <a:t> (D’Angelo 29 Nov.)</a:t>
            </a:r>
          </a:p>
          <a:p>
            <a:pPr marL="342900" lvl="1" indent="0">
              <a:buNone/>
            </a:pPr>
            <a:endParaRPr lang="it-IT" dirty="0"/>
          </a:p>
          <a:p>
            <a:r>
              <a:rPr lang="it-IT" dirty="0" err="1"/>
              <a:t>Translation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English of the </a:t>
            </a:r>
            <a:r>
              <a:rPr lang="it-IT" dirty="0" err="1"/>
              <a:t>document</a:t>
            </a:r>
            <a:r>
              <a:rPr lang="it-IT" dirty="0"/>
              <a:t> “</a:t>
            </a:r>
            <a:r>
              <a:rPr lang="it-IT" i="1" dirty="0"/>
              <a:t>Tsunami Risk </a:t>
            </a:r>
            <a:r>
              <a:rPr lang="it-IT" i="1" dirty="0" err="1"/>
              <a:t>Prevention</a:t>
            </a:r>
            <a:r>
              <a:rPr lang="it-IT" i="1" dirty="0"/>
              <a:t> in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Municipalities</a:t>
            </a:r>
            <a:r>
              <a:rPr lang="it-IT" i="1" dirty="0"/>
              <a:t> </a:t>
            </a:r>
            <a:r>
              <a:rPr lang="it-IT" i="1" dirty="0" err="1"/>
              <a:t>through</a:t>
            </a:r>
            <a:r>
              <a:rPr lang="it-IT" i="1" dirty="0"/>
              <a:t> the Application of Tsunami Ready </a:t>
            </a:r>
            <a:r>
              <a:rPr lang="it-IT" i="1" dirty="0" err="1"/>
              <a:t>Guidelines</a:t>
            </a:r>
            <a:r>
              <a:rPr lang="it-IT" i="1" dirty="0"/>
              <a:t>: </a:t>
            </a:r>
            <a:r>
              <a:rPr lang="it-IT" i="1" dirty="0" err="1"/>
              <a:t>Influences</a:t>
            </a:r>
            <a:r>
              <a:rPr lang="it-IT" i="1" dirty="0"/>
              <a:t> of the International </a:t>
            </a:r>
            <a:r>
              <a:rPr lang="it-IT" i="1" dirty="0" err="1"/>
              <a:t>Paradigm</a:t>
            </a:r>
            <a:r>
              <a:rPr lang="it-IT" i="1" dirty="0"/>
              <a:t> on the </a:t>
            </a:r>
            <a:r>
              <a:rPr lang="it-IT" i="1" dirty="0" err="1"/>
              <a:t>Regulatory</a:t>
            </a:r>
            <a:r>
              <a:rPr lang="it-IT" i="1" dirty="0"/>
              <a:t> Framework and </a:t>
            </a:r>
            <a:r>
              <a:rPr lang="it-IT" i="1" dirty="0" err="1"/>
              <a:t>Criminal</a:t>
            </a:r>
            <a:r>
              <a:rPr lang="it-IT" i="1" dirty="0"/>
              <a:t> </a:t>
            </a:r>
            <a:r>
              <a:rPr lang="it-IT" i="1" dirty="0" err="1"/>
              <a:t>Liability</a:t>
            </a:r>
            <a:r>
              <a:rPr lang="it-IT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604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77B517F-8E89-0643-96EC-D70830E5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Objective 3.2</a:t>
            </a:r>
            <a:r>
              <a:rPr lang="en-GB" sz="2400" dirty="0">
                <a:solidFill>
                  <a:schemeClr val="accent1"/>
                </a:solidFill>
              </a:rPr>
              <a:t>: </a:t>
            </a:r>
            <a:r>
              <a:rPr lang="en-GB" sz="2400" b="1" dirty="0">
                <a:solidFill>
                  <a:schemeClr val="accent1"/>
                </a:solidFill>
              </a:rPr>
              <a:t>Strengthen public and local authority awareness of tsunami and associated hazards and how to prepare to respond</a:t>
            </a:r>
            <a:endParaRPr lang="it-IT" sz="2400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C5C632B-CCCC-5A42-B8B6-CB06C1913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Translation and dissemination of TR Guidelines (especially the indicators) in other languages </a:t>
            </a:r>
          </a:p>
          <a:p>
            <a:r>
              <a:rPr lang="en-GB" dirty="0">
                <a:solidFill>
                  <a:schemeClr val="accent1"/>
                </a:solidFill>
              </a:rPr>
              <a:t>Analyse different channels and means for a better institutional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60135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Objective 3.3: Develop tsunami-related curriculum programmes for all levels of education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Prepare and share educational and informative modules on tsunami science and risks for different school levels (in different languages);</a:t>
            </a:r>
          </a:p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Make ad educational video based on Indian Ocean example</a:t>
            </a:r>
          </a:p>
          <a:p>
            <a:pPr marL="457200" indent="-457200"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Update the existing tsunami comic book</a:t>
            </a:r>
          </a:p>
        </p:txBody>
      </p:sp>
    </p:spTree>
    <p:extLst>
      <p:ext uri="{BB962C8B-B14F-4D97-AF65-F5344CB8AC3E}">
        <p14:creationId xmlns:p14="http://schemas.microsoft.com/office/powerpoint/2010/main" val="128027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75047"/>
            <a:ext cx="7886700" cy="994172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Objective 3.4: Develop and deliver suitable and sustainable capacity-building programmes to facilitate effective and efficient response and coordination</a:t>
            </a:r>
            <a:r>
              <a:rPr lang="it-IT" sz="2800" dirty="0"/>
              <a:t/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565864"/>
            <a:ext cx="7886700" cy="3263504"/>
          </a:xfrm>
        </p:spPr>
        <p:txBody>
          <a:bodyPr/>
          <a:lstStyle/>
          <a:p>
            <a:endParaRPr lang="it-IT" dirty="0"/>
          </a:p>
          <a:p>
            <a:r>
              <a:rPr lang="it-IT" dirty="0" err="1"/>
              <a:t>CoastWAVE</a:t>
            </a:r>
            <a:r>
              <a:rPr lang="it-IT" dirty="0"/>
              <a:t> </a:t>
            </a:r>
            <a:r>
              <a:rPr lang="it-IT" dirty="0" err="1"/>
              <a:t>project</a:t>
            </a:r>
            <a:r>
              <a:rPr lang="it-IT" dirty="0"/>
              <a:t> (</a:t>
            </a:r>
            <a:r>
              <a:rPr lang="it-IT" dirty="0" err="1"/>
              <a:t>Secretariat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>
                <a:solidFill>
                  <a:schemeClr val="accent1"/>
                </a:solidFill>
              </a:rPr>
              <a:t>Share the database of </a:t>
            </a:r>
            <a:r>
              <a:rPr lang="it-IT" dirty="0" err="1">
                <a:solidFill>
                  <a:schemeClr val="accent1"/>
                </a:solidFill>
              </a:rPr>
              <a:t>CoastWAVE</a:t>
            </a:r>
            <a:endParaRPr lang="it-IT" dirty="0"/>
          </a:p>
          <a:p>
            <a:r>
              <a:rPr lang="it-IT" dirty="0"/>
              <a:t>Tsunami Ready 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(3.8)</a:t>
            </a:r>
          </a:p>
        </p:txBody>
      </p:sp>
    </p:spTree>
    <p:extLst>
      <p:ext uri="{BB962C8B-B14F-4D97-AF65-F5344CB8AC3E}">
        <p14:creationId xmlns:p14="http://schemas.microsoft.com/office/powerpoint/2010/main" val="1983131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926</Words>
  <Application>Microsoft Office PowerPoint</Application>
  <PresentationFormat>On-screen Show (16:9)</PresentationFormat>
  <Paragraphs>99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新細明體</vt:lpstr>
      <vt:lpstr>Office Theme</vt:lpstr>
      <vt:lpstr>    Working Group 4  Public Awareness, Preparedness and Mitigation   Chair: Cecilia Valbonesi (University of Florence – INGV)</vt:lpstr>
      <vt:lpstr>PILLAR 3: Awareness and Response </vt:lpstr>
      <vt:lpstr>Objective 3.1: Understanding perceptions of coastal hazards and risks  </vt:lpstr>
      <vt:lpstr>PowerPoint Presentation</vt:lpstr>
      <vt:lpstr>Objective 3.1: Understanding perceptions of coastal hazards and risks</vt:lpstr>
      <vt:lpstr>Objective 3.2: Strengthen public and local authority awareness of tsunami and associated hazards and how to prepare to respond </vt:lpstr>
      <vt:lpstr>Objective 3.2: Strengthen public and local authority awareness of tsunami and associated hazards and how to prepare to respond</vt:lpstr>
      <vt:lpstr>Objective 3.3: Develop tsunami-related curriculum programmes for all levels of education </vt:lpstr>
      <vt:lpstr>Objective 3.4: Develop and deliver suitable and sustainable capacity-building programmes to facilitate effective and efficient response and coordination </vt:lpstr>
      <vt:lpstr>Objective 3.5: Develop and maintain the NEAMTIC tsunami information website</vt:lpstr>
      <vt:lpstr>Objective 3.5: Develop and maintain the NEAMTIC tsunami information website</vt:lpstr>
      <vt:lpstr>Objective 3.6: Establish rapid and effective evacuation mechanisms given the risk assessment guidance and data </vt:lpstr>
      <vt:lpstr>STROMBOLI</vt:lpstr>
      <vt:lpstr>Sistema di Allerta tsunami locale a Stromboli (in collab. con UniFI)</vt:lpstr>
      <vt:lpstr>Local tsunami alert system in Stromboli (in collab. With Univ. Firenze)</vt:lpstr>
      <vt:lpstr>Objective 3.7: Develop and conduct regular exercises to test early warning systems and evacuation mechanisms </vt:lpstr>
      <vt:lpstr>Objective 3.8: Roll out the “Tsunami Ready” initiative in coastal communities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4  Public Awareness, Preparedness and Mitigation   Chair: Cecilia Valbonesi (University of Florence – INGV)</dc:title>
  <dc:creator>Cecilia Valbonesi</dc:creator>
  <cp:lastModifiedBy>Alejandro Rojas</cp:lastModifiedBy>
  <cp:revision>17</cp:revision>
  <dcterms:created xsi:type="dcterms:W3CDTF">2022-11-27T12:02:54Z</dcterms:created>
  <dcterms:modified xsi:type="dcterms:W3CDTF">2022-11-30T08:32:23Z</dcterms:modified>
</cp:coreProperties>
</file>