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</p:sldMasterIdLst>
  <p:notesMasterIdLst>
    <p:notesMasterId r:id="rId10"/>
  </p:notesMasterIdLst>
  <p:sldIdLst>
    <p:sldId id="320" r:id="rId2"/>
    <p:sldId id="346" r:id="rId3"/>
    <p:sldId id="366" r:id="rId4"/>
    <p:sldId id="368" r:id="rId5"/>
    <p:sldId id="364" r:id="rId6"/>
    <p:sldId id="367" r:id="rId7"/>
    <p:sldId id="365" r:id="rId8"/>
    <p:sldId id="363" r:id="rId9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CF9E4"/>
    <a:srgbClr val="FFFFCC"/>
    <a:srgbClr val="5AFD01"/>
    <a:srgbClr val="56FF00"/>
    <a:srgbClr val="52FF00"/>
    <a:srgbClr val="CE8A4D"/>
    <a:srgbClr val="E44030"/>
    <a:srgbClr val="22FF00"/>
    <a:srgbClr val="00FF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990000"/>
              </a:solidFill>
              <a:prstDash val="solid"/>
              <a:round/>
            </a:ln>
          </a:left>
          <a:right>
            <a:ln w="12700" cap="flat">
              <a:solidFill>
                <a:srgbClr val="990000"/>
              </a:solidFill>
              <a:prstDash val="solid"/>
              <a:round/>
            </a:ln>
          </a:right>
          <a:top>
            <a:ln w="12700" cap="flat">
              <a:solidFill>
                <a:srgbClr val="990000"/>
              </a:solidFill>
              <a:prstDash val="solid"/>
              <a:round/>
            </a:ln>
          </a:top>
          <a:bottom>
            <a:ln w="12700" cap="flat">
              <a:solidFill>
                <a:srgbClr val="990000"/>
              </a:solidFill>
              <a:prstDash val="solid"/>
              <a:round/>
            </a:ln>
          </a:bottom>
          <a:insideH>
            <a:ln w="12700" cap="flat">
              <a:solidFill>
                <a:srgbClr val="990000"/>
              </a:solidFill>
              <a:prstDash val="solid"/>
              <a:round/>
            </a:ln>
          </a:insideH>
          <a:insideV>
            <a:ln w="12700" cap="flat">
              <a:solidFill>
                <a:srgbClr val="990000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990000"/>
        </a:fontRef>
        <a:srgbClr val="990000"/>
      </a:tcTxStyle>
      <a:tcStyle>
        <a:tcBdr>
          <a:left>
            <a:ln w="12700" cap="flat">
              <a:solidFill>
                <a:srgbClr val="990000"/>
              </a:solidFill>
              <a:prstDash val="solid"/>
              <a:round/>
            </a:ln>
          </a:left>
          <a:right>
            <a:ln w="12700" cap="flat">
              <a:solidFill>
                <a:srgbClr val="990000"/>
              </a:solidFill>
              <a:prstDash val="solid"/>
              <a:round/>
            </a:ln>
          </a:right>
          <a:top>
            <a:ln w="12700" cap="flat">
              <a:solidFill>
                <a:srgbClr val="990000"/>
              </a:solidFill>
              <a:prstDash val="solid"/>
              <a:round/>
            </a:ln>
          </a:top>
          <a:bottom>
            <a:ln w="12700" cap="flat">
              <a:solidFill>
                <a:srgbClr val="990000"/>
              </a:solidFill>
              <a:prstDash val="solid"/>
              <a:round/>
            </a:ln>
          </a:bottom>
          <a:insideH>
            <a:ln w="12700" cap="flat">
              <a:solidFill>
                <a:srgbClr val="990000"/>
              </a:solidFill>
              <a:prstDash val="solid"/>
              <a:round/>
            </a:ln>
          </a:insideH>
          <a:insideV>
            <a:ln w="12700" cap="flat">
              <a:solidFill>
                <a:srgbClr val="99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990000"/>
        </a:fontRef>
        <a:srgbClr val="990000"/>
      </a:tcTxStyle>
      <a:tcStyle>
        <a:tcBdr>
          <a:left>
            <a:ln w="12700" cap="flat">
              <a:solidFill>
                <a:srgbClr val="990000"/>
              </a:solidFill>
              <a:prstDash val="solid"/>
              <a:round/>
            </a:ln>
          </a:left>
          <a:right>
            <a:ln w="12700" cap="flat">
              <a:solidFill>
                <a:srgbClr val="990000"/>
              </a:solidFill>
              <a:prstDash val="solid"/>
              <a:round/>
            </a:ln>
          </a:right>
          <a:top>
            <a:ln w="38100" cap="flat">
              <a:solidFill>
                <a:srgbClr val="990000"/>
              </a:solidFill>
              <a:prstDash val="solid"/>
              <a:round/>
            </a:ln>
          </a:top>
          <a:bottom>
            <a:ln w="12700" cap="flat">
              <a:solidFill>
                <a:srgbClr val="990000"/>
              </a:solidFill>
              <a:prstDash val="solid"/>
              <a:round/>
            </a:ln>
          </a:bottom>
          <a:insideH>
            <a:ln w="12700" cap="flat">
              <a:solidFill>
                <a:srgbClr val="990000"/>
              </a:solidFill>
              <a:prstDash val="solid"/>
              <a:round/>
            </a:ln>
          </a:insideH>
          <a:insideV>
            <a:ln w="12700" cap="flat">
              <a:solidFill>
                <a:srgbClr val="99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990000"/>
        </a:fontRef>
        <a:srgbClr val="990000"/>
      </a:tcTxStyle>
      <a:tcStyle>
        <a:tcBdr>
          <a:left>
            <a:ln w="12700" cap="flat">
              <a:solidFill>
                <a:srgbClr val="990000"/>
              </a:solidFill>
              <a:prstDash val="solid"/>
              <a:round/>
            </a:ln>
          </a:left>
          <a:right>
            <a:ln w="12700" cap="flat">
              <a:solidFill>
                <a:srgbClr val="990000"/>
              </a:solidFill>
              <a:prstDash val="solid"/>
              <a:round/>
            </a:ln>
          </a:right>
          <a:top>
            <a:ln w="12700" cap="flat">
              <a:solidFill>
                <a:srgbClr val="990000"/>
              </a:solidFill>
              <a:prstDash val="solid"/>
              <a:round/>
            </a:ln>
          </a:top>
          <a:bottom>
            <a:ln w="38100" cap="flat">
              <a:solidFill>
                <a:srgbClr val="990000"/>
              </a:solidFill>
              <a:prstDash val="solid"/>
              <a:round/>
            </a:ln>
          </a:bottom>
          <a:insideH>
            <a:ln w="12700" cap="flat">
              <a:solidFill>
                <a:srgbClr val="990000"/>
              </a:solidFill>
              <a:prstDash val="solid"/>
              <a:round/>
            </a:ln>
          </a:insideH>
          <a:insideV>
            <a:ln w="12700" cap="flat">
              <a:solidFill>
                <a:srgbClr val="99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990000"/>
              </a:solidFill>
              <a:prstDash val="solid"/>
              <a:round/>
            </a:ln>
          </a:left>
          <a:right>
            <a:ln w="12700" cap="flat">
              <a:solidFill>
                <a:srgbClr val="990000"/>
              </a:solidFill>
              <a:prstDash val="solid"/>
              <a:round/>
            </a:ln>
          </a:right>
          <a:top>
            <a:ln w="12700" cap="flat">
              <a:solidFill>
                <a:srgbClr val="990000"/>
              </a:solidFill>
              <a:prstDash val="solid"/>
              <a:round/>
            </a:ln>
          </a:top>
          <a:bottom>
            <a:ln w="12700" cap="flat">
              <a:solidFill>
                <a:srgbClr val="990000"/>
              </a:solidFill>
              <a:prstDash val="solid"/>
              <a:round/>
            </a:ln>
          </a:bottom>
          <a:insideH>
            <a:ln w="12700" cap="flat">
              <a:solidFill>
                <a:srgbClr val="990000"/>
              </a:solidFill>
              <a:prstDash val="solid"/>
              <a:round/>
            </a:ln>
          </a:insideH>
          <a:insideV>
            <a:ln w="12700" cap="flat">
              <a:solidFill>
                <a:srgbClr val="990000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990000"/>
        </a:fontRef>
        <a:srgbClr val="990000"/>
      </a:tcTxStyle>
      <a:tcStyle>
        <a:tcBdr>
          <a:left>
            <a:ln w="12700" cap="flat">
              <a:solidFill>
                <a:srgbClr val="990000"/>
              </a:solidFill>
              <a:prstDash val="solid"/>
              <a:round/>
            </a:ln>
          </a:left>
          <a:right>
            <a:ln w="12700" cap="flat">
              <a:solidFill>
                <a:srgbClr val="990000"/>
              </a:solidFill>
              <a:prstDash val="solid"/>
              <a:round/>
            </a:ln>
          </a:right>
          <a:top>
            <a:ln w="12700" cap="flat">
              <a:solidFill>
                <a:srgbClr val="990000"/>
              </a:solidFill>
              <a:prstDash val="solid"/>
              <a:round/>
            </a:ln>
          </a:top>
          <a:bottom>
            <a:ln w="12700" cap="flat">
              <a:solidFill>
                <a:srgbClr val="990000"/>
              </a:solidFill>
              <a:prstDash val="solid"/>
              <a:round/>
            </a:ln>
          </a:bottom>
          <a:insideH>
            <a:ln w="12700" cap="flat">
              <a:solidFill>
                <a:srgbClr val="990000"/>
              </a:solidFill>
              <a:prstDash val="solid"/>
              <a:round/>
            </a:ln>
          </a:insideH>
          <a:insideV>
            <a:ln w="12700" cap="flat">
              <a:solidFill>
                <a:srgbClr val="99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990000"/>
        </a:fontRef>
        <a:srgbClr val="990000"/>
      </a:tcTxStyle>
      <a:tcStyle>
        <a:tcBdr>
          <a:left>
            <a:ln w="12700" cap="flat">
              <a:solidFill>
                <a:srgbClr val="990000"/>
              </a:solidFill>
              <a:prstDash val="solid"/>
              <a:round/>
            </a:ln>
          </a:left>
          <a:right>
            <a:ln w="12700" cap="flat">
              <a:solidFill>
                <a:srgbClr val="990000"/>
              </a:solidFill>
              <a:prstDash val="solid"/>
              <a:round/>
            </a:ln>
          </a:right>
          <a:top>
            <a:ln w="38100" cap="flat">
              <a:solidFill>
                <a:srgbClr val="990000"/>
              </a:solidFill>
              <a:prstDash val="solid"/>
              <a:round/>
            </a:ln>
          </a:top>
          <a:bottom>
            <a:ln w="12700" cap="flat">
              <a:solidFill>
                <a:srgbClr val="990000"/>
              </a:solidFill>
              <a:prstDash val="solid"/>
              <a:round/>
            </a:ln>
          </a:bottom>
          <a:insideH>
            <a:ln w="12700" cap="flat">
              <a:solidFill>
                <a:srgbClr val="990000"/>
              </a:solidFill>
              <a:prstDash val="solid"/>
              <a:round/>
            </a:ln>
          </a:insideH>
          <a:insideV>
            <a:ln w="12700" cap="flat">
              <a:solidFill>
                <a:srgbClr val="99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990000"/>
        </a:fontRef>
        <a:srgbClr val="990000"/>
      </a:tcTxStyle>
      <a:tcStyle>
        <a:tcBdr>
          <a:left>
            <a:ln w="12700" cap="flat">
              <a:solidFill>
                <a:srgbClr val="990000"/>
              </a:solidFill>
              <a:prstDash val="solid"/>
              <a:round/>
            </a:ln>
          </a:left>
          <a:right>
            <a:ln w="12700" cap="flat">
              <a:solidFill>
                <a:srgbClr val="990000"/>
              </a:solidFill>
              <a:prstDash val="solid"/>
              <a:round/>
            </a:ln>
          </a:right>
          <a:top>
            <a:ln w="12700" cap="flat">
              <a:solidFill>
                <a:srgbClr val="990000"/>
              </a:solidFill>
              <a:prstDash val="solid"/>
              <a:round/>
            </a:ln>
          </a:top>
          <a:bottom>
            <a:ln w="38100" cap="flat">
              <a:solidFill>
                <a:srgbClr val="990000"/>
              </a:solidFill>
              <a:prstDash val="solid"/>
              <a:round/>
            </a:ln>
          </a:bottom>
          <a:insideH>
            <a:ln w="12700" cap="flat">
              <a:solidFill>
                <a:srgbClr val="990000"/>
              </a:solidFill>
              <a:prstDash val="solid"/>
              <a:round/>
            </a:ln>
          </a:insideH>
          <a:insideV>
            <a:ln w="12700" cap="flat">
              <a:solidFill>
                <a:srgbClr val="99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990000"/>
              </a:solidFill>
              <a:prstDash val="solid"/>
              <a:round/>
            </a:ln>
          </a:left>
          <a:right>
            <a:ln w="12700" cap="flat">
              <a:solidFill>
                <a:srgbClr val="990000"/>
              </a:solidFill>
              <a:prstDash val="solid"/>
              <a:round/>
            </a:ln>
          </a:right>
          <a:top>
            <a:ln w="12700" cap="flat">
              <a:solidFill>
                <a:srgbClr val="990000"/>
              </a:solidFill>
              <a:prstDash val="solid"/>
              <a:round/>
            </a:ln>
          </a:top>
          <a:bottom>
            <a:ln w="12700" cap="flat">
              <a:solidFill>
                <a:srgbClr val="990000"/>
              </a:solidFill>
              <a:prstDash val="solid"/>
              <a:round/>
            </a:ln>
          </a:bottom>
          <a:insideH>
            <a:ln w="12700" cap="flat">
              <a:solidFill>
                <a:srgbClr val="990000"/>
              </a:solidFill>
              <a:prstDash val="solid"/>
              <a:round/>
            </a:ln>
          </a:insideH>
          <a:insideV>
            <a:ln w="12700" cap="flat">
              <a:solidFill>
                <a:srgbClr val="990000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990000"/>
        </a:fontRef>
        <a:srgbClr val="990000"/>
      </a:tcTxStyle>
      <a:tcStyle>
        <a:tcBdr>
          <a:left>
            <a:ln w="12700" cap="flat">
              <a:solidFill>
                <a:srgbClr val="990000"/>
              </a:solidFill>
              <a:prstDash val="solid"/>
              <a:round/>
            </a:ln>
          </a:left>
          <a:right>
            <a:ln w="12700" cap="flat">
              <a:solidFill>
                <a:srgbClr val="990000"/>
              </a:solidFill>
              <a:prstDash val="solid"/>
              <a:round/>
            </a:ln>
          </a:right>
          <a:top>
            <a:ln w="12700" cap="flat">
              <a:solidFill>
                <a:srgbClr val="990000"/>
              </a:solidFill>
              <a:prstDash val="solid"/>
              <a:round/>
            </a:ln>
          </a:top>
          <a:bottom>
            <a:ln w="12700" cap="flat">
              <a:solidFill>
                <a:srgbClr val="990000"/>
              </a:solidFill>
              <a:prstDash val="solid"/>
              <a:round/>
            </a:ln>
          </a:bottom>
          <a:insideH>
            <a:ln w="12700" cap="flat">
              <a:solidFill>
                <a:srgbClr val="990000"/>
              </a:solidFill>
              <a:prstDash val="solid"/>
              <a:round/>
            </a:ln>
          </a:insideH>
          <a:insideV>
            <a:ln w="12700" cap="flat">
              <a:solidFill>
                <a:srgbClr val="99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990000"/>
        </a:fontRef>
        <a:srgbClr val="990000"/>
      </a:tcTxStyle>
      <a:tcStyle>
        <a:tcBdr>
          <a:left>
            <a:ln w="12700" cap="flat">
              <a:solidFill>
                <a:srgbClr val="990000"/>
              </a:solidFill>
              <a:prstDash val="solid"/>
              <a:round/>
            </a:ln>
          </a:left>
          <a:right>
            <a:ln w="12700" cap="flat">
              <a:solidFill>
                <a:srgbClr val="990000"/>
              </a:solidFill>
              <a:prstDash val="solid"/>
              <a:round/>
            </a:ln>
          </a:right>
          <a:top>
            <a:ln w="38100" cap="flat">
              <a:solidFill>
                <a:srgbClr val="990000"/>
              </a:solidFill>
              <a:prstDash val="solid"/>
              <a:round/>
            </a:ln>
          </a:top>
          <a:bottom>
            <a:ln w="12700" cap="flat">
              <a:solidFill>
                <a:srgbClr val="990000"/>
              </a:solidFill>
              <a:prstDash val="solid"/>
              <a:round/>
            </a:ln>
          </a:bottom>
          <a:insideH>
            <a:ln w="12700" cap="flat">
              <a:solidFill>
                <a:srgbClr val="990000"/>
              </a:solidFill>
              <a:prstDash val="solid"/>
              <a:round/>
            </a:ln>
          </a:insideH>
          <a:insideV>
            <a:ln w="12700" cap="flat">
              <a:solidFill>
                <a:srgbClr val="99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990000"/>
        </a:fontRef>
        <a:srgbClr val="990000"/>
      </a:tcTxStyle>
      <a:tcStyle>
        <a:tcBdr>
          <a:left>
            <a:ln w="12700" cap="flat">
              <a:solidFill>
                <a:srgbClr val="990000"/>
              </a:solidFill>
              <a:prstDash val="solid"/>
              <a:round/>
            </a:ln>
          </a:left>
          <a:right>
            <a:ln w="12700" cap="flat">
              <a:solidFill>
                <a:srgbClr val="990000"/>
              </a:solidFill>
              <a:prstDash val="solid"/>
              <a:round/>
            </a:ln>
          </a:right>
          <a:top>
            <a:ln w="12700" cap="flat">
              <a:solidFill>
                <a:srgbClr val="990000"/>
              </a:solidFill>
              <a:prstDash val="solid"/>
              <a:round/>
            </a:ln>
          </a:top>
          <a:bottom>
            <a:ln w="38100" cap="flat">
              <a:solidFill>
                <a:srgbClr val="990000"/>
              </a:solidFill>
              <a:prstDash val="solid"/>
              <a:round/>
            </a:ln>
          </a:bottom>
          <a:insideH>
            <a:ln w="12700" cap="flat">
              <a:solidFill>
                <a:srgbClr val="990000"/>
              </a:solidFill>
              <a:prstDash val="solid"/>
              <a:round/>
            </a:ln>
          </a:insideH>
          <a:insideV>
            <a:ln w="12700" cap="flat">
              <a:solidFill>
                <a:srgbClr val="99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990000"/>
          </a:solidFill>
        </a:fill>
      </a:tcStyle>
    </a:band2H>
    <a:firstCol>
      <a:tcTxStyle b="on" i="off">
        <a:fontRef idx="major">
          <a:srgbClr val="990000"/>
        </a:fontRef>
        <a:srgbClr val="99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90000"/>
          </a:solidFill>
        </a:fill>
      </a:tcStyle>
    </a:lastRow>
    <a:firstRow>
      <a:tcTxStyle b="on" i="off">
        <a:fontRef idx="major">
          <a:srgbClr val="990000"/>
        </a:fontRef>
        <a:srgbClr val="99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990000"/>
              </a:solidFill>
              <a:prstDash val="solid"/>
              <a:round/>
            </a:ln>
          </a:left>
          <a:right>
            <a:ln w="12700" cap="flat">
              <a:solidFill>
                <a:srgbClr val="990000"/>
              </a:solidFill>
              <a:prstDash val="solid"/>
              <a:round/>
            </a:ln>
          </a:right>
          <a:top>
            <a:ln w="12700" cap="flat">
              <a:solidFill>
                <a:srgbClr val="990000"/>
              </a:solidFill>
              <a:prstDash val="solid"/>
              <a:round/>
            </a:ln>
          </a:top>
          <a:bottom>
            <a:ln w="12700" cap="flat">
              <a:solidFill>
                <a:srgbClr val="990000"/>
              </a:solidFill>
              <a:prstDash val="solid"/>
              <a:round/>
            </a:ln>
          </a:bottom>
          <a:insideH>
            <a:ln w="12700" cap="flat">
              <a:solidFill>
                <a:srgbClr val="990000"/>
              </a:solidFill>
              <a:prstDash val="solid"/>
              <a:round/>
            </a:ln>
          </a:insideH>
          <a:insideV>
            <a:ln w="12700" cap="flat">
              <a:solidFill>
                <a:srgbClr val="990000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990000"/>
        </a:fontRef>
        <a:srgbClr val="990000"/>
      </a:tcTxStyle>
      <a:tcStyle>
        <a:tcBdr>
          <a:left>
            <a:ln w="12700" cap="flat">
              <a:solidFill>
                <a:srgbClr val="990000"/>
              </a:solidFill>
              <a:prstDash val="solid"/>
              <a:round/>
            </a:ln>
          </a:left>
          <a:right>
            <a:ln w="12700" cap="flat">
              <a:solidFill>
                <a:srgbClr val="990000"/>
              </a:solidFill>
              <a:prstDash val="solid"/>
              <a:round/>
            </a:ln>
          </a:right>
          <a:top>
            <a:ln w="12700" cap="flat">
              <a:solidFill>
                <a:srgbClr val="990000"/>
              </a:solidFill>
              <a:prstDash val="solid"/>
              <a:round/>
            </a:ln>
          </a:top>
          <a:bottom>
            <a:ln w="12700" cap="flat">
              <a:solidFill>
                <a:srgbClr val="990000"/>
              </a:solidFill>
              <a:prstDash val="solid"/>
              <a:round/>
            </a:ln>
          </a:bottom>
          <a:insideH>
            <a:ln w="12700" cap="flat">
              <a:solidFill>
                <a:srgbClr val="990000"/>
              </a:solidFill>
              <a:prstDash val="solid"/>
              <a:round/>
            </a:ln>
          </a:insideH>
          <a:insideV>
            <a:ln w="12700" cap="flat">
              <a:solidFill>
                <a:srgbClr val="990000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Ref idx="major">
          <a:srgbClr val="990000"/>
        </a:fontRef>
        <a:srgbClr val="990000"/>
      </a:tcTxStyle>
      <a:tcStyle>
        <a:tcBdr>
          <a:left>
            <a:ln w="12700" cap="flat">
              <a:solidFill>
                <a:srgbClr val="990000"/>
              </a:solidFill>
              <a:prstDash val="solid"/>
              <a:round/>
            </a:ln>
          </a:left>
          <a:right>
            <a:ln w="12700" cap="flat">
              <a:solidFill>
                <a:srgbClr val="990000"/>
              </a:solidFill>
              <a:prstDash val="solid"/>
              <a:round/>
            </a:ln>
          </a:right>
          <a:top>
            <a:ln w="38100" cap="flat">
              <a:solidFill>
                <a:srgbClr val="990000"/>
              </a:solidFill>
              <a:prstDash val="solid"/>
              <a:round/>
            </a:ln>
          </a:top>
          <a:bottom>
            <a:ln w="12700" cap="flat">
              <a:solidFill>
                <a:srgbClr val="990000"/>
              </a:solidFill>
              <a:prstDash val="solid"/>
              <a:round/>
            </a:ln>
          </a:bottom>
          <a:insideH>
            <a:ln w="12700" cap="flat">
              <a:solidFill>
                <a:srgbClr val="990000"/>
              </a:solidFill>
              <a:prstDash val="solid"/>
              <a:round/>
            </a:ln>
          </a:insideH>
          <a:insideV>
            <a:ln w="12700" cap="flat">
              <a:solidFill>
                <a:srgbClr val="990000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990000"/>
        </a:fontRef>
        <a:srgbClr val="990000"/>
      </a:tcTxStyle>
      <a:tcStyle>
        <a:tcBdr>
          <a:left>
            <a:ln w="12700" cap="flat">
              <a:solidFill>
                <a:srgbClr val="990000"/>
              </a:solidFill>
              <a:prstDash val="solid"/>
              <a:round/>
            </a:ln>
          </a:left>
          <a:right>
            <a:ln w="12700" cap="flat">
              <a:solidFill>
                <a:srgbClr val="990000"/>
              </a:solidFill>
              <a:prstDash val="solid"/>
              <a:round/>
            </a:ln>
          </a:right>
          <a:top>
            <a:ln w="12700" cap="flat">
              <a:solidFill>
                <a:srgbClr val="990000"/>
              </a:solidFill>
              <a:prstDash val="solid"/>
              <a:round/>
            </a:ln>
          </a:top>
          <a:bottom>
            <a:ln w="38100" cap="flat">
              <a:solidFill>
                <a:srgbClr val="990000"/>
              </a:solidFill>
              <a:prstDash val="solid"/>
              <a:round/>
            </a:ln>
          </a:bottom>
          <a:insideH>
            <a:ln w="12700" cap="flat">
              <a:solidFill>
                <a:srgbClr val="990000"/>
              </a:solidFill>
              <a:prstDash val="solid"/>
              <a:round/>
            </a:ln>
          </a:insideH>
          <a:insideV>
            <a:ln w="12700" cap="flat">
              <a:solidFill>
                <a:srgbClr val="990000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990000"/>
        </a:fontRef>
        <a:srgbClr val="990000"/>
      </a:tcTxStyle>
      <a:tcStyle>
        <a:tcBdr>
          <a:left>
            <a:ln w="12700" cap="flat">
              <a:solidFill>
                <a:srgbClr val="990000"/>
              </a:solidFill>
              <a:prstDash val="solid"/>
              <a:round/>
            </a:ln>
          </a:left>
          <a:right>
            <a:ln w="12700" cap="flat">
              <a:solidFill>
                <a:srgbClr val="990000"/>
              </a:solidFill>
              <a:prstDash val="solid"/>
              <a:round/>
            </a:ln>
          </a:right>
          <a:top>
            <a:ln w="12700" cap="flat">
              <a:solidFill>
                <a:srgbClr val="990000"/>
              </a:solidFill>
              <a:prstDash val="solid"/>
              <a:round/>
            </a:ln>
          </a:top>
          <a:bottom>
            <a:ln w="12700" cap="flat">
              <a:solidFill>
                <a:srgbClr val="990000"/>
              </a:solidFill>
              <a:prstDash val="solid"/>
              <a:round/>
            </a:ln>
          </a:bottom>
          <a:insideH>
            <a:ln w="12700" cap="flat">
              <a:solidFill>
                <a:srgbClr val="990000"/>
              </a:solidFill>
              <a:prstDash val="solid"/>
              <a:round/>
            </a:ln>
          </a:insideH>
          <a:insideV>
            <a:ln w="12700" cap="flat">
              <a:solidFill>
                <a:srgbClr val="990000"/>
              </a:solidFill>
              <a:prstDash val="solid"/>
              <a:round/>
            </a:ln>
          </a:insideV>
        </a:tcBdr>
        <a:fill>
          <a:solidFill>
            <a:srgbClr val="99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990000"/>
        </a:fontRef>
        <a:srgbClr val="990000"/>
      </a:tcTxStyle>
      <a:tcStyle>
        <a:tcBdr>
          <a:left>
            <a:ln w="12700" cap="flat">
              <a:solidFill>
                <a:srgbClr val="990000"/>
              </a:solidFill>
              <a:prstDash val="solid"/>
              <a:round/>
            </a:ln>
          </a:left>
          <a:right>
            <a:ln w="12700" cap="flat">
              <a:solidFill>
                <a:srgbClr val="990000"/>
              </a:solidFill>
              <a:prstDash val="solid"/>
              <a:round/>
            </a:ln>
          </a:right>
          <a:top>
            <a:ln w="12700" cap="flat">
              <a:solidFill>
                <a:srgbClr val="990000"/>
              </a:solidFill>
              <a:prstDash val="solid"/>
              <a:round/>
            </a:ln>
          </a:top>
          <a:bottom>
            <a:ln w="12700" cap="flat">
              <a:solidFill>
                <a:srgbClr val="990000"/>
              </a:solidFill>
              <a:prstDash val="solid"/>
              <a:round/>
            </a:ln>
          </a:bottom>
          <a:insideH>
            <a:ln w="12700" cap="flat">
              <a:solidFill>
                <a:srgbClr val="990000"/>
              </a:solidFill>
              <a:prstDash val="solid"/>
              <a:round/>
            </a:ln>
          </a:insideH>
          <a:insideV>
            <a:ln w="12700" cap="flat">
              <a:solidFill>
                <a:srgbClr val="990000"/>
              </a:solidFill>
              <a:prstDash val="solid"/>
              <a:round/>
            </a:ln>
          </a:insideV>
        </a:tcBdr>
        <a:fill>
          <a:solidFill>
            <a:srgbClr val="990000">
              <a:alpha val="20000"/>
            </a:srgbClr>
          </a:solidFill>
        </a:fill>
      </a:tcStyle>
    </a:firstCol>
    <a:lastRow>
      <a:tcTxStyle b="on" i="off">
        <a:fontRef idx="major">
          <a:srgbClr val="990000"/>
        </a:fontRef>
        <a:srgbClr val="990000"/>
      </a:tcTxStyle>
      <a:tcStyle>
        <a:tcBdr>
          <a:left>
            <a:ln w="12700" cap="flat">
              <a:solidFill>
                <a:srgbClr val="990000"/>
              </a:solidFill>
              <a:prstDash val="solid"/>
              <a:round/>
            </a:ln>
          </a:left>
          <a:right>
            <a:ln w="12700" cap="flat">
              <a:solidFill>
                <a:srgbClr val="990000"/>
              </a:solidFill>
              <a:prstDash val="solid"/>
              <a:round/>
            </a:ln>
          </a:right>
          <a:top>
            <a:ln w="50800" cap="flat">
              <a:solidFill>
                <a:srgbClr val="990000"/>
              </a:solidFill>
              <a:prstDash val="solid"/>
              <a:round/>
            </a:ln>
          </a:top>
          <a:bottom>
            <a:ln w="12700" cap="flat">
              <a:solidFill>
                <a:srgbClr val="990000"/>
              </a:solidFill>
              <a:prstDash val="solid"/>
              <a:round/>
            </a:ln>
          </a:bottom>
          <a:insideH>
            <a:ln w="12700" cap="flat">
              <a:solidFill>
                <a:srgbClr val="990000"/>
              </a:solidFill>
              <a:prstDash val="solid"/>
              <a:round/>
            </a:ln>
          </a:insideH>
          <a:insideV>
            <a:ln w="12700" cap="flat">
              <a:solidFill>
                <a:srgbClr val="99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990000"/>
        </a:fontRef>
        <a:srgbClr val="990000"/>
      </a:tcTxStyle>
      <a:tcStyle>
        <a:tcBdr>
          <a:left>
            <a:ln w="12700" cap="flat">
              <a:solidFill>
                <a:srgbClr val="990000"/>
              </a:solidFill>
              <a:prstDash val="solid"/>
              <a:round/>
            </a:ln>
          </a:left>
          <a:right>
            <a:ln w="12700" cap="flat">
              <a:solidFill>
                <a:srgbClr val="990000"/>
              </a:solidFill>
              <a:prstDash val="solid"/>
              <a:round/>
            </a:ln>
          </a:right>
          <a:top>
            <a:ln w="12700" cap="flat">
              <a:solidFill>
                <a:srgbClr val="990000"/>
              </a:solidFill>
              <a:prstDash val="solid"/>
              <a:round/>
            </a:ln>
          </a:top>
          <a:bottom>
            <a:ln w="25400" cap="flat">
              <a:solidFill>
                <a:srgbClr val="990000"/>
              </a:solidFill>
              <a:prstDash val="solid"/>
              <a:round/>
            </a:ln>
          </a:bottom>
          <a:insideH>
            <a:ln w="12700" cap="flat">
              <a:solidFill>
                <a:srgbClr val="990000"/>
              </a:solidFill>
              <a:prstDash val="solid"/>
              <a:round/>
            </a:ln>
          </a:insideH>
          <a:insideV>
            <a:ln w="12700" cap="flat">
              <a:solidFill>
                <a:srgbClr val="99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53"/>
    <p:restoredTop sz="94522"/>
  </p:normalViewPr>
  <p:slideViewPr>
    <p:cSldViewPr snapToGrid="0" snapToObjects="1">
      <p:cViewPr varScale="1">
        <p:scale>
          <a:sx n="55" d="100"/>
          <a:sy n="55" d="100"/>
        </p:scale>
        <p:origin x="1696" y="18"/>
      </p:cViewPr>
      <p:guideLst>
        <p:guide orient="horz" pos="215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36" name="Shape 3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74527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92161649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195B-526E-4969-A601-867AE834DE0B}" type="datetimeFigureOut">
              <a:rPr lang="el-GR"/>
              <a:pPr>
                <a:defRPr/>
              </a:pPr>
              <a:t>29/11/2022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F22E1-DB76-4EFB-839A-B4C4D1745143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290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8A03401-35DC-6841-9FC3-49BA4CC7787A}"/>
              </a:ext>
            </a:extLst>
          </p:cNvPr>
          <p:cNvSpPr/>
          <p:nvPr userDrawn="1"/>
        </p:nvSpPr>
        <p:spPr>
          <a:xfrm>
            <a:off x="0" y="6144702"/>
            <a:ext cx="9144000" cy="73152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4" name="ICCE 2018, Baltimore, USA"/>
          <p:cNvSpPr txBox="1"/>
          <p:nvPr/>
        </p:nvSpPr>
        <p:spPr>
          <a:xfrm>
            <a:off x="88898" y="6176879"/>
            <a:ext cx="4295646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 b="1">
                <a:solidFill>
                  <a:srgbClr val="676365"/>
                </a:solidFill>
              </a:defRPr>
            </a:lvl1pPr>
          </a:lstStyle>
          <a:p>
            <a:endParaRPr dirty="0"/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469410" y="225793"/>
            <a:ext cx="8229602" cy="751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Title Text</a:t>
            </a:r>
          </a:p>
        </p:txBody>
      </p:sp>
      <p:sp>
        <p:nvSpPr>
          <p:cNvPr id="8" name="University of California, Los Angeles"/>
          <p:cNvSpPr txBox="1"/>
          <p:nvPr/>
        </p:nvSpPr>
        <p:spPr>
          <a:xfrm>
            <a:off x="2067104" y="6237999"/>
            <a:ext cx="5034213" cy="492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400" b="1">
                <a:solidFill>
                  <a:schemeClr val="accent1"/>
                </a:solidFill>
              </a:defRPr>
            </a:lvl1pPr>
          </a:lstStyle>
          <a:p>
            <a:pPr algn="ctr"/>
            <a:r>
              <a:rPr lang="en-US" sz="1300" dirty="0">
                <a:solidFill>
                  <a:srgbClr val="4F81BD"/>
                </a:solidFill>
              </a:rPr>
              <a:t>Hellenic National Tsunami Warning Center</a:t>
            </a:r>
            <a:endParaRPr lang="el-GR" sz="1300" dirty="0">
              <a:solidFill>
                <a:srgbClr val="4F81BD"/>
              </a:solidFill>
            </a:endParaRPr>
          </a:p>
          <a:p>
            <a:pPr algn="ctr"/>
            <a:r>
              <a:rPr lang="en-US" sz="1300" dirty="0">
                <a:solidFill>
                  <a:srgbClr val="4F81BD"/>
                </a:solidFill>
              </a:rPr>
              <a:t>Institute of Geodynamics</a:t>
            </a:r>
            <a:r>
              <a:rPr lang="el-GR" sz="1300" dirty="0">
                <a:solidFill>
                  <a:srgbClr val="4F81BD"/>
                </a:solidFill>
              </a:rPr>
              <a:t>, </a:t>
            </a:r>
            <a:r>
              <a:rPr lang="en-US" sz="1300" dirty="0">
                <a:solidFill>
                  <a:srgbClr val="4F81BD"/>
                </a:solidFill>
              </a:rPr>
              <a:t>National Observatory of Athens</a:t>
            </a:r>
            <a:endParaRPr sz="1300" dirty="0">
              <a:solidFill>
                <a:srgbClr val="4F81BD"/>
              </a:solidFill>
            </a:endParaRPr>
          </a:p>
        </p:txBody>
      </p:sp>
      <p:pic>
        <p:nvPicPr>
          <p:cNvPr id="10" name="Picture 3" descr="H:\Marinos\logo_noa.tif">
            <a:extLst>
              <a:ext uri="{FF2B5EF4-FFF2-40B4-BE49-F238E27FC236}">
                <a16:creationId xmlns:a16="http://schemas.microsoft.com/office/drawing/2014/main" id="{B0DF9E94-9885-2B4D-9F33-69227556C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896" y="6173934"/>
            <a:ext cx="740087" cy="67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H:\NTWC\tsu_NOA\logo\logo_HLNTWC.gif">
            <a:extLst>
              <a:ext uri="{FF2B5EF4-FFF2-40B4-BE49-F238E27FC236}">
                <a16:creationId xmlns:a16="http://schemas.microsoft.com/office/drawing/2014/main" id="{7F1BD483-599B-324E-8F88-EC08EBF753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953" y="6187315"/>
            <a:ext cx="671223" cy="67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0032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1" r:id="rId1"/>
    <p:sldLayoutId id="2147483653" r:id="rId2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99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99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99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99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99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99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99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99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99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servation of a tsunami-induced eddy">
            <a:extLst>
              <a:ext uri="{FF2B5EF4-FFF2-40B4-BE49-F238E27FC236}">
                <a16:creationId xmlns:a16="http://schemas.microsoft.com/office/drawing/2014/main" id="{FD04A1F6-3F17-1740-AA03-8C9F33D50D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944" y="1572096"/>
            <a:ext cx="9060873" cy="2309625"/>
          </a:xfrm>
          <a:prstGeom prst="rect">
            <a:avLst/>
          </a:prstGeom>
          <a:noFill/>
        </p:spPr>
        <p:txBody>
          <a:bodyPr>
            <a:normAutofit fontScale="90000"/>
          </a:bodyPr>
          <a:lstStyle>
            <a:lvl1pPr defTabSz="425195">
              <a:defRPr sz="3720"/>
            </a:lvl1pPr>
          </a:lstStyle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Task Team on</a:t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Tsunami Exercise</a:t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Towards the preparation of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NEAMWave23</a:t>
            </a:r>
            <a:endParaRPr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bservation of a tsunami-induced eddy">
            <a:extLst>
              <a:ext uri="{FF2B5EF4-FFF2-40B4-BE49-F238E27FC236}">
                <a16:creationId xmlns:a16="http://schemas.microsoft.com/office/drawing/2014/main" id="{7444EADF-7BE6-2C4F-8D0B-19BF9B3EACA2}"/>
              </a:ext>
            </a:extLst>
          </p:cNvPr>
          <p:cNvSpPr txBox="1">
            <a:spLocks/>
          </p:cNvSpPr>
          <p:nvPr/>
        </p:nvSpPr>
        <p:spPr>
          <a:xfrm>
            <a:off x="219133" y="4324504"/>
            <a:ext cx="8705734" cy="72263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 marL="0" marR="0" indent="0" algn="ctr" defTabSz="42519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2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sv-SE" sz="2000" i="1" spc="250" dirty="0"/>
              <a:t>Co-chairs: </a:t>
            </a:r>
            <a:r>
              <a:rPr lang="sv-SE" sz="2000" b="1" spc="250" dirty="0"/>
              <a:t>Ceren Özer Sözdinler (Turkey)</a:t>
            </a:r>
            <a:endParaRPr lang="sv-SE" sz="2000" b="1" spc="300" dirty="0"/>
          </a:p>
          <a:p>
            <a:pPr hangingPunct="1"/>
            <a:r>
              <a:rPr lang="sv-SE" sz="2000" b="1" spc="250" dirty="0"/>
              <a:t>                    Marinos Charalampakis (Greece)</a:t>
            </a:r>
            <a:endParaRPr lang="en-US" sz="2000" i="1" cap="smal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9066AA-9580-5C4F-9788-17DECB045EAB}"/>
              </a:ext>
            </a:extLst>
          </p:cNvPr>
          <p:cNvSpPr/>
          <p:nvPr/>
        </p:nvSpPr>
        <p:spPr>
          <a:xfrm>
            <a:off x="0" y="5937664"/>
            <a:ext cx="9144000" cy="892628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6" name="Observation of a tsunami-induced eddy">
            <a:extLst>
              <a:ext uri="{FF2B5EF4-FFF2-40B4-BE49-F238E27FC236}">
                <a16:creationId xmlns:a16="http://schemas.microsoft.com/office/drawing/2014/main" id="{94665FDD-0AD6-744C-8F3B-6CA43AA108E2}"/>
              </a:ext>
            </a:extLst>
          </p:cNvPr>
          <p:cNvSpPr txBox="1">
            <a:spLocks/>
          </p:cNvSpPr>
          <p:nvPr/>
        </p:nvSpPr>
        <p:spPr>
          <a:xfrm>
            <a:off x="17931" y="6401074"/>
            <a:ext cx="9097816" cy="43003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 fontScale="77500" lnSpcReduction="20000"/>
          </a:bodyPr>
          <a:lstStyle>
            <a:lvl1pPr marL="0" marR="0" indent="0" algn="ctr" defTabSz="42519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2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600" i="1" dirty="0"/>
              <a:t>NEAMTWS Experts Meeting - Implementing NEAMTWS 2030 Strategy Opportunities and Actions to Explore </a:t>
            </a:r>
          </a:p>
          <a:p>
            <a:r>
              <a:rPr lang="en-US" sz="1600" i="1" dirty="0"/>
              <a:t>28-30 Nov, Naples, Italy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125494" y="4238186"/>
            <a:ext cx="6871015" cy="884126"/>
            <a:chOff x="1394444" y="4005096"/>
            <a:chExt cx="6290211" cy="884126"/>
          </a:xfrm>
        </p:grpSpPr>
        <p:sp>
          <p:nvSpPr>
            <p:cNvPr id="17" name="Google Shape;54;p1"/>
            <p:cNvSpPr/>
            <p:nvPr/>
          </p:nvSpPr>
          <p:spPr>
            <a:xfrm>
              <a:off x="1405037" y="4843503"/>
              <a:ext cx="6279618" cy="45719"/>
            </a:xfrm>
            <a:custGeom>
              <a:avLst/>
              <a:gdLst/>
              <a:ahLst/>
              <a:cxnLst/>
              <a:rect l="l" t="t" r="r" b="b"/>
              <a:pathLst>
                <a:path w="3888104" h="120000" extrusionOk="0">
                  <a:moveTo>
                    <a:pt x="0" y="0"/>
                  </a:moveTo>
                  <a:lnTo>
                    <a:pt x="3888051" y="0"/>
                  </a:lnTo>
                </a:path>
              </a:pathLst>
            </a:custGeom>
            <a:noFill/>
            <a:ln w="9525" cap="flat" cmpd="sng">
              <a:solidFill>
                <a:srgbClr val="EB80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55;p1"/>
            <p:cNvSpPr/>
            <p:nvPr/>
          </p:nvSpPr>
          <p:spPr>
            <a:xfrm flipV="1">
              <a:off x="1394444" y="4005096"/>
              <a:ext cx="6287824" cy="45719"/>
            </a:xfrm>
            <a:custGeom>
              <a:avLst/>
              <a:gdLst/>
              <a:ahLst/>
              <a:cxnLst/>
              <a:rect l="l" t="t" r="r" b="b"/>
              <a:pathLst>
                <a:path w="3893185" h="120000" extrusionOk="0">
                  <a:moveTo>
                    <a:pt x="0" y="0"/>
                  </a:moveTo>
                  <a:lnTo>
                    <a:pt x="3893112" y="0"/>
                  </a:lnTo>
                </a:path>
              </a:pathLst>
            </a:custGeom>
            <a:noFill/>
            <a:ln w="10100" cap="flat" cmpd="sng">
              <a:solidFill>
                <a:srgbClr val="EB80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092" y="2066"/>
            <a:ext cx="1289908" cy="1116000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6"/>
            <a:ext cx="3528000" cy="11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89683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"/>
            <a:ext cx="9144000" cy="720000"/>
          </a:xfrm>
          <a:prstGeom prst="rect">
            <a:avLst/>
          </a:prstGeom>
          <a:solidFill>
            <a:schemeClr val="tx1">
              <a:lumMod val="6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5985" y="74564"/>
            <a:ext cx="2827052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n-cs"/>
                <a:sym typeface="Helvetica"/>
              </a:rPr>
              <a:t>Plan</a:t>
            </a:r>
            <a:r>
              <a:rPr kumimoji="0" lang="en-US" sz="3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n-cs"/>
                <a:sym typeface="Helvetica"/>
              </a:rPr>
              <a:t> of Actions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n-cs"/>
              <a:sym typeface="Helvetic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b="35860"/>
          <a:stretch/>
        </p:blipFill>
        <p:spPr>
          <a:xfrm>
            <a:off x="7836693" y="-316"/>
            <a:ext cx="1304977" cy="72415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F9066AA-9580-5C4F-9788-17DECB045EAB}"/>
              </a:ext>
            </a:extLst>
          </p:cNvPr>
          <p:cNvSpPr/>
          <p:nvPr/>
        </p:nvSpPr>
        <p:spPr>
          <a:xfrm>
            <a:off x="0" y="5943564"/>
            <a:ext cx="9144000" cy="892628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69" y="1175314"/>
            <a:ext cx="9155282" cy="4061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615357" y="4471712"/>
            <a:ext cx="6996627" cy="6990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"/>
            <a:ext cx="2294965" cy="725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1360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"/>
            <a:ext cx="9144000" cy="720000"/>
          </a:xfrm>
          <a:prstGeom prst="rect">
            <a:avLst/>
          </a:prstGeom>
          <a:solidFill>
            <a:schemeClr val="tx1">
              <a:lumMod val="6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b="35860"/>
          <a:stretch/>
        </p:blipFill>
        <p:spPr>
          <a:xfrm>
            <a:off x="7836693" y="-316"/>
            <a:ext cx="1304977" cy="724158"/>
          </a:xfrm>
          <a:prstGeom prst="rect">
            <a:avLst/>
          </a:prstGeom>
        </p:spPr>
      </p:pic>
      <p:sp>
        <p:nvSpPr>
          <p:cNvPr id="28" name="object 185"/>
          <p:cNvSpPr txBox="1"/>
          <p:nvPr/>
        </p:nvSpPr>
        <p:spPr>
          <a:xfrm>
            <a:off x="402742" y="1190268"/>
            <a:ext cx="8341995" cy="532553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8450" marR="12700" indent="-285750" algn="just">
              <a:buFontTx/>
              <a:buChar char="-"/>
            </a:pPr>
            <a:r>
              <a:rPr lang="en-US" sz="2400" spc="5" dirty="0">
                <a:solidFill>
                  <a:srgbClr val="0D0D0D"/>
                </a:solidFill>
                <a:latin typeface="+mn-lt"/>
                <a:cs typeface="Trebuchet MS"/>
              </a:rPr>
              <a:t>The NEAMWave23 is planned to conduct in November or early December 2023.</a:t>
            </a:r>
          </a:p>
          <a:p>
            <a:pPr marL="298450" marR="12700" indent="-285750" algn="just">
              <a:buFontTx/>
              <a:buChar char="-"/>
            </a:pPr>
            <a:endParaRPr lang="en-US" sz="2400" spc="5" dirty="0">
              <a:solidFill>
                <a:srgbClr val="0D0D0D"/>
              </a:solidFill>
              <a:latin typeface="+mn-lt"/>
              <a:cs typeface="Trebuchet MS"/>
            </a:endParaRPr>
          </a:p>
          <a:p>
            <a:pPr marL="298450" marR="12700" indent="-285750" algn="just">
              <a:buFontTx/>
              <a:buChar char="-"/>
            </a:pPr>
            <a:endParaRPr lang="en-US" sz="2400" spc="5" dirty="0">
              <a:solidFill>
                <a:srgbClr val="0D0D0D"/>
              </a:solidFill>
              <a:latin typeface="+mn-lt"/>
              <a:cs typeface="Trebuchet MS"/>
            </a:endParaRPr>
          </a:p>
          <a:p>
            <a:pPr marL="298450" marR="12700" indent="-285750" algn="just">
              <a:buFontTx/>
              <a:buChar char="-"/>
            </a:pPr>
            <a:endParaRPr lang="en-US" sz="2400" spc="5" dirty="0">
              <a:solidFill>
                <a:srgbClr val="0D0D0D"/>
              </a:solidFill>
              <a:latin typeface="+mn-lt"/>
              <a:cs typeface="Trebuchet MS"/>
            </a:endParaRPr>
          </a:p>
          <a:p>
            <a:pPr marL="298450" marR="12700" indent="-285750" algn="just">
              <a:buFontTx/>
              <a:buChar char="-"/>
            </a:pPr>
            <a:endParaRPr lang="en-US" sz="2400" spc="5" dirty="0">
              <a:solidFill>
                <a:srgbClr val="0D0D0D"/>
              </a:solidFill>
              <a:latin typeface="+mn-lt"/>
              <a:cs typeface="Trebuchet MS"/>
            </a:endParaRPr>
          </a:p>
          <a:p>
            <a:pPr marL="298450" marR="12700" indent="-285750" algn="just">
              <a:buFontTx/>
              <a:buChar char="-"/>
            </a:pPr>
            <a:endParaRPr lang="en-US" sz="2400" spc="5" dirty="0">
              <a:solidFill>
                <a:srgbClr val="0D0D0D"/>
              </a:solidFill>
              <a:latin typeface="+mn-lt"/>
              <a:cs typeface="Trebuchet MS"/>
            </a:endParaRPr>
          </a:p>
          <a:p>
            <a:pPr marL="298450" marR="12700" indent="-285750" algn="just">
              <a:buFontTx/>
              <a:buChar char="-"/>
            </a:pPr>
            <a:endParaRPr lang="en-US" sz="2400" spc="5" dirty="0">
              <a:solidFill>
                <a:srgbClr val="0D0D0D"/>
              </a:solidFill>
              <a:latin typeface="+mn-lt"/>
              <a:cs typeface="Trebuchet MS"/>
            </a:endParaRPr>
          </a:p>
          <a:p>
            <a:pPr marL="298450" marR="12700" indent="-285750" algn="just">
              <a:buFontTx/>
              <a:buChar char="-"/>
            </a:pPr>
            <a:endParaRPr lang="en-US" sz="2400" spc="5" dirty="0">
              <a:solidFill>
                <a:srgbClr val="0D0D0D"/>
              </a:solidFill>
              <a:latin typeface="+mn-lt"/>
              <a:cs typeface="Trebuchet MS"/>
            </a:endParaRPr>
          </a:p>
          <a:p>
            <a:pPr marL="298450" marR="12700" indent="-285750" algn="ctr">
              <a:buFontTx/>
              <a:buChar char="-"/>
            </a:pPr>
            <a:r>
              <a:rPr lang="en-US" sz="2400" spc="5" dirty="0">
                <a:solidFill>
                  <a:srgbClr val="0D0D0D"/>
                </a:solidFill>
                <a:latin typeface="+mn-lt"/>
                <a:cs typeface="Trebuchet MS"/>
              </a:rPr>
              <a:t>TT-TE will start the preparation of NEAMWave23, especially the exercise scenarios, without waiting the official decisions. </a:t>
            </a:r>
          </a:p>
          <a:p>
            <a:pPr marL="298450" marR="12700" indent="-285750" algn="just">
              <a:buFontTx/>
              <a:buChar char="-"/>
            </a:pPr>
            <a:endParaRPr lang="en-US" sz="2400" spc="5" dirty="0">
              <a:solidFill>
                <a:srgbClr val="0D0D0D"/>
              </a:solidFill>
              <a:latin typeface="+mn-lt"/>
              <a:cs typeface="Trebuchet MS"/>
            </a:endParaRPr>
          </a:p>
          <a:p>
            <a:pPr marL="12700" marR="12700" algn="just"/>
            <a:endParaRPr lang="en-US" sz="2000" spc="5" dirty="0">
              <a:solidFill>
                <a:srgbClr val="0D0D0D"/>
              </a:solidFill>
              <a:latin typeface="+mn-lt"/>
              <a:cs typeface="Trebuchet M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9066AA-9580-5C4F-9788-17DECB045EAB}"/>
              </a:ext>
            </a:extLst>
          </p:cNvPr>
          <p:cNvSpPr/>
          <p:nvPr/>
        </p:nvSpPr>
        <p:spPr>
          <a:xfrm>
            <a:off x="0" y="5937664"/>
            <a:ext cx="9144000" cy="892628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45985" y="74564"/>
            <a:ext cx="3099562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n-cs"/>
                <a:sym typeface="Helvetica"/>
              </a:rPr>
              <a:t>Ongoing </a:t>
            </a:r>
            <a:r>
              <a:rPr kumimoji="0" lang="en-US" sz="3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n-cs"/>
                <a:sym typeface="Helvetica"/>
              </a:rPr>
              <a:t>Actions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n-cs"/>
              <a:sym typeface="Helvetica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"/>
            <a:ext cx="2294965" cy="725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llout: Down Arrow 1">
            <a:extLst>
              <a:ext uri="{FF2B5EF4-FFF2-40B4-BE49-F238E27FC236}">
                <a16:creationId xmlns:a16="http://schemas.microsoft.com/office/drawing/2014/main" id="{9F0AD809-CD90-15A7-6959-2B994F591F87}"/>
              </a:ext>
            </a:extLst>
          </p:cNvPr>
          <p:cNvSpPr/>
          <p:nvPr/>
        </p:nvSpPr>
        <p:spPr>
          <a:xfrm>
            <a:off x="738553" y="2313470"/>
            <a:ext cx="7802880" cy="1768072"/>
          </a:xfrm>
          <a:prstGeom prst="downArrowCallout">
            <a:avLst/>
          </a:prstGeom>
          <a:solidFill>
            <a:schemeClr val="accent1">
              <a:lumMod val="60000"/>
              <a:lumOff val="4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12700" marR="12700" algn="just"/>
            <a:r>
              <a:rPr lang="en-US" sz="2300" spc="5" dirty="0">
                <a:solidFill>
                  <a:srgbClr val="0D0D0D"/>
                </a:solidFill>
                <a:latin typeface="+mn-lt"/>
                <a:cs typeface="Trebuchet MS"/>
              </a:rPr>
              <a:t>A lot of preliminary work has to be done in advance, including the finalization of the scenarios, since there will be not enough time left from the ICG in March/April 2023 till November.</a:t>
            </a:r>
          </a:p>
        </p:txBody>
      </p:sp>
    </p:spTree>
    <p:extLst>
      <p:ext uri="{BB962C8B-B14F-4D97-AF65-F5344CB8AC3E}">
        <p14:creationId xmlns:p14="http://schemas.microsoft.com/office/powerpoint/2010/main" val="1810769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"/>
            <a:ext cx="9144000" cy="720000"/>
          </a:xfrm>
          <a:prstGeom prst="rect">
            <a:avLst/>
          </a:prstGeom>
          <a:solidFill>
            <a:schemeClr val="tx1">
              <a:lumMod val="6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b="35860"/>
          <a:stretch/>
        </p:blipFill>
        <p:spPr>
          <a:xfrm>
            <a:off x="7836693" y="-316"/>
            <a:ext cx="1304977" cy="724158"/>
          </a:xfrm>
          <a:prstGeom prst="rect">
            <a:avLst/>
          </a:prstGeom>
        </p:spPr>
      </p:pic>
      <p:sp>
        <p:nvSpPr>
          <p:cNvPr id="28" name="object 185"/>
          <p:cNvSpPr txBox="1"/>
          <p:nvPr/>
        </p:nvSpPr>
        <p:spPr>
          <a:xfrm>
            <a:off x="402742" y="833216"/>
            <a:ext cx="8341995" cy="56039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8450" marR="12700" indent="-285750" algn="just">
              <a:buFontTx/>
              <a:buChar char="-"/>
            </a:pPr>
            <a:endParaRPr lang="en-US" sz="1600" spc="5" dirty="0">
              <a:solidFill>
                <a:srgbClr val="0D0D0D"/>
              </a:solidFill>
              <a:latin typeface="+mn-lt"/>
              <a:cs typeface="Trebuchet MS"/>
            </a:endParaRPr>
          </a:p>
          <a:p>
            <a:pPr marL="298450" marR="12700" indent="-285750" algn="just">
              <a:buFontTx/>
              <a:buChar char="-"/>
            </a:pPr>
            <a:r>
              <a:rPr lang="en-US" sz="2400" b="1" spc="5" dirty="0">
                <a:solidFill>
                  <a:srgbClr val="0D0D0D"/>
                </a:solidFill>
                <a:latin typeface="+mn-lt"/>
                <a:cs typeface="Trebuchet MS"/>
              </a:rPr>
              <a:t>Engaging as many CPAs as possible in the </a:t>
            </a:r>
            <a:r>
              <a:rPr lang="en-US" sz="2400" b="1" spc="5" dirty="0" err="1">
                <a:solidFill>
                  <a:srgbClr val="0D0D0D"/>
                </a:solidFill>
                <a:latin typeface="+mn-lt"/>
                <a:cs typeface="Trebuchet MS"/>
              </a:rPr>
              <a:t>NEAMWAve</a:t>
            </a:r>
            <a:r>
              <a:rPr lang="en-US" sz="2400" b="1" spc="5" dirty="0">
                <a:solidFill>
                  <a:srgbClr val="0D0D0D"/>
                </a:solidFill>
                <a:latin typeface="+mn-lt"/>
                <a:cs typeface="Trebuchet MS"/>
              </a:rPr>
              <a:t> exercises:</a:t>
            </a:r>
          </a:p>
          <a:p>
            <a:pPr marL="12700" marR="12700" algn="just"/>
            <a:r>
              <a:rPr lang="en-US" sz="2400" spc="5" dirty="0">
                <a:solidFill>
                  <a:srgbClr val="0D0D0D"/>
                </a:solidFill>
                <a:latin typeface="+mn-lt"/>
                <a:cs typeface="Trebuchet MS"/>
              </a:rPr>
              <a:t>	TT-TE is preparing informative material (like concept papers, best practices </a:t>
            </a:r>
            <a:r>
              <a:rPr lang="en-US" sz="2400" spc="5" dirty="0" err="1">
                <a:solidFill>
                  <a:srgbClr val="0D0D0D"/>
                </a:solidFill>
                <a:latin typeface="+mn-lt"/>
                <a:cs typeface="Trebuchet MS"/>
              </a:rPr>
              <a:t>etc</a:t>
            </a:r>
            <a:r>
              <a:rPr lang="en-US" sz="2400" spc="5" dirty="0">
                <a:solidFill>
                  <a:srgbClr val="0D0D0D"/>
                </a:solidFill>
                <a:latin typeface="+mn-lt"/>
                <a:cs typeface="Trebuchet MS"/>
              </a:rPr>
              <a:t>) to share with the national CPAs, as well as online meetings with the CPAs co-organized with the European Civil Protection Mechanism.</a:t>
            </a:r>
          </a:p>
          <a:p>
            <a:pPr marL="12700" marR="12700" algn="just"/>
            <a:endParaRPr lang="en-US" sz="2400" spc="5" dirty="0">
              <a:solidFill>
                <a:srgbClr val="0D0D0D"/>
              </a:solidFill>
              <a:latin typeface="+mn-lt"/>
              <a:cs typeface="Trebuchet MS"/>
            </a:endParaRPr>
          </a:p>
          <a:p>
            <a:pPr marL="12700" marR="12700" lvl="1" algn="just">
              <a:tabLst>
                <a:tab pos="896938" algn="l"/>
              </a:tabLst>
            </a:pPr>
            <a:r>
              <a:rPr lang="en-US" sz="2400" spc="5" dirty="0">
                <a:solidFill>
                  <a:srgbClr val="0D0D0D"/>
                </a:solidFill>
                <a:latin typeface="+mn-lt"/>
                <a:cs typeface="Trebuchet MS"/>
              </a:rPr>
              <a:t>	Request Civil Protection Authorities to prepare a one-page guiding document to share with other non-experienced CPAs, describing their experience in implementing Phase B of </a:t>
            </a:r>
            <a:r>
              <a:rPr lang="en-US" sz="2400" spc="5" dirty="0" err="1">
                <a:solidFill>
                  <a:srgbClr val="0D0D0D"/>
                </a:solidFill>
                <a:latin typeface="+mn-lt"/>
                <a:cs typeface="Trebuchet MS"/>
              </a:rPr>
              <a:t>NEAMWave</a:t>
            </a:r>
            <a:r>
              <a:rPr lang="en-US" sz="2400" spc="5" dirty="0">
                <a:solidFill>
                  <a:srgbClr val="0D0D0D"/>
                </a:solidFill>
                <a:latin typeface="+mn-lt"/>
                <a:cs typeface="Trebuchet MS"/>
              </a:rPr>
              <a:t> Exercise</a:t>
            </a:r>
          </a:p>
          <a:p>
            <a:pPr marL="12700" marR="12700" lvl="1" algn="just">
              <a:tabLst>
                <a:tab pos="896938" algn="l"/>
              </a:tabLst>
            </a:pPr>
            <a:r>
              <a:rPr lang="en-US" sz="2400" spc="5" dirty="0">
                <a:solidFill>
                  <a:srgbClr val="0D0D0D"/>
                </a:solidFill>
                <a:latin typeface="+mn-lt"/>
                <a:cs typeface="Trebuchet MS"/>
              </a:rPr>
              <a:t>	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9066AA-9580-5C4F-9788-17DECB045EAB}"/>
              </a:ext>
            </a:extLst>
          </p:cNvPr>
          <p:cNvSpPr/>
          <p:nvPr/>
        </p:nvSpPr>
        <p:spPr>
          <a:xfrm>
            <a:off x="-2330" y="6105986"/>
            <a:ext cx="9144000" cy="892628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45985" y="74564"/>
            <a:ext cx="3099562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n-cs"/>
                <a:sym typeface="Helvetica"/>
              </a:rPr>
              <a:t>Ongoing </a:t>
            </a:r>
            <a:r>
              <a:rPr kumimoji="0" lang="en-US" sz="3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n-cs"/>
                <a:sym typeface="Helvetica"/>
              </a:rPr>
              <a:t>Actions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n-cs"/>
              <a:sym typeface="Helvetica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"/>
            <a:ext cx="2294965" cy="725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229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"/>
            <a:ext cx="9144000" cy="720000"/>
          </a:xfrm>
          <a:prstGeom prst="rect">
            <a:avLst/>
          </a:prstGeom>
          <a:solidFill>
            <a:schemeClr val="tx1">
              <a:lumMod val="6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b="35860"/>
          <a:stretch/>
        </p:blipFill>
        <p:spPr>
          <a:xfrm>
            <a:off x="7836693" y="-316"/>
            <a:ext cx="1304977" cy="724158"/>
          </a:xfrm>
          <a:prstGeom prst="rect">
            <a:avLst/>
          </a:prstGeom>
        </p:spPr>
      </p:pic>
      <p:sp>
        <p:nvSpPr>
          <p:cNvPr id="28" name="object 185"/>
          <p:cNvSpPr txBox="1"/>
          <p:nvPr/>
        </p:nvSpPr>
        <p:spPr>
          <a:xfrm>
            <a:off x="194413" y="833216"/>
            <a:ext cx="8666007" cy="532553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8450" marR="12700" indent="-285750" algn="just">
              <a:buFontTx/>
              <a:buChar char="-"/>
            </a:pPr>
            <a:r>
              <a:rPr lang="en-US" sz="2200" spc="5" dirty="0">
                <a:solidFill>
                  <a:srgbClr val="0D0D0D"/>
                </a:solidFill>
                <a:latin typeface="+mn-lt"/>
                <a:cs typeface="Trebuchet MS"/>
              </a:rPr>
              <a:t>IPMA and CENALT intend to make a joint scenario in NE Atlantic in the frame of </a:t>
            </a:r>
            <a:r>
              <a:rPr lang="en-US" sz="2200" spc="5" dirty="0" err="1">
                <a:solidFill>
                  <a:srgbClr val="0D0D0D"/>
                </a:solidFill>
                <a:latin typeface="+mn-lt"/>
                <a:cs typeface="Trebuchet MS"/>
              </a:rPr>
              <a:t>COASTWave</a:t>
            </a:r>
            <a:r>
              <a:rPr lang="en-US" sz="2200" spc="5" dirty="0">
                <a:solidFill>
                  <a:srgbClr val="0D0D0D"/>
                </a:solidFill>
                <a:latin typeface="+mn-lt"/>
                <a:cs typeface="Trebuchet MS"/>
              </a:rPr>
              <a:t> project (Spain, Morocco).</a:t>
            </a:r>
          </a:p>
          <a:p>
            <a:pPr marL="298450" marR="12700" indent="-285750" algn="just">
              <a:buFontTx/>
              <a:buChar char="-"/>
            </a:pPr>
            <a:r>
              <a:rPr lang="en-US" sz="2200" spc="5" dirty="0">
                <a:solidFill>
                  <a:srgbClr val="0D0D0D"/>
                </a:solidFill>
                <a:latin typeface="+mn-lt"/>
                <a:cs typeface="Trebuchet MS"/>
              </a:rPr>
              <a:t>INGV-NOA-KOERI are willing to have a joint scenario in the Mediterranean Sea as a 3TSP joint scenario for the first time (Cyprus, Greece, Egypt, Malta?).</a:t>
            </a:r>
          </a:p>
          <a:p>
            <a:pPr marL="298450" marR="12700" indent="-285750" algn="just">
              <a:buFontTx/>
              <a:buChar char="-"/>
            </a:pPr>
            <a:r>
              <a:rPr lang="en-US" sz="2200" spc="5" dirty="0">
                <a:solidFill>
                  <a:srgbClr val="0D0D0D"/>
                </a:solidFill>
                <a:latin typeface="+mn-lt"/>
                <a:cs typeface="Trebuchet MS"/>
              </a:rPr>
              <a:t>The countries can decide either they will make the NEAMWave23 as a </a:t>
            </a:r>
            <a:r>
              <a:rPr lang="en-US" sz="2200" spc="5" dirty="0" err="1">
                <a:solidFill>
                  <a:srgbClr val="0D0D0D"/>
                </a:solidFill>
                <a:latin typeface="+mn-lt"/>
                <a:cs typeface="Trebuchet MS"/>
              </a:rPr>
              <a:t>COASTWave</a:t>
            </a:r>
            <a:r>
              <a:rPr lang="en-US" sz="2200" spc="5" dirty="0">
                <a:solidFill>
                  <a:srgbClr val="0D0D0D"/>
                </a:solidFill>
                <a:latin typeface="+mn-lt"/>
                <a:cs typeface="Trebuchet MS"/>
              </a:rPr>
              <a:t> action or not. </a:t>
            </a:r>
          </a:p>
          <a:p>
            <a:pPr marL="298450" marR="12700" indent="-285750" algn="just">
              <a:buFontTx/>
              <a:buChar char="-"/>
            </a:pPr>
            <a:r>
              <a:rPr lang="en-US" sz="2200" spc="5" dirty="0">
                <a:solidFill>
                  <a:srgbClr val="0D0D0D"/>
                </a:solidFill>
                <a:latin typeface="+mn-lt"/>
                <a:cs typeface="Trebuchet MS"/>
              </a:rPr>
              <a:t>The exercise team members will be decided in the next ICG. However, TT-TE will start the preparation of NEAMWave23 by contacting the </a:t>
            </a:r>
            <a:r>
              <a:rPr lang="en-US" sz="2200" spc="5" dirty="0" err="1">
                <a:solidFill>
                  <a:srgbClr val="0D0D0D"/>
                </a:solidFill>
                <a:latin typeface="+mn-lt"/>
                <a:cs typeface="Trebuchet MS"/>
              </a:rPr>
              <a:t>TSPs.</a:t>
            </a:r>
            <a:r>
              <a:rPr lang="en-US" sz="2200" spc="5" dirty="0">
                <a:solidFill>
                  <a:srgbClr val="0D0D0D"/>
                </a:solidFill>
                <a:latin typeface="+mn-lt"/>
                <a:cs typeface="Trebuchet MS"/>
              </a:rPr>
              <a:t> representatives till the ICG.</a:t>
            </a:r>
          </a:p>
          <a:p>
            <a:pPr marL="298450" marR="12700" indent="-285750" algn="just">
              <a:buFontTx/>
              <a:buChar char="-"/>
            </a:pPr>
            <a:endParaRPr lang="en-US" sz="1600" spc="5" dirty="0">
              <a:solidFill>
                <a:srgbClr val="0D0D0D"/>
              </a:solidFill>
              <a:latin typeface="+mn-lt"/>
              <a:cs typeface="Trebuchet M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9066AA-9580-5C4F-9788-17DECB045EAB}"/>
              </a:ext>
            </a:extLst>
          </p:cNvPr>
          <p:cNvSpPr/>
          <p:nvPr/>
        </p:nvSpPr>
        <p:spPr>
          <a:xfrm>
            <a:off x="0" y="5937664"/>
            <a:ext cx="9144000" cy="892628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45985" y="74564"/>
            <a:ext cx="1870060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n-cs"/>
                <a:sym typeface="Helvetica"/>
              </a:rPr>
              <a:t>Decisions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"/>
            <a:ext cx="2294965" cy="725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Table 9">
            <a:extLst>
              <a:ext uri="{FF2B5EF4-FFF2-40B4-BE49-F238E27FC236}">
                <a16:creationId xmlns:a16="http://schemas.microsoft.com/office/drawing/2014/main" id="{8894AFF3-AAF3-495E-9D87-EBE15EA72B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019627"/>
              </p:ext>
            </p:extLst>
          </p:nvPr>
        </p:nvGraphicFramePr>
        <p:xfrm>
          <a:off x="194413" y="3886643"/>
          <a:ext cx="3934436" cy="283464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640712">
                  <a:extLst>
                    <a:ext uri="{9D8B030D-6E8A-4147-A177-3AD203B41FA5}">
                      <a16:colId xmlns:a16="http://schemas.microsoft.com/office/drawing/2014/main" val="1852194872"/>
                    </a:ext>
                  </a:extLst>
                </a:gridCol>
                <a:gridCol w="986394">
                  <a:extLst>
                    <a:ext uri="{9D8B030D-6E8A-4147-A177-3AD203B41FA5}">
                      <a16:colId xmlns:a16="http://schemas.microsoft.com/office/drawing/2014/main" val="342287105"/>
                    </a:ext>
                  </a:extLst>
                </a:gridCol>
                <a:gridCol w="1307330">
                  <a:extLst>
                    <a:ext uri="{9D8B030D-6E8A-4147-A177-3AD203B41FA5}">
                      <a16:colId xmlns:a16="http://schemas.microsoft.com/office/drawing/2014/main" val="558482534"/>
                    </a:ext>
                  </a:extLst>
                </a:gridCol>
              </a:tblGrid>
              <a:tr h="33156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Institute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6334323"/>
                  </a:ext>
                </a:extLst>
              </a:tr>
              <a:tr h="331563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Pascal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</a:rPr>
                        <a:t>Roudil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France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CEA/CENALT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264794"/>
                  </a:ext>
                </a:extLst>
              </a:tr>
              <a:tr h="331563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Nikos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</a:rPr>
                        <a:t>Kalligeris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Greece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NOA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547745"/>
                  </a:ext>
                </a:extLst>
              </a:tr>
              <a:tr h="331563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Fabrizio Romano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Italy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INGV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563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Fernando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</a:rPr>
                        <a:t>Carrilho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Portugal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IPMA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908048"/>
                  </a:ext>
                </a:extLst>
              </a:tr>
              <a:tr h="331563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Beatriz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</a:rPr>
                        <a:t>Gaite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Spain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IGN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210054"/>
                  </a:ext>
                </a:extLst>
              </a:tr>
              <a:tr h="331563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>
                          <a:solidFill>
                            <a:schemeClr val="bg1"/>
                          </a:solidFill>
                        </a:rPr>
                        <a:t>Ocal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</a:rPr>
                        <a:t>Necmioglu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Turkey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KOERI (now JRC)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853C0F06-3B3A-435C-83BE-159A78C880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795" y="4273919"/>
            <a:ext cx="4733259" cy="22206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B930C7-EFCE-B7A9-A4B8-C8EA7707AC66}"/>
              </a:ext>
            </a:extLst>
          </p:cNvPr>
          <p:cNvSpPr txBox="1"/>
          <p:nvPr/>
        </p:nvSpPr>
        <p:spPr>
          <a:xfrm>
            <a:off x="4377344" y="5051970"/>
            <a:ext cx="1233667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NE Atlantic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46394C-9E81-D8CE-6332-377EFB4E8EC1}"/>
              </a:ext>
            </a:extLst>
          </p:cNvPr>
          <p:cNvSpPr txBox="1"/>
          <p:nvPr/>
        </p:nvSpPr>
        <p:spPr>
          <a:xfrm>
            <a:off x="6323820" y="5633712"/>
            <a:ext cx="1579916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Mediterranean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03928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"/>
            <a:ext cx="9144000" cy="720000"/>
          </a:xfrm>
          <a:prstGeom prst="rect">
            <a:avLst/>
          </a:prstGeom>
          <a:solidFill>
            <a:schemeClr val="tx1">
              <a:lumMod val="6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b="35860"/>
          <a:stretch/>
        </p:blipFill>
        <p:spPr>
          <a:xfrm>
            <a:off x="7836693" y="-316"/>
            <a:ext cx="1304977" cy="724158"/>
          </a:xfrm>
          <a:prstGeom prst="rect">
            <a:avLst/>
          </a:prstGeom>
        </p:spPr>
      </p:pic>
      <p:sp>
        <p:nvSpPr>
          <p:cNvPr id="28" name="object 185"/>
          <p:cNvSpPr txBox="1"/>
          <p:nvPr/>
        </p:nvSpPr>
        <p:spPr>
          <a:xfrm>
            <a:off x="489552" y="2328137"/>
            <a:ext cx="8341995" cy="532553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8450" marR="12700" indent="-285750">
              <a:buFontTx/>
              <a:buChar char="-"/>
            </a:pPr>
            <a:r>
              <a:rPr lang="en-US" sz="2500" spc="5" dirty="0">
                <a:solidFill>
                  <a:srgbClr val="0D0D0D"/>
                </a:solidFill>
                <a:latin typeface="+mn-lt"/>
                <a:cs typeface="Trebuchet MS"/>
              </a:rPr>
              <a:t>Revision of online tools</a:t>
            </a:r>
          </a:p>
          <a:p>
            <a:pPr marL="298450" marR="12700" indent="-285750">
              <a:buFontTx/>
              <a:buChar char="-"/>
            </a:pPr>
            <a:r>
              <a:rPr lang="en-US" sz="2500" spc="5" dirty="0">
                <a:solidFill>
                  <a:srgbClr val="0D0D0D"/>
                </a:solidFill>
                <a:latin typeface="+mn-lt"/>
                <a:cs typeface="Trebuchet MS"/>
              </a:rPr>
              <a:t>Having online meetings with DG-ECHO and CPA representatives</a:t>
            </a:r>
          </a:p>
          <a:p>
            <a:pPr marL="12700" marR="12700"/>
            <a:endParaRPr lang="en-US" sz="2500" spc="5" dirty="0">
              <a:solidFill>
                <a:srgbClr val="0D0D0D"/>
              </a:solidFill>
              <a:latin typeface="+mn-lt"/>
              <a:cs typeface="Trebuchet MS"/>
            </a:endParaRPr>
          </a:p>
          <a:p>
            <a:pPr marL="298450" marR="12700" indent="-285750">
              <a:buFontTx/>
              <a:buChar char="-"/>
            </a:pPr>
            <a:r>
              <a:rPr lang="en-US" sz="2500" spc="5" dirty="0">
                <a:solidFill>
                  <a:srgbClr val="0D0D0D"/>
                </a:solidFill>
                <a:latin typeface="+mn-lt"/>
                <a:cs typeface="Trebuchet MS"/>
              </a:rPr>
              <a:t>Finalization of concept paper to distribute CPAs</a:t>
            </a:r>
          </a:p>
          <a:p>
            <a:pPr marL="298450" marR="12700" indent="-285750">
              <a:buFontTx/>
              <a:buChar char="-"/>
            </a:pPr>
            <a:r>
              <a:rPr lang="en-US" sz="2500" spc="5" dirty="0">
                <a:solidFill>
                  <a:srgbClr val="0D0D0D"/>
                </a:solidFill>
                <a:latin typeface="+mn-lt"/>
                <a:cs typeface="Trebuchet MS"/>
              </a:rPr>
              <a:t>Preparation of Scenarios in collaboration with TSP representatives</a:t>
            </a:r>
          </a:p>
          <a:p>
            <a:pPr marL="298450" marR="12700" indent="-285750" algn="just">
              <a:buFontTx/>
              <a:buChar char="-"/>
            </a:pPr>
            <a:endParaRPr lang="en-US" sz="2300" spc="5" dirty="0">
              <a:solidFill>
                <a:srgbClr val="0D0D0D"/>
              </a:solidFill>
              <a:latin typeface="+mn-lt"/>
              <a:cs typeface="Trebuchet MS"/>
            </a:endParaRPr>
          </a:p>
          <a:p>
            <a:pPr marL="298450" marR="12700" indent="-285750" algn="just">
              <a:buFontTx/>
              <a:buChar char="-"/>
            </a:pPr>
            <a:endParaRPr lang="en-US" sz="1600" spc="5" dirty="0">
              <a:solidFill>
                <a:srgbClr val="0D0D0D"/>
              </a:solidFill>
              <a:latin typeface="+mn-lt"/>
              <a:cs typeface="Trebuchet M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9066AA-9580-5C4F-9788-17DECB045EAB}"/>
              </a:ext>
            </a:extLst>
          </p:cNvPr>
          <p:cNvSpPr/>
          <p:nvPr/>
        </p:nvSpPr>
        <p:spPr>
          <a:xfrm>
            <a:off x="0" y="5937664"/>
            <a:ext cx="9144000" cy="892628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45985" y="74564"/>
            <a:ext cx="2734078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n-cs"/>
                <a:sym typeface="Helvetica"/>
              </a:rPr>
              <a:t>Future Actions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"/>
            <a:ext cx="2294965" cy="725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93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"/>
            <a:ext cx="9144000" cy="720000"/>
          </a:xfrm>
          <a:prstGeom prst="rect">
            <a:avLst/>
          </a:prstGeom>
          <a:solidFill>
            <a:schemeClr val="tx1">
              <a:lumMod val="6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b="35860"/>
          <a:stretch/>
        </p:blipFill>
        <p:spPr>
          <a:xfrm>
            <a:off x="7836693" y="-316"/>
            <a:ext cx="1304977" cy="724158"/>
          </a:xfrm>
          <a:prstGeom prst="rect">
            <a:avLst/>
          </a:prstGeom>
        </p:spPr>
      </p:pic>
      <p:sp>
        <p:nvSpPr>
          <p:cNvPr id="28" name="object 185"/>
          <p:cNvSpPr txBox="1"/>
          <p:nvPr/>
        </p:nvSpPr>
        <p:spPr>
          <a:xfrm>
            <a:off x="402742" y="1272501"/>
            <a:ext cx="8341995" cy="42184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/>
            <a:r>
              <a:rPr lang="en-US" sz="3200" b="1" spc="5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ebuchet MS"/>
              </a:rPr>
              <a:t>New timeline for NEAMWave23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9066AA-9580-5C4F-9788-17DECB045EAB}"/>
              </a:ext>
            </a:extLst>
          </p:cNvPr>
          <p:cNvSpPr/>
          <p:nvPr/>
        </p:nvSpPr>
        <p:spPr>
          <a:xfrm>
            <a:off x="0" y="5937664"/>
            <a:ext cx="9144000" cy="892628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5" y="2088705"/>
            <a:ext cx="9013663" cy="3500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bject 185"/>
          <p:cNvSpPr txBox="1"/>
          <p:nvPr/>
        </p:nvSpPr>
        <p:spPr>
          <a:xfrm rot="20429146">
            <a:off x="727076" y="3892873"/>
            <a:ext cx="8341995" cy="42184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/>
            <a:r>
              <a:rPr lang="en-US" sz="3200" spc="1000" dirty="0">
                <a:solidFill>
                  <a:srgbClr val="0D0D0D"/>
                </a:solidFill>
                <a:latin typeface="+mn-lt"/>
                <a:cs typeface="Trebuchet MS"/>
              </a:rPr>
              <a:t>to be updated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45985" y="74564"/>
            <a:ext cx="1640830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n-cs"/>
                <a:sym typeface="Helvetica"/>
              </a:rPr>
              <a:t>Timeline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"/>
            <a:ext cx="2294965" cy="725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9054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F9066AA-9580-5C4F-9788-17DECB045EAB}"/>
              </a:ext>
            </a:extLst>
          </p:cNvPr>
          <p:cNvSpPr/>
          <p:nvPr/>
        </p:nvSpPr>
        <p:spPr>
          <a:xfrm>
            <a:off x="0" y="5937664"/>
            <a:ext cx="9144000" cy="892628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18" name="Google Shape;55;p1"/>
          <p:cNvSpPr/>
          <p:nvPr/>
        </p:nvSpPr>
        <p:spPr>
          <a:xfrm flipV="1">
            <a:off x="4578968" y="3341987"/>
            <a:ext cx="1989472" cy="258607"/>
          </a:xfrm>
          <a:custGeom>
            <a:avLst/>
            <a:gdLst/>
            <a:ahLst/>
            <a:cxnLst/>
            <a:rect l="l" t="t" r="r" b="b"/>
            <a:pathLst>
              <a:path w="3893185" h="120000" extrusionOk="0">
                <a:moveTo>
                  <a:pt x="0" y="0"/>
                </a:moveTo>
                <a:lnTo>
                  <a:pt x="3893112" y="0"/>
                </a:lnTo>
              </a:path>
            </a:pathLst>
          </a:custGeom>
          <a:noFill/>
          <a:ln w="10100" cap="flat" cmpd="sng">
            <a:solidFill>
              <a:srgbClr val="EB80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414" y="230882"/>
            <a:ext cx="1289908" cy="1116000"/>
          </a:xfrm>
          <a:prstGeom prst="rect">
            <a:avLst/>
          </a:prstGeom>
        </p:spPr>
      </p:pic>
      <p:sp>
        <p:nvSpPr>
          <p:cNvPr id="15" name="object 11"/>
          <p:cNvSpPr txBox="1"/>
          <p:nvPr/>
        </p:nvSpPr>
        <p:spPr>
          <a:xfrm>
            <a:off x="4763261" y="3618680"/>
            <a:ext cx="271780" cy="6343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10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endParaRPr sz="4100">
              <a:latin typeface="Georgia"/>
              <a:cs typeface="Georgia"/>
            </a:endParaRPr>
          </a:p>
        </p:txBody>
      </p:sp>
      <p:sp>
        <p:nvSpPr>
          <p:cNvPr id="16" name="object 12"/>
          <p:cNvSpPr/>
          <p:nvPr/>
        </p:nvSpPr>
        <p:spPr>
          <a:xfrm>
            <a:off x="5241163" y="3834834"/>
            <a:ext cx="1070990" cy="3068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3"/>
          <p:cNvSpPr/>
          <p:nvPr/>
        </p:nvSpPr>
        <p:spPr>
          <a:xfrm>
            <a:off x="5232527" y="4409509"/>
            <a:ext cx="656717" cy="298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Google Shape;55;p1"/>
          <p:cNvSpPr/>
          <p:nvPr/>
        </p:nvSpPr>
        <p:spPr>
          <a:xfrm flipV="1">
            <a:off x="4566776" y="4572305"/>
            <a:ext cx="1989472" cy="258607"/>
          </a:xfrm>
          <a:custGeom>
            <a:avLst/>
            <a:gdLst/>
            <a:ahLst/>
            <a:cxnLst/>
            <a:rect l="l" t="t" r="r" b="b"/>
            <a:pathLst>
              <a:path w="3893185" h="120000" extrusionOk="0">
                <a:moveTo>
                  <a:pt x="0" y="0"/>
                </a:moveTo>
                <a:lnTo>
                  <a:pt x="3893112" y="0"/>
                </a:lnTo>
              </a:path>
            </a:pathLst>
          </a:custGeom>
          <a:noFill/>
          <a:ln w="10100" cap="flat" cmpd="sng">
            <a:solidFill>
              <a:srgbClr val="EB80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Observation of a tsunami-induced eddy">
            <a:extLst>
              <a:ext uri="{FF2B5EF4-FFF2-40B4-BE49-F238E27FC236}">
                <a16:creationId xmlns:a16="http://schemas.microsoft.com/office/drawing/2014/main" id="{94665FDD-0AD6-744C-8F3B-6CA43AA108E2}"/>
              </a:ext>
            </a:extLst>
          </p:cNvPr>
          <p:cNvSpPr txBox="1">
            <a:spLocks/>
          </p:cNvSpPr>
          <p:nvPr/>
        </p:nvSpPr>
        <p:spPr>
          <a:xfrm>
            <a:off x="17931" y="6401074"/>
            <a:ext cx="9097816" cy="43003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 fontScale="77500" lnSpcReduction="20000"/>
          </a:bodyPr>
          <a:lstStyle>
            <a:lvl1pPr marL="0" marR="0" indent="0" algn="ctr" defTabSz="42519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2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600" i="1" dirty="0"/>
              <a:t>NEAMTWS Experts Meeting - Implementing NEAMTWS 2030 Strategy Opportunities and Actions to Explore </a:t>
            </a:r>
          </a:p>
          <a:p>
            <a:r>
              <a:rPr lang="en-US" sz="1600" i="1" dirty="0"/>
              <a:t>28-30 Nov, Naples, Italy</a:t>
            </a:r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92" y="425903"/>
            <a:ext cx="2294965" cy="725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664356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90000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90000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7182</TotalTime>
  <Words>396</Words>
  <Application>Microsoft Office PowerPoint</Application>
  <PresentationFormat>On-screen Show (4:3)</PresentationFormat>
  <Paragraphs>64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Georgia</vt:lpstr>
      <vt:lpstr>Helvetica</vt:lpstr>
      <vt:lpstr>1_Office Theme</vt:lpstr>
      <vt:lpstr>Task Team on Tsunami Exercise Towards the preparation of NEAMWave23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Medusa</dc:creator>
  <cp:lastModifiedBy>Ceren ÖZER SÖZDİNLER</cp:lastModifiedBy>
  <cp:revision>408</cp:revision>
  <dcterms:modified xsi:type="dcterms:W3CDTF">2022-11-29T17:35:07Z</dcterms:modified>
</cp:coreProperties>
</file>