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4" roundtripDataSignature="AMtx7miXQf5+7TfsRuP8OoC6qWcCCuO4n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ndrea Cera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28T10:25:45.019">
    <p:pos x="283" y="304"/>
    <p:text>Non è chiarissimo perché ci sono segnaposto rossi e altri blu</p:text>
    <p:extLst>
      <p:ext uri="{C676402C-5697-4E1C-873F-D02D1690AC5C}">
        <p15:threadingInfo timeZoneBias="0"/>
      </p:ext>
      <p:ext uri="http://customooxmlschemas.google.com/">
        <go:slidesCustomData xmlns:go="http://customooxmlschemas.google.com/" commentPostId="AAAAkdHDeI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First of all, and before to go through the tsunami risk perception, as previously mentioned by colleagues, I would like to thank you all for this </a:t>
            </a:r>
            <a:r>
              <a:rPr lang="it-IT"/>
              <a:t>fondamental</a:t>
            </a:r>
            <a:r>
              <a:rPr lang="it-IT"/>
              <a:t> meeting and also thank those who are following us via the web. </a:t>
            </a:r>
            <a:endParaRPr/>
          </a:p>
        </p:txBody>
      </p:sp>
      <p:sp>
        <p:nvSpPr>
          <p:cNvPr id="86" name="Google Shape;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9a216a811f_0_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9a216a811f_0_4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19a216a811f_0_4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9a216a811f_0_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9a216a811f_0_4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it-IT"/>
              <a:t>IERI DURANTE LA SEZIONE PARALLELA DEL WG4 SI E PENSATO AI DATI</a:t>
            </a:r>
            <a:endParaRPr/>
          </a:p>
        </p:txBody>
      </p:sp>
      <p:sp>
        <p:nvSpPr>
          <p:cNvPr id="178" name="Google Shape;178;g19a216a811f_0_4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9a216a811f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9a216a811f_0_4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19a216a811f_0_4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In Italy, the INGV Tsunami Alert Center has been promoting the tsunami risk perception study since 2018. To date, we have conducted 3 survey phases through the administration of a structured questionnaire consisting of 5 sections and 27 questions to a representative sample of the population living along the coasts of 8 regions. </a:t>
            </a:r>
            <a:endParaRPr sz="1400"/>
          </a:p>
          <a:p>
            <a:pPr indent="0" lvl="0" marL="0" rtl="0" algn="l">
              <a:lnSpc>
                <a:spcPct val="100000"/>
              </a:lnSpc>
              <a:spcBef>
                <a:spcPts val="0"/>
              </a:spcBef>
              <a:spcAft>
                <a:spcPts val="0"/>
              </a:spcAft>
              <a:buSzPts val="1400"/>
              <a:buNone/>
            </a:pPr>
            <a:r>
              <a:rPr lang="it-IT" sz="1400"/>
              <a:t>Here is the detailed distribution of interviews collected by CATI </a:t>
            </a:r>
            <a:r>
              <a:rPr lang="it-IT" sz="1400"/>
              <a:t>methodology </a:t>
            </a:r>
            <a:r>
              <a:rPr lang="it-IT" sz="1400"/>
              <a:t>(Computer assisted telephone </a:t>
            </a:r>
            <a:r>
              <a:rPr lang="it-IT" sz="1400"/>
              <a:t>interviews</a:t>
            </a:r>
            <a:r>
              <a:rPr lang="it-IT" sz="1400"/>
              <a:t>) by landline phone and implemented by cell phones in the three survey phases: 2018-19-21. The questionnaires were administered in coastal municipalities in 8 regions of Italy. The dots on the right map show the distribution of the three survey phases.</a:t>
            </a:r>
            <a:endParaRPr sz="1400"/>
          </a:p>
          <a:p>
            <a:pPr indent="-317500" lvl="0" marL="457200" rtl="0" algn="l">
              <a:lnSpc>
                <a:spcPct val="100000"/>
              </a:lnSpc>
              <a:spcBef>
                <a:spcPts val="270"/>
              </a:spcBef>
              <a:spcAft>
                <a:spcPts val="0"/>
              </a:spcAft>
              <a:buClr>
                <a:schemeClr val="dk1"/>
              </a:buClr>
              <a:buSzPts val="1400"/>
              <a:buChar char="•"/>
            </a:pPr>
            <a:r>
              <a:rPr lang="it-IT" sz="1400"/>
              <a:t>The </a:t>
            </a:r>
            <a:r>
              <a:rPr b="1" lang="it-IT" sz="1400"/>
              <a:t>first </a:t>
            </a:r>
            <a:r>
              <a:rPr lang="it-IT" sz="1400"/>
              <a:t>survey phase, carried out in 2018 covered Apulia and Calabria - 1021 questionnaires were collected.</a:t>
            </a:r>
            <a:endParaRPr sz="1400"/>
          </a:p>
          <a:p>
            <a:pPr indent="-317500" lvl="0" marL="457200" rtl="0" algn="l">
              <a:lnSpc>
                <a:spcPct val="100000"/>
              </a:lnSpc>
              <a:spcBef>
                <a:spcPts val="0"/>
              </a:spcBef>
              <a:spcAft>
                <a:spcPts val="0"/>
              </a:spcAft>
              <a:buClr>
                <a:schemeClr val="dk1"/>
              </a:buClr>
              <a:buSzPts val="1400"/>
              <a:buChar char="•"/>
            </a:pPr>
            <a:r>
              <a:rPr lang="it-IT" sz="1400"/>
              <a:t>The </a:t>
            </a:r>
            <a:r>
              <a:rPr b="1" lang="it-IT" sz="1400"/>
              <a:t>second </a:t>
            </a:r>
            <a:r>
              <a:rPr lang="it-IT" sz="1400"/>
              <a:t>survey phase, 2020 covered Molise, Basilicata and Eastern Sicily - 614 questionnaires were collected.</a:t>
            </a:r>
            <a:endParaRPr sz="1400"/>
          </a:p>
          <a:p>
            <a:pPr indent="-317500" lvl="0" marL="457200" rtl="0" algn="l">
              <a:lnSpc>
                <a:spcPct val="100000"/>
              </a:lnSpc>
              <a:spcBef>
                <a:spcPts val="0"/>
              </a:spcBef>
              <a:spcAft>
                <a:spcPts val="0"/>
              </a:spcAft>
              <a:buClr>
                <a:schemeClr val="dk1"/>
              </a:buClr>
              <a:buSzPts val="1400"/>
              <a:buChar char="•"/>
            </a:pPr>
            <a:r>
              <a:rPr lang="it-IT" sz="1400"/>
              <a:t>The </a:t>
            </a:r>
            <a:r>
              <a:rPr b="1" lang="it-IT" sz="1400"/>
              <a:t>third</a:t>
            </a:r>
            <a:r>
              <a:rPr lang="it-IT" sz="1400"/>
              <a:t> survey phase, 2021 covered Latium, Campania, Sardinia, southern and northern Sicily - 4,207 questionnaires were collected</a:t>
            </a:r>
            <a:endParaRPr sz="1400"/>
          </a:p>
          <a:p>
            <a:pPr indent="0" lvl="0" marL="0" rtl="0" algn="l">
              <a:lnSpc>
                <a:spcPct val="100000"/>
              </a:lnSpc>
              <a:spcBef>
                <a:spcPts val="270"/>
              </a:spcBef>
              <a:spcAft>
                <a:spcPts val="0"/>
              </a:spcAft>
              <a:buSzPts val="1400"/>
              <a:buNone/>
            </a:pPr>
            <a:r>
              <a:rPr lang="it-IT" sz="1400"/>
              <a:t>We are planning the </a:t>
            </a:r>
            <a:r>
              <a:rPr b="1" lang="it-IT" sz="1400"/>
              <a:t>fourth </a:t>
            </a:r>
            <a:r>
              <a:rPr lang="it-IT" sz="1400"/>
              <a:t>phase to complete the coverage of the national coastal territory including a </a:t>
            </a:r>
            <a:r>
              <a:rPr b="1" lang="it-IT" sz="1400">
                <a:highlight>
                  <a:srgbClr val="FFFF00"/>
                </a:highlight>
              </a:rPr>
              <a:t>qualitative research for in-depth analysis</a:t>
            </a:r>
            <a:endParaRPr b="1" sz="1400">
              <a:highlight>
                <a:srgbClr val="FFFF00"/>
              </a:highlight>
            </a:endParaRPr>
          </a:p>
          <a:p>
            <a:pPr indent="0" lvl="0" marL="0" rtl="0" algn="l">
              <a:lnSpc>
                <a:spcPct val="100000"/>
              </a:lnSpc>
              <a:spcBef>
                <a:spcPts val="0"/>
              </a:spcBef>
              <a:spcAft>
                <a:spcPts val="0"/>
              </a:spcAft>
              <a:buSzPts val="1400"/>
              <a:buNone/>
            </a:pPr>
            <a:r>
              <a:rPr lang="it-IT" sz="1400"/>
              <a:t>––––––––––––––––––––––––––––––––––––––––––––––––––––––––––––––––––––––––––––––––––––</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it-IT" sz="1400"/>
              <a:t>Ecco, mostriamo la distribuzione delle interviste raccolte con metodologia CATI nelle tre fasi d’indagine: 2018-19-21. I questionari sono stati somministrati nei comuni costieri di 8 regioni italiane. I punti della mappa di destra mostrano la distribuzione delle tre fasi d’indagine.</a:t>
            </a:r>
            <a:endParaRPr sz="1400"/>
          </a:p>
        </p:txBody>
      </p:sp>
      <p:sp>
        <p:nvSpPr>
          <p:cNvPr id="191" name="Google Shape;1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2ba8670f57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12ba8670f57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As a survey tool we used a questionnaire</a:t>
            </a:r>
            <a:r>
              <a:rPr lang="it-IT" sz="1400"/>
              <a:t> validated in Australia by Bird and Dominey-Howes in 2008 and used in other similar survey contexts for example in Pakistan by Mengal et al. to study tsunami risk perception in a district in the south of the country exposed to tsunamis that could be generated by the Makran Subduction Zone. </a:t>
            </a:r>
            <a:endParaRPr sz="1400"/>
          </a:p>
          <a:p>
            <a:pPr indent="0" lvl="0" marL="0" rtl="0" algn="l">
              <a:lnSpc>
                <a:spcPct val="115000"/>
              </a:lnSpc>
              <a:spcBef>
                <a:spcPts val="0"/>
              </a:spcBef>
              <a:spcAft>
                <a:spcPts val="0"/>
              </a:spcAft>
              <a:buClr>
                <a:schemeClr val="dk1"/>
              </a:buClr>
              <a:buSzPts val="1100"/>
              <a:buFont typeface="Arial"/>
              <a:buNone/>
            </a:pPr>
            <a:r>
              <a:rPr lang="it-IT" sz="1400"/>
              <a:t>The questionnaire was drafted in a simple and non-technical language so as to be easily understood by lay people without any knowledge of seismology, geology, physics and related fields.</a:t>
            </a:r>
            <a:endParaRPr sz="1400"/>
          </a:p>
          <a:p>
            <a:pPr indent="0" lvl="0" marL="0" rtl="0" algn="l">
              <a:lnSpc>
                <a:spcPct val="100000"/>
              </a:lnSpc>
              <a:spcBef>
                <a:spcPts val="0"/>
              </a:spcBef>
              <a:spcAft>
                <a:spcPts val="0"/>
              </a:spcAft>
              <a:buSzPts val="1400"/>
              <a:buNone/>
            </a:pPr>
            <a:r>
              <a:t/>
            </a:r>
            <a:endParaRPr sz="1400"/>
          </a:p>
        </p:txBody>
      </p:sp>
      <p:sp>
        <p:nvSpPr>
          <p:cNvPr id="227" name="Google Shape;227;g12ba8670f57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6a7b47c8c1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16a7b47c8c1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it-IT" sz="1400"/>
              <a:t>In the first image we show the regions where the CATI questionnaire was administered - in total 5,842 interviews, in the second one, we show the telepanel survey in total 1,500 interviews.</a:t>
            </a:r>
            <a:endParaRPr sz="1400"/>
          </a:p>
          <a:p>
            <a:pPr indent="0" lvl="0" marL="0" rtl="0" algn="l">
              <a:lnSpc>
                <a:spcPct val="100000"/>
              </a:lnSpc>
              <a:spcBef>
                <a:spcPts val="270"/>
              </a:spcBef>
              <a:spcAft>
                <a:spcPts val="0"/>
              </a:spcAft>
              <a:buSzPts val="1400"/>
              <a:buNone/>
            </a:pPr>
            <a:r>
              <a:rPr lang="it-IT" sz="1400"/>
              <a:t>In fact, in the third survey phase a parallel survey of 1,500 interviews was carried out on the national territory using a </a:t>
            </a:r>
            <a:r>
              <a:rPr b="1" lang="it-IT" sz="1400"/>
              <a:t>telepanel</a:t>
            </a:r>
            <a:r>
              <a:rPr lang="it-IT" sz="1400"/>
              <a:t>, a selected group of respondents with characteristics similar to the national average population, to build a control and comparison sample.</a:t>
            </a:r>
            <a:endParaRPr/>
          </a:p>
          <a:p>
            <a:pPr indent="0" lvl="0" marL="0" rtl="0" algn="l">
              <a:lnSpc>
                <a:spcPct val="100000"/>
              </a:lnSpc>
              <a:spcBef>
                <a:spcPts val="270"/>
              </a:spcBef>
              <a:spcAft>
                <a:spcPts val="0"/>
              </a:spcAft>
              <a:buSzPts val="1400"/>
              <a:buNone/>
            </a:pPr>
            <a:r>
              <a:rPr lang="it-IT" sz="1400"/>
              <a:t>Telepanel was used as a national control sample so we have also the tourists' opinions, from people who don't live on the coast.</a:t>
            </a:r>
            <a:endParaRPr sz="1400"/>
          </a:p>
          <a:p>
            <a:pPr indent="0" lvl="0" marL="0" rtl="0" algn="l">
              <a:lnSpc>
                <a:spcPct val="100000"/>
              </a:lnSpc>
              <a:spcBef>
                <a:spcPts val="270"/>
              </a:spcBef>
              <a:spcAft>
                <a:spcPts val="0"/>
              </a:spcAft>
              <a:buClr>
                <a:schemeClr val="dk1"/>
              </a:buClr>
              <a:buSzPts val="1100"/>
              <a:buFont typeface="Arial"/>
              <a:buNone/>
            </a:pPr>
            <a:r>
              <a:t/>
            </a:r>
            <a:endParaRPr sz="1400"/>
          </a:p>
        </p:txBody>
      </p:sp>
      <p:sp>
        <p:nvSpPr>
          <p:cNvPr id="235" name="Google Shape;235;g16a7b47c8c1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6a7b47c8c1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16a7b47c8c1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The graph shows a comparison between the tsunami risk perception detected through the CATI survey and the perception detected through Telepanel to the national sample distributed throughout Italy. </a:t>
            </a:r>
            <a:endParaRPr sz="1400"/>
          </a:p>
          <a:p>
            <a:pPr indent="0" lvl="0" marL="0" rtl="0" algn="l">
              <a:lnSpc>
                <a:spcPct val="100000"/>
              </a:lnSpc>
              <a:spcBef>
                <a:spcPts val="0"/>
              </a:spcBef>
              <a:spcAft>
                <a:spcPts val="0"/>
              </a:spcAft>
              <a:buClr>
                <a:schemeClr val="dk1"/>
              </a:buClr>
              <a:buSzPts val="1100"/>
              <a:buFont typeface="Arial"/>
              <a:buNone/>
            </a:pPr>
            <a:r>
              <a:rPr lang="it-IT" sz="1400"/>
              <a:t>The percentages show a higher perception by those living in coastal municipalities opposed to a low perception detected by the national sample.</a:t>
            </a:r>
            <a:endParaRPr sz="1400"/>
          </a:p>
          <a:p>
            <a:pPr indent="0" lvl="0" marL="0" rtl="0" algn="just">
              <a:lnSpc>
                <a:spcPct val="115000"/>
              </a:lnSpc>
              <a:spcBef>
                <a:spcPts val="0"/>
              </a:spcBef>
              <a:spcAft>
                <a:spcPts val="0"/>
              </a:spcAft>
              <a:buClr>
                <a:schemeClr val="dk1"/>
              </a:buClr>
              <a:buSzPts val="1100"/>
              <a:buFont typeface="Arial"/>
              <a:buNone/>
            </a:pPr>
            <a:r>
              <a:rPr lang="it-IT" sz="1400"/>
              <a:t>The National Sample survey becomes of primary relevance to also investigate the risk perception of the population not living in coastal areas who might face this risk in a summer vacation context even in non-national territories. Moreover, these data can be considered representative of the national mean related to the tsunami risk perception and may be used for comparison with data related to the same specific groups of population living on the coasts.</a:t>
            </a:r>
            <a:endParaRPr sz="1400"/>
          </a:p>
          <a:p>
            <a:pPr indent="0" lvl="0" marL="0" rtl="0" algn="l">
              <a:lnSpc>
                <a:spcPct val="100000"/>
              </a:lnSpc>
              <a:spcBef>
                <a:spcPts val="0"/>
              </a:spcBef>
              <a:spcAft>
                <a:spcPts val="0"/>
              </a:spcAft>
              <a:buSzPts val="1400"/>
              <a:buNone/>
            </a:pPr>
            <a:r>
              <a:t/>
            </a:r>
            <a:endParaRPr sz="1400"/>
          </a:p>
        </p:txBody>
      </p:sp>
      <p:sp>
        <p:nvSpPr>
          <p:cNvPr id="245" name="Google Shape;245;g16a7b47c8c1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it-IT" sz="1400"/>
              <a:t>In some coastal municipalities, for example in Calabria, there is a good degree of historical memory associated with the strong earthquakes and tsunamis that occurred in the past. This memory is alive and is celebrated in local rituals, often connected to religious events such as the one in Soriano Calabro where Our Lady of the Flagellum is venerated to remember the victims of the 1783 earthquake and tsunami. A very strong earthquake that changed the appearance of the territory. </a:t>
            </a:r>
            <a:endParaRPr sz="1400"/>
          </a:p>
          <a:p>
            <a:pPr indent="-228600" lvl="0" marL="457200" marR="0" rtl="0" algn="l">
              <a:lnSpc>
                <a:spcPct val="100000"/>
              </a:lnSpc>
              <a:spcBef>
                <a:spcPts val="0"/>
              </a:spcBef>
              <a:spcAft>
                <a:spcPts val="0"/>
              </a:spcAft>
              <a:buClr>
                <a:srgbClr val="000000"/>
              </a:buClr>
              <a:buSzPts val="1400"/>
              <a:buFont typeface="Arial"/>
              <a:buNone/>
            </a:pPr>
            <a:r>
              <a:t/>
            </a:r>
            <a:endParaRPr sz="1400"/>
          </a:p>
          <a:p>
            <a:pPr indent="-228600" lvl="0" marL="457200" marR="0" rtl="0" algn="l">
              <a:lnSpc>
                <a:spcPct val="100000"/>
              </a:lnSpc>
              <a:spcBef>
                <a:spcPts val="0"/>
              </a:spcBef>
              <a:spcAft>
                <a:spcPts val="0"/>
              </a:spcAft>
              <a:buClr>
                <a:srgbClr val="000000"/>
              </a:buClr>
              <a:buSzPts val="1400"/>
              <a:buFont typeface="Arial"/>
              <a:buNone/>
            </a:pPr>
            <a:r>
              <a:rPr lang="it-IT" sz="1400"/>
              <a:t>Also in some villages in Eastern Sicily from Messina to the Val di Noto, for example, the Virgin of the Chain, who saved the population from the earthquake, is venerated. This specific aspect will be discussed by Andrea Cerase.</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it-IT" sz="1400"/>
              <a:t>In this map, colors are associated with the tsunami risk perception index, dark blue higher, white lower. </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it-IT" sz="1400"/>
              <a:t>What I would still like to emphasize is the importance of having indexed and detailed information by municipality. This makes targeted and more effective mitigation interventions possible. </a:t>
            </a:r>
            <a:endParaRPr sz="1400"/>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252" name="Google Shape;252;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6a7b47c8c1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16a7b47c8c1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Comparisons with various cities are published in the article recently published in NHESS by Cugliari et al. Here I show some relevant comparisons.</a:t>
            </a:r>
            <a:endParaRPr sz="1400"/>
          </a:p>
          <a:p>
            <a:pPr indent="0" lvl="0" marL="0" rtl="0" algn="l">
              <a:lnSpc>
                <a:spcPct val="100000"/>
              </a:lnSpc>
              <a:spcBef>
                <a:spcPts val="0"/>
              </a:spcBef>
              <a:spcAft>
                <a:spcPts val="0"/>
              </a:spcAft>
              <a:buSzPts val="1400"/>
              <a:buNone/>
            </a:pPr>
            <a:r>
              <a:rPr lang="it-IT" sz="1400"/>
              <a:t>For example:  the average risk perception for the metropolitan city of Bari is low, in line with the Adriatic coast. where about 34 percent of respondents believe that a tsunami could hit their municipality, versus 32 percent of those residing in municipalities on the Adriatic coast. </a:t>
            </a:r>
            <a:endParaRPr sz="1400"/>
          </a:p>
          <a:p>
            <a:pPr indent="0" lvl="0" marL="0" rtl="0" algn="l">
              <a:lnSpc>
                <a:spcPct val="100000"/>
              </a:lnSpc>
              <a:spcBef>
                <a:spcPts val="0"/>
              </a:spcBef>
              <a:spcAft>
                <a:spcPts val="0"/>
              </a:spcAft>
              <a:buSzPts val="1400"/>
              <a:buNone/>
            </a:pPr>
            <a:r>
              <a:rPr lang="it-IT" sz="1400"/>
              <a:t>The perception results appear to be </a:t>
            </a:r>
            <a:r>
              <a:rPr b="1" lang="it-IT" sz="1400"/>
              <a:t>low compared with the estimated hazard</a:t>
            </a:r>
            <a:r>
              <a:rPr lang="it-IT" sz="1400"/>
              <a:t> for the southern Adriatic coast and Bari metropolitan city, which is medium/high as we can see in TSUMAPS project by Basili, et al.</a:t>
            </a:r>
            <a:endParaRPr sz="1400"/>
          </a:p>
          <a:p>
            <a:pPr indent="0" lvl="0" marL="0" rtl="0" algn="l">
              <a:lnSpc>
                <a:spcPct val="100000"/>
              </a:lnSpc>
              <a:spcBef>
                <a:spcPts val="0"/>
              </a:spcBef>
              <a:spcAft>
                <a:spcPts val="0"/>
              </a:spcAft>
              <a:buSzPts val="1400"/>
              <a:buNone/>
            </a:pPr>
            <a:r>
              <a:rPr lang="it-IT" sz="1400"/>
              <a:t>The estimated hazard takes into account the strong earthquakes occurring along the Hellenic arc, able to generate tsunamis that would hit the Adriatic coasts including Bari. </a:t>
            </a:r>
            <a:endParaRPr sz="1400"/>
          </a:p>
          <a:p>
            <a:pPr indent="0" lvl="0" marL="0" rtl="0" algn="l">
              <a:lnSpc>
                <a:spcPct val="100000"/>
              </a:lnSpc>
              <a:spcBef>
                <a:spcPts val="0"/>
              </a:spcBef>
              <a:spcAft>
                <a:spcPts val="0"/>
              </a:spcAft>
              <a:buSzPts val="1400"/>
              <a:buNone/>
            </a:pPr>
            <a:r>
              <a:rPr lang="it-IT" sz="1400"/>
              <a:t>But…the low tsunami risk perception may also be influenced by the absence of recent tsunami events</a:t>
            </a:r>
            <a:endParaRPr sz="16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p:txBody>
      </p:sp>
      <p:sp>
        <p:nvSpPr>
          <p:cNvPr id="263" name="Google Shape;263;g16a7b47c8c1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6a7b47c8c1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16a7b47c8c1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The situation is different for Reggio calabria city where The tsunami risk perception is on average high.</a:t>
            </a:r>
            <a:endParaRPr sz="1400"/>
          </a:p>
          <a:p>
            <a:pPr indent="0" lvl="0" marL="0" rtl="0" algn="l">
              <a:lnSpc>
                <a:spcPct val="100000"/>
              </a:lnSpc>
              <a:spcBef>
                <a:spcPts val="0"/>
              </a:spcBef>
              <a:spcAft>
                <a:spcPts val="0"/>
              </a:spcAft>
              <a:buSzPts val="1400"/>
              <a:buNone/>
            </a:pPr>
            <a:r>
              <a:rPr lang="it-IT" sz="1400"/>
              <a:t>In fact, the graph shows that about 71% of respondents believe that the city may be hit by a tsunami compared to the average of about 46% of respondents living in the Ionian sides’ remaining municipalities (Remaining because we removed data from the analyzed cities from the coastal data) and 45% of those living in the Tyrrhenian sides’ municipalities.</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it-IT" sz="1400"/>
              <a:t>This percentage could indicate that residents of the metropolitan city of Reggio Calabria have a greater tsunami risk knowledge of their area, compared to the other metropolitan cities considered in the analysis. The high tsunami risk perception is likely related to the 1908 tsunami, which had a strong impact on the territory, causing widespread damage and about 2,000 casualties.</a:t>
            </a:r>
            <a:endParaRPr sz="1400"/>
          </a:p>
          <a:p>
            <a:pPr indent="0" lvl="0" marL="0" rtl="0" algn="l">
              <a:lnSpc>
                <a:spcPct val="100000"/>
              </a:lnSpc>
              <a:spcBef>
                <a:spcPts val="0"/>
              </a:spcBef>
              <a:spcAft>
                <a:spcPts val="0"/>
              </a:spcAft>
              <a:buSzPts val="1400"/>
              <a:buNone/>
            </a:pPr>
            <a:r>
              <a:rPr lang="it-IT" sz="1400"/>
              <a:t>The same regions were also struck by a tsunami in 1783 that, according to historical sources, caused about 1,500 casualties</a:t>
            </a:r>
            <a:endParaRPr sz="1400"/>
          </a:p>
        </p:txBody>
      </p:sp>
      <p:sp>
        <p:nvSpPr>
          <p:cNvPr id="270" name="Google Shape;270;g16a7b47c8c1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9a216a81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9a216a811f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it-IT" sz="1400"/>
              <a:t>The co-presence of social sciences and natural sciences in such an important meeting </a:t>
            </a:r>
            <a:r>
              <a:rPr b="1" lang="it-IT" sz="1400"/>
              <a:t>is indicative</a:t>
            </a:r>
            <a:r>
              <a:rPr lang="it-IT" sz="1400"/>
              <a:t> of an increasingly </a:t>
            </a:r>
            <a:r>
              <a:rPr b="1" lang="it-IT" sz="1400"/>
              <a:t>close collaboration between different disciplines</a:t>
            </a:r>
            <a:r>
              <a:rPr lang="it-IT" sz="1400"/>
              <a:t> in a </a:t>
            </a:r>
            <a:r>
              <a:rPr b="1" lang="it-IT" sz="1400"/>
              <a:t>single framework</a:t>
            </a:r>
            <a:r>
              <a:rPr lang="it-IT" sz="1400"/>
              <a:t> and with a </a:t>
            </a:r>
            <a:r>
              <a:rPr b="1" lang="it-IT" sz="1400"/>
              <a:t>single purpose like</a:t>
            </a:r>
            <a:r>
              <a:rPr lang="it-IT" sz="1400"/>
              <a:t> the mitigation of the effects that a tsunami could cause on the coasts of our countries and the commitment to raise awareness among the citizens who increasingly live in or frequent coastal areas but also of the tourists who stay for short periods in seaside locations. </a:t>
            </a:r>
            <a:endParaRPr sz="1400"/>
          </a:p>
        </p:txBody>
      </p:sp>
      <p:sp>
        <p:nvSpPr>
          <p:cNvPr id="94" name="Google Shape;94;g19a216a811f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it-IT" sz="1400"/>
              <a:t>This year we included the online questionnaire and administered it in a pilot school in Tivoli a municipality near Rome. Actually in this school we do an </a:t>
            </a:r>
            <a:r>
              <a:rPr lang="it-IT" sz="1400"/>
              <a:t>interesting</a:t>
            </a:r>
            <a:r>
              <a:rPr lang="it-IT" sz="1400"/>
              <a:t> experiment. We administered the questionnaire a first time, then we conducted a lesson on tsunamis, and later we conducted another survey. In this way we evaluate the efficacy of our intervention a month or so later. </a:t>
            </a:r>
            <a:endParaRPr sz="1400"/>
          </a:p>
          <a:p>
            <a:pPr indent="0" lvl="0" marL="0" marR="0" rtl="0" algn="l">
              <a:lnSpc>
                <a:spcPct val="100000"/>
              </a:lnSpc>
              <a:spcBef>
                <a:spcPts val="0"/>
              </a:spcBef>
              <a:spcAft>
                <a:spcPts val="0"/>
              </a:spcAft>
              <a:buClr>
                <a:srgbClr val="000000"/>
              </a:buClr>
              <a:buSzPts val="1400"/>
              <a:buFont typeface="Arial"/>
              <a:buNone/>
            </a:pPr>
            <a:r>
              <a:rPr lang="it-IT" sz="1400"/>
              <a:t>Minturno, on the other hand, is one of three Italian municipalities joining the tsunami ready program and, pictured is the main hall of a scientific high school where we carried out one of the activities included among the indicators to achieve the tsunami ready municipality title.</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it-IT" sz="1400"/>
              <a:t>The online questionnaire, will soon be introduced on the Tsunami Alert Center website, also in English, to easily collect anonymous data on tsunami risk perception in different contexts. </a:t>
            </a:r>
            <a:endParaRPr sz="1400"/>
          </a:p>
        </p:txBody>
      </p:sp>
      <p:sp>
        <p:nvSpPr>
          <p:cNvPr id="277" name="Google Shape;277;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6a7b47c8c1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6a7b47c8c1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it-IT" sz="1400"/>
              <a:t>We preliminarily analyzed the frequencies of responses found in the two administrations at Tivoli High School of Science. Before class (blue bars) and after class (orange bars). </a:t>
            </a:r>
            <a:endParaRPr sz="1400"/>
          </a:p>
          <a:p>
            <a:pPr indent="0" lvl="0" marL="0" rtl="0" algn="l">
              <a:lnSpc>
                <a:spcPct val="100000"/>
              </a:lnSpc>
              <a:spcBef>
                <a:spcPts val="0"/>
              </a:spcBef>
              <a:spcAft>
                <a:spcPts val="0"/>
              </a:spcAft>
              <a:buClr>
                <a:schemeClr val="dk1"/>
              </a:buClr>
              <a:buSzPts val="1100"/>
              <a:buFont typeface="Arial"/>
              <a:buNone/>
            </a:pPr>
            <a:r>
              <a:rPr lang="it-IT" sz="1400"/>
              <a:t>The second questionnaire was administered a bit more than a month after the lesson conducted by INGV researchers at the school, and the results are satisfactory. After the lesson, the students showed greater tsunami risk perception in Italy and showed that they learned the regions that could easily be hit by a tsunami. </a:t>
            </a:r>
            <a:endParaRPr sz="1400"/>
          </a:p>
          <a:p>
            <a:pPr indent="0" lvl="0" marL="0" rtl="0" algn="l">
              <a:lnSpc>
                <a:spcPct val="100000"/>
              </a:lnSpc>
              <a:spcBef>
                <a:spcPts val="0"/>
              </a:spcBef>
              <a:spcAft>
                <a:spcPts val="0"/>
              </a:spcAft>
              <a:buSzPts val="1400"/>
              <a:buNone/>
            </a:pPr>
            <a:r>
              <a:t/>
            </a:r>
            <a:endParaRPr/>
          </a:p>
        </p:txBody>
      </p:sp>
      <p:sp>
        <p:nvSpPr>
          <p:cNvPr id="292" name="Google Shape;292;g16a7b47c8c1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8670873070_6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8670873070_6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1200"/>
              </a:spcBef>
              <a:spcAft>
                <a:spcPts val="0"/>
              </a:spcAft>
              <a:buNone/>
            </a:pPr>
            <a:r>
              <a:rPr lang="it-IT" sz="1330"/>
              <a:t>What is emerged from the analysis of these papers? </a:t>
            </a:r>
            <a:r>
              <a:rPr b="1" lang="it-IT" sz="1330"/>
              <a:t>8 starting points to take in account</a:t>
            </a:r>
            <a:r>
              <a:rPr lang="it-IT" sz="1330"/>
              <a:t> to consciously address future tsunami risk perception surveys. </a:t>
            </a:r>
            <a:r>
              <a:rPr b="1" lang="it-IT" sz="1330"/>
              <a:t>8 useful points</a:t>
            </a:r>
            <a:r>
              <a:rPr lang="it-IT" sz="1330"/>
              <a:t> as a cue for future survey focuses. </a:t>
            </a:r>
            <a:br>
              <a:rPr lang="it-IT" sz="1330"/>
            </a:br>
            <a:r>
              <a:rPr lang="it-IT" sz="1330"/>
              <a:t>•Among the generally emerged elements are certainly </a:t>
            </a:r>
            <a:r>
              <a:rPr lang="it-IT" sz="1330"/>
              <a:t>the </a:t>
            </a:r>
            <a:r>
              <a:rPr b="1" lang="it-IT" sz="1330"/>
              <a:t>low consideration of tsunami risk by people living in the coastal areas</a:t>
            </a:r>
            <a:r>
              <a:rPr lang="it-IT" sz="1330"/>
              <a:t>, independently from the region of the world and from the frequency of past tsunamis. </a:t>
            </a:r>
            <a:br>
              <a:rPr lang="it-IT" sz="1330"/>
            </a:br>
            <a:r>
              <a:rPr lang="it-IT" sz="1330"/>
              <a:t>•Tsunami risk is </a:t>
            </a:r>
            <a:r>
              <a:rPr b="1" lang="it-IT" sz="1330"/>
              <a:t>not homogeneously perceived even within the same community</a:t>
            </a:r>
            <a:r>
              <a:rPr lang="it-IT" sz="1330"/>
              <a:t>, as it is affected by different socio-demographic variables such as gender, age, education level, average income and presence of child in the household/family as well as hazard proximity and social memory of past events.</a:t>
            </a:r>
            <a:br>
              <a:rPr lang="it-IT" sz="1330"/>
            </a:br>
            <a:r>
              <a:rPr lang="it-IT" sz="1330"/>
              <a:t>•Tsunami risk perception is both related to </a:t>
            </a:r>
            <a:r>
              <a:rPr b="1" lang="it-IT" sz="1330"/>
              <a:t>psychological features of individuals and local cultures</a:t>
            </a:r>
            <a:r>
              <a:rPr lang="it-IT" sz="1330"/>
              <a:t>.</a:t>
            </a:r>
            <a:r>
              <a:rPr lang="it-IT" sz="1252"/>
              <a:t>	</a:t>
            </a:r>
            <a:br>
              <a:rPr lang="it-IT" sz="1330"/>
            </a:br>
            <a:r>
              <a:rPr lang="it-IT" sz="1330"/>
              <a:t>• In many regions the risk posed by </a:t>
            </a:r>
            <a:r>
              <a:rPr b="1" lang="it-IT" sz="1330"/>
              <a:t>“small”</a:t>
            </a:r>
            <a:r>
              <a:rPr lang="it-IT" sz="1330"/>
              <a:t> tsunamis is strongly underrated.</a:t>
            </a:r>
            <a:br>
              <a:rPr lang="it-IT" sz="1330"/>
            </a:br>
            <a:r>
              <a:rPr lang="it-IT" sz="1330"/>
              <a:t>• Depending on different territorial contexts, the use of the term “tsunami” (as known, a Japanese language term) and of </a:t>
            </a:r>
            <a:r>
              <a:rPr b="1" lang="it-IT" sz="1330"/>
              <a:t>other terms traditionally used in the local language</a:t>
            </a:r>
            <a:r>
              <a:rPr lang="it-IT" sz="1330"/>
              <a:t>, such as for instance “maremoto” in Italian and Spanish, or "flodbølge" in Norwegian is often associated with different phenomena that are often partially representative of the same phenomenon.</a:t>
            </a:r>
            <a:br>
              <a:rPr lang="it-IT" sz="1330"/>
            </a:br>
            <a:r>
              <a:rPr lang="it-IT" sz="1330"/>
              <a:t>• The importance of </a:t>
            </a:r>
            <a:r>
              <a:rPr b="1" lang="it-IT" sz="1330"/>
              <a:t>memory</a:t>
            </a:r>
            <a:r>
              <a:rPr lang="it-IT" sz="1330"/>
              <a:t> in people’s perception of tsunami risk. In this sense, the need for frequent drills has emerged in several areas as important tools for stimulating the response of citizens </a:t>
            </a:r>
            <a:r>
              <a:rPr lang="it-IT" sz="1330">
                <a:extLst>
                  <a:ext uri="http://customooxmlschemas.google.com/">
                    <go:slidesCustomData xmlns:go="http://customooxmlschemas.google.com/" textRoundtripDataId="1"/>
                  </a:ext>
                </a:extLst>
              </a:rPr>
              <a:t>towards</a:t>
            </a:r>
            <a:r>
              <a:rPr lang="it-IT" sz="1330"/>
              <a:t> the tsunami risk.</a:t>
            </a:r>
            <a:br>
              <a:rPr lang="it-IT" sz="1330"/>
            </a:br>
            <a:r>
              <a:rPr lang="it-IT" sz="1330"/>
              <a:t>• The recognized importance of the so-called “</a:t>
            </a:r>
            <a:r>
              <a:rPr b="1" lang="it-IT" sz="1330"/>
              <a:t>natural warnings</a:t>
            </a:r>
            <a:r>
              <a:rPr lang="it-IT" sz="1330"/>
              <a:t>” that come before or along tsunami events, and the need to make people aware of them.   </a:t>
            </a:r>
            <a:br>
              <a:rPr lang="it-IT" sz="1330"/>
            </a:br>
            <a:r>
              <a:rPr lang="it-IT" sz="1330"/>
              <a:t>• Another element emerging from some of the studies analyzed here is the </a:t>
            </a:r>
            <a:r>
              <a:rPr b="1" lang="it-IT" sz="1330"/>
              <a:t>importance of traditional media, mainly TV</a:t>
            </a:r>
            <a:r>
              <a:rPr lang="it-IT" sz="1330"/>
              <a:t>, as the main source of information for people (New Zealand, Italy, Romania, Norway), and as one of the preferred ways to receive alert messages. </a:t>
            </a:r>
            <a:endParaRPr sz="1330"/>
          </a:p>
        </p:txBody>
      </p:sp>
      <p:sp>
        <p:nvSpPr>
          <p:cNvPr id="300" name="Google Shape;300;g18670873070_6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it-IT" sz="1400"/>
              <a:t>COASTwave project will soon start with an interesting and extensive multi-risk survey that will also capture tsunami risk perception but I think Denis will tell us more about that later. </a:t>
            </a:r>
            <a:endParaRPr sz="1400"/>
          </a:p>
          <a:p>
            <a:pPr indent="0" lvl="0" marL="0" rtl="0" algn="l">
              <a:lnSpc>
                <a:spcPct val="100000"/>
              </a:lnSpc>
              <a:spcBef>
                <a:spcPts val="0"/>
              </a:spcBef>
              <a:spcAft>
                <a:spcPts val="0"/>
              </a:spcAft>
              <a:buClr>
                <a:schemeClr val="dk1"/>
              </a:buClr>
              <a:buSzPts val="1100"/>
              <a:buFont typeface="Arial"/>
              <a:buNone/>
            </a:pPr>
            <a:r>
              <a:rPr lang="it-IT" sz="1400"/>
              <a:t>In the meantime, I leave the word to Andrea Cerase for an interesting focus on the area affected by the 1908 tsunami. </a:t>
            </a:r>
            <a:endParaRPr sz="1400"/>
          </a:p>
          <a:p>
            <a:pPr indent="0" lvl="0" marL="0" rtl="0" algn="l">
              <a:lnSpc>
                <a:spcPct val="100000"/>
              </a:lnSpc>
              <a:spcBef>
                <a:spcPts val="0"/>
              </a:spcBef>
              <a:spcAft>
                <a:spcPts val="0"/>
              </a:spcAft>
              <a:buSzPts val="1400"/>
              <a:buNone/>
            </a:pPr>
            <a:r>
              <a:t/>
            </a:r>
            <a:endParaRPr sz="1400"/>
          </a:p>
        </p:txBody>
      </p:sp>
      <p:sp>
        <p:nvSpPr>
          <p:cNvPr id="306" name="Google Shape;30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ba8670f57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12ba8670f57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it-IT" sz="1400"/>
              <a:t>I would start this brief presentation of our study on tsunami risk perception in the NEAM Region with this spot title. </a:t>
            </a:r>
            <a:endParaRPr sz="1400"/>
          </a:p>
          <a:p>
            <a:pPr indent="0" lvl="0" marL="0" rtl="0" algn="l">
              <a:lnSpc>
                <a:spcPct val="100000"/>
              </a:lnSpc>
              <a:spcBef>
                <a:spcPts val="0"/>
              </a:spcBef>
              <a:spcAft>
                <a:spcPts val="0"/>
              </a:spcAft>
              <a:buClr>
                <a:schemeClr val="dk1"/>
              </a:buClr>
              <a:buSzPts val="1100"/>
              <a:buFont typeface="Arial"/>
              <a:buNone/>
            </a:pPr>
            <a:r>
              <a:rPr lang="it-IT" sz="1400"/>
              <a:t>“NO TSUNAMI MITIGATION WITHOUT STUDIES ON POPULATION”</a:t>
            </a:r>
            <a:endParaRPr sz="1400"/>
          </a:p>
          <a:p>
            <a:pPr indent="0" lvl="0" marL="0" rtl="0" algn="l">
              <a:lnSpc>
                <a:spcPct val="100000"/>
              </a:lnSpc>
              <a:spcBef>
                <a:spcPts val="0"/>
              </a:spcBef>
              <a:spcAft>
                <a:spcPts val="0"/>
              </a:spcAft>
              <a:buSzPts val="1400"/>
              <a:buNone/>
            </a:pPr>
            <a:r>
              <a:rPr lang="it-IT" sz="1400"/>
              <a:t>It is not possible to effectively mitigate tsunami risk without studying and knowing the coastal community on which to intervene. </a:t>
            </a:r>
            <a:endParaRPr sz="1400"/>
          </a:p>
          <a:p>
            <a:pPr indent="0" lvl="0" marL="0" rtl="0" algn="l">
              <a:lnSpc>
                <a:spcPct val="100000"/>
              </a:lnSpc>
              <a:spcBef>
                <a:spcPts val="0"/>
              </a:spcBef>
              <a:spcAft>
                <a:spcPts val="0"/>
              </a:spcAft>
              <a:buSzPts val="1400"/>
              <a:buNone/>
            </a:pPr>
            <a:r>
              <a:rPr lang="it-IT" sz="1400"/>
              <a:t>In fact, population studies provide the </a:t>
            </a:r>
            <a:r>
              <a:rPr b="1" lang="it-IT" sz="1400"/>
              <a:t>knowledge</a:t>
            </a:r>
            <a:r>
              <a:rPr lang="it-IT" sz="1400"/>
              <a:t> as information characterizing the local population, which facilitates the building of preparedness processes to increase awareness.</a:t>
            </a:r>
            <a:r>
              <a:rPr lang="it-IT" sz="1400"/>
              <a:t> </a:t>
            </a:r>
            <a:endParaRPr sz="1400"/>
          </a:p>
          <a:p>
            <a:pPr indent="0" lvl="0" marL="0" rtl="0" algn="l">
              <a:lnSpc>
                <a:spcPct val="100000"/>
              </a:lnSpc>
              <a:spcBef>
                <a:spcPts val="0"/>
              </a:spcBef>
              <a:spcAft>
                <a:spcPts val="0"/>
              </a:spcAft>
              <a:buClr>
                <a:schemeClr val="dk1"/>
              </a:buClr>
              <a:buSzPts val="1100"/>
              <a:buFont typeface="Arial"/>
              <a:buNone/>
            </a:pPr>
            <a:r>
              <a:rPr lang="it-IT" sz="1400"/>
              <a:t>Therefore, human behavior is driven by perceptions that becomes strategic for those involved in risk mitigation and communication, to have </a:t>
            </a:r>
            <a:r>
              <a:rPr b="1" lang="it-IT" sz="1400"/>
              <a:t>in-depth studies on the process that influences our ability to assess the risk of a natural phenomenon like tsunamis</a:t>
            </a:r>
            <a:endParaRPr sz="1400"/>
          </a:p>
          <a:p>
            <a:pPr indent="0" lvl="0" marL="0" rtl="0" algn="l">
              <a:lnSpc>
                <a:spcPct val="100000"/>
              </a:lnSpc>
              <a:spcBef>
                <a:spcPts val="0"/>
              </a:spcBef>
              <a:spcAft>
                <a:spcPts val="0"/>
              </a:spcAft>
              <a:buSzPts val="1400"/>
              <a:buNone/>
            </a:pPr>
            <a:r>
              <a:t/>
            </a:r>
            <a:endParaRPr sz="1400"/>
          </a:p>
        </p:txBody>
      </p:sp>
      <p:sp>
        <p:nvSpPr>
          <p:cNvPr id="110" name="Google Shape;110;g12ba8670f57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9a216a811f_0_4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9a216a811f_0_4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it-IT" sz="1400"/>
              <a:t>1 - The 2004 Indian Ocean tsunami prompted tsunami studies, in particular people-oriented studies</a:t>
            </a:r>
            <a:endParaRPr sz="1400"/>
          </a:p>
          <a:p>
            <a:pPr indent="0" lvl="0" marL="0" rtl="0" algn="l">
              <a:spcBef>
                <a:spcPts val="0"/>
              </a:spcBef>
              <a:spcAft>
                <a:spcPts val="0"/>
              </a:spcAft>
              <a:buNone/>
            </a:pPr>
            <a:r>
              <a:rPr lang="it-IT" sz="1400"/>
              <a:t>2 - Why it </a:t>
            </a:r>
            <a:r>
              <a:rPr lang="it-IT" sz="1400"/>
              <a:t>happened</a:t>
            </a:r>
            <a:r>
              <a:rPr lang="it-IT" sz="1400"/>
              <a:t>? Because, in </a:t>
            </a:r>
            <a:r>
              <a:rPr b="1" lang="it-IT" sz="1400"/>
              <a:t>the different territorial contexts </a:t>
            </a:r>
            <a:r>
              <a:rPr lang="it-IT" sz="1400"/>
              <a:t>affected by the tsunami were observed </a:t>
            </a:r>
            <a:r>
              <a:rPr b="1" lang="it-IT" sz="1400"/>
              <a:t>different reactions</a:t>
            </a:r>
            <a:r>
              <a:rPr lang="it-IT" sz="1400"/>
              <a:t> by the population related to </a:t>
            </a:r>
            <a:r>
              <a:rPr b="1" lang="it-IT" sz="1400"/>
              <a:t>local cultural aspects</a:t>
            </a:r>
            <a:r>
              <a:rPr lang="it-IT" sz="1400"/>
              <a:t>, knowledge of the phenomenon, and warning systems in place. </a:t>
            </a:r>
            <a:endParaRPr sz="1400"/>
          </a:p>
          <a:p>
            <a:pPr indent="0" lvl="0" marL="0" rtl="0" algn="l">
              <a:spcBef>
                <a:spcPts val="0"/>
              </a:spcBef>
              <a:spcAft>
                <a:spcPts val="0"/>
              </a:spcAft>
              <a:buClr>
                <a:schemeClr val="dk1"/>
              </a:buClr>
              <a:buSzPts val="1400"/>
              <a:buFont typeface="Arial"/>
              <a:buNone/>
            </a:pPr>
            <a:r>
              <a:rPr lang="it-IT" sz="1400"/>
              <a:t>3 -  So, </a:t>
            </a:r>
            <a:r>
              <a:rPr lang="it-IT" sz="1400"/>
              <a:t>studying tsunami risk perception in coastal communities is of fundamental importance for example to reduce the lack of empirical data on the population in the NEAM area, to analyze and understand how citizens perceive tsunami risk </a:t>
            </a:r>
            <a:r>
              <a:rPr b="1" lang="it-IT" sz="1400"/>
              <a:t>and in specific contexts</a:t>
            </a:r>
            <a:r>
              <a:rPr lang="it-IT" sz="1400"/>
              <a:t>, as we have seen </a:t>
            </a:r>
            <a:r>
              <a:rPr b="1" lang="it-IT" sz="1400"/>
              <a:t>for Stromboli</a:t>
            </a:r>
            <a:r>
              <a:rPr lang="it-IT" sz="1400"/>
              <a:t> to assess tourists' knowledge of the context  to find out the differences in perception according to some essential variables such as environmental and territorial, social and psychological context. </a:t>
            </a:r>
            <a:endParaRPr sz="1400"/>
          </a:p>
          <a:p>
            <a:pPr indent="0" lvl="0" marL="0" rtl="0" algn="l">
              <a:spcBef>
                <a:spcPts val="0"/>
              </a:spcBef>
              <a:spcAft>
                <a:spcPts val="0"/>
              </a:spcAft>
              <a:buNone/>
            </a:pPr>
            <a:r>
              <a:rPr lang="it-IT" sz="1400"/>
              <a:t>In order to have a wider overview of </a:t>
            </a:r>
            <a:r>
              <a:rPr b="1" lang="it-IT" sz="1400"/>
              <a:t>the state of the art</a:t>
            </a:r>
            <a:r>
              <a:rPr lang="it-IT" sz="1400"/>
              <a:t> of the existing literature on tsunami risk perception, with my colleagues Andrea Cerase e Alessandro Amato thought to condense the article into a paper review to provide an </a:t>
            </a:r>
            <a:r>
              <a:rPr b="1" lang="it-IT" sz="1400"/>
              <a:t>easy-to-use tool</a:t>
            </a:r>
            <a:r>
              <a:rPr lang="it-IT" sz="1400"/>
              <a:t>(like a toolbox) where to find useful insights and information for future studies. A specific article that was not already available. In the next slides I show some emerged outputs. </a:t>
            </a:r>
            <a:endParaRPr sz="1400"/>
          </a:p>
        </p:txBody>
      </p:sp>
      <p:sp>
        <p:nvSpPr>
          <p:cNvPr id="123" name="Google Shape;123;g19a216a811f_0_4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8670873070_6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18670873070_6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This bar graph shows the global distribution of publications on tsunami risk perception. One among the paper outputs we conducted with. </a:t>
            </a:r>
            <a:endParaRPr sz="1400"/>
          </a:p>
          <a:p>
            <a:pPr indent="0" lvl="0" marL="0" rtl="0" algn="l">
              <a:lnSpc>
                <a:spcPct val="100000"/>
              </a:lnSpc>
              <a:spcBef>
                <a:spcPts val="0"/>
              </a:spcBef>
              <a:spcAft>
                <a:spcPts val="0"/>
              </a:spcAft>
              <a:buSzPts val="1400"/>
              <a:buNone/>
            </a:pPr>
            <a:r>
              <a:rPr lang="it-IT" sz="1400"/>
              <a:t>We look forward to the data for this year but will not stop at this point because ongoing literature review is important for developing up-to-date local policies that use the right time-contextualized communication channels. </a:t>
            </a:r>
            <a:r>
              <a:rPr b="1" lang="it-IT" sz="1400"/>
              <a:t>And here I link back to one of the insights that</a:t>
            </a:r>
            <a:r>
              <a:rPr lang="it-IT" sz="1400"/>
              <a:t> emerged yesterday during the parallel session of WG4 as told by Cecilia yesterday. i.e., the need to plan an effective communication strategy that takes into account the most widely used communication channels such as social networks.</a:t>
            </a:r>
            <a:endParaRPr sz="1400"/>
          </a:p>
        </p:txBody>
      </p:sp>
      <p:sp>
        <p:nvSpPr>
          <p:cNvPr id="132" name="Google Shape;132;g18670873070_6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4fe673787e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14fe673787e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it-IT" sz="1400"/>
              <a:t>Here we see the survey methodologies used in the studies. </a:t>
            </a:r>
            <a:endParaRPr b="1" sz="1400"/>
          </a:p>
          <a:p>
            <a:pPr indent="-317500" lvl="0" marL="457200" rtl="0" algn="l">
              <a:spcBef>
                <a:spcPts val="0"/>
              </a:spcBef>
              <a:spcAft>
                <a:spcPts val="0"/>
              </a:spcAft>
              <a:buSzPts val="1400"/>
              <a:buChar char="●"/>
            </a:pPr>
            <a:r>
              <a:rPr b="1" lang="it-IT" sz="1400"/>
              <a:t>Questionnaire survey</a:t>
            </a:r>
            <a:r>
              <a:rPr lang="it-IT" sz="1400"/>
              <a:t> is the most used method to collect data.</a:t>
            </a:r>
            <a:endParaRPr sz="1400"/>
          </a:p>
          <a:p>
            <a:pPr indent="-317500" lvl="0" marL="457200" rtl="0" algn="l">
              <a:spcBef>
                <a:spcPts val="0"/>
              </a:spcBef>
              <a:spcAft>
                <a:spcPts val="0"/>
              </a:spcAft>
              <a:buSzPts val="1400"/>
              <a:buChar char="●"/>
            </a:pPr>
            <a:r>
              <a:rPr b="1" lang="it-IT" sz="1400"/>
              <a:t>26% used Mixed methods</a:t>
            </a:r>
            <a:r>
              <a:rPr lang="it-IT" sz="1400"/>
              <a:t> (based on the integration of both quantitative and qualitative tools integrating both quantitative and qualitative methods such as surveys with qualitative method such as “in-depth interviews”; “focus groups”; “document analysis”; “GIS data” and so on</a:t>
            </a:r>
            <a:endParaRPr sz="1400"/>
          </a:p>
          <a:p>
            <a:pPr indent="-317500" lvl="0" marL="457200" rtl="0" algn="l">
              <a:spcBef>
                <a:spcPts val="0"/>
              </a:spcBef>
              <a:spcAft>
                <a:spcPts val="0"/>
              </a:spcAft>
              <a:buSzPts val="1400"/>
              <a:buChar char="●"/>
            </a:pPr>
            <a:r>
              <a:rPr b="1" lang="it-IT" sz="1400"/>
              <a:t>9% of analysed papers used Qualitative methods</a:t>
            </a:r>
            <a:r>
              <a:rPr lang="it-IT" sz="1400"/>
              <a:t> that may provide valuable information on community perception and understanding.</a:t>
            </a:r>
            <a:endParaRPr sz="1400"/>
          </a:p>
        </p:txBody>
      </p:sp>
      <p:sp>
        <p:nvSpPr>
          <p:cNvPr id="140" name="Google Shape;140;g14fe673787e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8670873070_6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18670873070_6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An international overview shows a rather fragmented distribution of publications. Most scientific publications are focused in the Pacific Ocean (PTWS). Next is the Indian Ocean and then comes us in the NEAM area with 6 presentations. </a:t>
            </a:r>
            <a:endParaRPr sz="1400"/>
          </a:p>
        </p:txBody>
      </p:sp>
      <p:sp>
        <p:nvSpPr>
          <p:cNvPr id="148" name="Google Shape;148;g18670873070_6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8670873070_6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18670873070_6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Focusing on the studies carried out in the NEAM area: t</a:t>
            </a:r>
            <a:r>
              <a:rPr b="1" lang="it-IT" sz="1400"/>
              <a:t>he first studies</a:t>
            </a:r>
            <a:r>
              <a:rPr lang="it-IT" sz="1400"/>
              <a:t> were carried out during the European Project ASTARTE (started the November first of 2013) following, from 2018 started the study in Italy, which is not yet finished and will include several expansions experimenting also different methodologies in the near future and to conclude I think Denis will illustrate it better in a little while, there will be the study conducted for the COASTwave project which will cover other areas. </a:t>
            </a:r>
            <a:r>
              <a:rPr b="1" lang="it-IT" sz="1400"/>
              <a:t>The checkmarks</a:t>
            </a:r>
            <a:r>
              <a:rPr lang="it-IT" sz="1400"/>
              <a:t> on the map indicate the sites where surveys have been conducted to date (meaning we have population data for those sites).</a:t>
            </a:r>
            <a:endParaRPr sz="1400"/>
          </a:p>
        </p:txBody>
      </p:sp>
      <p:sp>
        <p:nvSpPr>
          <p:cNvPr id="157" name="Google Shape;157;g18670873070_6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8670873070_6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18670873070_6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sz="1400"/>
              <a:t>H</a:t>
            </a:r>
            <a:r>
              <a:rPr lang="it-IT" sz="1400"/>
              <a:t>ere we have a sketch of the summary table in the paper that highlights some of the key expects that I just described to you - I cannot show the 23 papers in a slide BUT..</a:t>
            </a:r>
            <a:endParaRPr sz="1400"/>
          </a:p>
          <a:p>
            <a:pPr indent="0" lvl="0" marL="0" rtl="0" algn="l">
              <a:lnSpc>
                <a:spcPct val="100000"/>
              </a:lnSpc>
              <a:spcBef>
                <a:spcPts val="0"/>
              </a:spcBef>
              <a:spcAft>
                <a:spcPts val="0"/>
              </a:spcAft>
              <a:buSzPts val="1400"/>
              <a:buNone/>
            </a:pPr>
            <a:r>
              <a:rPr lang="it-IT" sz="1400"/>
              <a:t>It is interesting </a:t>
            </a:r>
            <a:r>
              <a:rPr b="1" lang="it-IT" sz="1400"/>
              <a:t>to explore and certainly work</a:t>
            </a:r>
            <a:r>
              <a:rPr lang="it-IT" sz="1400"/>
              <a:t> on the aspects highlighted in the final 3 columns (Strength, weakness and most important lessons to be learned).</a:t>
            </a:r>
            <a:endParaRPr sz="1400"/>
          </a:p>
        </p:txBody>
      </p:sp>
      <p:sp>
        <p:nvSpPr>
          <p:cNvPr id="164" name="Google Shape;164;g18670873070_6_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5" name="Shape 15"/>
        <p:cNvGrpSpPr/>
        <p:nvPr/>
      </p:nvGrpSpPr>
      <p:grpSpPr>
        <a:xfrm>
          <a:off x="0" y="0"/>
          <a:ext cx="0" cy="0"/>
          <a:chOff x="0" y="0"/>
          <a:chExt cx="0" cy="0"/>
        </a:xfrm>
      </p:grpSpPr>
      <p:sp>
        <p:nvSpPr>
          <p:cNvPr id="16" name="Google Shape;16;p16"/>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p:txBody>
      </p:sp>
      <p:sp>
        <p:nvSpPr>
          <p:cNvPr id="18" name="Google Shape;18;p1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2" name="Shape 72"/>
        <p:cNvGrpSpPr/>
        <p:nvPr/>
      </p:nvGrpSpPr>
      <p:grpSpPr>
        <a:xfrm>
          <a:off x="0" y="0"/>
          <a:ext cx="0" cy="0"/>
          <a:chOff x="0" y="0"/>
          <a:chExt cx="0" cy="0"/>
        </a:xfrm>
      </p:grpSpPr>
      <p:sp>
        <p:nvSpPr>
          <p:cNvPr id="73" name="Google Shape;73;p2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2874764" y="-1217414"/>
            <a:ext cx="3394472"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75" name="Google Shape;75;p2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verticale e testo" type="vertTitleAndTx">
  <p:cSld name="VERTICAL_TITLE_AND_VERTICAL_TEXT">
    <p:spTree>
      <p:nvGrpSpPr>
        <p:cNvPr id="78" name="Shape 78"/>
        <p:cNvGrpSpPr/>
        <p:nvPr/>
      </p:nvGrpSpPr>
      <p:grpSpPr>
        <a:xfrm>
          <a:off x="0" y="0"/>
          <a:ext cx="0" cy="0"/>
          <a:chOff x="0" y="0"/>
          <a:chExt cx="0" cy="0"/>
        </a:xfrm>
      </p:grpSpPr>
      <p:sp>
        <p:nvSpPr>
          <p:cNvPr id="79" name="Google Shape;79;p26"/>
          <p:cNvSpPr txBox="1"/>
          <p:nvPr>
            <p:ph type="title"/>
          </p:nvPr>
        </p:nvSpPr>
        <p:spPr>
          <a:xfrm rot="5400000">
            <a:off x="5463778" y="1371600"/>
            <a:ext cx="4388644"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6"/>
          <p:cNvSpPr txBox="1"/>
          <p:nvPr>
            <p:ph idx="1" type="body"/>
          </p:nvPr>
        </p:nvSpPr>
        <p:spPr>
          <a:xfrm rot="5400000">
            <a:off x="1272779" y="-609599"/>
            <a:ext cx="4388644"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81" name="Google Shape;81;p2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1" name="Shape 21"/>
        <p:cNvGrpSpPr/>
        <p:nvPr/>
      </p:nvGrpSpPr>
      <p:grpSpPr>
        <a:xfrm>
          <a:off x="0" y="0"/>
          <a:ext cx="0" cy="0"/>
          <a:chOff x="0" y="0"/>
          <a:chExt cx="0" cy="0"/>
        </a:xfrm>
      </p:grpSpPr>
      <p:sp>
        <p:nvSpPr>
          <p:cNvPr id="22" name="Google Shape;22;p1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7"/>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24" name="Google Shape;24;p1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7" name="Shape 27"/>
        <p:cNvGrpSpPr/>
        <p:nvPr/>
      </p:nvGrpSpPr>
      <p:grpSpPr>
        <a:xfrm>
          <a:off x="0" y="0"/>
          <a:ext cx="0" cy="0"/>
          <a:chOff x="0" y="0"/>
          <a:chExt cx="0" cy="0"/>
        </a:xfrm>
      </p:grpSpPr>
      <p:sp>
        <p:nvSpPr>
          <p:cNvPr id="28" name="Google Shape;28;p18"/>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2000"/>
              <a:buNone/>
              <a:defRPr sz="1500">
                <a:solidFill>
                  <a:srgbClr val="888888"/>
                </a:solidFill>
              </a:defRPr>
            </a:lvl1pPr>
            <a:lvl2pPr indent="-228600" lvl="1" marL="914400" algn="l">
              <a:lnSpc>
                <a:spcPct val="100000"/>
              </a:lnSpc>
              <a:spcBef>
                <a:spcPts val="270"/>
              </a:spcBef>
              <a:spcAft>
                <a:spcPts val="0"/>
              </a:spcAft>
              <a:buClr>
                <a:srgbClr val="888888"/>
              </a:buClr>
              <a:buSzPts val="1800"/>
              <a:buNone/>
              <a:defRPr sz="1350">
                <a:solidFill>
                  <a:srgbClr val="888888"/>
                </a:solidFill>
              </a:defRPr>
            </a:lvl2pPr>
            <a:lvl3pPr indent="-228600" lvl="2" marL="1371600" algn="l">
              <a:lnSpc>
                <a:spcPct val="100000"/>
              </a:lnSpc>
              <a:spcBef>
                <a:spcPts val="240"/>
              </a:spcBef>
              <a:spcAft>
                <a:spcPts val="0"/>
              </a:spcAft>
              <a:buClr>
                <a:srgbClr val="888888"/>
              </a:buClr>
              <a:buSzPts val="1600"/>
              <a:buNone/>
              <a:defRPr sz="1200">
                <a:solidFill>
                  <a:srgbClr val="888888"/>
                </a:solidFill>
              </a:defRPr>
            </a:lvl3pPr>
            <a:lvl4pPr indent="-228600" lvl="3" marL="1828800" algn="l">
              <a:lnSpc>
                <a:spcPct val="100000"/>
              </a:lnSpc>
              <a:spcBef>
                <a:spcPts val="210"/>
              </a:spcBef>
              <a:spcAft>
                <a:spcPts val="0"/>
              </a:spcAft>
              <a:buClr>
                <a:srgbClr val="888888"/>
              </a:buClr>
              <a:buSzPts val="1400"/>
              <a:buNone/>
              <a:defRPr sz="1050">
                <a:solidFill>
                  <a:srgbClr val="888888"/>
                </a:solidFill>
              </a:defRPr>
            </a:lvl4pPr>
            <a:lvl5pPr indent="-228600" lvl="4" marL="2286000" algn="l">
              <a:lnSpc>
                <a:spcPct val="100000"/>
              </a:lnSpc>
              <a:spcBef>
                <a:spcPts val="210"/>
              </a:spcBef>
              <a:spcAft>
                <a:spcPts val="0"/>
              </a:spcAft>
              <a:buClr>
                <a:srgbClr val="888888"/>
              </a:buClr>
              <a:buSzPts val="1400"/>
              <a:buNone/>
              <a:defRPr sz="1050">
                <a:solidFill>
                  <a:srgbClr val="888888"/>
                </a:solidFill>
              </a:defRPr>
            </a:lvl5pPr>
            <a:lvl6pPr indent="-228600" lvl="5" marL="2743200" algn="l">
              <a:lnSpc>
                <a:spcPct val="100000"/>
              </a:lnSpc>
              <a:spcBef>
                <a:spcPts val="210"/>
              </a:spcBef>
              <a:spcAft>
                <a:spcPts val="0"/>
              </a:spcAft>
              <a:buClr>
                <a:srgbClr val="888888"/>
              </a:buClr>
              <a:buSzPts val="1400"/>
              <a:buNone/>
              <a:defRPr sz="1050">
                <a:solidFill>
                  <a:srgbClr val="888888"/>
                </a:solidFill>
              </a:defRPr>
            </a:lvl6pPr>
            <a:lvl7pPr indent="-228600" lvl="6" marL="3200400" algn="l">
              <a:lnSpc>
                <a:spcPct val="100000"/>
              </a:lnSpc>
              <a:spcBef>
                <a:spcPts val="210"/>
              </a:spcBef>
              <a:spcAft>
                <a:spcPts val="0"/>
              </a:spcAft>
              <a:buClr>
                <a:srgbClr val="888888"/>
              </a:buClr>
              <a:buSzPts val="1400"/>
              <a:buNone/>
              <a:defRPr sz="1050">
                <a:solidFill>
                  <a:srgbClr val="888888"/>
                </a:solidFill>
              </a:defRPr>
            </a:lvl7pPr>
            <a:lvl8pPr indent="-228600" lvl="7" marL="3657600" algn="l">
              <a:lnSpc>
                <a:spcPct val="100000"/>
              </a:lnSpc>
              <a:spcBef>
                <a:spcPts val="210"/>
              </a:spcBef>
              <a:spcAft>
                <a:spcPts val="0"/>
              </a:spcAft>
              <a:buClr>
                <a:srgbClr val="888888"/>
              </a:buClr>
              <a:buSzPts val="1400"/>
              <a:buNone/>
              <a:defRPr sz="1050">
                <a:solidFill>
                  <a:srgbClr val="888888"/>
                </a:solidFill>
              </a:defRPr>
            </a:lvl8pPr>
            <a:lvl9pPr indent="-228600" lvl="8" marL="4114800" algn="l">
              <a:lnSpc>
                <a:spcPct val="100000"/>
              </a:lnSpc>
              <a:spcBef>
                <a:spcPts val="210"/>
              </a:spcBef>
              <a:spcAft>
                <a:spcPts val="0"/>
              </a:spcAft>
              <a:buClr>
                <a:srgbClr val="888888"/>
              </a:buClr>
              <a:buSzPts val="1400"/>
              <a:buNone/>
              <a:defRPr sz="1050">
                <a:solidFill>
                  <a:srgbClr val="888888"/>
                </a:solidFill>
              </a:defRPr>
            </a:lvl9pPr>
          </a:lstStyle>
          <a:p/>
        </p:txBody>
      </p:sp>
      <p:sp>
        <p:nvSpPr>
          <p:cNvPr id="30" name="Google Shape;30;p1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2" type="twoObj">
  <p:cSld name="TWO_OBJECTS">
    <p:spTree>
      <p:nvGrpSpPr>
        <p:cNvPr id="33" name="Shape 33"/>
        <p:cNvGrpSpPr/>
        <p:nvPr/>
      </p:nvGrpSpPr>
      <p:grpSpPr>
        <a:xfrm>
          <a:off x="0" y="0"/>
          <a:ext cx="0" cy="0"/>
          <a:chOff x="0" y="0"/>
          <a:chExt cx="0" cy="0"/>
        </a:xfrm>
      </p:grpSpPr>
      <p:sp>
        <p:nvSpPr>
          <p:cNvPr id="34" name="Google Shape;34;p1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9"/>
          <p:cNvSpPr txBox="1"/>
          <p:nvPr>
            <p:ph idx="1" type="body"/>
          </p:nvPr>
        </p:nvSpPr>
        <p:spPr>
          <a:xfrm>
            <a:off x="457200" y="1200151"/>
            <a:ext cx="4038600" cy="3394472"/>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420"/>
              </a:spcBef>
              <a:spcAft>
                <a:spcPts val="0"/>
              </a:spcAft>
              <a:buClr>
                <a:schemeClr val="dk1"/>
              </a:buClr>
              <a:buSzPts val="2800"/>
              <a:buChar char="•"/>
              <a:defRPr sz="2100"/>
            </a:lvl1pPr>
            <a:lvl2pPr indent="-381000" lvl="1" marL="914400" algn="l">
              <a:lnSpc>
                <a:spcPct val="100000"/>
              </a:lnSpc>
              <a:spcBef>
                <a:spcPts val="360"/>
              </a:spcBef>
              <a:spcAft>
                <a:spcPts val="0"/>
              </a:spcAft>
              <a:buClr>
                <a:schemeClr val="dk1"/>
              </a:buClr>
              <a:buSzPts val="2400"/>
              <a:buChar char="–"/>
              <a:defRPr sz="1800"/>
            </a:lvl2pPr>
            <a:lvl3pPr indent="-355600" lvl="2" marL="1371600" algn="l">
              <a:lnSpc>
                <a:spcPct val="100000"/>
              </a:lnSpc>
              <a:spcBef>
                <a:spcPts val="300"/>
              </a:spcBef>
              <a:spcAft>
                <a:spcPts val="0"/>
              </a:spcAft>
              <a:buClr>
                <a:schemeClr val="dk1"/>
              </a:buClr>
              <a:buSzPts val="2000"/>
              <a:buChar char="•"/>
              <a:defRPr sz="1500"/>
            </a:lvl3pPr>
            <a:lvl4pPr indent="-342900" lvl="3" marL="1828800" algn="l">
              <a:lnSpc>
                <a:spcPct val="100000"/>
              </a:lnSpc>
              <a:spcBef>
                <a:spcPts val="270"/>
              </a:spcBef>
              <a:spcAft>
                <a:spcPts val="0"/>
              </a:spcAft>
              <a:buClr>
                <a:schemeClr val="dk1"/>
              </a:buClr>
              <a:buSzPts val="1800"/>
              <a:buChar char="–"/>
              <a:defRPr sz="1350"/>
            </a:lvl4pPr>
            <a:lvl5pPr indent="-342900" lvl="4" marL="2286000" algn="l">
              <a:lnSpc>
                <a:spcPct val="100000"/>
              </a:lnSpc>
              <a:spcBef>
                <a:spcPts val="270"/>
              </a:spcBef>
              <a:spcAft>
                <a:spcPts val="0"/>
              </a:spcAft>
              <a:buClr>
                <a:schemeClr val="dk1"/>
              </a:buClr>
              <a:buSzPts val="1800"/>
              <a:buChar char="»"/>
              <a:defRPr sz="1350"/>
            </a:lvl5pPr>
            <a:lvl6pPr indent="-342900" lvl="5" marL="2743200" algn="l">
              <a:lnSpc>
                <a:spcPct val="100000"/>
              </a:lnSpc>
              <a:spcBef>
                <a:spcPts val="270"/>
              </a:spcBef>
              <a:spcAft>
                <a:spcPts val="0"/>
              </a:spcAft>
              <a:buClr>
                <a:schemeClr val="dk1"/>
              </a:buClr>
              <a:buSzPts val="1800"/>
              <a:buChar char="•"/>
              <a:defRPr sz="1350"/>
            </a:lvl6pPr>
            <a:lvl7pPr indent="-342900" lvl="6" marL="3200400" algn="l">
              <a:lnSpc>
                <a:spcPct val="100000"/>
              </a:lnSpc>
              <a:spcBef>
                <a:spcPts val="270"/>
              </a:spcBef>
              <a:spcAft>
                <a:spcPts val="0"/>
              </a:spcAft>
              <a:buClr>
                <a:schemeClr val="dk1"/>
              </a:buClr>
              <a:buSzPts val="1800"/>
              <a:buChar char="•"/>
              <a:defRPr sz="1350"/>
            </a:lvl7pPr>
            <a:lvl8pPr indent="-342900" lvl="7" marL="3657600" algn="l">
              <a:lnSpc>
                <a:spcPct val="100000"/>
              </a:lnSpc>
              <a:spcBef>
                <a:spcPts val="270"/>
              </a:spcBef>
              <a:spcAft>
                <a:spcPts val="0"/>
              </a:spcAft>
              <a:buClr>
                <a:schemeClr val="dk1"/>
              </a:buClr>
              <a:buSzPts val="1800"/>
              <a:buChar char="•"/>
              <a:defRPr sz="1350"/>
            </a:lvl8pPr>
            <a:lvl9pPr indent="-342900" lvl="8" marL="4114800" algn="l">
              <a:lnSpc>
                <a:spcPct val="100000"/>
              </a:lnSpc>
              <a:spcBef>
                <a:spcPts val="270"/>
              </a:spcBef>
              <a:spcAft>
                <a:spcPts val="0"/>
              </a:spcAft>
              <a:buClr>
                <a:schemeClr val="dk1"/>
              </a:buClr>
              <a:buSzPts val="1800"/>
              <a:buChar char="•"/>
              <a:defRPr sz="1350"/>
            </a:lvl9pPr>
          </a:lstStyle>
          <a:p/>
        </p:txBody>
      </p:sp>
      <p:sp>
        <p:nvSpPr>
          <p:cNvPr id="36" name="Google Shape;36;p19"/>
          <p:cNvSpPr txBox="1"/>
          <p:nvPr>
            <p:ph idx="2" type="body"/>
          </p:nvPr>
        </p:nvSpPr>
        <p:spPr>
          <a:xfrm>
            <a:off x="4648200" y="1200151"/>
            <a:ext cx="4038600" cy="3394472"/>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420"/>
              </a:spcBef>
              <a:spcAft>
                <a:spcPts val="0"/>
              </a:spcAft>
              <a:buClr>
                <a:schemeClr val="dk1"/>
              </a:buClr>
              <a:buSzPts val="2800"/>
              <a:buChar char="•"/>
              <a:defRPr sz="2100"/>
            </a:lvl1pPr>
            <a:lvl2pPr indent="-381000" lvl="1" marL="914400" algn="l">
              <a:lnSpc>
                <a:spcPct val="100000"/>
              </a:lnSpc>
              <a:spcBef>
                <a:spcPts val="360"/>
              </a:spcBef>
              <a:spcAft>
                <a:spcPts val="0"/>
              </a:spcAft>
              <a:buClr>
                <a:schemeClr val="dk1"/>
              </a:buClr>
              <a:buSzPts val="2400"/>
              <a:buChar char="–"/>
              <a:defRPr sz="1800"/>
            </a:lvl2pPr>
            <a:lvl3pPr indent="-355600" lvl="2" marL="1371600" algn="l">
              <a:lnSpc>
                <a:spcPct val="100000"/>
              </a:lnSpc>
              <a:spcBef>
                <a:spcPts val="300"/>
              </a:spcBef>
              <a:spcAft>
                <a:spcPts val="0"/>
              </a:spcAft>
              <a:buClr>
                <a:schemeClr val="dk1"/>
              </a:buClr>
              <a:buSzPts val="2000"/>
              <a:buChar char="•"/>
              <a:defRPr sz="1500"/>
            </a:lvl3pPr>
            <a:lvl4pPr indent="-342900" lvl="3" marL="1828800" algn="l">
              <a:lnSpc>
                <a:spcPct val="100000"/>
              </a:lnSpc>
              <a:spcBef>
                <a:spcPts val="270"/>
              </a:spcBef>
              <a:spcAft>
                <a:spcPts val="0"/>
              </a:spcAft>
              <a:buClr>
                <a:schemeClr val="dk1"/>
              </a:buClr>
              <a:buSzPts val="1800"/>
              <a:buChar char="–"/>
              <a:defRPr sz="1350"/>
            </a:lvl4pPr>
            <a:lvl5pPr indent="-342900" lvl="4" marL="2286000" algn="l">
              <a:lnSpc>
                <a:spcPct val="100000"/>
              </a:lnSpc>
              <a:spcBef>
                <a:spcPts val="270"/>
              </a:spcBef>
              <a:spcAft>
                <a:spcPts val="0"/>
              </a:spcAft>
              <a:buClr>
                <a:schemeClr val="dk1"/>
              </a:buClr>
              <a:buSzPts val="1800"/>
              <a:buChar char="»"/>
              <a:defRPr sz="1350"/>
            </a:lvl5pPr>
            <a:lvl6pPr indent="-342900" lvl="5" marL="2743200" algn="l">
              <a:lnSpc>
                <a:spcPct val="100000"/>
              </a:lnSpc>
              <a:spcBef>
                <a:spcPts val="270"/>
              </a:spcBef>
              <a:spcAft>
                <a:spcPts val="0"/>
              </a:spcAft>
              <a:buClr>
                <a:schemeClr val="dk1"/>
              </a:buClr>
              <a:buSzPts val="1800"/>
              <a:buChar char="•"/>
              <a:defRPr sz="1350"/>
            </a:lvl6pPr>
            <a:lvl7pPr indent="-342900" lvl="6" marL="3200400" algn="l">
              <a:lnSpc>
                <a:spcPct val="100000"/>
              </a:lnSpc>
              <a:spcBef>
                <a:spcPts val="270"/>
              </a:spcBef>
              <a:spcAft>
                <a:spcPts val="0"/>
              </a:spcAft>
              <a:buClr>
                <a:schemeClr val="dk1"/>
              </a:buClr>
              <a:buSzPts val="1800"/>
              <a:buChar char="•"/>
              <a:defRPr sz="1350"/>
            </a:lvl7pPr>
            <a:lvl8pPr indent="-342900" lvl="7" marL="3657600" algn="l">
              <a:lnSpc>
                <a:spcPct val="100000"/>
              </a:lnSpc>
              <a:spcBef>
                <a:spcPts val="270"/>
              </a:spcBef>
              <a:spcAft>
                <a:spcPts val="0"/>
              </a:spcAft>
              <a:buClr>
                <a:schemeClr val="dk1"/>
              </a:buClr>
              <a:buSzPts val="1800"/>
              <a:buChar char="•"/>
              <a:defRPr sz="1350"/>
            </a:lvl8pPr>
            <a:lvl9pPr indent="-342900" lvl="8" marL="4114800" algn="l">
              <a:lnSpc>
                <a:spcPct val="100000"/>
              </a:lnSpc>
              <a:spcBef>
                <a:spcPts val="270"/>
              </a:spcBef>
              <a:spcAft>
                <a:spcPts val="0"/>
              </a:spcAft>
              <a:buClr>
                <a:schemeClr val="dk1"/>
              </a:buClr>
              <a:buSzPts val="1800"/>
              <a:buChar char="•"/>
              <a:defRPr sz="1350"/>
            </a:lvl9pPr>
          </a:lstStyle>
          <a:p/>
        </p:txBody>
      </p:sp>
      <p:sp>
        <p:nvSpPr>
          <p:cNvPr id="37" name="Google Shape;37;p1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0" name="Shape 40"/>
        <p:cNvGrpSpPr/>
        <p:nvPr/>
      </p:nvGrpSpPr>
      <p:grpSpPr>
        <a:xfrm>
          <a:off x="0" y="0"/>
          <a:ext cx="0" cy="0"/>
          <a:chOff x="0" y="0"/>
          <a:chExt cx="0" cy="0"/>
        </a:xfrm>
      </p:grpSpPr>
      <p:sp>
        <p:nvSpPr>
          <p:cNvPr id="41" name="Google Shape;41;p2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0"/>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2400"/>
              <a:buNone/>
              <a:defRPr b="1" sz="1800"/>
            </a:lvl1pPr>
            <a:lvl2pPr indent="-228600" lvl="1" marL="914400" algn="l">
              <a:lnSpc>
                <a:spcPct val="100000"/>
              </a:lnSpc>
              <a:spcBef>
                <a:spcPts val="300"/>
              </a:spcBef>
              <a:spcAft>
                <a:spcPts val="0"/>
              </a:spcAft>
              <a:buClr>
                <a:schemeClr val="dk1"/>
              </a:buClr>
              <a:buSzPts val="2000"/>
              <a:buNone/>
              <a:defRPr b="1" sz="1500"/>
            </a:lvl2pPr>
            <a:lvl3pPr indent="-228600" lvl="2" marL="1371600" algn="l">
              <a:lnSpc>
                <a:spcPct val="100000"/>
              </a:lnSpc>
              <a:spcBef>
                <a:spcPts val="270"/>
              </a:spcBef>
              <a:spcAft>
                <a:spcPts val="0"/>
              </a:spcAft>
              <a:buClr>
                <a:schemeClr val="dk1"/>
              </a:buClr>
              <a:buSzPts val="1800"/>
              <a:buNone/>
              <a:defRPr b="1" sz="1350"/>
            </a:lvl3pPr>
            <a:lvl4pPr indent="-228600" lvl="3" marL="1828800" algn="l">
              <a:lnSpc>
                <a:spcPct val="100000"/>
              </a:lnSpc>
              <a:spcBef>
                <a:spcPts val="240"/>
              </a:spcBef>
              <a:spcAft>
                <a:spcPts val="0"/>
              </a:spcAft>
              <a:buClr>
                <a:schemeClr val="dk1"/>
              </a:buClr>
              <a:buSzPts val="1600"/>
              <a:buNone/>
              <a:defRPr b="1" sz="1200"/>
            </a:lvl4pPr>
            <a:lvl5pPr indent="-228600" lvl="4" marL="2286000" algn="l">
              <a:lnSpc>
                <a:spcPct val="100000"/>
              </a:lnSpc>
              <a:spcBef>
                <a:spcPts val="240"/>
              </a:spcBef>
              <a:spcAft>
                <a:spcPts val="0"/>
              </a:spcAft>
              <a:buClr>
                <a:schemeClr val="dk1"/>
              </a:buClr>
              <a:buSzPts val="1600"/>
              <a:buNone/>
              <a:defRPr b="1" sz="1200"/>
            </a:lvl5pPr>
            <a:lvl6pPr indent="-228600" lvl="5" marL="2743200" algn="l">
              <a:lnSpc>
                <a:spcPct val="100000"/>
              </a:lnSpc>
              <a:spcBef>
                <a:spcPts val="240"/>
              </a:spcBef>
              <a:spcAft>
                <a:spcPts val="0"/>
              </a:spcAft>
              <a:buClr>
                <a:schemeClr val="dk1"/>
              </a:buClr>
              <a:buSzPts val="1600"/>
              <a:buNone/>
              <a:defRPr b="1" sz="1200"/>
            </a:lvl6pPr>
            <a:lvl7pPr indent="-228600" lvl="6" marL="3200400" algn="l">
              <a:lnSpc>
                <a:spcPct val="100000"/>
              </a:lnSpc>
              <a:spcBef>
                <a:spcPts val="240"/>
              </a:spcBef>
              <a:spcAft>
                <a:spcPts val="0"/>
              </a:spcAft>
              <a:buClr>
                <a:schemeClr val="dk1"/>
              </a:buClr>
              <a:buSzPts val="1600"/>
              <a:buNone/>
              <a:defRPr b="1" sz="1200"/>
            </a:lvl7pPr>
            <a:lvl8pPr indent="-228600" lvl="7" marL="3657600" algn="l">
              <a:lnSpc>
                <a:spcPct val="100000"/>
              </a:lnSpc>
              <a:spcBef>
                <a:spcPts val="240"/>
              </a:spcBef>
              <a:spcAft>
                <a:spcPts val="0"/>
              </a:spcAft>
              <a:buClr>
                <a:schemeClr val="dk1"/>
              </a:buClr>
              <a:buSzPts val="1600"/>
              <a:buNone/>
              <a:defRPr b="1" sz="1200"/>
            </a:lvl8pPr>
            <a:lvl9pPr indent="-228600" lvl="8" marL="4114800" algn="l">
              <a:lnSpc>
                <a:spcPct val="100000"/>
              </a:lnSpc>
              <a:spcBef>
                <a:spcPts val="240"/>
              </a:spcBef>
              <a:spcAft>
                <a:spcPts val="0"/>
              </a:spcAft>
              <a:buClr>
                <a:schemeClr val="dk1"/>
              </a:buClr>
              <a:buSzPts val="1600"/>
              <a:buNone/>
              <a:defRPr b="1" sz="1200"/>
            </a:lvl9pPr>
          </a:lstStyle>
          <a:p/>
        </p:txBody>
      </p:sp>
      <p:sp>
        <p:nvSpPr>
          <p:cNvPr id="43" name="Google Shape;43;p20"/>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60"/>
              </a:spcBef>
              <a:spcAft>
                <a:spcPts val="0"/>
              </a:spcAft>
              <a:buClr>
                <a:schemeClr val="dk1"/>
              </a:buClr>
              <a:buSzPts val="2400"/>
              <a:buChar char="•"/>
              <a:defRPr sz="1800"/>
            </a:lvl1pPr>
            <a:lvl2pPr indent="-355600" lvl="1" marL="914400" algn="l">
              <a:lnSpc>
                <a:spcPct val="100000"/>
              </a:lnSpc>
              <a:spcBef>
                <a:spcPts val="300"/>
              </a:spcBef>
              <a:spcAft>
                <a:spcPts val="0"/>
              </a:spcAft>
              <a:buClr>
                <a:schemeClr val="dk1"/>
              </a:buClr>
              <a:buSzPts val="2000"/>
              <a:buChar char="–"/>
              <a:defRPr sz="1500"/>
            </a:lvl2pPr>
            <a:lvl3pPr indent="-342900" lvl="2" marL="1371600" algn="l">
              <a:lnSpc>
                <a:spcPct val="100000"/>
              </a:lnSpc>
              <a:spcBef>
                <a:spcPts val="270"/>
              </a:spcBef>
              <a:spcAft>
                <a:spcPts val="0"/>
              </a:spcAft>
              <a:buClr>
                <a:schemeClr val="dk1"/>
              </a:buClr>
              <a:buSzPts val="1800"/>
              <a:buChar char="•"/>
              <a:defRPr sz="1350"/>
            </a:lvl3pPr>
            <a:lvl4pPr indent="-330200" lvl="3" marL="1828800" algn="l">
              <a:lnSpc>
                <a:spcPct val="100000"/>
              </a:lnSpc>
              <a:spcBef>
                <a:spcPts val="240"/>
              </a:spcBef>
              <a:spcAft>
                <a:spcPts val="0"/>
              </a:spcAft>
              <a:buClr>
                <a:schemeClr val="dk1"/>
              </a:buClr>
              <a:buSzPts val="1600"/>
              <a:buChar char="–"/>
              <a:defRPr sz="1200"/>
            </a:lvl4pPr>
            <a:lvl5pPr indent="-330200" lvl="4" marL="2286000" algn="l">
              <a:lnSpc>
                <a:spcPct val="100000"/>
              </a:lnSpc>
              <a:spcBef>
                <a:spcPts val="240"/>
              </a:spcBef>
              <a:spcAft>
                <a:spcPts val="0"/>
              </a:spcAft>
              <a:buClr>
                <a:schemeClr val="dk1"/>
              </a:buClr>
              <a:buSzPts val="1600"/>
              <a:buChar char="»"/>
              <a:defRPr sz="1200"/>
            </a:lvl5pPr>
            <a:lvl6pPr indent="-330200" lvl="5" marL="2743200" algn="l">
              <a:lnSpc>
                <a:spcPct val="100000"/>
              </a:lnSpc>
              <a:spcBef>
                <a:spcPts val="240"/>
              </a:spcBef>
              <a:spcAft>
                <a:spcPts val="0"/>
              </a:spcAft>
              <a:buClr>
                <a:schemeClr val="dk1"/>
              </a:buClr>
              <a:buSzPts val="1600"/>
              <a:buChar char="•"/>
              <a:defRPr sz="1200"/>
            </a:lvl6pPr>
            <a:lvl7pPr indent="-330200" lvl="6" marL="3200400" algn="l">
              <a:lnSpc>
                <a:spcPct val="100000"/>
              </a:lnSpc>
              <a:spcBef>
                <a:spcPts val="240"/>
              </a:spcBef>
              <a:spcAft>
                <a:spcPts val="0"/>
              </a:spcAft>
              <a:buClr>
                <a:schemeClr val="dk1"/>
              </a:buClr>
              <a:buSzPts val="1600"/>
              <a:buChar char="•"/>
              <a:defRPr sz="1200"/>
            </a:lvl7pPr>
            <a:lvl8pPr indent="-330200" lvl="7" marL="3657600" algn="l">
              <a:lnSpc>
                <a:spcPct val="100000"/>
              </a:lnSpc>
              <a:spcBef>
                <a:spcPts val="240"/>
              </a:spcBef>
              <a:spcAft>
                <a:spcPts val="0"/>
              </a:spcAft>
              <a:buClr>
                <a:schemeClr val="dk1"/>
              </a:buClr>
              <a:buSzPts val="1600"/>
              <a:buChar char="•"/>
              <a:defRPr sz="1200"/>
            </a:lvl8pPr>
            <a:lvl9pPr indent="-330200" lvl="8" marL="4114800" algn="l">
              <a:lnSpc>
                <a:spcPct val="100000"/>
              </a:lnSpc>
              <a:spcBef>
                <a:spcPts val="240"/>
              </a:spcBef>
              <a:spcAft>
                <a:spcPts val="0"/>
              </a:spcAft>
              <a:buClr>
                <a:schemeClr val="dk1"/>
              </a:buClr>
              <a:buSzPts val="1600"/>
              <a:buChar char="•"/>
              <a:defRPr sz="1200"/>
            </a:lvl9pPr>
          </a:lstStyle>
          <a:p/>
        </p:txBody>
      </p:sp>
      <p:sp>
        <p:nvSpPr>
          <p:cNvPr id="44" name="Google Shape;44;p20"/>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2400"/>
              <a:buNone/>
              <a:defRPr b="1" sz="1800"/>
            </a:lvl1pPr>
            <a:lvl2pPr indent="-228600" lvl="1" marL="914400" algn="l">
              <a:lnSpc>
                <a:spcPct val="100000"/>
              </a:lnSpc>
              <a:spcBef>
                <a:spcPts val="300"/>
              </a:spcBef>
              <a:spcAft>
                <a:spcPts val="0"/>
              </a:spcAft>
              <a:buClr>
                <a:schemeClr val="dk1"/>
              </a:buClr>
              <a:buSzPts val="2000"/>
              <a:buNone/>
              <a:defRPr b="1" sz="1500"/>
            </a:lvl2pPr>
            <a:lvl3pPr indent="-228600" lvl="2" marL="1371600" algn="l">
              <a:lnSpc>
                <a:spcPct val="100000"/>
              </a:lnSpc>
              <a:spcBef>
                <a:spcPts val="270"/>
              </a:spcBef>
              <a:spcAft>
                <a:spcPts val="0"/>
              </a:spcAft>
              <a:buClr>
                <a:schemeClr val="dk1"/>
              </a:buClr>
              <a:buSzPts val="1800"/>
              <a:buNone/>
              <a:defRPr b="1" sz="1350"/>
            </a:lvl3pPr>
            <a:lvl4pPr indent="-228600" lvl="3" marL="1828800" algn="l">
              <a:lnSpc>
                <a:spcPct val="100000"/>
              </a:lnSpc>
              <a:spcBef>
                <a:spcPts val="240"/>
              </a:spcBef>
              <a:spcAft>
                <a:spcPts val="0"/>
              </a:spcAft>
              <a:buClr>
                <a:schemeClr val="dk1"/>
              </a:buClr>
              <a:buSzPts val="1600"/>
              <a:buNone/>
              <a:defRPr b="1" sz="1200"/>
            </a:lvl4pPr>
            <a:lvl5pPr indent="-228600" lvl="4" marL="2286000" algn="l">
              <a:lnSpc>
                <a:spcPct val="100000"/>
              </a:lnSpc>
              <a:spcBef>
                <a:spcPts val="240"/>
              </a:spcBef>
              <a:spcAft>
                <a:spcPts val="0"/>
              </a:spcAft>
              <a:buClr>
                <a:schemeClr val="dk1"/>
              </a:buClr>
              <a:buSzPts val="1600"/>
              <a:buNone/>
              <a:defRPr b="1" sz="1200"/>
            </a:lvl5pPr>
            <a:lvl6pPr indent="-228600" lvl="5" marL="2743200" algn="l">
              <a:lnSpc>
                <a:spcPct val="100000"/>
              </a:lnSpc>
              <a:spcBef>
                <a:spcPts val="240"/>
              </a:spcBef>
              <a:spcAft>
                <a:spcPts val="0"/>
              </a:spcAft>
              <a:buClr>
                <a:schemeClr val="dk1"/>
              </a:buClr>
              <a:buSzPts val="1600"/>
              <a:buNone/>
              <a:defRPr b="1" sz="1200"/>
            </a:lvl6pPr>
            <a:lvl7pPr indent="-228600" lvl="6" marL="3200400" algn="l">
              <a:lnSpc>
                <a:spcPct val="100000"/>
              </a:lnSpc>
              <a:spcBef>
                <a:spcPts val="240"/>
              </a:spcBef>
              <a:spcAft>
                <a:spcPts val="0"/>
              </a:spcAft>
              <a:buClr>
                <a:schemeClr val="dk1"/>
              </a:buClr>
              <a:buSzPts val="1600"/>
              <a:buNone/>
              <a:defRPr b="1" sz="1200"/>
            </a:lvl7pPr>
            <a:lvl8pPr indent="-228600" lvl="7" marL="3657600" algn="l">
              <a:lnSpc>
                <a:spcPct val="100000"/>
              </a:lnSpc>
              <a:spcBef>
                <a:spcPts val="240"/>
              </a:spcBef>
              <a:spcAft>
                <a:spcPts val="0"/>
              </a:spcAft>
              <a:buClr>
                <a:schemeClr val="dk1"/>
              </a:buClr>
              <a:buSzPts val="1600"/>
              <a:buNone/>
              <a:defRPr b="1" sz="1200"/>
            </a:lvl8pPr>
            <a:lvl9pPr indent="-228600" lvl="8" marL="4114800" algn="l">
              <a:lnSpc>
                <a:spcPct val="100000"/>
              </a:lnSpc>
              <a:spcBef>
                <a:spcPts val="240"/>
              </a:spcBef>
              <a:spcAft>
                <a:spcPts val="0"/>
              </a:spcAft>
              <a:buClr>
                <a:schemeClr val="dk1"/>
              </a:buClr>
              <a:buSzPts val="1600"/>
              <a:buNone/>
              <a:defRPr b="1" sz="1200"/>
            </a:lvl9pPr>
          </a:lstStyle>
          <a:p/>
        </p:txBody>
      </p:sp>
      <p:sp>
        <p:nvSpPr>
          <p:cNvPr id="45" name="Google Shape;45;p20"/>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60"/>
              </a:spcBef>
              <a:spcAft>
                <a:spcPts val="0"/>
              </a:spcAft>
              <a:buClr>
                <a:schemeClr val="dk1"/>
              </a:buClr>
              <a:buSzPts val="2400"/>
              <a:buChar char="•"/>
              <a:defRPr sz="1800"/>
            </a:lvl1pPr>
            <a:lvl2pPr indent="-355600" lvl="1" marL="914400" algn="l">
              <a:lnSpc>
                <a:spcPct val="100000"/>
              </a:lnSpc>
              <a:spcBef>
                <a:spcPts val="300"/>
              </a:spcBef>
              <a:spcAft>
                <a:spcPts val="0"/>
              </a:spcAft>
              <a:buClr>
                <a:schemeClr val="dk1"/>
              </a:buClr>
              <a:buSzPts val="2000"/>
              <a:buChar char="–"/>
              <a:defRPr sz="1500"/>
            </a:lvl2pPr>
            <a:lvl3pPr indent="-342900" lvl="2" marL="1371600" algn="l">
              <a:lnSpc>
                <a:spcPct val="100000"/>
              </a:lnSpc>
              <a:spcBef>
                <a:spcPts val="270"/>
              </a:spcBef>
              <a:spcAft>
                <a:spcPts val="0"/>
              </a:spcAft>
              <a:buClr>
                <a:schemeClr val="dk1"/>
              </a:buClr>
              <a:buSzPts val="1800"/>
              <a:buChar char="•"/>
              <a:defRPr sz="1350"/>
            </a:lvl3pPr>
            <a:lvl4pPr indent="-330200" lvl="3" marL="1828800" algn="l">
              <a:lnSpc>
                <a:spcPct val="100000"/>
              </a:lnSpc>
              <a:spcBef>
                <a:spcPts val="240"/>
              </a:spcBef>
              <a:spcAft>
                <a:spcPts val="0"/>
              </a:spcAft>
              <a:buClr>
                <a:schemeClr val="dk1"/>
              </a:buClr>
              <a:buSzPts val="1600"/>
              <a:buChar char="–"/>
              <a:defRPr sz="1200"/>
            </a:lvl4pPr>
            <a:lvl5pPr indent="-330200" lvl="4" marL="2286000" algn="l">
              <a:lnSpc>
                <a:spcPct val="100000"/>
              </a:lnSpc>
              <a:spcBef>
                <a:spcPts val="240"/>
              </a:spcBef>
              <a:spcAft>
                <a:spcPts val="0"/>
              </a:spcAft>
              <a:buClr>
                <a:schemeClr val="dk1"/>
              </a:buClr>
              <a:buSzPts val="1600"/>
              <a:buChar char="»"/>
              <a:defRPr sz="1200"/>
            </a:lvl5pPr>
            <a:lvl6pPr indent="-330200" lvl="5" marL="2743200" algn="l">
              <a:lnSpc>
                <a:spcPct val="100000"/>
              </a:lnSpc>
              <a:spcBef>
                <a:spcPts val="240"/>
              </a:spcBef>
              <a:spcAft>
                <a:spcPts val="0"/>
              </a:spcAft>
              <a:buClr>
                <a:schemeClr val="dk1"/>
              </a:buClr>
              <a:buSzPts val="1600"/>
              <a:buChar char="•"/>
              <a:defRPr sz="1200"/>
            </a:lvl6pPr>
            <a:lvl7pPr indent="-330200" lvl="6" marL="3200400" algn="l">
              <a:lnSpc>
                <a:spcPct val="100000"/>
              </a:lnSpc>
              <a:spcBef>
                <a:spcPts val="240"/>
              </a:spcBef>
              <a:spcAft>
                <a:spcPts val="0"/>
              </a:spcAft>
              <a:buClr>
                <a:schemeClr val="dk1"/>
              </a:buClr>
              <a:buSzPts val="1600"/>
              <a:buChar char="•"/>
              <a:defRPr sz="1200"/>
            </a:lvl7pPr>
            <a:lvl8pPr indent="-330200" lvl="7" marL="3657600" algn="l">
              <a:lnSpc>
                <a:spcPct val="100000"/>
              </a:lnSpc>
              <a:spcBef>
                <a:spcPts val="240"/>
              </a:spcBef>
              <a:spcAft>
                <a:spcPts val="0"/>
              </a:spcAft>
              <a:buClr>
                <a:schemeClr val="dk1"/>
              </a:buClr>
              <a:buSzPts val="1600"/>
              <a:buChar char="•"/>
              <a:defRPr sz="1200"/>
            </a:lvl8pPr>
            <a:lvl9pPr indent="-330200" lvl="8" marL="4114800" algn="l">
              <a:lnSpc>
                <a:spcPct val="100000"/>
              </a:lnSpc>
              <a:spcBef>
                <a:spcPts val="240"/>
              </a:spcBef>
              <a:spcAft>
                <a:spcPts val="0"/>
              </a:spcAft>
              <a:buClr>
                <a:schemeClr val="dk1"/>
              </a:buClr>
              <a:buSzPts val="1600"/>
              <a:buChar char="•"/>
              <a:defRPr sz="1200"/>
            </a:lvl9pPr>
          </a:lstStyle>
          <a:p/>
        </p:txBody>
      </p:sp>
      <p:sp>
        <p:nvSpPr>
          <p:cNvPr id="46" name="Google Shape;46;p2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49" name="Shape 49"/>
        <p:cNvGrpSpPr/>
        <p:nvPr/>
      </p:nvGrpSpPr>
      <p:grpSpPr>
        <a:xfrm>
          <a:off x="0" y="0"/>
          <a:ext cx="0" cy="0"/>
          <a:chOff x="0" y="0"/>
          <a:chExt cx="0" cy="0"/>
        </a:xfrm>
      </p:grpSpPr>
      <p:sp>
        <p:nvSpPr>
          <p:cNvPr id="50" name="Google Shape;50;p2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type="blank">
  <p:cSld name="BLANK">
    <p:spTree>
      <p:nvGrpSpPr>
        <p:cNvPr id="54" name="Shape 54"/>
        <p:cNvGrpSpPr/>
        <p:nvPr/>
      </p:nvGrpSpPr>
      <p:grpSpPr>
        <a:xfrm>
          <a:off x="0" y="0"/>
          <a:ext cx="0" cy="0"/>
          <a:chOff x="0" y="0"/>
          <a:chExt cx="0" cy="0"/>
        </a:xfrm>
      </p:grpSpPr>
      <p:sp>
        <p:nvSpPr>
          <p:cNvPr id="55" name="Google Shape;55;p2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58" name="Shape 58"/>
        <p:cNvGrpSpPr/>
        <p:nvPr/>
      </p:nvGrpSpPr>
      <p:grpSpPr>
        <a:xfrm>
          <a:off x="0" y="0"/>
          <a:ext cx="0" cy="0"/>
          <a:chOff x="0" y="0"/>
          <a:chExt cx="0" cy="0"/>
        </a:xfrm>
      </p:grpSpPr>
      <p:sp>
        <p:nvSpPr>
          <p:cNvPr id="59" name="Google Shape;59;p23"/>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3"/>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80"/>
              </a:spcBef>
              <a:spcAft>
                <a:spcPts val="0"/>
              </a:spcAft>
              <a:buClr>
                <a:schemeClr val="dk1"/>
              </a:buClr>
              <a:buSzPts val="3200"/>
              <a:buChar char="•"/>
              <a:defRPr sz="2400"/>
            </a:lvl1pPr>
            <a:lvl2pPr indent="-406400" lvl="1" marL="914400" algn="l">
              <a:lnSpc>
                <a:spcPct val="100000"/>
              </a:lnSpc>
              <a:spcBef>
                <a:spcPts val="420"/>
              </a:spcBef>
              <a:spcAft>
                <a:spcPts val="0"/>
              </a:spcAft>
              <a:buClr>
                <a:schemeClr val="dk1"/>
              </a:buClr>
              <a:buSzPts val="2800"/>
              <a:buChar char="–"/>
              <a:defRPr sz="2100"/>
            </a:lvl2pPr>
            <a:lvl3pPr indent="-381000" lvl="2" marL="1371600" algn="l">
              <a:lnSpc>
                <a:spcPct val="100000"/>
              </a:lnSpc>
              <a:spcBef>
                <a:spcPts val="360"/>
              </a:spcBef>
              <a:spcAft>
                <a:spcPts val="0"/>
              </a:spcAft>
              <a:buClr>
                <a:schemeClr val="dk1"/>
              </a:buClr>
              <a:buSzPts val="2400"/>
              <a:buChar char="•"/>
              <a:defRPr sz="1800"/>
            </a:lvl3pPr>
            <a:lvl4pPr indent="-355600" lvl="3" marL="1828800" algn="l">
              <a:lnSpc>
                <a:spcPct val="100000"/>
              </a:lnSpc>
              <a:spcBef>
                <a:spcPts val="300"/>
              </a:spcBef>
              <a:spcAft>
                <a:spcPts val="0"/>
              </a:spcAft>
              <a:buClr>
                <a:schemeClr val="dk1"/>
              </a:buClr>
              <a:buSzPts val="2000"/>
              <a:buChar char="–"/>
              <a:defRPr sz="1500"/>
            </a:lvl4pPr>
            <a:lvl5pPr indent="-355600" lvl="4" marL="2286000" algn="l">
              <a:lnSpc>
                <a:spcPct val="100000"/>
              </a:lnSpc>
              <a:spcBef>
                <a:spcPts val="300"/>
              </a:spcBef>
              <a:spcAft>
                <a:spcPts val="0"/>
              </a:spcAft>
              <a:buClr>
                <a:schemeClr val="dk1"/>
              </a:buClr>
              <a:buSzPts val="2000"/>
              <a:buChar char="»"/>
              <a:defRPr sz="1500"/>
            </a:lvl5pPr>
            <a:lvl6pPr indent="-355600" lvl="5" marL="2743200" algn="l">
              <a:lnSpc>
                <a:spcPct val="100000"/>
              </a:lnSpc>
              <a:spcBef>
                <a:spcPts val="300"/>
              </a:spcBef>
              <a:spcAft>
                <a:spcPts val="0"/>
              </a:spcAft>
              <a:buClr>
                <a:schemeClr val="dk1"/>
              </a:buClr>
              <a:buSzPts val="2000"/>
              <a:buChar char="•"/>
              <a:defRPr sz="1500"/>
            </a:lvl6pPr>
            <a:lvl7pPr indent="-355600" lvl="6" marL="3200400" algn="l">
              <a:lnSpc>
                <a:spcPct val="100000"/>
              </a:lnSpc>
              <a:spcBef>
                <a:spcPts val="300"/>
              </a:spcBef>
              <a:spcAft>
                <a:spcPts val="0"/>
              </a:spcAft>
              <a:buClr>
                <a:schemeClr val="dk1"/>
              </a:buClr>
              <a:buSzPts val="2000"/>
              <a:buChar char="•"/>
              <a:defRPr sz="1500"/>
            </a:lvl7pPr>
            <a:lvl8pPr indent="-355600" lvl="7" marL="3657600" algn="l">
              <a:lnSpc>
                <a:spcPct val="100000"/>
              </a:lnSpc>
              <a:spcBef>
                <a:spcPts val="300"/>
              </a:spcBef>
              <a:spcAft>
                <a:spcPts val="0"/>
              </a:spcAft>
              <a:buClr>
                <a:schemeClr val="dk1"/>
              </a:buClr>
              <a:buSzPts val="2000"/>
              <a:buChar char="•"/>
              <a:defRPr sz="1500"/>
            </a:lvl8pPr>
            <a:lvl9pPr indent="-355600" lvl="8" marL="4114800" algn="l">
              <a:lnSpc>
                <a:spcPct val="100000"/>
              </a:lnSpc>
              <a:spcBef>
                <a:spcPts val="300"/>
              </a:spcBef>
              <a:spcAft>
                <a:spcPts val="0"/>
              </a:spcAft>
              <a:buClr>
                <a:schemeClr val="dk1"/>
              </a:buClr>
              <a:buSzPts val="2000"/>
              <a:buChar char="•"/>
              <a:defRPr sz="1500"/>
            </a:lvl9pPr>
          </a:lstStyle>
          <a:p/>
        </p:txBody>
      </p:sp>
      <p:sp>
        <p:nvSpPr>
          <p:cNvPr id="61" name="Google Shape;61;p23"/>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400"/>
              <a:buNone/>
              <a:defRPr sz="1050"/>
            </a:lvl1pPr>
            <a:lvl2pPr indent="-228600" lvl="1" marL="914400" algn="l">
              <a:lnSpc>
                <a:spcPct val="100000"/>
              </a:lnSpc>
              <a:spcBef>
                <a:spcPts val="180"/>
              </a:spcBef>
              <a:spcAft>
                <a:spcPts val="0"/>
              </a:spcAft>
              <a:buClr>
                <a:schemeClr val="dk1"/>
              </a:buClr>
              <a:buSzPts val="1200"/>
              <a:buNone/>
              <a:defRPr sz="900"/>
            </a:lvl2pPr>
            <a:lvl3pPr indent="-228600" lvl="2" marL="1371600" algn="l">
              <a:lnSpc>
                <a:spcPct val="100000"/>
              </a:lnSpc>
              <a:spcBef>
                <a:spcPts val="150"/>
              </a:spcBef>
              <a:spcAft>
                <a:spcPts val="0"/>
              </a:spcAft>
              <a:buClr>
                <a:schemeClr val="dk1"/>
              </a:buClr>
              <a:buSzPts val="1000"/>
              <a:buNone/>
              <a:defRPr sz="750"/>
            </a:lvl3pPr>
            <a:lvl4pPr indent="-228600" lvl="3" marL="1828800" algn="l">
              <a:lnSpc>
                <a:spcPct val="100000"/>
              </a:lnSpc>
              <a:spcBef>
                <a:spcPts val="135"/>
              </a:spcBef>
              <a:spcAft>
                <a:spcPts val="0"/>
              </a:spcAft>
              <a:buClr>
                <a:schemeClr val="dk1"/>
              </a:buClr>
              <a:buSzPts val="900"/>
              <a:buNone/>
              <a:defRPr sz="675"/>
            </a:lvl4pPr>
            <a:lvl5pPr indent="-228600" lvl="4" marL="2286000" algn="l">
              <a:lnSpc>
                <a:spcPct val="100000"/>
              </a:lnSpc>
              <a:spcBef>
                <a:spcPts val="135"/>
              </a:spcBef>
              <a:spcAft>
                <a:spcPts val="0"/>
              </a:spcAft>
              <a:buClr>
                <a:schemeClr val="dk1"/>
              </a:buClr>
              <a:buSzPts val="900"/>
              <a:buNone/>
              <a:defRPr sz="675"/>
            </a:lvl5pPr>
            <a:lvl6pPr indent="-228600" lvl="5" marL="2743200" algn="l">
              <a:lnSpc>
                <a:spcPct val="100000"/>
              </a:lnSpc>
              <a:spcBef>
                <a:spcPts val="135"/>
              </a:spcBef>
              <a:spcAft>
                <a:spcPts val="0"/>
              </a:spcAft>
              <a:buClr>
                <a:schemeClr val="dk1"/>
              </a:buClr>
              <a:buSzPts val="900"/>
              <a:buNone/>
              <a:defRPr sz="675"/>
            </a:lvl6pPr>
            <a:lvl7pPr indent="-228600" lvl="6" marL="3200400" algn="l">
              <a:lnSpc>
                <a:spcPct val="100000"/>
              </a:lnSpc>
              <a:spcBef>
                <a:spcPts val="135"/>
              </a:spcBef>
              <a:spcAft>
                <a:spcPts val="0"/>
              </a:spcAft>
              <a:buClr>
                <a:schemeClr val="dk1"/>
              </a:buClr>
              <a:buSzPts val="900"/>
              <a:buNone/>
              <a:defRPr sz="675"/>
            </a:lvl7pPr>
            <a:lvl8pPr indent="-228600" lvl="7" marL="3657600" algn="l">
              <a:lnSpc>
                <a:spcPct val="100000"/>
              </a:lnSpc>
              <a:spcBef>
                <a:spcPts val="135"/>
              </a:spcBef>
              <a:spcAft>
                <a:spcPts val="0"/>
              </a:spcAft>
              <a:buClr>
                <a:schemeClr val="dk1"/>
              </a:buClr>
              <a:buSzPts val="900"/>
              <a:buNone/>
              <a:defRPr sz="675"/>
            </a:lvl8pPr>
            <a:lvl9pPr indent="-228600" lvl="8" marL="4114800" algn="l">
              <a:lnSpc>
                <a:spcPct val="100000"/>
              </a:lnSpc>
              <a:spcBef>
                <a:spcPts val="135"/>
              </a:spcBef>
              <a:spcAft>
                <a:spcPts val="0"/>
              </a:spcAft>
              <a:buClr>
                <a:schemeClr val="dk1"/>
              </a:buClr>
              <a:buSzPts val="900"/>
              <a:buNone/>
              <a:defRPr sz="675"/>
            </a:lvl9pPr>
          </a:lstStyle>
          <a:p/>
        </p:txBody>
      </p:sp>
      <p:sp>
        <p:nvSpPr>
          <p:cNvPr id="62" name="Google Shape;62;p2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5" name="Shape 65"/>
        <p:cNvGrpSpPr/>
        <p:nvPr/>
      </p:nvGrpSpPr>
      <p:grpSpPr>
        <a:xfrm>
          <a:off x="0" y="0"/>
          <a:ext cx="0" cy="0"/>
          <a:chOff x="0" y="0"/>
          <a:chExt cx="0" cy="0"/>
        </a:xfrm>
      </p:grpSpPr>
      <p:sp>
        <p:nvSpPr>
          <p:cNvPr id="66" name="Google Shape;66;p24"/>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4"/>
          <p:cNvSpPr/>
          <p:nvPr>
            <p:ph idx="2" type="pic"/>
          </p:nvPr>
        </p:nvSpPr>
        <p:spPr>
          <a:xfrm>
            <a:off x="1792288" y="459581"/>
            <a:ext cx="5486400" cy="3086100"/>
          </a:xfrm>
          <a:prstGeom prst="rect">
            <a:avLst/>
          </a:prstGeom>
          <a:noFill/>
          <a:ln>
            <a:noFill/>
          </a:ln>
        </p:spPr>
      </p:sp>
      <p:sp>
        <p:nvSpPr>
          <p:cNvPr id="68" name="Google Shape;68;p24"/>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400"/>
              <a:buNone/>
              <a:defRPr sz="1050"/>
            </a:lvl1pPr>
            <a:lvl2pPr indent="-228600" lvl="1" marL="914400" algn="l">
              <a:lnSpc>
                <a:spcPct val="100000"/>
              </a:lnSpc>
              <a:spcBef>
                <a:spcPts val="180"/>
              </a:spcBef>
              <a:spcAft>
                <a:spcPts val="0"/>
              </a:spcAft>
              <a:buClr>
                <a:schemeClr val="dk1"/>
              </a:buClr>
              <a:buSzPts val="1200"/>
              <a:buNone/>
              <a:defRPr sz="900"/>
            </a:lvl2pPr>
            <a:lvl3pPr indent="-228600" lvl="2" marL="1371600" algn="l">
              <a:lnSpc>
                <a:spcPct val="100000"/>
              </a:lnSpc>
              <a:spcBef>
                <a:spcPts val="150"/>
              </a:spcBef>
              <a:spcAft>
                <a:spcPts val="0"/>
              </a:spcAft>
              <a:buClr>
                <a:schemeClr val="dk1"/>
              </a:buClr>
              <a:buSzPts val="1000"/>
              <a:buNone/>
              <a:defRPr sz="750"/>
            </a:lvl3pPr>
            <a:lvl4pPr indent="-228600" lvl="3" marL="1828800" algn="l">
              <a:lnSpc>
                <a:spcPct val="100000"/>
              </a:lnSpc>
              <a:spcBef>
                <a:spcPts val="135"/>
              </a:spcBef>
              <a:spcAft>
                <a:spcPts val="0"/>
              </a:spcAft>
              <a:buClr>
                <a:schemeClr val="dk1"/>
              </a:buClr>
              <a:buSzPts val="900"/>
              <a:buNone/>
              <a:defRPr sz="675"/>
            </a:lvl4pPr>
            <a:lvl5pPr indent="-228600" lvl="4" marL="2286000" algn="l">
              <a:lnSpc>
                <a:spcPct val="100000"/>
              </a:lnSpc>
              <a:spcBef>
                <a:spcPts val="135"/>
              </a:spcBef>
              <a:spcAft>
                <a:spcPts val="0"/>
              </a:spcAft>
              <a:buClr>
                <a:schemeClr val="dk1"/>
              </a:buClr>
              <a:buSzPts val="900"/>
              <a:buNone/>
              <a:defRPr sz="675"/>
            </a:lvl5pPr>
            <a:lvl6pPr indent="-228600" lvl="5" marL="2743200" algn="l">
              <a:lnSpc>
                <a:spcPct val="100000"/>
              </a:lnSpc>
              <a:spcBef>
                <a:spcPts val="135"/>
              </a:spcBef>
              <a:spcAft>
                <a:spcPts val="0"/>
              </a:spcAft>
              <a:buClr>
                <a:schemeClr val="dk1"/>
              </a:buClr>
              <a:buSzPts val="900"/>
              <a:buNone/>
              <a:defRPr sz="675"/>
            </a:lvl6pPr>
            <a:lvl7pPr indent="-228600" lvl="6" marL="3200400" algn="l">
              <a:lnSpc>
                <a:spcPct val="100000"/>
              </a:lnSpc>
              <a:spcBef>
                <a:spcPts val="135"/>
              </a:spcBef>
              <a:spcAft>
                <a:spcPts val="0"/>
              </a:spcAft>
              <a:buClr>
                <a:schemeClr val="dk1"/>
              </a:buClr>
              <a:buSzPts val="900"/>
              <a:buNone/>
              <a:defRPr sz="675"/>
            </a:lvl7pPr>
            <a:lvl8pPr indent="-228600" lvl="7" marL="3657600" algn="l">
              <a:lnSpc>
                <a:spcPct val="100000"/>
              </a:lnSpc>
              <a:spcBef>
                <a:spcPts val="135"/>
              </a:spcBef>
              <a:spcAft>
                <a:spcPts val="0"/>
              </a:spcAft>
              <a:buClr>
                <a:schemeClr val="dk1"/>
              </a:buClr>
              <a:buSzPts val="900"/>
              <a:buNone/>
              <a:defRPr sz="675"/>
            </a:lvl8pPr>
            <a:lvl9pPr indent="-228600" lvl="8" marL="4114800" algn="l">
              <a:lnSpc>
                <a:spcPct val="100000"/>
              </a:lnSpc>
              <a:spcBef>
                <a:spcPts val="135"/>
              </a:spcBef>
              <a:spcAft>
                <a:spcPts val="0"/>
              </a:spcAft>
              <a:buClr>
                <a:schemeClr val="dk1"/>
              </a:buClr>
              <a:buSzPts val="900"/>
              <a:buNone/>
              <a:defRPr sz="675"/>
            </a:lvl9pPr>
          </a:lstStyle>
          <a:p/>
        </p:txBody>
      </p:sp>
      <p:sp>
        <p:nvSpPr>
          <p:cNvPr id="69" name="Google Shape;69;p2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1"/>
          <p:cNvSpPr txBox="1"/>
          <p:nvPr>
            <p:ph type="ctrTitle"/>
          </p:nvPr>
        </p:nvSpPr>
        <p:spPr>
          <a:xfrm>
            <a:off x="-242800" y="437275"/>
            <a:ext cx="3953400" cy="2497800"/>
          </a:xfrm>
          <a:prstGeom prst="rect">
            <a:avLst/>
          </a:prstGeom>
          <a:noFill/>
          <a:ln>
            <a:noFill/>
          </a:ln>
        </p:spPr>
        <p:txBody>
          <a:bodyPr anchorCtr="0" anchor="ctr" bIns="34275" lIns="68550" spcFirstLastPara="1" rIns="68550" wrap="square" tIns="34275">
            <a:noAutofit/>
          </a:bodyPr>
          <a:lstStyle/>
          <a:p>
            <a:pPr indent="0" lvl="0" marL="0" rtl="0" algn="r">
              <a:lnSpc>
                <a:spcPct val="89444"/>
              </a:lnSpc>
              <a:spcBef>
                <a:spcPts val="0"/>
              </a:spcBef>
              <a:spcAft>
                <a:spcPts val="0"/>
              </a:spcAft>
              <a:buSzPts val="3600"/>
              <a:buNone/>
            </a:pPr>
            <a:br>
              <a:rPr b="1" lang="it-IT" sz="2700"/>
            </a:br>
            <a:r>
              <a:rPr b="1" lang="it-IT" sz="2700"/>
              <a:t>Tsunami risk perception</a:t>
            </a:r>
            <a:endParaRPr b="1" sz="2700"/>
          </a:p>
          <a:p>
            <a:pPr indent="0" lvl="0" marL="0" rtl="0" algn="r">
              <a:lnSpc>
                <a:spcPct val="89444"/>
              </a:lnSpc>
              <a:spcBef>
                <a:spcPts val="0"/>
              </a:spcBef>
              <a:spcAft>
                <a:spcPts val="0"/>
              </a:spcAft>
              <a:buSzPts val="3600"/>
              <a:buNone/>
            </a:pPr>
            <a:r>
              <a:rPr b="1" lang="it-IT" sz="2700"/>
              <a:t> state-of-the-art</a:t>
            </a:r>
            <a:endParaRPr b="1" sz="2700"/>
          </a:p>
          <a:p>
            <a:pPr indent="0" lvl="0" marL="0" rtl="0" algn="r">
              <a:lnSpc>
                <a:spcPct val="89444"/>
              </a:lnSpc>
              <a:spcBef>
                <a:spcPts val="0"/>
              </a:spcBef>
              <a:spcAft>
                <a:spcPts val="0"/>
              </a:spcAft>
              <a:buSzPts val="3600"/>
              <a:buNone/>
            </a:pPr>
            <a:r>
              <a:rPr lang="it-IT" sz="2250"/>
              <a:t>and</a:t>
            </a:r>
            <a:endParaRPr sz="2250"/>
          </a:p>
          <a:p>
            <a:pPr indent="0" lvl="0" marL="0" rtl="0" algn="r">
              <a:lnSpc>
                <a:spcPct val="89444"/>
              </a:lnSpc>
              <a:spcBef>
                <a:spcPts val="0"/>
              </a:spcBef>
              <a:spcAft>
                <a:spcPts val="0"/>
              </a:spcAft>
              <a:buSzPts val="3600"/>
              <a:buNone/>
            </a:pPr>
            <a:r>
              <a:rPr b="1" lang="it-IT" sz="2700"/>
              <a:t>studies in the</a:t>
            </a:r>
            <a:br>
              <a:rPr b="1" lang="it-IT" sz="2700"/>
            </a:br>
            <a:r>
              <a:rPr b="1" lang="it-IT" sz="2700"/>
              <a:t>NEAMTWS region</a:t>
            </a:r>
            <a:endParaRPr sz="2250"/>
          </a:p>
          <a:p>
            <a:pPr indent="0" lvl="0" marL="0" rtl="0" algn="r">
              <a:lnSpc>
                <a:spcPct val="89444"/>
              </a:lnSpc>
              <a:spcBef>
                <a:spcPts val="0"/>
              </a:spcBef>
              <a:spcAft>
                <a:spcPts val="0"/>
              </a:spcAft>
              <a:buSzPts val="3600"/>
              <a:buNone/>
            </a:pPr>
            <a:br>
              <a:rPr lang="it-IT" sz="2250"/>
            </a:br>
            <a:endParaRPr sz="2250"/>
          </a:p>
        </p:txBody>
      </p:sp>
      <p:sp>
        <p:nvSpPr>
          <p:cNvPr id="89" name="Google Shape;89;p1"/>
          <p:cNvSpPr/>
          <p:nvPr/>
        </p:nvSpPr>
        <p:spPr>
          <a:xfrm>
            <a:off x="1975757" y="3094265"/>
            <a:ext cx="326571" cy="32657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90" name="Google Shape;90;p1"/>
          <p:cNvPicPr preferRelativeResize="0"/>
          <p:nvPr/>
        </p:nvPicPr>
        <p:blipFill rotWithShape="1">
          <a:blip r:embed="rId4">
            <a:alphaModFix/>
          </a:blip>
          <a:srcRect b="0" l="0" r="0" t="0"/>
          <a:stretch/>
        </p:blipFill>
        <p:spPr>
          <a:xfrm>
            <a:off x="3663525" y="0"/>
            <a:ext cx="5480475"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19a216a811f_0_473"/>
          <p:cNvSpPr txBox="1"/>
          <p:nvPr>
            <p:ph type="title"/>
          </p:nvPr>
        </p:nvSpPr>
        <p:spPr>
          <a:xfrm>
            <a:off x="2128800" y="225025"/>
            <a:ext cx="4886400" cy="860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it-IT" sz="2250">
                <a:solidFill>
                  <a:srgbClr val="366092"/>
                </a:solidFill>
              </a:rPr>
              <a:t>ASTARTE project in NEAM region</a:t>
            </a:r>
            <a:endParaRPr/>
          </a:p>
        </p:txBody>
      </p:sp>
      <p:pic>
        <p:nvPicPr>
          <p:cNvPr id="174" name="Google Shape;174;g19a216a811f_0_473"/>
          <p:cNvPicPr preferRelativeResize="0"/>
          <p:nvPr/>
        </p:nvPicPr>
        <p:blipFill>
          <a:blip r:embed="rId3">
            <a:alphaModFix/>
          </a:blip>
          <a:stretch>
            <a:fillRect/>
          </a:stretch>
        </p:blipFill>
        <p:spPr>
          <a:xfrm>
            <a:off x="808000" y="838075"/>
            <a:ext cx="7528008" cy="3752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g19a216a811f_0_480"/>
          <p:cNvPicPr preferRelativeResize="0"/>
          <p:nvPr/>
        </p:nvPicPr>
        <p:blipFill>
          <a:blip r:embed="rId3">
            <a:alphaModFix/>
          </a:blip>
          <a:stretch>
            <a:fillRect/>
          </a:stretch>
        </p:blipFill>
        <p:spPr>
          <a:xfrm>
            <a:off x="971550" y="541700"/>
            <a:ext cx="6884499" cy="4060101"/>
          </a:xfrm>
          <a:prstGeom prst="rect">
            <a:avLst/>
          </a:prstGeom>
          <a:noFill/>
          <a:ln>
            <a:noFill/>
          </a:ln>
        </p:spPr>
      </p:pic>
      <p:sp>
        <p:nvSpPr>
          <p:cNvPr id="181" name="Google Shape;181;g19a216a811f_0_480"/>
          <p:cNvSpPr txBox="1"/>
          <p:nvPr>
            <p:ph type="title"/>
          </p:nvPr>
        </p:nvSpPr>
        <p:spPr>
          <a:xfrm>
            <a:off x="2128800" y="-228600"/>
            <a:ext cx="4886400" cy="860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it-IT" sz="2250">
                <a:solidFill>
                  <a:srgbClr val="366092"/>
                </a:solidFill>
              </a:rPr>
              <a:t>ASTARTE project in NEAM region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g19a216a811f_0_486"/>
          <p:cNvPicPr preferRelativeResize="0"/>
          <p:nvPr/>
        </p:nvPicPr>
        <p:blipFill>
          <a:blip r:embed="rId3">
            <a:alphaModFix/>
          </a:blip>
          <a:stretch>
            <a:fillRect/>
          </a:stretch>
        </p:blipFill>
        <p:spPr>
          <a:xfrm>
            <a:off x="1085851" y="511600"/>
            <a:ext cx="7182699" cy="4203275"/>
          </a:xfrm>
          <a:prstGeom prst="rect">
            <a:avLst/>
          </a:prstGeom>
          <a:noFill/>
          <a:ln>
            <a:noFill/>
          </a:ln>
        </p:spPr>
      </p:pic>
      <p:sp>
        <p:nvSpPr>
          <p:cNvPr id="188" name="Google Shape;188;g19a216a811f_0_486"/>
          <p:cNvSpPr txBox="1"/>
          <p:nvPr>
            <p:ph type="title"/>
          </p:nvPr>
        </p:nvSpPr>
        <p:spPr>
          <a:xfrm>
            <a:off x="2128800" y="-232175"/>
            <a:ext cx="4886400" cy="860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it-IT" sz="2250">
                <a:solidFill>
                  <a:srgbClr val="366092"/>
                </a:solidFill>
              </a:rPr>
              <a:t>ASTARTE project in NEAM region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
          <p:cNvSpPr txBox="1"/>
          <p:nvPr>
            <p:ph type="title"/>
          </p:nvPr>
        </p:nvSpPr>
        <p:spPr>
          <a:xfrm>
            <a:off x="827074" y="178080"/>
            <a:ext cx="7489800" cy="8574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Clr>
                <a:srgbClr val="366092"/>
              </a:buClr>
              <a:buSzPts val="3200"/>
              <a:buNone/>
            </a:pPr>
            <a:r>
              <a:rPr b="1" lang="it-IT" sz="2250">
                <a:solidFill>
                  <a:srgbClr val="366092"/>
                </a:solidFill>
              </a:rPr>
              <a:t>Tsunami Risk Perception in Central and Southern Italy</a:t>
            </a:r>
            <a:endParaRPr b="1" sz="3150"/>
          </a:p>
        </p:txBody>
      </p:sp>
      <p:grpSp>
        <p:nvGrpSpPr>
          <p:cNvPr id="194" name="Google Shape;194;p2"/>
          <p:cNvGrpSpPr/>
          <p:nvPr/>
        </p:nvGrpSpPr>
        <p:grpSpPr>
          <a:xfrm>
            <a:off x="6138703" y="2835831"/>
            <a:ext cx="3330070" cy="748275"/>
            <a:chOff x="4071269" y="2602887"/>
            <a:chExt cx="3336913" cy="973312"/>
          </a:xfrm>
        </p:grpSpPr>
        <p:sp>
          <p:nvSpPr>
            <p:cNvPr id="195" name="Google Shape;195;p2"/>
            <p:cNvSpPr/>
            <p:nvPr/>
          </p:nvSpPr>
          <p:spPr>
            <a:xfrm>
              <a:off x="4071269" y="3102085"/>
              <a:ext cx="3011470" cy="130620"/>
            </a:xfrm>
            <a:prstGeom prst="rect">
              <a:avLst/>
            </a:prstGeom>
            <a:solidFill>
              <a:srgbClr val="3D85C6"/>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196" name="Google Shape;196;p2"/>
            <p:cNvGrpSpPr/>
            <p:nvPr/>
          </p:nvGrpSpPr>
          <p:grpSpPr>
            <a:xfrm>
              <a:off x="4228812" y="2602887"/>
              <a:ext cx="3179370" cy="973312"/>
              <a:chOff x="4228812" y="2602887"/>
              <a:chExt cx="3179370" cy="973312"/>
            </a:xfrm>
          </p:grpSpPr>
          <p:grpSp>
            <p:nvGrpSpPr>
              <p:cNvPr id="197" name="Google Shape;197;p2"/>
              <p:cNvGrpSpPr/>
              <p:nvPr/>
            </p:nvGrpSpPr>
            <p:grpSpPr>
              <a:xfrm>
                <a:off x="4406412" y="2804452"/>
                <a:ext cx="102300" cy="402540"/>
                <a:chOff x="443671" y="2568087"/>
                <a:chExt cx="102300" cy="402540"/>
              </a:xfrm>
            </p:grpSpPr>
            <p:cxnSp>
              <p:nvCxnSpPr>
                <p:cNvPr id="198" name="Google Shape;198;p2"/>
                <p:cNvCxnSpPr/>
                <p:nvPr/>
              </p:nvCxnSpPr>
              <p:spPr>
                <a:xfrm>
                  <a:off x="477658" y="2611227"/>
                  <a:ext cx="0" cy="359400"/>
                </a:xfrm>
                <a:prstGeom prst="straightConnector1">
                  <a:avLst/>
                </a:prstGeom>
                <a:noFill/>
                <a:ln cap="flat" cmpd="sng" w="9525">
                  <a:solidFill>
                    <a:srgbClr val="000000"/>
                  </a:solidFill>
                  <a:prstDash val="solid"/>
                  <a:round/>
                  <a:headEnd len="sm" w="sm" type="none"/>
                  <a:tailEnd len="sm" w="sm" type="none"/>
                </a:ln>
              </p:spPr>
            </p:cxnSp>
            <p:sp>
              <p:nvSpPr>
                <p:cNvPr id="199" name="Google Shape;199;p2"/>
                <p:cNvSpPr/>
                <p:nvPr/>
              </p:nvSpPr>
              <p:spPr>
                <a:xfrm>
                  <a:off x="443671" y="2568087"/>
                  <a:ext cx="102300" cy="133500"/>
                </a:xfrm>
                <a:prstGeom prst="ellipse">
                  <a:avLst/>
                </a:prstGeom>
                <a:solidFill>
                  <a:srgbClr val="00000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200" name="Google Shape;200;p2"/>
              <p:cNvSpPr txBox="1"/>
              <p:nvPr/>
            </p:nvSpPr>
            <p:spPr>
              <a:xfrm>
                <a:off x="4406412" y="2602887"/>
                <a:ext cx="774000" cy="371400"/>
              </a:xfrm>
              <a:prstGeom prst="rect">
                <a:avLst/>
              </a:prstGeom>
              <a:noFill/>
              <a:ln>
                <a:noFill/>
              </a:ln>
            </p:spPr>
            <p:txBody>
              <a:bodyPr anchorCtr="0" anchor="t" bIns="68550" lIns="68550" spcFirstLastPara="1" rIns="68550" wrap="square" tIns="68550">
                <a:noAutofit/>
              </a:bodyPr>
              <a:lstStyle/>
              <a:p>
                <a:pPr indent="0" lvl="0" marL="0" marR="0" rtl="0" algn="ctr">
                  <a:lnSpc>
                    <a:spcPct val="115000"/>
                  </a:lnSpc>
                  <a:spcBef>
                    <a:spcPts val="0"/>
                  </a:spcBef>
                  <a:spcAft>
                    <a:spcPts val="1200"/>
                  </a:spcAft>
                  <a:buClr>
                    <a:srgbClr val="000000"/>
                  </a:buClr>
                  <a:buSzPts val="1200"/>
                  <a:buFont typeface="Arial"/>
                  <a:buNone/>
                </a:pPr>
                <a:r>
                  <a:rPr b="1" i="0" lang="it-IT" sz="1200" u="none" cap="none" strike="noStrike">
                    <a:solidFill>
                      <a:srgbClr val="FF0000"/>
                    </a:solidFill>
                    <a:latin typeface="Roboto"/>
                    <a:ea typeface="Roboto"/>
                    <a:cs typeface="Roboto"/>
                    <a:sym typeface="Roboto"/>
                  </a:rPr>
                  <a:t>2021</a:t>
                </a:r>
                <a:endParaRPr b="1" i="0" sz="1200" u="none" cap="none" strike="noStrike">
                  <a:solidFill>
                    <a:srgbClr val="FF0000"/>
                  </a:solidFill>
                  <a:latin typeface="Roboto"/>
                  <a:ea typeface="Roboto"/>
                  <a:cs typeface="Roboto"/>
                  <a:sym typeface="Roboto"/>
                </a:endParaRPr>
              </a:p>
            </p:txBody>
          </p:sp>
          <p:sp>
            <p:nvSpPr>
              <p:cNvPr id="201" name="Google Shape;201;p2"/>
              <p:cNvSpPr txBox="1"/>
              <p:nvPr/>
            </p:nvSpPr>
            <p:spPr>
              <a:xfrm>
                <a:off x="4228812" y="2822302"/>
                <a:ext cx="3179370" cy="753897"/>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Clr>
                    <a:srgbClr val="000000"/>
                  </a:buClr>
                  <a:buSzPts val="1000"/>
                  <a:buFont typeface="Arial"/>
                  <a:buNone/>
                </a:pPr>
                <a:r>
                  <a:rPr b="1" i="0" lang="it-IT" sz="1000" u="none" cap="none" strike="noStrike">
                    <a:solidFill>
                      <a:schemeClr val="dk1"/>
                    </a:solidFill>
                    <a:latin typeface="Roboto"/>
                    <a:ea typeface="Roboto"/>
                    <a:cs typeface="Roboto"/>
                    <a:sym typeface="Roboto"/>
                  </a:rPr>
                  <a:t>III^Phase (December 20/January 21) </a:t>
                </a:r>
                <a:br>
                  <a:rPr b="1" i="0" lang="it-IT" sz="825" u="none" cap="none" strike="noStrike">
                    <a:solidFill>
                      <a:schemeClr val="dk1"/>
                    </a:solidFill>
                    <a:latin typeface="Roboto"/>
                    <a:ea typeface="Roboto"/>
                    <a:cs typeface="Roboto"/>
                    <a:sym typeface="Roboto"/>
                  </a:rPr>
                </a:br>
                <a:endParaRPr b="1" i="0" sz="825" u="none" cap="none" strike="noStrike">
                  <a:solidFill>
                    <a:schemeClr val="dk1"/>
                  </a:solidFill>
                  <a:latin typeface="Roboto"/>
                  <a:ea typeface="Roboto"/>
                  <a:cs typeface="Roboto"/>
                  <a:sym typeface="Roboto"/>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Lazio</a:t>
                </a:r>
                <a:endParaRPr b="0" i="0" sz="14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Campania</a:t>
                </a:r>
                <a:endParaRPr b="0" i="0" sz="14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Sicilia</a:t>
                </a:r>
                <a:endParaRPr b="0" i="0" sz="1000" u="none" cap="none" strike="noStrike">
                  <a:solidFill>
                    <a:schemeClr val="dk1"/>
                  </a:solidFill>
                  <a:latin typeface="Roboto"/>
                  <a:ea typeface="Roboto"/>
                  <a:cs typeface="Roboto"/>
                  <a:sym typeface="Roboto"/>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Sardegna</a:t>
                </a:r>
                <a:endParaRPr b="0" i="0" sz="1000" u="none" cap="none" strike="noStrike">
                  <a:solidFill>
                    <a:schemeClr val="dk1"/>
                  </a:solidFill>
                  <a:latin typeface="Roboto"/>
                  <a:ea typeface="Roboto"/>
                  <a:cs typeface="Roboto"/>
                  <a:sym typeface="Roboto"/>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4207 CATI questionnaire</a:t>
                </a:r>
                <a:endParaRPr b="0" i="0" sz="1000" u="none" cap="none" strike="noStrike">
                  <a:solidFill>
                    <a:schemeClr val="dk1"/>
                  </a:solidFill>
                  <a:latin typeface="Roboto"/>
                  <a:ea typeface="Roboto"/>
                  <a:cs typeface="Roboto"/>
                  <a:sym typeface="Roboto"/>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1500 Telepanel (national sample)</a:t>
                </a:r>
                <a:endParaRPr b="0" i="0" sz="14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Preliminary analysis pres. @EGU 2021 </a:t>
                </a:r>
                <a:endParaRPr b="0" i="0" sz="1400" u="none" cap="none" strike="noStrike">
                  <a:solidFill>
                    <a:srgbClr val="000000"/>
                  </a:solidFill>
                  <a:latin typeface="Arial"/>
                  <a:ea typeface="Arial"/>
                  <a:cs typeface="Arial"/>
                  <a:sym typeface="Arial"/>
                </a:endParaRPr>
              </a:p>
              <a:p>
                <a:pPr indent="0" lvl="0" marL="119062" marR="0" rtl="0" algn="l">
                  <a:lnSpc>
                    <a:spcPct val="100000"/>
                  </a:lnSpc>
                  <a:spcBef>
                    <a:spcPts val="0"/>
                  </a:spcBef>
                  <a:spcAft>
                    <a:spcPts val="0"/>
                  </a:spcAft>
                  <a:buClr>
                    <a:srgbClr val="000000"/>
                  </a:buClr>
                  <a:buSzPts val="1000"/>
                  <a:buFont typeface="Arial"/>
                  <a:buNone/>
                </a:pPr>
                <a:r>
                  <a:rPr b="0" i="0" lang="it-IT" sz="1000" u="none" cap="none" strike="noStrike">
                    <a:solidFill>
                      <a:schemeClr val="dk1"/>
                    </a:solidFill>
                    <a:latin typeface="Roboto"/>
                    <a:ea typeface="Roboto"/>
                    <a:cs typeface="Roboto"/>
                    <a:sym typeface="Roboto"/>
                  </a:rPr>
                  <a:t>(Cugliari et al.2021)</a:t>
                </a:r>
                <a:endParaRPr b="0" i="0" sz="1400" u="none" cap="none" strike="noStrike">
                  <a:solidFill>
                    <a:srgbClr val="000000"/>
                  </a:solidFill>
                  <a:latin typeface="Arial"/>
                  <a:ea typeface="Arial"/>
                  <a:cs typeface="Arial"/>
                  <a:sym typeface="Arial"/>
                </a:endParaRPr>
              </a:p>
              <a:p>
                <a:pPr indent="-153988" lvl="0" marL="342900" marR="0" rtl="0" algn="l">
                  <a:lnSpc>
                    <a:spcPct val="100000"/>
                  </a:lnSpc>
                  <a:spcBef>
                    <a:spcPts val="0"/>
                  </a:spcBef>
                  <a:spcAft>
                    <a:spcPts val="0"/>
                  </a:spcAft>
                  <a:buClr>
                    <a:schemeClr val="dk1"/>
                  </a:buClr>
                  <a:buSzPts val="1100"/>
                  <a:buFont typeface="Roboto"/>
                  <a:buNone/>
                </a:pPr>
                <a:r>
                  <a:t/>
                </a:r>
                <a:endParaRPr b="0" i="0" sz="1000" u="none" cap="none" strike="noStrike">
                  <a:solidFill>
                    <a:schemeClr val="dk1"/>
                  </a:solidFill>
                  <a:latin typeface="Roboto"/>
                  <a:ea typeface="Roboto"/>
                  <a:cs typeface="Roboto"/>
                  <a:sym typeface="Roboto"/>
                </a:endParaRPr>
              </a:p>
            </p:txBody>
          </p:sp>
        </p:grpSp>
      </p:grpSp>
      <p:grpSp>
        <p:nvGrpSpPr>
          <p:cNvPr id="202" name="Google Shape;202;p2"/>
          <p:cNvGrpSpPr/>
          <p:nvPr/>
        </p:nvGrpSpPr>
        <p:grpSpPr>
          <a:xfrm>
            <a:off x="-194464" y="2923256"/>
            <a:ext cx="3475587" cy="752459"/>
            <a:chOff x="-856447" y="2590816"/>
            <a:chExt cx="4634116" cy="1003278"/>
          </a:xfrm>
        </p:grpSpPr>
        <p:sp>
          <p:nvSpPr>
            <p:cNvPr id="203" name="Google Shape;203;p2"/>
            <p:cNvSpPr/>
            <p:nvPr/>
          </p:nvSpPr>
          <p:spPr>
            <a:xfrm>
              <a:off x="-597162" y="2987964"/>
              <a:ext cx="4218598" cy="133501"/>
            </a:xfrm>
            <a:prstGeom prst="rect">
              <a:avLst/>
            </a:prstGeom>
            <a:solidFill>
              <a:srgbClr val="9FC5E8"/>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204" name="Google Shape;204;p2"/>
            <p:cNvGrpSpPr/>
            <p:nvPr/>
          </p:nvGrpSpPr>
          <p:grpSpPr>
            <a:xfrm>
              <a:off x="-856447" y="2590816"/>
              <a:ext cx="4634116" cy="1003278"/>
              <a:chOff x="-856447" y="2590816"/>
              <a:chExt cx="4634116" cy="1003278"/>
            </a:xfrm>
          </p:grpSpPr>
          <p:sp>
            <p:nvSpPr>
              <p:cNvPr id="205" name="Google Shape;205;p2"/>
              <p:cNvSpPr txBox="1"/>
              <p:nvPr/>
            </p:nvSpPr>
            <p:spPr>
              <a:xfrm>
                <a:off x="-856447" y="2590816"/>
                <a:ext cx="1256623" cy="371400"/>
              </a:xfrm>
              <a:prstGeom prst="rect">
                <a:avLst/>
              </a:prstGeom>
              <a:noFill/>
              <a:ln>
                <a:noFill/>
              </a:ln>
            </p:spPr>
            <p:txBody>
              <a:bodyPr anchorCtr="0" anchor="t" bIns="68550" lIns="68550" spcFirstLastPara="1" rIns="68550" wrap="square" tIns="68550">
                <a:noAutofit/>
              </a:bodyPr>
              <a:lstStyle/>
              <a:p>
                <a:pPr indent="0" lvl="0" marL="0" marR="0" rtl="0" algn="ctr">
                  <a:lnSpc>
                    <a:spcPct val="115000"/>
                  </a:lnSpc>
                  <a:spcBef>
                    <a:spcPts val="0"/>
                  </a:spcBef>
                  <a:spcAft>
                    <a:spcPts val="1200"/>
                  </a:spcAft>
                  <a:buClr>
                    <a:srgbClr val="000000"/>
                  </a:buClr>
                  <a:buSzPts val="1100"/>
                  <a:buFont typeface="Arial"/>
                  <a:buNone/>
                </a:pPr>
                <a:r>
                  <a:rPr b="1" i="0" lang="it-IT" sz="1100" u="none" cap="none" strike="noStrike">
                    <a:solidFill>
                      <a:srgbClr val="000000"/>
                    </a:solidFill>
                    <a:latin typeface="Roboto"/>
                    <a:ea typeface="Roboto"/>
                    <a:cs typeface="Roboto"/>
                    <a:sym typeface="Roboto"/>
                  </a:rPr>
                  <a:t>2018</a:t>
                </a:r>
                <a:endParaRPr b="1" i="0" sz="1100" u="none" cap="none" strike="noStrike">
                  <a:solidFill>
                    <a:srgbClr val="000000"/>
                  </a:solidFill>
                  <a:latin typeface="Roboto"/>
                  <a:ea typeface="Roboto"/>
                  <a:cs typeface="Roboto"/>
                  <a:sym typeface="Roboto"/>
                </a:endParaRPr>
              </a:p>
            </p:txBody>
          </p:sp>
          <p:grpSp>
            <p:nvGrpSpPr>
              <p:cNvPr id="206" name="Google Shape;206;p2"/>
              <p:cNvGrpSpPr/>
              <p:nvPr/>
            </p:nvGrpSpPr>
            <p:grpSpPr>
              <a:xfrm>
                <a:off x="-510077" y="3119854"/>
                <a:ext cx="138300" cy="385148"/>
                <a:chOff x="-545527" y="2883489"/>
                <a:chExt cx="138300" cy="385148"/>
              </a:xfrm>
            </p:grpSpPr>
            <p:cxnSp>
              <p:nvCxnSpPr>
                <p:cNvPr id="207" name="Google Shape;207;p2"/>
                <p:cNvCxnSpPr/>
                <p:nvPr/>
              </p:nvCxnSpPr>
              <p:spPr>
                <a:xfrm>
                  <a:off x="-476378" y="2883489"/>
                  <a:ext cx="0" cy="359400"/>
                </a:xfrm>
                <a:prstGeom prst="straightConnector1">
                  <a:avLst/>
                </a:prstGeom>
                <a:noFill/>
                <a:ln cap="flat" cmpd="sng" w="9525">
                  <a:solidFill>
                    <a:srgbClr val="000000"/>
                  </a:solidFill>
                  <a:prstDash val="solid"/>
                  <a:round/>
                  <a:headEnd len="sm" w="sm" type="none"/>
                  <a:tailEnd len="sm" w="sm" type="none"/>
                </a:ln>
              </p:spPr>
            </p:cxnSp>
            <p:sp>
              <p:nvSpPr>
                <p:cNvPr id="208" name="Google Shape;208;p2"/>
                <p:cNvSpPr/>
                <p:nvPr/>
              </p:nvSpPr>
              <p:spPr>
                <a:xfrm>
                  <a:off x="-545527" y="3135137"/>
                  <a:ext cx="138300" cy="133500"/>
                </a:xfrm>
                <a:prstGeom prst="ellipse">
                  <a:avLst/>
                </a:prstGeom>
                <a:solidFill>
                  <a:srgbClr val="00000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209" name="Google Shape;209;p2"/>
              <p:cNvSpPr txBox="1"/>
              <p:nvPr/>
            </p:nvSpPr>
            <p:spPr>
              <a:xfrm>
                <a:off x="195310" y="3093494"/>
                <a:ext cx="3582359" cy="5006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Clr>
                    <a:srgbClr val="000000"/>
                  </a:buClr>
                  <a:buSzPts val="1000"/>
                  <a:buFont typeface="Arial"/>
                  <a:buNone/>
                </a:pPr>
                <a:r>
                  <a:rPr b="1" i="0" lang="it-IT" sz="1000" u="none" cap="none" strike="noStrike">
                    <a:solidFill>
                      <a:srgbClr val="000000"/>
                    </a:solidFill>
                    <a:latin typeface="Roboto"/>
                    <a:ea typeface="Roboto"/>
                    <a:cs typeface="Roboto"/>
                    <a:sym typeface="Roboto"/>
                  </a:rPr>
                  <a:t>I^Phase </a:t>
                </a:r>
                <a:br>
                  <a:rPr b="1" i="0" lang="it-IT" sz="825" u="none" cap="none" strike="noStrike">
                    <a:solidFill>
                      <a:srgbClr val="000000"/>
                    </a:solidFill>
                    <a:latin typeface="Roboto"/>
                    <a:ea typeface="Roboto"/>
                    <a:cs typeface="Roboto"/>
                    <a:sym typeface="Roboto"/>
                  </a:rPr>
                </a:br>
                <a:endParaRPr b="1" i="1" sz="825" u="none" cap="none" strike="noStrike">
                  <a:solidFill>
                    <a:srgbClr val="000000"/>
                  </a:solidFill>
                  <a:latin typeface="Roboto"/>
                  <a:ea typeface="Roboto"/>
                  <a:cs typeface="Roboto"/>
                  <a:sym typeface="Roboto"/>
                </a:endParaRPr>
              </a:p>
              <a:p>
                <a:pPr indent="-223837" lvl="0" marL="342900" marR="0" rtl="0" algn="l">
                  <a:lnSpc>
                    <a:spcPct val="100000"/>
                  </a:lnSpc>
                  <a:spcBef>
                    <a:spcPts val="0"/>
                  </a:spcBef>
                  <a:spcAft>
                    <a:spcPts val="0"/>
                  </a:spcAft>
                  <a:buClr>
                    <a:srgbClr val="000000"/>
                  </a:buClr>
                  <a:buSzPts val="1100"/>
                  <a:buFont typeface="Roboto"/>
                  <a:buChar char="●"/>
                </a:pPr>
                <a:r>
                  <a:rPr b="0" i="0" lang="it-IT" sz="1000" u="none" cap="none" strike="noStrike">
                    <a:solidFill>
                      <a:srgbClr val="000000"/>
                    </a:solidFill>
                    <a:latin typeface="Roboto"/>
                    <a:ea typeface="Roboto"/>
                    <a:cs typeface="Roboto"/>
                    <a:sym typeface="Roboto"/>
                  </a:rPr>
                  <a:t>Calabria </a:t>
                </a:r>
                <a:endParaRPr b="0" i="0" sz="1000" u="none" cap="none" strike="noStrike">
                  <a:solidFill>
                    <a:srgbClr val="000000"/>
                  </a:solidFill>
                  <a:latin typeface="Roboto"/>
                  <a:ea typeface="Roboto"/>
                  <a:cs typeface="Roboto"/>
                  <a:sym typeface="Roboto"/>
                </a:endParaRPr>
              </a:p>
              <a:p>
                <a:pPr indent="-223837" lvl="0" marL="342900" marR="0" rtl="0" algn="l">
                  <a:lnSpc>
                    <a:spcPct val="100000"/>
                  </a:lnSpc>
                  <a:spcBef>
                    <a:spcPts val="0"/>
                  </a:spcBef>
                  <a:spcAft>
                    <a:spcPts val="0"/>
                  </a:spcAft>
                  <a:buClr>
                    <a:srgbClr val="000000"/>
                  </a:buClr>
                  <a:buSzPts val="1100"/>
                  <a:buFont typeface="Roboto"/>
                  <a:buChar char="●"/>
                </a:pPr>
                <a:r>
                  <a:rPr b="0" i="0" lang="it-IT" sz="1000" u="none" cap="none" strike="noStrike">
                    <a:solidFill>
                      <a:srgbClr val="000000"/>
                    </a:solidFill>
                    <a:latin typeface="Roboto"/>
                    <a:ea typeface="Roboto"/>
                    <a:cs typeface="Roboto"/>
                    <a:sym typeface="Roboto"/>
                  </a:rPr>
                  <a:t>Puglia</a:t>
                </a:r>
                <a:endParaRPr b="0" i="0" sz="1000" u="none" cap="none" strike="noStrike">
                  <a:solidFill>
                    <a:srgbClr val="000000"/>
                  </a:solidFill>
                  <a:latin typeface="Roboto"/>
                  <a:ea typeface="Roboto"/>
                  <a:cs typeface="Roboto"/>
                  <a:sym typeface="Roboto"/>
                </a:endParaRPr>
              </a:p>
              <a:p>
                <a:pPr indent="-223837" lvl="0" marL="342900" marR="0" rtl="0" algn="l">
                  <a:lnSpc>
                    <a:spcPct val="100000"/>
                  </a:lnSpc>
                  <a:spcBef>
                    <a:spcPts val="0"/>
                  </a:spcBef>
                  <a:spcAft>
                    <a:spcPts val="0"/>
                  </a:spcAft>
                  <a:buClr>
                    <a:srgbClr val="000000"/>
                  </a:buClr>
                  <a:buSzPts val="1100"/>
                  <a:buFont typeface="Roboto"/>
                  <a:buChar char="●"/>
                </a:pPr>
                <a:r>
                  <a:rPr b="1" i="0" lang="it-IT" sz="1000" u="none" cap="none" strike="noStrike">
                    <a:solidFill>
                      <a:srgbClr val="000000"/>
                    </a:solidFill>
                    <a:latin typeface="Roboto"/>
                    <a:ea typeface="Roboto"/>
                    <a:cs typeface="Roboto"/>
                    <a:sym typeface="Roboto"/>
                  </a:rPr>
                  <a:t>1021 questionnaire</a:t>
                </a:r>
                <a:endParaRPr b="1" i="0" sz="1000" u="none" cap="none" strike="noStrike">
                  <a:solidFill>
                    <a:srgbClr val="000000"/>
                  </a:solidFill>
                  <a:latin typeface="Roboto"/>
                  <a:ea typeface="Roboto"/>
                  <a:cs typeface="Roboto"/>
                  <a:sym typeface="Roboto"/>
                </a:endParaRPr>
              </a:p>
              <a:p>
                <a:pPr indent="-223837" lvl="0" marL="342900" marR="0" rtl="0" algn="l">
                  <a:lnSpc>
                    <a:spcPct val="100000"/>
                  </a:lnSpc>
                  <a:spcBef>
                    <a:spcPts val="0"/>
                  </a:spcBef>
                  <a:spcAft>
                    <a:spcPts val="0"/>
                  </a:spcAft>
                  <a:buClr>
                    <a:srgbClr val="000000"/>
                  </a:buClr>
                  <a:buSzPts val="1100"/>
                  <a:buFont typeface="Roboto"/>
                  <a:buChar char="●"/>
                </a:pPr>
                <a:r>
                  <a:rPr b="0" i="0" lang="it-IT" sz="1000" u="none" cap="none" strike="noStrike">
                    <a:solidFill>
                      <a:srgbClr val="000000"/>
                    </a:solidFill>
                    <a:latin typeface="Roboto"/>
                    <a:ea typeface="Roboto"/>
                    <a:cs typeface="Roboto"/>
                    <a:sym typeface="Roboto"/>
                  </a:rPr>
                  <a:t>Paper su NHESS (Cerase et al. 2019)</a:t>
                </a:r>
                <a:endParaRPr b="0" i="0" sz="1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1200"/>
                  </a:spcAft>
                  <a:buClr>
                    <a:srgbClr val="000000"/>
                  </a:buClr>
                  <a:buSzPts val="600"/>
                  <a:buFont typeface="Arial"/>
                  <a:buNone/>
                </a:pPr>
                <a:r>
                  <a:t/>
                </a:r>
                <a:endParaRPr b="1" i="0" sz="600" u="none" cap="none" strike="noStrike">
                  <a:solidFill>
                    <a:srgbClr val="000000"/>
                  </a:solidFill>
                  <a:latin typeface="Roboto"/>
                  <a:ea typeface="Roboto"/>
                  <a:cs typeface="Roboto"/>
                  <a:sym typeface="Roboto"/>
                </a:endParaRPr>
              </a:p>
            </p:txBody>
          </p:sp>
        </p:grpSp>
      </p:grpSp>
      <p:grpSp>
        <p:nvGrpSpPr>
          <p:cNvPr id="210" name="Google Shape;210;p2"/>
          <p:cNvGrpSpPr/>
          <p:nvPr/>
        </p:nvGrpSpPr>
        <p:grpSpPr>
          <a:xfrm>
            <a:off x="3165824" y="2940434"/>
            <a:ext cx="2972879" cy="1089582"/>
            <a:chOff x="2651463" y="2658522"/>
            <a:chExt cx="2659685" cy="1452776"/>
          </a:xfrm>
        </p:grpSpPr>
        <p:sp>
          <p:nvSpPr>
            <p:cNvPr id="211" name="Google Shape;211;p2"/>
            <p:cNvSpPr/>
            <p:nvPr/>
          </p:nvSpPr>
          <p:spPr>
            <a:xfrm>
              <a:off x="2651463" y="3032766"/>
              <a:ext cx="2659685" cy="131888"/>
            </a:xfrm>
            <a:prstGeom prst="rect">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212" name="Google Shape;212;p2"/>
            <p:cNvGrpSpPr/>
            <p:nvPr/>
          </p:nvGrpSpPr>
          <p:grpSpPr>
            <a:xfrm>
              <a:off x="2711131" y="2658522"/>
              <a:ext cx="2244040" cy="1452776"/>
              <a:chOff x="2711131" y="2658522"/>
              <a:chExt cx="2244040" cy="1452776"/>
            </a:xfrm>
          </p:grpSpPr>
          <p:sp>
            <p:nvSpPr>
              <p:cNvPr id="213" name="Google Shape;213;p2"/>
              <p:cNvSpPr txBox="1"/>
              <p:nvPr/>
            </p:nvSpPr>
            <p:spPr>
              <a:xfrm>
                <a:off x="2794764" y="2658522"/>
                <a:ext cx="462402" cy="371400"/>
              </a:xfrm>
              <a:prstGeom prst="rect">
                <a:avLst/>
              </a:prstGeom>
              <a:noFill/>
              <a:ln>
                <a:noFill/>
              </a:ln>
            </p:spPr>
            <p:txBody>
              <a:bodyPr anchorCtr="0" anchor="t" bIns="68550" lIns="68550" spcFirstLastPara="1" rIns="68550" wrap="square" tIns="68550">
                <a:noAutofit/>
              </a:bodyPr>
              <a:lstStyle/>
              <a:p>
                <a:pPr indent="0" lvl="0" marL="0" marR="0" rtl="0" algn="ctr">
                  <a:lnSpc>
                    <a:spcPct val="115000"/>
                  </a:lnSpc>
                  <a:spcBef>
                    <a:spcPts val="0"/>
                  </a:spcBef>
                  <a:spcAft>
                    <a:spcPts val="1200"/>
                  </a:spcAft>
                  <a:buClr>
                    <a:srgbClr val="000000"/>
                  </a:buClr>
                  <a:buSzPts val="1100"/>
                  <a:buFont typeface="Arial"/>
                  <a:buNone/>
                </a:pPr>
                <a:r>
                  <a:rPr b="1" i="0" lang="it-IT" sz="1100" u="none" cap="none" strike="noStrike">
                    <a:solidFill>
                      <a:srgbClr val="000000"/>
                    </a:solidFill>
                    <a:latin typeface="Roboto"/>
                    <a:ea typeface="Roboto"/>
                    <a:cs typeface="Roboto"/>
                    <a:sym typeface="Roboto"/>
                  </a:rPr>
                  <a:t>2020</a:t>
                </a:r>
                <a:endParaRPr b="1" i="0" sz="1100" u="none" cap="none" strike="noStrike">
                  <a:solidFill>
                    <a:srgbClr val="000000"/>
                  </a:solidFill>
                  <a:latin typeface="Roboto"/>
                  <a:ea typeface="Roboto"/>
                  <a:cs typeface="Roboto"/>
                  <a:sym typeface="Roboto"/>
                </a:endParaRPr>
              </a:p>
            </p:txBody>
          </p:sp>
          <p:grpSp>
            <p:nvGrpSpPr>
              <p:cNvPr id="214" name="Google Shape;214;p2"/>
              <p:cNvGrpSpPr/>
              <p:nvPr/>
            </p:nvGrpSpPr>
            <p:grpSpPr>
              <a:xfrm rot="10800000">
                <a:off x="2849095" y="3079467"/>
                <a:ext cx="103500" cy="462078"/>
                <a:chOff x="2058978" y="2513447"/>
                <a:chExt cx="103500" cy="462078"/>
              </a:xfrm>
            </p:grpSpPr>
            <p:cxnSp>
              <p:nvCxnSpPr>
                <p:cNvPr id="215" name="Google Shape;215;p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16" name="Google Shape;216;p2"/>
                <p:cNvSpPr/>
                <p:nvPr/>
              </p:nvSpPr>
              <p:spPr>
                <a:xfrm>
                  <a:off x="2058978" y="2513447"/>
                  <a:ext cx="103500" cy="168300"/>
                </a:xfrm>
                <a:prstGeom prst="ellipse">
                  <a:avLst/>
                </a:prstGeom>
                <a:solidFill>
                  <a:srgbClr val="000000"/>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217" name="Google Shape;217;p2"/>
              <p:cNvSpPr txBox="1"/>
              <p:nvPr/>
            </p:nvSpPr>
            <p:spPr>
              <a:xfrm>
                <a:off x="2711131" y="3167498"/>
                <a:ext cx="2244040" cy="9438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Clr>
                    <a:srgbClr val="000000"/>
                  </a:buClr>
                  <a:buSzPts val="1000"/>
                  <a:buFont typeface="Arial"/>
                  <a:buNone/>
                </a:pPr>
                <a:r>
                  <a:rPr b="1" i="0" lang="it-IT" sz="1000" u="none" cap="none" strike="noStrike">
                    <a:solidFill>
                      <a:srgbClr val="000000"/>
                    </a:solidFill>
                    <a:latin typeface="Roboto"/>
                    <a:ea typeface="Roboto"/>
                    <a:cs typeface="Roboto"/>
                    <a:sym typeface="Roboto"/>
                  </a:rPr>
                  <a:t>II^Phase</a:t>
                </a:r>
                <a:br>
                  <a:rPr b="1" i="0" lang="it-IT" sz="825" u="none" cap="none" strike="noStrike">
                    <a:solidFill>
                      <a:schemeClr val="dk1"/>
                    </a:solidFill>
                    <a:latin typeface="Roboto"/>
                    <a:ea typeface="Roboto"/>
                    <a:cs typeface="Roboto"/>
                    <a:sym typeface="Roboto"/>
                  </a:rPr>
                </a:br>
                <a:endParaRPr b="1" i="0" sz="825" u="none" cap="none" strike="noStrike">
                  <a:solidFill>
                    <a:schemeClr val="dk1"/>
                  </a:solidFill>
                  <a:latin typeface="Roboto"/>
                  <a:ea typeface="Roboto"/>
                  <a:cs typeface="Roboto"/>
                  <a:sym typeface="Roboto"/>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Eastern Sicilia</a:t>
                </a:r>
                <a:endParaRPr b="0" i="0" sz="14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Ionian and Tyrrhenian Basilicata</a:t>
                </a:r>
                <a:endParaRPr b="0" i="0" sz="14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Molise</a:t>
                </a:r>
                <a:endParaRPr b="0" i="0" sz="14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chemeClr val="dk1"/>
                  </a:buClr>
                  <a:buSzPts val="1100"/>
                  <a:buFont typeface="Roboto"/>
                  <a:buChar char="●"/>
                </a:pPr>
                <a:r>
                  <a:rPr b="1" i="0" lang="it-IT" sz="1000" u="none" cap="none" strike="noStrike">
                    <a:solidFill>
                      <a:schemeClr val="dk1"/>
                    </a:solidFill>
                    <a:latin typeface="Roboto"/>
                    <a:ea typeface="Roboto"/>
                    <a:cs typeface="Roboto"/>
                    <a:sym typeface="Roboto"/>
                  </a:rPr>
                  <a:t>614 questionnaire</a:t>
                </a:r>
                <a:endParaRPr b="1" i="0" sz="1000" u="none" cap="none" strike="noStrike">
                  <a:solidFill>
                    <a:schemeClr val="dk1"/>
                  </a:solidFill>
                  <a:latin typeface="Roboto"/>
                  <a:ea typeface="Roboto"/>
                  <a:cs typeface="Roboto"/>
                  <a:sym typeface="Roboto"/>
                </a:endParaRPr>
              </a:p>
              <a:p>
                <a:pPr indent="-223837" lvl="0" marL="342900" marR="0" rtl="0" algn="l">
                  <a:lnSpc>
                    <a:spcPct val="100000"/>
                  </a:lnSpc>
                  <a:spcBef>
                    <a:spcPts val="0"/>
                  </a:spcBef>
                  <a:spcAft>
                    <a:spcPts val="0"/>
                  </a:spcAft>
                  <a:buClr>
                    <a:schemeClr val="dk1"/>
                  </a:buClr>
                  <a:buSzPts val="1100"/>
                  <a:buFont typeface="Roboto"/>
                  <a:buChar char="●"/>
                </a:pPr>
                <a:r>
                  <a:rPr b="0" i="0" lang="it-IT" sz="1000" u="none" cap="none" strike="noStrike">
                    <a:solidFill>
                      <a:schemeClr val="dk1"/>
                    </a:solidFill>
                    <a:latin typeface="Roboto"/>
                    <a:ea typeface="Roboto"/>
                    <a:cs typeface="Roboto"/>
                    <a:sym typeface="Roboto"/>
                  </a:rPr>
                  <a:t>Presentation of preliminary analysis and results at EGU 2020 (Cugliari et al.2020)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1200"/>
                  </a:spcAft>
                  <a:buClr>
                    <a:srgbClr val="000000"/>
                  </a:buClr>
                  <a:buSzPts val="600"/>
                  <a:buFont typeface="Arial"/>
                  <a:buNone/>
                </a:pPr>
                <a:r>
                  <a:t/>
                </a:r>
                <a:endParaRPr b="1" i="0" sz="600" u="none" cap="none" strike="noStrike">
                  <a:solidFill>
                    <a:srgbClr val="000000"/>
                  </a:solidFill>
                  <a:latin typeface="Roboto"/>
                  <a:ea typeface="Roboto"/>
                  <a:cs typeface="Roboto"/>
                  <a:sym typeface="Roboto"/>
                </a:endParaRPr>
              </a:p>
            </p:txBody>
          </p:sp>
        </p:grpSp>
      </p:grpSp>
      <p:pic>
        <p:nvPicPr>
          <p:cNvPr id="218" name="Google Shape;218;p2"/>
          <p:cNvPicPr preferRelativeResize="0"/>
          <p:nvPr/>
        </p:nvPicPr>
        <p:blipFill rotWithShape="1">
          <a:blip r:embed="rId3">
            <a:alphaModFix/>
          </a:blip>
          <a:srcRect b="0" l="0" r="0" t="0"/>
          <a:stretch/>
        </p:blipFill>
        <p:spPr>
          <a:xfrm>
            <a:off x="967988" y="845504"/>
            <a:ext cx="1725004" cy="1726246"/>
          </a:xfrm>
          <a:prstGeom prst="rect">
            <a:avLst/>
          </a:prstGeom>
          <a:noFill/>
          <a:ln>
            <a:noFill/>
          </a:ln>
        </p:spPr>
      </p:pic>
      <p:pic>
        <p:nvPicPr>
          <p:cNvPr id="219" name="Google Shape;219;p2"/>
          <p:cNvPicPr preferRelativeResize="0"/>
          <p:nvPr/>
        </p:nvPicPr>
        <p:blipFill rotWithShape="1">
          <a:blip r:embed="rId4">
            <a:alphaModFix/>
          </a:blip>
          <a:srcRect b="0" l="0" r="0" t="0"/>
          <a:stretch/>
        </p:blipFill>
        <p:spPr>
          <a:xfrm>
            <a:off x="3908134" y="888093"/>
            <a:ext cx="1649788" cy="1641067"/>
          </a:xfrm>
          <a:prstGeom prst="rect">
            <a:avLst/>
          </a:prstGeom>
          <a:noFill/>
          <a:ln>
            <a:noFill/>
          </a:ln>
        </p:spPr>
      </p:pic>
      <p:sp>
        <p:nvSpPr>
          <p:cNvPr id="220" name="Google Shape;220;p2"/>
          <p:cNvSpPr txBox="1"/>
          <p:nvPr/>
        </p:nvSpPr>
        <p:spPr>
          <a:xfrm>
            <a:off x="3767212" y="2500876"/>
            <a:ext cx="2133905" cy="2583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0" i="0" lang="it-IT" sz="900" u="none" cap="none" strike="noStrike">
                <a:solidFill>
                  <a:srgbClr val="000000"/>
                </a:solidFill>
                <a:latin typeface="Calibri"/>
                <a:ea typeface="Calibri"/>
                <a:cs typeface="Calibri"/>
                <a:sym typeface="Calibri"/>
              </a:rPr>
              <a:t>Red shows interview distribution in the second phase of the survey</a:t>
            </a:r>
            <a:endParaRPr b="0" i="0" sz="900" u="none" cap="none" strike="noStrike">
              <a:solidFill>
                <a:srgbClr val="000000"/>
              </a:solidFill>
              <a:latin typeface="Calibri"/>
              <a:ea typeface="Calibri"/>
              <a:cs typeface="Calibri"/>
              <a:sym typeface="Calibri"/>
            </a:endParaRPr>
          </a:p>
        </p:txBody>
      </p:sp>
      <p:pic>
        <p:nvPicPr>
          <p:cNvPr descr="Immagine che contiene mappa&#10;&#10;Descrizione generata automaticamente" id="221" name="Google Shape;221;p2"/>
          <p:cNvPicPr preferRelativeResize="0"/>
          <p:nvPr/>
        </p:nvPicPr>
        <p:blipFill rotWithShape="1">
          <a:blip r:embed="rId5">
            <a:alphaModFix/>
          </a:blip>
          <a:srcRect b="0" l="0" r="0" t="0"/>
          <a:stretch/>
        </p:blipFill>
        <p:spPr>
          <a:xfrm>
            <a:off x="6864514" y="845504"/>
            <a:ext cx="1796266" cy="1726246"/>
          </a:xfrm>
          <a:prstGeom prst="rect">
            <a:avLst/>
          </a:prstGeom>
          <a:noFill/>
          <a:ln>
            <a:noFill/>
          </a:ln>
        </p:spPr>
      </p:pic>
      <p:sp>
        <p:nvSpPr>
          <p:cNvPr id="222" name="Google Shape;222;p2"/>
          <p:cNvSpPr txBox="1"/>
          <p:nvPr/>
        </p:nvSpPr>
        <p:spPr>
          <a:xfrm>
            <a:off x="6766530" y="2529159"/>
            <a:ext cx="2210416" cy="377941"/>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0" i="0" lang="it-IT" sz="900" u="none" cap="none" strike="noStrike">
                <a:solidFill>
                  <a:srgbClr val="000000"/>
                </a:solidFill>
                <a:latin typeface="Calibri"/>
                <a:ea typeface="Calibri"/>
                <a:cs typeface="Calibri"/>
                <a:sym typeface="Calibri"/>
              </a:rPr>
              <a:t>In yellow, interview distribution in the third phase of the survey</a:t>
            </a:r>
            <a:endParaRPr b="0" i="0" sz="900" u="none" cap="none" strike="noStrike">
              <a:solidFill>
                <a:srgbClr val="000000"/>
              </a:solidFill>
              <a:latin typeface="Calibri"/>
              <a:ea typeface="Calibri"/>
              <a:cs typeface="Calibri"/>
              <a:sym typeface="Calibri"/>
            </a:endParaRPr>
          </a:p>
        </p:txBody>
      </p:sp>
      <p:sp>
        <p:nvSpPr>
          <p:cNvPr id="223" name="Google Shape;223;p2"/>
          <p:cNvSpPr txBox="1"/>
          <p:nvPr/>
        </p:nvSpPr>
        <p:spPr>
          <a:xfrm>
            <a:off x="870785" y="2500876"/>
            <a:ext cx="2133905" cy="2583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0" i="0" lang="it-IT" sz="900" u="none" cap="none" strike="noStrike">
                <a:solidFill>
                  <a:srgbClr val="000000"/>
                </a:solidFill>
                <a:latin typeface="Calibri"/>
                <a:ea typeface="Calibri"/>
                <a:cs typeface="Calibri"/>
                <a:sym typeface="Calibri"/>
              </a:rPr>
              <a:t>Blue shows interview distribution in the first phase of the survey</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12ba8670f57_0_6"/>
          <p:cNvSpPr txBox="1"/>
          <p:nvPr>
            <p:ph type="ctrTitle"/>
          </p:nvPr>
        </p:nvSpPr>
        <p:spPr>
          <a:xfrm>
            <a:off x="3219300" y="229275"/>
            <a:ext cx="2705400" cy="704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lang="it-IT" sz="2250">
                <a:solidFill>
                  <a:srgbClr val="366092"/>
                </a:solidFill>
              </a:rPr>
              <a:t>The questionnaire</a:t>
            </a:r>
            <a:endParaRPr/>
          </a:p>
        </p:txBody>
      </p:sp>
      <p:sp>
        <p:nvSpPr>
          <p:cNvPr id="230" name="Google Shape;230;g12ba8670f57_0_6"/>
          <p:cNvSpPr txBox="1"/>
          <p:nvPr/>
        </p:nvSpPr>
        <p:spPr>
          <a:xfrm>
            <a:off x="380750" y="1171050"/>
            <a:ext cx="3760200" cy="280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it-IT" sz="1700" u="none" cap="none" strike="noStrike">
                <a:solidFill>
                  <a:schemeClr val="dk1"/>
                </a:solidFill>
                <a:latin typeface="Times New Roman"/>
                <a:ea typeface="Times New Roman"/>
                <a:cs typeface="Times New Roman"/>
                <a:sym typeface="Times New Roman"/>
              </a:rPr>
              <a:t>Consisting of </a:t>
            </a:r>
            <a:r>
              <a:rPr b="1" i="0" lang="it-IT" sz="1700" u="none" cap="none" strike="noStrike">
                <a:solidFill>
                  <a:schemeClr val="dk1"/>
                </a:solidFill>
                <a:latin typeface="Times New Roman"/>
                <a:ea typeface="Times New Roman"/>
                <a:cs typeface="Times New Roman"/>
                <a:sym typeface="Times New Roman"/>
              </a:rPr>
              <a:t>6 sections</a:t>
            </a:r>
            <a:r>
              <a:rPr b="0" i="0" lang="it-IT" sz="1700" u="none" cap="none" strike="noStrike">
                <a:solidFill>
                  <a:schemeClr val="dk1"/>
                </a:solidFill>
                <a:latin typeface="Times New Roman"/>
                <a:ea typeface="Times New Roman"/>
                <a:cs typeface="Times New Roman"/>
                <a:sym typeface="Times New Roman"/>
              </a:rPr>
              <a:t> and </a:t>
            </a:r>
            <a:r>
              <a:rPr b="1" i="0" lang="it-IT" sz="1700" u="none" cap="none" strike="noStrike">
                <a:solidFill>
                  <a:schemeClr val="dk1"/>
                </a:solidFill>
                <a:latin typeface="Times New Roman"/>
                <a:ea typeface="Times New Roman"/>
                <a:cs typeface="Times New Roman"/>
                <a:sym typeface="Times New Roman"/>
              </a:rPr>
              <a:t>27 items</a:t>
            </a:r>
            <a:r>
              <a:rPr b="0" i="0" lang="it-IT" sz="1700" u="none" cap="none" strike="noStrike">
                <a:solidFill>
                  <a:schemeClr val="dk1"/>
                </a:solidFill>
                <a:latin typeface="Times New Roman"/>
                <a:ea typeface="Times New Roman"/>
                <a:cs typeface="Times New Roman"/>
                <a:sym typeface="Times New Roman"/>
              </a:rPr>
              <a:t> that allow us to detect respondents' opinions regarding tsunami knowledge, risk perception, representation, cultural attitudes toward risks and through which channels respondents have been informed about tsunamis and would like to receive an alert in case of tsunami.</a:t>
            </a:r>
            <a:endParaRPr b="0" i="0" sz="17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highlight>
                <a:srgbClr val="FFFF00"/>
              </a:highlight>
              <a:latin typeface="Times New Roman"/>
              <a:ea typeface="Times New Roman"/>
              <a:cs typeface="Times New Roman"/>
              <a:sym typeface="Times New Roman"/>
            </a:endParaRPr>
          </a:p>
        </p:txBody>
      </p:sp>
      <p:sp>
        <p:nvSpPr>
          <p:cNvPr id="231" name="Google Shape;231;g12ba8670f57_0_6"/>
          <p:cNvSpPr txBox="1"/>
          <p:nvPr/>
        </p:nvSpPr>
        <p:spPr>
          <a:xfrm>
            <a:off x="4532100" y="805975"/>
            <a:ext cx="4208100" cy="471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1" i="0" lang="it-IT" sz="1000" u="none" cap="none" strike="noStrike">
                <a:solidFill>
                  <a:srgbClr val="832433"/>
                </a:solidFill>
                <a:latin typeface="Arial"/>
                <a:ea typeface="Arial"/>
                <a:cs typeface="Arial"/>
                <a:sym typeface="Arial"/>
              </a:rPr>
              <a:t>SECTION 1: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it-IT" sz="1000" u="none" cap="none" strike="noStrike">
                <a:solidFill>
                  <a:srgbClr val="832433"/>
                </a:solidFill>
                <a:latin typeface="Arial"/>
                <a:ea typeface="Arial"/>
                <a:cs typeface="Arial"/>
                <a:sym typeface="Arial"/>
              </a:rPr>
              <a:t>SOCIO-DEMOGRAPHIC DATA AND INFORMATION ON RESPONDENTS’ BELONGING TERRITORY</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it-IT" sz="1000" u="none" cap="none" strike="noStrike">
                <a:solidFill>
                  <a:srgbClr val="832433"/>
                </a:solidFill>
                <a:latin typeface="Arial"/>
                <a:ea typeface="Arial"/>
                <a:cs typeface="Arial"/>
                <a:sym typeface="Arial"/>
              </a:rPr>
              <a:t>SECTION 2:</a:t>
            </a:r>
            <a:r>
              <a:rPr b="0" i="0" lang="it-IT" sz="1000" u="none" cap="none" strike="noStrike">
                <a:solidFill>
                  <a:srgbClr val="832433"/>
                </a:solidFill>
                <a:latin typeface="Arial"/>
                <a:ea typeface="Arial"/>
                <a:cs typeface="Arial"/>
                <a:sym typeface="Arial"/>
              </a:rPr>
              <a:t> </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it-IT" sz="1000" u="none" cap="none" strike="noStrike">
                <a:solidFill>
                  <a:srgbClr val="832433"/>
                </a:solidFill>
                <a:latin typeface="Arial"/>
                <a:ea typeface="Arial"/>
                <a:cs typeface="Arial"/>
                <a:sym typeface="Arial"/>
              </a:rPr>
              <a:t>LEVEL OF AWARENESS AND SOURCES OF KNOWLEDGE ABOUT TSUNAMI HAZARD</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it-IT" sz="1000" u="none" cap="none" strike="noStrike">
                <a:solidFill>
                  <a:srgbClr val="832433"/>
                </a:solidFill>
                <a:latin typeface="Arial"/>
                <a:ea typeface="Arial"/>
                <a:cs typeface="Arial"/>
                <a:sym typeface="Arial"/>
              </a:rPr>
              <a:t>SECTION 3: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it-IT" sz="1000" u="none" cap="none" strike="noStrike">
                <a:solidFill>
                  <a:srgbClr val="832433"/>
                </a:solidFill>
                <a:latin typeface="Arial"/>
                <a:ea typeface="Arial"/>
                <a:cs typeface="Arial"/>
                <a:sym typeface="Arial"/>
              </a:rPr>
              <a:t>CONTEXTUAL PERCEPTION OF TSUNAMI HAZARD</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it-IT" sz="1000" u="none" cap="none" strike="noStrike">
                <a:solidFill>
                  <a:srgbClr val="832433"/>
                </a:solidFill>
                <a:latin typeface="Arial"/>
                <a:ea typeface="Arial"/>
                <a:cs typeface="Arial"/>
                <a:sym typeface="Arial"/>
              </a:rPr>
              <a:t>SECTION 4: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it-IT" sz="1000" u="none" cap="none" strike="noStrike">
                <a:solidFill>
                  <a:srgbClr val="832433"/>
                </a:solidFill>
                <a:latin typeface="Arial"/>
                <a:ea typeface="Arial"/>
                <a:cs typeface="Arial"/>
                <a:sym typeface="Arial"/>
              </a:rPr>
              <a:t>REPRESENTATION OF TSUNAMIS</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it-IT" sz="1000" u="none" cap="none" strike="noStrike">
                <a:solidFill>
                  <a:srgbClr val="832433"/>
                </a:solidFill>
                <a:latin typeface="Arial"/>
                <a:ea typeface="Arial"/>
                <a:cs typeface="Arial"/>
                <a:sym typeface="Arial"/>
              </a:rPr>
              <a:t>SECTION 5:</a:t>
            </a:r>
            <a:r>
              <a:rPr b="0" i="0" lang="it-IT" sz="1000" u="none" cap="none" strike="noStrike">
                <a:solidFill>
                  <a:srgbClr val="832433"/>
                </a:solidFill>
                <a:latin typeface="Arial"/>
                <a:ea typeface="Arial"/>
                <a:cs typeface="Arial"/>
                <a:sym typeface="Arial"/>
              </a:rPr>
              <a:t> </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it-IT" sz="1000" u="none" cap="none" strike="noStrike">
                <a:solidFill>
                  <a:srgbClr val="832433"/>
                </a:solidFill>
                <a:latin typeface="Arial"/>
                <a:ea typeface="Arial"/>
                <a:cs typeface="Arial"/>
                <a:sym typeface="Arial"/>
              </a:rPr>
              <a:t>CULTURAL ATTITUDES AND WORLDVISION</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it-IT" sz="1000" u="none" cap="none" strike="noStrike">
                <a:solidFill>
                  <a:srgbClr val="832433"/>
                </a:solidFill>
                <a:latin typeface="Arial"/>
                <a:ea typeface="Arial"/>
                <a:cs typeface="Arial"/>
                <a:sym typeface="Arial"/>
              </a:rPr>
              <a:t>SECTION 6:</a:t>
            </a:r>
            <a:endParaRPr b="1"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it-IT" sz="1000" u="none" cap="none" strike="noStrike">
                <a:solidFill>
                  <a:srgbClr val="832433"/>
                </a:solidFill>
                <a:latin typeface="Arial"/>
                <a:ea typeface="Arial"/>
                <a:cs typeface="Arial"/>
                <a:sym typeface="Arial"/>
              </a:rPr>
              <a:t>MESSAGES AND CHANNELS TO SPREAD TSUNAMI ALERT</a:t>
            </a:r>
            <a:endParaRPr b="0" i="0" sz="10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832433"/>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900" u="none" cap="none" strike="noStrike">
              <a:solidFill>
                <a:srgbClr val="83243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6a7b47c8c1_0_5"/>
          <p:cNvSpPr txBox="1"/>
          <p:nvPr>
            <p:ph type="title"/>
          </p:nvPr>
        </p:nvSpPr>
        <p:spPr>
          <a:xfrm>
            <a:off x="898500" y="493450"/>
            <a:ext cx="7687500" cy="238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8888"/>
              <a:buNone/>
            </a:pPr>
            <a:r>
              <a:t/>
            </a:r>
            <a:endParaRPr b="1" sz="2250">
              <a:solidFill>
                <a:srgbClr val="366092"/>
              </a:solidFill>
            </a:endParaRPr>
          </a:p>
          <a:p>
            <a:pPr indent="0" lvl="0" marL="0" rtl="0" algn="ctr">
              <a:lnSpc>
                <a:spcPct val="100000"/>
              </a:lnSpc>
              <a:spcBef>
                <a:spcPts val="0"/>
              </a:spcBef>
              <a:spcAft>
                <a:spcPts val="0"/>
              </a:spcAft>
              <a:buSzPct val="88888"/>
              <a:buNone/>
            </a:pPr>
            <a:r>
              <a:t/>
            </a:r>
            <a:endParaRPr b="1" sz="2250">
              <a:solidFill>
                <a:srgbClr val="366092"/>
              </a:solidFill>
            </a:endParaRPr>
          </a:p>
          <a:p>
            <a:pPr indent="0" lvl="0" marL="0" rtl="0" algn="ctr">
              <a:lnSpc>
                <a:spcPct val="100000"/>
              </a:lnSpc>
              <a:spcBef>
                <a:spcPts val="0"/>
              </a:spcBef>
              <a:spcAft>
                <a:spcPts val="0"/>
              </a:spcAft>
              <a:buClr>
                <a:srgbClr val="366092"/>
              </a:buClr>
              <a:buSzPct val="142222"/>
              <a:buFont typeface="Arial"/>
              <a:buNone/>
            </a:pPr>
            <a:r>
              <a:rPr b="1" lang="it-IT" sz="2250">
                <a:solidFill>
                  <a:srgbClr val="366092"/>
                </a:solidFill>
              </a:rPr>
              <a:t>Italian regions surveyed                    Telepanel (National wide sample)</a:t>
            </a:r>
            <a:endParaRPr b="1" sz="3150"/>
          </a:p>
          <a:p>
            <a:pPr indent="0" lvl="0" marL="0" rtl="0" algn="ctr">
              <a:lnSpc>
                <a:spcPct val="100000"/>
              </a:lnSpc>
              <a:spcBef>
                <a:spcPts val="0"/>
              </a:spcBef>
              <a:spcAft>
                <a:spcPts val="0"/>
              </a:spcAft>
              <a:buSzPct val="45454"/>
              <a:buNone/>
            </a:pPr>
            <a:r>
              <a:t/>
            </a:r>
            <a:endParaRPr/>
          </a:p>
        </p:txBody>
      </p:sp>
      <p:pic>
        <p:nvPicPr>
          <p:cNvPr id="238" name="Google Shape;238;g16a7b47c8c1_0_5"/>
          <p:cNvPicPr preferRelativeResize="0"/>
          <p:nvPr/>
        </p:nvPicPr>
        <p:blipFill rotWithShape="1">
          <a:blip r:embed="rId3">
            <a:alphaModFix/>
          </a:blip>
          <a:srcRect b="0" l="7689" r="6955" t="0"/>
          <a:stretch/>
        </p:blipFill>
        <p:spPr>
          <a:xfrm>
            <a:off x="447950" y="835963"/>
            <a:ext cx="3582775" cy="3148125"/>
          </a:xfrm>
          <a:prstGeom prst="rect">
            <a:avLst/>
          </a:prstGeom>
          <a:noFill/>
          <a:ln>
            <a:noFill/>
          </a:ln>
        </p:spPr>
      </p:pic>
      <p:sp>
        <p:nvSpPr>
          <p:cNvPr id="239" name="Google Shape;239;g16a7b47c8c1_0_5"/>
          <p:cNvSpPr txBox="1"/>
          <p:nvPr/>
        </p:nvSpPr>
        <p:spPr>
          <a:xfrm>
            <a:off x="447950" y="4026475"/>
            <a:ext cx="64398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70"/>
              </a:spcBef>
              <a:spcAft>
                <a:spcPts val="0"/>
              </a:spcAft>
              <a:buClr>
                <a:schemeClr val="dk1"/>
              </a:buClr>
              <a:buSzPts val="1100"/>
              <a:buFont typeface="Arial"/>
              <a:buNone/>
            </a:pPr>
            <a:r>
              <a:rPr b="0" i="0" lang="it-IT" sz="1300" u="none" cap="none" strike="noStrike">
                <a:solidFill>
                  <a:schemeClr val="dk1"/>
                </a:solidFill>
                <a:latin typeface="Calibri"/>
                <a:ea typeface="Calibri"/>
                <a:cs typeface="Calibri"/>
                <a:sym typeface="Calibri"/>
              </a:rPr>
              <a:t>The sample was built in multiple waves, through a modular sample structure, between 2018 and 2020. In addiction a national survey using a telepanel was carried out in 2021.</a:t>
            </a:r>
            <a:endParaRPr b="0" i="0" sz="1300" u="none" cap="none" strike="noStrike">
              <a:solidFill>
                <a:srgbClr val="000000"/>
              </a:solidFill>
              <a:latin typeface="Calibri"/>
              <a:ea typeface="Calibri"/>
              <a:cs typeface="Calibri"/>
              <a:sym typeface="Calibri"/>
            </a:endParaRPr>
          </a:p>
        </p:txBody>
      </p:sp>
      <p:pic>
        <p:nvPicPr>
          <p:cNvPr id="240" name="Google Shape;240;g16a7b47c8c1_0_5"/>
          <p:cNvPicPr preferRelativeResize="0"/>
          <p:nvPr/>
        </p:nvPicPr>
        <p:blipFill rotWithShape="1">
          <a:blip r:embed="rId4">
            <a:alphaModFix/>
          </a:blip>
          <a:srcRect b="30742" l="0" r="54042" t="9552"/>
          <a:stretch/>
        </p:blipFill>
        <p:spPr>
          <a:xfrm>
            <a:off x="5095950" y="835975"/>
            <a:ext cx="3052700" cy="3575400"/>
          </a:xfrm>
          <a:prstGeom prst="rect">
            <a:avLst/>
          </a:prstGeom>
          <a:noFill/>
          <a:ln>
            <a:noFill/>
          </a:ln>
        </p:spPr>
      </p:pic>
      <p:sp>
        <p:nvSpPr>
          <p:cNvPr id="241" name="Google Shape;241;g16a7b47c8c1_0_5"/>
          <p:cNvSpPr txBox="1"/>
          <p:nvPr/>
        </p:nvSpPr>
        <p:spPr>
          <a:xfrm>
            <a:off x="683850" y="4358400"/>
            <a:ext cx="657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6a7b47c8c1_0_41"/>
          <p:cNvSpPr txBox="1"/>
          <p:nvPr>
            <p:ph type="title"/>
          </p:nvPr>
        </p:nvSpPr>
        <p:spPr>
          <a:xfrm>
            <a:off x="1701300" y="300775"/>
            <a:ext cx="5741400" cy="648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990"/>
              <a:buFont typeface="Arial"/>
              <a:buNone/>
            </a:pPr>
            <a:r>
              <a:rPr b="1" lang="it-IT" sz="1800">
                <a:solidFill>
                  <a:srgbClr val="366092"/>
                </a:solidFill>
              </a:rPr>
              <a:t>Global comparison with national and coastal survey </a:t>
            </a:r>
            <a:endParaRPr b="1" sz="1800">
              <a:solidFill>
                <a:srgbClr val="366092"/>
              </a:solidFill>
            </a:endParaRPr>
          </a:p>
        </p:txBody>
      </p:sp>
      <p:pic>
        <p:nvPicPr>
          <p:cNvPr id="248" name="Google Shape;248;g16a7b47c8c1_0_41"/>
          <p:cNvPicPr preferRelativeResize="0"/>
          <p:nvPr/>
        </p:nvPicPr>
        <p:blipFill rotWithShape="1">
          <a:blip r:embed="rId3">
            <a:alphaModFix/>
          </a:blip>
          <a:srcRect b="0" l="0" r="0" t="0"/>
          <a:stretch/>
        </p:blipFill>
        <p:spPr>
          <a:xfrm>
            <a:off x="1701300" y="1023967"/>
            <a:ext cx="5741401" cy="32385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0"/>
          <p:cNvSpPr/>
          <p:nvPr/>
        </p:nvSpPr>
        <p:spPr>
          <a:xfrm>
            <a:off x="1176400" y="559175"/>
            <a:ext cx="744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rgbClr val="366092"/>
                </a:solidFill>
                <a:latin typeface="Calibri"/>
                <a:ea typeface="Calibri"/>
                <a:cs typeface="Calibri"/>
                <a:sym typeface="Calibri"/>
              </a:rPr>
              <a:t>Municipality level: Tsunami risk perception in coastal municipalities</a:t>
            </a:r>
            <a:endParaRPr b="1" i="0" sz="1800" u="none" cap="none" strike="noStrike">
              <a:solidFill>
                <a:srgbClr val="366092"/>
              </a:solidFill>
              <a:latin typeface="Calibri"/>
              <a:ea typeface="Calibri"/>
              <a:cs typeface="Calibri"/>
              <a:sym typeface="Calibri"/>
            </a:endParaRPr>
          </a:p>
        </p:txBody>
      </p:sp>
      <p:pic>
        <p:nvPicPr>
          <p:cNvPr descr="Immagine che contiene mappa&#10;&#10;Descrizione generata automaticamente" id="255" name="Google Shape;255;p10"/>
          <p:cNvPicPr preferRelativeResize="0"/>
          <p:nvPr/>
        </p:nvPicPr>
        <p:blipFill rotWithShape="1">
          <a:blip r:embed="rId3">
            <a:alphaModFix/>
          </a:blip>
          <a:srcRect b="6042" l="5924" r="7626" t="2942"/>
          <a:stretch/>
        </p:blipFill>
        <p:spPr>
          <a:xfrm>
            <a:off x="2151620" y="885566"/>
            <a:ext cx="4840757" cy="3573148"/>
          </a:xfrm>
          <a:prstGeom prst="rect">
            <a:avLst/>
          </a:prstGeom>
          <a:noFill/>
          <a:ln>
            <a:noFill/>
          </a:ln>
        </p:spPr>
      </p:pic>
      <p:sp>
        <p:nvSpPr>
          <p:cNvPr id="256" name="Google Shape;256;p10"/>
          <p:cNvSpPr txBox="1"/>
          <p:nvPr/>
        </p:nvSpPr>
        <p:spPr>
          <a:xfrm>
            <a:off x="4062201" y="2410529"/>
            <a:ext cx="11895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it-IT" sz="1100" u="none" cap="none" strike="noStrike">
                <a:solidFill>
                  <a:srgbClr val="000000"/>
                </a:solidFill>
                <a:latin typeface="Arial"/>
                <a:ea typeface="Arial"/>
                <a:cs typeface="Arial"/>
                <a:sym typeface="Arial"/>
              </a:rPr>
              <a:t>Tyrrhenian Sea</a:t>
            </a:r>
            <a:endParaRPr b="0" i="0" sz="1400" u="none" cap="none" strike="noStrike">
              <a:solidFill>
                <a:srgbClr val="000000"/>
              </a:solidFill>
              <a:latin typeface="Arial"/>
              <a:ea typeface="Arial"/>
              <a:cs typeface="Arial"/>
              <a:sym typeface="Arial"/>
            </a:endParaRPr>
          </a:p>
        </p:txBody>
      </p:sp>
      <p:sp>
        <p:nvSpPr>
          <p:cNvPr id="257" name="Google Shape;257;p10"/>
          <p:cNvSpPr txBox="1"/>
          <p:nvPr/>
        </p:nvSpPr>
        <p:spPr>
          <a:xfrm>
            <a:off x="5308375" y="1124093"/>
            <a:ext cx="11895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it-IT" sz="1100" u="none" cap="none" strike="noStrike">
                <a:solidFill>
                  <a:srgbClr val="000000"/>
                </a:solidFill>
                <a:latin typeface="Arial"/>
                <a:ea typeface="Arial"/>
                <a:cs typeface="Arial"/>
                <a:sym typeface="Arial"/>
              </a:rPr>
              <a:t>Adriatic Sea</a:t>
            </a:r>
            <a:endParaRPr b="0" i="0" sz="1400" u="none" cap="none" strike="noStrike">
              <a:solidFill>
                <a:srgbClr val="000000"/>
              </a:solidFill>
              <a:latin typeface="Arial"/>
              <a:ea typeface="Arial"/>
              <a:cs typeface="Arial"/>
              <a:sym typeface="Arial"/>
            </a:endParaRPr>
          </a:p>
        </p:txBody>
      </p:sp>
      <p:sp>
        <p:nvSpPr>
          <p:cNvPr id="258" name="Google Shape;258;p10"/>
          <p:cNvSpPr txBox="1"/>
          <p:nvPr/>
        </p:nvSpPr>
        <p:spPr>
          <a:xfrm>
            <a:off x="5903139" y="3049997"/>
            <a:ext cx="86584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it-IT" sz="1100" u="none" cap="none" strike="noStrike">
                <a:solidFill>
                  <a:srgbClr val="000000"/>
                </a:solidFill>
                <a:latin typeface="Arial"/>
                <a:ea typeface="Arial"/>
                <a:cs typeface="Arial"/>
                <a:sym typeface="Arial"/>
              </a:rPr>
              <a:t>Ionian Sea</a:t>
            </a:r>
            <a:endParaRPr b="0" i="0" sz="1400" u="none" cap="none" strike="noStrike">
              <a:solidFill>
                <a:srgbClr val="000000"/>
              </a:solidFill>
              <a:latin typeface="Arial"/>
              <a:ea typeface="Arial"/>
              <a:cs typeface="Arial"/>
              <a:sym typeface="Arial"/>
            </a:endParaRPr>
          </a:p>
        </p:txBody>
      </p:sp>
      <p:sp>
        <p:nvSpPr>
          <p:cNvPr id="259" name="Google Shape;259;p10"/>
          <p:cNvSpPr txBox="1"/>
          <p:nvPr/>
        </p:nvSpPr>
        <p:spPr>
          <a:xfrm rot="-5400000">
            <a:off x="1970882" y="2324427"/>
            <a:ext cx="11895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it-IT" sz="1100" u="none" cap="none" strike="noStrike">
                <a:solidFill>
                  <a:srgbClr val="000000"/>
                </a:solidFill>
                <a:latin typeface="Arial"/>
                <a:ea typeface="Arial"/>
                <a:cs typeface="Arial"/>
                <a:sym typeface="Arial"/>
              </a:rPr>
              <a:t>Sardinian Sea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16a7b47c8c1_0_33"/>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990"/>
              <a:buNone/>
            </a:pPr>
            <a:r>
              <a:rPr b="1" lang="it-IT" sz="1800">
                <a:solidFill>
                  <a:srgbClr val="366092"/>
                </a:solidFill>
              </a:rPr>
              <a:t>Area comparison level: </a:t>
            </a:r>
            <a:endParaRPr b="1" sz="1800">
              <a:solidFill>
                <a:srgbClr val="366092"/>
              </a:solidFill>
            </a:endParaRPr>
          </a:p>
          <a:p>
            <a:pPr indent="0" lvl="0" marL="0" marR="0" rtl="0" algn="ctr">
              <a:lnSpc>
                <a:spcPct val="100000"/>
              </a:lnSpc>
              <a:spcBef>
                <a:spcPts val="0"/>
              </a:spcBef>
              <a:spcAft>
                <a:spcPts val="0"/>
              </a:spcAft>
              <a:buSzPts val="990"/>
              <a:buNone/>
            </a:pPr>
            <a:r>
              <a:rPr b="1" lang="it-IT" sz="1800">
                <a:solidFill>
                  <a:srgbClr val="366092"/>
                </a:solidFill>
              </a:rPr>
              <a:t>Adriatic coastal vs metropolitan city of Bari</a:t>
            </a:r>
            <a:endParaRPr b="1" sz="1800">
              <a:solidFill>
                <a:srgbClr val="366092"/>
              </a:solidFill>
            </a:endParaRPr>
          </a:p>
        </p:txBody>
      </p:sp>
      <p:pic>
        <p:nvPicPr>
          <p:cNvPr id="266" name="Google Shape;266;g16a7b47c8c1_0_33"/>
          <p:cNvPicPr preferRelativeResize="0"/>
          <p:nvPr/>
        </p:nvPicPr>
        <p:blipFill rotWithShape="1">
          <a:blip r:embed="rId3">
            <a:alphaModFix/>
          </a:blip>
          <a:srcRect b="14147" l="10639" r="4721" t="0"/>
          <a:stretch/>
        </p:blipFill>
        <p:spPr>
          <a:xfrm>
            <a:off x="1971250" y="960426"/>
            <a:ext cx="5201499" cy="36173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16a7b47c8c1_0_27"/>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990"/>
              <a:buFont typeface="Arial"/>
              <a:buNone/>
            </a:pPr>
            <a:r>
              <a:rPr b="1" lang="it-IT" sz="1800">
                <a:solidFill>
                  <a:srgbClr val="366092"/>
                </a:solidFill>
              </a:rPr>
              <a:t>Area comparison level:</a:t>
            </a:r>
            <a:endParaRPr b="1" sz="1800">
              <a:solidFill>
                <a:srgbClr val="366092"/>
              </a:solidFill>
            </a:endParaRPr>
          </a:p>
          <a:p>
            <a:pPr indent="0" lvl="0" marL="0" marR="0" rtl="0" algn="ctr">
              <a:lnSpc>
                <a:spcPct val="100000"/>
              </a:lnSpc>
              <a:spcBef>
                <a:spcPts val="0"/>
              </a:spcBef>
              <a:spcAft>
                <a:spcPts val="0"/>
              </a:spcAft>
              <a:buClr>
                <a:srgbClr val="000000"/>
              </a:buClr>
              <a:buSzPts val="990"/>
              <a:buFont typeface="Arial"/>
              <a:buNone/>
            </a:pPr>
            <a:r>
              <a:rPr b="1" lang="it-IT" sz="1800">
                <a:solidFill>
                  <a:srgbClr val="366092"/>
                </a:solidFill>
              </a:rPr>
              <a:t>Tyrrhenian and Ionian coastal areas vs metropolitan city of Reggio Calabria </a:t>
            </a:r>
            <a:endParaRPr b="1" sz="1800">
              <a:solidFill>
                <a:srgbClr val="366092"/>
              </a:solidFill>
            </a:endParaRPr>
          </a:p>
        </p:txBody>
      </p:sp>
      <p:pic>
        <p:nvPicPr>
          <p:cNvPr id="273" name="Google Shape;273;g16a7b47c8c1_0_27"/>
          <p:cNvPicPr preferRelativeResize="0"/>
          <p:nvPr/>
        </p:nvPicPr>
        <p:blipFill rotWithShape="1">
          <a:blip r:embed="rId3">
            <a:alphaModFix/>
          </a:blip>
          <a:srcRect b="20043" l="12524" r="11660" t="0"/>
          <a:stretch/>
        </p:blipFill>
        <p:spPr>
          <a:xfrm>
            <a:off x="2385550" y="965050"/>
            <a:ext cx="4372899" cy="363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9a216a811f_0_0"/>
          <p:cNvSpPr txBox="1"/>
          <p:nvPr>
            <p:ph idx="4294967295" type="title"/>
          </p:nvPr>
        </p:nvSpPr>
        <p:spPr>
          <a:xfrm>
            <a:off x="898511" y="350930"/>
            <a:ext cx="7489800" cy="8574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Clr>
                <a:srgbClr val="366092"/>
              </a:buClr>
              <a:buSzPts val="3200"/>
              <a:buNone/>
            </a:pPr>
            <a:r>
              <a:rPr b="1" lang="it-IT" sz="1800">
                <a:solidFill>
                  <a:srgbClr val="366092"/>
                </a:solidFill>
              </a:rPr>
              <a:t>The interaction and integration between the social and hard sciences in the Mediterranean context</a:t>
            </a:r>
            <a:endParaRPr b="1" sz="1800"/>
          </a:p>
        </p:txBody>
      </p:sp>
      <p:sp>
        <p:nvSpPr>
          <p:cNvPr id="97" name="Google Shape;97;g19a216a811f_0_0"/>
          <p:cNvSpPr/>
          <p:nvPr/>
        </p:nvSpPr>
        <p:spPr>
          <a:xfrm>
            <a:off x="599925" y="1403200"/>
            <a:ext cx="2823300" cy="15852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Clr>
                <a:srgbClr val="366092"/>
              </a:buClr>
              <a:buSzPts val="1100"/>
              <a:buChar char="●"/>
            </a:pPr>
            <a:r>
              <a:rPr lang="it-IT" sz="1100">
                <a:solidFill>
                  <a:srgbClr val="366092"/>
                </a:solidFill>
              </a:rPr>
              <a:t>Studies of active and capable faults</a:t>
            </a:r>
            <a:endParaRPr sz="1100">
              <a:solidFill>
                <a:srgbClr val="366092"/>
              </a:solidFill>
            </a:endParaRPr>
          </a:p>
          <a:p>
            <a:pPr indent="-298450" lvl="0" marL="457200" rtl="0" algn="l">
              <a:spcBef>
                <a:spcPts val="0"/>
              </a:spcBef>
              <a:spcAft>
                <a:spcPts val="0"/>
              </a:spcAft>
              <a:buClr>
                <a:srgbClr val="366092"/>
              </a:buClr>
              <a:buSzPts val="1100"/>
              <a:buChar char="●"/>
            </a:pPr>
            <a:r>
              <a:rPr lang="it-IT" sz="1100">
                <a:solidFill>
                  <a:srgbClr val="366092"/>
                </a:solidFill>
              </a:rPr>
              <a:t>Modeling of tsunamigenic sources</a:t>
            </a:r>
            <a:endParaRPr sz="1100">
              <a:solidFill>
                <a:srgbClr val="366092"/>
              </a:solidFill>
            </a:endParaRPr>
          </a:p>
          <a:p>
            <a:pPr indent="-298450" lvl="0" marL="457200" rtl="0" algn="l">
              <a:spcBef>
                <a:spcPts val="0"/>
              </a:spcBef>
              <a:spcAft>
                <a:spcPts val="0"/>
              </a:spcAft>
              <a:buClr>
                <a:srgbClr val="366092"/>
              </a:buClr>
              <a:buSzPts val="1100"/>
              <a:buChar char="●"/>
            </a:pPr>
            <a:r>
              <a:rPr lang="it-IT" sz="1100">
                <a:solidFill>
                  <a:srgbClr val="366092"/>
                </a:solidFill>
              </a:rPr>
              <a:t>Structural vulnerability studies</a:t>
            </a:r>
            <a:endParaRPr sz="1100">
              <a:solidFill>
                <a:srgbClr val="366092"/>
              </a:solidFill>
            </a:endParaRPr>
          </a:p>
          <a:p>
            <a:pPr indent="-298450" lvl="0" marL="457200" rtl="0" algn="l">
              <a:spcBef>
                <a:spcPts val="0"/>
              </a:spcBef>
              <a:spcAft>
                <a:spcPts val="0"/>
              </a:spcAft>
              <a:buClr>
                <a:srgbClr val="366092"/>
              </a:buClr>
              <a:buSzPts val="1100"/>
              <a:buChar char="●"/>
            </a:pPr>
            <a:r>
              <a:rPr lang="it-IT" sz="1100">
                <a:solidFill>
                  <a:srgbClr val="366092"/>
                </a:solidFill>
              </a:rPr>
              <a:t>PTHA/PTRA</a:t>
            </a:r>
            <a:endParaRPr sz="1100">
              <a:solidFill>
                <a:srgbClr val="366092"/>
              </a:solidFill>
            </a:endParaRPr>
          </a:p>
          <a:p>
            <a:pPr indent="-298450" lvl="0" marL="457200" rtl="0" algn="l">
              <a:spcBef>
                <a:spcPts val="0"/>
              </a:spcBef>
              <a:spcAft>
                <a:spcPts val="0"/>
              </a:spcAft>
              <a:buClr>
                <a:srgbClr val="366092"/>
              </a:buClr>
              <a:buSzPts val="1100"/>
              <a:buChar char="●"/>
            </a:pPr>
            <a:r>
              <a:rPr lang="it-IT" sz="1100">
                <a:solidFill>
                  <a:srgbClr val="366092"/>
                </a:solidFill>
              </a:rPr>
              <a:t>PTF</a:t>
            </a:r>
            <a:endParaRPr sz="1100">
              <a:solidFill>
                <a:srgbClr val="366092"/>
              </a:solidFill>
            </a:endParaRPr>
          </a:p>
          <a:p>
            <a:pPr indent="-298450" lvl="0" marL="457200" rtl="0" algn="l">
              <a:spcBef>
                <a:spcPts val="0"/>
              </a:spcBef>
              <a:spcAft>
                <a:spcPts val="0"/>
              </a:spcAft>
              <a:buClr>
                <a:srgbClr val="366092"/>
              </a:buClr>
              <a:buSzPts val="1100"/>
              <a:buChar char="●"/>
            </a:pPr>
            <a:r>
              <a:rPr lang="it-IT" sz="1100">
                <a:solidFill>
                  <a:srgbClr val="366092"/>
                </a:solidFill>
              </a:rPr>
              <a:t>High Performance Computing</a:t>
            </a:r>
            <a:endParaRPr sz="1100">
              <a:solidFill>
                <a:srgbClr val="366092"/>
              </a:solidFill>
            </a:endParaRPr>
          </a:p>
        </p:txBody>
      </p:sp>
      <p:sp>
        <p:nvSpPr>
          <p:cNvPr id="98" name="Google Shape;98;g19a216a811f_0_0"/>
          <p:cNvSpPr/>
          <p:nvPr/>
        </p:nvSpPr>
        <p:spPr>
          <a:xfrm>
            <a:off x="5443475" y="1403200"/>
            <a:ext cx="2602500" cy="15852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366092"/>
              </a:buClr>
              <a:buSzPts val="1000"/>
              <a:buChar char="●"/>
            </a:pPr>
            <a:r>
              <a:rPr lang="it-IT" sz="1000">
                <a:solidFill>
                  <a:srgbClr val="366092"/>
                </a:solidFill>
              </a:rPr>
              <a:t>Analysis of the historical sources</a:t>
            </a:r>
            <a:endParaRPr sz="1000">
              <a:solidFill>
                <a:srgbClr val="366092"/>
              </a:solidFill>
            </a:endParaRPr>
          </a:p>
          <a:p>
            <a:pPr indent="-292100" lvl="0" marL="457200" rtl="0" algn="l">
              <a:spcBef>
                <a:spcPts val="0"/>
              </a:spcBef>
              <a:spcAft>
                <a:spcPts val="0"/>
              </a:spcAft>
              <a:buClr>
                <a:srgbClr val="366092"/>
              </a:buClr>
              <a:buSzPts val="1000"/>
              <a:buChar char="●"/>
            </a:pPr>
            <a:r>
              <a:rPr lang="it-IT" sz="1000">
                <a:solidFill>
                  <a:srgbClr val="366092"/>
                </a:solidFill>
              </a:rPr>
              <a:t>Social analysis of territorial contexts</a:t>
            </a:r>
            <a:endParaRPr sz="1000">
              <a:solidFill>
                <a:srgbClr val="366092"/>
              </a:solidFill>
            </a:endParaRPr>
          </a:p>
          <a:p>
            <a:pPr indent="-292100" lvl="0" marL="457200" rtl="0" algn="l">
              <a:spcBef>
                <a:spcPts val="0"/>
              </a:spcBef>
              <a:spcAft>
                <a:spcPts val="0"/>
              </a:spcAft>
              <a:buClr>
                <a:srgbClr val="366092"/>
              </a:buClr>
              <a:buSzPts val="1000"/>
              <a:buChar char="●"/>
            </a:pPr>
            <a:r>
              <a:rPr lang="it-IT" sz="1000">
                <a:solidFill>
                  <a:srgbClr val="366092"/>
                </a:solidFill>
              </a:rPr>
              <a:t>Studies on tsunami risk perception</a:t>
            </a:r>
            <a:endParaRPr sz="1000">
              <a:solidFill>
                <a:srgbClr val="366092"/>
              </a:solidFill>
            </a:endParaRPr>
          </a:p>
          <a:p>
            <a:pPr indent="-292100" lvl="0" marL="457200" rtl="0" algn="l">
              <a:spcBef>
                <a:spcPts val="0"/>
              </a:spcBef>
              <a:spcAft>
                <a:spcPts val="0"/>
              </a:spcAft>
              <a:buClr>
                <a:srgbClr val="366092"/>
              </a:buClr>
              <a:buSzPts val="1000"/>
              <a:buChar char="●"/>
            </a:pPr>
            <a:r>
              <a:rPr lang="it-IT" sz="1000">
                <a:solidFill>
                  <a:srgbClr val="366092"/>
                </a:solidFill>
              </a:rPr>
              <a:t>Qualitative and quantitative assessment of tsunami knowledge and risk</a:t>
            </a:r>
            <a:endParaRPr sz="1000">
              <a:solidFill>
                <a:srgbClr val="366092"/>
              </a:solidFill>
            </a:endParaRPr>
          </a:p>
          <a:p>
            <a:pPr indent="-292100" lvl="0" marL="457200" rtl="0" algn="l">
              <a:spcBef>
                <a:spcPts val="0"/>
              </a:spcBef>
              <a:spcAft>
                <a:spcPts val="0"/>
              </a:spcAft>
              <a:buClr>
                <a:srgbClr val="366092"/>
              </a:buClr>
              <a:buSzPts val="1000"/>
              <a:buChar char="●"/>
            </a:pPr>
            <a:r>
              <a:rPr lang="it-IT" sz="1000">
                <a:solidFill>
                  <a:srgbClr val="366092"/>
                </a:solidFill>
              </a:rPr>
              <a:t>Source of knowledge analysis</a:t>
            </a:r>
            <a:endParaRPr sz="1000">
              <a:solidFill>
                <a:srgbClr val="366092"/>
              </a:solidFill>
            </a:endParaRPr>
          </a:p>
        </p:txBody>
      </p:sp>
      <p:sp>
        <p:nvSpPr>
          <p:cNvPr id="99" name="Google Shape;99;g19a216a811f_0_0"/>
          <p:cNvSpPr txBox="1"/>
          <p:nvPr/>
        </p:nvSpPr>
        <p:spPr>
          <a:xfrm>
            <a:off x="271275" y="874125"/>
            <a:ext cx="3665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1300" u="sng">
                <a:solidFill>
                  <a:srgbClr val="366092"/>
                </a:solidFill>
                <a:latin typeface="Calibri"/>
                <a:ea typeface="Calibri"/>
                <a:cs typeface="Calibri"/>
                <a:sym typeface="Calibri"/>
              </a:rPr>
              <a:t>Natural science</a:t>
            </a:r>
            <a:endParaRPr b="1" sz="1300" u="sng">
              <a:solidFill>
                <a:srgbClr val="366092"/>
              </a:solidFill>
              <a:latin typeface="Calibri"/>
              <a:ea typeface="Calibri"/>
              <a:cs typeface="Calibri"/>
              <a:sym typeface="Calibri"/>
            </a:endParaRPr>
          </a:p>
          <a:p>
            <a:pPr indent="0" lvl="0" marL="0" rtl="0" algn="ctr">
              <a:spcBef>
                <a:spcPts val="0"/>
              </a:spcBef>
              <a:spcAft>
                <a:spcPts val="0"/>
              </a:spcAft>
              <a:buNone/>
            </a:pPr>
            <a:r>
              <a:rPr b="1" lang="it-IT" sz="1300">
                <a:solidFill>
                  <a:srgbClr val="366092"/>
                </a:solidFill>
                <a:latin typeface="Calibri"/>
                <a:ea typeface="Calibri"/>
                <a:cs typeface="Calibri"/>
                <a:sym typeface="Calibri"/>
              </a:rPr>
              <a:t> (engineering, physics, geology, informatics, etc.)</a:t>
            </a:r>
            <a:endParaRPr b="1" sz="1300">
              <a:solidFill>
                <a:srgbClr val="366092"/>
              </a:solidFill>
              <a:latin typeface="Calibri"/>
              <a:ea typeface="Calibri"/>
              <a:cs typeface="Calibri"/>
              <a:sym typeface="Calibri"/>
            </a:endParaRPr>
          </a:p>
        </p:txBody>
      </p:sp>
      <p:sp>
        <p:nvSpPr>
          <p:cNvPr id="100" name="Google Shape;100;g19a216a811f_0_0"/>
          <p:cNvSpPr txBox="1"/>
          <p:nvPr/>
        </p:nvSpPr>
        <p:spPr>
          <a:xfrm>
            <a:off x="4579625" y="874125"/>
            <a:ext cx="4227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1300" u="sng">
                <a:solidFill>
                  <a:srgbClr val="366092"/>
                </a:solidFill>
                <a:latin typeface="Calibri"/>
                <a:ea typeface="Calibri"/>
                <a:cs typeface="Calibri"/>
                <a:sym typeface="Calibri"/>
              </a:rPr>
              <a:t>Social</a:t>
            </a:r>
            <a:r>
              <a:rPr b="1" lang="it-IT" sz="1300" u="sng">
                <a:solidFill>
                  <a:srgbClr val="366092"/>
                </a:solidFill>
                <a:latin typeface="Calibri"/>
                <a:ea typeface="Calibri"/>
                <a:cs typeface="Calibri"/>
                <a:sym typeface="Calibri"/>
              </a:rPr>
              <a:t> science</a:t>
            </a:r>
            <a:r>
              <a:rPr b="1" lang="it-IT" sz="1300">
                <a:solidFill>
                  <a:srgbClr val="366092"/>
                </a:solidFill>
                <a:latin typeface="Calibri"/>
                <a:ea typeface="Calibri"/>
                <a:cs typeface="Calibri"/>
                <a:sym typeface="Calibri"/>
              </a:rPr>
              <a:t> </a:t>
            </a:r>
            <a:endParaRPr b="1" sz="1300">
              <a:solidFill>
                <a:srgbClr val="366092"/>
              </a:solidFill>
              <a:latin typeface="Calibri"/>
              <a:ea typeface="Calibri"/>
              <a:cs typeface="Calibri"/>
              <a:sym typeface="Calibri"/>
            </a:endParaRPr>
          </a:p>
          <a:p>
            <a:pPr indent="0" lvl="0" marL="0" rtl="0" algn="ctr">
              <a:spcBef>
                <a:spcPts val="0"/>
              </a:spcBef>
              <a:spcAft>
                <a:spcPts val="0"/>
              </a:spcAft>
              <a:buNone/>
            </a:pPr>
            <a:r>
              <a:rPr b="1" lang="it-IT" sz="1300">
                <a:solidFill>
                  <a:srgbClr val="366092"/>
                </a:solidFill>
                <a:latin typeface="Calibri"/>
                <a:ea typeface="Calibri"/>
                <a:cs typeface="Calibri"/>
                <a:sym typeface="Calibri"/>
              </a:rPr>
              <a:t>(</a:t>
            </a:r>
            <a:r>
              <a:rPr b="1" lang="it-IT" sz="1300">
                <a:solidFill>
                  <a:srgbClr val="366092"/>
                </a:solidFill>
                <a:latin typeface="Calibri"/>
                <a:ea typeface="Calibri"/>
                <a:cs typeface="Calibri"/>
                <a:sym typeface="Calibri"/>
              </a:rPr>
              <a:t>communication, sociology, psychology</a:t>
            </a:r>
            <a:r>
              <a:rPr b="1" lang="it-IT" sz="1300">
                <a:solidFill>
                  <a:srgbClr val="366092"/>
                </a:solidFill>
                <a:latin typeface="Calibri"/>
                <a:ea typeface="Calibri"/>
                <a:cs typeface="Calibri"/>
                <a:sym typeface="Calibri"/>
              </a:rPr>
              <a:t> etc.)</a:t>
            </a:r>
            <a:endParaRPr b="1" sz="1300">
              <a:solidFill>
                <a:srgbClr val="366092"/>
              </a:solidFill>
              <a:latin typeface="Calibri"/>
              <a:ea typeface="Calibri"/>
              <a:cs typeface="Calibri"/>
              <a:sym typeface="Calibri"/>
            </a:endParaRPr>
          </a:p>
        </p:txBody>
      </p:sp>
      <p:cxnSp>
        <p:nvCxnSpPr>
          <p:cNvPr id="101" name="Google Shape;101;g19a216a811f_0_0"/>
          <p:cNvCxnSpPr/>
          <p:nvPr/>
        </p:nvCxnSpPr>
        <p:spPr>
          <a:xfrm>
            <a:off x="2549725" y="2988400"/>
            <a:ext cx="1305600" cy="3354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102" name="Google Shape;102;g19a216a811f_0_0"/>
          <p:cNvCxnSpPr/>
          <p:nvPr/>
        </p:nvCxnSpPr>
        <p:spPr>
          <a:xfrm>
            <a:off x="5725775" y="2997225"/>
            <a:ext cx="300" cy="335400"/>
          </a:xfrm>
          <a:prstGeom prst="straightConnector1">
            <a:avLst/>
          </a:prstGeom>
          <a:noFill/>
          <a:ln cap="flat" cmpd="sng" w="9525">
            <a:solidFill>
              <a:schemeClr val="dk2"/>
            </a:solidFill>
            <a:prstDash val="solid"/>
            <a:round/>
            <a:headEnd len="med" w="med" type="none"/>
            <a:tailEnd len="med" w="med" type="none"/>
          </a:ln>
        </p:spPr>
      </p:cxnSp>
      <p:cxnSp>
        <p:nvCxnSpPr>
          <p:cNvPr id="103" name="Google Shape;103;g19a216a811f_0_0"/>
          <p:cNvCxnSpPr/>
          <p:nvPr/>
        </p:nvCxnSpPr>
        <p:spPr>
          <a:xfrm rot="10800000">
            <a:off x="5108075" y="3323800"/>
            <a:ext cx="617700" cy="8700"/>
          </a:xfrm>
          <a:prstGeom prst="straightConnector1">
            <a:avLst/>
          </a:prstGeom>
          <a:noFill/>
          <a:ln cap="flat" cmpd="sng" w="9525">
            <a:solidFill>
              <a:schemeClr val="dk2"/>
            </a:solidFill>
            <a:prstDash val="solid"/>
            <a:round/>
            <a:headEnd len="med" w="med" type="none"/>
            <a:tailEnd len="med" w="med" type="none"/>
          </a:ln>
        </p:spPr>
      </p:cxnSp>
      <p:sp>
        <p:nvSpPr>
          <p:cNvPr id="104" name="Google Shape;104;g19a216a811f_0_0"/>
          <p:cNvSpPr txBox="1"/>
          <p:nvPr/>
        </p:nvSpPr>
        <p:spPr>
          <a:xfrm>
            <a:off x="1616100" y="3308500"/>
            <a:ext cx="5946900" cy="831300"/>
          </a:xfrm>
          <a:prstGeom prst="rect">
            <a:avLst/>
          </a:prstGeom>
          <a:noFill/>
          <a:ln>
            <a:noFill/>
          </a:ln>
        </p:spPr>
        <p:txBody>
          <a:bodyPr anchorCtr="0" anchor="t" bIns="91425" lIns="91425" spcFirstLastPara="1" rIns="91425" wrap="square" tIns="91425">
            <a:spAutoFit/>
          </a:bodyPr>
          <a:lstStyle/>
          <a:p>
            <a:pPr indent="-317500" lvl="0" marL="457200" rtl="0" algn="ctr">
              <a:spcBef>
                <a:spcPts val="0"/>
              </a:spcBef>
              <a:spcAft>
                <a:spcPts val="0"/>
              </a:spcAft>
              <a:buSzPts val="1400"/>
              <a:buFont typeface="Calibri"/>
              <a:buChar char="➔"/>
            </a:pPr>
            <a:r>
              <a:rPr lang="it-IT">
                <a:latin typeface="Calibri"/>
                <a:ea typeface="Calibri"/>
                <a:cs typeface="Calibri"/>
                <a:sym typeface="Calibri"/>
              </a:rPr>
              <a:t>Cross-disciplinary knowledge available</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it-IT">
                <a:latin typeface="Calibri"/>
                <a:ea typeface="Calibri"/>
                <a:cs typeface="Calibri"/>
                <a:sym typeface="Calibri"/>
              </a:rPr>
              <a:t>Availability of multidisciplinary data and population information  </a:t>
            </a:r>
            <a:endParaRPr>
              <a:latin typeface="Calibri"/>
              <a:ea typeface="Calibri"/>
              <a:cs typeface="Calibri"/>
              <a:sym typeface="Calibri"/>
            </a:endParaRPr>
          </a:p>
          <a:p>
            <a:pPr indent="-317500" lvl="0" marL="457200" rtl="0" algn="ctr">
              <a:spcBef>
                <a:spcPts val="0"/>
              </a:spcBef>
              <a:spcAft>
                <a:spcPts val="0"/>
              </a:spcAft>
              <a:buSzPts val="1400"/>
              <a:buFont typeface="Calibri"/>
              <a:buChar char="➔"/>
            </a:pPr>
            <a:r>
              <a:rPr lang="it-IT">
                <a:latin typeface="Calibri"/>
                <a:ea typeface="Calibri"/>
                <a:cs typeface="Calibri"/>
                <a:sym typeface="Calibri"/>
              </a:rPr>
              <a:t>Increased computational speed for a prompt community response</a:t>
            </a:r>
            <a:endParaRPr>
              <a:latin typeface="Calibri"/>
              <a:ea typeface="Calibri"/>
              <a:cs typeface="Calibri"/>
              <a:sym typeface="Calibri"/>
            </a:endParaRPr>
          </a:p>
        </p:txBody>
      </p:sp>
      <p:sp>
        <p:nvSpPr>
          <p:cNvPr id="105" name="Google Shape;105;g19a216a811f_0_0"/>
          <p:cNvSpPr txBox="1"/>
          <p:nvPr/>
        </p:nvSpPr>
        <p:spPr>
          <a:xfrm>
            <a:off x="1495425" y="4333875"/>
            <a:ext cx="614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6" name="Google Shape;106;g19a216a811f_0_0"/>
          <p:cNvSpPr txBox="1"/>
          <p:nvPr/>
        </p:nvSpPr>
        <p:spPr>
          <a:xfrm>
            <a:off x="800100" y="4010025"/>
            <a:ext cx="7588200" cy="615600"/>
          </a:xfrm>
          <a:prstGeom prst="rect">
            <a:avLst/>
          </a:prstGeom>
          <a:noFill/>
          <a:ln>
            <a:noFill/>
          </a:ln>
        </p:spPr>
        <p:txBody>
          <a:bodyPr anchorCtr="0" anchor="t" bIns="91425" lIns="91425" spcFirstLastPara="1" rIns="91425" wrap="square" tIns="91425">
            <a:spAutoFit/>
          </a:bodyPr>
          <a:lstStyle/>
          <a:p>
            <a:pPr indent="-317500" lvl="0" marL="457200" rtl="0" algn="ctr">
              <a:spcBef>
                <a:spcPts val="0"/>
              </a:spcBef>
              <a:spcAft>
                <a:spcPts val="0"/>
              </a:spcAft>
              <a:buSzPts val="1400"/>
              <a:buFont typeface="Calibri"/>
              <a:buChar char="❖"/>
            </a:pPr>
            <a:r>
              <a:rPr lang="it-IT">
                <a:latin typeface="Calibri"/>
                <a:ea typeface="Calibri"/>
                <a:cs typeface="Calibri"/>
                <a:sym typeface="Calibri"/>
              </a:rPr>
              <a:t>Addressing tsunami hazard in different socio-territorial contexts to mitigate the risk associated with </a:t>
            </a:r>
            <a:r>
              <a:rPr b="1" lang="it-IT">
                <a:latin typeface="Calibri"/>
                <a:ea typeface="Calibri"/>
                <a:cs typeface="Calibri"/>
                <a:sym typeface="Calibri"/>
              </a:rPr>
              <a:t>lack of knowledge, preparedness and awareness in high uncertainty framework.</a:t>
            </a:r>
            <a:endParaRPr b="1">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11"/>
          <p:cNvSpPr/>
          <p:nvPr/>
        </p:nvSpPr>
        <p:spPr>
          <a:xfrm>
            <a:off x="0" y="0"/>
            <a:ext cx="9143999" cy="5143023"/>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0" name="Google Shape;280;p11"/>
          <p:cNvSpPr/>
          <p:nvPr/>
        </p:nvSpPr>
        <p:spPr>
          <a:xfrm>
            <a:off x="489498" y="574571"/>
            <a:ext cx="8249400" cy="3993900"/>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1" name="Google Shape;281;p11"/>
          <p:cNvSpPr txBox="1"/>
          <p:nvPr>
            <p:ph type="title"/>
          </p:nvPr>
        </p:nvSpPr>
        <p:spPr>
          <a:xfrm>
            <a:off x="1216975" y="359025"/>
            <a:ext cx="6689700" cy="540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SzPct val="100000"/>
              <a:buNone/>
            </a:pPr>
            <a:r>
              <a:rPr b="1" lang="it-IT" sz="1800">
                <a:solidFill>
                  <a:srgbClr val="366092"/>
                </a:solidFill>
              </a:rPr>
              <a:t>Awareness raising activities</a:t>
            </a:r>
            <a:endParaRPr b="1" sz="1800">
              <a:solidFill>
                <a:srgbClr val="366092"/>
              </a:solidFill>
            </a:endParaRPr>
          </a:p>
          <a:p>
            <a:pPr indent="0" lvl="0" marL="0" rtl="0" algn="ctr">
              <a:lnSpc>
                <a:spcPct val="90000"/>
              </a:lnSpc>
              <a:spcBef>
                <a:spcPts val="0"/>
              </a:spcBef>
              <a:spcAft>
                <a:spcPts val="0"/>
              </a:spcAft>
              <a:buSzPct val="100000"/>
              <a:buNone/>
            </a:pPr>
            <a:r>
              <a:rPr b="1" lang="it-IT" sz="1800">
                <a:solidFill>
                  <a:srgbClr val="366092"/>
                </a:solidFill>
              </a:rPr>
              <a:t>Tsunami Risk Perception in School 2022</a:t>
            </a:r>
            <a:endParaRPr/>
          </a:p>
        </p:txBody>
      </p:sp>
      <p:pic>
        <p:nvPicPr>
          <p:cNvPr descr="Immagine che contiene interni, soffitto, parete, pavimento&#10;&#10;Descrizione generata automaticamente" id="282" name="Google Shape;282;p11"/>
          <p:cNvPicPr preferRelativeResize="0"/>
          <p:nvPr/>
        </p:nvPicPr>
        <p:blipFill rotWithShape="1">
          <a:blip r:embed="rId4">
            <a:alphaModFix/>
          </a:blip>
          <a:srcRect b="-4" l="14312" r="30044" t="0"/>
          <a:stretch/>
        </p:blipFill>
        <p:spPr>
          <a:xfrm>
            <a:off x="662420" y="2086990"/>
            <a:ext cx="2469592" cy="1997353"/>
          </a:xfrm>
          <a:prstGeom prst="rect">
            <a:avLst/>
          </a:prstGeom>
          <a:noFill/>
          <a:ln>
            <a:noFill/>
          </a:ln>
        </p:spPr>
      </p:pic>
      <p:pic>
        <p:nvPicPr>
          <p:cNvPr descr="Immagine che contiene soffitto, interni, scena, sala&#10;&#10;Descrizione generata automaticamente" id="283" name="Google Shape;283;p11"/>
          <p:cNvPicPr preferRelativeResize="0"/>
          <p:nvPr/>
        </p:nvPicPr>
        <p:blipFill rotWithShape="1">
          <a:blip r:embed="rId5">
            <a:alphaModFix/>
          </a:blip>
          <a:srcRect b="-4" l="23225" r="21133" t="0"/>
          <a:stretch/>
        </p:blipFill>
        <p:spPr>
          <a:xfrm>
            <a:off x="3327020" y="2086990"/>
            <a:ext cx="2469593" cy="1997353"/>
          </a:xfrm>
          <a:prstGeom prst="rect">
            <a:avLst/>
          </a:prstGeom>
          <a:noFill/>
          <a:ln>
            <a:noFill/>
          </a:ln>
        </p:spPr>
      </p:pic>
      <p:pic>
        <p:nvPicPr>
          <p:cNvPr descr="Immagine che contiene testo&#10;&#10;Descrizione generata automaticamente" id="284" name="Google Shape;284;p11"/>
          <p:cNvPicPr preferRelativeResize="0"/>
          <p:nvPr/>
        </p:nvPicPr>
        <p:blipFill rotWithShape="1">
          <a:blip r:embed="rId6">
            <a:alphaModFix/>
          </a:blip>
          <a:srcRect b="-1" l="0" r="4174" t="0"/>
          <a:stretch/>
        </p:blipFill>
        <p:spPr>
          <a:xfrm>
            <a:off x="5996039" y="2086990"/>
            <a:ext cx="2469592" cy="1997353"/>
          </a:xfrm>
          <a:prstGeom prst="rect">
            <a:avLst/>
          </a:prstGeom>
          <a:noFill/>
          <a:ln>
            <a:noFill/>
          </a:ln>
        </p:spPr>
      </p:pic>
      <p:sp>
        <p:nvSpPr>
          <p:cNvPr id="285" name="Google Shape;285;p11"/>
          <p:cNvSpPr txBox="1"/>
          <p:nvPr/>
        </p:nvSpPr>
        <p:spPr>
          <a:xfrm>
            <a:off x="1475883" y="832748"/>
            <a:ext cx="61923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oto Sans"/>
              <a:buChar char="✔"/>
            </a:pPr>
            <a:r>
              <a:rPr b="0" i="0" lang="it-IT" sz="1400" u="none" cap="none" strike="noStrike">
                <a:solidFill>
                  <a:srgbClr val="4D88AC"/>
                </a:solidFill>
                <a:latin typeface="Calibri"/>
                <a:ea typeface="Calibri"/>
                <a:cs typeface="Calibri"/>
                <a:sym typeface="Calibri"/>
              </a:rPr>
              <a:t>2022 - Online questionnaire on Google Form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a:buChar char="✔"/>
            </a:pPr>
            <a:r>
              <a:rPr b="0" i="0" lang="it-IT" sz="1400" u="none" cap="none" strike="noStrike">
                <a:solidFill>
                  <a:srgbClr val="4D88AC"/>
                </a:solidFill>
                <a:latin typeface="Calibri"/>
                <a:ea typeface="Calibri"/>
                <a:cs typeface="Calibri"/>
                <a:sym typeface="Calibri"/>
              </a:rPr>
              <a:t>Suitable version for school administration</a:t>
            </a:r>
            <a:endParaRPr b="0" i="0" sz="1400" u="none" cap="none" strike="noStrike">
              <a:solidFill>
                <a:srgbClr val="4D88AC"/>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Noto Sans"/>
              <a:buChar char="✔"/>
            </a:pPr>
            <a:r>
              <a:rPr b="0" i="0" lang="it-IT" sz="1400" u="none" cap="none" strike="noStrike">
                <a:solidFill>
                  <a:srgbClr val="4D88AC"/>
                </a:solidFill>
                <a:latin typeface="Calibri"/>
                <a:ea typeface="Calibri"/>
                <a:cs typeface="Calibri"/>
                <a:sym typeface="Calibri"/>
              </a:rPr>
              <a:t>81 Questionnaires collected in Minturno (Joining Tsunami Ready Program)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a:buChar char="✔"/>
            </a:pPr>
            <a:r>
              <a:rPr b="0" i="0" lang="it-IT" sz="1400" u="none" cap="none" strike="noStrike">
                <a:solidFill>
                  <a:srgbClr val="4D88AC"/>
                </a:solidFill>
                <a:latin typeface="Calibri"/>
                <a:ea typeface="Calibri"/>
                <a:cs typeface="Calibri"/>
                <a:sym typeface="Calibri"/>
              </a:rPr>
              <a:t>94 Questionnaires collected in Tivoli (Risk perception study pilot school)</a:t>
            </a:r>
            <a:endParaRPr b="0" i="0" sz="1400" u="none" cap="none" strike="noStrike">
              <a:solidFill>
                <a:srgbClr val="000000"/>
              </a:solidFill>
              <a:latin typeface="Arial"/>
              <a:ea typeface="Arial"/>
              <a:cs typeface="Arial"/>
              <a:sym typeface="Arial"/>
            </a:endParaRPr>
          </a:p>
        </p:txBody>
      </p:sp>
      <p:sp>
        <p:nvSpPr>
          <p:cNvPr id="286" name="Google Shape;286;p11"/>
          <p:cNvSpPr txBox="1"/>
          <p:nvPr/>
        </p:nvSpPr>
        <p:spPr>
          <a:xfrm>
            <a:off x="1194053" y="1825380"/>
            <a:ext cx="189854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it-IT" sz="1100" u="none" cap="none" strike="noStrike">
                <a:solidFill>
                  <a:srgbClr val="4D88AC"/>
                </a:solidFill>
                <a:latin typeface="Calibri"/>
                <a:ea typeface="Calibri"/>
                <a:cs typeface="Calibri"/>
                <a:sym typeface="Calibri"/>
              </a:rPr>
              <a:t>Tivoli (RM) Classroom</a:t>
            </a:r>
            <a:endParaRPr b="1" i="0" sz="1100" u="none" cap="none" strike="noStrike">
              <a:solidFill>
                <a:srgbClr val="4D88AC"/>
              </a:solidFill>
              <a:latin typeface="Calibri"/>
              <a:ea typeface="Calibri"/>
              <a:cs typeface="Calibri"/>
              <a:sym typeface="Calibri"/>
            </a:endParaRPr>
          </a:p>
        </p:txBody>
      </p:sp>
      <p:sp>
        <p:nvSpPr>
          <p:cNvPr id="287" name="Google Shape;287;p11"/>
          <p:cNvSpPr txBox="1"/>
          <p:nvPr/>
        </p:nvSpPr>
        <p:spPr>
          <a:xfrm>
            <a:off x="3921449" y="1825380"/>
            <a:ext cx="164074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it-IT" sz="1100" u="none" cap="none" strike="noStrike">
                <a:solidFill>
                  <a:srgbClr val="4D88AC"/>
                </a:solidFill>
                <a:latin typeface="Calibri"/>
                <a:ea typeface="Calibri"/>
                <a:cs typeface="Calibri"/>
                <a:sym typeface="Calibri"/>
              </a:rPr>
              <a:t>Minturno (LT) Main hall</a:t>
            </a:r>
            <a:endParaRPr b="0" i="0" sz="1400" u="none" cap="none" strike="noStrike">
              <a:solidFill>
                <a:srgbClr val="000000"/>
              </a:solidFill>
              <a:latin typeface="Arial"/>
              <a:ea typeface="Arial"/>
              <a:cs typeface="Arial"/>
              <a:sym typeface="Arial"/>
            </a:endParaRPr>
          </a:p>
        </p:txBody>
      </p:sp>
      <p:sp>
        <p:nvSpPr>
          <p:cNvPr id="288" name="Google Shape;288;p11"/>
          <p:cNvSpPr txBox="1"/>
          <p:nvPr/>
        </p:nvSpPr>
        <p:spPr>
          <a:xfrm>
            <a:off x="6543471" y="1825380"/>
            <a:ext cx="164074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it-IT" sz="1100" u="none" cap="none" strike="noStrike">
                <a:solidFill>
                  <a:srgbClr val="4D88AC"/>
                </a:solidFill>
                <a:latin typeface="Calibri"/>
                <a:ea typeface="Calibri"/>
                <a:cs typeface="Calibri"/>
                <a:sym typeface="Calibri"/>
              </a:rPr>
              <a:t>On Line questionnaire</a:t>
            </a:r>
            <a:endParaRPr b="1" i="0" sz="1100" u="none" cap="none" strike="noStrike">
              <a:solidFill>
                <a:srgbClr val="4D88AC"/>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81"/>
                                        </p:tgtEl>
                                        <p:attrNameLst>
                                          <p:attrName>style.visibility</p:attrName>
                                        </p:attrNameLst>
                                      </p:cBhvr>
                                      <p:to>
                                        <p:strVal val="visible"/>
                                      </p:to>
                                    </p:set>
                                    <p:animEffect filter="fade" transition="in">
                                      <p:cBhvr>
                                        <p:cTn dur="4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6a7b47c8c1_0_48"/>
          <p:cNvSpPr txBox="1"/>
          <p:nvPr>
            <p:ph type="title"/>
          </p:nvPr>
        </p:nvSpPr>
        <p:spPr>
          <a:xfrm>
            <a:off x="1152525" y="352423"/>
            <a:ext cx="6162600" cy="685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00000"/>
              <a:buNone/>
            </a:pPr>
            <a:r>
              <a:t/>
            </a:r>
            <a:endParaRPr b="1" sz="1800">
              <a:solidFill>
                <a:srgbClr val="366092"/>
              </a:solidFill>
              <a:latin typeface="Arial"/>
              <a:ea typeface="Arial"/>
              <a:cs typeface="Arial"/>
              <a:sym typeface="Arial"/>
            </a:endParaRPr>
          </a:p>
          <a:p>
            <a:pPr indent="0" lvl="0" marL="0" rtl="0" algn="ctr">
              <a:lnSpc>
                <a:spcPct val="90000"/>
              </a:lnSpc>
              <a:spcBef>
                <a:spcPts val="0"/>
              </a:spcBef>
              <a:spcAft>
                <a:spcPts val="0"/>
              </a:spcAft>
              <a:buSzPct val="100000"/>
              <a:buNone/>
            </a:pPr>
            <a:r>
              <a:t/>
            </a:r>
            <a:endParaRPr b="1" sz="1800">
              <a:solidFill>
                <a:srgbClr val="366092"/>
              </a:solidFill>
              <a:latin typeface="Arial"/>
              <a:ea typeface="Arial"/>
              <a:cs typeface="Arial"/>
              <a:sym typeface="Arial"/>
            </a:endParaRPr>
          </a:p>
          <a:p>
            <a:pPr indent="0" lvl="0" marL="0" rtl="0" algn="ctr">
              <a:lnSpc>
                <a:spcPct val="90000"/>
              </a:lnSpc>
              <a:spcBef>
                <a:spcPts val="0"/>
              </a:spcBef>
              <a:spcAft>
                <a:spcPts val="0"/>
              </a:spcAft>
              <a:buClr>
                <a:srgbClr val="000000"/>
              </a:buClr>
              <a:buSzPct val="100000"/>
              <a:buFont typeface="Arial"/>
              <a:buNone/>
            </a:pPr>
            <a:r>
              <a:rPr b="1" lang="it-IT" sz="1800">
                <a:solidFill>
                  <a:srgbClr val="366092"/>
                </a:solidFill>
                <a:latin typeface="Arial"/>
                <a:ea typeface="Arial"/>
                <a:cs typeface="Arial"/>
                <a:sym typeface="Arial"/>
              </a:rPr>
              <a:t>Awareness raising activities</a:t>
            </a:r>
            <a:endParaRPr b="1" sz="1800">
              <a:solidFill>
                <a:srgbClr val="366092"/>
              </a:solidFill>
              <a:latin typeface="Arial"/>
              <a:ea typeface="Arial"/>
              <a:cs typeface="Arial"/>
              <a:sym typeface="Arial"/>
            </a:endParaRPr>
          </a:p>
          <a:p>
            <a:pPr indent="0" lvl="0" marL="0" rtl="0" algn="ctr">
              <a:lnSpc>
                <a:spcPct val="90000"/>
              </a:lnSpc>
              <a:spcBef>
                <a:spcPts val="0"/>
              </a:spcBef>
              <a:spcAft>
                <a:spcPts val="0"/>
              </a:spcAft>
              <a:buClr>
                <a:srgbClr val="000000"/>
              </a:buClr>
              <a:buSzPct val="100000"/>
              <a:buFont typeface="Arial"/>
              <a:buNone/>
            </a:pPr>
            <a:r>
              <a:rPr b="1" lang="it-IT" sz="1800">
                <a:solidFill>
                  <a:srgbClr val="366092"/>
                </a:solidFill>
                <a:latin typeface="Arial"/>
                <a:ea typeface="Arial"/>
                <a:cs typeface="Arial"/>
                <a:sym typeface="Arial"/>
              </a:rPr>
              <a:t>Tsunami Risk Perception in School 2022</a:t>
            </a:r>
            <a:endParaRPr sz="1400">
              <a:solidFill>
                <a:srgbClr val="000000"/>
              </a:solidFill>
              <a:latin typeface="Arial"/>
              <a:ea typeface="Arial"/>
              <a:cs typeface="Arial"/>
              <a:sym typeface="Arial"/>
            </a:endParaRPr>
          </a:p>
          <a:p>
            <a:pPr indent="0" lvl="0" marL="0" rtl="0" algn="ctr">
              <a:lnSpc>
                <a:spcPct val="100000"/>
              </a:lnSpc>
              <a:spcBef>
                <a:spcPts val="0"/>
              </a:spcBef>
              <a:spcAft>
                <a:spcPts val="0"/>
              </a:spcAft>
              <a:buClr>
                <a:srgbClr val="000000"/>
              </a:buClr>
              <a:buSzPct val="40909"/>
              <a:buFont typeface="Arial"/>
              <a:buNone/>
            </a:pPr>
            <a:r>
              <a:t/>
            </a:r>
            <a:endParaRPr/>
          </a:p>
        </p:txBody>
      </p:sp>
      <p:pic>
        <p:nvPicPr>
          <p:cNvPr id="295" name="Google Shape;295;g16a7b47c8c1_0_48"/>
          <p:cNvPicPr preferRelativeResize="0"/>
          <p:nvPr/>
        </p:nvPicPr>
        <p:blipFill rotWithShape="1">
          <a:blip r:embed="rId3">
            <a:alphaModFix/>
          </a:blip>
          <a:srcRect b="0" l="0" r="0" t="0"/>
          <a:stretch/>
        </p:blipFill>
        <p:spPr>
          <a:xfrm>
            <a:off x="124550" y="1179113"/>
            <a:ext cx="4124624" cy="2785275"/>
          </a:xfrm>
          <a:prstGeom prst="rect">
            <a:avLst/>
          </a:prstGeom>
          <a:noFill/>
          <a:ln>
            <a:noFill/>
          </a:ln>
        </p:spPr>
      </p:pic>
      <p:pic>
        <p:nvPicPr>
          <p:cNvPr id="296" name="Google Shape;296;g16a7b47c8c1_0_48"/>
          <p:cNvPicPr preferRelativeResize="0"/>
          <p:nvPr/>
        </p:nvPicPr>
        <p:blipFill rotWithShape="1">
          <a:blip r:embed="rId4">
            <a:alphaModFix/>
          </a:blip>
          <a:srcRect b="0" l="0" r="0" t="0"/>
          <a:stretch/>
        </p:blipFill>
        <p:spPr>
          <a:xfrm>
            <a:off x="4317999" y="1172667"/>
            <a:ext cx="4590025" cy="2798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18670873070_6_58"/>
          <p:cNvSpPr txBox="1"/>
          <p:nvPr>
            <p:ph type="title"/>
          </p:nvPr>
        </p:nvSpPr>
        <p:spPr>
          <a:xfrm>
            <a:off x="1900200" y="358525"/>
            <a:ext cx="5343600" cy="361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0000"/>
              <a:buNone/>
            </a:pPr>
            <a:r>
              <a:rPr b="1" lang="it-IT" sz="2250">
                <a:solidFill>
                  <a:srgbClr val="366092"/>
                </a:solidFill>
              </a:rPr>
              <a:t>8 starting points to take in account</a:t>
            </a:r>
            <a:endParaRPr b="1" sz="2250">
              <a:solidFill>
                <a:srgbClr val="366092"/>
              </a:solidFill>
            </a:endParaRPr>
          </a:p>
        </p:txBody>
      </p:sp>
      <p:sp>
        <p:nvSpPr>
          <p:cNvPr id="303" name="Google Shape;303;g18670873070_6_58"/>
          <p:cNvSpPr txBox="1"/>
          <p:nvPr>
            <p:ph idx="1" type="body"/>
          </p:nvPr>
        </p:nvSpPr>
        <p:spPr>
          <a:xfrm>
            <a:off x="163100" y="604800"/>
            <a:ext cx="8686800" cy="3933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270"/>
              </a:spcBef>
              <a:spcAft>
                <a:spcPts val="0"/>
              </a:spcAft>
              <a:buSzPts val="852"/>
              <a:buNone/>
            </a:pPr>
            <a:r>
              <a:t/>
            </a:r>
            <a:endParaRPr sz="1252"/>
          </a:p>
          <a:p>
            <a:pPr indent="-317500" lvl="0" marL="457200" rtl="0" algn="l">
              <a:lnSpc>
                <a:spcPct val="105000"/>
              </a:lnSpc>
              <a:spcBef>
                <a:spcPts val="1200"/>
              </a:spcBef>
              <a:spcAft>
                <a:spcPts val="0"/>
              </a:spcAft>
              <a:buSzPts val="1400"/>
              <a:buFont typeface="Calibri"/>
              <a:buAutoNum type="arabicPeriod"/>
            </a:pPr>
            <a:r>
              <a:rPr b="1" lang="it-IT" sz="1400"/>
              <a:t>L</a:t>
            </a:r>
            <a:r>
              <a:rPr b="1" lang="it-IT" sz="1400"/>
              <a:t>ow consideration of tsunami risk by people living in the coastal areas</a:t>
            </a:r>
            <a:r>
              <a:rPr lang="it-IT" sz="1400"/>
              <a:t>.</a:t>
            </a:r>
            <a:r>
              <a:rPr lang="it-IT" sz="1400"/>
              <a:t> </a:t>
            </a:r>
            <a:br>
              <a:rPr lang="it-IT" sz="1400"/>
            </a:br>
            <a:r>
              <a:rPr lang="it-IT" sz="1400"/>
              <a:t>	</a:t>
            </a:r>
            <a:endParaRPr sz="1000"/>
          </a:p>
          <a:p>
            <a:pPr indent="-317500" lvl="0" marL="457200" rtl="0" algn="l">
              <a:lnSpc>
                <a:spcPct val="105000"/>
              </a:lnSpc>
              <a:spcBef>
                <a:spcPts val="0"/>
              </a:spcBef>
              <a:spcAft>
                <a:spcPts val="0"/>
              </a:spcAft>
              <a:buSzPts val="1400"/>
              <a:buFont typeface="Calibri"/>
              <a:buAutoNum type="arabicPeriod"/>
            </a:pPr>
            <a:r>
              <a:rPr lang="it-IT" sz="1400"/>
              <a:t>T</a:t>
            </a:r>
            <a:r>
              <a:rPr lang="it-IT" sz="1400"/>
              <a:t>sunami risk is </a:t>
            </a:r>
            <a:r>
              <a:rPr b="1" lang="it-IT" sz="1400"/>
              <a:t>not homogeneously perceived even within the same community</a:t>
            </a:r>
            <a:r>
              <a:rPr lang="it-IT" sz="1400"/>
              <a:t>.</a:t>
            </a:r>
            <a:br>
              <a:rPr lang="it-IT" sz="1400"/>
            </a:br>
            <a:endParaRPr sz="1000"/>
          </a:p>
          <a:p>
            <a:pPr indent="-317500" lvl="0" marL="457200" rtl="0" algn="l">
              <a:lnSpc>
                <a:spcPct val="105000"/>
              </a:lnSpc>
              <a:spcBef>
                <a:spcPts val="0"/>
              </a:spcBef>
              <a:spcAft>
                <a:spcPts val="0"/>
              </a:spcAft>
              <a:buSzPts val="1400"/>
              <a:buFont typeface="Calibri"/>
              <a:buAutoNum type="arabicPeriod"/>
            </a:pPr>
            <a:r>
              <a:rPr lang="it-IT" sz="1400"/>
              <a:t>Tsunami risk perception is both related to </a:t>
            </a:r>
            <a:r>
              <a:rPr b="1" lang="it-IT" sz="1400"/>
              <a:t>psychological features of individuals and local cultures</a:t>
            </a:r>
            <a:r>
              <a:rPr lang="it-IT" sz="1400"/>
              <a:t>.	</a:t>
            </a:r>
            <a:br>
              <a:rPr lang="it-IT" sz="1400"/>
            </a:br>
            <a:endParaRPr sz="1000"/>
          </a:p>
          <a:p>
            <a:pPr indent="-317500" lvl="0" marL="457200" rtl="0" algn="l">
              <a:lnSpc>
                <a:spcPct val="105000"/>
              </a:lnSpc>
              <a:spcBef>
                <a:spcPts val="0"/>
              </a:spcBef>
              <a:spcAft>
                <a:spcPts val="0"/>
              </a:spcAft>
              <a:buSzPts val="1400"/>
              <a:buFont typeface="Calibri"/>
              <a:buAutoNum type="arabicPeriod"/>
            </a:pPr>
            <a:r>
              <a:rPr lang="it-IT" sz="1400"/>
              <a:t>The </a:t>
            </a:r>
            <a:r>
              <a:rPr b="1" lang="it-IT" sz="1400"/>
              <a:t>“small” tsunamis</a:t>
            </a:r>
            <a:r>
              <a:rPr lang="it-IT" sz="1400"/>
              <a:t> are strongly underrated. </a:t>
            </a:r>
            <a:br>
              <a:rPr lang="it-IT" sz="1400"/>
            </a:br>
            <a:r>
              <a:rPr lang="it-IT" sz="1400"/>
              <a:t>						</a:t>
            </a:r>
            <a:endParaRPr sz="1400"/>
          </a:p>
          <a:p>
            <a:pPr indent="-317500" lvl="0" marL="457200" rtl="0" algn="l">
              <a:lnSpc>
                <a:spcPct val="105000"/>
              </a:lnSpc>
              <a:spcBef>
                <a:spcPts val="0"/>
              </a:spcBef>
              <a:spcAft>
                <a:spcPts val="0"/>
              </a:spcAft>
              <a:buSzPts val="1400"/>
              <a:buFont typeface="Calibri"/>
              <a:buAutoNum type="arabicPeriod"/>
            </a:pPr>
            <a:r>
              <a:rPr lang="it-IT" sz="1400"/>
              <a:t>The term tsunami, depending on territorial contexts, is often associated with different magnitudes of the same phenomenon.</a:t>
            </a:r>
            <a:r>
              <a:rPr lang="it-IT" sz="1400"/>
              <a:t>	</a:t>
            </a:r>
            <a:endParaRPr sz="1100"/>
          </a:p>
          <a:p>
            <a:pPr indent="0" lvl="0" marL="457200" rtl="0" algn="l">
              <a:lnSpc>
                <a:spcPct val="105000"/>
              </a:lnSpc>
              <a:spcBef>
                <a:spcPts val="0"/>
              </a:spcBef>
              <a:spcAft>
                <a:spcPts val="0"/>
              </a:spcAft>
              <a:buNone/>
            </a:pPr>
            <a:r>
              <a:t/>
            </a:r>
            <a:endParaRPr sz="1100"/>
          </a:p>
          <a:p>
            <a:pPr indent="-317500" lvl="0" marL="457200" rtl="0" algn="l">
              <a:lnSpc>
                <a:spcPct val="105000"/>
              </a:lnSpc>
              <a:spcBef>
                <a:spcPts val="0"/>
              </a:spcBef>
              <a:spcAft>
                <a:spcPts val="0"/>
              </a:spcAft>
              <a:buSzPts val="1400"/>
              <a:buFont typeface="Calibri"/>
              <a:buAutoNum type="arabicPeriod"/>
            </a:pPr>
            <a:r>
              <a:rPr lang="it-IT" sz="1400"/>
              <a:t>The importance of </a:t>
            </a:r>
            <a:r>
              <a:rPr b="1" lang="it-IT" sz="1400"/>
              <a:t>memory</a:t>
            </a:r>
            <a:r>
              <a:rPr lang="it-IT" sz="1400"/>
              <a:t> in people’s perception of tsunami risk. </a:t>
            </a:r>
            <a:br>
              <a:rPr lang="it-IT" sz="1400"/>
            </a:br>
            <a:endParaRPr sz="1200"/>
          </a:p>
          <a:p>
            <a:pPr indent="-317500" lvl="0" marL="457200" rtl="0" algn="l">
              <a:lnSpc>
                <a:spcPct val="105000"/>
              </a:lnSpc>
              <a:spcBef>
                <a:spcPts val="0"/>
              </a:spcBef>
              <a:spcAft>
                <a:spcPts val="0"/>
              </a:spcAft>
              <a:buSzPts val="1400"/>
              <a:buFont typeface="Calibri"/>
              <a:buAutoNum type="arabicPeriod"/>
            </a:pPr>
            <a:r>
              <a:rPr lang="it-IT" sz="1400"/>
              <a:t>Recognize the </a:t>
            </a:r>
            <a:r>
              <a:rPr b="1" lang="it-IT" sz="1400"/>
              <a:t>“natural signs”</a:t>
            </a:r>
            <a:r>
              <a:rPr lang="it-IT" sz="1400"/>
              <a:t> preceding and accompanying a tsunami.</a:t>
            </a:r>
            <a:r>
              <a:rPr lang="it-IT" sz="1400"/>
              <a:t>	</a:t>
            </a:r>
            <a:br>
              <a:rPr lang="it-IT" sz="1400"/>
            </a:br>
            <a:r>
              <a:rPr lang="it-IT" sz="1400"/>
              <a:t>			</a:t>
            </a:r>
            <a:endParaRPr sz="1400"/>
          </a:p>
          <a:p>
            <a:pPr indent="-317500" lvl="0" marL="457200" rtl="0" algn="l">
              <a:lnSpc>
                <a:spcPct val="105000"/>
              </a:lnSpc>
              <a:spcBef>
                <a:spcPts val="0"/>
              </a:spcBef>
              <a:spcAft>
                <a:spcPts val="0"/>
              </a:spcAft>
              <a:buSzPts val="1400"/>
              <a:buFont typeface="Calibri"/>
              <a:buAutoNum type="arabicPeriod"/>
            </a:pPr>
            <a:r>
              <a:rPr lang="it-IT" sz="1400"/>
              <a:t>T</a:t>
            </a:r>
            <a:r>
              <a:rPr lang="it-IT" sz="1400"/>
              <a:t>he </a:t>
            </a:r>
            <a:r>
              <a:rPr b="1" lang="it-IT" sz="1400"/>
              <a:t>importance of broadcast  media, mainly TV</a:t>
            </a:r>
            <a:r>
              <a:rPr lang="it-IT" sz="1400"/>
              <a:t>, as the main information source for people (New Zealand, Italy, Romania, Norway), and as one of the preferred ways to receive alert messages. </a:t>
            </a:r>
            <a:endParaRPr sz="1400"/>
          </a:p>
          <a:p>
            <a:pPr indent="0" lvl="0" marL="0" rtl="0" algn="l">
              <a:lnSpc>
                <a:spcPct val="90000"/>
              </a:lnSpc>
              <a:spcBef>
                <a:spcPts val="1200"/>
              </a:spcBef>
              <a:spcAft>
                <a:spcPts val="0"/>
              </a:spcAft>
              <a:buSzPts val="852"/>
              <a:buNone/>
            </a:pPr>
            <a:r>
              <a:t/>
            </a:r>
            <a:endParaRPr sz="288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4"/>
          <p:cNvSpPr txBox="1"/>
          <p:nvPr/>
        </p:nvSpPr>
        <p:spPr>
          <a:xfrm>
            <a:off x="1895400" y="2333250"/>
            <a:ext cx="5353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1900">
                <a:latin typeface="Calibri"/>
                <a:ea typeface="Calibri"/>
                <a:cs typeface="Calibri"/>
                <a:sym typeface="Calibri"/>
              </a:rPr>
              <a:t>COSTWAVE PROJECT AND MULTIRISK SURVEY</a:t>
            </a:r>
            <a:endParaRPr b="1" sz="19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12ba8670f57_0_48"/>
          <p:cNvSpPr txBox="1"/>
          <p:nvPr/>
        </p:nvSpPr>
        <p:spPr>
          <a:xfrm>
            <a:off x="1085550" y="350275"/>
            <a:ext cx="6972900" cy="53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50"/>
              <a:buFont typeface="Arial"/>
              <a:buNone/>
            </a:pPr>
            <a:r>
              <a:rPr b="1" i="0" lang="it-IT" sz="2250" u="none" cap="none" strike="noStrike">
                <a:solidFill>
                  <a:srgbClr val="366092"/>
                </a:solidFill>
                <a:latin typeface="Calibri"/>
                <a:ea typeface="Calibri"/>
                <a:cs typeface="Calibri"/>
                <a:sym typeface="Calibri"/>
              </a:rPr>
              <a:t>No tsunami mitigation without studies on population</a:t>
            </a:r>
            <a:endParaRPr b="0" i="0" sz="1400" u="none" cap="none" strike="noStrike">
              <a:solidFill>
                <a:srgbClr val="000000"/>
              </a:solidFill>
              <a:latin typeface="Arial"/>
              <a:ea typeface="Arial"/>
              <a:cs typeface="Arial"/>
              <a:sym typeface="Arial"/>
            </a:endParaRPr>
          </a:p>
        </p:txBody>
      </p:sp>
      <p:sp>
        <p:nvSpPr>
          <p:cNvPr id="113" name="Google Shape;113;g12ba8670f57_0_48"/>
          <p:cNvSpPr txBox="1"/>
          <p:nvPr/>
        </p:nvSpPr>
        <p:spPr>
          <a:xfrm>
            <a:off x="4822025" y="1217400"/>
            <a:ext cx="35295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1"/>
                </a:solidFill>
                <a:latin typeface="Calibri"/>
                <a:ea typeface="Calibri"/>
                <a:cs typeface="Calibri"/>
                <a:sym typeface="Calibri"/>
              </a:rPr>
              <a:t>Human behavior is driven by perceptions (Slovic, 1987) rather than scientific knowledge about "facts" (Renn, 1990).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1"/>
                </a:solidFill>
                <a:latin typeface="Calibri"/>
                <a:ea typeface="Calibri"/>
                <a:cs typeface="Calibri"/>
                <a:sym typeface="Calibri"/>
              </a:rPr>
              <a:t>Therefore, it becomes strategic for those involved in risk mitigation and communication to ground their strategies on data from  </a:t>
            </a:r>
            <a:r>
              <a:rPr b="1" i="0" lang="it-IT" sz="1600" u="none" cap="none" strike="noStrike">
                <a:solidFill>
                  <a:schemeClr val="dk1"/>
                </a:solidFill>
                <a:latin typeface="Calibri"/>
                <a:ea typeface="Calibri"/>
                <a:cs typeface="Calibri"/>
                <a:sym typeface="Calibri"/>
              </a:rPr>
              <a:t>in-depth studies on the process that influences our ability to assess the risk of different natural phenomena</a:t>
            </a:r>
            <a:r>
              <a:rPr b="0" i="0" lang="it-IT" sz="1600" u="none" cap="none" strike="noStrike">
                <a:solidFill>
                  <a:schemeClr val="dk1"/>
                </a:solidFill>
                <a:latin typeface="Calibri"/>
                <a:ea typeface="Calibri"/>
                <a:cs typeface="Calibri"/>
                <a:sym typeface="Calibri"/>
              </a:rPr>
              <a:t> (Slovic, 1982) </a:t>
            </a:r>
            <a:r>
              <a:rPr b="1" i="0" lang="it-IT" sz="1600" u="none" cap="none" strike="noStrike">
                <a:solidFill>
                  <a:schemeClr val="dk1"/>
                </a:solidFill>
                <a:latin typeface="Calibri"/>
                <a:ea typeface="Calibri"/>
                <a:cs typeface="Calibri"/>
                <a:sym typeface="Calibri"/>
              </a:rPr>
              <a:t>including tsunamis</a:t>
            </a:r>
            <a:r>
              <a:rPr b="0" i="0" lang="it-IT" sz="1600" u="none" cap="none" strike="noStrike">
                <a:solidFill>
                  <a:schemeClr val="dk1"/>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p:txBody>
      </p:sp>
      <p:sp>
        <p:nvSpPr>
          <p:cNvPr id="114" name="Google Shape;114;g12ba8670f57_0_48"/>
          <p:cNvSpPr txBox="1"/>
          <p:nvPr/>
        </p:nvSpPr>
        <p:spPr>
          <a:xfrm>
            <a:off x="1231050" y="1642075"/>
            <a:ext cx="1836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it-IT" sz="1500" u="none" cap="none" strike="noStrike">
                <a:solidFill>
                  <a:srgbClr val="000000"/>
                </a:solidFill>
                <a:latin typeface="Calibri"/>
                <a:ea typeface="Calibri"/>
                <a:cs typeface="Calibri"/>
                <a:sym typeface="Calibri"/>
              </a:rPr>
              <a:t>Community studies</a:t>
            </a:r>
            <a:endParaRPr b="1" i="0" sz="1500" u="none" cap="none" strike="noStrike">
              <a:solidFill>
                <a:srgbClr val="000000"/>
              </a:solidFill>
              <a:latin typeface="Calibri"/>
              <a:ea typeface="Calibri"/>
              <a:cs typeface="Calibri"/>
              <a:sym typeface="Calibri"/>
            </a:endParaRPr>
          </a:p>
        </p:txBody>
      </p:sp>
      <p:sp>
        <p:nvSpPr>
          <p:cNvPr id="115" name="Google Shape;115;g12ba8670f57_0_48"/>
          <p:cNvSpPr txBox="1"/>
          <p:nvPr/>
        </p:nvSpPr>
        <p:spPr>
          <a:xfrm>
            <a:off x="763500" y="2099825"/>
            <a:ext cx="2725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it-IT" sz="1500" u="none" cap="none" strike="noStrike">
                <a:solidFill>
                  <a:srgbClr val="000000"/>
                </a:solidFill>
                <a:latin typeface="Calibri"/>
                <a:ea typeface="Calibri"/>
                <a:cs typeface="Calibri"/>
                <a:sym typeface="Calibri"/>
              </a:rPr>
              <a:t>Knowledge (informations)</a:t>
            </a:r>
            <a:endParaRPr b="1" i="0" sz="1500" u="none" cap="none" strike="noStrike">
              <a:solidFill>
                <a:srgbClr val="000000"/>
              </a:solidFill>
              <a:latin typeface="Calibri"/>
              <a:ea typeface="Calibri"/>
              <a:cs typeface="Calibri"/>
              <a:sym typeface="Calibri"/>
            </a:endParaRPr>
          </a:p>
        </p:txBody>
      </p:sp>
      <p:sp>
        <p:nvSpPr>
          <p:cNvPr id="116" name="Google Shape;116;g12ba8670f57_0_48"/>
          <p:cNvSpPr txBox="1"/>
          <p:nvPr/>
        </p:nvSpPr>
        <p:spPr>
          <a:xfrm>
            <a:off x="1329300" y="3086550"/>
            <a:ext cx="1639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it-IT" sz="1500" u="none" cap="none" strike="noStrike">
                <a:solidFill>
                  <a:srgbClr val="000000"/>
                </a:solidFill>
                <a:latin typeface="Calibri"/>
                <a:ea typeface="Calibri"/>
                <a:cs typeface="Calibri"/>
                <a:sym typeface="Calibri"/>
              </a:rPr>
              <a:t>Preparedness</a:t>
            </a:r>
            <a:endParaRPr b="1" i="0" sz="1500" u="none" cap="none" strike="noStrike">
              <a:solidFill>
                <a:srgbClr val="000000"/>
              </a:solidFill>
              <a:latin typeface="Calibri"/>
              <a:ea typeface="Calibri"/>
              <a:cs typeface="Calibri"/>
              <a:sym typeface="Calibri"/>
            </a:endParaRPr>
          </a:p>
        </p:txBody>
      </p:sp>
      <p:sp>
        <p:nvSpPr>
          <p:cNvPr id="117" name="Google Shape;117;g12ba8670f57_0_48"/>
          <p:cNvSpPr txBox="1"/>
          <p:nvPr/>
        </p:nvSpPr>
        <p:spPr>
          <a:xfrm>
            <a:off x="1649550" y="2594850"/>
            <a:ext cx="12354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it-IT" sz="1500" u="none" cap="none" strike="noStrike">
                <a:solidFill>
                  <a:srgbClr val="000000"/>
                </a:solidFill>
                <a:latin typeface="Calibri"/>
                <a:ea typeface="Calibri"/>
                <a:cs typeface="Calibri"/>
                <a:sym typeface="Calibri"/>
              </a:rPr>
              <a:t>Awareness</a:t>
            </a:r>
            <a:endParaRPr b="1" i="0" sz="1500" u="none" cap="none" strike="noStrike">
              <a:solidFill>
                <a:srgbClr val="000000"/>
              </a:solidFill>
              <a:latin typeface="Calibri"/>
              <a:ea typeface="Calibri"/>
              <a:cs typeface="Calibri"/>
              <a:sym typeface="Calibri"/>
            </a:endParaRPr>
          </a:p>
        </p:txBody>
      </p:sp>
      <p:sp>
        <p:nvSpPr>
          <p:cNvPr id="118" name="Google Shape;118;g12ba8670f57_0_48"/>
          <p:cNvSpPr txBox="1"/>
          <p:nvPr/>
        </p:nvSpPr>
        <p:spPr>
          <a:xfrm>
            <a:off x="1329299" y="3578250"/>
            <a:ext cx="1639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it-IT" sz="1500" u="none" cap="none" strike="noStrike">
                <a:solidFill>
                  <a:srgbClr val="000000"/>
                </a:solidFill>
                <a:latin typeface="Calibri"/>
                <a:ea typeface="Calibri"/>
                <a:cs typeface="Calibri"/>
                <a:sym typeface="Calibri"/>
              </a:rPr>
              <a:t>Mitigation</a:t>
            </a:r>
            <a:endParaRPr b="1" i="0" sz="1500" u="none" cap="none" strike="noStrike">
              <a:solidFill>
                <a:srgbClr val="000000"/>
              </a:solidFill>
              <a:latin typeface="Calibri"/>
              <a:ea typeface="Calibri"/>
              <a:cs typeface="Calibri"/>
              <a:sym typeface="Calibri"/>
            </a:endParaRPr>
          </a:p>
        </p:txBody>
      </p:sp>
      <p:sp>
        <p:nvSpPr>
          <p:cNvPr id="119" name="Google Shape;119;g12ba8670f57_0_48"/>
          <p:cNvSpPr txBox="1"/>
          <p:nvPr/>
        </p:nvSpPr>
        <p:spPr>
          <a:xfrm>
            <a:off x="234450" y="1128400"/>
            <a:ext cx="406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4D88AC"/>
                </a:solidFill>
                <a:latin typeface="Arial"/>
                <a:ea typeface="Arial"/>
                <a:cs typeface="Arial"/>
                <a:sym typeface="Arial"/>
              </a:rPr>
              <a:t>A key to mitigating tsunami risk effectively</a:t>
            </a:r>
            <a:endParaRPr b="1" i="0" sz="1400" u="none" cap="none" strike="noStrike">
              <a:solidFill>
                <a:srgbClr val="4D88AC"/>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19a216a811f_0_452"/>
          <p:cNvSpPr txBox="1"/>
          <p:nvPr/>
        </p:nvSpPr>
        <p:spPr>
          <a:xfrm>
            <a:off x="864300" y="444475"/>
            <a:ext cx="7415400" cy="53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366092"/>
              </a:buClr>
              <a:buSzPts val="3200"/>
              <a:buFont typeface="Arial"/>
              <a:buNone/>
            </a:pPr>
            <a:r>
              <a:rPr b="1" lang="it-IT" sz="2250">
                <a:solidFill>
                  <a:srgbClr val="366092"/>
                </a:solidFill>
                <a:latin typeface="Calibri"/>
                <a:ea typeface="Calibri"/>
                <a:cs typeface="Calibri"/>
                <a:sym typeface="Calibri"/>
              </a:rPr>
              <a:t>The increase in tsunami-related population studies.</a:t>
            </a:r>
            <a:endParaRPr/>
          </a:p>
        </p:txBody>
      </p:sp>
      <p:sp>
        <p:nvSpPr>
          <p:cNvPr id="126" name="Google Shape;126;g19a216a811f_0_452"/>
          <p:cNvSpPr txBox="1"/>
          <p:nvPr/>
        </p:nvSpPr>
        <p:spPr>
          <a:xfrm>
            <a:off x="4572000" y="1535350"/>
            <a:ext cx="43017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a:latin typeface="Calibri"/>
                <a:ea typeface="Calibri"/>
                <a:cs typeface="Calibri"/>
                <a:sym typeface="Calibri"/>
              </a:rPr>
              <a:t>We need more information about the population:</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it-IT">
                <a:latin typeface="Calibri"/>
                <a:ea typeface="Calibri"/>
                <a:cs typeface="Calibri"/>
                <a:sym typeface="Calibri"/>
              </a:rPr>
              <a:t>More robusts information, of various types, enables the development of more </a:t>
            </a:r>
            <a:r>
              <a:rPr b="1" lang="it-IT">
                <a:latin typeface="Calibri"/>
                <a:ea typeface="Calibri"/>
                <a:cs typeface="Calibri"/>
                <a:sym typeface="Calibri"/>
              </a:rPr>
              <a:t>effective targeted interventions and policies</a:t>
            </a:r>
            <a:r>
              <a:rPr lang="it-IT">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it-IT">
                <a:latin typeface="Calibri"/>
                <a:ea typeface="Calibri"/>
                <a:cs typeface="Calibri"/>
                <a:sym typeface="Calibri"/>
              </a:rPr>
              <a:t>The information collected, with mixed methodologies (standard and qualitative), facilitate the implementation of bottom-up, shared and more accepted interventions by local communities.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27" name="Google Shape;127;g19a216a811f_0_452"/>
          <p:cNvSpPr txBox="1"/>
          <p:nvPr/>
        </p:nvSpPr>
        <p:spPr>
          <a:xfrm>
            <a:off x="270300" y="1058950"/>
            <a:ext cx="860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a:latin typeface="Calibri"/>
                <a:ea typeface="Calibri"/>
                <a:cs typeface="Calibri"/>
                <a:sym typeface="Calibri"/>
              </a:rPr>
              <a:t>Following the 2004 Indian Ocean tsunami, there has been a general increase in people-oriented tsunami studies.</a:t>
            </a:r>
            <a:endParaRPr>
              <a:latin typeface="Calibri"/>
              <a:ea typeface="Calibri"/>
              <a:cs typeface="Calibri"/>
              <a:sym typeface="Calibri"/>
            </a:endParaRPr>
          </a:p>
        </p:txBody>
      </p:sp>
      <p:sp>
        <p:nvSpPr>
          <p:cNvPr id="128" name="Google Shape;128;g19a216a811f_0_452"/>
          <p:cNvSpPr txBox="1"/>
          <p:nvPr/>
        </p:nvSpPr>
        <p:spPr>
          <a:xfrm>
            <a:off x="664350" y="1542625"/>
            <a:ext cx="32886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a:latin typeface="Calibri"/>
                <a:ea typeface="Calibri"/>
                <a:cs typeface="Calibri"/>
                <a:sym typeface="Calibri"/>
              </a:rPr>
              <a:t>A key boost:</a:t>
            </a:r>
            <a:endParaRPr b="1">
              <a:latin typeface="Calibri"/>
              <a:ea typeface="Calibri"/>
              <a:cs typeface="Calibri"/>
              <a:sym typeface="Calibri"/>
            </a:endParaRPr>
          </a:p>
          <a:p>
            <a:pPr indent="0" lvl="0" marL="0" rtl="0" algn="ctr">
              <a:spcBef>
                <a:spcPts val="0"/>
              </a:spcBef>
              <a:spcAft>
                <a:spcPts val="0"/>
              </a:spcAft>
              <a:buNone/>
            </a:pPr>
            <a:r>
              <a:rPr b="1" lang="it-IT">
                <a:latin typeface="Calibri"/>
                <a:ea typeface="Calibri"/>
                <a:cs typeface="Calibri"/>
                <a:sym typeface="Calibri"/>
              </a:rPr>
              <a:t> </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it-IT">
                <a:latin typeface="Calibri"/>
                <a:ea typeface="Calibri"/>
                <a:cs typeface="Calibri"/>
                <a:sym typeface="Calibri"/>
              </a:rPr>
              <a:t>Different losses</a:t>
            </a:r>
            <a:r>
              <a:rPr lang="it-IT">
                <a:latin typeface="Calibri"/>
                <a:ea typeface="Calibri"/>
                <a:cs typeface="Calibri"/>
                <a:sym typeface="Calibri"/>
              </a:rPr>
              <a:t> by contexts due to </a:t>
            </a:r>
            <a:r>
              <a:rPr b="1" lang="it-IT">
                <a:latin typeface="Calibri"/>
                <a:ea typeface="Calibri"/>
                <a:cs typeface="Calibri"/>
                <a:sym typeface="Calibri"/>
              </a:rPr>
              <a:t>different behavioral</a:t>
            </a:r>
            <a:r>
              <a:rPr lang="it-IT">
                <a:latin typeface="Calibri"/>
                <a:ea typeface="Calibri"/>
                <a:cs typeface="Calibri"/>
                <a:sym typeface="Calibri"/>
              </a:rPr>
              <a:t> responses.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it-IT">
                <a:latin typeface="Calibri"/>
                <a:ea typeface="Calibri"/>
                <a:cs typeface="Calibri"/>
                <a:sym typeface="Calibri"/>
              </a:rPr>
              <a:t>Different reactions due to </a:t>
            </a:r>
            <a:r>
              <a:rPr b="1" lang="it-IT">
                <a:latin typeface="Calibri"/>
                <a:ea typeface="Calibri"/>
                <a:cs typeface="Calibri"/>
                <a:sym typeface="Calibri"/>
              </a:rPr>
              <a:t>cultural issues</a:t>
            </a:r>
            <a:r>
              <a:rPr lang="it-IT">
                <a:latin typeface="Calibri"/>
                <a:ea typeface="Calibri"/>
                <a:cs typeface="Calibri"/>
                <a:sym typeface="Calibri"/>
              </a:rPr>
              <a:t>, </a:t>
            </a:r>
            <a:r>
              <a:rPr b="1" lang="it-IT">
                <a:latin typeface="Calibri"/>
                <a:ea typeface="Calibri"/>
                <a:cs typeface="Calibri"/>
                <a:sym typeface="Calibri"/>
              </a:rPr>
              <a:t>knowledge preparedness and awareness</a:t>
            </a:r>
            <a:r>
              <a:rPr lang="it-IT">
                <a:latin typeface="Calibri"/>
                <a:ea typeface="Calibri"/>
                <a:cs typeface="Calibri"/>
                <a:sym typeface="Calibri"/>
              </a:rPr>
              <a:t> of the phenomenon and warning systems in place.</a:t>
            </a:r>
            <a:endParaRPr>
              <a:latin typeface="Calibri"/>
              <a:ea typeface="Calibri"/>
              <a:cs typeface="Calibri"/>
              <a:sym typeface="Calibri"/>
            </a:endParaRPr>
          </a:p>
          <a:p>
            <a:pPr indent="0" lvl="0" marL="0" rtl="0" algn="l">
              <a:spcBef>
                <a:spcPts val="0"/>
              </a:spcBef>
              <a:spcAft>
                <a:spcPts val="0"/>
              </a:spcAft>
              <a:buNone/>
            </a:pPr>
            <a:r>
              <a:rPr lang="it-IT">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18670873070_6_25"/>
          <p:cNvSpPr txBox="1"/>
          <p:nvPr>
            <p:ph type="title"/>
          </p:nvPr>
        </p:nvSpPr>
        <p:spPr>
          <a:xfrm>
            <a:off x="1367850" y="427052"/>
            <a:ext cx="6408300" cy="4758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None/>
            </a:pPr>
            <a:r>
              <a:rPr b="1" lang="it-IT" sz="2250">
                <a:solidFill>
                  <a:srgbClr val="366092"/>
                </a:solidFill>
              </a:rPr>
              <a:t>Time distribution of the studies</a:t>
            </a:r>
            <a:endParaRPr b="1" sz="2250">
              <a:solidFill>
                <a:srgbClr val="366092"/>
              </a:solidFill>
            </a:endParaRPr>
          </a:p>
        </p:txBody>
      </p:sp>
      <p:pic>
        <p:nvPicPr>
          <p:cNvPr id="135" name="Google Shape;135;g18670873070_6_25"/>
          <p:cNvPicPr preferRelativeResize="0"/>
          <p:nvPr/>
        </p:nvPicPr>
        <p:blipFill rotWithShape="1">
          <a:blip r:embed="rId3">
            <a:alphaModFix/>
          </a:blip>
          <a:srcRect b="0" l="0" r="0" t="0"/>
          <a:stretch/>
        </p:blipFill>
        <p:spPr>
          <a:xfrm>
            <a:off x="1096200" y="902861"/>
            <a:ext cx="6841450" cy="3676425"/>
          </a:xfrm>
          <a:prstGeom prst="rect">
            <a:avLst/>
          </a:prstGeom>
          <a:noFill/>
          <a:ln>
            <a:noFill/>
          </a:ln>
        </p:spPr>
      </p:pic>
      <p:sp>
        <p:nvSpPr>
          <p:cNvPr id="136" name="Google Shape;136;g18670873070_6_25"/>
          <p:cNvSpPr txBox="1"/>
          <p:nvPr/>
        </p:nvSpPr>
        <p:spPr>
          <a:xfrm>
            <a:off x="7423650" y="3667125"/>
            <a:ext cx="352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3800">
                <a:solidFill>
                  <a:srgbClr val="FF0000"/>
                </a:solidFill>
                <a:latin typeface="Calibri"/>
                <a:ea typeface="Calibri"/>
                <a:cs typeface="Calibri"/>
                <a:sym typeface="Calibri"/>
              </a:rPr>
              <a:t>?</a:t>
            </a:r>
            <a:endParaRPr b="1" sz="4200">
              <a:solidFill>
                <a:srgbClr val="FF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14fe673787e_2_0"/>
          <p:cNvSpPr txBox="1"/>
          <p:nvPr/>
        </p:nvSpPr>
        <p:spPr>
          <a:xfrm>
            <a:off x="291513" y="370825"/>
            <a:ext cx="8732100" cy="531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lang="it-IT" sz="2250">
                <a:solidFill>
                  <a:srgbClr val="366092"/>
                </a:solidFill>
                <a:latin typeface="Calibri"/>
                <a:ea typeface="Calibri"/>
                <a:cs typeface="Calibri"/>
                <a:sym typeface="Calibri"/>
              </a:rPr>
              <a:t>Methodologies </a:t>
            </a:r>
            <a:r>
              <a:rPr b="1" lang="it-IT" sz="2250">
                <a:solidFill>
                  <a:srgbClr val="366092"/>
                </a:solidFill>
                <a:latin typeface="Calibri"/>
                <a:ea typeface="Calibri"/>
                <a:cs typeface="Calibri"/>
                <a:sym typeface="Calibri"/>
                <a:extLst>
                  <a:ext uri="http://customooxmlschemas.google.com/">
                    <go:slidesCustomData xmlns:go="http://customooxmlschemas.google.com/" textRoundtripDataId="0"/>
                  </a:ext>
                </a:extLst>
              </a:rPr>
              <a:t>distribution of the surveys</a:t>
            </a:r>
            <a:endParaRPr b="1" sz="2250">
              <a:solidFill>
                <a:srgbClr val="366092"/>
              </a:solidFill>
              <a:latin typeface="Calibri"/>
              <a:ea typeface="Calibri"/>
              <a:cs typeface="Calibri"/>
              <a:sym typeface="Calibri"/>
            </a:endParaRPr>
          </a:p>
        </p:txBody>
      </p:sp>
      <p:sp>
        <p:nvSpPr>
          <p:cNvPr id="143" name="Google Shape;143;g14fe673787e_2_0"/>
          <p:cNvSpPr txBox="1"/>
          <p:nvPr/>
        </p:nvSpPr>
        <p:spPr>
          <a:xfrm>
            <a:off x="6244450" y="1180625"/>
            <a:ext cx="25149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a:latin typeface="Calibri"/>
                <a:ea typeface="Calibri"/>
                <a:cs typeface="Calibri"/>
                <a:sym typeface="Calibri"/>
              </a:rPr>
              <a:t>Questionnaire survey</a:t>
            </a:r>
            <a:r>
              <a:rPr lang="it-IT">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rPr b="1" lang="it-IT">
                <a:latin typeface="Calibri"/>
                <a:ea typeface="Calibri"/>
                <a:cs typeface="Calibri"/>
                <a:sym typeface="Calibri"/>
              </a:rPr>
              <a:t>65% </a:t>
            </a:r>
            <a:r>
              <a:rPr lang="it-IT">
                <a:latin typeface="Calibri"/>
                <a:ea typeface="Calibri"/>
                <a:cs typeface="Calibri"/>
                <a:sym typeface="Calibri"/>
              </a:rPr>
              <a:t>of the analysed papers used the questionnaire tool</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rPr b="1" lang="it-IT">
                <a:latin typeface="Calibri"/>
                <a:ea typeface="Calibri"/>
                <a:cs typeface="Calibri"/>
                <a:sym typeface="Calibri"/>
              </a:rPr>
              <a:t>Mixed methods</a:t>
            </a:r>
            <a:r>
              <a:rPr lang="it-IT">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rPr b="1" lang="it-IT">
                <a:latin typeface="Calibri"/>
                <a:ea typeface="Calibri"/>
                <a:cs typeface="Calibri"/>
                <a:sym typeface="Calibri"/>
              </a:rPr>
              <a:t>26% </a:t>
            </a:r>
            <a:r>
              <a:rPr lang="it-IT">
                <a:latin typeface="Calibri"/>
                <a:ea typeface="Calibri"/>
                <a:cs typeface="Calibri"/>
                <a:sym typeface="Calibri"/>
              </a:rPr>
              <a:t>used the Mixed methods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rPr b="1" lang="it-IT">
                <a:latin typeface="Calibri"/>
                <a:ea typeface="Calibri"/>
                <a:cs typeface="Calibri"/>
                <a:sym typeface="Calibri"/>
              </a:rPr>
              <a:t>Qualitative methods</a:t>
            </a:r>
            <a:r>
              <a:rPr lang="it-IT">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rPr b="1" lang="it-IT">
                <a:latin typeface="Calibri"/>
                <a:ea typeface="Calibri"/>
                <a:cs typeface="Calibri"/>
                <a:sym typeface="Calibri"/>
              </a:rPr>
              <a:t>9% </a:t>
            </a:r>
            <a:r>
              <a:rPr lang="it-IT">
                <a:latin typeface="Calibri"/>
                <a:ea typeface="Calibri"/>
                <a:cs typeface="Calibri"/>
                <a:sym typeface="Calibri"/>
              </a:rPr>
              <a:t>used Qualitative methods</a:t>
            </a:r>
            <a:endParaRPr>
              <a:latin typeface="Calibri"/>
              <a:ea typeface="Calibri"/>
              <a:cs typeface="Calibri"/>
              <a:sym typeface="Calibri"/>
            </a:endParaRPr>
          </a:p>
        </p:txBody>
      </p:sp>
      <p:pic>
        <p:nvPicPr>
          <p:cNvPr id="144" name="Google Shape;144;g14fe673787e_2_0"/>
          <p:cNvPicPr preferRelativeResize="0"/>
          <p:nvPr/>
        </p:nvPicPr>
        <p:blipFill>
          <a:blip r:embed="rId3">
            <a:alphaModFix/>
          </a:blip>
          <a:stretch>
            <a:fillRect/>
          </a:stretch>
        </p:blipFill>
        <p:spPr>
          <a:xfrm>
            <a:off x="523875" y="1025374"/>
            <a:ext cx="5343524" cy="3296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g18670873070_6_13"/>
          <p:cNvPicPr preferRelativeResize="0"/>
          <p:nvPr/>
        </p:nvPicPr>
        <p:blipFill rotWithShape="1">
          <a:blip r:embed="rId3">
            <a:alphaModFix/>
          </a:blip>
          <a:srcRect b="0" l="0" r="0" t="0"/>
          <a:stretch/>
        </p:blipFill>
        <p:spPr>
          <a:xfrm>
            <a:off x="3153889" y="947275"/>
            <a:ext cx="5171461" cy="3658899"/>
          </a:xfrm>
          <a:prstGeom prst="rect">
            <a:avLst/>
          </a:prstGeom>
          <a:noFill/>
          <a:ln>
            <a:noFill/>
          </a:ln>
        </p:spPr>
      </p:pic>
      <p:sp>
        <p:nvSpPr>
          <p:cNvPr id="151" name="Google Shape;151;g18670873070_6_13"/>
          <p:cNvSpPr txBox="1"/>
          <p:nvPr/>
        </p:nvSpPr>
        <p:spPr>
          <a:xfrm>
            <a:off x="128700" y="321025"/>
            <a:ext cx="8886600" cy="53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250">
                <a:solidFill>
                  <a:srgbClr val="366092"/>
                </a:solidFill>
                <a:latin typeface="Calibri"/>
                <a:ea typeface="Calibri"/>
                <a:cs typeface="Calibri"/>
                <a:sym typeface="Calibri"/>
              </a:rPr>
              <a:t>Global distribution </a:t>
            </a:r>
            <a:r>
              <a:rPr b="1" lang="it-IT" sz="2250">
                <a:solidFill>
                  <a:srgbClr val="366092"/>
                </a:solidFill>
                <a:latin typeface="Calibri"/>
                <a:ea typeface="Calibri"/>
                <a:cs typeface="Calibri"/>
                <a:sym typeface="Calibri"/>
              </a:rPr>
              <a:t>of studies about tsunami risk perception</a:t>
            </a:r>
            <a:endParaRPr/>
          </a:p>
        </p:txBody>
      </p:sp>
      <p:sp>
        <p:nvSpPr>
          <p:cNvPr id="152" name="Google Shape;152;g18670873070_6_13"/>
          <p:cNvSpPr txBox="1"/>
          <p:nvPr/>
        </p:nvSpPr>
        <p:spPr>
          <a:xfrm>
            <a:off x="128700" y="1544100"/>
            <a:ext cx="2957700" cy="2055300"/>
          </a:xfrm>
          <a:prstGeom prst="rect">
            <a:avLst/>
          </a:prstGeom>
          <a:noFill/>
          <a:ln>
            <a:noFill/>
          </a:ln>
        </p:spPr>
        <p:txBody>
          <a:bodyPr anchorCtr="0" anchor="t" bIns="91425" lIns="91425" spcFirstLastPara="1" rIns="91425" wrap="square" tIns="91425">
            <a:spAutoFit/>
          </a:bodyPr>
          <a:lstStyle/>
          <a:p>
            <a:pPr indent="-304800" lvl="0" marL="457200" rtl="0" algn="l">
              <a:lnSpc>
                <a:spcPct val="128000"/>
              </a:lnSpc>
              <a:spcBef>
                <a:spcPts val="0"/>
              </a:spcBef>
              <a:spcAft>
                <a:spcPts val="0"/>
              </a:spcAft>
              <a:buSzPts val="1200"/>
              <a:buFont typeface="Calibri"/>
              <a:buChar char="●"/>
            </a:pPr>
            <a:r>
              <a:rPr lang="it-IT">
                <a:solidFill>
                  <a:schemeClr val="dk1"/>
                </a:solidFill>
                <a:latin typeface="Calibri"/>
                <a:ea typeface="Calibri"/>
                <a:cs typeface="Calibri"/>
                <a:sym typeface="Calibri"/>
              </a:rPr>
              <a:t>Seven surveys with focus on the Indian Ocean </a:t>
            </a:r>
            <a:r>
              <a:rPr b="1" lang="it-IT">
                <a:solidFill>
                  <a:schemeClr val="dk1"/>
                </a:solidFill>
                <a:latin typeface="Calibri"/>
                <a:ea typeface="Calibri"/>
                <a:cs typeface="Calibri"/>
                <a:sym typeface="Calibri"/>
              </a:rPr>
              <a:t>(IOTWS)</a:t>
            </a:r>
            <a:endParaRPr b="1">
              <a:solidFill>
                <a:schemeClr val="dk1"/>
              </a:solidFill>
              <a:latin typeface="Calibri"/>
              <a:ea typeface="Calibri"/>
              <a:cs typeface="Calibri"/>
              <a:sym typeface="Calibri"/>
            </a:endParaRPr>
          </a:p>
          <a:p>
            <a:pPr indent="-317500" lvl="0" marL="457200" rtl="0" algn="just">
              <a:lnSpc>
                <a:spcPct val="128000"/>
              </a:lnSpc>
              <a:spcBef>
                <a:spcPts val="0"/>
              </a:spcBef>
              <a:spcAft>
                <a:spcPts val="0"/>
              </a:spcAft>
              <a:buClr>
                <a:schemeClr val="dk1"/>
              </a:buClr>
              <a:buSzPts val="1400"/>
              <a:buFont typeface="Calibri"/>
              <a:buChar char="●"/>
            </a:pPr>
            <a:r>
              <a:rPr lang="it-IT">
                <a:solidFill>
                  <a:schemeClr val="dk1"/>
                </a:solidFill>
                <a:latin typeface="Calibri"/>
                <a:ea typeface="Calibri"/>
                <a:cs typeface="Calibri"/>
                <a:sym typeface="Calibri"/>
              </a:rPr>
              <a:t>Ten surveys with focus on the Pacific Ocean </a:t>
            </a:r>
            <a:r>
              <a:rPr b="1" lang="it-IT">
                <a:solidFill>
                  <a:schemeClr val="dk1"/>
                </a:solidFill>
                <a:latin typeface="Calibri"/>
                <a:ea typeface="Calibri"/>
                <a:cs typeface="Calibri"/>
                <a:sym typeface="Calibri"/>
              </a:rPr>
              <a:t>(PTWS)</a:t>
            </a:r>
            <a:endParaRPr b="1">
              <a:solidFill>
                <a:schemeClr val="dk1"/>
              </a:solidFill>
              <a:latin typeface="Calibri"/>
              <a:ea typeface="Calibri"/>
              <a:cs typeface="Calibri"/>
              <a:sym typeface="Calibri"/>
            </a:endParaRPr>
          </a:p>
          <a:p>
            <a:pPr indent="-317500" lvl="0" marL="457200" rtl="0" algn="just">
              <a:lnSpc>
                <a:spcPct val="128000"/>
              </a:lnSpc>
              <a:spcBef>
                <a:spcPts val="0"/>
              </a:spcBef>
              <a:spcAft>
                <a:spcPts val="0"/>
              </a:spcAft>
              <a:buClr>
                <a:schemeClr val="dk1"/>
              </a:buClr>
              <a:buSzPts val="1400"/>
              <a:buFont typeface="Calibri"/>
              <a:buChar char="●"/>
            </a:pPr>
            <a:r>
              <a:rPr lang="it-IT">
                <a:solidFill>
                  <a:schemeClr val="dk1"/>
                </a:solidFill>
                <a:latin typeface="Calibri"/>
                <a:ea typeface="Calibri"/>
                <a:cs typeface="Calibri"/>
                <a:sym typeface="Calibri"/>
              </a:rPr>
              <a:t>Six surveys with focus on the Mediterranean Sea </a:t>
            </a:r>
            <a:r>
              <a:rPr b="1" lang="it-IT">
                <a:solidFill>
                  <a:schemeClr val="dk1"/>
                </a:solidFill>
                <a:latin typeface="Calibri"/>
                <a:ea typeface="Calibri"/>
                <a:cs typeface="Calibri"/>
                <a:sym typeface="Calibri"/>
              </a:rPr>
              <a:t>(NEAMTWS)</a:t>
            </a:r>
            <a:endParaRPr b="1">
              <a:solidFill>
                <a:schemeClr val="dk1"/>
              </a:solidFill>
              <a:latin typeface="Calibri"/>
              <a:ea typeface="Calibri"/>
              <a:cs typeface="Calibri"/>
              <a:sym typeface="Calibri"/>
            </a:endParaRPr>
          </a:p>
        </p:txBody>
      </p:sp>
      <p:sp>
        <p:nvSpPr>
          <p:cNvPr id="153" name="Google Shape;153;g18670873070_6_13"/>
          <p:cNvSpPr txBox="1"/>
          <p:nvPr/>
        </p:nvSpPr>
        <p:spPr>
          <a:xfrm>
            <a:off x="1391700" y="3533775"/>
            <a:ext cx="176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a:latin typeface="Calibri"/>
                <a:ea typeface="Calibri"/>
                <a:cs typeface="Calibri"/>
                <a:sym typeface="Calibri"/>
              </a:rPr>
              <a:t>(Cugliari et al., 2022)</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8670873070_6_19"/>
          <p:cNvSpPr txBox="1"/>
          <p:nvPr>
            <p:ph type="title"/>
          </p:nvPr>
        </p:nvSpPr>
        <p:spPr>
          <a:xfrm>
            <a:off x="914400" y="-270271"/>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b="1" lang="it-IT" sz="2250">
                <a:solidFill>
                  <a:srgbClr val="366092"/>
                </a:solidFill>
              </a:rPr>
              <a:t>and in the NEAMTWS context.</a:t>
            </a:r>
            <a:endParaRPr sz="1400">
              <a:latin typeface="Arial"/>
              <a:ea typeface="Arial"/>
              <a:cs typeface="Arial"/>
              <a:sym typeface="Arial"/>
            </a:endParaRPr>
          </a:p>
        </p:txBody>
      </p:sp>
      <p:pic>
        <p:nvPicPr>
          <p:cNvPr id="160" name="Google Shape;160;g18670873070_6_19"/>
          <p:cNvPicPr preferRelativeResize="0"/>
          <p:nvPr/>
        </p:nvPicPr>
        <p:blipFill rotWithShape="1">
          <a:blip r:embed="rId4">
            <a:alphaModFix/>
          </a:blip>
          <a:srcRect b="0" l="0" r="0" t="0"/>
          <a:stretch/>
        </p:blipFill>
        <p:spPr>
          <a:xfrm>
            <a:off x="449275" y="483293"/>
            <a:ext cx="8245449" cy="43090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18670873070_6_38"/>
          <p:cNvSpPr txBox="1"/>
          <p:nvPr>
            <p:ph type="title"/>
          </p:nvPr>
        </p:nvSpPr>
        <p:spPr>
          <a:xfrm>
            <a:off x="2951850" y="390575"/>
            <a:ext cx="2858400" cy="4287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80000"/>
              <a:buNone/>
            </a:pPr>
            <a:r>
              <a:rPr b="1" lang="it-IT" sz="2250">
                <a:solidFill>
                  <a:srgbClr val="366092"/>
                </a:solidFill>
              </a:rPr>
              <a:t>A summary table</a:t>
            </a:r>
            <a:endParaRPr sz="3200"/>
          </a:p>
        </p:txBody>
      </p:sp>
      <p:pic>
        <p:nvPicPr>
          <p:cNvPr id="167" name="Google Shape;167;g18670873070_6_38"/>
          <p:cNvPicPr preferRelativeResize="0"/>
          <p:nvPr/>
        </p:nvPicPr>
        <p:blipFill rotWithShape="1">
          <a:blip r:embed="rId3">
            <a:alphaModFix/>
          </a:blip>
          <a:srcRect b="0" l="0" r="0" t="0"/>
          <a:stretch/>
        </p:blipFill>
        <p:spPr>
          <a:xfrm>
            <a:off x="152400" y="819279"/>
            <a:ext cx="8839204" cy="36988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2018-12-06T08:46:58Z</dcterms:created>
  <dc:creator>Utente di Microsoft Office</dc:creator>
</cp:coreProperties>
</file>