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12" r:id="rId2"/>
    <p:sldId id="309" r:id="rId3"/>
    <p:sldId id="385" r:id="rId4"/>
    <p:sldId id="399" r:id="rId5"/>
    <p:sldId id="384" r:id="rId6"/>
    <p:sldId id="387" r:id="rId7"/>
    <p:sldId id="397" r:id="rId8"/>
    <p:sldId id="398" r:id="rId9"/>
    <p:sldId id="388" r:id="rId10"/>
    <p:sldId id="392" r:id="rId11"/>
    <p:sldId id="389" r:id="rId12"/>
    <p:sldId id="390" r:id="rId13"/>
    <p:sldId id="386" r:id="rId14"/>
    <p:sldId id="394" r:id="rId15"/>
    <p:sldId id="395" r:id="rId16"/>
    <p:sldId id="39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ECD4F5"/>
    <a:srgbClr val="BC00D0"/>
    <a:srgbClr val="20C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513" autoAdjust="0"/>
  </p:normalViewPr>
  <p:slideViewPr>
    <p:cSldViewPr snapToGrid="0" snapToObjects="1">
      <p:cViewPr varScale="1">
        <p:scale>
          <a:sx n="87" d="100"/>
          <a:sy n="87" d="100"/>
        </p:scale>
        <p:origin x="149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7" d="100"/>
          <a:sy n="67" d="100"/>
        </p:scale>
        <p:origin x="3043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85E33-8F8A-4491-8CC2-39A3C6DB223C}" type="datetimeFigureOut">
              <a:rPr lang="pt-PT" smtClean="0"/>
              <a:t>02/12/2022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0A126-0583-41FB-BFDB-E03533DABFB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7C617-4B58-8645-BAF1-0B30B7E5327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0AD37-2ADF-9D42-BC63-CFACA0255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04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9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23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64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79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95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08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86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0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67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4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88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04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72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0AD37-2ADF-9D42-BC63-CFACA02556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70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49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dirty="0" err="1"/>
              <a:t>Click</a:t>
            </a:r>
            <a:r>
              <a:rPr lang="pt-PT" dirty="0"/>
              <a:t> to </a:t>
            </a:r>
            <a:r>
              <a:rPr lang="pt-PT" dirty="0" err="1"/>
              <a:t>edit</a:t>
            </a:r>
            <a:r>
              <a:rPr lang="pt-PT" dirty="0"/>
              <a:t> Master </a:t>
            </a:r>
            <a:r>
              <a:rPr lang="pt-PT" dirty="0" err="1"/>
              <a:t>title</a:t>
            </a:r>
            <a:r>
              <a:rPr lang="pt-PT" dirty="0"/>
              <a:t> </a:t>
            </a:r>
            <a:r>
              <a:rPr lang="pt-PT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F8FFC9-51D8-2F44-B39C-27C978557B3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21F03CA-F3BD-F14C-B62A-2E40035D2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1556656" y="1685984"/>
            <a:ext cx="6339457" cy="154393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pt-PT" sz="3200" b="1" dirty="0">
                <a:solidFill>
                  <a:schemeClr val="tx2"/>
                </a:solidFill>
              </a:rPr>
              <a:t>SMART Cables</a:t>
            </a:r>
          </a:p>
          <a:p>
            <a:r>
              <a:rPr lang="en-GB" altLang="pt-PT" sz="3200" b="1" dirty="0">
                <a:solidFill>
                  <a:schemeClr val="tx2"/>
                </a:solidFill>
              </a:rPr>
              <a:t> for monitoring PT Mainland-Azores-Madeira region</a:t>
            </a:r>
          </a:p>
        </p:txBody>
      </p:sp>
      <p:sp>
        <p:nvSpPr>
          <p:cNvPr id="5" name="CaixaDeTexto 2"/>
          <p:cNvSpPr txBox="1"/>
          <p:nvPr/>
        </p:nvSpPr>
        <p:spPr>
          <a:xfrm>
            <a:off x="1700155" y="3472745"/>
            <a:ext cx="60524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Fernando Carrilho</a:t>
            </a:r>
          </a:p>
          <a:p>
            <a:pPr algn="ctr"/>
            <a:endParaRPr lang="pt-PT" sz="1600" dirty="0"/>
          </a:p>
          <a:p>
            <a:pPr algn="ctr"/>
            <a:r>
              <a:rPr lang="pt-PT" sz="1600" dirty="0"/>
              <a:t>NEAMTWS Experts Meeting</a:t>
            </a:r>
          </a:p>
          <a:p>
            <a:pPr algn="ctr"/>
            <a:r>
              <a:rPr lang="pt-PT" sz="1600" dirty="0" err="1"/>
              <a:t>Naples</a:t>
            </a:r>
            <a:r>
              <a:rPr lang="pt-PT" sz="1600" dirty="0"/>
              <a:t>, 28-30 </a:t>
            </a:r>
            <a:r>
              <a:rPr lang="pt-PT" sz="1600" dirty="0" err="1"/>
              <a:t>November</a:t>
            </a:r>
            <a:r>
              <a:rPr lang="pt-PT" sz="1600" dirty="0"/>
              <a:t> 2022</a:t>
            </a:r>
          </a:p>
        </p:txBody>
      </p:sp>
      <p:pic>
        <p:nvPicPr>
          <p:cNvPr id="2" name="Imagem 2">
            <a:extLst>
              <a:ext uri="{FF2B5EF4-FFF2-40B4-BE49-F238E27FC236}">
                <a16:creationId xmlns:a16="http://schemas.microsoft.com/office/drawing/2014/main" xmlns="" id="{C7B158CE-DFB8-8F63-F732-AD8E4E7C8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00" y="5263023"/>
            <a:ext cx="5812352" cy="9011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829CB9-945B-D35A-B8E0-A4E61B813B7E}"/>
              </a:ext>
            </a:extLst>
          </p:cNvPr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1209987" y="5264115"/>
            <a:ext cx="624998" cy="900347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44155DB3-54C6-A029-1080-6B3085430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474" y="5448880"/>
            <a:ext cx="1232985" cy="4438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AAD9673-EACD-DB05-50CD-42C2D86C4081}"/>
              </a:ext>
            </a:extLst>
          </p:cNvPr>
          <p:cNvSpPr/>
          <p:nvPr/>
        </p:nvSpPr>
        <p:spPr>
          <a:xfrm>
            <a:off x="-48485" y="1415668"/>
            <a:ext cx="52121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Regional Seismic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EEA24C-D6D5-05A6-3838-7411BC10A2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41" y="1938888"/>
            <a:ext cx="4362513" cy="2549378"/>
          </a:xfrm>
          <a:prstGeom prst="rect">
            <a:avLst/>
          </a:prstGeom>
        </p:spPr>
      </p:pic>
      <p:pic>
        <p:nvPicPr>
          <p:cNvPr id="5" name="Imagem 1">
            <a:extLst>
              <a:ext uri="{FF2B5EF4-FFF2-40B4-BE49-F238E27FC236}">
                <a16:creationId xmlns:a16="http://schemas.microsoft.com/office/drawing/2014/main" xmlns="" id="{CBB77465-FC6C-FDDE-D4C2-E2AD1DA340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54" y="2052505"/>
            <a:ext cx="4097290" cy="2414245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xmlns="" id="{723577F9-93B7-F006-789A-62E7AA7E6E41}"/>
              </a:ext>
            </a:extLst>
          </p:cNvPr>
          <p:cNvSpPr/>
          <p:nvPr/>
        </p:nvSpPr>
        <p:spPr>
          <a:xfrm>
            <a:off x="4678896" y="1426426"/>
            <a:ext cx="4094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Scenario – 10 new sensors</a:t>
            </a:r>
          </a:p>
        </p:txBody>
      </p:sp>
    </p:spTree>
    <p:extLst>
      <p:ext uri="{BB962C8B-B14F-4D97-AF65-F5344CB8AC3E}">
        <p14:creationId xmlns:p14="http://schemas.microsoft.com/office/powerpoint/2010/main" val="343134630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4445F9-6597-3504-3A54-0D6B0D3FE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0095"/>
            <a:ext cx="4668819" cy="3163792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309A30FA-DCF7-E9D9-3190-892A19E252B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0" y="1262571"/>
            <a:ext cx="4528969" cy="3216793"/>
          </a:xfrm>
          <a:prstGeom prst="rect">
            <a:avLst/>
          </a:prstGeom>
        </p:spPr>
      </p:pic>
      <p:sp>
        <p:nvSpPr>
          <p:cNvPr id="7" name="CaixaDeTexto 13">
            <a:extLst>
              <a:ext uri="{FF2B5EF4-FFF2-40B4-BE49-F238E27FC236}">
                <a16:creationId xmlns:a16="http://schemas.microsoft.com/office/drawing/2014/main" xmlns="" id="{58A0E340-0DA6-E44C-ABA6-21B94C015503}"/>
              </a:ext>
            </a:extLst>
          </p:cNvPr>
          <p:cNvSpPr txBox="1"/>
          <p:nvPr/>
        </p:nvSpPr>
        <p:spPr>
          <a:xfrm>
            <a:off x="874703" y="4543887"/>
            <a:ext cx="2919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Existing</a:t>
            </a:r>
            <a:r>
              <a:rPr lang="pt-PT" sz="1400" dirty="0"/>
              <a:t> IPMA stations (</a:t>
            </a:r>
            <a:r>
              <a:rPr lang="pt-PT" sz="1400" dirty="0" err="1"/>
              <a:t>inland</a:t>
            </a:r>
            <a:r>
              <a:rPr lang="pt-PT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400" dirty="0"/>
          </a:p>
        </p:txBody>
      </p:sp>
      <p:sp>
        <p:nvSpPr>
          <p:cNvPr id="8" name="CaixaDeTexto 14">
            <a:extLst>
              <a:ext uri="{FF2B5EF4-FFF2-40B4-BE49-F238E27FC236}">
                <a16:creationId xmlns:a16="http://schemas.microsoft.com/office/drawing/2014/main" xmlns="" id="{62205695-50B1-D02D-F4BC-0A4CC57D7A55}"/>
              </a:ext>
            </a:extLst>
          </p:cNvPr>
          <p:cNvSpPr txBox="1"/>
          <p:nvPr/>
        </p:nvSpPr>
        <p:spPr>
          <a:xfrm>
            <a:off x="4668818" y="4530394"/>
            <a:ext cx="5075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Existing IPMA stations (inland)  +   10 stations within CAM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CE267B-25C0-68B2-0881-E81167CAD8C6}"/>
              </a:ext>
            </a:extLst>
          </p:cNvPr>
          <p:cNvGrpSpPr/>
          <p:nvPr/>
        </p:nvGrpSpPr>
        <p:grpSpPr>
          <a:xfrm>
            <a:off x="847170" y="5105828"/>
            <a:ext cx="2946945" cy="738664"/>
            <a:chOff x="1004889" y="5727405"/>
            <a:chExt cx="2946945" cy="738664"/>
          </a:xfrm>
        </p:grpSpPr>
        <p:sp>
          <p:nvSpPr>
            <p:cNvPr id="10" name="Triângulo isósceles 23">
              <a:extLst>
                <a:ext uri="{FF2B5EF4-FFF2-40B4-BE49-F238E27FC236}">
                  <a16:creationId xmlns:a16="http://schemas.microsoft.com/office/drawing/2014/main" xmlns="" id="{C9B73B72-618F-8DD6-44DC-B3DF38C36BF8}"/>
                </a:ext>
              </a:extLst>
            </p:cNvPr>
            <p:cNvSpPr/>
            <p:nvPr/>
          </p:nvSpPr>
          <p:spPr>
            <a:xfrm>
              <a:off x="1004889" y="6135432"/>
              <a:ext cx="75893" cy="93705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CaixaDeTexto 25">
              <a:extLst>
                <a:ext uri="{FF2B5EF4-FFF2-40B4-BE49-F238E27FC236}">
                  <a16:creationId xmlns:a16="http://schemas.microsoft.com/office/drawing/2014/main" xmlns="" id="{E2155E2B-0723-ADFD-ECE2-E8DC0F1DCA37}"/>
                </a:ext>
              </a:extLst>
            </p:cNvPr>
            <p:cNvSpPr txBox="1"/>
            <p:nvPr/>
          </p:nvSpPr>
          <p:spPr>
            <a:xfrm>
              <a:off x="1141652" y="5727405"/>
              <a:ext cx="281018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50" dirty="0" err="1"/>
                <a:t>Epicenters</a:t>
              </a:r>
              <a:r>
                <a:rPr lang="pt-PT" sz="1050" dirty="0"/>
                <a:t> </a:t>
              </a:r>
              <a:r>
                <a:rPr lang="pt-PT" sz="1050" dirty="0" err="1"/>
                <a:t>from</a:t>
              </a:r>
              <a:r>
                <a:rPr lang="pt-PT" sz="1050" dirty="0"/>
                <a:t> IPMA tsunami </a:t>
              </a:r>
              <a:r>
                <a:rPr lang="pt-PT" sz="1050" dirty="0" err="1"/>
                <a:t>scenario</a:t>
              </a:r>
              <a:r>
                <a:rPr lang="pt-PT" sz="1050" dirty="0"/>
                <a:t> DB</a:t>
              </a:r>
            </a:p>
            <a:p>
              <a:endParaRPr lang="pt-PT" sz="1050" dirty="0"/>
            </a:p>
            <a:p>
              <a:r>
                <a:rPr lang="pt-PT" sz="1050" dirty="0" err="1"/>
                <a:t>Existing</a:t>
              </a:r>
              <a:r>
                <a:rPr lang="pt-PT" sz="1050" dirty="0"/>
                <a:t> stations (</a:t>
              </a:r>
              <a:r>
                <a:rPr lang="pt-PT" sz="1050" dirty="0" err="1"/>
                <a:t>at</a:t>
              </a:r>
              <a:r>
                <a:rPr lang="pt-PT" sz="1050" dirty="0"/>
                <a:t> IPMA)</a:t>
              </a:r>
            </a:p>
            <a:p>
              <a:endParaRPr lang="pt-PT" sz="105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68D889F3-19B1-78C5-030D-A8A23F579CE9}"/>
                </a:ext>
              </a:extLst>
            </p:cNvPr>
            <p:cNvSpPr/>
            <p:nvPr/>
          </p:nvSpPr>
          <p:spPr>
            <a:xfrm>
              <a:off x="1004890" y="5833395"/>
              <a:ext cx="75891" cy="7409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3" name="CaixaDeTexto 27">
            <a:extLst>
              <a:ext uri="{FF2B5EF4-FFF2-40B4-BE49-F238E27FC236}">
                <a16:creationId xmlns:a16="http://schemas.microsoft.com/office/drawing/2014/main" xmlns="" id="{7657574C-9C1F-4793-30DB-5DDF0ED4E37B}"/>
              </a:ext>
            </a:extLst>
          </p:cNvPr>
          <p:cNvSpPr txBox="1"/>
          <p:nvPr/>
        </p:nvSpPr>
        <p:spPr>
          <a:xfrm>
            <a:off x="4463718" y="4922686"/>
            <a:ext cx="463725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600" b="1" dirty="0" err="1"/>
              <a:t>Relevant</a:t>
            </a:r>
            <a:r>
              <a:rPr lang="pt-PT" sz="1600" b="1" dirty="0"/>
              <a:t> </a:t>
            </a:r>
            <a:r>
              <a:rPr lang="pt-PT" sz="1600" b="1" dirty="0" err="1"/>
              <a:t>improvement</a:t>
            </a:r>
            <a:r>
              <a:rPr lang="pt-PT" sz="1600" b="1" dirty="0"/>
              <a:t> in </a:t>
            </a:r>
            <a:r>
              <a:rPr lang="pt-PT" sz="1600" b="1" dirty="0" err="1"/>
              <a:t>the</a:t>
            </a:r>
            <a:r>
              <a:rPr lang="pt-PT" sz="1600" b="1" dirty="0"/>
              <a:t> SW San Vincent Cape área (&gt;5 </a:t>
            </a:r>
            <a:r>
              <a:rPr lang="pt-PT" sz="1600" b="1" dirty="0" err="1"/>
              <a:t>sec</a:t>
            </a:r>
            <a:r>
              <a:rPr lang="pt-PT" sz="16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 err="1"/>
              <a:t>Very</a:t>
            </a:r>
            <a:r>
              <a:rPr lang="pt-PT" sz="1600" b="1" dirty="0"/>
              <a:t> </a:t>
            </a:r>
            <a:r>
              <a:rPr lang="pt-PT" sz="1600" b="1" dirty="0" err="1"/>
              <a:t>significant</a:t>
            </a:r>
            <a:r>
              <a:rPr lang="pt-PT" sz="1600" b="1" dirty="0"/>
              <a:t> </a:t>
            </a:r>
            <a:r>
              <a:rPr lang="pt-PT" sz="1600" b="1" dirty="0" err="1"/>
              <a:t>improvement</a:t>
            </a:r>
            <a:r>
              <a:rPr lang="pt-PT" sz="1600" b="1" dirty="0"/>
              <a:t> </a:t>
            </a:r>
            <a:r>
              <a:rPr lang="pt-PT" sz="1600" b="1" dirty="0" err="1"/>
              <a:t>at</a:t>
            </a:r>
            <a:r>
              <a:rPr lang="pt-PT" sz="1600" b="1" dirty="0"/>
              <a:t> </a:t>
            </a:r>
            <a:r>
              <a:rPr lang="pt-PT" sz="1600" b="1" dirty="0" err="1"/>
              <a:t>North</a:t>
            </a:r>
            <a:r>
              <a:rPr lang="pt-PT" sz="1600" b="1" dirty="0"/>
              <a:t> Madeira (</a:t>
            </a:r>
            <a:r>
              <a:rPr lang="pt-PT" sz="1600" b="1" dirty="0" err="1"/>
              <a:t>earthquake</a:t>
            </a:r>
            <a:r>
              <a:rPr lang="pt-PT" sz="1600" b="1" dirty="0"/>
              <a:t> </a:t>
            </a:r>
            <a:r>
              <a:rPr lang="pt-PT" sz="1600" b="1" dirty="0" err="1"/>
              <a:t>of</a:t>
            </a:r>
            <a:r>
              <a:rPr lang="pt-PT" sz="1600" b="1" dirty="0"/>
              <a:t> 1975, Mag8.1)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9FA296-7C4C-D86B-BA7A-551C5EBFF1E3}"/>
              </a:ext>
            </a:extLst>
          </p:cNvPr>
          <p:cNvSpPr/>
          <p:nvPr/>
        </p:nvSpPr>
        <p:spPr>
          <a:xfrm>
            <a:off x="6228678" y="1129553"/>
            <a:ext cx="1366221" cy="250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n>
                <a:solidFill>
                  <a:srgbClr val="F0F0F0"/>
                </a:solidFill>
              </a:ln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4F6C305-19C6-1621-6913-B04B13BBA8AB}"/>
              </a:ext>
            </a:extLst>
          </p:cNvPr>
          <p:cNvSpPr/>
          <p:nvPr/>
        </p:nvSpPr>
        <p:spPr>
          <a:xfrm>
            <a:off x="1694330" y="1137300"/>
            <a:ext cx="1366221" cy="250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n>
                <a:solidFill>
                  <a:srgbClr val="F0F0F0"/>
                </a:solidFill>
              </a:ln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xmlns="" id="{954BA1E9-79AF-EEBB-2095-D4C79F62B1E4}"/>
              </a:ext>
            </a:extLst>
          </p:cNvPr>
          <p:cNvSpPr/>
          <p:nvPr/>
        </p:nvSpPr>
        <p:spPr>
          <a:xfrm>
            <a:off x="2744608" y="929086"/>
            <a:ext cx="36547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Seismic Detection Time</a:t>
            </a:r>
          </a:p>
        </p:txBody>
      </p:sp>
    </p:spTree>
    <p:extLst>
      <p:ext uri="{BB962C8B-B14F-4D97-AF65-F5344CB8AC3E}">
        <p14:creationId xmlns:p14="http://schemas.microsoft.com/office/powerpoint/2010/main" val="317606124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A945C9-84EC-3055-0A27-76FF03FFF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9067"/>
            <a:ext cx="4572000" cy="3323655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xmlns="" id="{590ADE27-18E6-DFBB-884D-8A9C37059F5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72001" y="1288320"/>
            <a:ext cx="4367604" cy="33236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CF099F1-2381-6E40-2128-ED2EE6565890}"/>
              </a:ext>
            </a:extLst>
          </p:cNvPr>
          <p:cNvSpPr/>
          <p:nvPr/>
        </p:nvSpPr>
        <p:spPr>
          <a:xfrm>
            <a:off x="6228678" y="1129553"/>
            <a:ext cx="1366221" cy="250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n>
                <a:solidFill>
                  <a:srgbClr val="F0F0F0"/>
                </a:solidFill>
              </a:ln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C382409-180F-1067-7F08-25D6A3FC3DB5}"/>
              </a:ext>
            </a:extLst>
          </p:cNvPr>
          <p:cNvSpPr/>
          <p:nvPr/>
        </p:nvSpPr>
        <p:spPr>
          <a:xfrm>
            <a:off x="1694330" y="1137300"/>
            <a:ext cx="1366221" cy="250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n>
                <a:solidFill>
                  <a:srgbClr val="F0F0F0"/>
                </a:solidFill>
              </a:ln>
            </a:endParaRPr>
          </a:p>
        </p:txBody>
      </p:sp>
      <p:sp>
        <p:nvSpPr>
          <p:cNvPr id="8" name="CaixaDeTexto 25">
            <a:extLst>
              <a:ext uri="{FF2B5EF4-FFF2-40B4-BE49-F238E27FC236}">
                <a16:creationId xmlns:a16="http://schemas.microsoft.com/office/drawing/2014/main" xmlns="" id="{CDF0BBB1-63C8-C308-45AF-10A68BF05265}"/>
              </a:ext>
            </a:extLst>
          </p:cNvPr>
          <p:cNvSpPr txBox="1"/>
          <p:nvPr/>
        </p:nvSpPr>
        <p:spPr>
          <a:xfrm>
            <a:off x="746706" y="4712722"/>
            <a:ext cx="2919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/>
              <a:t>Existing</a:t>
            </a:r>
            <a:r>
              <a:rPr lang="pt-PT" sz="1400" dirty="0"/>
              <a:t> IPMA stations (</a:t>
            </a:r>
            <a:r>
              <a:rPr lang="pt-PT" sz="1400" dirty="0" err="1"/>
              <a:t>inland</a:t>
            </a:r>
            <a:r>
              <a:rPr lang="pt-PT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400" dirty="0"/>
          </a:p>
        </p:txBody>
      </p:sp>
      <p:sp>
        <p:nvSpPr>
          <p:cNvPr id="9" name="CaixaDeTexto 26">
            <a:extLst>
              <a:ext uri="{FF2B5EF4-FFF2-40B4-BE49-F238E27FC236}">
                <a16:creationId xmlns:a16="http://schemas.microsoft.com/office/drawing/2014/main" xmlns="" id="{A1F49E0A-6A08-461E-662D-5CF743A345C7}"/>
              </a:ext>
            </a:extLst>
          </p:cNvPr>
          <p:cNvSpPr txBox="1"/>
          <p:nvPr/>
        </p:nvSpPr>
        <p:spPr>
          <a:xfrm>
            <a:off x="4679581" y="4722235"/>
            <a:ext cx="5075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Existing IPMA stations (inland) + 10 stations within CAM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400" dirty="0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1BF7A5C5-2761-15D7-7EC3-E93D887DB58A}"/>
              </a:ext>
            </a:extLst>
          </p:cNvPr>
          <p:cNvSpPr/>
          <p:nvPr/>
        </p:nvSpPr>
        <p:spPr>
          <a:xfrm>
            <a:off x="-361427" y="938555"/>
            <a:ext cx="10248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Quality (azimuth gap)</a:t>
            </a:r>
            <a:endParaRPr lang="en-US" dirty="0">
              <a:solidFill>
                <a:srgbClr val="0070C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riângulo isósceles 24">
            <a:extLst>
              <a:ext uri="{FF2B5EF4-FFF2-40B4-BE49-F238E27FC236}">
                <a16:creationId xmlns:a16="http://schemas.microsoft.com/office/drawing/2014/main" xmlns="" id="{80921A9F-70CF-E392-A9B4-5BD34195AC40}"/>
              </a:ext>
            </a:extLst>
          </p:cNvPr>
          <p:cNvSpPr/>
          <p:nvPr/>
        </p:nvSpPr>
        <p:spPr>
          <a:xfrm>
            <a:off x="8880142" y="4811517"/>
            <a:ext cx="75893" cy="9370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2" name="Grupo 19">
            <a:extLst>
              <a:ext uri="{FF2B5EF4-FFF2-40B4-BE49-F238E27FC236}">
                <a16:creationId xmlns:a16="http://schemas.microsoft.com/office/drawing/2014/main" xmlns="" id="{C7EFD1E3-9ED4-ACBF-CD13-358C23B820BF}"/>
              </a:ext>
            </a:extLst>
          </p:cNvPr>
          <p:cNvGrpSpPr/>
          <p:nvPr/>
        </p:nvGrpSpPr>
        <p:grpSpPr>
          <a:xfrm>
            <a:off x="903967" y="5394849"/>
            <a:ext cx="2946945" cy="738664"/>
            <a:chOff x="8791576" y="4923098"/>
            <a:chExt cx="2946945" cy="738664"/>
          </a:xfrm>
        </p:grpSpPr>
        <p:sp>
          <p:nvSpPr>
            <p:cNvPr id="13" name="Triângulo isósceles 20">
              <a:extLst>
                <a:ext uri="{FF2B5EF4-FFF2-40B4-BE49-F238E27FC236}">
                  <a16:creationId xmlns:a16="http://schemas.microsoft.com/office/drawing/2014/main" xmlns="" id="{37D4B18D-3771-E80E-E28E-1AB0368EC825}"/>
                </a:ext>
              </a:extLst>
            </p:cNvPr>
            <p:cNvSpPr/>
            <p:nvPr/>
          </p:nvSpPr>
          <p:spPr>
            <a:xfrm>
              <a:off x="8791576" y="5328797"/>
              <a:ext cx="75893" cy="85725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Triângulo isósceles 21">
              <a:extLst>
                <a:ext uri="{FF2B5EF4-FFF2-40B4-BE49-F238E27FC236}">
                  <a16:creationId xmlns:a16="http://schemas.microsoft.com/office/drawing/2014/main" xmlns="" id="{7BB192F7-2CAE-D2C9-4B76-EB775E624E8A}"/>
                </a:ext>
              </a:extLst>
            </p:cNvPr>
            <p:cNvSpPr/>
            <p:nvPr/>
          </p:nvSpPr>
          <p:spPr>
            <a:xfrm>
              <a:off x="8791576" y="5488817"/>
              <a:ext cx="75893" cy="85725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5" name="CaixaDeTexto 22">
              <a:extLst>
                <a:ext uri="{FF2B5EF4-FFF2-40B4-BE49-F238E27FC236}">
                  <a16:creationId xmlns:a16="http://schemas.microsoft.com/office/drawing/2014/main" xmlns="" id="{C0032EEC-BFC5-0A3A-E307-555115F18573}"/>
                </a:ext>
              </a:extLst>
            </p:cNvPr>
            <p:cNvSpPr txBox="1"/>
            <p:nvPr/>
          </p:nvSpPr>
          <p:spPr>
            <a:xfrm>
              <a:off x="8928339" y="4923098"/>
              <a:ext cx="281018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50" dirty="0" err="1"/>
                <a:t>Epicenters</a:t>
              </a:r>
              <a:r>
                <a:rPr lang="pt-PT" sz="1050" dirty="0"/>
                <a:t> </a:t>
              </a:r>
              <a:r>
                <a:rPr lang="pt-PT" sz="1050" dirty="0" err="1"/>
                <a:t>from</a:t>
              </a:r>
              <a:r>
                <a:rPr lang="pt-PT" sz="1050" dirty="0"/>
                <a:t> IPMA tsunami </a:t>
              </a:r>
              <a:r>
                <a:rPr lang="pt-PT" sz="1050" dirty="0" err="1"/>
                <a:t>scenario</a:t>
              </a:r>
              <a:r>
                <a:rPr lang="pt-PT" sz="1050" dirty="0"/>
                <a:t> DB</a:t>
              </a:r>
            </a:p>
            <a:p>
              <a:endParaRPr lang="pt-PT" sz="1050" dirty="0"/>
            </a:p>
            <a:p>
              <a:r>
                <a:rPr lang="pt-PT" sz="1050" dirty="0" err="1"/>
                <a:t>Existing</a:t>
              </a:r>
              <a:r>
                <a:rPr lang="pt-PT" sz="1050" dirty="0"/>
                <a:t> stations (</a:t>
              </a:r>
              <a:r>
                <a:rPr lang="pt-PT" sz="1050" dirty="0" err="1"/>
                <a:t>at</a:t>
              </a:r>
              <a:r>
                <a:rPr lang="pt-PT" sz="1050" dirty="0"/>
                <a:t> IPMA)</a:t>
              </a:r>
            </a:p>
            <a:p>
              <a:r>
                <a:rPr lang="pt-PT" sz="1050" dirty="0" err="1"/>
                <a:t>Proposed</a:t>
              </a:r>
              <a:r>
                <a:rPr lang="pt-PT" sz="1050" dirty="0"/>
                <a:t> </a:t>
              </a:r>
              <a:r>
                <a:rPr lang="pt-PT" sz="1050" dirty="0" err="1"/>
                <a:t>new</a:t>
              </a:r>
              <a:r>
                <a:rPr lang="pt-PT" sz="1050" dirty="0"/>
                <a:t> stations (CAM)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31B469D6-F118-3E1A-CA41-C1204FBF4F94}"/>
                </a:ext>
              </a:extLst>
            </p:cNvPr>
            <p:cNvSpPr/>
            <p:nvPr/>
          </p:nvSpPr>
          <p:spPr>
            <a:xfrm>
              <a:off x="8791577" y="5020061"/>
              <a:ext cx="75891" cy="677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17" name="CaixaDeTexto 24">
            <a:extLst>
              <a:ext uri="{FF2B5EF4-FFF2-40B4-BE49-F238E27FC236}">
                <a16:creationId xmlns:a16="http://schemas.microsoft.com/office/drawing/2014/main" xmlns="" id="{B7030E53-6424-F0A9-76AF-35CB9A7E5BD2}"/>
              </a:ext>
            </a:extLst>
          </p:cNvPr>
          <p:cNvSpPr txBox="1"/>
          <p:nvPr/>
        </p:nvSpPr>
        <p:spPr>
          <a:xfrm>
            <a:off x="4464421" y="5062487"/>
            <a:ext cx="441572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1600" b="1" dirty="0" err="1"/>
              <a:t>Significant</a:t>
            </a:r>
            <a:r>
              <a:rPr lang="pt-PT" sz="1600" b="1" dirty="0"/>
              <a:t> </a:t>
            </a:r>
            <a:r>
              <a:rPr lang="pt-PT" sz="1600" b="1" dirty="0" err="1"/>
              <a:t>improvement</a:t>
            </a:r>
            <a:r>
              <a:rPr lang="pt-PT" sz="1600" b="1" dirty="0"/>
              <a:t> in </a:t>
            </a:r>
            <a:r>
              <a:rPr lang="pt-PT" sz="1600" b="1" dirty="0" err="1"/>
              <a:t>the</a:t>
            </a:r>
            <a:r>
              <a:rPr lang="pt-PT" sz="1600" b="1" dirty="0"/>
              <a:t> SW San Vincent Cape área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/>
              <a:t>Major improvement along the Gloria fault region (earthquakes of 1939, 1941, 1975 ...)</a:t>
            </a:r>
          </a:p>
        </p:txBody>
      </p:sp>
    </p:spTree>
    <p:extLst>
      <p:ext uri="{BB962C8B-B14F-4D97-AF65-F5344CB8AC3E}">
        <p14:creationId xmlns:p14="http://schemas.microsoft.com/office/powerpoint/2010/main" val="412787932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885D2B-E5ED-FB7A-DB09-BB51B0C58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27" y="1348344"/>
            <a:ext cx="4609141" cy="32731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3BB6F1-2EDA-BC78-F85C-8D1CA0BFB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453" y="1348344"/>
            <a:ext cx="4625990" cy="3273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75D93D-D637-95DF-6DC8-5224B5BDB8D4}"/>
              </a:ext>
            </a:extLst>
          </p:cNvPr>
          <p:cNvSpPr txBox="1"/>
          <p:nvPr/>
        </p:nvSpPr>
        <p:spPr>
          <a:xfrm>
            <a:off x="340258" y="5011316"/>
            <a:ext cx="3861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/>
              <a:t>Minimum TTT from each of the database locations</a:t>
            </a:r>
          </a:p>
          <a:p>
            <a:r>
              <a:rPr lang="pt-PT" sz="1400" dirty="0"/>
              <a:t>to 14 tide-gauges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6136F2C-2124-28A3-83C9-67476F3EE2AC}"/>
              </a:ext>
            </a:extLst>
          </p:cNvPr>
          <p:cNvSpPr txBox="1"/>
          <p:nvPr/>
        </p:nvSpPr>
        <p:spPr>
          <a:xfrm>
            <a:off x="4572001" y="4911358"/>
            <a:ext cx="438912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PT" sz="1400" b="1" dirty="0"/>
              <a:t>- Significant improvement (&gt;10min) in a wide area between 23ºW and Portugal and Morocco coasts</a:t>
            </a:r>
          </a:p>
          <a:p>
            <a:r>
              <a:rPr lang="pt-PT" sz="1400" b="1" dirty="0"/>
              <a:t>- For a large area of the Gloria fault and SW of Cadiz Gulf the gains are larger than 30 min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D65F3D37-0B88-D567-B94E-B2D4065A7B73}"/>
              </a:ext>
            </a:extLst>
          </p:cNvPr>
          <p:cNvSpPr/>
          <p:nvPr/>
        </p:nvSpPr>
        <p:spPr>
          <a:xfrm>
            <a:off x="-552449" y="891801"/>
            <a:ext cx="10248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Gain in Early Warning Time for Tsunamis </a:t>
            </a:r>
            <a:endParaRPr lang="en-US" dirty="0">
              <a:solidFill>
                <a:srgbClr val="0070C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48110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3" name="CaixaDeTexto 10">
            <a:extLst>
              <a:ext uri="{FF2B5EF4-FFF2-40B4-BE49-F238E27FC236}">
                <a16:creationId xmlns:a16="http://schemas.microsoft.com/office/drawing/2014/main" xmlns="" id="{EE96248A-4591-A070-B549-98DDF77CF76D}"/>
              </a:ext>
            </a:extLst>
          </p:cNvPr>
          <p:cNvSpPr txBox="1"/>
          <p:nvPr/>
        </p:nvSpPr>
        <p:spPr>
          <a:xfrm>
            <a:off x="1036620" y="1143734"/>
            <a:ext cx="6655098" cy="4801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u="sng" dirty="0" err="1">
                <a:solidFill>
                  <a:srgbClr val="0070C0"/>
                </a:solidFill>
              </a:rPr>
              <a:t>December</a:t>
            </a:r>
            <a:r>
              <a:rPr lang="pt-PT" b="1" u="sng" dirty="0">
                <a:solidFill>
                  <a:srgbClr val="0070C0"/>
                </a:solidFill>
              </a:rPr>
              <a:t> 2019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err="1">
                <a:solidFill>
                  <a:srgbClr val="0070C0"/>
                </a:solidFill>
              </a:rPr>
              <a:t>Working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group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nominated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by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the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Government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recommended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the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implementation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of</a:t>
            </a:r>
            <a:r>
              <a:rPr lang="pt-PT" dirty="0">
                <a:solidFill>
                  <a:srgbClr val="0070C0"/>
                </a:solidFill>
              </a:rPr>
              <a:t> “....</a:t>
            </a:r>
            <a:r>
              <a:rPr lang="pt-PT" dirty="0" err="1">
                <a:solidFill>
                  <a:srgbClr val="0070C0"/>
                </a:solidFill>
              </a:rPr>
              <a:t>Seismic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and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Environmental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Detection</a:t>
            </a:r>
            <a:r>
              <a:rPr lang="pt-PT" dirty="0">
                <a:solidFill>
                  <a:srgbClr val="0070C0"/>
                </a:solidFill>
              </a:rPr>
              <a:t>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u="sng" dirty="0" err="1">
                <a:solidFill>
                  <a:srgbClr val="0070C0"/>
                </a:solidFill>
              </a:rPr>
              <a:t>September</a:t>
            </a:r>
            <a:r>
              <a:rPr lang="pt-PT" b="1" u="sng" dirty="0">
                <a:solidFill>
                  <a:srgbClr val="0070C0"/>
                </a:solidFill>
              </a:rPr>
              <a:t> 2020</a:t>
            </a:r>
            <a:r>
              <a:rPr lang="pt-PT" b="1" dirty="0">
                <a:solidFill>
                  <a:srgbClr val="0070C0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err="1">
                <a:solidFill>
                  <a:srgbClr val="0070C0"/>
                </a:solidFill>
              </a:rPr>
              <a:t>Government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published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the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decision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of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Renew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the</a:t>
            </a:r>
            <a:r>
              <a:rPr lang="pt-PT" dirty="0">
                <a:solidFill>
                  <a:srgbClr val="0070C0"/>
                </a:solidFill>
              </a:rPr>
              <a:t> CAM ring </a:t>
            </a:r>
            <a:r>
              <a:rPr lang="pt-PT" dirty="0" err="1">
                <a:solidFill>
                  <a:srgbClr val="0070C0"/>
                </a:solidFill>
              </a:rPr>
              <a:t>including</a:t>
            </a:r>
            <a:r>
              <a:rPr lang="pt-PT" dirty="0">
                <a:solidFill>
                  <a:srgbClr val="0070C0"/>
                </a:solidFill>
              </a:rPr>
              <a:t> “</a:t>
            </a:r>
            <a:r>
              <a:rPr lang="pt-PT" dirty="0" err="1">
                <a:solidFill>
                  <a:srgbClr val="0070C0"/>
                </a:solidFill>
              </a:rPr>
              <a:t>Seismic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and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Environement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Detection</a:t>
            </a:r>
            <a:r>
              <a:rPr lang="pt-PT" dirty="0">
                <a:solidFill>
                  <a:srgbClr val="0070C0"/>
                </a:solidFill>
              </a:rPr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u="sng" dirty="0" err="1">
                <a:solidFill>
                  <a:srgbClr val="0070C0"/>
                </a:solidFill>
              </a:rPr>
              <a:t>October</a:t>
            </a:r>
            <a:r>
              <a:rPr lang="pt-PT" b="1" u="sng" dirty="0">
                <a:solidFill>
                  <a:srgbClr val="0070C0"/>
                </a:solidFill>
              </a:rPr>
              <a:t> 2021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0070C0"/>
                </a:solidFill>
              </a:rPr>
              <a:t>Project </a:t>
            </a:r>
            <a:r>
              <a:rPr lang="pt-PT" dirty="0" err="1">
                <a:solidFill>
                  <a:srgbClr val="0070C0"/>
                </a:solidFill>
              </a:rPr>
              <a:t>included</a:t>
            </a:r>
            <a:r>
              <a:rPr lang="pt-PT" dirty="0">
                <a:solidFill>
                  <a:srgbClr val="0070C0"/>
                </a:solidFill>
              </a:rPr>
              <a:t> in </a:t>
            </a:r>
            <a:r>
              <a:rPr lang="pt-PT" dirty="0" err="1">
                <a:solidFill>
                  <a:srgbClr val="0070C0"/>
                </a:solidFill>
              </a:rPr>
              <a:t>the</a:t>
            </a:r>
            <a:r>
              <a:rPr lang="pt-PT" dirty="0">
                <a:solidFill>
                  <a:srgbClr val="0070C0"/>
                </a:solidFill>
              </a:rPr>
              <a:t> general budget </a:t>
            </a:r>
            <a:r>
              <a:rPr lang="pt-PT" dirty="0" err="1">
                <a:solidFill>
                  <a:srgbClr val="0070C0"/>
                </a:solidFill>
              </a:rPr>
              <a:t>of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the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state</a:t>
            </a:r>
            <a:r>
              <a:rPr lang="pt-PT" dirty="0">
                <a:solidFill>
                  <a:srgbClr val="0070C0"/>
                </a:solidFill>
              </a:rPr>
              <a:t> for 2022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rgbClr val="0070C0"/>
                </a:solidFill>
              </a:rPr>
              <a:t>SMART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funcionalities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included</a:t>
            </a:r>
            <a:endParaRPr lang="pt-PT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srgbClr val="0070C0"/>
                </a:solidFill>
              </a:rPr>
              <a:t>September</a:t>
            </a:r>
            <a:r>
              <a:rPr lang="pt-PT" b="1" dirty="0">
                <a:solidFill>
                  <a:srgbClr val="0070C0"/>
                </a:solidFill>
              </a:rPr>
              <a:t> 2022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err="1">
                <a:solidFill>
                  <a:srgbClr val="0070C0"/>
                </a:solidFill>
              </a:rPr>
              <a:t>Public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company</a:t>
            </a:r>
            <a:r>
              <a:rPr lang="pt-PT" dirty="0">
                <a:solidFill>
                  <a:srgbClr val="0070C0"/>
                </a:solidFill>
              </a:rPr>
              <a:t>, IP TELECOM, </a:t>
            </a:r>
            <a:r>
              <a:rPr lang="pt-PT" dirty="0" err="1">
                <a:solidFill>
                  <a:srgbClr val="0070C0"/>
                </a:solidFill>
              </a:rPr>
              <a:t>formally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designated</a:t>
            </a:r>
            <a:r>
              <a:rPr lang="pt-PT" dirty="0">
                <a:solidFill>
                  <a:srgbClr val="0070C0"/>
                </a:solidFill>
              </a:rPr>
              <a:t> to </a:t>
            </a:r>
            <a:r>
              <a:rPr lang="pt-PT" dirty="0" err="1">
                <a:solidFill>
                  <a:srgbClr val="0070C0"/>
                </a:solidFill>
              </a:rPr>
              <a:t>implement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the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project</a:t>
            </a:r>
            <a:endParaRPr lang="pt-PT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srgbClr val="0070C0"/>
                </a:solidFill>
              </a:rPr>
              <a:t>November</a:t>
            </a:r>
            <a:r>
              <a:rPr lang="pt-PT" b="1" dirty="0">
                <a:solidFill>
                  <a:srgbClr val="0070C0"/>
                </a:solidFill>
              </a:rPr>
              <a:t> 2022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err="1">
                <a:solidFill>
                  <a:srgbClr val="0070C0"/>
                </a:solidFill>
              </a:rPr>
              <a:t>Resolution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of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the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Council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of</a:t>
            </a:r>
            <a:r>
              <a:rPr lang="pt-PT" dirty="0">
                <a:solidFill>
                  <a:srgbClr val="0070C0"/>
                </a:solidFill>
              </a:rPr>
              <a:t> </a:t>
            </a:r>
            <a:r>
              <a:rPr lang="pt-PT" dirty="0" err="1">
                <a:solidFill>
                  <a:srgbClr val="0070C0"/>
                </a:solidFill>
              </a:rPr>
              <a:t>Ministers</a:t>
            </a:r>
            <a:r>
              <a:rPr lang="pt-PT" dirty="0">
                <a:solidFill>
                  <a:srgbClr val="0070C0"/>
                </a:solidFill>
              </a:rPr>
              <a:t> (</a:t>
            </a:r>
            <a:r>
              <a:rPr lang="pt-PT" dirty="0" err="1">
                <a:solidFill>
                  <a:srgbClr val="0070C0"/>
                </a:solidFill>
              </a:rPr>
              <a:t>nr</a:t>
            </a:r>
            <a:r>
              <a:rPr lang="pt-PT" dirty="0">
                <a:solidFill>
                  <a:srgbClr val="0070C0"/>
                </a:solidFill>
              </a:rPr>
              <a:t>. 104/2022, 2nov)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0070C0"/>
                </a:solidFill>
              </a:rPr>
              <a:t>Total budget: </a:t>
            </a:r>
            <a:r>
              <a:rPr lang="pt-PT" b="1" dirty="0">
                <a:solidFill>
                  <a:srgbClr val="0070C0"/>
                </a:solidFill>
              </a:rPr>
              <a:t>~154M€</a:t>
            </a:r>
            <a:endParaRPr lang="pt-PT" b="1" dirty="0">
              <a:solidFill>
                <a:srgbClr val="00B05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b="1" dirty="0" err="1">
                <a:solidFill>
                  <a:srgbClr val="00B050"/>
                </a:solidFill>
              </a:rPr>
              <a:t>Public</a:t>
            </a:r>
            <a:r>
              <a:rPr lang="pt-PT" b="1" dirty="0">
                <a:solidFill>
                  <a:srgbClr val="00B050"/>
                </a:solidFill>
              </a:rPr>
              <a:t> tender in </a:t>
            </a:r>
            <a:r>
              <a:rPr lang="pt-PT" b="1" dirty="0" err="1">
                <a:solidFill>
                  <a:srgbClr val="00B050"/>
                </a:solidFill>
              </a:rPr>
              <a:t>preparation</a:t>
            </a:r>
            <a:endParaRPr lang="pt-PT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499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D6A6186-55B9-3485-A294-18555BE28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700" y="939508"/>
            <a:ext cx="6052599" cy="514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3820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287866" y="3167173"/>
            <a:ext cx="8458200" cy="60430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20C4F4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72486650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EA1AC32-3377-3520-3E91-BFFE537D4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46" y="1734653"/>
            <a:ext cx="8372040" cy="38705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844105A-8FFA-E198-A26B-4ABC835A1227}"/>
              </a:ext>
            </a:extLst>
          </p:cNvPr>
          <p:cNvSpPr txBox="1"/>
          <p:nvPr/>
        </p:nvSpPr>
        <p:spPr>
          <a:xfrm>
            <a:off x="3657600" y="1226372"/>
            <a:ext cx="308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/>
              <a:t>Present</a:t>
            </a:r>
            <a:r>
              <a:rPr lang="pt-PT" b="1" dirty="0"/>
              <a:t> </a:t>
            </a:r>
            <a:r>
              <a:rPr lang="pt-PT" b="1" dirty="0" err="1"/>
              <a:t>situation</a:t>
            </a:r>
            <a:endParaRPr lang="pt-PT" b="1" dirty="0"/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844105A-8FFA-E198-A26B-4ABC835A1227}"/>
              </a:ext>
            </a:extLst>
          </p:cNvPr>
          <p:cNvSpPr txBox="1"/>
          <p:nvPr/>
        </p:nvSpPr>
        <p:spPr>
          <a:xfrm>
            <a:off x="1344706" y="1226372"/>
            <a:ext cx="6798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800" b="1" dirty="0"/>
              <a:t>New PT </a:t>
            </a:r>
            <a:r>
              <a:rPr lang="pt-PT" sz="1800" b="1" dirty="0" err="1"/>
              <a:t>Mainland</a:t>
            </a:r>
            <a:r>
              <a:rPr lang="pt-PT" sz="1800" b="1" dirty="0"/>
              <a:t>-</a:t>
            </a:r>
            <a:r>
              <a:rPr lang="pt-PT" sz="1800" b="1" dirty="0" err="1"/>
              <a:t>Azores</a:t>
            </a:r>
            <a:r>
              <a:rPr lang="pt-PT" sz="1800" b="1" dirty="0"/>
              <a:t>-Madeira Ring </a:t>
            </a:r>
            <a:r>
              <a:rPr lang="pt-PT" sz="1800" b="1" dirty="0" err="1"/>
              <a:t>of</a:t>
            </a:r>
            <a:r>
              <a:rPr lang="pt-PT" sz="1800" b="1" dirty="0"/>
              <a:t> </a:t>
            </a:r>
            <a:r>
              <a:rPr lang="pt-PT" sz="1800" b="1" dirty="0" err="1"/>
              <a:t>submarine</a:t>
            </a:r>
            <a:r>
              <a:rPr lang="pt-PT" sz="1800" b="1" dirty="0"/>
              <a:t> cables (CAM)</a:t>
            </a:r>
            <a:endParaRPr lang="pt-P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9F174F-D4CE-1EF0-B0E1-6307486D4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47" y="1991747"/>
            <a:ext cx="8326419" cy="381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1630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>
            <a:extLst>
              <a:ext uri="{FF2B5EF4-FFF2-40B4-BE49-F238E27FC236}">
                <a16:creationId xmlns:a16="http://schemas.microsoft.com/office/drawing/2014/main" xmlns="" id="{44879F3D-ED7A-51C3-1F6B-A4DA22F5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67" y="4839214"/>
            <a:ext cx="7554039" cy="11712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4982A21-FD8B-7376-9C3E-89C7A7ADD17A}"/>
              </a:ext>
            </a:extLst>
          </p:cNvPr>
          <p:cNvSpPr txBox="1"/>
          <p:nvPr/>
        </p:nvSpPr>
        <p:spPr>
          <a:xfrm>
            <a:off x="1192071" y="1072088"/>
            <a:ext cx="706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>
                <a:solidFill>
                  <a:srgbClr val="0070C0"/>
                </a:solidFill>
              </a:rPr>
              <a:t>LEA – </a:t>
            </a:r>
            <a:r>
              <a:rPr lang="pt-PT" sz="2800" b="1" dirty="0" err="1">
                <a:solidFill>
                  <a:srgbClr val="0070C0"/>
                </a:solidFill>
              </a:rPr>
              <a:t>Listening</a:t>
            </a:r>
            <a:r>
              <a:rPr lang="pt-PT" sz="2800" b="1" dirty="0">
                <a:solidFill>
                  <a:srgbClr val="0070C0"/>
                </a:solidFill>
              </a:rPr>
              <a:t> to </a:t>
            </a:r>
            <a:r>
              <a:rPr lang="pt-PT" sz="2800" b="1" dirty="0" err="1">
                <a:solidFill>
                  <a:srgbClr val="0070C0"/>
                </a:solidFill>
              </a:rPr>
              <a:t>the</a:t>
            </a:r>
            <a:r>
              <a:rPr lang="pt-PT" sz="2800" b="1" dirty="0">
                <a:solidFill>
                  <a:srgbClr val="0070C0"/>
                </a:solidFill>
              </a:rPr>
              <a:t> </a:t>
            </a:r>
            <a:r>
              <a:rPr lang="pt-PT" sz="2800" b="1" dirty="0" err="1">
                <a:solidFill>
                  <a:srgbClr val="0070C0"/>
                </a:solidFill>
              </a:rPr>
              <a:t>Earth</a:t>
            </a:r>
            <a:r>
              <a:rPr lang="pt-PT" sz="2800" b="1" dirty="0">
                <a:solidFill>
                  <a:srgbClr val="0070C0"/>
                </a:solidFill>
              </a:rPr>
              <a:t> </a:t>
            </a:r>
            <a:r>
              <a:rPr lang="pt-PT" sz="2800" b="1" dirty="0" err="1">
                <a:solidFill>
                  <a:srgbClr val="0070C0"/>
                </a:solidFill>
              </a:rPr>
              <a:t>Under</a:t>
            </a:r>
            <a:r>
              <a:rPr lang="pt-PT" sz="2800" b="1" dirty="0">
                <a:solidFill>
                  <a:srgbClr val="0070C0"/>
                </a:solidFill>
              </a:rPr>
              <a:t> </a:t>
            </a:r>
            <a:r>
              <a:rPr lang="pt-PT" sz="2800" b="1" dirty="0" err="1">
                <a:solidFill>
                  <a:srgbClr val="0070C0"/>
                </a:solidFill>
              </a:rPr>
              <a:t>the</a:t>
            </a:r>
            <a:r>
              <a:rPr lang="pt-PT" sz="2800" b="1" dirty="0">
                <a:solidFill>
                  <a:srgbClr val="0070C0"/>
                </a:solidFill>
              </a:rPr>
              <a:t> </a:t>
            </a:r>
            <a:r>
              <a:rPr lang="pt-PT" sz="2800" b="1" dirty="0" err="1">
                <a:solidFill>
                  <a:srgbClr val="0070C0"/>
                </a:solidFill>
              </a:rPr>
              <a:t>Atlantic</a:t>
            </a:r>
            <a:endParaRPr lang="pt-PT" sz="2800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222495-3E1B-EDA5-53C1-1DF7896B8C3F}"/>
              </a:ext>
            </a:extLst>
          </p:cNvPr>
          <p:cNvSpPr txBox="1"/>
          <p:nvPr/>
        </p:nvSpPr>
        <p:spPr>
          <a:xfrm>
            <a:off x="1814718" y="1754509"/>
            <a:ext cx="5999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An initiative of IT, IPMA, and IDL, inspired by the vision of ANACOM on SMART cables and the CAM ring.</a:t>
            </a:r>
            <a:endParaRPr lang="pt-PT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ACEB036-D18B-D529-DBBB-9A34D4014177}"/>
              </a:ext>
            </a:extLst>
          </p:cNvPr>
          <p:cNvSpPr txBox="1"/>
          <p:nvPr/>
        </p:nvSpPr>
        <p:spPr>
          <a:xfrm>
            <a:off x="2302725" y="2687750"/>
            <a:ext cx="5441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IT: Instituto de Telecomunicações </a:t>
            </a:r>
          </a:p>
          <a:p>
            <a:r>
              <a:rPr lang="pt-PT" b="1" dirty="0"/>
              <a:t>IPMA: Instituto Português do Mar e da Atmosfera </a:t>
            </a:r>
          </a:p>
          <a:p>
            <a:r>
              <a:rPr lang="pt-PT" b="1" dirty="0"/>
              <a:t>IDL: Instituto Dom Luiz [</a:t>
            </a:r>
            <a:r>
              <a:rPr lang="pt-PT" b="1" dirty="0" err="1"/>
              <a:t>at</a:t>
            </a:r>
            <a:r>
              <a:rPr lang="pt-PT" b="1" dirty="0"/>
              <a:t> </a:t>
            </a:r>
            <a:r>
              <a:rPr lang="pt-PT" b="1" dirty="0" err="1"/>
              <a:t>the</a:t>
            </a:r>
            <a:r>
              <a:rPr lang="pt-PT" b="1" dirty="0"/>
              <a:t> </a:t>
            </a:r>
            <a:r>
              <a:rPr lang="pt-PT" b="1" dirty="0" err="1"/>
              <a:t>University</a:t>
            </a:r>
            <a:r>
              <a:rPr lang="pt-PT" b="1" dirty="0"/>
              <a:t> </a:t>
            </a:r>
            <a:r>
              <a:rPr lang="pt-PT" b="1" dirty="0" err="1"/>
              <a:t>of</a:t>
            </a:r>
            <a:r>
              <a:rPr lang="pt-PT" b="1" dirty="0"/>
              <a:t> </a:t>
            </a:r>
            <a:r>
              <a:rPr lang="pt-PT" b="1" dirty="0" err="1"/>
              <a:t>Lisbon</a:t>
            </a:r>
            <a:r>
              <a:rPr lang="pt-PT" b="1" dirty="0"/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183A7D-33FF-A441-C89B-AFFD20A586E1}"/>
              </a:ext>
            </a:extLst>
          </p:cNvPr>
          <p:cNvSpPr txBox="1"/>
          <p:nvPr/>
        </p:nvSpPr>
        <p:spPr>
          <a:xfrm>
            <a:off x="2302725" y="3836435"/>
            <a:ext cx="496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Working together on seismological sensing with submarine cables since July 2018. </a:t>
            </a:r>
            <a:endParaRPr lang="pt-PT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5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A7B320-473A-372C-DA22-896C318500A8}"/>
              </a:ext>
            </a:extLst>
          </p:cNvPr>
          <p:cNvSpPr txBox="1"/>
          <p:nvPr/>
        </p:nvSpPr>
        <p:spPr>
          <a:xfrm>
            <a:off x="646028" y="766732"/>
            <a:ext cx="830433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pt-PT" sz="2000" b="1" u="sng" dirty="0"/>
              <a:t>Opportunity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t-PT" sz="2000" b="1" dirty="0"/>
              <a:t>Deployment of the new CAM ring </a:t>
            </a:r>
            <a:r>
              <a:rPr lang="pt-PT" sz="2000" b="1" dirty="0" err="1"/>
              <a:t>by</a:t>
            </a:r>
            <a:r>
              <a:rPr lang="pt-PT" sz="2000" b="1" dirty="0"/>
              <a:t> 2024/2025, in the PT EEZ.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b="1" dirty="0"/>
              <a:t>Portuguese state and ANACOM </a:t>
            </a:r>
            <a:r>
              <a:rPr lang="pt-PT" sz="2000" b="1" dirty="0" err="1"/>
              <a:t>request</a:t>
            </a:r>
            <a:r>
              <a:rPr lang="pt-PT" sz="2000" b="1" dirty="0"/>
              <a:t> additional services on the new infrastructure, namely public services for civil protection and scientific research.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b="1" dirty="0"/>
              <a:t>Opportunity to attach geophysical sensors and other environmental sensors to the submarine telecommunication repeaters/cables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000" b="1" dirty="0"/>
          </a:p>
          <a:p>
            <a:r>
              <a:rPr lang="pt-PT" sz="2000" b="1" u="sng" dirty="0"/>
              <a:t>Advantages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b="1" dirty="0">
                <a:solidFill>
                  <a:srgbClr val="FF0000"/>
                </a:solidFill>
              </a:rPr>
              <a:t>Real-Time</a:t>
            </a:r>
            <a:r>
              <a:rPr lang="pt-PT" sz="2000" b="1" dirty="0"/>
              <a:t> data allowing early warning for earthquakes and tsunamis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b="1" dirty="0">
                <a:solidFill>
                  <a:srgbClr val="FF0000"/>
                </a:solidFill>
              </a:rPr>
              <a:t>Power supply</a:t>
            </a:r>
            <a:r>
              <a:rPr lang="pt-PT" sz="2000" b="1" dirty="0"/>
              <a:t>: permanent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b="1" dirty="0">
                <a:solidFill>
                  <a:srgbClr val="FF0000"/>
                </a:solidFill>
              </a:rPr>
              <a:t>Cost marginal</a:t>
            </a:r>
            <a:r>
              <a:rPr lang="pt-PT" sz="2000" b="1" dirty="0"/>
              <a:t>, between 5% to 10% of the infrastructure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b="1" dirty="0">
                <a:solidFill>
                  <a:srgbClr val="FF0000"/>
                </a:solidFill>
              </a:rPr>
              <a:t>Coverage: </a:t>
            </a:r>
            <a:r>
              <a:rPr lang="pt-PT" sz="2000" b="1" dirty="0"/>
              <a:t>wide coverage of relevant area of Atlantic (repeaters </a:t>
            </a:r>
            <a:r>
              <a:rPr lang="pt-PT" sz="2000" b="1" dirty="0" err="1"/>
              <a:t>every</a:t>
            </a:r>
            <a:r>
              <a:rPr lang="pt-PT" sz="2000" b="1" dirty="0"/>
              <a:t> 70/80km)</a:t>
            </a:r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endParaRPr lang="en-US" sz="2000" b="1" dirty="0">
              <a:solidFill>
                <a:srgbClr val="20C4F4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34AB1B-0B1F-10E3-43E4-F8912FCA6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06306"/>
            <a:ext cx="3820859" cy="1990412"/>
          </a:xfrm>
          <a:prstGeom prst="rect">
            <a:avLst/>
          </a:prstGeom>
        </p:spPr>
      </p:pic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89EF681D-43E0-57ED-4848-60574DED3FF5}"/>
              </a:ext>
            </a:extLst>
          </p:cNvPr>
          <p:cNvSpPr/>
          <p:nvPr/>
        </p:nvSpPr>
        <p:spPr>
          <a:xfrm>
            <a:off x="629848" y="1110854"/>
            <a:ext cx="7884303" cy="1354217"/>
          </a:xfrm>
          <a:prstGeom prst="rect">
            <a:avLst/>
          </a:prstGeom>
          <a:solidFill>
            <a:schemeClr val="bg1">
              <a:alpha val="52000"/>
            </a:schemeClr>
          </a:solidFill>
          <a:ln w="317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</a:t>
            </a:r>
            <a:r>
              <a:rPr lang="en-GB" b="1" dirty="0">
                <a:solidFill>
                  <a:srgbClr val="0070C0"/>
                </a:solidFill>
              </a:rPr>
              <a:t> stands for </a:t>
            </a:r>
            <a:r>
              <a:rPr lang="en-GB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Monitoring and Reliable Telecommunications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The SMART approach to the geophysical monitoring of the oceans has been proposed and defended for more than 15 years by JTF, a Joint Task Force led by three U.N. agencies (ITU, WMO and UNESCO-IOC), Howe et al., 2019.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618772-F757-40F7-845D-CE7FEF90B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262" y="4392930"/>
            <a:ext cx="3643959" cy="1680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C28D053-3B86-A517-86C5-2C05076C0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425" y="2845435"/>
            <a:ext cx="3643959" cy="211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72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A7B320-473A-372C-DA22-896C318500A8}"/>
              </a:ext>
            </a:extLst>
          </p:cNvPr>
          <p:cNvSpPr txBox="1"/>
          <p:nvPr/>
        </p:nvSpPr>
        <p:spPr>
          <a:xfrm>
            <a:off x="551800" y="1336887"/>
            <a:ext cx="83043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u="sng" dirty="0"/>
              <a:t>F</a:t>
            </a:r>
            <a:r>
              <a:rPr lang="pt-PT" sz="2000" b="1" dirty="0"/>
              <a:t>or SMART cable </a:t>
            </a:r>
            <a:r>
              <a:rPr lang="pt-PT" sz="2000" b="1" dirty="0" err="1"/>
              <a:t>is</a:t>
            </a:r>
            <a:r>
              <a:rPr lang="pt-PT" sz="2000" b="1" dirty="0"/>
              <a:t> </a:t>
            </a:r>
            <a:r>
              <a:rPr lang="pt-PT" sz="2000" b="1" dirty="0" err="1"/>
              <a:t>important</a:t>
            </a:r>
            <a:r>
              <a:rPr lang="pt-PT" sz="2000" b="1" dirty="0"/>
              <a:t> to </a:t>
            </a:r>
            <a:r>
              <a:rPr lang="en-US" sz="2000" b="1" dirty="0"/>
              <a:t>keep </a:t>
            </a:r>
            <a:r>
              <a:rPr lang="en-US" sz="2000" b="1" u="sng" dirty="0"/>
              <a:t>unchangeable</a:t>
            </a:r>
            <a:r>
              <a:rPr lang="en-US" sz="2000" b="1" dirty="0"/>
              <a:t> the current existing structure of the </a:t>
            </a:r>
            <a:r>
              <a:rPr lang="en-US" sz="2000" b="1" dirty="0" err="1"/>
              <a:t>RfT</a:t>
            </a:r>
            <a:r>
              <a:rPr lang="en-US" sz="2000" b="1" dirty="0"/>
              <a:t> document for a telecom submarine cable . It should be considered:</a:t>
            </a:r>
            <a:endParaRPr lang="pt-PT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b="1" dirty="0"/>
              <a:t>Telecom </a:t>
            </a:r>
            <a:r>
              <a:rPr lang="pt-PT" sz="2000" b="1" dirty="0" err="1"/>
              <a:t>Submarine</a:t>
            </a:r>
            <a:r>
              <a:rPr lang="pt-PT" sz="2000" b="1" dirty="0"/>
              <a:t> Cable </a:t>
            </a:r>
            <a:r>
              <a:rPr lang="pt-PT" sz="2000" b="1" dirty="0" err="1"/>
              <a:t>System</a:t>
            </a:r>
            <a:r>
              <a:rPr lang="pt-PT" sz="2000" b="1" dirty="0"/>
              <a:t> </a:t>
            </a:r>
            <a:r>
              <a:rPr lang="pt-PT" sz="2000" b="1" dirty="0" err="1"/>
              <a:t>Part</a:t>
            </a:r>
            <a:endParaRPr lang="pt-PT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000" b="1" dirty="0" err="1"/>
              <a:t>Observer</a:t>
            </a:r>
            <a:r>
              <a:rPr lang="pt-PT" sz="2000" b="1" dirty="0"/>
              <a:t> </a:t>
            </a:r>
            <a:r>
              <a:rPr lang="pt-PT" sz="2000" b="1" dirty="0" err="1"/>
              <a:t>Part</a:t>
            </a:r>
            <a:endParaRPr lang="pt-PT" sz="2000" b="1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DF7D1F90-B1BA-1FEB-0453-3A769494A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091846"/>
              </p:ext>
            </p:extLst>
          </p:nvPr>
        </p:nvGraphicFramePr>
        <p:xfrm>
          <a:off x="551800" y="3284385"/>
          <a:ext cx="8040400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2172">
                  <a:extLst>
                    <a:ext uri="{9D8B030D-6E8A-4147-A177-3AD203B41FA5}">
                      <a16:colId xmlns:a16="http://schemas.microsoft.com/office/drawing/2014/main" xmlns="" val="436458664"/>
                    </a:ext>
                  </a:extLst>
                </a:gridCol>
                <a:gridCol w="3708228">
                  <a:extLst>
                    <a:ext uri="{9D8B030D-6E8A-4147-A177-3AD203B41FA5}">
                      <a16:colId xmlns:a16="http://schemas.microsoft.com/office/drawing/2014/main" xmlns="" val="174648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pt-PT" sz="2000" b="1" u="sng" dirty="0" err="1">
                          <a:solidFill>
                            <a:schemeClr val="tx1"/>
                          </a:solidFill>
                        </a:rPr>
                        <a:t>Instrumentation</a:t>
                      </a:r>
                      <a:endParaRPr lang="pt-PT" sz="2000" b="1" u="sng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pt-PT" sz="2000" b="1" dirty="0" err="1">
                          <a:solidFill>
                            <a:schemeClr val="tx1"/>
                          </a:solidFill>
                        </a:rPr>
                        <a:t>Minimum</a:t>
                      </a:r>
                      <a:r>
                        <a:rPr lang="pt-PT" sz="2000" b="1" dirty="0">
                          <a:solidFill>
                            <a:schemeClr val="tx1"/>
                          </a:solidFill>
                        </a:rPr>
                        <a:t> set (JTF)</a:t>
                      </a:r>
                    </a:p>
                    <a:p>
                      <a:pPr marL="8001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pt-PT" sz="2000" b="1" dirty="0" err="1">
                          <a:solidFill>
                            <a:schemeClr val="tx1"/>
                          </a:solidFill>
                        </a:rPr>
                        <a:t>Accelerometer</a:t>
                      </a:r>
                      <a:endParaRPr lang="pt-PT" sz="2000" b="1" dirty="0">
                        <a:solidFill>
                          <a:schemeClr val="tx1"/>
                        </a:solidFill>
                      </a:endParaRPr>
                    </a:p>
                    <a:p>
                      <a:pPr marL="8001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pt-PT" sz="2000" b="1" dirty="0" err="1">
                          <a:solidFill>
                            <a:schemeClr val="tx1"/>
                          </a:solidFill>
                        </a:rPr>
                        <a:t>Absolute</a:t>
                      </a:r>
                      <a:r>
                        <a:rPr lang="pt-PT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PT" sz="2000" b="1" dirty="0" err="1">
                          <a:solidFill>
                            <a:schemeClr val="tx1"/>
                          </a:solidFill>
                        </a:rPr>
                        <a:t>pressure</a:t>
                      </a:r>
                      <a:r>
                        <a:rPr lang="pt-PT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PT" sz="2000" b="1" dirty="0" err="1">
                          <a:solidFill>
                            <a:schemeClr val="tx1"/>
                          </a:solidFill>
                        </a:rPr>
                        <a:t>gauge</a:t>
                      </a:r>
                      <a:endParaRPr lang="pt-PT" sz="2000" b="1" dirty="0">
                        <a:solidFill>
                          <a:schemeClr val="tx1"/>
                        </a:solidFill>
                      </a:endParaRPr>
                    </a:p>
                    <a:p>
                      <a:pPr marL="8001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pt-PT" sz="2000" b="1" dirty="0" err="1">
                          <a:solidFill>
                            <a:schemeClr val="tx1"/>
                          </a:solidFill>
                        </a:rPr>
                        <a:t>Temperature</a:t>
                      </a:r>
                      <a:r>
                        <a:rPr lang="pt-PT" sz="2000" b="1" dirty="0">
                          <a:solidFill>
                            <a:schemeClr val="tx1"/>
                          </a:solidFill>
                        </a:rPr>
                        <a:t> sensor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pt-PT" sz="2000" b="1" dirty="0" err="1">
                          <a:solidFill>
                            <a:schemeClr val="tx1"/>
                          </a:solidFill>
                        </a:rPr>
                        <a:t>Additional</a:t>
                      </a:r>
                      <a:r>
                        <a:rPr lang="pt-PT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PT" sz="2000" b="1" dirty="0" err="1">
                          <a:solidFill>
                            <a:schemeClr val="tx1"/>
                          </a:solidFill>
                        </a:rPr>
                        <a:t>sensors</a:t>
                      </a:r>
                      <a:endParaRPr lang="pt-PT" sz="2000" b="1" dirty="0">
                        <a:solidFill>
                          <a:schemeClr val="tx1"/>
                        </a:solidFill>
                      </a:endParaRPr>
                    </a:p>
                    <a:p>
                      <a:pPr marL="8001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pt-PT" sz="2000" b="1" dirty="0" err="1">
                          <a:solidFill>
                            <a:schemeClr val="tx1"/>
                          </a:solidFill>
                        </a:rPr>
                        <a:t>Broadband</a:t>
                      </a:r>
                      <a:r>
                        <a:rPr lang="pt-PT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PT" sz="2000" b="1" dirty="0" err="1">
                          <a:solidFill>
                            <a:schemeClr val="tx1"/>
                          </a:solidFill>
                        </a:rPr>
                        <a:t>seismometer</a:t>
                      </a:r>
                      <a:endParaRPr lang="pt-PT" sz="2000" b="1" dirty="0">
                        <a:solidFill>
                          <a:schemeClr val="tx1"/>
                        </a:solidFill>
                      </a:endParaRPr>
                    </a:p>
                    <a:p>
                      <a:pPr marL="8001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pt-PT" sz="2000" b="1" dirty="0" err="1">
                          <a:solidFill>
                            <a:schemeClr val="tx1"/>
                          </a:solidFill>
                        </a:rPr>
                        <a:t>Hydrofone</a:t>
                      </a:r>
                      <a:endParaRPr lang="pt-PT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pt-P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PT" sz="2000" b="1" u="sng" dirty="0">
                          <a:solidFill>
                            <a:schemeClr val="tx1"/>
                          </a:solidFill>
                        </a:rPr>
                        <a:t>Data </a:t>
                      </a:r>
                      <a:r>
                        <a:rPr lang="pt-PT" sz="2000" b="1" u="sng" dirty="0" err="1">
                          <a:solidFill>
                            <a:schemeClr val="tx1"/>
                          </a:solidFill>
                        </a:rPr>
                        <a:t>aquisition</a:t>
                      </a:r>
                      <a:r>
                        <a:rPr lang="pt-PT" sz="2000" b="1" u="sng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pt-PT" sz="2000" b="1" u="sng" dirty="0" err="1">
                          <a:solidFill>
                            <a:schemeClr val="tx1"/>
                          </a:solidFill>
                        </a:rPr>
                        <a:t>transmission</a:t>
                      </a:r>
                      <a:r>
                        <a:rPr lang="pt-PT" sz="2000" b="1" u="sng" dirty="0"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pt-PT" sz="2000" b="1" dirty="0" err="1">
                          <a:solidFill>
                            <a:schemeClr val="tx1"/>
                          </a:solidFill>
                        </a:rPr>
                        <a:t>Resolution</a:t>
                      </a:r>
                      <a:r>
                        <a:rPr lang="pt-PT" sz="2000" b="1" dirty="0">
                          <a:solidFill>
                            <a:schemeClr val="tx1"/>
                          </a:solidFill>
                        </a:rPr>
                        <a:t>: 24bits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pt-PT" sz="2000" b="1" dirty="0" err="1">
                          <a:solidFill>
                            <a:schemeClr val="tx1"/>
                          </a:solidFill>
                        </a:rPr>
                        <a:t>Format</a:t>
                      </a:r>
                      <a:r>
                        <a:rPr lang="pt-PT" sz="2000" b="1" dirty="0">
                          <a:solidFill>
                            <a:schemeClr val="tx1"/>
                          </a:solidFill>
                        </a:rPr>
                        <a:t>: miniseed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pt-PT" sz="2000" b="1" dirty="0" err="1">
                          <a:solidFill>
                            <a:schemeClr val="tx1"/>
                          </a:solidFill>
                        </a:rPr>
                        <a:t>Protocol</a:t>
                      </a:r>
                      <a:r>
                        <a:rPr lang="pt-PT" sz="2000" b="1" dirty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pt-PT" sz="2000" b="1" dirty="0" err="1">
                          <a:solidFill>
                            <a:schemeClr val="tx1"/>
                          </a:solidFill>
                        </a:rPr>
                        <a:t>seedlink</a:t>
                      </a:r>
                      <a:endParaRPr lang="pt-PT" sz="20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pt-PT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43828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620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C2596B1-8F32-348B-1993-0458796F55D2}"/>
              </a:ext>
            </a:extLst>
          </p:cNvPr>
          <p:cNvSpPr/>
          <p:nvPr/>
        </p:nvSpPr>
        <p:spPr>
          <a:xfrm>
            <a:off x="2103043" y="1069035"/>
            <a:ext cx="52121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Possible configurations ....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7609E8-3066-4AF9-007C-CF7337C07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4223655"/>
            <a:ext cx="7662862" cy="18930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F1ED3B6-29D2-F46D-168D-0C6F49659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5" y="1736855"/>
            <a:ext cx="771525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33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866" y="259976"/>
            <a:ext cx="8458200" cy="1357159"/>
          </a:xfrm>
        </p:spPr>
        <p:txBody>
          <a:bodyPr>
            <a:normAutofit/>
          </a:bodyPr>
          <a:lstStyle/>
          <a:p>
            <a:pPr algn="r"/>
            <a:endParaRPr lang="en-US" sz="2000" b="1" dirty="0">
              <a:solidFill>
                <a:srgbClr val="20C4F4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AAD9673-EACD-DB05-50CD-42C2D86C4081}"/>
              </a:ext>
            </a:extLst>
          </p:cNvPr>
          <p:cNvSpPr/>
          <p:nvPr/>
        </p:nvSpPr>
        <p:spPr>
          <a:xfrm>
            <a:off x="2103043" y="1069035"/>
            <a:ext cx="52121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Seismicity 1961-2021, Mag&gt;5.0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EAB909-A788-4678-E8AA-4D95AD62F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828" y="1491308"/>
            <a:ext cx="6508377" cy="47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104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611</Words>
  <Application>Microsoft Office PowerPoint</Application>
  <PresentationFormat>On-screen Show (4:3)</PresentationFormat>
  <Paragraphs>96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Verdana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Hnxgmnbmbmb gm mgm gf</dc:title>
  <dc:creator>Catarina w</dc:creator>
  <cp:lastModifiedBy>Alejandro Rojas</cp:lastModifiedBy>
  <cp:revision>162</cp:revision>
  <dcterms:created xsi:type="dcterms:W3CDTF">2017-03-20T16:08:00Z</dcterms:created>
  <dcterms:modified xsi:type="dcterms:W3CDTF">2022-12-02T16:30:37Z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95356CDF826141058DEDC432C61DF3A3</vt:lpwstr>
  </property>
  <property fmtid="{D5CDD505-2E9C-101B-9397-08002B2CF9AE}" pid="3" name="KSOProductBuildVer">
    <vt:lpwstr>2057-11.2.0.11388</vt:lpwstr>
  </property>
</Properties>
</file>