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handoutMasterIdLst>
    <p:handoutMasterId r:id="rId25"/>
  </p:handoutMasterIdLst>
  <p:sldIdLst>
    <p:sldId id="258" r:id="rId2"/>
    <p:sldId id="262" r:id="rId3"/>
    <p:sldId id="266" r:id="rId4"/>
    <p:sldId id="270" r:id="rId5"/>
    <p:sldId id="286" r:id="rId6"/>
    <p:sldId id="272" r:id="rId7"/>
    <p:sldId id="269" r:id="rId8"/>
    <p:sldId id="306" r:id="rId9"/>
    <p:sldId id="288" r:id="rId10"/>
    <p:sldId id="289" r:id="rId11"/>
    <p:sldId id="290" r:id="rId12"/>
    <p:sldId id="261" r:id="rId13"/>
    <p:sldId id="256" r:id="rId14"/>
    <p:sldId id="305" r:id="rId15"/>
    <p:sldId id="308" r:id="rId16"/>
    <p:sldId id="273" r:id="rId17"/>
    <p:sldId id="303" r:id="rId18"/>
    <p:sldId id="301" r:id="rId19"/>
    <p:sldId id="302" r:id="rId20"/>
    <p:sldId id="274" r:id="rId21"/>
    <p:sldId id="291" r:id="rId22"/>
    <p:sldId id="283" r:id="rId23"/>
    <p:sldId id="268"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Calibri" panose="020F0502020204030204" pitchFamily="34" charset="0"/>
      <p:regular r:id="rId26"/>
      <p:bold r:id="rId27"/>
      <p:italic r:id="rId28"/>
      <p:boldItalic r:id="rId29"/>
    </p:embeddedFont>
    <p:embeddedFont>
      <p:font typeface="Garamond" panose="02020404030301010803" pitchFamily="18" charset="0"/>
      <p:regular r:id="rId32"/>
      <p:bold r:id="rId33"/>
      <p:italic r:id="rId34"/>
    </p:embeddedFont>
    <p:embeddedFont>
      <p:font typeface="Tahoma" panose="020B0604030504040204" pitchFamily="34" charset="0"/>
      <p:regular r:id="rId35"/>
      <p:bold r:id="rId36"/>
    </p:embeddedFont>
    <p:embeddedFont>
      <p:font typeface="Verdana" panose="020B0604030504040204" pitchFamily="34" charset="0"/>
      <p:regular r:id="rId37"/>
      <p:bold r:id="rId38"/>
      <p:italic r:id="rId39"/>
      <p:boldItalic r:id="rId40"/>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843C"/>
    <a:srgbClr val="264368"/>
    <a:srgbClr val="029890"/>
    <a:srgbClr val="87A1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02"/>
    <p:restoredTop sz="96327"/>
  </p:normalViewPr>
  <p:slideViewPr>
    <p:cSldViewPr snapToGrid="0" snapToObjects="1" showGuides="1">
      <p:cViewPr varScale="1">
        <p:scale>
          <a:sx n="110" d="100"/>
          <a:sy n="110" d="100"/>
        </p:scale>
        <p:origin x="138" y="126"/>
      </p:cViewPr>
      <p:guideLst>
        <p:guide orient="horz" pos="2183"/>
        <p:guide pos="3840"/>
      </p:guideLst>
    </p:cSldViewPr>
  </p:slideViewPr>
  <p:notesTextViewPr>
    <p:cViewPr>
      <p:scale>
        <a:sx n="1" d="1"/>
        <a:sy n="1" d="1"/>
      </p:scale>
      <p:origin x="0" y="0"/>
    </p:cViewPr>
  </p:notesTextViewPr>
  <p:notesViewPr>
    <p:cSldViewPr snapToGrid="0" snapToObjects="1" showGuides="1">
      <p:cViewPr varScale="1">
        <p:scale>
          <a:sx n="146" d="100"/>
          <a:sy n="146" d="100"/>
        </p:scale>
        <p:origin x="477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290B073E-A2E0-BDBE-6F78-581058BCB5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C6FD1B61-1EE1-9850-6D44-90AE96F3AD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A9927E-1B5E-9A4C-9E17-2D6E3C77ADFF}" type="datetimeFigureOut">
              <a:rPr lang="it-IT" smtClean="0"/>
              <a:pPr/>
              <a:t>05/12/2022</a:t>
            </a:fld>
            <a:endParaRPr lang="it-IT"/>
          </a:p>
        </p:txBody>
      </p:sp>
      <p:sp>
        <p:nvSpPr>
          <p:cNvPr id="4" name="Segnaposto piè di pagina 3">
            <a:extLst>
              <a:ext uri="{FF2B5EF4-FFF2-40B4-BE49-F238E27FC236}">
                <a16:creationId xmlns:a16="http://schemas.microsoft.com/office/drawing/2014/main" id="{70466D6E-799D-7CA8-37D4-BC587FADD2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A1D7ABD6-01A2-2969-8081-67F6E01D1C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D7950A-E7EF-7547-8F10-910DF6631970}" type="slidenum">
              <a:rPr lang="it-IT" smtClean="0"/>
              <a:pPr/>
              <a:t>‹N›</a:t>
            </a:fld>
            <a:endParaRPr lang="it-IT"/>
          </a:p>
        </p:txBody>
      </p:sp>
    </p:spTree>
    <p:extLst>
      <p:ext uri="{BB962C8B-B14F-4D97-AF65-F5344CB8AC3E}">
        <p14:creationId xmlns:p14="http://schemas.microsoft.com/office/powerpoint/2010/main" val="236993260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istituzionale blu">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58E61C6-9180-A0E3-ACBC-666EEEC829A8}"/>
              </a:ext>
            </a:extLst>
          </p:cNvPr>
          <p:cNvSpPr/>
          <p:nvPr userDrawn="1"/>
        </p:nvSpPr>
        <p:spPr>
          <a:xfrm>
            <a:off x="0" y="0"/>
            <a:ext cx="12192000" cy="6858000"/>
          </a:xfrm>
          <a:prstGeom prst="rect">
            <a:avLst/>
          </a:prstGeom>
          <a:solidFill>
            <a:srgbClr val="264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264368"/>
              </a:solidFill>
            </a:endParaRPr>
          </a:p>
        </p:txBody>
      </p:sp>
      <p:pic>
        <p:nvPicPr>
          <p:cNvPr id="16" name="Immagine 15">
            <a:extLst>
              <a:ext uri="{FF2B5EF4-FFF2-40B4-BE49-F238E27FC236}">
                <a16:creationId xmlns:a16="http://schemas.microsoft.com/office/drawing/2014/main" id="{D3F5602B-487B-9FE3-0E4E-9001EBF18C3A}"/>
              </a:ext>
            </a:extLst>
          </p:cNvPr>
          <p:cNvPicPr>
            <a:picLocks noChangeAspect="1"/>
          </p:cNvPicPr>
          <p:nvPr userDrawn="1"/>
        </p:nvPicPr>
        <p:blipFill>
          <a:blip r:embed="rId2"/>
          <a:stretch>
            <a:fillRect/>
          </a:stretch>
        </p:blipFill>
        <p:spPr>
          <a:xfrm>
            <a:off x="0" y="0"/>
            <a:ext cx="12192000" cy="1291061"/>
          </a:xfrm>
          <a:prstGeom prst="rect">
            <a:avLst/>
          </a:prstGeom>
        </p:spPr>
      </p:pic>
      <p:sp>
        <p:nvSpPr>
          <p:cNvPr id="2" name="Titolo 1">
            <a:extLst>
              <a:ext uri="{FF2B5EF4-FFF2-40B4-BE49-F238E27FC236}">
                <a16:creationId xmlns:a16="http://schemas.microsoft.com/office/drawing/2014/main" id="{77BF27B2-AE6C-CF69-7324-29A842DB1D9D}"/>
              </a:ext>
            </a:extLst>
          </p:cNvPr>
          <p:cNvSpPr>
            <a:spLocks noGrp="1"/>
          </p:cNvSpPr>
          <p:nvPr>
            <p:ph type="ctrTitle"/>
          </p:nvPr>
        </p:nvSpPr>
        <p:spPr>
          <a:xfrm>
            <a:off x="1371127" y="2474844"/>
            <a:ext cx="7370621" cy="1153259"/>
          </a:xfrm>
        </p:spPr>
        <p:txBody>
          <a:bodyPr lIns="0" tIns="0" rIns="0" bIns="0" anchor="t" anchorCtr="0">
            <a:normAutofit/>
          </a:bodyPr>
          <a:lstStyle>
            <a:lvl1pPr algn="l">
              <a:defRPr sz="3600" b="1">
                <a:solidFill>
                  <a:schemeClr val="bg1"/>
                </a:solidFill>
                <a:latin typeface="+mn-lt"/>
              </a:defRPr>
            </a:lvl1pPr>
          </a:lstStyle>
          <a:p>
            <a:r>
              <a:rPr lang="it-IT"/>
              <a:t>Fare clic per modificare lo stile del titolo</a:t>
            </a:r>
            <a:endParaRPr lang="it-IT" dirty="0"/>
          </a:p>
        </p:txBody>
      </p:sp>
      <p:sp>
        <p:nvSpPr>
          <p:cNvPr id="3" name="Sottotitolo 2">
            <a:extLst>
              <a:ext uri="{FF2B5EF4-FFF2-40B4-BE49-F238E27FC236}">
                <a16:creationId xmlns:a16="http://schemas.microsoft.com/office/drawing/2014/main" id="{4692B8E8-4E71-EDF6-E6C8-43C67FB69EF3}"/>
              </a:ext>
            </a:extLst>
          </p:cNvPr>
          <p:cNvSpPr>
            <a:spLocks noGrp="1"/>
          </p:cNvSpPr>
          <p:nvPr>
            <p:ph type="subTitle" idx="1"/>
          </p:nvPr>
        </p:nvSpPr>
        <p:spPr>
          <a:xfrm>
            <a:off x="1357272" y="3877202"/>
            <a:ext cx="7546708" cy="963781"/>
          </a:xfrm>
        </p:spPr>
        <p:txBody>
          <a:bodyPr lIns="0" tIns="0" rIns="0" bIns="0"/>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7" name="Segnaposto testo 16">
            <a:extLst>
              <a:ext uri="{FF2B5EF4-FFF2-40B4-BE49-F238E27FC236}">
                <a16:creationId xmlns:a16="http://schemas.microsoft.com/office/drawing/2014/main" id="{4D6B392B-E54C-6FE4-7C89-B1D4395B2640}"/>
              </a:ext>
            </a:extLst>
          </p:cNvPr>
          <p:cNvSpPr>
            <a:spLocks noGrp="1"/>
          </p:cNvSpPr>
          <p:nvPr>
            <p:ph type="body" sz="quarter" idx="10"/>
          </p:nvPr>
        </p:nvSpPr>
        <p:spPr>
          <a:xfrm>
            <a:off x="1371128" y="5229909"/>
            <a:ext cx="2843470" cy="752467"/>
          </a:xfrm>
        </p:spPr>
        <p:txBody>
          <a:bodyPr lIns="0" tIns="0" rIns="0" bIns="0">
            <a:normAutofit/>
          </a:bodyPr>
          <a:lstStyle>
            <a:lvl1pPr marL="0" indent="0">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it-IT"/>
              <a:t>Fare clic per modificare stili del testo dello schema</a:t>
            </a:r>
          </a:p>
        </p:txBody>
      </p:sp>
      <p:pic>
        <p:nvPicPr>
          <p:cNvPr id="8" name="Immagine 7" descr="Immagine che contiene testo, oggetto da esterni&#10;&#10;Descrizione generata automaticamente">
            <a:extLst>
              <a:ext uri="{FF2B5EF4-FFF2-40B4-BE49-F238E27FC236}">
                <a16:creationId xmlns:a16="http://schemas.microsoft.com/office/drawing/2014/main" id="{EE665D32-C3B4-7D17-A552-03A99AD218E6}"/>
              </a:ext>
            </a:extLst>
          </p:cNvPr>
          <p:cNvPicPr>
            <a:picLocks noChangeAspect="1"/>
          </p:cNvPicPr>
          <p:nvPr userDrawn="1"/>
        </p:nvPicPr>
        <p:blipFill>
          <a:blip r:embed="rId3"/>
          <a:stretch>
            <a:fillRect/>
          </a:stretch>
        </p:blipFill>
        <p:spPr>
          <a:xfrm>
            <a:off x="804438" y="247439"/>
            <a:ext cx="3258596" cy="796181"/>
          </a:xfrm>
          <a:prstGeom prst="rect">
            <a:avLst/>
          </a:prstGeom>
        </p:spPr>
      </p:pic>
      <p:pic>
        <p:nvPicPr>
          <p:cNvPr id="9" name="Immagine 8">
            <a:extLst>
              <a:ext uri="{FF2B5EF4-FFF2-40B4-BE49-F238E27FC236}">
                <a16:creationId xmlns:a16="http://schemas.microsoft.com/office/drawing/2014/main" id="{3F53F9FA-F46F-E4F7-4237-E893EA01866F}"/>
              </a:ext>
            </a:extLst>
          </p:cNvPr>
          <p:cNvPicPr>
            <a:picLocks noChangeAspect="1"/>
          </p:cNvPicPr>
          <p:nvPr userDrawn="1"/>
        </p:nvPicPr>
        <p:blipFill>
          <a:blip r:embed="rId4"/>
          <a:stretch>
            <a:fillRect/>
          </a:stretch>
        </p:blipFill>
        <p:spPr>
          <a:xfrm>
            <a:off x="7246496" y="3995"/>
            <a:ext cx="4945504" cy="6858000"/>
          </a:xfrm>
          <a:prstGeom prst="rect">
            <a:avLst/>
          </a:prstGeom>
        </p:spPr>
      </p:pic>
    </p:spTree>
    <p:extLst>
      <p:ext uri="{BB962C8B-B14F-4D97-AF65-F5344CB8AC3E}">
        <p14:creationId xmlns:p14="http://schemas.microsoft.com/office/powerpoint/2010/main" val="1888366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ertina istituzionale con foto">
    <p:spTree>
      <p:nvGrpSpPr>
        <p:cNvPr id="1" name=""/>
        <p:cNvGrpSpPr/>
        <p:nvPr/>
      </p:nvGrpSpPr>
      <p:grpSpPr>
        <a:xfrm>
          <a:off x="0" y="0"/>
          <a:ext cx="0" cy="0"/>
          <a:chOff x="0" y="0"/>
          <a:chExt cx="0" cy="0"/>
        </a:xfrm>
      </p:grpSpPr>
      <p:pic>
        <p:nvPicPr>
          <p:cNvPr id="9" name="Immagine 8" descr="Immagine che contiene acqua, esterni, scogliera, blu&#10;&#10;Descrizione generata automaticamente">
            <a:extLst>
              <a:ext uri="{FF2B5EF4-FFF2-40B4-BE49-F238E27FC236}">
                <a16:creationId xmlns:a16="http://schemas.microsoft.com/office/drawing/2014/main" id="{F3EDA99B-0248-6D7B-83F0-EED1746A3ACF}"/>
              </a:ext>
            </a:extLst>
          </p:cNvPr>
          <p:cNvPicPr>
            <a:picLocks noChangeAspect="1"/>
          </p:cNvPicPr>
          <p:nvPr userDrawn="1"/>
        </p:nvPicPr>
        <p:blipFill rotWithShape="1">
          <a:blip r:embed="rId2"/>
          <a:srcRect l="5820" t="20123" r="4628" b="15821"/>
          <a:stretch/>
        </p:blipFill>
        <p:spPr>
          <a:xfrm>
            <a:off x="0" y="317333"/>
            <a:ext cx="12192000" cy="6540668"/>
          </a:xfrm>
          <a:prstGeom prst="rect">
            <a:avLst/>
          </a:prstGeom>
        </p:spPr>
      </p:pic>
      <p:pic>
        <p:nvPicPr>
          <p:cNvPr id="16" name="Immagine 15">
            <a:extLst>
              <a:ext uri="{FF2B5EF4-FFF2-40B4-BE49-F238E27FC236}">
                <a16:creationId xmlns:a16="http://schemas.microsoft.com/office/drawing/2014/main" id="{D3F5602B-487B-9FE3-0E4E-9001EBF18C3A}"/>
              </a:ext>
            </a:extLst>
          </p:cNvPr>
          <p:cNvPicPr>
            <a:picLocks noChangeAspect="1"/>
          </p:cNvPicPr>
          <p:nvPr userDrawn="1"/>
        </p:nvPicPr>
        <p:blipFill>
          <a:blip r:embed="rId3"/>
          <a:stretch>
            <a:fillRect/>
          </a:stretch>
        </p:blipFill>
        <p:spPr>
          <a:xfrm>
            <a:off x="0" y="0"/>
            <a:ext cx="12192000" cy="1291061"/>
          </a:xfrm>
          <a:prstGeom prst="rect">
            <a:avLst/>
          </a:prstGeom>
        </p:spPr>
      </p:pic>
      <p:sp>
        <p:nvSpPr>
          <p:cNvPr id="10" name="Titolo 1">
            <a:extLst>
              <a:ext uri="{FF2B5EF4-FFF2-40B4-BE49-F238E27FC236}">
                <a16:creationId xmlns:a16="http://schemas.microsoft.com/office/drawing/2014/main" id="{37DF9BBC-55F5-6CA3-D2F6-CC08DE6134E4}"/>
              </a:ext>
            </a:extLst>
          </p:cNvPr>
          <p:cNvSpPr>
            <a:spLocks noGrp="1"/>
          </p:cNvSpPr>
          <p:nvPr>
            <p:ph type="ctrTitle"/>
          </p:nvPr>
        </p:nvSpPr>
        <p:spPr>
          <a:xfrm>
            <a:off x="1371127" y="2474844"/>
            <a:ext cx="7370621" cy="1153259"/>
          </a:xfrm>
        </p:spPr>
        <p:txBody>
          <a:bodyPr lIns="0" tIns="0" rIns="0" bIns="0" anchor="t" anchorCtr="0">
            <a:normAutofit/>
          </a:bodyPr>
          <a:lstStyle>
            <a:lvl1pPr algn="l">
              <a:defRPr sz="3600" b="1">
                <a:solidFill>
                  <a:schemeClr val="bg1"/>
                </a:solidFill>
                <a:latin typeface="+mn-lt"/>
              </a:defRPr>
            </a:lvl1pPr>
          </a:lstStyle>
          <a:p>
            <a:r>
              <a:rPr lang="it-IT"/>
              <a:t>Fare clic per modificare lo stile del titolo</a:t>
            </a:r>
            <a:endParaRPr lang="it-IT" dirty="0"/>
          </a:p>
        </p:txBody>
      </p:sp>
      <p:sp>
        <p:nvSpPr>
          <p:cNvPr id="11" name="Sottotitolo 2">
            <a:extLst>
              <a:ext uri="{FF2B5EF4-FFF2-40B4-BE49-F238E27FC236}">
                <a16:creationId xmlns:a16="http://schemas.microsoft.com/office/drawing/2014/main" id="{31854919-6A5D-AB6C-1064-F22BA5CC8544}"/>
              </a:ext>
            </a:extLst>
          </p:cNvPr>
          <p:cNvSpPr>
            <a:spLocks noGrp="1"/>
          </p:cNvSpPr>
          <p:nvPr>
            <p:ph type="subTitle" idx="1"/>
          </p:nvPr>
        </p:nvSpPr>
        <p:spPr>
          <a:xfrm>
            <a:off x="1357272" y="3877202"/>
            <a:ext cx="7546708" cy="963781"/>
          </a:xfrm>
        </p:spPr>
        <p:txBody>
          <a:bodyPr lIns="0" tIns="0" rIns="0" bIns="0"/>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2" name="Segnaposto testo 16">
            <a:extLst>
              <a:ext uri="{FF2B5EF4-FFF2-40B4-BE49-F238E27FC236}">
                <a16:creationId xmlns:a16="http://schemas.microsoft.com/office/drawing/2014/main" id="{046F5319-2285-0EEA-702F-878A56DF6C73}"/>
              </a:ext>
            </a:extLst>
          </p:cNvPr>
          <p:cNvSpPr>
            <a:spLocks noGrp="1"/>
          </p:cNvSpPr>
          <p:nvPr>
            <p:ph type="body" sz="quarter" idx="10"/>
          </p:nvPr>
        </p:nvSpPr>
        <p:spPr>
          <a:xfrm>
            <a:off x="1371128" y="5229909"/>
            <a:ext cx="2843470" cy="752467"/>
          </a:xfrm>
        </p:spPr>
        <p:txBody>
          <a:bodyPr lIns="0" tIns="0" rIns="0" bIns="0">
            <a:normAutofit/>
          </a:bodyPr>
          <a:lstStyle>
            <a:lvl1pPr marL="0" indent="0">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it-IT"/>
              <a:t>Fare clic per modificare stili del testo dello schema</a:t>
            </a:r>
          </a:p>
        </p:txBody>
      </p:sp>
      <p:pic>
        <p:nvPicPr>
          <p:cNvPr id="14" name="Immagine 13" descr="Immagine che contiene testo, oggetto da esterni&#10;&#10;Descrizione generata automaticamente">
            <a:extLst>
              <a:ext uri="{FF2B5EF4-FFF2-40B4-BE49-F238E27FC236}">
                <a16:creationId xmlns:a16="http://schemas.microsoft.com/office/drawing/2014/main" id="{8395B0AD-3C49-372C-794F-DF69161921D4}"/>
              </a:ext>
            </a:extLst>
          </p:cNvPr>
          <p:cNvPicPr>
            <a:picLocks noChangeAspect="1"/>
          </p:cNvPicPr>
          <p:nvPr userDrawn="1"/>
        </p:nvPicPr>
        <p:blipFill>
          <a:blip r:embed="rId4"/>
          <a:stretch>
            <a:fillRect/>
          </a:stretch>
        </p:blipFill>
        <p:spPr>
          <a:xfrm>
            <a:off x="804438" y="247439"/>
            <a:ext cx="3258596" cy="796181"/>
          </a:xfrm>
          <a:prstGeom prst="rect">
            <a:avLst/>
          </a:prstGeom>
        </p:spPr>
      </p:pic>
      <p:sp>
        <p:nvSpPr>
          <p:cNvPr id="2" name="CasellaDiTesto 1">
            <a:extLst>
              <a:ext uri="{FF2B5EF4-FFF2-40B4-BE49-F238E27FC236}">
                <a16:creationId xmlns:a16="http://schemas.microsoft.com/office/drawing/2014/main" id="{0A05A7FA-EFFC-729D-78CC-6A62BA703F2D}"/>
              </a:ext>
            </a:extLst>
          </p:cNvPr>
          <p:cNvSpPr txBox="1"/>
          <p:nvPr userDrawn="1"/>
        </p:nvSpPr>
        <p:spPr>
          <a:xfrm>
            <a:off x="7977404" y="5090082"/>
            <a:ext cx="3200400" cy="1200329"/>
          </a:xfrm>
          <a:prstGeom prst="rect">
            <a:avLst/>
          </a:prstGeom>
          <a:noFill/>
          <a:ln>
            <a:solidFill>
              <a:srgbClr val="FFFF00"/>
            </a:solidFill>
            <a:prstDash val="dash"/>
          </a:ln>
        </p:spPr>
        <p:txBody>
          <a:bodyPr wrap="square" rtlCol="0">
            <a:spAutoFit/>
          </a:bodyPr>
          <a:lstStyle/>
          <a:p>
            <a:r>
              <a:rPr lang="it-IT" b="1" dirty="0">
                <a:solidFill>
                  <a:srgbClr val="FFFF00"/>
                </a:solidFill>
              </a:rPr>
              <a:t>LA FOTO UTILIZZATA</a:t>
            </a:r>
            <a:br>
              <a:rPr lang="it-IT" b="1" dirty="0">
                <a:solidFill>
                  <a:srgbClr val="FFFF00"/>
                </a:solidFill>
              </a:rPr>
            </a:br>
            <a:r>
              <a:rPr lang="it-IT" b="1" dirty="0">
                <a:solidFill>
                  <a:srgbClr val="FFFF00"/>
                </a:solidFill>
              </a:rPr>
              <a:t>È UN FACSIMILE</a:t>
            </a:r>
          </a:p>
          <a:p>
            <a:r>
              <a:rPr lang="it-IT" b="1" dirty="0">
                <a:solidFill>
                  <a:srgbClr val="FFFF00"/>
                </a:solidFill>
              </a:rPr>
              <a:t>Deve essere sostituita con foto ad hoc</a:t>
            </a:r>
          </a:p>
        </p:txBody>
      </p:sp>
    </p:spTree>
    <p:extLst>
      <p:ext uri="{BB962C8B-B14F-4D97-AF65-F5344CB8AC3E}">
        <p14:creationId xmlns:p14="http://schemas.microsoft.com/office/powerpoint/2010/main" val="1301751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ertina Fondo grafico">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C0D919EF-4618-0E2A-848F-B670726E200C}"/>
              </a:ext>
            </a:extLst>
          </p:cNvPr>
          <p:cNvPicPr>
            <a:picLocks noChangeAspect="1"/>
          </p:cNvPicPr>
          <p:nvPr userDrawn="1"/>
        </p:nvPicPr>
        <p:blipFill>
          <a:blip r:embed="rId2"/>
          <a:stretch>
            <a:fillRect/>
          </a:stretch>
        </p:blipFill>
        <p:spPr>
          <a:xfrm>
            <a:off x="0" y="11668"/>
            <a:ext cx="12192000" cy="6834663"/>
          </a:xfrm>
          <a:prstGeom prst="rect">
            <a:avLst/>
          </a:prstGeom>
        </p:spPr>
      </p:pic>
      <p:sp>
        <p:nvSpPr>
          <p:cNvPr id="10" name="Titolo 1">
            <a:extLst>
              <a:ext uri="{FF2B5EF4-FFF2-40B4-BE49-F238E27FC236}">
                <a16:creationId xmlns:a16="http://schemas.microsoft.com/office/drawing/2014/main" id="{37DF9BBC-55F5-6CA3-D2F6-CC08DE6134E4}"/>
              </a:ext>
            </a:extLst>
          </p:cNvPr>
          <p:cNvSpPr>
            <a:spLocks noGrp="1"/>
          </p:cNvSpPr>
          <p:nvPr>
            <p:ph type="ctrTitle"/>
          </p:nvPr>
        </p:nvSpPr>
        <p:spPr>
          <a:xfrm>
            <a:off x="2965990" y="2474844"/>
            <a:ext cx="5600267" cy="1153259"/>
          </a:xfrm>
        </p:spPr>
        <p:txBody>
          <a:bodyPr lIns="0" tIns="0" rIns="0" bIns="0" anchor="t" anchorCtr="0">
            <a:normAutofit/>
          </a:bodyPr>
          <a:lstStyle>
            <a:lvl1pPr algn="l">
              <a:defRPr sz="3600" b="1">
                <a:solidFill>
                  <a:schemeClr val="bg1"/>
                </a:solidFill>
                <a:latin typeface="+mn-lt"/>
              </a:defRPr>
            </a:lvl1pPr>
          </a:lstStyle>
          <a:p>
            <a:r>
              <a:rPr lang="it-IT"/>
              <a:t>Fare clic per modificare lo stile del titolo</a:t>
            </a:r>
            <a:endParaRPr lang="it-IT" dirty="0"/>
          </a:p>
        </p:txBody>
      </p:sp>
      <p:sp>
        <p:nvSpPr>
          <p:cNvPr id="11" name="Sottotitolo 2">
            <a:extLst>
              <a:ext uri="{FF2B5EF4-FFF2-40B4-BE49-F238E27FC236}">
                <a16:creationId xmlns:a16="http://schemas.microsoft.com/office/drawing/2014/main" id="{31854919-6A5D-AB6C-1064-F22BA5CC8544}"/>
              </a:ext>
            </a:extLst>
          </p:cNvPr>
          <p:cNvSpPr>
            <a:spLocks noGrp="1"/>
          </p:cNvSpPr>
          <p:nvPr>
            <p:ph type="subTitle" idx="1"/>
          </p:nvPr>
        </p:nvSpPr>
        <p:spPr>
          <a:xfrm>
            <a:off x="2994429" y="3877202"/>
            <a:ext cx="5734060" cy="963781"/>
          </a:xfrm>
        </p:spPr>
        <p:txBody>
          <a:bodyPr lIns="0" tIns="0" rIns="0" bIns="0">
            <a:normAutofit/>
          </a:bodyPr>
          <a:lstStyle>
            <a:lvl1pPr marL="0" indent="0" algn="l">
              <a:buNone/>
              <a:defRPr sz="2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2" name="Segnaposto testo 16">
            <a:extLst>
              <a:ext uri="{FF2B5EF4-FFF2-40B4-BE49-F238E27FC236}">
                <a16:creationId xmlns:a16="http://schemas.microsoft.com/office/drawing/2014/main" id="{046F5319-2285-0EEA-702F-878A56DF6C73}"/>
              </a:ext>
            </a:extLst>
          </p:cNvPr>
          <p:cNvSpPr>
            <a:spLocks noGrp="1"/>
          </p:cNvSpPr>
          <p:nvPr>
            <p:ph type="body" sz="quarter" idx="10"/>
          </p:nvPr>
        </p:nvSpPr>
        <p:spPr>
          <a:xfrm>
            <a:off x="2994429" y="5229909"/>
            <a:ext cx="3322320" cy="752467"/>
          </a:xfrm>
        </p:spPr>
        <p:txBody>
          <a:bodyPr lIns="0" tIns="0" rIns="0" bIns="0">
            <a:normAutofit/>
          </a:bodyPr>
          <a:lstStyle>
            <a:lvl1pPr marL="0" indent="0">
              <a:buNone/>
              <a:defRPr sz="18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it-IT"/>
              <a:t>Fare clic per modificare stili del testo dello schema</a:t>
            </a:r>
          </a:p>
        </p:txBody>
      </p:sp>
      <p:pic>
        <p:nvPicPr>
          <p:cNvPr id="5" name="Elemento grafico 4">
            <a:extLst>
              <a:ext uri="{FF2B5EF4-FFF2-40B4-BE49-F238E27FC236}">
                <a16:creationId xmlns:a16="http://schemas.microsoft.com/office/drawing/2014/main" id="{8BEE2298-4659-8CD7-6577-C1C8CB6F04AB}"/>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8566678" y="340093"/>
            <a:ext cx="3258596" cy="798247"/>
          </a:xfrm>
          <a:prstGeom prst="rect">
            <a:avLst/>
          </a:prstGeom>
        </p:spPr>
      </p:pic>
      <p:sp>
        <p:nvSpPr>
          <p:cNvPr id="8" name="CasellaDiTesto 7">
            <a:extLst>
              <a:ext uri="{FF2B5EF4-FFF2-40B4-BE49-F238E27FC236}">
                <a16:creationId xmlns:a16="http://schemas.microsoft.com/office/drawing/2014/main" id="{E084AA16-CBE8-50B9-58FF-9B118DDBED99}"/>
              </a:ext>
            </a:extLst>
          </p:cNvPr>
          <p:cNvSpPr txBox="1"/>
          <p:nvPr userDrawn="1"/>
        </p:nvSpPr>
        <p:spPr>
          <a:xfrm>
            <a:off x="-249382" y="2850078"/>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2961341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116F7A-75F3-DF1E-2673-F2C53C1FB0E7}"/>
              </a:ext>
            </a:extLst>
          </p:cNvPr>
          <p:cNvSpPr>
            <a:spLocks noGrp="1"/>
          </p:cNvSpPr>
          <p:nvPr>
            <p:ph type="title"/>
          </p:nvPr>
        </p:nvSpPr>
        <p:spPr>
          <a:xfrm>
            <a:off x="838200" y="344515"/>
            <a:ext cx="10845800" cy="632402"/>
          </a:xfrm>
        </p:spPr>
        <p:txBody>
          <a:bodyPr lIns="0" tIns="0" rIns="0" bIns="0" anchor="t" anchorCtr="0">
            <a:normAutofit/>
          </a:bodyPr>
          <a:lstStyle>
            <a:lvl1pPr>
              <a:defRPr sz="3200" b="1">
                <a:solidFill>
                  <a:srgbClr val="264368"/>
                </a:solidFill>
                <a:latin typeface="+mn-lt"/>
              </a:defRPr>
            </a:lvl1pPr>
          </a:lstStyle>
          <a:p>
            <a:r>
              <a:rPr lang="it-IT"/>
              <a:t>Fare clic per modificare lo stile del titolo</a:t>
            </a:r>
            <a:endParaRPr lang="it-IT" dirty="0"/>
          </a:p>
        </p:txBody>
      </p:sp>
      <p:sp>
        <p:nvSpPr>
          <p:cNvPr id="3" name="Segnaposto contenuto 2">
            <a:extLst>
              <a:ext uri="{FF2B5EF4-FFF2-40B4-BE49-F238E27FC236}">
                <a16:creationId xmlns:a16="http://schemas.microsoft.com/office/drawing/2014/main" id="{8BED34D6-D110-0464-8FCC-05B24E31479C}"/>
              </a:ext>
            </a:extLst>
          </p:cNvPr>
          <p:cNvSpPr>
            <a:spLocks noGrp="1"/>
          </p:cNvSpPr>
          <p:nvPr>
            <p:ph idx="1"/>
          </p:nvPr>
        </p:nvSpPr>
        <p:spPr>
          <a:xfrm>
            <a:off x="838200" y="1208174"/>
            <a:ext cx="10845800" cy="4441651"/>
          </a:xfrm>
        </p:spPr>
        <p:txBody>
          <a:bodyPr lIns="0" tIns="0" rIns="0" bIns="0">
            <a:noAutofit/>
          </a:bodyPr>
          <a:lstStyle>
            <a:lvl1pPr marL="0" indent="0">
              <a:buClr>
                <a:srgbClr val="CE843C"/>
              </a:buClr>
              <a:buFontTx/>
              <a:buNone/>
              <a:defRPr>
                <a:solidFill>
                  <a:srgbClr val="264368"/>
                </a:solidFill>
              </a:defRPr>
            </a:lvl1pPr>
            <a:lvl2pPr>
              <a:buClr>
                <a:srgbClr val="CE843C"/>
              </a:buClr>
              <a:defRPr>
                <a:solidFill>
                  <a:srgbClr val="264368"/>
                </a:solidFill>
              </a:defRPr>
            </a:lvl2pPr>
            <a:lvl3pPr>
              <a:buClr>
                <a:srgbClr val="CE843C"/>
              </a:buClr>
              <a:defRPr>
                <a:solidFill>
                  <a:srgbClr val="264368"/>
                </a:solidFill>
              </a:defRPr>
            </a:lvl3pPr>
            <a:lvl4pPr>
              <a:buClr>
                <a:srgbClr val="CE843C"/>
              </a:buClr>
              <a:defRPr>
                <a:solidFill>
                  <a:srgbClr val="264368"/>
                </a:solidFill>
              </a:defRPr>
            </a:lvl4pPr>
            <a:lvl5pPr>
              <a:buClr>
                <a:srgbClr val="CE843C"/>
              </a:buClr>
              <a:defRPr>
                <a:solidFill>
                  <a:srgbClr val="264368"/>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a:extLst>
              <a:ext uri="{FF2B5EF4-FFF2-40B4-BE49-F238E27FC236}">
                <a16:creationId xmlns:a16="http://schemas.microsoft.com/office/drawing/2014/main" id="{6AD4A0DB-2BF6-6397-8561-6088322A7C24}"/>
              </a:ext>
            </a:extLst>
          </p:cNvPr>
          <p:cNvSpPr>
            <a:spLocks noGrp="1"/>
          </p:cNvSpPr>
          <p:nvPr>
            <p:ph type="dt" sz="half" idx="10"/>
          </p:nvPr>
        </p:nvSpPr>
        <p:spPr>
          <a:xfrm>
            <a:off x="838200" y="6356350"/>
            <a:ext cx="1397000" cy="365125"/>
          </a:xfrm>
          <a:prstGeom prst="rect">
            <a:avLst/>
          </a:prstGeom>
        </p:spPr>
        <p:txBody>
          <a:bodyPr/>
          <a:lstStyle/>
          <a:p>
            <a:fld id="{7E263F11-8A62-5C48-A45E-7EE945F7625D}" type="datetimeFigureOut">
              <a:rPr lang="it-IT" smtClean="0"/>
              <a:pPr/>
              <a:t>05/12/2022</a:t>
            </a:fld>
            <a:endParaRPr lang="it-IT"/>
          </a:p>
        </p:txBody>
      </p:sp>
      <p:sp>
        <p:nvSpPr>
          <p:cNvPr id="5" name="Segnaposto piè di pagina 4">
            <a:extLst>
              <a:ext uri="{FF2B5EF4-FFF2-40B4-BE49-F238E27FC236}">
                <a16:creationId xmlns:a16="http://schemas.microsoft.com/office/drawing/2014/main" id="{406B5DA4-1DC0-17FB-3767-D4B5172E1AFA}"/>
              </a:ext>
            </a:extLst>
          </p:cNvPr>
          <p:cNvSpPr>
            <a:spLocks noGrp="1"/>
          </p:cNvSpPr>
          <p:nvPr>
            <p:ph type="ftr" sz="quarter" idx="11"/>
          </p:nvPr>
        </p:nvSpPr>
        <p:spPr>
          <a:xfrm>
            <a:off x="2479040" y="6356350"/>
            <a:ext cx="4114800" cy="365125"/>
          </a:xfrm>
          <a:prstGeom prst="rect">
            <a:avLst/>
          </a:prstGeom>
        </p:spPr>
        <p:txBody>
          <a:bodyPr/>
          <a:lstStyle>
            <a:lvl1pPr algn="l">
              <a:defRPr/>
            </a:lvl1pPr>
          </a:lstStyle>
          <a:p>
            <a:endParaRPr lang="it-IT" dirty="0"/>
          </a:p>
        </p:txBody>
      </p:sp>
      <p:sp>
        <p:nvSpPr>
          <p:cNvPr id="6" name="Segnaposto numero diapositiva 5">
            <a:extLst>
              <a:ext uri="{FF2B5EF4-FFF2-40B4-BE49-F238E27FC236}">
                <a16:creationId xmlns:a16="http://schemas.microsoft.com/office/drawing/2014/main" id="{B14C02E3-DE47-8EA5-9E20-AC207BCD5FA4}"/>
              </a:ext>
            </a:extLst>
          </p:cNvPr>
          <p:cNvSpPr>
            <a:spLocks noGrp="1"/>
          </p:cNvSpPr>
          <p:nvPr>
            <p:ph type="sldNum" sz="quarter" idx="12"/>
          </p:nvPr>
        </p:nvSpPr>
        <p:spPr>
          <a:xfrm>
            <a:off x="6995160" y="6356350"/>
            <a:ext cx="2743200" cy="365125"/>
          </a:xfrm>
          <a:prstGeom prst="rect">
            <a:avLst/>
          </a:prstGeom>
        </p:spPr>
        <p:txBody>
          <a:bodyPr/>
          <a:lstStyle/>
          <a:p>
            <a:fld id="{81D2BC12-A084-134F-A110-B94253968681}" type="slidenum">
              <a:rPr lang="it-IT" smtClean="0"/>
              <a:pPr/>
              <a:t>‹N›</a:t>
            </a:fld>
            <a:endParaRPr lang="it-IT"/>
          </a:p>
        </p:txBody>
      </p:sp>
      <p:pic>
        <p:nvPicPr>
          <p:cNvPr id="7" name="Immagine 6" descr="Immagine che contiene testo, oggetto da esterni&#10;&#10;Descrizione generata automaticamente">
            <a:extLst>
              <a:ext uri="{FF2B5EF4-FFF2-40B4-BE49-F238E27FC236}">
                <a16:creationId xmlns:a16="http://schemas.microsoft.com/office/drawing/2014/main" id="{82F1A067-CBA7-9768-317C-E2524A762096}"/>
              </a:ext>
            </a:extLst>
          </p:cNvPr>
          <p:cNvPicPr>
            <a:picLocks noChangeAspect="1"/>
          </p:cNvPicPr>
          <p:nvPr userDrawn="1"/>
        </p:nvPicPr>
        <p:blipFill>
          <a:blip r:embed="rId2"/>
          <a:stretch>
            <a:fillRect/>
          </a:stretch>
        </p:blipFill>
        <p:spPr>
          <a:xfrm>
            <a:off x="9982200" y="6281554"/>
            <a:ext cx="1701800" cy="415805"/>
          </a:xfrm>
          <a:prstGeom prst="rect">
            <a:avLst/>
          </a:prstGeom>
        </p:spPr>
      </p:pic>
      <p:cxnSp>
        <p:nvCxnSpPr>
          <p:cNvPr id="9" name="Connettore 1 8">
            <a:extLst>
              <a:ext uri="{FF2B5EF4-FFF2-40B4-BE49-F238E27FC236}">
                <a16:creationId xmlns:a16="http://schemas.microsoft.com/office/drawing/2014/main" id="{8100C4AA-0511-1BE0-58F9-D3E89F0912F6}"/>
              </a:ext>
            </a:extLst>
          </p:cNvPr>
          <p:cNvCxnSpPr/>
          <p:nvPr userDrawn="1"/>
        </p:nvCxnSpPr>
        <p:spPr>
          <a:xfrm>
            <a:off x="0" y="6197283"/>
            <a:ext cx="12192000" cy="0"/>
          </a:xfrm>
          <a:prstGeom prst="line">
            <a:avLst/>
          </a:prstGeom>
          <a:ln w="12700">
            <a:solidFill>
              <a:srgbClr val="264368"/>
            </a:solidFill>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229A9EF3-8C10-67BE-9535-1AF7A68D633C}"/>
              </a:ext>
            </a:extLst>
          </p:cNvPr>
          <p:cNvPicPr>
            <a:picLocks noChangeAspect="1"/>
          </p:cNvPicPr>
          <p:nvPr userDrawn="1"/>
        </p:nvPicPr>
        <p:blipFill rotWithShape="1">
          <a:blip r:embed="rId3"/>
          <a:srcRect l="50000"/>
          <a:stretch/>
        </p:blipFill>
        <p:spPr>
          <a:xfrm>
            <a:off x="-1" y="72677"/>
            <a:ext cx="442981" cy="904240"/>
          </a:xfrm>
          <a:prstGeom prst="rect">
            <a:avLst/>
          </a:prstGeom>
        </p:spPr>
      </p:pic>
    </p:spTree>
    <p:extLst>
      <p:ext uri="{BB962C8B-B14F-4D97-AF65-F5344CB8AC3E}">
        <p14:creationId xmlns:p14="http://schemas.microsoft.com/office/powerpoint/2010/main" val="2856077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olo e contenuto e box">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116F7A-75F3-DF1E-2673-F2C53C1FB0E7}"/>
              </a:ext>
            </a:extLst>
          </p:cNvPr>
          <p:cNvSpPr>
            <a:spLocks noGrp="1"/>
          </p:cNvSpPr>
          <p:nvPr>
            <p:ph type="title"/>
          </p:nvPr>
        </p:nvSpPr>
        <p:spPr>
          <a:xfrm>
            <a:off x="838200" y="344515"/>
            <a:ext cx="10845800" cy="632402"/>
          </a:xfrm>
        </p:spPr>
        <p:txBody>
          <a:bodyPr lIns="0" tIns="0" rIns="0" bIns="0" anchor="t" anchorCtr="0">
            <a:normAutofit/>
          </a:bodyPr>
          <a:lstStyle>
            <a:lvl1pPr>
              <a:buFontTx/>
              <a:buNone/>
              <a:defRPr sz="3200" b="1">
                <a:solidFill>
                  <a:srgbClr val="264368"/>
                </a:solidFill>
                <a:latin typeface="+mn-lt"/>
              </a:defRPr>
            </a:lvl1pPr>
          </a:lstStyle>
          <a:p>
            <a:r>
              <a:rPr lang="it-IT"/>
              <a:t>Fare clic per modificare lo stile del titolo</a:t>
            </a:r>
            <a:endParaRPr lang="it-IT" dirty="0"/>
          </a:p>
        </p:txBody>
      </p:sp>
      <p:sp>
        <p:nvSpPr>
          <p:cNvPr id="3" name="Segnaposto contenuto 2">
            <a:extLst>
              <a:ext uri="{FF2B5EF4-FFF2-40B4-BE49-F238E27FC236}">
                <a16:creationId xmlns:a16="http://schemas.microsoft.com/office/drawing/2014/main" id="{8BED34D6-D110-0464-8FCC-05B24E31479C}"/>
              </a:ext>
            </a:extLst>
          </p:cNvPr>
          <p:cNvSpPr>
            <a:spLocks noGrp="1"/>
          </p:cNvSpPr>
          <p:nvPr>
            <p:ph idx="1"/>
          </p:nvPr>
        </p:nvSpPr>
        <p:spPr>
          <a:xfrm>
            <a:off x="838199" y="1208174"/>
            <a:ext cx="5064761" cy="4441651"/>
          </a:xfrm>
        </p:spPr>
        <p:txBody>
          <a:bodyPr lIns="0" tIns="0" rIns="0" bIns="0">
            <a:noAutofit/>
          </a:bodyPr>
          <a:lstStyle>
            <a:lvl1pPr marL="0" indent="0">
              <a:buClr>
                <a:srgbClr val="CE843C"/>
              </a:buClr>
              <a:buFontTx/>
              <a:buNone/>
              <a:defRPr>
                <a:solidFill>
                  <a:srgbClr val="264368"/>
                </a:solidFill>
              </a:defRPr>
            </a:lvl1pPr>
            <a:lvl2pPr marL="457200" indent="0">
              <a:buClr>
                <a:srgbClr val="CE843C"/>
              </a:buClr>
              <a:buFontTx/>
              <a:buNone/>
              <a:defRPr>
                <a:solidFill>
                  <a:srgbClr val="264368"/>
                </a:solidFill>
              </a:defRPr>
            </a:lvl2pPr>
            <a:lvl3pPr marL="914400" indent="0">
              <a:buClr>
                <a:srgbClr val="CE843C"/>
              </a:buClr>
              <a:buFontTx/>
              <a:buNone/>
              <a:defRPr>
                <a:solidFill>
                  <a:srgbClr val="264368"/>
                </a:solidFill>
              </a:defRPr>
            </a:lvl3pPr>
            <a:lvl4pPr marL="1371600" indent="0">
              <a:buClr>
                <a:srgbClr val="CE843C"/>
              </a:buClr>
              <a:buFontTx/>
              <a:buNone/>
              <a:defRPr>
                <a:solidFill>
                  <a:srgbClr val="264368"/>
                </a:solidFill>
              </a:defRPr>
            </a:lvl4pPr>
            <a:lvl5pPr marL="1828800" indent="0">
              <a:buClr>
                <a:srgbClr val="CE843C"/>
              </a:buClr>
              <a:buFontTx/>
              <a:buNone/>
              <a:defRPr>
                <a:solidFill>
                  <a:srgbClr val="264368"/>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a:extLst>
              <a:ext uri="{FF2B5EF4-FFF2-40B4-BE49-F238E27FC236}">
                <a16:creationId xmlns:a16="http://schemas.microsoft.com/office/drawing/2014/main" id="{6AD4A0DB-2BF6-6397-8561-6088322A7C24}"/>
              </a:ext>
            </a:extLst>
          </p:cNvPr>
          <p:cNvSpPr>
            <a:spLocks noGrp="1"/>
          </p:cNvSpPr>
          <p:nvPr>
            <p:ph type="dt" sz="half" idx="10"/>
          </p:nvPr>
        </p:nvSpPr>
        <p:spPr>
          <a:xfrm>
            <a:off x="838200" y="6356350"/>
            <a:ext cx="1397000" cy="365125"/>
          </a:xfrm>
          <a:prstGeom prst="rect">
            <a:avLst/>
          </a:prstGeom>
        </p:spPr>
        <p:txBody>
          <a:bodyPr/>
          <a:lstStyle>
            <a:lvl1pPr>
              <a:buFontTx/>
              <a:buNone/>
              <a:defRPr/>
            </a:lvl1pPr>
          </a:lstStyle>
          <a:p>
            <a:fld id="{7E263F11-8A62-5C48-A45E-7EE945F7625D}" type="datetimeFigureOut">
              <a:rPr lang="it-IT" smtClean="0"/>
              <a:pPr/>
              <a:t>05/12/2022</a:t>
            </a:fld>
            <a:endParaRPr lang="it-IT"/>
          </a:p>
        </p:txBody>
      </p:sp>
      <p:sp>
        <p:nvSpPr>
          <p:cNvPr id="5" name="Segnaposto piè di pagina 4">
            <a:extLst>
              <a:ext uri="{FF2B5EF4-FFF2-40B4-BE49-F238E27FC236}">
                <a16:creationId xmlns:a16="http://schemas.microsoft.com/office/drawing/2014/main" id="{406B5DA4-1DC0-17FB-3767-D4B5172E1AFA}"/>
              </a:ext>
            </a:extLst>
          </p:cNvPr>
          <p:cNvSpPr>
            <a:spLocks noGrp="1"/>
          </p:cNvSpPr>
          <p:nvPr>
            <p:ph type="ftr" sz="quarter" idx="11"/>
          </p:nvPr>
        </p:nvSpPr>
        <p:spPr>
          <a:xfrm>
            <a:off x="2479040" y="6356350"/>
            <a:ext cx="4114800" cy="365125"/>
          </a:xfrm>
          <a:prstGeom prst="rect">
            <a:avLst/>
          </a:prstGeom>
        </p:spPr>
        <p:txBody>
          <a:bodyPr/>
          <a:lstStyle>
            <a:lvl1pPr algn="l">
              <a:buFontTx/>
              <a:buNone/>
              <a:defRPr/>
            </a:lvl1pPr>
          </a:lstStyle>
          <a:p>
            <a:endParaRPr lang="it-IT" dirty="0"/>
          </a:p>
        </p:txBody>
      </p:sp>
      <p:sp>
        <p:nvSpPr>
          <p:cNvPr id="6" name="Segnaposto numero diapositiva 5">
            <a:extLst>
              <a:ext uri="{FF2B5EF4-FFF2-40B4-BE49-F238E27FC236}">
                <a16:creationId xmlns:a16="http://schemas.microsoft.com/office/drawing/2014/main" id="{B14C02E3-DE47-8EA5-9E20-AC207BCD5FA4}"/>
              </a:ext>
            </a:extLst>
          </p:cNvPr>
          <p:cNvSpPr>
            <a:spLocks noGrp="1"/>
          </p:cNvSpPr>
          <p:nvPr>
            <p:ph type="sldNum" sz="quarter" idx="12"/>
          </p:nvPr>
        </p:nvSpPr>
        <p:spPr>
          <a:xfrm>
            <a:off x="6995160" y="6356350"/>
            <a:ext cx="2743200" cy="365125"/>
          </a:xfrm>
          <a:prstGeom prst="rect">
            <a:avLst/>
          </a:prstGeom>
        </p:spPr>
        <p:txBody>
          <a:bodyPr/>
          <a:lstStyle>
            <a:lvl1pPr>
              <a:buFontTx/>
              <a:buNone/>
              <a:defRPr/>
            </a:lvl1pPr>
          </a:lstStyle>
          <a:p>
            <a:fld id="{81D2BC12-A084-134F-A110-B94253968681}" type="slidenum">
              <a:rPr lang="it-IT" smtClean="0"/>
              <a:pPr/>
              <a:t>‹N›</a:t>
            </a:fld>
            <a:endParaRPr lang="it-IT"/>
          </a:p>
        </p:txBody>
      </p:sp>
      <p:pic>
        <p:nvPicPr>
          <p:cNvPr id="7" name="Immagine 6" descr="Immagine che contiene testo, oggetto da esterni&#10;&#10;Descrizione generata automaticamente">
            <a:extLst>
              <a:ext uri="{FF2B5EF4-FFF2-40B4-BE49-F238E27FC236}">
                <a16:creationId xmlns:a16="http://schemas.microsoft.com/office/drawing/2014/main" id="{82F1A067-CBA7-9768-317C-E2524A762096}"/>
              </a:ext>
            </a:extLst>
          </p:cNvPr>
          <p:cNvPicPr>
            <a:picLocks noChangeAspect="1"/>
          </p:cNvPicPr>
          <p:nvPr userDrawn="1"/>
        </p:nvPicPr>
        <p:blipFill>
          <a:blip r:embed="rId2"/>
          <a:stretch>
            <a:fillRect/>
          </a:stretch>
        </p:blipFill>
        <p:spPr>
          <a:xfrm>
            <a:off x="9982200" y="6281554"/>
            <a:ext cx="1701800" cy="415805"/>
          </a:xfrm>
          <a:prstGeom prst="rect">
            <a:avLst/>
          </a:prstGeom>
        </p:spPr>
      </p:pic>
      <p:cxnSp>
        <p:nvCxnSpPr>
          <p:cNvPr id="9" name="Connettore 1 8">
            <a:extLst>
              <a:ext uri="{FF2B5EF4-FFF2-40B4-BE49-F238E27FC236}">
                <a16:creationId xmlns:a16="http://schemas.microsoft.com/office/drawing/2014/main" id="{8100C4AA-0511-1BE0-58F9-D3E89F0912F6}"/>
              </a:ext>
            </a:extLst>
          </p:cNvPr>
          <p:cNvCxnSpPr/>
          <p:nvPr userDrawn="1"/>
        </p:nvCxnSpPr>
        <p:spPr>
          <a:xfrm>
            <a:off x="0" y="6197283"/>
            <a:ext cx="12192000" cy="0"/>
          </a:xfrm>
          <a:prstGeom prst="line">
            <a:avLst/>
          </a:prstGeom>
          <a:ln w="12700">
            <a:solidFill>
              <a:srgbClr val="264368"/>
            </a:solidFill>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229A9EF3-8C10-67BE-9535-1AF7A68D633C}"/>
              </a:ext>
            </a:extLst>
          </p:cNvPr>
          <p:cNvPicPr>
            <a:picLocks noChangeAspect="1"/>
          </p:cNvPicPr>
          <p:nvPr userDrawn="1"/>
        </p:nvPicPr>
        <p:blipFill rotWithShape="1">
          <a:blip r:embed="rId3"/>
          <a:srcRect l="50000"/>
          <a:stretch/>
        </p:blipFill>
        <p:spPr>
          <a:xfrm>
            <a:off x="-1" y="72677"/>
            <a:ext cx="442981" cy="904240"/>
          </a:xfrm>
          <a:prstGeom prst="rect">
            <a:avLst/>
          </a:prstGeom>
        </p:spPr>
      </p:pic>
    </p:spTree>
    <p:extLst>
      <p:ext uri="{BB962C8B-B14F-4D97-AF65-F5344CB8AC3E}">
        <p14:creationId xmlns:p14="http://schemas.microsoft.com/office/powerpoint/2010/main" val="1308212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olo e contenuto 2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116F7A-75F3-DF1E-2673-F2C53C1FB0E7}"/>
              </a:ext>
            </a:extLst>
          </p:cNvPr>
          <p:cNvSpPr>
            <a:spLocks noGrp="1"/>
          </p:cNvSpPr>
          <p:nvPr>
            <p:ph type="title"/>
          </p:nvPr>
        </p:nvSpPr>
        <p:spPr>
          <a:xfrm>
            <a:off x="838200" y="344515"/>
            <a:ext cx="10845800" cy="632402"/>
          </a:xfrm>
        </p:spPr>
        <p:txBody>
          <a:bodyPr lIns="0" tIns="0" rIns="0" bIns="0" anchor="t" anchorCtr="0">
            <a:normAutofit/>
          </a:bodyPr>
          <a:lstStyle>
            <a:lvl1pPr>
              <a:buFontTx/>
              <a:buNone/>
              <a:defRPr sz="3200" b="1">
                <a:solidFill>
                  <a:srgbClr val="264368"/>
                </a:solidFill>
                <a:latin typeface="+mn-lt"/>
              </a:defRPr>
            </a:lvl1pPr>
          </a:lstStyle>
          <a:p>
            <a:r>
              <a:rPr lang="it-IT"/>
              <a:t>Fare clic per modificare lo stile del titolo</a:t>
            </a:r>
            <a:endParaRPr lang="it-IT" dirty="0"/>
          </a:p>
        </p:txBody>
      </p:sp>
      <p:sp>
        <p:nvSpPr>
          <p:cNvPr id="3" name="Segnaposto contenuto 2">
            <a:extLst>
              <a:ext uri="{FF2B5EF4-FFF2-40B4-BE49-F238E27FC236}">
                <a16:creationId xmlns:a16="http://schemas.microsoft.com/office/drawing/2014/main" id="{8BED34D6-D110-0464-8FCC-05B24E31479C}"/>
              </a:ext>
            </a:extLst>
          </p:cNvPr>
          <p:cNvSpPr>
            <a:spLocks noGrp="1"/>
          </p:cNvSpPr>
          <p:nvPr>
            <p:ph idx="1"/>
          </p:nvPr>
        </p:nvSpPr>
        <p:spPr>
          <a:xfrm>
            <a:off x="838200" y="1208174"/>
            <a:ext cx="5076464" cy="4441651"/>
          </a:xfrm>
        </p:spPr>
        <p:txBody>
          <a:bodyPr lIns="0" tIns="0" rIns="0" bIns="0">
            <a:noAutofit/>
          </a:bodyPr>
          <a:lstStyle>
            <a:lvl1pPr marL="0" indent="0">
              <a:buClr>
                <a:srgbClr val="CE843C"/>
              </a:buClr>
              <a:buFontTx/>
              <a:buNone/>
              <a:defRPr sz="2400">
                <a:solidFill>
                  <a:srgbClr val="264368"/>
                </a:solidFill>
              </a:defRPr>
            </a:lvl1pPr>
            <a:lvl2pPr marL="457200" indent="0">
              <a:buClr>
                <a:srgbClr val="CE843C"/>
              </a:buClr>
              <a:buFontTx/>
              <a:buNone/>
              <a:defRPr sz="2400">
                <a:solidFill>
                  <a:srgbClr val="264368"/>
                </a:solidFill>
              </a:defRPr>
            </a:lvl2pPr>
            <a:lvl3pPr marL="914400" indent="0">
              <a:buClr>
                <a:srgbClr val="CE843C"/>
              </a:buClr>
              <a:buFontTx/>
              <a:buNone/>
              <a:defRPr sz="2400">
                <a:solidFill>
                  <a:srgbClr val="264368"/>
                </a:solidFill>
              </a:defRPr>
            </a:lvl3pPr>
            <a:lvl4pPr marL="1371600" indent="0">
              <a:buClr>
                <a:srgbClr val="CE843C"/>
              </a:buClr>
              <a:buFontTx/>
              <a:buNone/>
              <a:defRPr sz="2400">
                <a:solidFill>
                  <a:srgbClr val="264368"/>
                </a:solidFill>
              </a:defRPr>
            </a:lvl4pPr>
            <a:lvl5pPr marL="1828800" indent="0">
              <a:buClr>
                <a:srgbClr val="CE843C"/>
              </a:buClr>
              <a:buFontTx/>
              <a:buNone/>
              <a:defRPr sz="2400">
                <a:solidFill>
                  <a:srgbClr val="264368"/>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a:extLst>
              <a:ext uri="{FF2B5EF4-FFF2-40B4-BE49-F238E27FC236}">
                <a16:creationId xmlns:a16="http://schemas.microsoft.com/office/drawing/2014/main" id="{6AD4A0DB-2BF6-6397-8561-6088322A7C24}"/>
              </a:ext>
            </a:extLst>
          </p:cNvPr>
          <p:cNvSpPr>
            <a:spLocks noGrp="1"/>
          </p:cNvSpPr>
          <p:nvPr>
            <p:ph type="dt" sz="half" idx="10"/>
          </p:nvPr>
        </p:nvSpPr>
        <p:spPr>
          <a:xfrm>
            <a:off x="838200" y="6356350"/>
            <a:ext cx="1397000" cy="365125"/>
          </a:xfrm>
          <a:prstGeom prst="rect">
            <a:avLst/>
          </a:prstGeom>
        </p:spPr>
        <p:txBody>
          <a:bodyPr/>
          <a:lstStyle>
            <a:lvl1pPr>
              <a:buFontTx/>
              <a:buNone/>
              <a:defRPr/>
            </a:lvl1pPr>
          </a:lstStyle>
          <a:p>
            <a:fld id="{7E263F11-8A62-5C48-A45E-7EE945F7625D}" type="datetimeFigureOut">
              <a:rPr lang="it-IT" smtClean="0"/>
              <a:pPr/>
              <a:t>05/12/2022</a:t>
            </a:fld>
            <a:endParaRPr lang="it-IT"/>
          </a:p>
        </p:txBody>
      </p:sp>
      <p:sp>
        <p:nvSpPr>
          <p:cNvPr id="5" name="Segnaposto piè di pagina 4">
            <a:extLst>
              <a:ext uri="{FF2B5EF4-FFF2-40B4-BE49-F238E27FC236}">
                <a16:creationId xmlns:a16="http://schemas.microsoft.com/office/drawing/2014/main" id="{406B5DA4-1DC0-17FB-3767-D4B5172E1AFA}"/>
              </a:ext>
            </a:extLst>
          </p:cNvPr>
          <p:cNvSpPr>
            <a:spLocks noGrp="1"/>
          </p:cNvSpPr>
          <p:nvPr>
            <p:ph type="ftr" sz="quarter" idx="11"/>
          </p:nvPr>
        </p:nvSpPr>
        <p:spPr>
          <a:xfrm>
            <a:off x="2479040" y="6356350"/>
            <a:ext cx="4114800" cy="365125"/>
          </a:xfrm>
          <a:prstGeom prst="rect">
            <a:avLst/>
          </a:prstGeom>
        </p:spPr>
        <p:txBody>
          <a:bodyPr/>
          <a:lstStyle>
            <a:lvl1pPr algn="l">
              <a:buFontTx/>
              <a:buNone/>
              <a:defRPr/>
            </a:lvl1pPr>
          </a:lstStyle>
          <a:p>
            <a:endParaRPr lang="it-IT" dirty="0"/>
          </a:p>
        </p:txBody>
      </p:sp>
      <p:sp>
        <p:nvSpPr>
          <p:cNvPr id="6" name="Segnaposto numero diapositiva 5">
            <a:extLst>
              <a:ext uri="{FF2B5EF4-FFF2-40B4-BE49-F238E27FC236}">
                <a16:creationId xmlns:a16="http://schemas.microsoft.com/office/drawing/2014/main" id="{B14C02E3-DE47-8EA5-9E20-AC207BCD5FA4}"/>
              </a:ext>
            </a:extLst>
          </p:cNvPr>
          <p:cNvSpPr>
            <a:spLocks noGrp="1"/>
          </p:cNvSpPr>
          <p:nvPr>
            <p:ph type="sldNum" sz="quarter" idx="12"/>
          </p:nvPr>
        </p:nvSpPr>
        <p:spPr>
          <a:xfrm>
            <a:off x="6995160" y="6356350"/>
            <a:ext cx="2743200" cy="365125"/>
          </a:xfrm>
          <a:prstGeom prst="rect">
            <a:avLst/>
          </a:prstGeom>
        </p:spPr>
        <p:txBody>
          <a:bodyPr/>
          <a:lstStyle>
            <a:lvl1pPr>
              <a:buFontTx/>
              <a:buNone/>
              <a:defRPr/>
            </a:lvl1pPr>
          </a:lstStyle>
          <a:p>
            <a:fld id="{81D2BC12-A084-134F-A110-B94253968681}" type="slidenum">
              <a:rPr lang="it-IT" smtClean="0"/>
              <a:pPr/>
              <a:t>‹N›</a:t>
            </a:fld>
            <a:endParaRPr lang="it-IT"/>
          </a:p>
        </p:txBody>
      </p:sp>
      <p:pic>
        <p:nvPicPr>
          <p:cNvPr id="7" name="Immagine 6" descr="Immagine che contiene testo, oggetto da esterni&#10;&#10;Descrizione generata automaticamente">
            <a:extLst>
              <a:ext uri="{FF2B5EF4-FFF2-40B4-BE49-F238E27FC236}">
                <a16:creationId xmlns:a16="http://schemas.microsoft.com/office/drawing/2014/main" id="{82F1A067-CBA7-9768-317C-E2524A762096}"/>
              </a:ext>
            </a:extLst>
          </p:cNvPr>
          <p:cNvPicPr>
            <a:picLocks noChangeAspect="1"/>
          </p:cNvPicPr>
          <p:nvPr userDrawn="1"/>
        </p:nvPicPr>
        <p:blipFill>
          <a:blip r:embed="rId2"/>
          <a:stretch>
            <a:fillRect/>
          </a:stretch>
        </p:blipFill>
        <p:spPr>
          <a:xfrm>
            <a:off x="9982200" y="6281554"/>
            <a:ext cx="1701800" cy="415805"/>
          </a:xfrm>
          <a:prstGeom prst="rect">
            <a:avLst/>
          </a:prstGeom>
        </p:spPr>
      </p:pic>
      <p:cxnSp>
        <p:nvCxnSpPr>
          <p:cNvPr id="9" name="Connettore 1 8">
            <a:extLst>
              <a:ext uri="{FF2B5EF4-FFF2-40B4-BE49-F238E27FC236}">
                <a16:creationId xmlns:a16="http://schemas.microsoft.com/office/drawing/2014/main" id="{8100C4AA-0511-1BE0-58F9-D3E89F0912F6}"/>
              </a:ext>
            </a:extLst>
          </p:cNvPr>
          <p:cNvCxnSpPr/>
          <p:nvPr userDrawn="1"/>
        </p:nvCxnSpPr>
        <p:spPr>
          <a:xfrm>
            <a:off x="0" y="6197283"/>
            <a:ext cx="12192000" cy="0"/>
          </a:xfrm>
          <a:prstGeom prst="line">
            <a:avLst/>
          </a:prstGeom>
          <a:ln w="12700">
            <a:solidFill>
              <a:srgbClr val="264368"/>
            </a:solidFill>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229A9EF3-8C10-67BE-9535-1AF7A68D633C}"/>
              </a:ext>
            </a:extLst>
          </p:cNvPr>
          <p:cNvPicPr>
            <a:picLocks noChangeAspect="1"/>
          </p:cNvPicPr>
          <p:nvPr userDrawn="1"/>
        </p:nvPicPr>
        <p:blipFill rotWithShape="1">
          <a:blip r:embed="rId3"/>
          <a:srcRect l="50000"/>
          <a:stretch/>
        </p:blipFill>
        <p:spPr>
          <a:xfrm>
            <a:off x="-1" y="72677"/>
            <a:ext cx="442981" cy="904240"/>
          </a:xfrm>
          <a:prstGeom prst="rect">
            <a:avLst/>
          </a:prstGeom>
        </p:spPr>
      </p:pic>
      <p:sp>
        <p:nvSpPr>
          <p:cNvPr id="14" name="Segnaposto contenuto 2">
            <a:extLst>
              <a:ext uri="{FF2B5EF4-FFF2-40B4-BE49-F238E27FC236}">
                <a16:creationId xmlns:a16="http://schemas.microsoft.com/office/drawing/2014/main" id="{D9747E04-8137-79C6-E59D-781621A1F2C4}"/>
              </a:ext>
            </a:extLst>
          </p:cNvPr>
          <p:cNvSpPr>
            <a:spLocks noGrp="1"/>
          </p:cNvSpPr>
          <p:nvPr>
            <p:ph idx="13"/>
          </p:nvPr>
        </p:nvSpPr>
        <p:spPr>
          <a:xfrm>
            <a:off x="6336175" y="1208174"/>
            <a:ext cx="5076464" cy="4441651"/>
          </a:xfrm>
        </p:spPr>
        <p:txBody>
          <a:bodyPr lIns="0" tIns="0" rIns="0" bIns="0">
            <a:noAutofit/>
          </a:bodyPr>
          <a:lstStyle>
            <a:lvl1pPr marL="0" indent="0">
              <a:buClr>
                <a:srgbClr val="CE843C"/>
              </a:buClr>
              <a:buFontTx/>
              <a:buNone/>
              <a:defRPr sz="2400">
                <a:solidFill>
                  <a:srgbClr val="264368"/>
                </a:solidFill>
              </a:defRPr>
            </a:lvl1pPr>
            <a:lvl2pPr marL="457200" indent="0">
              <a:buClr>
                <a:srgbClr val="CE843C"/>
              </a:buClr>
              <a:buFontTx/>
              <a:buNone/>
              <a:defRPr sz="2400">
                <a:solidFill>
                  <a:srgbClr val="264368"/>
                </a:solidFill>
              </a:defRPr>
            </a:lvl2pPr>
            <a:lvl3pPr marL="914400" indent="0">
              <a:buClr>
                <a:srgbClr val="CE843C"/>
              </a:buClr>
              <a:buFontTx/>
              <a:buNone/>
              <a:defRPr sz="2400">
                <a:solidFill>
                  <a:srgbClr val="264368"/>
                </a:solidFill>
              </a:defRPr>
            </a:lvl3pPr>
            <a:lvl4pPr marL="1371600" indent="0">
              <a:buClr>
                <a:srgbClr val="CE843C"/>
              </a:buClr>
              <a:buFontTx/>
              <a:buNone/>
              <a:defRPr sz="2400">
                <a:solidFill>
                  <a:srgbClr val="264368"/>
                </a:solidFill>
              </a:defRPr>
            </a:lvl4pPr>
            <a:lvl5pPr marL="1828800" indent="0">
              <a:buClr>
                <a:srgbClr val="CE843C"/>
              </a:buClr>
              <a:buFontTx/>
              <a:buNone/>
              <a:defRPr sz="2400">
                <a:solidFill>
                  <a:srgbClr val="264368"/>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Tree>
    <p:extLst>
      <p:ext uri="{BB962C8B-B14F-4D97-AF65-F5344CB8AC3E}">
        <p14:creationId xmlns:p14="http://schemas.microsoft.com/office/powerpoint/2010/main" val="2762356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iusura">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58E61C6-9180-A0E3-ACBC-666EEEC829A8}"/>
              </a:ext>
            </a:extLst>
          </p:cNvPr>
          <p:cNvSpPr/>
          <p:nvPr userDrawn="1"/>
        </p:nvSpPr>
        <p:spPr>
          <a:xfrm>
            <a:off x="0" y="0"/>
            <a:ext cx="12192000" cy="6858000"/>
          </a:xfrm>
          <a:prstGeom prst="rect">
            <a:avLst/>
          </a:prstGeom>
          <a:solidFill>
            <a:srgbClr val="264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264368"/>
              </a:solidFill>
            </a:endParaRPr>
          </a:p>
        </p:txBody>
      </p:sp>
      <p:pic>
        <p:nvPicPr>
          <p:cNvPr id="16" name="Immagine 15">
            <a:extLst>
              <a:ext uri="{FF2B5EF4-FFF2-40B4-BE49-F238E27FC236}">
                <a16:creationId xmlns:a16="http://schemas.microsoft.com/office/drawing/2014/main" id="{D3F5602B-487B-9FE3-0E4E-9001EBF18C3A}"/>
              </a:ext>
            </a:extLst>
          </p:cNvPr>
          <p:cNvPicPr>
            <a:picLocks noChangeAspect="1"/>
          </p:cNvPicPr>
          <p:nvPr userDrawn="1"/>
        </p:nvPicPr>
        <p:blipFill>
          <a:blip r:embed="rId2"/>
          <a:stretch>
            <a:fillRect/>
          </a:stretch>
        </p:blipFill>
        <p:spPr>
          <a:xfrm>
            <a:off x="0" y="0"/>
            <a:ext cx="12192000" cy="1291061"/>
          </a:xfrm>
          <a:prstGeom prst="rect">
            <a:avLst/>
          </a:prstGeom>
        </p:spPr>
      </p:pic>
      <p:sp>
        <p:nvSpPr>
          <p:cNvPr id="2" name="Titolo 1">
            <a:extLst>
              <a:ext uri="{FF2B5EF4-FFF2-40B4-BE49-F238E27FC236}">
                <a16:creationId xmlns:a16="http://schemas.microsoft.com/office/drawing/2014/main" id="{77BF27B2-AE6C-CF69-7324-29A842DB1D9D}"/>
              </a:ext>
            </a:extLst>
          </p:cNvPr>
          <p:cNvSpPr>
            <a:spLocks noGrp="1"/>
          </p:cNvSpPr>
          <p:nvPr>
            <p:ph type="ctrTitle" hasCustomPrompt="1"/>
          </p:nvPr>
        </p:nvSpPr>
        <p:spPr>
          <a:xfrm>
            <a:off x="1371127" y="3319796"/>
            <a:ext cx="7370621" cy="1153259"/>
          </a:xfrm>
        </p:spPr>
        <p:txBody>
          <a:bodyPr lIns="0" tIns="0" rIns="0" bIns="0" anchor="t" anchorCtr="0">
            <a:normAutofit/>
          </a:bodyPr>
          <a:lstStyle>
            <a:lvl1pPr algn="l">
              <a:defRPr sz="3600" b="1">
                <a:solidFill>
                  <a:schemeClr val="bg1"/>
                </a:solidFill>
                <a:latin typeface="+mn-lt"/>
              </a:defRPr>
            </a:lvl1pPr>
          </a:lstStyle>
          <a:p>
            <a:r>
              <a:rPr lang="it-IT" dirty="0"/>
              <a:t>Grazie</a:t>
            </a:r>
          </a:p>
        </p:txBody>
      </p:sp>
      <p:pic>
        <p:nvPicPr>
          <p:cNvPr id="8" name="Immagine 7" descr="Immagine che contiene testo, oggetto da esterni&#10;&#10;Descrizione generata automaticamente">
            <a:extLst>
              <a:ext uri="{FF2B5EF4-FFF2-40B4-BE49-F238E27FC236}">
                <a16:creationId xmlns:a16="http://schemas.microsoft.com/office/drawing/2014/main" id="{EE665D32-C3B4-7D17-A552-03A99AD218E6}"/>
              </a:ext>
            </a:extLst>
          </p:cNvPr>
          <p:cNvPicPr>
            <a:picLocks noChangeAspect="1"/>
          </p:cNvPicPr>
          <p:nvPr userDrawn="1"/>
        </p:nvPicPr>
        <p:blipFill>
          <a:blip r:embed="rId3"/>
          <a:stretch>
            <a:fillRect/>
          </a:stretch>
        </p:blipFill>
        <p:spPr>
          <a:xfrm>
            <a:off x="804438" y="247439"/>
            <a:ext cx="3258596" cy="796181"/>
          </a:xfrm>
          <a:prstGeom prst="rect">
            <a:avLst/>
          </a:prstGeom>
        </p:spPr>
      </p:pic>
      <p:sp>
        <p:nvSpPr>
          <p:cNvPr id="6" name="CasellaDiTesto 5">
            <a:extLst>
              <a:ext uri="{FF2B5EF4-FFF2-40B4-BE49-F238E27FC236}">
                <a16:creationId xmlns:a16="http://schemas.microsoft.com/office/drawing/2014/main" id="{9123C66F-4614-4F83-B589-87BB79229A73}"/>
              </a:ext>
            </a:extLst>
          </p:cNvPr>
          <p:cNvSpPr txBox="1"/>
          <p:nvPr userDrawn="1"/>
        </p:nvSpPr>
        <p:spPr>
          <a:xfrm>
            <a:off x="1371127" y="5949387"/>
            <a:ext cx="3108276" cy="276999"/>
          </a:xfrm>
          <a:prstGeom prst="rect">
            <a:avLst/>
          </a:prstGeom>
          <a:noFill/>
        </p:spPr>
        <p:txBody>
          <a:bodyPr wrap="square" lIns="0" tIns="0" rIns="0" bIns="0" rtlCol="0">
            <a:spAutoFit/>
          </a:bodyPr>
          <a:lstStyle/>
          <a:p>
            <a:r>
              <a:rPr lang="it-IT" dirty="0" err="1">
                <a:solidFill>
                  <a:schemeClr val="bg1"/>
                </a:solidFill>
              </a:rPr>
              <a:t>www.isprambiente.gov.it</a:t>
            </a:r>
            <a:r>
              <a:rPr lang="it-IT" dirty="0">
                <a:solidFill>
                  <a:schemeClr val="bg1"/>
                </a:solidFill>
              </a:rPr>
              <a:t>/</a:t>
            </a:r>
            <a:r>
              <a:rPr lang="it-IT" dirty="0" err="1">
                <a:solidFill>
                  <a:schemeClr val="bg1"/>
                </a:solidFill>
              </a:rPr>
              <a:t>it</a:t>
            </a:r>
            <a:endParaRPr lang="it-IT" dirty="0">
              <a:solidFill>
                <a:schemeClr val="bg1"/>
              </a:solidFill>
            </a:endParaRPr>
          </a:p>
        </p:txBody>
      </p:sp>
    </p:spTree>
    <p:extLst>
      <p:ext uri="{BB962C8B-B14F-4D97-AF65-F5344CB8AC3E}">
        <p14:creationId xmlns:p14="http://schemas.microsoft.com/office/powerpoint/2010/main" val="2482243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F671BF3A-7B44-4590-AA80-DC7BF6312BE2}" type="datetimeFigureOut">
              <a:rPr lang="it-IT" smtClean="0"/>
              <a:t>05/12/2022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335DDEC-5BCC-438B-AB83-EE2B69BB954C}" type="slidenum">
              <a:rPr lang="it-IT" smtClean="0"/>
              <a:t>‹N›</a:t>
            </a:fld>
            <a:endParaRPr lang="it-IT"/>
          </a:p>
        </p:txBody>
      </p:sp>
    </p:spTree>
    <p:extLst>
      <p:ext uri="{BB962C8B-B14F-4D97-AF65-F5344CB8AC3E}">
        <p14:creationId xmlns:p14="http://schemas.microsoft.com/office/powerpoint/2010/main" val="743508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D12E193-6CA7-859E-37FD-5C590BEAE6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0FA1581-BC43-DFF6-DC65-7B025256B4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1A81DE36-885D-F4B1-827F-2CCD0FC94EA7}"/>
              </a:ext>
            </a:extLst>
          </p:cNvPr>
          <p:cNvSpPr>
            <a:spLocks noGrp="1"/>
          </p:cNvSpPr>
          <p:nvPr>
            <p:ph type="dt" sz="half" idx="2"/>
          </p:nvPr>
        </p:nvSpPr>
        <p:spPr>
          <a:xfrm>
            <a:off x="838200" y="6356350"/>
            <a:ext cx="1397000" cy="365125"/>
          </a:xfrm>
          <a:prstGeom prst="rect">
            <a:avLst/>
          </a:prstGeom>
        </p:spPr>
        <p:txBody>
          <a:bodyPr/>
          <a:lstStyle>
            <a:lvl1pPr>
              <a:buFontTx/>
              <a:buNone/>
              <a:defRPr sz="1400">
                <a:solidFill>
                  <a:srgbClr val="264368"/>
                </a:solidFill>
              </a:defRPr>
            </a:lvl1pPr>
          </a:lstStyle>
          <a:p>
            <a:fld id="{7E263F11-8A62-5C48-A45E-7EE945F7625D}" type="datetimeFigureOut">
              <a:rPr lang="it-IT" smtClean="0"/>
              <a:pPr/>
              <a:t>05/12/2022</a:t>
            </a:fld>
            <a:endParaRPr lang="it-IT"/>
          </a:p>
        </p:txBody>
      </p:sp>
      <p:sp>
        <p:nvSpPr>
          <p:cNvPr id="8" name="Segnaposto piè di pagina 4">
            <a:extLst>
              <a:ext uri="{FF2B5EF4-FFF2-40B4-BE49-F238E27FC236}">
                <a16:creationId xmlns:a16="http://schemas.microsoft.com/office/drawing/2014/main" id="{693DD1B1-38EF-EF4B-D260-9A15B768B839}"/>
              </a:ext>
            </a:extLst>
          </p:cNvPr>
          <p:cNvSpPr>
            <a:spLocks noGrp="1"/>
          </p:cNvSpPr>
          <p:nvPr>
            <p:ph type="ftr" sz="quarter" idx="3"/>
          </p:nvPr>
        </p:nvSpPr>
        <p:spPr>
          <a:xfrm>
            <a:off x="2479040" y="6356350"/>
            <a:ext cx="4114800" cy="365125"/>
          </a:xfrm>
          <a:prstGeom prst="rect">
            <a:avLst/>
          </a:prstGeom>
        </p:spPr>
        <p:txBody>
          <a:bodyPr/>
          <a:lstStyle>
            <a:lvl1pPr algn="l">
              <a:buFontTx/>
              <a:buNone/>
              <a:defRPr sz="1400">
                <a:solidFill>
                  <a:srgbClr val="264368"/>
                </a:solidFill>
              </a:defRPr>
            </a:lvl1pPr>
          </a:lstStyle>
          <a:p>
            <a:endParaRPr lang="it-IT" dirty="0"/>
          </a:p>
        </p:txBody>
      </p:sp>
      <p:sp>
        <p:nvSpPr>
          <p:cNvPr id="9" name="Segnaposto numero diapositiva 5">
            <a:extLst>
              <a:ext uri="{FF2B5EF4-FFF2-40B4-BE49-F238E27FC236}">
                <a16:creationId xmlns:a16="http://schemas.microsoft.com/office/drawing/2014/main" id="{0A0A522B-E0D0-8AD3-EA55-7607CA4DA67C}"/>
              </a:ext>
            </a:extLst>
          </p:cNvPr>
          <p:cNvSpPr>
            <a:spLocks noGrp="1"/>
          </p:cNvSpPr>
          <p:nvPr>
            <p:ph type="sldNum" sz="quarter" idx="4"/>
          </p:nvPr>
        </p:nvSpPr>
        <p:spPr>
          <a:xfrm>
            <a:off x="6995160" y="6356350"/>
            <a:ext cx="2743200" cy="365125"/>
          </a:xfrm>
          <a:prstGeom prst="rect">
            <a:avLst/>
          </a:prstGeom>
        </p:spPr>
        <p:txBody>
          <a:bodyPr/>
          <a:lstStyle>
            <a:lvl1pPr>
              <a:buFontTx/>
              <a:buNone/>
              <a:defRPr sz="1400">
                <a:solidFill>
                  <a:srgbClr val="264368"/>
                </a:solidFill>
              </a:defRPr>
            </a:lvl1pPr>
          </a:lstStyle>
          <a:p>
            <a:fld id="{81D2BC12-A084-134F-A110-B94253968681}" type="slidenum">
              <a:rPr lang="it-IT" smtClean="0"/>
              <a:pPr/>
              <a:t>‹N›</a:t>
            </a:fld>
            <a:endParaRPr lang="it-IT"/>
          </a:p>
        </p:txBody>
      </p:sp>
    </p:spTree>
    <p:extLst>
      <p:ext uri="{BB962C8B-B14F-4D97-AF65-F5344CB8AC3E}">
        <p14:creationId xmlns:p14="http://schemas.microsoft.com/office/powerpoint/2010/main" val="301520591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4" r:id="rId3"/>
    <p:sldLayoutId id="2147483650" r:id="rId4"/>
    <p:sldLayoutId id="2147483661" r:id="rId5"/>
    <p:sldLayoutId id="2147483662" r:id="rId6"/>
    <p:sldLayoutId id="2147483663"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1.png"/><Relationship Id="rId7"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tsunami.isprambiente.it" TargetMode="External"/><Relationship Id="rId2" Type="http://schemas.openxmlformats.org/officeDocument/2006/relationships/hyperlink" Target="https://tsunami.isprambiente.it/polaris/lod/hydrometric.realtime.SiAM.csv" TargetMode="External"/><Relationship Id="rId1" Type="http://schemas.openxmlformats.org/officeDocument/2006/relationships/slideLayout" Target="../slideLayouts/slideLayout5.xml"/><Relationship Id="rId4" Type="http://schemas.openxmlformats.org/officeDocument/2006/relationships/hyperlink" Target="http://www.ioc-sealevelmonitoring.org/list.php?order=delay&amp;dir=asc&amp;operator=28"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tsunami.isprambiente.it/" TargetMode="External"/><Relationship Id="rId2" Type="http://schemas.openxmlformats.org/officeDocument/2006/relationships/image" Target="../media/image49.jpeg"/><Relationship Id="rId1" Type="http://schemas.openxmlformats.org/officeDocument/2006/relationships/slideLayout" Target="../slideLayouts/slideLayout4.xml"/><Relationship Id="rId5" Type="http://schemas.openxmlformats.org/officeDocument/2006/relationships/hyperlink" Target="https/tsunami.isprambiente.it" TargetMode="Externa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tsunami.isprambiente.it" TargetMode="Externa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tsunami.isprambiente.it" TargetMode="Externa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tsunami.isprambiente.it" TargetMode="Externa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hyperlink" Target="http://www.ioc-sealevelmonitoring.org/"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tsunami.isprambiente.it" TargetMode="Externa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www.isprambiente.gov.it/it/servizi/sistema-nazionale-di-allerta-maremoti-1" TargetMode="External"/><Relationship Id="rId1" Type="http://schemas.openxmlformats.org/officeDocument/2006/relationships/slideLayout" Target="../slideLayouts/slideLayout4.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hyperlink" Target="https://tsunami.isprambiente.it/TAD_Server/Home"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54A364-09A8-0AB2-158F-7196770B922D}"/>
              </a:ext>
            </a:extLst>
          </p:cNvPr>
          <p:cNvSpPr>
            <a:spLocks noGrp="1"/>
          </p:cNvSpPr>
          <p:nvPr>
            <p:ph type="ctrTitle"/>
          </p:nvPr>
        </p:nvSpPr>
        <p:spPr>
          <a:xfrm>
            <a:off x="903363" y="1696809"/>
            <a:ext cx="10058804" cy="954156"/>
          </a:xfrm>
        </p:spPr>
        <p:txBody>
          <a:bodyPr>
            <a:noAutofit/>
          </a:bodyPr>
          <a:lstStyle/>
          <a:p>
            <a:pPr algn="ctr">
              <a:lnSpc>
                <a:spcPct val="150000"/>
              </a:lnSpc>
            </a:pPr>
            <a:r>
              <a:rPr lang="it-IT" sz="3400" dirty="0">
                <a:solidFill>
                  <a:srgbClr val="CE843C"/>
                </a:solidFill>
              </a:rPr>
              <a:t>Six new </a:t>
            </a:r>
            <a:r>
              <a:rPr lang="it-IT" sz="3400" dirty="0" err="1">
                <a:solidFill>
                  <a:srgbClr val="CE843C"/>
                </a:solidFill>
              </a:rPr>
              <a:t>sea</a:t>
            </a:r>
            <a:r>
              <a:rPr lang="it-IT" sz="3400" dirty="0">
                <a:solidFill>
                  <a:srgbClr val="CE843C"/>
                </a:solidFill>
              </a:rPr>
              <a:t> </a:t>
            </a:r>
            <a:r>
              <a:rPr lang="it-IT" sz="3400" dirty="0" err="1">
                <a:solidFill>
                  <a:srgbClr val="CE843C"/>
                </a:solidFill>
              </a:rPr>
              <a:t>level</a:t>
            </a:r>
            <a:r>
              <a:rPr lang="it-IT" sz="3400" dirty="0">
                <a:solidFill>
                  <a:srgbClr val="CE843C"/>
                </a:solidFill>
              </a:rPr>
              <a:t> </a:t>
            </a:r>
            <a:r>
              <a:rPr lang="it-IT" sz="3400" dirty="0" err="1">
                <a:solidFill>
                  <a:srgbClr val="CE843C"/>
                </a:solidFill>
              </a:rPr>
              <a:t>observation</a:t>
            </a:r>
            <a:r>
              <a:rPr lang="it-IT" sz="3400" dirty="0">
                <a:solidFill>
                  <a:srgbClr val="CE843C"/>
                </a:solidFill>
              </a:rPr>
              <a:t> stations for the </a:t>
            </a:r>
            <a:br>
              <a:rPr lang="it-IT" sz="3400" dirty="0">
                <a:solidFill>
                  <a:srgbClr val="CE843C"/>
                </a:solidFill>
              </a:rPr>
            </a:br>
            <a:r>
              <a:rPr lang="it-IT" sz="3400" dirty="0" err="1">
                <a:solidFill>
                  <a:srgbClr val="CE843C"/>
                </a:solidFill>
              </a:rPr>
              <a:t>Italian</a:t>
            </a:r>
            <a:r>
              <a:rPr lang="it-IT" sz="3400" dirty="0">
                <a:solidFill>
                  <a:srgbClr val="CE843C"/>
                </a:solidFill>
              </a:rPr>
              <a:t> warning system for </a:t>
            </a:r>
            <a:r>
              <a:rPr lang="it-IT" sz="3400" dirty="0" err="1">
                <a:solidFill>
                  <a:srgbClr val="CE843C"/>
                </a:solidFill>
              </a:rPr>
              <a:t>tsunamis</a:t>
            </a:r>
            <a:r>
              <a:rPr lang="it-IT" sz="3400" dirty="0">
                <a:solidFill>
                  <a:srgbClr val="CE843C"/>
                </a:solidFill>
              </a:rPr>
              <a:t> </a:t>
            </a:r>
            <a:br>
              <a:rPr lang="it-IT" sz="3400" dirty="0">
                <a:solidFill>
                  <a:srgbClr val="CE843C"/>
                </a:solidFill>
              </a:rPr>
            </a:br>
            <a:r>
              <a:rPr lang="it-IT" sz="3400" dirty="0" err="1">
                <a:solidFill>
                  <a:srgbClr val="CE843C"/>
                </a:solidFill>
              </a:rPr>
              <a:t>generated</a:t>
            </a:r>
            <a:r>
              <a:rPr lang="it-IT" sz="3400" dirty="0">
                <a:solidFill>
                  <a:srgbClr val="CE843C"/>
                </a:solidFill>
              </a:rPr>
              <a:t> by </a:t>
            </a:r>
            <a:r>
              <a:rPr lang="it-IT" sz="3400" dirty="0" err="1">
                <a:solidFill>
                  <a:srgbClr val="CE843C"/>
                </a:solidFill>
              </a:rPr>
              <a:t>earthquakes</a:t>
            </a:r>
            <a:endParaRPr lang="it-IT" sz="3400" dirty="0">
              <a:solidFill>
                <a:srgbClr val="CE843C"/>
              </a:solidFill>
            </a:endParaRPr>
          </a:p>
        </p:txBody>
      </p:sp>
      <p:sp>
        <p:nvSpPr>
          <p:cNvPr id="3" name="Sottotitolo 2">
            <a:extLst>
              <a:ext uri="{FF2B5EF4-FFF2-40B4-BE49-F238E27FC236}">
                <a16:creationId xmlns:a16="http://schemas.microsoft.com/office/drawing/2014/main" id="{FFEB6743-1134-73F8-FBDC-C53DFC496C96}"/>
              </a:ext>
            </a:extLst>
          </p:cNvPr>
          <p:cNvSpPr>
            <a:spLocks noGrp="1"/>
          </p:cNvSpPr>
          <p:nvPr>
            <p:ph type="subTitle" idx="1"/>
          </p:nvPr>
        </p:nvSpPr>
        <p:spPr>
          <a:xfrm>
            <a:off x="1357271" y="3247310"/>
            <a:ext cx="9604896" cy="569770"/>
          </a:xfrm>
        </p:spPr>
        <p:txBody>
          <a:bodyPr>
            <a:noAutofit/>
          </a:bodyPr>
          <a:lstStyle/>
          <a:p>
            <a:r>
              <a:rPr lang="it-IT" dirty="0">
                <a:solidFill>
                  <a:srgbClr val="CE843C"/>
                </a:solidFill>
              </a:rPr>
              <a:t/>
            </a:r>
            <a:br>
              <a:rPr lang="it-IT" dirty="0">
                <a:solidFill>
                  <a:srgbClr val="CE843C"/>
                </a:solidFill>
              </a:rPr>
            </a:br>
            <a:endParaRPr lang="it-IT" dirty="0">
              <a:solidFill>
                <a:srgbClr val="CE843C"/>
              </a:solidFill>
            </a:endParaRPr>
          </a:p>
        </p:txBody>
      </p:sp>
      <p:sp>
        <p:nvSpPr>
          <p:cNvPr id="4" name="Segnaposto testo 3">
            <a:extLst>
              <a:ext uri="{FF2B5EF4-FFF2-40B4-BE49-F238E27FC236}">
                <a16:creationId xmlns:a16="http://schemas.microsoft.com/office/drawing/2014/main" id="{58816C8B-205B-52F2-9739-DCCE5EDB7190}"/>
              </a:ext>
            </a:extLst>
          </p:cNvPr>
          <p:cNvSpPr>
            <a:spLocks noGrp="1"/>
          </p:cNvSpPr>
          <p:nvPr>
            <p:ph type="body" sz="quarter" idx="10"/>
          </p:nvPr>
        </p:nvSpPr>
        <p:spPr>
          <a:xfrm>
            <a:off x="1371128" y="5009771"/>
            <a:ext cx="6175642" cy="1371442"/>
          </a:xfrm>
        </p:spPr>
        <p:txBody>
          <a:bodyPr>
            <a:normAutofit/>
          </a:bodyPr>
          <a:lstStyle/>
          <a:p>
            <a:pPr>
              <a:lnSpc>
                <a:spcPct val="100000"/>
              </a:lnSpc>
              <a:spcBef>
                <a:spcPts val="600"/>
              </a:spcBef>
            </a:pPr>
            <a:r>
              <a:rPr lang="en-US" b="1" dirty="0">
                <a:solidFill>
                  <a:srgbClr val="87A1D3"/>
                </a:solidFill>
                <a:effectLst/>
                <a:latin typeface="Calibri" panose="020F0502020204030204" pitchFamily="34" charset="0"/>
                <a:ea typeface="Calibri" panose="020F0502020204030204" pitchFamily="34" charset="0"/>
              </a:rPr>
              <a:t>NEAMTWS Experts Meeting</a:t>
            </a:r>
          </a:p>
          <a:p>
            <a:pPr>
              <a:lnSpc>
                <a:spcPct val="100000"/>
              </a:lnSpc>
              <a:spcBef>
                <a:spcPts val="600"/>
              </a:spcBef>
            </a:pPr>
            <a:r>
              <a:rPr lang="en-US" b="1" dirty="0">
                <a:solidFill>
                  <a:srgbClr val="87A1D3"/>
                </a:solidFill>
                <a:effectLst/>
                <a:latin typeface="Calibri" panose="020F0502020204030204" pitchFamily="34" charset="0"/>
                <a:ea typeface="Calibri" panose="020F0502020204030204" pitchFamily="34" charset="0"/>
              </a:rPr>
              <a:t>Implementing NEAMTWS 2030 Strategy</a:t>
            </a:r>
            <a:r>
              <a:rPr lang="en-US" dirty="0">
                <a:solidFill>
                  <a:srgbClr val="87A1D3"/>
                </a:solidFill>
                <a:effectLst/>
                <a:latin typeface="Calibri" panose="020F0502020204030204" pitchFamily="34" charset="0"/>
                <a:ea typeface="Calibri" panose="020F0502020204030204" pitchFamily="34" charset="0"/>
              </a:rPr>
              <a:t/>
            </a:r>
            <a:br>
              <a:rPr lang="en-US" dirty="0">
                <a:solidFill>
                  <a:srgbClr val="87A1D3"/>
                </a:solidFill>
                <a:effectLst/>
                <a:latin typeface="Calibri" panose="020F0502020204030204" pitchFamily="34" charset="0"/>
                <a:ea typeface="Calibri" panose="020F0502020204030204" pitchFamily="34" charset="0"/>
              </a:rPr>
            </a:br>
            <a:r>
              <a:rPr lang="en-US" b="1" dirty="0">
                <a:solidFill>
                  <a:srgbClr val="87A1D3"/>
                </a:solidFill>
                <a:effectLst/>
                <a:latin typeface="Calibri" panose="020F0502020204030204" pitchFamily="34" charset="0"/>
                <a:ea typeface="Calibri" panose="020F0502020204030204" pitchFamily="34" charset="0"/>
              </a:rPr>
              <a:t>Opportunities and Actions to Explore </a:t>
            </a:r>
            <a:endParaRPr lang="it-IT" dirty="0">
              <a:solidFill>
                <a:srgbClr val="87A1D3"/>
              </a:solidFill>
              <a:effectLst/>
              <a:latin typeface="Calibri" panose="020F0502020204030204" pitchFamily="34" charset="0"/>
              <a:ea typeface="Calibri" panose="020F0502020204030204" pitchFamily="34" charset="0"/>
            </a:endParaRPr>
          </a:p>
          <a:p>
            <a:r>
              <a:rPr lang="en-US" sz="1800" dirty="0">
                <a:solidFill>
                  <a:srgbClr val="87A1D3"/>
                </a:solidFill>
                <a:effectLst/>
                <a:latin typeface="Times New Roman" panose="02020603050405020304" pitchFamily="18" charset="0"/>
                <a:ea typeface="Times New Roman" panose="02020603050405020304" pitchFamily="18" charset="0"/>
              </a:rPr>
              <a:t>28-30 Nov 2022, Naples, Italy</a:t>
            </a:r>
            <a:endParaRPr lang="it-IT" dirty="0">
              <a:solidFill>
                <a:srgbClr val="87A1D3"/>
              </a:solidFill>
            </a:endParaRPr>
          </a:p>
        </p:txBody>
      </p:sp>
    </p:spTree>
    <p:extLst>
      <p:ext uri="{BB962C8B-B14F-4D97-AF65-F5344CB8AC3E}">
        <p14:creationId xmlns:p14="http://schemas.microsoft.com/office/powerpoint/2010/main" val="288373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A27945-DB8E-C7E0-39A4-B4786AE76624}"/>
              </a:ext>
            </a:extLst>
          </p:cNvPr>
          <p:cNvSpPr>
            <a:spLocks noGrp="1"/>
          </p:cNvSpPr>
          <p:nvPr>
            <p:ph type="title"/>
          </p:nvPr>
        </p:nvSpPr>
        <p:spPr/>
        <p:txBody>
          <a:bodyPr>
            <a:normAutofit fontScale="90000"/>
          </a:bodyPr>
          <a:lstStyle/>
          <a:p>
            <a:pPr algn="ctr"/>
            <a:r>
              <a:rPr lang="it-IT" dirty="0"/>
              <a:t>TOOLS &amp; FACILITIES</a:t>
            </a:r>
            <a:br>
              <a:rPr lang="it-IT" dirty="0"/>
            </a:br>
            <a:endParaRPr lang="it-IT" dirty="0"/>
          </a:p>
        </p:txBody>
      </p:sp>
      <p:pic>
        <p:nvPicPr>
          <p:cNvPr id="18" name="Immagine 17">
            <a:extLst>
              <a:ext uri="{FF2B5EF4-FFF2-40B4-BE49-F238E27FC236}">
                <a16:creationId xmlns:a16="http://schemas.microsoft.com/office/drawing/2014/main" id="{F322D57F-0029-2247-1714-075242623985}"/>
              </a:ext>
            </a:extLst>
          </p:cNvPr>
          <p:cNvPicPr>
            <a:picLocks noChangeAspect="1"/>
          </p:cNvPicPr>
          <p:nvPr/>
        </p:nvPicPr>
        <p:blipFill>
          <a:blip r:embed="rId2"/>
          <a:stretch>
            <a:fillRect/>
          </a:stretch>
        </p:blipFill>
        <p:spPr>
          <a:xfrm>
            <a:off x="774575" y="866671"/>
            <a:ext cx="1813308" cy="2420273"/>
          </a:xfrm>
          <a:prstGeom prst="rect">
            <a:avLst/>
          </a:prstGeom>
        </p:spPr>
      </p:pic>
      <p:pic>
        <p:nvPicPr>
          <p:cNvPr id="19" name="Immagine 18">
            <a:extLst>
              <a:ext uri="{FF2B5EF4-FFF2-40B4-BE49-F238E27FC236}">
                <a16:creationId xmlns:a16="http://schemas.microsoft.com/office/drawing/2014/main" id="{22626496-0667-36F0-CDAF-B6DFB710687A}"/>
              </a:ext>
            </a:extLst>
          </p:cNvPr>
          <p:cNvPicPr>
            <a:picLocks noChangeAspect="1"/>
          </p:cNvPicPr>
          <p:nvPr/>
        </p:nvPicPr>
        <p:blipFill>
          <a:blip r:embed="rId3"/>
          <a:stretch>
            <a:fillRect/>
          </a:stretch>
        </p:blipFill>
        <p:spPr>
          <a:xfrm>
            <a:off x="773546" y="3746267"/>
            <a:ext cx="2736472" cy="1970117"/>
          </a:xfrm>
          <a:prstGeom prst="rect">
            <a:avLst/>
          </a:prstGeom>
        </p:spPr>
      </p:pic>
      <p:pic>
        <p:nvPicPr>
          <p:cNvPr id="20" name="Immagine 19">
            <a:extLst>
              <a:ext uri="{FF2B5EF4-FFF2-40B4-BE49-F238E27FC236}">
                <a16:creationId xmlns:a16="http://schemas.microsoft.com/office/drawing/2014/main" id="{61FCED35-8094-14B7-07C3-47E812BA8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5953" y="1216566"/>
            <a:ext cx="3419054" cy="2277090"/>
          </a:xfrm>
          <a:prstGeom prst="rect">
            <a:avLst/>
          </a:prstGeom>
        </p:spPr>
      </p:pic>
      <p:pic>
        <p:nvPicPr>
          <p:cNvPr id="21" name="Immagine 20">
            <a:extLst>
              <a:ext uri="{FF2B5EF4-FFF2-40B4-BE49-F238E27FC236}">
                <a16:creationId xmlns:a16="http://schemas.microsoft.com/office/drawing/2014/main" id="{DCF27D38-3F48-8082-3136-1C056612446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2137" y="1216566"/>
            <a:ext cx="1847215" cy="3286125"/>
          </a:xfrm>
          <a:prstGeom prst="rect">
            <a:avLst/>
          </a:prstGeom>
          <a:noFill/>
          <a:ln>
            <a:noFill/>
          </a:ln>
        </p:spPr>
      </p:pic>
      <p:pic>
        <p:nvPicPr>
          <p:cNvPr id="22" name="Immagine 21">
            <a:extLst>
              <a:ext uri="{FF2B5EF4-FFF2-40B4-BE49-F238E27FC236}">
                <a16:creationId xmlns:a16="http://schemas.microsoft.com/office/drawing/2014/main" id="{0F8D8BBD-5CCA-1A1C-0527-46E5A2D8B18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36482" y="827127"/>
            <a:ext cx="1673225" cy="2976880"/>
          </a:xfrm>
          <a:prstGeom prst="rect">
            <a:avLst/>
          </a:prstGeom>
          <a:noFill/>
          <a:ln>
            <a:noFill/>
          </a:ln>
        </p:spPr>
      </p:pic>
      <p:pic>
        <p:nvPicPr>
          <p:cNvPr id="23" name="Immagine 22">
            <a:extLst>
              <a:ext uri="{FF2B5EF4-FFF2-40B4-BE49-F238E27FC236}">
                <a16:creationId xmlns:a16="http://schemas.microsoft.com/office/drawing/2014/main" id="{CFE2270E-2A57-6715-27CD-09D8FEEC5EDA}"/>
              </a:ext>
            </a:extLst>
          </p:cNvPr>
          <p:cNvPicPr/>
          <p:nvPr/>
        </p:nvPicPr>
        <p:blipFill rotWithShape="1">
          <a:blip r:embed="rId7" cstate="print">
            <a:extLst>
              <a:ext uri="{28A0092B-C50C-407E-A947-70E740481C1C}">
                <a14:useLocalDpi xmlns:a14="http://schemas.microsoft.com/office/drawing/2010/main" val="0"/>
              </a:ext>
            </a:extLst>
          </a:blip>
          <a:srcRect b="28408"/>
          <a:stretch/>
        </p:blipFill>
        <p:spPr bwMode="auto">
          <a:xfrm>
            <a:off x="9492572" y="3981481"/>
            <a:ext cx="1673225" cy="2049392"/>
          </a:xfrm>
          <a:prstGeom prst="rect">
            <a:avLst/>
          </a:prstGeom>
          <a:noFill/>
          <a:ln>
            <a:noFill/>
          </a:ln>
          <a:extLst>
            <a:ext uri="{53640926-AAD7-44D8-BBD7-CCE9431645EC}">
              <a14:shadowObscured xmlns:a14="http://schemas.microsoft.com/office/drawing/2010/main"/>
            </a:ext>
          </a:extLst>
        </p:spPr>
      </p:pic>
      <p:pic>
        <p:nvPicPr>
          <p:cNvPr id="24" name="Immagine 23">
            <a:extLst>
              <a:ext uri="{FF2B5EF4-FFF2-40B4-BE49-F238E27FC236}">
                <a16:creationId xmlns:a16="http://schemas.microsoft.com/office/drawing/2014/main" id="{6046D42A-A1AA-4943-6826-C0CBED708AFA}"/>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7897" y="3661089"/>
            <a:ext cx="1404592" cy="2140471"/>
          </a:xfrm>
          <a:prstGeom prst="rect">
            <a:avLst/>
          </a:prstGeom>
          <a:noFill/>
          <a:ln>
            <a:noFill/>
          </a:ln>
        </p:spPr>
      </p:pic>
    </p:spTree>
    <p:extLst>
      <p:ext uri="{BB962C8B-B14F-4D97-AF65-F5344CB8AC3E}">
        <p14:creationId xmlns:p14="http://schemas.microsoft.com/office/powerpoint/2010/main" val="4133589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04A4B9-1E8C-6D8D-4BB7-F1A0B18140E2}"/>
              </a:ext>
            </a:extLst>
          </p:cNvPr>
          <p:cNvSpPr>
            <a:spLocks noGrp="1"/>
          </p:cNvSpPr>
          <p:nvPr>
            <p:ph type="title"/>
          </p:nvPr>
        </p:nvSpPr>
        <p:spPr>
          <a:xfrm>
            <a:off x="0" y="678790"/>
            <a:ext cx="2623799" cy="1692955"/>
          </a:xfrm>
          <a:solidFill>
            <a:schemeClr val="bg1"/>
          </a:solidFill>
        </p:spPr>
        <p:txBody>
          <a:bodyPr>
            <a:normAutofit fontScale="90000"/>
          </a:bodyPr>
          <a:lstStyle/>
          <a:p>
            <a:pPr algn="ctr"/>
            <a:r>
              <a:rPr lang="it-IT" sz="2400" dirty="0"/>
              <a:t/>
            </a:r>
            <a:br>
              <a:rPr lang="it-IT" sz="2400" dirty="0"/>
            </a:br>
            <a:r>
              <a:rPr lang="it-IT" sz="2400" dirty="0"/>
              <a:t> </a:t>
            </a:r>
            <a:r>
              <a:rPr lang="it-IT" sz="2400" i="1" dirty="0">
                <a:latin typeface="+mj-lt"/>
              </a:rPr>
              <a:t>SCAURI PORT IN</a:t>
            </a:r>
            <a:br>
              <a:rPr lang="it-IT" sz="2400" i="1" dirty="0">
                <a:latin typeface="+mj-lt"/>
              </a:rPr>
            </a:br>
            <a:r>
              <a:rPr lang="it-IT" sz="2400" i="1" dirty="0">
                <a:latin typeface="+mj-lt"/>
              </a:rPr>
              <a:t> </a:t>
            </a:r>
            <a:br>
              <a:rPr lang="it-IT" sz="2400" i="1" dirty="0">
                <a:latin typeface="+mj-lt"/>
              </a:rPr>
            </a:br>
            <a:r>
              <a:rPr lang="it-IT" sz="2400" i="1" dirty="0">
                <a:latin typeface="+mj-lt"/>
              </a:rPr>
              <a:t>PANTELLERIA </a:t>
            </a:r>
            <a:br>
              <a:rPr lang="it-IT" sz="2400" i="1" dirty="0">
                <a:latin typeface="+mj-lt"/>
              </a:rPr>
            </a:br>
            <a:r>
              <a:rPr lang="it-IT" sz="2400" i="1" dirty="0">
                <a:latin typeface="+mj-lt"/>
              </a:rPr>
              <a:t/>
            </a:r>
            <a:br>
              <a:rPr lang="it-IT" sz="2400" i="1" dirty="0">
                <a:latin typeface="+mj-lt"/>
              </a:rPr>
            </a:br>
            <a:r>
              <a:rPr lang="it-IT" sz="2400" i="1" dirty="0">
                <a:latin typeface="+mj-lt"/>
              </a:rPr>
              <a:t>ON 11/29/2021</a:t>
            </a:r>
          </a:p>
        </p:txBody>
      </p:sp>
      <p:pic>
        <p:nvPicPr>
          <p:cNvPr id="4" name="Immagine 3">
            <a:extLst>
              <a:ext uri="{FF2B5EF4-FFF2-40B4-BE49-F238E27FC236}">
                <a16:creationId xmlns:a16="http://schemas.microsoft.com/office/drawing/2014/main" id="{94FEDA53-71D3-4B22-AE09-3816232BD9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999" y="13500"/>
            <a:ext cx="3600000" cy="2700000"/>
          </a:xfrm>
          <a:prstGeom prst="rect">
            <a:avLst/>
          </a:prstGeom>
        </p:spPr>
      </p:pic>
      <p:pic>
        <p:nvPicPr>
          <p:cNvPr id="5" name="Immagine 4">
            <a:extLst>
              <a:ext uri="{FF2B5EF4-FFF2-40B4-BE49-F238E27FC236}">
                <a16:creationId xmlns:a16="http://schemas.microsoft.com/office/drawing/2014/main" id="{8A3D84B5-BB8B-418F-9BFF-C01ACDA3B9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6999" y="4499"/>
            <a:ext cx="2565000" cy="3420000"/>
          </a:xfrm>
          <a:prstGeom prst="rect">
            <a:avLst/>
          </a:prstGeom>
        </p:spPr>
      </p:pic>
      <p:pic>
        <p:nvPicPr>
          <p:cNvPr id="6" name="Immagine 5">
            <a:extLst>
              <a:ext uri="{FF2B5EF4-FFF2-40B4-BE49-F238E27FC236}">
                <a16:creationId xmlns:a16="http://schemas.microsoft.com/office/drawing/2014/main" id="{C81F9230-B3DB-4F0A-9C16-9896F2C7F7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999" y="4499"/>
            <a:ext cx="3600000" cy="2700000"/>
          </a:xfrm>
          <a:prstGeom prst="rect">
            <a:avLst/>
          </a:prstGeom>
        </p:spPr>
      </p:pic>
      <p:pic>
        <p:nvPicPr>
          <p:cNvPr id="7" name="Immagine 6">
            <a:extLst>
              <a:ext uri="{FF2B5EF4-FFF2-40B4-BE49-F238E27FC236}">
                <a16:creationId xmlns:a16="http://schemas.microsoft.com/office/drawing/2014/main" id="{BCAE1376-4F57-409F-967D-2266F80B5008}"/>
              </a:ext>
            </a:extLst>
          </p:cNvPr>
          <p:cNvPicPr>
            <a:picLocks noChangeAspect="1"/>
          </p:cNvPicPr>
          <p:nvPr/>
        </p:nvPicPr>
        <p:blipFill rotWithShape="1">
          <a:blip r:embed="rId5"/>
          <a:srcRect l="23438" t="9947" r="6904" b="22629"/>
          <a:stretch/>
        </p:blipFill>
        <p:spPr>
          <a:xfrm>
            <a:off x="1637620" y="2704499"/>
            <a:ext cx="3504387" cy="1908000"/>
          </a:xfrm>
          <a:prstGeom prst="rect">
            <a:avLst/>
          </a:prstGeom>
        </p:spPr>
      </p:pic>
      <p:pic>
        <p:nvPicPr>
          <p:cNvPr id="8" name="Immagine 7">
            <a:extLst>
              <a:ext uri="{FF2B5EF4-FFF2-40B4-BE49-F238E27FC236}">
                <a16:creationId xmlns:a16="http://schemas.microsoft.com/office/drawing/2014/main" id="{F56097C3-6039-4801-85E8-66EBF86A30C5}"/>
              </a:ext>
            </a:extLst>
          </p:cNvPr>
          <p:cNvPicPr>
            <a:picLocks noChangeAspect="1"/>
          </p:cNvPicPr>
          <p:nvPr/>
        </p:nvPicPr>
        <p:blipFill rotWithShape="1">
          <a:blip r:embed="rId6"/>
          <a:srcRect l="13750" t="18394" r="7265" b="15972"/>
          <a:stretch/>
        </p:blipFill>
        <p:spPr>
          <a:xfrm>
            <a:off x="5142007" y="2713500"/>
            <a:ext cx="4081983" cy="1908000"/>
          </a:xfrm>
          <a:prstGeom prst="rect">
            <a:avLst/>
          </a:prstGeom>
        </p:spPr>
      </p:pic>
      <p:pic>
        <p:nvPicPr>
          <p:cNvPr id="9" name="Immagine 8">
            <a:extLst>
              <a:ext uri="{FF2B5EF4-FFF2-40B4-BE49-F238E27FC236}">
                <a16:creationId xmlns:a16="http://schemas.microsoft.com/office/drawing/2014/main" id="{64A694C2-74E5-4A93-84DD-8A04507F7F62}"/>
              </a:ext>
            </a:extLst>
          </p:cNvPr>
          <p:cNvPicPr>
            <a:picLocks noChangeAspect="1"/>
          </p:cNvPicPr>
          <p:nvPr/>
        </p:nvPicPr>
        <p:blipFill rotWithShape="1">
          <a:blip r:embed="rId7"/>
          <a:srcRect l="14140" t="20972" r="7892" b="14167"/>
          <a:stretch/>
        </p:blipFill>
        <p:spPr>
          <a:xfrm>
            <a:off x="0" y="4621500"/>
            <a:ext cx="4539080" cy="2124000"/>
          </a:xfrm>
          <a:prstGeom prst="rect">
            <a:avLst/>
          </a:prstGeom>
        </p:spPr>
      </p:pic>
      <p:pic>
        <p:nvPicPr>
          <p:cNvPr id="10" name="Immagine 9">
            <a:extLst>
              <a:ext uri="{FF2B5EF4-FFF2-40B4-BE49-F238E27FC236}">
                <a16:creationId xmlns:a16="http://schemas.microsoft.com/office/drawing/2014/main" id="{AAE05C2E-3C34-442A-A1D3-85D388832A13}"/>
              </a:ext>
            </a:extLst>
          </p:cNvPr>
          <p:cNvPicPr>
            <a:picLocks noChangeAspect="1"/>
          </p:cNvPicPr>
          <p:nvPr/>
        </p:nvPicPr>
        <p:blipFill rotWithShape="1">
          <a:blip r:embed="rId8"/>
          <a:srcRect l="18906" t="29659" r="13984" b="14445"/>
          <a:stretch/>
        </p:blipFill>
        <p:spPr>
          <a:xfrm>
            <a:off x="4566081" y="4621500"/>
            <a:ext cx="4687122" cy="2196000"/>
          </a:xfrm>
          <a:prstGeom prst="rect">
            <a:avLst/>
          </a:prstGeom>
        </p:spPr>
      </p:pic>
      <p:pic>
        <p:nvPicPr>
          <p:cNvPr id="11" name="Immagine 10">
            <a:extLst>
              <a:ext uri="{FF2B5EF4-FFF2-40B4-BE49-F238E27FC236}">
                <a16:creationId xmlns:a16="http://schemas.microsoft.com/office/drawing/2014/main" id="{D1ABDF00-78E0-40F9-98C7-3B5025C0F7DC}"/>
              </a:ext>
            </a:extLst>
          </p:cNvPr>
          <p:cNvPicPr>
            <a:picLocks noChangeAspect="1"/>
          </p:cNvPicPr>
          <p:nvPr/>
        </p:nvPicPr>
        <p:blipFill rotWithShape="1">
          <a:blip r:embed="rId9"/>
          <a:srcRect l="36093" t="46112" r="48516" b="22360"/>
          <a:stretch/>
        </p:blipFill>
        <p:spPr>
          <a:xfrm>
            <a:off x="9223990" y="3433500"/>
            <a:ext cx="2968009" cy="3420000"/>
          </a:xfrm>
          <a:prstGeom prst="rect">
            <a:avLst/>
          </a:prstGeom>
        </p:spPr>
      </p:pic>
      <p:pic>
        <p:nvPicPr>
          <p:cNvPr id="13" name="Immagine 12">
            <a:extLst>
              <a:ext uri="{FF2B5EF4-FFF2-40B4-BE49-F238E27FC236}">
                <a16:creationId xmlns:a16="http://schemas.microsoft.com/office/drawing/2014/main" id="{FC4459C8-9A8E-6705-09C0-DC477D9AC2E9}"/>
              </a:ext>
            </a:extLst>
          </p:cNvPr>
          <p:cNvPicPr>
            <a:picLocks noChangeAspect="1"/>
          </p:cNvPicPr>
          <p:nvPr/>
        </p:nvPicPr>
        <p:blipFill>
          <a:blip r:embed="rId10"/>
          <a:stretch>
            <a:fillRect/>
          </a:stretch>
        </p:blipFill>
        <p:spPr>
          <a:xfrm>
            <a:off x="0" y="84790"/>
            <a:ext cx="2383546" cy="594000"/>
          </a:xfrm>
          <a:prstGeom prst="rect">
            <a:avLst/>
          </a:prstGeom>
        </p:spPr>
      </p:pic>
    </p:spTree>
    <p:extLst>
      <p:ext uri="{BB962C8B-B14F-4D97-AF65-F5344CB8AC3E}">
        <p14:creationId xmlns:p14="http://schemas.microsoft.com/office/powerpoint/2010/main" val="2955998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9">
            <a:extLst>
              <a:ext uri="{FF2B5EF4-FFF2-40B4-BE49-F238E27FC236}">
                <a16:creationId xmlns:a16="http://schemas.microsoft.com/office/drawing/2014/main" id="{3834DE9D-55CE-2132-8F84-76C779A163A4}"/>
              </a:ext>
            </a:extLst>
          </p:cNvPr>
          <p:cNvSpPr>
            <a:spLocks noGrp="1"/>
          </p:cNvSpPr>
          <p:nvPr>
            <p:ph type="title"/>
          </p:nvPr>
        </p:nvSpPr>
        <p:spPr>
          <a:xfrm>
            <a:off x="673099" y="206863"/>
            <a:ext cx="10845800" cy="632402"/>
          </a:xfrm>
        </p:spPr>
        <p:txBody>
          <a:bodyPr>
            <a:normAutofit/>
          </a:bodyPr>
          <a:lstStyle/>
          <a:p>
            <a:pPr algn="ctr"/>
            <a:r>
              <a:rPr lang="it-IT" dirty="0"/>
              <a:t>NEW STATIONS IN TSUNAMI ALERT DEVICE (TAD)</a:t>
            </a:r>
          </a:p>
        </p:txBody>
      </p:sp>
      <p:pic>
        <p:nvPicPr>
          <p:cNvPr id="13" name="Immagine 12">
            <a:extLst>
              <a:ext uri="{FF2B5EF4-FFF2-40B4-BE49-F238E27FC236}">
                <a16:creationId xmlns:a16="http://schemas.microsoft.com/office/drawing/2014/main" id="{DF12215C-FCB7-AD0C-717F-CF0E5019FE81}"/>
              </a:ext>
            </a:extLst>
          </p:cNvPr>
          <p:cNvPicPr>
            <a:picLocks noChangeAspect="1"/>
          </p:cNvPicPr>
          <p:nvPr/>
        </p:nvPicPr>
        <p:blipFill rotWithShape="1">
          <a:blip r:embed="rId2"/>
          <a:srcRect l="5522" t="23799" r="626"/>
          <a:stretch/>
        </p:blipFill>
        <p:spPr>
          <a:xfrm>
            <a:off x="302316" y="839265"/>
            <a:ext cx="11671285" cy="5330382"/>
          </a:xfrm>
          <a:prstGeom prst="rect">
            <a:avLst/>
          </a:prstGeom>
        </p:spPr>
      </p:pic>
      <p:pic>
        <p:nvPicPr>
          <p:cNvPr id="3" name="Immagine 2">
            <a:extLst>
              <a:ext uri="{FF2B5EF4-FFF2-40B4-BE49-F238E27FC236}">
                <a16:creationId xmlns:a16="http://schemas.microsoft.com/office/drawing/2014/main" id="{17791CE2-D196-F025-F52B-1B83B2FD8FB5}"/>
              </a:ext>
            </a:extLst>
          </p:cNvPr>
          <p:cNvPicPr>
            <a:picLocks noChangeAspect="1"/>
          </p:cNvPicPr>
          <p:nvPr/>
        </p:nvPicPr>
        <p:blipFill rotWithShape="1">
          <a:blip r:embed="rId3"/>
          <a:srcRect l="25775" t="63673" r="56989" b="28456"/>
          <a:stretch/>
        </p:blipFill>
        <p:spPr>
          <a:xfrm>
            <a:off x="2820870" y="2625511"/>
            <a:ext cx="2143432" cy="550607"/>
          </a:xfrm>
          <a:prstGeom prst="rect">
            <a:avLst/>
          </a:prstGeom>
        </p:spPr>
      </p:pic>
      <p:pic>
        <p:nvPicPr>
          <p:cNvPr id="6" name="Immagine 5">
            <a:extLst>
              <a:ext uri="{FF2B5EF4-FFF2-40B4-BE49-F238E27FC236}">
                <a16:creationId xmlns:a16="http://schemas.microsoft.com/office/drawing/2014/main" id="{56BDD2A5-2668-78EE-D64D-D10265E82F6D}"/>
              </a:ext>
            </a:extLst>
          </p:cNvPr>
          <p:cNvPicPr>
            <a:picLocks noChangeAspect="1"/>
          </p:cNvPicPr>
          <p:nvPr/>
        </p:nvPicPr>
        <p:blipFill rotWithShape="1">
          <a:blip r:embed="rId4"/>
          <a:srcRect l="50593" t="60915" r="33824" b="32690"/>
          <a:stretch/>
        </p:blipFill>
        <p:spPr>
          <a:xfrm>
            <a:off x="5908944" y="2429584"/>
            <a:ext cx="1937982" cy="447374"/>
          </a:xfrm>
          <a:prstGeom prst="rect">
            <a:avLst/>
          </a:prstGeom>
        </p:spPr>
      </p:pic>
      <p:pic>
        <p:nvPicPr>
          <p:cNvPr id="8" name="Immagine 7">
            <a:extLst>
              <a:ext uri="{FF2B5EF4-FFF2-40B4-BE49-F238E27FC236}">
                <a16:creationId xmlns:a16="http://schemas.microsoft.com/office/drawing/2014/main" id="{8BF87B97-A3A6-ABF7-680C-043B5B28FA78}"/>
              </a:ext>
            </a:extLst>
          </p:cNvPr>
          <p:cNvPicPr>
            <a:picLocks noChangeAspect="1"/>
          </p:cNvPicPr>
          <p:nvPr/>
        </p:nvPicPr>
        <p:blipFill rotWithShape="1">
          <a:blip r:embed="rId5"/>
          <a:srcRect l="56812" t="69178" r="32833" b="22597"/>
          <a:stretch/>
        </p:blipFill>
        <p:spPr>
          <a:xfrm>
            <a:off x="6682019" y="3010298"/>
            <a:ext cx="1287965" cy="575353"/>
          </a:xfrm>
          <a:prstGeom prst="rect">
            <a:avLst/>
          </a:prstGeom>
        </p:spPr>
      </p:pic>
      <p:pic>
        <p:nvPicPr>
          <p:cNvPr id="10" name="Immagine 9">
            <a:extLst>
              <a:ext uri="{FF2B5EF4-FFF2-40B4-BE49-F238E27FC236}">
                <a16:creationId xmlns:a16="http://schemas.microsoft.com/office/drawing/2014/main" id="{1E2ED7B4-1B94-5BA4-3D6F-934805C14F50}"/>
              </a:ext>
            </a:extLst>
          </p:cNvPr>
          <p:cNvPicPr>
            <a:picLocks noChangeAspect="1"/>
          </p:cNvPicPr>
          <p:nvPr/>
        </p:nvPicPr>
        <p:blipFill rotWithShape="1">
          <a:blip r:embed="rId6"/>
          <a:srcRect l="43861" t="70940" r="42032" b="20835"/>
          <a:stretch/>
        </p:blipFill>
        <p:spPr>
          <a:xfrm>
            <a:off x="5069485" y="3132987"/>
            <a:ext cx="1754371" cy="575353"/>
          </a:xfrm>
          <a:prstGeom prst="rect">
            <a:avLst/>
          </a:prstGeom>
        </p:spPr>
      </p:pic>
      <p:pic>
        <p:nvPicPr>
          <p:cNvPr id="12" name="Immagine 11">
            <a:extLst>
              <a:ext uri="{FF2B5EF4-FFF2-40B4-BE49-F238E27FC236}">
                <a16:creationId xmlns:a16="http://schemas.microsoft.com/office/drawing/2014/main" id="{D36BDC32-BC9C-7BEE-569B-E9E67811ACAC}"/>
              </a:ext>
            </a:extLst>
          </p:cNvPr>
          <p:cNvPicPr>
            <a:picLocks noChangeAspect="1"/>
          </p:cNvPicPr>
          <p:nvPr/>
        </p:nvPicPr>
        <p:blipFill rotWithShape="1">
          <a:blip r:embed="rId7"/>
          <a:srcRect l="44884" t="79343" r="45478" b="12811"/>
          <a:stretch/>
        </p:blipFill>
        <p:spPr>
          <a:xfrm>
            <a:off x="5196604" y="3719701"/>
            <a:ext cx="1198606" cy="548853"/>
          </a:xfrm>
          <a:prstGeom prst="rect">
            <a:avLst/>
          </a:prstGeom>
        </p:spPr>
      </p:pic>
      <p:pic>
        <p:nvPicPr>
          <p:cNvPr id="15" name="Immagine 14">
            <a:extLst>
              <a:ext uri="{FF2B5EF4-FFF2-40B4-BE49-F238E27FC236}">
                <a16:creationId xmlns:a16="http://schemas.microsoft.com/office/drawing/2014/main" id="{0E6D8C05-F4CA-B47D-2011-DA0C94950178}"/>
              </a:ext>
            </a:extLst>
          </p:cNvPr>
          <p:cNvPicPr>
            <a:picLocks noChangeAspect="1"/>
          </p:cNvPicPr>
          <p:nvPr/>
        </p:nvPicPr>
        <p:blipFill rotWithShape="1">
          <a:blip r:embed="rId8"/>
          <a:srcRect l="56889" t="80863" r="35708" b="7129"/>
          <a:stretch/>
        </p:blipFill>
        <p:spPr>
          <a:xfrm>
            <a:off x="6689999" y="3825295"/>
            <a:ext cx="920598" cy="839973"/>
          </a:xfrm>
          <a:prstGeom prst="rect">
            <a:avLst/>
          </a:prstGeom>
        </p:spPr>
      </p:pic>
    </p:spTree>
    <p:extLst>
      <p:ext uri="{BB962C8B-B14F-4D97-AF65-F5344CB8AC3E}">
        <p14:creationId xmlns:p14="http://schemas.microsoft.com/office/powerpoint/2010/main" val="3047207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0F6658-E758-86D1-5609-C18217FB4490}"/>
              </a:ext>
            </a:extLst>
          </p:cNvPr>
          <p:cNvSpPr>
            <a:spLocks noGrp="1"/>
          </p:cNvSpPr>
          <p:nvPr>
            <p:ph type="ctrTitle"/>
          </p:nvPr>
        </p:nvSpPr>
        <p:spPr/>
        <p:txBody>
          <a:bodyPr/>
          <a:lstStyle/>
          <a:p>
            <a:endParaRPr lang="en-US"/>
          </a:p>
        </p:txBody>
      </p:sp>
      <p:sp>
        <p:nvSpPr>
          <p:cNvPr id="3" name="Sottotitolo 2">
            <a:extLst>
              <a:ext uri="{FF2B5EF4-FFF2-40B4-BE49-F238E27FC236}">
                <a16:creationId xmlns:a16="http://schemas.microsoft.com/office/drawing/2014/main" id="{C1BDE7FF-4BB0-7EA6-C42C-D370E81F68D4}"/>
              </a:ext>
            </a:extLst>
          </p:cNvPr>
          <p:cNvSpPr>
            <a:spLocks noGrp="1"/>
          </p:cNvSpPr>
          <p:nvPr>
            <p:ph type="subTitle" idx="1"/>
          </p:nvPr>
        </p:nvSpPr>
        <p:spPr/>
        <p:txBody>
          <a:bodyPr/>
          <a:lstStyle/>
          <a:p>
            <a:endParaRPr lang="en-US"/>
          </a:p>
        </p:txBody>
      </p:sp>
      <p:pic>
        <p:nvPicPr>
          <p:cNvPr id="4" name="Immagine 3">
            <a:extLst>
              <a:ext uri="{FF2B5EF4-FFF2-40B4-BE49-F238E27FC236}">
                <a16:creationId xmlns:a16="http://schemas.microsoft.com/office/drawing/2014/main" id="{6DCAF361-88E7-FED9-A473-75E15787A52E}"/>
              </a:ext>
            </a:extLst>
          </p:cNvPr>
          <p:cNvPicPr>
            <a:picLocks noChangeAspect="1"/>
          </p:cNvPicPr>
          <p:nvPr/>
        </p:nvPicPr>
        <p:blipFill>
          <a:blip r:embed="rId2"/>
          <a:stretch>
            <a:fillRect/>
          </a:stretch>
        </p:blipFill>
        <p:spPr>
          <a:xfrm>
            <a:off x="-51620" y="0"/>
            <a:ext cx="12295239" cy="6857999"/>
          </a:xfrm>
          <a:prstGeom prst="rect">
            <a:avLst/>
          </a:prstGeom>
        </p:spPr>
      </p:pic>
    </p:spTree>
    <p:extLst>
      <p:ext uri="{BB962C8B-B14F-4D97-AF65-F5344CB8AC3E}">
        <p14:creationId xmlns:p14="http://schemas.microsoft.com/office/powerpoint/2010/main" val="2700934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9EEC4-0B67-53F4-6B4C-A4A89F782B77}"/>
              </a:ext>
            </a:extLst>
          </p:cNvPr>
          <p:cNvSpPr>
            <a:spLocks noGrp="1"/>
          </p:cNvSpPr>
          <p:nvPr>
            <p:ph type="title"/>
          </p:nvPr>
        </p:nvSpPr>
        <p:spPr>
          <a:xfrm>
            <a:off x="611631" y="974045"/>
            <a:ext cx="10968738" cy="492411"/>
          </a:xfrm>
        </p:spPr>
        <p:txBody>
          <a:bodyPr>
            <a:normAutofit/>
          </a:bodyPr>
          <a:lstStyle/>
          <a:p>
            <a:pPr algn="ctr"/>
            <a:r>
              <a:rPr lang="it-IT" sz="2400" dirty="0"/>
              <a:t>LINKED OPEN DATA (LOD) WEB SERVICE</a:t>
            </a:r>
          </a:p>
        </p:txBody>
      </p:sp>
      <p:sp>
        <p:nvSpPr>
          <p:cNvPr id="7" name="Rectangle 2">
            <a:extLst>
              <a:ext uri="{FF2B5EF4-FFF2-40B4-BE49-F238E27FC236}">
                <a16:creationId xmlns:a16="http://schemas.microsoft.com/office/drawing/2014/main" id="{A54AA076-10A4-B0B7-EFA8-CD3DA54BFA79}"/>
              </a:ext>
            </a:extLst>
          </p:cNvPr>
          <p:cNvSpPr>
            <a:spLocks noChangeArrowheads="1"/>
          </p:cNvSpPr>
          <p:nvPr/>
        </p:nvSpPr>
        <p:spPr bwMode="auto">
          <a:xfrm>
            <a:off x="304801" y="1621359"/>
            <a:ext cx="8106156" cy="2567473"/>
          </a:xfrm>
          <a:prstGeom prst="rect">
            <a:avLst/>
          </a:prstGeom>
          <a:solidFill>
            <a:srgbClr val="FDFDF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it-IT" sz="2000" dirty="0">
                <a:solidFill>
                  <a:srgbClr val="264368"/>
                </a:solidFill>
                <a:latin typeface="+mn-lt"/>
              </a:rPr>
              <a:t>Each of the six new stations has two PRS sensors on board which transmit real-time sea level (m) measured every 15 seconds.</a:t>
            </a:r>
            <a:endParaRPr lang="it-IT" altLang="it-IT" sz="2000" dirty="0">
              <a:solidFill>
                <a:srgbClr val="264368"/>
              </a:solidFill>
              <a:latin typeface="+mn-lt"/>
            </a:endParaRPr>
          </a:p>
          <a:p>
            <a:pPr lvl="0" algn="just"/>
            <a:r>
              <a:rPr lang="en-US" altLang="it-IT" sz="2000" dirty="0">
                <a:solidFill>
                  <a:srgbClr val="264368"/>
                </a:solidFill>
                <a:latin typeface="+mn-lt"/>
              </a:rPr>
              <a:t>The data received is now also available in real time in the automatically generated file at the following link:</a:t>
            </a:r>
          </a:p>
          <a:p>
            <a:pPr lvl="0" algn="just"/>
            <a:endParaRPr lang="en-US" altLang="it-IT" sz="2000" dirty="0">
              <a:solidFill>
                <a:srgbClr val="264368"/>
              </a:solidFill>
              <a:latin typeface="+mn-lt"/>
            </a:endParaRPr>
          </a:p>
          <a:p>
            <a:pPr lvl="0" algn="just"/>
            <a:r>
              <a:rPr lang="en-US" altLang="it-IT" sz="2000" dirty="0">
                <a:solidFill>
                  <a:srgbClr val="264368"/>
                </a:solidFill>
                <a:latin typeface="+mn-lt"/>
                <a:hlinkClick r:id="rId2"/>
              </a:rPr>
              <a:t>https://tsunami.isprambiente.it/polaris/LOD/hydrometric.realtime.SiAM.csv</a:t>
            </a:r>
            <a:r>
              <a:rPr lang="en-US" altLang="it-IT" sz="2000" dirty="0">
                <a:solidFill>
                  <a:srgbClr val="264368"/>
                </a:solidFill>
                <a:latin typeface="+mn-lt"/>
              </a:rPr>
              <a:t> </a:t>
            </a:r>
          </a:p>
          <a:p>
            <a:pPr lvl="0" algn="just"/>
            <a:endParaRPr lang="en-US" altLang="it-IT" sz="2000" dirty="0">
              <a:solidFill>
                <a:srgbClr val="264368"/>
              </a:solidFill>
              <a:latin typeface="+mn-lt"/>
            </a:endParaRPr>
          </a:p>
          <a:p>
            <a:pPr lvl="0" algn="just"/>
            <a:r>
              <a:rPr lang="en-US" altLang="it-IT" sz="2000" dirty="0">
                <a:solidFill>
                  <a:srgbClr val="264368"/>
                </a:solidFill>
                <a:latin typeface="+mn-lt"/>
              </a:rPr>
              <a:t>The file includes sea level data recorded over the last 24 hours.</a:t>
            </a:r>
          </a:p>
        </p:txBody>
      </p:sp>
      <p:sp>
        <p:nvSpPr>
          <p:cNvPr id="3" name="Titolo 4">
            <a:extLst>
              <a:ext uri="{FF2B5EF4-FFF2-40B4-BE49-F238E27FC236}">
                <a16:creationId xmlns:a16="http://schemas.microsoft.com/office/drawing/2014/main" id="{1C758C6C-3C67-66B9-9D97-2EF8CBF23798}"/>
              </a:ext>
            </a:extLst>
          </p:cNvPr>
          <p:cNvSpPr txBox="1">
            <a:spLocks/>
          </p:cNvSpPr>
          <p:nvPr/>
        </p:nvSpPr>
        <p:spPr>
          <a:xfrm>
            <a:off x="838200" y="344515"/>
            <a:ext cx="10845800" cy="6324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FontTx/>
              <a:buNone/>
              <a:defRPr sz="3200" b="1" kern="1200">
                <a:solidFill>
                  <a:srgbClr val="264368"/>
                </a:solidFill>
                <a:latin typeface="+mn-lt"/>
                <a:ea typeface="+mj-ea"/>
                <a:cs typeface="+mj-cs"/>
              </a:defRPr>
            </a:lvl1pPr>
          </a:lstStyle>
          <a:p>
            <a:pPr algn="ctr"/>
            <a:r>
              <a:rPr lang="it-IT" dirty="0"/>
              <a:t>ISPRA-SiAM TAD SERVER: </a:t>
            </a:r>
            <a:r>
              <a:rPr lang="it-IT" dirty="0">
                <a:hlinkClick r:id="rId3" action="ppaction://hlinkfile"/>
              </a:rPr>
              <a:t>https//tsunami.isprambiente.it</a:t>
            </a:r>
            <a:endParaRPr lang="it-IT" dirty="0"/>
          </a:p>
        </p:txBody>
      </p:sp>
      <p:graphicFrame>
        <p:nvGraphicFramePr>
          <p:cNvPr id="6" name="Segnaposto contenuto 5">
            <a:extLst>
              <a:ext uri="{FF2B5EF4-FFF2-40B4-BE49-F238E27FC236}">
                <a16:creationId xmlns:a16="http://schemas.microsoft.com/office/drawing/2014/main" id="{574FF711-1A6C-BA1E-2EAA-C83B759856BA}"/>
              </a:ext>
            </a:extLst>
          </p:cNvPr>
          <p:cNvGraphicFramePr>
            <a:graphicFrameLocks noGrp="1"/>
          </p:cNvGraphicFramePr>
          <p:nvPr>
            <p:ph idx="1"/>
          </p:nvPr>
        </p:nvGraphicFramePr>
        <p:xfrm>
          <a:off x="8514588" y="1756996"/>
          <a:ext cx="3302943" cy="1813560"/>
        </p:xfrm>
        <a:graphic>
          <a:graphicData uri="http://schemas.openxmlformats.org/drawingml/2006/table">
            <a:tbl>
              <a:tblPr/>
              <a:tblGrid>
                <a:gridCol w="1944405">
                  <a:extLst>
                    <a:ext uri="{9D8B030D-6E8A-4147-A177-3AD203B41FA5}">
                      <a16:colId xmlns:a16="http://schemas.microsoft.com/office/drawing/2014/main" val="359922490"/>
                    </a:ext>
                  </a:extLst>
                </a:gridCol>
                <a:gridCol w="679269">
                  <a:extLst>
                    <a:ext uri="{9D8B030D-6E8A-4147-A177-3AD203B41FA5}">
                      <a16:colId xmlns:a16="http://schemas.microsoft.com/office/drawing/2014/main" val="3029084944"/>
                    </a:ext>
                  </a:extLst>
                </a:gridCol>
                <a:gridCol w="679269">
                  <a:extLst>
                    <a:ext uri="{9D8B030D-6E8A-4147-A177-3AD203B41FA5}">
                      <a16:colId xmlns:a16="http://schemas.microsoft.com/office/drawing/2014/main" val="344090538"/>
                    </a:ext>
                  </a:extLst>
                </a:gridCol>
              </a:tblGrid>
              <a:tr h="259080">
                <a:tc>
                  <a:txBody>
                    <a:bodyPr/>
                    <a:lstStyle/>
                    <a:p>
                      <a:pPr algn="ctr" fontAlgn="ctr"/>
                      <a:r>
                        <a:rPr lang="it-IT" sz="1100" b="0" i="0" u="none" strike="noStrike" dirty="0">
                          <a:solidFill>
                            <a:srgbClr val="000000"/>
                          </a:solidFill>
                          <a:effectLst/>
                          <a:latin typeface="calibri" panose="020F0502020204030204" pitchFamily="34" charset="0"/>
                        </a:rPr>
                        <a:t>Station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1100" b="0" i="0" u="none" strike="noStrike" dirty="0">
                          <a:solidFill>
                            <a:srgbClr val="000000"/>
                          </a:solidFill>
                          <a:effectLst/>
                          <a:latin typeface="calibri" panose="020F0502020204030204" pitchFamily="34" charset="0"/>
                        </a:rPr>
                        <a:t>Sensor1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1100" b="0" i="0" u="none" strike="noStrike">
                          <a:solidFill>
                            <a:srgbClr val="000000"/>
                          </a:solidFill>
                          <a:effectLst/>
                          <a:latin typeface="calibri" panose="020F0502020204030204" pitchFamily="34" charset="0"/>
                        </a:rPr>
                        <a:t>Sensor2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5604161"/>
                  </a:ext>
                </a:extLst>
              </a:tr>
              <a:tr h="259080">
                <a:tc>
                  <a:txBody>
                    <a:bodyPr/>
                    <a:lstStyle/>
                    <a:p>
                      <a:pPr fontAlgn="ctr"/>
                      <a:r>
                        <a:rPr lang="it-IT" sz="1100" b="0" i="0" u="none" strike="noStrike" dirty="0">
                          <a:solidFill>
                            <a:srgbClr val="000000"/>
                          </a:solidFill>
                          <a:effectLst/>
                          <a:latin typeface="calibri" panose="020F0502020204030204" pitchFamily="34" charset="0"/>
                        </a:rPr>
                        <a:t>CETR - Cetraro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ctr"/>
                      <a:r>
                        <a:rPr lang="it-IT" sz="1100" b="0" i="0" u="none" strike="noStrike" dirty="0">
                          <a:solidFill>
                            <a:srgbClr val="000000"/>
                          </a:solidFill>
                          <a:effectLst/>
                          <a:latin typeface="calibri" panose="020F0502020204030204" pitchFamily="34" charset="0"/>
                        </a:rPr>
                        <a:t>CETR.pr1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ctr"/>
                      <a:r>
                        <a:rPr lang="it-IT" sz="1100" b="0" i="0" u="none" strike="noStrike">
                          <a:solidFill>
                            <a:srgbClr val="000000"/>
                          </a:solidFill>
                          <a:effectLst/>
                          <a:latin typeface="calibri" panose="020F0502020204030204" pitchFamily="34" charset="0"/>
                        </a:rPr>
                        <a:t>CETR.pr.2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963554"/>
                  </a:ext>
                </a:extLst>
              </a:tr>
              <a:tr h="259080">
                <a:tc>
                  <a:txBody>
                    <a:bodyPr/>
                    <a:lstStyle/>
                    <a:p>
                      <a:pPr fontAlgn="ctr"/>
                      <a:r>
                        <a:rPr lang="it-IT" sz="1100" b="0" i="0" u="none" strike="noStrike" dirty="0">
                          <a:solidFill>
                            <a:srgbClr val="000000"/>
                          </a:solidFill>
                          <a:effectLst/>
                          <a:latin typeface="calibri" panose="020F0502020204030204" pitchFamily="34" charset="0"/>
                        </a:rPr>
                        <a:t>MRTM - Marettimo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ctr"/>
                      <a:r>
                        <a:rPr lang="it-IT" sz="1100" b="0" i="0" u="none" strike="noStrike" dirty="0">
                          <a:solidFill>
                            <a:srgbClr val="000000"/>
                          </a:solidFill>
                          <a:effectLst/>
                          <a:latin typeface="calibri" panose="020F0502020204030204" pitchFamily="34" charset="0"/>
                        </a:rPr>
                        <a:t>MRTM.pr1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ctr"/>
                      <a:r>
                        <a:rPr lang="it-IT" sz="1100" b="0" i="0" u="none" strike="noStrike">
                          <a:solidFill>
                            <a:srgbClr val="000000"/>
                          </a:solidFill>
                          <a:effectLst/>
                          <a:latin typeface="calibri" panose="020F0502020204030204" pitchFamily="34" charset="0"/>
                        </a:rPr>
                        <a:t>MRTM.pr2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479188"/>
                  </a:ext>
                </a:extLst>
              </a:tr>
              <a:tr h="259080">
                <a:tc>
                  <a:txBody>
                    <a:bodyPr/>
                    <a:lstStyle/>
                    <a:p>
                      <a:pPr fontAlgn="ctr"/>
                      <a:r>
                        <a:rPr lang="it-IT" sz="1100" b="0" i="0" u="none" strike="noStrike" dirty="0">
                          <a:solidFill>
                            <a:srgbClr val="000000"/>
                          </a:solidFill>
                          <a:effectLst/>
                          <a:latin typeface="calibri" panose="020F0502020204030204" pitchFamily="34" charset="0"/>
                        </a:rPr>
                        <a:t>PRTP - Portopalo di Capo Passero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ctr"/>
                      <a:r>
                        <a:rPr lang="it-IT" sz="1100" b="0" i="0" u="none" strike="noStrike" dirty="0">
                          <a:solidFill>
                            <a:srgbClr val="000000"/>
                          </a:solidFill>
                          <a:effectLst/>
                          <a:latin typeface="calibri" panose="020F0502020204030204" pitchFamily="34" charset="0"/>
                        </a:rPr>
                        <a:t>PRTP.pr1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ctr"/>
                      <a:r>
                        <a:rPr lang="it-IT" sz="1100" b="0" i="0" u="none" strike="noStrike">
                          <a:solidFill>
                            <a:srgbClr val="000000"/>
                          </a:solidFill>
                          <a:effectLst/>
                          <a:latin typeface="calibri" panose="020F0502020204030204" pitchFamily="34" charset="0"/>
                        </a:rPr>
                        <a:t>PRTP.pr2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4073029"/>
                  </a:ext>
                </a:extLst>
              </a:tr>
              <a:tr h="259080">
                <a:tc>
                  <a:txBody>
                    <a:bodyPr/>
                    <a:lstStyle/>
                    <a:p>
                      <a:pPr fontAlgn="ctr"/>
                      <a:r>
                        <a:rPr lang="it-IT" sz="1100" b="0" i="0" u="none" strike="noStrike" dirty="0">
                          <a:solidFill>
                            <a:srgbClr val="000000"/>
                          </a:solidFill>
                          <a:effectLst/>
                          <a:latin typeface="calibri" panose="020F0502020204030204" pitchFamily="34" charset="0"/>
                        </a:rPr>
                        <a:t>PSCA - Pantelleria (Scauri)</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ctr"/>
                      <a:r>
                        <a:rPr lang="it-IT" sz="1100" b="0" i="0" u="none" strike="noStrike" dirty="0">
                          <a:solidFill>
                            <a:srgbClr val="000000"/>
                          </a:solidFill>
                          <a:effectLst/>
                          <a:latin typeface="calibri" panose="020F0502020204030204" pitchFamily="34" charset="0"/>
                        </a:rPr>
                        <a:t>PSCA.pr1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ctr"/>
                      <a:r>
                        <a:rPr lang="it-IT" sz="1100" b="0" i="0" u="none" strike="noStrike">
                          <a:solidFill>
                            <a:srgbClr val="000000"/>
                          </a:solidFill>
                          <a:effectLst/>
                          <a:latin typeface="calibri" panose="020F0502020204030204" pitchFamily="34" charset="0"/>
                        </a:rPr>
                        <a:t>PSCA.pr2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1986449"/>
                  </a:ext>
                </a:extLst>
              </a:tr>
              <a:tr h="259080">
                <a:tc>
                  <a:txBody>
                    <a:bodyPr/>
                    <a:lstStyle/>
                    <a:p>
                      <a:pPr fontAlgn="ctr"/>
                      <a:r>
                        <a:rPr lang="it-IT" sz="1100" b="0" i="0" u="none" strike="noStrike">
                          <a:solidFill>
                            <a:srgbClr val="000000"/>
                          </a:solidFill>
                          <a:effectLst/>
                          <a:latin typeface="calibri" panose="020F0502020204030204" pitchFamily="34" charset="0"/>
                        </a:rPr>
                        <a:t>RCCL - Roccella Jonica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ctr"/>
                      <a:r>
                        <a:rPr lang="it-IT" sz="1100" b="0" i="0" u="none" strike="noStrike">
                          <a:solidFill>
                            <a:srgbClr val="000000"/>
                          </a:solidFill>
                          <a:effectLst/>
                          <a:latin typeface="calibri" panose="020F0502020204030204" pitchFamily="34" charset="0"/>
                        </a:rPr>
                        <a:t>RCCL.pr1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ctr"/>
                      <a:r>
                        <a:rPr lang="it-IT" sz="1100" b="0" i="0" u="none" strike="noStrike">
                          <a:solidFill>
                            <a:srgbClr val="000000"/>
                          </a:solidFill>
                          <a:effectLst/>
                          <a:latin typeface="calibri" panose="020F0502020204030204" pitchFamily="34" charset="0"/>
                        </a:rPr>
                        <a:t>RCCL.pr2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3666521"/>
                  </a:ext>
                </a:extLst>
              </a:tr>
              <a:tr h="259080">
                <a:tc>
                  <a:txBody>
                    <a:bodyPr/>
                    <a:lstStyle/>
                    <a:p>
                      <a:pPr fontAlgn="ctr"/>
                      <a:r>
                        <a:rPr lang="it-IT" sz="1100" b="0" i="0" u="none" strike="noStrike" dirty="0">
                          <a:solidFill>
                            <a:srgbClr val="000000"/>
                          </a:solidFill>
                          <a:effectLst/>
                          <a:latin typeface="calibri" panose="020F0502020204030204" pitchFamily="34" charset="0"/>
                        </a:rPr>
                        <a:t>TEUL - Teulada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ctr"/>
                      <a:r>
                        <a:rPr lang="it-IT" sz="1100" b="0" i="0" u="none" strike="noStrike">
                          <a:solidFill>
                            <a:srgbClr val="000000"/>
                          </a:solidFill>
                          <a:effectLst/>
                          <a:latin typeface="calibri" panose="020F0502020204030204" pitchFamily="34" charset="0"/>
                        </a:rPr>
                        <a:t>TEUL.pr1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ctr"/>
                      <a:r>
                        <a:rPr lang="it-IT" sz="1100" b="0" i="0" u="none" strike="noStrike" dirty="0">
                          <a:solidFill>
                            <a:srgbClr val="000000"/>
                          </a:solidFill>
                          <a:effectLst/>
                          <a:latin typeface="calibri" panose="020F0502020204030204" pitchFamily="34" charset="0"/>
                        </a:rPr>
                        <a:t>TEUL.pr2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7137808"/>
                  </a:ext>
                </a:extLst>
              </a:tr>
            </a:tbl>
          </a:graphicData>
        </a:graphic>
      </p:graphicFrame>
      <p:sp>
        <p:nvSpPr>
          <p:cNvPr id="4" name="Rectangle 2">
            <a:extLst>
              <a:ext uri="{FF2B5EF4-FFF2-40B4-BE49-F238E27FC236}">
                <a16:creationId xmlns:a16="http://schemas.microsoft.com/office/drawing/2014/main" id="{EDCC40D3-1692-C2FD-363E-BDB4CB208FD9}"/>
              </a:ext>
            </a:extLst>
          </p:cNvPr>
          <p:cNvSpPr>
            <a:spLocks noChangeArrowheads="1"/>
          </p:cNvSpPr>
          <p:nvPr/>
        </p:nvSpPr>
        <p:spPr bwMode="auto">
          <a:xfrm>
            <a:off x="304801" y="4150329"/>
            <a:ext cx="11512729" cy="1813560"/>
          </a:xfrm>
          <a:prstGeom prst="rect">
            <a:avLst/>
          </a:prstGeom>
          <a:solidFill>
            <a:srgbClr val="FDFDF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lnSpcReduction="1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it-IT" sz="2000" dirty="0">
                <a:solidFill>
                  <a:srgbClr val="264368"/>
                </a:solidFill>
                <a:latin typeface="+mn-lt"/>
              </a:rPr>
              <a:t>The header of the file is:</a:t>
            </a:r>
          </a:p>
          <a:p>
            <a:pPr lvl="0"/>
            <a:r>
              <a:rPr lang="en-US" altLang="it-IT" sz="1700" dirty="0">
                <a:solidFill>
                  <a:srgbClr val="264368"/>
                </a:solidFill>
                <a:latin typeface="+mn-lt"/>
              </a:rPr>
              <a:t>UTC;TEUL.pr1;TEUL.pr2;RCCL.pr1;RCCL.pr2;PRTP.pr1;PRTP.pr2;CETR.pr1;CETR.pr2;PSCA.pr1;PSCA.pr2;MRTM.pr1;MRTM.pr2</a:t>
            </a:r>
          </a:p>
          <a:p>
            <a:pPr lvl="0"/>
            <a:endParaRPr lang="en-US" altLang="it-IT" sz="2000" dirty="0">
              <a:solidFill>
                <a:srgbClr val="264368"/>
              </a:solidFill>
              <a:latin typeface="+mn-lt"/>
            </a:endParaRPr>
          </a:p>
          <a:p>
            <a:pPr lvl="0"/>
            <a:r>
              <a:rPr lang="en-US" altLang="it-IT" sz="2000" dirty="0">
                <a:solidFill>
                  <a:srgbClr val="264368"/>
                </a:solidFill>
                <a:latin typeface="+mn-lt"/>
              </a:rPr>
              <a:t>The integration of the data available through the LOD Web Service with the IOC-Sea Level Monitoring Facility platform is now operational at: </a:t>
            </a:r>
            <a:endParaRPr lang="en-US" altLang="it-IT" sz="2000" b="1" dirty="0">
              <a:solidFill>
                <a:srgbClr val="264368"/>
              </a:solidFill>
              <a:latin typeface="+mn-lt"/>
            </a:endParaRPr>
          </a:p>
          <a:p>
            <a:pPr lvl="0"/>
            <a:r>
              <a:rPr lang="it-IT" sz="2000" b="1" i="0" u="sng" dirty="0">
                <a:solidFill>
                  <a:srgbClr val="00008B"/>
                </a:solidFill>
                <a:effectLst/>
                <a:latin typeface="Calibri" panose="020F0502020204030204" pitchFamily="34" charset="0"/>
                <a:hlinkClick r:id="rId4"/>
              </a:rPr>
              <a:t>http://www.ioc-sealevelmonitoring.org/list.php?order=delay&amp;dir=asc&amp;operator=28</a:t>
            </a:r>
            <a:endParaRPr lang="en-US" altLang="it-IT" sz="2000" b="1" dirty="0">
              <a:solidFill>
                <a:srgbClr val="264368"/>
              </a:solidFill>
              <a:latin typeface="+mn-lt"/>
            </a:endParaRPr>
          </a:p>
          <a:p>
            <a:pPr lvl="0"/>
            <a:endParaRPr lang="it-IT" altLang="it-IT" sz="2000" dirty="0">
              <a:solidFill>
                <a:srgbClr val="264368"/>
              </a:solidFill>
              <a:latin typeface="+mn-lt"/>
            </a:endParaRPr>
          </a:p>
        </p:txBody>
      </p:sp>
    </p:spTree>
    <p:extLst>
      <p:ext uri="{BB962C8B-B14F-4D97-AF65-F5344CB8AC3E}">
        <p14:creationId xmlns:p14="http://schemas.microsoft.com/office/powerpoint/2010/main" val="3122655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7DF01268-D205-FD7C-D398-CFF106631332}"/>
              </a:ext>
            </a:extLst>
          </p:cNvPr>
          <p:cNvPicPr>
            <a:picLocks noChangeAspect="1"/>
          </p:cNvPicPr>
          <p:nvPr/>
        </p:nvPicPr>
        <p:blipFill rotWithShape="1">
          <a:blip r:embed="rId2"/>
          <a:srcRect l="1484" r="2657" b="5000"/>
          <a:stretch/>
        </p:blipFill>
        <p:spPr>
          <a:xfrm>
            <a:off x="509920" y="0"/>
            <a:ext cx="11107580" cy="6192000"/>
          </a:xfrm>
          <a:prstGeom prst="rect">
            <a:avLst/>
          </a:prstGeom>
        </p:spPr>
      </p:pic>
    </p:spTree>
    <p:extLst>
      <p:ext uri="{BB962C8B-B14F-4D97-AF65-F5344CB8AC3E}">
        <p14:creationId xmlns:p14="http://schemas.microsoft.com/office/powerpoint/2010/main" val="3962701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D29E2CF3-310C-42B2-B3FE-2D9422D43387}"/>
              </a:ext>
            </a:extLst>
          </p:cNvPr>
          <p:cNvPicPr>
            <a:picLocks noChangeAspect="1"/>
          </p:cNvPicPr>
          <p:nvPr/>
        </p:nvPicPr>
        <p:blipFill rotWithShape="1">
          <a:blip r:embed="rId2">
            <a:extLst>
              <a:ext uri="{28A0092B-C50C-407E-A947-70E740481C1C}">
                <a14:useLocalDpi xmlns:a14="http://schemas.microsoft.com/office/drawing/2010/main" val="0"/>
              </a:ext>
            </a:extLst>
          </a:blip>
          <a:srcRect r="8557" b="15419"/>
          <a:stretch/>
        </p:blipFill>
        <p:spPr>
          <a:xfrm>
            <a:off x="7761682" y="1005427"/>
            <a:ext cx="4262415" cy="2520000"/>
          </a:xfrm>
          <a:prstGeom prst="rect">
            <a:avLst/>
          </a:prstGeom>
        </p:spPr>
      </p:pic>
      <p:sp>
        <p:nvSpPr>
          <p:cNvPr id="2" name="Rectangle 1"/>
          <p:cNvSpPr>
            <a:spLocks noChangeArrowheads="1"/>
          </p:cNvSpPr>
          <p:nvPr/>
        </p:nvSpPr>
        <p:spPr bwMode="auto">
          <a:xfrm>
            <a:off x="8101781" y="3758614"/>
            <a:ext cx="358221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2000" b="0" i="0" u="none" strike="noStrike" cap="none" normalizeH="0" baseline="0" dirty="0">
                <a:ln>
                  <a:noFill/>
                </a:ln>
                <a:solidFill>
                  <a:srgbClr val="264368"/>
                </a:solidFill>
                <a:effectLst/>
                <a:latin typeface="Garamond" panose="02020404030301010803" pitchFamily="18" charset="0"/>
                <a:cs typeface="Arial" pitchFamily="34" charset="0"/>
              </a:rPr>
              <a:t>The digital </a:t>
            </a:r>
            <a:r>
              <a:rPr kumimoji="0" lang="it-IT" altLang="it-IT" sz="2000" b="0" i="0" u="none" strike="noStrike" cap="none" normalizeH="0" baseline="0" dirty="0" err="1">
                <a:ln>
                  <a:noFill/>
                </a:ln>
                <a:solidFill>
                  <a:srgbClr val="264368"/>
                </a:solidFill>
                <a:effectLst/>
                <a:latin typeface="Garamond" panose="02020404030301010803" pitchFamily="18" charset="0"/>
                <a:cs typeface="Arial" pitchFamily="34" charset="0"/>
              </a:rPr>
              <a:t>platform</a:t>
            </a:r>
            <a:r>
              <a:rPr kumimoji="0" lang="it-IT" altLang="it-IT" sz="2000" b="0" i="0" u="none" strike="noStrike" cap="none" normalizeH="0" baseline="0" dirty="0">
                <a:ln>
                  <a:noFill/>
                </a:ln>
                <a:solidFill>
                  <a:srgbClr val="264368"/>
                </a:solidFill>
                <a:effectLst/>
                <a:latin typeface="Garamond" panose="02020404030301010803" pitchFamily="18" charset="0"/>
                <a:cs typeface="Arial" pitchFamily="34" charset="0"/>
              </a:rPr>
              <a:t>: </a:t>
            </a:r>
            <a:r>
              <a:rPr kumimoji="0" lang="it-IT" altLang="it-IT" sz="2000" b="0" i="0" u="none" strike="noStrike" cap="none" normalizeH="0" baseline="0" dirty="0">
                <a:ln>
                  <a:noFill/>
                </a:ln>
                <a:solidFill>
                  <a:srgbClr val="264368"/>
                </a:solidFill>
                <a:effectLst/>
                <a:latin typeface="Garamond" panose="02020404030301010803" pitchFamily="18" charset="0"/>
                <a:cs typeface="Arial" pitchFamily="34" charset="0"/>
                <a:hlinkClick r:id="rId3"/>
              </a:rPr>
              <a:t>tsunami.isprambiente.it</a:t>
            </a:r>
            <a:endParaRPr kumimoji="0" lang="it-IT" altLang="it-IT" sz="2000" b="0" i="0" u="none" strike="noStrike" cap="none" normalizeH="0" baseline="0" dirty="0">
              <a:ln>
                <a:noFill/>
              </a:ln>
              <a:solidFill>
                <a:srgbClr val="264368"/>
              </a:solidFill>
              <a:effectLst/>
              <a:latin typeface="Garamond" panose="02020404030301010803"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2000" b="0" i="0" u="none" strike="noStrike" cap="none" normalizeH="0" baseline="0" dirty="0">
                <a:ln>
                  <a:noFill/>
                </a:ln>
                <a:solidFill>
                  <a:srgbClr val="264368"/>
                </a:solidFill>
                <a:effectLst/>
                <a:latin typeface="Garamond" panose="02020404030301010803" pitchFamily="18" charset="0"/>
                <a:cs typeface="Arial" pitchFamily="34" charset="0"/>
              </a:rPr>
              <a:t> </a:t>
            </a:r>
            <a:r>
              <a:rPr kumimoji="0" lang="it-IT" altLang="it-IT" sz="2000" b="0" i="0" u="none" strike="noStrike" cap="none" normalizeH="0" baseline="0" dirty="0" err="1">
                <a:ln>
                  <a:noFill/>
                </a:ln>
                <a:solidFill>
                  <a:srgbClr val="264368"/>
                </a:solidFill>
                <a:effectLst/>
                <a:latin typeface="Garamond" panose="02020404030301010803" pitchFamily="18" charset="0"/>
                <a:cs typeface="Arial" pitchFamily="34" charset="0"/>
              </a:rPr>
              <a:t>is</a:t>
            </a:r>
            <a:r>
              <a:rPr kumimoji="0" lang="it-IT" altLang="it-IT" sz="2000" b="0" i="0" u="none" strike="noStrike" cap="none" normalizeH="0" baseline="0" dirty="0">
                <a:ln>
                  <a:noFill/>
                </a:ln>
                <a:solidFill>
                  <a:srgbClr val="264368"/>
                </a:solidFill>
                <a:effectLst/>
                <a:latin typeface="Garamond" panose="02020404030301010803" pitchFamily="18" charset="0"/>
                <a:cs typeface="Arial" pitchFamily="34" charset="0"/>
              </a:rPr>
              <a:t> certified by the </a:t>
            </a:r>
            <a:r>
              <a:rPr kumimoji="0" lang="it-IT" altLang="it-IT" sz="2000" b="0" i="0" u="none" strike="noStrike" cap="none" normalizeH="0" baseline="0" dirty="0" err="1">
                <a:ln>
                  <a:noFill/>
                </a:ln>
                <a:solidFill>
                  <a:srgbClr val="264368"/>
                </a:solidFill>
                <a:effectLst/>
                <a:latin typeface="Garamond" panose="02020404030301010803" pitchFamily="18" charset="0"/>
                <a:cs typeface="Arial" pitchFamily="34" charset="0"/>
              </a:rPr>
              <a:t>competent</a:t>
            </a:r>
            <a:r>
              <a:rPr kumimoji="0" lang="it-IT" altLang="it-IT" sz="2000" b="0" i="0" u="none" strike="noStrike" cap="none" normalizeH="0" baseline="0" dirty="0">
                <a:ln>
                  <a:noFill/>
                </a:ln>
                <a:solidFill>
                  <a:srgbClr val="264368"/>
                </a:solidFill>
                <a:effectLst/>
                <a:latin typeface="Garamond" panose="02020404030301010803" pitchFamily="18" charset="0"/>
                <a:cs typeface="Arial" pitchFamily="34" charset="0"/>
              </a:rPr>
              <a:t> </a:t>
            </a:r>
            <a:r>
              <a:rPr lang="it-IT" altLang="it-IT" sz="2000" dirty="0">
                <a:solidFill>
                  <a:srgbClr val="264368"/>
                </a:solidFill>
                <a:latin typeface="Garamond" panose="02020404030301010803" pitchFamily="18" charset="0"/>
                <a:cs typeface="Arial" pitchFamily="34" charset="0"/>
              </a:rPr>
              <a:t>I</a:t>
            </a:r>
            <a:r>
              <a:rPr kumimoji="0" lang="it-IT" altLang="it-IT" sz="2000" b="0" i="0" u="none" strike="noStrike" cap="none" normalizeH="0" baseline="0" dirty="0">
                <a:ln>
                  <a:noFill/>
                </a:ln>
                <a:solidFill>
                  <a:srgbClr val="264368"/>
                </a:solidFill>
                <a:effectLst/>
                <a:latin typeface="Garamond" panose="02020404030301010803" pitchFamily="18" charset="0"/>
                <a:cs typeface="Arial" pitchFamily="34" charset="0"/>
              </a:rPr>
              <a:t>nternational </a:t>
            </a:r>
            <a:r>
              <a:rPr lang="it-IT" altLang="it-IT" sz="2000" dirty="0">
                <a:solidFill>
                  <a:srgbClr val="264368"/>
                </a:solidFill>
                <a:latin typeface="Garamond" panose="02020404030301010803" pitchFamily="18" charset="0"/>
                <a:cs typeface="Arial" pitchFamily="34" charset="0"/>
              </a:rPr>
              <a:t>A</a:t>
            </a:r>
            <a:r>
              <a:rPr kumimoji="0" lang="it-IT" altLang="it-IT" sz="2000" b="0" i="0" u="none" strike="noStrike" cap="none" normalizeH="0" baseline="0" dirty="0">
                <a:ln>
                  <a:noFill/>
                </a:ln>
                <a:solidFill>
                  <a:srgbClr val="264368"/>
                </a:solidFill>
                <a:effectLst/>
                <a:latin typeface="Garamond" panose="02020404030301010803" pitchFamily="18" charset="0"/>
                <a:cs typeface="Arial" pitchFamily="34" charset="0"/>
              </a:rPr>
              <a:t>uthority and the IN/OUT data </a:t>
            </a:r>
            <a:r>
              <a:rPr kumimoji="0" lang="it-IT" altLang="it-IT" sz="2000" b="0" i="0" u="none" strike="noStrike" cap="none" normalizeH="0" baseline="0" dirty="0" err="1">
                <a:ln>
                  <a:noFill/>
                </a:ln>
                <a:solidFill>
                  <a:srgbClr val="264368"/>
                </a:solidFill>
                <a:effectLst/>
                <a:latin typeface="Garamond" panose="02020404030301010803" pitchFamily="18" charset="0"/>
                <a:cs typeface="Arial" pitchFamily="34" charset="0"/>
              </a:rPr>
              <a:t>traffic</a:t>
            </a:r>
            <a:r>
              <a:rPr kumimoji="0" lang="it-IT" altLang="it-IT" sz="2000" b="0" i="0" u="none" strike="noStrike" cap="none" normalizeH="0" baseline="0" dirty="0">
                <a:ln>
                  <a:noFill/>
                </a:ln>
                <a:solidFill>
                  <a:srgbClr val="264368"/>
                </a:solidFill>
                <a:effectLst/>
                <a:latin typeface="Garamond" panose="02020404030301010803" pitchFamily="18" charset="0"/>
                <a:cs typeface="Arial" pitchFamily="34" charset="0"/>
              </a:rPr>
              <a:t> </a:t>
            </a:r>
            <a:r>
              <a:rPr kumimoji="0" lang="it-IT" altLang="it-IT" sz="2000" b="0" i="0" u="none" strike="noStrike" cap="none" normalizeH="0" baseline="0" dirty="0" err="1">
                <a:ln>
                  <a:noFill/>
                </a:ln>
                <a:solidFill>
                  <a:srgbClr val="264368"/>
                </a:solidFill>
                <a:effectLst/>
                <a:latin typeface="Garamond" panose="02020404030301010803" pitchFamily="18" charset="0"/>
                <a:cs typeface="Arial" pitchFamily="34" charset="0"/>
              </a:rPr>
              <a:t>is</a:t>
            </a:r>
            <a:r>
              <a:rPr kumimoji="0" lang="it-IT" altLang="it-IT" sz="2000" b="0" i="0" u="none" strike="noStrike" cap="none" normalizeH="0" baseline="0" dirty="0">
                <a:ln>
                  <a:noFill/>
                </a:ln>
                <a:solidFill>
                  <a:srgbClr val="264368"/>
                </a:solidFill>
                <a:effectLst/>
                <a:latin typeface="Garamond" panose="02020404030301010803" pitchFamily="18" charset="0"/>
                <a:cs typeface="Arial" pitchFamily="34" charset="0"/>
              </a:rPr>
              <a:t> </a:t>
            </a:r>
            <a:r>
              <a:rPr kumimoji="0" lang="it-IT" altLang="it-IT" sz="2000" b="0" i="0" u="none" strike="noStrike" cap="none" normalizeH="0" baseline="0" dirty="0" err="1">
                <a:ln>
                  <a:noFill/>
                </a:ln>
                <a:solidFill>
                  <a:srgbClr val="264368"/>
                </a:solidFill>
                <a:effectLst/>
                <a:latin typeface="Garamond" panose="02020404030301010803" pitchFamily="18" charset="0"/>
                <a:cs typeface="Arial" pitchFamily="34" charset="0"/>
              </a:rPr>
              <a:t>encrypted</a:t>
            </a:r>
            <a:r>
              <a:rPr kumimoji="0" lang="it-IT" altLang="it-IT" sz="2000" b="0" i="0" u="none" strike="noStrike" cap="none" normalizeH="0" baseline="0" dirty="0">
                <a:ln>
                  <a:noFill/>
                </a:ln>
                <a:solidFill>
                  <a:srgbClr val="264368"/>
                </a:solidFill>
                <a:effectLst/>
                <a:latin typeface="Garamond" panose="02020404030301010803" pitchFamily="18" charset="0"/>
                <a:cs typeface="Arial" pitchFamily="34" charset="0"/>
              </a:rPr>
              <a:t> with a 3072 bit RSA key. </a:t>
            </a:r>
          </a:p>
        </p:txBody>
      </p:sp>
      <p:pic>
        <p:nvPicPr>
          <p:cNvPr id="4" name="Immagine 3">
            <a:extLst>
              <a:ext uri="{FF2B5EF4-FFF2-40B4-BE49-F238E27FC236}">
                <a16:creationId xmlns:a16="http://schemas.microsoft.com/office/drawing/2014/main" id="{550AB87F-C7F0-4FCD-A14A-BD45A8CBD0B5}"/>
              </a:ext>
            </a:extLst>
          </p:cNvPr>
          <p:cNvPicPr>
            <a:picLocks noChangeAspect="1"/>
          </p:cNvPicPr>
          <p:nvPr/>
        </p:nvPicPr>
        <p:blipFill rotWithShape="1">
          <a:blip r:embed="rId4"/>
          <a:srcRect r="19312" b="3107"/>
          <a:stretch/>
        </p:blipFill>
        <p:spPr>
          <a:xfrm>
            <a:off x="-17" y="985763"/>
            <a:ext cx="7667452" cy="5179063"/>
          </a:xfrm>
          <a:prstGeom prst="rect">
            <a:avLst/>
          </a:prstGeom>
        </p:spPr>
      </p:pic>
      <p:sp>
        <p:nvSpPr>
          <p:cNvPr id="5" name="Titolo 4">
            <a:extLst>
              <a:ext uri="{FF2B5EF4-FFF2-40B4-BE49-F238E27FC236}">
                <a16:creationId xmlns:a16="http://schemas.microsoft.com/office/drawing/2014/main" id="{037209D0-2438-3780-2701-26BC06F70C9E}"/>
              </a:ext>
            </a:extLst>
          </p:cNvPr>
          <p:cNvSpPr>
            <a:spLocks noGrp="1"/>
          </p:cNvSpPr>
          <p:nvPr>
            <p:ph type="title"/>
          </p:nvPr>
        </p:nvSpPr>
        <p:spPr/>
        <p:txBody>
          <a:bodyPr/>
          <a:lstStyle/>
          <a:p>
            <a:pPr algn="ctr"/>
            <a:r>
              <a:rPr lang="it-IT" dirty="0"/>
              <a:t>ISPRA TAD SERVER: </a:t>
            </a:r>
            <a:r>
              <a:rPr lang="it-IT" dirty="0">
                <a:hlinkClick r:id="rId5" action="ppaction://hlinkfile"/>
              </a:rPr>
              <a:t>https//tsunami.isprambiente.it</a:t>
            </a:r>
            <a:endParaRPr lang="it-IT" dirty="0"/>
          </a:p>
        </p:txBody>
      </p:sp>
    </p:spTree>
    <p:extLst>
      <p:ext uri="{BB962C8B-B14F-4D97-AF65-F5344CB8AC3E}">
        <p14:creationId xmlns:p14="http://schemas.microsoft.com/office/powerpoint/2010/main" val="890968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CCD4DBA-D0DC-D7A8-037C-D323E6815284}"/>
              </a:ext>
            </a:extLst>
          </p:cNvPr>
          <p:cNvSpPr>
            <a:spLocks noGrp="1"/>
          </p:cNvSpPr>
          <p:nvPr>
            <p:ph type="title"/>
          </p:nvPr>
        </p:nvSpPr>
        <p:spPr>
          <a:xfrm>
            <a:off x="838200" y="344515"/>
            <a:ext cx="10845800" cy="632402"/>
          </a:xfrm>
        </p:spPr>
        <p:txBody>
          <a:bodyPr/>
          <a:lstStyle/>
          <a:p>
            <a:pPr algn="ctr"/>
            <a:r>
              <a:rPr lang="it-IT" dirty="0"/>
              <a:t>ISPRA TAD SERVER: </a:t>
            </a:r>
            <a:r>
              <a:rPr lang="it-IT" dirty="0">
                <a:hlinkClick r:id="rId2" action="ppaction://hlinkfile"/>
              </a:rPr>
              <a:t>https//tsunami.isprambiente.it</a:t>
            </a:r>
            <a:endParaRPr lang="it-IT" dirty="0"/>
          </a:p>
        </p:txBody>
      </p:sp>
      <p:pic>
        <p:nvPicPr>
          <p:cNvPr id="3" name="Immagine 2">
            <a:extLst>
              <a:ext uri="{FF2B5EF4-FFF2-40B4-BE49-F238E27FC236}">
                <a16:creationId xmlns:a16="http://schemas.microsoft.com/office/drawing/2014/main" id="{0F9681AF-5CF5-8F01-E2DE-7D5BDB9350FA}"/>
              </a:ext>
            </a:extLst>
          </p:cNvPr>
          <p:cNvPicPr>
            <a:picLocks noChangeAspect="1"/>
          </p:cNvPicPr>
          <p:nvPr/>
        </p:nvPicPr>
        <p:blipFill rotWithShape="1">
          <a:blip r:embed="rId3"/>
          <a:srcRect l="3388" t="10036" r="4758"/>
          <a:stretch/>
        </p:blipFill>
        <p:spPr>
          <a:xfrm>
            <a:off x="0" y="976917"/>
            <a:ext cx="6263148" cy="5220000"/>
          </a:xfrm>
          <a:prstGeom prst="rect">
            <a:avLst/>
          </a:prstGeom>
        </p:spPr>
      </p:pic>
      <p:pic>
        <p:nvPicPr>
          <p:cNvPr id="6" name="Immagine 5">
            <a:extLst>
              <a:ext uri="{FF2B5EF4-FFF2-40B4-BE49-F238E27FC236}">
                <a16:creationId xmlns:a16="http://schemas.microsoft.com/office/drawing/2014/main" id="{928B177A-E000-37A7-6AB2-21B2EA87FF54}"/>
              </a:ext>
            </a:extLst>
          </p:cNvPr>
          <p:cNvPicPr>
            <a:picLocks noChangeAspect="1"/>
          </p:cNvPicPr>
          <p:nvPr/>
        </p:nvPicPr>
        <p:blipFill rotWithShape="1">
          <a:blip r:embed="rId4"/>
          <a:srcRect l="9113" t="15627" r="11042"/>
          <a:stretch/>
        </p:blipFill>
        <p:spPr>
          <a:xfrm>
            <a:off x="6263148" y="976917"/>
            <a:ext cx="5928852" cy="5220000"/>
          </a:xfrm>
          <a:prstGeom prst="rect">
            <a:avLst/>
          </a:prstGeom>
        </p:spPr>
      </p:pic>
    </p:spTree>
    <p:extLst>
      <p:ext uri="{BB962C8B-B14F-4D97-AF65-F5344CB8AC3E}">
        <p14:creationId xmlns:p14="http://schemas.microsoft.com/office/powerpoint/2010/main" val="1523906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CCD4DBA-D0DC-D7A8-037C-D323E6815284}"/>
              </a:ext>
            </a:extLst>
          </p:cNvPr>
          <p:cNvSpPr>
            <a:spLocks noGrp="1"/>
          </p:cNvSpPr>
          <p:nvPr>
            <p:ph type="title"/>
          </p:nvPr>
        </p:nvSpPr>
        <p:spPr>
          <a:xfrm>
            <a:off x="838200" y="344515"/>
            <a:ext cx="10845800" cy="632402"/>
          </a:xfrm>
        </p:spPr>
        <p:txBody>
          <a:bodyPr/>
          <a:lstStyle/>
          <a:p>
            <a:pPr algn="ctr"/>
            <a:r>
              <a:rPr lang="it-IT" dirty="0"/>
              <a:t>ISPRA TAD SERVER: </a:t>
            </a:r>
            <a:r>
              <a:rPr lang="it-IT" dirty="0">
                <a:hlinkClick r:id="rId2" action="ppaction://hlinkfile"/>
              </a:rPr>
              <a:t>https//tsunami.isprambiente.it</a:t>
            </a:r>
            <a:endParaRPr lang="it-IT" dirty="0"/>
          </a:p>
        </p:txBody>
      </p:sp>
      <p:pic>
        <p:nvPicPr>
          <p:cNvPr id="9" name="Immagine 8">
            <a:extLst>
              <a:ext uri="{FF2B5EF4-FFF2-40B4-BE49-F238E27FC236}">
                <a16:creationId xmlns:a16="http://schemas.microsoft.com/office/drawing/2014/main" id="{808DDB28-EA09-C26F-0FFE-875171098270}"/>
              </a:ext>
            </a:extLst>
          </p:cNvPr>
          <p:cNvPicPr>
            <a:picLocks noChangeAspect="1"/>
          </p:cNvPicPr>
          <p:nvPr/>
        </p:nvPicPr>
        <p:blipFill rotWithShape="1">
          <a:blip r:embed="rId3"/>
          <a:srcRect l="7902" t="9749" r="10001" b="5024"/>
          <a:stretch/>
        </p:blipFill>
        <p:spPr>
          <a:xfrm>
            <a:off x="0" y="976917"/>
            <a:ext cx="6263152" cy="5220000"/>
          </a:xfrm>
          <a:prstGeom prst="rect">
            <a:avLst/>
          </a:prstGeom>
        </p:spPr>
      </p:pic>
      <p:pic>
        <p:nvPicPr>
          <p:cNvPr id="12" name="Immagine 11">
            <a:extLst>
              <a:ext uri="{FF2B5EF4-FFF2-40B4-BE49-F238E27FC236}">
                <a16:creationId xmlns:a16="http://schemas.microsoft.com/office/drawing/2014/main" id="{3D4BD6AF-DC97-4AB5-6BB4-1BC44F616FA4}"/>
              </a:ext>
            </a:extLst>
          </p:cNvPr>
          <p:cNvPicPr>
            <a:picLocks noChangeAspect="1"/>
          </p:cNvPicPr>
          <p:nvPr/>
        </p:nvPicPr>
        <p:blipFill rotWithShape="1">
          <a:blip r:embed="rId4"/>
          <a:srcRect l="9194" t="11326" r="11042" b="3513"/>
          <a:stretch/>
        </p:blipFill>
        <p:spPr>
          <a:xfrm>
            <a:off x="6263148" y="945000"/>
            <a:ext cx="5928852" cy="5220000"/>
          </a:xfrm>
          <a:prstGeom prst="rect">
            <a:avLst/>
          </a:prstGeom>
        </p:spPr>
      </p:pic>
    </p:spTree>
    <p:extLst>
      <p:ext uri="{BB962C8B-B14F-4D97-AF65-F5344CB8AC3E}">
        <p14:creationId xmlns:p14="http://schemas.microsoft.com/office/powerpoint/2010/main" val="690494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CCD4DBA-D0DC-D7A8-037C-D323E6815284}"/>
              </a:ext>
            </a:extLst>
          </p:cNvPr>
          <p:cNvSpPr>
            <a:spLocks noGrp="1"/>
          </p:cNvSpPr>
          <p:nvPr>
            <p:ph type="title"/>
          </p:nvPr>
        </p:nvSpPr>
        <p:spPr>
          <a:xfrm>
            <a:off x="838200" y="344515"/>
            <a:ext cx="10845800" cy="632402"/>
          </a:xfrm>
        </p:spPr>
        <p:txBody>
          <a:bodyPr/>
          <a:lstStyle/>
          <a:p>
            <a:pPr algn="ctr"/>
            <a:r>
              <a:rPr lang="it-IT" dirty="0"/>
              <a:t>ISPRA TAD SERVER: </a:t>
            </a:r>
            <a:r>
              <a:rPr lang="it-IT" dirty="0">
                <a:hlinkClick r:id="rId2" action="ppaction://hlinkfile"/>
              </a:rPr>
              <a:t>https//tsunami.isprambiente.it</a:t>
            </a:r>
            <a:endParaRPr lang="it-IT" dirty="0"/>
          </a:p>
        </p:txBody>
      </p:sp>
      <p:pic>
        <p:nvPicPr>
          <p:cNvPr id="3" name="Immagine 2">
            <a:extLst>
              <a:ext uri="{FF2B5EF4-FFF2-40B4-BE49-F238E27FC236}">
                <a16:creationId xmlns:a16="http://schemas.microsoft.com/office/drawing/2014/main" id="{229E9CAA-C57F-C086-858D-E9A3976C0A37}"/>
              </a:ext>
            </a:extLst>
          </p:cNvPr>
          <p:cNvPicPr>
            <a:picLocks noChangeAspect="1"/>
          </p:cNvPicPr>
          <p:nvPr/>
        </p:nvPicPr>
        <p:blipFill rotWithShape="1">
          <a:blip r:embed="rId3"/>
          <a:srcRect l="3548" t="9892" r="5161"/>
          <a:stretch/>
        </p:blipFill>
        <p:spPr>
          <a:xfrm>
            <a:off x="1" y="976917"/>
            <a:ext cx="6096000" cy="5220000"/>
          </a:xfrm>
          <a:prstGeom prst="rect">
            <a:avLst/>
          </a:prstGeom>
        </p:spPr>
      </p:pic>
      <p:pic>
        <p:nvPicPr>
          <p:cNvPr id="6" name="Immagine 5">
            <a:extLst>
              <a:ext uri="{FF2B5EF4-FFF2-40B4-BE49-F238E27FC236}">
                <a16:creationId xmlns:a16="http://schemas.microsoft.com/office/drawing/2014/main" id="{88C2C40D-7F14-EFF2-A735-61A9FDC791CF}"/>
              </a:ext>
            </a:extLst>
          </p:cNvPr>
          <p:cNvPicPr>
            <a:picLocks noChangeAspect="1"/>
          </p:cNvPicPr>
          <p:nvPr/>
        </p:nvPicPr>
        <p:blipFill rotWithShape="1">
          <a:blip r:embed="rId4"/>
          <a:srcRect l="9032" t="15822" r="10790"/>
          <a:stretch/>
        </p:blipFill>
        <p:spPr>
          <a:xfrm>
            <a:off x="6095999" y="976917"/>
            <a:ext cx="6096000" cy="5220000"/>
          </a:xfrm>
          <a:prstGeom prst="rect">
            <a:avLst/>
          </a:prstGeom>
        </p:spPr>
      </p:pic>
    </p:spTree>
    <p:extLst>
      <p:ext uri="{BB962C8B-B14F-4D97-AF65-F5344CB8AC3E}">
        <p14:creationId xmlns:p14="http://schemas.microsoft.com/office/powerpoint/2010/main" val="65707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CB4ABC-3AD6-B60E-8F79-8748054D9D64}"/>
              </a:ext>
            </a:extLst>
          </p:cNvPr>
          <p:cNvSpPr>
            <a:spLocks noGrp="1"/>
          </p:cNvSpPr>
          <p:nvPr>
            <p:ph type="title"/>
          </p:nvPr>
        </p:nvSpPr>
        <p:spPr/>
        <p:txBody>
          <a:bodyPr/>
          <a:lstStyle/>
          <a:p>
            <a:r>
              <a:rPr lang="it-IT" dirty="0"/>
              <a:t>INSTITUTIONAL CONTEXT</a:t>
            </a:r>
          </a:p>
        </p:txBody>
      </p:sp>
      <p:sp>
        <p:nvSpPr>
          <p:cNvPr id="3" name="Segnaposto contenuto 2">
            <a:extLst>
              <a:ext uri="{FF2B5EF4-FFF2-40B4-BE49-F238E27FC236}">
                <a16:creationId xmlns:a16="http://schemas.microsoft.com/office/drawing/2014/main" id="{E351C973-B239-07C7-9748-151136E576EF}"/>
              </a:ext>
            </a:extLst>
          </p:cNvPr>
          <p:cNvSpPr>
            <a:spLocks noGrp="1"/>
          </p:cNvSpPr>
          <p:nvPr>
            <p:ph idx="1"/>
          </p:nvPr>
        </p:nvSpPr>
        <p:spPr>
          <a:xfrm>
            <a:off x="759823" y="1159797"/>
            <a:ext cx="10845800" cy="4805574"/>
          </a:xfrm>
        </p:spPr>
        <p:txBody>
          <a:bodyPr lIns="36000" tIns="0" rIns="0" bIns="0">
            <a:normAutofit fontScale="85000" lnSpcReduction="20000"/>
          </a:bodyPr>
          <a:lstStyle/>
          <a:p>
            <a:pPr algn="just">
              <a:lnSpc>
                <a:spcPct val="120000"/>
              </a:lnSpc>
            </a:pPr>
            <a:r>
              <a:rPr lang="en-US" sz="2400" dirty="0"/>
              <a:t>In 2009 Italy joined the Program of the Intergovernmental Coordination Group for early warning and tsunami mitigation systems in the North-Eastern Atlantic, the Mediterranean and connected seas (ICG-NEAMTWS) promoted and coordinated within the UNESCO Intergovernmental Oceanographic Commission (IOC/UNESCO) with an included alert system </a:t>
            </a:r>
          </a:p>
          <a:p>
            <a:pPr algn="just">
              <a:lnSpc>
                <a:spcPct val="120000"/>
              </a:lnSpc>
            </a:pPr>
            <a:r>
              <a:rPr lang="en-US" sz="2400" dirty="0"/>
              <a:t>Within NEAMTWS, sea level surveillance in the Mediterranean area is ensured through the tidal networks of coastal countries, whose data are collected and distributed by IOC/UNESCO (</a:t>
            </a:r>
            <a:r>
              <a:rPr lang="en-US" sz="2400" dirty="0">
                <a:hlinkClick r:id="rId2"/>
              </a:rPr>
              <a:t>http://www.ioc-sealevelmonitoring.org</a:t>
            </a:r>
            <a:r>
              <a:rPr lang="en-US" sz="2400" dirty="0"/>
              <a:t> ) and by the JRC of the European Commission</a:t>
            </a:r>
          </a:p>
          <a:p>
            <a:pPr algn="just">
              <a:lnSpc>
                <a:spcPct val="120000"/>
              </a:lnSpc>
            </a:pPr>
            <a:r>
              <a:rPr lang="en-US" sz="2400" dirty="0"/>
              <a:t>The Directive of the Italian President of the Council of Ministers, dated 17 February 2017, established the National Alert System for Tsunamis generated by earthquakes (</a:t>
            </a:r>
            <a:r>
              <a:rPr lang="en-US" sz="2400" b="1" dirty="0" err="1"/>
              <a:t>SiAM</a:t>
            </a:r>
            <a:r>
              <a:rPr lang="en-US" sz="2400" dirty="0"/>
              <a:t>).  Published in the Italian Official Gazette (GU General Series n.128 SG of 05-06-2017) </a:t>
            </a:r>
            <a:r>
              <a:rPr lang="en-US" sz="2400" dirty="0" err="1"/>
              <a:t>SiAM</a:t>
            </a:r>
            <a:r>
              <a:rPr lang="en-US" sz="2400" dirty="0"/>
              <a:t> involves the National Institute for Geophysics and Vulcanology (INGV), the Department of Civil Protection (DPC) and the National Institute for Environmental Protection and Research (ISPRA)</a:t>
            </a:r>
          </a:p>
          <a:p>
            <a:pPr algn="ctr">
              <a:lnSpc>
                <a:spcPct val="120000"/>
              </a:lnSpc>
            </a:pPr>
            <a:r>
              <a:rPr lang="en-US" sz="2400" b="1" dirty="0"/>
              <a:t>The system operates through the functional integration of the technical skills and instrumental networks of the DPC, INGV, and ISPRA </a:t>
            </a:r>
          </a:p>
          <a:p>
            <a:pPr algn="ctr"/>
            <a:endParaRPr lang="en-US" sz="2400" b="1" dirty="0"/>
          </a:p>
          <a:p>
            <a:pPr algn="just"/>
            <a:endParaRPr lang="en-US" sz="2400" b="1" dirty="0"/>
          </a:p>
        </p:txBody>
      </p:sp>
    </p:spTree>
    <p:extLst>
      <p:ext uri="{BB962C8B-B14F-4D97-AF65-F5344CB8AC3E}">
        <p14:creationId xmlns:p14="http://schemas.microsoft.com/office/powerpoint/2010/main" val="2018979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CCD4DBA-D0DC-D7A8-037C-D323E6815284}"/>
              </a:ext>
            </a:extLst>
          </p:cNvPr>
          <p:cNvSpPr>
            <a:spLocks noGrp="1"/>
          </p:cNvSpPr>
          <p:nvPr>
            <p:ph type="title"/>
          </p:nvPr>
        </p:nvSpPr>
        <p:spPr>
          <a:xfrm>
            <a:off x="838200" y="344515"/>
            <a:ext cx="10845800" cy="632402"/>
          </a:xfrm>
        </p:spPr>
        <p:txBody>
          <a:bodyPr/>
          <a:lstStyle/>
          <a:p>
            <a:pPr algn="ctr"/>
            <a:r>
              <a:rPr lang="it-IT" dirty="0"/>
              <a:t>ISPRA TAD SERVER: </a:t>
            </a:r>
            <a:r>
              <a:rPr lang="it-IT" dirty="0">
                <a:hlinkClick r:id="rId2" action="ppaction://hlinkfile"/>
              </a:rPr>
              <a:t>https//tsunami.isprambiente.it</a:t>
            </a:r>
            <a:endParaRPr lang="it-IT" dirty="0"/>
          </a:p>
        </p:txBody>
      </p:sp>
      <p:pic>
        <p:nvPicPr>
          <p:cNvPr id="12" name="Immagine 11">
            <a:extLst>
              <a:ext uri="{FF2B5EF4-FFF2-40B4-BE49-F238E27FC236}">
                <a16:creationId xmlns:a16="http://schemas.microsoft.com/office/drawing/2014/main" id="{FDB63E6E-53A7-6FD9-3694-55799F1FBBD9}"/>
              </a:ext>
            </a:extLst>
          </p:cNvPr>
          <p:cNvPicPr>
            <a:picLocks noChangeAspect="1"/>
          </p:cNvPicPr>
          <p:nvPr/>
        </p:nvPicPr>
        <p:blipFill rotWithShape="1">
          <a:blip r:embed="rId3"/>
          <a:srcRect l="3548" t="9749" r="5000"/>
          <a:stretch/>
        </p:blipFill>
        <p:spPr>
          <a:xfrm>
            <a:off x="0" y="976917"/>
            <a:ext cx="6096000" cy="5220000"/>
          </a:xfrm>
          <a:prstGeom prst="rect">
            <a:avLst/>
          </a:prstGeom>
        </p:spPr>
      </p:pic>
      <p:pic>
        <p:nvPicPr>
          <p:cNvPr id="14" name="Immagine 13">
            <a:extLst>
              <a:ext uri="{FF2B5EF4-FFF2-40B4-BE49-F238E27FC236}">
                <a16:creationId xmlns:a16="http://schemas.microsoft.com/office/drawing/2014/main" id="{A51269F7-0242-5DCA-B447-8F292E67E9A4}"/>
              </a:ext>
            </a:extLst>
          </p:cNvPr>
          <p:cNvPicPr>
            <a:picLocks noChangeAspect="1"/>
          </p:cNvPicPr>
          <p:nvPr/>
        </p:nvPicPr>
        <p:blipFill rotWithShape="1">
          <a:blip r:embed="rId4"/>
          <a:srcRect l="9033" t="15484" r="11042"/>
          <a:stretch/>
        </p:blipFill>
        <p:spPr>
          <a:xfrm>
            <a:off x="6096000" y="976917"/>
            <a:ext cx="6096000" cy="5220000"/>
          </a:xfrm>
          <a:prstGeom prst="rect">
            <a:avLst/>
          </a:prstGeom>
        </p:spPr>
      </p:pic>
    </p:spTree>
    <p:extLst>
      <p:ext uri="{BB962C8B-B14F-4D97-AF65-F5344CB8AC3E}">
        <p14:creationId xmlns:p14="http://schemas.microsoft.com/office/powerpoint/2010/main" val="1654890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84E6B7B-0093-47C3-B5AE-C06A67B9CE97}"/>
              </a:ext>
            </a:extLst>
          </p:cNvPr>
          <p:cNvSpPr txBox="1"/>
          <p:nvPr/>
        </p:nvSpPr>
        <p:spPr>
          <a:xfrm>
            <a:off x="2228493" y="5747772"/>
            <a:ext cx="8065213" cy="369332"/>
          </a:xfrm>
          <a:prstGeom prst="rect">
            <a:avLst/>
          </a:prstGeom>
          <a:noFill/>
        </p:spPr>
        <p:txBody>
          <a:bodyPr wrap="square" rtlCol="0">
            <a:spAutoFit/>
          </a:bodyPr>
          <a:lstStyle/>
          <a:p>
            <a:pPr algn="ctr"/>
            <a:r>
              <a:rPr lang="it-IT" dirty="0">
                <a:latin typeface="Garamond" panose="02020404030301010803" pitchFamily="18" charset="0"/>
                <a:hlinkClick r:id="rId2"/>
              </a:rPr>
              <a:t>www.isprambiente.gov.it/it/servizi/sistema-nazionale-di-allerta-maremoti-1</a:t>
            </a:r>
            <a:endParaRPr lang="it-IT" dirty="0">
              <a:latin typeface="Garamond" panose="02020404030301010803" pitchFamily="18" charset="0"/>
            </a:endParaRPr>
          </a:p>
        </p:txBody>
      </p:sp>
      <p:sp>
        <p:nvSpPr>
          <p:cNvPr id="3" name="Titolo 1">
            <a:extLst>
              <a:ext uri="{FF2B5EF4-FFF2-40B4-BE49-F238E27FC236}">
                <a16:creationId xmlns:a16="http://schemas.microsoft.com/office/drawing/2014/main" id="{34280F32-67A6-CB98-37F8-FD483E210F29}"/>
              </a:ext>
            </a:extLst>
          </p:cNvPr>
          <p:cNvSpPr>
            <a:spLocks noGrp="1"/>
          </p:cNvSpPr>
          <p:nvPr>
            <p:ph type="title"/>
          </p:nvPr>
        </p:nvSpPr>
        <p:spPr>
          <a:xfrm>
            <a:off x="838200" y="344515"/>
            <a:ext cx="10845800" cy="632402"/>
          </a:xfrm>
        </p:spPr>
        <p:txBody>
          <a:bodyPr>
            <a:noAutofit/>
          </a:bodyPr>
          <a:lstStyle/>
          <a:p>
            <a:pPr algn="ctr"/>
            <a:r>
              <a:rPr lang="it-IT" sz="4000" dirty="0"/>
              <a:t>TECHNICAL REPORTS</a:t>
            </a:r>
            <a:br>
              <a:rPr lang="it-IT" sz="4000" dirty="0"/>
            </a:br>
            <a:r>
              <a:rPr lang="it-IT" sz="4000" dirty="0"/>
              <a:t/>
            </a:r>
            <a:br>
              <a:rPr lang="it-IT" sz="4000" dirty="0"/>
            </a:br>
            <a:endParaRPr lang="it-IT" sz="4000" dirty="0"/>
          </a:p>
        </p:txBody>
      </p:sp>
      <p:pic>
        <p:nvPicPr>
          <p:cNvPr id="10" name="Immagine 9">
            <a:extLst>
              <a:ext uri="{FF2B5EF4-FFF2-40B4-BE49-F238E27FC236}">
                <a16:creationId xmlns:a16="http://schemas.microsoft.com/office/drawing/2014/main" id="{192433E7-5EDE-D453-5C64-0841FBC14B9E}"/>
              </a:ext>
            </a:extLst>
          </p:cNvPr>
          <p:cNvPicPr>
            <a:picLocks noChangeAspect="1"/>
          </p:cNvPicPr>
          <p:nvPr/>
        </p:nvPicPr>
        <p:blipFill rotWithShape="1">
          <a:blip r:embed="rId3"/>
          <a:srcRect b="6624"/>
          <a:stretch/>
        </p:blipFill>
        <p:spPr>
          <a:xfrm>
            <a:off x="2" y="1055573"/>
            <a:ext cx="3564504" cy="4706128"/>
          </a:xfrm>
          <a:prstGeom prst="rect">
            <a:avLst/>
          </a:prstGeom>
        </p:spPr>
      </p:pic>
      <p:pic>
        <p:nvPicPr>
          <p:cNvPr id="16" name="Immagine 15">
            <a:extLst>
              <a:ext uri="{FF2B5EF4-FFF2-40B4-BE49-F238E27FC236}">
                <a16:creationId xmlns:a16="http://schemas.microsoft.com/office/drawing/2014/main" id="{C5205772-8BA7-12CB-F4FF-B03DC781FA64}"/>
              </a:ext>
            </a:extLst>
          </p:cNvPr>
          <p:cNvPicPr>
            <a:picLocks noChangeAspect="1"/>
          </p:cNvPicPr>
          <p:nvPr/>
        </p:nvPicPr>
        <p:blipFill rotWithShape="1">
          <a:blip r:embed="rId4"/>
          <a:srcRect l="7292" b="6624"/>
          <a:stretch/>
        </p:blipFill>
        <p:spPr>
          <a:xfrm>
            <a:off x="2930017" y="1055573"/>
            <a:ext cx="3304572" cy="4706128"/>
          </a:xfrm>
          <a:prstGeom prst="rect">
            <a:avLst/>
          </a:prstGeom>
        </p:spPr>
      </p:pic>
      <p:pic>
        <p:nvPicPr>
          <p:cNvPr id="18" name="Immagine 17">
            <a:extLst>
              <a:ext uri="{FF2B5EF4-FFF2-40B4-BE49-F238E27FC236}">
                <a16:creationId xmlns:a16="http://schemas.microsoft.com/office/drawing/2014/main" id="{689BF97A-458C-AF84-DCA5-1C28B8A9EB34}"/>
              </a:ext>
            </a:extLst>
          </p:cNvPr>
          <p:cNvPicPr>
            <a:picLocks noChangeAspect="1"/>
          </p:cNvPicPr>
          <p:nvPr/>
        </p:nvPicPr>
        <p:blipFill rotWithShape="1">
          <a:blip r:embed="rId5"/>
          <a:srcRect b="6624"/>
          <a:stretch/>
        </p:blipFill>
        <p:spPr>
          <a:xfrm>
            <a:off x="5478362" y="1055573"/>
            <a:ext cx="3564504" cy="4706128"/>
          </a:xfrm>
          <a:prstGeom prst="rect">
            <a:avLst/>
          </a:prstGeom>
        </p:spPr>
      </p:pic>
      <p:pic>
        <p:nvPicPr>
          <p:cNvPr id="20" name="Immagine 19">
            <a:extLst>
              <a:ext uri="{FF2B5EF4-FFF2-40B4-BE49-F238E27FC236}">
                <a16:creationId xmlns:a16="http://schemas.microsoft.com/office/drawing/2014/main" id="{AE1C1088-4F10-DEBF-4375-E8F8A86AA3FC}"/>
              </a:ext>
            </a:extLst>
          </p:cNvPr>
          <p:cNvPicPr>
            <a:picLocks noChangeAspect="1"/>
          </p:cNvPicPr>
          <p:nvPr/>
        </p:nvPicPr>
        <p:blipFill rotWithShape="1">
          <a:blip r:embed="rId6"/>
          <a:srcRect b="6624"/>
          <a:stretch/>
        </p:blipFill>
        <p:spPr>
          <a:xfrm>
            <a:off x="8597997" y="1055573"/>
            <a:ext cx="3564504" cy="4706128"/>
          </a:xfrm>
          <a:prstGeom prst="rect">
            <a:avLst/>
          </a:prstGeom>
        </p:spPr>
      </p:pic>
    </p:spTree>
    <p:extLst>
      <p:ext uri="{BB962C8B-B14F-4D97-AF65-F5344CB8AC3E}">
        <p14:creationId xmlns:p14="http://schemas.microsoft.com/office/powerpoint/2010/main" val="4128987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828CCD80-4EDF-4EAD-BBC5-FFEC147C474A}"/>
              </a:ext>
            </a:extLst>
          </p:cNvPr>
          <p:cNvSpPr>
            <a:spLocks noGrp="1"/>
          </p:cNvSpPr>
          <p:nvPr>
            <p:ph type="title"/>
          </p:nvPr>
        </p:nvSpPr>
        <p:spPr>
          <a:xfrm>
            <a:off x="375602" y="1148603"/>
            <a:ext cx="3303701" cy="2766244"/>
          </a:xfrm>
        </p:spPr>
        <p:txBody>
          <a:bodyPr>
            <a:noAutofit/>
          </a:bodyPr>
          <a:lstStyle/>
          <a:p>
            <a:r>
              <a:rPr lang="it-IT" sz="2200" b="0" dirty="0">
                <a:solidFill>
                  <a:schemeClr val="tx2"/>
                </a:solidFill>
                <a:latin typeface="Tahoma" panose="020B0604030504040204" pitchFamily="34" charset="0"/>
                <a:ea typeface="Tahoma" panose="020B0604030504040204" pitchFamily="34" charset="0"/>
                <a:cs typeface="Tahoma" panose="020B0604030504040204" pitchFamily="34" charset="0"/>
              </a:rPr>
              <a:t>An </a:t>
            </a:r>
            <a:r>
              <a:rPr lang="it-IT" sz="2200" b="0" dirty="0" err="1">
                <a:solidFill>
                  <a:schemeClr val="tx2"/>
                </a:solidFill>
                <a:latin typeface="Tahoma" panose="020B0604030504040204" pitchFamily="34" charset="0"/>
                <a:ea typeface="Tahoma" panose="020B0604030504040204" pitchFamily="34" charset="0"/>
                <a:cs typeface="Tahoma" panose="020B0604030504040204" pitchFamily="34" charset="0"/>
              </a:rPr>
              <a:t>experimental</a:t>
            </a:r>
            <a:r>
              <a:rPr lang="it-IT" sz="2200" b="0" dirty="0">
                <a:solidFill>
                  <a:schemeClr val="tx2"/>
                </a:solidFill>
                <a:latin typeface="Tahoma" panose="020B0604030504040204" pitchFamily="34" charset="0"/>
                <a:ea typeface="Tahoma" panose="020B0604030504040204" pitchFamily="34" charset="0"/>
                <a:cs typeface="Tahoma" panose="020B0604030504040204" pitchFamily="34" charset="0"/>
              </a:rPr>
              <a:t> </a:t>
            </a:r>
            <a:br>
              <a:rPr lang="it-IT" sz="2200" b="0" dirty="0">
                <a:solidFill>
                  <a:schemeClr val="tx2"/>
                </a:solidFill>
                <a:latin typeface="Tahoma" panose="020B0604030504040204" pitchFamily="34" charset="0"/>
                <a:ea typeface="Tahoma" panose="020B0604030504040204" pitchFamily="34" charset="0"/>
                <a:cs typeface="Tahoma" panose="020B0604030504040204" pitchFamily="34" charset="0"/>
              </a:rPr>
            </a:br>
            <a:r>
              <a:rPr lang="it-IT" sz="2200" b="0" dirty="0" err="1">
                <a:solidFill>
                  <a:schemeClr val="tx2"/>
                </a:solidFill>
                <a:latin typeface="Tahoma" panose="020B0604030504040204" pitchFamily="34" charset="0"/>
                <a:ea typeface="Tahoma" panose="020B0604030504040204" pitchFamily="34" charset="0"/>
                <a:cs typeface="Tahoma" panose="020B0604030504040204" pitchFamily="34" charset="0"/>
              </a:rPr>
              <a:t>oceanographic</a:t>
            </a:r>
            <a:r>
              <a:rPr lang="it-IT" sz="2200" b="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it-IT" sz="2200" b="0" dirty="0" err="1">
                <a:solidFill>
                  <a:schemeClr val="tx2"/>
                </a:solidFill>
                <a:latin typeface="Tahoma" panose="020B0604030504040204" pitchFamily="34" charset="0"/>
                <a:ea typeface="Tahoma" panose="020B0604030504040204" pitchFamily="34" charset="0"/>
                <a:cs typeface="Tahoma" panose="020B0604030504040204" pitchFamily="34" charset="0"/>
              </a:rPr>
              <a:t>buoy</a:t>
            </a:r>
            <a:r>
              <a:rPr lang="it-IT" sz="2200" b="0" dirty="0">
                <a:solidFill>
                  <a:schemeClr val="tx2"/>
                </a:solidFill>
                <a:latin typeface="Tahoma" panose="020B0604030504040204" pitchFamily="34" charset="0"/>
                <a:ea typeface="Tahoma" panose="020B0604030504040204" pitchFamily="34" charset="0"/>
                <a:cs typeface="Tahoma" panose="020B0604030504040204" pitchFamily="34" charset="0"/>
              </a:rPr>
              <a:t> </a:t>
            </a:r>
            <a:br>
              <a:rPr lang="it-IT" sz="2200" b="0" dirty="0">
                <a:solidFill>
                  <a:schemeClr val="tx2"/>
                </a:solidFill>
                <a:latin typeface="Tahoma" panose="020B0604030504040204" pitchFamily="34" charset="0"/>
                <a:ea typeface="Tahoma" panose="020B0604030504040204" pitchFamily="34" charset="0"/>
                <a:cs typeface="Tahoma" panose="020B0604030504040204" pitchFamily="34" charset="0"/>
              </a:rPr>
            </a:br>
            <a:r>
              <a:rPr lang="it-IT" sz="2200" b="0" dirty="0">
                <a:solidFill>
                  <a:schemeClr val="tx2"/>
                </a:solidFill>
                <a:latin typeface="Tahoma" panose="020B0604030504040204" pitchFamily="34" charset="0"/>
                <a:ea typeface="Tahoma" panose="020B0604030504040204" pitchFamily="34" charset="0"/>
                <a:cs typeface="Tahoma" panose="020B0604030504040204" pitchFamily="34" charset="0"/>
              </a:rPr>
              <a:t>with a satellite data transmission system (</a:t>
            </a:r>
            <a: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t>GPS and Galileo) on board </a:t>
            </a:r>
            <a:b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br>
            <a:r>
              <a:rPr lang="it-IT" sz="2000" b="0" dirty="0" err="1">
                <a:solidFill>
                  <a:schemeClr val="tx2"/>
                </a:solidFill>
                <a:latin typeface="Tahoma" panose="020B0604030504040204" pitchFamily="34" charset="0"/>
                <a:ea typeface="Tahoma" panose="020B0604030504040204" pitchFamily="34" charset="0"/>
                <a:cs typeface="Tahoma" panose="020B0604030504040204" pitchFamily="34" charset="0"/>
              </a:rPr>
              <a:t>was</a:t>
            </a:r>
            <a: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it-IT" sz="2000" b="0" dirty="0" err="1">
                <a:solidFill>
                  <a:schemeClr val="tx2"/>
                </a:solidFill>
                <a:latin typeface="Tahoma" panose="020B0604030504040204" pitchFamily="34" charset="0"/>
                <a:ea typeface="Tahoma" panose="020B0604030504040204" pitchFamily="34" charset="0"/>
                <a:cs typeface="Tahoma" panose="020B0604030504040204" pitchFamily="34" charset="0"/>
              </a:rPr>
              <a:t>installed</a:t>
            </a:r>
            <a: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t> off </a:t>
            </a:r>
            <a:r>
              <a:rPr lang="it-IT" sz="2000" b="0" dirty="0" err="1">
                <a:solidFill>
                  <a:schemeClr val="tx2"/>
                </a:solidFill>
                <a:latin typeface="Tahoma" panose="020B0604030504040204" pitchFamily="34" charset="0"/>
                <a:ea typeface="Tahoma" panose="020B0604030504040204" pitchFamily="34" charset="0"/>
                <a:cs typeface="Tahoma" panose="020B0604030504040204" pitchFamily="34" charset="0"/>
              </a:rPr>
              <a:t>shore</a:t>
            </a:r>
            <a: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t> </a:t>
            </a:r>
            <a:b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br>
            <a: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t>the </a:t>
            </a:r>
            <a:r>
              <a:rPr lang="it-IT" sz="2000" b="0" dirty="0" err="1">
                <a:solidFill>
                  <a:schemeClr val="tx2"/>
                </a:solidFill>
                <a:latin typeface="Tahoma" panose="020B0604030504040204" pitchFamily="34" charset="0"/>
                <a:ea typeface="Tahoma" panose="020B0604030504040204" pitchFamily="34" charset="0"/>
                <a:cs typeface="Tahoma" panose="020B0604030504040204" pitchFamily="34" charset="0"/>
              </a:rPr>
              <a:t>Isle</a:t>
            </a:r>
            <a: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t> of Tino</a:t>
            </a:r>
            <a:b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br>
            <a: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t>in front of La Spezia </a:t>
            </a:r>
            <a:r>
              <a:rPr lang="it-IT" sz="2000" b="0" dirty="0" err="1">
                <a:solidFill>
                  <a:schemeClr val="tx2"/>
                </a:solidFill>
                <a:latin typeface="Tahoma" panose="020B0604030504040204" pitchFamily="34" charset="0"/>
                <a:ea typeface="Tahoma" panose="020B0604030504040204" pitchFamily="34" charset="0"/>
                <a:cs typeface="Tahoma" panose="020B0604030504040204" pitchFamily="34" charset="0"/>
              </a:rPr>
              <a:t>coastline</a:t>
            </a:r>
            <a: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t> in Liguria </a:t>
            </a:r>
            <a:r>
              <a:rPr lang="it-IT" sz="2000" b="0" dirty="0" err="1">
                <a:solidFill>
                  <a:schemeClr val="tx2"/>
                </a:solidFill>
                <a:latin typeface="Tahoma" panose="020B0604030504040204" pitchFamily="34" charset="0"/>
                <a:ea typeface="Tahoma" panose="020B0604030504040204" pitchFamily="34" charset="0"/>
                <a:cs typeface="Tahoma" panose="020B0604030504040204" pitchFamily="34" charset="0"/>
              </a:rPr>
              <a:t>Region</a:t>
            </a:r>
            <a: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t/>
            </a:r>
            <a:b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br>
            <a: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t/>
            </a:r>
            <a:b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br>
            <a: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t>thanks to the </a:t>
            </a:r>
            <a:r>
              <a:rPr lang="it-IT" sz="2000" b="0" dirty="0" err="1">
                <a:solidFill>
                  <a:schemeClr val="tx2"/>
                </a:solidFill>
                <a:latin typeface="Tahoma" panose="020B0604030504040204" pitchFamily="34" charset="0"/>
                <a:ea typeface="Tahoma" panose="020B0604030504040204" pitchFamily="34" charset="0"/>
                <a:cs typeface="Tahoma" panose="020B0604030504040204" pitchFamily="34" charset="0"/>
              </a:rPr>
              <a:t>collaboration</a:t>
            </a:r>
            <a: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it-IT" sz="2000" b="0" dirty="0" err="1">
                <a:solidFill>
                  <a:schemeClr val="tx2"/>
                </a:solidFill>
                <a:latin typeface="Tahoma" panose="020B0604030504040204" pitchFamily="34" charset="0"/>
                <a:ea typeface="Tahoma" panose="020B0604030504040204" pitchFamily="34" charset="0"/>
                <a:cs typeface="Tahoma" panose="020B0604030504040204" pitchFamily="34" charset="0"/>
              </a:rPr>
              <a:t>between</a:t>
            </a:r>
            <a:r>
              <a:rPr lang="it-IT" sz="2000" b="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it-IT" sz="2200" b="0" dirty="0">
                <a:solidFill>
                  <a:schemeClr val="tx2"/>
                </a:solidFill>
                <a:latin typeface="Tahoma" panose="020B0604030504040204" pitchFamily="34" charset="0"/>
                <a:ea typeface="Tahoma" panose="020B0604030504040204" pitchFamily="34" charset="0"/>
                <a:cs typeface="Tahoma" panose="020B0604030504040204" pitchFamily="34" charset="0"/>
              </a:rPr>
              <a:t>ISPRA </a:t>
            </a:r>
            <a:br>
              <a:rPr lang="it-IT" sz="2200" b="0" dirty="0">
                <a:solidFill>
                  <a:schemeClr val="tx2"/>
                </a:solidFill>
                <a:latin typeface="Tahoma" panose="020B0604030504040204" pitchFamily="34" charset="0"/>
                <a:ea typeface="Tahoma" panose="020B0604030504040204" pitchFamily="34" charset="0"/>
                <a:cs typeface="Tahoma" panose="020B0604030504040204" pitchFamily="34" charset="0"/>
              </a:rPr>
            </a:br>
            <a:r>
              <a:rPr lang="it-IT" sz="2200" b="0" dirty="0">
                <a:solidFill>
                  <a:schemeClr val="tx2"/>
                </a:solidFill>
                <a:latin typeface="Tahoma" panose="020B0604030504040204" pitchFamily="34" charset="0"/>
                <a:ea typeface="Tahoma" panose="020B0604030504040204" pitchFamily="34" charset="0"/>
                <a:cs typeface="Tahoma" panose="020B0604030504040204" pitchFamily="34" charset="0"/>
              </a:rPr>
              <a:t>and the </a:t>
            </a:r>
            <a:r>
              <a:rPr lang="it-IT" sz="2200" b="0" dirty="0" err="1">
                <a:solidFill>
                  <a:schemeClr val="tx2"/>
                </a:solidFill>
                <a:latin typeface="Tahoma" panose="020B0604030504040204" pitchFamily="34" charset="0"/>
                <a:ea typeface="Tahoma" panose="020B0604030504040204" pitchFamily="34" charset="0"/>
                <a:cs typeface="Tahoma" panose="020B0604030504040204" pitchFamily="34" charset="0"/>
              </a:rPr>
              <a:t>European</a:t>
            </a:r>
            <a:r>
              <a:rPr lang="it-IT" sz="2200" b="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it-IT" sz="2200" b="0" dirty="0" err="1">
                <a:solidFill>
                  <a:schemeClr val="tx2"/>
                </a:solidFill>
                <a:latin typeface="Tahoma" panose="020B0604030504040204" pitchFamily="34" charset="0"/>
                <a:ea typeface="Tahoma" panose="020B0604030504040204" pitchFamily="34" charset="0"/>
                <a:cs typeface="Tahoma" panose="020B0604030504040204" pitchFamily="34" charset="0"/>
              </a:rPr>
              <a:t>Commission’s</a:t>
            </a:r>
            <a:r>
              <a:rPr lang="it-IT" sz="2200" b="0" dirty="0">
                <a:solidFill>
                  <a:schemeClr val="tx2"/>
                </a:solidFill>
                <a:latin typeface="Tahoma" panose="020B0604030504040204" pitchFamily="34" charset="0"/>
                <a:ea typeface="Tahoma" panose="020B0604030504040204" pitchFamily="34" charset="0"/>
                <a:cs typeface="Tahoma" panose="020B0604030504040204" pitchFamily="34" charset="0"/>
              </a:rPr>
              <a:t> Joint </a:t>
            </a:r>
            <a:r>
              <a:rPr lang="it-IT" sz="2200" b="0" dirty="0" err="1">
                <a:solidFill>
                  <a:schemeClr val="tx2"/>
                </a:solidFill>
                <a:latin typeface="Tahoma" panose="020B0604030504040204" pitchFamily="34" charset="0"/>
                <a:ea typeface="Tahoma" panose="020B0604030504040204" pitchFamily="34" charset="0"/>
                <a:cs typeface="Tahoma" panose="020B0604030504040204" pitchFamily="34" charset="0"/>
              </a:rPr>
              <a:t>Research</a:t>
            </a:r>
            <a:r>
              <a:rPr lang="it-IT" sz="2200" b="0" dirty="0">
                <a:solidFill>
                  <a:schemeClr val="tx2"/>
                </a:solidFill>
                <a:latin typeface="Tahoma" panose="020B0604030504040204" pitchFamily="34" charset="0"/>
                <a:ea typeface="Tahoma" panose="020B0604030504040204" pitchFamily="34" charset="0"/>
                <a:cs typeface="Tahoma" panose="020B0604030504040204" pitchFamily="34" charset="0"/>
              </a:rPr>
              <a:t> Center (JRC)</a:t>
            </a:r>
          </a:p>
        </p:txBody>
      </p:sp>
      <p:pic>
        <p:nvPicPr>
          <p:cNvPr id="13" name="Immagine 12">
            <a:extLst>
              <a:ext uri="{FF2B5EF4-FFF2-40B4-BE49-F238E27FC236}">
                <a16:creationId xmlns:a16="http://schemas.microsoft.com/office/drawing/2014/main" id="{39D5D5A5-E166-4687-818C-B2DD696358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4391" y="1122588"/>
            <a:ext cx="3884897" cy="2186470"/>
          </a:xfrm>
          <a:prstGeom prst="rect">
            <a:avLst/>
          </a:prstGeom>
        </p:spPr>
      </p:pic>
      <p:pic>
        <p:nvPicPr>
          <p:cNvPr id="11" name="image12.png">
            <a:extLst>
              <a:ext uri="{FF2B5EF4-FFF2-40B4-BE49-F238E27FC236}">
                <a16:creationId xmlns:a16="http://schemas.microsoft.com/office/drawing/2014/main" id="{F4F2E828-C6E2-4D48-8906-F04945B175A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98496" y="1122588"/>
            <a:ext cx="3303702" cy="216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a:extLst>
              <a:ext uri="{FF2B5EF4-FFF2-40B4-BE49-F238E27FC236}">
                <a16:creationId xmlns:a16="http://schemas.microsoft.com/office/drawing/2014/main" id="{CD466C15-C0A6-4F38-8A6C-A33812E95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3624" y="3309058"/>
            <a:ext cx="5117148" cy="2880000"/>
          </a:xfrm>
          <a:prstGeom prst="rect">
            <a:avLst/>
          </a:prstGeom>
        </p:spPr>
      </p:pic>
      <p:sp>
        <p:nvSpPr>
          <p:cNvPr id="2" name="Titolo 4">
            <a:extLst>
              <a:ext uri="{FF2B5EF4-FFF2-40B4-BE49-F238E27FC236}">
                <a16:creationId xmlns:a16="http://schemas.microsoft.com/office/drawing/2014/main" id="{F39174ED-8CF9-95AC-B267-FCCC85EF3774}"/>
              </a:ext>
            </a:extLst>
          </p:cNvPr>
          <p:cNvSpPr txBox="1">
            <a:spLocks/>
          </p:cNvSpPr>
          <p:nvPr/>
        </p:nvSpPr>
        <p:spPr>
          <a:xfrm>
            <a:off x="838200" y="344515"/>
            <a:ext cx="10845800" cy="63240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1" kern="1200">
                <a:solidFill>
                  <a:srgbClr val="264368"/>
                </a:solidFill>
                <a:latin typeface="+mn-lt"/>
                <a:ea typeface="+mj-ea"/>
                <a:cs typeface="+mj-cs"/>
              </a:defRPr>
            </a:lvl1pPr>
          </a:lstStyle>
          <a:p>
            <a:pPr algn="ctr"/>
            <a:r>
              <a:rPr lang="it-IT" sz="3600" dirty="0"/>
              <a:t>INNOVATIVE COMPONENT OF THE SYSTEM</a:t>
            </a:r>
          </a:p>
        </p:txBody>
      </p:sp>
    </p:spTree>
    <p:extLst>
      <p:ext uri="{BB962C8B-B14F-4D97-AF65-F5344CB8AC3E}">
        <p14:creationId xmlns:p14="http://schemas.microsoft.com/office/powerpoint/2010/main" val="4293626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7C00CD-A67C-AC33-7025-3D01A6FA0132}"/>
              </a:ext>
            </a:extLst>
          </p:cNvPr>
          <p:cNvSpPr>
            <a:spLocks noGrp="1"/>
          </p:cNvSpPr>
          <p:nvPr>
            <p:ph type="ctrTitle"/>
          </p:nvPr>
        </p:nvSpPr>
        <p:spPr>
          <a:xfrm>
            <a:off x="2316480" y="3352801"/>
            <a:ext cx="8961120" cy="1333098"/>
          </a:xfrm>
        </p:spPr>
        <p:txBody>
          <a:bodyPr/>
          <a:lstStyle/>
          <a:p>
            <a:r>
              <a:rPr lang="it-IT" dirty="0"/>
              <a:t/>
            </a:r>
            <a:br>
              <a:rPr lang="it-IT" dirty="0"/>
            </a:br>
            <a:r>
              <a:rPr lang="it-IT" dirty="0" err="1"/>
              <a:t>Thank</a:t>
            </a:r>
            <a:r>
              <a:rPr lang="it-IT" dirty="0"/>
              <a:t> </a:t>
            </a:r>
            <a:r>
              <a:rPr lang="it-IT" dirty="0" err="1"/>
              <a:t>you</a:t>
            </a:r>
            <a:r>
              <a:rPr lang="it-IT" dirty="0"/>
              <a:t> </a:t>
            </a:r>
            <a:r>
              <a:rPr lang="it-IT" dirty="0" err="1"/>
              <a:t>very</a:t>
            </a:r>
            <a:r>
              <a:rPr lang="it-IT" dirty="0"/>
              <a:t> </a:t>
            </a:r>
            <a:r>
              <a:rPr lang="it-IT" dirty="0" err="1"/>
              <a:t>much</a:t>
            </a:r>
            <a:r>
              <a:rPr lang="it-IT" dirty="0"/>
              <a:t> for </a:t>
            </a:r>
            <a:r>
              <a:rPr lang="it-IT" dirty="0" err="1"/>
              <a:t>your</a:t>
            </a:r>
            <a:r>
              <a:rPr lang="it-IT" dirty="0"/>
              <a:t> </a:t>
            </a:r>
            <a:r>
              <a:rPr lang="it-IT" dirty="0" err="1"/>
              <a:t>kind</a:t>
            </a:r>
            <a:r>
              <a:rPr lang="it-IT" dirty="0"/>
              <a:t> </a:t>
            </a:r>
            <a:r>
              <a:rPr lang="it-IT" dirty="0" err="1"/>
              <a:t>attention</a:t>
            </a:r>
            <a:r>
              <a:rPr lang="it-IT" dirty="0"/>
              <a:t>!</a:t>
            </a:r>
          </a:p>
        </p:txBody>
      </p:sp>
      <p:sp>
        <p:nvSpPr>
          <p:cNvPr id="3" name="Sottotitolo 1">
            <a:extLst>
              <a:ext uri="{FF2B5EF4-FFF2-40B4-BE49-F238E27FC236}">
                <a16:creationId xmlns:a16="http://schemas.microsoft.com/office/drawing/2014/main" id="{B3F6B02D-97F0-6D25-A251-0D1D5520F814}"/>
              </a:ext>
            </a:extLst>
          </p:cNvPr>
          <p:cNvSpPr txBox="1">
            <a:spLocks/>
          </p:cNvSpPr>
          <p:nvPr/>
        </p:nvSpPr>
        <p:spPr>
          <a:xfrm>
            <a:off x="2032580" y="4428018"/>
            <a:ext cx="8126835" cy="94400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it-IT" sz="2000" b="1" dirty="0">
              <a:solidFill>
                <a:srgbClr val="CE843C"/>
              </a:solidFill>
              <a:cs typeface="Garamond"/>
            </a:endParaRPr>
          </a:p>
          <a:p>
            <a:pPr marL="0" indent="0" algn="ctr">
              <a:buNone/>
            </a:pPr>
            <a:r>
              <a:rPr lang="it-IT" sz="2400" b="1" dirty="0">
                <a:solidFill>
                  <a:srgbClr val="CE843C"/>
                </a:solidFill>
                <a:cs typeface="Garamond"/>
              </a:rPr>
              <a:t>G. Arena,  E. Giusta, C. Gera, P. Di Manna</a:t>
            </a:r>
          </a:p>
          <a:p>
            <a:pPr marL="0" indent="0" algn="ctr">
              <a:buNone/>
            </a:pPr>
            <a:r>
              <a:rPr lang="it-IT" sz="2400" i="1" dirty="0">
                <a:solidFill>
                  <a:srgbClr val="CE843C"/>
                </a:solidFill>
                <a:cs typeface="Garamond"/>
              </a:rPr>
              <a:t>(ISPRA-CN-COS &amp; GEO-RIS)</a:t>
            </a:r>
          </a:p>
        </p:txBody>
      </p:sp>
      <p:sp>
        <p:nvSpPr>
          <p:cNvPr id="4" name="Titolo 1">
            <a:extLst>
              <a:ext uri="{FF2B5EF4-FFF2-40B4-BE49-F238E27FC236}">
                <a16:creationId xmlns:a16="http://schemas.microsoft.com/office/drawing/2014/main" id="{63DE6580-5418-B926-E880-42855BCAF0A9}"/>
              </a:ext>
            </a:extLst>
          </p:cNvPr>
          <p:cNvSpPr txBox="1">
            <a:spLocks/>
          </p:cNvSpPr>
          <p:nvPr/>
        </p:nvSpPr>
        <p:spPr>
          <a:xfrm>
            <a:off x="270700" y="1689602"/>
            <a:ext cx="11406753" cy="1589125"/>
          </a:xfrm>
          <a:prstGeom prst="rect">
            <a:avLst/>
          </a:prstGeom>
        </p:spPr>
        <p:txBody>
          <a:bodyPr vert="horz" lIns="91440" tIns="45720" rIns="91440" bIns="45720" rtlCol="0" anchor="ctr">
            <a:normAutofit fontScale="85000" lnSpcReduction="20000"/>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pPr>
            <a:r>
              <a:rPr lang="it-IT" sz="3000" b="1" dirty="0" err="1">
                <a:solidFill>
                  <a:srgbClr val="CE843C"/>
                </a:solidFill>
              </a:rPr>
              <a:t>Italian</a:t>
            </a:r>
            <a:r>
              <a:rPr lang="it-IT" sz="3000" b="1" dirty="0">
                <a:solidFill>
                  <a:srgbClr val="CE843C"/>
                </a:solidFill>
              </a:rPr>
              <a:t> National </a:t>
            </a:r>
            <a:r>
              <a:rPr lang="it-IT" sz="3000" b="1" dirty="0" err="1">
                <a:solidFill>
                  <a:srgbClr val="CE843C"/>
                </a:solidFill>
              </a:rPr>
              <a:t>Institute</a:t>
            </a:r>
            <a:r>
              <a:rPr lang="it-IT" sz="3000" b="1" dirty="0">
                <a:solidFill>
                  <a:srgbClr val="CE843C"/>
                </a:solidFill>
              </a:rPr>
              <a:t> for </a:t>
            </a:r>
            <a:r>
              <a:rPr lang="it-IT" sz="3000" b="1" dirty="0" err="1">
                <a:solidFill>
                  <a:srgbClr val="CE843C"/>
                </a:solidFill>
              </a:rPr>
              <a:t>Environmental</a:t>
            </a:r>
            <a:r>
              <a:rPr lang="it-IT" sz="3000" b="1" dirty="0">
                <a:solidFill>
                  <a:srgbClr val="CE843C"/>
                </a:solidFill>
              </a:rPr>
              <a:t> </a:t>
            </a:r>
            <a:r>
              <a:rPr lang="it-IT" sz="3000" b="1" dirty="0" err="1">
                <a:solidFill>
                  <a:srgbClr val="CE843C"/>
                </a:solidFill>
              </a:rPr>
              <a:t>Protection</a:t>
            </a:r>
            <a:r>
              <a:rPr lang="it-IT" sz="3000" b="1" dirty="0">
                <a:solidFill>
                  <a:srgbClr val="CE843C"/>
                </a:solidFill>
              </a:rPr>
              <a:t> and </a:t>
            </a:r>
            <a:r>
              <a:rPr lang="it-IT" sz="3000" b="1" dirty="0" err="1">
                <a:solidFill>
                  <a:srgbClr val="CE843C"/>
                </a:solidFill>
              </a:rPr>
              <a:t>Research</a:t>
            </a:r>
            <a:r>
              <a:rPr lang="it-IT" sz="3000" b="1" dirty="0">
                <a:solidFill>
                  <a:srgbClr val="CE843C"/>
                </a:solidFill>
              </a:rPr>
              <a:t> (ISPRA)</a:t>
            </a:r>
          </a:p>
          <a:p>
            <a:pPr algn="ctr">
              <a:spcBef>
                <a:spcPts val="600"/>
              </a:spcBef>
            </a:pPr>
            <a:r>
              <a:rPr lang="it-IT" sz="3000" b="1" dirty="0">
                <a:solidFill>
                  <a:srgbClr val="CE843C"/>
                </a:solidFill>
              </a:rPr>
              <a:t>National Centre for </a:t>
            </a:r>
            <a:r>
              <a:rPr lang="it-IT" sz="3000" b="1" dirty="0" err="1">
                <a:solidFill>
                  <a:srgbClr val="CE843C"/>
                </a:solidFill>
              </a:rPr>
              <a:t>environmental</a:t>
            </a:r>
            <a:r>
              <a:rPr lang="it-IT" sz="3000" b="1" dirty="0">
                <a:solidFill>
                  <a:srgbClr val="CE843C"/>
                </a:solidFill>
              </a:rPr>
              <a:t> </a:t>
            </a:r>
            <a:r>
              <a:rPr lang="it-IT" sz="3000" b="1" dirty="0" err="1">
                <a:solidFill>
                  <a:srgbClr val="CE843C"/>
                </a:solidFill>
              </a:rPr>
              <a:t>characterization</a:t>
            </a:r>
            <a:r>
              <a:rPr lang="it-IT" sz="3000" b="1" dirty="0">
                <a:solidFill>
                  <a:srgbClr val="CE843C"/>
                </a:solidFill>
              </a:rPr>
              <a:t> and </a:t>
            </a:r>
            <a:r>
              <a:rPr lang="it-IT" sz="3000" b="1" dirty="0" err="1">
                <a:solidFill>
                  <a:srgbClr val="CE843C"/>
                </a:solidFill>
              </a:rPr>
              <a:t>protection</a:t>
            </a:r>
            <a:r>
              <a:rPr lang="it-IT" sz="3000" b="1" dirty="0">
                <a:solidFill>
                  <a:srgbClr val="CE843C"/>
                </a:solidFill>
              </a:rPr>
              <a:t> of </a:t>
            </a:r>
            <a:r>
              <a:rPr lang="it-IT" sz="3000" b="1" dirty="0" err="1">
                <a:solidFill>
                  <a:srgbClr val="CE843C"/>
                </a:solidFill>
              </a:rPr>
              <a:t>coasts</a:t>
            </a:r>
            <a:r>
              <a:rPr lang="it-IT" sz="3000" b="1" dirty="0">
                <a:solidFill>
                  <a:srgbClr val="CE843C"/>
                </a:solidFill>
              </a:rPr>
              <a:t>,</a:t>
            </a:r>
          </a:p>
          <a:p>
            <a:pPr algn="ctr">
              <a:spcBef>
                <a:spcPts val="600"/>
              </a:spcBef>
            </a:pPr>
            <a:r>
              <a:rPr lang="it-IT" sz="3000" b="1" dirty="0">
                <a:solidFill>
                  <a:srgbClr val="CE843C"/>
                </a:solidFill>
              </a:rPr>
              <a:t> marine </a:t>
            </a:r>
            <a:r>
              <a:rPr lang="it-IT" sz="3000" b="1" dirty="0" err="1">
                <a:solidFill>
                  <a:srgbClr val="CE843C"/>
                </a:solidFill>
              </a:rPr>
              <a:t>climatology</a:t>
            </a:r>
            <a:r>
              <a:rPr lang="it-IT" sz="3000" b="1" dirty="0">
                <a:solidFill>
                  <a:srgbClr val="CE843C"/>
                </a:solidFill>
              </a:rPr>
              <a:t> and </a:t>
            </a:r>
            <a:r>
              <a:rPr lang="it-IT" sz="3000" b="1" dirty="0" err="1">
                <a:solidFill>
                  <a:srgbClr val="CE843C"/>
                </a:solidFill>
              </a:rPr>
              <a:t>operational</a:t>
            </a:r>
            <a:r>
              <a:rPr lang="it-IT" sz="3000" b="1" dirty="0">
                <a:solidFill>
                  <a:srgbClr val="CE843C"/>
                </a:solidFill>
              </a:rPr>
              <a:t> </a:t>
            </a:r>
            <a:r>
              <a:rPr lang="it-IT" sz="3000" b="1" dirty="0" err="1">
                <a:solidFill>
                  <a:srgbClr val="CE843C"/>
                </a:solidFill>
              </a:rPr>
              <a:t>oceanography</a:t>
            </a:r>
            <a:endParaRPr lang="it-IT" sz="3000" b="1" dirty="0">
              <a:solidFill>
                <a:srgbClr val="CE843C"/>
              </a:solidFill>
            </a:endParaRPr>
          </a:p>
          <a:p>
            <a:pPr algn="ctr">
              <a:spcBef>
                <a:spcPts val="600"/>
              </a:spcBef>
            </a:pPr>
            <a:r>
              <a:rPr lang="it-IT" sz="2400" b="1" dirty="0" err="1">
                <a:solidFill>
                  <a:schemeClr val="bg1">
                    <a:lumMod val="95000"/>
                  </a:schemeClr>
                </a:solidFill>
              </a:rPr>
              <a:t>Director</a:t>
            </a:r>
            <a:r>
              <a:rPr lang="it-IT" sz="2400" b="1" dirty="0">
                <a:solidFill>
                  <a:schemeClr val="bg1">
                    <a:lumMod val="95000"/>
                  </a:schemeClr>
                </a:solidFill>
              </a:rPr>
              <a:t> Maurizio Ferla</a:t>
            </a:r>
          </a:p>
          <a:p>
            <a:pPr algn="ctr">
              <a:spcBef>
                <a:spcPts val="600"/>
              </a:spcBef>
            </a:pPr>
            <a:endParaRPr lang="it-IT" sz="3400" dirty="0">
              <a:solidFill>
                <a:schemeClr val="bg1">
                  <a:lumMod val="95000"/>
                </a:schemeClr>
              </a:solidFill>
            </a:endParaRPr>
          </a:p>
        </p:txBody>
      </p:sp>
      <p:sp>
        <p:nvSpPr>
          <p:cNvPr id="5" name="Sottotitolo 1">
            <a:extLst>
              <a:ext uri="{FF2B5EF4-FFF2-40B4-BE49-F238E27FC236}">
                <a16:creationId xmlns:a16="http://schemas.microsoft.com/office/drawing/2014/main" id="{7D073C07-A531-B5C5-3A2D-9F2CA8B04DD0}"/>
              </a:ext>
            </a:extLst>
          </p:cNvPr>
          <p:cNvSpPr txBox="1">
            <a:spLocks/>
          </p:cNvSpPr>
          <p:nvPr/>
        </p:nvSpPr>
        <p:spPr>
          <a:xfrm>
            <a:off x="7964131" y="5930990"/>
            <a:ext cx="3500287" cy="3246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1800" b="1" dirty="0">
                <a:solidFill>
                  <a:schemeClr val="bg1"/>
                </a:solidFill>
                <a:latin typeface="+mj-lt"/>
                <a:cs typeface="Garamond"/>
              </a:rPr>
              <a:t>tsunami.isprambiente.it/</a:t>
            </a:r>
            <a:r>
              <a:rPr lang="it-IT" sz="1800" b="1" dirty="0" err="1">
                <a:solidFill>
                  <a:schemeClr val="bg1"/>
                </a:solidFill>
                <a:latin typeface="+mj-lt"/>
                <a:cs typeface="Garamond"/>
              </a:rPr>
              <a:t>TAD_Server</a:t>
            </a:r>
            <a:endParaRPr lang="it-IT" sz="1800" i="1" dirty="0">
              <a:solidFill>
                <a:schemeClr val="bg1"/>
              </a:solidFill>
              <a:latin typeface="+mj-lt"/>
              <a:cs typeface="Garamond"/>
            </a:endParaRPr>
          </a:p>
        </p:txBody>
      </p:sp>
    </p:spTree>
    <p:extLst>
      <p:ext uri="{BB962C8B-B14F-4D97-AF65-F5344CB8AC3E}">
        <p14:creationId xmlns:p14="http://schemas.microsoft.com/office/powerpoint/2010/main" val="561367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50F4FF-74C4-0247-5A9B-6A6C95F2A11A}"/>
              </a:ext>
            </a:extLst>
          </p:cNvPr>
          <p:cNvSpPr>
            <a:spLocks noGrp="1"/>
          </p:cNvSpPr>
          <p:nvPr>
            <p:ph type="title"/>
          </p:nvPr>
        </p:nvSpPr>
        <p:spPr/>
        <p:txBody>
          <a:bodyPr>
            <a:normAutofit/>
          </a:bodyPr>
          <a:lstStyle/>
          <a:p>
            <a:pPr algn="ctr"/>
            <a:r>
              <a:rPr lang="en-US" dirty="0"/>
              <a:t>EVOLUTION OF THE ITALIAN TSUNAMI WARNING SYSTEM</a:t>
            </a:r>
          </a:p>
        </p:txBody>
      </p:sp>
      <p:sp>
        <p:nvSpPr>
          <p:cNvPr id="3" name="Segnaposto contenuto 2">
            <a:extLst>
              <a:ext uri="{FF2B5EF4-FFF2-40B4-BE49-F238E27FC236}">
                <a16:creationId xmlns:a16="http://schemas.microsoft.com/office/drawing/2014/main" id="{1065FBF2-0397-B974-3F7F-9D4A87E5C284}"/>
              </a:ext>
            </a:extLst>
          </p:cNvPr>
          <p:cNvSpPr>
            <a:spLocks noGrp="1"/>
          </p:cNvSpPr>
          <p:nvPr>
            <p:ph idx="1"/>
          </p:nvPr>
        </p:nvSpPr>
        <p:spPr>
          <a:xfrm>
            <a:off x="104503" y="1208174"/>
            <a:ext cx="5568799" cy="4809449"/>
          </a:xfrm>
        </p:spPr>
        <p:txBody>
          <a:bodyPr/>
          <a:lstStyle/>
          <a:p>
            <a:pPr marL="285750" indent="-285750" algn="just" eaLnBrk="0" fontAlgn="base" hangingPunct="0">
              <a:spcBef>
                <a:spcPct val="0"/>
              </a:spcBef>
              <a:spcAft>
                <a:spcPct val="0"/>
              </a:spcAft>
              <a:buFont typeface="Wingdings" panose="05000000000000000000" pitchFamily="2" charset="2"/>
              <a:buChar char="v"/>
            </a:pPr>
            <a:r>
              <a:rPr lang="it-IT" altLang="it-IT" sz="1800" dirty="0"/>
              <a:t>From 2017 to 2021, tsunami </a:t>
            </a:r>
            <a:r>
              <a:rPr lang="it-IT" altLang="it-IT" sz="1800" dirty="0" err="1"/>
              <a:t>detection</a:t>
            </a:r>
            <a:r>
              <a:rPr lang="it-IT" altLang="it-IT" sz="1800" dirty="0"/>
              <a:t> </a:t>
            </a:r>
            <a:r>
              <a:rPr lang="it-IT" altLang="it-IT" sz="1800" dirty="0" err="1"/>
              <a:t>was</a:t>
            </a:r>
            <a:r>
              <a:rPr lang="it-IT" altLang="it-IT" sz="1800" dirty="0"/>
              <a:t> </a:t>
            </a:r>
            <a:r>
              <a:rPr lang="it-IT" altLang="it-IT" sz="1800" dirty="0" err="1"/>
              <a:t>performed</a:t>
            </a:r>
            <a:r>
              <a:rPr lang="it-IT" altLang="it-IT" sz="1800" dirty="0"/>
              <a:t> by t</a:t>
            </a:r>
            <a:r>
              <a:rPr kumimoji="0" lang="it-IT" altLang="it-IT" sz="1800" b="0" i="0" u="none" strike="noStrike" cap="none" normalizeH="0" baseline="0" dirty="0">
                <a:ln>
                  <a:noFill/>
                </a:ln>
                <a:effectLst/>
              </a:rPr>
              <a:t>he </a:t>
            </a:r>
            <a:r>
              <a:rPr kumimoji="0" lang="it-IT" altLang="it-IT" sz="1800" b="0" i="0" u="none" strike="noStrike" cap="none" normalizeH="0" baseline="0" dirty="0" err="1">
                <a:ln>
                  <a:noFill/>
                </a:ln>
                <a:effectLst/>
              </a:rPr>
              <a:t>national</a:t>
            </a:r>
            <a:r>
              <a:rPr kumimoji="0" lang="it-IT" altLang="it-IT" sz="1800" b="0" i="0" u="none" strike="noStrike" cap="none" normalizeH="0" dirty="0">
                <a:ln>
                  <a:noFill/>
                </a:ln>
                <a:effectLst/>
              </a:rPr>
              <a:t> </a:t>
            </a:r>
            <a:r>
              <a:rPr lang="it-IT" altLang="it-IT" sz="1800" dirty="0" err="1"/>
              <a:t>t</a:t>
            </a:r>
            <a:r>
              <a:rPr kumimoji="0" lang="it-IT" altLang="it-IT" sz="1800" b="0" i="0" u="none" strike="noStrike" cap="none" normalizeH="0" dirty="0" err="1">
                <a:ln>
                  <a:noFill/>
                </a:ln>
                <a:effectLst/>
              </a:rPr>
              <a:t>ide</a:t>
            </a:r>
            <a:r>
              <a:rPr kumimoji="0" lang="it-IT" altLang="it-IT" sz="1800" b="0" i="0" u="none" strike="noStrike" cap="none" normalizeH="0" dirty="0">
                <a:ln>
                  <a:noFill/>
                </a:ln>
                <a:effectLst/>
              </a:rPr>
              <a:t> </a:t>
            </a:r>
            <a:r>
              <a:rPr lang="it-IT" altLang="it-IT" sz="1800" dirty="0" err="1"/>
              <a:t>g</a:t>
            </a:r>
            <a:r>
              <a:rPr kumimoji="0" lang="it-IT" altLang="it-IT" sz="1800" b="0" i="0" u="none" strike="noStrike" cap="none" normalizeH="0" dirty="0" err="1">
                <a:ln>
                  <a:noFill/>
                </a:ln>
                <a:effectLst/>
              </a:rPr>
              <a:t>auges</a:t>
            </a:r>
            <a:r>
              <a:rPr kumimoji="0" lang="it-IT" altLang="it-IT" sz="1800" b="0" i="0" u="none" strike="noStrike" cap="none" normalizeH="0" dirty="0">
                <a:ln>
                  <a:noFill/>
                </a:ln>
                <a:effectLst/>
              </a:rPr>
              <a:t> network (RMN)</a:t>
            </a:r>
            <a:r>
              <a:rPr lang="en-US" altLang="it-IT" sz="1800" dirty="0"/>
              <a:t> located in the main Italian ports</a:t>
            </a:r>
          </a:p>
          <a:p>
            <a:pPr marL="285750" indent="-285750" algn="just" eaLnBrk="0" fontAlgn="base" hangingPunct="0">
              <a:spcBef>
                <a:spcPct val="0"/>
              </a:spcBef>
              <a:spcAft>
                <a:spcPct val="0"/>
              </a:spcAft>
              <a:buFont typeface="Wingdings" panose="05000000000000000000" pitchFamily="2" charset="2"/>
              <a:buChar char="v"/>
            </a:pPr>
            <a:endParaRPr kumimoji="0" lang="it-IT" altLang="it-IT" sz="1800" b="0" i="0" u="none" strike="noStrike" cap="none" normalizeH="0" dirty="0">
              <a:ln>
                <a:noFill/>
              </a:ln>
              <a:effectLst/>
            </a:endParaRPr>
          </a:p>
          <a:p>
            <a:pPr marL="285750" indent="-285750" algn="just" eaLnBrk="0" fontAlgn="base" hangingPunct="0">
              <a:spcBef>
                <a:spcPct val="0"/>
              </a:spcBef>
              <a:spcAft>
                <a:spcPct val="0"/>
              </a:spcAft>
              <a:buFont typeface="Wingdings" panose="05000000000000000000" pitchFamily="2" charset="2"/>
              <a:buChar char="v"/>
            </a:pPr>
            <a:r>
              <a:rPr kumimoji="0" lang="it-IT" altLang="it-IT" sz="1800" b="0" i="0" u="none" strike="noStrike" cap="none" normalizeH="0" dirty="0">
                <a:ln>
                  <a:noFill/>
                </a:ln>
                <a:effectLst/>
              </a:rPr>
              <a:t>RMN </a:t>
            </a:r>
            <a:r>
              <a:rPr kumimoji="0" lang="it-IT" altLang="it-IT" sz="1800" b="0" i="0" u="none" strike="noStrike" cap="none" normalizeH="0" dirty="0" err="1">
                <a:ln>
                  <a:noFill/>
                </a:ln>
                <a:effectLst/>
              </a:rPr>
              <a:t>is</a:t>
            </a:r>
            <a:r>
              <a:rPr kumimoji="0" lang="it-IT" altLang="it-IT" sz="1800" b="0" i="0" u="none" strike="noStrike" cap="none" normalizeH="0" dirty="0">
                <a:ln>
                  <a:noFill/>
                </a:ln>
                <a:effectLst/>
              </a:rPr>
              <a:t> an </a:t>
            </a:r>
            <a:r>
              <a:rPr kumimoji="0" lang="it-IT" altLang="it-IT" sz="1800" b="0" i="0" u="none" strike="noStrike" cap="none" normalizeH="0" dirty="0" err="1">
                <a:ln>
                  <a:noFill/>
                </a:ln>
                <a:effectLst/>
              </a:rPr>
              <a:t>important</a:t>
            </a:r>
            <a:r>
              <a:rPr kumimoji="0" lang="it-IT" altLang="it-IT" sz="1800" b="0" i="0" u="none" strike="noStrike" cap="none" normalizeH="0" dirty="0">
                <a:ln>
                  <a:noFill/>
                </a:ln>
                <a:effectLst/>
              </a:rPr>
              <a:t> sea </a:t>
            </a:r>
            <a:r>
              <a:rPr kumimoji="0" lang="it-IT" altLang="it-IT" sz="1800" b="0" i="0" u="none" strike="noStrike" cap="none" normalizeH="0" dirty="0" err="1">
                <a:ln>
                  <a:noFill/>
                </a:ln>
                <a:effectLst/>
              </a:rPr>
              <a:t>level</a:t>
            </a:r>
            <a:r>
              <a:rPr kumimoji="0" lang="it-IT" altLang="it-IT" sz="1800" b="0" i="0" u="none" strike="noStrike" cap="none" normalizeH="0" dirty="0">
                <a:ln>
                  <a:noFill/>
                </a:ln>
                <a:effectLst/>
              </a:rPr>
              <a:t> </a:t>
            </a:r>
            <a:r>
              <a:rPr lang="it-IT" altLang="it-IT" sz="1800" dirty="0" err="1"/>
              <a:t>measurement</a:t>
            </a:r>
            <a:r>
              <a:rPr lang="it-IT" altLang="it-IT" sz="1800" dirty="0"/>
              <a:t> network</a:t>
            </a:r>
            <a:r>
              <a:rPr kumimoji="0" lang="it-IT" altLang="it-IT" sz="1800" b="0" i="0" u="none" strike="noStrike" cap="none" normalizeH="0" dirty="0">
                <a:ln>
                  <a:noFill/>
                </a:ln>
                <a:effectLst/>
              </a:rPr>
              <a:t> in the </a:t>
            </a:r>
            <a:r>
              <a:rPr kumimoji="0" lang="it-IT" altLang="it-IT" sz="1800" b="0" i="0" u="none" strike="noStrike" cap="none" normalizeH="0" dirty="0" err="1">
                <a:ln>
                  <a:noFill/>
                </a:ln>
                <a:effectLst/>
              </a:rPr>
              <a:t>Mediterranean</a:t>
            </a:r>
            <a:r>
              <a:rPr lang="it-IT" altLang="it-IT" sz="1800" dirty="0"/>
              <a:t> </a:t>
            </a:r>
            <a:r>
              <a:rPr lang="it-IT" altLang="it-IT" sz="1800" dirty="0" err="1"/>
              <a:t>that</a:t>
            </a:r>
            <a:r>
              <a:rPr lang="it-IT" altLang="it-IT" sz="1800" dirty="0"/>
              <a:t> </a:t>
            </a:r>
            <a:r>
              <a:rPr lang="it-IT" altLang="it-IT" sz="1800" dirty="0" err="1"/>
              <a:t>measures</a:t>
            </a:r>
            <a:r>
              <a:rPr lang="it-IT" altLang="it-IT" sz="1800" dirty="0"/>
              <a:t> </a:t>
            </a:r>
            <a:r>
              <a:rPr lang="it-IT" altLang="it-IT" sz="1800" b="1" u="sng" dirty="0"/>
              <a:t>sea </a:t>
            </a:r>
            <a:r>
              <a:rPr lang="it-IT" altLang="it-IT" sz="1800" b="1" u="sng" dirty="0" err="1"/>
              <a:t>level</a:t>
            </a:r>
            <a:r>
              <a:rPr lang="it-IT" altLang="it-IT" sz="1800" b="1" u="sng" dirty="0"/>
              <a:t> </a:t>
            </a:r>
            <a:r>
              <a:rPr lang="it-IT" altLang="it-IT" sz="1800" dirty="0"/>
              <a:t>to determine </a:t>
            </a:r>
            <a:r>
              <a:rPr lang="it-IT" altLang="it-IT" sz="1800" b="1" dirty="0" err="1"/>
              <a:t>tides</a:t>
            </a:r>
            <a:r>
              <a:rPr lang="it-IT" altLang="it-IT" sz="1800" dirty="0"/>
              <a:t> and </a:t>
            </a:r>
            <a:r>
              <a:rPr lang="it-IT" altLang="it-IT" sz="1800" dirty="0" err="1"/>
              <a:t>includes</a:t>
            </a:r>
            <a:r>
              <a:rPr lang="it-IT" altLang="it-IT" sz="1800" dirty="0"/>
              <a:t> the meteomarine network of the </a:t>
            </a:r>
            <a:r>
              <a:rPr lang="it-IT" altLang="it-IT" sz="1800" dirty="0" err="1"/>
              <a:t>Italian</a:t>
            </a:r>
            <a:r>
              <a:rPr lang="it-IT" altLang="it-IT" sz="1800" dirty="0"/>
              <a:t> </a:t>
            </a:r>
            <a:r>
              <a:rPr lang="it-IT" altLang="it-IT" sz="1800" dirty="0" err="1"/>
              <a:t>coasts</a:t>
            </a:r>
            <a:endParaRPr lang="it-IT" altLang="it-IT" sz="1800" dirty="0"/>
          </a:p>
          <a:p>
            <a:pPr algn="just" eaLnBrk="0" fontAlgn="base" hangingPunct="0">
              <a:spcBef>
                <a:spcPct val="0"/>
              </a:spcBef>
              <a:spcAft>
                <a:spcPct val="0"/>
              </a:spcAft>
            </a:pPr>
            <a:r>
              <a:rPr lang="it-IT" altLang="it-IT" sz="1800" dirty="0"/>
              <a:t>    </a:t>
            </a:r>
          </a:p>
          <a:p>
            <a:pPr algn="just" eaLnBrk="0" fontAlgn="base" hangingPunct="0">
              <a:spcBef>
                <a:spcPct val="0"/>
              </a:spcBef>
              <a:spcAft>
                <a:spcPct val="0"/>
              </a:spcAft>
            </a:pPr>
            <a:r>
              <a:rPr lang="it-IT" altLang="it-IT" sz="1800" dirty="0"/>
              <a:t>      </a:t>
            </a:r>
            <a:r>
              <a:rPr lang="it-IT" altLang="it-IT" sz="1800" dirty="0" err="1"/>
              <a:t>Its</a:t>
            </a:r>
            <a:r>
              <a:rPr lang="it-IT" altLang="it-IT" sz="1800" dirty="0"/>
              <a:t> </a:t>
            </a:r>
            <a:r>
              <a:rPr lang="it-IT" altLang="it-IT" sz="1800" dirty="0" err="1"/>
              <a:t>measured</a:t>
            </a:r>
            <a:r>
              <a:rPr lang="it-IT" altLang="it-IT" sz="1800" dirty="0"/>
              <a:t> </a:t>
            </a:r>
            <a:r>
              <a:rPr lang="it-IT" altLang="it-IT" sz="1800" dirty="0" err="1"/>
              <a:t>parameters</a:t>
            </a:r>
            <a:r>
              <a:rPr lang="it-IT" altLang="it-IT" sz="1800" dirty="0"/>
              <a:t>, common for </a:t>
            </a:r>
            <a:r>
              <a:rPr lang="it-IT" altLang="it-IT" sz="1800" dirty="0" err="1"/>
              <a:t>all</a:t>
            </a:r>
            <a:r>
              <a:rPr lang="it-IT" altLang="it-IT" sz="1800" dirty="0"/>
              <a:t> stations, are:</a:t>
            </a:r>
          </a:p>
          <a:p>
            <a:pPr algn="ctr" eaLnBrk="0" fontAlgn="base" hangingPunct="0">
              <a:spcBef>
                <a:spcPct val="0"/>
              </a:spcBef>
              <a:spcAft>
                <a:spcPct val="0"/>
              </a:spcAft>
            </a:pPr>
            <a:r>
              <a:rPr lang="it-IT" altLang="it-IT" sz="1800" dirty="0"/>
              <a:t> </a:t>
            </a:r>
            <a:r>
              <a:rPr lang="it-IT" altLang="it-IT" sz="1800" dirty="0" err="1">
                <a:solidFill>
                  <a:srgbClr val="0070C0"/>
                </a:solidFill>
              </a:rPr>
              <a:t>microwave</a:t>
            </a:r>
            <a:r>
              <a:rPr lang="it-IT" altLang="it-IT" sz="1800" dirty="0">
                <a:solidFill>
                  <a:srgbClr val="0070C0"/>
                </a:solidFill>
              </a:rPr>
              <a:t> </a:t>
            </a:r>
            <a:r>
              <a:rPr lang="it-IT" altLang="it-IT" sz="1800" dirty="0" err="1">
                <a:solidFill>
                  <a:srgbClr val="0070C0"/>
                </a:solidFill>
              </a:rPr>
              <a:t>level</a:t>
            </a:r>
            <a:r>
              <a:rPr lang="it-IT" altLang="it-IT" sz="1800" dirty="0">
                <a:solidFill>
                  <a:srgbClr val="0070C0"/>
                </a:solidFill>
              </a:rPr>
              <a:t> </a:t>
            </a:r>
            <a:r>
              <a:rPr lang="it-IT" altLang="it-IT" sz="1800" dirty="0" err="1">
                <a:solidFill>
                  <a:srgbClr val="0070C0"/>
                </a:solidFill>
              </a:rPr>
              <a:t>sensor</a:t>
            </a:r>
            <a:r>
              <a:rPr lang="it-IT" altLang="it-IT" sz="1800" dirty="0">
                <a:solidFill>
                  <a:srgbClr val="0070C0"/>
                </a:solidFill>
              </a:rPr>
              <a:t>, </a:t>
            </a:r>
          </a:p>
          <a:p>
            <a:pPr algn="ctr" eaLnBrk="0" fontAlgn="base" hangingPunct="0">
              <a:spcBef>
                <a:spcPct val="0"/>
              </a:spcBef>
              <a:spcAft>
                <a:spcPct val="0"/>
              </a:spcAft>
            </a:pPr>
            <a:r>
              <a:rPr lang="it-IT" altLang="it-IT" sz="1800" dirty="0" err="1">
                <a:solidFill>
                  <a:srgbClr val="0070C0"/>
                </a:solidFill>
              </a:rPr>
              <a:t>shaft</a:t>
            </a:r>
            <a:r>
              <a:rPr lang="it-IT" altLang="it-IT" sz="1800" dirty="0">
                <a:solidFill>
                  <a:srgbClr val="0070C0"/>
                </a:solidFill>
              </a:rPr>
              <a:t>-encoder </a:t>
            </a:r>
            <a:r>
              <a:rPr lang="it-IT" altLang="it-IT" sz="1800" dirty="0" err="1">
                <a:solidFill>
                  <a:srgbClr val="0070C0"/>
                </a:solidFill>
              </a:rPr>
              <a:t>level</a:t>
            </a:r>
            <a:r>
              <a:rPr lang="it-IT" altLang="it-IT" sz="1800" dirty="0">
                <a:solidFill>
                  <a:srgbClr val="0070C0"/>
                </a:solidFill>
              </a:rPr>
              <a:t> </a:t>
            </a:r>
            <a:r>
              <a:rPr lang="it-IT" altLang="it-IT" sz="1800" dirty="0" err="1">
                <a:solidFill>
                  <a:srgbClr val="0070C0"/>
                </a:solidFill>
              </a:rPr>
              <a:t>sensor</a:t>
            </a:r>
            <a:r>
              <a:rPr lang="it-IT" altLang="it-IT" sz="1800" dirty="0">
                <a:solidFill>
                  <a:srgbClr val="0070C0"/>
                </a:solidFill>
              </a:rPr>
              <a:t> (float), </a:t>
            </a:r>
            <a:r>
              <a:rPr lang="it-IT" altLang="it-IT" sz="1800" dirty="0" err="1">
                <a:solidFill>
                  <a:srgbClr val="0070C0"/>
                </a:solidFill>
              </a:rPr>
              <a:t>barometric</a:t>
            </a:r>
            <a:r>
              <a:rPr lang="it-IT" altLang="it-IT" sz="1800" dirty="0">
                <a:solidFill>
                  <a:srgbClr val="0070C0"/>
                </a:solidFill>
              </a:rPr>
              <a:t> </a:t>
            </a:r>
            <a:r>
              <a:rPr lang="it-IT" altLang="it-IT" sz="1800" dirty="0" err="1">
                <a:solidFill>
                  <a:srgbClr val="0070C0"/>
                </a:solidFill>
              </a:rPr>
              <a:t>sensor</a:t>
            </a:r>
            <a:r>
              <a:rPr lang="it-IT" altLang="it-IT" sz="1800" dirty="0">
                <a:solidFill>
                  <a:srgbClr val="0070C0"/>
                </a:solidFill>
              </a:rPr>
              <a:t>, temperature/</a:t>
            </a:r>
            <a:r>
              <a:rPr lang="it-IT" altLang="it-IT" sz="1800" dirty="0" err="1">
                <a:solidFill>
                  <a:srgbClr val="0070C0"/>
                </a:solidFill>
              </a:rPr>
              <a:t>humidity</a:t>
            </a:r>
            <a:r>
              <a:rPr lang="it-IT" altLang="it-IT" sz="1800" dirty="0">
                <a:solidFill>
                  <a:srgbClr val="0070C0"/>
                </a:solidFill>
              </a:rPr>
              <a:t> </a:t>
            </a:r>
            <a:r>
              <a:rPr lang="it-IT" altLang="it-IT" sz="1800" dirty="0" err="1">
                <a:solidFill>
                  <a:srgbClr val="0070C0"/>
                </a:solidFill>
              </a:rPr>
              <a:t>sensor</a:t>
            </a:r>
            <a:r>
              <a:rPr lang="it-IT" altLang="it-IT" sz="1800" dirty="0">
                <a:solidFill>
                  <a:srgbClr val="0070C0"/>
                </a:solidFill>
              </a:rPr>
              <a:t>,</a:t>
            </a:r>
          </a:p>
          <a:p>
            <a:pPr algn="ctr" eaLnBrk="0" fontAlgn="base" hangingPunct="0">
              <a:spcBef>
                <a:spcPct val="0"/>
              </a:spcBef>
              <a:spcAft>
                <a:spcPct val="0"/>
              </a:spcAft>
            </a:pPr>
            <a:r>
              <a:rPr lang="it-IT" altLang="it-IT" sz="1800" dirty="0">
                <a:solidFill>
                  <a:srgbClr val="0070C0"/>
                </a:solidFill>
              </a:rPr>
              <a:t> water temperature </a:t>
            </a:r>
            <a:r>
              <a:rPr lang="it-IT" altLang="it-IT" sz="1800" dirty="0" err="1">
                <a:solidFill>
                  <a:srgbClr val="0070C0"/>
                </a:solidFill>
              </a:rPr>
              <a:t>sensor</a:t>
            </a:r>
            <a:r>
              <a:rPr lang="it-IT" altLang="it-IT" sz="1800" dirty="0">
                <a:solidFill>
                  <a:srgbClr val="0070C0"/>
                </a:solidFill>
              </a:rPr>
              <a:t>, </a:t>
            </a:r>
            <a:r>
              <a:rPr lang="it-IT" altLang="it-IT" sz="1800" dirty="0" err="1">
                <a:solidFill>
                  <a:srgbClr val="0070C0"/>
                </a:solidFill>
              </a:rPr>
              <a:t>wind</a:t>
            </a:r>
            <a:r>
              <a:rPr lang="it-IT" altLang="it-IT" sz="1800" dirty="0">
                <a:solidFill>
                  <a:srgbClr val="0070C0"/>
                </a:solidFill>
              </a:rPr>
              <a:t> speed </a:t>
            </a:r>
            <a:r>
              <a:rPr lang="it-IT" altLang="it-IT" sz="1800" dirty="0" err="1">
                <a:solidFill>
                  <a:srgbClr val="0070C0"/>
                </a:solidFill>
              </a:rPr>
              <a:t>sensor</a:t>
            </a:r>
            <a:r>
              <a:rPr lang="it-IT" altLang="it-IT" sz="1800" dirty="0">
                <a:solidFill>
                  <a:srgbClr val="0070C0"/>
                </a:solidFill>
              </a:rPr>
              <a:t>, </a:t>
            </a:r>
            <a:r>
              <a:rPr lang="it-IT" altLang="it-IT" sz="1800" dirty="0" err="1">
                <a:solidFill>
                  <a:srgbClr val="0070C0"/>
                </a:solidFill>
              </a:rPr>
              <a:t>wind</a:t>
            </a:r>
            <a:r>
              <a:rPr lang="it-IT" altLang="it-IT" sz="1800" dirty="0">
                <a:solidFill>
                  <a:srgbClr val="0070C0"/>
                </a:solidFill>
              </a:rPr>
              <a:t> </a:t>
            </a:r>
            <a:r>
              <a:rPr lang="it-IT" altLang="it-IT" sz="1800" dirty="0" err="1">
                <a:solidFill>
                  <a:srgbClr val="0070C0"/>
                </a:solidFill>
              </a:rPr>
              <a:t>direction</a:t>
            </a:r>
            <a:r>
              <a:rPr lang="it-IT" altLang="it-IT" sz="1800" dirty="0">
                <a:solidFill>
                  <a:srgbClr val="0070C0"/>
                </a:solidFill>
              </a:rPr>
              <a:t> </a:t>
            </a:r>
            <a:r>
              <a:rPr lang="it-IT" altLang="it-IT" sz="1800" dirty="0" err="1">
                <a:solidFill>
                  <a:srgbClr val="0070C0"/>
                </a:solidFill>
              </a:rPr>
              <a:t>sensor</a:t>
            </a:r>
            <a:r>
              <a:rPr lang="it-IT" altLang="it-IT" sz="1800" dirty="0">
                <a:solidFill>
                  <a:srgbClr val="0070C0"/>
                </a:solidFill>
              </a:rPr>
              <a:t> (</a:t>
            </a:r>
            <a:r>
              <a:rPr lang="it-IT" altLang="it-IT" sz="1800" dirty="0" err="1">
                <a:solidFill>
                  <a:srgbClr val="0070C0"/>
                </a:solidFill>
              </a:rPr>
              <a:t>metereology</a:t>
            </a:r>
            <a:r>
              <a:rPr lang="it-IT" altLang="it-IT" sz="1800" dirty="0">
                <a:solidFill>
                  <a:srgbClr val="0070C0"/>
                </a:solidFill>
              </a:rPr>
              <a:t> </a:t>
            </a:r>
            <a:r>
              <a:rPr lang="it-IT" altLang="it-IT" sz="1800" dirty="0" err="1">
                <a:solidFill>
                  <a:srgbClr val="0070C0"/>
                </a:solidFill>
              </a:rPr>
              <a:t>sensors</a:t>
            </a:r>
            <a:r>
              <a:rPr lang="it-IT" altLang="it-IT" sz="1800" dirty="0">
                <a:solidFill>
                  <a:srgbClr val="0070C0"/>
                </a:solidFill>
              </a:rPr>
              <a:t>)</a:t>
            </a:r>
          </a:p>
          <a:p>
            <a:pPr algn="ctr" eaLnBrk="0" fontAlgn="base" hangingPunct="0">
              <a:spcBef>
                <a:spcPct val="0"/>
              </a:spcBef>
              <a:spcAft>
                <a:spcPct val="0"/>
              </a:spcAft>
            </a:pPr>
            <a:endParaRPr lang="en-US" altLang="it-IT" sz="1800" dirty="0"/>
          </a:p>
          <a:p>
            <a:pPr marL="285750" indent="-285750" algn="just" eaLnBrk="0" fontAlgn="base" hangingPunct="0">
              <a:spcBef>
                <a:spcPct val="0"/>
              </a:spcBef>
              <a:spcAft>
                <a:spcPct val="0"/>
              </a:spcAft>
              <a:buFont typeface="Wingdings" panose="05000000000000000000" pitchFamily="2" charset="2"/>
              <a:buChar char="v"/>
            </a:pPr>
            <a:r>
              <a:rPr lang="it-IT" altLang="it-IT" sz="1800" dirty="0" err="1"/>
              <a:t>Since</a:t>
            </a:r>
            <a:r>
              <a:rPr lang="it-IT" altLang="it-IT" sz="1800" dirty="0"/>
              <a:t> </a:t>
            </a:r>
            <a:r>
              <a:rPr lang="it-IT" altLang="it-IT" sz="1800" dirty="0" err="1"/>
              <a:t>May</a:t>
            </a:r>
            <a:r>
              <a:rPr lang="it-IT" altLang="it-IT" sz="1800" dirty="0"/>
              <a:t> 2021, a </a:t>
            </a:r>
            <a:r>
              <a:rPr lang="it-IT" altLang="it-IT" sz="1800" b="1" dirty="0"/>
              <a:t>new generation network,</a:t>
            </a:r>
          </a:p>
          <a:p>
            <a:pPr algn="just" eaLnBrk="0" fontAlgn="base" hangingPunct="0">
              <a:spcBef>
                <a:spcPct val="0"/>
              </a:spcBef>
              <a:spcAft>
                <a:spcPct val="0"/>
              </a:spcAft>
            </a:pPr>
            <a:r>
              <a:rPr lang="it-IT" altLang="it-IT" sz="1800" b="1" dirty="0"/>
              <a:t>     </a:t>
            </a:r>
            <a:r>
              <a:rPr lang="it-IT" altLang="it-IT" sz="1800" dirty="0" err="1"/>
              <a:t>designed</a:t>
            </a:r>
            <a:r>
              <a:rPr lang="it-IT" altLang="it-IT" sz="1800" dirty="0"/>
              <a:t> </a:t>
            </a:r>
            <a:r>
              <a:rPr lang="it-IT" altLang="it-IT" sz="1800" dirty="0" err="1"/>
              <a:t>exclusively</a:t>
            </a:r>
            <a:r>
              <a:rPr lang="it-IT" altLang="it-IT" sz="1800" dirty="0"/>
              <a:t> for the </a:t>
            </a:r>
            <a:r>
              <a:rPr lang="it-IT" altLang="it-IT" sz="1800" b="1" dirty="0" err="1"/>
              <a:t>identification</a:t>
            </a:r>
            <a:r>
              <a:rPr lang="it-IT" altLang="it-IT" sz="1800" b="1" dirty="0"/>
              <a:t> and</a:t>
            </a:r>
          </a:p>
          <a:p>
            <a:pPr algn="just" eaLnBrk="0" fontAlgn="base" hangingPunct="0">
              <a:spcBef>
                <a:spcPct val="0"/>
              </a:spcBef>
              <a:spcAft>
                <a:spcPct val="0"/>
              </a:spcAft>
            </a:pPr>
            <a:r>
              <a:rPr lang="it-IT" altLang="it-IT" sz="1800" b="1" dirty="0"/>
              <a:t>     </a:t>
            </a:r>
            <a:r>
              <a:rPr lang="it-IT" altLang="it-IT" sz="1800" b="1" dirty="0" err="1"/>
              <a:t>timely</a:t>
            </a:r>
            <a:r>
              <a:rPr lang="it-IT" altLang="it-IT" sz="1800" b="1" dirty="0"/>
              <a:t> </a:t>
            </a:r>
            <a:r>
              <a:rPr lang="it-IT" altLang="it-IT" sz="1800" b="1" dirty="0" err="1"/>
              <a:t>characterization</a:t>
            </a:r>
            <a:r>
              <a:rPr lang="it-IT" altLang="it-IT" sz="1800" dirty="0"/>
              <a:t> of </a:t>
            </a:r>
            <a:r>
              <a:rPr lang="it-IT" altLang="it-IT" sz="1800" b="1" dirty="0" err="1"/>
              <a:t>tsunamis</a:t>
            </a:r>
            <a:r>
              <a:rPr lang="it-IT" altLang="it-IT" sz="1800" b="1" dirty="0"/>
              <a:t>,</a:t>
            </a:r>
            <a:r>
              <a:rPr lang="it-IT" altLang="it-IT" sz="1800" dirty="0"/>
              <a:t> </a:t>
            </a:r>
            <a:r>
              <a:rPr lang="it-IT" altLang="it-IT" sz="1800" dirty="0" err="1"/>
              <a:t>is</a:t>
            </a:r>
            <a:r>
              <a:rPr lang="it-IT" altLang="it-IT" sz="1800" dirty="0"/>
              <a:t> </a:t>
            </a:r>
            <a:r>
              <a:rPr lang="it-IT" altLang="it-IT" sz="1800" dirty="0" err="1"/>
              <a:t>operational</a:t>
            </a:r>
            <a:endParaRPr lang="it-IT" altLang="it-IT" sz="1800" dirty="0"/>
          </a:p>
          <a:p>
            <a:endParaRPr lang="it-IT" sz="1800" dirty="0"/>
          </a:p>
          <a:p>
            <a:endParaRPr lang="it-IT" sz="1800" dirty="0"/>
          </a:p>
        </p:txBody>
      </p:sp>
      <p:pic>
        <p:nvPicPr>
          <p:cNvPr id="4" name="Picture 2">
            <a:extLst>
              <a:ext uri="{FF2B5EF4-FFF2-40B4-BE49-F238E27FC236}">
                <a16:creationId xmlns:a16="http://schemas.microsoft.com/office/drawing/2014/main" id="{C113D0E2-43D1-4175-86DB-27A6C4EF2E15}"/>
              </a:ext>
            </a:extLst>
          </p:cNvPr>
          <p:cNvPicPr>
            <a:picLocks noChangeAspect="1" noChangeArrowheads="1"/>
          </p:cNvPicPr>
          <p:nvPr/>
        </p:nvPicPr>
        <p:blipFill>
          <a:blip r:embed="rId2" cstate="print"/>
          <a:srcRect/>
          <a:stretch>
            <a:fillRect/>
          </a:stretch>
        </p:blipFill>
        <p:spPr bwMode="auto">
          <a:xfrm>
            <a:off x="5986481" y="1311324"/>
            <a:ext cx="2046706" cy="2567802"/>
          </a:xfrm>
          <a:prstGeom prst="rect">
            <a:avLst/>
          </a:prstGeom>
          <a:noFill/>
          <a:ln w="9525">
            <a:noFill/>
            <a:miter lim="800000"/>
            <a:headEnd/>
            <a:tailEnd/>
          </a:ln>
          <a:effectLst/>
        </p:spPr>
      </p:pic>
      <p:pic>
        <p:nvPicPr>
          <p:cNvPr id="5" name="Immagine 4">
            <a:extLst>
              <a:ext uri="{FF2B5EF4-FFF2-40B4-BE49-F238E27FC236}">
                <a16:creationId xmlns:a16="http://schemas.microsoft.com/office/drawing/2014/main" id="{59579F06-F434-4180-BF9D-BD9B1A2999D6}"/>
              </a:ext>
            </a:extLst>
          </p:cNvPr>
          <p:cNvPicPr>
            <a:picLocks noChangeAspect="1"/>
          </p:cNvPicPr>
          <p:nvPr/>
        </p:nvPicPr>
        <p:blipFill>
          <a:blip r:embed="rId3"/>
          <a:stretch>
            <a:fillRect/>
          </a:stretch>
        </p:blipFill>
        <p:spPr>
          <a:xfrm>
            <a:off x="8299340" y="1311324"/>
            <a:ext cx="3240628" cy="2434529"/>
          </a:xfrm>
          <a:prstGeom prst="rect">
            <a:avLst/>
          </a:prstGeom>
        </p:spPr>
      </p:pic>
      <p:pic>
        <p:nvPicPr>
          <p:cNvPr id="7" name="Immagine 6">
            <a:extLst>
              <a:ext uri="{FF2B5EF4-FFF2-40B4-BE49-F238E27FC236}">
                <a16:creationId xmlns:a16="http://schemas.microsoft.com/office/drawing/2014/main" id="{1DB53DF2-7497-4F60-B475-371620E43057}"/>
              </a:ext>
            </a:extLst>
          </p:cNvPr>
          <p:cNvPicPr>
            <a:picLocks noChangeAspect="1"/>
          </p:cNvPicPr>
          <p:nvPr/>
        </p:nvPicPr>
        <p:blipFill>
          <a:blip r:embed="rId4"/>
          <a:stretch>
            <a:fillRect/>
          </a:stretch>
        </p:blipFill>
        <p:spPr>
          <a:xfrm>
            <a:off x="5834078" y="4296026"/>
            <a:ext cx="3183000" cy="1831223"/>
          </a:xfrm>
          <a:prstGeom prst="rect">
            <a:avLst/>
          </a:prstGeom>
        </p:spPr>
      </p:pic>
      <p:pic>
        <p:nvPicPr>
          <p:cNvPr id="8" name="Immagine 7">
            <a:extLst>
              <a:ext uri="{FF2B5EF4-FFF2-40B4-BE49-F238E27FC236}">
                <a16:creationId xmlns:a16="http://schemas.microsoft.com/office/drawing/2014/main" id="{89B66F60-D9C9-69E4-EC1A-C9A73803635A}"/>
              </a:ext>
            </a:extLst>
          </p:cNvPr>
          <p:cNvPicPr>
            <a:picLocks noChangeAspect="1"/>
          </p:cNvPicPr>
          <p:nvPr/>
        </p:nvPicPr>
        <p:blipFill>
          <a:blip r:embed="rId5"/>
          <a:stretch>
            <a:fillRect/>
          </a:stretch>
        </p:blipFill>
        <p:spPr>
          <a:xfrm>
            <a:off x="10287074" y="4784275"/>
            <a:ext cx="1803983" cy="1298774"/>
          </a:xfrm>
          <a:prstGeom prst="rect">
            <a:avLst/>
          </a:prstGeom>
        </p:spPr>
      </p:pic>
      <p:pic>
        <p:nvPicPr>
          <p:cNvPr id="9" name="Immagine 8">
            <a:extLst>
              <a:ext uri="{FF2B5EF4-FFF2-40B4-BE49-F238E27FC236}">
                <a16:creationId xmlns:a16="http://schemas.microsoft.com/office/drawing/2014/main" id="{B660C171-0CC3-4EDC-A43A-E01DD300A28E}"/>
              </a:ext>
            </a:extLst>
          </p:cNvPr>
          <p:cNvPicPr>
            <a:picLocks noChangeAspect="1"/>
          </p:cNvPicPr>
          <p:nvPr/>
        </p:nvPicPr>
        <p:blipFill>
          <a:blip r:embed="rId6"/>
          <a:stretch>
            <a:fillRect/>
          </a:stretch>
        </p:blipFill>
        <p:spPr>
          <a:xfrm>
            <a:off x="9177854" y="3888952"/>
            <a:ext cx="948698" cy="2232620"/>
          </a:xfrm>
          <a:prstGeom prst="rect">
            <a:avLst/>
          </a:prstGeom>
        </p:spPr>
      </p:pic>
    </p:spTree>
    <p:extLst>
      <p:ext uri="{BB962C8B-B14F-4D97-AF65-F5344CB8AC3E}">
        <p14:creationId xmlns:p14="http://schemas.microsoft.com/office/powerpoint/2010/main" val="757011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6003667" y="3244334"/>
            <a:ext cx="184666" cy="369332"/>
          </a:xfrm>
          <a:prstGeom prst="rect">
            <a:avLst/>
          </a:prstGeom>
        </p:spPr>
        <p:txBody>
          <a:bodyPr wrap="none">
            <a:spAutoFit/>
          </a:bodyPr>
          <a:lstStyle/>
          <a:p>
            <a:r>
              <a:rPr lang="it-IT" dirty="0"/>
              <a:t> </a:t>
            </a:r>
          </a:p>
        </p:txBody>
      </p:sp>
      <p:pic>
        <p:nvPicPr>
          <p:cNvPr id="19" name="Immagine 18" descr="Relazione tecnica-MARETTIMO.jpg">
            <a:extLst>
              <a:ext uri="{FF2B5EF4-FFF2-40B4-BE49-F238E27FC236}">
                <a16:creationId xmlns:a16="http://schemas.microsoft.com/office/drawing/2014/main" id="{B9AE1751-C86F-4015-A10F-9BE23946E1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82" b="9381"/>
          <a:stretch/>
        </p:blipFill>
        <p:spPr>
          <a:xfrm>
            <a:off x="9197493" y="1320666"/>
            <a:ext cx="2937279" cy="3708000"/>
          </a:xfrm>
          <a:prstGeom prst="rect">
            <a:avLst/>
          </a:prstGeom>
        </p:spPr>
      </p:pic>
      <p:sp>
        <p:nvSpPr>
          <p:cNvPr id="3" name="Segnaposto contenuto 2">
            <a:extLst>
              <a:ext uri="{FF2B5EF4-FFF2-40B4-BE49-F238E27FC236}">
                <a16:creationId xmlns:a16="http://schemas.microsoft.com/office/drawing/2014/main" id="{1E7A9AE7-CE37-2EE7-D3BC-A4BC08FF260A}"/>
              </a:ext>
            </a:extLst>
          </p:cNvPr>
          <p:cNvSpPr>
            <a:spLocks noGrp="1"/>
          </p:cNvSpPr>
          <p:nvPr>
            <p:ph idx="1"/>
          </p:nvPr>
        </p:nvSpPr>
        <p:spPr>
          <a:xfrm>
            <a:off x="838200" y="1035969"/>
            <a:ext cx="8509001" cy="5155393"/>
          </a:xfrm>
        </p:spPr>
        <p:txBody>
          <a:bodyPr/>
          <a:lstStyle/>
          <a:p>
            <a:r>
              <a:rPr lang="en-US" sz="2400" dirty="0"/>
              <a:t>ISPRA launched, within the SiAM framework, a program for the implementation of a high precision and high frequency long wave measurement network with the installation of 8 new stations </a:t>
            </a:r>
          </a:p>
          <a:p>
            <a:r>
              <a:rPr lang="en-US" sz="2400" dirty="0"/>
              <a:t>Located in the Central and Southern Tyrrhenian Sea, in the Sicilian Channel and in the Ionian Sea they can withstand severe operating conditions, supporting:</a:t>
            </a:r>
          </a:p>
          <a:p>
            <a:r>
              <a:rPr lang="en-US" sz="2400" dirty="0"/>
              <a:t>high precision and accuracy sea level monitoring</a:t>
            </a:r>
          </a:p>
          <a:p>
            <a:r>
              <a:rPr lang="en-US" sz="2400" dirty="0"/>
              <a:t>coastal defense</a:t>
            </a:r>
          </a:p>
          <a:p>
            <a:r>
              <a:rPr lang="en-US" sz="2400" dirty="0"/>
              <a:t>sea state monitoring</a:t>
            </a:r>
          </a:p>
          <a:p>
            <a:r>
              <a:rPr lang="en-US" sz="2400" dirty="0"/>
              <a:t>research </a:t>
            </a:r>
          </a:p>
          <a:p>
            <a:r>
              <a:rPr lang="en-US" sz="2400" dirty="0"/>
              <a:t>Each station is equipped with 2 </a:t>
            </a:r>
            <a:r>
              <a:rPr lang="en-US" sz="2400" dirty="0" err="1"/>
              <a:t>piezometric</a:t>
            </a:r>
            <a:r>
              <a:rPr lang="en-US" sz="2400" dirty="0"/>
              <a:t> sensors (redundancy)</a:t>
            </a:r>
          </a:p>
          <a:p>
            <a:r>
              <a:rPr lang="en-US" sz="2400" dirty="0"/>
              <a:t>and linked to the Italian national tide gauge network (RMN)</a:t>
            </a:r>
          </a:p>
          <a:p>
            <a:endParaRPr lang="it-IT" sz="2400" dirty="0"/>
          </a:p>
        </p:txBody>
      </p:sp>
      <p:sp>
        <p:nvSpPr>
          <p:cNvPr id="8" name="Titolo 1">
            <a:extLst>
              <a:ext uri="{FF2B5EF4-FFF2-40B4-BE49-F238E27FC236}">
                <a16:creationId xmlns:a16="http://schemas.microsoft.com/office/drawing/2014/main" id="{A4BBAA9D-8F0C-4E76-6CF4-A1CABD3D26B3}"/>
              </a:ext>
            </a:extLst>
          </p:cNvPr>
          <p:cNvSpPr>
            <a:spLocks noGrp="1"/>
          </p:cNvSpPr>
          <p:nvPr>
            <p:ph type="title"/>
          </p:nvPr>
        </p:nvSpPr>
        <p:spPr>
          <a:xfrm>
            <a:off x="838200" y="344515"/>
            <a:ext cx="10845800" cy="632402"/>
          </a:xfrm>
        </p:spPr>
        <p:txBody>
          <a:bodyPr>
            <a:normAutofit/>
          </a:bodyPr>
          <a:lstStyle/>
          <a:p>
            <a:pPr algn="ctr"/>
            <a:r>
              <a:rPr lang="en-US" dirty="0"/>
              <a:t>THE ITALIAN TSUNAMI MONITORING SYSTEM</a:t>
            </a:r>
            <a:endParaRPr lang="it-IT" dirty="0"/>
          </a:p>
        </p:txBody>
      </p:sp>
    </p:spTree>
    <p:extLst>
      <p:ext uri="{BB962C8B-B14F-4D97-AF65-F5344CB8AC3E}">
        <p14:creationId xmlns:p14="http://schemas.microsoft.com/office/powerpoint/2010/main" val="3801915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0134118E-E282-4615-B406-63CE9A74851A}"/>
              </a:ext>
            </a:extLst>
          </p:cNvPr>
          <p:cNvPicPr>
            <a:picLocks noChangeAspect="1"/>
          </p:cNvPicPr>
          <p:nvPr/>
        </p:nvPicPr>
        <p:blipFill>
          <a:blip r:embed="rId2"/>
          <a:stretch>
            <a:fillRect/>
          </a:stretch>
        </p:blipFill>
        <p:spPr>
          <a:xfrm>
            <a:off x="4611766" y="1191618"/>
            <a:ext cx="3129029" cy="4586616"/>
          </a:xfrm>
          <a:prstGeom prst="rect">
            <a:avLst/>
          </a:prstGeom>
        </p:spPr>
      </p:pic>
      <p:pic>
        <p:nvPicPr>
          <p:cNvPr id="9" name="Immagine 8">
            <a:extLst>
              <a:ext uri="{FF2B5EF4-FFF2-40B4-BE49-F238E27FC236}">
                <a16:creationId xmlns:a16="http://schemas.microsoft.com/office/drawing/2014/main" id="{4D49E16B-0F6A-4EE1-ABAC-BC0F668FEACE}"/>
              </a:ext>
            </a:extLst>
          </p:cNvPr>
          <p:cNvPicPr>
            <a:picLocks noChangeAspect="1"/>
          </p:cNvPicPr>
          <p:nvPr/>
        </p:nvPicPr>
        <p:blipFill>
          <a:blip r:embed="rId3"/>
          <a:stretch>
            <a:fillRect/>
          </a:stretch>
        </p:blipFill>
        <p:spPr>
          <a:xfrm>
            <a:off x="7740795" y="1761770"/>
            <a:ext cx="615749" cy="2816596"/>
          </a:xfrm>
          <a:prstGeom prst="rect">
            <a:avLst/>
          </a:prstGeom>
        </p:spPr>
      </p:pic>
      <p:graphicFrame>
        <p:nvGraphicFramePr>
          <p:cNvPr id="12" name="Tabella 11">
            <a:extLst>
              <a:ext uri="{FF2B5EF4-FFF2-40B4-BE49-F238E27FC236}">
                <a16:creationId xmlns:a16="http://schemas.microsoft.com/office/drawing/2014/main" id="{AD297A1A-9F9A-437A-8B0D-8D05BA692428}"/>
              </a:ext>
            </a:extLst>
          </p:cNvPr>
          <p:cNvGraphicFramePr>
            <a:graphicFrameLocks noGrp="1"/>
          </p:cNvGraphicFramePr>
          <p:nvPr>
            <p:extLst>
              <p:ext uri="{D42A27DB-BD31-4B8C-83A1-F6EECF244321}">
                <p14:modId xmlns:p14="http://schemas.microsoft.com/office/powerpoint/2010/main" val="1529005920"/>
              </p:ext>
            </p:extLst>
          </p:nvPr>
        </p:nvGraphicFramePr>
        <p:xfrm>
          <a:off x="257882" y="1610563"/>
          <a:ext cx="4241861" cy="4203586"/>
        </p:xfrm>
        <a:graphic>
          <a:graphicData uri="http://schemas.openxmlformats.org/drawingml/2006/table">
            <a:tbl>
              <a:tblPr/>
              <a:tblGrid>
                <a:gridCol w="1759450">
                  <a:extLst>
                    <a:ext uri="{9D8B030D-6E8A-4147-A177-3AD203B41FA5}">
                      <a16:colId xmlns:a16="http://schemas.microsoft.com/office/drawing/2014/main" val="3110780652"/>
                    </a:ext>
                  </a:extLst>
                </a:gridCol>
                <a:gridCol w="2482411">
                  <a:extLst>
                    <a:ext uri="{9D8B030D-6E8A-4147-A177-3AD203B41FA5}">
                      <a16:colId xmlns:a16="http://schemas.microsoft.com/office/drawing/2014/main" val="3565968861"/>
                    </a:ext>
                  </a:extLst>
                </a:gridCol>
              </a:tblGrid>
              <a:tr h="13079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2"/>
                          </a:solidFill>
                          <a:effectLst/>
                          <a:latin typeface="Garamond" panose="02020404030301010803" pitchFamily="18" charset="0"/>
                          <a:ea typeface="Verdana" pitchFamily="34" charset="0"/>
                        </a:rPr>
                        <a:t>Water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10000"/>
                        </a:spcBef>
                        <a:spcAft>
                          <a:spcPct val="0"/>
                        </a:spcAft>
                        <a:buClrTx/>
                        <a:buSzTx/>
                        <a:buFontTx/>
                        <a:buNone/>
                        <a:tabLst/>
                      </a:pPr>
                      <a:r>
                        <a:rPr kumimoji="0" lang="en-US" sz="2000" b="0" i="0" u="none" strike="noStrike" cap="none" normalizeH="0" baseline="0" dirty="0">
                          <a:ln>
                            <a:noFill/>
                          </a:ln>
                          <a:solidFill>
                            <a:schemeClr val="tx2"/>
                          </a:solidFill>
                          <a:effectLst/>
                          <a:latin typeface="Garamond" panose="02020404030301010803" pitchFamily="18" charset="0"/>
                          <a:ea typeface="Verdana" pitchFamily="34" charset="0"/>
                        </a:rPr>
                        <a:t> </a:t>
                      </a:r>
                    </a:p>
                    <a:p>
                      <a:pPr marL="0" marR="0" lvl="0" indent="0" algn="l" defTabSz="914400" rtl="0" eaLnBrk="1" fontAlgn="base" latinLnBrk="0" hangingPunct="1">
                        <a:lnSpc>
                          <a:spcPct val="100000"/>
                        </a:lnSpc>
                        <a:spcBef>
                          <a:spcPct val="10000"/>
                        </a:spcBef>
                        <a:spcAft>
                          <a:spcPct val="0"/>
                        </a:spcAft>
                        <a:buClrTx/>
                        <a:buSzTx/>
                        <a:buFontTx/>
                        <a:buChar char="•"/>
                        <a:tabLst/>
                      </a:pPr>
                      <a:r>
                        <a:rPr kumimoji="0" lang="en-US" sz="2000" b="0" i="0" u="none" strike="noStrike" cap="none" normalizeH="0" baseline="0" dirty="0">
                          <a:ln>
                            <a:noFill/>
                          </a:ln>
                          <a:solidFill>
                            <a:schemeClr val="tx2"/>
                          </a:solidFill>
                          <a:effectLst/>
                          <a:latin typeface="Garamond" panose="02020404030301010803" pitchFamily="18" charset="0"/>
                          <a:ea typeface="Verdana" pitchFamily="34" charset="0"/>
                        </a:rPr>
                        <a:t> sea level</a:t>
                      </a:r>
                    </a:p>
                    <a:p>
                      <a:pPr marL="0" marR="0" lvl="0" indent="0" algn="l" defTabSz="914400" rtl="0" eaLnBrk="1" fontAlgn="base" latinLnBrk="0" hangingPunct="1">
                        <a:lnSpc>
                          <a:spcPct val="100000"/>
                        </a:lnSpc>
                        <a:spcBef>
                          <a:spcPct val="10000"/>
                        </a:spcBef>
                        <a:spcAft>
                          <a:spcPct val="0"/>
                        </a:spcAft>
                        <a:buClrTx/>
                        <a:buSzTx/>
                        <a:buFontTx/>
                        <a:buChar char="•"/>
                        <a:tabLst/>
                      </a:pPr>
                      <a:r>
                        <a:rPr kumimoji="0" lang="en-US" sz="2000" b="0" i="0" u="none" strike="noStrike" cap="none" normalizeH="0" baseline="0" dirty="0">
                          <a:ln>
                            <a:noFill/>
                          </a:ln>
                          <a:solidFill>
                            <a:schemeClr val="tx2"/>
                          </a:solidFill>
                          <a:effectLst/>
                          <a:latin typeface="Garamond" panose="02020404030301010803" pitchFamily="18" charset="0"/>
                          <a:ea typeface="Verdana" pitchFamily="34" charset="0"/>
                        </a:rPr>
                        <a:t> water temperature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406574009"/>
                  </a:ext>
                </a:extLst>
              </a:tr>
              <a:tr h="3830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2"/>
                          </a:solidFill>
                          <a:effectLst/>
                          <a:latin typeface="Garamond" panose="02020404030301010803" pitchFamily="18" charset="0"/>
                          <a:ea typeface="Verdana" pitchFamily="34" charset="0"/>
                        </a:rPr>
                        <a:t>Image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2"/>
                          </a:solidFill>
                          <a:effectLst/>
                          <a:latin typeface="Garamond" panose="02020404030301010803" pitchFamily="18" charset="0"/>
                          <a:ea typeface="Verdana" pitchFamily="34" charset="0"/>
                        </a:rPr>
                        <a:t>Video Monitoring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486383620"/>
                  </a:ext>
                </a:extLst>
              </a:tr>
              <a:tr h="3830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2"/>
                          </a:solidFill>
                          <a:effectLst/>
                          <a:latin typeface="Garamond" panose="02020404030301010803" pitchFamily="18" charset="0"/>
                          <a:ea typeface="Verdana" pitchFamily="34" charset="0"/>
                        </a:rPr>
                        <a:t>Position (GPS)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a:ln>
                            <a:noFill/>
                          </a:ln>
                          <a:solidFill>
                            <a:schemeClr val="tx2"/>
                          </a:solidFill>
                          <a:effectLst/>
                          <a:latin typeface="Garamond" panose="02020404030301010803" pitchFamily="18" charset="0"/>
                          <a:ea typeface="Verdana" pitchFamily="34" charset="0"/>
                        </a:rPr>
                        <a:t> Latitude, longitude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2668830908"/>
                  </a:ext>
                </a:extLst>
              </a:tr>
              <a:tr h="13483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2"/>
                          </a:solidFill>
                          <a:effectLst/>
                          <a:latin typeface="Garamond" panose="02020404030301010803" pitchFamily="18" charset="0"/>
                          <a:ea typeface="Verdana" pitchFamily="34" charset="0"/>
                        </a:rPr>
                        <a:t>Data </a:t>
                      </a:r>
                      <a:r>
                        <a:rPr kumimoji="0" lang="en-US" sz="2000" b="0" i="0" u="none" strike="noStrike" cap="none" normalizeH="0" baseline="0" dirty="0" err="1">
                          <a:ln>
                            <a:noFill/>
                          </a:ln>
                          <a:solidFill>
                            <a:schemeClr val="tx2"/>
                          </a:solidFill>
                          <a:effectLst/>
                          <a:latin typeface="Garamond" panose="02020404030301010803" pitchFamily="18" charset="0"/>
                          <a:ea typeface="Verdana" pitchFamily="34" charset="0"/>
                        </a:rPr>
                        <a:t>trasmission</a:t>
                      </a:r>
                      <a:endParaRPr kumimoji="0" lang="en-US" sz="2000" b="0" i="0" u="none" strike="noStrike" cap="none" normalizeH="0" baseline="0" dirty="0">
                        <a:ln>
                          <a:noFill/>
                        </a:ln>
                        <a:solidFill>
                          <a:schemeClr val="tx2"/>
                        </a:solidFill>
                        <a:effectLst/>
                        <a:latin typeface="Garamond" panose="02020404030301010803" pitchFamily="18" charset="0"/>
                        <a:ea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a:ln>
                            <a:noFill/>
                          </a:ln>
                          <a:solidFill>
                            <a:schemeClr val="tx2"/>
                          </a:solidFill>
                          <a:effectLst/>
                          <a:latin typeface="Garamond" panose="02020404030301010803" pitchFamily="18" charset="0"/>
                          <a:ea typeface="Verdana" pitchFamily="34" charset="0"/>
                        </a:rPr>
                        <a:t> Satellite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a:ln>
                            <a:noFill/>
                          </a:ln>
                          <a:solidFill>
                            <a:schemeClr val="tx2"/>
                          </a:solidFill>
                          <a:effectLst/>
                          <a:latin typeface="Garamond" panose="02020404030301010803" pitchFamily="18" charset="0"/>
                          <a:ea typeface="Verdana" pitchFamily="34" charset="0"/>
                        </a:rPr>
                        <a:t>IRIDIUM (Short Burst Data)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a:ln>
                            <a:noFill/>
                          </a:ln>
                          <a:solidFill>
                            <a:schemeClr val="tx2"/>
                          </a:solidFill>
                          <a:effectLst/>
                          <a:latin typeface="Garamond" panose="02020404030301010803" pitchFamily="18" charset="0"/>
                          <a:ea typeface="Verdana" pitchFamily="34" charset="0"/>
                        </a:rPr>
                        <a:t> UMTS 4 or 5G</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err="1">
                          <a:ln>
                            <a:noFill/>
                          </a:ln>
                          <a:solidFill>
                            <a:schemeClr val="tx2"/>
                          </a:solidFill>
                          <a:effectLst/>
                          <a:latin typeface="Garamond" panose="02020404030301010803" pitchFamily="18" charset="0"/>
                          <a:ea typeface="Verdana" pitchFamily="34" charset="0"/>
                        </a:rPr>
                        <a:t>xG</a:t>
                      </a:r>
                      <a:r>
                        <a:rPr kumimoji="0" lang="en-US" sz="2000" b="0" i="0" u="none" strike="noStrike" cap="none" normalizeH="0" baseline="0" dirty="0">
                          <a:ln>
                            <a:noFill/>
                          </a:ln>
                          <a:solidFill>
                            <a:schemeClr val="tx2"/>
                          </a:solidFill>
                          <a:effectLst/>
                          <a:latin typeface="Garamond" panose="02020404030301010803" pitchFamily="18" charset="0"/>
                          <a:ea typeface="Verdana" pitchFamily="34" charset="0"/>
                        </a:rPr>
                        <a:t> channel IMEI Iridium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243177461"/>
                  </a:ext>
                </a:extLst>
              </a:tr>
            </a:tbl>
          </a:graphicData>
        </a:graphic>
      </p:graphicFrame>
      <p:sp>
        <p:nvSpPr>
          <p:cNvPr id="15" name="Rettangolo 14">
            <a:extLst>
              <a:ext uri="{FF2B5EF4-FFF2-40B4-BE49-F238E27FC236}">
                <a16:creationId xmlns:a16="http://schemas.microsoft.com/office/drawing/2014/main" id="{A84488BB-0495-4F53-BE2A-9FB526B448B3}"/>
              </a:ext>
            </a:extLst>
          </p:cNvPr>
          <p:cNvSpPr/>
          <p:nvPr/>
        </p:nvSpPr>
        <p:spPr>
          <a:xfrm>
            <a:off x="8216393" y="883841"/>
            <a:ext cx="3579630" cy="307777"/>
          </a:xfrm>
          <a:prstGeom prst="rect">
            <a:avLst/>
          </a:prstGeom>
        </p:spPr>
        <p:txBody>
          <a:bodyPr wrap="square">
            <a:spAutoFit/>
          </a:bodyPr>
          <a:lstStyle/>
          <a:p>
            <a:pPr marL="365760" algn="just">
              <a:spcBef>
                <a:spcPts val="1200"/>
              </a:spcBef>
              <a:spcAft>
                <a:spcPts val="300"/>
              </a:spcAft>
            </a:pPr>
            <a:r>
              <a:rPr lang="it-IT" sz="1400" b="1" cap="small" dirty="0" err="1">
                <a:solidFill>
                  <a:schemeClr val="tx2"/>
                </a:solidFill>
                <a:effectLst/>
                <a:latin typeface="Garamond" panose="02020404030301010803" pitchFamily="18" charset="0"/>
                <a:cs typeface="Calibri" panose="020F0502020204030204" pitchFamily="34" charset="0"/>
              </a:rPr>
              <a:t>Piezometric</a:t>
            </a:r>
            <a:r>
              <a:rPr lang="it-IT" sz="1400" b="1" cap="small" dirty="0">
                <a:solidFill>
                  <a:schemeClr val="tx2"/>
                </a:solidFill>
                <a:effectLst/>
                <a:latin typeface="Garamond" panose="02020404030301010803" pitchFamily="18" charset="0"/>
                <a:cs typeface="Calibri" panose="020F0502020204030204" pitchFamily="34" charset="0"/>
              </a:rPr>
              <a:t> Sensor &amp;  </a:t>
            </a:r>
            <a:r>
              <a:rPr lang="it-IT" sz="1400" b="1" cap="small" dirty="0" err="1">
                <a:solidFill>
                  <a:schemeClr val="tx2"/>
                </a:solidFill>
                <a:effectLst/>
                <a:latin typeface="Garamond" panose="02020404030301010803" pitchFamily="18" charset="0"/>
                <a:cs typeface="Calibri" panose="020F0502020204030204" pitchFamily="34" charset="0"/>
              </a:rPr>
              <a:t>Thermistor</a:t>
            </a:r>
            <a:endParaRPr lang="it-IT" sz="1400" b="1" cap="small" dirty="0">
              <a:solidFill>
                <a:schemeClr val="tx2"/>
              </a:solidFill>
              <a:effectLst/>
              <a:latin typeface="Garamond" panose="02020404030301010803" pitchFamily="18" charset="0"/>
              <a:cs typeface="Calibri" panose="020F0502020204030204" pitchFamily="34" charset="0"/>
            </a:endParaRPr>
          </a:p>
        </p:txBody>
      </p:sp>
      <p:graphicFrame>
        <p:nvGraphicFramePr>
          <p:cNvPr id="17" name="Tabella 16">
            <a:extLst>
              <a:ext uri="{FF2B5EF4-FFF2-40B4-BE49-F238E27FC236}">
                <a16:creationId xmlns:a16="http://schemas.microsoft.com/office/drawing/2014/main" id="{67AAF713-1E27-4829-96EB-B1740093D1DD}"/>
              </a:ext>
            </a:extLst>
          </p:cNvPr>
          <p:cNvGraphicFramePr>
            <a:graphicFrameLocks noGrp="1"/>
          </p:cNvGraphicFramePr>
          <p:nvPr>
            <p:extLst>
              <p:ext uri="{D42A27DB-BD31-4B8C-83A1-F6EECF244321}">
                <p14:modId xmlns:p14="http://schemas.microsoft.com/office/powerpoint/2010/main" val="2375043768"/>
              </p:ext>
            </p:extLst>
          </p:nvPr>
        </p:nvGraphicFramePr>
        <p:xfrm>
          <a:off x="8369916" y="1249807"/>
          <a:ext cx="3572318" cy="4724400"/>
        </p:xfrm>
        <a:graphic>
          <a:graphicData uri="http://schemas.openxmlformats.org/drawingml/2006/table">
            <a:tbl>
              <a:tblPr firstRow="1" bandRow="1">
                <a:tableStyleId>{5C22544A-7EE6-4342-B048-85BDC9FD1C3A}</a:tableStyleId>
              </a:tblPr>
              <a:tblGrid>
                <a:gridCol w="1589308">
                  <a:extLst>
                    <a:ext uri="{9D8B030D-6E8A-4147-A177-3AD203B41FA5}">
                      <a16:colId xmlns:a16="http://schemas.microsoft.com/office/drawing/2014/main" val="2635042681"/>
                    </a:ext>
                  </a:extLst>
                </a:gridCol>
                <a:gridCol w="1983010">
                  <a:extLst>
                    <a:ext uri="{9D8B030D-6E8A-4147-A177-3AD203B41FA5}">
                      <a16:colId xmlns:a16="http://schemas.microsoft.com/office/drawing/2014/main" val="3379220037"/>
                    </a:ext>
                  </a:extLst>
                </a:gridCol>
              </a:tblGrid>
              <a:tr h="291312">
                <a:tc gridSpan="2">
                  <a:txBody>
                    <a:bodyPr/>
                    <a:lstStyle/>
                    <a:p>
                      <a:pPr algn="ctr"/>
                      <a:r>
                        <a:rPr lang="it-IT" sz="1800" dirty="0" err="1">
                          <a:latin typeface="Garamond" panose="02020404030301010803" pitchFamily="18" charset="0"/>
                        </a:rPr>
                        <a:t>Techinical</a:t>
                      </a:r>
                      <a:r>
                        <a:rPr lang="it-IT" sz="1800" dirty="0">
                          <a:latin typeface="Garamond" panose="02020404030301010803" pitchFamily="18" charset="0"/>
                        </a:rPr>
                        <a:t> </a:t>
                      </a:r>
                      <a:r>
                        <a:rPr lang="it-IT" sz="1800" dirty="0" err="1">
                          <a:latin typeface="Garamond" panose="02020404030301010803" pitchFamily="18" charset="0"/>
                        </a:rPr>
                        <a:t>Specifications</a:t>
                      </a:r>
                      <a:endParaRPr lang="it-IT" sz="1800" dirty="0">
                        <a:latin typeface="Garamond" panose="02020404030301010803" pitchFamily="18" charset="0"/>
                      </a:endParaRPr>
                    </a:p>
                  </a:txBody>
                  <a:tcPr/>
                </a:tc>
                <a:tc hMerge="1">
                  <a:txBody>
                    <a:bodyPr/>
                    <a:lstStyle/>
                    <a:p>
                      <a:endParaRPr lang="it-IT" dirty="0"/>
                    </a:p>
                  </a:txBody>
                  <a:tcPr/>
                </a:tc>
                <a:extLst>
                  <a:ext uri="{0D108BD9-81ED-4DB2-BD59-A6C34878D82A}">
                    <a16:rowId xmlns:a16="http://schemas.microsoft.com/office/drawing/2014/main" val="3013365774"/>
                  </a:ext>
                </a:extLst>
              </a:tr>
              <a:tr h="461244">
                <a:tc>
                  <a:txBody>
                    <a:bodyPr/>
                    <a:lstStyle/>
                    <a:p>
                      <a:r>
                        <a:rPr lang="it-IT" sz="1400" dirty="0" err="1">
                          <a:latin typeface="Garamond" panose="02020404030301010803" pitchFamily="18" charset="0"/>
                        </a:rPr>
                        <a:t>Measuring</a:t>
                      </a:r>
                      <a:r>
                        <a:rPr lang="it-IT" sz="1400" dirty="0">
                          <a:latin typeface="Garamond" panose="02020404030301010803" pitchFamily="18" charset="0"/>
                        </a:rPr>
                        <a:t> range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latin typeface="Garamond" panose="02020404030301010803" pitchFamily="18" charset="0"/>
                        </a:rPr>
                        <a:t>0-10m o 0-20m</a:t>
                      </a:r>
                    </a:p>
                    <a:p>
                      <a:endParaRPr lang="it-IT" sz="1800" dirty="0">
                        <a:latin typeface="Garamond" panose="02020404030301010803" pitchFamily="18" charset="0"/>
                      </a:endParaRPr>
                    </a:p>
                  </a:txBody>
                  <a:tcPr/>
                </a:tc>
                <a:extLst>
                  <a:ext uri="{0D108BD9-81ED-4DB2-BD59-A6C34878D82A}">
                    <a16:rowId xmlns:a16="http://schemas.microsoft.com/office/drawing/2014/main" val="4126457609"/>
                  </a:ext>
                </a:extLst>
              </a:tr>
              <a:tr h="461244">
                <a:tc>
                  <a:txBody>
                    <a:bodyPr/>
                    <a:lstStyle/>
                    <a:p>
                      <a:r>
                        <a:rPr lang="it-IT" sz="1400" dirty="0">
                          <a:latin typeface="Garamond" panose="02020404030301010803" pitchFamily="18" charset="0"/>
                        </a:rPr>
                        <a:t>Precision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latin typeface="Garamond" panose="02020404030301010803" pitchFamily="18" charset="0"/>
                        </a:rPr>
                        <a:t>0.002 %FS</a:t>
                      </a:r>
                    </a:p>
                    <a:p>
                      <a:endParaRPr lang="it-IT" sz="1800" dirty="0">
                        <a:latin typeface="Garamond" panose="02020404030301010803" pitchFamily="18" charset="0"/>
                      </a:endParaRPr>
                    </a:p>
                  </a:txBody>
                  <a:tcPr/>
                </a:tc>
                <a:extLst>
                  <a:ext uri="{0D108BD9-81ED-4DB2-BD59-A6C34878D82A}">
                    <a16:rowId xmlns:a16="http://schemas.microsoft.com/office/drawing/2014/main" val="841532555"/>
                  </a:ext>
                </a:extLst>
              </a:tr>
              <a:tr h="267036">
                <a:tc>
                  <a:txBody>
                    <a:bodyPr/>
                    <a:lstStyle/>
                    <a:p>
                      <a:r>
                        <a:rPr lang="it-IT" sz="1400" dirty="0" err="1">
                          <a:latin typeface="Garamond" panose="02020404030301010803" pitchFamily="18" charset="0"/>
                        </a:rPr>
                        <a:t>Accuracy</a:t>
                      </a:r>
                      <a:endParaRPr lang="it-IT" sz="1400" dirty="0">
                        <a:latin typeface="Garamond" panose="02020404030301010803" pitchFamily="18" charset="0"/>
                      </a:endParaRPr>
                    </a:p>
                  </a:txBody>
                  <a:tcPr/>
                </a:tc>
                <a:tc>
                  <a:txBody>
                    <a:bodyPr/>
                    <a:lstStyle/>
                    <a:p>
                      <a:r>
                        <a:rPr lang="it-IT" sz="1800" dirty="0">
                          <a:latin typeface="Garamond" panose="02020404030301010803" pitchFamily="18" charset="0"/>
                        </a:rPr>
                        <a:t>0.02 %FS</a:t>
                      </a:r>
                    </a:p>
                  </a:txBody>
                  <a:tcPr/>
                </a:tc>
                <a:extLst>
                  <a:ext uri="{0D108BD9-81ED-4DB2-BD59-A6C34878D82A}">
                    <a16:rowId xmlns:a16="http://schemas.microsoft.com/office/drawing/2014/main" val="2884507806"/>
                  </a:ext>
                </a:extLst>
              </a:tr>
              <a:tr h="461244">
                <a:tc>
                  <a:txBody>
                    <a:bodyPr/>
                    <a:lstStyle/>
                    <a:p>
                      <a:r>
                        <a:rPr lang="it-IT" sz="1400" dirty="0">
                          <a:latin typeface="Garamond" panose="02020404030301010803" pitchFamily="18" charset="0"/>
                        </a:rPr>
                        <a:t>Serial output </a:t>
                      </a:r>
                      <a:r>
                        <a:rPr lang="it-IT" sz="1400" dirty="0" err="1">
                          <a:latin typeface="Garamond" panose="02020404030301010803" pitchFamily="18" charset="0"/>
                        </a:rPr>
                        <a:t>interfaces</a:t>
                      </a:r>
                      <a:endParaRPr lang="it-IT" sz="1400" dirty="0">
                        <a:latin typeface="Garamond" panose="02020404030301010803" pitchFamily="18" charset="0"/>
                      </a:endParaRPr>
                    </a:p>
                  </a:txBody>
                  <a:tcPr/>
                </a:tc>
                <a:tc>
                  <a:txBody>
                    <a:bodyPr/>
                    <a:lstStyle/>
                    <a:p>
                      <a:r>
                        <a:rPr lang="it-IT" sz="1800" dirty="0">
                          <a:latin typeface="Garamond" panose="02020404030301010803" pitchFamily="18" charset="0"/>
                        </a:rPr>
                        <a:t>RS485</a:t>
                      </a:r>
                    </a:p>
                  </a:txBody>
                  <a:tcPr/>
                </a:tc>
                <a:extLst>
                  <a:ext uri="{0D108BD9-81ED-4DB2-BD59-A6C34878D82A}">
                    <a16:rowId xmlns:a16="http://schemas.microsoft.com/office/drawing/2014/main" val="3278859683"/>
                  </a:ext>
                </a:extLst>
              </a:tr>
              <a:tr h="461244">
                <a:tc>
                  <a:txBody>
                    <a:bodyPr/>
                    <a:lstStyle/>
                    <a:p>
                      <a:r>
                        <a:rPr lang="it-IT" sz="1400" dirty="0" err="1">
                          <a:latin typeface="Garamond" panose="02020404030301010803" pitchFamily="18" charset="0"/>
                        </a:rPr>
                        <a:t>Working</a:t>
                      </a:r>
                      <a:r>
                        <a:rPr lang="it-IT" sz="1400" dirty="0">
                          <a:latin typeface="Garamond" panose="02020404030301010803" pitchFamily="18" charset="0"/>
                        </a:rPr>
                        <a:t> </a:t>
                      </a:r>
                      <a:r>
                        <a:rPr lang="it-IT" sz="1400" dirty="0" err="1">
                          <a:latin typeface="Garamond" panose="02020404030301010803" pitchFamily="18" charset="0"/>
                        </a:rPr>
                        <a:t>temperatures</a:t>
                      </a:r>
                      <a:endParaRPr lang="it-IT" sz="1400" dirty="0">
                        <a:latin typeface="Garamond" panose="02020404030301010803" pitchFamily="18" charset="0"/>
                      </a:endParaRPr>
                    </a:p>
                  </a:txBody>
                  <a:tcPr/>
                </a:tc>
                <a:tc>
                  <a:txBody>
                    <a:bodyPr/>
                    <a:lstStyle/>
                    <a:p>
                      <a:r>
                        <a:rPr lang="it-IT" sz="1800" dirty="0">
                          <a:latin typeface="Garamond" panose="02020404030301010803" pitchFamily="18" charset="0"/>
                        </a:rPr>
                        <a:t>-20°C + 80°C</a:t>
                      </a:r>
                    </a:p>
                  </a:txBody>
                  <a:tcPr/>
                </a:tc>
                <a:extLst>
                  <a:ext uri="{0D108BD9-81ED-4DB2-BD59-A6C34878D82A}">
                    <a16:rowId xmlns:a16="http://schemas.microsoft.com/office/drawing/2014/main" val="2327449704"/>
                  </a:ext>
                </a:extLst>
              </a:tr>
              <a:tr h="461244">
                <a:tc>
                  <a:txBody>
                    <a:bodyPr/>
                    <a:lstStyle/>
                    <a:p>
                      <a:r>
                        <a:rPr lang="it-IT" sz="1400" dirty="0">
                          <a:latin typeface="Garamond" panose="02020404030301010803" pitchFamily="18" charset="0"/>
                        </a:rPr>
                        <a:t>Degree of protection</a:t>
                      </a:r>
                    </a:p>
                  </a:txBody>
                  <a:tcPr/>
                </a:tc>
                <a:tc>
                  <a:txBody>
                    <a:bodyPr/>
                    <a:lstStyle/>
                    <a:p>
                      <a:r>
                        <a:rPr lang="it-IT" sz="1800" dirty="0">
                          <a:latin typeface="Garamond" panose="02020404030301010803" pitchFamily="18" charset="0"/>
                        </a:rPr>
                        <a:t>IP 68</a:t>
                      </a:r>
                    </a:p>
                  </a:txBody>
                  <a:tcPr/>
                </a:tc>
                <a:extLst>
                  <a:ext uri="{0D108BD9-81ED-4DB2-BD59-A6C34878D82A}">
                    <a16:rowId xmlns:a16="http://schemas.microsoft.com/office/drawing/2014/main" val="2753727114"/>
                  </a:ext>
                </a:extLst>
              </a:tr>
              <a:tr h="461244">
                <a:tc>
                  <a:txBody>
                    <a:bodyPr/>
                    <a:lstStyle/>
                    <a:p>
                      <a:r>
                        <a:rPr lang="it-IT" sz="1400" dirty="0">
                          <a:latin typeface="Garamond" panose="02020404030301010803" pitchFamily="18" charset="0"/>
                        </a:rPr>
                        <a:t>Temperature </a:t>
                      </a:r>
                      <a:r>
                        <a:rPr lang="it-IT" sz="1400" dirty="0" err="1">
                          <a:latin typeface="Garamond" panose="02020404030301010803" pitchFamily="18" charset="0"/>
                        </a:rPr>
                        <a:t>sensor</a:t>
                      </a:r>
                      <a:endParaRPr lang="it-IT" sz="1400" dirty="0">
                        <a:latin typeface="Garamond" panose="02020404030301010803" pitchFamily="18" charset="0"/>
                      </a:endParaRPr>
                    </a:p>
                  </a:txBody>
                  <a:tcPr/>
                </a:tc>
                <a:tc>
                  <a:txBody>
                    <a:bodyPr/>
                    <a:lstStyle/>
                    <a:p>
                      <a:r>
                        <a:rPr lang="it-IT" sz="1800" dirty="0">
                          <a:latin typeface="Garamond" panose="02020404030301010803" pitchFamily="18" charset="0"/>
                        </a:rPr>
                        <a:t>TP1000 </a:t>
                      </a:r>
                      <a:r>
                        <a:rPr lang="it-IT" sz="1800" dirty="0" err="1">
                          <a:latin typeface="Garamond" panose="02020404030301010803" pitchFamily="18" charset="0"/>
                        </a:rPr>
                        <a:t>precision</a:t>
                      </a:r>
                      <a:r>
                        <a:rPr lang="it-IT" sz="1800" dirty="0">
                          <a:latin typeface="Garamond" panose="02020404030301010803" pitchFamily="18" charset="0"/>
                        </a:rPr>
                        <a:t> = 0.1°C</a:t>
                      </a:r>
                    </a:p>
                  </a:txBody>
                  <a:tcPr/>
                </a:tc>
                <a:extLst>
                  <a:ext uri="{0D108BD9-81ED-4DB2-BD59-A6C34878D82A}">
                    <a16:rowId xmlns:a16="http://schemas.microsoft.com/office/drawing/2014/main" val="752678165"/>
                  </a:ext>
                </a:extLst>
              </a:tr>
              <a:tr h="461244">
                <a:tc>
                  <a:txBody>
                    <a:bodyPr/>
                    <a:lstStyle/>
                    <a:p>
                      <a:r>
                        <a:rPr lang="it-IT" sz="1400" dirty="0">
                          <a:latin typeface="Garamond" panose="02020404030301010803" pitchFamily="18" charset="0"/>
                        </a:rPr>
                        <a:t>Energy </a:t>
                      </a:r>
                      <a:r>
                        <a:rPr lang="it-IT" sz="1400" dirty="0" err="1">
                          <a:latin typeface="Garamond" panose="02020404030301010803" pitchFamily="18" charset="0"/>
                        </a:rPr>
                        <a:t>consumption</a:t>
                      </a:r>
                      <a:endParaRPr lang="it-IT" sz="1400" dirty="0">
                        <a:latin typeface="Garamond" panose="02020404030301010803" pitchFamily="18" charset="0"/>
                      </a:endParaRPr>
                    </a:p>
                  </a:txBody>
                  <a:tcPr/>
                </a:tc>
                <a:tc>
                  <a:txBody>
                    <a:bodyPr/>
                    <a:lstStyle/>
                    <a:p>
                      <a:r>
                        <a:rPr lang="it-IT" sz="1800" dirty="0">
                          <a:latin typeface="Garamond" panose="02020404030301010803" pitchFamily="18" charset="0"/>
                        </a:rPr>
                        <a:t>&lt; 8mA</a:t>
                      </a:r>
                    </a:p>
                  </a:txBody>
                  <a:tcPr/>
                </a:tc>
                <a:extLst>
                  <a:ext uri="{0D108BD9-81ED-4DB2-BD59-A6C34878D82A}">
                    <a16:rowId xmlns:a16="http://schemas.microsoft.com/office/drawing/2014/main" val="10008"/>
                  </a:ext>
                </a:extLst>
              </a:tr>
            </a:tbl>
          </a:graphicData>
        </a:graphic>
      </p:graphicFrame>
      <p:sp>
        <p:nvSpPr>
          <p:cNvPr id="18" name="Titolo 17">
            <a:extLst>
              <a:ext uri="{FF2B5EF4-FFF2-40B4-BE49-F238E27FC236}">
                <a16:creationId xmlns:a16="http://schemas.microsoft.com/office/drawing/2014/main" id="{6757465A-C0DF-EA14-B4FC-8FAAA8E6AEED}"/>
              </a:ext>
            </a:extLst>
          </p:cNvPr>
          <p:cNvSpPr>
            <a:spLocks noGrp="1"/>
          </p:cNvSpPr>
          <p:nvPr>
            <p:ph type="title"/>
          </p:nvPr>
        </p:nvSpPr>
        <p:spPr/>
        <p:txBody>
          <a:bodyPr>
            <a:noAutofit/>
          </a:bodyPr>
          <a:lstStyle/>
          <a:p>
            <a:pPr algn="ctr"/>
            <a:r>
              <a:rPr lang="it-IT" dirty="0"/>
              <a:t>TOOLS &amp; FACILITIES </a:t>
            </a:r>
            <a:br>
              <a:rPr lang="it-IT" dirty="0"/>
            </a:br>
            <a:endParaRPr lang="it-IT" dirty="0"/>
          </a:p>
        </p:txBody>
      </p:sp>
    </p:spTree>
    <p:extLst>
      <p:ext uri="{BB962C8B-B14F-4D97-AF65-F5344CB8AC3E}">
        <p14:creationId xmlns:p14="http://schemas.microsoft.com/office/powerpoint/2010/main" val="346597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AA8E642C-D5F5-4593-AE26-CA3BD257F950}"/>
              </a:ext>
            </a:extLst>
          </p:cNvPr>
          <p:cNvPicPr>
            <a:picLocks noChangeAspect="1"/>
          </p:cNvPicPr>
          <p:nvPr/>
        </p:nvPicPr>
        <p:blipFill rotWithShape="1">
          <a:blip r:embed="rId2"/>
          <a:srcRect l="17814" r="8582"/>
          <a:stretch/>
        </p:blipFill>
        <p:spPr>
          <a:xfrm>
            <a:off x="4962492" y="801000"/>
            <a:ext cx="6900772" cy="5256000"/>
          </a:xfrm>
          <a:prstGeom prst="rect">
            <a:avLst/>
          </a:prstGeom>
        </p:spPr>
      </p:pic>
      <p:sp>
        <p:nvSpPr>
          <p:cNvPr id="2" name="Titolo 1">
            <a:extLst>
              <a:ext uri="{FF2B5EF4-FFF2-40B4-BE49-F238E27FC236}">
                <a16:creationId xmlns:a16="http://schemas.microsoft.com/office/drawing/2014/main" id="{BFD340E2-F8EE-BE49-E3A7-EE9F17B0C2F5}"/>
              </a:ext>
            </a:extLst>
          </p:cNvPr>
          <p:cNvSpPr>
            <a:spLocks noGrp="1"/>
          </p:cNvSpPr>
          <p:nvPr>
            <p:ph type="title"/>
          </p:nvPr>
        </p:nvSpPr>
        <p:spPr>
          <a:xfrm>
            <a:off x="838200" y="205063"/>
            <a:ext cx="10845800" cy="632402"/>
          </a:xfrm>
        </p:spPr>
        <p:txBody>
          <a:bodyPr>
            <a:noAutofit/>
          </a:bodyPr>
          <a:lstStyle/>
          <a:p>
            <a:r>
              <a:rPr lang="it-IT" dirty="0"/>
              <a:t>LOCATION OF </a:t>
            </a:r>
            <a:r>
              <a:rPr lang="it-IT" dirty="0" err="1"/>
              <a:t>ISPRA’s</a:t>
            </a:r>
            <a:r>
              <a:rPr lang="it-IT" dirty="0"/>
              <a:t> NEW STATIONS</a:t>
            </a:r>
            <a:br>
              <a:rPr lang="it-IT" dirty="0"/>
            </a:br>
            <a:endParaRPr lang="it-IT" dirty="0"/>
          </a:p>
        </p:txBody>
      </p:sp>
      <p:sp>
        <p:nvSpPr>
          <p:cNvPr id="17" name="Segnaposto contenuto 16">
            <a:extLst>
              <a:ext uri="{FF2B5EF4-FFF2-40B4-BE49-F238E27FC236}">
                <a16:creationId xmlns:a16="http://schemas.microsoft.com/office/drawing/2014/main" id="{48E32A2B-AD61-F0EB-5177-602B71599F18}"/>
              </a:ext>
            </a:extLst>
          </p:cNvPr>
          <p:cNvSpPr>
            <a:spLocks noGrp="1"/>
          </p:cNvSpPr>
          <p:nvPr>
            <p:ph idx="1"/>
          </p:nvPr>
        </p:nvSpPr>
        <p:spPr>
          <a:xfrm>
            <a:off x="226533" y="936980"/>
            <a:ext cx="4222375" cy="2462382"/>
          </a:xfrm>
        </p:spPr>
        <p:txBody>
          <a:bodyPr/>
          <a:lstStyle/>
          <a:p>
            <a:pPr algn="just"/>
            <a:r>
              <a:rPr lang="it-IT" sz="2400" dirty="0"/>
              <a:t>In </a:t>
            </a:r>
            <a:r>
              <a:rPr lang="it-IT" sz="2400" dirty="0" err="1"/>
              <a:t>order</a:t>
            </a:r>
            <a:r>
              <a:rPr lang="it-IT" sz="2400" dirty="0"/>
              <a:t> to </a:t>
            </a:r>
            <a:r>
              <a:rPr lang="it-IT" sz="2400" dirty="0" err="1"/>
              <a:t>alert</a:t>
            </a:r>
            <a:r>
              <a:rPr lang="it-IT" sz="2400" dirty="0"/>
              <a:t> and </a:t>
            </a:r>
            <a:r>
              <a:rPr lang="it-IT" sz="2400" dirty="0" err="1"/>
              <a:t>confirm</a:t>
            </a:r>
            <a:r>
              <a:rPr lang="it-IT" sz="2400" dirty="0"/>
              <a:t> </a:t>
            </a:r>
            <a:r>
              <a:rPr lang="it-IT" sz="2400" dirty="0" err="1"/>
              <a:t>potential</a:t>
            </a:r>
            <a:r>
              <a:rPr lang="it-IT" sz="2400" dirty="0"/>
              <a:t> tsunami </a:t>
            </a:r>
            <a:r>
              <a:rPr lang="it-IT" sz="2400" dirty="0" err="1"/>
              <a:t>events</a:t>
            </a:r>
            <a:r>
              <a:rPr lang="it-IT" sz="2400" dirty="0"/>
              <a:t> </a:t>
            </a:r>
            <a:r>
              <a:rPr lang="it-IT" sz="2400" dirty="0" err="1"/>
              <a:t>caused</a:t>
            </a:r>
            <a:r>
              <a:rPr lang="it-IT" sz="2400" dirty="0"/>
              <a:t> by </a:t>
            </a:r>
            <a:r>
              <a:rPr lang="it-IT" sz="2400" dirty="0" err="1"/>
              <a:t>earthquakes</a:t>
            </a:r>
            <a:endParaRPr lang="it-IT" sz="2400" dirty="0"/>
          </a:p>
          <a:p>
            <a:pPr algn="just"/>
            <a:r>
              <a:rPr lang="it-IT" sz="2400" dirty="0"/>
              <a:t>the sea </a:t>
            </a:r>
            <a:r>
              <a:rPr lang="it-IT" sz="2400" dirty="0" err="1"/>
              <a:t>level</a:t>
            </a:r>
            <a:r>
              <a:rPr lang="it-IT" sz="2400" dirty="0"/>
              <a:t> </a:t>
            </a:r>
            <a:r>
              <a:rPr lang="it-IT" sz="2400" dirty="0" err="1"/>
              <a:t>meter</a:t>
            </a:r>
            <a:r>
              <a:rPr lang="it-IT" sz="2400" dirty="0"/>
              <a:t> </a:t>
            </a:r>
            <a:r>
              <a:rPr lang="it-IT" sz="2400" dirty="0" err="1"/>
              <a:t>stations</a:t>
            </a:r>
            <a:r>
              <a:rPr lang="it-IT" sz="2400" dirty="0"/>
              <a:t> are </a:t>
            </a:r>
            <a:r>
              <a:rPr lang="it-IT" sz="2400" dirty="0" err="1"/>
              <a:t>located</a:t>
            </a:r>
            <a:r>
              <a:rPr lang="it-IT" sz="2400" dirty="0"/>
              <a:t> in </a:t>
            </a:r>
          </a:p>
          <a:p>
            <a:pPr algn="just"/>
            <a:r>
              <a:rPr lang="it-IT" sz="2400" dirty="0"/>
              <a:t>Cetraro Lido (Calabria),</a:t>
            </a:r>
          </a:p>
          <a:p>
            <a:pPr algn="just"/>
            <a:r>
              <a:rPr lang="it-IT" sz="2400" dirty="0"/>
              <a:t>Capo Teulada (</a:t>
            </a:r>
            <a:r>
              <a:rPr lang="it-IT" sz="2400" dirty="0" err="1"/>
              <a:t>Sardinia</a:t>
            </a:r>
            <a:r>
              <a:rPr lang="it-IT" sz="2400" dirty="0"/>
              <a:t>), </a:t>
            </a:r>
          </a:p>
          <a:p>
            <a:pPr algn="just"/>
            <a:r>
              <a:rPr lang="it-IT" sz="2400" dirty="0"/>
              <a:t>Portopalo di Capo Passero (</a:t>
            </a:r>
            <a:r>
              <a:rPr lang="it-IT" sz="2400" dirty="0" err="1"/>
              <a:t>Sicily</a:t>
            </a:r>
            <a:r>
              <a:rPr lang="it-IT" sz="2400" dirty="0"/>
              <a:t>), </a:t>
            </a:r>
          </a:p>
          <a:p>
            <a:pPr algn="just"/>
            <a:r>
              <a:rPr lang="it-IT" sz="2400" dirty="0"/>
              <a:t>Roccella Jonica (Calabria) </a:t>
            </a:r>
          </a:p>
          <a:p>
            <a:pPr algn="just"/>
            <a:r>
              <a:rPr lang="it-IT" sz="2400" dirty="0"/>
              <a:t>and on the small </a:t>
            </a:r>
            <a:r>
              <a:rPr lang="it-IT" sz="2400" dirty="0" err="1"/>
              <a:t>islands</a:t>
            </a:r>
            <a:r>
              <a:rPr lang="it-IT" sz="2400" dirty="0"/>
              <a:t> of Marettimo</a:t>
            </a:r>
          </a:p>
          <a:p>
            <a:pPr algn="just"/>
            <a:r>
              <a:rPr lang="it-IT" sz="2400" dirty="0"/>
              <a:t>and Pantelleria (</a:t>
            </a:r>
            <a:r>
              <a:rPr lang="it-IT" sz="2400" dirty="0" err="1"/>
              <a:t>Sicily</a:t>
            </a:r>
            <a:r>
              <a:rPr lang="it-IT" sz="2400" dirty="0"/>
              <a:t>) </a:t>
            </a:r>
          </a:p>
          <a:p>
            <a:pPr algn="just"/>
            <a:endParaRPr lang="it-IT" sz="2200" dirty="0"/>
          </a:p>
        </p:txBody>
      </p:sp>
    </p:spTree>
    <p:extLst>
      <p:ext uri="{BB962C8B-B14F-4D97-AF65-F5344CB8AC3E}">
        <p14:creationId xmlns:p14="http://schemas.microsoft.com/office/powerpoint/2010/main" val="2646930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5C6B70-30C1-3670-779F-F7CA7C586490}"/>
              </a:ext>
            </a:extLst>
          </p:cNvPr>
          <p:cNvSpPr>
            <a:spLocks noGrp="1"/>
          </p:cNvSpPr>
          <p:nvPr>
            <p:ph type="title"/>
          </p:nvPr>
        </p:nvSpPr>
        <p:spPr/>
        <p:txBody>
          <a:bodyPr>
            <a:normAutofit/>
          </a:bodyPr>
          <a:lstStyle/>
          <a:p>
            <a:r>
              <a:rPr lang="en-US" dirty="0"/>
              <a:t>SERVICE DELIVERY OF THE ITALIAN TSUNAMI WARNING SYSTEM</a:t>
            </a:r>
            <a:endParaRPr lang="it-IT" dirty="0"/>
          </a:p>
        </p:txBody>
      </p:sp>
      <p:sp>
        <p:nvSpPr>
          <p:cNvPr id="6" name="Rettangolo con angoli arrotondati 5">
            <a:extLst>
              <a:ext uri="{FF2B5EF4-FFF2-40B4-BE49-F238E27FC236}">
                <a16:creationId xmlns:a16="http://schemas.microsoft.com/office/drawing/2014/main" id="{D7F0E524-4218-B060-652C-D515819B4F49}"/>
              </a:ext>
            </a:extLst>
          </p:cNvPr>
          <p:cNvSpPr>
            <a:spLocks noChangeAspect="1"/>
          </p:cNvSpPr>
          <p:nvPr/>
        </p:nvSpPr>
        <p:spPr>
          <a:xfrm>
            <a:off x="354648" y="985556"/>
            <a:ext cx="11495960" cy="5120276"/>
          </a:xfrm>
          <a:prstGeom prst="roundRect">
            <a:avLst>
              <a:gd name="adj" fmla="val 8152"/>
            </a:avLst>
          </a:prstGeom>
          <a:solidFill>
            <a:srgbClr val="029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it-IT" dirty="0"/>
          </a:p>
        </p:txBody>
      </p:sp>
      <p:sp>
        <p:nvSpPr>
          <p:cNvPr id="7" name="Segnaposto testo 12">
            <a:extLst>
              <a:ext uri="{FF2B5EF4-FFF2-40B4-BE49-F238E27FC236}">
                <a16:creationId xmlns:a16="http://schemas.microsoft.com/office/drawing/2014/main" id="{3984A223-28A0-68E9-7A4A-5462F8E93D83}"/>
              </a:ext>
            </a:extLst>
          </p:cNvPr>
          <p:cNvSpPr txBox="1">
            <a:spLocks noChangeAspect="1"/>
          </p:cNvSpPr>
          <p:nvPr/>
        </p:nvSpPr>
        <p:spPr>
          <a:xfrm>
            <a:off x="753834" y="1061694"/>
            <a:ext cx="10697588" cy="4967999"/>
          </a:xfrm>
          <a:prstGeom prst="rect">
            <a:avLst/>
          </a:prstGeom>
        </p:spPr>
        <p:txBody>
          <a:bodyPr lIns="0" tIns="0" rIns="0"/>
          <a:lstStyle>
            <a:lvl1pPr marL="0" indent="0" algn="l" defTabSz="914400" rtl="0" eaLnBrk="1" latinLnBrk="0" hangingPunct="1">
              <a:lnSpc>
                <a:spcPct val="90000"/>
              </a:lnSpc>
              <a:spcBef>
                <a:spcPts val="1000"/>
              </a:spcBef>
              <a:buFontTx/>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endParaRPr kumimoji="0" lang="it-IT" altLang="it-IT" sz="2400" b="1" i="0" u="none" strike="noStrike" cap="none" normalizeH="0" baseline="0" dirty="0">
              <a:ln>
                <a:noFill/>
              </a:ln>
              <a:effectLst/>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it-IT" altLang="it-IT" sz="2400" b="1" i="0" u="none" strike="noStrike" cap="none" normalizeH="0" baseline="0" dirty="0" err="1">
                <a:ln>
                  <a:noFill/>
                </a:ln>
                <a:effectLst/>
              </a:rPr>
              <a:t>Observation</a:t>
            </a:r>
            <a:r>
              <a:rPr kumimoji="0" lang="it-IT" altLang="it-IT" sz="2400" b="1" i="0" u="none" strike="noStrike" cap="none" normalizeH="0" baseline="0" dirty="0">
                <a:ln>
                  <a:noFill/>
                </a:ln>
                <a:effectLst/>
              </a:rPr>
              <a:t> in </a:t>
            </a:r>
            <a:r>
              <a:rPr kumimoji="0" lang="it-IT" altLang="it-IT" sz="2400" b="1" i="0" u="none" strike="noStrike" cap="none" normalizeH="0" baseline="0" dirty="0" err="1">
                <a:ln>
                  <a:noFill/>
                </a:ln>
                <a:effectLst/>
              </a:rPr>
              <a:t>real</a:t>
            </a:r>
            <a:r>
              <a:rPr kumimoji="0" lang="it-IT" altLang="it-IT" sz="2400" b="1" i="0" u="none" strike="noStrike" cap="none" normalizeH="0" baseline="0" dirty="0">
                <a:ln>
                  <a:noFill/>
                </a:ln>
                <a:effectLst/>
              </a:rPr>
              <a:t> time </a:t>
            </a:r>
            <a:r>
              <a:rPr kumimoji="0" lang="it-IT" altLang="it-IT" sz="2400" b="0" i="0" u="none" strike="noStrike" cap="none" normalizeH="0" baseline="0" dirty="0">
                <a:ln>
                  <a:noFill/>
                </a:ln>
                <a:effectLst/>
              </a:rPr>
              <a:t>of </a:t>
            </a:r>
            <a:r>
              <a:rPr kumimoji="0" lang="it-IT" altLang="it-IT" sz="2400" b="1" i="0" u="none" strike="noStrike" cap="none" normalizeH="0" baseline="0" dirty="0" err="1">
                <a:ln>
                  <a:noFill/>
                </a:ln>
                <a:effectLst/>
              </a:rPr>
              <a:t>sudden</a:t>
            </a:r>
            <a:r>
              <a:rPr kumimoji="0" lang="it-IT" altLang="it-IT" sz="2400" b="1" i="0" u="none" strike="noStrike" cap="none" normalizeH="0" baseline="0" dirty="0">
                <a:ln>
                  <a:noFill/>
                </a:ln>
                <a:effectLst/>
              </a:rPr>
              <a:t> </a:t>
            </a:r>
            <a:r>
              <a:rPr kumimoji="0" lang="it-IT" altLang="it-IT" sz="2400" b="1" i="0" u="none" strike="noStrike" cap="none" normalizeH="0" baseline="0" dirty="0" err="1">
                <a:ln>
                  <a:noFill/>
                </a:ln>
                <a:effectLst/>
              </a:rPr>
              <a:t>changes</a:t>
            </a:r>
            <a:r>
              <a:rPr kumimoji="0" lang="it-IT" altLang="it-IT" sz="2400" b="1" i="0" u="none" strike="noStrike" cap="none" normalizeH="0" baseline="0" dirty="0">
                <a:ln>
                  <a:noFill/>
                </a:ln>
                <a:effectLst/>
              </a:rPr>
              <a:t> in the sea </a:t>
            </a:r>
            <a:r>
              <a:rPr kumimoji="0" lang="it-IT" altLang="it-IT" sz="2400" b="0" i="0" u="none" strike="noStrike" cap="none" normalizeH="0" baseline="0" dirty="0" err="1">
                <a:ln>
                  <a:noFill/>
                </a:ln>
                <a:effectLst/>
              </a:rPr>
              <a:t>level</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through</a:t>
            </a:r>
            <a:r>
              <a:rPr kumimoji="0" lang="it-IT" altLang="it-IT" sz="2400" b="0" i="0" u="none" strike="noStrike" cap="none" normalizeH="0" baseline="0" dirty="0">
                <a:ln>
                  <a:noFill/>
                </a:ln>
                <a:effectLst/>
              </a:rPr>
              <a:t> the </a:t>
            </a:r>
            <a:r>
              <a:rPr kumimoji="0" lang="it-IT" altLang="it-IT" sz="2400" b="1" i="0" u="none" strike="noStrike" cap="none" normalizeH="0" baseline="0" dirty="0">
                <a:ln>
                  <a:noFill/>
                </a:ln>
                <a:effectLst/>
              </a:rPr>
              <a:t>new </a:t>
            </a:r>
            <a:r>
              <a:rPr kumimoji="0" lang="it-IT" altLang="it-IT" sz="2400" b="1" i="0" u="none" strike="noStrike" cap="none" normalizeH="0" baseline="0" dirty="0" err="1">
                <a:ln>
                  <a:noFill/>
                </a:ln>
                <a:effectLst/>
              </a:rPr>
              <a:t>measuring</a:t>
            </a:r>
            <a:r>
              <a:rPr kumimoji="0" lang="it-IT" altLang="it-IT" sz="2400" b="1" i="0" u="none" strike="noStrike" cap="none" normalizeH="0" baseline="0" dirty="0">
                <a:ln>
                  <a:noFill/>
                </a:ln>
                <a:effectLst/>
              </a:rPr>
              <a:t> stations </a:t>
            </a:r>
            <a:r>
              <a:rPr kumimoji="0" lang="it-IT" altLang="it-IT" sz="2400" b="0" i="0" u="none" strike="noStrike" cap="none" normalizeH="0" baseline="0" dirty="0">
                <a:ln>
                  <a:noFill/>
                </a:ln>
                <a:effectLst/>
              </a:rPr>
              <a:t>with </a:t>
            </a:r>
            <a:r>
              <a:rPr kumimoji="0" lang="it-IT" altLang="it-IT" sz="2400" b="1" i="0" u="none" strike="noStrike" cap="none" normalizeH="0" baseline="0" dirty="0">
                <a:ln>
                  <a:noFill/>
                </a:ln>
                <a:effectLst/>
              </a:rPr>
              <a:t>high sampling frequency</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positioned</a:t>
            </a:r>
            <a:r>
              <a:rPr kumimoji="0" lang="it-IT" altLang="it-IT" sz="2400" b="0" i="0" u="none" strike="noStrike" cap="none" normalizeH="0" baseline="0" dirty="0">
                <a:ln>
                  <a:noFill/>
                </a:ln>
                <a:effectLst/>
              </a:rPr>
              <a:t> in </a:t>
            </a:r>
            <a:r>
              <a:rPr kumimoji="0" lang="it-IT" altLang="it-IT" sz="2400" b="0" i="0" u="none" strike="noStrike" cap="none" normalizeH="0" baseline="0" dirty="0" err="1">
                <a:ln>
                  <a:noFill/>
                </a:ln>
                <a:effectLst/>
              </a:rPr>
              <a:t>strategic</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venues</a:t>
            </a:r>
            <a:r>
              <a:rPr kumimoji="0" lang="it-IT" altLang="it-IT" sz="2400" b="0" i="0" u="none" strike="noStrike" cap="none" normalizeH="0" baseline="0" dirty="0">
                <a:ln>
                  <a:noFill/>
                </a:ln>
                <a:effectLst/>
              </a:rPr>
              <a:t>; </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endParaRPr kumimoji="0" lang="it-IT" altLang="it-IT" sz="2400" b="0" i="0" u="none" strike="noStrike" cap="none" normalizeH="0" baseline="0" dirty="0">
              <a:ln>
                <a:noFill/>
              </a:ln>
              <a:effectLst/>
            </a:endParaRPr>
          </a:p>
          <a:p>
            <a:pPr marL="285750" indent="-285750" algn="just" eaLnBrk="0" fontAlgn="base" hangingPunct="0">
              <a:lnSpc>
                <a:spcPct val="100000"/>
              </a:lnSpc>
              <a:spcBef>
                <a:spcPct val="0"/>
              </a:spcBef>
              <a:spcAft>
                <a:spcPct val="0"/>
              </a:spcAft>
              <a:buClrTx/>
              <a:buFont typeface="Wingdings" panose="05000000000000000000" pitchFamily="2" charset="2"/>
              <a:buChar char="v"/>
            </a:pPr>
            <a:r>
              <a:rPr lang="it-IT" altLang="it-IT" sz="2400" b="1" dirty="0" err="1"/>
              <a:t>I</a:t>
            </a:r>
            <a:r>
              <a:rPr kumimoji="0" lang="it-IT" altLang="it-IT" sz="2400" b="1" i="0" u="none" strike="noStrike" cap="none" normalizeH="0" baseline="0" dirty="0" err="1">
                <a:ln>
                  <a:noFill/>
                </a:ln>
                <a:effectLst/>
              </a:rPr>
              <a:t>nstantaneous</a:t>
            </a:r>
            <a:r>
              <a:rPr kumimoji="0" lang="it-IT" altLang="it-IT" sz="2400" b="1" i="0" u="none" strike="noStrike" cap="none" normalizeH="0" baseline="0" dirty="0">
                <a:ln>
                  <a:noFill/>
                </a:ln>
                <a:effectLst/>
              </a:rPr>
              <a:t> </a:t>
            </a:r>
            <a:r>
              <a:rPr kumimoji="0" lang="it-IT" altLang="it-IT" sz="2400" b="1" i="0" u="none" strike="noStrike" cap="none" normalizeH="0" baseline="0" dirty="0" err="1">
                <a:ln>
                  <a:noFill/>
                </a:ln>
                <a:effectLst/>
              </a:rPr>
              <a:t>detection</a:t>
            </a:r>
            <a:r>
              <a:rPr kumimoji="0" lang="it-IT" altLang="it-IT" sz="2400" b="1" i="0" u="none" strike="noStrike" cap="none" normalizeH="0" baseline="0" dirty="0">
                <a:ln>
                  <a:noFill/>
                </a:ln>
                <a:effectLst/>
              </a:rPr>
              <a:t> </a:t>
            </a:r>
            <a:r>
              <a:rPr kumimoji="0" lang="it-IT" altLang="it-IT" sz="2400" b="0" i="0" u="none" strike="noStrike" cap="none" normalizeH="0" baseline="0" dirty="0">
                <a:ln>
                  <a:noFill/>
                </a:ln>
                <a:effectLst/>
              </a:rPr>
              <a:t>of the </a:t>
            </a:r>
            <a:r>
              <a:rPr kumimoji="0" lang="it-IT" altLang="it-IT" sz="2400" b="0" i="0" u="none" strike="noStrike" cap="none" normalizeH="0" baseline="0" dirty="0" err="1">
                <a:ln>
                  <a:noFill/>
                </a:ln>
                <a:effectLst/>
              </a:rPr>
              <a:t>physical</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parameter</a:t>
            </a:r>
            <a:r>
              <a:rPr kumimoji="0" lang="it-IT" altLang="it-IT" sz="2400" b="0" i="0" u="none" strike="noStrike" cap="none" normalizeH="0" baseline="0" dirty="0">
                <a:ln>
                  <a:noFill/>
                </a:ln>
                <a:effectLst/>
              </a:rPr>
              <a:t> </a:t>
            </a:r>
            <a:r>
              <a:rPr kumimoji="0" lang="it-IT" altLang="it-IT" sz="2400" b="1" i="0" u="none" strike="noStrike" cap="none" normalizeH="0" baseline="0" dirty="0">
                <a:ln>
                  <a:noFill/>
                </a:ln>
                <a:effectLst/>
              </a:rPr>
              <a:t>H</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height</a:t>
            </a:r>
            <a:r>
              <a:rPr kumimoji="0" lang="it-IT" altLang="it-IT" sz="2400" b="0" i="0" u="none" strike="noStrike" cap="none" normalizeH="0" baseline="0" dirty="0">
                <a:ln>
                  <a:noFill/>
                </a:ln>
                <a:effectLst/>
              </a:rPr>
              <a:t> of the sea </a:t>
            </a:r>
            <a:r>
              <a:rPr kumimoji="0" lang="it-IT" altLang="it-IT" sz="2400" b="0" i="0" u="none" strike="noStrike" cap="none" normalizeH="0" baseline="0" dirty="0" err="1">
                <a:ln>
                  <a:noFill/>
                </a:ln>
                <a:effectLst/>
              </a:rPr>
              <a:t>level</a:t>
            </a:r>
            <a:r>
              <a:rPr kumimoji="0" lang="it-IT" altLang="it-IT" sz="2400" b="0" i="0" u="none" strike="noStrike" cap="none" normalizeH="0" baseline="0" dirty="0">
                <a:ln>
                  <a:noFill/>
                </a:ln>
                <a:effectLst/>
              </a:rPr>
              <a:t>), and prompt </a:t>
            </a:r>
            <a:r>
              <a:rPr kumimoji="0" lang="it-IT" altLang="it-IT" sz="2400" b="0" i="0" u="none" strike="noStrike" cap="none" normalizeH="0" baseline="0" dirty="0" err="1">
                <a:ln>
                  <a:noFill/>
                </a:ln>
                <a:effectLst/>
              </a:rPr>
              <a:t>notification</a:t>
            </a:r>
            <a:r>
              <a:rPr kumimoji="0" lang="it-IT" altLang="it-IT" sz="2400" b="0" i="0" u="none" strike="noStrike" cap="none" normalizeH="0" baseline="0" dirty="0">
                <a:ln>
                  <a:noFill/>
                </a:ln>
                <a:effectLst/>
              </a:rPr>
              <a:t> to ISPRA in the event of </a:t>
            </a:r>
            <a:r>
              <a:rPr kumimoji="0" lang="it-IT" altLang="it-IT" sz="2400" b="0" i="0" u="none" strike="noStrike" cap="none" normalizeH="0" baseline="0" dirty="0" err="1">
                <a:ln>
                  <a:noFill/>
                </a:ln>
                <a:effectLst/>
              </a:rPr>
              <a:t>deviations</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greater</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than</a:t>
            </a:r>
            <a:r>
              <a:rPr kumimoji="0" lang="it-IT" altLang="it-IT" sz="2400" b="0" i="0" u="none" strike="noStrike" cap="none" normalizeH="0" baseline="0" dirty="0">
                <a:ln>
                  <a:noFill/>
                </a:ln>
                <a:effectLst/>
              </a:rPr>
              <a:t> 10% and 30%, with </a:t>
            </a:r>
            <a:r>
              <a:rPr kumimoji="0" lang="it-IT" altLang="it-IT" sz="2400" b="0" i="0" u="none" strike="noStrike" cap="none" normalizeH="0" baseline="0" dirty="0" err="1">
                <a:ln>
                  <a:noFill/>
                </a:ln>
                <a:effectLst/>
              </a:rPr>
              <a:t>respect</a:t>
            </a:r>
            <a:r>
              <a:rPr kumimoji="0" lang="it-IT" altLang="it-IT" sz="2400" b="0" i="0" u="none" strike="noStrike" cap="none" normalizeH="0" baseline="0" dirty="0">
                <a:ln>
                  <a:noFill/>
                </a:ln>
                <a:effectLst/>
              </a:rPr>
              <a:t> to the </a:t>
            </a:r>
            <a:r>
              <a:rPr kumimoji="0" lang="it-IT" altLang="it-IT" sz="2400" b="0" i="0" u="none" strike="noStrike" cap="none" normalizeH="0" baseline="0" dirty="0" err="1">
                <a:ln>
                  <a:noFill/>
                </a:ln>
                <a:effectLst/>
              </a:rPr>
              <a:t>mean</a:t>
            </a:r>
            <a:r>
              <a:rPr kumimoji="0" lang="it-IT" altLang="it-IT" sz="2400" b="0" i="0" u="none" strike="noStrike" cap="none" normalizeH="0" baseline="0" dirty="0">
                <a:ln>
                  <a:noFill/>
                </a:ln>
                <a:effectLst/>
              </a:rPr>
              <a:t> sea </a:t>
            </a:r>
            <a:r>
              <a:rPr kumimoji="0" lang="it-IT" altLang="it-IT" sz="2400" b="0" i="0" u="none" strike="noStrike" cap="none" normalizeH="0" baseline="0" dirty="0" err="1">
                <a:ln>
                  <a:noFill/>
                </a:ln>
                <a:effectLst/>
              </a:rPr>
              <a:t>level</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expected</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also</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considering</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both</a:t>
            </a:r>
            <a:r>
              <a:rPr kumimoji="0" lang="it-IT" altLang="it-IT" sz="2400" b="0" i="0" u="none" strike="noStrike" cap="none" normalizeH="0" baseline="0" dirty="0">
                <a:ln>
                  <a:noFill/>
                </a:ln>
                <a:effectLst/>
              </a:rPr>
              <a:t> the </a:t>
            </a:r>
            <a:r>
              <a:rPr kumimoji="0" lang="it-IT" altLang="it-IT" sz="2400" b="0" i="0" u="none" strike="noStrike" cap="none" normalizeH="0" baseline="0" dirty="0" err="1">
                <a:ln>
                  <a:noFill/>
                </a:ln>
                <a:effectLst/>
              </a:rPr>
              <a:t>astronomical</a:t>
            </a:r>
            <a:r>
              <a:rPr kumimoji="0" lang="it-IT" altLang="it-IT" sz="2400" b="0" i="0" u="none" strike="noStrike" cap="none" normalizeH="0" baseline="0" dirty="0">
                <a:ln>
                  <a:noFill/>
                </a:ln>
                <a:effectLst/>
              </a:rPr>
              <a:t> and </a:t>
            </a:r>
            <a:r>
              <a:rPr kumimoji="0" lang="it-IT" altLang="it-IT" sz="2400" b="0" i="0" u="none" strike="noStrike" cap="none" normalizeH="0" baseline="0" dirty="0" err="1">
                <a:ln>
                  <a:noFill/>
                </a:ln>
                <a:effectLst/>
              </a:rPr>
              <a:t>meteorological</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components</a:t>
            </a:r>
            <a:r>
              <a:rPr kumimoji="0" lang="it-IT" altLang="it-IT" sz="2400" b="0" i="0" u="none" strike="noStrike" cap="none" normalizeH="0" baseline="0" dirty="0">
                <a:ln>
                  <a:noFill/>
                </a:ln>
                <a:effectLst/>
              </a:rPr>
              <a:t>;</a:t>
            </a:r>
            <a:endParaRPr lang="it-IT" altLang="it-IT" sz="2400" dirty="0"/>
          </a:p>
          <a:p>
            <a:pPr marL="285750" indent="-285750" algn="just" eaLnBrk="0" fontAlgn="base" hangingPunct="0">
              <a:lnSpc>
                <a:spcPct val="100000"/>
              </a:lnSpc>
              <a:spcBef>
                <a:spcPct val="0"/>
              </a:spcBef>
              <a:spcAft>
                <a:spcPct val="0"/>
              </a:spcAft>
              <a:buClrTx/>
              <a:buFont typeface="Wingdings" panose="05000000000000000000" pitchFamily="2" charset="2"/>
              <a:buChar char="v"/>
            </a:pPr>
            <a:endParaRPr lang="it-IT" altLang="it-IT" sz="2400" dirty="0"/>
          </a:p>
          <a:p>
            <a:pPr marL="285750" indent="-285750" algn="just" eaLnBrk="0" fontAlgn="base" hangingPunct="0">
              <a:lnSpc>
                <a:spcPct val="100000"/>
              </a:lnSpc>
              <a:spcBef>
                <a:spcPct val="0"/>
              </a:spcBef>
              <a:spcAft>
                <a:spcPct val="0"/>
              </a:spcAft>
              <a:buClrTx/>
              <a:buFont typeface="Wingdings" panose="05000000000000000000" pitchFamily="2" charset="2"/>
              <a:buChar char="v"/>
            </a:pPr>
            <a:r>
              <a:rPr kumimoji="0" lang="it-IT" altLang="it-IT" sz="2400" b="1" i="0" u="none" strike="noStrike" cap="none" normalizeH="0" baseline="0" dirty="0">
                <a:ln>
                  <a:noFill/>
                </a:ln>
                <a:effectLst/>
              </a:rPr>
              <a:t>Production of immediate </a:t>
            </a:r>
            <a:r>
              <a:rPr kumimoji="0" lang="it-IT" altLang="it-IT" sz="2400" b="0" i="0" u="none" strike="noStrike" cap="none" normalizeH="0" baseline="0" dirty="0" err="1">
                <a:ln>
                  <a:noFill/>
                </a:ln>
                <a:effectLst/>
              </a:rPr>
              <a:t>operational</a:t>
            </a:r>
            <a:r>
              <a:rPr kumimoji="0" lang="it-IT" altLang="it-IT" sz="2400" b="0" i="0" u="none" strike="noStrike" cap="none" normalizeH="0" baseline="0" dirty="0">
                <a:ln>
                  <a:noFill/>
                </a:ln>
                <a:effectLst/>
              </a:rPr>
              <a:t> </a:t>
            </a:r>
            <a:r>
              <a:rPr kumimoji="0" lang="it-IT" altLang="it-IT" sz="2400" b="1" i="0" u="none" strike="noStrike" cap="none" normalizeH="0" baseline="0" dirty="0">
                <a:ln>
                  <a:noFill/>
                </a:ln>
                <a:effectLst/>
              </a:rPr>
              <a:t>reports</a:t>
            </a:r>
            <a:r>
              <a:rPr kumimoji="0" lang="it-IT" altLang="it-IT" sz="2400" b="0" i="0" u="none" strike="noStrike" cap="none" normalizeH="0" baseline="0" dirty="0">
                <a:ln>
                  <a:noFill/>
                </a:ln>
                <a:effectLst/>
              </a:rPr>
              <a:t> on </a:t>
            </a:r>
            <a:r>
              <a:rPr kumimoji="0" lang="it-IT" altLang="it-IT" sz="2400" b="0" i="0" u="none" strike="noStrike" cap="none" normalizeH="0" baseline="0" dirty="0" err="1">
                <a:ln>
                  <a:noFill/>
                </a:ln>
                <a:effectLst/>
              </a:rPr>
              <a:t>sea</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level</a:t>
            </a:r>
            <a:r>
              <a:rPr kumimoji="0" lang="it-IT" altLang="it-IT" sz="2400" b="0" i="0" u="none" strike="noStrike" cap="none" normalizeH="0" baseline="0" dirty="0">
                <a:ln>
                  <a:noFill/>
                </a:ln>
                <a:effectLst/>
              </a:rPr>
              <a:t> </a:t>
            </a:r>
            <a:r>
              <a:rPr lang="it-IT" altLang="it-IT" sz="2400" dirty="0"/>
              <a:t>data </a:t>
            </a:r>
            <a:r>
              <a:rPr lang="it-IT" altLang="it-IT" sz="2400" dirty="0" err="1"/>
              <a:t>recorded</a:t>
            </a:r>
            <a:r>
              <a:rPr lang="it-IT" altLang="it-IT" sz="2400" dirty="0"/>
              <a:t> after </a:t>
            </a:r>
            <a:r>
              <a:rPr lang="it-IT" altLang="it-IT" sz="2400" dirty="0" err="1"/>
              <a:t>localised</a:t>
            </a:r>
            <a:r>
              <a:rPr lang="it-IT" altLang="it-IT" sz="2400" dirty="0"/>
              <a:t> </a:t>
            </a:r>
            <a:r>
              <a:rPr kumimoji="0" lang="it-IT" altLang="it-IT" sz="2400" b="0" i="0" u="none" strike="noStrike" cap="none" normalizeH="0" dirty="0" err="1">
                <a:ln>
                  <a:noFill/>
                </a:ln>
                <a:effectLst/>
              </a:rPr>
              <a:t>earthquakes</a:t>
            </a:r>
            <a:r>
              <a:rPr kumimoji="0" lang="it-IT" altLang="it-IT" sz="2400" b="0" i="0" u="none" strike="noStrike" cap="none" normalizeH="0" dirty="0">
                <a:ln>
                  <a:noFill/>
                </a:ln>
                <a:effectLst/>
              </a:rPr>
              <a:t> to </a:t>
            </a:r>
            <a:r>
              <a:rPr kumimoji="0" lang="it-IT" altLang="it-IT" sz="2400" b="0" i="0" u="none" strike="noStrike" cap="none" normalizeH="0" dirty="0" err="1">
                <a:ln>
                  <a:noFill/>
                </a:ln>
                <a:effectLst/>
              </a:rPr>
              <a:t>enable</a:t>
            </a:r>
            <a:r>
              <a:rPr kumimoji="0" lang="it-IT" altLang="it-IT" sz="2400" b="0" i="0" u="none" strike="noStrike" cap="none" normalizeH="0" dirty="0">
                <a:ln>
                  <a:noFill/>
                </a:ln>
                <a:effectLst/>
              </a:rPr>
              <a:t> the </a:t>
            </a:r>
            <a:r>
              <a:rPr kumimoji="0" lang="it-IT" altLang="it-IT" sz="2400" b="0" i="0" u="none" strike="noStrike" cap="none" normalizeH="0" dirty="0" err="1">
                <a:ln>
                  <a:noFill/>
                </a:ln>
                <a:effectLst/>
              </a:rPr>
              <a:t>launch</a:t>
            </a:r>
            <a:r>
              <a:rPr kumimoji="0" lang="it-IT" altLang="it-IT" sz="2400" b="0" i="0" u="none" strike="noStrike" cap="none" normalizeH="0" dirty="0">
                <a:ln>
                  <a:noFill/>
                </a:ln>
                <a:effectLst/>
              </a:rPr>
              <a:t> of an </a:t>
            </a:r>
            <a:r>
              <a:rPr kumimoji="0" lang="it-IT" altLang="it-IT" sz="2400" b="0" i="0" u="none" strike="noStrike" cap="none" normalizeH="0" dirty="0" err="1">
                <a:ln>
                  <a:noFill/>
                </a:ln>
                <a:effectLst/>
              </a:rPr>
              <a:t>alert</a:t>
            </a:r>
            <a:r>
              <a:rPr kumimoji="0" lang="it-IT" altLang="it-IT" sz="2400" b="0" i="0" u="none" strike="noStrike" cap="none" normalizeH="0" dirty="0">
                <a:ln>
                  <a:noFill/>
                </a:ln>
                <a:effectLst/>
              </a:rPr>
              <a:t> for a following </a:t>
            </a:r>
            <a:r>
              <a:rPr kumimoji="0" lang="it-IT" altLang="it-IT" sz="2400" b="0" i="0" u="none" strike="noStrike" cap="none" normalizeH="0" dirty="0" err="1">
                <a:ln>
                  <a:noFill/>
                </a:ln>
                <a:effectLst/>
              </a:rPr>
              <a:t>probable</a:t>
            </a:r>
            <a:r>
              <a:rPr kumimoji="0" lang="it-IT" altLang="it-IT" sz="2400" b="0" i="0" u="none" strike="noStrike" cap="none" normalizeH="0" dirty="0">
                <a:ln>
                  <a:noFill/>
                </a:ln>
                <a:effectLst/>
              </a:rPr>
              <a:t> tsunami event;</a:t>
            </a:r>
            <a:endParaRPr kumimoji="0" lang="it-IT" altLang="it-IT" sz="2400" b="0" i="0" u="none" strike="noStrike" cap="none" normalizeH="0" baseline="0" dirty="0">
              <a:ln>
                <a:noFill/>
              </a:ln>
              <a:effectLst/>
            </a:endParaRPr>
          </a:p>
          <a:p>
            <a:pPr marL="342900" indent="-342900">
              <a:buFont typeface="Arial" panose="020B0604020202020204" pitchFamily="34" charset="0"/>
              <a:buChar char="•"/>
            </a:pPr>
            <a:endParaRPr lang="it-IT" sz="2400" dirty="0"/>
          </a:p>
        </p:txBody>
      </p:sp>
    </p:spTree>
    <p:extLst>
      <p:ext uri="{BB962C8B-B14F-4D97-AF65-F5344CB8AC3E}">
        <p14:creationId xmlns:p14="http://schemas.microsoft.com/office/powerpoint/2010/main" val="2317048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5C6B70-30C1-3670-779F-F7CA7C586490}"/>
              </a:ext>
            </a:extLst>
          </p:cNvPr>
          <p:cNvSpPr>
            <a:spLocks noGrp="1"/>
          </p:cNvSpPr>
          <p:nvPr>
            <p:ph type="title"/>
          </p:nvPr>
        </p:nvSpPr>
        <p:spPr/>
        <p:txBody>
          <a:bodyPr>
            <a:normAutofit/>
          </a:bodyPr>
          <a:lstStyle/>
          <a:p>
            <a:r>
              <a:rPr lang="en-US" dirty="0"/>
              <a:t>SERVICE DELIVERY OF THE ITALIAN TSUNAMI WARNING SYSTEM</a:t>
            </a:r>
            <a:endParaRPr lang="it-IT" dirty="0"/>
          </a:p>
        </p:txBody>
      </p:sp>
      <p:sp>
        <p:nvSpPr>
          <p:cNvPr id="6" name="Rettangolo con angoli arrotondati 5">
            <a:extLst>
              <a:ext uri="{FF2B5EF4-FFF2-40B4-BE49-F238E27FC236}">
                <a16:creationId xmlns:a16="http://schemas.microsoft.com/office/drawing/2014/main" id="{D7F0E524-4218-B060-652C-D515819B4F49}"/>
              </a:ext>
            </a:extLst>
          </p:cNvPr>
          <p:cNvSpPr>
            <a:spLocks noChangeAspect="1"/>
          </p:cNvSpPr>
          <p:nvPr/>
        </p:nvSpPr>
        <p:spPr>
          <a:xfrm>
            <a:off x="354648" y="976917"/>
            <a:ext cx="11495960" cy="5120276"/>
          </a:xfrm>
          <a:prstGeom prst="roundRect">
            <a:avLst>
              <a:gd name="adj" fmla="val 8152"/>
            </a:avLst>
          </a:prstGeom>
          <a:solidFill>
            <a:srgbClr val="029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it-IT" dirty="0"/>
          </a:p>
        </p:txBody>
      </p:sp>
      <p:sp>
        <p:nvSpPr>
          <p:cNvPr id="7" name="Segnaposto testo 12">
            <a:extLst>
              <a:ext uri="{FF2B5EF4-FFF2-40B4-BE49-F238E27FC236}">
                <a16:creationId xmlns:a16="http://schemas.microsoft.com/office/drawing/2014/main" id="{3984A223-28A0-68E9-7A4A-5462F8E93D83}"/>
              </a:ext>
            </a:extLst>
          </p:cNvPr>
          <p:cNvSpPr txBox="1">
            <a:spLocks noChangeAspect="1"/>
          </p:cNvSpPr>
          <p:nvPr/>
        </p:nvSpPr>
        <p:spPr>
          <a:xfrm>
            <a:off x="753834" y="1061694"/>
            <a:ext cx="10697588" cy="4967999"/>
          </a:xfrm>
          <a:prstGeom prst="rect">
            <a:avLst/>
          </a:prstGeom>
        </p:spPr>
        <p:txBody>
          <a:bodyPr lIns="0" tIns="0" rIns="0"/>
          <a:lstStyle>
            <a:lvl1pPr marL="0" indent="0" algn="l" defTabSz="914400" rtl="0" eaLnBrk="1" latinLnBrk="0" hangingPunct="1">
              <a:lnSpc>
                <a:spcPct val="90000"/>
              </a:lnSpc>
              <a:spcBef>
                <a:spcPts val="1000"/>
              </a:spcBef>
              <a:buFontTx/>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endParaRPr kumimoji="0" lang="it-IT" altLang="it-IT" sz="2400" b="0" i="0" u="none" strike="noStrike" cap="none" normalizeH="0" baseline="0" dirty="0">
              <a:ln>
                <a:noFill/>
              </a:ln>
              <a:effectLst/>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it-IT" altLang="it-IT" sz="2400" b="0" i="0" u="none" strike="noStrike" cap="none" normalizeH="0" baseline="0" dirty="0" err="1">
                <a:ln>
                  <a:noFill/>
                </a:ln>
                <a:effectLst/>
              </a:rPr>
              <a:t>Technological</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improvement</a:t>
            </a:r>
            <a:r>
              <a:rPr kumimoji="0" lang="it-IT" altLang="it-IT" sz="2400" b="0" i="0" u="none" strike="noStrike" cap="none" normalizeH="0" baseline="0" dirty="0">
                <a:ln>
                  <a:noFill/>
                </a:ln>
                <a:effectLst/>
              </a:rPr>
              <a:t> of </a:t>
            </a:r>
            <a:r>
              <a:rPr kumimoji="0" lang="it-IT" altLang="it-IT" sz="2400" b="0" i="0" u="none" strike="noStrike" cap="none" normalizeH="0" baseline="0" dirty="0" err="1">
                <a:ln>
                  <a:noFill/>
                </a:ln>
                <a:effectLst/>
              </a:rPr>
              <a:t>observation</a:t>
            </a:r>
            <a:r>
              <a:rPr kumimoji="0" lang="it-IT" altLang="it-IT" sz="2400" b="0" i="0" u="none" strike="noStrike" cap="none" normalizeH="0" baseline="0" dirty="0">
                <a:ln>
                  <a:noFill/>
                </a:ln>
                <a:effectLst/>
              </a:rPr>
              <a:t> stations and </a:t>
            </a:r>
            <a:r>
              <a:rPr kumimoji="0" lang="it-IT" altLang="it-IT" sz="2400" b="0" i="0" u="none" strike="noStrike" cap="none" normalizeH="0" baseline="0" dirty="0" err="1">
                <a:ln>
                  <a:noFill/>
                </a:ln>
                <a:effectLst/>
              </a:rPr>
              <a:t>implementation</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through</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measurement</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sensors</a:t>
            </a:r>
            <a:r>
              <a:rPr kumimoji="0" lang="it-IT" altLang="it-IT" sz="2400" b="0" i="0" u="none" strike="noStrike" cap="none" normalizeH="0" baseline="0" dirty="0">
                <a:ln>
                  <a:noFill/>
                </a:ln>
                <a:effectLst/>
              </a:rPr>
              <a:t> of </a:t>
            </a:r>
            <a:r>
              <a:rPr kumimoji="0" lang="it-IT" altLang="it-IT" sz="2400" b="0" i="0" u="none" strike="noStrike" cap="none" normalizeH="0" baseline="0" dirty="0" err="1">
                <a:ln>
                  <a:noFill/>
                </a:ln>
                <a:effectLst/>
              </a:rPr>
              <a:t>other</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physical</a:t>
            </a:r>
            <a:r>
              <a:rPr kumimoji="0" lang="it-IT" altLang="it-IT" sz="2400" b="0" i="0" u="none" strike="noStrike" cap="none" normalizeH="0" baseline="0" dirty="0">
                <a:ln>
                  <a:noFill/>
                </a:ln>
                <a:effectLst/>
              </a:rPr>
              <a:t> and </a:t>
            </a:r>
            <a:r>
              <a:rPr kumimoji="0" lang="it-IT" altLang="it-IT" sz="2400" b="0" i="0" u="none" strike="noStrike" cap="none" normalizeH="0" baseline="0" dirty="0" err="1">
                <a:ln>
                  <a:noFill/>
                </a:ln>
                <a:effectLst/>
              </a:rPr>
              <a:t>environmental</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parameters</a:t>
            </a:r>
            <a:r>
              <a:rPr kumimoji="0" lang="it-IT" altLang="it-IT" sz="2400" b="0" i="0" u="none" strike="noStrike" cap="none" normalizeH="0" baseline="0" dirty="0">
                <a:ln>
                  <a:noFill/>
                </a:ln>
                <a:effectLst/>
              </a:rPr>
              <a:t> (pressure, temperature, </a:t>
            </a:r>
            <a:r>
              <a:rPr kumimoji="0" lang="it-IT" altLang="it-IT" sz="2400" b="0" i="0" u="none" strike="noStrike" cap="none" normalizeH="0" baseline="0" dirty="0" err="1">
                <a:ln>
                  <a:noFill/>
                </a:ln>
                <a:effectLst/>
              </a:rPr>
              <a:t>altitude</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localisation</a:t>
            </a:r>
            <a:r>
              <a:rPr kumimoji="0" lang="it-IT" altLang="it-IT" sz="2400" b="0" i="0" u="none" strike="noStrike" cap="none" normalizeH="0" baseline="0" dirty="0">
                <a:ln>
                  <a:noFill/>
                </a:ln>
                <a:effectLst/>
              </a:rPr>
              <a:t> via GPS; image </a:t>
            </a:r>
            <a:r>
              <a:rPr kumimoji="0" lang="it-IT" altLang="it-IT" sz="2400" b="0" i="0" u="none" strike="noStrike" cap="none" normalizeH="0" baseline="0" dirty="0" err="1">
                <a:ln>
                  <a:noFill/>
                </a:ln>
                <a:effectLst/>
              </a:rPr>
              <a:t>acquisition</a:t>
            </a:r>
            <a:r>
              <a:rPr kumimoji="0" lang="it-IT" altLang="it-IT" sz="2400" b="0" i="0" u="none" strike="noStrike" cap="none" normalizeH="0" baseline="0" dirty="0">
                <a:ln>
                  <a:noFill/>
                </a:ln>
                <a:effectLst/>
              </a:rPr>
              <a:t> via photo-video camera, etc.);</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pPr>
            <a:endParaRPr kumimoji="0" lang="it-IT" altLang="it-IT" sz="2400" b="0" i="0" u="none" strike="noStrike" cap="none" normalizeH="0" baseline="0" dirty="0">
              <a:ln>
                <a:noFill/>
              </a:ln>
              <a:effectLst/>
            </a:endParaRPr>
          </a:p>
          <a:p>
            <a:pPr marL="285750" lvl="0" indent="-285750" algn="just" eaLnBrk="0" fontAlgn="base" hangingPunct="0">
              <a:spcBef>
                <a:spcPct val="0"/>
              </a:spcBef>
              <a:spcAft>
                <a:spcPct val="0"/>
              </a:spcAft>
              <a:buFont typeface="Wingdings" panose="05000000000000000000" pitchFamily="2" charset="2"/>
              <a:buChar char="v"/>
            </a:pPr>
            <a:r>
              <a:rPr kumimoji="0" lang="it-IT" altLang="it-IT" sz="2400" b="0" i="0" u="none" strike="noStrike" cap="none" normalizeH="0" baseline="0" dirty="0">
                <a:ln>
                  <a:noFill/>
                </a:ln>
                <a:effectLst/>
              </a:rPr>
              <a:t>Making </a:t>
            </a:r>
            <a:r>
              <a:rPr kumimoji="0" lang="it-IT" altLang="it-IT" sz="2400" b="0" i="0" u="none" strike="noStrike" cap="none" normalizeH="0" baseline="0" dirty="0" err="1">
                <a:ln>
                  <a:noFill/>
                </a:ln>
                <a:effectLst/>
              </a:rPr>
              <a:t>available</a:t>
            </a:r>
            <a:r>
              <a:rPr kumimoji="0" lang="it-IT" altLang="it-IT" sz="2400" b="0" i="0" u="none" strike="noStrike" cap="none" normalizeH="0" baseline="0" dirty="0">
                <a:ln>
                  <a:noFill/>
                </a:ln>
                <a:effectLst/>
              </a:rPr>
              <a:t> and public the </a:t>
            </a:r>
            <a:r>
              <a:rPr kumimoji="0" lang="it-IT" altLang="it-IT" sz="2400" b="0" i="0" u="none" strike="noStrike" cap="none" normalizeH="0" baseline="0" dirty="0" err="1">
                <a:ln>
                  <a:noFill/>
                </a:ln>
                <a:effectLst/>
              </a:rPr>
              <a:t>recorded</a:t>
            </a:r>
            <a:r>
              <a:rPr kumimoji="0" lang="it-IT" altLang="it-IT" sz="2400" b="0" i="0" u="none" strike="noStrike" cap="none" normalizeH="0" baseline="0" dirty="0">
                <a:ln>
                  <a:noFill/>
                </a:ln>
                <a:effectLst/>
              </a:rPr>
              <a:t> data of the new stations </a:t>
            </a:r>
            <a:r>
              <a:rPr kumimoji="0" lang="it-IT" altLang="it-IT" sz="2400" b="0" i="0" u="none" strike="noStrike" cap="none" normalizeH="0" baseline="0" dirty="0" err="1">
                <a:ln>
                  <a:noFill/>
                </a:ln>
                <a:effectLst/>
              </a:rPr>
              <a:t>through</a:t>
            </a:r>
            <a:r>
              <a:rPr kumimoji="0" lang="it-IT" altLang="it-IT" sz="2400" b="0" i="0" u="none" strike="noStrike" cap="none" normalizeH="0" baseline="0" dirty="0">
                <a:ln>
                  <a:noFill/>
                </a:ln>
                <a:effectLst/>
              </a:rPr>
              <a:t> open </a:t>
            </a:r>
            <a:r>
              <a:rPr kumimoji="0" lang="it-IT" altLang="it-IT" sz="2400" b="0" i="0" u="none" strike="noStrike" cap="none" normalizeH="0" baseline="0" dirty="0" err="1">
                <a:ln>
                  <a:noFill/>
                </a:ln>
                <a:effectLst/>
              </a:rPr>
              <a:t>access</a:t>
            </a:r>
            <a:r>
              <a:rPr kumimoji="0" lang="it-IT" altLang="it-IT" sz="2400" b="0" i="0" u="none" strike="noStrike" cap="none" normalizeH="0" baseline="0" dirty="0">
                <a:ln>
                  <a:noFill/>
                </a:ln>
                <a:effectLst/>
              </a:rPr>
              <a:t> to ISPRA-</a:t>
            </a:r>
            <a:r>
              <a:rPr kumimoji="0" lang="it-IT" altLang="it-IT" sz="2400" b="0" i="0" u="none" strike="noStrike" cap="none" normalizeH="0" baseline="0" dirty="0" err="1">
                <a:ln>
                  <a:noFill/>
                </a:ln>
                <a:effectLst/>
              </a:rPr>
              <a:t>SiAM</a:t>
            </a:r>
            <a:r>
              <a:rPr kumimoji="0" lang="it-IT" altLang="it-IT" sz="2400" b="0" i="0" u="none" strike="noStrike" cap="none" normalizeH="0" baseline="0" dirty="0">
                <a:ln>
                  <a:noFill/>
                </a:ln>
                <a:effectLst/>
              </a:rPr>
              <a:t>-</a:t>
            </a:r>
            <a:r>
              <a:rPr lang="it-IT" altLang="it-IT" sz="2400" dirty="0"/>
              <a:t>TAD-Server </a:t>
            </a:r>
          </a:p>
          <a:p>
            <a:pPr lvl="0" algn="ctr" eaLnBrk="0" fontAlgn="base" hangingPunct="0">
              <a:spcBef>
                <a:spcPct val="0"/>
              </a:spcBef>
              <a:spcAft>
                <a:spcPct val="0"/>
              </a:spcAft>
            </a:pPr>
            <a:r>
              <a:rPr lang="it-IT" altLang="it-IT" b="1" dirty="0">
                <a:solidFill>
                  <a:schemeClr val="tx1"/>
                </a:solidFill>
                <a:hlinkClick r:id="rId2">
                  <a:extLst>
                    <a:ext uri="{A12FA001-AC4F-418D-AE19-62706E023703}">
                      <ahyp:hlinkClr xmlns="" xmlns:ahyp="http://schemas.microsoft.com/office/drawing/2018/hyperlinkcolor" val="tx"/>
                    </a:ext>
                  </a:extLst>
                </a:hlinkClick>
              </a:rPr>
              <a:t>https://tsunami.isprambiente.it/TAD_Server/Home</a:t>
            </a:r>
            <a:endParaRPr lang="it-IT" altLang="it-IT" b="1" dirty="0">
              <a:solidFill>
                <a:schemeClr val="tx1"/>
              </a:solidFill>
            </a:endParaRPr>
          </a:p>
          <a:p>
            <a:pPr lvl="0" algn="just" eaLnBrk="0" fontAlgn="base" hangingPunct="0">
              <a:spcBef>
                <a:spcPct val="0"/>
              </a:spcBef>
              <a:spcAft>
                <a:spcPct val="0"/>
              </a:spcAft>
            </a:pPr>
            <a:endParaRPr kumimoji="0" lang="it-IT" altLang="it-IT" sz="2400" b="1" i="0" u="none" strike="noStrike" cap="none" normalizeH="0" baseline="0" dirty="0">
              <a:ln>
                <a:noFill/>
              </a:ln>
              <a:solidFill>
                <a:schemeClr val="tx1"/>
              </a:solidFill>
              <a:effectLst/>
            </a:endParaRPr>
          </a:p>
          <a:p>
            <a:pPr lvl="0" algn="just" eaLnBrk="0" fontAlgn="base" hangingPunct="0">
              <a:spcBef>
                <a:spcPct val="0"/>
              </a:spcBef>
              <a:spcAft>
                <a:spcPct val="0"/>
              </a:spcAft>
            </a:pPr>
            <a:r>
              <a:rPr kumimoji="0" lang="it-IT" altLang="it-IT" sz="2400" b="0" i="0" u="none" strike="noStrike" cap="none" normalizeH="0" baseline="0" dirty="0" err="1">
                <a:ln>
                  <a:noFill/>
                </a:ln>
                <a:effectLst/>
              </a:rPr>
              <a:t>which</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also</a:t>
            </a:r>
            <a:r>
              <a:rPr kumimoji="0" lang="it-IT" altLang="it-IT" sz="2400" b="0" i="0" u="none" strike="noStrike" cap="none" normalizeH="0" baseline="0" dirty="0">
                <a:ln>
                  <a:noFill/>
                </a:ln>
                <a:effectLst/>
              </a:rPr>
              <a:t> </a:t>
            </a:r>
            <a:r>
              <a:rPr kumimoji="0" lang="it-IT" altLang="it-IT" sz="2400" b="0" i="0" u="none" strike="noStrike" cap="none" normalizeH="0" baseline="0" dirty="0" err="1">
                <a:ln>
                  <a:noFill/>
                </a:ln>
                <a:effectLst/>
              </a:rPr>
              <a:t>includes</a:t>
            </a:r>
            <a:r>
              <a:rPr kumimoji="0" lang="it-IT" altLang="it-IT" sz="2400" b="0" i="0" u="none" strike="noStrike" cap="none" normalizeH="0" baseline="0" dirty="0">
                <a:ln>
                  <a:noFill/>
                </a:ln>
                <a:effectLst/>
              </a:rPr>
              <a:t> the RMN </a:t>
            </a:r>
            <a:r>
              <a:rPr kumimoji="0" lang="it-IT" altLang="it-IT" sz="2400" b="0" i="0" u="none" strike="noStrike" cap="none" normalizeH="0" baseline="0" dirty="0" err="1">
                <a:ln>
                  <a:noFill/>
                </a:ln>
                <a:effectLst/>
              </a:rPr>
              <a:t>registrations</a:t>
            </a:r>
            <a:r>
              <a:rPr kumimoji="0" lang="it-IT" altLang="it-IT" sz="2400" b="0" i="0" u="none" strike="noStrike" cap="none" normalizeH="0" baseline="0" dirty="0">
                <a:ln>
                  <a:noFill/>
                </a:ln>
                <a:effectLst/>
              </a:rPr>
              <a:t> and data of </a:t>
            </a:r>
            <a:r>
              <a:rPr kumimoji="0" lang="it-IT" altLang="it-IT" sz="2400" b="0" i="0" u="none" strike="noStrike" cap="none" normalizeH="0" baseline="0" dirty="0" err="1">
                <a:ln>
                  <a:noFill/>
                </a:ln>
                <a:effectLst/>
              </a:rPr>
              <a:t>other</a:t>
            </a:r>
            <a:r>
              <a:rPr kumimoji="0" lang="it-IT" altLang="it-IT" sz="2400" b="0" i="0" u="none" strike="noStrike" cap="none" normalizeH="0" baseline="0" dirty="0">
                <a:ln>
                  <a:noFill/>
                </a:ln>
                <a:effectLst/>
              </a:rPr>
              <a:t> stations in the       </a:t>
            </a:r>
            <a:r>
              <a:rPr kumimoji="0" lang="it-IT" altLang="it-IT" sz="2400" b="0" i="0" u="none" strike="noStrike" cap="none" normalizeH="0" baseline="0" dirty="0" err="1">
                <a:ln>
                  <a:noFill/>
                </a:ln>
                <a:effectLst/>
              </a:rPr>
              <a:t>Mediterranean</a:t>
            </a:r>
            <a:r>
              <a:rPr kumimoji="0" lang="it-IT" altLang="it-IT" sz="2400" b="0" i="0" u="none" strike="noStrike" cap="none" normalizeH="0" baseline="0" dirty="0">
                <a:ln>
                  <a:noFill/>
                </a:ln>
                <a:effectLst/>
              </a:rPr>
              <a:t> area, made </a:t>
            </a:r>
            <a:r>
              <a:rPr kumimoji="0" lang="it-IT" altLang="it-IT" sz="2400" b="0" i="0" u="none" strike="noStrike" cap="none" normalizeH="0" baseline="0" dirty="0" err="1">
                <a:ln>
                  <a:noFill/>
                </a:ln>
                <a:effectLst/>
              </a:rPr>
              <a:t>available</a:t>
            </a:r>
            <a:r>
              <a:rPr kumimoji="0" lang="it-IT" altLang="it-IT" sz="2400" b="0" i="0" u="none" strike="noStrike" cap="none" normalizeH="0" baseline="0" dirty="0">
                <a:ln>
                  <a:noFill/>
                </a:ln>
                <a:effectLst/>
              </a:rPr>
              <a:t> by </a:t>
            </a:r>
            <a:r>
              <a:rPr kumimoji="0" lang="it-IT" altLang="it-IT" sz="2400" b="0" i="0" u="none" strike="noStrike" cap="none" normalizeH="0" baseline="0" dirty="0" err="1">
                <a:ln>
                  <a:noFill/>
                </a:ln>
                <a:effectLst/>
              </a:rPr>
              <a:t>other</a:t>
            </a:r>
            <a:r>
              <a:rPr kumimoji="0" lang="it-IT" altLang="it-IT" sz="2400" b="0" i="0" u="none" strike="noStrike" cap="none" normalizeH="0" baseline="0" dirty="0">
                <a:ln>
                  <a:noFill/>
                </a:ln>
                <a:effectLst/>
              </a:rPr>
              <a:t> information suppliers (e.g. Joint </a:t>
            </a:r>
            <a:r>
              <a:rPr kumimoji="0" lang="it-IT" altLang="it-IT" sz="2400" b="0" i="0" u="none" strike="noStrike" cap="none" normalizeH="0" baseline="0" dirty="0" err="1">
                <a:ln>
                  <a:noFill/>
                </a:ln>
                <a:effectLst/>
              </a:rPr>
              <a:t>Research</a:t>
            </a:r>
            <a:r>
              <a:rPr kumimoji="0" lang="it-IT" altLang="it-IT" sz="2400" b="0" i="0" u="none" strike="noStrike" cap="none" normalizeH="0" baseline="0" dirty="0">
                <a:ln>
                  <a:noFill/>
                </a:ln>
                <a:effectLst/>
              </a:rPr>
              <a:t>  Center of the </a:t>
            </a:r>
            <a:r>
              <a:rPr kumimoji="0" lang="it-IT" altLang="it-IT" sz="2400" b="0" i="0" u="none" strike="noStrike" cap="none" normalizeH="0" baseline="0" dirty="0" err="1">
                <a:ln>
                  <a:noFill/>
                </a:ln>
                <a:effectLst/>
              </a:rPr>
              <a:t>European</a:t>
            </a:r>
            <a:r>
              <a:rPr kumimoji="0" lang="it-IT" altLang="it-IT" sz="2400" b="0" i="0" u="none" strike="noStrike" cap="none" normalizeH="0" baseline="0" dirty="0">
                <a:ln>
                  <a:noFill/>
                </a:ln>
                <a:effectLst/>
              </a:rPr>
              <a:t> Commission, JRC). </a:t>
            </a:r>
          </a:p>
          <a:p>
            <a:pPr marL="342900" indent="-342900" algn="ctr">
              <a:buFont typeface="Arial" panose="020B0604020202020204" pitchFamily="34" charset="0"/>
              <a:buChar char="•"/>
            </a:pPr>
            <a:endParaRPr lang="it-IT" sz="2400" dirty="0"/>
          </a:p>
        </p:txBody>
      </p:sp>
    </p:spTree>
    <p:extLst>
      <p:ext uri="{BB962C8B-B14F-4D97-AF65-F5344CB8AC3E}">
        <p14:creationId xmlns:p14="http://schemas.microsoft.com/office/powerpoint/2010/main" val="3664163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DAEA4E-91FF-BED7-A94C-C78308F61F0E}"/>
              </a:ext>
            </a:extLst>
          </p:cNvPr>
          <p:cNvSpPr>
            <a:spLocks noGrp="1"/>
          </p:cNvSpPr>
          <p:nvPr>
            <p:ph type="title"/>
          </p:nvPr>
        </p:nvSpPr>
        <p:spPr/>
        <p:txBody>
          <a:bodyPr>
            <a:normAutofit fontScale="90000"/>
          </a:bodyPr>
          <a:lstStyle/>
          <a:p>
            <a:pPr algn="ctr"/>
            <a:r>
              <a:rPr lang="it-IT" dirty="0"/>
              <a:t>INSTRUMENTATION</a:t>
            </a:r>
            <a:br>
              <a:rPr lang="it-IT" dirty="0"/>
            </a:br>
            <a:endParaRPr lang="it-IT" dirty="0"/>
          </a:p>
        </p:txBody>
      </p:sp>
      <p:pic>
        <p:nvPicPr>
          <p:cNvPr id="4" name="Immagine 3">
            <a:extLst>
              <a:ext uri="{FF2B5EF4-FFF2-40B4-BE49-F238E27FC236}">
                <a16:creationId xmlns:a16="http://schemas.microsoft.com/office/drawing/2014/main" id="{474C9604-9CD4-8F1A-E914-0A4872219B01}"/>
              </a:ext>
            </a:extLst>
          </p:cNvPr>
          <p:cNvPicPr>
            <a:picLocks noChangeAspect="1"/>
          </p:cNvPicPr>
          <p:nvPr/>
        </p:nvPicPr>
        <p:blipFill>
          <a:blip r:embed="rId2"/>
          <a:stretch>
            <a:fillRect/>
          </a:stretch>
        </p:blipFill>
        <p:spPr>
          <a:xfrm>
            <a:off x="6460955" y="3587375"/>
            <a:ext cx="1774090" cy="1828959"/>
          </a:xfrm>
          <a:prstGeom prst="rect">
            <a:avLst/>
          </a:prstGeom>
        </p:spPr>
      </p:pic>
      <p:pic>
        <p:nvPicPr>
          <p:cNvPr id="5" name="Immagine 4">
            <a:extLst>
              <a:ext uri="{FF2B5EF4-FFF2-40B4-BE49-F238E27FC236}">
                <a16:creationId xmlns:a16="http://schemas.microsoft.com/office/drawing/2014/main" id="{696CD0C1-83EF-F5F9-1378-227E6CCD6089}"/>
              </a:ext>
            </a:extLst>
          </p:cNvPr>
          <p:cNvPicPr>
            <a:picLocks noChangeAspect="1"/>
          </p:cNvPicPr>
          <p:nvPr/>
        </p:nvPicPr>
        <p:blipFill>
          <a:blip r:embed="rId3"/>
          <a:stretch>
            <a:fillRect/>
          </a:stretch>
        </p:blipFill>
        <p:spPr>
          <a:xfrm>
            <a:off x="3323633" y="4351632"/>
            <a:ext cx="2231926" cy="1374803"/>
          </a:xfrm>
          <a:prstGeom prst="rect">
            <a:avLst/>
          </a:prstGeom>
        </p:spPr>
      </p:pic>
      <p:pic>
        <p:nvPicPr>
          <p:cNvPr id="6" name="Immagine 5">
            <a:extLst>
              <a:ext uri="{FF2B5EF4-FFF2-40B4-BE49-F238E27FC236}">
                <a16:creationId xmlns:a16="http://schemas.microsoft.com/office/drawing/2014/main" id="{3D43700A-6CDA-B7E2-0524-4E479F525C10}"/>
              </a:ext>
            </a:extLst>
          </p:cNvPr>
          <p:cNvPicPr>
            <a:picLocks noChangeAspect="1"/>
          </p:cNvPicPr>
          <p:nvPr/>
        </p:nvPicPr>
        <p:blipFill>
          <a:blip r:embed="rId4"/>
          <a:stretch>
            <a:fillRect/>
          </a:stretch>
        </p:blipFill>
        <p:spPr>
          <a:xfrm>
            <a:off x="552895" y="3579385"/>
            <a:ext cx="1850610" cy="2213552"/>
          </a:xfrm>
          <a:prstGeom prst="rect">
            <a:avLst/>
          </a:prstGeom>
        </p:spPr>
      </p:pic>
      <p:pic>
        <p:nvPicPr>
          <p:cNvPr id="7" name="Immagine 6">
            <a:extLst>
              <a:ext uri="{FF2B5EF4-FFF2-40B4-BE49-F238E27FC236}">
                <a16:creationId xmlns:a16="http://schemas.microsoft.com/office/drawing/2014/main" id="{61FA8C15-0B0F-4D1B-BDBB-39F97BF92E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108" y="1146344"/>
            <a:ext cx="2743629" cy="1827257"/>
          </a:xfrm>
          <a:prstGeom prst="rect">
            <a:avLst/>
          </a:prstGeom>
        </p:spPr>
      </p:pic>
      <p:pic>
        <p:nvPicPr>
          <p:cNvPr id="8" name="Immagine 7">
            <a:extLst>
              <a:ext uri="{FF2B5EF4-FFF2-40B4-BE49-F238E27FC236}">
                <a16:creationId xmlns:a16="http://schemas.microsoft.com/office/drawing/2014/main" id="{D345474B-3E5F-45B2-B678-260E4694ED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9624" y="1202078"/>
            <a:ext cx="2820037" cy="1878144"/>
          </a:xfrm>
          <a:prstGeom prst="rect">
            <a:avLst/>
          </a:prstGeom>
        </p:spPr>
      </p:pic>
      <p:pic>
        <p:nvPicPr>
          <p:cNvPr id="9" name="Immagine 8">
            <a:extLst>
              <a:ext uri="{FF2B5EF4-FFF2-40B4-BE49-F238E27FC236}">
                <a16:creationId xmlns:a16="http://schemas.microsoft.com/office/drawing/2014/main" id="{B24F1178-0A2B-4805-948F-65459CD9E8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9068" y="1202077"/>
            <a:ext cx="2820037" cy="1878145"/>
          </a:xfrm>
          <a:prstGeom prst="rect">
            <a:avLst/>
          </a:prstGeom>
        </p:spPr>
      </p:pic>
      <p:pic>
        <p:nvPicPr>
          <p:cNvPr id="10" name="Immagine 9">
            <a:extLst>
              <a:ext uri="{FF2B5EF4-FFF2-40B4-BE49-F238E27FC236}">
                <a16:creationId xmlns:a16="http://schemas.microsoft.com/office/drawing/2014/main" id="{47A6391B-E17C-52A7-2292-33041C37BDD4}"/>
              </a:ext>
            </a:extLst>
          </p:cNvPr>
          <p:cNvPicPr>
            <a:picLocks noChangeAspect="1"/>
          </p:cNvPicPr>
          <p:nvPr/>
        </p:nvPicPr>
        <p:blipFill>
          <a:blip r:embed="rId8"/>
          <a:stretch>
            <a:fillRect/>
          </a:stretch>
        </p:blipFill>
        <p:spPr>
          <a:xfrm>
            <a:off x="9256004" y="3405726"/>
            <a:ext cx="1645921" cy="2192256"/>
          </a:xfrm>
          <a:prstGeom prst="rect">
            <a:avLst/>
          </a:prstGeom>
        </p:spPr>
      </p:pic>
      <p:pic>
        <p:nvPicPr>
          <p:cNvPr id="11" name="Immagine 10">
            <a:extLst>
              <a:ext uri="{FF2B5EF4-FFF2-40B4-BE49-F238E27FC236}">
                <a16:creationId xmlns:a16="http://schemas.microsoft.com/office/drawing/2014/main" id="{C4DC4AD0-3A58-C867-FDB4-701BC1597D81}"/>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32822" y="1065063"/>
            <a:ext cx="1714464" cy="3009342"/>
          </a:xfrm>
          <a:prstGeom prst="rect">
            <a:avLst/>
          </a:prstGeom>
          <a:noFill/>
          <a:ln>
            <a:noFill/>
          </a:ln>
        </p:spPr>
      </p:pic>
    </p:spTree>
    <p:extLst>
      <p:ext uri="{BB962C8B-B14F-4D97-AF65-F5344CB8AC3E}">
        <p14:creationId xmlns:p14="http://schemas.microsoft.com/office/powerpoint/2010/main" val="3007405975"/>
      </p:ext>
    </p:extLst>
  </p:cSld>
  <p:clrMapOvr>
    <a:masterClrMapping/>
  </p:clrMapOvr>
</p:sld>
</file>

<file path=ppt/theme/theme1.xml><?xml version="1.0" encoding="utf-8"?>
<a:theme xmlns:a="http://schemas.openxmlformats.org/drawingml/2006/main" name="PPT ISPRA_2022(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ISPRA_2022" id="{4AE88A73-7E0C-9D48-A628-02595CCFA3A7}" vid="{6DF6A285-0E22-F444-8307-A01D1DAF14F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ISPRA_2022(6)</Template>
  <TotalTime>1</TotalTime>
  <Words>1179</Words>
  <Application>Microsoft Office PowerPoint</Application>
  <PresentationFormat>Widescreen</PresentationFormat>
  <Paragraphs>147</Paragraphs>
  <Slides>23</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23</vt:i4>
      </vt:variant>
    </vt:vector>
  </HeadingPairs>
  <TitlesOfParts>
    <vt:vector size="33" baseType="lpstr">
      <vt:lpstr>Calibri</vt:lpstr>
      <vt:lpstr>Calibri Light</vt:lpstr>
      <vt:lpstr>Arial</vt:lpstr>
      <vt:lpstr>Wingdings</vt:lpstr>
      <vt:lpstr>Times New Roman</vt:lpstr>
      <vt:lpstr>Calibri</vt:lpstr>
      <vt:lpstr>Garamond</vt:lpstr>
      <vt:lpstr>Tahoma</vt:lpstr>
      <vt:lpstr>Verdana</vt:lpstr>
      <vt:lpstr>PPT ISPRA_2022(6)</vt:lpstr>
      <vt:lpstr>Six new sea level observation stations for the  Italian warning system for tsunamis  generated by earthquakes</vt:lpstr>
      <vt:lpstr>INSTITUTIONAL CONTEXT</vt:lpstr>
      <vt:lpstr>EVOLUTION OF THE ITALIAN TSUNAMI WARNING SYSTEM</vt:lpstr>
      <vt:lpstr>THE ITALIAN TSUNAMI MONITORING SYSTEM</vt:lpstr>
      <vt:lpstr>TOOLS &amp; FACILITIES  </vt:lpstr>
      <vt:lpstr>LOCATION OF ISPRA’s NEW STATIONS </vt:lpstr>
      <vt:lpstr>SERVICE DELIVERY OF THE ITALIAN TSUNAMI WARNING SYSTEM</vt:lpstr>
      <vt:lpstr>SERVICE DELIVERY OF THE ITALIAN TSUNAMI WARNING SYSTEM</vt:lpstr>
      <vt:lpstr>INSTRUMENTATION </vt:lpstr>
      <vt:lpstr>TOOLS &amp; FACILITIES </vt:lpstr>
      <vt:lpstr>  SCAURI PORT IN   PANTELLERIA   ON 11/29/2021</vt:lpstr>
      <vt:lpstr>NEW STATIONS IN TSUNAMI ALERT DEVICE (TAD)</vt:lpstr>
      <vt:lpstr>Presentazione standard di PowerPoint</vt:lpstr>
      <vt:lpstr>LINKED OPEN DATA (LOD) WEB SERVICE</vt:lpstr>
      <vt:lpstr>Presentazione standard di PowerPoint</vt:lpstr>
      <vt:lpstr>ISPRA TAD SERVER: https//tsunami.isprambiente.it</vt:lpstr>
      <vt:lpstr>ISPRA TAD SERVER: https//tsunami.isprambiente.it</vt:lpstr>
      <vt:lpstr>ISPRA TAD SERVER: https//tsunami.isprambiente.it</vt:lpstr>
      <vt:lpstr>ISPRA TAD SERVER: https//tsunami.isprambiente.it</vt:lpstr>
      <vt:lpstr>ISPRA TAD SERVER: https//tsunami.isprambiente.it</vt:lpstr>
      <vt:lpstr>TECHNICAL REPORTS  </vt:lpstr>
      <vt:lpstr>An experimental  oceanographic buoy  with a satellite data transmission system (GPS and Galileo) on board  was installed off shore  the Isle of Tino in front of La Spezia coastline in Liguria Region  thanks to the collaboration between ISPRA  and the European Commission’s Joint Research Center (JRC)</vt:lpstr>
      <vt:lpstr> Thank you very much for your kind attention!</vt:lpstr>
    </vt:vector>
  </TitlesOfParts>
  <Company>I.S.P.R.A.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 della presentazione  su due righe</dc:title>
  <dc:creator>montesanti</dc:creator>
  <cp:lastModifiedBy>Giusta Elena</cp:lastModifiedBy>
  <cp:revision>67</cp:revision>
  <dcterms:created xsi:type="dcterms:W3CDTF">2022-05-31T09:29:53Z</dcterms:created>
  <dcterms:modified xsi:type="dcterms:W3CDTF">2022-12-05T07:22:58Z</dcterms:modified>
</cp:coreProperties>
</file>