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ink/ink1.xml" ContentType="application/inkml+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3"/>
  </p:sldMasterIdLst>
  <p:notesMasterIdLst>
    <p:notesMasterId r:id="rId33"/>
  </p:notesMasterIdLst>
  <p:sldIdLst>
    <p:sldId id="256" r:id="rId4"/>
    <p:sldId id="1067" r:id="rId5"/>
    <p:sldId id="1069" r:id="rId6"/>
    <p:sldId id="1070" r:id="rId7"/>
    <p:sldId id="1076" r:id="rId8"/>
    <p:sldId id="1077" r:id="rId9"/>
    <p:sldId id="1079" r:id="rId10"/>
    <p:sldId id="1080" r:id="rId11"/>
    <p:sldId id="1081" r:id="rId12"/>
    <p:sldId id="1082" r:id="rId13"/>
    <p:sldId id="1083" r:id="rId14"/>
    <p:sldId id="1084" r:id="rId15"/>
    <p:sldId id="1085" r:id="rId16"/>
    <p:sldId id="1086" r:id="rId17"/>
    <p:sldId id="1087" r:id="rId18"/>
    <p:sldId id="1088" r:id="rId19"/>
    <p:sldId id="1090" r:id="rId20"/>
    <p:sldId id="1089" r:id="rId21"/>
    <p:sldId id="1091" r:id="rId22"/>
    <p:sldId id="1092" r:id="rId23"/>
    <p:sldId id="1093" r:id="rId24"/>
    <p:sldId id="1068" r:id="rId25"/>
    <p:sldId id="1071" r:id="rId26"/>
    <p:sldId id="1072" r:id="rId27"/>
    <p:sldId id="1073" r:id="rId28"/>
    <p:sldId id="1074" r:id="rId29"/>
    <p:sldId id="1075" r:id="rId30"/>
    <p:sldId id="1078" r:id="rId31"/>
    <p:sldId id="1094" r:id="rId32"/>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164" autoAdjust="0"/>
    <p:restoredTop sz="94521" autoAdjust="0"/>
  </p:normalViewPr>
  <p:slideViewPr>
    <p:cSldViewPr snapToGrid="0" showGuides="1">
      <p:cViewPr varScale="1">
        <p:scale>
          <a:sx n="82" d="100"/>
          <a:sy n="82" d="100"/>
        </p:scale>
        <p:origin x="571" y="67"/>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21" Type="http://schemas.openxmlformats.org/officeDocument/2006/relationships/slide" Target="slides/slide18.xml"/><Relationship Id="rId34" Type="http://schemas.openxmlformats.org/officeDocument/2006/relationships/presProps" Target="pres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customXml" Target="../customXml/item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viewProps" Target="viewProps.xml"/><Relationship Id="rId8" Type="http://schemas.openxmlformats.org/officeDocument/2006/relationships/slide" Target="slides/slide5.xml"/><Relationship Id="rId3" Type="http://schemas.openxmlformats.org/officeDocument/2006/relationships/slideMaster" Target="slideMasters/slideMaster1.xml"/></Relationships>
</file>

<file path=ppt/diagrams/_rels/data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image" Target="../media/image39.png"/><Relationship Id="rId4" Type="http://schemas.openxmlformats.org/officeDocument/2006/relationships/image" Target="../media/image42.svg"/></Relationships>
</file>

<file path=ppt/diagrams/_rels/drawing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image" Target="../media/image39.png"/><Relationship Id="rId4" Type="http://schemas.openxmlformats.org/officeDocument/2006/relationships/image" Target="../media/image42.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04EA5B9-5522-4C67-843F-7C15815D2CC8}" type="doc">
      <dgm:prSet loTypeId="urn:microsoft.com/office/officeart/2005/8/layout/vList4" loCatId="list" qsTypeId="urn:microsoft.com/office/officeart/2005/8/quickstyle/simple1" qsCatId="simple" csTypeId="urn:microsoft.com/office/officeart/2005/8/colors/accent1_2" csCatId="accent1" phldr="1"/>
      <dgm:spPr/>
      <dgm:t>
        <a:bodyPr/>
        <a:lstStyle/>
        <a:p>
          <a:endParaRPr lang="it-IT"/>
        </a:p>
      </dgm:t>
    </dgm:pt>
    <dgm:pt modelId="{FF7BBA03-F937-41C0-B42B-52790541E43F}">
      <dgm:prSet phldrT="[Testo]"/>
      <dgm:spPr/>
      <dgm:t>
        <a:bodyPr/>
        <a:lstStyle/>
        <a:p>
          <a:r>
            <a:rPr lang="it-IT" dirty="0"/>
            <a:t>Source-</a:t>
          </a:r>
          <a:r>
            <a:rPr lang="it-IT" dirty="0" err="1"/>
            <a:t>based</a:t>
          </a:r>
          <a:r>
            <a:rPr lang="it-IT" dirty="0"/>
            <a:t> </a:t>
          </a:r>
          <a:r>
            <a:rPr lang="it-IT" dirty="0" err="1"/>
            <a:t>Early</a:t>
          </a:r>
          <a:r>
            <a:rPr lang="it-IT" dirty="0"/>
            <a:t> Warning </a:t>
          </a:r>
          <a:r>
            <a:rPr lang="it-IT" dirty="0" err="1"/>
            <a:t>methods</a:t>
          </a:r>
          <a:r>
            <a:rPr lang="it-IT" dirty="0"/>
            <a:t> (</a:t>
          </a:r>
          <a:r>
            <a:rPr lang="it-IT" dirty="0" err="1"/>
            <a:t>PRESTo</a:t>
          </a:r>
          <a:r>
            <a:rPr lang="it-IT" dirty="0"/>
            <a:t>)</a:t>
          </a:r>
        </a:p>
      </dgm:t>
    </dgm:pt>
    <dgm:pt modelId="{2B6BCB8C-D06F-4F9B-A5E5-E02A6363D21A}" type="parTrans" cxnId="{7558DA1C-FB74-43FB-A40D-FC2AF09E2632}">
      <dgm:prSet/>
      <dgm:spPr/>
      <dgm:t>
        <a:bodyPr/>
        <a:lstStyle/>
        <a:p>
          <a:endParaRPr lang="it-IT"/>
        </a:p>
      </dgm:t>
    </dgm:pt>
    <dgm:pt modelId="{2665450E-A855-45F2-A02B-1723EB5361B5}" type="sibTrans" cxnId="{7558DA1C-FB74-43FB-A40D-FC2AF09E2632}">
      <dgm:prSet/>
      <dgm:spPr/>
      <dgm:t>
        <a:bodyPr/>
        <a:lstStyle/>
        <a:p>
          <a:endParaRPr lang="it-IT"/>
        </a:p>
      </dgm:t>
    </dgm:pt>
    <dgm:pt modelId="{99802001-2B15-4BC1-A95E-5BADC927BEED}">
      <dgm:prSet phldrT="[Testo]"/>
      <dgm:spPr/>
      <dgm:t>
        <a:bodyPr/>
        <a:lstStyle/>
        <a:p>
          <a:r>
            <a:rPr lang="it-IT" dirty="0"/>
            <a:t>PROS: </a:t>
          </a:r>
          <a:r>
            <a:rPr lang="it-IT" dirty="0" err="1"/>
            <a:t>quickness</a:t>
          </a:r>
          <a:r>
            <a:rPr lang="it-IT" dirty="0"/>
            <a:t>, </a:t>
          </a:r>
          <a:r>
            <a:rPr lang="it-IT" dirty="0" err="1"/>
            <a:t>magnitude</a:t>
          </a:r>
          <a:r>
            <a:rPr lang="it-IT" dirty="0"/>
            <a:t>/location, impact </a:t>
          </a:r>
          <a:r>
            <a:rPr lang="it-IT" dirty="0" err="1"/>
            <a:t>prediction</a:t>
          </a:r>
          <a:r>
            <a:rPr lang="it-IT" dirty="0"/>
            <a:t> via </a:t>
          </a:r>
          <a:r>
            <a:rPr lang="it-IT" dirty="0" err="1"/>
            <a:t>GMPEs</a:t>
          </a:r>
          <a:r>
            <a:rPr lang="it-IT" dirty="0"/>
            <a:t> </a:t>
          </a:r>
        </a:p>
      </dgm:t>
    </dgm:pt>
    <dgm:pt modelId="{ECEFB9A4-82A8-49B8-AEB2-C7F05324F598}" type="parTrans" cxnId="{075EEF5A-7799-444E-99AA-DDE48B3CD6B7}">
      <dgm:prSet/>
      <dgm:spPr/>
      <dgm:t>
        <a:bodyPr/>
        <a:lstStyle/>
        <a:p>
          <a:endParaRPr lang="it-IT"/>
        </a:p>
      </dgm:t>
    </dgm:pt>
    <dgm:pt modelId="{D74B3FF9-2989-4F98-8A1C-36D0784F5730}" type="sibTrans" cxnId="{075EEF5A-7799-444E-99AA-DDE48B3CD6B7}">
      <dgm:prSet/>
      <dgm:spPr/>
      <dgm:t>
        <a:bodyPr/>
        <a:lstStyle/>
        <a:p>
          <a:endParaRPr lang="it-IT"/>
        </a:p>
      </dgm:t>
    </dgm:pt>
    <dgm:pt modelId="{697C585C-5583-4833-B661-5FF8B3B677B7}">
      <dgm:prSet phldrT="[Testo]"/>
      <dgm:spPr/>
      <dgm:t>
        <a:bodyPr/>
        <a:lstStyle/>
        <a:p>
          <a:r>
            <a:rPr lang="it-IT" dirty="0"/>
            <a:t>CONS: point source </a:t>
          </a:r>
          <a:r>
            <a:rPr lang="it-IT" dirty="0" err="1"/>
            <a:t>approximation</a:t>
          </a:r>
          <a:r>
            <a:rPr lang="it-IT" dirty="0"/>
            <a:t> </a:t>
          </a:r>
          <a:r>
            <a:rPr lang="it-IT" dirty="0">
              <a:sym typeface="Wingdings" panose="05000000000000000000" pitchFamily="2" charset="2"/>
            </a:rPr>
            <a:t> no info </a:t>
          </a:r>
          <a:r>
            <a:rPr lang="it-IT" dirty="0" err="1">
              <a:sym typeface="Wingdings" panose="05000000000000000000" pitchFamily="2" charset="2"/>
            </a:rPr>
            <a:t>about</a:t>
          </a:r>
          <a:r>
            <a:rPr lang="it-IT" dirty="0">
              <a:sym typeface="Wingdings" panose="05000000000000000000" pitchFamily="2" charset="2"/>
            </a:rPr>
            <a:t> the </a:t>
          </a:r>
          <a:r>
            <a:rPr lang="it-IT" dirty="0" err="1">
              <a:sym typeface="Wingdings" panose="05000000000000000000" pitchFamily="2" charset="2"/>
            </a:rPr>
            <a:t>extended</a:t>
          </a:r>
          <a:r>
            <a:rPr lang="it-IT" dirty="0">
              <a:sym typeface="Wingdings" panose="05000000000000000000" pitchFamily="2" charset="2"/>
            </a:rPr>
            <a:t> source</a:t>
          </a:r>
          <a:endParaRPr lang="it-IT" dirty="0"/>
        </a:p>
      </dgm:t>
    </dgm:pt>
    <dgm:pt modelId="{CACE30CB-13F1-4862-9E49-421C9B1CD7B4}" type="parTrans" cxnId="{88920048-DD90-4813-B698-B4D6C097B571}">
      <dgm:prSet/>
      <dgm:spPr/>
      <dgm:t>
        <a:bodyPr/>
        <a:lstStyle/>
        <a:p>
          <a:endParaRPr lang="it-IT"/>
        </a:p>
      </dgm:t>
    </dgm:pt>
    <dgm:pt modelId="{F0459635-F248-4863-BA1D-EB79C239009E}" type="sibTrans" cxnId="{88920048-DD90-4813-B698-B4D6C097B571}">
      <dgm:prSet/>
      <dgm:spPr/>
      <dgm:t>
        <a:bodyPr/>
        <a:lstStyle/>
        <a:p>
          <a:endParaRPr lang="it-IT"/>
        </a:p>
      </dgm:t>
    </dgm:pt>
    <dgm:pt modelId="{7D506B82-ABB8-4E4D-BEA8-4964B05103B4}">
      <dgm:prSet phldrT="[Testo]"/>
      <dgm:spPr/>
      <dgm:t>
        <a:bodyPr/>
        <a:lstStyle/>
        <a:p>
          <a:r>
            <a:rPr lang="it-IT" sz="2400" dirty="0"/>
            <a:t>Impact-</a:t>
          </a:r>
          <a:r>
            <a:rPr lang="it-IT" sz="2400" dirty="0" err="1"/>
            <a:t>based</a:t>
          </a:r>
          <a:r>
            <a:rPr lang="it-IT" sz="2400" dirty="0"/>
            <a:t> </a:t>
          </a:r>
          <a:r>
            <a:rPr lang="it-IT" sz="2400" dirty="0" err="1"/>
            <a:t>Early</a:t>
          </a:r>
          <a:r>
            <a:rPr lang="it-IT" sz="2400" dirty="0"/>
            <a:t> Warning </a:t>
          </a:r>
          <a:r>
            <a:rPr lang="it-IT" sz="2400" dirty="0" err="1"/>
            <a:t>methods</a:t>
          </a:r>
          <a:r>
            <a:rPr lang="it-IT" sz="2400" dirty="0"/>
            <a:t> (QUAKE-UP)</a:t>
          </a:r>
        </a:p>
      </dgm:t>
    </dgm:pt>
    <dgm:pt modelId="{056AAB65-D57C-41DF-8977-03ED59324749}" type="parTrans" cxnId="{BC5BE633-A521-4BB1-A6B3-3377FE360F7D}">
      <dgm:prSet/>
      <dgm:spPr/>
      <dgm:t>
        <a:bodyPr/>
        <a:lstStyle/>
        <a:p>
          <a:endParaRPr lang="it-IT"/>
        </a:p>
      </dgm:t>
    </dgm:pt>
    <dgm:pt modelId="{C9F0A3DB-86DB-441F-B0FA-44D8ADF8408A}" type="sibTrans" cxnId="{BC5BE633-A521-4BB1-A6B3-3377FE360F7D}">
      <dgm:prSet/>
      <dgm:spPr/>
      <dgm:t>
        <a:bodyPr/>
        <a:lstStyle/>
        <a:p>
          <a:endParaRPr lang="it-IT"/>
        </a:p>
      </dgm:t>
    </dgm:pt>
    <dgm:pt modelId="{D5710266-63AE-464C-A868-CF4373F748A6}">
      <dgm:prSet phldrT="[Testo]" custT="1"/>
      <dgm:spPr/>
      <dgm:t>
        <a:bodyPr/>
        <a:lstStyle/>
        <a:p>
          <a:r>
            <a:rPr lang="it-IT" sz="2200" dirty="0"/>
            <a:t>PROS: PDZ zone </a:t>
          </a:r>
          <a:r>
            <a:rPr lang="it-IT" sz="2200" dirty="0" err="1"/>
            <a:t>updated</a:t>
          </a:r>
          <a:r>
            <a:rPr lang="it-IT" sz="2200" dirty="0"/>
            <a:t> in real-time </a:t>
          </a:r>
          <a:r>
            <a:rPr lang="it-IT" sz="2200" dirty="0">
              <a:sym typeface="Wingdings" panose="05000000000000000000" pitchFamily="2" charset="2"/>
            </a:rPr>
            <a:t> source </a:t>
          </a:r>
          <a:r>
            <a:rPr lang="it-IT" sz="2200" dirty="0" err="1">
              <a:sym typeface="Wingdings" panose="05000000000000000000" pitchFamily="2" charset="2"/>
            </a:rPr>
            <a:t>geometrical</a:t>
          </a:r>
          <a:r>
            <a:rPr lang="it-IT" sz="2200" dirty="0">
              <a:sym typeface="Wingdings" panose="05000000000000000000" pitchFamily="2" charset="2"/>
            </a:rPr>
            <a:t> features???</a:t>
          </a:r>
          <a:endParaRPr lang="it-IT" sz="2200" dirty="0"/>
        </a:p>
      </dgm:t>
    </dgm:pt>
    <dgm:pt modelId="{7E31FDCF-4B70-4451-9F8C-1E3581F5B9A0}" type="parTrans" cxnId="{F0049F58-017E-4A24-A9EC-BEA3B514DEFC}">
      <dgm:prSet/>
      <dgm:spPr/>
      <dgm:t>
        <a:bodyPr/>
        <a:lstStyle/>
        <a:p>
          <a:endParaRPr lang="it-IT"/>
        </a:p>
      </dgm:t>
    </dgm:pt>
    <dgm:pt modelId="{BC287C22-ED1D-4E60-8ADC-297279BBB3A0}" type="sibTrans" cxnId="{F0049F58-017E-4A24-A9EC-BEA3B514DEFC}">
      <dgm:prSet/>
      <dgm:spPr/>
      <dgm:t>
        <a:bodyPr/>
        <a:lstStyle/>
        <a:p>
          <a:endParaRPr lang="it-IT"/>
        </a:p>
      </dgm:t>
    </dgm:pt>
    <dgm:pt modelId="{CDF59CC7-923E-454C-A208-67A6D1694CE6}">
      <dgm:prSet phldrT="[Testo]" custT="1"/>
      <dgm:spPr/>
      <dgm:t>
        <a:bodyPr/>
        <a:lstStyle/>
        <a:p>
          <a:r>
            <a:rPr lang="it-IT" sz="2200" dirty="0"/>
            <a:t>CONS: </a:t>
          </a:r>
          <a:r>
            <a:rPr lang="it-IT" sz="2200" dirty="0" err="1"/>
            <a:t>Slower</a:t>
          </a:r>
          <a:r>
            <a:rPr lang="it-IT" sz="2200" dirty="0"/>
            <a:t> </a:t>
          </a:r>
          <a:r>
            <a:rPr lang="it-IT" sz="2200" dirty="0" err="1"/>
            <a:t>convergence</a:t>
          </a:r>
          <a:r>
            <a:rPr lang="it-IT" sz="2200" dirty="0"/>
            <a:t> </a:t>
          </a:r>
          <a:r>
            <a:rPr lang="it-IT" sz="2200" dirty="0" err="1"/>
            <a:t>towards</a:t>
          </a:r>
          <a:r>
            <a:rPr lang="it-IT" sz="2200" dirty="0"/>
            <a:t> the </a:t>
          </a:r>
          <a:r>
            <a:rPr lang="it-IT" sz="2200" dirty="0" err="1"/>
            <a:t>real</a:t>
          </a:r>
          <a:r>
            <a:rPr lang="it-IT" sz="2200" dirty="0"/>
            <a:t> location and </a:t>
          </a:r>
          <a:r>
            <a:rPr lang="it-IT" sz="2200" dirty="0" err="1"/>
            <a:t>magnitude</a:t>
          </a:r>
          <a:endParaRPr lang="it-IT" sz="2200" dirty="0"/>
        </a:p>
      </dgm:t>
    </dgm:pt>
    <dgm:pt modelId="{C8FD2732-1C0B-465A-B35D-BF27D2DAEAE8}" type="parTrans" cxnId="{7077C77C-CF58-48DF-BAE4-4143682845E9}">
      <dgm:prSet/>
      <dgm:spPr/>
      <dgm:t>
        <a:bodyPr/>
        <a:lstStyle/>
        <a:p>
          <a:endParaRPr lang="it-IT"/>
        </a:p>
      </dgm:t>
    </dgm:pt>
    <dgm:pt modelId="{ECB1F63F-8623-4185-90C9-58A57EA4FB60}" type="sibTrans" cxnId="{7077C77C-CF58-48DF-BAE4-4143682845E9}">
      <dgm:prSet/>
      <dgm:spPr/>
      <dgm:t>
        <a:bodyPr/>
        <a:lstStyle/>
        <a:p>
          <a:endParaRPr lang="it-IT"/>
        </a:p>
      </dgm:t>
    </dgm:pt>
    <dgm:pt modelId="{10853163-C647-48D3-AF0A-950D69193B6D}">
      <dgm:prSet phldrT="[Testo]"/>
      <dgm:spPr/>
      <dgm:t>
        <a:bodyPr/>
        <a:lstStyle/>
        <a:p>
          <a:r>
            <a:rPr lang="it-IT" sz="2200" dirty="0"/>
            <a:t>  </a:t>
          </a:r>
          <a:r>
            <a:rPr lang="it-IT" sz="2200" dirty="0" err="1"/>
            <a:t>Simulation</a:t>
          </a:r>
          <a:r>
            <a:rPr lang="it-IT" sz="2200" dirty="0"/>
            <a:t> of the M 7 </a:t>
          </a:r>
          <a:r>
            <a:rPr lang="it-IT" sz="2200" dirty="0" err="1"/>
            <a:t>eqk</a:t>
          </a:r>
          <a:r>
            <a:rPr lang="it-IT" sz="2200" dirty="0"/>
            <a:t> Messina </a:t>
          </a:r>
          <a:r>
            <a:rPr lang="it-IT" sz="2200" dirty="0" err="1"/>
            <a:t>Strait</a:t>
          </a:r>
          <a:r>
            <a:rPr lang="it-IT" sz="2200" dirty="0"/>
            <a:t>  (</a:t>
          </a:r>
          <a:r>
            <a:rPr lang="it-IT" sz="2200" dirty="0" err="1"/>
            <a:t>PRESTo</a:t>
          </a:r>
          <a:r>
            <a:rPr lang="it-IT" sz="2200" dirty="0"/>
            <a:t> + </a:t>
          </a:r>
          <a:r>
            <a:rPr lang="it-IT" sz="2200" dirty="0" err="1"/>
            <a:t>Quake</a:t>
          </a:r>
          <a:r>
            <a:rPr lang="it-IT" sz="2200" dirty="0"/>
            <a:t>-UP)</a:t>
          </a:r>
        </a:p>
      </dgm:t>
    </dgm:pt>
    <dgm:pt modelId="{DFE09A12-D781-4A3D-A9A5-97EAB1DB3E79}" type="parTrans" cxnId="{6016E359-6EC4-43D9-97A7-5E42F744B4CA}">
      <dgm:prSet/>
      <dgm:spPr/>
      <dgm:t>
        <a:bodyPr/>
        <a:lstStyle/>
        <a:p>
          <a:endParaRPr lang="it-IT"/>
        </a:p>
      </dgm:t>
    </dgm:pt>
    <dgm:pt modelId="{6A839AB5-3124-44F2-B307-07A57395D361}" type="sibTrans" cxnId="{6016E359-6EC4-43D9-97A7-5E42F744B4CA}">
      <dgm:prSet/>
      <dgm:spPr/>
      <dgm:t>
        <a:bodyPr/>
        <a:lstStyle/>
        <a:p>
          <a:endParaRPr lang="it-IT"/>
        </a:p>
      </dgm:t>
    </dgm:pt>
    <dgm:pt modelId="{85E99238-7B2E-42FB-8A02-BF8D7B0F0862}">
      <dgm:prSet phldrT="[Testo]" custT="1"/>
      <dgm:spPr/>
      <dgm:t>
        <a:bodyPr/>
        <a:lstStyle/>
        <a:p>
          <a:r>
            <a:rPr lang="it-IT" sz="1700" b="1" dirty="0"/>
            <a:t>First </a:t>
          </a:r>
          <a:r>
            <a:rPr lang="it-IT" sz="1700" b="1" dirty="0" err="1"/>
            <a:t>alert</a:t>
          </a:r>
          <a:r>
            <a:rPr lang="it-IT" sz="1700" b="1" dirty="0"/>
            <a:t> after 6 s (</a:t>
          </a:r>
          <a:r>
            <a:rPr lang="it-IT" sz="1700" b="1" dirty="0" err="1"/>
            <a:t>Underestimated</a:t>
          </a:r>
          <a:r>
            <a:rPr lang="it-IT" sz="1700" b="1" dirty="0"/>
            <a:t> </a:t>
          </a:r>
          <a:r>
            <a:rPr lang="it-IT" sz="1700" b="1" dirty="0" err="1"/>
            <a:t>magnitude</a:t>
          </a:r>
          <a:r>
            <a:rPr lang="it-IT" sz="1700" b="1" dirty="0"/>
            <a:t>)</a:t>
          </a:r>
        </a:p>
      </dgm:t>
    </dgm:pt>
    <dgm:pt modelId="{93CEAA99-D4A9-4D43-8489-BFAB403A737E}" type="parTrans" cxnId="{6CC0CD65-6709-4BE8-8909-9FB8BC5F30A0}">
      <dgm:prSet/>
      <dgm:spPr/>
      <dgm:t>
        <a:bodyPr/>
        <a:lstStyle/>
        <a:p>
          <a:endParaRPr lang="en-GB"/>
        </a:p>
      </dgm:t>
    </dgm:pt>
    <dgm:pt modelId="{14AC8E28-F051-470C-AB4F-2D78F5C2747B}" type="sibTrans" cxnId="{6CC0CD65-6709-4BE8-8909-9FB8BC5F30A0}">
      <dgm:prSet/>
      <dgm:spPr/>
      <dgm:t>
        <a:bodyPr/>
        <a:lstStyle/>
        <a:p>
          <a:endParaRPr lang="en-GB"/>
        </a:p>
      </dgm:t>
    </dgm:pt>
    <dgm:pt modelId="{F7D46F32-9A74-4CBC-A576-4893DAE102AC}">
      <dgm:prSet phldrT="[Testo]" custT="1"/>
      <dgm:spPr/>
      <dgm:t>
        <a:bodyPr/>
        <a:lstStyle/>
        <a:p>
          <a:r>
            <a:rPr lang="it-IT" sz="1700" b="1" dirty="0" err="1"/>
            <a:t>Stable</a:t>
          </a:r>
          <a:r>
            <a:rPr lang="it-IT" sz="1700" b="1" dirty="0"/>
            <a:t> </a:t>
          </a:r>
          <a:r>
            <a:rPr lang="it-IT" sz="1700" b="1" dirty="0" err="1"/>
            <a:t>magnitude</a:t>
          </a:r>
          <a:r>
            <a:rPr lang="it-IT" sz="1700" b="1" dirty="0"/>
            <a:t> after 12 s</a:t>
          </a:r>
        </a:p>
      </dgm:t>
    </dgm:pt>
    <dgm:pt modelId="{E2283ED3-0B8E-4688-84BA-375151F7E594}" type="parTrans" cxnId="{E8FB8061-AB6C-4B45-8D61-31636F86A224}">
      <dgm:prSet/>
      <dgm:spPr/>
      <dgm:t>
        <a:bodyPr/>
        <a:lstStyle/>
        <a:p>
          <a:endParaRPr lang="en-GB"/>
        </a:p>
      </dgm:t>
    </dgm:pt>
    <dgm:pt modelId="{533A3F74-E4CF-459A-B202-50C89BE36411}" type="sibTrans" cxnId="{E8FB8061-AB6C-4B45-8D61-31636F86A224}">
      <dgm:prSet/>
      <dgm:spPr/>
      <dgm:t>
        <a:bodyPr/>
        <a:lstStyle/>
        <a:p>
          <a:endParaRPr lang="en-GB"/>
        </a:p>
      </dgm:t>
    </dgm:pt>
    <dgm:pt modelId="{01A6F62E-69FA-450B-A09B-C9F27A78A1D7}">
      <dgm:prSet phldrT="[Testo]" custT="1"/>
      <dgm:spPr/>
      <dgm:t>
        <a:bodyPr/>
        <a:lstStyle/>
        <a:p>
          <a:r>
            <a:rPr lang="it-IT" sz="1700" b="1" dirty="0"/>
            <a:t>Good location after 25 s</a:t>
          </a:r>
        </a:p>
      </dgm:t>
    </dgm:pt>
    <dgm:pt modelId="{14D29F3B-2841-4EB6-AF8C-BDCFEE88BAD2}" type="parTrans" cxnId="{A51A68C2-D431-48A6-9E6E-75352E73A1E6}">
      <dgm:prSet/>
      <dgm:spPr/>
      <dgm:t>
        <a:bodyPr/>
        <a:lstStyle/>
        <a:p>
          <a:endParaRPr lang="en-GB"/>
        </a:p>
      </dgm:t>
    </dgm:pt>
    <dgm:pt modelId="{1D9A60B5-141E-4CA8-8DF0-23F26EB49A1D}" type="sibTrans" cxnId="{A51A68C2-D431-48A6-9E6E-75352E73A1E6}">
      <dgm:prSet/>
      <dgm:spPr/>
      <dgm:t>
        <a:bodyPr/>
        <a:lstStyle/>
        <a:p>
          <a:endParaRPr lang="en-GB"/>
        </a:p>
      </dgm:t>
    </dgm:pt>
    <dgm:pt modelId="{0E3428A0-881D-4CD0-B737-AA1CD2EB8FA4}">
      <dgm:prSet phldrT="[Testo]" custT="1"/>
      <dgm:spPr/>
      <dgm:t>
        <a:bodyPr/>
        <a:lstStyle/>
        <a:p>
          <a:r>
            <a:rPr lang="it-IT" sz="1700" b="1" dirty="0" err="1"/>
            <a:t>Geometrical</a:t>
          </a:r>
          <a:r>
            <a:rPr lang="it-IT" sz="1700" b="1" dirty="0"/>
            <a:t> source features </a:t>
          </a:r>
          <a:r>
            <a:rPr lang="it-IT" sz="1700" b="1" dirty="0">
              <a:sym typeface="Wingdings" panose="05000000000000000000" pitchFamily="2" charset="2"/>
            </a:rPr>
            <a:t> Can </a:t>
          </a:r>
          <a:r>
            <a:rPr lang="it-IT" sz="1700" b="1" dirty="0" err="1">
              <a:sym typeface="Wingdings" panose="05000000000000000000" pitchFamily="2" charset="2"/>
            </a:rPr>
            <a:t>they</a:t>
          </a:r>
          <a:r>
            <a:rPr lang="it-IT" sz="1700" b="1" dirty="0">
              <a:sym typeface="Wingdings" panose="05000000000000000000" pitchFamily="2" charset="2"/>
            </a:rPr>
            <a:t> be </a:t>
          </a:r>
          <a:r>
            <a:rPr lang="it-IT" sz="1700" b="1" dirty="0" err="1">
              <a:sym typeface="Wingdings" panose="05000000000000000000" pitchFamily="2" charset="2"/>
            </a:rPr>
            <a:t>parametrized</a:t>
          </a:r>
          <a:r>
            <a:rPr lang="it-IT" sz="1700" b="1" dirty="0">
              <a:sym typeface="Wingdings" panose="05000000000000000000" pitchFamily="2" charset="2"/>
            </a:rPr>
            <a:t> and </a:t>
          </a:r>
          <a:r>
            <a:rPr lang="it-IT" sz="1700" b="1" dirty="0" err="1">
              <a:sym typeface="Wingdings" panose="05000000000000000000" pitchFamily="2" charset="2"/>
            </a:rPr>
            <a:t>used</a:t>
          </a:r>
          <a:r>
            <a:rPr lang="it-IT" sz="1700" b="1" dirty="0">
              <a:sym typeface="Wingdings" panose="05000000000000000000" pitchFamily="2" charset="2"/>
            </a:rPr>
            <a:t> to reduce </a:t>
          </a:r>
          <a:r>
            <a:rPr lang="it-IT" sz="1700" b="1" dirty="0" err="1">
              <a:sym typeface="Wingdings" panose="05000000000000000000" pitchFamily="2" charset="2"/>
            </a:rPr>
            <a:t>uncertainty</a:t>
          </a:r>
          <a:r>
            <a:rPr lang="it-IT" sz="1700" b="1" dirty="0">
              <a:sym typeface="Wingdings" panose="05000000000000000000" pitchFamily="2" charset="2"/>
            </a:rPr>
            <a:t> in PTF???</a:t>
          </a:r>
          <a:endParaRPr lang="it-IT" sz="1700" b="1" dirty="0"/>
        </a:p>
      </dgm:t>
    </dgm:pt>
    <dgm:pt modelId="{B9BD93DF-B375-4914-B6EB-487D673AD223}" type="parTrans" cxnId="{E9E84DEA-3276-448E-8321-56273F472208}">
      <dgm:prSet/>
      <dgm:spPr/>
      <dgm:t>
        <a:bodyPr/>
        <a:lstStyle/>
        <a:p>
          <a:endParaRPr lang="en-GB"/>
        </a:p>
      </dgm:t>
    </dgm:pt>
    <dgm:pt modelId="{ED107FAC-74F2-48ED-8074-FC474A48034D}" type="sibTrans" cxnId="{E9E84DEA-3276-448E-8321-56273F472208}">
      <dgm:prSet/>
      <dgm:spPr/>
      <dgm:t>
        <a:bodyPr/>
        <a:lstStyle/>
        <a:p>
          <a:endParaRPr lang="en-GB"/>
        </a:p>
      </dgm:t>
    </dgm:pt>
    <dgm:pt modelId="{7A7A67FB-6DEA-4DA1-9756-4301B274E5D1}" type="pres">
      <dgm:prSet presAssocID="{204EA5B9-5522-4C67-843F-7C15815D2CC8}" presName="linear" presStyleCnt="0">
        <dgm:presLayoutVars>
          <dgm:dir/>
          <dgm:resizeHandles val="exact"/>
        </dgm:presLayoutVars>
      </dgm:prSet>
      <dgm:spPr/>
    </dgm:pt>
    <dgm:pt modelId="{B689D648-3CCC-47D4-9153-6423E2D22C14}" type="pres">
      <dgm:prSet presAssocID="{FF7BBA03-F937-41C0-B42B-52790541E43F}" presName="comp" presStyleCnt="0"/>
      <dgm:spPr/>
    </dgm:pt>
    <dgm:pt modelId="{8ECF5B3C-EB33-44DC-A706-9798870B8B29}" type="pres">
      <dgm:prSet presAssocID="{FF7BBA03-F937-41C0-B42B-52790541E43F}" presName="box" presStyleLbl="node1" presStyleIdx="0" presStyleCnt="3"/>
      <dgm:spPr/>
    </dgm:pt>
    <dgm:pt modelId="{CD91B46C-99E6-45D1-AA01-F29C636C00CD}" type="pres">
      <dgm:prSet presAssocID="{FF7BBA03-F937-41C0-B42B-52790541E43F}" presName="img" presStyleLbl="fgImgPlace1" presStyleIdx="0" presStyleCnt="3"/>
      <dgm:spPr>
        <a:blipFill>
          <a:blip xmlns:r="http://schemas.openxmlformats.org/officeDocument/2006/relationships" r:embed="rId1">
            <a:extLst>
              <a:ext uri="{28A0092B-C50C-407E-A947-70E740481C1C}">
                <a14:useLocalDpi xmlns:a14="http://schemas.microsoft.com/office/drawing/2010/main" val="0"/>
              </a:ext>
            </a:extLst>
          </a:blip>
          <a:srcRect/>
          <a:stretch>
            <a:fillRect l="-14000" r="-14000"/>
          </a:stretch>
        </a:blipFill>
      </dgm:spPr>
    </dgm:pt>
    <dgm:pt modelId="{D056591A-4858-4D5B-B3B8-4BF666015397}" type="pres">
      <dgm:prSet presAssocID="{FF7BBA03-F937-41C0-B42B-52790541E43F}" presName="text" presStyleLbl="node1" presStyleIdx="0" presStyleCnt="3">
        <dgm:presLayoutVars>
          <dgm:bulletEnabled val="1"/>
        </dgm:presLayoutVars>
      </dgm:prSet>
      <dgm:spPr/>
    </dgm:pt>
    <dgm:pt modelId="{170BECC4-7C69-483A-ACA7-4CAF0F164519}" type="pres">
      <dgm:prSet presAssocID="{2665450E-A855-45F2-A02B-1723EB5361B5}" presName="spacer" presStyleCnt="0"/>
      <dgm:spPr/>
    </dgm:pt>
    <dgm:pt modelId="{C0835A71-088C-470B-B688-985C5CB70511}" type="pres">
      <dgm:prSet presAssocID="{7D506B82-ABB8-4E4D-BEA8-4964B05103B4}" presName="comp" presStyleCnt="0"/>
      <dgm:spPr/>
    </dgm:pt>
    <dgm:pt modelId="{B7773F89-FAF7-48F0-935A-28B0CDC28BD3}" type="pres">
      <dgm:prSet presAssocID="{7D506B82-ABB8-4E4D-BEA8-4964B05103B4}" presName="box" presStyleLbl="node1" presStyleIdx="1" presStyleCnt="3"/>
      <dgm:spPr/>
    </dgm:pt>
    <dgm:pt modelId="{1222ACEE-A34E-471B-919B-A1754BB8E5F0}" type="pres">
      <dgm:prSet presAssocID="{7D506B82-ABB8-4E4D-BEA8-4964B05103B4}" presName="img" presStyleLbl="fgImgPlace1" presStyleIdx="1" presStyleCnt="3" custLinFactNeighborX="-845" custLinFactNeighborY="-1"/>
      <dgm:spPr>
        <a:blipFill>
          <a:blip xmlns:r="http://schemas.openxmlformats.org/officeDocument/2006/relationships" r:embed="rId2">
            <a:extLst>
              <a:ext uri="{28A0092B-C50C-407E-A947-70E740481C1C}">
                <a14:useLocalDpi xmlns:a14="http://schemas.microsoft.com/office/drawing/2010/main" val="0"/>
              </a:ext>
            </a:extLst>
          </a:blip>
          <a:srcRect/>
          <a:stretch>
            <a:fillRect t="-20000" b="-20000"/>
          </a:stretch>
        </a:blipFill>
      </dgm:spPr>
    </dgm:pt>
    <dgm:pt modelId="{3775CF06-8C09-45EC-96E9-4BFBDD4B89CF}" type="pres">
      <dgm:prSet presAssocID="{7D506B82-ABB8-4E4D-BEA8-4964B05103B4}" presName="text" presStyleLbl="node1" presStyleIdx="1" presStyleCnt="3">
        <dgm:presLayoutVars>
          <dgm:bulletEnabled val="1"/>
        </dgm:presLayoutVars>
      </dgm:prSet>
      <dgm:spPr/>
    </dgm:pt>
    <dgm:pt modelId="{7D3B7D76-1E36-416D-9ED9-F36AD38E2758}" type="pres">
      <dgm:prSet presAssocID="{C9F0A3DB-86DB-441F-B0FA-44D8ADF8408A}" presName="spacer" presStyleCnt="0"/>
      <dgm:spPr/>
    </dgm:pt>
    <dgm:pt modelId="{F59E9AD7-9E0C-41BA-AF51-8AA9BBDBB84D}" type="pres">
      <dgm:prSet presAssocID="{10853163-C647-48D3-AF0A-950D69193B6D}" presName="comp" presStyleCnt="0"/>
      <dgm:spPr/>
    </dgm:pt>
    <dgm:pt modelId="{DA6BBBD1-0B23-4FCD-877D-07E3C47453F5}" type="pres">
      <dgm:prSet presAssocID="{10853163-C647-48D3-AF0A-950D69193B6D}" presName="box" presStyleLbl="node1" presStyleIdx="2" presStyleCnt="3"/>
      <dgm:spPr/>
    </dgm:pt>
    <dgm:pt modelId="{01BFDD5D-5DD6-4C76-A165-21DF52056E37}" type="pres">
      <dgm:prSet presAssocID="{10853163-C647-48D3-AF0A-950D69193B6D}" presName="img" presStyleLbl="fgImgPlace1" presStyleIdx="2" presStyleCnt="3" custLinFactNeighborX="396"/>
      <dgm:spPr>
        <a:blipFill>
          <a:blip xmlns:r="http://schemas.openxmlformats.org/officeDocument/2006/relationships" r:embed="rId3">
            <a:extLst>
              <a:ext uri="{96DAC541-7B7A-43D3-8B79-37D633B846F1}">
                <asvg:svgBlip xmlns:asvg="http://schemas.microsoft.com/office/drawing/2016/SVG/main" r:embed="rId4"/>
              </a:ext>
            </a:extLst>
          </a:blip>
          <a:srcRect/>
          <a:stretch>
            <a:fillRect l="-8000" r="-8000"/>
          </a:stretch>
        </a:blipFill>
      </dgm:spPr>
    </dgm:pt>
    <dgm:pt modelId="{278CFFA3-46F8-442A-9BF9-743975769A1D}" type="pres">
      <dgm:prSet presAssocID="{10853163-C647-48D3-AF0A-950D69193B6D}" presName="text" presStyleLbl="node1" presStyleIdx="2" presStyleCnt="3">
        <dgm:presLayoutVars>
          <dgm:bulletEnabled val="1"/>
        </dgm:presLayoutVars>
      </dgm:prSet>
      <dgm:spPr/>
    </dgm:pt>
  </dgm:ptLst>
  <dgm:cxnLst>
    <dgm:cxn modelId="{B5CC9203-6CE6-440E-AAF7-DD4C8F4D6308}" type="presOf" srcId="{01A6F62E-69FA-450B-A09B-C9F27A78A1D7}" destId="{DA6BBBD1-0B23-4FCD-877D-07E3C47453F5}" srcOrd="0" destOrd="3" presId="urn:microsoft.com/office/officeart/2005/8/layout/vList4"/>
    <dgm:cxn modelId="{0DE2FD09-5F9E-44C7-8276-B3EA531C6CB5}" type="presOf" srcId="{D5710266-63AE-464C-A868-CF4373F748A6}" destId="{B7773F89-FAF7-48F0-935A-28B0CDC28BD3}" srcOrd="0" destOrd="1" presId="urn:microsoft.com/office/officeart/2005/8/layout/vList4"/>
    <dgm:cxn modelId="{BFA7A50B-4FA8-4215-8D89-4634B1F6CCCA}" type="presOf" srcId="{F7D46F32-9A74-4CBC-A576-4893DAE102AC}" destId="{DA6BBBD1-0B23-4FCD-877D-07E3C47453F5}" srcOrd="0" destOrd="2" presId="urn:microsoft.com/office/officeart/2005/8/layout/vList4"/>
    <dgm:cxn modelId="{9D94E70E-F60C-4E26-8258-1E14F8B020AC}" type="presOf" srcId="{99802001-2B15-4BC1-A95E-5BADC927BEED}" destId="{8ECF5B3C-EB33-44DC-A706-9798870B8B29}" srcOrd="0" destOrd="1" presId="urn:microsoft.com/office/officeart/2005/8/layout/vList4"/>
    <dgm:cxn modelId="{7558DA1C-FB74-43FB-A40D-FC2AF09E2632}" srcId="{204EA5B9-5522-4C67-843F-7C15815D2CC8}" destId="{FF7BBA03-F937-41C0-B42B-52790541E43F}" srcOrd="0" destOrd="0" parTransId="{2B6BCB8C-D06F-4F9B-A5E5-E02A6363D21A}" sibTransId="{2665450E-A855-45F2-A02B-1723EB5361B5}"/>
    <dgm:cxn modelId="{5803561D-FE04-4F98-8E01-99408BC4339F}" type="presOf" srcId="{7D506B82-ABB8-4E4D-BEA8-4964B05103B4}" destId="{3775CF06-8C09-45EC-96E9-4BFBDD4B89CF}" srcOrd="1" destOrd="0" presId="urn:microsoft.com/office/officeart/2005/8/layout/vList4"/>
    <dgm:cxn modelId="{4F9D1A23-D19D-4E29-B3D1-D89A97FF8992}" type="presOf" srcId="{01A6F62E-69FA-450B-A09B-C9F27A78A1D7}" destId="{278CFFA3-46F8-442A-9BF9-743975769A1D}" srcOrd="1" destOrd="3" presId="urn:microsoft.com/office/officeart/2005/8/layout/vList4"/>
    <dgm:cxn modelId="{EF5D0224-2916-406F-BC02-284E738D5C6C}" type="presOf" srcId="{0E3428A0-881D-4CD0-B737-AA1CD2EB8FA4}" destId="{DA6BBBD1-0B23-4FCD-877D-07E3C47453F5}" srcOrd="0" destOrd="4" presId="urn:microsoft.com/office/officeart/2005/8/layout/vList4"/>
    <dgm:cxn modelId="{A7D05F28-1359-44FE-B854-A393834B1412}" type="presOf" srcId="{FF7BBA03-F937-41C0-B42B-52790541E43F}" destId="{8ECF5B3C-EB33-44DC-A706-9798870B8B29}" srcOrd="0" destOrd="0" presId="urn:microsoft.com/office/officeart/2005/8/layout/vList4"/>
    <dgm:cxn modelId="{C123992D-601D-4172-A333-78CC6537E9D6}" type="presOf" srcId="{99802001-2B15-4BC1-A95E-5BADC927BEED}" destId="{D056591A-4858-4D5B-B3B8-4BF666015397}" srcOrd="1" destOrd="1" presId="urn:microsoft.com/office/officeart/2005/8/layout/vList4"/>
    <dgm:cxn modelId="{11B51C2F-8C45-4EA4-8910-91557DFFBD7A}" type="presOf" srcId="{FF7BBA03-F937-41C0-B42B-52790541E43F}" destId="{D056591A-4858-4D5B-B3B8-4BF666015397}" srcOrd="1" destOrd="0" presId="urn:microsoft.com/office/officeart/2005/8/layout/vList4"/>
    <dgm:cxn modelId="{BC5BE633-A521-4BB1-A6B3-3377FE360F7D}" srcId="{204EA5B9-5522-4C67-843F-7C15815D2CC8}" destId="{7D506B82-ABB8-4E4D-BEA8-4964B05103B4}" srcOrd="1" destOrd="0" parTransId="{056AAB65-D57C-41DF-8977-03ED59324749}" sibTransId="{C9F0A3DB-86DB-441F-B0FA-44D8ADF8408A}"/>
    <dgm:cxn modelId="{CC33303D-CE12-4FA1-8B0B-8D6FD79AEFD2}" type="presOf" srcId="{697C585C-5583-4833-B661-5FF8B3B677B7}" destId="{8ECF5B3C-EB33-44DC-A706-9798870B8B29}" srcOrd="0" destOrd="2" presId="urn:microsoft.com/office/officeart/2005/8/layout/vList4"/>
    <dgm:cxn modelId="{079EBD5D-DB1D-451E-9058-50BE7296E5DB}" type="presOf" srcId="{85E99238-7B2E-42FB-8A02-BF8D7B0F0862}" destId="{DA6BBBD1-0B23-4FCD-877D-07E3C47453F5}" srcOrd="0" destOrd="1" presId="urn:microsoft.com/office/officeart/2005/8/layout/vList4"/>
    <dgm:cxn modelId="{E8FB8061-AB6C-4B45-8D61-31636F86A224}" srcId="{10853163-C647-48D3-AF0A-950D69193B6D}" destId="{F7D46F32-9A74-4CBC-A576-4893DAE102AC}" srcOrd="1" destOrd="0" parTransId="{E2283ED3-0B8E-4688-84BA-375151F7E594}" sibTransId="{533A3F74-E4CF-459A-B202-50C89BE36411}"/>
    <dgm:cxn modelId="{6CC0CD65-6709-4BE8-8909-9FB8BC5F30A0}" srcId="{10853163-C647-48D3-AF0A-950D69193B6D}" destId="{85E99238-7B2E-42FB-8A02-BF8D7B0F0862}" srcOrd="0" destOrd="0" parTransId="{93CEAA99-D4A9-4D43-8489-BFAB403A737E}" sibTransId="{14AC8E28-F051-470C-AB4F-2D78F5C2747B}"/>
    <dgm:cxn modelId="{88920048-DD90-4813-B698-B4D6C097B571}" srcId="{FF7BBA03-F937-41C0-B42B-52790541E43F}" destId="{697C585C-5583-4833-B661-5FF8B3B677B7}" srcOrd="1" destOrd="0" parTransId="{CACE30CB-13F1-4862-9E49-421C9B1CD7B4}" sibTransId="{F0459635-F248-4863-BA1D-EB79C239009E}"/>
    <dgm:cxn modelId="{4E6AD749-B539-42C9-AE82-6899C65E113B}" type="presOf" srcId="{697C585C-5583-4833-B661-5FF8B3B677B7}" destId="{D056591A-4858-4D5B-B3B8-4BF666015397}" srcOrd="1" destOrd="2" presId="urn:microsoft.com/office/officeart/2005/8/layout/vList4"/>
    <dgm:cxn modelId="{1CA0FA74-A910-4764-8C62-2FF7F3430A6E}" type="presOf" srcId="{204EA5B9-5522-4C67-843F-7C15815D2CC8}" destId="{7A7A67FB-6DEA-4DA1-9756-4301B274E5D1}" srcOrd="0" destOrd="0" presId="urn:microsoft.com/office/officeart/2005/8/layout/vList4"/>
    <dgm:cxn modelId="{F0049F58-017E-4A24-A9EC-BEA3B514DEFC}" srcId="{7D506B82-ABB8-4E4D-BEA8-4964B05103B4}" destId="{D5710266-63AE-464C-A868-CF4373F748A6}" srcOrd="0" destOrd="0" parTransId="{7E31FDCF-4B70-4451-9F8C-1E3581F5B9A0}" sibTransId="{BC287C22-ED1D-4E60-8ADC-297279BBB3A0}"/>
    <dgm:cxn modelId="{6016E359-6EC4-43D9-97A7-5E42F744B4CA}" srcId="{204EA5B9-5522-4C67-843F-7C15815D2CC8}" destId="{10853163-C647-48D3-AF0A-950D69193B6D}" srcOrd="2" destOrd="0" parTransId="{DFE09A12-D781-4A3D-A9A5-97EAB1DB3E79}" sibTransId="{6A839AB5-3124-44F2-B307-07A57395D361}"/>
    <dgm:cxn modelId="{075EEF5A-7799-444E-99AA-DDE48B3CD6B7}" srcId="{FF7BBA03-F937-41C0-B42B-52790541E43F}" destId="{99802001-2B15-4BC1-A95E-5BADC927BEED}" srcOrd="0" destOrd="0" parTransId="{ECEFB9A4-82A8-49B8-AEB2-C7F05324F598}" sibTransId="{D74B3FF9-2989-4F98-8A1C-36D0784F5730}"/>
    <dgm:cxn modelId="{7077C77C-CF58-48DF-BAE4-4143682845E9}" srcId="{7D506B82-ABB8-4E4D-BEA8-4964B05103B4}" destId="{CDF59CC7-923E-454C-A208-67A6D1694CE6}" srcOrd="1" destOrd="0" parTransId="{C8FD2732-1C0B-465A-B35D-BF27D2DAEAE8}" sibTransId="{ECB1F63F-8623-4185-90C9-58A57EA4FB60}"/>
    <dgm:cxn modelId="{4B88B285-96B7-49F0-9C7C-8076429BF5B7}" type="presOf" srcId="{F7D46F32-9A74-4CBC-A576-4893DAE102AC}" destId="{278CFFA3-46F8-442A-9BF9-743975769A1D}" srcOrd="1" destOrd="2" presId="urn:microsoft.com/office/officeart/2005/8/layout/vList4"/>
    <dgm:cxn modelId="{52525789-0F21-49E9-AAF7-E82E1B3BE261}" type="presOf" srcId="{10853163-C647-48D3-AF0A-950D69193B6D}" destId="{278CFFA3-46F8-442A-9BF9-743975769A1D}" srcOrd="1" destOrd="0" presId="urn:microsoft.com/office/officeart/2005/8/layout/vList4"/>
    <dgm:cxn modelId="{F9EF0C93-944B-4E5E-BECC-6957A23250B1}" type="presOf" srcId="{CDF59CC7-923E-454C-A208-67A6D1694CE6}" destId="{B7773F89-FAF7-48F0-935A-28B0CDC28BD3}" srcOrd="0" destOrd="2" presId="urn:microsoft.com/office/officeart/2005/8/layout/vList4"/>
    <dgm:cxn modelId="{BDE35996-9DF8-4B66-93F7-A21E83AE530A}" type="presOf" srcId="{10853163-C647-48D3-AF0A-950D69193B6D}" destId="{DA6BBBD1-0B23-4FCD-877D-07E3C47453F5}" srcOrd="0" destOrd="0" presId="urn:microsoft.com/office/officeart/2005/8/layout/vList4"/>
    <dgm:cxn modelId="{D31DACA1-ED82-4B29-A8C6-5F3153AA617A}" type="presOf" srcId="{D5710266-63AE-464C-A868-CF4373F748A6}" destId="{3775CF06-8C09-45EC-96E9-4BFBDD4B89CF}" srcOrd="1" destOrd="1" presId="urn:microsoft.com/office/officeart/2005/8/layout/vList4"/>
    <dgm:cxn modelId="{182DC6A8-E7BB-4974-BA26-48970318A8FB}" type="presOf" srcId="{85E99238-7B2E-42FB-8A02-BF8D7B0F0862}" destId="{278CFFA3-46F8-442A-9BF9-743975769A1D}" srcOrd="1" destOrd="1" presId="urn:microsoft.com/office/officeart/2005/8/layout/vList4"/>
    <dgm:cxn modelId="{A51A68C2-D431-48A6-9E6E-75352E73A1E6}" srcId="{10853163-C647-48D3-AF0A-950D69193B6D}" destId="{01A6F62E-69FA-450B-A09B-C9F27A78A1D7}" srcOrd="2" destOrd="0" parTransId="{14D29F3B-2841-4EB6-AF8C-BDCFEE88BAD2}" sibTransId="{1D9A60B5-141E-4CA8-8DF0-23F26EB49A1D}"/>
    <dgm:cxn modelId="{7D750BE8-DEFC-4851-90C3-32DDDB390838}" type="presOf" srcId="{0E3428A0-881D-4CD0-B737-AA1CD2EB8FA4}" destId="{278CFFA3-46F8-442A-9BF9-743975769A1D}" srcOrd="1" destOrd="4" presId="urn:microsoft.com/office/officeart/2005/8/layout/vList4"/>
    <dgm:cxn modelId="{E9E84DEA-3276-448E-8321-56273F472208}" srcId="{10853163-C647-48D3-AF0A-950D69193B6D}" destId="{0E3428A0-881D-4CD0-B737-AA1CD2EB8FA4}" srcOrd="3" destOrd="0" parTransId="{B9BD93DF-B375-4914-B6EB-487D673AD223}" sibTransId="{ED107FAC-74F2-48ED-8074-FC474A48034D}"/>
    <dgm:cxn modelId="{F3AE90FA-24AB-4442-AED4-60927A640D44}" type="presOf" srcId="{7D506B82-ABB8-4E4D-BEA8-4964B05103B4}" destId="{B7773F89-FAF7-48F0-935A-28B0CDC28BD3}" srcOrd="0" destOrd="0" presId="urn:microsoft.com/office/officeart/2005/8/layout/vList4"/>
    <dgm:cxn modelId="{71CEAFFB-6381-4CE4-998C-03185414D89D}" type="presOf" srcId="{CDF59CC7-923E-454C-A208-67A6D1694CE6}" destId="{3775CF06-8C09-45EC-96E9-4BFBDD4B89CF}" srcOrd="1" destOrd="2" presId="urn:microsoft.com/office/officeart/2005/8/layout/vList4"/>
    <dgm:cxn modelId="{8CB4AE35-18B4-46E0-8BEC-F3AA43DAF8F4}" type="presParOf" srcId="{7A7A67FB-6DEA-4DA1-9756-4301B274E5D1}" destId="{B689D648-3CCC-47D4-9153-6423E2D22C14}" srcOrd="0" destOrd="0" presId="urn:microsoft.com/office/officeart/2005/8/layout/vList4"/>
    <dgm:cxn modelId="{B56C63AD-DB85-4438-B65B-142EE01236C4}" type="presParOf" srcId="{B689D648-3CCC-47D4-9153-6423E2D22C14}" destId="{8ECF5B3C-EB33-44DC-A706-9798870B8B29}" srcOrd="0" destOrd="0" presId="urn:microsoft.com/office/officeart/2005/8/layout/vList4"/>
    <dgm:cxn modelId="{8445BD88-0646-445B-A790-4B56D831FCDA}" type="presParOf" srcId="{B689D648-3CCC-47D4-9153-6423E2D22C14}" destId="{CD91B46C-99E6-45D1-AA01-F29C636C00CD}" srcOrd="1" destOrd="0" presId="urn:microsoft.com/office/officeart/2005/8/layout/vList4"/>
    <dgm:cxn modelId="{32668936-46DC-48D2-9ADE-ADC7B76899CB}" type="presParOf" srcId="{B689D648-3CCC-47D4-9153-6423E2D22C14}" destId="{D056591A-4858-4D5B-B3B8-4BF666015397}" srcOrd="2" destOrd="0" presId="urn:microsoft.com/office/officeart/2005/8/layout/vList4"/>
    <dgm:cxn modelId="{13240449-964F-4B03-B5FB-4007D1B078B0}" type="presParOf" srcId="{7A7A67FB-6DEA-4DA1-9756-4301B274E5D1}" destId="{170BECC4-7C69-483A-ACA7-4CAF0F164519}" srcOrd="1" destOrd="0" presId="urn:microsoft.com/office/officeart/2005/8/layout/vList4"/>
    <dgm:cxn modelId="{14558533-91DC-46CF-B64D-063F7B1D3D02}" type="presParOf" srcId="{7A7A67FB-6DEA-4DA1-9756-4301B274E5D1}" destId="{C0835A71-088C-470B-B688-985C5CB70511}" srcOrd="2" destOrd="0" presId="urn:microsoft.com/office/officeart/2005/8/layout/vList4"/>
    <dgm:cxn modelId="{E54CEA52-E699-413E-880D-F0988685EA45}" type="presParOf" srcId="{C0835A71-088C-470B-B688-985C5CB70511}" destId="{B7773F89-FAF7-48F0-935A-28B0CDC28BD3}" srcOrd="0" destOrd="0" presId="urn:microsoft.com/office/officeart/2005/8/layout/vList4"/>
    <dgm:cxn modelId="{AC97B739-C555-407F-80D1-1BE88A21EC51}" type="presParOf" srcId="{C0835A71-088C-470B-B688-985C5CB70511}" destId="{1222ACEE-A34E-471B-919B-A1754BB8E5F0}" srcOrd="1" destOrd="0" presId="urn:microsoft.com/office/officeart/2005/8/layout/vList4"/>
    <dgm:cxn modelId="{710FF8BF-99D9-4BD7-8517-AD2727AD1CBA}" type="presParOf" srcId="{C0835A71-088C-470B-B688-985C5CB70511}" destId="{3775CF06-8C09-45EC-96E9-4BFBDD4B89CF}" srcOrd="2" destOrd="0" presId="urn:microsoft.com/office/officeart/2005/8/layout/vList4"/>
    <dgm:cxn modelId="{5D671685-D145-41C2-9E05-A23CC4AAA301}" type="presParOf" srcId="{7A7A67FB-6DEA-4DA1-9756-4301B274E5D1}" destId="{7D3B7D76-1E36-416D-9ED9-F36AD38E2758}" srcOrd="3" destOrd="0" presId="urn:microsoft.com/office/officeart/2005/8/layout/vList4"/>
    <dgm:cxn modelId="{6BAF4695-2D81-4B30-A649-D235C469CAB0}" type="presParOf" srcId="{7A7A67FB-6DEA-4DA1-9756-4301B274E5D1}" destId="{F59E9AD7-9E0C-41BA-AF51-8AA9BBDBB84D}" srcOrd="4" destOrd="0" presId="urn:microsoft.com/office/officeart/2005/8/layout/vList4"/>
    <dgm:cxn modelId="{97F82898-601B-45CB-A0F9-75F7B16487CD}" type="presParOf" srcId="{F59E9AD7-9E0C-41BA-AF51-8AA9BBDBB84D}" destId="{DA6BBBD1-0B23-4FCD-877D-07E3C47453F5}" srcOrd="0" destOrd="0" presId="urn:microsoft.com/office/officeart/2005/8/layout/vList4"/>
    <dgm:cxn modelId="{C4D3AE7E-AC99-491F-AF56-5F353DFCAEAF}" type="presParOf" srcId="{F59E9AD7-9E0C-41BA-AF51-8AA9BBDBB84D}" destId="{01BFDD5D-5DD6-4C76-A165-21DF52056E37}" srcOrd="1" destOrd="0" presId="urn:microsoft.com/office/officeart/2005/8/layout/vList4"/>
    <dgm:cxn modelId="{90975998-B8D9-4436-A806-4781F1D44811}" type="presParOf" srcId="{F59E9AD7-9E0C-41BA-AF51-8AA9BBDBB84D}" destId="{278CFFA3-46F8-442A-9BF9-743975769A1D}" srcOrd="2" destOrd="0" presId="urn:microsoft.com/office/officeart/2005/8/layout/vList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ECF5B3C-EB33-44DC-A706-9798870B8B29}">
      <dsp:nvSpPr>
        <dsp:cNvPr id="0" name=""/>
        <dsp:cNvSpPr/>
      </dsp:nvSpPr>
      <dsp:spPr>
        <a:xfrm>
          <a:off x="0" y="0"/>
          <a:ext cx="11896314" cy="165663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it-IT" sz="3000" kern="1200" dirty="0"/>
            <a:t>Source-</a:t>
          </a:r>
          <a:r>
            <a:rPr lang="it-IT" sz="3000" kern="1200" dirty="0" err="1"/>
            <a:t>based</a:t>
          </a:r>
          <a:r>
            <a:rPr lang="it-IT" sz="3000" kern="1200" dirty="0"/>
            <a:t> </a:t>
          </a:r>
          <a:r>
            <a:rPr lang="it-IT" sz="3000" kern="1200" dirty="0" err="1"/>
            <a:t>Early</a:t>
          </a:r>
          <a:r>
            <a:rPr lang="it-IT" sz="3000" kern="1200" dirty="0"/>
            <a:t> Warning </a:t>
          </a:r>
          <a:r>
            <a:rPr lang="it-IT" sz="3000" kern="1200" dirty="0" err="1"/>
            <a:t>methods</a:t>
          </a:r>
          <a:r>
            <a:rPr lang="it-IT" sz="3000" kern="1200" dirty="0"/>
            <a:t> (</a:t>
          </a:r>
          <a:r>
            <a:rPr lang="it-IT" sz="3000" kern="1200" dirty="0" err="1"/>
            <a:t>PRESTo</a:t>
          </a:r>
          <a:r>
            <a:rPr lang="it-IT" sz="3000" kern="1200" dirty="0"/>
            <a:t>)</a:t>
          </a:r>
        </a:p>
        <a:p>
          <a:pPr marL="228600" lvl="1" indent="-228600" algn="l" defTabSz="1022350">
            <a:lnSpc>
              <a:spcPct val="90000"/>
            </a:lnSpc>
            <a:spcBef>
              <a:spcPct val="0"/>
            </a:spcBef>
            <a:spcAft>
              <a:spcPct val="15000"/>
            </a:spcAft>
            <a:buChar char="•"/>
          </a:pPr>
          <a:r>
            <a:rPr lang="it-IT" sz="2300" kern="1200" dirty="0"/>
            <a:t>PROS: </a:t>
          </a:r>
          <a:r>
            <a:rPr lang="it-IT" sz="2300" kern="1200" dirty="0" err="1"/>
            <a:t>quickness</a:t>
          </a:r>
          <a:r>
            <a:rPr lang="it-IT" sz="2300" kern="1200" dirty="0"/>
            <a:t>, </a:t>
          </a:r>
          <a:r>
            <a:rPr lang="it-IT" sz="2300" kern="1200" dirty="0" err="1"/>
            <a:t>magnitude</a:t>
          </a:r>
          <a:r>
            <a:rPr lang="it-IT" sz="2300" kern="1200" dirty="0"/>
            <a:t>/location, impact </a:t>
          </a:r>
          <a:r>
            <a:rPr lang="it-IT" sz="2300" kern="1200" dirty="0" err="1"/>
            <a:t>prediction</a:t>
          </a:r>
          <a:r>
            <a:rPr lang="it-IT" sz="2300" kern="1200" dirty="0"/>
            <a:t> via </a:t>
          </a:r>
          <a:r>
            <a:rPr lang="it-IT" sz="2300" kern="1200" dirty="0" err="1"/>
            <a:t>GMPEs</a:t>
          </a:r>
          <a:r>
            <a:rPr lang="it-IT" sz="2300" kern="1200" dirty="0"/>
            <a:t> </a:t>
          </a:r>
        </a:p>
        <a:p>
          <a:pPr marL="228600" lvl="1" indent="-228600" algn="l" defTabSz="1022350">
            <a:lnSpc>
              <a:spcPct val="90000"/>
            </a:lnSpc>
            <a:spcBef>
              <a:spcPct val="0"/>
            </a:spcBef>
            <a:spcAft>
              <a:spcPct val="15000"/>
            </a:spcAft>
            <a:buChar char="•"/>
          </a:pPr>
          <a:r>
            <a:rPr lang="it-IT" sz="2300" kern="1200" dirty="0"/>
            <a:t>CONS: point source </a:t>
          </a:r>
          <a:r>
            <a:rPr lang="it-IT" sz="2300" kern="1200" dirty="0" err="1"/>
            <a:t>approximation</a:t>
          </a:r>
          <a:r>
            <a:rPr lang="it-IT" sz="2300" kern="1200" dirty="0"/>
            <a:t> </a:t>
          </a:r>
          <a:r>
            <a:rPr lang="it-IT" sz="2300" kern="1200" dirty="0">
              <a:sym typeface="Wingdings" panose="05000000000000000000" pitchFamily="2" charset="2"/>
            </a:rPr>
            <a:t> no info </a:t>
          </a:r>
          <a:r>
            <a:rPr lang="it-IT" sz="2300" kern="1200" dirty="0" err="1">
              <a:sym typeface="Wingdings" panose="05000000000000000000" pitchFamily="2" charset="2"/>
            </a:rPr>
            <a:t>about</a:t>
          </a:r>
          <a:r>
            <a:rPr lang="it-IT" sz="2300" kern="1200" dirty="0">
              <a:sym typeface="Wingdings" panose="05000000000000000000" pitchFamily="2" charset="2"/>
            </a:rPr>
            <a:t> the </a:t>
          </a:r>
          <a:r>
            <a:rPr lang="it-IT" sz="2300" kern="1200" dirty="0" err="1">
              <a:sym typeface="Wingdings" panose="05000000000000000000" pitchFamily="2" charset="2"/>
            </a:rPr>
            <a:t>extended</a:t>
          </a:r>
          <a:r>
            <a:rPr lang="it-IT" sz="2300" kern="1200" dirty="0">
              <a:sym typeface="Wingdings" panose="05000000000000000000" pitchFamily="2" charset="2"/>
            </a:rPr>
            <a:t> source</a:t>
          </a:r>
          <a:endParaRPr lang="it-IT" sz="2300" kern="1200" dirty="0"/>
        </a:p>
      </dsp:txBody>
      <dsp:txXfrm>
        <a:off x="2544926" y="0"/>
        <a:ext cx="9351387" cy="1656639"/>
      </dsp:txXfrm>
    </dsp:sp>
    <dsp:sp modelId="{CD91B46C-99E6-45D1-AA01-F29C636C00CD}">
      <dsp:nvSpPr>
        <dsp:cNvPr id="0" name=""/>
        <dsp:cNvSpPr/>
      </dsp:nvSpPr>
      <dsp:spPr>
        <a:xfrm>
          <a:off x="165663" y="165663"/>
          <a:ext cx="2379262" cy="1325311"/>
        </a:xfrm>
        <a:prstGeom prst="roundRect">
          <a:avLst>
            <a:gd name="adj" fmla="val 10000"/>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14000" r="-14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7773F89-FAF7-48F0-935A-28B0CDC28BD3}">
      <dsp:nvSpPr>
        <dsp:cNvPr id="0" name=""/>
        <dsp:cNvSpPr/>
      </dsp:nvSpPr>
      <dsp:spPr>
        <a:xfrm>
          <a:off x="0" y="1822303"/>
          <a:ext cx="11896314" cy="165663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t" anchorCtr="0">
          <a:noAutofit/>
        </a:bodyPr>
        <a:lstStyle/>
        <a:p>
          <a:pPr marL="0" lvl="0" indent="0" algn="l" defTabSz="1066800">
            <a:lnSpc>
              <a:spcPct val="90000"/>
            </a:lnSpc>
            <a:spcBef>
              <a:spcPct val="0"/>
            </a:spcBef>
            <a:spcAft>
              <a:spcPct val="35000"/>
            </a:spcAft>
            <a:buNone/>
          </a:pPr>
          <a:r>
            <a:rPr lang="it-IT" sz="2400" kern="1200" dirty="0"/>
            <a:t>Impact-</a:t>
          </a:r>
          <a:r>
            <a:rPr lang="it-IT" sz="2400" kern="1200" dirty="0" err="1"/>
            <a:t>based</a:t>
          </a:r>
          <a:r>
            <a:rPr lang="it-IT" sz="2400" kern="1200" dirty="0"/>
            <a:t> </a:t>
          </a:r>
          <a:r>
            <a:rPr lang="it-IT" sz="2400" kern="1200" dirty="0" err="1"/>
            <a:t>Early</a:t>
          </a:r>
          <a:r>
            <a:rPr lang="it-IT" sz="2400" kern="1200" dirty="0"/>
            <a:t> Warning </a:t>
          </a:r>
          <a:r>
            <a:rPr lang="it-IT" sz="2400" kern="1200" dirty="0" err="1"/>
            <a:t>methods</a:t>
          </a:r>
          <a:r>
            <a:rPr lang="it-IT" sz="2400" kern="1200" dirty="0"/>
            <a:t> (QUAKE-UP)</a:t>
          </a:r>
        </a:p>
        <a:p>
          <a:pPr marL="228600" lvl="1" indent="-228600" algn="l" defTabSz="977900">
            <a:lnSpc>
              <a:spcPct val="90000"/>
            </a:lnSpc>
            <a:spcBef>
              <a:spcPct val="0"/>
            </a:spcBef>
            <a:spcAft>
              <a:spcPct val="15000"/>
            </a:spcAft>
            <a:buChar char="•"/>
          </a:pPr>
          <a:r>
            <a:rPr lang="it-IT" sz="2200" kern="1200" dirty="0"/>
            <a:t>PROS: PDZ zone </a:t>
          </a:r>
          <a:r>
            <a:rPr lang="it-IT" sz="2200" kern="1200" dirty="0" err="1"/>
            <a:t>updated</a:t>
          </a:r>
          <a:r>
            <a:rPr lang="it-IT" sz="2200" kern="1200" dirty="0"/>
            <a:t> in real-time </a:t>
          </a:r>
          <a:r>
            <a:rPr lang="it-IT" sz="2200" kern="1200" dirty="0">
              <a:sym typeface="Wingdings" panose="05000000000000000000" pitchFamily="2" charset="2"/>
            </a:rPr>
            <a:t> source </a:t>
          </a:r>
          <a:r>
            <a:rPr lang="it-IT" sz="2200" kern="1200" dirty="0" err="1">
              <a:sym typeface="Wingdings" panose="05000000000000000000" pitchFamily="2" charset="2"/>
            </a:rPr>
            <a:t>geometrical</a:t>
          </a:r>
          <a:r>
            <a:rPr lang="it-IT" sz="2200" kern="1200" dirty="0">
              <a:sym typeface="Wingdings" panose="05000000000000000000" pitchFamily="2" charset="2"/>
            </a:rPr>
            <a:t> features???</a:t>
          </a:r>
          <a:endParaRPr lang="it-IT" sz="2200" kern="1200" dirty="0"/>
        </a:p>
        <a:p>
          <a:pPr marL="228600" lvl="1" indent="-228600" algn="l" defTabSz="977900">
            <a:lnSpc>
              <a:spcPct val="90000"/>
            </a:lnSpc>
            <a:spcBef>
              <a:spcPct val="0"/>
            </a:spcBef>
            <a:spcAft>
              <a:spcPct val="15000"/>
            </a:spcAft>
            <a:buChar char="•"/>
          </a:pPr>
          <a:r>
            <a:rPr lang="it-IT" sz="2200" kern="1200" dirty="0"/>
            <a:t>CONS: </a:t>
          </a:r>
          <a:r>
            <a:rPr lang="it-IT" sz="2200" kern="1200" dirty="0" err="1"/>
            <a:t>Slower</a:t>
          </a:r>
          <a:r>
            <a:rPr lang="it-IT" sz="2200" kern="1200" dirty="0"/>
            <a:t> </a:t>
          </a:r>
          <a:r>
            <a:rPr lang="it-IT" sz="2200" kern="1200" dirty="0" err="1"/>
            <a:t>convergence</a:t>
          </a:r>
          <a:r>
            <a:rPr lang="it-IT" sz="2200" kern="1200" dirty="0"/>
            <a:t> </a:t>
          </a:r>
          <a:r>
            <a:rPr lang="it-IT" sz="2200" kern="1200" dirty="0" err="1"/>
            <a:t>towards</a:t>
          </a:r>
          <a:r>
            <a:rPr lang="it-IT" sz="2200" kern="1200" dirty="0"/>
            <a:t> the </a:t>
          </a:r>
          <a:r>
            <a:rPr lang="it-IT" sz="2200" kern="1200" dirty="0" err="1"/>
            <a:t>real</a:t>
          </a:r>
          <a:r>
            <a:rPr lang="it-IT" sz="2200" kern="1200" dirty="0"/>
            <a:t> location and </a:t>
          </a:r>
          <a:r>
            <a:rPr lang="it-IT" sz="2200" kern="1200" dirty="0" err="1"/>
            <a:t>magnitude</a:t>
          </a:r>
          <a:endParaRPr lang="it-IT" sz="2200" kern="1200" dirty="0"/>
        </a:p>
      </dsp:txBody>
      <dsp:txXfrm>
        <a:off x="2544926" y="1822303"/>
        <a:ext cx="9351387" cy="1656639"/>
      </dsp:txXfrm>
    </dsp:sp>
    <dsp:sp modelId="{1222ACEE-A34E-471B-919B-A1754BB8E5F0}">
      <dsp:nvSpPr>
        <dsp:cNvPr id="0" name=""/>
        <dsp:cNvSpPr/>
      </dsp:nvSpPr>
      <dsp:spPr>
        <a:xfrm>
          <a:off x="145559" y="1987954"/>
          <a:ext cx="2379262" cy="1325311"/>
        </a:xfrm>
        <a:prstGeom prst="roundRect">
          <a:avLst>
            <a:gd name="adj" fmla="val 10000"/>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t="-20000" b="-20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A6BBBD1-0B23-4FCD-877D-07E3C47453F5}">
      <dsp:nvSpPr>
        <dsp:cNvPr id="0" name=""/>
        <dsp:cNvSpPr/>
      </dsp:nvSpPr>
      <dsp:spPr>
        <a:xfrm>
          <a:off x="0" y="3644607"/>
          <a:ext cx="11896314" cy="165663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t" anchorCtr="0">
          <a:noAutofit/>
        </a:bodyPr>
        <a:lstStyle/>
        <a:p>
          <a:pPr marL="0" lvl="0" indent="0" algn="l" defTabSz="977900">
            <a:lnSpc>
              <a:spcPct val="90000"/>
            </a:lnSpc>
            <a:spcBef>
              <a:spcPct val="0"/>
            </a:spcBef>
            <a:spcAft>
              <a:spcPct val="35000"/>
            </a:spcAft>
            <a:buNone/>
          </a:pPr>
          <a:r>
            <a:rPr lang="it-IT" sz="2200" kern="1200" dirty="0"/>
            <a:t>  </a:t>
          </a:r>
          <a:r>
            <a:rPr lang="it-IT" sz="2200" kern="1200" dirty="0" err="1"/>
            <a:t>Simulation</a:t>
          </a:r>
          <a:r>
            <a:rPr lang="it-IT" sz="2200" kern="1200" dirty="0"/>
            <a:t> of the M 7 </a:t>
          </a:r>
          <a:r>
            <a:rPr lang="it-IT" sz="2200" kern="1200" dirty="0" err="1"/>
            <a:t>eqk</a:t>
          </a:r>
          <a:r>
            <a:rPr lang="it-IT" sz="2200" kern="1200" dirty="0"/>
            <a:t> Messina </a:t>
          </a:r>
          <a:r>
            <a:rPr lang="it-IT" sz="2200" kern="1200" dirty="0" err="1"/>
            <a:t>Strait</a:t>
          </a:r>
          <a:r>
            <a:rPr lang="it-IT" sz="2200" kern="1200" dirty="0"/>
            <a:t>  (</a:t>
          </a:r>
          <a:r>
            <a:rPr lang="it-IT" sz="2200" kern="1200" dirty="0" err="1"/>
            <a:t>PRESTo</a:t>
          </a:r>
          <a:r>
            <a:rPr lang="it-IT" sz="2200" kern="1200" dirty="0"/>
            <a:t> + </a:t>
          </a:r>
          <a:r>
            <a:rPr lang="it-IT" sz="2200" kern="1200" dirty="0" err="1"/>
            <a:t>Quake</a:t>
          </a:r>
          <a:r>
            <a:rPr lang="it-IT" sz="2200" kern="1200" dirty="0"/>
            <a:t>-UP)</a:t>
          </a:r>
        </a:p>
        <a:p>
          <a:pPr marL="171450" lvl="1" indent="-171450" algn="l" defTabSz="755650">
            <a:lnSpc>
              <a:spcPct val="90000"/>
            </a:lnSpc>
            <a:spcBef>
              <a:spcPct val="0"/>
            </a:spcBef>
            <a:spcAft>
              <a:spcPct val="15000"/>
            </a:spcAft>
            <a:buChar char="•"/>
          </a:pPr>
          <a:r>
            <a:rPr lang="it-IT" sz="1700" b="1" kern="1200" dirty="0"/>
            <a:t>First </a:t>
          </a:r>
          <a:r>
            <a:rPr lang="it-IT" sz="1700" b="1" kern="1200" dirty="0" err="1"/>
            <a:t>alert</a:t>
          </a:r>
          <a:r>
            <a:rPr lang="it-IT" sz="1700" b="1" kern="1200" dirty="0"/>
            <a:t> after 6 s (</a:t>
          </a:r>
          <a:r>
            <a:rPr lang="it-IT" sz="1700" b="1" kern="1200" dirty="0" err="1"/>
            <a:t>Underestimated</a:t>
          </a:r>
          <a:r>
            <a:rPr lang="it-IT" sz="1700" b="1" kern="1200" dirty="0"/>
            <a:t> </a:t>
          </a:r>
          <a:r>
            <a:rPr lang="it-IT" sz="1700" b="1" kern="1200" dirty="0" err="1"/>
            <a:t>magnitude</a:t>
          </a:r>
          <a:r>
            <a:rPr lang="it-IT" sz="1700" b="1" kern="1200" dirty="0"/>
            <a:t>)</a:t>
          </a:r>
        </a:p>
        <a:p>
          <a:pPr marL="171450" lvl="1" indent="-171450" algn="l" defTabSz="755650">
            <a:lnSpc>
              <a:spcPct val="90000"/>
            </a:lnSpc>
            <a:spcBef>
              <a:spcPct val="0"/>
            </a:spcBef>
            <a:spcAft>
              <a:spcPct val="15000"/>
            </a:spcAft>
            <a:buChar char="•"/>
          </a:pPr>
          <a:r>
            <a:rPr lang="it-IT" sz="1700" b="1" kern="1200" dirty="0" err="1"/>
            <a:t>Stable</a:t>
          </a:r>
          <a:r>
            <a:rPr lang="it-IT" sz="1700" b="1" kern="1200" dirty="0"/>
            <a:t> </a:t>
          </a:r>
          <a:r>
            <a:rPr lang="it-IT" sz="1700" b="1" kern="1200" dirty="0" err="1"/>
            <a:t>magnitude</a:t>
          </a:r>
          <a:r>
            <a:rPr lang="it-IT" sz="1700" b="1" kern="1200" dirty="0"/>
            <a:t> after 12 s</a:t>
          </a:r>
        </a:p>
        <a:p>
          <a:pPr marL="171450" lvl="1" indent="-171450" algn="l" defTabSz="755650">
            <a:lnSpc>
              <a:spcPct val="90000"/>
            </a:lnSpc>
            <a:spcBef>
              <a:spcPct val="0"/>
            </a:spcBef>
            <a:spcAft>
              <a:spcPct val="15000"/>
            </a:spcAft>
            <a:buChar char="•"/>
          </a:pPr>
          <a:r>
            <a:rPr lang="it-IT" sz="1700" b="1" kern="1200" dirty="0"/>
            <a:t>Good location after 25 s</a:t>
          </a:r>
        </a:p>
        <a:p>
          <a:pPr marL="171450" lvl="1" indent="-171450" algn="l" defTabSz="755650">
            <a:lnSpc>
              <a:spcPct val="90000"/>
            </a:lnSpc>
            <a:spcBef>
              <a:spcPct val="0"/>
            </a:spcBef>
            <a:spcAft>
              <a:spcPct val="15000"/>
            </a:spcAft>
            <a:buChar char="•"/>
          </a:pPr>
          <a:r>
            <a:rPr lang="it-IT" sz="1700" b="1" kern="1200" dirty="0" err="1"/>
            <a:t>Geometrical</a:t>
          </a:r>
          <a:r>
            <a:rPr lang="it-IT" sz="1700" b="1" kern="1200" dirty="0"/>
            <a:t> source features </a:t>
          </a:r>
          <a:r>
            <a:rPr lang="it-IT" sz="1700" b="1" kern="1200" dirty="0">
              <a:sym typeface="Wingdings" panose="05000000000000000000" pitchFamily="2" charset="2"/>
            </a:rPr>
            <a:t> Can </a:t>
          </a:r>
          <a:r>
            <a:rPr lang="it-IT" sz="1700" b="1" kern="1200" dirty="0" err="1">
              <a:sym typeface="Wingdings" panose="05000000000000000000" pitchFamily="2" charset="2"/>
            </a:rPr>
            <a:t>they</a:t>
          </a:r>
          <a:r>
            <a:rPr lang="it-IT" sz="1700" b="1" kern="1200" dirty="0">
              <a:sym typeface="Wingdings" panose="05000000000000000000" pitchFamily="2" charset="2"/>
            </a:rPr>
            <a:t> be </a:t>
          </a:r>
          <a:r>
            <a:rPr lang="it-IT" sz="1700" b="1" kern="1200" dirty="0" err="1">
              <a:sym typeface="Wingdings" panose="05000000000000000000" pitchFamily="2" charset="2"/>
            </a:rPr>
            <a:t>parametrized</a:t>
          </a:r>
          <a:r>
            <a:rPr lang="it-IT" sz="1700" b="1" kern="1200" dirty="0">
              <a:sym typeface="Wingdings" panose="05000000000000000000" pitchFamily="2" charset="2"/>
            </a:rPr>
            <a:t> and </a:t>
          </a:r>
          <a:r>
            <a:rPr lang="it-IT" sz="1700" b="1" kern="1200" dirty="0" err="1">
              <a:sym typeface="Wingdings" panose="05000000000000000000" pitchFamily="2" charset="2"/>
            </a:rPr>
            <a:t>used</a:t>
          </a:r>
          <a:r>
            <a:rPr lang="it-IT" sz="1700" b="1" kern="1200" dirty="0">
              <a:sym typeface="Wingdings" panose="05000000000000000000" pitchFamily="2" charset="2"/>
            </a:rPr>
            <a:t> to reduce </a:t>
          </a:r>
          <a:r>
            <a:rPr lang="it-IT" sz="1700" b="1" kern="1200" dirty="0" err="1">
              <a:sym typeface="Wingdings" panose="05000000000000000000" pitchFamily="2" charset="2"/>
            </a:rPr>
            <a:t>uncertainty</a:t>
          </a:r>
          <a:r>
            <a:rPr lang="it-IT" sz="1700" b="1" kern="1200" dirty="0">
              <a:sym typeface="Wingdings" panose="05000000000000000000" pitchFamily="2" charset="2"/>
            </a:rPr>
            <a:t> in PTF???</a:t>
          </a:r>
          <a:endParaRPr lang="it-IT" sz="1700" b="1" kern="1200" dirty="0"/>
        </a:p>
      </dsp:txBody>
      <dsp:txXfrm>
        <a:off x="2544926" y="3644607"/>
        <a:ext cx="9351387" cy="1656639"/>
      </dsp:txXfrm>
    </dsp:sp>
    <dsp:sp modelId="{01BFDD5D-5DD6-4C76-A165-21DF52056E37}">
      <dsp:nvSpPr>
        <dsp:cNvPr id="0" name=""/>
        <dsp:cNvSpPr/>
      </dsp:nvSpPr>
      <dsp:spPr>
        <a:xfrm>
          <a:off x="175085" y="3810271"/>
          <a:ext cx="2379262" cy="1325311"/>
        </a:xfrm>
        <a:prstGeom prst="roundRect">
          <a:avLst>
            <a:gd name="adj" fmla="val 10000"/>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l="-8000" r="-8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2047" units="deg"/>
          <inkml:channel name="T" type="integer" max="2.14748E9" units="dev"/>
        </inkml:traceFormat>
        <inkml:channelProperties>
          <inkml:channelProperty channel="X" name="resolution" value="1516.99072" units="1/cm"/>
          <inkml:channelProperty channel="Y" name="resolution" value="2427.1853" units="1/cm"/>
          <inkml:channelProperty channel="F" name="resolution" value="5.68611" units="1/deg"/>
          <inkml:channelProperty channel="T" name="resolution" value="1" units="1/dev"/>
        </inkml:channelProperties>
      </inkml:inkSource>
      <inkml:timestamp xml:id="ts0" timeString="2022-06-20T10:54:12.390"/>
    </inkml:context>
    <inkml:brush xml:id="br0">
      <inkml:brushProperty name="width" value="0.05292" units="cm"/>
      <inkml:brushProperty name="height" value="0.05292" units="cm"/>
      <inkml:brushProperty name="color" value="#FF0000"/>
    </inkml:brush>
  </inkml:definitions>
  <inkml:trace contextRef="#ctx0" brushRef="#br0">26579 15087 494 0,'0'4'170'0,"-2"-2"-81"0,0 1 20 16,2-2-5-16,-1 2-59 16,-1-2-29-16,1 1-10 15,-1-1 6-15,1-1 7 16,2 2 13-16,-2-2-3 15,1 0 13-15,0 0-6 16,0 0-2-16,0 0-2 16,-2 0-8-16,2 0-14 15,-1 1-3-15,1-1-1 16,1 0-2-16,-1 0-4 0,2-1-7 16,1 1-4-16,-2-2 2 15,2-1 7-15,5 2 0 16,7-1 2-16,1-2-19 15,5 1-2-15,3-1 10 16,-3-1-2-16,1-1 1 16,1 0-2-16,0 2 12 15,-1 0 2-15,0 1 1 16,0-1 1-16,-1 1-2 16,3-1 1-16,4 1 0 15,1 0-1-15,1 0 0 16,1 1 0-16,-1-1 3 15,-1 0-3-15,0 0 2 0,-2 0-2 16,-5 2 0 0,1 1 0-16,-4 1 1 0,-4-1-1 15,-3 2-6-15,-6-1-3 16,-3-1-15-16,-3 0-25 16,-3 1-41-16,0-1-70 15,-6 0-164-15</inkml:trace>
  <inkml:trace contextRef="#ctx0" brushRef="#br0" timeOffset="655.14">26831 14859 559 0,'1'-3'184'0,"2"0"-87"16,-4 2 26-16,1 1-66 16,-2 0-29-16,1 1-25 15,-2 2 26-15,-2 1 27 16,-2 2-23-16,-5 1-2 0,-2 2-9 15,-2-1-13 1,-1 2 8-16,0 1 2 0,-1 0-10 16,1 3-4-16,2 1 0 15,4-3-3-15,0 0 2 16,3-1-1-16,0 0-3 16,2-1 0-16,-3 1 0 15,0 0 0-15,-2-1 2 16,4 0 3-16,-1-2-5 15,4-3-1-15,1-1 1 16,0-2-2-16,2 0 0 16,1 3 2-16,0 0 0 15,1 1 0-15,2 4 1 16,-2 0 1-16,2 1-4 0,3 2 4 16,3 0-2-16,5-1 8 15,1 1-3-15,4 1 3 16,2 0 4-16,1 0-4 15,-1 0 2-15,-1-2-2 16,-2-3 7-16,-6 0 6 16,1-4 10-16,-3-1-5 15,1-1-6-15,-4 0-7 16,1-2-3-16,-1 1-6 16,-2-1-3-16,-1-1 0 15,-1-1-2-15,-2 1-15 16,-1 0-28-16,-1 0-53 15,-2 0-99-15,-9 0-599 16</inkml:trace>
  <inkml:trace contextRef="#ctx0" brushRef="#br0" timeOffset="49713.75">25164 15312 484 0,'0'-2'155'16,"2"2"-47"-16,-4 0 6 15,2-1-9-15,-1 1-55 16,-1-1-22-16,1-1-16 16,-1 2 3-16,1 0-3 0,-2-1 9 15,0 1 10-15,1 0-3 16,-2-2-10-16,1 2 2 15,0 0-14-15,0 0-1 16,0 2-4-16,-2-2-2 16,1 1-2-16,-2 3 0 15,0 1 3-15,2-1-7 16,1 2-1-16,0-1 0 16,1 1-1-16,4-2 2 15,-1 1-7-15,2 1-4 16,2-2 1-16,2 2 2 15,-3-3-7-15,2 1-1 0,-1-1-10 16,-1-2-5-16,2 1 6 16,2-4 5-16,-1-1 11 15,1-2 16-15,-1-5 1 16,2 0 5-16,-5-2 10 16,-2 0 10-16,-4 0-5 15,-1 2-15-15,-5 0-6 16,-1 2-3-16,0 3-4 15,-3 3 7-15,3 2 4 16,0 3 7-16,0 3-10 16,0 1 0-16,5 3 0 15,-1 0 2-15,3 0-6 16,2-3-1-16,4 3-3 0,0-5-10 16,4 2-16-1,2-3 2-15,0-2 9 0,1-2 17 16,-2-2 5-16,-3 0 31 15,-3-4 4-15,-5 0-4 16,2 0-2-16,-3-3-16 16,0 2-13-16,-1 1-13 15,1 2-49-15,-3 3-56 16,0 2-188-16</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36EA90C-8E89-4672-AF95-88C2B038148B}" type="datetimeFigureOut">
              <a:rPr lang="it-IT" smtClean="0"/>
              <a:t>28/11/2022</a:t>
            </a:fld>
            <a:endParaRPr lang="it-IT"/>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E5E04CE-6733-49EC-B2D8-C3BC26B28377}" type="slidenum">
              <a:rPr lang="it-IT" smtClean="0"/>
              <a:t>‹N›</a:t>
            </a:fld>
            <a:endParaRPr lang="it-IT"/>
          </a:p>
        </p:txBody>
      </p:sp>
    </p:spTree>
    <p:extLst>
      <p:ext uri="{BB962C8B-B14F-4D97-AF65-F5344CB8AC3E}">
        <p14:creationId xmlns:p14="http://schemas.microsoft.com/office/powerpoint/2010/main" val="2987962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dirty="0"/>
          </a:p>
        </p:txBody>
      </p:sp>
      <p:sp>
        <p:nvSpPr>
          <p:cNvPr id="4" name="Segnaposto numero diapositiva 3"/>
          <p:cNvSpPr>
            <a:spLocks noGrp="1"/>
          </p:cNvSpPr>
          <p:nvPr>
            <p:ph type="sldNum" sz="quarter" idx="5"/>
          </p:nvPr>
        </p:nvSpPr>
        <p:spPr/>
        <p:txBody>
          <a:bodyPr/>
          <a:lstStyle/>
          <a:p>
            <a:fld id="{BE5E04CE-6733-49EC-B2D8-C3BC26B28377}" type="slidenum">
              <a:rPr lang="it-IT" smtClean="0"/>
              <a:t>1</a:t>
            </a:fld>
            <a:endParaRPr lang="it-IT"/>
          </a:p>
        </p:txBody>
      </p:sp>
    </p:spTree>
    <p:extLst>
      <p:ext uri="{BB962C8B-B14F-4D97-AF65-F5344CB8AC3E}">
        <p14:creationId xmlns:p14="http://schemas.microsoft.com/office/powerpoint/2010/main" val="22144302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a:lnSpc>
                <a:spcPct val="107000"/>
              </a:lnSpc>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Here I show the offline application of the two described early warning methods, the source-based </a:t>
            </a:r>
            <a:r>
              <a:rPr lang="en-US" sz="1200" dirty="0" err="1">
                <a:effectLst/>
                <a:latin typeface="Calibri" panose="020F0502020204030204" pitchFamily="34" charset="0"/>
                <a:ea typeface="Calibri" panose="020F0502020204030204" pitchFamily="34" charset="0"/>
                <a:cs typeface="Times New Roman" panose="02020603050405020304" pitchFamily="18" charset="0"/>
              </a:rPr>
              <a:t>PRESTo</a:t>
            </a:r>
            <a:r>
              <a:rPr lang="en-US" sz="1200" dirty="0">
                <a:effectLst/>
                <a:latin typeface="Calibri" panose="020F0502020204030204" pitchFamily="34" charset="0"/>
                <a:ea typeface="Calibri" panose="020F0502020204030204" pitchFamily="34" charset="0"/>
                <a:cs typeface="Times New Roman" panose="02020603050405020304" pitchFamily="18" charset="0"/>
              </a:rPr>
              <a:t> and the impact-based QUAKE to a simulated scenario for a M 7 events occurring in the Messina strait</a:t>
            </a:r>
            <a:endParaRPr lang="it-IT"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it-IT" dirty="0"/>
          </a:p>
        </p:txBody>
      </p:sp>
      <p:sp>
        <p:nvSpPr>
          <p:cNvPr id="4" name="Segnaposto numero diapositiva 3"/>
          <p:cNvSpPr>
            <a:spLocks noGrp="1"/>
          </p:cNvSpPr>
          <p:nvPr>
            <p:ph type="sldNum" sz="quarter" idx="5"/>
          </p:nvPr>
        </p:nvSpPr>
        <p:spPr/>
        <p:txBody>
          <a:bodyPr/>
          <a:lstStyle/>
          <a:p>
            <a:fld id="{005EF938-4AFB-424D-BF0B-31395025AD6A}" type="slidenum">
              <a:rPr lang="it-IT" smtClean="0"/>
              <a:t>10</a:t>
            </a:fld>
            <a:endParaRPr lang="it-IT"/>
          </a:p>
        </p:txBody>
      </p:sp>
    </p:spTree>
    <p:extLst>
      <p:ext uri="{BB962C8B-B14F-4D97-AF65-F5344CB8AC3E}">
        <p14:creationId xmlns:p14="http://schemas.microsoft.com/office/powerpoint/2010/main" val="23920575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a:lnSpc>
                <a:spcPct val="107000"/>
              </a:lnSpc>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We simulated the occurrence of a magnitude 7, average slip 2 m, along a 40x20 km^2 rectangular fault oriented N10°W, a low dip angle of 30° and a near-normal fault mechanism. The rupture nucleates from the left-bottom angle of the fault, with a dominant rupture direction toward the north. The slip model is assumed to have a  k-square wavelength distribution with a main gaussian patch at the center summed to a number of small scale asperities, </a:t>
            </a:r>
            <a:r>
              <a:rPr lang="en-US" sz="1200" dirty="0" err="1">
                <a:effectLst/>
                <a:latin typeface="Calibri" panose="020F0502020204030204" pitchFamily="34" charset="0"/>
                <a:ea typeface="Calibri" panose="020F0502020204030204" pitchFamily="34" charset="0"/>
                <a:cs typeface="Times New Roman" panose="02020603050405020304" pitchFamily="18" charset="0"/>
              </a:rPr>
              <a:t>stocastically</a:t>
            </a:r>
            <a:r>
              <a:rPr lang="en-US" sz="1200" dirty="0">
                <a:effectLst/>
                <a:latin typeface="Calibri" panose="020F0502020204030204" pitchFamily="34" charset="0"/>
                <a:ea typeface="Calibri" panose="020F0502020204030204" pitchFamily="34" charset="0"/>
                <a:cs typeface="Times New Roman" panose="02020603050405020304" pitchFamily="18" charset="0"/>
              </a:rPr>
              <a:t> distributed to reproduce the high frequency content of seismograms. A 1D elastic , uniform Q model is assumed for wave propagation to the surface.</a:t>
            </a:r>
            <a:endParaRPr lang="it-IT"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it-IT" dirty="0"/>
          </a:p>
        </p:txBody>
      </p:sp>
      <p:sp>
        <p:nvSpPr>
          <p:cNvPr id="4" name="Segnaposto numero diapositiva 3"/>
          <p:cNvSpPr>
            <a:spLocks noGrp="1"/>
          </p:cNvSpPr>
          <p:nvPr>
            <p:ph type="sldNum" sz="quarter" idx="5"/>
          </p:nvPr>
        </p:nvSpPr>
        <p:spPr/>
        <p:txBody>
          <a:bodyPr/>
          <a:lstStyle/>
          <a:p>
            <a:fld id="{005EF938-4AFB-424D-BF0B-31395025AD6A}" type="slidenum">
              <a:rPr lang="it-IT" smtClean="0"/>
              <a:t>11</a:t>
            </a:fld>
            <a:endParaRPr lang="it-IT"/>
          </a:p>
        </p:txBody>
      </p:sp>
    </p:spTree>
    <p:extLst>
      <p:ext uri="{BB962C8B-B14F-4D97-AF65-F5344CB8AC3E}">
        <p14:creationId xmlns:p14="http://schemas.microsoft.com/office/powerpoint/2010/main" val="27926221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a:lnSpc>
                <a:spcPct val="107000"/>
              </a:lnSpc>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The complete wavefield method implemented in the code AXITRA is used to simulate the seismic radiation at 88 stations of the ING+DPC-RAN network, with a maximum epicentral distance of 125 km. 78 station are located within 100 km. Here we show example of the 3-component synthetic seismograms at station located at different azimuth from the source.</a:t>
            </a:r>
            <a:endParaRPr lang="it-IT"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it-IT" dirty="0"/>
          </a:p>
        </p:txBody>
      </p:sp>
      <p:sp>
        <p:nvSpPr>
          <p:cNvPr id="4" name="Segnaposto numero diapositiva 3"/>
          <p:cNvSpPr>
            <a:spLocks noGrp="1"/>
          </p:cNvSpPr>
          <p:nvPr>
            <p:ph type="sldNum" sz="quarter" idx="5"/>
          </p:nvPr>
        </p:nvSpPr>
        <p:spPr/>
        <p:txBody>
          <a:bodyPr/>
          <a:lstStyle/>
          <a:p>
            <a:fld id="{005EF938-4AFB-424D-BF0B-31395025AD6A}" type="slidenum">
              <a:rPr lang="it-IT" smtClean="0"/>
              <a:t>12</a:t>
            </a:fld>
            <a:endParaRPr lang="it-IT"/>
          </a:p>
        </p:txBody>
      </p:sp>
    </p:spTree>
    <p:extLst>
      <p:ext uri="{BB962C8B-B14F-4D97-AF65-F5344CB8AC3E}">
        <p14:creationId xmlns:p14="http://schemas.microsoft.com/office/powerpoint/2010/main" val="2665843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a:lnSpc>
                <a:spcPct val="107000"/>
              </a:lnSpc>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Here is an Animation showing the operation of the platform </a:t>
            </a:r>
            <a:r>
              <a:rPr lang="en-US" sz="1200" dirty="0" err="1">
                <a:effectLst/>
                <a:latin typeface="Calibri" panose="020F0502020204030204" pitchFamily="34" charset="0"/>
                <a:ea typeface="Calibri" panose="020F0502020204030204" pitchFamily="34" charset="0"/>
                <a:cs typeface="Times New Roman" panose="02020603050405020304" pitchFamily="18" charset="0"/>
              </a:rPr>
              <a:t>PRESTo</a:t>
            </a:r>
            <a:r>
              <a:rPr lang="en-US" sz="1200" dirty="0">
                <a:effectLst/>
                <a:latin typeface="Calibri" panose="020F0502020204030204" pitchFamily="34" charset="0"/>
                <a:ea typeface="Calibri" panose="020F0502020204030204" pitchFamily="34" charset="0"/>
                <a:cs typeface="Times New Roman" panose="02020603050405020304" pitchFamily="18" charset="0"/>
              </a:rPr>
              <a:t>. The first </a:t>
            </a:r>
            <a:r>
              <a:rPr lang="en-US" sz="1200" dirty="0" err="1">
                <a:effectLst/>
                <a:latin typeface="Calibri" panose="020F0502020204030204" pitchFamily="34" charset="0"/>
                <a:ea typeface="Calibri" panose="020F0502020204030204" pitchFamily="34" charset="0"/>
                <a:cs typeface="Times New Roman" panose="02020603050405020304" pitchFamily="18" charset="0"/>
              </a:rPr>
              <a:t>eqk</a:t>
            </a:r>
            <a:r>
              <a:rPr lang="en-US" sz="1200" dirty="0">
                <a:effectLst/>
                <a:latin typeface="Calibri" panose="020F0502020204030204" pitchFamily="34" charset="0"/>
                <a:ea typeface="Calibri" panose="020F0502020204030204" pitchFamily="34" charset="0"/>
                <a:cs typeface="Times New Roman" panose="02020603050405020304" pitchFamily="18" charset="0"/>
              </a:rPr>
              <a:t> location and magnitude estimation is available at about 7 sec after the OT. The initial magnitude is underestimated (6.5) but the use of progressive expanded </a:t>
            </a:r>
            <a:r>
              <a:rPr lang="en-US" sz="1200" dirty="0" err="1">
                <a:effectLst/>
                <a:latin typeface="Calibri" panose="020F0502020204030204" pitchFamily="34" charset="0"/>
                <a:ea typeface="Calibri" panose="020F0502020204030204" pitchFamily="34" charset="0"/>
                <a:cs typeface="Times New Roman" panose="02020603050405020304" pitchFamily="18" charset="0"/>
              </a:rPr>
              <a:t>Pwave</a:t>
            </a:r>
            <a:r>
              <a:rPr lang="en-US" sz="1200" dirty="0">
                <a:effectLst/>
                <a:latin typeface="Calibri" panose="020F0502020204030204" pitchFamily="34" charset="0"/>
                <a:ea typeface="Calibri" panose="020F0502020204030204" pitchFamily="34" charset="0"/>
                <a:cs typeface="Times New Roman" panose="02020603050405020304" pitchFamily="18" charset="0"/>
              </a:rPr>
              <a:t> windows at distant stations allows to converge at about 11 sec to a M about 7 which is the true magnitude of the event.</a:t>
            </a:r>
            <a:endParaRPr lang="it-IT"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it-IT" dirty="0"/>
          </a:p>
        </p:txBody>
      </p:sp>
      <p:sp>
        <p:nvSpPr>
          <p:cNvPr id="4" name="Segnaposto numero diapositiva 3"/>
          <p:cNvSpPr>
            <a:spLocks noGrp="1"/>
          </p:cNvSpPr>
          <p:nvPr>
            <p:ph type="sldNum" sz="quarter" idx="5"/>
          </p:nvPr>
        </p:nvSpPr>
        <p:spPr/>
        <p:txBody>
          <a:bodyPr/>
          <a:lstStyle/>
          <a:p>
            <a:fld id="{005EF938-4AFB-424D-BF0B-31395025AD6A}" type="slidenum">
              <a:rPr lang="it-IT" smtClean="0"/>
              <a:t>13</a:t>
            </a:fld>
            <a:endParaRPr lang="it-IT"/>
          </a:p>
        </p:txBody>
      </p:sp>
    </p:spTree>
    <p:extLst>
      <p:ext uri="{BB962C8B-B14F-4D97-AF65-F5344CB8AC3E}">
        <p14:creationId xmlns:p14="http://schemas.microsoft.com/office/powerpoint/2010/main" val="1714729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sz="1200" dirty="0">
                <a:effectLst/>
                <a:latin typeface="Calibri" panose="020F0502020204030204" pitchFamily="34" charset="0"/>
                <a:ea typeface="Calibri" panose="020F0502020204030204" pitchFamily="34" charset="0"/>
                <a:cs typeface="Times New Roman" panose="02020603050405020304" pitchFamily="18" charset="0"/>
              </a:rPr>
              <a:t>Time evolution of the estimation of the magnitude and location as evaluated by the method Presto. The initial magnitude is underestimated due to the use of too short P-wave time window. The arrival of S waves at closest stations causes the increment of the Magnitude few sec later, then the value stabilizes at about 12 sec at the true magnitude (7). The bottom plot shows the error epicentral distance and depth, relative to the true location. We can se that even in case of large depth uncertainty the magnitude is relatively well determined. At about 20 sec the location stabilizes with at a location/depth close to the true one.</a:t>
            </a:r>
            <a:endParaRPr lang="it-IT" dirty="0"/>
          </a:p>
        </p:txBody>
      </p:sp>
      <p:sp>
        <p:nvSpPr>
          <p:cNvPr id="4" name="Segnaposto numero diapositiva 3"/>
          <p:cNvSpPr>
            <a:spLocks noGrp="1"/>
          </p:cNvSpPr>
          <p:nvPr>
            <p:ph type="sldNum" sz="quarter" idx="5"/>
          </p:nvPr>
        </p:nvSpPr>
        <p:spPr/>
        <p:txBody>
          <a:bodyPr/>
          <a:lstStyle/>
          <a:p>
            <a:fld id="{005EF938-4AFB-424D-BF0B-31395025AD6A}" type="slidenum">
              <a:rPr lang="it-IT" smtClean="0"/>
              <a:t>14</a:t>
            </a:fld>
            <a:endParaRPr lang="it-IT"/>
          </a:p>
        </p:txBody>
      </p:sp>
    </p:spTree>
    <p:extLst>
      <p:ext uri="{BB962C8B-B14F-4D97-AF65-F5344CB8AC3E}">
        <p14:creationId xmlns:p14="http://schemas.microsoft.com/office/powerpoint/2010/main" val="17424073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a:lnSpc>
                <a:spcPct val="107000"/>
              </a:lnSpc>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performance of the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PRESTo</a:t>
            </a:r>
            <a:r>
              <a:rPr lang="en-US" sz="1800" dirty="0">
                <a:effectLst/>
                <a:latin typeface="Calibri" panose="020F0502020204030204" pitchFamily="34" charset="0"/>
                <a:ea typeface="Calibri" panose="020F0502020204030204" pitchFamily="34" charset="0"/>
                <a:cs typeface="Times New Roman" panose="02020603050405020304" pitchFamily="18" charset="0"/>
              </a:rPr>
              <a:t> EW system is evaluated in terms of the quality of the impact prediction (figure at the bottom left) and of the blind-zone extent and lead-time, the time available for safety emergency actions (figure at the bottom right). To quantify the quality of the impact prediction, we define 4 conditions for successful alert, successful no-alert, missed alert and false alert. At the time when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PRESTo</a:t>
            </a:r>
            <a:r>
              <a:rPr lang="en-US" sz="1800" dirty="0">
                <a:effectLst/>
                <a:latin typeface="Calibri" panose="020F0502020204030204" pitchFamily="34" charset="0"/>
                <a:ea typeface="Calibri" panose="020F0502020204030204" pitchFamily="34" charset="0"/>
                <a:cs typeface="Times New Roman" panose="02020603050405020304" pitchFamily="18" charset="0"/>
              </a:rPr>
              <a:t> achieve a stable location and magnitude we observe 95% of SA and only 5% of false alerts in a radius of 100 km. The blind zone has a radius of 34 km, lead times varies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bw</a:t>
            </a:r>
            <a:r>
              <a:rPr lang="en-US" sz="1800" dirty="0">
                <a:effectLst/>
                <a:latin typeface="Calibri" panose="020F0502020204030204" pitchFamily="34" charset="0"/>
                <a:ea typeface="Calibri" panose="020F0502020204030204" pitchFamily="34" charset="0"/>
                <a:cs typeface="Times New Roman" panose="02020603050405020304" pitchFamily="18" charset="0"/>
              </a:rPr>
              <a:t> 2 sec and 21 sec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bw</a:t>
            </a:r>
            <a:r>
              <a:rPr lang="en-US" sz="1800" dirty="0">
                <a:effectLst/>
                <a:latin typeface="Calibri" panose="020F0502020204030204" pitchFamily="34" charset="0"/>
                <a:ea typeface="Calibri" panose="020F0502020204030204" pitchFamily="34" charset="0"/>
                <a:cs typeface="Times New Roman" panose="02020603050405020304" pitchFamily="18" charset="0"/>
              </a:rPr>
              <a:t> 40 and 100 km distance.</a:t>
            </a:r>
            <a:endParaRPr lang="it-IT"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it-IT" dirty="0"/>
          </a:p>
        </p:txBody>
      </p:sp>
      <p:sp>
        <p:nvSpPr>
          <p:cNvPr id="4" name="Segnaposto numero diapositiva 3"/>
          <p:cNvSpPr>
            <a:spLocks noGrp="1"/>
          </p:cNvSpPr>
          <p:nvPr>
            <p:ph type="sldNum" sz="quarter" idx="5"/>
          </p:nvPr>
        </p:nvSpPr>
        <p:spPr/>
        <p:txBody>
          <a:bodyPr/>
          <a:lstStyle/>
          <a:p>
            <a:fld id="{005EF938-4AFB-424D-BF0B-31395025AD6A}" type="slidenum">
              <a:rPr lang="it-IT" smtClean="0"/>
              <a:t>15</a:t>
            </a:fld>
            <a:endParaRPr lang="it-IT"/>
          </a:p>
        </p:txBody>
      </p:sp>
    </p:spTree>
    <p:extLst>
      <p:ext uri="{BB962C8B-B14F-4D97-AF65-F5344CB8AC3E}">
        <p14:creationId xmlns:p14="http://schemas.microsoft.com/office/powerpoint/2010/main" val="37523322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a:lnSpc>
                <a:spcPct val="107000"/>
              </a:lnSpc>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This animation show the operation of the early warning method </a:t>
            </a:r>
            <a:r>
              <a:rPr lang="en-US" sz="1200" dirty="0" err="1">
                <a:effectLst/>
                <a:latin typeface="Calibri" panose="020F0502020204030204" pitchFamily="34" charset="0"/>
                <a:ea typeface="Calibri" panose="020F0502020204030204" pitchFamily="34" charset="0"/>
                <a:cs typeface="Times New Roman" panose="02020603050405020304" pitchFamily="18" charset="0"/>
              </a:rPr>
              <a:t>QuakeUp</a:t>
            </a:r>
            <a:r>
              <a:rPr lang="en-US" sz="1200" dirty="0">
                <a:effectLst/>
                <a:latin typeface="Calibri" panose="020F0502020204030204" pitchFamily="34" charset="0"/>
                <a:ea typeface="Calibri" panose="020F0502020204030204" pitchFamily="34" charset="0"/>
                <a:cs typeface="Times New Roman" panose="02020603050405020304" pitchFamily="18" charset="0"/>
              </a:rPr>
              <a:t>. The first location and magnitude are available at about 7 sec, with a preliminary near-circular traced Potential Damage Zone. As for PRESTO the initial magnitude is underestimated. As the time increase the shape of the Potential damage zone , here corresponding at a predicted Intensity greater than VIII-IX, show a clear rupture directivity </a:t>
            </a:r>
            <a:r>
              <a:rPr lang="en-US" sz="1200" dirty="0" err="1">
                <a:effectLst/>
                <a:latin typeface="Calibri" panose="020F0502020204030204" pitchFamily="34" charset="0"/>
                <a:ea typeface="Calibri" panose="020F0502020204030204" pitchFamily="34" charset="0"/>
                <a:cs typeface="Times New Roman" panose="02020603050405020304" pitchFamily="18" charset="0"/>
              </a:rPr>
              <a:t>twd</a:t>
            </a:r>
            <a:r>
              <a:rPr lang="en-US" sz="1200" dirty="0">
                <a:effectLst/>
                <a:latin typeface="Calibri" panose="020F0502020204030204" pitchFamily="34" charset="0"/>
                <a:ea typeface="Calibri" panose="020F0502020204030204" pitchFamily="34" charset="0"/>
                <a:cs typeface="Times New Roman" panose="02020603050405020304" pitchFamily="18" charset="0"/>
              </a:rPr>
              <a:t> Nord and a dominant elongation at N-NW. At about 17 sec the shape of the PDZ stabilizes maintaining an elongation in the N-</a:t>
            </a:r>
            <a:r>
              <a:rPr lang="en-US" sz="1200" dirty="0" err="1">
                <a:effectLst/>
                <a:latin typeface="Calibri" panose="020F0502020204030204" pitchFamily="34" charset="0"/>
                <a:ea typeface="Calibri" panose="020F0502020204030204" pitchFamily="34" charset="0"/>
                <a:cs typeface="Times New Roman" panose="02020603050405020304" pitchFamily="18" charset="0"/>
              </a:rPr>
              <a:t>Nw</a:t>
            </a:r>
            <a:r>
              <a:rPr lang="en-US" sz="1200" dirty="0">
                <a:effectLst/>
                <a:latin typeface="Calibri" panose="020F0502020204030204" pitchFamily="34" charset="0"/>
                <a:ea typeface="Calibri" panose="020F0502020204030204" pitchFamily="34" charset="0"/>
                <a:cs typeface="Times New Roman" panose="02020603050405020304" pitchFamily="18" charset="0"/>
              </a:rPr>
              <a:t> direction</a:t>
            </a:r>
            <a:endParaRPr lang="it-IT"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egnaposto numero diapositiva 3"/>
          <p:cNvSpPr>
            <a:spLocks noGrp="1"/>
          </p:cNvSpPr>
          <p:nvPr>
            <p:ph type="sldNum" sz="quarter" idx="5"/>
          </p:nvPr>
        </p:nvSpPr>
        <p:spPr/>
        <p:txBody>
          <a:bodyPr/>
          <a:lstStyle/>
          <a:p>
            <a:fld id="{005EF938-4AFB-424D-BF0B-31395025AD6A}" type="slidenum">
              <a:rPr lang="it-IT" smtClean="0"/>
              <a:t>16</a:t>
            </a:fld>
            <a:endParaRPr lang="it-IT"/>
          </a:p>
        </p:txBody>
      </p:sp>
    </p:spTree>
    <p:extLst>
      <p:ext uri="{BB962C8B-B14F-4D97-AF65-F5344CB8AC3E}">
        <p14:creationId xmlns:p14="http://schemas.microsoft.com/office/powerpoint/2010/main" val="39837983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a:lnSpc>
                <a:spcPct val="107000"/>
              </a:lnSpc>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performance of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QuakeUp</a:t>
            </a:r>
            <a:r>
              <a:rPr lang="en-US" sz="1800" dirty="0">
                <a:effectLst/>
                <a:latin typeface="Calibri" panose="020F0502020204030204" pitchFamily="34" charset="0"/>
                <a:ea typeface="Calibri" panose="020F0502020204030204" pitchFamily="34" charset="0"/>
                <a:cs typeface="Times New Roman" panose="02020603050405020304" pitchFamily="18" charset="0"/>
              </a:rPr>
              <a:t>. As for the quality of the impact prediction, in a radius of 100 km from the epicenter, at the time of stabilization (17 sec), we have a large majority of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successufull</a:t>
            </a:r>
            <a:r>
              <a:rPr lang="en-US" sz="1800" dirty="0">
                <a:effectLst/>
                <a:latin typeface="Calibri" panose="020F0502020204030204" pitchFamily="34" charset="0"/>
                <a:ea typeface="Calibri" panose="020F0502020204030204" pitchFamily="34" charset="0"/>
                <a:cs typeface="Times New Roman" panose="02020603050405020304" pitchFamily="18" charset="0"/>
              </a:rPr>
              <a:t> alerts with 2 missed alerts and 4 false alerts. The blind-zone has a radius of 50 km, and lead-times vary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bw</a:t>
            </a:r>
            <a:r>
              <a:rPr lang="en-US" sz="1800" dirty="0">
                <a:effectLst/>
                <a:latin typeface="Calibri" panose="020F0502020204030204" pitchFamily="34" charset="0"/>
                <a:ea typeface="Calibri" panose="020F0502020204030204" pitchFamily="34" charset="0"/>
                <a:cs typeface="Times New Roman" panose="02020603050405020304" pitchFamily="18" charset="0"/>
              </a:rPr>
              <a:t> 3 and 16 sec in a range of 60 to 100 km</a:t>
            </a:r>
            <a:endParaRPr lang="it-IT"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egnaposto numero diapositiva 3"/>
          <p:cNvSpPr>
            <a:spLocks noGrp="1"/>
          </p:cNvSpPr>
          <p:nvPr>
            <p:ph type="sldNum" sz="quarter" idx="5"/>
          </p:nvPr>
        </p:nvSpPr>
        <p:spPr/>
        <p:txBody>
          <a:bodyPr/>
          <a:lstStyle/>
          <a:p>
            <a:fld id="{005EF938-4AFB-424D-BF0B-31395025AD6A}" type="slidenum">
              <a:rPr lang="it-IT" smtClean="0"/>
              <a:t>17</a:t>
            </a:fld>
            <a:endParaRPr lang="it-IT"/>
          </a:p>
        </p:txBody>
      </p:sp>
    </p:spTree>
    <p:extLst>
      <p:ext uri="{BB962C8B-B14F-4D97-AF65-F5344CB8AC3E}">
        <p14:creationId xmlns:p14="http://schemas.microsoft.com/office/powerpoint/2010/main" val="8736545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a:lnSpc>
                <a:spcPct val="107000"/>
              </a:lnSpc>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The time evolution plot shows a regular increase of the magnitude from an initial value of 6 to 7 in about 17 sec from the OT when it reaches the true value. In this simulation we fixed the depth at the true value for reasons of convergency. The final epicenter stabilizes at a distance of 6 km from the true one.</a:t>
            </a:r>
            <a:endParaRPr lang="it-IT"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it-IT" dirty="0"/>
          </a:p>
        </p:txBody>
      </p:sp>
      <p:sp>
        <p:nvSpPr>
          <p:cNvPr id="4" name="Segnaposto numero diapositiva 3"/>
          <p:cNvSpPr>
            <a:spLocks noGrp="1"/>
          </p:cNvSpPr>
          <p:nvPr>
            <p:ph type="sldNum" sz="quarter" idx="5"/>
          </p:nvPr>
        </p:nvSpPr>
        <p:spPr/>
        <p:txBody>
          <a:bodyPr/>
          <a:lstStyle/>
          <a:p>
            <a:fld id="{005EF938-4AFB-424D-BF0B-31395025AD6A}" type="slidenum">
              <a:rPr lang="it-IT" smtClean="0"/>
              <a:t>18</a:t>
            </a:fld>
            <a:endParaRPr lang="it-IT"/>
          </a:p>
        </p:txBody>
      </p:sp>
    </p:spTree>
    <p:extLst>
      <p:ext uri="{BB962C8B-B14F-4D97-AF65-F5344CB8AC3E}">
        <p14:creationId xmlns:p14="http://schemas.microsoft.com/office/powerpoint/2010/main" val="30341689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Here we compare the P-wave based “early” shake-map obtained after 17 sec from the OT, with the final shake map obtained from the PGV values measured at the end of the event. Especially for the Intensities larger than IX the two maps are very similar, both in the extension, direction and directive pattern of the rupture.</a:t>
            </a:r>
            <a:endParaRPr lang="it-IT"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it-IT" dirty="0"/>
          </a:p>
        </p:txBody>
      </p:sp>
      <p:sp>
        <p:nvSpPr>
          <p:cNvPr id="4" name="Segnaposto numero diapositiva 3"/>
          <p:cNvSpPr>
            <a:spLocks noGrp="1"/>
          </p:cNvSpPr>
          <p:nvPr>
            <p:ph type="sldNum" sz="quarter" idx="5"/>
          </p:nvPr>
        </p:nvSpPr>
        <p:spPr/>
        <p:txBody>
          <a:bodyPr/>
          <a:lstStyle/>
          <a:p>
            <a:fld id="{005EF938-4AFB-424D-BF0B-31395025AD6A}" type="slidenum">
              <a:rPr lang="it-IT" smtClean="0"/>
              <a:t>19</a:t>
            </a:fld>
            <a:endParaRPr lang="it-IT"/>
          </a:p>
        </p:txBody>
      </p:sp>
    </p:spTree>
    <p:extLst>
      <p:ext uri="{BB962C8B-B14F-4D97-AF65-F5344CB8AC3E}">
        <p14:creationId xmlns:p14="http://schemas.microsoft.com/office/powerpoint/2010/main" val="14448878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The </a:t>
            </a:r>
            <a:r>
              <a:rPr lang="it-IT" dirty="0" err="1"/>
              <a:t>development</a:t>
            </a:r>
            <a:r>
              <a:rPr lang="it-IT" dirty="0"/>
              <a:t> and </a:t>
            </a:r>
            <a:r>
              <a:rPr lang="it-IT" dirty="0" err="1"/>
              <a:t>operation</a:t>
            </a:r>
            <a:r>
              <a:rPr lang="it-IT" dirty="0"/>
              <a:t> of </a:t>
            </a:r>
            <a:r>
              <a:rPr lang="it-IT" dirty="0" err="1"/>
              <a:t>earthquake</a:t>
            </a:r>
            <a:r>
              <a:rPr lang="it-IT" dirty="0"/>
              <a:t> </a:t>
            </a:r>
            <a:r>
              <a:rPr lang="it-IT" dirty="0" err="1"/>
              <a:t>early</a:t>
            </a:r>
            <a:r>
              <a:rPr lang="it-IT" dirty="0"/>
              <a:t> warning systems are </a:t>
            </a:r>
            <a:r>
              <a:rPr lang="it-IT" dirty="0" err="1"/>
              <a:t>among</a:t>
            </a:r>
            <a:r>
              <a:rPr lang="it-IT" dirty="0"/>
              <a:t> the </a:t>
            </a:r>
            <a:r>
              <a:rPr lang="it-IT" dirty="0" err="1"/>
              <a:t>most</a:t>
            </a:r>
            <a:r>
              <a:rPr lang="it-IT" dirty="0"/>
              <a:t> </a:t>
            </a:r>
            <a:r>
              <a:rPr lang="it-IT" dirty="0" err="1"/>
              <a:t>effective</a:t>
            </a:r>
            <a:r>
              <a:rPr lang="it-IT" dirty="0"/>
              <a:t> strategies to mitigate in real-time the </a:t>
            </a:r>
            <a:r>
              <a:rPr lang="it-IT" dirty="0" err="1"/>
              <a:t>losses</a:t>
            </a:r>
            <a:r>
              <a:rPr lang="it-IT" dirty="0"/>
              <a:t> and </a:t>
            </a:r>
            <a:r>
              <a:rPr lang="it-IT" dirty="0" err="1"/>
              <a:t>damage</a:t>
            </a:r>
            <a:r>
              <a:rPr lang="it-IT" dirty="0"/>
              <a:t> </a:t>
            </a:r>
            <a:r>
              <a:rPr lang="it-IT" dirty="0" err="1"/>
              <a:t>caused</a:t>
            </a:r>
            <a:r>
              <a:rPr lang="it-IT" dirty="0"/>
              <a:t> by </a:t>
            </a:r>
            <a:r>
              <a:rPr lang="it-IT" dirty="0" err="1"/>
              <a:t>earthquakes</a:t>
            </a:r>
            <a:r>
              <a:rPr lang="it-IT" dirty="0"/>
              <a:t>. An EEWS grounds on the </a:t>
            </a:r>
            <a:r>
              <a:rPr lang="it-IT" dirty="0" err="1"/>
              <a:t>detection</a:t>
            </a:r>
            <a:r>
              <a:rPr lang="it-IT" dirty="0"/>
              <a:t> and </a:t>
            </a:r>
            <a:r>
              <a:rPr lang="it-IT" dirty="0" err="1"/>
              <a:t>analysis</a:t>
            </a:r>
            <a:r>
              <a:rPr lang="it-IT" dirty="0"/>
              <a:t> of </a:t>
            </a:r>
            <a:r>
              <a:rPr lang="it-IT" dirty="0" err="1"/>
              <a:t>early</a:t>
            </a:r>
            <a:r>
              <a:rPr lang="it-IT" dirty="0"/>
              <a:t> P-</a:t>
            </a:r>
            <a:r>
              <a:rPr lang="it-IT" dirty="0" err="1"/>
              <a:t>waves</a:t>
            </a:r>
            <a:r>
              <a:rPr lang="it-IT" dirty="0"/>
              <a:t>, </a:t>
            </a:r>
            <a:r>
              <a:rPr lang="it-IT" dirty="0" err="1"/>
              <a:t>it</a:t>
            </a:r>
            <a:r>
              <a:rPr lang="it-IT" dirty="0"/>
              <a:t> </a:t>
            </a:r>
            <a:r>
              <a:rPr lang="it-IT" dirty="0" err="1"/>
              <a:t>promptly</a:t>
            </a:r>
            <a:r>
              <a:rPr lang="it-IT" dirty="0"/>
              <a:t> </a:t>
            </a:r>
            <a:r>
              <a:rPr lang="it-IT" dirty="0" err="1"/>
              <a:t>characterizes</a:t>
            </a:r>
            <a:r>
              <a:rPr lang="it-IT" dirty="0"/>
              <a:t> the </a:t>
            </a:r>
            <a:r>
              <a:rPr lang="it-IT" dirty="0" err="1"/>
              <a:t>earthquake</a:t>
            </a:r>
            <a:r>
              <a:rPr lang="it-IT" dirty="0"/>
              <a:t> size and </a:t>
            </a:r>
            <a:r>
              <a:rPr lang="it-IT" dirty="0" err="1"/>
              <a:t>potential</a:t>
            </a:r>
            <a:r>
              <a:rPr lang="it-IT" dirty="0"/>
              <a:t> impact and </a:t>
            </a:r>
            <a:r>
              <a:rPr lang="it-IT" dirty="0" err="1"/>
              <a:t>issues</a:t>
            </a:r>
            <a:r>
              <a:rPr lang="it-IT" dirty="0"/>
              <a:t> a warning </a:t>
            </a:r>
            <a:r>
              <a:rPr lang="it-IT" dirty="0" err="1"/>
              <a:t>before</a:t>
            </a:r>
            <a:r>
              <a:rPr lang="it-IT" dirty="0"/>
              <a:t> the ground </a:t>
            </a:r>
            <a:r>
              <a:rPr lang="it-IT" dirty="0" err="1"/>
              <a:t>motion</a:t>
            </a:r>
            <a:r>
              <a:rPr lang="it-IT" dirty="0"/>
              <a:t> </a:t>
            </a:r>
            <a:r>
              <a:rPr lang="it-IT" dirty="0" err="1"/>
              <a:t>reaches</a:t>
            </a:r>
            <a:r>
              <a:rPr lang="it-IT" dirty="0"/>
              <a:t> the </a:t>
            </a:r>
            <a:r>
              <a:rPr lang="it-IT" dirty="0" err="1"/>
              <a:t>sites</a:t>
            </a:r>
            <a:r>
              <a:rPr lang="it-IT" dirty="0"/>
              <a:t> </a:t>
            </a:r>
            <a:r>
              <a:rPr lang="it-IT" dirty="0" err="1"/>
              <a:t>at</a:t>
            </a:r>
            <a:r>
              <a:rPr lang="it-IT" dirty="0"/>
              <a:t> risk. </a:t>
            </a:r>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277954-9F89-4570-A10E-A9C6999B903B}"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0107626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err="1"/>
              <a:t>Few</a:t>
            </a:r>
            <a:r>
              <a:rPr lang="it-IT" dirty="0"/>
              <a:t> minutes </a:t>
            </a:r>
            <a:r>
              <a:rPr lang="it-IT" dirty="0" err="1"/>
              <a:t>later</a:t>
            </a:r>
            <a:r>
              <a:rPr lang="it-IT" dirty="0"/>
              <a:t>, the RRS , </a:t>
            </a:r>
            <a:r>
              <a:rPr lang="it-IT" dirty="0" err="1"/>
              <a:t>through</a:t>
            </a:r>
            <a:r>
              <a:rPr lang="it-IT" dirty="0"/>
              <a:t> the </a:t>
            </a:r>
            <a:r>
              <a:rPr lang="it-IT" dirty="0" err="1"/>
              <a:t>computation</a:t>
            </a:r>
            <a:r>
              <a:rPr lang="it-IT" dirty="0"/>
              <a:t> of ground </a:t>
            </a:r>
            <a:r>
              <a:rPr lang="it-IT" dirty="0" err="1"/>
              <a:t>shaking</a:t>
            </a:r>
            <a:r>
              <a:rPr lang="it-IT" dirty="0"/>
              <a:t> </a:t>
            </a:r>
            <a:r>
              <a:rPr lang="it-IT" dirty="0" err="1"/>
              <a:t>maps</a:t>
            </a:r>
            <a:r>
              <a:rPr lang="it-IT" dirty="0"/>
              <a:t>, </a:t>
            </a:r>
            <a:r>
              <a:rPr lang="it-IT" dirty="0" err="1"/>
              <a:t>provide</a:t>
            </a:r>
            <a:r>
              <a:rPr lang="it-IT" dirty="0"/>
              <a:t> information on the </a:t>
            </a:r>
            <a:r>
              <a:rPr lang="it-IT" dirty="0" err="1"/>
              <a:t>peak</a:t>
            </a:r>
            <a:r>
              <a:rPr lang="it-IT" dirty="0"/>
              <a:t> </a:t>
            </a:r>
            <a:r>
              <a:rPr lang="it-IT" dirty="0" err="1"/>
              <a:t>motion</a:t>
            </a:r>
            <a:r>
              <a:rPr lang="it-IT" dirty="0"/>
              <a:t> and estimate the </a:t>
            </a:r>
            <a:r>
              <a:rPr lang="it-IT" dirty="0" err="1"/>
              <a:t>potential</a:t>
            </a:r>
            <a:r>
              <a:rPr lang="it-IT" dirty="0"/>
              <a:t> </a:t>
            </a:r>
            <a:r>
              <a:rPr lang="it-IT" dirty="0" err="1"/>
              <a:t>damage</a:t>
            </a:r>
            <a:r>
              <a:rPr lang="it-IT" dirty="0"/>
              <a:t> cause by the </a:t>
            </a:r>
            <a:r>
              <a:rPr lang="it-IT" dirty="0" err="1"/>
              <a:t>earthquake</a:t>
            </a:r>
            <a:r>
              <a:rPr lang="it-IT" dirty="0"/>
              <a:t>. </a:t>
            </a:r>
            <a:r>
              <a:rPr lang="it-IT" dirty="0" err="1"/>
              <a:t>This</a:t>
            </a:r>
            <a:r>
              <a:rPr lang="it-IT" dirty="0"/>
              <a:t> information </a:t>
            </a:r>
            <a:r>
              <a:rPr lang="it-IT" dirty="0" err="1"/>
              <a:t>is</a:t>
            </a:r>
            <a:r>
              <a:rPr lang="it-IT" dirty="0"/>
              <a:t> </a:t>
            </a:r>
            <a:r>
              <a:rPr lang="it-IT" dirty="0" err="1"/>
              <a:t>vital</a:t>
            </a:r>
            <a:r>
              <a:rPr lang="it-IT" dirty="0"/>
              <a:t> </a:t>
            </a:r>
            <a:r>
              <a:rPr lang="it-IT" dirty="0" err="1"/>
              <a:t>during</a:t>
            </a:r>
            <a:r>
              <a:rPr lang="it-IT" dirty="0"/>
              <a:t> post-event </a:t>
            </a:r>
            <a:r>
              <a:rPr lang="it-IT" dirty="0" err="1"/>
              <a:t>emergency</a:t>
            </a:r>
            <a:r>
              <a:rPr lang="it-IT" dirty="0"/>
              <a:t> for </a:t>
            </a:r>
            <a:r>
              <a:rPr lang="it-IT" dirty="0" err="1"/>
              <a:t>assistance</a:t>
            </a:r>
            <a:r>
              <a:rPr lang="it-IT" dirty="0"/>
              <a:t>, </a:t>
            </a:r>
            <a:r>
              <a:rPr lang="it-IT" dirty="0" err="1"/>
              <a:t>search</a:t>
            </a:r>
            <a:r>
              <a:rPr lang="it-IT" dirty="0"/>
              <a:t> and rescue of people. The </a:t>
            </a:r>
            <a:r>
              <a:rPr lang="it-IT" dirty="0" err="1"/>
              <a:t>two</a:t>
            </a:r>
            <a:r>
              <a:rPr lang="it-IT" dirty="0"/>
              <a:t> systems operate on </a:t>
            </a:r>
            <a:r>
              <a:rPr lang="it-IT" dirty="0" err="1"/>
              <a:t>different</a:t>
            </a:r>
            <a:r>
              <a:rPr lang="it-IT" dirty="0"/>
              <a:t> time-</a:t>
            </a:r>
            <a:r>
              <a:rPr lang="it-IT" dirty="0" err="1"/>
              <a:t>scales</a:t>
            </a:r>
            <a:r>
              <a:rPr lang="it-IT" dirty="0"/>
              <a:t> (seconds to </a:t>
            </a:r>
            <a:r>
              <a:rPr lang="it-IT" dirty="0" err="1"/>
              <a:t>tens</a:t>
            </a:r>
            <a:r>
              <a:rPr lang="it-IT" dirty="0"/>
              <a:t> of seconds the EEW, minutes to </a:t>
            </a:r>
            <a:r>
              <a:rPr lang="it-IT" dirty="0" err="1"/>
              <a:t>several</a:t>
            </a:r>
            <a:r>
              <a:rPr lang="it-IT" dirty="0"/>
              <a:t> minutes the RRS). But </a:t>
            </a:r>
            <a:r>
              <a:rPr lang="it-IT" dirty="0" err="1"/>
              <a:t>they</a:t>
            </a:r>
            <a:r>
              <a:rPr lang="it-IT" dirty="0"/>
              <a:t> are </a:t>
            </a:r>
            <a:r>
              <a:rPr lang="it-IT" dirty="0" err="1"/>
              <a:t>naturally</a:t>
            </a:r>
            <a:r>
              <a:rPr lang="it-IT" dirty="0"/>
              <a:t> </a:t>
            </a:r>
            <a:r>
              <a:rPr lang="it-IT" dirty="0" err="1"/>
              <a:t>linked</a:t>
            </a:r>
            <a:r>
              <a:rPr lang="it-IT" dirty="0"/>
              <a:t> </a:t>
            </a:r>
            <a:r>
              <a:rPr lang="it-IT" dirty="0" err="1"/>
              <a:t>along</a:t>
            </a:r>
            <a:r>
              <a:rPr lang="it-IT" dirty="0"/>
              <a:t> the timeline of the </a:t>
            </a:r>
            <a:r>
              <a:rPr lang="it-IT" dirty="0" err="1"/>
              <a:t>earthquake</a:t>
            </a:r>
            <a:r>
              <a:rPr lang="it-IT" dirty="0"/>
              <a:t> source and </a:t>
            </a:r>
            <a:r>
              <a:rPr lang="it-IT" dirty="0" err="1"/>
              <a:t>wave</a:t>
            </a:r>
            <a:r>
              <a:rPr lang="it-IT" dirty="0"/>
              <a:t> </a:t>
            </a:r>
            <a:r>
              <a:rPr lang="it-IT" dirty="0" err="1"/>
              <a:t>propagation</a:t>
            </a:r>
            <a:r>
              <a:rPr lang="it-IT" dirty="0"/>
              <a:t> </a:t>
            </a:r>
            <a:r>
              <a:rPr lang="it-IT" dirty="0" err="1"/>
              <a:t>processes</a:t>
            </a:r>
            <a:r>
              <a:rPr lang="it-IT" dirty="0"/>
              <a:t>, so </a:t>
            </a:r>
            <a:r>
              <a:rPr lang="it-IT" dirty="0" err="1"/>
              <a:t>that</a:t>
            </a:r>
            <a:r>
              <a:rPr lang="it-IT" dirty="0"/>
              <a:t> in </a:t>
            </a:r>
            <a:r>
              <a:rPr lang="it-IT" dirty="0" err="1"/>
              <a:t>recent</a:t>
            </a:r>
            <a:r>
              <a:rPr lang="it-IT" dirty="0"/>
              <a:t> </a:t>
            </a:r>
            <a:r>
              <a:rPr lang="it-IT" dirty="0" err="1"/>
              <a:t>years</a:t>
            </a:r>
            <a:r>
              <a:rPr lang="it-IT" dirty="0"/>
              <a:t> the </a:t>
            </a:r>
            <a:r>
              <a:rPr lang="it-IT" dirty="0" err="1"/>
              <a:t>concerned</a:t>
            </a:r>
            <a:r>
              <a:rPr lang="it-IT" dirty="0"/>
              <a:t> </a:t>
            </a:r>
            <a:r>
              <a:rPr lang="it-IT" dirty="0" err="1"/>
              <a:t>scientific</a:t>
            </a:r>
            <a:r>
              <a:rPr lang="it-IT" dirty="0"/>
              <a:t> communities (</a:t>
            </a:r>
            <a:r>
              <a:rPr lang="it-IT" dirty="0" err="1"/>
              <a:t>seismologists</a:t>
            </a:r>
            <a:r>
              <a:rPr lang="it-IT" dirty="0"/>
              <a:t> and </a:t>
            </a:r>
            <a:r>
              <a:rPr lang="it-IT" dirty="0" err="1"/>
              <a:t>engineers</a:t>
            </a:r>
            <a:r>
              <a:rPr lang="it-IT" dirty="0"/>
              <a:t>) are working </a:t>
            </a:r>
            <a:r>
              <a:rPr lang="it-IT" dirty="0" err="1"/>
              <a:t>at</a:t>
            </a:r>
            <a:r>
              <a:rPr lang="it-IT" dirty="0"/>
              <a:t> </a:t>
            </a:r>
            <a:r>
              <a:rPr lang="it-IT" dirty="0" err="1"/>
              <a:t>fully</a:t>
            </a:r>
            <a:r>
              <a:rPr lang="it-IT" dirty="0"/>
              <a:t> </a:t>
            </a:r>
            <a:r>
              <a:rPr lang="it-IT" dirty="0" err="1"/>
              <a:t>integrating</a:t>
            </a:r>
            <a:r>
              <a:rPr lang="it-IT" dirty="0"/>
              <a:t> the </a:t>
            </a:r>
            <a:r>
              <a:rPr lang="it-IT" dirty="0" err="1"/>
              <a:t>technologies</a:t>
            </a:r>
            <a:r>
              <a:rPr lang="it-IT" dirty="0"/>
              <a:t> and </a:t>
            </a:r>
            <a:r>
              <a:rPr lang="it-IT" dirty="0" err="1"/>
              <a:t>methodologies</a:t>
            </a:r>
            <a:r>
              <a:rPr lang="it-IT" dirty="0"/>
              <a:t> </a:t>
            </a:r>
            <a:r>
              <a:rPr lang="it-IT" dirty="0" err="1"/>
              <a:t>underlying</a:t>
            </a:r>
            <a:r>
              <a:rPr lang="it-IT" dirty="0"/>
              <a:t> the </a:t>
            </a:r>
            <a:r>
              <a:rPr lang="it-IT" dirty="0" err="1"/>
              <a:t>two</a:t>
            </a:r>
            <a:r>
              <a:rPr lang="it-IT" dirty="0"/>
              <a:t> </a:t>
            </a:r>
            <a:r>
              <a:rPr lang="it-IT" dirty="0" err="1"/>
              <a:t>approaches</a:t>
            </a:r>
            <a:r>
              <a:rPr lang="it-IT" dirty="0"/>
              <a:t> and </a:t>
            </a:r>
            <a:r>
              <a:rPr lang="it-IT" dirty="0" err="1"/>
              <a:t>standardize</a:t>
            </a:r>
            <a:r>
              <a:rPr lang="it-IT" dirty="0"/>
              <a:t> the input and outputs.</a:t>
            </a:r>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277954-9F89-4570-A10E-A9C6999B903B}"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6035662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a:lnSpc>
                <a:spcPct val="107000"/>
              </a:lnSpc>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Status of earthquake early warning systems in different regions of the globe. Shown are locations of systems that broadcast alerts to all members of the public (purple), systems distributing alerts to select users (orange), and systems undergoing real-time development and testing (blue). The background is the seismic hazard presented as peak ground acceleration with 10% probability of exceedance in 50 years. Allen &amp; </a:t>
            </a:r>
            <a:r>
              <a:rPr lang="en-US" sz="1200" dirty="0" err="1">
                <a:effectLst/>
                <a:latin typeface="Calibri" panose="020F0502020204030204" pitchFamily="34" charset="0"/>
                <a:ea typeface="Calibri" panose="020F0502020204030204" pitchFamily="34" charset="0"/>
                <a:cs typeface="Times New Roman" panose="02020603050405020304" pitchFamily="18" charset="0"/>
              </a:rPr>
              <a:t>Melgar</a:t>
            </a:r>
            <a:r>
              <a:rPr lang="en-US" sz="1200" dirty="0">
                <a:effectLst/>
                <a:latin typeface="Calibri" panose="020F0502020204030204" pitchFamily="34" charset="0"/>
                <a:ea typeface="Calibri" panose="020F0502020204030204" pitchFamily="34" charset="0"/>
                <a:cs typeface="Times New Roman" panose="02020603050405020304" pitchFamily="18" charset="0"/>
              </a:rPr>
              <a:t>, Ann. Rev, 2019</a:t>
            </a:r>
            <a:endParaRPr lang="it-IT"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it-IT" dirty="0"/>
          </a:p>
        </p:txBody>
      </p:sp>
      <p:sp>
        <p:nvSpPr>
          <p:cNvPr id="4" name="Segnaposto numero diapositiva 3"/>
          <p:cNvSpPr>
            <a:spLocks noGrp="1"/>
          </p:cNvSpPr>
          <p:nvPr>
            <p:ph type="sldNum" sz="quarter" idx="5"/>
          </p:nvPr>
        </p:nvSpPr>
        <p:spPr/>
        <p:txBody>
          <a:bodyPr/>
          <a:lstStyle/>
          <a:p>
            <a:fld id="{005EF938-4AFB-424D-BF0B-31395025AD6A}" type="slidenum">
              <a:rPr lang="it-IT" smtClean="0"/>
              <a:t>23</a:t>
            </a:fld>
            <a:endParaRPr lang="it-IT"/>
          </a:p>
        </p:txBody>
      </p:sp>
    </p:spTree>
    <p:extLst>
      <p:ext uri="{BB962C8B-B14F-4D97-AF65-F5344CB8AC3E}">
        <p14:creationId xmlns:p14="http://schemas.microsoft.com/office/powerpoint/2010/main" val="55225487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egnaposto immagin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7827" name="Segnaposto note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nSpc>
                <a:spcPct val="107000"/>
              </a:lnSpc>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JMA system</a:t>
            </a:r>
            <a:endParaRPr lang="it-IT" sz="18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dirty="0">
                <a:effectLst/>
                <a:latin typeface="Calibri" panose="020F0502020204030204" pitchFamily="34" charset="0"/>
                <a:ea typeface="Calibri" panose="020F0502020204030204" pitchFamily="34" charset="0"/>
                <a:cs typeface="Times New Roman" panose="02020603050405020304" pitchFamily="18" charset="0"/>
              </a:rPr>
              <a:t>The Earthquake Early Warning system provides advance announcement of the estimated seismic intensities and expected arrival time of strong shaking waves. These estimations are based on prompt analysis of the focus and magnitude of the earthquake using P wave form data observed by seismographs near the epicenter.</a:t>
            </a:r>
            <a:br>
              <a:rPr lang="en-US" sz="1800" dirty="0">
                <a:effectLst/>
                <a:latin typeface="Calibri" panose="020F0502020204030204" pitchFamily="34" charset="0"/>
                <a:ea typeface="Calibri" panose="020F0502020204030204" pitchFamily="34" charset="0"/>
                <a:cs typeface="Times New Roman" panose="02020603050405020304" pitchFamily="18" charset="0"/>
              </a:rPr>
            </a:br>
            <a:br>
              <a:rPr lang="en-US" sz="1800" dirty="0">
                <a:effectLst/>
                <a:latin typeface="Calibri" panose="020F0502020204030204" pitchFamily="34" charset="0"/>
                <a:ea typeface="Calibri" panose="020F0502020204030204" pitchFamily="34" charset="0"/>
                <a:cs typeface="Times New Roman" panose="02020603050405020304" pitchFamily="18" charset="0"/>
              </a:rPr>
            </a:br>
            <a:r>
              <a:rPr lang="en-US" sz="1800" dirty="0">
                <a:effectLst/>
                <a:latin typeface="Calibri" panose="020F0502020204030204" pitchFamily="34" charset="0"/>
                <a:ea typeface="Calibri" panose="020F0502020204030204" pitchFamily="34" charset="0"/>
                <a:cs typeface="Times New Roman" panose="02020603050405020304" pitchFamily="18" charset="0"/>
              </a:rPr>
              <a:t>The Earthquake Early Warning is aimed at mitigating earthquake-related damage by allowing countermeasures such as promptly slowing down trains, controlling elevators to avoid danger and enabling people to quickly protect themselves in various environments such as factories, offices, houses and near cliffs</a:t>
            </a:r>
            <a:endParaRPr lang="it-IT" dirty="0"/>
          </a:p>
        </p:txBody>
      </p:sp>
      <p:sp>
        <p:nvSpPr>
          <p:cNvPr id="90116" name="Segnaposto numero diapositiva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D149369-FB5B-4902-8C2C-37408E90F3D7}" type="slidenum">
              <a:rPr kumimoji="0" lang="it-IT"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24</a:t>
            </a:fld>
            <a:endParaRPr kumimoji="0" lang="it-IT"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6" name="PlaceHolder 1"/>
          <p:cNvSpPr>
            <a:spLocks noGrp="1"/>
          </p:cNvSpPr>
          <p:nvPr>
            <p:ph type="body"/>
          </p:nvPr>
        </p:nvSpPr>
        <p:spPr>
          <a:xfrm>
            <a:off x="685800" y="4343400"/>
            <a:ext cx="5486040" cy="4114440"/>
          </a:xfrm>
          <a:prstGeom prst="rect">
            <a:avLst/>
          </a:prstGeom>
        </p:spPr>
        <p:txBody>
          <a:bodyPr/>
          <a:lstStyle/>
          <a:p>
            <a:pPr>
              <a:lnSpc>
                <a:spcPct val="107000"/>
              </a:lnSpc>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western USA system</a:t>
            </a:r>
            <a:endParaRPr lang="it-IT"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purpose of the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ShakeAlert</a:t>
            </a:r>
            <a:r>
              <a:rPr lang="en-US" sz="1800" dirty="0">
                <a:effectLst/>
                <a:latin typeface="Calibri" panose="020F0502020204030204" pitchFamily="34" charset="0"/>
                <a:ea typeface="Calibri" panose="020F0502020204030204" pitchFamily="34" charset="0"/>
                <a:cs typeface="Times New Roman" panose="02020603050405020304" pitchFamily="18" charset="0"/>
              </a:rPr>
              <a:t> system is to identify and characterize an earthquake a few seconds after it begins, calculate the likely intensity of ground shaking that will result, and make alerts available for delivery to people and infrastructure in harm’s way. This can be done by detecting the first energy to radiate from an earthquake, the Primary (P) wave energy, which rarely causes damage.</a:t>
            </a:r>
            <a:endParaRPr lang="it-IT"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057" name="TextShape 2"/>
          <p:cNvSpPr txBox="1"/>
          <p:nvPr/>
        </p:nvSpPr>
        <p:spPr>
          <a:xfrm>
            <a:off x="3884760" y="8685360"/>
            <a:ext cx="2971440" cy="456840"/>
          </a:xfrm>
          <a:prstGeom prst="rect">
            <a:avLst/>
          </a:prstGeom>
        </p:spPr>
        <p:txBody>
          <a:bodyPr anchor="b"/>
          <a:lstStyle/>
          <a:p>
            <a:pPr marL="0" marR="0" lvl="0" indent="0" algn="r" defTabSz="914400" rtl="0" eaLnBrk="1" fontAlgn="auto" latinLnBrk="0" hangingPunct="1">
              <a:lnSpc>
                <a:spcPct val="100000"/>
              </a:lnSpc>
              <a:spcBef>
                <a:spcPts val="0"/>
              </a:spcBef>
              <a:spcAft>
                <a:spcPts val="0"/>
              </a:spcAft>
              <a:buClrTx/>
              <a:buSzTx/>
              <a:buFontTx/>
              <a:buNone/>
              <a:tabLst/>
              <a:defRPr/>
            </a:pPr>
            <a:fld id="{EE91A412-9162-4249-8122-F3A5CB40BD28}" type="slidenum">
              <a:rPr kumimoji="0" lang="en-US" sz="1200" b="0" i="0" u="none" strike="noStrike" kern="1200" cap="none" spc="0" normalizeH="0" baseline="0" noProof="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7163768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In EU, </a:t>
            </a:r>
            <a:r>
              <a:rPr lang="it-IT" dirty="0" err="1"/>
              <a:t>during</a:t>
            </a:r>
            <a:r>
              <a:rPr lang="it-IT" dirty="0"/>
              <a:t> the last decade, </a:t>
            </a:r>
            <a:r>
              <a:rPr lang="it-IT" dirty="0" err="1"/>
              <a:t>there</a:t>
            </a:r>
            <a:r>
              <a:rPr lang="it-IT" dirty="0"/>
              <a:t> </a:t>
            </a:r>
            <a:r>
              <a:rPr lang="it-IT" dirty="0" err="1"/>
              <a:t>has</a:t>
            </a:r>
            <a:r>
              <a:rPr lang="it-IT" dirty="0"/>
              <a:t> </a:t>
            </a:r>
            <a:r>
              <a:rPr lang="it-IT" dirty="0" err="1"/>
              <a:t>been</a:t>
            </a:r>
            <a:r>
              <a:rPr lang="it-IT" dirty="0"/>
              <a:t> a strong </a:t>
            </a:r>
            <a:r>
              <a:rPr lang="it-IT" dirty="0" err="1"/>
              <a:t>impulse</a:t>
            </a:r>
            <a:r>
              <a:rPr lang="it-IT" dirty="0"/>
              <a:t> to the </a:t>
            </a:r>
            <a:r>
              <a:rPr lang="it-IT" dirty="0" err="1"/>
              <a:t>development</a:t>
            </a:r>
            <a:r>
              <a:rPr lang="it-IT" dirty="0"/>
              <a:t> of EW </a:t>
            </a:r>
            <a:r>
              <a:rPr lang="it-IT" dirty="0" err="1"/>
              <a:t>methodologies</a:t>
            </a:r>
            <a:r>
              <a:rPr lang="it-IT" dirty="0"/>
              <a:t> and </a:t>
            </a:r>
            <a:r>
              <a:rPr lang="it-IT" dirty="0" err="1"/>
              <a:t>technologies</a:t>
            </a:r>
            <a:r>
              <a:rPr lang="it-IT" dirty="0"/>
              <a:t>, </a:t>
            </a:r>
            <a:r>
              <a:rPr lang="it-IT" dirty="0" err="1"/>
              <a:t>mainly</a:t>
            </a:r>
            <a:r>
              <a:rPr lang="it-IT" dirty="0"/>
              <a:t> </a:t>
            </a:r>
            <a:r>
              <a:rPr lang="it-IT" dirty="0" err="1"/>
              <a:t>supported</a:t>
            </a:r>
            <a:r>
              <a:rPr lang="it-IT" dirty="0"/>
              <a:t> by EU </a:t>
            </a:r>
            <a:r>
              <a:rPr lang="it-IT" dirty="0" err="1"/>
              <a:t>research</a:t>
            </a:r>
            <a:r>
              <a:rPr lang="it-IT" dirty="0"/>
              <a:t> projects with the </a:t>
            </a:r>
            <a:r>
              <a:rPr lang="it-IT" dirty="0" err="1"/>
              <a:t>participation</a:t>
            </a:r>
            <a:r>
              <a:rPr lang="it-IT" dirty="0"/>
              <a:t> and </a:t>
            </a:r>
            <a:r>
              <a:rPr lang="it-IT" dirty="0" err="1"/>
              <a:t>involvement</a:t>
            </a:r>
            <a:r>
              <a:rPr lang="it-IT" dirty="0"/>
              <a:t> of </a:t>
            </a:r>
            <a:r>
              <a:rPr lang="it-IT" dirty="0" err="1"/>
              <a:t>researchers</a:t>
            </a:r>
            <a:r>
              <a:rPr lang="it-IT" dirty="0"/>
              <a:t> from </a:t>
            </a:r>
            <a:r>
              <a:rPr lang="it-IT" dirty="0" err="1"/>
              <a:t>different</a:t>
            </a:r>
            <a:r>
              <a:rPr lang="it-IT" dirty="0"/>
              <a:t> countries.</a:t>
            </a:r>
          </a:p>
          <a:p>
            <a:r>
              <a:rPr lang="it-IT" dirty="0" err="1"/>
              <a:t>As</a:t>
            </a:r>
            <a:r>
              <a:rPr lang="it-IT" dirty="0"/>
              <a:t> a </a:t>
            </a:r>
            <a:r>
              <a:rPr lang="it-IT" dirty="0" err="1"/>
              <a:t>result</a:t>
            </a:r>
            <a:r>
              <a:rPr lang="it-IT" dirty="0"/>
              <a:t>, </a:t>
            </a:r>
            <a:r>
              <a:rPr lang="it-IT" dirty="0" err="1"/>
              <a:t>nowdays</a:t>
            </a:r>
            <a:r>
              <a:rPr lang="it-IT" dirty="0"/>
              <a:t> , a </a:t>
            </a:r>
            <a:r>
              <a:rPr lang="it-IT" dirty="0" err="1"/>
              <a:t>number</a:t>
            </a:r>
            <a:r>
              <a:rPr lang="it-IT" dirty="0"/>
              <a:t> of </a:t>
            </a:r>
            <a:r>
              <a:rPr lang="it-IT" dirty="0" err="1"/>
              <a:t>sites</a:t>
            </a:r>
            <a:r>
              <a:rPr lang="it-IT" dirty="0"/>
              <a:t> are </a:t>
            </a:r>
            <a:r>
              <a:rPr lang="it-IT" dirty="0" err="1"/>
              <a:t>still</a:t>
            </a:r>
            <a:r>
              <a:rPr lang="it-IT" dirty="0"/>
              <a:t> </a:t>
            </a:r>
            <a:r>
              <a:rPr lang="it-IT" dirty="0" err="1"/>
              <a:t>operating</a:t>
            </a:r>
            <a:r>
              <a:rPr lang="it-IT" dirty="0"/>
              <a:t> or </a:t>
            </a:r>
            <a:r>
              <a:rPr lang="it-IT" dirty="0" err="1"/>
              <a:t>experimenting</a:t>
            </a:r>
            <a:r>
              <a:rPr lang="it-IT" dirty="0"/>
              <a:t> for </a:t>
            </a:r>
            <a:r>
              <a:rPr lang="it-IT" dirty="0" err="1"/>
              <a:t>research</a:t>
            </a:r>
            <a:r>
              <a:rPr lang="it-IT" dirty="0"/>
              <a:t> </a:t>
            </a:r>
            <a:r>
              <a:rPr lang="it-IT" dirty="0" err="1"/>
              <a:t>purposes</a:t>
            </a:r>
            <a:r>
              <a:rPr lang="it-IT" dirty="0"/>
              <a:t> the EEWS </a:t>
            </a:r>
            <a:r>
              <a:rPr lang="it-IT" dirty="0" err="1"/>
              <a:t>technology</a:t>
            </a:r>
            <a:r>
              <a:rPr lang="it-IT" dirty="0"/>
              <a:t>, </a:t>
            </a:r>
            <a:r>
              <a:rPr lang="it-IT" dirty="0" err="1"/>
              <a:t>mainly</a:t>
            </a:r>
            <a:r>
              <a:rPr lang="it-IT" dirty="0"/>
              <a:t> in </a:t>
            </a:r>
            <a:r>
              <a:rPr lang="it-IT" dirty="0" err="1"/>
              <a:t>Italy</a:t>
            </a:r>
            <a:r>
              <a:rPr lang="it-IT" dirty="0"/>
              <a:t>, </a:t>
            </a:r>
            <a:r>
              <a:rPr lang="it-IT" dirty="0" err="1"/>
              <a:t>Switzerland</a:t>
            </a:r>
            <a:r>
              <a:rPr lang="it-IT" dirty="0"/>
              <a:t>, Romania, </a:t>
            </a:r>
            <a:r>
              <a:rPr lang="it-IT" dirty="0" err="1"/>
              <a:t>iceland</a:t>
            </a:r>
            <a:r>
              <a:rPr lang="it-IT" dirty="0"/>
              <a:t>, and so on. </a:t>
            </a:r>
          </a:p>
          <a:p>
            <a:r>
              <a:rPr lang="it-IT" dirty="0"/>
              <a:t>(In the framework of EPOS , EW </a:t>
            </a:r>
            <a:r>
              <a:rPr lang="it-IT" dirty="0" err="1"/>
              <a:t>technologies</a:t>
            </a:r>
            <a:r>
              <a:rPr lang="it-IT" dirty="0"/>
              <a:t> are under testing and </a:t>
            </a:r>
            <a:r>
              <a:rPr lang="it-IT" dirty="0" err="1"/>
              <a:t>validation</a:t>
            </a:r>
            <a:r>
              <a:rPr lang="it-IT" dirty="0"/>
              <a:t> in a </a:t>
            </a:r>
            <a:r>
              <a:rPr lang="it-IT" dirty="0" err="1"/>
              <a:t>number</a:t>
            </a:r>
            <a:r>
              <a:rPr lang="it-IT" dirty="0"/>
              <a:t> of so-</a:t>
            </a:r>
            <a:r>
              <a:rPr lang="it-IT" dirty="0" err="1"/>
              <a:t>called</a:t>
            </a:r>
            <a:r>
              <a:rPr lang="it-IT" dirty="0"/>
              <a:t> </a:t>
            </a:r>
            <a:r>
              <a:rPr lang="it-IT" dirty="0" err="1"/>
              <a:t>Near</a:t>
            </a:r>
            <a:r>
              <a:rPr lang="it-IT" dirty="0"/>
              <a:t> Fault </a:t>
            </a:r>
            <a:r>
              <a:rPr lang="it-IT" dirty="0" err="1"/>
              <a:t>Observatory</a:t>
            </a:r>
            <a:r>
              <a:rPr lang="it-IT" dirty="0"/>
              <a:t>, </a:t>
            </a:r>
            <a:r>
              <a:rPr lang="it-IT" dirty="0" err="1"/>
              <a:t>aimed</a:t>
            </a:r>
            <a:r>
              <a:rPr lang="it-IT" dirty="0"/>
              <a:t> </a:t>
            </a:r>
            <a:r>
              <a:rPr lang="it-IT" dirty="0" err="1"/>
              <a:t>at</a:t>
            </a:r>
            <a:r>
              <a:rPr lang="it-IT" dirty="0"/>
              <a:t> </a:t>
            </a:r>
            <a:r>
              <a:rPr lang="it-IT" dirty="0" err="1"/>
              <a:t>investigating</a:t>
            </a:r>
            <a:r>
              <a:rPr lang="it-IT" dirty="0"/>
              <a:t> the </a:t>
            </a:r>
            <a:r>
              <a:rPr lang="it-IT" dirty="0" err="1"/>
              <a:t>earthquake</a:t>
            </a:r>
            <a:r>
              <a:rPr lang="it-IT" dirty="0"/>
              <a:t> </a:t>
            </a:r>
            <a:r>
              <a:rPr lang="it-IT" dirty="0" err="1"/>
              <a:t>preparation</a:t>
            </a:r>
            <a:r>
              <a:rPr lang="it-IT" dirty="0"/>
              <a:t> and large </a:t>
            </a:r>
            <a:r>
              <a:rPr lang="it-IT" dirty="0" err="1"/>
              <a:t>eartquke</a:t>
            </a:r>
            <a:r>
              <a:rPr lang="it-IT" dirty="0"/>
              <a:t> </a:t>
            </a:r>
            <a:r>
              <a:rPr lang="it-IT" dirty="0" err="1"/>
              <a:t>nucleation</a:t>
            </a:r>
            <a:r>
              <a:rPr lang="it-IT" dirty="0"/>
              <a:t> </a:t>
            </a:r>
            <a:r>
              <a:rPr lang="it-IT" dirty="0" err="1"/>
              <a:t>processes</a:t>
            </a:r>
            <a:r>
              <a:rPr lang="it-IT" dirty="0"/>
              <a:t>, </a:t>
            </a:r>
            <a:r>
              <a:rPr lang="it-IT" dirty="0" err="1"/>
              <a:t>through</a:t>
            </a:r>
            <a:r>
              <a:rPr lang="it-IT" dirty="0"/>
              <a:t> dense and multi-</a:t>
            </a:r>
            <a:r>
              <a:rPr lang="it-IT" dirty="0" err="1"/>
              <a:t>parametric</a:t>
            </a:r>
            <a:r>
              <a:rPr lang="it-IT" dirty="0"/>
              <a:t> </a:t>
            </a:r>
            <a:r>
              <a:rPr lang="it-IT" dirty="0" err="1"/>
              <a:t>observing</a:t>
            </a:r>
            <a:r>
              <a:rPr lang="it-IT" dirty="0"/>
              <a:t> systems)</a:t>
            </a:r>
            <a:endParaRPr lang="en-US" dirty="0"/>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78DB08-94A6-4475-B7A3-46442E409D6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4882290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a:lnSpc>
                <a:spcPct val="107000"/>
              </a:lnSpc>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As a follow up of this research effort, in the framework of EPOS we implemented CREW, an EU Testing center for EW</a:t>
            </a:r>
            <a:endParaRPr lang="it-IT"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Times New Roman" panose="02020603050405020304" pitchFamily="18" charset="0"/>
              <a:buChar char="-"/>
              <a:tabLst>
                <a:tab pos="45720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It is operated at the University of Naples and has ISNET as its core monitoring infrastructure</a:t>
            </a:r>
            <a:endParaRPr lang="it-IT"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Times New Roman" panose="02020603050405020304" pitchFamily="18" charset="0"/>
              <a:buChar char="-"/>
              <a:tabLst>
                <a:tab pos="45720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ISNET is a Near fault Observatory, aimed at the multi-parametric (seismic/geodetic) monitoring of seismicity related to the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irpinia</a:t>
            </a:r>
            <a:r>
              <a:rPr lang="en-US" sz="1800" dirty="0">
                <a:effectLst/>
                <a:latin typeface="Calibri" panose="020F0502020204030204" pitchFamily="34" charset="0"/>
                <a:ea typeface="Calibri" panose="020F0502020204030204" pitchFamily="34" charset="0"/>
                <a:cs typeface="Times New Roman" panose="02020603050405020304" pitchFamily="18" charset="0"/>
              </a:rPr>
              <a:t> fault system</a:t>
            </a:r>
            <a:endParaRPr lang="it-IT"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Times New Roman" panose="02020603050405020304" pitchFamily="18" charset="0"/>
              <a:buChar char="-"/>
              <a:tabLst>
                <a:tab pos="45720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CREW operated and benchmark existing EEW methodologies, evaluate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perfomance</a:t>
            </a:r>
            <a:r>
              <a:rPr lang="en-US" sz="1800" dirty="0">
                <a:effectLst/>
                <a:latin typeface="Calibri" panose="020F0502020204030204" pitchFamily="34" charset="0"/>
                <a:ea typeface="Calibri" panose="020F0502020204030204" pitchFamily="34" charset="0"/>
                <a:cs typeface="Times New Roman" panose="02020603050405020304" pitchFamily="18" charset="0"/>
              </a:rPr>
              <a:t> of community based criteria</a:t>
            </a:r>
            <a:endParaRPr lang="it-IT"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Times New Roman" panose="02020603050405020304" pitchFamily="18" charset="0"/>
              <a:buChar char="-"/>
              <a:tabLst>
                <a:tab pos="45720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Actually runs NB systems (VS and Presto) , onsite is under construction</a:t>
            </a:r>
            <a:endParaRPr lang="it-IT"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78DB08-94A6-4475-B7A3-46442E409D6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57776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World wide distribution and use of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PRESTo</a:t>
            </a:r>
            <a:r>
              <a:rPr lang="en-US" sz="1800" dirty="0">
                <a:effectLst/>
                <a:latin typeface="Calibri" panose="020F0502020204030204" pitchFamily="34" charset="0"/>
                <a:ea typeface="Calibri" panose="020F0502020204030204" pitchFamily="34" charset="0"/>
                <a:cs typeface="Times New Roman" panose="02020603050405020304" pitchFamily="18" charset="0"/>
              </a:rPr>
              <a:t>. The software is used essentially for research purposes and as an alternative platform for event detection and P-wave magnitude determination</a:t>
            </a:r>
            <a:endParaRPr lang="it-IT"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it-IT" dirty="0"/>
          </a:p>
        </p:txBody>
      </p:sp>
      <p:sp>
        <p:nvSpPr>
          <p:cNvPr id="4" name="Segnaposto numero diapositiva 3"/>
          <p:cNvSpPr>
            <a:spLocks noGrp="1"/>
          </p:cNvSpPr>
          <p:nvPr>
            <p:ph type="sldNum" sz="quarter" idx="5"/>
          </p:nvPr>
        </p:nvSpPr>
        <p:spPr/>
        <p:txBody>
          <a:bodyPr/>
          <a:lstStyle/>
          <a:p>
            <a:fld id="{005EF938-4AFB-424D-BF0B-31395025AD6A}" type="slidenum">
              <a:rPr lang="it-IT" smtClean="0"/>
              <a:t>28</a:t>
            </a:fld>
            <a:endParaRPr lang="it-IT"/>
          </a:p>
        </p:txBody>
      </p:sp>
    </p:spTree>
    <p:extLst>
      <p:ext uri="{BB962C8B-B14F-4D97-AF65-F5344CB8AC3E}">
        <p14:creationId xmlns:p14="http://schemas.microsoft.com/office/powerpoint/2010/main" val="33958805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err="1"/>
              <a:t>Let</a:t>
            </a:r>
            <a:r>
              <a:rPr lang="it-IT" dirty="0"/>
              <a:t> </a:t>
            </a:r>
            <a:r>
              <a:rPr lang="it-IT" dirty="0" err="1"/>
              <a:t>us</a:t>
            </a:r>
            <a:r>
              <a:rPr lang="it-IT" dirty="0"/>
              <a:t> review some </a:t>
            </a:r>
            <a:r>
              <a:rPr lang="it-IT" dirty="0" err="1"/>
              <a:t>basic</a:t>
            </a:r>
            <a:r>
              <a:rPr lang="it-IT" dirty="0"/>
              <a:t> </a:t>
            </a:r>
            <a:r>
              <a:rPr lang="it-IT" dirty="0" err="1"/>
              <a:t>definition</a:t>
            </a:r>
            <a:r>
              <a:rPr lang="it-IT" dirty="0"/>
              <a:t> </a:t>
            </a:r>
            <a:r>
              <a:rPr lang="it-IT" dirty="0" err="1"/>
              <a:t>about</a:t>
            </a:r>
            <a:r>
              <a:rPr lang="it-IT" dirty="0"/>
              <a:t> EEW and RR systems.</a:t>
            </a:r>
          </a:p>
          <a:p>
            <a:endParaRPr lang="it-IT"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dirty="0">
                <a:solidFill>
                  <a:schemeClr val="tx1">
                    <a:lumMod val="75000"/>
                    <a:lumOff val="25000"/>
                  </a:schemeClr>
                </a:solidFill>
                <a:latin typeface="Calibri" panose="020F0502020204030204" pitchFamily="34" charset="0"/>
                <a:cs typeface="Calibri" panose="020F0502020204030204" pitchFamily="34" charset="0"/>
              </a:rPr>
              <a:t>EEWS are automatic systems, able to fast detect an ongoing earthquake rupture and provide a warning based on the expected </a:t>
            </a:r>
            <a:r>
              <a:rPr lang="en-US" altLang="en-US" sz="1200" dirty="0" err="1">
                <a:solidFill>
                  <a:schemeClr val="tx1">
                    <a:lumMod val="75000"/>
                    <a:lumOff val="25000"/>
                  </a:schemeClr>
                </a:solidFill>
                <a:latin typeface="Calibri" panose="020F0502020204030204" pitchFamily="34" charset="0"/>
                <a:cs typeface="Calibri" panose="020F0502020204030204" pitchFamily="34" charset="0"/>
              </a:rPr>
              <a:t>eqk</a:t>
            </a:r>
            <a:r>
              <a:rPr lang="en-US" altLang="en-US" sz="1200" dirty="0">
                <a:solidFill>
                  <a:schemeClr val="tx1">
                    <a:lumMod val="75000"/>
                    <a:lumOff val="25000"/>
                  </a:schemeClr>
                </a:solidFill>
                <a:latin typeface="Calibri" panose="020F0502020204030204" pitchFamily="34" charset="0"/>
                <a:cs typeface="Calibri" panose="020F0502020204030204" pitchFamily="34" charset="0"/>
              </a:rPr>
              <a:t> impact at a target site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sz="1200" dirty="0">
              <a:solidFill>
                <a:schemeClr val="tx1">
                  <a:lumMod val="75000"/>
                  <a:lumOff val="25000"/>
                </a:schemeClr>
              </a:solidFill>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dirty="0">
                <a:solidFill>
                  <a:schemeClr val="tx1">
                    <a:lumMod val="75000"/>
                    <a:lumOff val="25000"/>
                  </a:schemeClr>
                </a:solidFill>
                <a:latin typeface="Calibri" panose="020F0502020204030204" pitchFamily="34" charset="0"/>
                <a:cs typeface="Calibri" panose="020F0502020204030204" pitchFamily="34" charset="0"/>
              </a:rPr>
              <a:t>Most of current P-wave based EEWS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altLang="en-US" sz="1200" dirty="0">
                <a:solidFill>
                  <a:schemeClr val="tx1">
                    <a:lumMod val="75000"/>
                    <a:lumOff val="25000"/>
                  </a:schemeClr>
                </a:solidFill>
                <a:latin typeface="Calibri" panose="020F0502020204030204" pitchFamily="34" charset="0"/>
                <a:cs typeface="Calibri" panose="020F0502020204030204" pitchFamily="34" charset="0"/>
              </a:rPr>
              <a:t>measure the P-amplitude and/or a characteristic period in an expanded P-wave time window</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altLang="en-US" sz="1200" dirty="0">
                <a:solidFill>
                  <a:schemeClr val="tx1">
                    <a:lumMod val="75000"/>
                    <a:lumOff val="25000"/>
                  </a:schemeClr>
                </a:solidFill>
                <a:latin typeface="Calibri" panose="020F0502020204030204" pitchFamily="34" charset="0"/>
                <a:cs typeface="Calibri" panose="020F0502020204030204" pitchFamily="34" charset="0"/>
              </a:rPr>
              <a:t>Regional/</a:t>
            </a:r>
            <a:r>
              <a:rPr lang="en-US" altLang="en-US" sz="1200" dirty="0" err="1">
                <a:solidFill>
                  <a:schemeClr val="tx1">
                    <a:lumMod val="75000"/>
                    <a:lumOff val="25000"/>
                  </a:schemeClr>
                </a:solidFill>
                <a:latin typeface="Calibri" panose="020F0502020204030204" pitchFamily="34" charset="0"/>
                <a:cs typeface="Calibri" panose="020F0502020204030204" pitchFamily="34" charset="0"/>
              </a:rPr>
              <a:t>netw</a:t>
            </a:r>
            <a:r>
              <a:rPr lang="en-US" altLang="en-US" sz="1200" dirty="0">
                <a:solidFill>
                  <a:schemeClr val="tx1">
                    <a:lumMod val="75000"/>
                    <a:lumOff val="25000"/>
                  </a:schemeClr>
                </a:solidFill>
                <a:latin typeface="Calibri" panose="020F0502020204030204" pitchFamily="34" charset="0"/>
                <a:cs typeface="Calibri" panose="020F0502020204030204" pitchFamily="34" charset="0"/>
              </a:rPr>
              <a:t> based:  Use these proxies to estimate the location and magnitude </a:t>
            </a:r>
            <a:r>
              <a:rPr lang="en-US" altLang="en-US" sz="1200" dirty="0">
                <a:solidFill>
                  <a:schemeClr val="tx1">
                    <a:lumMod val="75000"/>
                    <a:lumOff val="25000"/>
                  </a:schemeClr>
                </a:solidFill>
                <a:latin typeface="Calibri" panose="020F0502020204030204" pitchFamily="34" charset="0"/>
                <a:cs typeface="Calibri" panose="020F0502020204030204" pitchFamily="34" charset="0"/>
                <a:sym typeface="Wingdings" panose="05000000000000000000" pitchFamily="2" charset="2"/>
              </a:rPr>
              <a:t> predict PGV/PGA through GMPES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altLang="en-US" sz="1200" dirty="0">
                <a:solidFill>
                  <a:schemeClr val="tx1">
                    <a:lumMod val="75000"/>
                    <a:lumOff val="25000"/>
                  </a:schemeClr>
                </a:solidFill>
                <a:latin typeface="Calibri" panose="020F0502020204030204" pitchFamily="34" charset="0"/>
                <a:cs typeface="Calibri" panose="020F0502020204030204" pitchFamily="34" charset="0"/>
                <a:sym typeface="Wingdings" panose="05000000000000000000" pitchFamily="2" charset="2"/>
              </a:rPr>
              <a:t>Onsite: by-pass the estimate of magnitude/location predict PGV/PGA from P-peak amplitude</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altLang="en-US" sz="1200" dirty="0">
                <a:solidFill>
                  <a:schemeClr val="tx1">
                    <a:lumMod val="75000"/>
                    <a:lumOff val="25000"/>
                  </a:schemeClr>
                </a:solidFill>
                <a:latin typeface="Calibri" panose="020F0502020204030204" pitchFamily="34" charset="0"/>
                <a:cs typeface="Calibri" panose="020F0502020204030204" pitchFamily="34" charset="0"/>
                <a:sym typeface="Wingdings" panose="05000000000000000000" pitchFamily="2" charset="2"/>
              </a:rPr>
              <a:t>Integrated R/OS: for network which densely cover the near and far source distance range, the two approached are mixed and jointly used depending on the time from the EQK </a:t>
            </a:r>
            <a:r>
              <a:rPr lang="en-US" altLang="en-US" sz="1200" dirty="0" err="1">
                <a:solidFill>
                  <a:schemeClr val="tx1">
                    <a:lumMod val="75000"/>
                    <a:lumOff val="25000"/>
                  </a:schemeClr>
                </a:solidFill>
                <a:latin typeface="Calibri" panose="020F0502020204030204" pitchFamily="34" charset="0"/>
                <a:cs typeface="Calibri" panose="020F0502020204030204" pitchFamily="34" charset="0"/>
                <a:sym typeface="Wingdings" panose="05000000000000000000" pitchFamily="2" charset="2"/>
              </a:rPr>
              <a:t>orign</a:t>
            </a:r>
            <a:r>
              <a:rPr lang="en-US" altLang="en-US" sz="1200" dirty="0">
                <a:solidFill>
                  <a:schemeClr val="tx1">
                    <a:lumMod val="75000"/>
                    <a:lumOff val="25000"/>
                  </a:schemeClr>
                </a:solidFill>
                <a:latin typeface="Calibri" panose="020F0502020204030204" pitchFamily="34" charset="0"/>
                <a:cs typeface="Calibri" panose="020F0502020204030204" pitchFamily="34" charset="0"/>
                <a:sym typeface="Wingdings" panose="05000000000000000000" pitchFamily="2" charset="2"/>
              </a:rPr>
              <a:t> and distance of the target </a:t>
            </a:r>
            <a:r>
              <a:rPr lang="en-US" altLang="en-US" sz="1200" dirty="0">
                <a:solidFill>
                  <a:schemeClr val="tx1">
                    <a:lumMod val="75000"/>
                    <a:lumOff val="25000"/>
                  </a:schemeClr>
                </a:solidFill>
                <a:latin typeface="Calibri" panose="020F0502020204030204" pitchFamily="34" charset="0"/>
                <a:cs typeface="Calibri" panose="020F0502020204030204" pitchFamily="34" charset="0"/>
              </a:rPr>
              <a:t> </a:t>
            </a:r>
          </a:p>
          <a:p>
            <a:endParaRPr lang="en-US" dirty="0"/>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78DB08-94A6-4475-B7A3-46442E409D6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827677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a:lnSpc>
                <a:spcPct val="107000"/>
              </a:lnSpc>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netw</a:t>
            </a:r>
            <a:r>
              <a:rPr lang="en-US" sz="1800" dirty="0">
                <a:effectLst/>
                <a:latin typeface="Calibri" panose="020F0502020204030204" pitchFamily="34" charset="0"/>
                <a:ea typeface="Calibri" panose="020F0502020204030204" pitchFamily="34" charset="0"/>
                <a:cs typeface="Times New Roman" panose="02020603050405020304" pitchFamily="18" charset="0"/>
              </a:rPr>
              <a:t>-based EEWS issues an alert based on the rapid determination of the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eqk</a:t>
            </a:r>
            <a:r>
              <a:rPr lang="en-US" sz="1800" dirty="0">
                <a:effectLst/>
                <a:latin typeface="Calibri" panose="020F0502020204030204" pitchFamily="34" charset="0"/>
                <a:ea typeface="Calibri" panose="020F0502020204030204" pitchFamily="34" charset="0"/>
                <a:cs typeface="Times New Roman" panose="02020603050405020304" pitchFamily="18" charset="0"/>
              </a:rPr>
              <a:t>-location and magnitude. For this reason they are also denoted source - based EW systems.</a:t>
            </a:r>
            <a:endParaRPr lang="it-IT"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In aby EEWS three parameters are relevant for their application:</a:t>
            </a:r>
            <a:endParaRPr lang="it-IT"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warning-time</a:t>
            </a:r>
            <a:r>
              <a:rPr lang="en-US" sz="1800" dirty="0">
                <a:effectLst/>
                <a:latin typeface="Calibri" panose="020F0502020204030204" pitchFamily="34" charset="0"/>
                <a:ea typeface="Calibri" panose="020F0502020204030204" pitchFamily="34" charset="0"/>
                <a:cs typeface="Times New Roman" panose="02020603050405020304" pitchFamily="18" charset="0"/>
              </a:rPr>
              <a:t>, the time needed to issue the first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eqk</a:t>
            </a:r>
            <a:r>
              <a:rPr lang="en-US" sz="1800" dirty="0">
                <a:effectLst/>
                <a:latin typeface="Calibri" panose="020F0502020204030204" pitchFamily="34" charset="0"/>
                <a:ea typeface="Calibri" panose="020F0502020204030204" pitchFamily="34" charset="0"/>
                <a:cs typeface="Times New Roman" panose="02020603050405020304" pitchFamily="18" charset="0"/>
              </a:rPr>
              <a:t> info and alert </a:t>
            </a:r>
            <a:endParaRPr lang="it-IT"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blind-zone radius</a:t>
            </a:r>
            <a:r>
              <a:rPr lang="en-US" sz="1800" dirty="0">
                <a:effectLst/>
                <a:latin typeface="Calibri" panose="020F0502020204030204" pitchFamily="34" charset="0"/>
                <a:ea typeface="Calibri" panose="020F0502020204030204" pitchFamily="34" charset="0"/>
                <a:cs typeface="Times New Roman" panose="02020603050405020304" pitchFamily="18" charset="0"/>
              </a:rPr>
              <a:t>, the distance within which the first S waves arrive before the alert. </a:t>
            </a:r>
            <a:endParaRPr lang="it-IT"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lead-time</a:t>
            </a:r>
            <a:r>
              <a:rPr lang="en-US" sz="1800" dirty="0">
                <a:effectLst/>
                <a:latin typeface="Calibri" panose="020F0502020204030204" pitchFamily="34" charset="0"/>
                <a:ea typeface="Calibri" panose="020F0502020204030204" pitchFamily="34" charset="0"/>
                <a:cs typeface="Times New Roman" panose="02020603050405020304" pitchFamily="18" charset="0"/>
              </a:rPr>
              <a:t>, the time available for RT mitigation actions,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e.g</a:t>
            </a:r>
            <a:r>
              <a:rPr lang="en-US" sz="1800" dirty="0">
                <a:effectLst/>
                <a:latin typeface="Calibri" panose="020F0502020204030204" pitchFamily="34" charset="0"/>
                <a:ea typeface="Calibri" panose="020F0502020204030204" pitchFamily="34" charset="0"/>
                <a:cs typeface="Times New Roman" panose="02020603050405020304" pitchFamily="18" charset="0"/>
              </a:rPr>
              <a:t> S-wave arrival time – warning time. </a:t>
            </a:r>
            <a:endParaRPr lang="it-IT"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While source-based EWS are designed to provide fast and accurate source parameter estimation, they are less reliable in the prediction of the potential </a:t>
            </a:r>
            <a:r>
              <a:rPr lang="en-US" sz="1800">
                <a:effectLst/>
                <a:latin typeface="Calibri" panose="020F0502020204030204" pitchFamily="34" charset="0"/>
                <a:ea typeface="Calibri" panose="020F0502020204030204" pitchFamily="34" charset="0"/>
                <a:cs typeface="Times New Roman" panose="02020603050405020304" pitchFamily="18" charset="0"/>
              </a:rPr>
              <a:t>ground shaking</a:t>
            </a:r>
            <a:endParaRPr lang="it-IT"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egnaposto numero diapositiva 3"/>
          <p:cNvSpPr>
            <a:spLocks noGrp="1"/>
          </p:cNvSpPr>
          <p:nvPr>
            <p:ph type="sldNum" sz="quarter" idx="5"/>
          </p:nvPr>
        </p:nvSpPr>
        <p:spPr/>
        <p:txBody>
          <a:bodyPr/>
          <a:lstStyle/>
          <a:p>
            <a:fld id="{005EF938-4AFB-424D-BF0B-31395025AD6A}" type="slidenum">
              <a:rPr lang="it-IT" smtClean="0"/>
              <a:t>4</a:t>
            </a:fld>
            <a:endParaRPr lang="it-IT"/>
          </a:p>
        </p:txBody>
      </p:sp>
    </p:spTree>
    <p:extLst>
      <p:ext uri="{BB962C8B-B14F-4D97-AF65-F5344CB8AC3E}">
        <p14:creationId xmlns:p14="http://schemas.microsoft.com/office/powerpoint/2010/main" val="19905928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a:lnSpc>
                <a:spcPct val="107000"/>
              </a:lnSpc>
              <a:spcAft>
                <a:spcPts val="800"/>
              </a:spcAft>
            </a:pPr>
            <a:r>
              <a:rPr lang="en-US" sz="1800" dirty="0" err="1">
                <a:effectLst/>
                <a:latin typeface="Calibri" panose="020F0502020204030204" pitchFamily="34" charset="0"/>
                <a:ea typeface="Calibri" panose="020F0502020204030204" pitchFamily="34" charset="0"/>
                <a:cs typeface="Times New Roman" panose="02020603050405020304" pitchFamily="18" charset="0"/>
              </a:rPr>
              <a:t>PRESTo</a:t>
            </a:r>
            <a:r>
              <a:rPr lang="en-US" sz="1800" dirty="0">
                <a:effectLst/>
                <a:latin typeface="Calibri" panose="020F0502020204030204" pitchFamily="34" charset="0"/>
                <a:ea typeface="Calibri" panose="020F0502020204030204" pitchFamily="34" charset="0"/>
                <a:cs typeface="Times New Roman" panose="02020603050405020304" pitchFamily="18" charset="0"/>
              </a:rPr>
              <a:t> is a free and open source software platform for Earthquake Early Warning.</a:t>
            </a:r>
            <a:endParaRPr lang="it-IT"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It integrates recent algorithms for real-time, rapid earthquake location, magnitude estimation and damage assessment. </a:t>
            </a:r>
            <a:endParaRPr lang="it-IT"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it-IT" dirty="0"/>
          </a:p>
        </p:txBody>
      </p:sp>
      <p:sp>
        <p:nvSpPr>
          <p:cNvPr id="4" name="Segnaposto numero diapositiva 3"/>
          <p:cNvSpPr>
            <a:spLocks noGrp="1"/>
          </p:cNvSpPr>
          <p:nvPr>
            <p:ph type="sldNum" sz="quarter" idx="5"/>
          </p:nvPr>
        </p:nvSpPr>
        <p:spPr/>
        <p:txBody>
          <a:bodyPr/>
          <a:lstStyle/>
          <a:p>
            <a:fld id="{005EF938-4AFB-424D-BF0B-31395025AD6A}" type="slidenum">
              <a:rPr lang="it-IT" smtClean="0"/>
              <a:t>5</a:t>
            </a:fld>
            <a:endParaRPr lang="it-IT"/>
          </a:p>
        </p:txBody>
      </p:sp>
    </p:spTree>
    <p:extLst>
      <p:ext uri="{BB962C8B-B14F-4D97-AF65-F5344CB8AC3E}">
        <p14:creationId xmlns:p14="http://schemas.microsoft.com/office/powerpoint/2010/main" val="13952818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Here we show a typical time line of the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PRESTo</a:t>
            </a:r>
            <a:r>
              <a:rPr lang="en-US" sz="1800" dirty="0">
                <a:effectLst/>
                <a:latin typeface="Calibri" panose="020F0502020204030204" pitchFamily="34" charset="0"/>
                <a:ea typeface="Calibri" panose="020F0502020204030204" pitchFamily="34" charset="0"/>
                <a:cs typeface="Times New Roman" panose="02020603050405020304" pitchFamily="18" charset="0"/>
              </a:rPr>
              <a:t> platform, as applied to the detection and warning of South Italy earthquakes in the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Irpinia</a:t>
            </a:r>
            <a:r>
              <a:rPr lang="en-US" sz="1800" dirty="0">
                <a:effectLst/>
                <a:latin typeface="Calibri" panose="020F0502020204030204" pitchFamily="34" charset="0"/>
                <a:ea typeface="Calibri" panose="020F0502020204030204" pitchFamily="34" charset="0"/>
                <a:cs typeface="Times New Roman" panose="02020603050405020304" pitchFamily="18" charset="0"/>
              </a:rPr>
              <a:t> and Basilicata regions. At about 4-5 sec from the origin the first P-wave are recorded at the network, 2 seconds later the first location is available using a probabilistic method, then the magnitude is obtained through the measurement of the peak displacement amplitude in an expanded P-wave time window. Knowing the location and magnitude the Peak Ground velocity and acceleration is predicted at any site of the region using regional-calibrated GMPEs</a:t>
            </a:r>
            <a:endParaRPr lang="it-IT"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it-IT" dirty="0"/>
          </a:p>
        </p:txBody>
      </p:sp>
      <p:sp>
        <p:nvSpPr>
          <p:cNvPr id="4" name="Segnaposto numero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B39B06-E57E-4B83-9409-CB23CAD33525}" type="slidenum">
              <a:rPr kumimoji="0" lang="it-IT"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it-IT"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381000" y="685800"/>
            <a:ext cx="6096000" cy="3429000"/>
          </a:xfrm>
        </p:spPr>
      </p:sp>
      <p:sp>
        <p:nvSpPr>
          <p:cNvPr id="3" name="Segnaposto note 2"/>
          <p:cNvSpPr>
            <a:spLocks noGrp="1"/>
          </p:cNvSpPr>
          <p:nvPr>
            <p:ph type="body" idx="1"/>
          </p:nvPr>
        </p:nvSpPr>
        <p:spPr/>
        <p:txBody>
          <a:bodyPr>
            <a:normAutofit/>
          </a:bodyPr>
          <a:lstStyle/>
          <a:p>
            <a:pPr indent="-199349" defTabSz="844083" hangingPunct="0">
              <a:defRPr/>
            </a:pPr>
            <a:r>
              <a:rPr lang="it-IT" dirty="0"/>
              <a:t>A strong </a:t>
            </a:r>
            <a:r>
              <a:rPr lang="it-IT" dirty="0" err="1"/>
              <a:t>limitation</a:t>
            </a:r>
            <a:r>
              <a:rPr lang="it-IT" dirty="0"/>
              <a:t> of </a:t>
            </a:r>
            <a:r>
              <a:rPr lang="it-IT" dirty="0" err="1"/>
              <a:t>most</a:t>
            </a:r>
            <a:r>
              <a:rPr lang="it-IT" dirty="0"/>
              <a:t> of </a:t>
            </a:r>
            <a:r>
              <a:rPr lang="it-IT" dirty="0" err="1"/>
              <a:t>current</a:t>
            </a:r>
            <a:r>
              <a:rPr lang="it-IT" dirty="0"/>
              <a:t> EEW and RR systems are the </a:t>
            </a:r>
            <a:r>
              <a:rPr lang="it-IT" dirty="0" err="1"/>
              <a:t>simplifying</a:t>
            </a:r>
            <a:r>
              <a:rPr lang="it-IT" dirty="0"/>
              <a:t> </a:t>
            </a:r>
            <a:r>
              <a:rPr lang="it-IT" dirty="0" err="1"/>
              <a:t>assumption</a:t>
            </a:r>
            <a:r>
              <a:rPr lang="it-IT" dirty="0"/>
              <a:t> </a:t>
            </a:r>
            <a:r>
              <a:rPr lang="it-IT" dirty="0" err="1"/>
              <a:t>about</a:t>
            </a:r>
            <a:r>
              <a:rPr lang="it-IT" dirty="0"/>
              <a:t> the </a:t>
            </a:r>
            <a:r>
              <a:rPr lang="it-IT" dirty="0" err="1"/>
              <a:t>earthquake</a:t>
            </a:r>
            <a:r>
              <a:rPr lang="it-IT" dirty="0"/>
              <a:t> source and </a:t>
            </a:r>
            <a:r>
              <a:rPr lang="it-IT" dirty="0" err="1"/>
              <a:t>wave</a:t>
            </a:r>
            <a:r>
              <a:rPr lang="it-IT" dirty="0"/>
              <a:t> </a:t>
            </a:r>
            <a:r>
              <a:rPr lang="it-IT" dirty="0" err="1"/>
              <a:t>propagation</a:t>
            </a:r>
            <a:r>
              <a:rPr lang="it-IT" dirty="0"/>
              <a:t>. A </a:t>
            </a:r>
            <a:r>
              <a:rPr lang="it-IT" dirty="0" err="1"/>
              <a:t>number</a:t>
            </a:r>
            <a:r>
              <a:rPr lang="it-IT" dirty="0"/>
              <a:t> of new </a:t>
            </a:r>
            <a:r>
              <a:rPr lang="it-IT" dirty="0" err="1"/>
              <a:t>methodologie</a:t>
            </a:r>
            <a:r>
              <a:rPr lang="it-IT" dirty="0"/>
              <a:t> </a:t>
            </a:r>
            <a:r>
              <a:rPr lang="it-IT" dirty="0" err="1"/>
              <a:t>have</a:t>
            </a:r>
            <a:r>
              <a:rPr lang="it-IT" dirty="0"/>
              <a:t> </a:t>
            </a:r>
            <a:r>
              <a:rPr lang="it-IT" dirty="0" err="1"/>
              <a:t>been</a:t>
            </a:r>
            <a:r>
              <a:rPr lang="it-IT" dirty="0"/>
              <a:t> </a:t>
            </a:r>
            <a:r>
              <a:rPr lang="it-IT" dirty="0" err="1"/>
              <a:t>recently</a:t>
            </a:r>
            <a:r>
              <a:rPr lang="it-IT" dirty="0"/>
              <a:t> </a:t>
            </a:r>
            <a:r>
              <a:rPr lang="it-IT" dirty="0" err="1"/>
              <a:t>developed</a:t>
            </a:r>
            <a:r>
              <a:rPr lang="it-IT" dirty="0"/>
              <a:t> to </a:t>
            </a:r>
            <a:r>
              <a:rPr lang="it-IT" dirty="0" err="1"/>
              <a:t>allow</a:t>
            </a:r>
            <a:r>
              <a:rPr lang="it-IT" dirty="0"/>
              <a:t> the </a:t>
            </a:r>
            <a:r>
              <a:rPr lang="it-IT" dirty="0" err="1"/>
              <a:t>space</a:t>
            </a:r>
            <a:r>
              <a:rPr lang="it-IT" dirty="0"/>
              <a:t>-time tracking of the </a:t>
            </a:r>
            <a:r>
              <a:rPr lang="it-IT" dirty="0" err="1"/>
              <a:t>rupture</a:t>
            </a:r>
            <a:r>
              <a:rPr lang="it-IT" dirty="0"/>
              <a:t> and </a:t>
            </a:r>
            <a:r>
              <a:rPr lang="it-IT" dirty="0" err="1"/>
              <a:t>related</a:t>
            </a:r>
            <a:r>
              <a:rPr lang="it-IT" dirty="0"/>
              <a:t> strong </a:t>
            </a:r>
            <a:r>
              <a:rPr lang="it-IT" dirty="0" err="1"/>
              <a:t>shaking</a:t>
            </a:r>
            <a:r>
              <a:rPr lang="it-IT" dirty="0"/>
              <a:t> zone. </a:t>
            </a:r>
            <a:r>
              <a:rPr lang="it-IT" dirty="0" err="1"/>
              <a:t>Among</a:t>
            </a:r>
            <a:r>
              <a:rPr lang="it-IT" dirty="0"/>
              <a:t> </a:t>
            </a:r>
            <a:r>
              <a:rPr lang="it-IT" dirty="0" err="1"/>
              <a:t>these</a:t>
            </a:r>
            <a:r>
              <a:rPr lang="it-IT" dirty="0"/>
              <a:t> </a:t>
            </a:r>
            <a:r>
              <a:rPr lang="it-IT" dirty="0" err="1"/>
              <a:t>different</a:t>
            </a:r>
            <a:r>
              <a:rPr lang="it-IT" dirty="0"/>
              <a:t> techniques </a:t>
            </a:r>
            <a:r>
              <a:rPr lang="it-IT" dirty="0" err="1"/>
              <a:t>we</a:t>
            </a:r>
            <a:r>
              <a:rPr lang="it-IT" dirty="0"/>
              <a:t> </a:t>
            </a:r>
            <a:r>
              <a:rPr lang="it-IT" dirty="0" err="1"/>
              <a:t>have</a:t>
            </a:r>
            <a:r>
              <a:rPr lang="it-IT" dirty="0"/>
              <a:t> </a:t>
            </a:r>
            <a:r>
              <a:rPr lang="it-IT" dirty="0" err="1"/>
              <a:t>worked</a:t>
            </a:r>
            <a:r>
              <a:rPr lang="it-IT" dirty="0"/>
              <a:t> to a </a:t>
            </a:r>
            <a:r>
              <a:rPr lang="it-IT" dirty="0" err="1"/>
              <a:t>method</a:t>
            </a:r>
            <a:r>
              <a:rPr lang="it-IT" dirty="0"/>
              <a:t> </a:t>
            </a:r>
            <a:r>
              <a:rPr lang="it-IT" dirty="0" err="1"/>
              <a:t>which</a:t>
            </a:r>
            <a:r>
              <a:rPr lang="it-IT" dirty="0"/>
              <a:t> </a:t>
            </a:r>
            <a:r>
              <a:rPr lang="it-IT" dirty="0" err="1"/>
              <a:t>uses</a:t>
            </a:r>
            <a:r>
              <a:rPr lang="it-IT" dirty="0"/>
              <a:t> P-</a:t>
            </a:r>
            <a:r>
              <a:rPr lang="it-IT" dirty="0" err="1"/>
              <a:t>wave</a:t>
            </a:r>
            <a:r>
              <a:rPr lang="it-IT" dirty="0"/>
              <a:t> </a:t>
            </a:r>
            <a:r>
              <a:rPr lang="it-IT" dirty="0" err="1"/>
              <a:t>peak</a:t>
            </a:r>
            <a:r>
              <a:rPr lang="it-IT" dirty="0"/>
              <a:t> </a:t>
            </a:r>
            <a:r>
              <a:rPr lang="it-IT" dirty="0" err="1"/>
              <a:t>amplitudes</a:t>
            </a:r>
            <a:r>
              <a:rPr lang="it-IT" dirty="0"/>
              <a:t> and </a:t>
            </a:r>
            <a:r>
              <a:rPr lang="it-IT" dirty="0" err="1"/>
              <a:t>characteristic</a:t>
            </a:r>
            <a:r>
              <a:rPr lang="it-IT" dirty="0"/>
              <a:t> </a:t>
            </a:r>
            <a:r>
              <a:rPr lang="it-IT" dirty="0" err="1"/>
              <a:t>period</a:t>
            </a:r>
            <a:r>
              <a:rPr lang="it-IT" dirty="0"/>
              <a:t> to </a:t>
            </a:r>
            <a:r>
              <a:rPr lang="it-IT" dirty="0" err="1"/>
              <a:t>contour</a:t>
            </a:r>
            <a:r>
              <a:rPr lang="it-IT" dirty="0"/>
              <a:t> the </a:t>
            </a:r>
            <a:r>
              <a:rPr lang="it-IT" dirty="0" err="1"/>
              <a:t>potential</a:t>
            </a:r>
            <a:r>
              <a:rPr lang="it-IT" dirty="0"/>
              <a:t> </a:t>
            </a:r>
            <a:r>
              <a:rPr lang="it-IT" dirty="0" err="1"/>
              <a:t>damage</a:t>
            </a:r>
            <a:r>
              <a:rPr lang="it-IT" dirty="0"/>
              <a:t> zone </a:t>
            </a:r>
            <a:r>
              <a:rPr lang="it-IT" dirty="0" err="1"/>
              <a:t>as</a:t>
            </a:r>
            <a:r>
              <a:rPr lang="it-IT" dirty="0"/>
              <a:t> a </a:t>
            </a:r>
            <a:r>
              <a:rPr lang="it-IT" dirty="0" err="1"/>
              <a:t>function</a:t>
            </a:r>
            <a:r>
              <a:rPr lang="it-IT" dirty="0"/>
              <a:t> of the time</a:t>
            </a:r>
          </a:p>
          <a:p>
            <a:endParaRPr lang="it-IT" dirty="0"/>
          </a:p>
        </p:txBody>
      </p:sp>
      <p:sp>
        <p:nvSpPr>
          <p:cNvPr id="4" name="Segnaposto numero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359115-006B-428C-BF58-BC2B23F0E82D}"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10405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noResize="1"/>
          </p:cNvSpPr>
          <p:nvPr>
            <p:ph type="sldImg"/>
          </p:nvPr>
        </p:nvSpPr>
        <p:spPr>
          <a:xfrm>
            <a:off x="382588" y="693738"/>
            <a:ext cx="6089650" cy="3425825"/>
          </a:xfrm>
          <a:solidFill>
            <a:schemeClr val="accent1"/>
          </a:solidFill>
          <a:ln w="25400">
            <a:solidFill>
              <a:schemeClr val="accent1">
                <a:shade val="50000"/>
              </a:schemeClr>
            </a:solidFill>
            <a:prstDash val="solid"/>
          </a:ln>
        </p:spPr>
      </p:sp>
      <p:sp>
        <p:nvSpPr>
          <p:cNvPr id="3" name="Segnaposto note 2"/>
          <p:cNvSpPr txBox="1">
            <a:spLocks noGrp="1"/>
          </p:cNvSpPr>
          <p:nvPr>
            <p:ph type="body" sz="quarter" idx="1"/>
          </p:nvPr>
        </p:nvSpPr>
        <p:spPr>
          <a:xfrm>
            <a:off x="685800" y="4343237"/>
            <a:ext cx="5486082" cy="274980"/>
          </a:xfrm>
        </p:spPr>
        <p:txBody>
          <a:bodyPr>
            <a:spAutoFit/>
          </a:bodyPr>
          <a:lstStyle>
            <a:defPPr lvl="0">
              <a:buNone/>
            </a:defPPr>
            <a:lvl1pPr lvl="0">
              <a:buNone/>
            </a:lvl1pPr>
            <a:lvl2pPr lvl="1">
              <a:buClr>
                <a:srgbClr val="000000"/>
              </a:buClr>
              <a:buSzPct val="100000"/>
              <a:buFont typeface="Times New Roman" pitchFamily="18"/>
              <a:buChar char="–"/>
            </a:lvl2pPr>
            <a:lvl3pPr lvl="2">
              <a:buClr>
                <a:srgbClr val="000000"/>
              </a:buClr>
              <a:buSzPct val="100000"/>
              <a:buFont typeface="Times New Roman" pitchFamily="18"/>
              <a:buChar char="•"/>
            </a:lvl3pPr>
            <a:lvl4pPr lvl="3">
              <a:buClr>
                <a:srgbClr val="000000"/>
              </a:buClr>
              <a:buSzPct val="100000"/>
              <a:buFont typeface="Times New Roman" pitchFamily="18"/>
              <a:buChar char="–"/>
            </a:lvl4pPr>
            <a:lvl5pPr lvl="4">
              <a:buClr>
                <a:srgbClr val="000000"/>
              </a:buClr>
              <a:buSzPct val="100000"/>
              <a:buFont typeface="Times New Roman" pitchFamily="18"/>
              <a:buChar char="»"/>
            </a:lvl5pPr>
            <a:lvl6pPr lvl="5">
              <a:buClr>
                <a:srgbClr val="000000"/>
              </a:buClr>
              <a:buSzPct val="100000"/>
              <a:buFont typeface="Times New Roman" pitchFamily="18"/>
              <a:buChar char="»"/>
            </a:lvl6pPr>
            <a:lvl7pPr lvl="6">
              <a:buClr>
                <a:srgbClr val="000000"/>
              </a:buClr>
              <a:buSzPct val="100000"/>
              <a:buFont typeface="Times New Roman" pitchFamily="18"/>
              <a:buChar char="»"/>
            </a:lvl7pPr>
            <a:lvl8pPr lvl="7">
              <a:buClr>
                <a:srgbClr val="000000"/>
              </a:buClr>
              <a:buSzPct val="100000"/>
              <a:buFont typeface="Times New Roman" pitchFamily="18"/>
              <a:buChar char="»"/>
            </a:lvl8pPr>
            <a:lvl9pPr lvl="8">
              <a:buClr>
                <a:srgbClr val="000000"/>
              </a:buClr>
              <a:buSzPct val="100000"/>
              <a:buFont typeface="Times New Roman" pitchFamily="18"/>
              <a:buChar char="»"/>
            </a:lvl9pPr>
          </a:lstStyle>
          <a:p>
            <a:pPr>
              <a:lnSpc>
                <a:spcPct val="107000"/>
              </a:lnSpc>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Along this direction our group has recently developed a new method, </a:t>
            </a:r>
            <a:r>
              <a:rPr lang="en-US" sz="1200" dirty="0" err="1">
                <a:effectLst/>
                <a:latin typeface="Calibri" panose="020F0502020204030204" pitchFamily="34" charset="0"/>
                <a:ea typeface="Calibri" panose="020F0502020204030204" pitchFamily="34" charset="0"/>
                <a:cs typeface="Times New Roman" panose="02020603050405020304" pitchFamily="18" charset="0"/>
              </a:rPr>
              <a:t>QuakeUp</a:t>
            </a:r>
            <a:r>
              <a:rPr lang="en-US" sz="1200" dirty="0">
                <a:effectLst/>
                <a:latin typeface="Calibri" panose="020F0502020204030204" pitchFamily="34" charset="0"/>
                <a:ea typeface="Calibri" panose="020F0502020204030204" pitchFamily="34" charset="0"/>
                <a:cs typeface="Times New Roman" panose="02020603050405020304" pitchFamily="18" charset="0"/>
              </a:rPr>
              <a:t>, that uses an impact-based strategy to issue the alert. The method calculate </a:t>
            </a:r>
            <a:r>
              <a:rPr lang="en-US" sz="1200" b="1" dirty="0">
                <a:effectLst/>
                <a:latin typeface="Calibri" panose="020F0502020204030204" pitchFamily="34" charset="0"/>
                <a:ea typeface="Calibri" panose="020F0502020204030204" pitchFamily="34" charset="0"/>
                <a:cs typeface="Times New Roman" panose="02020603050405020304" pitchFamily="18" charset="0"/>
              </a:rPr>
              <a:t>Potential Damage Zone</a:t>
            </a:r>
            <a:r>
              <a:rPr lang="en-US" sz="1200" dirty="0">
                <a:effectLst/>
                <a:latin typeface="Calibri" panose="020F0502020204030204" pitchFamily="34" charset="0"/>
                <a:ea typeface="Calibri" panose="020F0502020204030204" pitchFamily="34" charset="0"/>
                <a:cs typeface="Times New Roman" panose="02020603050405020304" pitchFamily="18" charset="0"/>
              </a:rPr>
              <a:t> the is the are where the peak ground motion is expected to exceed a threshold in PGV or Instrumental Intensity define by the user. This may correspond, for instance to IMM VII and PGV  This is obtained by interpolating the PGV value predicted by P-wave amplitude at recording sites and PGV values predicted by the GMPE using the real-time determination of the earthquake location and magnitude</a:t>
            </a:r>
            <a:endParaRPr lang="it-IT"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a:lnSpc>
                <a:spcPct val="107000"/>
              </a:lnSpc>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Examples of the evolutionary, P-wave based early shake maps at different seconds from origin time (reported in each panel). In each panel, stations are the gray triangles, the red star is the epicenter of the event and the contour lines for the predicted intensity levels VII and VIII are also shown. The bottom-right panel is the reference INGV shake map. This application shows clearly the effect of rupture directivity on the areal distribution of the peak ground motion which is well retrieved by the Quake Up method.</a:t>
            </a:r>
            <a:endParaRPr lang="it-IT"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it-IT" dirty="0"/>
          </a:p>
        </p:txBody>
      </p:sp>
      <p:sp>
        <p:nvSpPr>
          <p:cNvPr id="4" name="Segnaposto numero diapositiva 3"/>
          <p:cNvSpPr>
            <a:spLocks noGrp="1"/>
          </p:cNvSpPr>
          <p:nvPr>
            <p:ph type="sldNum" sz="quarter" idx="5"/>
          </p:nvPr>
        </p:nvSpPr>
        <p:spPr/>
        <p:txBody>
          <a:bodyPr/>
          <a:lstStyle/>
          <a:p>
            <a:fld id="{005EF938-4AFB-424D-BF0B-31395025AD6A}" type="slidenum">
              <a:rPr lang="it-IT" smtClean="0"/>
              <a:t>9</a:t>
            </a:fld>
            <a:endParaRPr lang="it-IT"/>
          </a:p>
        </p:txBody>
      </p:sp>
    </p:spTree>
    <p:extLst>
      <p:ext uri="{BB962C8B-B14F-4D97-AF65-F5344CB8AC3E}">
        <p14:creationId xmlns:p14="http://schemas.microsoft.com/office/powerpoint/2010/main" val="15875077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73A97BE-2702-1BE1-F3F7-6331139754B6}"/>
              </a:ext>
            </a:extLst>
          </p:cNvPr>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p>
        </p:txBody>
      </p:sp>
      <p:sp>
        <p:nvSpPr>
          <p:cNvPr id="3" name="Sottotitolo 2">
            <a:extLst>
              <a:ext uri="{FF2B5EF4-FFF2-40B4-BE49-F238E27FC236}">
                <a16:creationId xmlns:a16="http://schemas.microsoft.com/office/drawing/2014/main" id="{C726157B-FE87-6B71-5791-4BC04CFA08C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8D4D1278-1851-F810-4398-394AF3A3B3CE}"/>
              </a:ext>
            </a:extLst>
          </p:cNvPr>
          <p:cNvSpPr>
            <a:spLocks noGrp="1"/>
          </p:cNvSpPr>
          <p:nvPr>
            <p:ph type="dt" sz="half" idx="10"/>
          </p:nvPr>
        </p:nvSpPr>
        <p:spPr/>
        <p:txBody>
          <a:bodyPr/>
          <a:lstStyle/>
          <a:p>
            <a:fld id="{B9F354D2-E13D-463E-8A87-68E6B52FE76B}" type="datetimeFigureOut">
              <a:rPr lang="it-IT" smtClean="0"/>
              <a:t>28/11/2022</a:t>
            </a:fld>
            <a:endParaRPr lang="it-IT"/>
          </a:p>
        </p:txBody>
      </p:sp>
      <p:sp>
        <p:nvSpPr>
          <p:cNvPr id="5" name="Segnaposto piè di pagina 4">
            <a:extLst>
              <a:ext uri="{FF2B5EF4-FFF2-40B4-BE49-F238E27FC236}">
                <a16:creationId xmlns:a16="http://schemas.microsoft.com/office/drawing/2014/main" id="{B90F0BDB-24BF-F817-7D93-C782FA2707DC}"/>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760B21EB-9EA9-BE8B-2B47-309EBF97547F}"/>
              </a:ext>
            </a:extLst>
          </p:cNvPr>
          <p:cNvSpPr>
            <a:spLocks noGrp="1"/>
          </p:cNvSpPr>
          <p:nvPr>
            <p:ph type="sldNum" sz="quarter" idx="12"/>
          </p:nvPr>
        </p:nvSpPr>
        <p:spPr/>
        <p:txBody>
          <a:bodyPr/>
          <a:lstStyle/>
          <a:p>
            <a:fld id="{E4900A29-0BBB-42C8-B854-7944376076C1}" type="slidenum">
              <a:rPr lang="it-IT" smtClean="0"/>
              <a:t>‹N›</a:t>
            </a:fld>
            <a:endParaRPr lang="it-IT"/>
          </a:p>
        </p:txBody>
      </p:sp>
    </p:spTree>
    <p:extLst>
      <p:ext uri="{BB962C8B-B14F-4D97-AF65-F5344CB8AC3E}">
        <p14:creationId xmlns:p14="http://schemas.microsoft.com/office/powerpoint/2010/main" val="40253492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A49DFB3-9B4A-9249-7423-2A6CDC992B8B}"/>
              </a:ext>
            </a:extLst>
          </p:cNvPr>
          <p:cNvSpPr>
            <a:spLocks noGrp="1"/>
          </p:cNvSpPr>
          <p:nvPr>
            <p:ph type="title"/>
          </p:nvPr>
        </p:nvSpPr>
        <p:spPr/>
        <p:txBody>
          <a:bodyPr/>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7FE37350-68CE-E2F1-706B-C1846561A5A6}"/>
              </a:ext>
            </a:extLst>
          </p:cNvPr>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B9C61810-6957-5EA7-B60C-63DB50FF8724}"/>
              </a:ext>
            </a:extLst>
          </p:cNvPr>
          <p:cNvSpPr>
            <a:spLocks noGrp="1"/>
          </p:cNvSpPr>
          <p:nvPr>
            <p:ph type="dt" sz="half" idx="10"/>
          </p:nvPr>
        </p:nvSpPr>
        <p:spPr/>
        <p:txBody>
          <a:bodyPr/>
          <a:lstStyle/>
          <a:p>
            <a:fld id="{B9F354D2-E13D-463E-8A87-68E6B52FE76B}" type="datetimeFigureOut">
              <a:rPr lang="it-IT" smtClean="0"/>
              <a:t>28/11/2022</a:t>
            </a:fld>
            <a:endParaRPr lang="it-IT"/>
          </a:p>
        </p:txBody>
      </p:sp>
      <p:sp>
        <p:nvSpPr>
          <p:cNvPr id="5" name="Segnaposto piè di pagina 4">
            <a:extLst>
              <a:ext uri="{FF2B5EF4-FFF2-40B4-BE49-F238E27FC236}">
                <a16:creationId xmlns:a16="http://schemas.microsoft.com/office/drawing/2014/main" id="{928F2008-4C14-B6D8-1E08-17E27B99D85A}"/>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0FD77E2C-ECF3-620B-70CB-AB92E394FF12}"/>
              </a:ext>
            </a:extLst>
          </p:cNvPr>
          <p:cNvSpPr>
            <a:spLocks noGrp="1"/>
          </p:cNvSpPr>
          <p:nvPr>
            <p:ph type="sldNum" sz="quarter" idx="12"/>
          </p:nvPr>
        </p:nvSpPr>
        <p:spPr/>
        <p:txBody>
          <a:bodyPr/>
          <a:lstStyle/>
          <a:p>
            <a:fld id="{E4900A29-0BBB-42C8-B854-7944376076C1}" type="slidenum">
              <a:rPr lang="it-IT" smtClean="0"/>
              <a:t>‹N›</a:t>
            </a:fld>
            <a:endParaRPr lang="it-IT"/>
          </a:p>
        </p:txBody>
      </p:sp>
    </p:spTree>
    <p:extLst>
      <p:ext uri="{BB962C8B-B14F-4D97-AF65-F5344CB8AC3E}">
        <p14:creationId xmlns:p14="http://schemas.microsoft.com/office/powerpoint/2010/main" val="30625903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DCF3BE2B-DD1A-6DE1-1B59-C363B678EE86}"/>
              </a:ext>
            </a:extLst>
          </p:cNvPr>
          <p:cNvSpPr>
            <a:spLocks noGrp="1"/>
          </p:cNvSpPr>
          <p:nvPr>
            <p:ph type="title" orient="vert"/>
          </p:nvPr>
        </p:nvSpPr>
        <p:spPr>
          <a:xfrm>
            <a:off x="8724900" y="365125"/>
            <a:ext cx="2628900" cy="5811838"/>
          </a:xfrm>
        </p:spPr>
        <p:txBody>
          <a:bodyPr vert="eaVert"/>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8FCAFEFF-D7E2-6FFD-A6B0-E5B85232D8E7}"/>
              </a:ext>
            </a:extLst>
          </p:cNvPr>
          <p:cNvSpPr>
            <a:spLocks noGrp="1"/>
          </p:cNvSpPr>
          <p:nvPr>
            <p:ph type="body" orient="vert" idx="1"/>
          </p:nvPr>
        </p:nvSpPr>
        <p:spPr>
          <a:xfrm>
            <a:off x="838200" y="365125"/>
            <a:ext cx="7734300"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E7088BE8-E5BF-24D0-BECB-1A41F8DB8292}"/>
              </a:ext>
            </a:extLst>
          </p:cNvPr>
          <p:cNvSpPr>
            <a:spLocks noGrp="1"/>
          </p:cNvSpPr>
          <p:nvPr>
            <p:ph type="dt" sz="half" idx="10"/>
          </p:nvPr>
        </p:nvSpPr>
        <p:spPr/>
        <p:txBody>
          <a:bodyPr/>
          <a:lstStyle/>
          <a:p>
            <a:fld id="{B9F354D2-E13D-463E-8A87-68E6B52FE76B}" type="datetimeFigureOut">
              <a:rPr lang="it-IT" smtClean="0"/>
              <a:t>28/11/2022</a:t>
            </a:fld>
            <a:endParaRPr lang="it-IT"/>
          </a:p>
        </p:txBody>
      </p:sp>
      <p:sp>
        <p:nvSpPr>
          <p:cNvPr id="5" name="Segnaposto piè di pagina 4">
            <a:extLst>
              <a:ext uri="{FF2B5EF4-FFF2-40B4-BE49-F238E27FC236}">
                <a16:creationId xmlns:a16="http://schemas.microsoft.com/office/drawing/2014/main" id="{CC439729-4DFE-860C-3A43-80C1F7BE23B7}"/>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B82E1D69-E23F-77AA-ABB4-2F52E42279B3}"/>
              </a:ext>
            </a:extLst>
          </p:cNvPr>
          <p:cNvSpPr>
            <a:spLocks noGrp="1"/>
          </p:cNvSpPr>
          <p:nvPr>
            <p:ph type="sldNum" sz="quarter" idx="12"/>
          </p:nvPr>
        </p:nvSpPr>
        <p:spPr/>
        <p:txBody>
          <a:bodyPr/>
          <a:lstStyle/>
          <a:p>
            <a:fld id="{E4900A29-0BBB-42C8-B854-7944376076C1}" type="slidenum">
              <a:rPr lang="it-IT" smtClean="0"/>
              <a:t>‹N›</a:t>
            </a:fld>
            <a:endParaRPr lang="it-IT"/>
          </a:p>
        </p:txBody>
      </p:sp>
    </p:spTree>
    <p:extLst>
      <p:ext uri="{BB962C8B-B14F-4D97-AF65-F5344CB8AC3E}">
        <p14:creationId xmlns:p14="http://schemas.microsoft.com/office/powerpoint/2010/main" val="23496788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191F7BA-A212-7980-0ABA-A6BF2CE7D52B}"/>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EDCE45D3-941A-B622-6B56-0EB42993B4DA}"/>
              </a:ext>
            </a:extLst>
          </p:cNvPr>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3F880350-5B60-0810-3EEE-3D9351D28621}"/>
              </a:ext>
            </a:extLst>
          </p:cNvPr>
          <p:cNvSpPr>
            <a:spLocks noGrp="1"/>
          </p:cNvSpPr>
          <p:nvPr>
            <p:ph type="dt" sz="half" idx="10"/>
          </p:nvPr>
        </p:nvSpPr>
        <p:spPr/>
        <p:txBody>
          <a:bodyPr/>
          <a:lstStyle/>
          <a:p>
            <a:fld id="{B9F354D2-E13D-463E-8A87-68E6B52FE76B}" type="datetimeFigureOut">
              <a:rPr lang="it-IT" smtClean="0"/>
              <a:t>28/11/2022</a:t>
            </a:fld>
            <a:endParaRPr lang="it-IT"/>
          </a:p>
        </p:txBody>
      </p:sp>
      <p:sp>
        <p:nvSpPr>
          <p:cNvPr id="5" name="Segnaposto piè di pagina 4">
            <a:extLst>
              <a:ext uri="{FF2B5EF4-FFF2-40B4-BE49-F238E27FC236}">
                <a16:creationId xmlns:a16="http://schemas.microsoft.com/office/drawing/2014/main" id="{61489799-BDBC-AF9C-D573-A3260463E9A3}"/>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D0FC127D-5ED1-BD2B-A54C-15C08CE13FDD}"/>
              </a:ext>
            </a:extLst>
          </p:cNvPr>
          <p:cNvSpPr>
            <a:spLocks noGrp="1"/>
          </p:cNvSpPr>
          <p:nvPr>
            <p:ph type="sldNum" sz="quarter" idx="12"/>
          </p:nvPr>
        </p:nvSpPr>
        <p:spPr/>
        <p:txBody>
          <a:bodyPr/>
          <a:lstStyle/>
          <a:p>
            <a:fld id="{E4900A29-0BBB-42C8-B854-7944376076C1}" type="slidenum">
              <a:rPr lang="it-IT" smtClean="0"/>
              <a:t>‹N›</a:t>
            </a:fld>
            <a:endParaRPr lang="it-IT"/>
          </a:p>
        </p:txBody>
      </p:sp>
    </p:spTree>
    <p:extLst>
      <p:ext uri="{BB962C8B-B14F-4D97-AF65-F5344CB8AC3E}">
        <p14:creationId xmlns:p14="http://schemas.microsoft.com/office/powerpoint/2010/main" val="4199405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7B7BA0F-D92E-8D1F-DF0D-DE2BA0891363}"/>
              </a:ext>
            </a:extLst>
          </p:cNvPr>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p>
        </p:txBody>
      </p:sp>
      <p:sp>
        <p:nvSpPr>
          <p:cNvPr id="3" name="Segnaposto testo 2">
            <a:extLst>
              <a:ext uri="{FF2B5EF4-FFF2-40B4-BE49-F238E27FC236}">
                <a16:creationId xmlns:a16="http://schemas.microsoft.com/office/drawing/2014/main" id="{9D55CEDD-7BEA-6858-D42F-E5F76D358A0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gli stili del testo dello schema</a:t>
            </a:r>
          </a:p>
        </p:txBody>
      </p:sp>
      <p:sp>
        <p:nvSpPr>
          <p:cNvPr id="4" name="Segnaposto data 3">
            <a:extLst>
              <a:ext uri="{FF2B5EF4-FFF2-40B4-BE49-F238E27FC236}">
                <a16:creationId xmlns:a16="http://schemas.microsoft.com/office/drawing/2014/main" id="{C61322C6-F90F-C507-DC08-21BA8D11C2C1}"/>
              </a:ext>
            </a:extLst>
          </p:cNvPr>
          <p:cNvSpPr>
            <a:spLocks noGrp="1"/>
          </p:cNvSpPr>
          <p:nvPr>
            <p:ph type="dt" sz="half" idx="10"/>
          </p:nvPr>
        </p:nvSpPr>
        <p:spPr/>
        <p:txBody>
          <a:bodyPr/>
          <a:lstStyle/>
          <a:p>
            <a:fld id="{B9F354D2-E13D-463E-8A87-68E6B52FE76B}" type="datetimeFigureOut">
              <a:rPr lang="it-IT" smtClean="0"/>
              <a:t>28/11/2022</a:t>
            </a:fld>
            <a:endParaRPr lang="it-IT"/>
          </a:p>
        </p:txBody>
      </p:sp>
      <p:sp>
        <p:nvSpPr>
          <p:cNvPr id="5" name="Segnaposto piè di pagina 4">
            <a:extLst>
              <a:ext uri="{FF2B5EF4-FFF2-40B4-BE49-F238E27FC236}">
                <a16:creationId xmlns:a16="http://schemas.microsoft.com/office/drawing/2014/main" id="{1CF21882-DDE4-68CE-5C00-609442776089}"/>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4EB4AEBA-FA12-4A32-165D-AFDC924C0139}"/>
              </a:ext>
            </a:extLst>
          </p:cNvPr>
          <p:cNvSpPr>
            <a:spLocks noGrp="1"/>
          </p:cNvSpPr>
          <p:nvPr>
            <p:ph type="sldNum" sz="quarter" idx="12"/>
          </p:nvPr>
        </p:nvSpPr>
        <p:spPr/>
        <p:txBody>
          <a:bodyPr/>
          <a:lstStyle/>
          <a:p>
            <a:fld id="{E4900A29-0BBB-42C8-B854-7944376076C1}" type="slidenum">
              <a:rPr lang="it-IT" smtClean="0"/>
              <a:t>‹N›</a:t>
            </a:fld>
            <a:endParaRPr lang="it-IT"/>
          </a:p>
        </p:txBody>
      </p:sp>
    </p:spTree>
    <p:extLst>
      <p:ext uri="{BB962C8B-B14F-4D97-AF65-F5344CB8AC3E}">
        <p14:creationId xmlns:p14="http://schemas.microsoft.com/office/powerpoint/2010/main" val="30171563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C70E050-61A6-D0FD-3019-3B7209FB3FD0}"/>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3A61D8DF-5040-4A91-DEE2-EB7261D2AE6B}"/>
              </a:ext>
            </a:extLst>
          </p:cNvPr>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8E8D4069-F570-85AA-2D57-A00F14776466}"/>
              </a:ext>
            </a:extLst>
          </p:cNvPr>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a:extLst>
              <a:ext uri="{FF2B5EF4-FFF2-40B4-BE49-F238E27FC236}">
                <a16:creationId xmlns:a16="http://schemas.microsoft.com/office/drawing/2014/main" id="{69EF7037-2C34-DA13-6753-0918376EF827}"/>
              </a:ext>
            </a:extLst>
          </p:cNvPr>
          <p:cNvSpPr>
            <a:spLocks noGrp="1"/>
          </p:cNvSpPr>
          <p:nvPr>
            <p:ph type="dt" sz="half" idx="10"/>
          </p:nvPr>
        </p:nvSpPr>
        <p:spPr/>
        <p:txBody>
          <a:bodyPr/>
          <a:lstStyle/>
          <a:p>
            <a:fld id="{B9F354D2-E13D-463E-8A87-68E6B52FE76B}" type="datetimeFigureOut">
              <a:rPr lang="it-IT" smtClean="0"/>
              <a:t>28/11/2022</a:t>
            </a:fld>
            <a:endParaRPr lang="it-IT"/>
          </a:p>
        </p:txBody>
      </p:sp>
      <p:sp>
        <p:nvSpPr>
          <p:cNvPr id="6" name="Segnaposto piè di pagina 5">
            <a:extLst>
              <a:ext uri="{FF2B5EF4-FFF2-40B4-BE49-F238E27FC236}">
                <a16:creationId xmlns:a16="http://schemas.microsoft.com/office/drawing/2014/main" id="{0B3C20C6-03FB-4F41-DBF2-7046A13AA589}"/>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65019D78-56BA-400E-9535-A58C007E51E6}"/>
              </a:ext>
            </a:extLst>
          </p:cNvPr>
          <p:cNvSpPr>
            <a:spLocks noGrp="1"/>
          </p:cNvSpPr>
          <p:nvPr>
            <p:ph type="sldNum" sz="quarter" idx="12"/>
          </p:nvPr>
        </p:nvSpPr>
        <p:spPr/>
        <p:txBody>
          <a:bodyPr/>
          <a:lstStyle/>
          <a:p>
            <a:fld id="{E4900A29-0BBB-42C8-B854-7944376076C1}" type="slidenum">
              <a:rPr lang="it-IT" smtClean="0"/>
              <a:t>‹N›</a:t>
            </a:fld>
            <a:endParaRPr lang="it-IT"/>
          </a:p>
        </p:txBody>
      </p:sp>
    </p:spTree>
    <p:extLst>
      <p:ext uri="{BB962C8B-B14F-4D97-AF65-F5344CB8AC3E}">
        <p14:creationId xmlns:p14="http://schemas.microsoft.com/office/powerpoint/2010/main" val="1948389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96E3065-65B5-4D70-C022-373E35CFCD5E}"/>
              </a:ext>
            </a:extLst>
          </p:cNvPr>
          <p:cNvSpPr>
            <a:spLocks noGrp="1"/>
          </p:cNvSpPr>
          <p:nvPr>
            <p:ph type="title"/>
          </p:nvPr>
        </p:nvSpPr>
        <p:spPr>
          <a:xfrm>
            <a:off x="839788" y="365125"/>
            <a:ext cx="10515600" cy="1325563"/>
          </a:xfr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C0874900-1054-D3B4-0E35-1AA004EA68B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a:extLst>
              <a:ext uri="{FF2B5EF4-FFF2-40B4-BE49-F238E27FC236}">
                <a16:creationId xmlns:a16="http://schemas.microsoft.com/office/drawing/2014/main" id="{0ED9471F-8093-E60C-0CB7-CD40C3FEF9B4}"/>
              </a:ext>
            </a:extLst>
          </p:cNvPr>
          <p:cNvSpPr>
            <a:spLocks noGrp="1"/>
          </p:cNvSpPr>
          <p:nvPr>
            <p:ph sz="half" idx="2"/>
          </p:nvPr>
        </p:nvSpPr>
        <p:spPr>
          <a:xfrm>
            <a:off x="839788"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a:extLst>
              <a:ext uri="{FF2B5EF4-FFF2-40B4-BE49-F238E27FC236}">
                <a16:creationId xmlns:a16="http://schemas.microsoft.com/office/drawing/2014/main" id="{638F68D1-1DE2-5DAA-4ED5-C53BAD5C990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a:extLst>
              <a:ext uri="{FF2B5EF4-FFF2-40B4-BE49-F238E27FC236}">
                <a16:creationId xmlns:a16="http://schemas.microsoft.com/office/drawing/2014/main" id="{4071E09A-5211-5E54-50BB-9D56F2AEA004}"/>
              </a:ext>
            </a:extLst>
          </p:cNvPr>
          <p:cNvSpPr>
            <a:spLocks noGrp="1"/>
          </p:cNvSpPr>
          <p:nvPr>
            <p:ph sz="quarter" idx="4"/>
          </p:nvPr>
        </p:nvSpPr>
        <p:spPr>
          <a:xfrm>
            <a:off x="6172200"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a:extLst>
              <a:ext uri="{FF2B5EF4-FFF2-40B4-BE49-F238E27FC236}">
                <a16:creationId xmlns:a16="http://schemas.microsoft.com/office/drawing/2014/main" id="{AB1D7B9A-4A60-73B1-5B1A-B29230A63371}"/>
              </a:ext>
            </a:extLst>
          </p:cNvPr>
          <p:cNvSpPr>
            <a:spLocks noGrp="1"/>
          </p:cNvSpPr>
          <p:nvPr>
            <p:ph type="dt" sz="half" idx="10"/>
          </p:nvPr>
        </p:nvSpPr>
        <p:spPr/>
        <p:txBody>
          <a:bodyPr/>
          <a:lstStyle/>
          <a:p>
            <a:fld id="{B9F354D2-E13D-463E-8A87-68E6B52FE76B}" type="datetimeFigureOut">
              <a:rPr lang="it-IT" smtClean="0"/>
              <a:t>28/11/2022</a:t>
            </a:fld>
            <a:endParaRPr lang="it-IT"/>
          </a:p>
        </p:txBody>
      </p:sp>
      <p:sp>
        <p:nvSpPr>
          <p:cNvPr id="8" name="Segnaposto piè di pagina 7">
            <a:extLst>
              <a:ext uri="{FF2B5EF4-FFF2-40B4-BE49-F238E27FC236}">
                <a16:creationId xmlns:a16="http://schemas.microsoft.com/office/drawing/2014/main" id="{319F5BB7-D521-410A-2D81-6359F14165D4}"/>
              </a:ext>
            </a:extLst>
          </p:cNvPr>
          <p:cNvSpPr>
            <a:spLocks noGrp="1"/>
          </p:cNvSpPr>
          <p:nvPr>
            <p:ph type="ftr" sz="quarter" idx="11"/>
          </p:nvPr>
        </p:nvSpPr>
        <p:spPr/>
        <p:txBody>
          <a:bodyPr/>
          <a:lstStyle/>
          <a:p>
            <a:endParaRPr lang="it-IT"/>
          </a:p>
        </p:txBody>
      </p:sp>
      <p:sp>
        <p:nvSpPr>
          <p:cNvPr id="9" name="Segnaposto numero diapositiva 8">
            <a:extLst>
              <a:ext uri="{FF2B5EF4-FFF2-40B4-BE49-F238E27FC236}">
                <a16:creationId xmlns:a16="http://schemas.microsoft.com/office/drawing/2014/main" id="{E4D5B00C-3C26-A188-251C-A033295CEB03}"/>
              </a:ext>
            </a:extLst>
          </p:cNvPr>
          <p:cNvSpPr>
            <a:spLocks noGrp="1"/>
          </p:cNvSpPr>
          <p:nvPr>
            <p:ph type="sldNum" sz="quarter" idx="12"/>
          </p:nvPr>
        </p:nvSpPr>
        <p:spPr/>
        <p:txBody>
          <a:bodyPr/>
          <a:lstStyle/>
          <a:p>
            <a:fld id="{E4900A29-0BBB-42C8-B854-7944376076C1}" type="slidenum">
              <a:rPr lang="it-IT" smtClean="0"/>
              <a:t>‹N›</a:t>
            </a:fld>
            <a:endParaRPr lang="it-IT"/>
          </a:p>
        </p:txBody>
      </p:sp>
    </p:spTree>
    <p:extLst>
      <p:ext uri="{BB962C8B-B14F-4D97-AF65-F5344CB8AC3E}">
        <p14:creationId xmlns:p14="http://schemas.microsoft.com/office/powerpoint/2010/main" val="32726182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831D4E1-E914-3152-81F5-D393C56D0D11}"/>
              </a:ext>
            </a:extLst>
          </p:cNvPr>
          <p:cNvSpPr>
            <a:spLocks noGrp="1"/>
          </p:cNvSpPr>
          <p:nvPr>
            <p:ph type="title"/>
          </p:nvPr>
        </p:nvSpPr>
        <p:spPr/>
        <p:txBody>
          <a:bodyPr/>
          <a:lstStyle/>
          <a:p>
            <a:r>
              <a:rPr lang="it-IT"/>
              <a:t>Fare clic per modificare lo stile del titolo dello schema</a:t>
            </a:r>
          </a:p>
        </p:txBody>
      </p:sp>
      <p:sp>
        <p:nvSpPr>
          <p:cNvPr id="3" name="Segnaposto data 2">
            <a:extLst>
              <a:ext uri="{FF2B5EF4-FFF2-40B4-BE49-F238E27FC236}">
                <a16:creationId xmlns:a16="http://schemas.microsoft.com/office/drawing/2014/main" id="{3E1A06D4-CCB7-BFF8-52B9-95C99EF7375B}"/>
              </a:ext>
            </a:extLst>
          </p:cNvPr>
          <p:cNvSpPr>
            <a:spLocks noGrp="1"/>
          </p:cNvSpPr>
          <p:nvPr>
            <p:ph type="dt" sz="half" idx="10"/>
          </p:nvPr>
        </p:nvSpPr>
        <p:spPr/>
        <p:txBody>
          <a:bodyPr/>
          <a:lstStyle/>
          <a:p>
            <a:fld id="{B9F354D2-E13D-463E-8A87-68E6B52FE76B}" type="datetimeFigureOut">
              <a:rPr lang="it-IT" smtClean="0"/>
              <a:t>28/11/2022</a:t>
            </a:fld>
            <a:endParaRPr lang="it-IT"/>
          </a:p>
        </p:txBody>
      </p:sp>
      <p:sp>
        <p:nvSpPr>
          <p:cNvPr id="4" name="Segnaposto piè di pagina 3">
            <a:extLst>
              <a:ext uri="{FF2B5EF4-FFF2-40B4-BE49-F238E27FC236}">
                <a16:creationId xmlns:a16="http://schemas.microsoft.com/office/drawing/2014/main" id="{1F3FBE2B-70C3-9E77-61A9-A18C586E0021}"/>
              </a:ext>
            </a:extLst>
          </p:cNvPr>
          <p:cNvSpPr>
            <a:spLocks noGrp="1"/>
          </p:cNvSpPr>
          <p:nvPr>
            <p:ph type="ftr" sz="quarter" idx="11"/>
          </p:nvPr>
        </p:nvSpPr>
        <p:spPr/>
        <p:txBody>
          <a:bodyPr/>
          <a:lstStyle/>
          <a:p>
            <a:endParaRPr lang="it-IT"/>
          </a:p>
        </p:txBody>
      </p:sp>
      <p:sp>
        <p:nvSpPr>
          <p:cNvPr id="5" name="Segnaposto numero diapositiva 4">
            <a:extLst>
              <a:ext uri="{FF2B5EF4-FFF2-40B4-BE49-F238E27FC236}">
                <a16:creationId xmlns:a16="http://schemas.microsoft.com/office/drawing/2014/main" id="{52495D75-95CF-DB02-E590-4E9855E96BED}"/>
              </a:ext>
            </a:extLst>
          </p:cNvPr>
          <p:cNvSpPr>
            <a:spLocks noGrp="1"/>
          </p:cNvSpPr>
          <p:nvPr>
            <p:ph type="sldNum" sz="quarter" idx="12"/>
          </p:nvPr>
        </p:nvSpPr>
        <p:spPr/>
        <p:txBody>
          <a:bodyPr/>
          <a:lstStyle/>
          <a:p>
            <a:fld id="{E4900A29-0BBB-42C8-B854-7944376076C1}" type="slidenum">
              <a:rPr lang="it-IT" smtClean="0"/>
              <a:t>‹N›</a:t>
            </a:fld>
            <a:endParaRPr lang="it-IT"/>
          </a:p>
        </p:txBody>
      </p:sp>
    </p:spTree>
    <p:extLst>
      <p:ext uri="{BB962C8B-B14F-4D97-AF65-F5344CB8AC3E}">
        <p14:creationId xmlns:p14="http://schemas.microsoft.com/office/powerpoint/2010/main" val="22533935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75BEEA2C-3FC5-39E4-C623-AB5673241F77}"/>
              </a:ext>
            </a:extLst>
          </p:cNvPr>
          <p:cNvSpPr>
            <a:spLocks noGrp="1"/>
          </p:cNvSpPr>
          <p:nvPr>
            <p:ph type="dt" sz="half" idx="10"/>
          </p:nvPr>
        </p:nvSpPr>
        <p:spPr/>
        <p:txBody>
          <a:bodyPr/>
          <a:lstStyle/>
          <a:p>
            <a:fld id="{B9F354D2-E13D-463E-8A87-68E6B52FE76B}" type="datetimeFigureOut">
              <a:rPr lang="it-IT" smtClean="0"/>
              <a:t>28/11/2022</a:t>
            </a:fld>
            <a:endParaRPr lang="it-IT"/>
          </a:p>
        </p:txBody>
      </p:sp>
      <p:sp>
        <p:nvSpPr>
          <p:cNvPr id="3" name="Segnaposto piè di pagina 2">
            <a:extLst>
              <a:ext uri="{FF2B5EF4-FFF2-40B4-BE49-F238E27FC236}">
                <a16:creationId xmlns:a16="http://schemas.microsoft.com/office/drawing/2014/main" id="{C0FC44A8-2658-7A2F-41FA-F459977D434E}"/>
              </a:ext>
            </a:extLst>
          </p:cNvPr>
          <p:cNvSpPr>
            <a:spLocks noGrp="1"/>
          </p:cNvSpPr>
          <p:nvPr>
            <p:ph type="ftr" sz="quarter" idx="11"/>
          </p:nvPr>
        </p:nvSpPr>
        <p:spPr/>
        <p:txBody>
          <a:bodyPr/>
          <a:lstStyle/>
          <a:p>
            <a:endParaRPr lang="it-IT"/>
          </a:p>
        </p:txBody>
      </p:sp>
      <p:sp>
        <p:nvSpPr>
          <p:cNvPr id="4" name="Segnaposto numero diapositiva 3">
            <a:extLst>
              <a:ext uri="{FF2B5EF4-FFF2-40B4-BE49-F238E27FC236}">
                <a16:creationId xmlns:a16="http://schemas.microsoft.com/office/drawing/2014/main" id="{84DD1817-89BD-BFC3-AB2D-5BF9B912651D}"/>
              </a:ext>
            </a:extLst>
          </p:cNvPr>
          <p:cNvSpPr>
            <a:spLocks noGrp="1"/>
          </p:cNvSpPr>
          <p:nvPr>
            <p:ph type="sldNum" sz="quarter" idx="12"/>
          </p:nvPr>
        </p:nvSpPr>
        <p:spPr/>
        <p:txBody>
          <a:bodyPr/>
          <a:lstStyle/>
          <a:p>
            <a:fld id="{E4900A29-0BBB-42C8-B854-7944376076C1}" type="slidenum">
              <a:rPr lang="it-IT" smtClean="0"/>
              <a:t>‹N›</a:t>
            </a:fld>
            <a:endParaRPr lang="it-IT"/>
          </a:p>
        </p:txBody>
      </p:sp>
    </p:spTree>
    <p:extLst>
      <p:ext uri="{BB962C8B-B14F-4D97-AF65-F5344CB8AC3E}">
        <p14:creationId xmlns:p14="http://schemas.microsoft.com/office/powerpoint/2010/main" val="16112700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F9A7D98-8C59-EE44-36A0-E63B74C9B59F}"/>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753753CC-1297-B0DF-DC5A-B9D7A9BA20A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a:extLst>
              <a:ext uri="{FF2B5EF4-FFF2-40B4-BE49-F238E27FC236}">
                <a16:creationId xmlns:a16="http://schemas.microsoft.com/office/drawing/2014/main" id="{FEADE356-EBCC-FBC0-01B3-01D64595EB6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1EB53553-FC74-D849-A6A4-DCAEFD71BFBB}"/>
              </a:ext>
            </a:extLst>
          </p:cNvPr>
          <p:cNvSpPr>
            <a:spLocks noGrp="1"/>
          </p:cNvSpPr>
          <p:nvPr>
            <p:ph type="dt" sz="half" idx="10"/>
          </p:nvPr>
        </p:nvSpPr>
        <p:spPr/>
        <p:txBody>
          <a:bodyPr/>
          <a:lstStyle/>
          <a:p>
            <a:fld id="{B9F354D2-E13D-463E-8A87-68E6B52FE76B}" type="datetimeFigureOut">
              <a:rPr lang="it-IT" smtClean="0"/>
              <a:t>28/11/2022</a:t>
            </a:fld>
            <a:endParaRPr lang="it-IT"/>
          </a:p>
        </p:txBody>
      </p:sp>
      <p:sp>
        <p:nvSpPr>
          <p:cNvPr id="6" name="Segnaposto piè di pagina 5">
            <a:extLst>
              <a:ext uri="{FF2B5EF4-FFF2-40B4-BE49-F238E27FC236}">
                <a16:creationId xmlns:a16="http://schemas.microsoft.com/office/drawing/2014/main" id="{B9BE1579-C1D9-8111-44EB-6DB18C748062}"/>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A3E8D0BF-9E68-6350-D093-719CAEE1D171}"/>
              </a:ext>
            </a:extLst>
          </p:cNvPr>
          <p:cNvSpPr>
            <a:spLocks noGrp="1"/>
          </p:cNvSpPr>
          <p:nvPr>
            <p:ph type="sldNum" sz="quarter" idx="12"/>
          </p:nvPr>
        </p:nvSpPr>
        <p:spPr/>
        <p:txBody>
          <a:bodyPr/>
          <a:lstStyle/>
          <a:p>
            <a:fld id="{E4900A29-0BBB-42C8-B854-7944376076C1}" type="slidenum">
              <a:rPr lang="it-IT" smtClean="0"/>
              <a:t>‹N›</a:t>
            </a:fld>
            <a:endParaRPr lang="it-IT"/>
          </a:p>
        </p:txBody>
      </p:sp>
    </p:spTree>
    <p:extLst>
      <p:ext uri="{BB962C8B-B14F-4D97-AF65-F5344CB8AC3E}">
        <p14:creationId xmlns:p14="http://schemas.microsoft.com/office/powerpoint/2010/main" val="34885633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7422D8F-5A4D-A2F8-D7DE-10882AB32440}"/>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immagine 2">
            <a:extLst>
              <a:ext uri="{FF2B5EF4-FFF2-40B4-BE49-F238E27FC236}">
                <a16:creationId xmlns:a16="http://schemas.microsoft.com/office/drawing/2014/main" id="{74EF6BCA-911D-BB52-74C7-0F891300FAE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a:extLst>
              <a:ext uri="{FF2B5EF4-FFF2-40B4-BE49-F238E27FC236}">
                <a16:creationId xmlns:a16="http://schemas.microsoft.com/office/drawing/2014/main" id="{8EE18EC4-5A03-2C2B-DCF7-3FB2B1E91F4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10FD8C80-445D-A00B-0CB6-0A8EE8DB8CBA}"/>
              </a:ext>
            </a:extLst>
          </p:cNvPr>
          <p:cNvSpPr>
            <a:spLocks noGrp="1"/>
          </p:cNvSpPr>
          <p:nvPr>
            <p:ph type="dt" sz="half" idx="10"/>
          </p:nvPr>
        </p:nvSpPr>
        <p:spPr/>
        <p:txBody>
          <a:bodyPr/>
          <a:lstStyle/>
          <a:p>
            <a:fld id="{B9F354D2-E13D-463E-8A87-68E6B52FE76B}" type="datetimeFigureOut">
              <a:rPr lang="it-IT" smtClean="0"/>
              <a:t>28/11/2022</a:t>
            </a:fld>
            <a:endParaRPr lang="it-IT"/>
          </a:p>
        </p:txBody>
      </p:sp>
      <p:sp>
        <p:nvSpPr>
          <p:cNvPr id="6" name="Segnaposto piè di pagina 5">
            <a:extLst>
              <a:ext uri="{FF2B5EF4-FFF2-40B4-BE49-F238E27FC236}">
                <a16:creationId xmlns:a16="http://schemas.microsoft.com/office/drawing/2014/main" id="{7ABAA7EB-D1CF-6780-1676-4475F8E2F1A5}"/>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1A5A2D96-5FA3-D711-288D-A58E98EA3DD9}"/>
              </a:ext>
            </a:extLst>
          </p:cNvPr>
          <p:cNvSpPr>
            <a:spLocks noGrp="1"/>
          </p:cNvSpPr>
          <p:nvPr>
            <p:ph type="sldNum" sz="quarter" idx="12"/>
          </p:nvPr>
        </p:nvSpPr>
        <p:spPr/>
        <p:txBody>
          <a:bodyPr/>
          <a:lstStyle/>
          <a:p>
            <a:fld id="{E4900A29-0BBB-42C8-B854-7944376076C1}" type="slidenum">
              <a:rPr lang="it-IT" smtClean="0"/>
              <a:t>‹N›</a:t>
            </a:fld>
            <a:endParaRPr lang="it-IT"/>
          </a:p>
        </p:txBody>
      </p:sp>
    </p:spTree>
    <p:extLst>
      <p:ext uri="{BB962C8B-B14F-4D97-AF65-F5344CB8AC3E}">
        <p14:creationId xmlns:p14="http://schemas.microsoft.com/office/powerpoint/2010/main" val="23414792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DB05C026-F7BB-581C-0F94-6267A1C2D23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52D3478A-D7A0-0D1D-A1AE-5CD2767EDF2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421F5B69-4B42-6F06-6A05-86B3C685283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9F354D2-E13D-463E-8A87-68E6B52FE76B}" type="datetimeFigureOut">
              <a:rPr lang="it-IT" smtClean="0"/>
              <a:t>28/11/2022</a:t>
            </a:fld>
            <a:endParaRPr lang="it-IT"/>
          </a:p>
        </p:txBody>
      </p:sp>
      <p:sp>
        <p:nvSpPr>
          <p:cNvPr id="5" name="Segnaposto piè di pagina 4">
            <a:extLst>
              <a:ext uri="{FF2B5EF4-FFF2-40B4-BE49-F238E27FC236}">
                <a16:creationId xmlns:a16="http://schemas.microsoft.com/office/drawing/2014/main" id="{46ADEFC9-F06D-2F92-85F3-7A47A0F880F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a:extLst>
              <a:ext uri="{FF2B5EF4-FFF2-40B4-BE49-F238E27FC236}">
                <a16:creationId xmlns:a16="http://schemas.microsoft.com/office/drawing/2014/main" id="{9F282025-7986-35D9-EC54-D084C50A99C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4900A29-0BBB-42C8-B854-7944376076C1}" type="slidenum">
              <a:rPr lang="it-IT" smtClean="0"/>
              <a:t>‹N›</a:t>
            </a:fld>
            <a:endParaRPr lang="it-IT"/>
          </a:p>
        </p:txBody>
      </p:sp>
    </p:spTree>
    <p:extLst>
      <p:ext uri="{BB962C8B-B14F-4D97-AF65-F5344CB8AC3E}">
        <p14:creationId xmlns:p14="http://schemas.microsoft.com/office/powerpoint/2010/main" val="335662654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22.emf"/><Relationship Id="rId7"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7.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1.wmf"/><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oleObject" Target="../embeddings/oleObject2.bin"/><Relationship Id="rId5" Type="http://schemas.openxmlformats.org/officeDocument/2006/relationships/image" Target="../media/image410.png"/><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8" Type="http://schemas.openxmlformats.org/officeDocument/2006/relationships/image" Target="../media/image33.png"/><Relationship Id="rId3" Type="http://schemas.microsoft.com/office/2007/relationships/media" Target="../media/media3.mp4"/><Relationship Id="rId7" Type="http://schemas.openxmlformats.org/officeDocument/2006/relationships/image" Target="../media/image32.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notesSlide" Target="../notesSlides/notesSlide16.xml"/><Relationship Id="rId5" Type="http://schemas.openxmlformats.org/officeDocument/2006/relationships/slideLayout" Target="../slideLayouts/slideLayout2.xml"/><Relationship Id="rId4" Type="http://schemas.openxmlformats.org/officeDocument/2006/relationships/video" Target="../media/media3.mp4"/></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7.xml"/><Relationship Id="rId1" Type="http://schemas.openxmlformats.org/officeDocument/2006/relationships/slideLayout" Target="../slideLayouts/slideLayout6.xml"/><Relationship Id="rId4" Type="http://schemas.openxmlformats.org/officeDocument/2006/relationships/image" Target="../media/image35.png"/></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hyperlink" Target="https://doi.org/10.1002/essoar.10512454.1%20Y2" TargetMode="External"/><Relationship Id="rId5" Type="http://schemas.openxmlformats.org/officeDocument/2006/relationships/hyperlink" Target="https://doi.org/10.1016/j.soildyn.2010.06.008" TargetMode="External"/><Relationship Id="rId4" Type="http://schemas.openxmlformats.org/officeDocument/2006/relationships/image" Target="../media/image43.png"/></Relationships>
</file>

<file path=ppt/slides/_rels/slide2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71.png"/><Relationship Id="rId2" Type="http://schemas.openxmlformats.org/officeDocument/2006/relationships/notesSlide" Target="../notesSlides/notesSlide22.xml"/><Relationship Id="rId1" Type="http://schemas.openxmlformats.org/officeDocument/2006/relationships/slideLayout" Target="../slideLayouts/slideLayout6.xml"/><Relationship Id="rId6" Type="http://schemas.openxmlformats.org/officeDocument/2006/relationships/customXml" Target="../ink/ink1.xml"/><Relationship Id="rId5" Type="http://schemas.openxmlformats.org/officeDocument/2006/relationships/image" Target="../media/image47.png"/><Relationship Id="rId4" Type="http://schemas.openxmlformats.org/officeDocument/2006/relationships/image" Target="../media/image46.png"/></Relationships>
</file>

<file path=ppt/slides/_rels/slide25.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23.xml"/><Relationship Id="rId1" Type="http://schemas.openxmlformats.org/officeDocument/2006/relationships/slideLayout" Target="../slideLayouts/slideLayout6.xml"/><Relationship Id="rId4" Type="http://schemas.openxmlformats.org/officeDocument/2006/relationships/image" Target="../media/image49.png"/></Relationships>
</file>

<file path=ppt/slides/_rels/slide2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52.emf"/><Relationship Id="rId4" Type="http://schemas.openxmlformats.org/officeDocument/2006/relationships/image" Target="../media/image51.emf"/></Relationships>
</file>

<file path=ppt/slides/_rels/slide27.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55.jpg"/><Relationship Id="rId4" Type="http://schemas.openxmlformats.org/officeDocument/2006/relationships/image" Target="../media/image54.png"/></Relationships>
</file>

<file path=ppt/slides/_rels/slide2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6.xml"/><Relationship Id="rId1" Type="http://schemas.openxmlformats.org/officeDocument/2006/relationships/slideLayout" Target="../slideLayouts/slideLayout5.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2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16.wmf"/><Relationship Id="rId4" Type="http://schemas.openxmlformats.org/officeDocument/2006/relationships/oleObject" Target="../embeddings/oleObject1.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DA942219-FFBA-818A-0B33-443378F66BF5}"/>
              </a:ext>
            </a:extLst>
          </p:cNvPr>
          <p:cNvPicPr>
            <a:picLocks noChangeAspect="1" noChangeArrowheads="1"/>
          </p:cNvPicPr>
          <p:nvPr/>
        </p:nvPicPr>
        <p:blipFill>
          <a:blip r:embed="rId3">
            <a:alphaModFix amt="16000"/>
            <a:extLst>
              <a:ext uri="{28A0092B-C50C-407E-A947-70E740481C1C}">
                <a14:useLocalDpi xmlns:a14="http://schemas.microsoft.com/office/drawing/2010/main" val="0"/>
              </a:ext>
            </a:extLst>
          </a:blip>
          <a:srcRect/>
          <a:stretch>
            <a:fillRect/>
          </a:stretch>
        </p:blipFill>
        <p:spPr bwMode="auto">
          <a:xfrm>
            <a:off x="-314960" y="0"/>
            <a:ext cx="12506960" cy="8327338"/>
          </a:xfrm>
          <a:prstGeom prst="rect">
            <a:avLst/>
          </a:prstGeom>
          <a:noFill/>
          <a:extLst>
            <a:ext uri="{909E8E84-426E-40DD-AFC4-6F175D3DCCD1}">
              <a14:hiddenFill xmlns:a14="http://schemas.microsoft.com/office/drawing/2010/main">
                <a:solidFill>
                  <a:srgbClr val="FFFFFF"/>
                </a:solidFill>
              </a14:hiddenFill>
            </a:ext>
          </a:extLst>
        </p:spPr>
      </p:pic>
      <p:sp>
        <p:nvSpPr>
          <p:cNvPr id="5" name="Sottotitolo 4">
            <a:extLst>
              <a:ext uri="{FF2B5EF4-FFF2-40B4-BE49-F238E27FC236}">
                <a16:creationId xmlns:a16="http://schemas.microsoft.com/office/drawing/2014/main" id="{0C5EC449-3D5F-3F22-5FAD-D858025C02B3}"/>
              </a:ext>
            </a:extLst>
          </p:cNvPr>
          <p:cNvSpPr>
            <a:spLocks noGrp="1"/>
          </p:cNvSpPr>
          <p:nvPr>
            <p:ph type="subTitle" idx="1"/>
          </p:nvPr>
        </p:nvSpPr>
        <p:spPr>
          <a:xfrm>
            <a:off x="4453613" y="4447032"/>
            <a:ext cx="6610870" cy="1628347"/>
          </a:xfrm>
        </p:spPr>
        <p:txBody>
          <a:bodyPr anchor="ctr">
            <a:normAutofit/>
          </a:bodyPr>
          <a:lstStyle/>
          <a:p>
            <a:r>
              <a:rPr lang="it-IT" sz="2000" b="1" u="sng" dirty="0">
                <a:solidFill>
                  <a:srgbClr val="002060"/>
                </a:solidFill>
                <a:latin typeface="Times New Roman" panose="02020603050405020304" pitchFamily="18" charset="0"/>
                <a:cs typeface="Times New Roman" panose="02020603050405020304" pitchFamily="18" charset="0"/>
              </a:rPr>
              <a:t>A. Scala</a:t>
            </a:r>
            <a:r>
              <a:rPr lang="it-IT" sz="2000" b="1" dirty="0">
                <a:solidFill>
                  <a:srgbClr val="002060"/>
                </a:solidFill>
                <a:latin typeface="Times New Roman" panose="02020603050405020304" pitchFamily="18" charset="0"/>
                <a:cs typeface="Times New Roman" panose="02020603050405020304" pitchFamily="18" charset="0"/>
              </a:rPr>
              <a:t>, A. Zollo, L. Elia, R. Rea, S. Colombelli, A. Amato</a:t>
            </a:r>
          </a:p>
        </p:txBody>
      </p:sp>
      <p:sp>
        <p:nvSpPr>
          <p:cNvPr id="4" name="Titolo 3">
            <a:extLst>
              <a:ext uri="{FF2B5EF4-FFF2-40B4-BE49-F238E27FC236}">
                <a16:creationId xmlns:a16="http://schemas.microsoft.com/office/drawing/2014/main" id="{04E106D3-25AA-B113-65DC-87786F0C2ADC}"/>
              </a:ext>
            </a:extLst>
          </p:cNvPr>
          <p:cNvSpPr>
            <a:spLocks noGrp="1"/>
          </p:cNvSpPr>
          <p:nvPr>
            <p:ph type="ctrTitle"/>
          </p:nvPr>
        </p:nvSpPr>
        <p:spPr>
          <a:xfrm>
            <a:off x="2684128" y="3532733"/>
            <a:ext cx="10149840" cy="1261872"/>
          </a:xfrm>
        </p:spPr>
        <p:txBody>
          <a:bodyPr anchor="ctr">
            <a:noAutofit/>
          </a:bodyPr>
          <a:lstStyle/>
          <a:p>
            <a:r>
              <a:rPr lang="en-GB" sz="4800" b="1" dirty="0">
                <a:solidFill>
                  <a:schemeClr val="accent6">
                    <a:lumMod val="75000"/>
                  </a:schemeClr>
                </a:solidFill>
              </a:rPr>
              <a:t>Seismic Early Warning Systems </a:t>
            </a:r>
            <a:endParaRPr lang="it-IT" sz="4800" b="1" dirty="0">
              <a:solidFill>
                <a:schemeClr val="accent6">
                  <a:lumMod val="75000"/>
                </a:schemeClr>
              </a:solidFill>
            </a:endParaRPr>
          </a:p>
        </p:txBody>
      </p:sp>
      <p:sp>
        <p:nvSpPr>
          <p:cNvPr id="3" name="CasellaDiTesto 2">
            <a:extLst>
              <a:ext uri="{FF2B5EF4-FFF2-40B4-BE49-F238E27FC236}">
                <a16:creationId xmlns:a16="http://schemas.microsoft.com/office/drawing/2014/main" id="{FC99ED52-1C1D-1A7C-41AC-79A8AE7107F1}"/>
              </a:ext>
            </a:extLst>
          </p:cNvPr>
          <p:cNvSpPr txBox="1"/>
          <p:nvPr/>
        </p:nvSpPr>
        <p:spPr>
          <a:xfrm>
            <a:off x="6417928" y="145156"/>
            <a:ext cx="6253480" cy="1836400"/>
          </a:xfrm>
          <a:prstGeom prst="rect">
            <a:avLst/>
          </a:prstGeom>
          <a:noFill/>
        </p:spPr>
        <p:txBody>
          <a:bodyPr wrap="square">
            <a:spAutoFit/>
          </a:bodyPr>
          <a:lstStyle/>
          <a:p>
            <a:pPr algn="ctr" rtl="0">
              <a:spcBef>
                <a:spcPts val="0"/>
              </a:spcBef>
              <a:spcAft>
                <a:spcPts val="800"/>
              </a:spcAft>
            </a:pPr>
            <a:r>
              <a:rPr lang="en-GB" sz="3200" b="1" i="0" u="none" strike="noStrike" dirty="0">
                <a:solidFill>
                  <a:srgbClr val="0070C0"/>
                </a:solidFill>
                <a:effectLst/>
                <a:latin typeface="Calibri" panose="020F0502020204030204" pitchFamily="34" charset="0"/>
              </a:rPr>
              <a:t>NEAMTWS Experts Meeting</a:t>
            </a:r>
            <a:endParaRPr lang="en-GB" b="0" dirty="0">
              <a:effectLst/>
            </a:endParaRPr>
          </a:p>
          <a:p>
            <a:pPr algn="ctr" rtl="0">
              <a:spcBef>
                <a:spcPts val="0"/>
              </a:spcBef>
              <a:spcAft>
                <a:spcPts val="800"/>
              </a:spcAft>
            </a:pPr>
            <a:r>
              <a:rPr lang="en-GB" sz="1800" b="1" i="0" u="none" strike="noStrike" dirty="0">
                <a:solidFill>
                  <a:srgbClr val="7F7F7F"/>
                </a:solidFill>
                <a:effectLst/>
                <a:latin typeface="Calibri" panose="020F0502020204030204" pitchFamily="34" charset="0"/>
              </a:rPr>
              <a:t>Implementing NEAMTWS 2030 Strategy</a:t>
            </a:r>
            <a:br>
              <a:rPr lang="en-GB" sz="1800" b="0" i="0" u="none" strike="noStrike" dirty="0">
                <a:solidFill>
                  <a:srgbClr val="7F7F7F"/>
                </a:solidFill>
                <a:effectLst/>
                <a:latin typeface="Calibri" panose="020F0502020204030204" pitchFamily="34" charset="0"/>
              </a:rPr>
            </a:br>
            <a:r>
              <a:rPr lang="en-GB" sz="1800" b="1" i="0" u="none" strike="noStrike" dirty="0">
                <a:solidFill>
                  <a:srgbClr val="7F7F7F"/>
                </a:solidFill>
                <a:effectLst/>
                <a:latin typeface="Calibri" panose="020F0502020204030204" pitchFamily="34" charset="0"/>
              </a:rPr>
              <a:t>Opportunities and Actions to Explore </a:t>
            </a:r>
            <a:endParaRPr lang="en-GB" b="0" dirty="0">
              <a:effectLst/>
            </a:endParaRPr>
          </a:p>
          <a:p>
            <a:pPr algn="ctr" rtl="0">
              <a:spcBef>
                <a:spcPts val="0"/>
              </a:spcBef>
              <a:spcAft>
                <a:spcPts val="800"/>
              </a:spcAft>
            </a:pPr>
            <a:r>
              <a:rPr lang="en-GB" sz="1400" b="0" i="0" u="none" strike="noStrike" dirty="0">
                <a:solidFill>
                  <a:srgbClr val="7F7F7F"/>
                </a:solidFill>
                <a:effectLst/>
                <a:latin typeface="Times New Roman" panose="02020603050405020304" pitchFamily="18" charset="0"/>
              </a:rPr>
              <a:t>28-30 Nov, Naples, Italy</a:t>
            </a:r>
            <a:br>
              <a:rPr lang="en-GB" dirty="0"/>
            </a:br>
            <a:endParaRPr lang="en-GB" dirty="0"/>
          </a:p>
        </p:txBody>
      </p:sp>
      <p:sp>
        <p:nvSpPr>
          <p:cNvPr id="6" name="CasellaDiTesto 5">
            <a:extLst>
              <a:ext uri="{FF2B5EF4-FFF2-40B4-BE49-F238E27FC236}">
                <a16:creationId xmlns:a16="http://schemas.microsoft.com/office/drawing/2014/main" id="{467350F5-88BA-0DED-B243-07F06C661060}"/>
              </a:ext>
            </a:extLst>
          </p:cNvPr>
          <p:cNvSpPr txBox="1"/>
          <p:nvPr/>
        </p:nvSpPr>
        <p:spPr>
          <a:xfrm>
            <a:off x="7586328" y="1943943"/>
            <a:ext cx="3916680" cy="369332"/>
          </a:xfrm>
          <a:prstGeom prst="rect">
            <a:avLst/>
          </a:prstGeom>
          <a:noFill/>
        </p:spPr>
        <p:txBody>
          <a:bodyPr wrap="square">
            <a:spAutoFit/>
          </a:bodyPr>
          <a:lstStyle/>
          <a:p>
            <a:pPr algn="ctr"/>
            <a:r>
              <a:rPr lang="en-GB" sz="1800" b="1" dirty="0">
                <a:solidFill>
                  <a:schemeClr val="accent6">
                    <a:lumMod val="75000"/>
                  </a:schemeClr>
                </a:solidFill>
              </a:rPr>
              <a:t>Reducing alert time for local system</a:t>
            </a:r>
            <a:endParaRPr lang="en-GB" dirty="0"/>
          </a:p>
        </p:txBody>
      </p:sp>
    </p:spTree>
    <p:extLst>
      <p:ext uri="{BB962C8B-B14F-4D97-AF65-F5344CB8AC3E}">
        <p14:creationId xmlns:p14="http://schemas.microsoft.com/office/powerpoint/2010/main" val="14921990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8AD5CE7-E568-9433-AAFA-D5A6CF1CE0E3}"/>
              </a:ext>
            </a:extLst>
          </p:cNvPr>
          <p:cNvSpPr>
            <a:spLocks noGrp="1"/>
          </p:cNvSpPr>
          <p:nvPr>
            <p:ph type="ctrTitle"/>
          </p:nvPr>
        </p:nvSpPr>
        <p:spPr>
          <a:xfrm>
            <a:off x="1524000" y="1972968"/>
            <a:ext cx="9144000" cy="2387600"/>
          </a:xfrm>
        </p:spPr>
        <p:txBody>
          <a:bodyPr>
            <a:noAutofit/>
          </a:bodyPr>
          <a:lstStyle/>
          <a:p>
            <a:r>
              <a:rPr kumimoji="0" lang="it-IT" b="1" i="0" u="none" strike="noStrike" kern="1200" cap="all" spc="0" normalizeH="0" baseline="0" noProof="0" dirty="0">
                <a:ln>
                  <a:noFill/>
                </a:ln>
                <a:solidFill>
                  <a:srgbClr val="0070C0"/>
                </a:solidFill>
                <a:effectLst/>
                <a:uLnTx/>
                <a:uFillTx/>
                <a:latin typeface="Calibri"/>
                <a:ea typeface="+mj-ea"/>
                <a:cs typeface="+mj-cs"/>
              </a:rPr>
              <a:t>Offline </a:t>
            </a:r>
            <a:r>
              <a:rPr kumimoji="0" lang="it-IT" b="1" i="0" u="none" strike="noStrike" kern="1200" cap="all" spc="0" normalizeH="0" baseline="0" noProof="0" dirty="0" err="1">
                <a:ln>
                  <a:noFill/>
                </a:ln>
                <a:solidFill>
                  <a:srgbClr val="0070C0"/>
                </a:solidFill>
                <a:effectLst/>
                <a:uLnTx/>
                <a:uFillTx/>
                <a:latin typeface="Calibri"/>
                <a:ea typeface="+mj-ea"/>
                <a:cs typeface="+mj-cs"/>
              </a:rPr>
              <a:t>application</a:t>
            </a:r>
            <a:r>
              <a:rPr kumimoji="0" lang="it-IT" b="1" i="0" u="none" strike="noStrike" kern="1200" cap="all" spc="0" normalizeH="0" baseline="0" noProof="0" dirty="0">
                <a:ln>
                  <a:noFill/>
                </a:ln>
                <a:solidFill>
                  <a:srgbClr val="0070C0"/>
                </a:solidFill>
                <a:effectLst/>
                <a:uLnTx/>
                <a:uFillTx/>
                <a:latin typeface="Calibri"/>
                <a:ea typeface="+mj-ea"/>
                <a:cs typeface="+mj-cs"/>
              </a:rPr>
              <a:t> of presto &amp; </a:t>
            </a:r>
            <a:r>
              <a:rPr kumimoji="0" lang="it-IT" b="1" i="0" u="none" strike="noStrike" kern="1200" cap="all" spc="0" normalizeH="0" baseline="0" noProof="0" dirty="0" err="1">
                <a:ln>
                  <a:noFill/>
                </a:ln>
                <a:solidFill>
                  <a:srgbClr val="0070C0"/>
                </a:solidFill>
                <a:effectLst/>
                <a:uLnTx/>
                <a:uFillTx/>
                <a:latin typeface="Calibri"/>
                <a:ea typeface="+mj-ea"/>
                <a:cs typeface="+mj-cs"/>
              </a:rPr>
              <a:t>quake</a:t>
            </a:r>
            <a:r>
              <a:rPr kumimoji="0" lang="it-IT" b="1" i="0" u="none" strike="noStrike" kern="1200" cap="all" spc="0" normalizeH="0" baseline="0" noProof="0" dirty="0">
                <a:ln>
                  <a:noFill/>
                </a:ln>
                <a:solidFill>
                  <a:srgbClr val="0070C0"/>
                </a:solidFill>
                <a:effectLst/>
                <a:uLnTx/>
                <a:uFillTx/>
                <a:latin typeface="Calibri"/>
                <a:ea typeface="+mj-ea"/>
                <a:cs typeface="+mj-cs"/>
              </a:rPr>
              <a:t>-up </a:t>
            </a:r>
            <a:r>
              <a:rPr kumimoji="0" lang="it-IT" b="1" i="0" u="none" strike="noStrike" kern="1200" cap="all" spc="0" normalizeH="0" baseline="0" noProof="0" dirty="0" err="1">
                <a:ln>
                  <a:noFill/>
                </a:ln>
                <a:solidFill>
                  <a:srgbClr val="0070C0"/>
                </a:solidFill>
                <a:effectLst/>
                <a:uLnTx/>
                <a:uFillTx/>
                <a:latin typeface="Calibri"/>
                <a:ea typeface="+mj-ea"/>
                <a:cs typeface="+mj-cs"/>
              </a:rPr>
              <a:t>eew</a:t>
            </a:r>
            <a:r>
              <a:rPr kumimoji="0" lang="it-IT" b="1" i="0" u="none" strike="noStrike" kern="1200" cap="all" spc="0" normalizeH="0" baseline="0" noProof="0" dirty="0">
                <a:ln>
                  <a:noFill/>
                </a:ln>
                <a:solidFill>
                  <a:srgbClr val="0070C0"/>
                </a:solidFill>
                <a:effectLst/>
                <a:uLnTx/>
                <a:uFillTx/>
                <a:latin typeface="Calibri"/>
                <a:ea typeface="+mj-ea"/>
                <a:cs typeface="+mj-cs"/>
              </a:rPr>
              <a:t> </a:t>
            </a:r>
            <a:br>
              <a:rPr lang="it-IT" b="1" cap="all" dirty="0">
                <a:solidFill>
                  <a:srgbClr val="0070C0"/>
                </a:solidFill>
                <a:latin typeface="Calibri"/>
              </a:rPr>
            </a:br>
            <a:br>
              <a:rPr lang="it-IT" b="1" cap="all" dirty="0">
                <a:solidFill>
                  <a:srgbClr val="0070C0"/>
                </a:solidFill>
                <a:latin typeface="Calibri"/>
              </a:rPr>
            </a:br>
            <a:r>
              <a:rPr kumimoji="0" lang="it-IT" b="1" i="1" u="none" strike="noStrike" kern="1200" cap="all" spc="0" normalizeH="0" baseline="0" noProof="0" dirty="0" err="1">
                <a:ln>
                  <a:noFill/>
                </a:ln>
                <a:solidFill>
                  <a:srgbClr val="0070C0"/>
                </a:solidFill>
                <a:effectLst/>
                <a:uLnTx/>
                <a:uFillTx/>
                <a:latin typeface="Calibri"/>
                <a:ea typeface="+mj-ea"/>
                <a:cs typeface="+mj-cs"/>
              </a:rPr>
              <a:t>simulated</a:t>
            </a:r>
            <a:r>
              <a:rPr kumimoji="0" lang="it-IT" b="1" i="1" u="none" strike="noStrike" kern="1200" cap="all" spc="0" normalizeH="0" baseline="0" noProof="0" dirty="0">
                <a:ln>
                  <a:noFill/>
                </a:ln>
                <a:solidFill>
                  <a:srgbClr val="0070C0"/>
                </a:solidFill>
                <a:effectLst/>
                <a:uLnTx/>
                <a:uFillTx/>
                <a:latin typeface="Calibri"/>
                <a:ea typeface="+mj-ea"/>
                <a:cs typeface="+mj-cs"/>
              </a:rPr>
              <a:t> M 7, Messina </a:t>
            </a:r>
            <a:r>
              <a:rPr kumimoji="0" lang="it-IT" b="1" i="1" u="none" strike="noStrike" kern="1200" cap="all" spc="0" normalizeH="0" baseline="0" noProof="0" dirty="0" err="1">
                <a:ln>
                  <a:noFill/>
                </a:ln>
                <a:solidFill>
                  <a:srgbClr val="0070C0"/>
                </a:solidFill>
                <a:effectLst/>
                <a:uLnTx/>
                <a:uFillTx/>
                <a:latin typeface="Calibri"/>
                <a:ea typeface="+mj-ea"/>
                <a:cs typeface="+mj-cs"/>
              </a:rPr>
              <a:t>strait</a:t>
            </a:r>
            <a:r>
              <a:rPr kumimoji="0" lang="it-IT" b="1" i="1" u="none" strike="noStrike" kern="1200" cap="all" spc="0" normalizeH="0" baseline="0" noProof="0" dirty="0">
                <a:ln>
                  <a:noFill/>
                </a:ln>
                <a:solidFill>
                  <a:srgbClr val="0070C0"/>
                </a:solidFill>
                <a:effectLst/>
                <a:uLnTx/>
                <a:uFillTx/>
                <a:latin typeface="Calibri"/>
                <a:ea typeface="+mj-ea"/>
                <a:cs typeface="+mj-cs"/>
              </a:rPr>
              <a:t> </a:t>
            </a:r>
            <a:r>
              <a:rPr kumimoji="0" lang="it-IT" b="1" i="1" u="none" strike="noStrike" kern="1200" cap="all" spc="0" normalizeH="0" baseline="0" noProof="0" dirty="0" err="1">
                <a:ln>
                  <a:noFill/>
                </a:ln>
                <a:solidFill>
                  <a:srgbClr val="0070C0"/>
                </a:solidFill>
                <a:effectLst/>
                <a:uLnTx/>
                <a:uFillTx/>
                <a:latin typeface="Calibri"/>
                <a:ea typeface="+mj-ea"/>
                <a:cs typeface="+mj-cs"/>
              </a:rPr>
              <a:t>earthquake</a:t>
            </a:r>
            <a:r>
              <a:rPr kumimoji="0" lang="it-IT" b="1" i="1" u="none" strike="noStrike" kern="1200" cap="all" spc="0" normalizeH="0" baseline="0" noProof="0" dirty="0">
                <a:ln>
                  <a:noFill/>
                </a:ln>
                <a:solidFill>
                  <a:srgbClr val="0070C0"/>
                </a:solidFill>
                <a:effectLst/>
                <a:uLnTx/>
                <a:uFillTx/>
                <a:latin typeface="Calibri"/>
                <a:ea typeface="+mj-ea"/>
                <a:cs typeface="+mj-cs"/>
              </a:rPr>
              <a:t> </a:t>
            </a:r>
            <a:endParaRPr lang="it-IT" i="1" dirty="0">
              <a:solidFill>
                <a:srgbClr val="0070C0"/>
              </a:solidFill>
            </a:endParaRPr>
          </a:p>
        </p:txBody>
      </p:sp>
      <p:sp>
        <p:nvSpPr>
          <p:cNvPr id="4" name="Sottotitolo 3">
            <a:extLst>
              <a:ext uri="{FF2B5EF4-FFF2-40B4-BE49-F238E27FC236}">
                <a16:creationId xmlns:a16="http://schemas.microsoft.com/office/drawing/2014/main" id="{92E33E5B-1F0E-642E-13C4-414445C9C15F}"/>
              </a:ext>
            </a:extLst>
          </p:cNvPr>
          <p:cNvSpPr>
            <a:spLocks noGrp="1"/>
          </p:cNvSpPr>
          <p:nvPr>
            <p:ph type="subTitle" idx="1"/>
          </p:nvPr>
        </p:nvSpPr>
        <p:spPr>
          <a:xfrm>
            <a:off x="1860885" y="4890136"/>
            <a:ext cx="8470229" cy="806118"/>
          </a:xfrm>
        </p:spPr>
        <p:txBody>
          <a:bodyPr>
            <a:noAutofit/>
          </a:bodyPr>
          <a:lstStyle/>
          <a:p>
            <a:r>
              <a:rPr lang="it-IT" sz="4000" i="1" dirty="0"/>
              <a:t>In </a:t>
            </a:r>
            <a:r>
              <a:rPr lang="it-IT" sz="4000" i="1" dirty="0" err="1"/>
              <a:t>collaboration</a:t>
            </a:r>
            <a:r>
              <a:rPr lang="it-IT" sz="4000" i="1" dirty="0"/>
              <a:t> with the CAT-INGV </a:t>
            </a:r>
            <a:r>
              <a:rPr lang="it-IT" sz="4000" i="1" dirty="0" err="1"/>
              <a:t>research</a:t>
            </a:r>
            <a:r>
              <a:rPr lang="it-IT" sz="4000" i="1" dirty="0"/>
              <a:t> team</a:t>
            </a:r>
          </a:p>
        </p:txBody>
      </p:sp>
    </p:spTree>
    <p:extLst>
      <p:ext uri="{BB962C8B-B14F-4D97-AF65-F5344CB8AC3E}">
        <p14:creationId xmlns:p14="http://schemas.microsoft.com/office/powerpoint/2010/main" val="338340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4">
            <a:extLst>
              <a:ext uri="{FF2B5EF4-FFF2-40B4-BE49-F238E27FC236}">
                <a16:creationId xmlns:a16="http://schemas.microsoft.com/office/drawing/2014/main" id="{8539749B-DD0F-D4B5-B444-B7B4A0400421}"/>
              </a:ext>
            </a:extLst>
          </p:cNvPr>
          <p:cNvSpPr>
            <a:spLocks noGrp="1"/>
          </p:cNvSpPr>
          <p:nvPr>
            <p:ph type="title"/>
          </p:nvPr>
        </p:nvSpPr>
        <p:spPr>
          <a:xfrm>
            <a:off x="832051" y="70987"/>
            <a:ext cx="10515600" cy="1325563"/>
          </a:xfrm>
        </p:spPr>
        <p:txBody>
          <a:bodyPr/>
          <a:lstStyle/>
          <a:p>
            <a:r>
              <a:rPr lang="en-US" dirty="0">
                <a:solidFill>
                  <a:schemeClr val="bg2">
                    <a:lumMod val="25000"/>
                  </a:schemeClr>
                </a:solidFill>
                <a:latin typeface="+mn-lt"/>
              </a:rPr>
              <a:t>Source kinematic modelling</a:t>
            </a:r>
          </a:p>
        </p:txBody>
      </p:sp>
      <p:sp>
        <p:nvSpPr>
          <p:cNvPr id="3" name="CasellaDiTesto 2">
            <a:extLst>
              <a:ext uri="{FF2B5EF4-FFF2-40B4-BE49-F238E27FC236}">
                <a16:creationId xmlns:a16="http://schemas.microsoft.com/office/drawing/2014/main" id="{700D8BD0-C1A4-B9D9-EC3B-D19B1C9E5622}"/>
              </a:ext>
            </a:extLst>
          </p:cNvPr>
          <p:cNvSpPr txBox="1"/>
          <p:nvPr/>
        </p:nvSpPr>
        <p:spPr>
          <a:xfrm>
            <a:off x="-98461" y="1668072"/>
            <a:ext cx="2825338"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I – Source </a:t>
            </a:r>
            <a:r>
              <a:rPr kumimoji="0" lang="it-IT" sz="1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geometry</a:t>
            </a:r>
            <a:endPar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5" name="CasellaDiTesto 14">
            <a:extLst>
              <a:ext uri="{FF2B5EF4-FFF2-40B4-BE49-F238E27FC236}">
                <a16:creationId xmlns:a16="http://schemas.microsoft.com/office/drawing/2014/main" id="{89A20A2C-FC6B-502F-01A6-FAF652C13C23}"/>
              </a:ext>
            </a:extLst>
          </p:cNvPr>
          <p:cNvSpPr txBox="1"/>
          <p:nvPr/>
        </p:nvSpPr>
        <p:spPr>
          <a:xfrm>
            <a:off x="4174266" y="1668072"/>
            <a:ext cx="3242971"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II – Source kinematics</a:t>
            </a:r>
          </a:p>
        </p:txBody>
      </p:sp>
      <p:sp>
        <p:nvSpPr>
          <p:cNvPr id="38" name="CasellaDiTesto 37">
            <a:extLst>
              <a:ext uri="{FF2B5EF4-FFF2-40B4-BE49-F238E27FC236}">
                <a16:creationId xmlns:a16="http://schemas.microsoft.com/office/drawing/2014/main" id="{9574B82B-B400-33E2-040A-CC650704AD31}"/>
              </a:ext>
            </a:extLst>
          </p:cNvPr>
          <p:cNvSpPr txBox="1"/>
          <p:nvPr/>
        </p:nvSpPr>
        <p:spPr>
          <a:xfrm>
            <a:off x="7989107" y="1668072"/>
            <a:ext cx="3242971"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III - 1D Velocity model</a:t>
            </a:r>
          </a:p>
        </p:txBody>
      </p:sp>
      <p:sp>
        <p:nvSpPr>
          <p:cNvPr id="14" name="CasellaDiTesto 13">
            <a:extLst>
              <a:ext uri="{FF2B5EF4-FFF2-40B4-BE49-F238E27FC236}">
                <a16:creationId xmlns:a16="http://schemas.microsoft.com/office/drawing/2014/main" id="{AD3B90EA-725C-B0C8-6F8D-6C7E063C3760}"/>
              </a:ext>
            </a:extLst>
          </p:cNvPr>
          <p:cNvSpPr txBox="1"/>
          <p:nvPr/>
        </p:nvSpPr>
        <p:spPr>
          <a:xfrm>
            <a:off x="3690226" y="3624167"/>
            <a:ext cx="3242971" cy="3077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i="0" u="none" strike="noStrike" kern="1200" cap="none" spc="0" normalizeH="0" baseline="0" noProof="0" dirty="0">
                <a:ln>
                  <a:noFill/>
                </a:ln>
                <a:solidFill>
                  <a:prstClr val="black"/>
                </a:solidFill>
                <a:effectLst/>
                <a:uLnTx/>
                <a:uFillTx/>
                <a:latin typeface="+mj-lt"/>
                <a:ea typeface="+mn-ea"/>
                <a:cs typeface="+mn-cs"/>
              </a:rPr>
              <a:t>(Scala et al. 2018)</a:t>
            </a:r>
          </a:p>
        </p:txBody>
      </p:sp>
      <p:pic>
        <p:nvPicPr>
          <p:cNvPr id="50" name="Immagine 49" descr="Immagine che contiene mappa&#10;&#10;Descrizione generata automaticamente">
            <a:extLst>
              <a:ext uri="{FF2B5EF4-FFF2-40B4-BE49-F238E27FC236}">
                <a16:creationId xmlns:a16="http://schemas.microsoft.com/office/drawing/2014/main" id="{7A4E7072-DC17-0866-ECF2-90264DE2312E}"/>
              </a:ext>
            </a:extLst>
          </p:cNvPr>
          <p:cNvPicPr>
            <a:picLocks noChangeAspect="1"/>
          </p:cNvPicPr>
          <p:nvPr/>
        </p:nvPicPr>
        <p:blipFill rotWithShape="1">
          <a:blip r:embed="rId3">
            <a:extLst>
              <a:ext uri="{28A0092B-C50C-407E-A947-70E740481C1C}">
                <a14:useLocalDpi xmlns:a14="http://schemas.microsoft.com/office/drawing/2010/main" val="0"/>
              </a:ext>
            </a:extLst>
          </a:blip>
          <a:srcRect l="18157" r="21466"/>
          <a:stretch/>
        </p:blipFill>
        <p:spPr>
          <a:xfrm>
            <a:off x="195272" y="2320088"/>
            <a:ext cx="2237873" cy="2000497"/>
          </a:xfrm>
          <a:prstGeom prst="rect">
            <a:avLst/>
          </a:prstGeom>
        </p:spPr>
      </p:pic>
      <p:pic>
        <p:nvPicPr>
          <p:cNvPr id="48" name="Immagine 47">
            <a:extLst>
              <a:ext uri="{FF2B5EF4-FFF2-40B4-BE49-F238E27FC236}">
                <a16:creationId xmlns:a16="http://schemas.microsoft.com/office/drawing/2014/main" id="{4E497E61-C9E8-DF34-A32E-9B03C5B55F1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73433" y="3855364"/>
            <a:ext cx="2074899" cy="2421437"/>
          </a:xfrm>
          <a:prstGeom prst="rect">
            <a:avLst/>
          </a:prstGeom>
        </p:spPr>
      </p:pic>
      <p:sp>
        <p:nvSpPr>
          <p:cNvPr id="51" name="CasellaDiTesto 50">
            <a:extLst>
              <a:ext uri="{FF2B5EF4-FFF2-40B4-BE49-F238E27FC236}">
                <a16:creationId xmlns:a16="http://schemas.microsoft.com/office/drawing/2014/main" id="{08609364-DE1E-975C-C440-834206F7039B}"/>
              </a:ext>
            </a:extLst>
          </p:cNvPr>
          <p:cNvSpPr txBox="1"/>
          <p:nvPr/>
        </p:nvSpPr>
        <p:spPr>
          <a:xfrm>
            <a:off x="50934" y="4462633"/>
            <a:ext cx="1562233" cy="1981248"/>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it-IT" sz="21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Strike 10°</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it-IT" sz="21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Dip 30°</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it-IT" sz="21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Rake</a:t>
            </a:r>
            <a:r>
              <a:rPr kumimoji="0" lang="it-IT" sz="21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100°</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it-IT" sz="21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&lt;Slip&gt; 2 m</a:t>
            </a:r>
            <a:endParaRPr kumimoji="0" lang="en-US" sz="21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53" name="Immagine 52">
            <a:extLst>
              <a:ext uri="{FF2B5EF4-FFF2-40B4-BE49-F238E27FC236}">
                <a16:creationId xmlns:a16="http://schemas.microsoft.com/office/drawing/2014/main" id="{CCB4680F-B1C2-7E12-F798-F28EE18C75F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58694" y="2469390"/>
            <a:ext cx="3474117" cy="2605588"/>
          </a:xfrm>
          <a:prstGeom prst="rect">
            <a:avLst/>
          </a:prstGeom>
        </p:spPr>
      </p:pic>
      <p:sp>
        <p:nvSpPr>
          <p:cNvPr id="54" name="CasellaDiTesto 53">
            <a:extLst>
              <a:ext uri="{FF2B5EF4-FFF2-40B4-BE49-F238E27FC236}">
                <a16:creationId xmlns:a16="http://schemas.microsoft.com/office/drawing/2014/main" id="{2A74DFED-9E9A-3775-C2C1-3E86413F5DF5}"/>
              </a:ext>
            </a:extLst>
          </p:cNvPr>
          <p:cNvSpPr txBox="1"/>
          <p:nvPr/>
        </p:nvSpPr>
        <p:spPr>
          <a:xfrm>
            <a:off x="4544737" y="5195508"/>
            <a:ext cx="2502027" cy="1496500"/>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it-IT" sz="2100" b="1" i="1" u="none" strike="noStrike" kern="1200" cap="none" spc="0" normalizeH="0" baseline="0" noProof="0" dirty="0" err="1">
                <a:ln>
                  <a:noFill/>
                </a:ln>
                <a:solidFill>
                  <a:prstClr val="black">
                    <a:lumMod val="85000"/>
                    <a:lumOff val="15000"/>
                  </a:prstClr>
                </a:solidFill>
                <a:effectLst/>
                <a:uLnTx/>
                <a:uFillTx/>
                <a:latin typeface="Times New Roman" panose="02020603050405020304" pitchFamily="18" charset="0"/>
                <a:cs typeface="Times New Roman" panose="02020603050405020304" pitchFamily="18" charset="0"/>
              </a:rPr>
              <a:t>V</a:t>
            </a:r>
            <a:r>
              <a:rPr kumimoji="0" lang="it-IT" sz="2100" b="1" i="1" u="none" strike="noStrike" kern="1200" cap="none" spc="0" normalizeH="0" baseline="-25000" noProof="0" dirty="0" err="1">
                <a:ln>
                  <a:noFill/>
                </a:ln>
                <a:solidFill>
                  <a:prstClr val="black">
                    <a:lumMod val="85000"/>
                    <a:lumOff val="15000"/>
                  </a:prstClr>
                </a:solidFill>
                <a:effectLst/>
                <a:uLnTx/>
                <a:uFillTx/>
                <a:latin typeface="Times New Roman" panose="02020603050405020304" pitchFamily="18" charset="0"/>
                <a:cs typeface="Times New Roman" panose="02020603050405020304" pitchFamily="18" charset="0"/>
              </a:rPr>
              <a:t>r</a:t>
            </a:r>
            <a:r>
              <a:rPr kumimoji="0" lang="it-IT" sz="2100" b="1" i="0" u="none" strike="noStrike" kern="1200" cap="none" spc="0" normalizeH="0" baseline="0" noProof="0" dirty="0">
                <a:ln>
                  <a:noFill/>
                </a:ln>
                <a:solidFill>
                  <a:prstClr val="black">
                    <a:lumMod val="85000"/>
                    <a:lumOff val="15000"/>
                  </a:prstClr>
                </a:solidFill>
                <a:effectLst/>
                <a:uLnTx/>
                <a:uFillTx/>
                <a:latin typeface="Times New Roman" panose="02020603050405020304" pitchFamily="18" charset="0"/>
                <a:cs typeface="Times New Roman" panose="02020603050405020304" pitchFamily="18" charset="0"/>
              </a:rPr>
              <a:t> 2.5 km/s </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it-IT" sz="2100" b="1" i="0" u="none" strike="noStrike" kern="1200" cap="none" spc="0" normalizeH="0" baseline="0" noProof="0" dirty="0" err="1">
                <a:ln>
                  <a:noFill/>
                </a:ln>
                <a:solidFill>
                  <a:prstClr val="black">
                    <a:lumMod val="85000"/>
                    <a:lumOff val="15000"/>
                  </a:prstClr>
                </a:solidFill>
                <a:effectLst/>
                <a:uLnTx/>
                <a:uFillTx/>
                <a:latin typeface="Times New Roman" panose="02020603050405020304" pitchFamily="18" charset="0"/>
                <a:cs typeface="Times New Roman" panose="02020603050405020304" pitchFamily="18" charset="0"/>
              </a:rPr>
              <a:t>Variable</a:t>
            </a:r>
            <a:r>
              <a:rPr kumimoji="0" lang="it-IT" sz="2100" b="1" i="0" u="none" strike="noStrike" kern="1200" cap="none" spc="0" normalizeH="0" baseline="0" noProof="0" dirty="0">
                <a:ln>
                  <a:noFill/>
                </a:ln>
                <a:solidFill>
                  <a:prstClr val="black">
                    <a:lumMod val="85000"/>
                    <a:lumOff val="15000"/>
                  </a:prstClr>
                </a:solidFill>
                <a:effectLst/>
                <a:uLnTx/>
                <a:uFillTx/>
                <a:latin typeface="Times New Roman" panose="02020603050405020304" pitchFamily="18" charset="0"/>
                <a:cs typeface="Times New Roman" panose="02020603050405020304" pitchFamily="18" charset="0"/>
              </a:rPr>
              <a:t> rise-time</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it-IT" sz="2100" b="1" i="0" u="none" strike="noStrike" kern="1200" cap="none" spc="0" normalizeH="0" baseline="0" noProof="0" dirty="0">
                <a:ln>
                  <a:noFill/>
                </a:ln>
                <a:solidFill>
                  <a:prstClr val="black">
                    <a:lumMod val="85000"/>
                    <a:lumOff val="15000"/>
                  </a:prstClr>
                </a:solidFill>
                <a:effectLst/>
                <a:uLnTx/>
                <a:uFillTx/>
                <a:latin typeface="Times New Roman" panose="02020603050405020304" pitchFamily="18" charset="0"/>
                <a:cs typeface="Times New Roman" panose="02020603050405020304" pitchFamily="18" charset="0"/>
              </a:rPr>
              <a:t> </a:t>
            </a:r>
            <a:r>
              <a:rPr kumimoji="0" lang="en-US" sz="2100" b="1" i="0" u="none" strike="noStrike" kern="1200" cap="none" spc="0" normalizeH="0" baseline="0" noProof="0" dirty="0">
                <a:ln>
                  <a:noFill/>
                </a:ln>
                <a:solidFill>
                  <a:prstClr val="black">
                    <a:lumMod val="85000"/>
                    <a:lumOff val="15000"/>
                  </a:prstClr>
                </a:solidFill>
                <a:effectLst/>
                <a:uLnTx/>
                <a:uFillTx/>
                <a:latin typeface="Times New Roman" panose="02020603050405020304" pitchFamily="18" charset="0"/>
                <a:cs typeface="Times New Roman" panose="02020603050405020304" pitchFamily="18" charset="0"/>
              </a:rPr>
              <a:t>k</a:t>
            </a:r>
            <a:r>
              <a:rPr kumimoji="0" lang="en-US" sz="2100" b="1" i="0" u="none" strike="noStrike" kern="1200" cap="none" spc="0" normalizeH="0" baseline="30000" noProof="0" dirty="0">
                <a:ln>
                  <a:noFill/>
                </a:ln>
                <a:solidFill>
                  <a:prstClr val="black">
                    <a:lumMod val="85000"/>
                    <a:lumOff val="15000"/>
                  </a:prstClr>
                </a:solidFill>
                <a:effectLst/>
                <a:uLnTx/>
                <a:uFillTx/>
                <a:latin typeface="Times New Roman" panose="02020603050405020304" pitchFamily="18" charset="0"/>
                <a:cs typeface="Times New Roman" panose="02020603050405020304" pitchFamily="18" charset="0"/>
              </a:rPr>
              <a:t>-2 </a:t>
            </a:r>
            <a:r>
              <a:rPr kumimoji="0" lang="it-IT" sz="2100" b="1" i="0" u="none" strike="noStrike" kern="1200" cap="none" spc="0" normalizeH="0" baseline="0" noProof="0" dirty="0">
                <a:ln>
                  <a:noFill/>
                </a:ln>
                <a:solidFill>
                  <a:prstClr val="black">
                    <a:lumMod val="85000"/>
                    <a:lumOff val="15000"/>
                  </a:prstClr>
                </a:solidFill>
                <a:effectLst/>
                <a:uLnTx/>
                <a:uFillTx/>
                <a:latin typeface="Times New Roman" panose="02020603050405020304" pitchFamily="18" charset="0"/>
                <a:cs typeface="Times New Roman" panose="02020603050405020304" pitchFamily="18" charset="0"/>
              </a:rPr>
              <a:t>slip</a:t>
            </a:r>
            <a:endParaRPr kumimoji="0" lang="en-US" sz="2100" b="1" i="0" u="none" strike="noStrike" kern="1200" cap="none" spc="0" normalizeH="0" baseline="0" noProof="0" dirty="0">
              <a:ln>
                <a:noFill/>
              </a:ln>
              <a:solidFill>
                <a:prstClr val="black">
                  <a:lumMod val="85000"/>
                  <a:lumOff val="15000"/>
                </a:prstClr>
              </a:solidFill>
              <a:effectLst/>
              <a:uLnTx/>
              <a:uFillTx/>
              <a:latin typeface="Times New Roman" panose="02020603050405020304" pitchFamily="18" charset="0"/>
              <a:cs typeface="Times New Roman" panose="02020603050405020304" pitchFamily="18" charset="0"/>
            </a:endParaRPr>
          </a:p>
        </p:txBody>
      </p:sp>
      <p:pic>
        <p:nvPicPr>
          <p:cNvPr id="57" name="Immagine 56">
            <a:extLst>
              <a:ext uri="{FF2B5EF4-FFF2-40B4-BE49-F238E27FC236}">
                <a16:creationId xmlns:a16="http://schemas.microsoft.com/office/drawing/2014/main" id="{90E63F6E-6863-B098-A10B-1C62E45402A0}"/>
              </a:ext>
            </a:extLst>
          </p:cNvPr>
          <p:cNvPicPr>
            <a:picLocks noChangeAspect="1"/>
          </p:cNvPicPr>
          <p:nvPr/>
        </p:nvPicPr>
        <p:blipFill rotWithShape="1">
          <a:blip r:embed="rId6"/>
          <a:srcRect t="5637"/>
          <a:stretch/>
        </p:blipFill>
        <p:spPr>
          <a:xfrm>
            <a:off x="7616862" y="2174953"/>
            <a:ext cx="3099264" cy="2684387"/>
          </a:xfrm>
          <a:prstGeom prst="rect">
            <a:avLst/>
          </a:prstGeom>
        </p:spPr>
      </p:pic>
      <p:pic>
        <p:nvPicPr>
          <p:cNvPr id="58" name="Immagine 57">
            <a:extLst>
              <a:ext uri="{FF2B5EF4-FFF2-40B4-BE49-F238E27FC236}">
                <a16:creationId xmlns:a16="http://schemas.microsoft.com/office/drawing/2014/main" id="{5EFF7A3C-455E-D361-5515-185517C161F8}"/>
              </a:ext>
            </a:extLst>
          </p:cNvPr>
          <p:cNvPicPr>
            <a:picLocks noChangeAspect="1"/>
          </p:cNvPicPr>
          <p:nvPr/>
        </p:nvPicPr>
        <p:blipFill rotWithShape="1">
          <a:blip r:embed="rId7"/>
          <a:srcRect t="20335"/>
          <a:stretch/>
        </p:blipFill>
        <p:spPr>
          <a:xfrm>
            <a:off x="8943876" y="4774167"/>
            <a:ext cx="2886042" cy="1496500"/>
          </a:xfrm>
          <a:prstGeom prst="rect">
            <a:avLst/>
          </a:prstGeom>
        </p:spPr>
      </p:pic>
      <p:sp>
        <p:nvSpPr>
          <p:cNvPr id="59" name="CasellaDiTesto 58">
            <a:extLst>
              <a:ext uri="{FF2B5EF4-FFF2-40B4-BE49-F238E27FC236}">
                <a16:creationId xmlns:a16="http://schemas.microsoft.com/office/drawing/2014/main" id="{A5C2C863-F716-170A-4E7F-BB7AF8106B0D}"/>
              </a:ext>
            </a:extLst>
          </p:cNvPr>
          <p:cNvSpPr txBox="1"/>
          <p:nvPr/>
        </p:nvSpPr>
        <p:spPr>
          <a:xfrm>
            <a:off x="10022009" y="4133313"/>
            <a:ext cx="2502027" cy="382092"/>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it-IT" sz="1400" b="1" i="1" u="none" strike="noStrike" kern="1200" cap="none" spc="0" normalizeH="0" baseline="0" noProof="0" dirty="0">
                <a:ln>
                  <a:noFill/>
                </a:ln>
                <a:solidFill>
                  <a:prstClr val="black">
                    <a:lumMod val="85000"/>
                    <a:lumOff val="15000"/>
                  </a:prstClr>
                </a:solidFill>
                <a:effectLst/>
                <a:uLnTx/>
                <a:uFillTx/>
                <a:latin typeface="Calibri" panose="020F0502020204030204"/>
                <a:ea typeface="+mn-ea"/>
                <a:cs typeface="+mn-cs"/>
              </a:rPr>
              <a:t>(Musumeci et al. 2003)</a:t>
            </a:r>
            <a:endParaRPr kumimoji="0" lang="en-US" sz="1400" b="1" i="0" u="none" strike="noStrike" kern="1200" cap="none" spc="0" normalizeH="0" baseline="0" noProof="0" dirty="0">
              <a:ln>
                <a:noFill/>
              </a:ln>
              <a:solidFill>
                <a:prstClr val="black">
                  <a:lumMod val="85000"/>
                  <a:lumOff val="15000"/>
                </a:prstClr>
              </a:solidFill>
              <a:effectLst/>
              <a:uLnTx/>
              <a:uFillTx/>
              <a:latin typeface="Calibri" panose="020F0502020204030204"/>
              <a:ea typeface="+mn-ea"/>
              <a:cs typeface="+mn-cs"/>
            </a:endParaRPr>
          </a:p>
        </p:txBody>
      </p:sp>
      <p:sp>
        <p:nvSpPr>
          <p:cNvPr id="2" name="CasellaDiTesto 1">
            <a:extLst>
              <a:ext uri="{FF2B5EF4-FFF2-40B4-BE49-F238E27FC236}">
                <a16:creationId xmlns:a16="http://schemas.microsoft.com/office/drawing/2014/main" id="{429ED061-DADB-28B2-319A-3AC65395CE00}"/>
              </a:ext>
            </a:extLst>
          </p:cNvPr>
          <p:cNvSpPr txBox="1"/>
          <p:nvPr/>
        </p:nvSpPr>
        <p:spPr>
          <a:xfrm>
            <a:off x="-98461" y="6479236"/>
            <a:ext cx="4171878" cy="307777"/>
          </a:xfrm>
          <a:prstGeom prst="rect">
            <a:avLst/>
          </a:prstGeom>
          <a:noFill/>
        </p:spPr>
        <p:txBody>
          <a:bodyPr wrap="square" rtlCol="0">
            <a:spAutoFit/>
          </a:bodyPr>
          <a:lstStyle/>
          <a:p>
            <a:pPr algn="ctr"/>
            <a:r>
              <a:rPr lang="it-IT" sz="1400" dirty="0"/>
              <a:t>INGV-CAT group (personal </a:t>
            </a:r>
            <a:r>
              <a:rPr lang="it-IT" sz="1400" dirty="0" err="1"/>
              <a:t>communication</a:t>
            </a:r>
            <a:r>
              <a:rPr lang="it-IT" sz="1400" dirty="0"/>
              <a:t>)</a:t>
            </a:r>
            <a:endParaRPr lang="en-GB" sz="1400" dirty="0"/>
          </a:p>
        </p:txBody>
      </p:sp>
    </p:spTree>
    <p:extLst>
      <p:ext uri="{BB962C8B-B14F-4D97-AF65-F5344CB8AC3E}">
        <p14:creationId xmlns:p14="http://schemas.microsoft.com/office/powerpoint/2010/main" val="23044221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magine 10">
            <a:extLst>
              <a:ext uri="{FF2B5EF4-FFF2-40B4-BE49-F238E27FC236}">
                <a16:creationId xmlns:a16="http://schemas.microsoft.com/office/drawing/2014/main" id="{78CDBE81-5A59-C786-572E-C0FD5C0F366B}"/>
              </a:ext>
            </a:extLst>
          </p:cNvPr>
          <p:cNvPicPr>
            <a:picLocks noChangeAspect="1"/>
          </p:cNvPicPr>
          <p:nvPr/>
        </p:nvPicPr>
        <p:blipFill>
          <a:blip r:embed="rId3"/>
          <a:stretch>
            <a:fillRect/>
          </a:stretch>
        </p:blipFill>
        <p:spPr>
          <a:xfrm>
            <a:off x="4112875" y="2373406"/>
            <a:ext cx="3953952" cy="2825387"/>
          </a:xfrm>
          <a:prstGeom prst="rect">
            <a:avLst/>
          </a:prstGeom>
        </p:spPr>
      </p:pic>
      <p:sp>
        <p:nvSpPr>
          <p:cNvPr id="4" name="Titolo 4">
            <a:extLst>
              <a:ext uri="{FF2B5EF4-FFF2-40B4-BE49-F238E27FC236}">
                <a16:creationId xmlns:a16="http://schemas.microsoft.com/office/drawing/2014/main" id="{531EF8E3-D6E0-71D1-5513-A9569FF33D43}"/>
              </a:ext>
            </a:extLst>
          </p:cNvPr>
          <p:cNvSpPr>
            <a:spLocks noGrp="1"/>
          </p:cNvSpPr>
          <p:nvPr>
            <p:ph type="title"/>
          </p:nvPr>
        </p:nvSpPr>
        <p:spPr>
          <a:xfrm>
            <a:off x="832051" y="70987"/>
            <a:ext cx="10515600" cy="1325563"/>
          </a:xfrm>
        </p:spPr>
        <p:txBody>
          <a:bodyPr/>
          <a:lstStyle/>
          <a:p>
            <a:r>
              <a:rPr lang="it-IT" dirty="0" err="1">
                <a:solidFill>
                  <a:schemeClr val="bg2">
                    <a:lumMod val="25000"/>
                  </a:schemeClr>
                </a:solidFill>
                <a:latin typeface="+mn-lt"/>
              </a:rPr>
              <a:t>Synthetic</a:t>
            </a:r>
            <a:r>
              <a:rPr lang="it-IT" dirty="0">
                <a:solidFill>
                  <a:schemeClr val="bg2">
                    <a:lumMod val="25000"/>
                  </a:schemeClr>
                </a:solidFill>
                <a:latin typeface="+mn-lt"/>
              </a:rPr>
              <a:t> </a:t>
            </a:r>
            <a:r>
              <a:rPr lang="it-IT" dirty="0" err="1">
                <a:solidFill>
                  <a:schemeClr val="bg2">
                    <a:lumMod val="25000"/>
                  </a:schemeClr>
                </a:solidFill>
                <a:latin typeface="+mn-lt"/>
              </a:rPr>
              <a:t>seismograms</a:t>
            </a:r>
            <a:endParaRPr lang="en-US" dirty="0">
              <a:solidFill>
                <a:schemeClr val="bg2">
                  <a:lumMod val="25000"/>
                </a:schemeClr>
              </a:solidFill>
              <a:latin typeface="+mn-lt"/>
            </a:endParaRPr>
          </a:p>
        </p:txBody>
      </p:sp>
      <p:pic>
        <p:nvPicPr>
          <p:cNvPr id="6" name="Immagine 5">
            <a:extLst>
              <a:ext uri="{FF2B5EF4-FFF2-40B4-BE49-F238E27FC236}">
                <a16:creationId xmlns:a16="http://schemas.microsoft.com/office/drawing/2014/main" id="{3E80C3A7-2720-BF2A-2840-52B16CFA10F0}"/>
              </a:ext>
            </a:extLst>
          </p:cNvPr>
          <p:cNvPicPr>
            <a:picLocks noChangeAspect="1"/>
          </p:cNvPicPr>
          <p:nvPr/>
        </p:nvPicPr>
        <p:blipFill>
          <a:blip r:embed="rId4"/>
          <a:stretch>
            <a:fillRect/>
          </a:stretch>
        </p:blipFill>
        <p:spPr>
          <a:xfrm>
            <a:off x="8032738" y="1094546"/>
            <a:ext cx="3635814" cy="2523600"/>
          </a:xfrm>
          <a:prstGeom prst="rect">
            <a:avLst/>
          </a:prstGeom>
        </p:spPr>
      </p:pic>
      <p:pic>
        <p:nvPicPr>
          <p:cNvPr id="7" name="Immagine 6">
            <a:extLst>
              <a:ext uri="{FF2B5EF4-FFF2-40B4-BE49-F238E27FC236}">
                <a16:creationId xmlns:a16="http://schemas.microsoft.com/office/drawing/2014/main" id="{4873C5E1-D534-5918-E323-11A70BE3AE9C}"/>
              </a:ext>
            </a:extLst>
          </p:cNvPr>
          <p:cNvPicPr>
            <a:picLocks noChangeAspect="1"/>
          </p:cNvPicPr>
          <p:nvPr/>
        </p:nvPicPr>
        <p:blipFill>
          <a:blip r:embed="rId5"/>
          <a:stretch>
            <a:fillRect/>
          </a:stretch>
        </p:blipFill>
        <p:spPr>
          <a:xfrm>
            <a:off x="358522" y="1247978"/>
            <a:ext cx="3641978" cy="2521932"/>
          </a:xfrm>
          <a:prstGeom prst="rect">
            <a:avLst/>
          </a:prstGeom>
        </p:spPr>
      </p:pic>
      <p:pic>
        <p:nvPicPr>
          <p:cNvPr id="5" name="Immagine 4">
            <a:extLst>
              <a:ext uri="{FF2B5EF4-FFF2-40B4-BE49-F238E27FC236}">
                <a16:creationId xmlns:a16="http://schemas.microsoft.com/office/drawing/2014/main" id="{F81E2EDB-04DB-F96B-808C-D4D1FD3D66BD}"/>
              </a:ext>
            </a:extLst>
          </p:cNvPr>
          <p:cNvPicPr>
            <a:picLocks noChangeAspect="1"/>
          </p:cNvPicPr>
          <p:nvPr/>
        </p:nvPicPr>
        <p:blipFill>
          <a:blip r:embed="rId6"/>
          <a:stretch>
            <a:fillRect/>
          </a:stretch>
        </p:blipFill>
        <p:spPr>
          <a:xfrm>
            <a:off x="195663" y="4184211"/>
            <a:ext cx="3596311" cy="2523600"/>
          </a:xfrm>
          <a:prstGeom prst="rect">
            <a:avLst/>
          </a:prstGeom>
        </p:spPr>
      </p:pic>
      <p:pic>
        <p:nvPicPr>
          <p:cNvPr id="10" name="Immagine 9">
            <a:extLst>
              <a:ext uri="{FF2B5EF4-FFF2-40B4-BE49-F238E27FC236}">
                <a16:creationId xmlns:a16="http://schemas.microsoft.com/office/drawing/2014/main" id="{104A6D9C-D390-E8F7-12A3-17851EE54FE2}"/>
              </a:ext>
            </a:extLst>
          </p:cNvPr>
          <p:cNvPicPr>
            <a:picLocks noChangeAspect="1"/>
          </p:cNvPicPr>
          <p:nvPr/>
        </p:nvPicPr>
        <p:blipFill>
          <a:blip r:embed="rId7"/>
          <a:stretch>
            <a:fillRect/>
          </a:stretch>
        </p:blipFill>
        <p:spPr>
          <a:xfrm>
            <a:off x="8525424" y="4175308"/>
            <a:ext cx="3666576" cy="2523600"/>
          </a:xfrm>
          <a:prstGeom prst="rect">
            <a:avLst/>
          </a:prstGeom>
        </p:spPr>
      </p:pic>
      <p:cxnSp>
        <p:nvCxnSpPr>
          <p:cNvPr id="15" name="Connettore 2 14">
            <a:extLst>
              <a:ext uri="{FF2B5EF4-FFF2-40B4-BE49-F238E27FC236}">
                <a16:creationId xmlns:a16="http://schemas.microsoft.com/office/drawing/2014/main" id="{99A7458A-C1D3-A11A-22CE-96254DD46C2B}"/>
              </a:ext>
            </a:extLst>
          </p:cNvPr>
          <p:cNvCxnSpPr>
            <a:cxnSpLocks/>
          </p:cNvCxnSpPr>
          <p:nvPr/>
        </p:nvCxnSpPr>
        <p:spPr>
          <a:xfrm flipH="1" flipV="1">
            <a:off x="4000500" y="2499613"/>
            <a:ext cx="1864872" cy="792922"/>
          </a:xfrm>
          <a:prstGeom prst="straightConnector1">
            <a:avLst/>
          </a:prstGeom>
          <a:ln w="60325">
            <a:tailEnd type="triangle"/>
          </a:ln>
        </p:spPr>
        <p:style>
          <a:lnRef idx="1">
            <a:schemeClr val="accent1"/>
          </a:lnRef>
          <a:fillRef idx="0">
            <a:schemeClr val="accent1"/>
          </a:fillRef>
          <a:effectRef idx="0">
            <a:schemeClr val="accent1"/>
          </a:effectRef>
          <a:fontRef idx="minor">
            <a:schemeClr val="tx1"/>
          </a:fontRef>
        </p:style>
      </p:cxnSp>
      <p:cxnSp>
        <p:nvCxnSpPr>
          <p:cNvPr id="17" name="Connettore 2 16">
            <a:extLst>
              <a:ext uri="{FF2B5EF4-FFF2-40B4-BE49-F238E27FC236}">
                <a16:creationId xmlns:a16="http://schemas.microsoft.com/office/drawing/2014/main" id="{B33B15F1-E059-6832-B73C-81FA57BBF4CE}"/>
              </a:ext>
            </a:extLst>
          </p:cNvPr>
          <p:cNvCxnSpPr>
            <a:cxnSpLocks/>
            <a:endCxn id="5" idx="3"/>
          </p:cNvCxnSpPr>
          <p:nvPr/>
        </p:nvCxnSpPr>
        <p:spPr>
          <a:xfrm flipH="1">
            <a:off x="3791974" y="3895145"/>
            <a:ext cx="2049060" cy="1550866"/>
          </a:xfrm>
          <a:prstGeom prst="straightConnector1">
            <a:avLst/>
          </a:prstGeom>
          <a:ln w="60325">
            <a:tailEnd type="triangle"/>
          </a:ln>
        </p:spPr>
        <p:style>
          <a:lnRef idx="1">
            <a:schemeClr val="accent1"/>
          </a:lnRef>
          <a:fillRef idx="0">
            <a:schemeClr val="accent1"/>
          </a:fillRef>
          <a:effectRef idx="0">
            <a:schemeClr val="accent1"/>
          </a:effectRef>
          <a:fontRef idx="minor">
            <a:schemeClr val="tx1"/>
          </a:fontRef>
        </p:style>
      </p:cxnSp>
      <p:cxnSp>
        <p:nvCxnSpPr>
          <p:cNvPr id="20" name="Connettore 2 19">
            <a:extLst>
              <a:ext uri="{FF2B5EF4-FFF2-40B4-BE49-F238E27FC236}">
                <a16:creationId xmlns:a16="http://schemas.microsoft.com/office/drawing/2014/main" id="{DD26C14E-2794-A29C-A968-D2DD747DF159}"/>
              </a:ext>
            </a:extLst>
          </p:cNvPr>
          <p:cNvCxnSpPr>
            <a:cxnSpLocks/>
            <a:endCxn id="6" idx="1"/>
          </p:cNvCxnSpPr>
          <p:nvPr/>
        </p:nvCxnSpPr>
        <p:spPr>
          <a:xfrm flipV="1">
            <a:off x="6939705" y="2356346"/>
            <a:ext cx="1093033" cy="296457"/>
          </a:xfrm>
          <a:prstGeom prst="straightConnector1">
            <a:avLst/>
          </a:prstGeom>
          <a:ln w="60325">
            <a:tailEnd type="triangle"/>
          </a:ln>
        </p:spPr>
        <p:style>
          <a:lnRef idx="1">
            <a:schemeClr val="accent1"/>
          </a:lnRef>
          <a:fillRef idx="0">
            <a:schemeClr val="accent1"/>
          </a:fillRef>
          <a:effectRef idx="0">
            <a:schemeClr val="accent1"/>
          </a:effectRef>
          <a:fontRef idx="minor">
            <a:schemeClr val="tx1"/>
          </a:fontRef>
        </p:style>
      </p:cxnSp>
      <p:cxnSp>
        <p:nvCxnSpPr>
          <p:cNvPr id="24" name="Connettore 2 23">
            <a:extLst>
              <a:ext uri="{FF2B5EF4-FFF2-40B4-BE49-F238E27FC236}">
                <a16:creationId xmlns:a16="http://schemas.microsoft.com/office/drawing/2014/main" id="{2FA1B891-6F8E-4CDB-AE40-AD9ADA15F060}"/>
              </a:ext>
            </a:extLst>
          </p:cNvPr>
          <p:cNvCxnSpPr>
            <a:cxnSpLocks/>
            <a:endCxn id="10" idx="1"/>
          </p:cNvCxnSpPr>
          <p:nvPr/>
        </p:nvCxnSpPr>
        <p:spPr>
          <a:xfrm>
            <a:off x="7120499" y="3965105"/>
            <a:ext cx="1404925" cy="1472003"/>
          </a:xfrm>
          <a:prstGeom prst="straightConnector1">
            <a:avLst/>
          </a:prstGeom>
          <a:ln w="60325">
            <a:tailEnd type="triangle"/>
          </a:ln>
        </p:spPr>
        <p:style>
          <a:lnRef idx="1">
            <a:schemeClr val="accent1"/>
          </a:lnRef>
          <a:fillRef idx="0">
            <a:schemeClr val="accent1"/>
          </a:fillRef>
          <a:effectRef idx="0">
            <a:schemeClr val="accent1"/>
          </a:effectRef>
          <a:fontRef idx="minor">
            <a:schemeClr val="tx1"/>
          </a:fontRef>
        </p:style>
      </p:cxnSp>
      <p:sp>
        <p:nvSpPr>
          <p:cNvPr id="27" name="CasellaDiTesto 26">
            <a:extLst>
              <a:ext uri="{FF2B5EF4-FFF2-40B4-BE49-F238E27FC236}">
                <a16:creationId xmlns:a16="http://schemas.microsoft.com/office/drawing/2014/main" id="{C8F3484F-7947-89B3-0BFE-0C6BDB670D1A}"/>
              </a:ext>
            </a:extLst>
          </p:cNvPr>
          <p:cNvSpPr txBox="1"/>
          <p:nvPr/>
        </p:nvSpPr>
        <p:spPr>
          <a:xfrm>
            <a:off x="8870147" y="3551350"/>
            <a:ext cx="1716833"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200" b="1" i="0" u="none" strike="noStrike" kern="1200" cap="none" spc="0" normalizeH="0" baseline="0" noProof="0" dirty="0">
                <a:ln>
                  <a:noFill/>
                </a:ln>
                <a:solidFill>
                  <a:prstClr val="black"/>
                </a:solidFill>
                <a:effectLst/>
                <a:uLnTx/>
                <a:uFillTx/>
                <a:latin typeface="Calibri" panose="020F0502020204030204"/>
                <a:ea typeface="+mn-ea"/>
                <a:cs typeface="+mn-cs"/>
              </a:rPr>
              <a:t>Time (s)</a:t>
            </a:r>
            <a:endPar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8" name="CasellaDiTesto 27">
            <a:extLst>
              <a:ext uri="{FF2B5EF4-FFF2-40B4-BE49-F238E27FC236}">
                <a16:creationId xmlns:a16="http://schemas.microsoft.com/office/drawing/2014/main" id="{D7D3F4FA-7EF9-88AC-47F3-09E1B470D49B}"/>
              </a:ext>
            </a:extLst>
          </p:cNvPr>
          <p:cNvSpPr txBox="1"/>
          <p:nvPr/>
        </p:nvSpPr>
        <p:spPr>
          <a:xfrm>
            <a:off x="9500295" y="6560408"/>
            <a:ext cx="1716833"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200" b="1" i="0" u="none" strike="noStrike" kern="1200" cap="none" spc="0" normalizeH="0" baseline="0" noProof="0" dirty="0">
                <a:ln>
                  <a:noFill/>
                </a:ln>
                <a:solidFill>
                  <a:prstClr val="black"/>
                </a:solidFill>
                <a:effectLst/>
                <a:uLnTx/>
                <a:uFillTx/>
                <a:latin typeface="Calibri" panose="020F0502020204030204"/>
                <a:ea typeface="+mn-ea"/>
                <a:cs typeface="+mn-cs"/>
              </a:rPr>
              <a:t>Time (s)</a:t>
            </a:r>
            <a:endPar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9" name="CasellaDiTesto 28">
            <a:extLst>
              <a:ext uri="{FF2B5EF4-FFF2-40B4-BE49-F238E27FC236}">
                <a16:creationId xmlns:a16="http://schemas.microsoft.com/office/drawing/2014/main" id="{DBEEFEF5-8F6A-0D84-49DE-6E7D0422F674}"/>
              </a:ext>
            </a:extLst>
          </p:cNvPr>
          <p:cNvSpPr txBox="1"/>
          <p:nvPr/>
        </p:nvSpPr>
        <p:spPr>
          <a:xfrm>
            <a:off x="939738" y="6560408"/>
            <a:ext cx="1716833"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200" b="1" i="0" u="none" strike="noStrike" kern="1200" cap="none" spc="0" normalizeH="0" baseline="0" noProof="0" dirty="0">
                <a:ln>
                  <a:noFill/>
                </a:ln>
                <a:solidFill>
                  <a:prstClr val="black"/>
                </a:solidFill>
                <a:effectLst/>
                <a:uLnTx/>
                <a:uFillTx/>
                <a:latin typeface="Calibri" panose="020F0502020204030204"/>
                <a:ea typeface="+mn-ea"/>
                <a:cs typeface="+mn-cs"/>
              </a:rPr>
              <a:t>Time (s)</a:t>
            </a:r>
            <a:endPar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0" name="CasellaDiTesto 29">
            <a:extLst>
              <a:ext uri="{FF2B5EF4-FFF2-40B4-BE49-F238E27FC236}">
                <a16:creationId xmlns:a16="http://schemas.microsoft.com/office/drawing/2014/main" id="{77821027-F94B-359B-781E-5CBF94C5E5EE}"/>
              </a:ext>
            </a:extLst>
          </p:cNvPr>
          <p:cNvSpPr txBox="1"/>
          <p:nvPr/>
        </p:nvSpPr>
        <p:spPr>
          <a:xfrm>
            <a:off x="1279344" y="3618146"/>
            <a:ext cx="1716833"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200" b="1" i="0" u="none" strike="noStrike" kern="1200" cap="none" spc="0" normalizeH="0" baseline="0" noProof="0" dirty="0">
                <a:ln>
                  <a:noFill/>
                </a:ln>
                <a:solidFill>
                  <a:prstClr val="black"/>
                </a:solidFill>
                <a:effectLst/>
                <a:uLnTx/>
                <a:uFillTx/>
                <a:latin typeface="Calibri" panose="020F0502020204030204"/>
                <a:ea typeface="+mn-ea"/>
                <a:cs typeface="+mn-cs"/>
              </a:rPr>
              <a:t>Time (s)</a:t>
            </a:r>
            <a:endPar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1" name="CasellaDiTesto 30">
            <a:extLst>
              <a:ext uri="{FF2B5EF4-FFF2-40B4-BE49-F238E27FC236}">
                <a16:creationId xmlns:a16="http://schemas.microsoft.com/office/drawing/2014/main" id="{000E2434-E6B2-14A8-F9DA-13C803097D92}"/>
              </a:ext>
            </a:extLst>
          </p:cNvPr>
          <p:cNvSpPr txBox="1"/>
          <p:nvPr/>
        </p:nvSpPr>
        <p:spPr>
          <a:xfrm rot="16200000">
            <a:off x="-721910" y="5261287"/>
            <a:ext cx="1716833"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200" b="1" i="0" u="none" strike="noStrike" kern="1200" cap="none" spc="0" normalizeH="0" baseline="0" noProof="0" dirty="0">
                <a:ln>
                  <a:noFill/>
                </a:ln>
                <a:solidFill>
                  <a:prstClr val="black"/>
                </a:solidFill>
                <a:effectLst/>
                <a:uLnTx/>
                <a:uFillTx/>
                <a:latin typeface="Calibri" panose="020F0502020204030204"/>
                <a:ea typeface="+mn-ea"/>
                <a:cs typeface="+mn-cs"/>
              </a:rPr>
              <a:t>Acc (m/s</a:t>
            </a:r>
            <a:r>
              <a:rPr kumimoji="0" lang="it-IT" sz="1200" b="1" i="0" u="none" strike="noStrike" kern="1200" cap="none" spc="0" normalizeH="0" baseline="30000" noProof="0" dirty="0">
                <a:ln>
                  <a:noFill/>
                </a:ln>
                <a:solidFill>
                  <a:prstClr val="black"/>
                </a:solidFill>
                <a:effectLst/>
                <a:uLnTx/>
                <a:uFillTx/>
                <a:latin typeface="Calibri" panose="020F0502020204030204"/>
                <a:ea typeface="+mn-ea"/>
                <a:cs typeface="+mn-cs"/>
              </a:rPr>
              <a:t>2</a:t>
            </a:r>
            <a:r>
              <a:rPr kumimoji="0" lang="it-IT" sz="1200" b="1" i="0" u="none" strike="noStrike" kern="1200" cap="none" spc="0" normalizeH="0" baseline="0" noProof="0" dirty="0">
                <a:ln>
                  <a:noFill/>
                </a:ln>
                <a:solidFill>
                  <a:prstClr val="black"/>
                </a:solidFill>
                <a:effectLst/>
                <a:uLnTx/>
                <a:uFillTx/>
                <a:latin typeface="Calibri" panose="020F0502020204030204"/>
                <a:ea typeface="+mn-ea"/>
                <a:cs typeface="+mn-cs"/>
              </a:rPr>
              <a:t>)</a:t>
            </a:r>
            <a:endPar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3" name="CasellaDiTesto 32">
            <a:extLst>
              <a:ext uri="{FF2B5EF4-FFF2-40B4-BE49-F238E27FC236}">
                <a16:creationId xmlns:a16="http://schemas.microsoft.com/office/drawing/2014/main" id="{6F485DD5-2C60-B814-258A-69643C77FE15}"/>
              </a:ext>
            </a:extLst>
          </p:cNvPr>
          <p:cNvSpPr txBox="1"/>
          <p:nvPr/>
        </p:nvSpPr>
        <p:spPr>
          <a:xfrm rot="16200000">
            <a:off x="-524254" y="2370444"/>
            <a:ext cx="1716833"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200" b="1" i="0" u="none" strike="noStrike" kern="1200" cap="none" spc="0" normalizeH="0" baseline="0" noProof="0" dirty="0">
                <a:ln>
                  <a:noFill/>
                </a:ln>
                <a:solidFill>
                  <a:prstClr val="black"/>
                </a:solidFill>
                <a:effectLst/>
                <a:uLnTx/>
                <a:uFillTx/>
                <a:latin typeface="Calibri" panose="020F0502020204030204"/>
                <a:ea typeface="+mn-ea"/>
                <a:cs typeface="+mn-cs"/>
              </a:rPr>
              <a:t>Acc (m/s</a:t>
            </a:r>
            <a:r>
              <a:rPr kumimoji="0" lang="it-IT" sz="1200" b="1" i="0" u="none" strike="noStrike" kern="1200" cap="none" spc="0" normalizeH="0" baseline="30000" noProof="0" dirty="0">
                <a:ln>
                  <a:noFill/>
                </a:ln>
                <a:solidFill>
                  <a:prstClr val="black"/>
                </a:solidFill>
                <a:effectLst/>
                <a:uLnTx/>
                <a:uFillTx/>
                <a:latin typeface="Calibri" panose="020F0502020204030204"/>
                <a:ea typeface="+mn-ea"/>
                <a:cs typeface="+mn-cs"/>
              </a:rPr>
              <a:t>2</a:t>
            </a:r>
            <a:r>
              <a:rPr kumimoji="0" lang="it-IT" sz="1200" b="1" i="0" u="none" strike="noStrike" kern="1200" cap="none" spc="0" normalizeH="0" baseline="0" noProof="0" dirty="0">
                <a:ln>
                  <a:noFill/>
                </a:ln>
                <a:solidFill>
                  <a:prstClr val="black"/>
                </a:solidFill>
                <a:effectLst/>
                <a:uLnTx/>
                <a:uFillTx/>
                <a:latin typeface="Calibri" panose="020F0502020204030204"/>
                <a:ea typeface="+mn-ea"/>
                <a:cs typeface="+mn-cs"/>
              </a:rPr>
              <a:t>)</a:t>
            </a:r>
            <a:endPar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4" name="CasellaDiTesto 33">
            <a:extLst>
              <a:ext uri="{FF2B5EF4-FFF2-40B4-BE49-F238E27FC236}">
                <a16:creationId xmlns:a16="http://schemas.microsoft.com/office/drawing/2014/main" id="{BD02E4E7-517C-EB07-2A2B-FB19EFFB83A7}"/>
              </a:ext>
            </a:extLst>
          </p:cNvPr>
          <p:cNvSpPr txBox="1"/>
          <p:nvPr/>
        </p:nvSpPr>
        <p:spPr>
          <a:xfrm rot="16200000">
            <a:off x="7138187" y="1762778"/>
            <a:ext cx="1716833"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200" b="1" i="0" u="none" strike="noStrike" kern="1200" cap="none" spc="0" normalizeH="0" baseline="0" noProof="0" dirty="0">
                <a:ln>
                  <a:noFill/>
                </a:ln>
                <a:solidFill>
                  <a:prstClr val="black"/>
                </a:solidFill>
                <a:effectLst/>
                <a:uLnTx/>
                <a:uFillTx/>
                <a:latin typeface="Calibri" panose="020F0502020204030204"/>
                <a:ea typeface="+mn-ea"/>
                <a:cs typeface="+mn-cs"/>
              </a:rPr>
              <a:t>Acc (m/s</a:t>
            </a:r>
            <a:r>
              <a:rPr kumimoji="0" lang="it-IT" sz="1200" b="1" i="0" u="none" strike="noStrike" kern="1200" cap="none" spc="0" normalizeH="0" baseline="30000" noProof="0" dirty="0">
                <a:ln>
                  <a:noFill/>
                </a:ln>
                <a:solidFill>
                  <a:prstClr val="black"/>
                </a:solidFill>
                <a:effectLst/>
                <a:uLnTx/>
                <a:uFillTx/>
                <a:latin typeface="Calibri" panose="020F0502020204030204"/>
                <a:ea typeface="+mn-ea"/>
                <a:cs typeface="+mn-cs"/>
              </a:rPr>
              <a:t>2</a:t>
            </a:r>
            <a:r>
              <a:rPr kumimoji="0" lang="it-IT" sz="1200" b="1" i="0" u="none" strike="noStrike" kern="1200" cap="none" spc="0" normalizeH="0" baseline="0" noProof="0" dirty="0">
                <a:ln>
                  <a:noFill/>
                </a:ln>
                <a:solidFill>
                  <a:prstClr val="black"/>
                </a:solidFill>
                <a:effectLst/>
                <a:uLnTx/>
                <a:uFillTx/>
                <a:latin typeface="Calibri" panose="020F0502020204030204"/>
                <a:ea typeface="+mn-ea"/>
                <a:cs typeface="+mn-cs"/>
              </a:rPr>
              <a:t>)</a:t>
            </a:r>
            <a:endPar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5" name="CasellaDiTesto 34">
            <a:extLst>
              <a:ext uri="{FF2B5EF4-FFF2-40B4-BE49-F238E27FC236}">
                <a16:creationId xmlns:a16="http://schemas.microsoft.com/office/drawing/2014/main" id="{86817692-2668-D1F9-4661-5FC0CFBA9D65}"/>
              </a:ext>
            </a:extLst>
          </p:cNvPr>
          <p:cNvSpPr txBox="1"/>
          <p:nvPr/>
        </p:nvSpPr>
        <p:spPr>
          <a:xfrm rot="16200000">
            <a:off x="7557346" y="5819522"/>
            <a:ext cx="1716833"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200" b="1" i="0" u="none" strike="noStrike" kern="1200" cap="none" spc="0" normalizeH="0" baseline="0" noProof="0" dirty="0">
                <a:ln>
                  <a:noFill/>
                </a:ln>
                <a:solidFill>
                  <a:prstClr val="black"/>
                </a:solidFill>
                <a:effectLst/>
                <a:uLnTx/>
                <a:uFillTx/>
                <a:latin typeface="Calibri" panose="020F0502020204030204"/>
                <a:ea typeface="+mn-ea"/>
                <a:cs typeface="+mn-cs"/>
              </a:rPr>
              <a:t>Acc (m/s</a:t>
            </a:r>
            <a:r>
              <a:rPr kumimoji="0" lang="it-IT" sz="1200" b="1" i="0" u="none" strike="noStrike" kern="1200" cap="none" spc="0" normalizeH="0" baseline="30000" noProof="0" dirty="0">
                <a:ln>
                  <a:noFill/>
                </a:ln>
                <a:solidFill>
                  <a:prstClr val="black"/>
                </a:solidFill>
                <a:effectLst/>
                <a:uLnTx/>
                <a:uFillTx/>
                <a:latin typeface="Calibri" panose="020F0502020204030204"/>
                <a:ea typeface="+mn-ea"/>
                <a:cs typeface="+mn-cs"/>
              </a:rPr>
              <a:t>2</a:t>
            </a:r>
            <a:r>
              <a:rPr kumimoji="0" lang="it-IT" sz="1200" b="1" i="0" u="none" strike="noStrike" kern="1200" cap="none" spc="0" normalizeH="0" baseline="0" noProof="0" dirty="0">
                <a:ln>
                  <a:noFill/>
                </a:ln>
                <a:solidFill>
                  <a:prstClr val="black"/>
                </a:solidFill>
                <a:effectLst/>
                <a:uLnTx/>
                <a:uFillTx/>
                <a:latin typeface="Calibri" panose="020F0502020204030204"/>
                <a:ea typeface="+mn-ea"/>
                <a:cs typeface="+mn-cs"/>
              </a:rPr>
              <a:t>)</a:t>
            </a:r>
            <a:endPar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CasellaDiTesto 1">
            <a:extLst>
              <a:ext uri="{FF2B5EF4-FFF2-40B4-BE49-F238E27FC236}">
                <a16:creationId xmlns:a16="http://schemas.microsoft.com/office/drawing/2014/main" id="{08B30063-8BD5-AE75-DFEE-3990545B884F}"/>
              </a:ext>
            </a:extLst>
          </p:cNvPr>
          <p:cNvSpPr txBox="1"/>
          <p:nvPr/>
        </p:nvSpPr>
        <p:spPr>
          <a:xfrm>
            <a:off x="4393244" y="5496357"/>
            <a:ext cx="3393213" cy="923330"/>
          </a:xfrm>
          <a:prstGeom prst="rect">
            <a:avLst/>
          </a:prstGeom>
          <a:noFill/>
        </p:spPr>
        <p:txBody>
          <a:bodyPr wrap="square" rtlCol="0">
            <a:spAutoFit/>
          </a:bodyPr>
          <a:lstStyle/>
          <a:p>
            <a:pPr algn="ctr"/>
            <a:r>
              <a:rPr lang="it-IT" dirty="0"/>
              <a:t>78 stations (max </a:t>
            </a:r>
            <a:r>
              <a:rPr lang="it-IT" dirty="0" err="1"/>
              <a:t>distance</a:t>
            </a:r>
            <a:r>
              <a:rPr lang="it-IT" dirty="0"/>
              <a:t> 125 km) of the INGV+DPC-RAN networks </a:t>
            </a:r>
            <a:r>
              <a:rPr lang="it-IT" dirty="0" err="1"/>
              <a:t>operating</a:t>
            </a:r>
            <a:r>
              <a:rPr lang="it-IT" dirty="0"/>
              <a:t> in RT in the </a:t>
            </a:r>
            <a:r>
              <a:rPr lang="it-IT" dirty="0" err="1"/>
              <a:t>region</a:t>
            </a:r>
            <a:endParaRPr lang="it-IT" dirty="0"/>
          </a:p>
        </p:txBody>
      </p:sp>
    </p:spTree>
    <p:extLst>
      <p:ext uri="{BB962C8B-B14F-4D97-AF65-F5344CB8AC3E}">
        <p14:creationId xmlns:p14="http://schemas.microsoft.com/office/powerpoint/2010/main" val="13180242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asellaDiTesto 7">
            <a:extLst>
              <a:ext uri="{FF2B5EF4-FFF2-40B4-BE49-F238E27FC236}">
                <a16:creationId xmlns:a16="http://schemas.microsoft.com/office/drawing/2014/main" id="{9F2CF125-053C-CE2D-2BA0-71B5C8DD2EC0}"/>
              </a:ext>
            </a:extLst>
          </p:cNvPr>
          <p:cNvSpPr txBox="1"/>
          <p:nvPr/>
        </p:nvSpPr>
        <p:spPr>
          <a:xfrm>
            <a:off x="-1" y="0"/>
            <a:ext cx="12192001"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PRESTo</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Playback Animation of Sicily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M7</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Scenario</a:t>
            </a:r>
          </a:p>
        </p:txBody>
      </p:sp>
      <p:pic>
        <p:nvPicPr>
          <p:cNvPr id="9" name="PRESTo_Sicily_EW_M7_6">
            <a:hlinkClick r:id="" action="ppaction://media"/>
            <a:extLst>
              <a:ext uri="{FF2B5EF4-FFF2-40B4-BE49-F238E27FC236}">
                <a16:creationId xmlns:a16="http://schemas.microsoft.com/office/drawing/2014/main" id="{ED23567D-EAD4-6E68-FE96-169044DDCE4B}"/>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663338" y="449879"/>
            <a:ext cx="8544161" cy="6408121"/>
          </a:xfrm>
          <a:prstGeom prst="rect">
            <a:avLst/>
          </a:prstGeom>
          <a:effectLst>
            <a:outerShdw blurRad="50800" dist="38100" dir="5400000" algn="t" rotWithShape="0">
              <a:prstClr val="black">
                <a:alpha val="40000"/>
              </a:prstClr>
            </a:outerShdw>
          </a:effectLst>
        </p:spPr>
      </p:pic>
      <p:grpSp>
        <p:nvGrpSpPr>
          <p:cNvPr id="4" name="Gruppo 3">
            <a:extLst>
              <a:ext uri="{FF2B5EF4-FFF2-40B4-BE49-F238E27FC236}">
                <a16:creationId xmlns:a16="http://schemas.microsoft.com/office/drawing/2014/main" id="{5C5909EC-1B1E-3D24-0990-9B54545F9C59}"/>
              </a:ext>
            </a:extLst>
          </p:cNvPr>
          <p:cNvGrpSpPr/>
          <p:nvPr/>
        </p:nvGrpSpPr>
        <p:grpSpPr>
          <a:xfrm>
            <a:off x="8255726" y="2116182"/>
            <a:ext cx="401595" cy="847997"/>
            <a:chOff x="5890074" y="2457894"/>
            <a:chExt cx="517716" cy="1356579"/>
          </a:xfrm>
        </p:grpSpPr>
        <p:sp>
          <p:nvSpPr>
            <p:cNvPr id="2" name="Rettangolo 1">
              <a:extLst>
                <a:ext uri="{FF2B5EF4-FFF2-40B4-BE49-F238E27FC236}">
                  <a16:creationId xmlns:a16="http://schemas.microsoft.com/office/drawing/2014/main" id="{28F16359-7177-A51E-A381-5D3700175330}"/>
                </a:ext>
              </a:extLst>
            </p:cNvPr>
            <p:cNvSpPr/>
            <p:nvPr/>
          </p:nvSpPr>
          <p:spPr>
            <a:xfrm rot="16817354">
              <a:off x="5470642" y="2877326"/>
              <a:ext cx="1356579" cy="517716"/>
            </a:xfrm>
            <a:prstGeom prst="rect">
              <a:avLst/>
            </a:prstGeom>
            <a:noFill/>
            <a:ln w="38100" cap="flat" cmpd="sng" algn="ctr">
              <a:solidFill>
                <a:srgbClr val="FFFF00"/>
              </a:solidFill>
              <a:prstDash val="solid"/>
              <a:round/>
              <a:headEnd type="none" w="med" len="med"/>
              <a:tailEnd type="none" w="med" len="med"/>
            </a:ln>
            <a:effectLst/>
          </p:spPr>
          <p:style>
            <a:lnRef idx="0">
              <a:scrgbClr r="0" g="0" b="0"/>
            </a:lnRef>
            <a:fillRef idx="0">
              <a:scrgbClr r="0" g="0" b="0"/>
            </a:fillRef>
            <a:effectRef idx="0">
              <a:scrgbClr r="0" g="0" b="0"/>
            </a:effectRef>
            <a:fontRef idx="minor">
              <a:schemeClr val="accent2"/>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ED7D31"/>
                </a:solidFill>
                <a:effectLst/>
                <a:uLnTx/>
                <a:uFillTx/>
                <a:latin typeface="Calibri" panose="020F0502020204030204"/>
                <a:ea typeface="+mn-ea"/>
                <a:cs typeface="+mn-cs"/>
              </a:endParaRPr>
            </a:p>
          </p:txBody>
        </p:sp>
        <p:sp>
          <p:nvSpPr>
            <p:cNvPr id="3" name="Stella a 5 punte 2">
              <a:extLst>
                <a:ext uri="{FF2B5EF4-FFF2-40B4-BE49-F238E27FC236}">
                  <a16:creationId xmlns:a16="http://schemas.microsoft.com/office/drawing/2014/main" id="{29369065-44D7-4DDD-9867-5C8DDEF2A257}"/>
                </a:ext>
              </a:extLst>
            </p:cNvPr>
            <p:cNvSpPr>
              <a:spLocks noChangeAspect="1"/>
            </p:cNvSpPr>
            <p:nvPr/>
          </p:nvSpPr>
          <p:spPr>
            <a:xfrm>
              <a:off x="6100588" y="3423171"/>
              <a:ext cx="155470" cy="232548"/>
            </a:xfrm>
            <a:prstGeom prst="star5">
              <a:avLst/>
            </a:prstGeom>
            <a:solidFill>
              <a:schemeClr val="bg1"/>
            </a:solidFill>
            <a:ln w="190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3462415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6000"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asellaDiTesto 7">
            <a:extLst>
              <a:ext uri="{FF2B5EF4-FFF2-40B4-BE49-F238E27FC236}">
                <a16:creationId xmlns:a16="http://schemas.microsoft.com/office/drawing/2014/main" id="{9F2CF125-053C-CE2D-2BA0-71B5C8DD2EC0}"/>
              </a:ext>
            </a:extLst>
          </p:cNvPr>
          <p:cNvSpPr txBox="1"/>
          <p:nvPr/>
        </p:nvSpPr>
        <p:spPr>
          <a:xfrm>
            <a:off x="-1" y="0"/>
            <a:ext cx="12192001"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PRESTo</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 Timeline of Location and Magnitude Estimates</a:t>
            </a:r>
          </a:p>
        </p:txBody>
      </p:sp>
      <p:pic>
        <p:nvPicPr>
          <p:cNvPr id="3" name="Immagine 2">
            <a:extLst>
              <a:ext uri="{FF2B5EF4-FFF2-40B4-BE49-F238E27FC236}">
                <a16:creationId xmlns:a16="http://schemas.microsoft.com/office/drawing/2014/main" id="{E8DCBC00-125A-757F-F48A-D7974D2E7F28}"/>
              </a:ext>
            </a:extLst>
          </p:cNvPr>
          <p:cNvPicPr>
            <a:picLocks noChangeAspect="1"/>
          </p:cNvPicPr>
          <p:nvPr/>
        </p:nvPicPr>
        <p:blipFill rotWithShape="1">
          <a:blip r:embed="rId3">
            <a:extLst>
              <a:ext uri="{28A0092B-C50C-407E-A947-70E740481C1C}">
                <a14:useLocalDpi xmlns:a14="http://schemas.microsoft.com/office/drawing/2010/main" val="0"/>
              </a:ext>
            </a:extLst>
          </a:blip>
          <a:srcRect t="8970"/>
          <a:stretch/>
        </p:blipFill>
        <p:spPr>
          <a:xfrm>
            <a:off x="-1" y="574765"/>
            <a:ext cx="12192000" cy="5965375"/>
          </a:xfrm>
          <a:prstGeom prst="rect">
            <a:avLst/>
          </a:prstGeom>
        </p:spPr>
      </p:pic>
    </p:spTree>
    <p:extLst>
      <p:ext uri="{BB962C8B-B14F-4D97-AF65-F5344CB8AC3E}">
        <p14:creationId xmlns:p14="http://schemas.microsoft.com/office/powerpoint/2010/main" val="39953280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Immagine 19" descr="Immagine che contiene testo&#10;&#10;Descrizione generata automaticamente">
            <a:extLst>
              <a:ext uri="{FF2B5EF4-FFF2-40B4-BE49-F238E27FC236}">
                <a16:creationId xmlns:a16="http://schemas.microsoft.com/office/drawing/2014/main" id="{AC13C3C5-04B8-DF11-C6D3-DFF54F12778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57058" y="2807370"/>
            <a:ext cx="5659946" cy="3760375"/>
          </a:xfrm>
          <a:prstGeom prst="rect">
            <a:avLst/>
          </a:prstGeom>
        </p:spPr>
      </p:pic>
      <p:pic>
        <p:nvPicPr>
          <p:cNvPr id="18" name="Immagine 17" descr="Immagine che contiene mappa&#10;&#10;Descrizione generata automaticamente">
            <a:extLst>
              <a:ext uri="{FF2B5EF4-FFF2-40B4-BE49-F238E27FC236}">
                <a16:creationId xmlns:a16="http://schemas.microsoft.com/office/drawing/2014/main" id="{B98A6AFE-2EF1-9310-47BE-CF94AED9D9A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8682" y="2796414"/>
            <a:ext cx="5659946" cy="3760375"/>
          </a:xfrm>
          <a:prstGeom prst="rect">
            <a:avLst/>
          </a:prstGeom>
        </p:spPr>
      </p:pic>
      <p:sp>
        <p:nvSpPr>
          <p:cNvPr id="8" name="CasellaDiTesto 7">
            <a:extLst>
              <a:ext uri="{FF2B5EF4-FFF2-40B4-BE49-F238E27FC236}">
                <a16:creationId xmlns:a16="http://schemas.microsoft.com/office/drawing/2014/main" id="{9F2CF125-053C-CE2D-2BA0-71B5C8DD2EC0}"/>
              </a:ext>
            </a:extLst>
          </p:cNvPr>
          <p:cNvSpPr txBox="1"/>
          <p:nvPr/>
        </p:nvSpPr>
        <p:spPr>
          <a:xfrm>
            <a:off x="-1" y="0"/>
            <a:ext cx="12192001"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PRESTo</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 Performance of EW Alerts: Successful/False/Missed Alerts &amp; Lead Times</a:t>
            </a:r>
          </a:p>
        </p:txBody>
      </p:sp>
      <mc:AlternateContent xmlns:mc="http://schemas.openxmlformats.org/markup-compatibility/2006" xmlns:a14="http://schemas.microsoft.com/office/drawing/2010/main">
        <mc:Choice Requires="a14">
          <p:graphicFrame>
            <p:nvGraphicFramePr>
              <p:cNvPr id="5" name="Tabella 14">
                <a:extLst>
                  <a:ext uri="{FF2B5EF4-FFF2-40B4-BE49-F238E27FC236}">
                    <a16:creationId xmlns:a16="http://schemas.microsoft.com/office/drawing/2014/main" id="{09A22ACE-0134-A0CF-F1C0-650EE8A12FE0}"/>
                  </a:ext>
                </a:extLst>
              </p:cNvPr>
              <p:cNvGraphicFramePr>
                <a:graphicFrameLocks noGrp="1"/>
              </p:cNvGraphicFramePr>
              <p:nvPr/>
            </p:nvGraphicFramePr>
            <p:xfrm>
              <a:off x="55509" y="646642"/>
              <a:ext cx="6186982" cy="1828800"/>
            </p:xfrm>
            <a:graphic>
              <a:graphicData uri="http://schemas.openxmlformats.org/drawingml/2006/table">
                <a:tbl>
                  <a:tblPr firstRow="1" bandRow="1"/>
                  <a:tblGrid>
                    <a:gridCol w="2612750">
                      <a:extLst>
                        <a:ext uri="{9D8B030D-6E8A-4147-A177-3AD203B41FA5}">
                          <a16:colId xmlns:a16="http://schemas.microsoft.com/office/drawing/2014/main" val="3642982812"/>
                        </a:ext>
                      </a:extLst>
                    </a:gridCol>
                    <a:gridCol w="1603134">
                      <a:extLst>
                        <a:ext uri="{9D8B030D-6E8A-4147-A177-3AD203B41FA5}">
                          <a16:colId xmlns:a16="http://schemas.microsoft.com/office/drawing/2014/main" val="3851095995"/>
                        </a:ext>
                      </a:extLst>
                    </a:gridCol>
                    <a:gridCol w="357300">
                      <a:extLst>
                        <a:ext uri="{9D8B030D-6E8A-4147-A177-3AD203B41FA5}">
                          <a16:colId xmlns:a16="http://schemas.microsoft.com/office/drawing/2014/main" val="738346648"/>
                        </a:ext>
                      </a:extLst>
                    </a:gridCol>
                    <a:gridCol w="1613798">
                      <a:extLst>
                        <a:ext uri="{9D8B030D-6E8A-4147-A177-3AD203B41FA5}">
                          <a16:colId xmlns:a16="http://schemas.microsoft.com/office/drawing/2014/main" val="3885023901"/>
                        </a:ext>
                      </a:extLst>
                    </a:gridCol>
                  </a:tblGrid>
                  <a:tr h="337451">
                    <a:tc>
                      <a:txBody>
                        <a:bodyPr/>
                        <a:lstStyle>
                          <a:lvl1pPr marL="0" algn="l" defTabSz="2267986" rtl="0" eaLnBrk="1" latinLnBrk="0" hangingPunct="1">
                            <a:defRPr sz="4465" kern="1200">
                              <a:solidFill>
                                <a:schemeClr val="tx1"/>
                              </a:solidFill>
                              <a:latin typeface="Calibri" panose="020F0502020204030204"/>
                            </a:defRPr>
                          </a:lvl1pPr>
                          <a:lvl2pPr marL="1133993" algn="l" defTabSz="2267986" rtl="0" eaLnBrk="1" latinLnBrk="0" hangingPunct="1">
                            <a:defRPr sz="4465" kern="1200">
                              <a:solidFill>
                                <a:schemeClr val="tx1"/>
                              </a:solidFill>
                              <a:latin typeface="Calibri" panose="020F0502020204030204"/>
                            </a:defRPr>
                          </a:lvl2pPr>
                          <a:lvl3pPr marL="2267986" algn="l" defTabSz="2267986" rtl="0" eaLnBrk="1" latinLnBrk="0" hangingPunct="1">
                            <a:defRPr sz="4465" kern="1200">
                              <a:solidFill>
                                <a:schemeClr val="tx1"/>
                              </a:solidFill>
                              <a:latin typeface="Calibri" panose="020F0502020204030204"/>
                            </a:defRPr>
                          </a:lvl3pPr>
                          <a:lvl4pPr marL="3401979" algn="l" defTabSz="2267986" rtl="0" eaLnBrk="1" latinLnBrk="0" hangingPunct="1">
                            <a:defRPr sz="4465" kern="1200">
                              <a:solidFill>
                                <a:schemeClr val="tx1"/>
                              </a:solidFill>
                              <a:latin typeface="Calibri" panose="020F0502020204030204"/>
                            </a:defRPr>
                          </a:lvl4pPr>
                          <a:lvl5pPr marL="4535973" algn="l" defTabSz="2267986" rtl="0" eaLnBrk="1" latinLnBrk="0" hangingPunct="1">
                            <a:defRPr sz="4465" kern="1200">
                              <a:solidFill>
                                <a:schemeClr val="tx1"/>
                              </a:solidFill>
                              <a:latin typeface="Calibri" panose="020F0502020204030204"/>
                            </a:defRPr>
                          </a:lvl5pPr>
                          <a:lvl6pPr marL="5669966" algn="l" defTabSz="2267986" rtl="0" eaLnBrk="1" latinLnBrk="0" hangingPunct="1">
                            <a:defRPr sz="4465" kern="1200">
                              <a:solidFill>
                                <a:schemeClr val="tx1"/>
                              </a:solidFill>
                              <a:latin typeface="Calibri" panose="020F0502020204030204"/>
                            </a:defRPr>
                          </a:lvl6pPr>
                          <a:lvl7pPr marL="6803959" algn="l" defTabSz="2267986" rtl="0" eaLnBrk="1" latinLnBrk="0" hangingPunct="1">
                            <a:defRPr sz="4465" kern="1200">
                              <a:solidFill>
                                <a:schemeClr val="tx1"/>
                              </a:solidFill>
                              <a:latin typeface="Calibri" panose="020F0502020204030204"/>
                            </a:defRPr>
                          </a:lvl7pPr>
                          <a:lvl8pPr marL="7937952" algn="l" defTabSz="2267986" rtl="0" eaLnBrk="1" latinLnBrk="0" hangingPunct="1">
                            <a:defRPr sz="4465" kern="1200">
                              <a:solidFill>
                                <a:schemeClr val="tx1"/>
                              </a:solidFill>
                              <a:latin typeface="Calibri" panose="020F0502020204030204"/>
                            </a:defRPr>
                          </a:lvl8pPr>
                          <a:lvl9pPr marL="9071945" algn="l" defTabSz="2267986" rtl="0" eaLnBrk="1" latinLnBrk="0" hangingPunct="1">
                            <a:defRPr sz="4465" kern="1200">
                              <a:solidFill>
                                <a:schemeClr val="tx1"/>
                              </a:solidFill>
                              <a:latin typeface="Calibri" panose="020F0502020204030204"/>
                            </a:defRPr>
                          </a:lvl9pPr>
                        </a:lstStyle>
                        <a:p>
                          <a:pPr algn="ctr"/>
                          <a:r>
                            <a:rPr lang="en-US" sz="1800" b="1" i="1" kern="100" dirty="0">
                              <a:effectLst/>
                              <a:latin typeface="+mj-lt"/>
                              <a:ea typeface="DejaVu Sans"/>
                              <a:cs typeface="Times New Roman" panose="02020603050405020304" pitchFamily="18" charset="0"/>
                            </a:rPr>
                            <a:t>Alert Definition</a:t>
                          </a:r>
                          <a:endParaRPr lang="it-IT" sz="1800" b="1" dirty="0">
                            <a:latin typeface="+mj-lt"/>
                          </a:endParaRP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2267986" rtl="0" eaLnBrk="1" latinLnBrk="0" hangingPunct="1">
                            <a:defRPr sz="4465" kern="1200">
                              <a:solidFill>
                                <a:schemeClr val="tx1"/>
                              </a:solidFill>
                              <a:latin typeface="Calibri" panose="020F0502020204030204"/>
                            </a:defRPr>
                          </a:lvl1pPr>
                          <a:lvl2pPr marL="1133993" algn="l" defTabSz="2267986" rtl="0" eaLnBrk="1" latinLnBrk="0" hangingPunct="1">
                            <a:defRPr sz="4465" kern="1200">
                              <a:solidFill>
                                <a:schemeClr val="tx1"/>
                              </a:solidFill>
                              <a:latin typeface="Calibri" panose="020F0502020204030204"/>
                            </a:defRPr>
                          </a:lvl2pPr>
                          <a:lvl3pPr marL="2267986" algn="l" defTabSz="2267986" rtl="0" eaLnBrk="1" latinLnBrk="0" hangingPunct="1">
                            <a:defRPr sz="4465" kern="1200">
                              <a:solidFill>
                                <a:schemeClr val="tx1"/>
                              </a:solidFill>
                              <a:latin typeface="Calibri" panose="020F0502020204030204"/>
                            </a:defRPr>
                          </a:lvl3pPr>
                          <a:lvl4pPr marL="3401979" algn="l" defTabSz="2267986" rtl="0" eaLnBrk="1" latinLnBrk="0" hangingPunct="1">
                            <a:defRPr sz="4465" kern="1200">
                              <a:solidFill>
                                <a:schemeClr val="tx1"/>
                              </a:solidFill>
                              <a:latin typeface="Calibri" panose="020F0502020204030204"/>
                            </a:defRPr>
                          </a:lvl4pPr>
                          <a:lvl5pPr marL="4535973" algn="l" defTabSz="2267986" rtl="0" eaLnBrk="1" latinLnBrk="0" hangingPunct="1">
                            <a:defRPr sz="4465" kern="1200">
                              <a:solidFill>
                                <a:schemeClr val="tx1"/>
                              </a:solidFill>
                              <a:latin typeface="Calibri" panose="020F0502020204030204"/>
                            </a:defRPr>
                          </a:lvl5pPr>
                          <a:lvl6pPr marL="5669966" algn="l" defTabSz="2267986" rtl="0" eaLnBrk="1" latinLnBrk="0" hangingPunct="1">
                            <a:defRPr sz="4465" kern="1200">
                              <a:solidFill>
                                <a:schemeClr val="tx1"/>
                              </a:solidFill>
                              <a:latin typeface="Calibri" panose="020F0502020204030204"/>
                            </a:defRPr>
                          </a:lvl6pPr>
                          <a:lvl7pPr marL="6803959" algn="l" defTabSz="2267986" rtl="0" eaLnBrk="1" latinLnBrk="0" hangingPunct="1">
                            <a:defRPr sz="4465" kern="1200">
                              <a:solidFill>
                                <a:schemeClr val="tx1"/>
                              </a:solidFill>
                              <a:latin typeface="Calibri" panose="020F0502020204030204"/>
                            </a:defRPr>
                          </a:lvl7pPr>
                          <a:lvl8pPr marL="7937952" algn="l" defTabSz="2267986" rtl="0" eaLnBrk="1" latinLnBrk="0" hangingPunct="1">
                            <a:defRPr sz="4465" kern="1200">
                              <a:solidFill>
                                <a:schemeClr val="tx1"/>
                              </a:solidFill>
                              <a:latin typeface="Calibri" panose="020F0502020204030204"/>
                            </a:defRPr>
                          </a:lvl8pPr>
                          <a:lvl9pPr marL="9071945" algn="l" defTabSz="2267986" rtl="0" eaLnBrk="1" latinLnBrk="0" hangingPunct="1">
                            <a:defRPr sz="4465" kern="1200">
                              <a:solidFill>
                                <a:schemeClr val="tx1"/>
                              </a:solidFill>
                              <a:latin typeface="Calibri" panose="020F0502020204030204"/>
                            </a:defRPr>
                          </a:lvl9pPr>
                        </a:lstStyle>
                        <a:p>
                          <a:pPr algn="ctr"/>
                          <a:r>
                            <a:rPr lang="en-US" sz="1800" b="1" i="1" kern="100" dirty="0">
                              <a:effectLst/>
                              <a:latin typeface="+mj-lt"/>
                              <a:ea typeface="DejaVu Sans"/>
                              <a:cs typeface="Times New Roman" panose="02020603050405020304" pitchFamily="18" charset="0"/>
                            </a:rPr>
                            <a:t>Prediction</a:t>
                          </a:r>
                          <a:endParaRPr lang="it-IT" sz="1800" b="1" dirty="0">
                            <a:latin typeface="+mj-lt"/>
                          </a:endParaRPr>
                        </a:p>
                      </a:txBody>
                      <a:tcPr anchor="ctr">
                        <a:lnL w="12700" cap="flat" cmpd="sng" algn="ctr">
                          <a:solidFill>
                            <a:sysClr val="windowText" lastClr="000000"/>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2267986" rtl="0" eaLnBrk="1" latinLnBrk="0" hangingPunct="1">
                            <a:defRPr sz="4465" kern="1200">
                              <a:solidFill>
                                <a:schemeClr val="tx1"/>
                              </a:solidFill>
                              <a:latin typeface="Calibri" panose="020F0502020204030204"/>
                            </a:defRPr>
                          </a:lvl1pPr>
                          <a:lvl2pPr marL="1133993" algn="l" defTabSz="2267986" rtl="0" eaLnBrk="1" latinLnBrk="0" hangingPunct="1">
                            <a:defRPr sz="4465" kern="1200">
                              <a:solidFill>
                                <a:schemeClr val="tx1"/>
                              </a:solidFill>
                              <a:latin typeface="Calibri" panose="020F0502020204030204"/>
                            </a:defRPr>
                          </a:lvl2pPr>
                          <a:lvl3pPr marL="2267986" algn="l" defTabSz="2267986" rtl="0" eaLnBrk="1" latinLnBrk="0" hangingPunct="1">
                            <a:defRPr sz="4465" kern="1200">
                              <a:solidFill>
                                <a:schemeClr val="tx1"/>
                              </a:solidFill>
                              <a:latin typeface="Calibri" panose="020F0502020204030204"/>
                            </a:defRPr>
                          </a:lvl3pPr>
                          <a:lvl4pPr marL="3401979" algn="l" defTabSz="2267986" rtl="0" eaLnBrk="1" latinLnBrk="0" hangingPunct="1">
                            <a:defRPr sz="4465" kern="1200">
                              <a:solidFill>
                                <a:schemeClr val="tx1"/>
                              </a:solidFill>
                              <a:latin typeface="Calibri" panose="020F0502020204030204"/>
                            </a:defRPr>
                          </a:lvl4pPr>
                          <a:lvl5pPr marL="4535973" algn="l" defTabSz="2267986" rtl="0" eaLnBrk="1" latinLnBrk="0" hangingPunct="1">
                            <a:defRPr sz="4465" kern="1200">
                              <a:solidFill>
                                <a:schemeClr val="tx1"/>
                              </a:solidFill>
                              <a:latin typeface="Calibri" panose="020F0502020204030204"/>
                            </a:defRPr>
                          </a:lvl5pPr>
                          <a:lvl6pPr marL="5669966" algn="l" defTabSz="2267986" rtl="0" eaLnBrk="1" latinLnBrk="0" hangingPunct="1">
                            <a:defRPr sz="4465" kern="1200">
                              <a:solidFill>
                                <a:schemeClr val="tx1"/>
                              </a:solidFill>
                              <a:latin typeface="Calibri" panose="020F0502020204030204"/>
                            </a:defRPr>
                          </a:lvl6pPr>
                          <a:lvl7pPr marL="6803959" algn="l" defTabSz="2267986" rtl="0" eaLnBrk="1" latinLnBrk="0" hangingPunct="1">
                            <a:defRPr sz="4465" kern="1200">
                              <a:solidFill>
                                <a:schemeClr val="tx1"/>
                              </a:solidFill>
                              <a:latin typeface="Calibri" panose="020F0502020204030204"/>
                            </a:defRPr>
                          </a:lvl7pPr>
                          <a:lvl8pPr marL="7937952" algn="l" defTabSz="2267986" rtl="0" eaLnBrk="1" latinLnBrk="0" hangingPunct="1">
                            <a:defRPr sz="4465" kern="1200">
                              <a:solidFill>
                                <a:schemeClr val="tx1"/>
                              </a:solidFill>
                              <a:latin typeface="Calibri" panose="020F0502020204030204"/>
                            </a:defRPr>
                          </a:lvl8pPr>
                          <a:lvl9pPr marL="9071945" algn="l" defTabSz="2267986" rtl="0" eaLnBrk="1" latinLnBrk="0" hangingPunct="1">
                            <a:defRPr sz="4465" kern="1200">
                              <a:solidFill>
                                <a:schemeClr val="tx1"/>
                              </a:solidFill>
                              <a:latin typeface="Calibri" panose="020F0502020204030204"/>
                            </a:defRPr>
                          </a:lvl9pPr>
                        </a:lstStyle>
                        <a:p>
                          <a:pPr algn="ctr"/>
                          <a:endParaRPr lang="it-IT" sz="1800" b="1" dirty="0">
                            <a:latin typeface="+mj-lt"/>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2267986" rtl="0" eaLnBrk="1" latinLnBrk="0" hangingPunct="1">
                            <a:defRPr sz="4465" kern="1200">
                              <a:solidFill>
                                <a:schemeClr val="tx1"/>
                              </a:solidFill>
                              <a:latin typeface="Calibri" panose="020F0502020204030204"/>
                            </a:defRPr>
                          </a:lvl1pPr>
                          <a:lvl2pPr marL="1133993" algn="l" defTabSz="2267986" rtl="0" eaLnBrk="1" latinLnBrk="0" hangingPunct="1">
                            <a:defRPr sz="4465" kern="1200">
                              <a:solidFill>
                                <a:schemeClr val="tx1"/>
                              </a:solidFill>
                              <a:latin typeface="Calibri" panose="020F0502020204030204"/>
                            </a:defRPr>
                          </a:lvl2pPr>
                          <a:lvl3pPr marL="2267986" algn="l" defTabSz="2267986" rtl="0" eaLnBrk="1" latinLnBrk="0" hangingPunct="1">
                            <a:defRPr sz="4465" kern="1200">
                              <a:solidFill>
                                <a:schemeClr val="tx1"/>
                              </a:solidFill>
                              <a:latin typeface="Calibri" panose="020F0502020204030204"/>
                            </a:defRPr>
                          </a:lvl3pPr>
                          <a:lvl4pPr marL="3401979" algn="l" defTabSz="2267986" rtl="0" eaLnBrk="1" latinLnBrk="0" hangingPunct="1">
                            <a:defRPr sz="4465" kern="1200">
                              <a:solidFill>
                                <a:schemeClr val="tx1"/>
                              </a:solidFill>
                              <a:latin typeface="Calibri" panose="020F0502020204030204"/>
                            </a:defRPr>
                          </a:lvl4pPr>
                          <a:lvl5pPr marL="4535973" algn="l" defTabSz="2267986" rtl="0" eaLnBrk="1" latinLnBrk="0" hangingPunct="1">
                            <a:defRPr sz="4465" kern="1200">
                              <a:solidFill>
                                <a:schemeClr val="tx1"/>
                              </a:solidFill>
                              <a:latin typeface="Calibri" panose="020F0502020204030204"/>
                            </a:defRPr>
                          </a:lvl5pPr>
                          <a:lvl6pPr marL="5669966" algn="l" defTabSz="2267986" rtl="0" eaLnBrk="1" latinLnBrk="0" hangingPunct="1">
                            <a:defRPr sz="4465" kern="1200">
                              <a:solidFill>
                                <a:schemeClr val="tx1"/>
                              </a:solidFill>
                              <a:latin typeface="Calibri" panose="020F0502020204030204"/>
                            </a:defRPr>
                          </a:lvl6pPr>
                          <a:lvl7pPr marL="6803959" algn="l" defTabSz="2267986" rtl="0" eaLnBrk="1" latinLnBrk="0" hangingPunct="1">
                            <a:defRPr sz="4465" kern="1200">
                              <a:solidFill>
                                <a:schemeClr val="tx1"/>
                              </a:solidFill>
                              <a:latin typeface="Calibri" panose="020F0502020204030204"/>
                            </a:defRPr>
                          </a:lvl7pPr>
                          <a:lvl8pPr marL="7937952" algn="l" defTabSz="2267986" rtl="0" eaLnBrk="1" latinLnBrk="0" hangingPunct="1">
                            <a:defRPr sz="4465" kern="1200">
                              <a:solidFill>
                                <a:schemeClr val="tx1"/>
                              </a:solidFill>
                              <a:latin typeface="Calibri" panose="020F0502020204030204"/>
                            </a:defRPr>
                          </a:lvl8pPr>
                          <a:lvl9pPr marL="9071945" algn="l" defTabSz="2267986" rtl="0" eaLnBrk="1" latinLnBrk="0" hangingPunct="1">
                            <a:defRPr sz="4465" kern="1200">
                              <a:solidFill>
                                <a:schemeClr val="tx1"/>
                              </a:solidFill>
                              <a:latin typeface="Calibri" panose="020F05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i="1" kern="100" dirty="0">
                              <a:solidFill>
                                <a:schemeClr val="tx1"/>
                              </a:solidFill>
                              <a:effectLst/>
                              <a:latin typeface="+mj-lt"/>
                              <a:ea typeface="DejaVu Sans"/>
                              <a:cs typeface="Times New Roman" panose="02020603050405020304" pitchFamily="18" charset="0"/>
                            </a:rPr>
                            <a:t>Observation</a:t>
                          </a:r>
                          <a:endParaRPr lang="it-IT" sz="1800" b="1" dirty="0">
                            <a:latin typeface="+mj-lt"/>
                          </a:endParaRPr>
                        </a:p>
                      </a:txBody>
                      <a:tcPr anchor="ctr">
                        <a:lnL w="12700" cap="flat" cmpd="sng" algn="ctr">
                          <a:no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96866441"/>
                      </a:ext>
                    </a:extLst>
                  </a:tr>
                  <a:tr h="337451">
                    <a:tc>
                      <a:txBody>
                        <a:bodyPr/>
                        <a:lstStyle>
                          <a:lvl1pPr marL="0" algn="l" defTabSz="2267986" rtl="0" eaLnBrk="1" latinLnBrk="0" hangingPunct="1">
                            <a:defRPr sz="4465" kern="1200">
                              <a:solidFill>
                                <a:schemeClr val="tx1"/>
                              </a:solidFill>
                              <a:latin typeface="Calibri" panose="020F0502020204030204"/>
                            </a:defRPr>
                          </a:lvl1pPr>
                          <a:lvl2pPr marL="1133993" algn="l" defTabSz="2267986" rtl="0" eaLnBrk="1" latinLnBrk="0" hangingPunct="1">
                            <a:defRPr sz="4465" kern="1200">
                              <a:solidFill>
                                <a:schemeClr val="tx1"/>
                              </a:solidFill>
                              <a:latin typeface="Calibri" panose="020F0502020204030204"/>
                            </a:defRPr>
                          </a:lvl2pPr>
                          <a:lvl3pPr marL="2267986" algn="l" defTabSz="2267986" rtl="0" eaLnBrk="1" latinLnBrk="0" hangingPunct="1">
                            <a:defRPr sz="4465" kern="1200">
                              <a:solidFill>
                                <a:schemeClr val="tx1"/>
                              </a:solidFill>
                              <a:latin typeface="Calibri" panose="020F0502020204030204"/>
                            </a:defRPr>
                          </a:lvl3pPr>
                          <a:lvl4pPr marL="3401979" algn="l" defTabSz="2267986" rtl="0" eaLnBrk="1" latinLnBrk="0" hangingPunct="1">
                            <a:defRPr sz="4465" kern="1200">
                              <a:solidFill>
                                <a:schemeClr val="tx1"/>
                              </a:solidFill>
                              <a:latin typeface="Calibri" panose="020F0502020204030204"/>
                            </a:defRPr>
                          </a:lvl4pPr>
                          <a:lvl5pPr marL="4535973" algn="l" defTabSz="2267986" rtl="0" eaLnBrk="1" latinLnBrk="0" hangingPunct="1">
                            <a:defRPr sz="4465" kern="1200">
                              <a:solidFill>
                                <a:schemeClr val="tx1"/>
                              </a:solidFill>
                              <a:latin typeface="Calibri" panose="020F0502020204030204"/>
                            </a:defRPr>
                          </a:lvl5pPr>
                          <a:lvl6pPr marL="5669966" algn="l" defTabSz="2267986" rtl="0" eaLnBrk="1" latinLnBrk="0" hangingPunct="1">
                            <a:defRPr sz="4465" kern="1200">
                              <a:solidFill>
                                <a:schemeClr val="tx1"/>
                              </a:solidFill>
                              <a:latin typeface="Calibri" panose="020F0502020204030204"/>
                            </a:defRPr>
                          </a:lvl6pPr>
                          <a:lvl7pPr marL="6803959" algn="l" defTabSz="2267986" rtl="0" eaLnBrk="1" latinLnBrk="0" hangingPunct="1">
                            <a:defRPr sz="4465" kern="1200">
                              <a:solidFill>
                                <a:schemeClr val="tx1"/>
                              </a:solidFill>
                              <a:latin typeface="Calibri" panose="020F0502020204030204"/>
                            </a:defRPr>
                          </a:lvl7pPr>
                          <a:lvl8pPr marL="7937952" algn="l" defTabSz="2267986" rtl="0" eaLnBrk="1" latinLnBrk="0" hangingPunct="1">
                            <a:defRPr sz="4465" kern="1200">
                              <a:solidFill>
                                <a:schemeClr val="tx1"/>
                              </a:solidFill>
                              <a:latin typeface="Calibri" panose="020F0502020204030204"/>
                            </a:defRPr>
                          </a:lvl8pPr>
                          <a:lvl9pPr marL="9071945" algn="l" defTabSz="2267986" rtl="0" eaLnBrk="1" latinLnBrk="0" hangingPunct="1">
                            <a:defRPr sz="4465" kern="1200">
                              <a:solidFill>
                                <a:schemeClr val="tx1"/>
                              </a:solidFill>
                              <a:latin typeface="Calibri" panose="020F0502020204030204"/>
                            </a:defRPr>
                          </a:lvl9pPr>
                        </a:lstStyle>
                        <a:p>
                          <a:pPr algn="ctr"/>
                          <a:r>
                            <a:rPr lang="en-US" sz="1800" b="0" kern="100" dirty="0">
                              <a:solidFill>
                                <a:schemeClr val="bg1"/>
                              </a:solidFill>
                              <a:effectLst/>
                              <a:latin typeface="+mj-lt"/>
                              <a:ea typeface="DejaVu Sans"/>
                              <a:cs typeface="Times New Roman" panose="02020603050405020304" pitchFamily="18" charset="0"/>
                            </a:rPr>
                            <a:t>Successful Alarm (SA)</a:t>
                          </a:r>
                          <a:endParaRPr lang="it-IT" sz="1800" b="0" dirty="0">
                            <a:solidFill>
                              <a:schemeClr val="bg1"/>
                            </a:solidFill>
                            <a:latin typeface="+mj-lt"/>
                          </a:endParaRP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339966"/>
                        </a:solidFill>
                      </a:tcPr>
                    </a:tc>
                    <a:tc>
                      <a:txBody>
                        <a:bodyPr/>
                        <a:lstStyle>
                          <a:lvl1pPr marL="0" algn="l" defTabSz="2267986" rtl="0" eaLnBrk="1" latinLnBrk="0" hangingPunct="1">
                            <a:defRPr sz="4465" kern="1200">
                              <a:solidFill>
                                <a:schemeClr val="tx1"/>
                              </a:solidFill>
                              <a:latin typeface="Calibri" panose="020F0502020204030204"/>
                            </a:defRPr>
                          </a:lvl1pPr>
                          <a:lvl2pPr marL="1133993" algn="l" defTabSz="2267986" rtl="0" eaLnBrk="1" latinLnBrk="0" hangingPunct="1">
                            <a:defRPr sz="4465" kern="1200">
                              <a:solidFill>
                                <a:schemeClr val="tx1"/>
                              </a:solidFill>
                              <a:latin typeface="Calibri" panose="020F0502020204030204"/>
                            </a:defRPr>
                          </a:lvl2pPr>
                          <a:lvl3pPr marL="2267986" algn="l" defTabSz="2267986" rtl="0" eaLnBrk="1" latinLnBrk="0" hangingPunct="1">
                            <a:defRPr sz="4465" kern="1200">
                              <a:solidFill>
                                <a:schemeClr val="tx1"/>
                              </a:solidFill>
                              <a:latin typeface="Calibri" panose="020F0502020204030204"/>
                            </a:defRPr>
                          </a:lvl3pPr>
                          <a:lvl4pPr marL="3401979" algn="l" defTabSz="2267986" rtl="0" eaLnBrk="1" latinLnBrk="0" hangingPunct="1">
                            <a:defRPr sz="4465" kern="1200">
                              <a:solidFill>
                                <a:schemeClr val="tx1"/>
                              </a:solidFill>
                              <a:latin typeface="Calibri" panose="020F0502020204030204"/>
                            </a:defRPr>
                          </a:lvl4pPr>
                          <a:lvl5pPr marL="4535973" algn="l" defTabSz="2267986" rtl="0" eaLnBrk="1" latinLnBrk="0" hangingPunct="1">
                            <a:defRPr sz="4465" kern="1200">
                              <a:solidFill>
                                <a:schemeClr val="tx1"/>
                              </a:solidFill>
                              <a:latin typeface="Calibri" panose="020F0502020204030204"/>
                            </a:defRPr>
                          </a:lvl5pPr>
                          <a:lvl6pPr marL="5669966" algn="l" defTabSz="2267986" rtl="0" eaLnBrk="1" latinLnBrk="0" hangingPunct="1">
                            <a:defRPr sz="4465" kern="1200">
                              <a:solidFill>
                                <a:schemeClr val="tx1"/>
                              </a:solidFill>
                              <a:latin typeface="Calibri" panose="020F0502020204030204"/>
                            </a:defRPr>
                          </a:lvl6pPr>
                          <a:lvl7pPr marL="6803959" algn="l" defTabSz="2267986" rtl="0" eaLnBrk="1" latinLnBrk="0" hangingPunct="1">
                            <a:defRPr sz="4465" kern="1200">
                              <a:solidFill>
                                <a:schemeClr val="tx1"/>
                              </a:solidFill>
                              <a:latin typeface="Calibri" panose="020F0502020204030204"/>
                            </a:defRPr>
                          </a:lvl7pPr>
                          <a:lvl8pPr marL="7937952" algn="l" defTabSz="2267986" rtl="0" eaLnBrk="1" latinLnBrk="0" hangingPunct="1">
                            <a:defRPr sz="4465" kern="1200">
                              <a:solidFill>
                                <a:schemeClr val="tx1"/>
                              </a:solidFill>
                              <a:latin typeface="Calibri" panose="020F0502020204030204"/>
                            </a:defRPr>
                          </a:lvl8pPr>
                          <a:lvl9pPr marL="9071945" algn="l" defTabSz="2267986" rtl="0" eaLnBrk="1" latinLnBrk="0" hangingPunct="1">
                            <a:defRPr sz="4465" kern="1200">
                              <a:solidFill>
                                <a:schemeClr val="tx1"/>
                              </a:solidFill>
                              <a:latin typeface="Calibri" panose="020F0502020204030204"/>
                            </a:defRPr>
                          </a:lvl9pPr>
                        </a:lstStyle>
                        <a:p>
                          <a:pPr algn="ctr"/>
                          <a14:m>
                            <m:oMath xmlns:m="http://schemas.openxmlformats.org/officeDocument/2006/math">
                              <m:sSub>
                                <m:sSubPr>
                                  <m:ctrlPr>
                                    <a:rPr lang="en-US" sz="1800" b="0" i="1" kern="100" dirty="0" smtClean="0">
                                      <a:effectLst/>
                                      <a:latin typeface="Cambria Math" panose="02040503050406030204" pitchFamily="18" charset="0"/>
                                      <a:cs typeface="Times New Roman" panose="02020603050405020304" pitchFamily="18" charset="0"/>
                                    </a:rPr>
                                  </m:ctrlPr>
                                </m:sSubPr>
                                <m:e>
                                  <m:r>
                                    <a:rPr lang="it-IT" sz="1800" b="0" i="1" kern="100" dirty="0" smtClean="0">
                                      <a:effectLst/>
                                      <a:latin typeface="Cambria Math" panose="02040503050406030204" pitchFamily="18" charset="0"/>
                                      <a:cs typeface="Times New Roman" panose="02020603050405020304" pitchFamily="18" charset="0"/>
                                    </a:rPr>
                                    <m:t>𝐼</m:t>
                                  </m:r>
                                </m:e>
                                <m:sub>
                                  <m:r>
                                    <a:rPr lang="it-IT" sz="1800" b="0" i="1" kern="100" dirty="0" smtClean="0">
                                      <a:effectLst/>
                                      <a:latin typeface="Cambria Math" panose="02040503050406030204" pitchFamily="18" charset="0"/>
                                      <a:cs typeface="Times New Roman" panose="02020603050405020304" pitchFamily="18" charset="0"/>
                                    </a:rPr>
                                    <m:t>𝑀𝑀</m:t>
                                  </m:r>
                                </m:sub>
                              </m:sSub>
                            </m:oMath>
                          </a14:m>
                          <a:r>
                            <a:rPr lang="en-US" sz="1800" b="0" kern="100" baseline="-25000" dirty="0" err="1">
                              <a:effectLst/>
                              <a:latin typeface="+mj-lt"/>
                              <a:ea typeface="DejaVu Sans"/>
                              <a:cs typeface="Times New Roman" panose="02020603050405020304" pitchFamily="18" charset="0"/>
                            </a:rPr>
                            <a:t>pred</a:t>
                          </a:r>
                          <a:r>
                            <a:rPr lang="en-US" sz="1800" b="0" kern="100" dirty="0">
                              <a:effectLst/>
                              <a:latin typeface="+mj-lt"/>
                              <a:ea typeface="DejaVu Sans"/>
                              <a:cs typeface="Times New Roman" panose="02020603050405020304" pitchFamily="18" charset="0"/>
                            </a:rPr>
                            <a:t> ≥ </a:t>
                          </a:r>
                          <a14:m>
                            <m:oMath xmlns:m="http://schemas.openxmlformats.org/officeDocument/2006/math">
                              <m:sSub>
                                <m:sSubPr>
                                  <m:ctrlPr>
                                    <a:rPr lang="en-US" sz="1800" b="0" i="1" kern="100" dirty="0" smtClean="0">
                                      <a:effectLst/>
                                      <a:latin typeface="Cambria Math" panose="02040503050406030204" pitchFamily="18" charset="0"/>
                                      <a:cs typeface="Times New Roman" panose="02020603050405020304" pitchFamily="18" charset="0"/>
                                    </a:rPr>
                                  </m:ctrlPr>
                                </m:sSubPr>
                                <m:e>
                                  <m:r>
                                    <a:rPr lang="it-IT" sz="1800" b="0" i="1" kern="100" dirty="0" smtClean="0">
                                      <a:effectLst/>
                                      <a:latin typeface="Cambria Math" panose="02040503050406030204" pitchFamily="18" charset="0"/>
                                      <a:cs typeface="Times New Roman" panose="02020603050405020304" pitchFamily="18" charset="0"/>
                                    </a:rPr>
                                    <m:t>𝐼</m:t>
                                  </m:r>
                                </m:e>
                                <m:sub>
                                  <m:r>
                                    <a:rPr lang="it-IT" sz="1800" b="0" i="1" kern="100" dirty="0" smtClean="0">
                                      <a:effectLst/>
                                      <a:latin typeface="Cambria Math" panose="02040503050406030204" pitchFamily="18" charset="0"/>
                                      <a:cs typeface="Times New Roman" panose="02020603050405020304" pitchFamily="18" charset="0"/>
                                    </a:rPr>
                                    <m:t>𝑀𝑀</m:t>
                                  </m:r>
                                </m:sub>
                              </m:sSub>
                            </m:oMath>
                          </a14:m>
                          <a:r>
                            <a:rPr lang="en-US" sz="1800" b="0" kern="100" dirty="0">
                              <a:effectLst/>
                              <a:latin typeface="+mj-lt"/>
                              <a:ea typeface="DejaVu Sans"/>
                              <a:cs typeface="Times New Roman" panose="02020603050405020304" pitchFamily="18" charset="0"/>
                            </a:rPr>
                            <a:t>* </a:t>
                          </a:r>
                          <a:endParaRPr lang="it-IT" sz="1800" b="0" dirty="0">
                            <a:latin typeface="+mj-lt"/>
                          </a:endParaRPr>
                        </a:p>
                      </a:txBody>
                      <a:tcPr anchor="ctr">
                        <a:lnL w="12700" cap="flat" cmpd="sng" algn="ctr">
                          <a:solidFill>
                            <a:sysClr val="windowText" lastClr="000000"/>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2267986" rtl="0" eaLnBrk="1" latinLnBrk="0" hangingPunct="1">
                            <a:defRPr sz="4465" kern="1200">
                              <a:solidFill>
                                <a:schemeClr val="tx1"/>
                              </a:solidFill>
                              <a:latin typeface="Calibri" panose="020F0502020204030204"/>
                            </a:defRPr>
                          </a:lvl1pPr>
                          <a:lvl2pPr marL="1133993" algn="l" defTabSz="2267986" rtl="0" eaLnBrk="1" latinLnBrk="0" hangingPunct="1">
                            <a:defRPr sz="4465" kern="1200">
                              <a:solidFill>
                                <a:schemeClr val="tx1"/>
                              </a:solidFill>
                              <a:latin typeface="Calibri" panose="020F0502020204030204"/>
                            </a:defRPr>
                          </a:lvl2pPr>
                          <a:lvl3pPr marL="2267986" algn="l" defTabSz="2267986" rtl="0" eaLnBrk="1" latinLnBrk="0" hangingPunct="1">
                            <a:defRPr sz="4465" kern="1200">
                              <a:solidFill>
                                <a:schemeClr val="tx1"/>
                              </a:solidFill>
                              <a:latin typeface="Calibri" panose="020F0502020204030204"/>
                            </a:defRPr>
                          </a:lvl3pPr>
                          <a:lvl4pPr marL="3401979" algn="l" defTabSz="2267986" rtl="0" eaLnBrk="1" latinLnBrk="0" hangingPunct="1">
                            <a:defRPr sz="4465" kern="1200">
                              <a:solidFill>
                                <a:schemeClr val="tx1"/>
                              </a:solidFill>
                              <a:latin typeface="Calibri" panose="020F0502020204030204"/>
                            </a:defRPr>
                          </a:lvl4pPr>
                          <a:lvl5pPr marL="4535973" algn="l" defTabSz="2267986" rtl="0" eaLnBrk="1" latinLnBrk="0" hangingPunct="1">
                            <a:defRPr sz="4465" kern="1200">
                              <a:solidFill>
                                <a:schemeClr val="tx1"/>
                              </a:solidFill>
                              <a:latin typeface="Calibri" panose="020F0502020204030204"/>
                            </a:defRPr>
                          </a:lvl5pPr>
                          <a:lvl6pPr marL="5669966" algn="l" defTabSz="2267986" rtl="0" eaLnBrk="1" latinLnBrk="0" hangingPunct="1">
                            <a:defRPr sz="4465" kern="1200">
                              <a:solidFill>
                                <a:schemeClr val="tx1"/>
                              </a:solidFill>
                              <a:latin typeface="Calibri" panose="020F0502020204030204"/>
                            </a:defRPr>
                          </a:lvl6pPr>
                          <a:lvl7pPr marL="6803959" algn="l" defTabSz="2267986" rtl="0" eaLnBrk="1" latinLnBrk="0" hangingPunct="1">
                            <a:defRPr sz="4465" kern="1200">
                              <a:solidFill>
                                <a:schemeClr val="tx1"/>
                              </a:solidFill>
                              <a:latin typeface="Calibri" panose="020F0502020204030204"/>
                            </a:defRPr>
                          </a:lvl7pPr>
                          <a:lvl8pPr marL="7937952" algn="l" defTabSz="2267986" rtl="0" eaLnBrk="1" latinLnBrk="0" hangingPunct="1">
                            <a:defRPr sz="4465" kern="1200">
                              <a:solidFill>
                                <a:schemeClr val="tx1"/>
                              </a:solidFill>
                              <a:latin typeface="Calibri" panose="020F0502020204030204"/>
                            </a:defRPr>
                          </a:lvl8pPr>
                          <a:lvl9pPr marL="9071945" algn="l" defTabSz="2267986" rtl="0" eaLnBrk="1" latinLnBrk="0" hangingPunct="1">
                            <a:defRPr sz="4465" kern="1200">
                              <a:solidFill>
                                <a:schemeClr val="tx1"/>
                              </a:solidFill>
                              <a:latin typeface="Calibri" panose="020F0502020204030204"/>
                            </a:defRPr>
                          </a:lvl9pPr>
                        </a:lstStyle>
                        <a:p>
                          <a:pPr algn="ctr"/>
                          <a:r>
                            <a:rPr lang="it-IT" sz="1800" b="0" dirty="0">
                              <a:latin typeface="+mj-lt"/>
                            </a:rPr>
                            <a:t>&amp;</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2267986" rtl="0" eaLnBrk="1" latinLnBrk="0" hangingPunct="1">
                            <a:defRPr sz="4465" kern="1200">
                              <a:solidFill>
                                <a:schemeClr val="tx1"/>
                              </a:solidFill>
                              <a:latin typeface="Calibri" panose="020F0502020204030204"/>
                            </a:defRPr>
                          </a:lvl1pPr>
                          <a:lvl2pPr marL="1133993" algn="l" defTabSz="2267986" rtl="0" eaLnBrk="1" latinLnBrk="0" hangingPunct="1">
                            <a:defRPr sz="4465" kern="1200">
                              <a:solidFill>
                                <a:schemeClr val="tx1"/>
                              </a:solidFill>
                              <a:latin typeface="Calibri" panose="020F0502020204030204"/>
                            </a:defRPr>
                          </a:lvl2pPr>
                          <a:lvl3pPr marL="2267986" algn="l" defTabSz="2267986" rtl="0" eaLnBrk="1" latinLnBrk="0" hangingPunct="1">
                            <a:defRPr sz="4465" kern="1200">
                              <a:solidFill>
                                <a:schemeClr val="tx1"/>
                              </a:solidFill>
                              <a:latin typeface="Calibri" panose="020F0502020204030204"/>
                            </a:defRPr>
                          </a:lvl3pPr>
                          <a:lvl4pPr marL="3401979" algn="l" defTabSz="2267986" rtl="0" eaLnBrk="1" latinLnBrk="0" hangingPunct="1">
                            <a:defRPr sz="4465" kern="1200">
                              <a:solidFill>
                                <a:schemeClr val="tx1"/>
                              </a:solidFill>
                              <a:latin typeface="Calibri" panose="020F0502020204030204"/>
                            </a:defRPr>
                          </a:lvl4pPr>
                          <a:lvl5pPr marL="4535973" algn="l" defTabSz="2267986" rtl="0" eaLnBrk="1" latinLnBrk="0" hangingPunct="1">
                            <a:defRPr sz="4465" kern="1200">
                              <a:solidFill>
                                <a:schemeClr val="tx1"/>
                              </a:solidFill>
                              <a:latin typeface="Calibri" panose="020F0502020204030204"/>
                            </a:defRPr>
                          </a:lvl5pPr>
                          <a:lvl6pPr marL="5669966" algn="l" defTabSz="2267986" rtl="0" eaLnBrk="1" latinLnBrk="0" hangingPunct="1">
                            <a:defRPr sz="4465" kern="1200">
                              <a:solidFill>
                                <a:schemeClr val="tx1"/>
                              </a:solidFill>
                              <a:latin typeface="Calibri" panose="020F0502020204030204"/>
                            </a:defRPr>
                          </a:lvl6pPr>
                          <a:lvl7pPr marL="6803959" algn="l" defTabSz="2267986" rtl="0" eaLnBrk="1" latinLnBrk="0" hangingPunct="1">
                            <a:defRPr sz="4465" kern="1200">
                              <a:solidFill>
                                <a:schemeClr val="tx1"/>
                              </a:solidFill>
                              <a:latin typeface="Calibri" panose="020F0502020204030204"/>
                            </a:defRPr>
                          </a:lvl7pPr>
                          <a:lvl8pPr marL="7937952" algn="l" defTabSz="2267986" rtl="0" eaLnBrk="1" latinLnBrk="0" hangingPunct="1">
                            <a:defRPr sz="4465" kern="1200">
                              <a:solidFill>
                                <a:schemeClr val="tx1"/>
                              </a:solidFill>
                              <a:latin typeface="Calibri" panose="020F0502020204030204"/>
                            </a:defRPr>
                          </a:lvl8pPr>
                          <a:lvl9pPr marL="9071945" algn="l" defTabSz="2267986" rtl="0" eaLnBrk="1" latinLnBrk="0" hangingPunct="1">
                            <a:defRPr sz="4465" kern="1200">
                              <a:solidFill>
                                <a:schemeClr val="tx1"/>
                              </a:solidFill>
                              <a:latin typeface="Calibri" panose="020F0502020204030204"/>
                            </a:defRPr>
                          </a:lvl9pPr>
                        </a:lstStyle>
                        <a:p>
                          <a:pPr algn="ctr"/>
                          <a14:m>
                            <m:oMath xmlns:m="http://schemas.openxmlformats.org/officeDocument/2006/math">
                              <m:sSub>
                                <m:sSubPr>
                                  <m:ctrlPr>
                                    <a:rPr lang="en-US" sz="1800" b="0" i="1" kern="100" dirty="0" smtClean="0">
                                      <a:effectLst/>
                                      <a:latin typeface="Cambria Math" panose="02040503050406030204" pitchFamily="18" charset="0"/>
                                      <a:cs typeface="Times New Roman" panose="02020603050405020304" pitchFamily="18" charset="0"/>
                                    </a:rPr>
                                  </m:ctrlPr>
                                </m:sSubPr>
                                <m:e>
                                  <m:r>
                                    <a:rPr lang="it-IT" sz="1800" b="0" i="1" kern="100" dirty="0" smtClean="0">
                                      <a:effectLst/>
                                      <a:latin typeface="Cambria Math" panose="02040503050406030204" pitchFamily="18" charset="0"/>
                                      <a:cs typeface="Times New Roman" panose="02020603050405020304" pitchFamily="18" charset="0"/>
                                    </a:rPr>
                                    <m:t>𝐼</m:t>
                                  </m:r>
                                </m:e>
                                <m:sub>
                                  <m:r>
                                    <a:rPr lang="it-IT" sz="1800" b="0" i="1" kern="100" dirty="0" smtClean="0">
                                      <a:effectLst/>
                                      <a:latin typeface="Cambria Math" panose="02040503050406030204" pitchFamily="18" charset="0"/>
                                      <a:cs typeface="Times New Roman" panose="02020603050405020304" pitchFamily="18" charset="0"/>
                                    </a:rPr>
                                    <m:t>𝑀𝑀</m:t>
                                  </m:r>
                                </m:sub>
                              </m:sSub>
                            </m:oMath>
                          </a14:m>
                          <a:r>
                            <a:rPr lang="en-US" sz="1800" b="0" kern="100" baseline="-25000" dirty="0" err="1">
                              <a:solidFill>
                                <a:schemeClr val="tx1"/>
                              </a:solidFill>
                              <a:effectLst/>
                              <a:latin typeface="+mj-lt"/>
                              <a:ea typeface="DejaVu Sans"/>
                              <a:cs typeface="Times New Roman" panose="02020603050405020304" pitchFamily="18" charset="0"/>
                            </a:rPr>
                            <a:t>obs</a:t>
                          </a:r>
                          <a:r>
                            <a:rPr lang="en-US" sz="1800" b="0" kern="100" dirty="0">
                              <a:solidFill>
                                <a:schemeClr val="tx1"/>
                              </a:solidFill>
                              <a:effectLst/>
                              <a:latin typeface="+mj-lt"/>
                              <a:ea typeface="DejaVu Sans"/>
                              <a:cs typeface="Times New Roman" panose="02020603050405020304" pitchFamily="18" charset="0"/>
                            </a:rPr>
                            <a:t> ≥ </a:t>
                          </a:r>
                          <a14:m>
                            <m:oMath xmlns:m="http://schemas.openxmlformats.org/officeDocument/2006/math">
                              <m:sSub>
                                <m:sSubPr>
                                  <m:ctrlPr>
                                    <a:rPr lang="en-US" sz="1800" b="0" i="1" kern="100" dirty="0" smtClean="0">
                                      <a:effectLst/>
                                      <a:latin typeface="Cambria Math" panose="02040503050406030204" pitchFamily="18" charset="0"/>
                                      <a:cs typeface="Times New Roman" panose="02020603050405020304" pitchFamily="18" charset="0"/>
                                    </a:rPr>
                                  </m:ctrlPr>
                                </m:sSubPr>
                                <m:e>
                                  <m:r>
                                    <a:rPr lang="it-IT" sz="1800" b="0" i="1" kern="100" dirty="0" smtClean="0">
                                      <a:effectLst/>
                                      <a:latin typeface="Cambria Math" panose="02040503050406030204" pitchFamily="18" charset="0"/>
                                      <a:cs typeface="Times New Roman" panose="02020603050405020304" pitchFamily="18" charset="0"/>
                                    </a:rPr>
                                    <m:t>𝐼</m:t>
                                  </m:r>
                                </m:e>
                                <m:sub>
                                  <m:r>
                                    <a:rPr lang="it-IT" sz="1800" b="0" i="1" kern="100" dirty="0" smtClean="0">
                                      <a:effectLst/>
                                      <a:latin typeface="Cambria Math" panose="02040503050406030204" pitchFamily="18" charset="0"/>
                                      <a:cs typeface="Times New Roman" panose="02020603050405020304" pitchFamily="18" charset="0"/>
                                    </a:rPr>
                                    <m:t>𝑀𝑀</m:t>
                                  </m:r>
                                </m:sub>
                              </m:sSub>
                            </m:oMath>
                          </a14:m>
                          <a:r>
                            <a:rPr lang="en-US" sz="1800" b="0" kern="100" dirty="0">
                              <a:solidFill>
                                <a:schemeClr val="tx1"/>
                              </a:solidFill>
                              <a:effectLst/>
                              <a:latin typeface="+mj-lt"/>
                              <a:ea typeface="DejaVu Sans"/>
                              <a:cs typeface="Times New Roman" panose="02020603050405020304" pitchFamily="18" charset="0"/>
                            </a:rPr>
                            <a:t>*</a:t>
                          </a:r>
                          <a:endParaRPr lang="it-IT" sz="1800" b="0" dirty="0">
                            <a:latin typeface="+mj-lt"/>
                          </a:endParaRPr>
                        </a:p>
                      </a:txBody>
                      <a:tcPr anchor="ctr">
                        <a:lnL w="12700" cap="flat" cmpd="sng" algn="ctr">
                          <a:no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10375856"/>
                      </a:ext>
                    </a:extLst>
                  </a:tr>
                  <a:tr h="337451">
                    <a:tc>
                      <a:txBody>
                        <a:bodyPr/>
                        <a:lstStyle>
                          <a:lvl1pPr marL="0" algn="l" defTabSz="2267986" rtl="0" eaLnBrk="1" latinLnBrk="0" hangingPunct="1">
                            <a:defRPr sz="4465" kern="1200">
                              <a:solidFill>
                                <a:schemeClr val="tx1"/>
                              </a:solidFill>
                              <a:latin typeface="Calibri" panose="020F0502020204030204"/>
                            </a:defRPr>
                          </a:lvl1pPr>
                          <a:lvl2pPr marL="1133993" algn="l" defTabSz="2267986" rtl="0" eaLnBrk="1" latinLnBrk="0" hangingPunct="1">
                            <a:defRPr sz="4465" kern="1200">
                              <a:solidFill>
                                <a:schemeClr val="tx1"/>
                              </a:solidFill>
                              <a:latin typeface="Calibri" panose="020F0502020204030204"/>
                            </a:defRPr>
                          </a:lvl2pPr>
                          <a:lvl3pPr marL="2267986" algn="l" defTabSz="2267986" rtl="0" eaLnBrk="1" latinLnBrk="0" hangingPunct="1">
                            <a:defRPr sz="4465" kern="1200">
                              <a:solidFill>
                                <a:schemeClr val="tx1"/>
                              </a:solidFill>
                              <a:latin typeface="Calibri" panose="020F0502020204030204"/>
                            </a:defRPr>
                          </a:lvl3pPr>
                          <a:lvl4pPr marL="3401979" algn="l" defTabSz="2267986" rtl="0" eaLnBrk="1" latinLnBrk="0" hangingPunct="1">
                            <a:defRPr sz="4465" kern="1200">
                              <a:solidFill>
                                <a:schemeClr val="tx1"/>
                              </a:solidFill>
                              <a:latin typeface="Calibri" panose="020F0502020204030204"/>
                            </a:defRPr>
                          </a:lvl4pPr>
                          <a:lvl5pPr marL="4535973" algn="l" defTabSz="2267986" rtl="0" eaLnBrk="1" latinLnBrk="0" hangingPunct="1">
                            <a:defRPr sz="4465" kern="1200">
                              <a:solidFill>
                                <a:schemeClr val="tx1"/>
                              </a:solidFill>
                              <a:latin typeface="Calibri" panose="020F0502020204030204"/>
                            </a:defRPr>
                          </a:lvl5pPr>
                          <a:lvl6pPr marL="5669966" algn="l" defTabSz="2267986" rtl="0" eaLnBrk="1" latinLnBrk="0" hangingPunct="1">
                            <a:defRPr sz="4465" kern="1200">
                              <a:solidFill>
                                <a:schemeClr val="tx1"/>
                              </a:solidFill>
                              <a:latin typeface="Calibri" panose="020F0502020204030204"/>
                            </a:defRPr>
                          </a:lvl6pPr>
                          <a:lvl7pPr marL="6803959" algn="l" defTabSz="2267986" rtl="0" eaLnBrk="1" latinLnBrk="0" hangingPunct="1">
                            <a:defRPr sz="4465" kern="1200">
                              <a:solidFill>
                                <a:schemeClr val="tx1"/>
                              </a:solidFill>
                              <a:latin typeface="Calibri" panose="020F0502020204030204"/>
                            </a:defRPr>
                          </a:lvl7pPr>
                          <a:lvl8pPr marL="7937952" algn="l" defTabSz="2267986" rtl="0" eaLnBrk="1" latinLnBrk="0" hangingPunct="1">
                            <a:defRPr sz="4465" kern="1200">
                              <a:solidFill>
                                <a:schemeClr val="tx1"/>
                              </a:solidFill>
                              <a:latin typeface="Calibri" panose="020F0502020204030204"/>
                            </a:defRPr>
                          </a:lvl8pPr>
                          <a:lvl9pPr marL="9071945" algn="l" defTabSz="2267986" rtl="0" eaLnBrk="1" latinLnBrk="0" hangingPunct="1">
                            <a:defRPr sz="4465" kern="1200">
                              <a:solidFill>
                                <a:schemeClr val="tx1"/>
                              </a:solidFill>
                              <a:latin typeface="Calibri" panose="020F05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kern="100" dirty="0">
                              <a:solidFill>
                                <a:schemeClr val="tx1"/>
                              </a:solidFill>
                              <a:latin typeface="+mj-lt"/>
                              <a:ea typeface="DejaVu Sans"/>
                              <a:cs typeface="DejaVu Sans"/>
                            </a:rPr>
                            <a:t>Successful No Alarm (SNA)</a:t>
                          </a:r>
                          <a:endParaRPr lang="it-IT" sz="1800" b="0" dirty="0">
                            <a:latin typeface="+mj-lt"/>
                          </a:endParaRP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lvl1pPr marL="0" algn="l" defTabSz="2267986" rtl="0" eaLnBrk="1" latinLnBrk="0" hangingPunct="1">
                            <a:defRPr sz="4465" kern="1200">
                              <a:solidFill>
                                <a:schemeClr val="tx1"/>
                              </a:solidFill>
                              <a:latin typeface="Calibri" panose="020F0502020204030204"/>
                            </a:defRPr>
                          </a:lvl1pPr>
                          <a:lvl2pPr marL="1133993" algn="l" defTabSz="2267986" rtl="0" eaLnBrk="1" latinLnBrk="0" hangingPunct="1">
                            <a:defRPr sz="4465" kern="1200">
                              <a:solidFill>
                                <a:schemeClr val="tx1"/>
                              </a:solidFill>
                              <a:latin typeface="Calibri" panose="020F0502020204030204"/>
                            </a:defRPr>
                          </a:lvl2pPr>
                          <a:lvl3pPr marL="2267986" algn="l" defTabSz="2267986" rtl="0" eaLnBrk="1" latinLnBrk="0" hangingPunct="1">
                            <a:defRPr sz="4465" kern="1200">
                              <a:solidFill>
                                <a:schemeClr val="tx1"/>
                              </a:solidFill>
                              <a:latin typeface="Calibri" panose="020F0502020204030204"/>
                            </a:defRPr>
                          </a:lvl3pPr>
                          <a:lvl4pPr marL="3401979" algn="l" defTabSz="2267986" rtl="0" eaLnBrk="1" latinLnBrk="0" hangingPunct="1">
                            <a:defRPr sz="4465" kern="1200">
                              <a:solidFill>
                                <a:schemeClr val="tx1"/>
                              </a:solidFill>
                              <a:latin typeface="Calibri" panose="020F0502020204030204"/>
                            </a:defRPr>
                          </a:lvl4pPr>
                          <a:lvl5pPr marL="4535973" algn="l" defTabSz="2267986" rtl="0" eaLnBrk="1" latinLnBrk="0" hangingPunct="1">
                            <a:defRPr sz="4465" kern="1200">
                              <a:solidFill>
                                <a:schemeClr val="tx1"/>
                              </a:solidFill>
                              <a:latin typeface="Calibri" panose="020F0502020204030204"/>
                            </a:defRPr>
                          </a:lvl5pPr>
                          <a:lvl6pPr marL="5669966" algn="l" defTabSz="2267986" rtl="0" eaLnBrk="1" latinLnBrk="0" hangingPunct="1">
                            <a:defRPr sz="4465" kern="1200">
                              <a:solidFill>
                                <a:schemeClr val="tx1"/>
                              </a:solidFill>
                              <a:latin typeface="Calibri" panose="020F0502020204030204"/>
                            </a:defRPr>
                          </a:lvl6pPr>
                          <a:lvl7pPr marL="6803959" algn="l" defTabSz="2267986" rtl="0" eaLnBrk="1" latinLnBrk="0" hangingPunct="1">
                            <a:defRPr sz="4465" kern="1200">
                              <a:solidFill>
                                <a:schemeClr val="tx1"/>
                              </a:solidFill>
                              <a:latin typeface="Calibri" panose="020F0502020204030204"/>
                            </a:defRPr>
                          </a:lvl7pPr>
                          <a:lvl8pPr marL="7937952" algn="l" defTabSz="2267986" rtl="0" eaLnBrk="1" latinLnBrk="0" hangingPunct="1">
                            <a:defRPr sz="4465" kern="1200">
                              <a:solidFill>
                                <a:schemeClr val="tx1"/>
                              </a:solidFill>
                              <a:latin typeface="Calibri" panose="020F0502020204030204"/>
                            </a:defRPr>
                          </a:lvl8pPr>
                          <a:lvl9pPr marL="9071945" algn="l" defTabSz="2267986" rtl="0" eaLnBrk="1" latinLnBrk="0" hangingPunct="1">
                            <a:defRPr sz="4465" kern="1200">
                              <a:solidFill>
                                <a:schemeClr val="tx1"/>
                              </a:solidFill>
                              <a:latin typeface="Calibri" panose="020F0502020204030204"/>
                            </a:defRPr>
                          </a:lvl9pPr>
                        </a:lstStyle>
                        <a:p>
                          <a:pPr algn="ctr"/>
                          <a14:m>
                            <m:oMath xmlns:m="http://schemas.openxmlformats.org/officeDocument/2006/math">
                              <m:sSub>
                                <m:sSubPr>
                                  <m:ctrlPr>
                                    <a:rPr lang="en-US" sz="1800" b="0" i="1" kern="100" dirty="0" smtClean="0">
                                      <a:effectLst/>
                                      <a:latin typeface="Cambria Math" panose="02040503050406030204" pitchFamily="18" charset="0"/>
                                      <a:cs typeface="Times New Roman" panose="02020603050405020304" pitchFamily="18" charset="0"/>
                                    </a:rPr>
                                  </m:ctrlPr>
                                </m:sSubPr>
                                <m:e>
                                  <m:r>
                                    <a:rPr lang="it-IT" sz="1800" b="0" i="1" kern="100" dirty="0" smtClean="0">
                                      <a:effectLst/>
                                      <a:latin typeface="Cambria Math" panose="02040503050406030204" pitchFamily="18" charset="0"/>
                                      <a:cs typeface="Times New Roman" panose="02020603050405020304" pitchFamily="18" charset="0"/>
                                    </a:rPr>
                                    <m:t>𝐼</m:t>
                                  </m:r>
                                </m:e>
                                <m:sub>
                                  <m:r>
                                    <a:rPr lang="it-IT" sz="1800" b="0" i="1" kern="100" dirty="0" smtClean="0">
                                      <a:effectLst/>
                                      <a:latin typeface="Cambria Math" panose="02040503050406030204" pitchFamily="18" charset="0"/>
                                      <a:cs typeface="Times New Roman" panose="02020603050405020304" pitchFamily="18" charset="0"/>
                                    </a:rPr>
                                    <m:t>𝑀𝑀</m:t>
                                  </m:r>
                                </m:sub>
                              </m:sSub>
                            </m:oMath>
                          </a14:m>
                          <a:r>
                            <a:rPr lang="en-US" sz="1800" b="0" kern="100" baseline="-25000" dirty="0" err="1">
                              <a:solidFill>
                                <a:schemeClr val="tx1"/>
                              </a:solidFill>
                              <a:effectLst/>
                              <a:latin typeface="+mj-lt"/>
                              <a:ea typeface="DejaVu Sans"/>
                              <a:cs typeface="Times New Roman" panose="02020603050405020304" pitchFamily="18" charset="0"/>
                            </a:rPr>
                            <a:t>pred</a:t>
                          </a:r>
                          <a:r>
                            <a:rPr lang="en-US" sz="1800" b="0" kern="100" dirty="0">
                              <a:solidFill>
                                <a:schemeClr val="tx1"/>
                              </a:solidFill>
                              <a:effectLst/>
                              <a:latin typeface="+mj-lt"/>
                              <a:ea typeface="DejaVu Sans"/>
                              <a:cs typeface="Times New Roman" panose="02020603050405020304" pitchFamily="18" charset="0"/>
                            </a:rPr>
                            <a:t>&lt; </a:t>
                          </a:r>
                          <a14:m>
                            <m:oMath xmlns:m="http://schemas.openxmlformats.org/officeDocument/2006/math">
                              <m:sSub>
                                <m:sSubPr>
                                  <m:ctrlPr>
                                    <a:rPr lang="en-US" sz="1800" b="0" i="1" kern="100" dirty="0" smtClean="0">
                                      <a:effectLst/>
                                      <a:latin typeface="Cambria Math" panose="02040503050406030204" pitchFamily="18" charset="0"/>
                                      <a:cs typeface="Times New Roman" panose="02020603050405020304" pitchFamily="18" charset="0"/>
                                    </a:rPr>
                                  </m:ctrlPr>
                                </m:sSubPr>
                                <m:e>
                                  <m:r>
                                    <a:rPr lang="it-IT" sz="1800" b="0" i="1" kern="100" dirty="0" smtClean="0">
                                      <a:effectLst/>
                                      <a:latin typeface="Cambria Math" panose="02040503050406030204" pitchFamily="18" charset="0"/>
                                      <a:cs typeface="Times New Roman" panose="02020603050405020304" pitchFamily="18" charset="0"/>
                                    </a:rPr>
                                    <m:t>𝐼</m:t>
                                  </m:r>
                                </m:e>
                                <m:sub>
                                  <m:r>
                                    <a:rPr lang="it-IT" sz="1800" b="0" i="1" kern="100" dirty="0" smtClean="0">
                                      <a:effectLst/>
                                      <a:latin typeface="Cambria Math" panose="02040503050406030204" pitchFamily="18" charset="0"/>
                                      <a:cs typeface="Times New Roman" panose="02020603050405020304" pitchFamily="18" charset="0"/>
                                    </a:rPr>
                                    <m:t>𝑀𝑀</m:t>
                                  </m:r>
                                </m:sub>
                              </m:sSub>
                            </m:oMath>
                          </a14:m>
                          <a:r>
                            <a:rPr lang="en-US" sz="1800" b="0" kern="100" dirty="0">
                              <a:solidFill>
                                <a:schemeClr val="tx1"/>
                              </a:solidFill>
                              <a:effectLst/>
                              <a:latin typeface="+mj-lt"/>
                              <a:ea typeface="DejaVu Sans"/>
                              <a:cs typeface="Times New Roman" panose="02020603050405020304" pitchFamily="18" charset="0"/>
                            </a:rPr>
                            <a:t>*</a:t>
                          </a:r>
                          <a:endParaRPr lang="it-IT" sz="1800" b="0" dirty="0">
                            <a:latin typeface="+mj-lt"/>
                          </a:endParaRPr>
                        </a:p>
                      </a:txBody>
                      <a:tcPr anchor="ctr">
                        <a:lnL w="12700" cap="flat" cmpd="sng" algn="ctr">
                          <a:solidFill>
                            <a:sysClr val="windowText" lastClr="000000"/>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2267986" rtl="0" eaLnBrk="1" latinLnBrk="0" hangingPunct="1">
                            <a:defRPr sz="4465" kern="1200">
                              <a:solidFill>
                                <a:schemeClr val="tx1"/>
                              </a:solidFill>
                              <a:latin typeface="Calibri" panose="020F0502020204030204"/>
                            </a:defRPr>
                          </a:lvl1pPr>
                          <a:lvl2pPr marL="1133993" algn="l" defTabSz="2267986" rtl="0" eaLnBrk="1" latinLnBrk="0" hangingPunct="1">
                            <a:defRPr sz="4465" kern="1200">
                              <a:solidFill>
                                <a:schemeClr val="tx1"/>
                              </a:solidFill>
                              <a:latin typeface="Calibri" panose="020F0502020204030204"/>
                            </a:defRPr>
                          </a:lvl2pPr>
                          <a:lvl3pPr marL="2267986" algn="l" defTabSz="2267986" rtl="0" eaLnBrk="1" latinLnBrk="0" hangingPunct="1">
                            <a:defRPr sz="4465" kern="1200">
                              <a:solidFill>
                                <a:schemeClr val="tx1"/>
                              </a:solidFill>
                              <a:latin typeface="Calibri" panose="020F0502020204030204"/>
                            </a:defRPr>
                          </a:lvl3pPr>
                          <a:lvl4pPr marL="3401979" algn="l" defTabSz="2267986" rtl="0" eaLnBrk="1" latinLnBrk="0" hangingPunct="1">
                            <a:defRPr sz="4465" kern="1200">
                              <a:solidFill>
                                <a:schemeClr val="tx1"/>
                              </a:solidFill>
                              <a:latin typeface="Calibri" panose="020F0502020204030204"/>
                            </a:defRPr>
                          </a:lvl4pPr>
                          <a:lvl5pPr marL="4535973" algn="l" defTabSz="2267986" rtl="0" eaLnBrk="1" latinLnBrk="0" hangingPunct="1">
                            <a:defRPr sz="4465" kern="1200">
                              <a:solidFill>
                                <a:schemeClr val="tx1"/>
                              </a:solidFill>
                              <a:latin typeface="Calibri" panose="020F0502020204030204"/>
                            </a:defRPr>
                          </a:lvl5pPr>
                          <a:lvl6pPr marL="5669966" algn="l" defTabSz="2267986" rtl="0" eaLnBrk="1" latinLnBrk="0" hangingPunct="1">
                            <a:defRPr sz="4465" kern="1200">
                              <a:solidFill>
                                <a:schemeClr val="tx1"/>
                              </a:solidFill>
                              <a:latin typeface="Calibri" panose="020F0502020204030204"/>
                            </a:defRPr>
                          </a:lvl6pPr>
                          <a:lvl7pPr marL="6803959" algn="l" defTabSz="2267986" rtl="0" eaLnBrk="1" latinLnBrk="0" hangingPunct="1">
                            <a:defRPr sz="4465" kern="1200">
                              <a:solidFill>
                                <a:schemeClr val="tx1"/>
                              </a:solidFill>
                              <a:latin typeface="Calibri" panose="020F0502020204030204"/>
                            </a:defRPr>
                          </a:lvl7pPr>
                          <a:lvl8pPr marL="7937952" algn="l" defTabSz="2267986" rtl="0" eaLnBrk="1" latinLnBrk="0" hangingPunct="1">
                            <a:defRPr sz="4465" kern="1200">
                              <a:solidFill>
                                <a:schemeClr val="tx1"/>
                              </a:solidFill>
                              <a:latin typeface="Calibri" panose="020F0502020204030204"/>
                            </a:defRPr>
                          </a:lvl8pPr>
                          <a:lvl9pPr marL="9071945" algn="l" defTabSz="2267986" rtl="0" eaLnBrk="1" latinLnBrk="0" hangingPunct="1">
                            <a:defRPr sz="4465" kern="1200">
                              <a:solidFill>
                                <a:schemeClr val="tx1"/>
                              </a:solidFill>
                              <a:latin typeface="Calibri" panose="020F0502020204030204"/>
                            </a:defRPr>
                          </a:lvl9pPr>
                        </a:lstStyle>
                        <a:p>
                          <a:pPr algn="ctr"/>
                          <a:r>
                            <a:rPr lang="it-IT" sz="1800" b="0" dirty="0">
                              <a:latin typeface="+mj-lt"/>
                            </a:rPr>
                            <a:t>&amp;</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2267986" rtl="0" eaLnBrk="1" latinLnBrk="0" hangingPunct="1">
                            <a:defRPr sz="4465" kern="1200">
                              <a:solidFill>
                                <a:schemeClr val="tx1"/>
                              </a:solidFill>
                              <a:latin typeface="Calibri" panose="020F0502020204030204"/>
                            </a:defRPr>
                          </a:lvl1pPr>
                          <a:lvl2pPr marL="1133993" algn="l" defTabSz="2267986" rtl="0" eaLnBrk="1" latinLnBrk="0" hangingPunct="1">
                            <a:defRPr sz="4465" kern="1200">
                              <a:solidFill>
                                <a:schemeClr val="tx1"/>
                              </a:solidFill>
                              <a:latin typeface="Calibri" panose="020F0502020204030204"/>
                            </a:defRPr>
                          </a:lvl2pPr>
                          <a:lvl3pPr marL="2267986" algn="l" defTabSz="2267986" rtl="0" eaLnBrk="1" latinLnBrk="0" hangingPunct="1">
                            <a:defRPr sz="4465" kern="1200">
                              <a:solidFill>
                                <a:schemeClr val="tx1"/>
                              </a:solidFill>
                              <a:latin typeface="Calibri" panose="020F0502020204030204"/>
                            </a:defRPr>
                          </a:lvl3pPr>
                          <a:lvl4pPr marL="3401979" algn="l" defTabSz="2267986" rtl="0" eaLnBrk="1" latinLnBrk="0" hangingPunct="1">
                            <a:defRPr sz="4465" kern="1200">
                              <a:solidFill>
                                <a:schemeClr val="tx1"/>
                              </a:solidFill>
                              <a:latin typeface="Calibri" panose="020F0502020204030204"/>
                            </a:defRPr>
                          </a:lvl4pPr>
                          <a:lvl5pPr marL="4535973" algn="l" defTabSz="2267986" rtl="0" eaLnBrk="1" latinLnBrk="0" hangingPunct="1">
                            <a:defRPr sz="4465" kern="1200">
                              <a:solidFill>
                                <a:schemeClr val="tx1"/>
                              </a:solidFill>
                              <a:latin typeface="Calibri" panose="020F0502020204030204"/>
                            </a:defRPr>
                          </a:lvl5pPr>
                          <a:lvl6pPr marL="5669966" algn="l" defTabSz="2267986" rtl="0" eaLnBrk="1" latinLnBrk="0" hangingPunct="1">
                            <a:defRPr sz="4465" kern="1200">
                              <a:solidFill>
                                <a:schemeClr val="tx1"/>
                              </a:solidFill>
                              <a:latin typeface="Calibri" panose="020F0502020204030204"/>
                            </a:defRPr>
                          </a:lvl6pPr>
                          <a:lvl7pPr marL="6803959" algn="l" defTabSz="2267986" rtl="0" eaLnBrk="1" latinLnBrk="0" hangingPunct="1">
                            <a:defRPr sz="4465" kern="1200">
                              <a:solidFill>
                                <a:schemeClr val="tx1"/>
                              </a:solidFill>
                              <a:latin typeface="Calibri" panose="020F0502020204030204"/>
                            </a:defRPr>
                          </a:lvl7pPr>
                          <a:lvl8pPr marL="7937952" algn="l" defTabSz="2267986" rtl="0" eaLnBrk="1" latinLnBrk="0" hangingPunct="1">
                            <a:defRPr sz="4465" kern="1200">
                              <a:solidFill>
                                <a:schemeClr val="tx1"/>
                              </a:solidFill>
                              <a:latin typeface="Calibri" panose="020F0502020204030204"/>
                            </a:defRPr>
                          </a:lvl8pPr>
                          <a:lvl9pPr marL="9071945" algn="l" defTabSz="2267986" rtl="0" eaLnBrk="1" latinLnBrk="0" hangingPunct="1">
                            <a:defRPr sz="4465" kern="1200">
                              <a:solidFill>
                                <a:schemeClr val="tx1"/>
                              </a:solidFill>
                              <a:latin typeface="Calibri" panose="020F05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sSub>
                                <m:sSubPr>
                                  <m:ctrlPr>
                                    <a:rPr lang="en-US" sz="1800" b="0" i="1" kern="100" dirty="0" smtClean="0">
                                      <a:effectLst/>
                                      <a:latin typeface="Cambria Math" panose="02040503050406030204" pitchFamily="18" charset="0"/>
                                      <a:cs typeface="Times New Roman" panose="02020603050405020304" pitchFamily="18" charset="0"/>
                                    </a:rPr>
                                  </m:ctrlPr>
                                </m:sSubPr>
                                <m:e>
                                  <m:r>
                                    <a:rPr lang="it-IT" sz="1800" b="0" i="1" kern="100" dirty="0" smtClean="0">
                                      <a:effectLst/>
                                      <a:latin typeface="Cambria Math" panose="02040503050406030204" pitchFamily="18" charset="0"/>
                                      <a:cs typeface="Times New Roman" panose="02020603050405020304" pitchFamily="18" charset="0"/>
                                    </a:rPr>
                                    <m:t>𝐼</m:t>
                                  </m:r>
                                </m:e>
                                <m:sub>
                                  <m:r>
                                    <a:rPr lang="it-IT" sz="1800" b="0" i="1" kern="100" dirty="0" smtClean="0">
                                      <a:effectLst/>
                                      <a:latin typeface="Cambria Math" panose="02040503050406030204" pitchFamily="18" charset="0"/>
                                      <a:cs typeface="Times New Roman" panose="02020603050405020304" pitchFamily="18" charset="0"/>
                                    </a:rPr>
                                    <m:t>𝑀𝑀</m:t>
                                  </m:r>
                                </m:sub>
                              </m:sSub>
                            </m:oMath>
                          </a14:m>
                          <a:r>
                            <a:rPr lang="en-US" sz="1800" b="0" kern="100" baseline="-25000" dirty="0" err="1">
                              <a:solidFill>
                                <a:schemeClr val="tx1"/>
                              </a:solidFill>
                              <a:effectLst/>
                              <a:latin typeface="+mj-lt"/>
                              <a:ea typeface="DejaVu Sans"/>
                              <a:cs typeface="Times New Roman" panose="02020603050405020304" pitchFamily="18" charset="0"/>
                            </a:rPr>
                            <a:t>obs</a:t>
                          </a:r>
                          <a:r>
                            <a:rPr lang="en-US" sz="1800" b="0" kern="100" dirty="0">
                              <a:solidFill>
                                <a:schemeClr val="tx1"/>
                              </a:solidFill>
                              <a:effectLst/>
                              <a:latin typeface="+mj-lt"/>
                              <a:ea typeface="DejaVu Sans"/>
                              <a:cs typeface="Times New Roman" panose="02020603050405020304" pitchFamily="18" charset="0"/>
                            </a:rPr>
                            <a:t> &lt; </a:t>
                          </a:r>
                          <a14:m>
                            <m:oMath xmlns:m="http://schemas.openxmlformats.org/officeDocument/2006/math">
                              <m:sSub>
                                <m:sSubPr>
                                  <m:ctrlPr>
                                    <a:rPr lang="en-US" sz="1800" b="0" i="1" kern="100" dirty="0" smtClean="0">
                                      <a:effectLst/>
                                      <a:latin typeface="Cambria Math" panose="02040503050406030204" pitchFamily="18" charset="0"/>
                                      <a:cs typeface="Times New Roman" panose="02020603050405020304" pitchFamily="18" charset="0"/>
                                    </a:rPr>
                                  </m:ctrlPr>
                                </m:sSubPr>
                                <m:e>
                                  <m:r>
                                    <a:rPr lang="it-IT" sz="1800" b="0" i="1" kern="100" dirty="0" smtClean="0">
                                      <a:effectLst/>
                                      <a:latin typeface="Cambria Math" panose="02040503050406030204" pitchFamily="18" charset="0"/>
                                      <a:cs typeface="Times New Roman" panose="02020603050405020304" pitchFamily="18" charset="0"/>
                                    </a:rPr>
                                    <m:t>𝐼</m:t>
                                  </m:r>
                                </m:e>
                                <m:sub>
                                  <m:r>
                                    <a:rPr lang="it-IT" sz="1800" b="0" i="1" kern="100" dirty="0" smtClean="0">
                                      <a:effectLst/>
                                      <a:latin typeface="Cambria Math" panose="02040503050406030204" pitchFamily="18" charset="0"/>
                                      <a:cs typeface="Times New Roman" panose="02020603050405020304" pitchFamily="18" charset="0"/>
                                    </a:rPr>
                                    <m:t>𝑀𝑀</m:t>
                                  </m:r>
                                </m:sub>
                              </m:sSub>
                            </m:oMath>
                          </a14:m>
                          <a:r>
                            <a:rPr lang="en-US" sz="1800" b="0" kern="100" dirty="0">
                              <a:solidFill>
                                <a:schemeClr val="tx1"/>
                              </a:solidFill>
                              <a:effectLst/>
                              <a:latin typeface="+mj-lt"/>
                              <a:ea typeface="DejaVu Sans"/>
                              <a:cs typeface="Times New Roman" panose="02020603050405020304" pitchFamily="18" charset="0"/>
                            </a:rPr>
                            <a:t>*</a:t>
                          </a:r>
                          <a:endParaRPr lang="it-IT" sz="1800" b="0" dirty="0">
                            <a:latin typeface="+mj-lt"/>
                          </a:endParaRPr>
                        </a:p>
                      </a:txBody>
                      <a:tcPr anchor="ctr">
                        <a:lnL w="12700" cap="flat" cmpd="sng" algn="ctr">
                          <a:no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55269783"/>
                      </a:ext>
                    </a:extLst>
                  </a:tr>
                  <a:tr h="337451">
                    <a:tc>
                      <a:txBody>
                        <a:bodyPr/>
                        <a:lstStyle>
                          <a:lvl1pPr marL="0" algn="l" defTabSz="2267986" rtl="0" eaLnBrk="1" latinLnBrk="0" hangingPunct="1">
                            <a:defRPr sz="4465" kern="1200">
                              <a:solidFill>
                                <a:schemeClr val="tx1"/>
                              </a:solidFill>
                              <a:latin typeface="Calibri" panose="020F0502020204030204"/>
                            </a:defRPr>
                          </a:lvl1pPr>
                          <a:lvl2pPr marL="1133993" algn="l" defTabSz="2267986" rtl="0" eaLnBrk="1" latinLnBrk="0" hangingPunct="1">
                            <a:defRPr sz="4465" kern="1200">
                              <a:solidFill>
                                <a:schemeClr val="tx1"/>
                              </a:solidFill>
                              <a:latin typeface="Calibri" panose="020F0502020204030204"/>
                            </a:defRPr>
                          </a:lvl2pPr>
                          <a:lvl3pPr marL="2267986" algn="l" defTabSz="2267986" rtl="0" eaLnBrk="1" latinLnBrk="0" hangingPunct="1">
                            <a:defRPr sz="4465" kern="1200">
                              <a:solidFill>
                                <a:schemeClr val="tx1"/>
                              </a:solidFill>
                              <a:latin typeface="Calibri" panose="020F0502020204030204"/>
                            </a:defRPr>
                          </a:lvl3pPr>
                          <a:lvl4pPr marL="3401979" algn="l" defTabSz="2267986" rtl="0" eaLnBrk="1" latinLnBrk="0" hangingPunct="1">
                            <a:defRPr sz="4465" kern="1200">
                              <a:solidFill>
                                <a:schemeClr val="tx1"/>
                              </a:solidFill>
                              <a:latin typeface="Calibri" panose="020F0502020204030204"/>
                            </a:defRPr>
                          </a:lvl4pPr>
                          <a:lvl5pPr marL="4535973" algn="l" defTabSz="2267986" rtl="0" eaLnBrk="1" latinLnBrk="0" hangingPunct="1">
                            <a:defRPr sz="4465" kern="1200">
                              <a:solidFill>
                                <a:schemeClr val="tx1"/>
                              </a:solidFill>
                              <a:latin typeface="Calibri" panose="020F0502020204030204"/>
                            </a:defRPr>
                          </a:lvl5pPr>
                          <a:lvl6pPr marL="5669966" algn="l" defTabSz="2267986" rtl="0" eaLnBrk="1" latinLnBrk="0" hangingPunct="1">
                            <a:defRPr sz="4465" kern="1200">
                              <a:solidFill>
                                <a:schemeClr val="tx1"/>
                              </a:solidFill>
                              <a:latin typeface="Calibri" panose="020F0502020204030204"/>
                            </a:defRPr>
                          </a:lvl6pPr>
                          <a:lvl7pPr marL="6803959" algn="l" defTabSz="2267986" rtl="0" eaLnBrk="1" latinLnBrk="0" hangingPunct="1">
                            <a:defRPr sz="4465" kern="1200">
                              <a:solidFill>
                                <a:schemeClr val="tx1"/>
                              </a:solidFill>
                              <a:latin typeface="Calibri" panose="020F0502020204030204"/>
                            </a:defRPr>
                          </a:lvl7pPr>
                          <a:lvl8pPr marL="7937952" algn="l" defTabSz="2267986" rtl="0" eaLnBrk="1" latinLnBrk="0" hangingPunct="1">
                            <a:defRPr sz="4465" kern="1200">
                              <a:solidFill>
                                <a:schemeClr val="tx1"/>
                              </a:solidFill>
                              <a:latin typeface="Calibri" panose="020F0502020204030204"/>
                            </a:defRPr>
                          </a:lvl8pPr>
                          <a:lvl9pPr marL="9071945" algn="l" defTabSz="2267986" rtl="0" eaLnBrk="1" latinLnBrk="0" hangingPunct="1">
                            <a:defRPr sz="4465" kern="1200">
                              <a:solidFill>
                                <a:schemeClr val="tx1"/>
                              </a:solidFill>
                              <a:latin typeface="Calibri" panose="020F0502020204030204"/>
                            </a:defRPr>
                          </a:lvl9pPr>
                        </a:lstStyle>
                        <a:p>
                          <a:pPr algn="ctr"/>
                          <a:r>
                            <a:rPr lang="en-US" sz="1800" b="0" kern="100" dirty="0">
                              <a:solidFill>
                                <a:schemeClr val="tx1"/>
                              </a:solidFill>
                              <a:effectLst/>
                              <a:latin typeface="+mj-lt"/>
                              <a:ea typeface="DejaVu Sans"/>
                              <a:cs typeface="Times New Roman" panose="02020603050405020304" pitchFamily="18" charset="0"/>
                            </a:rPr>
                            <a:t>False Alarm (FA)</a:t>
                          </a:r>
                          <a:endParaRPr lang="it-IT" sz="1800" b="0" dirty="0">
                            <a:latin typeface="+mj-lt"/>
                          </a:endParaRP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lvl1pPr marL="0" algn="l" defTabSz="2267986" rtl="0" eaLnBrk="1" latinLnBrk="0" hangingPunct="1">
                            <a:defRPr sz="4465" kern="1200">
                              <a:solidFill>
                                <a:schemeClr val="tx1"/>
                              </a:solidFill>
                              <a:latin typeface="Calibri" panose="020F0502020204030204"/>
                            </a:defRPr>
                          </a:lvl1pPr>
                          <a:lvl2pPr marL="1133993" algn="l" defTabSz="2267986" rtl="0" eaLnBrk="1" latinLnBrk="0" hangingPunct="1">
                            <a:defRPr sz="4465" kern="1200">
                              <a:solidFill>
                                <a:schemeClr val="tx1"/>
                              </a:solidFill>
                              <a:latin typeface="Calibri" panose="020F0502020204030204"/>
                            </a:defRPr>
                          </a:lvl2pPr>
                          <a:lvl3pPr marL="2267986" algn="l" defTabSz="2267986" rtl="0" eaLnBrk="1" latinLnBrk="0" hangingPunct="1">
                            <a:defRPr sz="4465" kern="1200">
                              <a:solidFill>
                                <a:schemeClr val="tx1"/>
                              </a:solidFill>
                              <a:latin typeface="Calibri" panose="020F0502020204030204"/>
                            </a:defRPr>
                          </a:lvl3pPr>
                          <a:lvl4pPr marL="3401979" algn="l" defTabSz="2267986" rtl="0" eaLnBrk="1" latinLnBrk="0" hangingPunct="1">
                            <a:defRPr sz="4465" kern="1200">
                              <a:solidFill>
                                <a:schemeClr val="tx1"/>
                              </a:solidFill>
                              <a:latin typeface="Calibri" panose="020F0502020204030204"/>
                            </a:defRPr>
                          </a:lvl4pPr>
                          <a:lvl5pPr marL="4535973" algn="l" defTabSz="2267986" rtl="0" eaLnBrk="1" latinLnBrk="0" hangingPunct="1">
                            <a:defRPr sz="4465" kern="1200">
                              <a:solidFill>
                                <a:schemeClr val="tx1"/>
                              </a:solidFill>
                              <a:latin typeface="Calibri" panose="020F0502020204030204"/>
                            </a:defRPr>
                          </a:lvl5pPr>
                          <a:lvl6pPr marL="5669966" algn="l" defTabSz="2267986" rtl="0" eaLnBrk="1" latinLnBrk="0" hangingPunct="1">
                            <a:defRPr sz="4465" kern="1200">
                              <a:solidFill>
                                <a:schemeClr val="tx1"/>
                              </a:solidFill>
                              <a:latin typeface="Calibri" panose="020F0502020204030204"/>
                            </a:defRPr>
                          </a:lvl6pPr>
                          <a:lvl7pPr marL="6803959" algn="l" defTabSz="2267986" rtl="0" eaLnBrk="1" latinLnBrk="0" hangingPunct="1">
                            <a:defRPr sz="4465" kern="1200">
                              <a:solidFill>
                                <a:schemeClr val="tx1"/>
                              </a:solidFill>
                              <a:latin typeface="Calibri" panose="020F0502020204030204"/>
                            </a:defRPr>
                          </a:lvl7pPr>
                          <a:lvl8pPr marL="7937952" algn="l" defTabSz="2267986" rtl="0" eaLnBrk="1" latinLnBrk="0" hangingPunct="1">
                            <a:defRPr sz="4465" kern="1200">
                              <a:solidFill>
                                <a:schemeClr val="tx1"/>
                              </a:solidFill>
                              <a:latin typeface="Calibri" panose="020F0502020204030204"/>
                            </a:defRPr>
                          </a:lvl8pPr>
                          <a:lvl9pPr marL="9071945" algn="l" defTabSz="2267986" rtl="0" eaLnBrk="1" latinLnBrk="0" hangingPunct="1">
                            <a:defRPr sz="4465" kern="1200">
                              <a:solidFill>
                                <a:schemeClr val="tx1"/>
                              </a:solidFill>
                              <a:latin typeface="Calibri" panose="020F0502020204030204"/>
                            </a:defRPr>
                          </a:lvl9pPr>
                        </a:lstStyle>
                        <a:p>
                          <a:pPr algn="ctr"/>
                          <a14:m>
                            <m:oMath xmlns:m="http://schemas.openxmlformats.org/officeDocument/2006/math">
                              <m:sSub>
                                <m:sSubPr>
                                  <m:ctrlPr>
                                    <a:rPr lang="en-US" sz="1800" b="0" i="1" kern="100" dirty="0" smtClean="0">
                                      <a:effectLst/>
                                      <a:latin typeface="Cambria Math" panose="02040503050406030204" pitchFamily="18" charset="0"/>
                                      <a:cs typeface="Times New Roman" panose="02020603050405020304" pitchFamily="18" charset="0"/>
                                    </a:rPr>
                                  </m:ctrlPr>
                                </m:sSubPr>
                                <m:e>
                                  <m:r>
                                    <a:rPr lang="it-IT" sz="1800" b="0" i="1" kern="100" dirty="0" smtClean="0">
                                      <a:effectLst/>
                                      <a:latin typeface="Cambria Math" panose="02040503050406030204" pitchFamily="18" charset="0"/>
                                      <a:cs typeface="Times New Roman" panose="02020603050405020304" pitchFamily="18" charset="0"/>
                                    </a:rPr>
                                    <m:t>𝐼</m:t>
                                  </m:r>
                                </m:e>
                                <m:sub>
                                  <m:r>
                                    <a:rPr lang="it-IT" sz="1800" b="0" i="1" kern="100" dirty="0" smtClean="0">
                                      <a:effectLst/>
                                      <a:latin typeface="Cambria Math" panose="02040503050406030204" pitchFamily="18" charset="0"/>
                                      <a:cs typeface="Times New Roman" panose="02020603050405020304" pitchFamily="18" charset="0"/>
                                    </a:rPr>
                                    <m:t>𝑀𝑀</m:t>
                                  </m:r>
                                </m:sub>
                              </m:sSub>
                            </m:oMath>
                          </a14:m>
                          <a:r>
                            <a:rPr lang="en-US" sz="1800" b="0" kern="100" baseline="-25000" dirty="0" err="1">
                              <a:solidFill>
                                <a:schemeClr val="tx1"/>
                              </a:solidFill>
                              <a:effectLst/>
                              <a:latin typeface="+mj-lt"/>
                              <a:ea typeface="DejaVu Sans"/>
                              <a:cs typeface="Times New Roman" panose="02020603050405020304" pitchFamily="18" charset="0"/>
                            </a:rPr>
                            <a:t>pred</a:t>
                          </a:r>
                          <a:r>
                            <a:rPr lang="en-US" sz="1800" b="0" kern="100" dirty="0">
                              <a:solidFill>
                                <a:schemeClr val="tx1"/>
                              </a:solidFill>
                              <a:effectLst/>
                              <a:latin typeface="+mj-lt"/>
                              <a:ea typeface="DejaVu Sans"/>
                              <a:cs typeface="Times New Roman" panose="02020603050405020304" pitchFamily="18" charset="0"/>
                            </a:rPr>
                            <a:t> ≥ </a:t>
                          </a:r>
                          <a14:m>
                            <m:oMath xmlns:m="http://schemas.openxmlformats.org/officeDocument/2006/math">
                              <m:sSub>
                                <m:sSubPr>
                                  <m:ctrlPr>
                                    <a:rPr lang="en-US" sz="1800" b="0" i="1" kern="100" dirty="0" smtClean="0">
                                      <a:effectLst/>
                                      <a:latin typeface="Cambria Math" panose="02040503050406030204" pitchFamily="18" charset="0"/>
                                      <a:cs typeface="Times New Roman" panose="02020603050405020304" pitchFamily="18" charset="0"/>
                                    </a:rPr>
                                  </m:ctrlPr>
                                </m:sSubPr>
                                <m:e>
                                  <m:r>
                                    <a:rPr lang="it-IT" sz="1800" b="0" i="1" kern="100" dirty="0" smtClean="0">
                                      <a:effectLst/>
                                      <a:latin typeface="Cambria Math" panose="02040503050406030204" pitchFamily="18" charset="0"/>
                                      <a:cs typeface="Times New Roman" panose="02020603050405020304" pitchFamily="18" charset="0"/>
                                    </a:rPr>
                                    <m:t>𝐼</m:t>
                                  </m:r>
                                </m:e>
                                <m:sub>
                                  <m:r>
                                    <a:rPr lang="it-IT" sz="1800" b="0" i="1" kern="100" dirty="0" smtClean="0">
                                      <a:effectLst/>
                                      <a:latin typeface="Cambria Math" panose="02040503050406030204" pitchFamily="18" charset="0"/>
                                      <a:cs typeface="Times New Roman" panose="02020603050405020304" pitchFamily="18" charset="0"/>
                                    </a:rPr>
                                    <m:t>𝑀𝑀</m:t>
                                  </m:r>
                                </m:sub>
                              </m:sSub>
                            </m:oMath>
                          </a14:m>
                          <a:r>
                            <a:rPr lang="en-US" sz="1800" b="0" kern="100" dirty="0">
                              <a:solidFill>
                                <a:schemeClr val="tx1"/>
                              </a:solidFill>
                              <a:effectLst/>
                              <a:latin typeface="+mj-lt"/>
                              <a:ea typeface="DejaVu Sans"/>
                              <a:cs typeface="Times New Roman" panose="02020603050405020304" pitchFamily="18" charset="0"/>
                            </a:rPr>
                            <a:t>*</a:t>
                          </a:r>
                          <a:endParaRPr lang="it-IT" sz="1800" b="0" dirty="0">
                            <a:latin typeface="+mj-lt"/>
                          </a:endParaRPr>
                        </a:p>
                      </a:txBody>
                      <a:tcPr anchor="ctr">
                        <a:lnL w="12700" cap="flat" cmpd="sng" algn="ctr">
                          <a:solidFill>
                            <a:sysClr val="windowText" lastClr="000000"/>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2267986" rtl="0" eaLnBrk="1" latinLnBrk="0" hangingPunct="1">
                            <a:defRPr sz="4465" kern="1200">
                              <a:solidFill>
                                <a:schemeClr val="tx1"/>
                              </a:solidFill>
                              <a:latin typeface="Calibri" panose="020F0502020204030204"/>
                            </a:defRPr>
                          </a:lvl1pPr>
                          <a:lvl2pPr marL="1133993" algn="l" defTabSz="2267986" rtl="0" eaLnBrk="1" latinLnBrk="0" hangingPunct="1">
                            <a:defRPr sz="4465" kern="1200">
                              <a:solidFill>
                                <a:schemeClr val="tx1"/>
                              </a:solidFill>
                              <a:latin typeface="Calibri" panose="020F0502020204030204"/>
                            </a:defRPr>
                          </a:lvl2pPr>
                          <a:lvl3pPr marL="2267986" algn="l" defTabSz="2267986" rtl="0" eaLnBrk="1" latinLnBrk="0" hangingPunct="1">
                            <a:defRPr sz="4465" kern="1200">
                              <a:solidFill>
                                <a:schemeClr val="tx1"/>
                              </a:solidFill>
                              <a:latin typeface="Calibri" panose="020F0502020204030204"/>
                            </a:defRPr>
                          </a:lvl3pPr>
                          <a:lvl4pPr marL="3401979" algn="l" defTabSz="2267986" rtl="0" eaLnBrk="1" latinLnBrk="0" hangingPunct="1">
                            <a:defRPr sz="4465" kern="1200">
                              <a:solidFill>
                                <a:schemeClr val="tx1"/>
                              </a:solidFill>
                              <a:latin typeface="Calibri" panose="020F0502020204030204"/>
                            </a:defRPr>
                          </a:lvl4pPr>
                          <a:lvl5pPr marL="4535973" algn="l" defTabSz="2267986" rtl="0" eaLnBrk="1" latinLnBrk="0" hangingPunct="1">
                            <a:defRPr sz="4465" kern="1200">
                              <a:solidFill>
                                <a:schemeClr val="tx1"/>
                              </a:solidFill>
                              <a:latin typeface="Calibri" panose="020F0502020204030204"/>
                            </a:defRPr>
                          </a:lvl5pPr>
                          <a:lvl6pPr marL="5669966" algn="l" defTabSz="2267986" rtl="0" eaLnBrk="1" latinLnBrk="0" hangingPunct="1">
                            <a:defRPr sz="4465" kern="1200">
                              <a:solidFill>
                                <a:schemeClr val="tx1"/>
                              </a:solidFill>
                              <a:latin typeface="Calibri" panose="020F0502020204030204"/>
                            </a:defRPr>
                          </a:lvl6pPr>
                          <a:lvl7pPr marL="6803959" algn="l" defTabSz="2267986" rtl="0" eaLnBrk="1" latinLnBrk="0" hangingPunct="1">
                            <a:defRPr sz="4465" kern="1200">
                              <a:solidFill>
                                <a:schemeClr val="tx1"/>
                              </a:solidFill>
                              <a:latin typeface="Calibri" panose="020F0502020204030204"/>
                            </a:defRPr>
                          </a:lvl7pPr>
                          <a:lvl8pPr marL="7937952" algn="l" defTabSz="2267986" rtl="0" eaLnBrk="1" latinLnBrk="0" hangingPunct="1">
                            <a:defRPr sz="4465" kern="1200">
                              <a:solidFill>
                                <a:schemeClr val="tx1"/>
                              </a:solidFill>
                              <a:latin typeface="Calibri" panose="020F0502020204030204"/>
                            </a:defRPr>
                          </a:lvl8pPr>
                          <a:lvl9pPr marL="9071945" algn="l" defTabSz="2267986" rtl="0" eaLnBrk="1" latinLnBrk="0" hangingPunct="1">
                            <a:defRPr sz="4465" kern="1200">
                              <a:solidFill>
                                <a:schemeClr val="tx1"/>
                              </a:solidFill>
                              <a:latin typeface="Calibri" panose="020F0502020204030204"/>
                            </a:defRPr>
                          </a:lvl9pPr>
                        </a:lstStyle>
                        <a:p>
                          <a:pPr algn="ctr"/>
                          <a:r>
                            <a:rPr lang="it-IT" sz="1800" b="0" dirty="0">
                              <a:latin typeface="+mj-lt"/>
                            </a:rPr>
                            <a:t>&amp;</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2267986" rtl="0" eaLnBrk="1" latinLnBrk="0" hangingPunct="1">
                            <a:defRPr sz="4465" kern="1200">
                              <a:solidFill>
                                <a:schemeClr val="tx1"/>
                              </a:solidFill>
                              <a:latin typeface="Calibri" panose="020F0502020204030204"/>
                            </a:defRPr>
                          </a:lvl1pPr>
                          <a:lvl2pPr marL="1133993" algn="l" defTabSz="2267986" rtl="0" eaLnBrk="1" latinLnBrk="0" hangingPunct="1">
                            <a:defRPr sz="4465" kern="1200">
                              <a:solidFill>
                                <a:schemeClr val="tx1"/>
                              </a:solidFill>
                              <a:latin typeface="Calibri" panose="020F0502020204030204"/>
                            </a:defRPr>
                          </a:lvl2pPr>
                          <a:lvl3pPr marL="2267986" algn="l" defTabSz="2267986" rtl="0" eaLnBrk="1" latinLnBrk="0" hangingPunct="1">
                            <a:defRPr sz="4465" kern="1200">
                              <a:solidFill>
                                <a:schemeClr val="tx1"/>
                              </a:solidFill>
                              <a:latin typeface="Calibri" panose="020F0502020204030204"/>
                            </a:defRPr>
                          </a:lvl3pPr>
                          <a:lvl4pPr marL="3401979" algn="l" defTabSz="2267986" rtl="0" eaLnBrk="1" latinLnBrk="0" hangingPunct="1">
                            <a:defRPr sz="4465" kern="1200">
                              <a:solidFill>
                                <a:schemeClr val="tx1"/>
                              </a:solidFill>
                              <a:latin typeface="Calibri" panose="020F0502020204030204"/>
                            </a:defRPr>
                          </a:lvl4pPr>
                          <a:lvl5pPr marL="4535973" algn="l" defTabSz="2267986" rtl="0" eaLnBrk="1" latinLnBrk="0" hangingPunct="1">
                            <a:defRPr sz="4465" kern="1200">
                              <a:solidFill>
                                <a:schemeClr val="tx1"/>
                              </a:solidFill>
                              <a:latin typeface="Calibri" panose="020F0502020204030204"/>
                            </a:defRPr>
                          </a:lvl5pPr>
                          <a:lvl6pPr marL="5669966" algn="l" defTabSz="2267986" rtl="0" eaLnBrk="1" latinLnBrk="0" hangingPunct="1">
                            <a:defRPr sz="4465" kern="1200">
                              <a:solidFill>
                                <a:schemeClr val="tx1"/>
                              </a:solidFill>
                              <a:latin typeface="Calibri" panose="020F0502020204030204"/>
                            </a:defRPr>
                          </a:lvl6pPr>
                          <a:lvl7pPr marL="6803959" algn="l" defTabSz="2267986" rtl="0" eaLnBrk="1" latinLnBrk="0" hangingPunct="1">
                            <a:defRPr sz="4465" kern="1200">
                              <a:solidFill>
                                <a:schemeClr val="tx1"/>
                              </a:solidFill>
                              <a:latin typeface="Calibri" panose="020F0502020204030204"/>
                            </a:defRPr>
                          </a:lvl7pPr>
                          <a:lvl8pPr marL="7937952" algn="l" defTabSz="2267986" rtl="0" eaLnBrk="1" latinLnBrk="0" hangingPunct="1">
                            <a:defRPr sz="4465" kern="1200">
                              <a:solidFill>
                                <a:schemeClr val="tx1"/>
                              </a:solidFill>
                              <a:latin typeface="Calibri" panose="020F0502020204030204"/>
                            </a:defRPr>
                          </a:lvl8pPr>
                          <a:lvl9pPr marL="9071945" algn="l" defTabSz="2267986" rtl="0" eaLnBrk="1" latinLnBrk="0" hangingPunct="1">
                            <a:defRPr sz="4465" kern="1200">
                              <a:solidFill>
                                <a:schemeClr val="tx1"/>
                              </a:solidFill>
                              <a:latin typeface="Calibri" panose="020F05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sSub>
                                <m:sSubPr>
                                  <m:ctrlPr>
                                    <a:rPr lang="en-US" sz="1800" b="0" i="1" kern="100" dirty="0" smtClean="0">
                                      <a:effectLst/>
                                      <a:latin typeface="Cambria Math" panose="02040503050406030204" pitchFamily="18" charset="0"/>
                                      <a:cs typeface="Times New Roman" panose="02020603050405020304" pitchFamily="18" charset="0"/>
                                    </a:rPr>
                                  </m:ctrlPr>
                                </m:sSubPr>
                                <m:e>
                                  <m:r>
                                    <a:rPr lang="it-IT" sz="1800" b="0" i="1" kern="100" dirty="0" smtClean="0">
                                      <a:effectLst/>
                                      <a:latin typeface="Cambria Math" panose="02040503050406030204" pitchFamily="18" charset="0"/>
                                      <a:cs typeface="Times New Roman" panose="02020603050405020304" pitchFamily="18" charset="0"/>
                                    </a:rPr>
                                    <m:t>𝐼</m:t>
                                  </m:r>
                                </m:e>
                                <m:sub>
                                  <m:r>
                                    <a:rPr lang="it-IT" sz="1800" b="0" i="1" kern="100" dirty="0" smtClean="0">
                                      <a:effectLst/>
                                      <a:latin typeface="Cambria Math" panose="02040503050406030204" pitchFamily="18" charset="0"/>
                                      <a:cs typeface="Times New Roman" panose="02020603050405020304" pitchFamily="18" charset="0"/>
                                    </a:rPr>
                                    <m:t>𝑀𝑀</m:t>
                                  </m:r>
                                </m:sub>
                              </m:sSub>
                            </m:oMath>
                          </a14:m>
                          <a:r>
                            <a:rPr lang="en-US" sz="1800" b="0" kern="100" baseline="-25000" dirty="0" err="1">
                              <a:solidFill>
                                <a:schemeClr val="tx1"/>
                              </a:solidFill>
                              <a:effectLst/>
                              <a:latin typeface="+mj-lt"/>
                              <a:ea typeface="DejaVu Sans"/>
                              <a:cs typeface="Times New Roman" panose="02020603050405020304" pitchFamily="18" charset="0"/>
                            </a:rPr>
                            <a:t>obs</a:t>
                          </a:r>
                          <a:r>
                            <a:rPr lang="en-US" sz="1800" b="0" kern="100" dirty="0">
                              <a:solidFill>
                                <a:schemeClr val="tx1"/>
                              </a:solidFill>
                              <a:effectLst/>
                              <a:latin typeface="+mj-lt"/>
                              <a:ea typeface="DejaVu Sans"/>
                              <a:cs typeface="Times New Roman" panose="02020603050405020304" pitchFamily="18" charset="0"/>
                            </a:rPr>
                            <a:t> &lt;  </a:t>
                          </a:r>
                          <a14:m>
                            <m:oMath xmlns:m="http://schemas.openxmlformats.org/officeDocument/2006/math">
                              <m:sSub>
                                <m:sSubPr>
                                  <m:ctrlPr>
                                    <a:rPr lang="en-US" sz="1800" b="0" i="1" kern="100" dirty="0" smtClean="0">
                                      <a:effectLst/>
                                      <a:latin typeface="Cambria Math" panose="02040503050406030204" pitchFamily="18" charset="0"/>
                                      <a:cs typeface="Times New Roman" panose="02020603050405020304" pitchFamily="18" charset="0"/>
                                    </a:rPr>
                                  </m:ctrlPr>
                                </m:sSubPr>
                                <m:e>
                                  <m:r>
                                    <a:rPr lang="it-IT" sz="1800" b="0" i="1" kern="100" dirty="0" smtClean="0">
                                      <a:effectLst/>
                                      <a:latin typeface="Cambria Math" panose="02040503050406030204" pitchFamily="18" charset="0"/>
                                      <a:cs typeface="Times New Roman" panose="02020603050405020304" pitchFamily="18" charset="0"/>
                                    </a:rPr>
                                    <m:t>𝐼</m:t>
                                  </m:r>
                                </m:e>
                                <m:sub>
                                  <m:r>
                                    <a:rPr lang="it-IT" sz="1800" b="0" i="1" kern="100" dirty="0" smtClean="0">
                                      <a:effectLst/>
                                      <a:latin typeface="Cambria Math" panose="02040503050406030204" pitchFamily="18" charset="0"/>
                                      <a:cs typeface="Times New Roman" panose="02020603050405020304" pitchFamily="18" charset="0"/>
                                    </a:rPr>
                                    <m:t>𝑀𝑀</m:t>
                                  </m:r>
                                </m:sub>
                              </m:sSub>
                            </m:oMath>
                          </a14:m>
                          <a:r>
                            <a:rPr lang="en-US" sz="1800" b="0" kern="100" dirty="0">
                              <a:solidFill>
                                <a:schemeClr val="tx1"/>
                              </a:solidFill>
                              <a:effectLst/>
                              <a:latin typeface="+mj-lt"/>
                              <a:ea typeface="DejaVu Sans"/>
                              <a:cs typeface="Times New Roman" panose="02020603050405020304" pitchFamily="18" charset="0"/>
                            </a:rPr>
                            <a:t>*</a:t>
                          </a:r>
                          <a:endParaRPr lang="it-IT" sz="1800" b="0" dirty="0">
                            <a:latin typeface="+mj-lt"/>
                          </a:endParaRPr>
                        </a:p>
                      </a:txBody>
                      <a:tcPr anchor="ctr">
                        <a:lnL w="12700" cap="flat" cmpd="sng" algn="ctr">
                          <a:no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93180804"/>
                      </a:ext>
                    </a:extLst>
                  </a:tr>
                  <a:tr h="337451">
                    <a:tc>
                      <a:txBody>
                        <a:bodyPr/>
                        <a:lstStyle>
                          <a:lvl1pPr marL="0" algn="l" defTabSz="2267986" rtl="0" eaLnBrk="1" latinLnBrk="0" hangingPunct="1">
                            <a:defRPr sz="4465" kern="1200">
                              <a:solidFill>
                                <a:schemeClr val="tx1"/>
                              </a:solidFill>
                              <a:latin typeface="Calibri" panose="020F0502020204030204"/>
                            </a:defRPr>
                          </a:lvl1pPr>
                          <a:lvl2pPr marL="1133993" algn="l" defTabSz="2267986" rtl="0" eaLnBrk="1" latinLnBrk="0" hangingPunct="1">
                            <a:defRPr sz="4465" kern="1200">
                              <a:solidFill>
                                <a:schemeClr val="tx1"/>
                              </a:solidFill>
                              <a:latin typeface="Calibri" panose="020F0502020204030204"/>
                            </a:defRPr>
                          </a:lvl2pPr>
                          <a:lvl3pPr marL="2267986" algn="l" defTabSz="2267986" rtl="0" eaLnBrk="1" latinLnBrk="0" hangingPunct="1">
                            <a:defRPr sz="4465" kern="1200">
                              <a:solidFill>
                                <a:schemeClr val="tx1"/>
                              </a:solidFill>
                              <a:latin typeface="Calibri" panose="020F0502020204030204"/>
                            </a:defRPr>
                          </a:lvl3pPr>
                          <a:lvl4pPr marL="3401979" algn="l" defTabSz="2267986" rtl="0" eaLnBrk="1" latinLnBrk="0" hangingPunct="1">
                            <a:defRPr sz="4465" kern="1200">
                              <a:solidFill>
                                <a:schemeClr val="tx1"/>
                              </a:solidFill>
                              <a:latin typeface="Calibri" panose="020F0502020204030204"/>
                            </a:defRPr>
                          </a:lvl4pPr>
                          <a:lvl5pPr marL="4535973" algn="l" defTabSz="2267986" rtl="0" eaLnBrk="1" latinLnBrk="0" hangingPunct="1">
                            <a:defRPr sz="4465" kern="1200">
                              <a:solidFill>
                                <a:schemeClr val="tx1"/>
                              </a:solidFill>
                              <a:latin typeface="Calibri" panose="020F0502020204030204"/>
                            </a:defRPr>
                          </a:lvl5pPr>
                          <a:lvl6pPr marL="5669966" algn="l" defTabSz="2267986" rtl="0" eaLnBrk="1" latinLnBrk="0" hangingPunct="1">
                            <a:defRPr sz="4465" kern="1200">
                              <a:solidFill>
                                <a:schemeClr val="tx1"/>
                              </a:solidFill>
                              <a:latin typeface="Calibri" panose="020F0502020204030204"/>
                            </a:defRPr>
                          </a:lvl6pPr>
                          <a:lvl7pPr marL="6803959" algn="l" defTabSz="2267986" rtl="0" eaLnBrk="1" latinLnBrk="0" hangingPunct="1">
                            <a:defRPr sz="4465" kern="1200">
                              <a:solidFill>
                                <a:schemeClr val="tx1"/>
                              </a:solidFill>
                              <a:latin typeface="Calibri" panose="020F0502020204030204"/>
                            </a:defRPr>
                          </a:lvl7pPr>
                          <a:lvl8pPr marL="7937952" algn="l" defTabSz="2267986" rtl="0" eaLnBrk="1" latinLnBrk="0" hangingPunct="1">
                            <a:defRPr sz="4465" kern="1200">
                              <a:solidFill>
                                <a:schemeClr val="tx1"/>
                              </a:solidFill>
                              <a:latin typeface="Calibri" panose="020F0502020204030204"/>
                            </a:defRPr>
                          </a:lvl8pPr>
                          <a:lvl9pPr marL="9071945" algn="l" defTabSz="2267986" rtl="0" eaLnBrk="1" latinLnBrk="0" hangingPunct="1">
                            <a:defRPr sz="4465" kern="1200">
                              <a:solidFill>
                                <a:schemeClr val="tx1"/>
                              </a:solidFill>
                              <a:latin typeface="Calibri" panose="020F0502020204030204"/>
                            </a:defRPr>
                          </a:lvl9pPr>
                        </a:lstStyle>
                        <a:p>
                          <a:pPr algn="ctr"/>
                          <a:r>
                            <a:rPr lang="en-US" sz="1800" b="0" kern="100" dirty="0">
                              <a:solidFill>
                                <a:schemeClr val="bg1"/>
                              </a:solidFill>
                              <a:effectLst/>
                              <a:latin typeface="+mj-lt"/>
                              <a:ea typeface="DejaVu Sans"/>
                              <a:cs typeface="Times New Roman" panose="02020603050405020304" pitchFamily="18" charset="0"/>
                            </a:rPr>
                            <a:t>Missed Alarm (MA)</a:t>
                          </a:r>
                          <a:endParaRPr lang="it-IT" sz="1800" b="0" dirty="0">
                            <a:solidFill>
                              <a:schemeClr val="bg1"/>
                            </a:solidFill>
                            <a:latin typeface="+mj-lt"/>
                          </a:endParaRP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lvl1pPr marL="0" algn="l" defTabSz="2267986" rtl="0" eaLnBrk="1" latinLnBrk="0" hangingPunct="1">
                            <a:defRPr sz="4465" kern="1200">
                              <a:solidFill>
                                <a:schemeClr val="tx1"/>
                              </a:solidFill>
                              <a:latin typeface="Calibri" panose="020F0502020204030204"/>
                            </a:defRPr>
                          </a:lvl1pPr>
                          <a:lvl2pPr marL="1133993" algn="l" defTabSz="2267986" rtl="0" eaLnBrk="1" latinLnBrk="0" hangingPunct="1">
                            <a:defRPr sz="4465" kern="1200">
                              <a:solidFill>
                                <a:schemeClr val="tx1"/>
                              </a:solidFill>
                              <a:latin typeface="Calibri" panose="020F0502020204030204"/>
                            </a:defRPr>
                          </a:lvl2pPr>
                          <a:lvl3pPr marL="2267986" algn="l" defTabSz="2267986" rtl="0" eaLnBrk="1" latinLnBrk="0" hangingPunct="1">
                            <a:defRPr sz="4465" kern="1200">
                              <a:solidFill>
                                <a:schemeClr val="tx1"/>
                              </a:solidFill>
                              <a:latin typeface="Calibri" panose="020F0502020204030204"/>
                            </a:defRPr>
                          </a:lvl3pPr>
                          <a:lvl4pPr marL="3401979" algn="l" defTabSz="2267986" rtl="0" eaLnBrk="1" latinLnBrk="0" hangingPunct="1">
                            <a:defRPr sz="4465" kern="1200">
                              <a:solidFill>
                                <a:schemeClr val="tx1"/>
                              </a:solidFill>
                              <a:latin typeface="Calibri" panose="020F0502020204030204"/>
                            </a:defRPr>
                          </a:lvl4pPr>
                          <a:lvl5pPr marL="4535973" algn="l" defTabSz="2267986" rtl="0" eaLnBrk="1" latinLnBrk="0" hangingPunct="1">
                            <a:defRPr sz="4465" kern="1200">
                              <a:solidFill>
                                <a:schemeClr val="tx1"/>
                              </a:solidFill>
                              <a:latin typeface="Calibri" panose="020F0502020204030204"/>
                            </a:defRPr>
                          </a:lvl5pPr>
                          <a:lvl6pPr marL="5669966" algn="l" defTabSz="2267986" rtl="0" eaLnBrk="1" latinLnBrk="0" hangingPunct="1">
                            <a:defRPr sz="4465" kern="1200">
                              <a:solidFill>
                                <a:schemeClr val="tx1"/>
                              </a:solidFill>
                              <a:latin typeface="Calibri" panose="020F0502020204030204"/>
                            </a:defRPr>
                          </a:lvl6pPr>
                          <a:lvl7pPr marL="6803959" algn="l" defTabSz="2267986" rtl="0" eaLnBrk="1" latinLnBrk="0" hangingPunct="1">
                            <a:defRPr sz="4465" kern="1200">
                              <a:solidFill>
                                <a:schemeClr val="tx1"/>
                              </a:solidFill>
                              <a:latin typeface="Calibri" panose="020F0502020204030204"/>
                            </a:defRPr>
                          </a:lvl7pPr>
                          <a:lvl8pPr marL="7937952" algn="l" defTabSz="2267986" rtl="0" eaLnBrk="1" latinLnBrk="0" hangingPunct="1">
                            <a:defRPr sz="4465" kern="1200">
                              <a:solidFill>
                                <a:schemeClr val="tx1"/>
                              </a:solidFill>
                              <a:latin typeface="Calibri" panose="020F0502020204030204"/>
                            </a:defRPr>
                          </a:lvl8pPr>
                          <a:lvl9pPr marL="9071945" algn="l" defTabSz="2267986" rtl="0" eaLnBrk="1" latinLnBrk="0" hangingPunct="1">
                            <a:defRPr sz="4465" kern="1200">
                              <a:solidFill>
                                <a:schemeClr val="tx1"/>
                              </a:solidFill>
                              <a:latin typeface="Calibri" panose="020F0502020204030204"/>
                            </a:defRPr>
                          </a:lvl9pPr>
                        </a:lstStyle>
                        <a:p>
                          <a:pPr algn="ctr"/>
                          <a14:m>
                            <m:oMath xmlns:m="http://schemas.openxmlformats.org/officeDocument/2006/math">
                              <m:sSub>
                                <m:sSubPr>
                                  <m:ctrlPr>
                                    <a:rPr lang="en-US" sz="1800" b="0" i="1" kern="100" dirty="0" smtClean="0">
                                      <a:effectLst/>
                                      <a:latin typeface="Cambria Math" panose="02040503050406030204" pitchFamily="18" charset="0"/>
                                      <a:cs typeface="Times New Roman" panose="02020603050405020304" pitchFamily="18" charset="0"/>
                                    </a:rPr>
                                  </m:ctrlPr>
                                </m:sSubPr>
                                <m:e>
                                  <m:r>
                                    <a:rPr lang="it-IT" sz="1800" b="0" i="1" kern="100" dirty="0" smtClean="0">
                                      <a:effectLst/>
                                      <a:latin typeface="Cambria Math" panose="02040503050406030204" pitchFamily="18" charset="0"/>
                                      <a:cs typeface="Times New Roman" panose="02020603050405020304" pitchFamily="18" charset="0"/>
                                    </a:rPr>
                                    <m:t>𝐼</m:t>
                                  </m:r>
                                </m:e>
                                <m:sub>
                                  <m:r>
                                    <a:rPr lang="it-IT" sz="1800" b="0" i="1" kern="100" dirty="0" smtClean="0">
                                      <a:effectLst/>
                                      <a:latin typeface="Cambria Math" panose="02040503050406030204" pitchFamily="18" charset="0"/>
                                      <a:cs typeface="Times New Roman" panose="02020603050405020304" pitchFamily="18" charset="0"/>
                                    </a:rPr>
                                    <m:t>𝑀𝑀</m:t>
                                  </m:r>
                                </m:sub>
                              </m:sSub>
                            </m:oMath>
                          </a14:m>
                          <a:r>
                            <a:rPr lang="en-US" sz="1800" b="0" kern="100" baseline="-25000" dirty="0" err="1">
                              <a:solidFill>
                                <a:schemeClr val="tx1"/>
                              </a:solidFill>
                              <a:effectLst/>
                              <a:latin typeface="+mj-lt"/>
                              <a:ea typeface="DejaVu Sans"/>
                              <a:cs typeface="Times New Roman" panose="02020603050405020304" pitchFamily="18" charset="0"/>
                            </a:rPr>
                            <a:t>pred</a:t>
                          </a:r>
                          <a:r>
                            <a:rPr lang="en-US" sz="1800" b="0" kern="100" dirty="0">
                              <a:solidFill>
                                <a:schemeClr val="tx1"/>
                              </a:solidFill>
                              <a:effectLst/>
                              <a:latin typeface="+mj-lt"/>
                              <a:ea typeface="DejaVu Sans"/>
                              <a:cs typeface="Times New Roman" panose="02020603050405020304" pitchFamily="18" charset="0"/>
                            </a:rPr>
                            <a:t> &lt; </a:t>
                          </a:r>
                          <a14:m>
                            <m:oMath xmlns:m="http://schemas.openxmlformats.org/officeDocument/2006/math">
                              <m:sSub>
                                <m:sSubPr>
                                  <m:ctrlPr>
                                    <a:rPr lang="en-US" sz="1800" b="0" i="1" kern="100" dirty="0" smtClean="0">
                                      <a:effectLst/>
                                      <a:latin typeface="Cambria Math" panose="02040503050406030204" pitchFamily="18" charset="0"/>
                                      <a:cs typeface="Times New Roman" panose="02020603050405020304" pitchFamily="18" charset="0"/>
                                    </a:rPr>
                                  </m:ctrlPr>
                                </m:sSubPr>
                                <m:e>
                                  <m:r>
                                    <a:rPr lang="it-IT" sz="1800" b="0" i="1" kern="100" dirty="0" smtClean="0">
                                      <a:effectLst/>
                                      <a:latin typeface="Cambria Math" panose="02040503050406030204" pitchFamily="18" charset="0"/>
                                      <a:cs typeface="Times New Roman" panose="02020603050405020304" pitchFamily="18" charset="0"/>
                                    </a:rPr>
                                    <m:t>𝐼</m:t>
                                  </m:r>
                                </m:e>
                                <m:sub>
                                  <m:r>
                                    <a:rPr lang="it-IT" sz="1800" b="0" i="1" kern="100" dirty="0" smtClean="0">
                                      <a:effectLst/>
                                      <a:latin typeface="Cambria Math" panose="02040503050406030204" pitchFamily="18" charset="0"/>
                                      <a:cs typeface="Times New Roman" panose="02020603050405020304" pitchFamily="18" charset="0"/>
                                    </a:rPr>
                                    <m:t>𝑀𝑀</m:t>
                                  </m:r>
                                </m:sub>
                              </m:sSub>
                            </m:oMath>
                          </a14:m>
                          <a:r>
                            <a:rPr lang="en-US" sz="1800" b="0" kern="100" dirty="0">
                              <a:solidFill>
                                <a:schemeClr val="tx1"/>
                              </a:solidFill>
                              <a:effectLst/>
                              <a:latin typeface="+mj-lt"/>
                              <a:ea typeface="DejaVu Sans"/>
                              <a:cs typeface="Times New Roman" panose="02020603050405020304" pitchFamily="18" charset="0"/>
                            </a:rPr>
                            <a:t>*</a:t>
                          </a:r>
                          <a:endParaRPr lang="it-IT" sz="1800" b="0" dirty="0">
                            <a:latin typeface="+mj-lt"/>
                          </a:endParaRPr>
                        </a:p>
                      </a:txBody>
                      <a:tcPr anchor="ctr">
                        <a:lnL w="12700" cap="flat" cmpd="sng" algn="ctr">
                          <a:solidFill>
                            <a:sysClr val="windowText" lastClr="000000"/>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2267986" rtl="0" eaLnBrk="1" latinLnBrk="0" hangingPunct="1">
                            <a:defRPr sz="4465" kern="1200">
                              <a:solidFill>
                                <a:schemeClr val="tx1"/>
                              </a:solidFill>
                              <a:latin typeface="Calibri" panose="020F0502020204030204"/>
                            </a:defRPr>
                          </a:lvl1pPr>
                          <a:lvl2pPr marL="1133993" algn="l" defTabSz="2267986" rtl="0" eaLnBrk="1" latinLnBrk="0" hangingPunct="1">
                            <a:defRPr sz="4465" kern="1200">
                              <a:solidFill>
                                <a:schemeClr val="tx1"/>
                              </a:solidFill>
                              <a:latin typeface="Calibri" panose="020F0502020204030204"/>
                            </a:defRPr>
                          </a:lvl2pPr>
                          <a:lvl3pPr marL="2267986" algn="l" defTabSz="2267986" rtl="0" eaLnBrk="1" latinLnBrk="0" hangingPunct="1">
                            <a:defRPr sz="4465" kern="1200">
                              <a:solidFill>
                                <a:schemeClr val="tx1"/>
                              </a:solidFill>
                              <a:latin typeface="Calibri" panose="020F0502020204030204"/>
                            </a:defRPr>
                          </a:lvl3pPr>
                          <a:lvl4pPr marL="3401979" algn="l" defTabSz="2267986" rtl="0" eaLnBrk="1" latinLnBrk="0" hangingPunct="1">
                            <a:defRPr sz="4465" kern="1200">
                              <a:solidFill>
                                <a:schemeClr val="tx1"/>
                              </a:solidFill>
                              <a:latin typeface="Calibri" panose="020F0502020204030204"/>
                            </a:defRPr>
                          </a:lvl4pPr>
                          <a:lvl5pPr marL="4535973" algn="l" defTabSz="2267986" rtl="0" eaLnBrk="1" latinLnBrk="0" hangingPunct="1">
                            <a:defRPr sz="4465" kern="1200">
                              <a:solidFill>
                                <a:schemeClr val="tx1"/>
                              </a:solidFill>
                              <a:latin typeface="Calibri" panose="020F0502020204030204"/>
                            </a:defRPr>
                          </a:lvl5pPr>
                          <a:lvl6pPr marL="5669966" algn="l" defTabSz="2267986" rtl="0" eaLnBrk="1" latinLnBrk="0" hangingPunct="1">
                            <a:defRPr sz="4465" kern="1200">
                              <a:solidFill>
                                <a:schemeClr val="tx1"/>
                              </a:solidFill>
                              <a:latin typeface="Calibri" panose="020F0502020204030204"/>
                            </a:defRPr>
                          </a:lvl6pPr>
                          <a:lvl7pPr marL="6803959" algn="l" defTabSz="2267986" rtl="0" eaLnBrk="1" latinLnBrk="0" hangingPunct="1">
                            <a:defRPr sz="4465" kern="1200">
                              <a:solidFill>
                                <a:schemeClr val="tx1"/>
                              </a:solidFill>
                              <a:latin typeface="Calibri" panose="020F0502020204030204"/>
                            </a:defRPr>
                          </a:lvl7pPr>
                          <a:lvl8pPr marL="7937952" algn="l" defTabSz="2267986" rtl="0" eaLnBrk="1" latinLnBrk="0" hangingPunct="1">
                            <a:defRPr sz="4465" kern="1200">
                              <a:solidFill>
                                <a:schemeClr val="tx1"/>
                              </a:solidFill>
                              <a:latin typeface="Calibri" panose="020F0502020204030204"/>
                            </a:defRPr>
                          </a:lvl8pPr>
                          <a:lvl9pPr marL="9071945" algn="l" defTabSz="2267986" rtl="0" eaLnBrk="1" latinLnBrk="0" hangingPunct="1">
                            <a:defRPr sz="4465" kern="1200">
                              <a:solidFill>
                                <a:schemeClr val="tx1"/>
                              </a:solidFill>
                              <a:latin typeface="Calibri" panose="020F0502020204030204"/>
                            </a:defRPr>
                          </a:lvl9pPr>
                        </a:lstStyle>
                        <a:p>
                          <a:pPr algn="ctr"/>
                          <a:r>
                            <a:rPr lang="it-IT" sz="1800" b="0" dirty="0">
                              <a:latin typeface="+mj-lt"/>
                            </a:rPr>
                            <a:t>&amp;</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2267986" rtl="0" eaLnBrk="1" latinLnBrk="0" hangingPunct="1">
                            <a:defRPr sz="4465" kern="1200">
                              <a:solidFill>
                                <a:schemeClr val="tx1"/>
                              </a:solidFill>
                              <a:latin typeface="Calibri" panose="020F0502020204030204"/>
                            </a:defRPr>
                          </a:lvl1pPr>
                          <a:lvl2pPr marL="1133993" algn="l" defTabSz="2267986" rtl="0" eaLnBrk="1" latinLnBrk="0" hangingPunct="1">
                            <a:defRPr sz="4465" kern="1200">
                              <a:solidFill>
                                <a:schemeClr val="tx1"/>
                              </a:solidFill>
                              <a:latin typeface="Calibri" panose="020F0502020204030204"/>
                            </a:defRPr>
                          </a:lvl2pPr>
                          <a:lvl3pPr marL="2267986" algn="l" defTabSz="2267986" rtl="0" eaLnBrk="1" latinLnBrk="0" hangingPunct="1">
                            <a:defRPr sz="4465" kern="1200">
                              <a:solidFill>
                                <a:schemeClr val="tx1"/>
                              </a:solidFill>
                              <a:latin typeface="Calibri" panose="020F0502020204030204"/>
                            </a:defRPr>
                          </a:lvl3pPr>
                          <a:lvl4pPr marL="3401979" algn="l" defTabSz="2267986" rtl="0" eaLnBrk="1" latinLnBrk="0" hangingPunct="1">
                            <a:defRPr sz="4465" kern="1200">
                              <a:solidFill>
                                <a:schemeClr val="tx1"/>
                              </a:solidFill>
                              <a:latin typeface="Calibri" panose="020F0502020204030204"/>
                            </a:defRPr>
                          </a:lvl4pPr>
                          <a:lvl5pPr marL="4535973" algn="l" defTabSz="2267986" rtl="0" eaLnBrk="1" latinLnBrk="0" hangingPunct="1">
                            <a:defRPr sz="4465" kern="1200">
                              <a:solidFill>
                                <a:schemeClr val="tx1"/>
                              </a:solidFill>
                              <a:latin typeface="Calibri" panose="020F0502020204030204"/>
                            </a:defRPr>
                          </a:lvl5pPr>
                          <a:lvl6pPr marL="5669966" algn="l" defTabSz="2267986" rtl="0" eaLnBrk="1" latinLnBrk="0" hangingPunct="1">
                            <a:defRPr sz="4465" kern="1200">
                              <a:solidFill>
                                <a:schemeClr val="tx1"/>
                              </a:solidFill>
                              <a:latin typeface="Calibri" panose="020F0502020204030204"/>
                            </a:defRPr>
                          </a:lvl6pPr>
                          <a:lvl7pPr marL="6803959" algn="l" defTabSz="2267986" rtl="0" eaLnBrk="1" latinLnBrk="0" hangingPunct="1">
                            <a:defRPr sz="4465" kern="1200">
                              <a:solidFill>
                                <a:schemeClr val="tx1"/>
                              </a:solidFill>
                              <a:latin typeface="Calibri" panose="020F0502020204030204"/>
                            </a:defRPr>
                          </a:lvl7pPr>
                          <a:lvl8pPr marL="7937952" algn="l" defTabSz="2267986" rtl="0" eaLnBrk="1" latinLnBrk="0" hangingPunct="1">
                            <a:defRPr sz="4465" kern="1200">
                              <a:solidFill>
                                <a:schemeClr val="tx1"/>
                              </a:solidFill>
                              <a:latin typeface="Calibri" panose="020F0502020204030204"/>
                            </a:defRPr>
                          </a:lvl8pPr>
                          <a:lvl9pPr marL="9071945" algn="l" defTabSz="2267986" rtl="0" eaLnBrk="1" latinLnBrk="0" hangingPunct="1">
                            <a:defRPr sz="4465" kern="1200">
                              <a:solidFill>
                                <a:schemeClr val="tx1"/>
                              </a:solidFill>
                              <a:latin typeface="Calibri" panose="020F05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sSub>
                                <m:sSubPr>
                                  <m:ctrlPr>
                                    <a:rPr lang="en-US" sz="1800" b="0" i="1" kern="100" dirty="0" smtClean="0">
                                      <a:effectLst/>
                                      <a:latin typeface="Cambria Math" panose="02040503050406030204" pitchFamily="18" charset="0"/>
                                      <a:cs typeface="Times New Roman" panose="02020603050405020304" pitchFamily="18" charset="0"/>
                                    </a:rPr>
                                  </m:ctrlPr>
                                </m:sSubPr>
                                <m:e>
                                  <m:r>
                                    <a:rPr lang="it-IT" sz="1800" b="0" i="1" kern="100" dirty="0" smtClean="0">
                                      <a:effectLst/>
                                      <a:latin typeface="Cambria Math" panose="02040503050406030204" pitchFamily="18" charset="0"/>
                                      <a:cs typeface="Times New Roman" panose="02020603050405020304" pitchFamily="18" charset="0"/>
                                    </a:rPr>
                                    <m:t>𝐼</m:t>
                                  </m:r>
                                </m:e>
                                <m:sub>
                                  <m:r>
                                    <a:rPr lang="it-IT" sz="1800" b="0" i="1" kern="100" dirty="0" smtClean="0">
                                      <a:effectLst/>
                                      <a:latin typeface="Cambria Math" panose="02040503050406030204" pitchFamily="18" charset="0"/>
                                      <a:cs typeface="Times New Roman" panose="02020603050405020304" pitchFamily="18" charset="0"/>
                                    </a:rPr>
                                    <m:t>𝑀𝑀</m:t>
                                  </m:r>
                                </m:sub>
                              </m:sSub>
                            </m:oMath>
                          </a14:m>
                          <a:r>
                            <a:rPr lang="en-US" sz="1800" b="0" kern="100" baseline="-25000" dirty="0" err="1">
                              <a:solidFill>
                                <a:schemeClr val="tx1"/>
                              </a:solidFill>
                              <a:effectLst/>
                              <a:latin typeface="+mj-lt"/>
                              <a:ea typeface="DejaVu Sans"/>
                              <a:cs typeface="Times New Roman" panose="02020603050405020304" pitchFamily="18" charset="0"/>
                            </a:rPr>
                            <a:t>obs</a:t>
                          </a:r>
                          <a:r>
                            <a:rPr lang="en-US" sz="1800" b="0" kern="100" dirty="0">
                              <a:solidFill>
                                <a:schemeClr val="tx1"/>
                              </a:solidFill>
                              <a:effectLst/>
                              <a:latin typeface="+mj-lt"/>
                              <a:ea typeface="DejaVu Sans"/>
                              <a:cs typeface="Times New Roman" panose="02020603050405020304" pitchFamily="18" charset="0"/>
                            </a:rPr>
                            <a:t> ≥ </a:t>
                          </a:r>
                          <a14:m>
                            <m:oMath xmlns:m="http://schemas.openxmlformats.org/officeDocument/2006/math">
                              <m:sSub>
                                <m:sSubPr>
                                  <m:ctrlPr>
                                    <a:rPr lang="en-US" sz="1800" b="0" i="1" kern="100" dirty="0" smtClean="0">
                                      <a:effectLst/>
                                      <a:latin typeface="Cambria Math" panose="02040503050406030204" pitchFamily="18" charset="0"/>
                                      <a:cs typeface="Times New Roman" panose="02020603050405020304" pitchFamily="18" charset="0"/>
                                    </a:rPr>
                                  </m:ctrlPr>
                                </m:sSubPr>
                                <m:e>
                                  <m:r>
                                    <a:rPr lang="it-IT" sz="1800" b="0" i="1" kern="100" dirty="0" smtClean="0">
                                      <a:effectLst/>
                                      <a:latin typeface="Cambria Math" panose="02040503050406030204" pitchFamily="18" charset="0"/>
                                      <a:cs typeface="Times New Roman" panose="02020603050405020304" pitchFamily="18" charset="0"/>
                                    </a:rPr>
                                    <m:t>𝐼</m:t>
                                  </m:r>
                                </m:e>
                                <m:sub>
                                  <m:r>
                                    <a:rPr lang="it-IT" sz="1800" b="0" i="1" kern="100" dirty="0" smtClean="0">
                                      <a:effectLst/>
                                      <a:latin typeface="Cambria Math" panose="02040503050406030204" pitchFamily="18" charset="0"/>
                                      <a:cs typeface="Times New Roman" panose="02020603050405020304" pitchFamily="18" charset="0"/>
                                    </a:rPr>
                                    <m:t>𝑀𝑀</m:t>
                                  </m:r>
                                </m:sub>
                              </m:sSub>
                            </m:oMath>
                          </a14:m>
                          <a:r>
                            <a:rPr lang="en-US" sz="1800" b="0" kern="100" dirty="0">
                              <a:solidFill>
                                <a:schemeClr val="tx1"/>
                              </a:solidFill>
                              <a:effectLst/>
                              <a:latin typeface="+mj-lt"/>
                              <a:ea typeface="DejaVu Sans"/>
                              <a:cs typeface="Times New Roman" panose="02020603050405020304" pitchFamily="18" charset="0"/>
                            </a:rPr>
                            <a:t>*</a:t>
                          </a:r>
                          <a:endParaRPr lang="it-IT" sz="1800" b="0" dirty="0">
                            <a:latin typeface="+mj-lt"/>
                          </a:endParaRPr>
                        </a:p>
                      </a:txBody>
                      <a:tcPr anchor="ctr">
                        <a:lnL w="12700" cap="flat" cmpd="sng" algn="ctr">
                          <a:no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07330337"/>
                      </a:ext>
                    </a:extLst>
                  </a:tr>
                </a:tbl>
              </a:graphicData>
            </a:graphic>
          </p:graphicFrame>
        </mc:Choice>
        <mc:Fallback xmlns="">
          <p:graphicFrame>
            <p:nvGraphicFramePr>
              <p:cNvPr id="5" name="Tabella 14">
                <a:extLst>
                  <a:ext uri="{FF2B5EF4-FFF2-40B4-BE49-F238E27FC236}">
                    <a16:creationId xmlns:a16="http://schemas.microsoft.com/office/drawing/2014/main" id="{09A22ACE-0134-A0CF-F1C0-650EE8A12FE0}"/>
                  </a:ext>
                </a:extLst>
              </p:cNvPr>
              <p:cNvGraphicFramePr>
                <a:graphicFrameLocks noGrp="1"/>
              </p:cNvGraphicFramePr>
              <p:nvPr>
                <p:extLst>
                  <p:ext uri="{D42A27DB-BD31-4B8C-83A1-F6EECF244321}">
                    <p14:modId xmlns:p14="http://schemas.microsoft.com/office/powerpoint/2010/main" val="4191619574"/>
                  </p:ext>
                </p:extLst>
              </p:nvPr>
            </p:nvGraphicFramePr>
            <p:xfrm>
              <a:off x="55509" y="646642"/>
              <a:ext cx="6186982" cy="1828800"/>
            </p:xfrm>
            <a:graphic>
              <a:graphicData uri="http://schemas.openxmlformats.org/drawingml/2006/table">
                <a:tbl>
                  <a:tblPr firstRow="1" bandRow="1"/>
                  <a:tblGrid>
                    <a:gridCol w="2612750">
                      <a:extLst>
                        <a:ext uri="{9D8B030D-6E8A-4147-A177-3AD203B41FA5}">
                          <a16:colId xmlns:a16="http://schemas.microsoft.com/office/drawing/2014/main" val="3642982812"/>
                        </a:ext>
                      </a:extLst>
                    </a:gridCol>
                    <a:gridCol w="1603134">
                      <a:extLst>
                        <a:ext uri="{9D8B030D-6E8A-4147-A177-3AD203B41FA5}">
                          <a16:colId xmlns:a16="http://schemas.microsoft.com/office/drawing/2014/main" val="3851095995"/>
                        </a:ext>
                      </a:extLst>
                    </a:gridCol>
                    <a:gridCol w="357300">
                      <a:extLst>
                        <a:ext uri="{9D8B030D-6E8A-4147-A177-3AD203B41FA5}">
                          <a16:colId xmlns:a16="http://schemas.microsoft.com/office/drawing/2014/main" val="738346648"/>
                        </a:ext>
                      </a:extLst>
                    </a:gridCol>
                    <a:gridCol w="1613798">
                      <a:extLst>
                        <a:ext uri="{9D8B030D-6E8A-4147-A177-3AD203B41FA5}">
                          <a16:colId xmlns:a16="http://schemas.microsoft.com/office/drawing/2014/main" val="3885023901"/>
                        </a:ext>
                      </a:extLst>
                    </a:gridCol>
                  </a:tblGrid>
                  <a:tr h="365760">
                    <a:tc>
                      <a:txBody>
                        <a:bodyPr/>
                        <a:lstStyle>
                          <a:lvl1pPr marL="0" algn="l" defTabSz="2267986" rtl="0" eaLnBrk="1" latinLnBrk="0" hangingPunct="1">
                            <a:defRPr sz="4465" kern="1200">
                              <a:solidFill>
                                <a:schemeClr val="tx1"/>
                              </a:solidFill>
                              <a:latin typeface="Calibri" panose="020F0502020204030204"/>
                            </a:defRPr>
                          </a:lvl1pPr>
                          <a:lvl2pPr marL="1133993" algn="l" defTabSz="2267986" rtl="0" eaLnBrk="1" latinLnBrk="0" hangingPunct="1">
                            <a:defRPr sz="4465" kern="1200">
                              <a:solidFill>
                                <a:schemeClr val="tx1"/>
                              </a:solidFill>
                              <a:latin typeface="Calibri" panose="020F0502020204030204"/>
                            </a:defRPr>
                          </a:lvl2pPr>
                          <a:lvl3pPr marL="2267986" algn="l" defTabSz="2267986" rtl="0" eaLnBrk="1" latinLnBrk="0" hangingPunct="1">
                            <a:defRPr sz="4465" kern="1200">
                              <a:solidFill>
                                <a:schemeClr val="tx1"/>
                              </a:solidFill>
                              <a:latin typeface="Calibri" panose="020F0502020204030204"/>
                            </a:defRPr>
                          </a:lvl3pPr>
                          <a:lvl4pPr marL="3401979" algn="l" defTabSz="2267986" rtl="0" eaLnBrk="1" latinLnBrk="0" hangingPunct="1">
                            <a:defRPr sz="4465" kern="1200">
                              <a:solidFill>
                                <a:schemeClr val="tx1"/>
                              </a:solidFill>
                              <a:latin typeface="Calibri" panose="020F0502020204030204"/>
                            </a:defRPr>
                          </a:lvl4pPr>
                          <a:lvl5pPr marL="4535973" algn="l" defTabSz="2267986" rtl="0" eaLnBrk="1" latinLnBrk="0" hangingPunct="1">
                            <a:defRPr sz="4465" kern="1200">
                              <a:solidFill>
                                <a:schemeClr val="tx1"/>
                              </a:solidFill>
                              <a:latin typeface="Calibri" panose="020F0502020204030204"/>
                            </a:defRPr>
                          </a:lvl5pPr>
                          <a:lvl6pPr marL="5669966" algn="l" defTabSz="2267986" rtl="0" eaLnBrk="1" latinLnBrk="0" hangingPunct="1">
                            <a:defRPr sz="4465" kern="1200">
                              <a:solidFill>
                                <a:schemeClr val="tx1"/>
                              </a:solidFill>
                              <a:latin typeface="Calibri" panose="020F0502020204030204"/>
                            </a:defRPr>
                          </a:lvl6pPr>
                          <a:lvl7pPr marL="6803959" algn="l" defTabSz="2267986" rtl="0" eaLnBrk="1" latinLnBrk="0" hangingPunct="1">
                            <a:defRPr sz="4465" kern="1200">
                              <a:solidFill>
                                <a:schemeClr val="tx1"/>
                              </a:solidFill>
                              <a:latin typeface="Calibri" panose="020F0502020204030204"/>
                            </a:defRPr>
                          </a:lvl7pPr>
                          <a:lvl8pPr marL="7937952" algn="l" defTabSz="2267986" rtl="0" eaLnBrk="1" latinLnBrk="0" hangingPunct="1">
                            <a:defRPr sz="4465" kern="1200">
                              <a:solidFill>
                                <a:schemeClr val="tx1"/>
                              </a:solidFill>
                              <a:latin typeface="Calibri" panose="020F0502020204030204"/>
                            </a:defRPr>
                          </a:lvl8pPr>
                          <a:lvl9pPr marL="9071945" algn="l" defTabSz="2267986" rtl="0" eaLnBrk="1" latinLnBrk="0" hangingPunct="1">
                            <a:defRPr sz="4465" kern="1200">
                              <a:solidFill>
                                <a:schemeClr val="tx1"/>
                              </a:solidFill>
                              <a:latin typeface="Calibri" panose="020F0502020204030204"/>
                            </a:defRPr>
                          </a:lvl9pPr>
                        </a:lstStyle>
                        <a:p>
                          <a:pPr algn="ctr"/>
                          <a:r>
                            <a:rPr lang="en-US" sz="1800" b="1" i="1" kern="100" dirty="0">
                              <a:effectLst/>
                              <a:latin typeface="+mj-lt"/>
                              <a:ea typeface="DejaVu Sans"/>
                              <a:cs typeface="Times New Roman" panose="02020603050405020304" pitchFamily="18" charset="0"/>
                            </a:rPr>
                            <a:t>Alert Definition</a:t>
                          </a:r>
                          <a:endParaRPr lang="it-IT" sz="1800" b="1" dirty="0">
                            <a:latin typeface="+mj-lt"/>
                          </a:endParaRP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2267986" rtl="0" eaLnBrk="1" latinLnBrk="0" hangingPunct="1">
                            <a:defRPr sz="4465" kern="1200">
                              <a:solidFill>
                                <a:schemeClr val="tx1"/>
                              </a:solidFill>
                              <a:latin typeface="Calibri" panose="020F0502020204030204"/>
                            </a:defRPr>
                          </a:lvl1pPr>
                          <a:lvl2pPr marL="1133993" algn="l" defTabSz="2267986" rtl="0" eaLnBrk="1" latinLnBrk="0" hangingPunct="1">
                            <a:defRPr sz="4465" kern="1200">
                              <a:solidFill>
                                <a:schemeClr val="tx1"/>
                              </a:solidFill>
                              <a:latin typeface="Calibri" panose="020F0502020204030204"/>
                            </a:defRPr>
                          </a:lvl2pPr>
                          <a:lvl3pPr marL="2267986" algn="l" defTabSz="2267986" rtl="0" eaLnBrk="1" latinLnBrk="0" hangingPunct="1">
                            <a:defRPr sz="4465" kern="1200">
                              <a:solidFill>
                                <a:schemeClr val="tx1"/>
                              </a:solidFill>
                              <a:latin typeface="Calibri" panose="020F0502020204030204"/>
                            </a:defRPr>
                          </a:lvl3pPr>
                          <a:lvl4pPr marL="3401979" algn="l" defTabSz="2267986" rtl="0" eaLnBrk="1" latinLnBrk="0" hangingPunct="1">
                            <a:defRPr sz="4465" kern="1200">
                              <a:solidFill>
                                <a:schemeClr val="tx1"/>
                              </a:solidFill>
                              <a:latin typeface="Calibri" panose="020F0502020204030204"/>
                            </a:defRPr>
                          </a:lvl4pPr>
                          <a:lvl5pPr marL="4535973" algn="l" defTabSz="2267986" rtl="0" eaLnBrk="1" latinLnBrk="0" hangingPunct="1">
                            <a:defRPr sz="4465" kern="1200">
                              <a:solidFill>
                                <a:schemeClr val="tx1"/>
                              </a:solidFill>
                              <a:latin typeface="Calibri" panose="020F0502020204030204"/>
                            </a:defRPr>
                          </a:lvl5pPr>
                          <a:lvl6pPr marL="5669966" algn="l" defTabSz="2267986" rtl="0" eaLnBrk="1" latinLnBrk="0" hangingPunct="1">
                            <a:defRPr sz="4465" kern="1200">
                              <a:solidFill>
                                <a:schemeClr val="tx1"/>
                              </a:solidFill>
                              <a:latin typeface="Calibri" panose="020F0502020204030204"/>
                            </a:defRPr>
                          </a:lvl6pPr>
                          <a:lvl7pPr marL="6803959" algn="l" defTabSz="2267986" rtl="0" eaLnBrk="1" latinLnBrk="0" hangingPunct="1">
                            <a:defRPr sz="4465" kern="1200">
                              <a:solidFill>
                                <a:schemeClr val="tx1"/>
                              </a:solidFill>
                              <a:latin typeface="Calibri" panose="020F0502020204030204"/>
                            </a:defRPr>
                          </a:lvl7pPr>
                          <a:lvl8pPr marL="7937952" algn="l" defTabSz="2267986" rtl="0" eaLnBrk="1" latinLnBrk="0" hangingPunct="1">
                            <a:defRPr sz="4465" kern="1200">
                              <a:solidFill>
                                <a:schemeClr val="tx1"/>
                              </a:solidFill>
                              <a:latin typeface="Calibri" panose="020F0502020204030204"/>
                            </a:defRPr>
                          </a:lvl8pPr>
                          <a:lvl9pPr marL="9071945" algn="l" defTabSz="2267986" rtl="0" eaLnBrk="1" latinLnBrk="0" hangingPunct="1">
                            <a:defRPr sz="4465" kern="1200">
                              <a:solidFill>
                                <a:schemeClr val="tx1"/>
                              </a:solidFill>
                              <a:latin typeface="Calibri" panose="020F0502020204030204"/>
                            </a:defRPr>
                          </a:lvl9pPr>
                        </a:lstStyle>
                        <a:p>
                          <a:pPr algn="ctr"/>
                          <a:r>
                            <a:rPr lang="en-US" sz="1800" b="1" i="1" kern="100" dirty="0">
                              <a:effectLst/>
                              <a:latin typeface="+mj-lt"/>
                              <a:ea typeface="DejaVu Sans"/>
                              <a:cs typeface="Times New Roman" panose="02020603050405020304" pitchFamily="18" charset="0"/>
                            </a:rPr>
                            <a:t>Prediction</a:t>
                          </a:r>
                          <a:endParaRPr lang="it-IT" sz="1800" b="1" dirty="0">
                            <a:latin typeface="+mj-lt"/>
                          </a:endParaRPr>
                        </a:p>
                      </a:txBody>
                      <a:tcPr anchor="ctr">
                        <a:lnL w="12700" cap="flat" cmpd="sng" algn="ctr">
                          <a:solidFill>
                            <a:sysClr val="windowText" lastClr="000000"/>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2267986" rtl="0" eaLnBrk="1" latinLnBrk="0" hangingPunct="1">
                            <a:defRPr sz="4465" kern="1200">
                              <a:solidFill>
                                <a:schemeClr val="tx1"/>
                              </a:solidFill>
                              <a:latin typeface="Calibri" panose="020F0502020204030204"/>
                            </a:defRPr>
                          </a:lvl1pPr>
                          <a:lvl2pPr marL="1133993" algn="l" defTabSz="2267986" rtl="0" eaLnBrk="1" latinLnBrk="0" hangingPunct="1">
                            <a:defRPr sz="4465" kern="1200">
                              <a:solidFill>
                                <a:schemeClr val="tx1"/>
                              </a:solidFill>
                              <a:latin typeface="Calibri" panose="020F0502020204030204"/>
                            </a:defRPr>
                          </a:lvl2pPr>
                          <a:lvl3pPr marL="2267986" algn="l" defTabSz="2267986" rtl="0" eaLnBrk="1" latinLnBrk="0" hangingPunct="1">
                            <a:defRPr sz="4465" kern="1200">
                              <a:solidFill>
                                <a:schemeClr val="tx1"/>
                              </a:solidFill>
                              <a:latin typeface="Calibri" panose="020F0502020204030204"/>
                            </a:defRPr>
                          </a:lvl3pPr>
                          <a:lvl4pPr marL="3401979" algn="l" defTabSz="2267986" rtl="0" eaLnBrk="1" latinLnBrk="0" hangingPunct="1">
                            <a:defRPr sz="4465" kern="1200">
                              <a:solidFill>
                                <a:schemeClr val="tx1"/>
                              </a:solidFill>
                              <a:latin typeface="Calibri" panose="020F0502020204030204"/>
                            </a:defRPr>
                          </a:lvl4pPr>
                          <a:lvl5pPr marL="4535973" algn="l" defTabSz="2267986" rtl="0" eaLnBrk="1" latinLnBrk="0" hangingPunct="1">
                            <a:defRPr sz="4465" kern="1200">
                              <a:solidFill>
                                <a:schemeClr val="tx1"/>
                              </a:solidFill>
                              <a:latin typeface="Calibri" panose="020F0502020204030204"/>
                            </a:defRPr>
                          </a:lvl5pPr>
                          <a:lvl6pPr marL="5669966" algn="l" defTabSz="2267986" rtl="0" eaLnBrk="1" latinLnBrk="0" hangingPunct="1">
                            <a:defRPr sz="4465" kern="1200">
                              <a:solidFill>
                                <a:schemeClr val="tx1"/>
                              </a:solidFill>
                              <a:latin typeface="Calibri" panose="020F0502020204030204"/>
                            </a:defRPr>
                          </a:lvl6pPr>
                          <a:lvl7pPr marL="6803959" algn="l" defTabSz="2267986" rtl="0" eaLnBrk="1" latinLnBrk="0" hangingPunct="1">
                            <a:defRPr sz="4465" kern="1200">
                              <a:solidFill>
                                <a:schemeClr val="tx1"/>
                              </a:solidFill>
                              <a:latin typeface="Calibri" panose="020F0502020204030204"/>
                            </a:defRPr>
                          </a:lvl7pPr>
                          <a:lvl8pPr marL="7937952" algn="l" defTabSz="2267986" rtl="0" eaLnBrk="1" latinLnBrk="0" hangingPunct="1">
                            <a:defRPr sz="4465" kern="1200">
                              <a:solidFill>
                                <a:schemeClr val="tx1"/>
                              </a:solidFill>
                              <a:latin typeface="Calibri" panose="020F0502020204030204"/>
                            </a:defRPr>
                          </a:lvl8pPr>
                          <a:lvl9pPr marL="9071945" algn="l" defTabSz="2267986" rtl="0" eaLnBrk="1" latinLnBrk="0" hangingPunct="1">
                            <a:defRPr sz="4465" kern="1200">
                              <a:solidFill>
                                <a:schemeClr val="tx1"/>
                              </a:solidFill>
                              <a:latin typeface="Calibri" panose="020F0502020204030204"/>
                            </a:defRPr>
                          </a:lvl9pPr>
                        </a:lstStyle>
                        <a:p>
                          <a:pPr algn="ctr"/>
                          <a:endParaRPr lang="it-IT" sz="1800" b="1" dirty="0">
                            <a:latin typeface="+mj-lt"/>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2267986" rtl="0" eaLnBrk="1" latinLnBrk="0" hangingPunct="1">
                            <a:defRPr sz="4465" kern="1200">
                              <a:solidFill>
                                <a:schemeClr val="tx1"/>
                              </a:solidFill>
                              <a:latin typeface="Calibri" panose="020F0502020204030204"/>
                            </a:defRPr>
                          </a:lvl1pPr>
                          <a:lvl2pPr marL="1133993" algn="l" defTabSz="2267986" rtl="0" eaLnBrk="1" latinLnBrk="0" hangingPunct="1">
                            <a:defRPr sz="4465" kern="1200">
                              <a:solidFill>
                                <a:schemeClr val="tx1"/>
                              </a:solidFill>
                              <a:latin typeface="Calibri" panose="020F0502020204030204"/>
                            </a:defRPr>
                          </a:lvl2pPr>
                          <a:lvl3pPr marL="2267986" algn="l" defTabSz="2267986" rtl="0" eaLnBrk="1" latinLnBrk="0" hangingPunct="1">
                            <a:defRPr sz="4465" kern="1200">
                              <a:solidFill>
                                <a:schemeClr val="tx1"/>
                              </a:solidFill>
                              <a:latin typeface="Calibri" panose="020F0502020204030204"/>
                            </a:defRPr>
                          </a:lvl3pPr>
                          <a:lvl4pPr marL="3401979" algn="l" defTabSz="2267986" rtl="0" eaLnBrk="1" latinLnBrk="0" hangingPunct="1">
                            <a:defRPr sz="4465" kern="1200">
                              <a:solidFill>
                                <a:schemeClr val="tx1"/>
                              </a:solidFill>
                              <a:latin typeface="Calibri" panose="020F0502020204030204"/>
                            </a:defRPr>
                          </a:lvl4pPr>
                          <a:lvl5pPr marL="4535973" algn="l" defTabSz="2267986" rtl="0" eaLnBrk="1" latinLnBrk="0" hangingPunct="1">
                            <a:defRPr sz="4465" kern="1200">
                              <a:solidFill>
                                <a:schemeClr val="tx1"/>
                              </a:solidFill>
                              <a:latin typeface="Calibri" panose="020F0502020204030204"/>
                            </a:defRPr>
                          </a:lvl5pPr>
                          <a:lvl6pPr marL="5669966" algn="l" defTabSz="2267986" rtl="0" eaLnBrk="1" latinLnBrk="0" hangingPunct="1">
                            <a:defRPr sz="4465" kern="1200">
                              <a:solidFill>
                                <a:schemeClr val="tx1"/>
                              </a:solidFill>
                              <a:latin typeface="Calibri" panose="020F0502020204030204"/>
                            </a:defRPr>
                          </a:lvl6pPr>
                          <a:lvl7pPr marL="6803959" algn="l" defTabSz="2267986" rtl="0" eaLnBrk="1" latinLnBrk="0" hangingPunct="1">
                            <a:defRPr sz="4465" kern="1200">
                              <a:solidFill>
                                <a:schemeClr val="tx1"/>
                              </a:solidFill>
                              <a:latin typeface="Calibri" panose="020F0502020204030204"/>
                            </a:defRPr>
                          </a:lvl7pPr>
                          <a:lvl8pPr marL="7937952" algn="l" defTabSz="2267986" rtl="0" eaLnBrk="1" latinLnBrk="0" hangingPunct="1">
                            <a:defRPr sz="4465" kern="1200">
                              <a:solidFill>
                                <a:schemeClr val="tx1"/>
                              </a:solidFill>
                              <a:latin typeface="Calibri" panose="020F0502020204030204"/>
                            </a:defRPr>
                          </a:lvl8pPr>
                          <a:lvl9pPr marL="9071945" algn="l" defTabSz="2267986" rtl="0" eaLnBrk="1" latinLnBrk="0" hangingPunct="1">
                            <a:defRPr sz="4465" kern="1200">
                              <a:solidFill>
                                <a:schemeClr val="tx1"/>
                              </a:solidFill>
                              <a:latin typeface="Calibri" panose="020F05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i="1" kern="100" dirty="0">
                              <a:solidFill>
                                <a:schemeClr val="tx1"/>
                              </a:solidFill>
                              <a:effectLst/>
                              <a:latin typeface="+mj-lt"/>
                              <a:ea typeface="DejaVu Sans"/>
                              <a:cs typeface="Times New Roman" panose="02020603050405020304" pitchFamily="18" charset="0"/>
                            </a:rPr>
                            <a:t>Observation</a:t>
                          </a:r>
                          <a:endParaRPr lang="it-IT" sz="1800" b="1" dirty="0">
                            <a:latin typeface="+mj-lt"/>
                          </a:endParaRPr>
                        </a:p>
                      </a:txBody>
                      <a:tcPr anchor="ctr">
                        <a:lnL w="12700" cap="flat" cmpd="sng" algn="ctr">
                          <a:no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96866441"/>
                      </a:ext>
                    </a:extLst>
                  </a:tr>
                  <a:tr h="365760">
                    <a:tc>
                      <a:txBody>
                        <a:bodyPr/>
                        <a:lstStyle>
                          <a:lvl1pPr marL="0" algn="l" defTabSz="2267986" rtl="0" eaLnBrk="1" latinLnBrk="0" hangingPunct="1">
                            <a:defRPr sz="4465" kern="1200">
                              <a:solidFill>
                                <a:schemeClr val="tx1"/>
                              </a:solidFill>
                              <a:latin typeface="Calibri" panose="020F0502020204030204"/>
                            </a:defRPr>
                          </a:lvl1pPr>
                          <a:lvl2pPr marL="1133993" algn="l" defTabSz="2267986" rtl="0" eaLnBrk="1" latinLnBrk="0" hangingPunct="1">
                            <a:defRPr sz="4465" kern="1200">
                              <a:solidFill>
                                <a:schemeClr val="tx1"/>
                              </a:solidFill>
                              <a:latin typeface="Calibri" panose="020F0502020204030204"/>
                            </a:defRPr>
                          </a:lvl2pPr>
                          <a:lvl3pPr marL="2267986" algn="l" defTabSz="2267986" rtl="0" eaLnBrk="1" latinLnBrk="0" hangingPunct="1">
                            <a:defRPr sz="4465" kern="1200">
                              <a:solidFill>
                                <a:schemeClr val="tx1"/>
                              </a:solidFill>
                              <a:latin typeface="Calibri" panose="020F0502020204030204"/>
                            </a:defRPr>
                          </a:lvl3pPr>
                          <a:lvl4pPr marL="3401979" algn="l" defTabSz="2267986" rtl="0" eaLnBrk="1" latinLnBrk="0" hangingPunct="1">
                            <a:defRPr sz="4465" kern="1200">
                              <a:solidFill>
                                <a:schemeClr val="tx1"/>
                              </a:solidFill>
                              <a:latin typeface="Calibri" panose="020F0502020204030204"/>
                            </a:defRPr>
                          </a:lvl4pPr>
                          <a:lvl5pPr marL="4535973" algn="l" defTabSz="2267986" rtl="0" eaLnBrk="1" latinLnBrk="0" hangingPunct="1">
                            <a:defRPr sz="4465" kern="1200">
                              <a:solidFill>
                                <a:schemeClr val="tx1"/>
                              </a:solidFill>
                              <a:latin typeface="Calibri" panose="020F0502020204030204"/>
                            </a:defRPr>
                          </a:lvl5pPr>
                          <a:lvl6pPr marL="5669966" algn="l" defTabSz="2267986" rtl="0" eaLnBrk="1" latinLnBrk="0" hangingPunct="1">
                            <a:defRPr sz="4465" kern="1200">
                              <a:solidFill>
                                <a:schemeClr val="tx1"/>
                              </a:solidFill>
                              <a:latin typeface="Calibri" panose="020F0502020204030204"/>
                            </a:defRPr>
                          </a:lvl6pPr>
                          <a:lvl7pPr marL="6803959" algn="l" defTabSz="2267986" rtl="0" eaLnBrk="1" latinLnBrk="0" hangingPunct="1">
                            <a:defRPr sz="4465" kern="1200">
                              <a:solidFill>
                                <a:schemeClr val="tx1"/>
                              </a:solidFill>
                              <a:latin typeface="Calibri" panose="020F0502020204030204"/>
                            </a:defRPr>
                          </a:lvl7pPr>
                          <a:lvl8pPr marL="7937952" algn="l" defTabSz="2267986" rtl="0" eaLnBrk="1" latinLnBrk="0" hangingPunct="1">
                            <a:defRPr sz="4465" kern="1200">
                              <a:solidFill>
                                <a:schemeClr val="tx1"/>
                              </a:solidFill>
                              <a:latin typeface="Calibri" panose="020F0502020204030204"/>
                            </a:defRPr>
                          </a:lvl8pPr>
                          <a:lvl9pPr marL="9071945" algn="l" defTabSz="2267986" rtl="0" eaLnBrk="1" latinLnBrk="0" hangingPunct="1">
                            <a:defRPr sz="4465" kern="1200">
                              <a:solidFill>
                                <a:schemeClr val="tx1"/>
                              </a:solidFill>
                              <a:latin typeface="Calibri" panose="020F0502020204030204"/>
                            </a:defRPr>
                          </a:lvl9pPr>
                        </a:lstStyle>
                        <a:p>
                          <a:pPr algn="ctr"/>
                          <a:r>
                            <a:rPr lang="en-US" sz="1800" b="0" kern="100" dirty="0">
                              <a:solidFill>
                                <a:schemeClr val="bg1"/>
                              </a:solidFill>
                              <a:effectLst/>
                              <a:latin typeface="+mj-lt"/>
                              <a:ea typeface="DejaVu Sans"/>
                              <a:cs typeface="Times New Roman" panose="02020603050405020304" pitchFamily="18" charset="0"/>
                            </a:rPr>
                            <a:t>Successful Alarm (SA)</a:t>
                          </a:r>
                          <a:endParaRPr lang="it-IT" sz="1800" b="0" dirty="0">
                            <a:solidFill>
                              <a:schemeClr val="bg1"/>
                            </a:solidFill>
                            <a:latin typeface="+mj-lt"/>
                          </a:endParaRP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339966"/>
                        </a:solidFill>
                      </a:tcPr>
                    </a:tc>
                    <a:tc>
                      <a:txBody>
                        <a:bodyPr/>
                        <a:lstStyle/>
                        <a:p>
                          <a:endParaRPr lang="en-US"/>
                        </a:p>
                      </a:txBody>
                      <a:tcPr anchor="ctr">
                        <a:lnL w="12700" cap="flat" cmpd="sng" algn="ctr">
                          <a:solidFill>
                            <a:sysClr val="windowText" lastClr="000000"/>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blipFill>
                          <a:blip r:embed="rId5"/>
                          <a:stretch>
                            <a:fillRect l="-163498" t="-108333" r="-123954" b="-326667"/>
                          </a:stretch>
                        </a:blipFill>
                      </a:tcPr>
                    </a:tc>
                    <a:tc>
                      <a:txBody>
                        <a:bodyPr/>
                        <a:lstStyle>
                          <a:lvl1pPr marL="0" algn="l" defTabSz="2267986" rtl="0" eaLnBrk="1" latinLnBrk="0" hangingPunct="1">
                            <a:defRPr sz="4465" kern="1200">
                              <a:solidFill>
                                <a:schemeClr val="tx1"/>
                              </a:solidFill>
                              <a:latin typeface="Calibri" panose="020F0502020204030204"/>
                            </a:defRPr>
                          </a:lvl1pPr>
                          <a:lvl2pPr marL="1133993" algn="l" defTabSz="2267986" rtl="0" eaLnBrk="1" latinLnBrk="0" hangingPunct="1">
                            <a:defRPr sz="4465" kern="1200">
                              <a:solidFill>
                                <a:schemeClr val="tx1"/>
                              </a:solidFill>
                              <a:latin typeface="Calibri" panose="020F0502020204030204"/>
                            </a:defRPr>
                          </a:lvl2pPr>
                          <a:lvl3pPr marL="2267986" algn="l" defTabSz="2267986" rtl="0" eaLnBrk="1" latinLnBrk="0" hangingPunct="1">
                            <a:defRPr sz="4465" kern="1200">
                              <a:solidFill>
                                <a:schemeClr val="tx1"/>
                              </a:solidFill>
                              <a:latin typeface="Calibri" panose="020F0502020204030204"/>
                            </a:defRPr>
                          </a:lvl3pPr>
                          <a:lvl4pPr marL="3401979" algn="l" defTabSz="2267986" rtl="0" eaLnBrk="1" latinLnBrk="0" hangingPunct="1">
                            <a:defRPr sz="4465" kern="1200">
                              <a:solidFill>
                                <a:schemeClr val="tx1"/>
                              </a:solidFill>
                              <a:latin typeface="Calibri" panose="020F0502020204030204"/>
                            </a:defRPr>
                          </a:lvl4pPr>
                          <a:lvl5pPr marL="4535973" algn="l" defTabSz="2267986" rtl="0" eaLnBrk="1" latinLnBrk="0" hangingPunct="1">
                            <a:defRPr sz="4465" kern="1200">
                              <a:solidFill>
                                <a:schemeClr val="tx1"/>
                              </a:solidFill>
                              <a:latin typeface="Calibri" panose="020F0502020204030204"/>
                            </a:defRPr>
                          </a:lvl5pPr>
                          <a:lvl6pPr marL="5669966" algn="l" defTabSz="2267986" rtl="0" eaLnBrk="1" latinLnBrk="0" hangingPunct="1">
                            <a:defRPr sz="4465" kern="1200">
                              <a:solidFill>
                                <a:schemeClr val="tx1"/>
                              </a:solidFill>
                              <a:latin typeface="Calibri" panose="020F0502020204030204"/>
                            </a:defRPr>
                          </a:lvl6pPr>
                          <a:lvl7pPr marL="6803959" algn="l" defTabSz="2267986" rtl="0" eaLnBrk="1" latinLnBrk="0" hangingPunct="1">
                            <a:defRPr sz="4465" kern="1200">
                              <a:solidFill>
                                <a:schemeClr val="tx1"/>
                              </a:solidFill>
                              <a:latin typeface="Calibri" panose="020F0502020204030204"/>
                            </a:defRPr>
                          </a:lvl7pPr>
                          <a:lvl8pPr marL="7937952" algn="l" defTabSz="2267986" rtl="0" eaLnBrk="1" latinLnBrk="0" hangingPunct="1">
                            <a:defRPr sz="4465" kern="1200">
                              <a:solidFill>
                                <a:schemeClr val="tx1"/>
                              </a:solidFill>
                              <a:latin typeface="Calibri" panose="020F0502020204030204"/>
                            </a:defRPr>
                          </a:lvl8pPr>
                          <a:lvl9pPr marL="9071945" algn="l" defTabSz="2267986" rtl="0" eaLnBrk="1" latinLnBrk="0" hangingPunct="1">
                            <a:defRPr sz="4465" kern="1200">
                              <a:solidFill>
                                <a:schemeClr val="tx1"/>
                              </a:solidFill>
                              <a:latin typeface="Calibri" panose="020F0502020204030204"/>
                            </a:defRPr>
                          </a:lvl9pPr>
                        </a:lstStyle>
                        <a:p>
                          <a:pPr algn="ctr"/>
                          <a:r>
                            <a:rPr lang="it-IT" sz="1800" b="0" dirty="0">
                              <a:latin typeface="+mj-lt"/>
                            </a:rPr>
                            <a:t>&amp;</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p>
                      </a:txBody>
                      <a:tcPr anchor="ctr">
                        <a:lnL w="12700" cap="flat" cmpd="sng" algn="ctr">
                          <a:no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blipFill>
                          <a:blip r:embed="rId5"/>
                          <a:stretch>
                            <a:fillRect l="-283774" t="-108333" r="-755" b="-326667"/>
                          </a:stretch>
                        </a:blipFill>
                      </a:tcPr>
                    </a:tc>
                    <a:extLst>
                      <a:ext uri="{0D108BD9-81ED-4DB2-BD59-A6C34878D82A}">
                        <a16:rowId xmlns:a16="http://schemas.microsoft.com/office/drawing/2014/main" val="2110375856"/>
                      </a:ext>
                    </a:extLst>
                  </a:tr>
                  <a:tr h="365760">
                    <a:tc>
                      <a:txBody>
                        <a:bodyPr/>
                        <a:lstStyle>
                          <a:lvl1pPr marL="0" algn="l" defTabSz="2267986" rtl="0" eaLnBrk="1" latinLnBrk="0" hangingPunct="1">
                            <a:defRPr sz="4465" kern="1200">
                              <a:solidFill>
                                <a:schemeClr val="tx1"/>
                              </a:solidFill>
                              <a:latin typeface="Calibri" panose="020F0502020204030204"/>
                            </a:defRPr>
                          </a:lvl1pPr>
                          <a:lvl2pPr marL="1133993" algn="l" defTabSz="2267986" rtl="0" eaLnBrk="1" latinLnBrk="0" hangingPunct="1">
                            <a:defRPr sz="4465" kern="1200">
                              <a:solidFill>
                                <a:schemeClr val="tx1"/>
                              </a:solidFill>
                              <a:latin typeface="Calibri" panose="020F0502020204030204"/>
                            </a:defRPr>
                          </a:lvl2pPr>
                          <a:lvl3pPr marL="2267986" algn="l" defTabSz="2267986" rtl="0" eaLnBrk="1" latinLnBrk="0" hangingPunct="1">
                            <a:defRPr sz="4465" kern="1200">
                              <a:solidFill>
                                <a:schemeClr val="tx1"/>
                              </a:solidFill>
                              <a:latin typeface="Calibri" panose="020F0502020204030204"/>
                            </a:defRPr>
                          </a:lvl3pPr>
                          <a:lvl4pPr marL="3401979" algn="l" defTabSz="2267986" rtl="0" eaLnBrk="1" latinLnBrk="0" hangingPunct="1">
                            <a:defRPr sz="4465" kern="1200">
                              <a:solidFill>
                                <a:schemeClr val="tx1"/>
                              </a:solidFill>
                              <a:latin typeface="Calibri" panose="020F0502020204030204"/>
                            </a:defRPr>
                          </a:lvl4pPr>
                          <a:lvl5pPr marL="4535973" algn="l" defTabSz="2267986" rtl="0" eaLnBrk="1" latinLnBrk="0" hangingPunct="1">
                            <a:defRPr sz="4465" kern="1200">
                              <a:solidFill>
                                <a:schemeClr val="tx1"/>
                              </a:solidFill>
                              <a:latin typeface="Calibri" panose="020F0502020204030204"/>
                            </a:defRPr>
                          </a:lvl5pPr>
                          <a:lvl6pPr marL="5669966" algn="l" defTabSz="2267986" rtl="0" eaLnBrk="1" latinLnBrk="0" hangingPunct="1">
                            <a:defRPr sz="4465" kern="1200">
                              <a:solidFill>
                                <a:schemeClr val="tx1"/>
                              </a:solidFill>
                              <a:latin typeface="Calibri" panose="020F0502020204030204"/>
                            </a:defRPr>
                          </a:lvl6pPr>
                          <a:lvl7pPr marL="6803959" algn="l" defTabSz="2267986" rtl="0" eaLnBrk="1" latinLnBrk="0" hangingPunct="1">
                            <a:defRPr sz="4465" kern="1200">
                              <a:solidFill>
                                <a:schemeClr val="tx1"/>
                              </a:solidFill>
                              <a:latin typeface="Calibri" panose="020F0502020204030204"/>
                            </a:defRPr>
                          </a:lvl7pPr>
                          <a:lvl8pPr marL="7937952" algn="l" defTabSz="2267986" rtl="0" eaLnBrk="1" latinLnBrk="0" hangingPunct="1">
                            <a:defRPr sz="4465" kern="1200">
                              <a:solidFill>
                                <a:schemeClr val="tx1"/>
                              </a:solidFill>
                              <a:latin typeface="Calibri" panose="020F0502020204030204"/>
                            </a:defRPr>
                          </a:lvl8pPr>
                          <a:lvl9pPr marL="9071945" algn="l" defTabSz="2267986" rtl="0" eaLnBrk="1" latinLnBrk="0" hangingPunct="1">
                            <a:defRPr sz="4465" kern="1200">
                              <a:solidFill>
                                <a:schemeClr val="tx1"/>
                              </a:solidFill>
                              <a:latin typeface="Calibri" panose="020F05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kern="100" dirty="0">
                              <a:solidFill>
                                <a:schemeClr val="tx1"/>
                              </a:solidFill>
                              <a:latin typeface="+mj-lt"/>
                              <a:ea typeface="DejaVu Sans"/>
                              <a:cs typeface="DejaVu Sans"/>
                            </a:rPr>
                            <a:t>Successful No Alarm (SNA)</a:t>
                          </a:r>
                          <a:endParaRPr lang="it-IT" sz="1800" b="0" dirty="0">
                            <a:latin typeface="+mj-lt"/>
                          </a:endParaRP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p>
                          <a:endParaRPr lang="en-US"/>
                        </a:p>
                      </a:txBody>
                      <a:tcPr anchor="ctr">
                        <a:lnL w="12700" cap="flat" cmpd="sng" algn="ctr">
                          <a:solidFill>
                            <a:sysClr val="windowText" lastClr="000000"/>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blipFill>
                          <a:blip r:embed="rId5"/>
                          <a:stretch>
                            <a:fillRect l="-163498" t="-204918" r="-123954" b="-221311"/>
                          </a:stretch>
                        </a:blipFill>
                      </a:tcPr>
                    </a:tc>
                    <a:tc>
                      <a:txBody>
                        <a:bodyPr/>
                        <a:lstStyle>
                          <a:lvl1pPr marL="0" algn="l" defTabSz="2267986" rtl="0" eaLnBrk="1" latinLnBrk="0" hangingPunct="1">
                            <a:defRPr sz="4465" kern="1200">
                              <a:solidFill>
                                <a:schemeClr val="tx1"/>
                              </a:solidFill>
                              <a:latin typeface="Calibri" panose="020F0502020204030204"/>
                            </a:defRPr>
                          </a:lvl1pPr>
                          <a:lvl2pPr marL="1133993" algn="l" defTabSz="2267986" rtl="0" eaLnBrk="1" latinLnBrk="0" hangingPunct="1">
                            <a:defRPr sz="4465" kern="1200">
                              <a:solidFill>
                                <a:schemeClr val="tx1"/>
                              </a:solidFill>
                              <a:latin typeface="Calibri" panose="020F0502020204030204"/>
                            </a:defRPr>
                          </a:lvl2pPr>
                          <a:lvl3pPr marL="2267986" algn="l" defTabSz="2267986" rtl="0" eaLnBrk="1" latinLnBrk="0" hangingPunct="1">
                            <a:defRPr sz="4465" kern="1200">
                              <a:solidFill>
                                <a:schemeClr val="tx1"/>
                              </a:solidFill>
                              <a:latin typeface="Calibri" panose="020F0502020204030204"/>
                            </a:defRPr>
                          </a:lvl3pPr>
                          <a:lvl4pPr marL="3401979" algn="l" defTabSz="2267986" rtl="0" eaLnBrk="1" latinLnBrk="0" hangingPunct="1">
                            <a:defRPr sz="4465" kern="1200">
                              <a:solidFill>
                                <a:schemeClr val="tx1"/>
                              </a:solidFill>
                              <a:latin typeface="Calibri" panose="020F0502020204030204"/>
                            </a:defRPr>
                          </a:lvl4pPr>
                          <a:lvl5pPr marL="4535973" algn="l" defTabSz="2267986" rtl="0" eaLnBrk="1" latinLnBrk="0" hangingPunct="1">
                            <a:defRPr sz="4465" kern="1200">
                              <a:solidFill>
                                <a:schemeClr val="tx1"/>
                              </a:solidFill>
                              <a:latin typeface="Calibri" panose="020F0502020204030204"/>
                            </a:defRPr>
                          </a:lvl5pPr>
                          <a:lvl6pPr marL="5669966" algn="l" defTabSz="2267986" rtl="0" eaLnBrk="1" latinLnBrk="0" hangingPunct="1">
                            <a:defRPr sz="4465" kern="1200">
                              <a:solidFill>
                                <a:schemeClr val="tx1"/>
                              </a:solidFill>
                              <a:latin typeface="Calibri" panose="020F0502020204030204"/>
                            </a:defRPr>
                          </a:lvl6pPr>
                          <a:lvl7pPr marL="6803959" algn="l" defTabSz="2267986" rtl="0" eaLnBrk="1" latinLnBrk="0" hangingPunct="1">
                            <a:defRPr sz="4465" kern="1200">
                              <a:solidFill>
                                <a:schemeClr val="tx1"/>
                              </a:solidFill>
                              <a:latin typeface="Calibri" panose="020F0502020204030204"/>
                            </a:defRPr>
                          </a:lvl7pPr>
                          <a:lvl8pPr marL="7937952" algn="l" defTabSz="2267986" rtl="0" eaLnBrk="1" latinLnBrk="0" hangingPunct="1">
                            <a:defRPr sz="4465" kern="1200">
                              <a:solidFill>
                                <a:schemeClr val="tx1"/>
                              </a:solidFill>
                              <a:latin typeface="Calibri" panose="020F0502020204030204"/>
                            </a:defRPr>
                          </a:lvl8pPr>
                          <a:lvl9pPr marL="9071945" algn="l" defTabSz="2267986" rtl="0" eaLnBrk="1" latinLnBrk="0" hangingPunct="1">
                            <a:defRPr sz="4465" kern="1200">
                              <a:solidFill>
                                <a:schemeClr val="tx1"/>
                              </a:solidFill>
                              <a:latin typeface="Calibri" panose="020F0502020204030204"/>
                            </a:defRPr>
                          </a:lvl9pPr>
                        </a:lstStyle>
                        <a:p>
                          <a:pPr algn="ctr"/>
                          <a:r>
                            <a:rPr lang="it-IT" sz="1800" b="0" dirty="0">
                              <a:latin typeface="+mj-lt"/>
                            </a:rPr>
                            <a:t>&amp;</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p>
                      </a:txBody>
                      <a:tcPr anchor="ctr">
                        <a:lnL w="12700" cap="flat" cmpd="sng" algn="ctr">
                          <a:no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blipFill>
                          <a:blip r:embed="rId5"/>
                          <a:stretch>
                            <a:fillRect l="-283774" t="-204918" r="-755" b="-221311"/>
                          </a:stretch>
                        </a:blipFill>
                      </a:tcPr>
                    </a:tc>
                    <a:extLst>
                      <a:ext uri="{0D108BD9-81ED-4DB2-BD59-A6C34878D82A}">
                        <a16:rowId xmlns:a16="http://schemas.microsoft.com/office/drawing/2014/main" val="2455269783"/>
                      </a:ext>
                    </a:extLst>
                  </a:tr>
                  <a:tr h="365760">
                    <a:tc>
                      <a:txBody>
                        <a:bodyPr/>
                        <a:lstStyle>
                          <a:lvl1pPr marL="0" algn="l" defTabSz="2267986" rtl="0" eaLnBrk="1" latinLnBrk="0" hangingPunct="1">
                            <a:defRPr sz="4465" kern="1200">
                              <a:solidFill>
                                <a:schemeClr val="tx1"/>
                              </a:solidFill>
                              <a:latin typeface="Calibri" panose="020F0502020204030204"/>
                            </a:defRPr>
                          </a:lvl1pPr>
                          <a:lvl2pPr marL="1133993" algn="l" defTabSz="2267986" rtl="0" eaLnBrk="1" latinLnBrk="0" hangingPunct="1">
                            <a:defRPr sz="4465" kern="1200">
                              <a:solidFill>
                                <a:schemeClr val="tx1"/>
                              </a:solidFill>
                              <a:latin typeface="Calibri" panose="020F0502020204030204"/>
                            </a:defRPr>
                          </a:lvl2pPr>
                          <a:lvl3pPr marL="2267986" algn="l" defTabSz="2267986" rtl="0" eaLnBrk="1" latinLnBrk="0" hangingPunct="1">
                            <a:defRPr sz="4465" kern="1200">
                              <a:solidFill>
                                <a:schemeClr val="tx1"/>
                              </a:solidFill>
                              <a:latin typeface="Calibri" panose="020F0502020204030204"/>
                            </a:defRPr>
                          </a:lvl3pPr>
                          <a:lvl4pPr marL="3401979" algn="l" defTabSz="2267986" rtl="0" eaLnBrk="1" latinLnBrk="0" hangingPunct="1">
                            <a:defRPr sz="4465" kern="1200">
                              <a:solidFill>
                                <a:schemeClr val="tx1"/>
                              </a:solidFill>
                              <a:latin typeface="Calibri" panose="020F0502020204030204"/>
                            </a:defRPr>
                          </a:lvl4pPr>
                          <a:lvl5pPr marL="4535973" algn="l" defTabSz="2267986" rtl="0" eaLnBrk="1" latinLnBrk="0" hangingPunct="1">
                            <a:defRPr sz="4465" kern="1200">
                              <a:solidFill>
                                <a:schemeClr val="tx1"/>
                              </a:solidFill>
                              <a:latin typeface="Calibri" panose="020F0502020204030204"/>
                            </a:defRPr>
                          </a:lvl5pPr>
                          <a:lvl6pPr marL="5669966" algn="l" defTabSz="2267986" rtl="0" eaLnBrk="1" latinLnBrk="0" hangingPunct="1">
                            <a:defRPr sz="4465" kern="1200">
                              <a:solidFill>
                                <a:schemeClr val="tx1"/>
                              </a:solidFill>
                              <a:latin typeface="Calibri" panose="020F0502020204030204"/>
                            </a:defRPr>
                          </a:lvl6pPr>
                          <a:lvl7pPr marL="6803959" algn="l" defTabSz="2267986" rtl="0" eaLnBrk="1" latinLnBrk="0" hangingPunct="1">
                            <a:defRPr sz="4465" kern="1200">
                              <a:solidFill>
                                <a:schemeClr val="tx1"/>
                              </a:solidFill>
                              <a:latin typeface="Calibri" panose="020F0502020204030204"/>
                            </a:defRPr>
                          </a:lvl7pPr>
                          <a:lvl8pPr marL="7937952" algn="l" defTabSz="2267986" rtl="0" eaLnBrk="1" latinLnBrk="0" hangingPunct="1">
                            <a:defRPr sz="4465" kern="1200">
                              <a:solidFill>
                                <a:schemeClr val="tx1"/>
                              </a:solidFill>
                              <a:latin typeface="Calibri" panose="020F0502020204030204"/>
                            </a:defRPr>
                          </a:lvl8pPr>
                          <a:lvl9pPr marL="9071945" algn="l" defTabSz="2267986" rtl="0" eaLnBrk="1" latinLnBrk="0" hangingPunct="1">
                            <a:defRPr sz="4465" kern="1200">
                              <a:solidFill>
                                <a:schemeClr val="tx1"/>
                              </a:solidFill>
                              <a:latin typeface="Calibri" panose="020F0502020204030204"/>
                            </a:defRPr>
                          </a:lvl9pPr>
                        </a:lstStyle>
                        <a:p>
                          <a:pPr algn="ctr"/>
                          <a:r>
                            <a:rPr lang="en-US" sz="1800" b="0" kern="100" dirty="0">
                              <a:solidFill>
                                <a:schemeClr val="tx1"/>
                              </a:solidFill>
                              <a:effectLst/>
                              <a:latin typeface="+mj-lt"/>
                              <a:ea typeface="DejaVu Sans"/>
                              <a:cs typeface="Times New Roman" panose="02020603050405020304" pitchFamily="18" charset="0"/>
                            </a:rPr>
                            <a:t>False Alarm (FA)</a:t>
                          </a:r>
                          <a:endParaRPr lang="it-IT" sz="1800" b="0" dirty="0">
                            <a:latin typeface="+mj-lt"/>
                          </a:endParaRP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endParaRPr lang="en-US"/>
                        </a:p>
                      </a:txBody>
                      <a:tcPr anchor="ctr">
                        <a:lnL w="12700" cap="flat" cmpd="sng" algn="ctr">
                          <a:solidFill>
                            <a:sysClr val="windowText" lastClr="000000"/>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blipFill>
                          <a:blip r:embed="rId5"/>
                          <a:stretch>
                            <a:fillRect l="-163498" t="-310000" r="-123954" b="-125000"/>
                          </a:stretch>
                        </a:blipFill>
                      </a:tcPr>
                    </a:tc>
                    <a:tc>
                      <a:txBody>
                        <a:bodyPr/>
                        <a:lstStyle>
                          <a:lvl1pPr marL="0" algn="l" defTabSz="2267986" rtl="0" eaLnBrk="1" latinLnBrk="0" hangingPunct="1">
                            <a:defRPr sz="4465" kern="1200">
                              <a:solidFill>
                                <a:schemeClr val="tx1"/>
                              </a:solidFill>
                              <a:latin typeface="Calibri" panose="020F0502020204030204"/>
                            </a:defRPr>
                          </a:lvl1pPr>
                          <a:lvl2pPr marL="1133993" algn="l" defTabSz="2267986" rtl="0" eaLnBrk="1" latinLnBrk="0" hangingPunct="1">
                            <a:defRPr sz="4465" kern="1200">
                              <a:solidFill>
                                <a:schemeClr val="tx1"/>
                              </a:solidFill>
                              <a:latin typeface="Calibri" panose="020F0502020204030204"/>
                            </a:defRPr>
                          </a:lvl2pPr>
                          <a:lvl3pPr marL="2267986" algn="l" defTabSz="2267986" rtl="0" eaLnBrk="1" latinLnBrk="0" hangingPunct="1">
                            <a:defRPr sz="4465" kern="1200">
                              <a:solidFill>
                                <a:schemeClr val="tx1"/>
                              </a:solidFill>
                              <a:latin typeface="Calibri" panose="020F0502020204030204"/>
                            </a:defRPr>
                          </a:lvl3pPr>
                          <a:lvl4pPr marL="3401979" algn="l" defTabSz="2267986" rtl="0" eaLnBrk="1" latinLnBrk="0" hangingPunct="1">
                            <a:defRPr sz="4465" kern="1200">
                              <a:solidFill>
                                <a:schemeClr val="tx1"/>
                              </a:solidFill>
                              <a:latin typeface="Calibri" panose="020F0502020204030204"/>
                            </a:defRPr>
                          </a:lvl4pPr>
                          <a:lvl5pPr marL="4535973" algn="l" defTabSz="2267986" rtl="0" eaLnBrk="1" latinLnBrk="0" hangingPunct="1">
                            <a:defRPr sz="4465" kern="1200">
                              <a:solidFill>
                                <a:schemeClr val="tx1"/>
                              </a:solidFill>
                              <a:latin typeface="Calibri" panose="020F0502020204030204"/>
                            </a:defRPr>
                          </a:lvl5pPr>
                          <a:lvl6pPr marL="5669966" algn="l" defTabSz="2267986" rtl="0" eaLnBrk="1" latinLnBrk="0" hangingPunct="1">
                            <a:defRPr sz="4465" kern="1200">
                              <a:solidFill>
                                <a:schemeClr val="tx1"/>
                              </a:solidFill>
                              <a:latin typeface="Calibri" panose="020F0502020204030204"/>
                            </a:defRPr>
                          </a:lvl6pPr>
                          <a:lvl7pPr marL="6803959" algn="l" defTabSz="2267986" rtl="0" eaLnBrk="1" latinLnBrk="0" hangingPunct="1">
                            <a:defRPr sz="4465" kern="1200">
                              <a:solidFill>
                                <a:schemeClr val="tx1"/>
                              </a:solidFill>
                              <a:latin typeface="Calibri" panose="020F0502020204030204"/>
                            </a:defRPr>
                          </a:lvl7pPr>
                          <a:lvl8pPr marL="7937952" algn="l" defTabSz="2267986" rtl="0" eaLnBrk="1" latinLnBrk="0" hangingPunct="1">
                            <a:defRPr sz="4465" kern="1200">
                              <a:solidFill>
                                <a:schemeClr val="tx1"/>
                              </a:solidFill>
                              <a:latin typeface="Calibri" panose="020F0502020204030204"/>
                            </a:defRPr>
                          </a:lvl8pPr>
                          <a:lvl9pPr marL="9071945" algn="l" defTabSz="2267986" rtl="0" eaLnBrk="1" latinLnBrk="0" hangingPunct="1">
                            <a:defRPr sz="4465" kern="1200">
                              <a:solidFill>
                                <a:schemeClr val="tx1"/>
                              </a:solidFill>
                              <a:latin typeface="Calibri" panose="020F0502020204030204"/>
                            </a:defRPr>
                          </a:lvl9pPr>
                        </a:lstStyle>
                        <a:p>
                          <a:pPr algn="ctr"/>
                          <a:r>
                            <a:rPr lang="it-IT" sz="1800" b="0" dirty="0">
                              <a:latin typeface="+mj-lt"/>
                            </a:rPr>
                            <a:t>&amp;</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p>
                      </a:txBody>
                      <a:tcPr anchor="ctr">
                        <a:lnL w="12700" cap="flat" cmpd="sng" algn="ctr">
                          <a:no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blipFill>
                          <a:blip r:embed="rId5"/>
                          <a:stretch>
                            <a:fillRect l="-283774" t="-310000" r="-755" b="-125000"/>
                          </a:stretch>
                        </a:blipFill>
                      </a:tcPr>
                    </a:tc>
                    <a:extLst>
                      <a:ext uri="{0D108BD9-81ED-4DB2-BD59-A6C34878D82A}">
                        <a16:rowId xmlns:a16="http://schemas.microsoft.com/office/drawing/2014/main" val="893180804"/>
                      </a:ext>
                    </a:extLst>
                  </a:tr>
                  <a:tr h="365760">
                    <a:tc>
                      <a:txBody>
                        <a:bodyPr/>
                        <a:lstStyle>
                          <a:lvl1pPr marL="0" algn="l" defTabSz="2267986" rtl="0" eaLnBrk="1" latinLnBrk="0" hangingPunct="1">
                            <a:defRPr sz="4465" kern="1200">
                              <a:solidFill>
                                <a:schemeClr val="tx1"/>
                              </a:solidFill>
                              <a:latin typeface="Calibri" panose="020F0502020204030204"/>
                            </a:defRPr>
                          </a:lvl1pPr>
                          <a:lvl2pPr marL="1133993" algn="l" defTabSz="2267986" rtl="0" eaLnBrk="1" latinLnBrk="0" hangingPunct="1">
                            <a:defRPr sz="4465" kern="1200">
                              <a:solidFill>
                                <a:schemeClr val="tx1"/>
                              </a:solidFill>
                              <a:latin typeface="Calibri" panose="020F0502020204030204"/>
                            </a:defRPr>
                          </a:lvl2pPr>
                          <a:lvl3pPr marL="2267986" algn="l" defTabSz="2267986" rtl="0" eaLnBrk="1" latinLnBrk="0" hangingPunct="1">
                            <a:defRPr sz="4465" kern="1200">
                              <a:solidFill>
                                <a:schemeClr val="tx1"/>
                              </a:solidFill>
                              <a:latin typeface="Calibri" panose="020F0502020204030204"/>
                            </a:defRPr>
                          </a:lvl3pPr>
                          <a:lvl4pPr marL="3401979" algn="l" defTabSz="2267986" rtl="0" eaLnBrk="1" latinLnBrk="0" hangingPunct="1">
                            <a:defRPr sz="4465" kern="1200">
                              <a:solidFill>
                                <a:schemeClr val="tx1"/>
                              </a:solidFill>
                              <a:latin typeface="Calibri" panose="020F0502020204030204"/>
                            </a:defRPr>
                          </a:lvl4pPr>
                          <a:lvl5pPr marL="4535973" algn="l" defTabSz="2267986" rtl="0" eaLnBrk="1" latinLnBrk="0" hangingPunct="1">
                            <a:defRPr sz="4465" kern="1200">
                              <a:solidFill>
                                <a:schemeClr val="tx1"/>
                              </a:solidFill>
                              <a:latin typeface="Calibri" panose="020F0502020204030204"/>
                            </a:defRPr>
                          </a:lvl5pPr>
                          <a:lvl6pPr marL="5669966" algn="l" defTabSz="2267986" rtl="0" eaLnBrk="1" latinLnBrk="0" hangingPunct="1">
                            <a:defRPr sz="4465" kern="1200">
                              <a:solidFill>
                                <a:schemeClr val="tx1"/>
                              </a:solidFill>
                              <a:latin typeface="Calibri" panose="020F0502020204030204"/>
                            </a:defRPr>
                          </a:lvl6pPr>
                          <a:lvl7pPr marL="6803959" algn="l" defTabSz="2267986" rtl="0" eaLnBrk="1" latinLnBrk="0" hangingPunct="1">
                            <a:defRPr sz="4465" kern="1200">
                              <a:solidFill>
                                <a:schemeClr val="tx1"/>
                              </a:solidFill>
                              <a:latin typeface="Calibri" panose="020F0502020204030204"/>
                            </a:defRPr>
                          </a:lvl7pPr>
                          <a:lvl8pPr marL="7937952" algn="l" defTabSz="2267986" rtl="0" eaLnBrk="1" latinLnBrk="0" hangingPunct="1">
                            <a:defRPr sz="4465" kern="1200">
                              <a:solidFill>
                                <a:schemeClr val="tx1"/>
                              </a:solidFill>
                              <a:latin typeface="Calibri" panose="020F0502020204030204"/>
                            </a:defRPr>
                          </a:lvl8pPr>
                          <a:lvl9pPr marL="9071945" algn="l" defTabSz="2267986" rtl="0" eaLnBrk="1" latinLnBrk="0" hangingPunct="1">
                            <a:defRPr sz="4465" kern="1200">
                              <a:solidFill>
                                <a:schemeClr val="tx1"/>
                              </a:solidFill>
                              <a:latin typeface="Calibri" panose="020F0502020204030204"/>
                            </a:defRPr>
                          </a:lvl9pPr>
                        </a:lstStyle>
                        <a:p>
                          <a:pPr algn="ctr"/>
                          <a:r>
                            <a:rPr lang="en-US" sz="1800" b="0" kern="100" dirty="0">
                              <a:solidFill>
                                <a:schemeClr val="bg1"/>
                              </a:solidFill>
                              <a:effectLst/>
                              <a:latin typeface="+mj-lt"/>
                              <a:ea typeface="DejaVu Sans"/>
                              <a:cs typeface="Times New Roman" panose="02020603050405020304" pitchFamily="18" charset="0"/>
                            </a:rPr>
                            <a:t>Missed Alarm (MA)</a:t>
                          </a:r>
                          <a:endParaRPr lang="it-IT" sz="1800" b="0" dirty="0">
                            <a:solidFill>
                              <a:schemeClr val="bg1"/>
                            </a:solidFill>
                            <a:latin typeface="+mj-lt"/>
                          </a:endParaRP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p>
                          <a:endParaRPr lang="en-US"/>
                        </a:p>
                      </a:txBody>
                      <a:tcPr anchor="ctr">
                        <a:lnL w="12700" cap="flat" cmpd="sng" algn="ctr">
                          <a:solidFill>
                            <a:sysClr val="windowText" lastClr="000000"/>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blipFill>
                          <a:blip r:embed="rId5"/>
                          <a:stretch>
                            <a:fillRect l="-163498" t="-410000" r="-123954" b="-25000"/>
                          </a:stretch>
                        </a:blipFill>
                      </a:tcPr>
                    </a:tc>
                    <a:tc>
                      <a:txBody>
                        <a:bodyPr/>
                        <a:lstStyle>
                          <a:lvl1pPr marL="0" algn="l" defTabSz="2267986" rtl="0" eaLnBrk="1" latinLnBrk="0" hangingPunct="1">
                            <a:defRPr sz="4465" kern="1200">
                              <a:solidFill>
                                <a:schemeClr val="tx1"/>
                              </a:solidFill>
                              <a:latin typeface="Calibri" panose="020F0502020204030204"/>
                            </a:defRPr>
                          </a:lvl1pPr>
                          <a:lvl2pPr marL="1133993" algn="l" defTabSz="2267986" rtl="0" eaLnBrk="1" latinLnBrk="0" hangingPunct="1">
                            <a:defRPr sz="4465" kern="1200">
                              <a:solidFill>
                                <a:schemeClr val="tx1"/>
                              </a:solidFill>
                              <a:latin typeface="Calibri" panose="020F0502020204030204"/>
                            </a:defRPr>
                          </a:lvl2pPr>
                          <a:lvl3pPr marL="2267986" algn="l" defTabSz="2267986" rtl="0" eaLnBrk="1" latinLnBrk="0" hangingPunct="1">
                            <a:defRPr sz="4465" kern="1200">
                              <a:solidFill>
                                <a:schemeClr val="tx1"/>
                              </a:solidFill>
                              <a:latin typeface="Calibri" panose="020F0502020204030204"/>
                            </a:defRPr>
                          </a:lvl3pPr>
                          <a:lvl4pPr marL="3401979" algn="l" defTabSz="2267986" rtl="0" eaLnBrk="1" latinLnBrk="0" hangingPunct="1">
                            <a:defRPr sz="4465" kern="1200">
                              <a:solidFill>
                                <a:schemeClr val="tx1"/>
                              </a:solidFill>
                              <a:latin typeface="Calibri" panose="020F0502020204030204"/>
                            </a:defRPr>
                          </a:lvl4pPr>
                          <a:lvl5pPr marL="4535973" algn="l" defTabSz="2267986" rtl="0" eaLnBrk="1" latinLnBrk="0" hangingPunct="1">
                            <a:defRPr sz="4465" kern="1200">
                              <a:solidFill>
                                <a:schemeClr val="tx1"/>
                              </a:solidFill>
                              <a:latin typeface="Calibri" panose="020F0502020204030204"/>
                            </a:defRPr>
                          </a:lvl5pPr>
                          <a:lvl6pPr marL="5669966" algn="l" defTabSz="2267986" rtl="0" eaLnBrk="1" latinLnBrk="0" hangingPunct="1">
                            <a:defRPr sz="4465" kern="1200">
                              <a:solidFill>
                                <a:schemeClr val="tx1"/>
                              </a:solidFill>
                              <a:latin typeface="Calibri" panose="020F0502020204030204"/>
                            </a:defRPr>
                          </a:lvl6pPr>
                          <a:lvl7pPr marL="6803959" algn="l" defTabSz="2267986" rtl="0" eaLnBrk="1" latinLnBrk="0" hangingPunct="1">
                            <a:defRPr sz="4465" kern="1200">
                              <a:solidFill>
                                <a:schemeClr val="tx1"/>
                              </a:solidFill>
                              <a:latin typeface="Calibri" panose="020F0502020204030204"/>
                            </a:defRPr>
                          </a:lvl7pPr>
                          <a:lvl8pPr marL="7937952" algn="l" defTabSz="2267986" rtl="0" eaLnBrk="1" latinLnBrk="0" hangingPunct="1">
                            <a:defRPr sz="4465" kern="1200">
                              <a:solidFill>
                                <a:schemeClr val="tx1"/>
                              </a:solidFill>
                              <a:latin typeface="Calibri" panose="020F0502020204030204"/>
                            </a:defRPr>
                          </a:lvl8pPr>
                          <a:lvl9pPr marL="9071945" algn="l" defTabSz="2267986" rtl="0" eaLnBrk="1" latinLnBrk="0" hangingPunct="1">
                            <a:defRPr sz="4465" kern="1200">
                              <a:solidFill>
                                <a:schemeClr val="tx1"/>
                              </a:solidFill>
                              <a:latin typeface="Calibri" panose="020F0502020204030204"/>
                            </a:defRPr>
                          </a:lvl9pPr>
                        </a:lstStyle>
                        <a:p>
                          <a:pPr algn="ctr"/>
                          <a:r>
                            <a:rPr lang="it-IT" sz="1800" b="0" dirty="0">
                              <a:latin typeface="+mj-lt"/>
                            </a:rPr>
                            <a:t>&amp;</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p>
                      </a:txBody>
                      <a:tcPr anchor="ctr">
                        <a:lnL w="12700" cap="flat" cmpd="sng" algn="ctr">
                          <a:no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blipFill>
                          <a:blip r:embed="rId5"/>
                          <a:stretch>
                            <a:fillRect l="-283774" t="-410000" r="-755" b="-25000"/>
                          </a:stretch>
                        </a:blipFill>
                      </a:tcPr>
                    </a:tc>
                    <a:extLst>
                      <a:ext uri="{0D108BD9-81ED-4DB2-BD59-A6C34878D82A}">
                        <a16:rowId xmlns:a16="http://schemas.microsoft.com/office/drawing/2014/main" val="1507330337"/>
                      </a:ext>
                    </a:extLst>
                  </a:tr>
                </a:tbl>
              </a:graphicData>
            </a:graphic>
          </p:graphicFrame>
        </mc:Fallback>
      </mc:AlternateContent>
      <p:sp>
        <p:nvSpPr>
          <p:cNvPr id="7" name="CasellaDiTesto 6">
            <a:extLst>
              <a:ext uri="{FF2B5EF4-FFF2-40B4-BE49-F238E27FC236}">
                <a16:creationId xmlns:a16="http://schemas.microsoft.com/office/drawing/2014/main" id="{6CA531A2-0D4F-34F3-D2E5-BF3369F78F0A}"/>
              </a:ext>
            </a:extLst>
          </p:cNvPr>
          <p:cNvSpPr txBox="1"/>
          <p:nvPr/>
        </p:nvSpPr>
        <p:spPr>
          <a:xfrm>
            <a:off x="6401749" y="646642"/>
            <a:ext cx="5678931" cy="1828800"/>
          </a:xfrm>
          <a:prstGeom prst="rect">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Lead Time</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(s) at Target Site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Time of S-waves Arrival–Time of EW Alert</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000" dirty="0">
              <a:solidFill>
                <a:prstClr val="black"/>
              </a:solidFill>
              <a:latin typeface="Calibri" panose="020F0502020204030204"/>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2" name="Gruppo 1">
            <a:extLst>
              <a:ext uri="{FF2B5EF4-FFF2-40B4-BE49-F238E27FC236}">
                <a16:creationId xmlns:a16="http://schemas.microsoft.com/office/drawing/2014/main" id="{F2D8FE40-8278-7DC7-6B4E-897B805E669B}"/>
              </a:ext>
            </a:extLst>
          </p:cNvPr>
          <p:cNvGrpSpPr/>
          <p:nvPr/>
        </p:nvGrpSpPr>
        <p:grpSpPr>
          <a:xfrm>
            <a:off x="3237676" y="3805075"/>
            <a:ext cx="452438" cy="809626"/>
            <a:chOff x="5890074" y="2457894"/>
            <a:chExt cx="517716" cy="1356579"/>
          </a:xfrm>
        </p:grpSpPr>
        <p:sp>
          <p:nvSpPr>
            <p:cNvPr id="3" name="Rettangolo 2">
              <a:extLst>
                <a:ext uri="{FF2B5EF4-FFF2-40B4-BE49-F238E27FC236}">
                  <a16:creationId xmlns:a16="http://schemas.microsoft.com/office/drawing/2014/main" id="{BBF9F064-8F87-D171-B170-60ADBFB89CD8}"/>
                </a:ext>
              </a:extLst>
            </p:cNvPr>
            <p:cNvSpPr/>
            <p:nvPr/>
          </p:nvSpPr>
          <p:spPr>
            <a:xfrm rot="16817354">
              <a:off x="5470642" y="2877326"/>
              <a:ext cx="1356579" cy="517716"/>
            </a:xfrm>
            <a:prstGeom prst="rect">
              <a:avLst/>
            </a:prstGeom>
            <a:noFill/>
            <a:ln w="38100" cap="flat" cmpd="sng" algn="ctr">
              <a:solidFill>
                <a:srgbClr val="FFFF00"/>
              </a:solidFill>
              <a:prstDash val="solid"/>
              <a:round/>
              <a:headEnd type="none" w="med" len="med"/>
              <a:tailEnd type="none" w="med" len="med"/>
            </a:ln>
            <a:effectLst/>
          </p:spPr>
          <p:style>
            <a:lnRef idx="0">
              <a:scrgbClr r="0" g="0" b="0"/>
            </a:lnRef>
            <a:fillRef idx="0">
              <a:scrgbClr r="0" g="0" b="0"/>
            </a:fillRef>
            <a:effectRef idx="0">
              <a:scrgbClr r="0" g="0" b="0"/>
            </a:effectRef>
            <a:fontRef idx="minor">
              <a:schemeClr val="accent2"/>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ED7D31"/>
                </a:solidFill>
                <a:effectLst/>
                <a:uLnTx/>
                <a:uFillTx/>
                <a:latin typeface="Calibri" panose="020F0502020204030204"/>
                <a:ea typeface="+mn-ea"/>
                <a:cs typeface="+mn-cs"/>
              </a:endParaRPr>
            </a:p>
          </p:txBody>
        </p:sp>
        <p:sp>
          <p:nvSpPr>
            <p:cNvPr id="9" name="Stella a 5 punte 8">
              <a:extLst>
                <a:ext uri="{FF2B5EF4-FFF2-40B4-BE49-F238E27FC236}">
                  <a16:creationId xmlns:a16="http://schemas.microsoft.com/office/drawing/2014/main" id="{C61CCF7D-2796-D328-9F04-B0648115F30F}"/>
                </a:ext>
              </a:extLst>
            </p:cNvPr>
            <p:cNvSpPr>
              <a:spLocks noChangeAspect="1"/>
            </p:cNvSpPr>
            <p:nvPr/>
          </p:nvSpPr>
          <p:spPr>
            <a:xfrm>
              <a:off x="6146839" y="3529867"/>
              <a:ext cx="155470" cy="232548"/>
            </a:xfrm>
            <a:prstGeom prst="star5">
              <a:avLst/>
            </a:prstGeom>
            <a:solidFill>
              <a:schemeClr val="bg1"/>
            </a:solidFill>
            <a:ln w="190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1" name="Gruppo 10">
            <a:extLst>
              <a:ext uri="{FF2B5EF4-FFF2-40B4-BE49-F238E27FC236}">
                <a16:creationId xmlns:a16="http://schemas.microsoft.com/office/drawing/2014/main" id="{7E85532F-AE4C-56DD-2BDC-44DD3A6613B1}"/>
              </a:ext>
            </a:extLst>
          </p:cNvPr>
          <p:cNvGrpSpPr/>
          <p:nvPr/>
        </p:nvGrpSpPr>
        <p:grpSpPr>
          <a:xfrm>
            <a:off x="9343201" y="3785040"/>
            <a:ext cx="452438" cy="809626"/>
            <a:chOff x="5890074" y="2457894"/>
            <a:chExt cx="517716" cy="1356579"/>
          </a:xfrm>
        </p:grpSpPr>
        <p:sp>
          <p:nvSpPr>
            <p:cNvPr id="12" name="Rettangolo 11">
              <a:extLst>
                <a:ext uri="{FF2B5EF4-FFF2-40B4-BE49-F238E27FC236}">
                  <a16:creationId xmlns:a16="http://schemas.microsoft.com/office/drawing/2014/main" id="{244A13C5-87FE-F6C4-8A92-A67C674BC441}"/>
                </a:ext>
              </a:extLst>
            </p:cNvPr>
            <p:cNvSpPr/>
            <p:nvPr/>
          </p:nvSpPr>
          <p:spPr>
            <a:xfrm rot="16817354">
              <a:off x="5470642" y="2877326"/>
              <a:ext cx="1356579" cy="517716"/>
            </a:xfrm>
            <a:prstGeom prst="rect">
              <a:avLst/>
            </a:prstGeom>
            <a:noFill/>
            <a:ln w="38100" cap="flat" cmpd="sng" algn="ctr">
              <a:solidFill>
                <a:srgbClr val="FFFF00"/>
              </a:solidFill>
              <a:prstDash val="solid"/>
              <a:round/>
              <a:headEnd type="none" w="med" len="med"/>
              <a:tailEnd type="none" w="med" len="med"/>
            </a:ln>
            <a:effectLst/>
          </p:spPr>
          <p:style>
            <a:lnRef idx="0">
              <a:scrgbClr r="0" g="0" b="0"/>
            </a:lnRef>
            <a:fillRef idx="0">
              <a:scrgbClr r="0" g="0" b="0"/>
            </a:fillRef>
            <a:effectRef idx="0">
              <a:scrgbClr r="0" g="0" b="0"/>
            </a:effectRef>
            <a:fontRef idx="minor">
              <a:schemeClr val="accent2"/>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ED7D31"/>
                </a:solidFill>
                <a:effectLst/>
                <a:uLnTx/>
                <a:uFillTx/>
                <a:latin typeface="Calibri" panose="020F0502020204030204"/>
                <a:ea typeface="+mn-ea"/>
                <a:cs typeface="+mn-cs"/>
              </a:endParaRPr>
            </a:p>
          </p:txBody>
        </p:sp>
        <p:sp>
          <p:nvSpPr>
            <p:cNvPr id="13" name="Stella a 5 punte 12">
              <a:extLst>
                <a:ext uri="{FF2B5EF4-FFF2-40B4-BE49-F238E27FC236}">
                  <a16:creationId xmlns:a16="http://schemas.microsoft.com/office/drawing/2014/main" id="{ACACCC3E-18E3-6947-0CBA-570858F6C450}"/>
                </a:ext>
              </a:extLst>
            </p:cNvPr>
            <p:cNvSpPr>
              <a:spLocks noChangeAspect="1"/>
            </p:cNvSpPr>
            <p:nvPr/>
          </p:nvSpPr>
          <p:spPr>
            <a:xfrm>
              <a:off x="6136052" y="3514071"/>
              <a:ext cx="155470" cy="232548"/>
            </a:xfrm>
            <a:prstGeom prst="star5">
              <a:avLst/>
            </a:prstGeom>
            <a:solidFill>
              <a:schemeClr val="bg1"/>
            </a:solidFill>
            <a:ln w="190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0" name="CasellaDiTesto 9">
            <a:extLst>
              <a:ext uri="{FF2B5EF4-FFF2-40B4-BE49-F238E27FC236}">
                <a16:creationId xmlns:a16="http://schemas.microsoft.com/office/drawing/2014/main" id="{408DD1DB-9FB1-D0A0-7527-38AADF834432}"/>
              </a:ext>
            </a:extLst>
          </p:cNvPr>
          <p:cNvSpPr txBox="1"/>
          <p:nvPr/>
        </p:nvSpPr>
        <p:spPr>
          <a:xfrm>
            <a:off x="4220042" y="5422900"/>
            <a:ext cx="1634658" cy="646331"/>
          </a:xfrm>
          <a:prstGeom prst="rect">
            <a:avLst/>
          </a:prstGeom>
          <a:noFill/>
        </p:spPr>
        <p:txBody>
          <a:bodyPr wrap="square" rtlCol="0">
            <a:spAutoFit/>
          </a:bodyPr>
          <a:lstStyle/>
          <a:p>
            <a:r>
              <a:rPr lang="it-IT" dirty="0" err="1">
                <a:solidFill>
                  <a:schemeClr val="bg1"/>
                </a:solidFill>
              </a:rPr>
              <a:t>Stable</a:t>
            </a:r>
            <a:r>
              <a:rPr lang="it-IT" dirty="0">
                <a:solidFill>
                  <a:schemeClr val="bg1"/>
                </a:solidFill>
              </a:rPr>
              <a:t> M/</a:t>
            </a:r>
            <a:r>
              <a:rPr lang="it-IT" dirty="0" err="1">
                <a:solidFill>
                  <a:schemeClr val="bg1"/>
                </a:solidFill>
              </a:rPr>
              <a:t>loc</a:t>
            </a:r>
            <a:r>
              <a:rPr lang="it-IT" dirty="0">
                <a:solidFill>
                  <a:schemeClr val="bg1"/>
                </a:solidFill>
              </a:rPr>
              <a:t> </a:t>
            </a:r>
            <a:r>
              <a:rPr lang="it-IT" dirty="0" err="1">
                <a:solidFill>
                  <a:schemeClr val="bg1"/>
                </a:solidFill>
              </a:rPr>
              <a:t>at</a:t>
            </a:r>
            <a:r>
              <a:rPr lang="it-IT" dirty="0">
                <a:solidFill>
                  <a:schemeClr val="bg1"/>
                </a:solidFill>
              </a:rPr>
              <a:t> time OT+11 sec</a:t>
            </a:r>
          </a:p>
        </p:txBody>
      </p:sp>
      <p:sp>
        <p:nvSpPr>
          <p:cNvPr id="14" name="CasellaDiTesto 13">
            <a:extLst>
              <a:ext uri="{FF2B5EF4-FFF2-40B4-BE49-F238E27FC236}">
                <a16:creationId xmlns:a16="http://schemas.microsoft.com/office/drawing/2014/main" id="{B61D5734-9200-7C13-CA71-DFA812F26197}"/>
              </a:ext>
            </a:extLst>
          </p:cNvPr>
          <p:cNvSpPr txBox="1"/>
          <p:nvPr/>
        </p:nvSpPr>
        <p:spPr>
          <a:xfrm>
            <a:off x="431800" y="5537200"/>
            <a:ext cx="1301895" cy="923330"/>
          </a:xfrm>
          <a:prstGeom prst="rect">
            <a:avLst/>
          </a:prstGeom>
          <a:noFill/>
        </p:spPr>
        <p:style>
          <a:lnRef idx="2">
            <a:schemeClr val="accent1"/>
          </a:lnRef>
          <a:fillRef idx="1">
            <a:schemeClr val="lt1"/>
          </a:fillRef>
          <a:effectRef idx="0">
            <a:schemeClr val="accent1"/>
          </a:effectRef>
          <a:fontRef idx="minor">
            <a:schemeClr val="dk1"/>
          </a:fontRef>
        </p:style>
        <p:txBody>
          <a:bodyPr wrap="none" rtlCol="0">
            <a:spAutoFit/>
          </a:bodyPr>
          <a:lstStyle/>
          <a:p>
            <a:r>
              <a:rPr lang="it-IT" dirty="0">
                <a:solidFill>
                  <a:schemeClr val="bg1"/>
                </a:solidFill>
              </a:rPr>
              <a:t>74 SA (95%)</a:t>
            </a:r>
          </a:p>
          <a:p>
            <a:r>
              <a:rPr lang="it-IT" dirty="0">
                <a:solidFill>
                  <a:schemeClr val="bg1"/>
                </a:solidFill>
              </a:rPr>
              <a:t>4 FA (5%)</a:t>
            </a:r>
          </a:p>
          <a:p>
            <a:r>
              <a:rPr lang="it-IT" dirty="0">
                <a:solidFill>
                  <a:schemeClr val="bg1"/>
                </a:solidFill>
              </a:rPr>
              <a:t>0 MA (0%)</a:t>
            </a:r>
          </a:p>
        </p:txBody>
      </p:sp>
      <p:sp>
        <p:nvSpPr>
          <p:cNvPr id="15" name="CasellaDiTesto 14">
            <a:extLst>
              <a:ext uri="{FF2B5EF4-FFF2-40B4-BE49-F238E27FC236}">
                <a16:creationId xmlns:a16="http://schemas.microsoft.com/office/drawing/2014/main" id="{6159B197-736A-041D-8C05-A14D749A3C02}"/>
              </a:ext>
            </a:extLst>
          </p:cNvPr>
          <p:cNvSpPr txBox="1"/>
          <p:nvPr/>
        </p:nvSpPr>
        <p:spPr>
          <a:xfrm>
            <a:off x="6401749" y="5562244"/>
            <a:ext cx="2659216" cy="923330"/>
          </a:xfrm>
          <a:prstGeom prst="rect">
            <a:avLst/>
          </a:prstGeom>
          <a:noFill/>
        </p:spPr>
        <p:style>
          <a:lnRef idx="2">
            <a:schemeClr val="accent1"/>
          </a:lnRef>
          <a:fillRef idx="1">
            <a:schemeClr val="lt1"/>
          </a:fillRef>
          <a:effectRef idx="0">
            <a:schemeClr val="accent1"/>
          </a:effectRef>
          <a:fontRef idx="minor">
            <a:schemeClr val="dk1"/>
          </a:fontRef>
        </p:style>
        <p:txBody>
          <a:bodyPr wrap="square" rtlCol="0">
            <a:spAutoFit/>
          </a:bodyPr>
          <a:lstStyle/>
          <a:p>
            <a:r>
              <a:rPr lang="it-IT" dirty="0">
                <a:solidFill>
                  <a:schemeClr val="bg1"/>
                </a:solidFill>
              </a:rPr>
              <a:t>BZ: 34 km </a:t>
            </a:r>
            <a:r>
              <a:rPr lang="it-IT" dirty="0" err="1">
                <a:solidFill>
                  <a:schemeClr val="bg1"/>
                </a:solidFill>
              </a:rPr>
              <a:t>radius</a:t>
            </a:r>
            <a:endParaRPr lang="it-IT" dirty="0">
              <a:solidFill>
                <a:schemeClr val="bg1"/>
              </a:solidFill>
            </a:endParaRPr>
          </a:p>
          <a:p>
            <a:r>
              <a:rPr lang="it-IT" dirty="0">
                <a:solidFill>
                  <a:schemeClr val="bg1"/>
                </a:solidFill>
              </a:rPr>
              <a:t>LT: 2 to 21 sec </a:t>
            </a:r>
            <a:r>
              <a:rPr lang="it-IT" dirty="0" err="1">
                <a:solidFill>
                  <a:schemeClr val="bg1"/>
                </a:solidFill>
              </a:rPr>
              <a:t>at</a:t>
            </a:r>
            <a:r>
              <a:rPr lang="it-IT" dirty="0">
                <a:solidFill>
                  <a:schemeClr val="bg1"/>
                </a:solidFill>
              </a:rPr>
              <a:t> </a:t>
            </a:r>
          </a:p>
          <a:p>
            <a:r>
              <a:rPr lang="it-IT" dirty="0">
                <a:solidFill>
                  <a:schemeClr val="bg1"/>
                </a:solidFill>
              </a:rPr>
              <a:t>40-100 km </a:t>
            </a:r>
            <a:r>
              <a:rPr lang="it-IT" dirty="0" err="1">
                <a:solidFill>
                  <a:schemeClr val="bg1"/>
                </a:solidFill>
              </a:rPr>
              <a:t>distance</a:t>
            </a:r>
            <a:endParaRPr lang="it-IT" dirty="0">
              <a:solidFill>
                <a:schemeClr val="bg1"/>
              </a:solidFill>
            </a:endParaRPr>
          </a:p>
        </p:txBody>
      </p:sp>
      <p:sp>
        <p:nvSpPr>
          <p:cNvPr id="16" name="CasellaDiTesto 15">
            <a:extLst>
              <a:ext uri="{FF2B5EF4-FFF2-40B4-BE49-F238E27FC236}">
                <a16:creationId xmlns:a16="http://schemas.microsoft.com/office/drawing/2014/main" id="{84454957-B72A-C7C9-89EC-CD45E937FFDE}"/>
              </a:ext>
            </a:extLst>
          </p:cNvPr>
          <p:cNvSpPr txBox="1"/>
          <p:nvPr/>
        </p:nvSpPr>
        <p:spPr>
          <a:xfrm>
            <a:off x="10446022" y="5422900"/>
            <a:ext cx="1634658" cy="923330"/>
          </a:xfrm>
          <a:prstGeom prst="rect">
            <a:avLst/>
          </a:prstGeom>
          <a:noFill/>
        </p:spPr>
        <p:txBody>
          <a:bodyPr wrap="square" rtlCol="0">
            <a:spAutoFit/>
          </a:bodyPr>
          <a:lstStyle/>
          <a:p>
            <a:r>
              <a:rPr lang="it-IT" dirty="0" err="1">
                <a:solidFill>
                  <a:schemeClr val="bg1"/>
                </a:solidFill>
              </a:rPr>
              <a:t>Stable</a:t>
            </a:r>
            <a:r>
              <a:rPr lang="it-IT" dirty="0">
                <a:solidFill>
                  <a:schemeClr val="bg1"/>
                </a:solidFill>
              </a:rPr>
              <a:t> M/</a:t>
            </a:r>
            <a:r>
              <a:rPr lang="it-IT" dirty="0" err="1">
                <a:solidFill>
                  <a:schemeClr val="bg1"/>
                </a:solidFill>
              </a:rPr>
              <a:t>loc</a:t>
            </a:r>
            <a:r>
              <a:rPr lang="it-IT" dirty="0">
                <a:solidFill>
                  <a:schemeClr val="bg1"/>
                </a:solidFill>
              </a:rPr>
              <a:t> </a:t>
            </a:r>
            <a:r>
              <a:rPr lang="it-IT" dirty="0" err="1">
                <a:solidFill>
                  <a:schemeClr val="bg1"/>
                </a:solidFill>
              </a:rPr>
              <a:t>at</a:t>
            </a:r>
            <a:r>
              <a:rPr lang="it-IT" dirty="0">
                <a:solidFill>
                  <a:schemeClr val="bg1"/>
                </a:solidFill>
              </a:rPr>
              <a:t> time OT+12 sec and OT+25 sec</a:t>
            </a:r>
          </a:p>
        </p:txBody>
      </p:sp>
      <p:graphicFrame>
        <p:nvGraphicFramePr>
          <p:cNvPr id="4" name="Oggetto 3">
            <a:extLst>
              <a:ext uri="{FF2B5EF4-FFF2-40B4-BE49-F238E27FC236}">
                <a16:creationId xmlns:a16="http://schemas.microsoft.com/office/drawing/2014/main" id="{2AD8ED8D-28CF-1335-515E-559D5BFBE6F7}"/>
              </a:ext>
            </a:extLst>
          </p:cNvPr>
          <p:cNvGraphicFramePr>
            <a:graphicFrameLocks noChangeAspect="1"/>
          </p:cNvGraphicFramePr>
          <p:nvPr>
            <p:extLst>
              <p:ext uri="{D42A27DB-BD31-4B8C-83A1-F6EECF244321}">
                <p14:modId xmlns:p14="http://schemas.microsoft.com/office/powerpoint/2010/main" val="3642747123"/>
              </p:ext>
            </p:extLst>
          </p:nvPr>
        </p:nvGraphicFramePr>
        <p:xfrm>
          <a:off x="8366431" y="1811961"/>
          <a:ext cx="1641200" cy="623656"/>
        </p:xfrm>
        <a:graphic>
          <a:graphicData uri="http://schemas.openxmlformats.org/presentationml/2006/ole">
            <mc:AlternateContent xmlns:mc="http://schemas.openxmlformats.org/markup-compatibility/2006">
              <mc:Choice xmlns:v="urn:schemas-microsoft-com:vml" Requires="v">
                <p:oleObj name="Equation" r:id="rId6" imgW="634680" imgH="241200" progId="Equation.DSMT4">
                  <p:embed/>
                </p:oleObj>
              </mc:Choice>
              <mc:Fallback>
                <p:oleObj name="Equation" r:id="rId6" imgW="634680" imgH="241200" progId="Equation.DSMT4">
                  <p:embed/>
                  <p:pic>
                    <p:nvPicPr>
                      <p:cNvPr id="0" name=""/>
                      <p:cNvPicPr/>
                      <p:nvPr/>
                    </p:nvPicPr>
                    <p:blipFill>
                      <a:blip r:embed="rId7"/>
                      <a:stretch>
                        <a:fillRect/>
                      </a:stretch>
                    </p:blipFill>
                    <p:spPr>
                      <a:xfrm>
                        <a:off x="8366431" y="1811961"/>
                        <a:ext cx="1641200" cy="623656"/>
                      </a:xfrm>
                      <a:prstGeom prst="rect">
                        <a:avLst/>
                      </a:prstGeom>
                    </p:spPr>
                  </p:pic>
                </p:oleObj>
              </mc:Fallback>
            </mc:AlternateContent>
          </a:graphicData>
        </a:graphic>
      </p:graphicFrame>
    </p:spTree>
    <p:extLst>
      <p:ext uri="{BB962C8B-B14F-4D97-AF65-F5344CB8AC3E}">
        <p14:creationId xmlns:p14="http://schemas.microsoft.com/office/powerpoint/2010/main" val="22042799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QuakeUp_Sicily_EW_M7_final_synth_no_virt (1)">
            <a:hlinkClick r:id="" action="ppaction://media"/>
            <a:extLst>
              <a:ext uri="{FF2B5EF4-FFF2-40B4-BE49-F238E27FC236}">
                <a16:creationId xmlns:a16="http://schemas.microsoft.com/office/drawing/2014/main" id="{E699383E-70F0-12F6-9A9E-898E6401D802}"/>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530673" y="496670"/>
            <a:ext cx="11130654" cy="6261808"/>
          </a:xfrm>
          <a:prstGeom prst="rect">
            <a:avLst/>
          </a:prstGeom>
        </p:spPr>
      </p:pic>
      <p:sp>
        <p:nvSpPr>
          <p:cNvPr id="8" name="CasellaDiTesto 7">
            <a:extLst>
              <a:ext uri="{FF2B5EF4-FFF2-40B4-BE49-F238E27FC236}">
                <a16:creationId xmlns:a16="http://schemas.microsoft.com/office/drawing/2014/main" id="{9F2CF125-053C-CE2D-2BA0-71B5C8DD2EC0}"/>
              </a:ext>
            </a:extLst>
          </p:cNvPr>
          <p:cNvSpPr txBox="1"/>
          <p:nvPr/>
        </p:nvSpPr>
        <p:spPr>
          <a:xfrm>
            <a:off x="-1" y="0"/>
            <a:ext cx="12192001"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QuakeUp</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 Playback Animation of Sicily </a:t>
            </a: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M7</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 Scenario</a:t>
            </a:r>
          </a:p>
        </p:txBody>
      </p:sp>
      <p:pic>
        <p:nvPicPr>
          <p:cNvPr id="2" name="QuakeUp_Sicily_EW_M7_4">
            <a:hlinkClick r:id="" action="ppaction://media"/>
            <a:extLst>
              <a:ext uri="{FF2B5EF4-FFF2-40B4-BE49-F238E27FC236}">
                <a16:creationId xmlns:a16="http://schemas.microsoft.com/office/drawing/2014/main" id="{4020A18C-505B-CF5B-56F4-BDDE1FA2A089}"/>
              </a:ext>
            </a:extLst>
          </p:cNvPr>
          <p:cNvPicPr>
            <a:picLocks noChangeAspect="1"/>
          </p:cNvPicPr>
          <p:nvPr>
            <a:videoFile r:link="rId4"/>
            <p:extLst>
              <p:ext uri="{DAA4B4D4-6D71-4841-9C94-3DE7FCFB9230}">
                <p14:media xmlns:p14="http://schemas.microsoft.com/office/powerpoint/2010/main" r:embed="rId3"/>
              </p:ext>
            </p:extLst>
          </p:nvPr>
        </p:nvPicPr>
        <p:blipFill>
          <a:blip r:embed="rId8"/>
          <a:stretch>
            <a:fillRect/>
          </a:stretch>
        </p:blipFill>
        <p:spPr>
          <a:xfrm>
            <a:off x="3549036" y="7018149"/>
            <a:ext cx="11470775" cy="6452311"/>
          </a:xfrm>
          <a:prstGeom prst="rect">
            <a:avLst/>
          </a:prstGeom>
          <a:effectLst>
            <a:outerShdw blurRad="50800" dist="38100" dir="5400000" algn="t" rotWithShape="0">
              <a:prstClr val="black">
                <a:alpha val="40000"/>
              </a:prstClr>
            </a:outerShdw>
          </a:effectLst>
        </p:spPr>
      </p:pic>
      <p:grpSp>
        <p:nvGrpSpPr>
          <p:cNvPr id="3" name="Gruppo 2">
            <a:extLst>
              <a:ext uri="{FF2B5EF4-FFF2-40B4-BE49-F238E27FC236}">
                <a16:creationId xmlns:a16="http://schemas.microsoft.com/office/drawing/2014/main" id="{24C4B349-77C2-A373-7C88-D3A4D1B89BF7}"/>
              </a:ext>
            </a:extLst>
          </p:cNvPr>
          <p:cNvGrpSpPr/>
          <p:nvPr/>
        </p:nvGrpSpPr>
        <p:grpSpPr>
          <a:xfrm>
            <a:off x="8816699" y="2234421"/>
            <a:ext cx="458298" cy="918843"/>
            <a:chOff x="5854947" y="2412733"/>
            <a:chExt cx="517716" cy="1356579"/>
          </a:xfrm>
        </p:grpSpPr>
        <p:sp>
          <p:nvSpPr>
            <p:cNvPr id="4" name="Rettangolo 3">
              <a:extLst>
                <a:ext uri="{FF2B5EF4-FFF2-40B4-BE49-F238E27FC236}">
                  <a16:creationId xmlns:a16="http://schemas.microsoft.com/office/drawing/2014/main" id="{F0172F93-598E-0327-B637-6D1737CF43AD}"/>
                </a:ext>
              </a:extLst>
            </p:cNvPr>
            <p:cNvSpPr/>
            <p:nvPr/>
          </p:nvSpPr>
          <p:spPr>
            <a:xfrm rot="16817354">
              <a:off x="5435515" y="2832165"/>
              <a:ext cx="1356579" cy="517716"/>
            </a:xfrm>
            <a:prstGeom prst="rect">
              <a:avLst/>
            </a:prstGeom>
            <a:noFill/>
            <a:ln w="38100" cap="flat" cmpd="sng" algn="ctr">
              <a:solidFill>
                <a:srgbClr val="FFFF00"/>
              </a:solidFill>
              <a:prstDash val="solid"/>
              <a:round/>
              <a:headEnd type="none" w="med" len="med"/>
              <a:tailEnd type="none" w="med" len="med"/>
            </a:ln>
            <a:effectLst/>
          </p:spPr>
          <p:style>
            <a:lnRef idx="0">
              <a:scrgbClr r="0" g="0" b="0"/>
            </a:lnRef>
            <a:fillRef idx="0">
              <a:scrgbClr r="0" g="0" b="0"/>
            </a:fillRef>
            <a:effectRef idx="0">
              <a:scrgbClr r="0" g="0" b="0"/>
            </a:effectRef>
            <a:fontRef idx="minor">
              <a:schemeClr val="accent2"/>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ED7D31"/>
                </a:solidFill>
                <a:effectLst/>
                <a:uLnTx/>
                <a:uFillTx/>
                <a:latin typeface="Calibri" panose="020F0502020204030204"/>
                <a:ea typeface="+mn-ea"/>
                <a:cs typeface="+mn-cs"/>
              </a:endParaRPr>
            </a:p>
          </p:txBody>
        </p:sp>
        <p:sp>
          <p:nvSpPr>
            <p:cNvPr id="5" name="Stella a 5 punte 4">
              <a:extLst>
                <a:ext uri="{FF2B5EF4-FFF2-40B4-BE49-F238E27FC236}">
                  <a16:creationId xmlns:a16="http://schemas.microsoft.com/office/drawing/2014/main" id="{144C5579-7D0F-A2C0-F80F-185E6FB64019}"/>
                </a:ext>
              </a:extLst>
            </p:cNvPr>
            <p:cNvSpPr>
              <a:spLocks noChangeAspect="1"/>
            </p:cNvSpPr>
            <p:nvPr/>
          </p:nvSpPr>
          <p:spPr>
            <a:xfrm>
              <a:off x="6089438" y="3415252"/>
              <a:ext cx="155470" cy="232548"/>
            </a:xfrm>
            <a:prstGeom prst="star5">
              <a:avLst/>
            </a:prstGeom>
            <a:solidFill>
              <a:schemeClr val="bg1"/>
            </a:solidFill>
            <a:ln w="190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2925660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700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olo 13">
            <a:extLst>
              <a:ext uri="{FF2B5EF4-FFF2-40B4-BE49-F238E27FC236}">
                <a16:creationId xmlns:a16="http://schemas.microsoft.com/office/drawing/2014/main" id="{8868B478-3106-D477-CE3A-A951F1E006D9}"/>
              </a:ext>
            </a:extLst>
          </p:cNvPr>
          <p:cNvSpPr txBox="1">
            <a:spLocks noGrp="1"/>
          </p:cNvSpPr>
          <p:nvPr>
            <p:ph type="title"/>
          </p:nvPr>
        </p:nvSpPr>
        <p:spPr>
          <a:xfrm>
            <a:off x="838200" y="550853"/>
            <a:ext cx="10515600"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i="0" u="none" strike="noStrike" kern="1200" cap="none" spc="0" normalizeH="0" baseline="0" noProof="0" dirty="0" err="1">
                <a:ln>
                  <a:noFill/>
                </a:ln>
                <a:solidFill>
                  <a:prstClr val="black"/>
                </a:solidFill>
                <a:effectLst/>
                <a:uLnTx/>
                <a:uFillTx/>
                <a:latin typeface="Calibri" panose="020F0502020204030204"/>
                <a:ea typeface="+mn-ea"/>
                <a:cs typeface="+mn-cs"/>
              </a:rPr>
              <a:t>QuakeUp</a:t>
            </a:r>
            <a:r>
              <a:rPr kumimoji="0" lang="en-US" sz="2800" i="0" u="none" strike="noStrike" kern="1200" cap="none" spc="0" normalizeH="0" baseline="0" noProof="0" dirty="0">
                <a:ln>
                  <a:noFill/>
                </a:ln>
                <a:solidFill>
                  <a:prstClr val="black"/>
                </a:solidFill>
                <a:effectLst/>
                <a:uLnTx/>
                <a:uFillTx/>
                <a:latin typeface="Calibri" panose="020F0502020204030204"/>
                <a:ea typeface="+mn-ea"/>
                <a:cs typeface="+mn-cs"/>
              </a:rPr>
              <a:t>: Performance &amp; Lead Times </a:t>
            </a:r>
            <a:br>
              <a:rPr kumimoji="0" lang="en-US" sz="280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800" i="0" u="none" strike="noStrike" kern="1200" cap="none" spc="0" normalizeH="0" baseline="0" noProof="0" dirty="0">
                <a:ln>
                  <a:noFill/>
                </a:ln>
                <a:solidFill>
                  <a:prstClr val="black"/>
                </a:solidFill>
                <a:effectLst/>
                <a:uLnTx/>
                <a:uFillTx/>
                <a:latin typeface="Calibri" panose="020F0502020204030204"/>
                <a:ea typeface="+mn-ea"/>
                <a:cs typeface="+mn-cs"/>
              </a:rPr>
              <a:t>(Stable Alert = OT + 17.1s = 1</a:t>
            </a:r>
            <a:r>
              <a:rPr kumimoji="0" lang="en-US" sz="2800" i="0" u="none" strike="noStrike" kern="1200" cap="none" spc="0" normalizeH="0" baseline="30000" noProof="0" dirty="0">
                <a:ln>
                  <a:noFill/>
                </a:ln>
                <a:solidFill>
                  <a:prstClr val="black"/>
                </a:solidFill>
                <a:effectLst/>
                <a:uLnTx/>
                <a:uFillTx/>
                <a:latin typeface="Calibri" panose="020F0502020204030204"/>
                <a:ea typeface="+mn-ea"/>
                <a:cs typeface="+mn-cs"/>
              </a:rPr>
              <a:t>st</a:t>
            </a:r>
            <a:r>
              <a:rPr kumimoji="0" lang="en-US" sz="2800" i="0" u="none" strike="noStrike" kern="1200" cap="none" spc="0" normalizeH="0" baseline="0" noProof="0" dirty="0">
                <a:ln>
                  <a:noFill/>
                </a:ln>
                <a:solidFill>
                  <a:prstClr val="black"/>
                </a:solidFill>
                <a:effectLst/>
                <a:uLnTx/>
                <a:uFillTx/>
                <a:latin typeface="Calibri" panose="020F0502020204030204"/>
                <a:ea typeface="+mn-ea"/>
                <a:cs typeface="+mn-cs"/>
              </a:rPr>
              <a:t> + 10s, I</a:t>
            </a:r>
            <a:r>
              <a:rPr kumimoji="0" lang="en-US" sz="2800" i="0" u="none" strike="noStrike" kern="1200" cap="none" spc="0" normalizeH="0" baseline="-25000" noProof="0" dirty="0">
                <a:ln>
                  <a:noFill/>
                </a:ln>
                <a:solidFill>
                  <a:prstClr val="black"/>
                </a:solidFill>
                <a:effectLst/>
                <a:uLnTx/>
                <a:uFillTx/>
                <a:latin typeface="Calibri" panose="020F0502020204030204"/>
                <a:ea typeface="+mn-ea"/>
                <a:cs typeface="+mn-cs"/>
              </a:rPr>
              <a:t>MM</a:t>
            </a:r>
            <a:r>
              <a:rPr kumimoji="0" lang="en-US" sz="2800" i="0" u="none" strike="noStrike" kern="1200" cap="none" spc="0" normalizeH="0" baseline="0" noProof="0" dirty="0">
                <a:ln>
                  <a:noFill/>
                </a:ln>
                <a:solidFill>
                  <a:prstClr val="black"/>
                </a:solidFill>
                <a:effectLst/>
                <a:uLnTx/>
                <a:uFillTx/>
                <a:latin typeface="Calibri" panose="020F0502020204030204"/>
                <a:ea typeface="+mn-ea"/>
                <a:cs typeface="+mn-cs"/>
              </a:rPr>
              <a:t>* = VII)</a:t>
            </a:r>
          </a:p>
        </p:txBody>
      </p:sp>
      <p:grpSp>
        <p:nvGrpSpPr>
          <p:cNvPr id="19" name="Gruppo 18">
            <a:extLst>
              <a:ext uri="{FF2B5EF4-FFF2-40B4-BE49-F238E27FC236}">
                <a16:creationId xmlns:a16="http://schemas.microsoft.com/office/drawing/2014/main" id="{1789952B-4D98-53B3-5B72-1B1D31753C2B}"/>
              </a:ext>
            </a:extLst>
          </p:cNvPr>
          <p:cNvGrpSpPr/>
          <p:nvPr/>
        </p:nvGrpSpPr>
        <p:grpSpPr>
          <a:xfrm>
            <a:off x="1414164" y="2004073"/>
            <a:ext cx="9783227" cy="3213029"/>
            <a:chOff x="1414164" y="2004073"/>
            <a:chExt cx="9783227" cy="3213029"/>
          </a:xfrm>
        </p:grpSpPr>
        <p:pic>
          <p:nvPicPr>
            <p:cNvPr id="9" name="Immagine 8">
              <a:extLst>
                <a:ext uri="{FF2B5EF4-FFF2-40B4-BE49-F238E27FC236}">
                  <a16:creationId xmlns:a16="http://schemas.microsoft.com/office/drawing/2014/main" id="{A11816C1-5BE6-6A13-99DF-31C75AD6DFE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361281" y="2004073"/>
              <a:ext cx="4836110" cy="3213029"/>
            </a:xfrm>
            <a:prstGeom prst="rect">
              <a:avLst/>
            </a:prstGeom>
            <a:effectLst>
              <a:outerShdw blurRad="50800" dist="38100" dir="5400000" algn="t" rotWithShape="0">
                <a:prstClr val="black">
                  <a:alpha val="40000"/>
                </a:prstClr>
              </a:outerShdw>
            </a:effectLst>
          </p:spPr>
        </p:pic>
        <p:grpSp>
          <p:nvGrpSpPr>
            <p:cNvPr id="13" name="Gruppo 12">
              <a:extLst>
                <a:ext uri="{FF2B5EF4-FFF2-40B4-BE49-F238E27FC236}">
                  <a16:creationId xmlns:a16="http://schemas.microsoft.com/office/drawing/2014/main" id="{35731B9C-C61B-8633-32FE-8C8B6325045E}"/>
                </a:ext>
              </a:extLst>
            </p:cNvPr>
            <p:cNvGrpSpPr>
              <a:grpSpLocks noChangeAspect="1"/>
            </p:cNvGrpSpPr>
            <p:nvPr/>
          </p:nvGrpSpPr>
          <p:grpSpPr>
            <a:xfrm>
              <a:off x="1414164" y="2004073"/>
              <a:ext cx="4818690" cy="3201458"/>
              <a:chOff x="1393370" y="461665"/>
              <a:chExt cx="9637380" cy="6402916"/>
            </a:xfrm>
          </p:grpSpPr>
          <p:pic>
            <p:nvPicPr>
              <p:cNvPr id="15" name="Immagine 14">
                <a:extLst>
                  <a:ext uri="{FF2B5EF4-FFF2-40B4-BE49-F238E27FC236}">
                    <a16:creationId xmlns:a16="http://schemas.microsoft.com/office/drawing/2014/main" id="{7B77595F-48C3-28A8-0BFF-D0FF35759238}"/>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393370" y="461665"/>
                <a:ext cx="9637380" cy="6402916"/>
              </a:xfrm>
              <a:prstGeom prst="rect">
                <a:avLst/>
              </a:prstGeom>
              <a:effectLst>
                <a:outerShdw blurRad="50800" dist="38100" dir="5400000" algn="t" rotWithShape="0">
                  <a:prstClr val="black">
                    <a:alpha val="40000"/>
                  </a:prstClr>
                </a:outerShdw>
              </a:effectLst>
            </p:spPr>
          </p:pic>
          <p:grpSp>
            <p:nvGrpSpPr>
              <p:cNvPr id="16" name="Gruppo 15">
                <a:extLst>
                  <a:ext uri="{FF2B5EF4-FFF2-40B4-BE49-F238E27FC236}">
                    <a16:creationId xmlns:a16="http://schemas.microsoft.com/office/drawing/2014/main" id="{C64FDBF0-2734-1DAD-9ABD-4DDFB638FBF7}"/>
                  </a:ext>
                </a:extLst>
              </p:cNvPr>
              <p:cNvGrpSpPr/>
              <p:nvPr/>
            </p:nvGrpSpPr>
            <p:grpSpPr>
              <a:xfrm>
                <a:off x="6432849" y="2136867"/>
                <a:ext cx="792679" cy="1432883"/>
                <a:chOff x="5873679" y="2275811"/>
                <a:chExt cx="517716" cy="1468169"/>
              </a:xfrm>
            </p:grpSpPr>
            <p:sp>
              <p:nvSpPr>
                <p:cNvPr id="17" name="Rettangolo 16">
                  <a:extLst>
                    <a:ext uri="{FF2B5EF4-FFF2-40B4-BE49-F238E27FC236}">
                      <a16:creationId xmlns:a16="http://schemas.microsoft.com/office/drawing/2014/main" id="{7FA19E3E-7B61-F9F0-6E5F-28C92A486EAD}"/>
                    </a:ext>
                  </a:extLst>
                </p:cNvPr>
                <p:cNvSpPr/>
                <p:nvPr/>
              </p:nvSpPr>
              <p:spPr>
                <a:xfrm rot="16817354">
                  <a:off x="5398452" y="2751038"/>
                  <a:ext cx="1468169" cy="517716"/>
                </a:xfrm>
                <a:prstGeom prst="rect">
                  <a:avLst/>
                </a:prstGeom>
                <a:noFill/>
                <a:ln w="38100" cap="flat" cmpd="sng" algn="ctr">
                  <a:solidFill>
                    <a:srgbClr val="FFFF00"/>
                  </a:solidFill>
                  <a:prstDash val="solid"/>
                  <a:round/>
                  <a:headEnd type="none" w="med" len="med"/>
                  <a:tailEnd type="none" w="med" len="med"/>
                </a:ln>
                <a:effectLst/>
              </p:spPr>
              <p:style>
                <a:lnRef idx="0">
                  <a:scrgbClr r="0" g="0" b="0"/>
                </a:lnRef>
                <a:fillRef idx="0">
                  <a:scrgbClr r="0" g="0" b="0"/>
                </a:fillRef>
                <a:effectRef idx="0">
                  <a:scrgbClr r="0" g="0" b="0"/>
                </a:effectRef>
                <a:fontRef idx="minor">
                  <a:schemeClr val="accent2"/>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ED7D31"/>
                    </a:solidFill>
                    <a:effectLst/>
                    <a:uLnTx/>
                    <a:uFillTx/>
                    <a:latin typeface="Calibri" panose="020F0502020204030204"/>
                    <a:ea typeface="+mn-ea"/>
                    <a:cs typeface="+mn-cs"/>
                  </a:endParaRPr>
                </a:p>
              </p:txBody>
            </p:sp>
            <p:sp>
              <p:nvSpPr>
                <p:cNvPr id="18" name="Stella a 5 punte 17">
                  <a:extLst>
                    <a:ext uri="{FF2B5EF4-FFF2-40B4-BE49-F238E27FC236}">
                      <a16:creationId xmlns:a16="http://schemas.microsoft.com/office/drawing/2014/main" id="{87350DC9-F12B-BA65-0DE4-E12BF66201EC}"/>
                    </a:ext>
                  </a:extLst>
                </p:cNvPr>
                <p:cNvSpPr>
                  <a:spLocks noChangeAspect="1"/>
                </p:cNvSpPr>
                <p:nvPr/>
              </p:nvSpPr>
              <p:spPr>
                <a:xfrm>
                  <a:off x="6134873" y="3486738"/>
                  <a:ext cx="155470" cy="251679"/>
                </a:xfrm>
                <a:prstGeom prst="star5">
                  <a:avLst/>
                </a:prstGeom>
                <a:solidFill>
                  <a:schemeClr val="bg1"/>
                </a:solidFill>
                <a:ln w="190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grpSp>
      <p:sp>
        <p:nvSpPr>
          <p:cNvPr id="20" name="CasellaDiTesto 19">
            <a:extLst>
              <a:ext uri="{FF2B5EF4-FFF2-40B4-BE49-F238E27FC236}">
                <a16:creationId xmlns:a16="http://schemas.microsoft.com/office/drawing/2014/main" id="{0F26F07F-CA28-4A0B-115C-E5EAA5DFF65C}"/>
              </a:ext>
            </a:extLst>
          </p:cNvPr>
          <p:cNvSpPr txBox="1"/>
          <p:nvPr/>
        </p:nvSpPr>
        <p:spPr>
          <a:xfrm>
            <a:off x="2197100" y="5396837"/>
            <a:ext cx="2801793" cy="1200329"/>
          </a:xfrm>
          <a:prstGeom prst="rect">
            <a:avLst/>
          </a:prstGeom>
          <a:noFill/>
        </p:spPr>
        <p:txBody>
          <a:bodyPr wrap="none" rtlCol="0">
            <a:spAutoFit/>
          </a:bodyPr>
          <a:lstStyle/>
          <a:p>
            <a:r>
              <a:rPr lang="it-IT" dirty="0" err="1"/>
              <a:t>Within</a:t>
            </a:r>
            <a:r>
              <a:rPr lang="it-IT" dirty="0"/>
              <a:t> 100 km </a:t>
            </a:r>
            <a:r>
              <a:rPr lang="it-IT" dirty="0" err="1"/>
              <a:t>epi</a:t>
            </a:r>
            <a:r>
              <a:rPr lang="it-IT" dirty="0"/>
              <a:t> </a:t>
            </a:r>
            <a:r>
              <a:rPr lang="it-IT" dirty="0" err="1"/>
              <a:t>distance</a:t>
            </a:r>
            <a:r>
              <a:rPr lang="it-IT" dirty="0"/>
              <a:t>:</a:t>
            </a:r>
          </a:p>
          <a:p>
            <a:r>
              <a:rPr lang="it-IT" dirty="0"/>
              <a:t>72 </a:t>
            </a:r>
            <a:r>
              <a:rPr lang="it-IT" dirty="0" err="1"/>
              <a:t>Successful</a:t>
            </a:r>
            <a:r>
              <a:rPr lang="it-IT" dirty="0"/>
              <a:t> </a:t>
            </a:r>
            <a:r>
              <a:rPr lang="it-IT" dirty="0" err="1"/>
              <a:t>Alert</a:t>
            </a:r>
            <a:r>
              <a:rPr lang="it-IT" dirty="0"/>
              <a:t> (92%) </a:t>
            </a:r>
          </a:p>
          <a:p>
            <a:r>
              <a:rPr lang="it-IT" dirty="0"/>
              <a:t>2MA </a:t>
            </a:r>
            <a:r>
              <a:rPr lang="it-IT" dirty="0" err="1"/>
              <a:t>Missed</a:t>
            </a:r>
            <a:r>
              <a:rPr lang="it-IT" dirty="0"/>
              <a:t> Alerts (3 %)</a:t>
            </a:r>
          </a:p>
          <a:p>
            <a:r>
              <a:rPr lang="it-IT" dirty="0"/>
              <a:t>4 FA False Alerts (5%)</a:t>
            </a:r>
          </a:p>
        </p:txBody>
      </p:sp>
      <p:sp>
        <p:nvSpPr>
          <p:cNvPr id="21" name="CasellaDiTesto 20">
            <a:extLst>
              <a:ext uri="{FF2B5EF4-FFF2-40B4-BE49-F238E27FC236}">
                <a16:creationId xmlns:a16="http://schemas.microsoft.com/office/drawing/2014/main" id="{059C1928-4637-F213-A1E9-D59F59B02CCA}"/>
              </a:ext>
            </a:extLst>
          </p:cNvPr>
          <p:cNvSpPr txBox="1"/>
          <p:nvPr/>
        </p:nvSpPr>
        <p:spPr>
          <a:xfrm>
            <a:off x="7255336" y="5396836"/>
            <a:ext cx="3047999" cy="1200329"/>
          </a:xfrm>
          <a:prstGeom prst="rect">
            <a:avLst/>
          </a:prstGeom>
          <a:noFill/>
        </p:spPr>
        <p:txBody>
          <a:bodyPr wrap="square" rtlCol="0">
            <a:spAutoFit/>
          </a:bodyPr>
          <a:lstStyle/>
          <a:p>
            <a:r>
              <a:rPr lang="it-IT" dirty="0"/>
              <a:t>Blind-zone : 50 km </a:t>
            </a:r>
            <a:r>
              <a:rPr lang="it-IT" dirty="0" err="1"/>
              <a:t>radius</a:t>
            </a:r>
            <a:endParaRPr lang="it-IT" dirty="0"/>
          </a:p>
          <a:p>
            <a:r>
              <a:rPr lang="it-IT" dirty="0" err="1"/>
              <a:t>Within</a:t>
            </a:r>
            <a:r>
              <a:rPr lang="it-IT" dirty="0"/>
              <a:t> 100 km </a:t>
            </a:r>
            <a:r>
              <a:rPr lang="it-IT" dirty="0" err="1"/>
              <a:t>epi</a:t>
            </a:r>
            <a:r>
              <a:rPr lang="it-IT" dirty="0"/>
              <a:t> </a:t>
            </a:r>
            <a:r>
              <a:rPr lang="it-IT" dirty="0" err="1"/>
              <a:t>distance</a:t>
            </a:r>
            <a:r>
              <a:rPr lang="it-IT" dirty="0"/>
              <a:t>:</a:t>
            </a:r>
          </a:p>
          <a:p>
            <a:r>
              <a:rPr lang="it-IT" dirty="0"/>
              <a:t>Lead-times from 3 to 16 sec </a:t>
            </a:r>
            <a:r>
              <a:rPr lang="it-IT" dirty="0" err="1"/>
              <a:t>at</a:t>
            </a:r>
            <a:r>
              <a:rPr lang="it-IT" dirty="0"/>
              <a:t> </a:t>
            </a:r>
            <a:r>
              <a:rPr lang="it-IT" dirty="0" err="1"/>
              <a:t>distances</a:t>
            </a:r>
            <a:r>
              <a:rPr lang="it-IT" dirty="0"/>
              <a:t> </a:t>
            </a:r>
            <a:r>
              <a:rPr lang="it-IT" dirty="0" err="1"/>
              <a:t>bw</a:t>
            </a:r>
            <a:r>
              <a:rPr lang="it-IT" dirty="0"/>
              <a:t> 60 and 100 km</a:t>
            </a:r>
          </a:p>
        </p:txBody>
      </p:sp>
      <p:sp>
        <p:nvSpPr>
          <p:cNvPr id="2" name="Rettangolo 1">
            <a:extLst>
              <a:ext uri="{FF2B5EF4-FFF2-40B4-BE49-F238E27FC236}">
                <a16:creationId xmlns:a16="http://schemas.microsoft.com/office/drawing/2014/main" id="{56AE4923-5E6E-B055-37CB-0D81E9E2BB04}"/>
              </a:ext>
            </a:extLst>
          </p:cNvPr>
          <p:cNvSpPr/>
          <p:nvPr/>
        </p:nvSpPr>
        <p:spPr>
          <a:xfrm rot="16817354">
            <a:off x="8689857" y="3023492"/>
            <a:ext cx="716442" cy="396340"/>
          </a:xfrm>
          <a:prstGeom prst="rect">
            <a:avLst/>
          </a:prstGeom>
          <a:noFill/>
          <a:ln w="38100" cap="flat" cmpd="sng" algn="ctr">
            <a:solidFill>
              <a:srgbClr val="FFFF00"/>
            </a:solidFill>
            <a:prstDash val="solid"/>
            <a:round/>
            <a:headEnd type="none" w="med" len="med"/>
            <a:tailEnd type="none" w="med" len="med"/>
          </a:ln>
          <a:effectLst/>
        </p:spPr>
        <p:style>
          <a:lnRef idx="0">
            <a:scrgbClr r="0" g="0" b="0"/>
          </a:lnRef>
          <a:fillRef idx="0">
            <a:scrgbClr r="0" g="0" b="0"/>
          </a:fillRef>
          <a:effectRef idx="0">
            <a:scrgbClr r="0" g="0" b="0"/>
          </a:effectRef>
          <a:fontRef idx="minor">
            <a:schemeClr val="accent2"/>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ED7D31"/>
              </a:solidFill>
              <a:effectLst/>
              <a:uLnTx/>
              <a:uFillTx/>
              <a:latin typeface="Calibri" panose="020F0502020204030204"/>
              <a:ea typeface="+mn-ea"/>
              <a:cs typeface="+mn-cs"/>
            </a:endParaRPr>
          </a:p>
        </p:txBody>
      </p:sp>
      <p:sp>
        <p:nvSpPr>
          <p:cNvPr id="3" name="Stella a 5 punte 2">
            <a:extLst>
              <a:ext uri="{FF2B5EF4-FFF2-40B4-BE49-F238E27FC236}">
                <a16:creationId xmlns:a16="http://schemas.microsoft.com/office/drawing/2014/main" id="{832B9BD4-B77E-184D-D26F-8FEAD95A1A0F}"/>
              </a:ext>
            </a:extLst>
          </p:cNvPr>
          <p:cNvSpPr>
            <a:spLocks noChangeAspect="1"/>
          </p:cNvSpPr>
          <p:nvPr/>
        </p:nvSpPr>
        <p:spPr>
          <a:xfrm>
            <a:off x="9049866" y="3454353"/>
            <a:ext cx="119021" cy="122815"/>
          </a:xfrm>
          <a:prstGeom prst="star5">
            <a:avLst/>
          </a:prstGeom>
          <a:solidFill>
            <a:schemeClr val="bg1"/>
          </a:solidFill>
          <a:ln w="190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869700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asellaDiTesto 7">
            <a:extLst>
              <a:ext uri="{FF2B5EF4-FFF2-40B4-BE49-F238E27FC236}">
                <a16:creationId xmlns:a16="http://schemas.microsoft.com/office/drawing/2014/main" id="{9F2CF125-053C-CE2D-2BA0-71B5C8DD2EC0}"/>
              </a:ext>
            </a:extLst>
          </p:cNvPr>
          <p:cNvSpPr txBox="1"/>
          <p:nvPr/>
        </p:nvSpPr>
        <p:spPr>
          <a:xfrm>
            <a:off x="-1" y="0"/>
            <a:ext cx="12192001"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QuakeUp</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 Timeline of Location and Magnitude Estimates</a:t>
            </a:r>
          </a:p>
        </p:txBody>
      </p:sp>
      <p:grpSp>
        <p:nvGrpSpPr>
          <p:cNvPr id="4" name="Gruppo 3">
            <a:extLst>
              <a:ext uri="{FF2B5EF4-FFF2-40B4-BE49-F238E27FC236}">
                <a16:creationId xmlns:a16="http://schemas.microsoft.com/office/drawing/2014/main" id="{A93EDBF0-8D17-20B4-D2D9-3035A95B2C88}"/>
              </a:ext>
            </a:extLst>
          </p:cNvPr>
          <p:cNvGrpSpPr/>
          <p:nvPr/>
        </p:nvGrpSpPr>
        <p:grpSpPr>
          <a:xfrm>
            <a:off x="0" y="814251"/>
            <a:ext cx="12192001" cy="3156857"/>
            <a:chOff x="-1" y="539931"/>
            <a:chExt cx="12192001" cy="3156857"/>
          </a:xfrm>
        </p:grpSpPr>
        <p:pic>
          <p:nvPicPr>
            <p:cNvPr id="3" name="Immagine 2">
              <a:extLst>
                <a:ext uri="{FF2B5EF4-FFF2-40B4-BE49-F238E27FC236}">
                  <a16:creationId xmlns:a16="http://schemas.microsoft.com/office/drawing/2014/main" id="{E8DCBC00-125A-757F-F48A-D7974D2E7F28}"/>
                </a:ext>
              </a:extLst>
            </p:cNvPr>
            <p:cNvPicPr>
              <a:picLocks noChangeAspect="1"/>
            </p:cNvPicPr>
            <p:nvPr/>
          </p:nvPicPr>
          <p:blipFill rotWithShape="1">
            <a:blip r:embed="rId3">
              <a:extLst>
                <a:ext uri="{28A0092B-C50C-407E-A947-70E740481C1C}">
                  <a14:useLocalDpi xmlns:a14="http://schemas.microsoft.com/office/drawing/2010/main" val="0"/>
                </a:ext>
              </a:extLst>
            </a:blip>
            <a:srcRect t="9401" b="51861"/>
            <a:stretch/>
          </p:blipFill>
          <p:spPr>
            <a:xfrm>
              <a:off x="-1" y="539931"/>
              <a:ext cx="12192000" cy="2538549"/>
            </a:xfrm>
            <a:prstGeom prst="rect">
              <a:avLst/>
            </a:prstGeom>
          </p:spPr>
        </p:pic>
        <p:pic>
          <p:nvPicPr>
            <p:cNvPr id="2" name="Immagine 1">
              <a:extLst>
                <a:ext uri="{FF2B5EF4-FFF2-40B4-BE49-F238E27FC236}">
                  <a16:creationId xmlns:a16="http://schemas.microsoft.com/office/drawing/2014/main" id="{ECFF45EB-E728-B500-5AE8-2E456B0E4129}"/>
                </a:ext>
              </a:extLst>
            </p:cNvPr>
            <p:cNvPicPr>
              <a:picLocks noChangeAspect="1"/>
            </p:cNvPicPr>
            <p:nvPr/>
          </p:nvPicPr>
          <p:blipFill rotWithShape="1">
            <a:blip r:embed="rId3">
              <a:extLst>
                <a:ext uri="{28A0092B-C50C-407E-A947-70E740481C1C}">
                  <a14:useLocalDpi xmlns:a14="http://schemas.microsoft.com/office/drawing/2010/main" val="0"/>
                </a:ext>
              </a:extLst>
            </a:blip>
            <a:srcRect t="87496" b="-364"/>
            <a:stretch/>
          </p:blipFill>
          <p:spPr>
            <a:xfrm>
              <a:off x="0" y="2853509"/>
              <a:ext cx="12192000" cy="843279"/>
            </a:xfrm>
            <a:prstGeom prst="rect">
              <a:avLst/>
            </a:prstGeom>
          </p:spPr>
        </p:pic>
      </p:grpSp>
      <p:sp>
        <p:nvSpPr>
          <p:cNvPr id="6" name="CasellaDiTesto 5">
            <a:extLst>
              <a:ext uri="{FF2B5EF4-FFF2-40B4-BE49-F238E27FC236}">
                <a16:creationId xmlns:a16="http://schemas.microsoft.com/office/drawing/2014/main" id="{80E0762A-CD7E-D04D-5569-CB61A84943B1}"/>
              </a:ext>
            </a:extLst>
          </p:cNvPr>
          <p:cNvSpPr txBox="1"/>
          <p:nvPr/>
        </p:nvSpPr>
        <p:spPr>
          <a:xfrm>
            <a:off x="6180881" y="2510318"/>
            <a:ext cx="5833641" cy="671915"/>
          </a:xfrm>
          <a:prstGeom prst="rect">
            <a:avLst/>
          </a:prstGeom>
          <a:noFill/>
        </p:spPr>
        <p:txBody>
          <a:bodyPr wrap="square">
            <a:spAutoFit/>
          </a:bodyPr>
          <a:lstStyle/>
          <a:p>
            <a:pPr algn="ctr">
              <a:lnSpc>
                <a:spcPct val="107000"/>
              </a:lnSpc>
              <a:spcAft>
                <a:spcPts val="800"/>
              </a:spcAft>
            </a:pPr>
            <a:r>
              <a:rPr lang="en-US" b="1" dirty="0">
                <a:effectLst/>
                <a:latin typeface="Calibri" panose="020F0502020204030204" pitchFamily="34" charset="0"/>
                <a:ea typeface="Calibri" panose="020F0502020204030204" pitchFamily="34" charset="0"/>
                <a:cs typeface="Times New Roman" panose="02020603050405020304" pitchFamily="18" charset="0"/>
              </a:rPr>
              <a:t>Stable result despite of a larger uncertainty in the location estimate with respect to the </a:t>
            </a:r>
            <a:r>
              <a:rPr lang="en-US" b="1" dirty="0" err="1">
                <a:effectLst/>
                <a:latin typeface="Calibri" panose="020F0502020204030204" pitchFamily="34" charset="0"/>
                <a:ea typeface="Calibri" panose="020F0502020204030204" pitchFamily="34" charset="0"/>
                <a:cs typeface="Times New Roman" panose="02020603050405020304" pitchFamily="18" charset="0"/>
              </a:rPr>
              <a:t>PRESTo</a:t>
            </a:r>
            <a:r>
              <a:rPr lang="en-US" b="1" dirty="0">
                <a:effectLst/>
                <a:latin typeface="Calibri" panose="020F0502020204030204" pitchFamily="34" charset="0"/>
                <a:ea typeface="Calibri" panose="020F0502020204030204" pitchFamily="34" charset="0"/>
                <a:cs typeface="Times New Roman" panose="02020603050405020304" pitchFamily="18" charset="0"/>
              </a:rPr>
              <a:t> outcomes</a:t>
            </a:r>
            <a:endParaRPr lang="it-IT" b="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Freccia a destra 4">
            <a:extLst>
              <a:ext uri="{FF2B5EF4-FFF2-40B4-BE49-F238E27FC236}">
                <a16:creationId xmlns:a16="http://schemas.microsoft.com/office/drawing/2014/main" id="{A06C0859-AD6A-249B-907A-56D0C0F962E8}"/>
              </a:ext>
            </a:extLst>
          </p:cNvPr>
          <p:cNvSpPr/>
          <p:nvPr/>
        </p:nvSpPr>
        <p:spPr>
          <a:xfrm>
            <a:off x="670560" y="4499381"/>
            <a:ext cx="11490960" cy="1013098"/>
          </a:xfrm>
          <a:prstGeom prst="rightArrow">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sp>
        <p:nvSpPr>
          <p:cNvPr id="7" name="CasellaDiTesto 6">
            <a:extLst>
              <a:ext uri="{FF2B5EF4-FFF2-40B4-BE49-F238E27FC236}">
                <a16:creationId xmlns:a16="http://schemas.microsoft.com/office/drawing/2014/main" id="{17368E87-EB5F-5753-FC34-F42D70019A41}"/>
              </a:ext>
            </a:extLst>
          </p:cNvPr>
          <p:cNvSpPr txBox="1"/>
          <p:nvPr/>
        </p:nvSpPr>
        <p:spPr>
          <a:xfrm>
            <a:off x="3759200" y="4244371"/>
            <a:ext cx="5110480" cy="477054"/>
          </a:xfrm>
          <a:prstGeom prst="rect">
            <a:avLst/>
          </a:prstGeom>
          <a:noFill/>
        </p:spPr>
        <p:txBody>
          <a:bodyPr wrap="square" rtlCol="0">
            <a:spAutoFit/>
          </a:bodyPr>
          <a:lstStyle/>
          <a:p>
            <a:pPr algn="ctr"/>
            <a:r>
              <a:rPr lang="it-IT" sz="2500" b="1" i="1" dirty="0">
                <a:solidFill>
                  <a:srgbClr val="00B050"/>
                </a:solidFill>
                <a:latin typeface="Arial" panose="020B0604020202020204" pitchFamily="34" charset="0"/>
                <a:cs typeface="Arial" panose="020B0604020202020204" pitchFamily="34" charset="0"/>
              </a:rPr>
              <a:t>TIMELINE</a:t>
            </a:r>
            <a:endParaRPr lang="en-GB" sz="2500" b="1" i="1" dirty="0">
              <a:solidFill>
                <a:srgbClr val="00B050"/>
              </a:solidFill>
              <a:latin typeface="Arial" panose="020B0604020202020204" pitchFamily="34" charset="0"/>
              <a:cs typeface="Arial" panose="020B0604020202020204" pitchFamily="34" charset="0"/>
            </a:endParaRPr>
          </a:p>
        </p:txBody>
      </p:sp>
      <p:cxnSp>
        <p:nvCxnSpPr>
          <p:cNvPr id="10" name="Connettore 2 9">
            <a:extLst>
              <a:ext uri="{FF2B5EF4-FFF2-40B4-BE49-F238E27FC236}">
                <a16:creationId xmlns:a16="http://schemas.microsoft.com/office/drawing/2014/main" id="{8A3C4C77-184D-1428-BD9D-2AFFB38EEA31}"/>
              </a:ext>
            </a:extLst>
          </p:cNvPr>
          <p:cNvCxnSpPr/>
          <p:nvPr/>
        </p:nvCxnSpPr>
        <p:spPr>
          <a:xfrm>
            <a:off x="1656080" y="5265689"/>
            <a:ext cx="0" cy="59223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1" name="CasellaDiTesto 10">
            <a:extLst>
              <a:ext uri="{FF2B5EF4-FFF2-40B4-BE49-F238E27FC236}">
                <a16:creationId xmlns:a16="http://schemas.microsoft.com/office/drawing/2014/main" id="{8F1A88BE-FB02-F1FA-6AD4-CE8A45AE82B7}"/>
              </a:ext>
            </a:extLst>
          </p:cNvPr>
          <p:cNvSpPr txBox="1"/>
          <p:nvPr/>
        </p:nvSpPr>
        <p:spPr>
          <a:xfrm>
            <a:off x="375920" y="5873791"/>
            <a:ext cx="2560320" cy="923330"/>
          </a:xfrm>
          <a:prstGeom prst="rect">
            <a:avLst/>
          </a:prstGeom>
          <a:noFill/>
        </p:spPr>
        <p:txBody>
          <a:bodyPr wrap="square" rtlCol="0">
            <a:spAutoFit/>
          </a:bodyPr>
          <a:lstStyle/>
          <a:p>
            <a:pPr algn="ctr"/>
            <a:r>
              <a:rPr lang="it-IT" b="1" i="1" dirty="0"/>
              <a:t>First ALERT</a:t>
            </a:r>
          </a:p>
          <a:p>
            <a:pPr algn="ctr"/>
            <a:r>
              <a:rPr lang="it-IT" dirty="0">
                <a:solidFill>
                  <a:srgbClr val="0070C0"/>
                </a:solidFill>
              </a:rPr>
              <a:t>M (</a:t>
            </a:r>
            <a:r>
              <a:rPr lang="it-IT" dirty="0" err="1">
                <a:solidFill>
                  <a:srgbClr val="0070C0"/>
                </a:solidFill>
              </a:rPr>
              <a:t>PRESTo</a:t>
            </a:r>
            <a:r>
              <a:rPr lang="it-IT" dirty="0">
                <a:solidFill>
                  <a:srgbClr val="0070C0"/>
                </a:solidFill>
              </a:rPr>
              <a:t>) 6.5</a:t>
            </a:r>
          </a:p>
          <a:p>
            <a:pPr algn="ctr"/>
            <a:r>
              <a:rPr lang="it-IT" dirty="0">
                <a:solidFill>
                  <a:srgbClr val="FF0000"/>
                </a:solidFill>
              </a:rPr>
              <a:t>M (</a:t>
            </a:r>
            <a:r>
              <a:rPr lang="it-IT" dirty="0" err="1">
                <a:solidFill>
                  <a:srgbClr val="FF0000"/>
                </a:solidFill>
              </a:rPr>
              <a:t>Quake</a:t>
            </a:r>
            <a:r>
              <a:rPr lang="it-IT" dirty="0">
                <a:solidFill>
                  <a:srgbClr val="FF0000"/>
                </a:solidFill>
              </a:rPr>
              <a:t>-UP) 6.0</a:t>
            </a:r>
          </a:p>
        </p:txBody>
      </p:sp>
      <p:sp>
        <p:nvSpPr>
          <p:cNvPr id="13" name="CasellaDiTesto 12">
            <a:extLst>
              <a:ext uri="{FF2B5EF4-FFF2-40B4-BE49-F238E27FC236}">
                <a16:creationId xmlns:a16="http://schemas.microsoft.com/office/drawing/2014/main" id="{E5070C42-F475-6353-BFB0-A134673049C0}"/>
              </a:ext>
            </a:extLst>
          </p:cNvPr>
          <p:cNvSpPr txBox="1"/>
          <p:nvPr/>
        </p:nvSpPr>
        <p:spPr>
          <a:xfrm>
            <a:off x="1198466" y="4767403"/>
            <a:ext cx="915227" cy="477054"/>
          </a:xfrm>
          <a:prstGeom prst="rect">
            <a:avLst/>
          </a:prstGeom>
          <a:noFill/>
        </p:spPr>
        <p:txBody>
          <a:bodyPr wrap="square" rtlCol="0">
            <a:spAutoFit/>
          </a:bodyPr>
          <a:lstStyle/>
          <a:p>
            <a:pPr algn="ctr"/>
            <a:r>
              <a:rPr lang="it-IT" sz="2500" b="1" i="1" dirty="0">
                <a:solidFill>
                  <a:srgbClr val="00B050"/>
                </a:solidFill>
                <a:latin typeface="Arial" panose="020B0604020202020204" pitchFamily="34" charset="0"/>
                <a:cs typeface="Arial" panose="020B0604020202020204" pitchFamily="34" charset="0"/>
              </a:rPr>
              <a:t>7 s</a:t>
            </a:r>
            <a:endParaRPr lang="en-GB" sz="2500" b="1" i="1" dirty="0">
              <a:solidFill>
                <a:srgbClr val="00B050"/>
              </a:solidFill>
              <a:latin typeface="Arial" panose="020B0604020202020204" pitchFamily="34" charset="0"/>
              <a:cs typeface="Arial" panose="020B0604020202020204" pitchFamily="34" charset="0"/>
            </a:endParaRPr>
          </a:p>
        </p:txBody>
      </p:sp>
      <p:sp>
        <p:nvSpPr>
          <p:cNvPr id="14" name="CasellaDiTesto 13">
            <a:extLst>
              <a:ext uri="{FF2B5EF4-FFF2-40B4-BE49-F238E27FC236}">
                <a16:creationId xmlns:a16="http://schemas.microsoft.com/office/drawing/2014/main" id="{BB168DF8-A60C-36BF-2076-2482E5836FC6}"/>
              </a:ext>
            </a:extLst>
          </p:cNvPr>
          <p:cNvSpPr txBox="1"/>
          <p:nvPr/>
        </p:nvSpPr>
        <p:spPr>
          <a:xfrm>
            <a:off x="3179666" y="4767403"/>
            <a:ext cx="915227" cy="477054"/>
          </a:xfrm>
          <a:prstGeom prst="rect">
            <a:avLst/>
          </a:prstGeom>
          <a:noFill/>
        </p:spPr>
        <p:txBody>
          <a:bodyPr wrap="square" rtlCol="0">
            <a:spAutoFit/>
          </a:bodyPr>
          <a:lstStyle/>
          <a:p>
            <a:pPr algn="ctr"/>
            <a:r>
              <a:rPr lang="it-IT" sz="2500" b="1" i="1" dirty="0">
                <a:solidFill>
                  <a:srgbClr val="00B050"/>
                </a:solidFill>
                <a:latin typeface="Arial" panose="020B0604020202020204" pitchFamily="34" charset="0"/>
                <a:cs typeface="Arial" panose="020B0604020202020204" pitchFamily="34" charset="0"/>
              </a:rPr>
              <a:t>11 s</a:t>
            </a:r>
            <a:endParaRPr lang="en-GB" sz="2500" b="1" i="1" dirty="0">
              <a:solidFill>
                <a:srgbClr val="00B050"/>
              </a:solidFill>
              <a:latin typeface="Arial" panose="020B0604020202020204" pitchFamily="34" charset="0"/>
              <a:cs typeface="Arial" panose="020B0604020202020204" pitchFamily="34" charset="0"/>
            </a:endParaRPr>
          </a:p>
        </p:txBody>
      </p:sp>
      <p:sp>
        <p:nvSpPr>
          <p:cNvPr id="15" name="CasellaDiTesto 14">
            <a:extLst>
              <a:ext uri="{FF2B5EF4-FFF2-40B4-BE49-F238E27FC236}">
                <a16:creationId xmlns:a16="http://schemas.microsoft.com/office/drawing/2014/main" id="{6E9631FC-CD06-164E-198D-83849F3F2C1A}"/>
              </a:ext>
            </a:extLst>
          </p:cNvPr>
          <p:cNvSpPr txBox="1"/>
          <p:nvPr/>
        </p:nvSpPr>
        <p:spPr>
          <a:xfrm>
            <a:off x="2354290" y="5843259"/>
            <a:ext cx="2560320" cy="646331"/>
          </a:xfrm>
          <a:prstGeom prst="rect">
            <a:avLst/>
          </a:prstGeom>
          <a:noFill/>
        </p:spPr>
        <p:txBody>
          <a:bodyPr wrap="square" rtlCol="0">
            <a:spAutoFit/>
          </a:bodyPr>
          <a:lstStyle/>
          <a:p>
            <a:pPr algn="ctr"/>
            <a:r>
              <a:rPr lang="it-IT" b="1" dirty="0" err="1"/>
              <a:t>Stable</a:t>
            </a:r>
            <a:r>
              <a:rPr lang="it-IT" dirty="0"/>
              <a:t> </a:t>
            </a:r>
          </a:p>
          <a:p>
            <a:pPr algn="ctr"/>
            <a:r>
              <a:rPr lang="it-IT" dirty="0">
                <a:solidFill>
                  <a:srgbClr val="0070C0"/>
                </a:solidFill>
              </a:rPr>
              <a:t>M (</a:t>
            </a:r>
            <a:r>
              <a:rPr lang="it-IT" dirty="0" err="1">
                <a:solidFill>
                  <a:srgbClr val="0070C0"/>
                </a:solidFill>
              </a:rPr>
              <a:t>PRESTo</a:t>
            </a:r>
            <a:r>
              <a:rPr lang="it-IT" dirty="0">
                <a:solidFill>
                  <a:srgbClr val="0070C0"/>
                </a:solidFill>
              </a:rPr>
              <a:t>) 7.0</a:t>
            </a:r>
          </a:p>
        </p:txBody>
      </p:sp>
      <p:cxnSp>
        <p:nvCxnSpPr>
          <p:cNvPr id="16" name="Connettore 2 15">
            <a:extLst>
              <a:ext uri="{FF2B5EF4-FFF2-40B4-BE49-F238E27FC236}">
                <a16:creationId xmlns:a16="http://schemas.microsoft.com/office/drawing/2014/main" id="{A0082935-C3F7-4A3B-741F-B3A31AF5E848}"/>
              </a:ext>
            </a:extLst>
          </p:cNvPr>
          <p:cNvCxnSpPr/>
          <p:nvPr/>
        </p:nvCxnSpPr>
        <p:spPr>
          <a:xfrm>
            <a:off x="3640109" y="5265689"/>
            <a:ext cx="0" cy="59223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7" name="CasellaDiTesto 16">
            <a:extLst>
              <a:ext uri="{FF2B5EF4-FFF2-40B4-BE49-F238E27FC236}">
                <a16:creationId xmlns:a16="http://schemas.microsoft.com/office/drawing/2014/main" id="{F53D4FDB-3E16-B565-C3B0-356EE9DE2D7B}"/>
              </a:ext>
            </a:extLst>
          </p:cNvPr>
          <p:cNvSpPr txBox="1"/>
          <p:nvPr/>
        </p:nvSpPr>
        <p:spPr>
          <a:xfrm>
            <a:off x="5160866" y="4756161"/>
            <a:ext cx="915227" cy="477054"/>
          </a:xfrm>
          <a:prstGeom prst="rect">
            <a:avLst/>
          </a:prstGeom>
          <a:noFill/>
        </p:spPr>
        <p:txBody>
          <a:bodyPr wrap="square" rtlCol="0">
            <a:spAutoFit/>
          </a:bodyPr>
          <a:lstStyle/>
          <a:p>
            <a:pPr algn="ctr"/>
            <a:r>
              <a:rPr lang="it-IT" sz="2500" b="1" i="1" dirty="0">
                <a:solidFill>
                  <a:srgbClr val="00B050"/>
                </a:solidFill>
                <a:latin typeface="Arial" panose="020B0604020202020204" pitchFamily="34" charset="0"/>
                <a:cs typeface="Arial" panose="020B0604020202020204" pitchFamily="34" charset="0"/>
              </a:rPr>
              <a:t>17 s</a:t>
            </a:r>
            <a:endParaRPr lang="en-GB" sz="2500" b="1" i="1" dirty="0">
              <a:solidFill>
                <a:srgbClr val="00B050"/>
              </a:solidFill>
              <a:latin typeface="Arial" panose="020B0604020202020204" pitchFamily="34" charset="0"/>
              <a:cs typeface="Arial" panose="020B0604020202020204" pitchFamily="34" charset="0"/>
            </a:endParaRPr>
          </a:p>
        </p:txBody>
      </p:sp>
      <p:sp>
        <p:nvSpPr>
          <p:cNvPr id="18" name="CasellaDiTesto 17">
            <a:extLst>
              <a:ext uri="{FF2B5EF4-FFF2-40B4-BE49-F238E27FC236}">
                <a16:creationId xmlns:a16="http://schemas.microsoft.com/office/drawing/2014/main" id="{6EBC4855-9E5D-3D52-33FF-9BF477E04240}"/>
              </a:ext>
            </a:extLst>
          </p:cNvPr>
          <p:cNvSpPr txBox="1"/>
          <p:nvPr/>
        </p:nvSpPr>
        <p:spPr>
          <a:xfrm>
            <a:off x="4338320" y="5830556"/>
            <a:ext cx="2560320" cy="923330"/>
          </a:xfrm>
          <a:prstGeom prst="rect">
            <a:avLst/>
          </a:prstGeom>
          <a:noFill/>
        </p:spPr>
        <p:txBody>
          <a:bodyPr wrap="square" rtlCol="0">
            <a:spAutoFit/>
          </a:bodyPr>
          <a:lstStyle/>
          <a:p>
            <a:pPr algn="ctr"/>
            <a:r>
              <a:rPr lang="it-IT" b="1" dirty="0" err="1"/>
              <a:t>Stable</a:t>
            </a:r>
            <a:r>
              <a:rPr lang="it-IT" b="1" dirty="0"/>
              <a:t> M</a:t>
            </a:r>
            <a:r>
              <a:rPr lang="it-IT" dirty="0"/>
              <a:t> </a:t>
            </a:r>
          </a:p>
          <a:p>
            <a:pPr algn="ctr"/>
            <a:r>
              <a:rPr lang="it-IT" dirty="0">
                <a:solidFill>
                  <a:srgbClr val="FF0000"/>
                </a:solidFill>
              </a:rPr>
              <a:t>M (</a:t>
            </a:r>
            <a:r>
              <a:rPr lang="it-IT" dirty="0" err="1">
                <a:solidFill>
                  <a:srgbClr val="FF0000"/>
                </a:solidFill>
              </a:rPr>
              <a:t>Quake</a:t>
            </a:r>
            <a:r>
              <a:rPr lang="it-IT" dirty="0">
                <a:solidFill>
                  <a:srgbClr val="FF0000"/>
                </a:solidFill>
              </a:rPr>
              <a:t>-UP) 7.0</a:t>
            </a:r>
          </a:p>
          <a:p>
            <a:pPr algn="ctr"/>
            <a:r>
              <a:rPr lang="it-IT" dirty="0">
                <a:solidFill>
                  <a:srgbClr val="FF0000"/>
                </a:solidFill>
              </a:rPr>
              <a:t>Preliminary </a:t>
            </a:r>
            <a:r>
              <a:rPr lang="it-IT" dirty="0" err="1">
                <a:solidFill>
                  <a:srgbClr val="FF0000"/>
                </a:solidFill>
              </a:rPr>
              <a:t>ShakeMap</a:t>
            </a:r>
            <a:endParaRPr lang="it-IT" dirty="0">
              <a:solidFill>
                <a:srgbClr val="FF0000"/>
              </a:solidFill>
            </a:endParaRPr>
          </a:p>
        </p:txBody>
      </p:sp>
      <p:cxnSp>
        <p:nvCxnSpPr>
          <p:cNvPr id="19" name="Connettore 2 18">
            <a:extLst>
              <a:ext uri="{FF2B5EF4-FFF2-40B4-BE49-F238E27FC236}">
                <a16:creationId xmlns:a16="http://schemas.microsoft.com/office/drawing/2014/main" id="{0C6D42CA-1887-9F81-0FCD-4D3F5D34C60B}"/>
              </a:ext>
            </a:extLst>
          </p:cNvPr>
          <p:cNvCxnSpPr/>
          <p:nvPr/>
        </p:nvCxnSpPr>
        <p:spPr>
          <a:xfrm>
            <a:off x="5618479" y="5281561"/>
            <a:ext cx="0" cy="59223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0" name="CasellaDiTesto 19">
            <a:extLst>
              <a:ext uri="{FF2B5EF4-FFF2-40B4-BE49-F238E27FC236}">
                <a16:creationId xmlns:a16="http://schemas.microsoft.com/office/drawing/2014/main" id="{4980FB8E-D060-62CF-7B12-8A85F9BE5F3A}"/>
              </a:ext>
            </a:extLst>
          </p:cNvPr>
          <p:cNvSpPr txBox="1"/>
          <p:nvPr/>
        </p:nvSpPr>
        <p:spPr>
          <a:xfrm>
            <a:off x="7115444" y="4777944"/>
            <a:ext cx="915227" cy="477054"/>
          </a:xfrm>
          <a:prstGeom prst="rect">
            <a:avLst/>
          </a:prstGeom>
          <a:noFill/>
        </p:spPr>
        <p:txBody>
          <a:bodyPr wrap="square" rtlCol="0">
            <a:spAutoFit/>
          </a:bodyPr>
          <a:lstStyle/>
          <a:p>
            <a:pPr algn="ctr"/>
            <a:r>
              <a:rPr lang="it-IT" sz="2500" b="1" i="1" dirty="0">
                <a:solidFill>
                  <a:srgbClr val="00B050"/>
                </a:solidFill>
                <a:latin typeface="Arial" panose="020B0604020202020204" pitchFamily="34" charset="0"/>
                <a:cs typeface="Arial" panose="020B0604020202020204" pitchFamily="34" charset="0"/>
              </a:rPr>
              <a:t>25 s</a:t>
            </a:r>
            <a:endParaRPr lang="en-GB" sz="2500" b="1" i="1" dirty="0">
              <a:solidFill>
                <a:srgbClr val="00B050"/>
              </a:solidFill>
              <a:latin typeface="Arial" panose="020B0604020202020204" pitchFamily="34" charset="0"/>
              <a:cs typeface="Arial" panose="020B0604020202020204" pitchFamily="34" charset="0"/>
            </a:endParaRPr>
          </a:p>
        </p:txBody>
      </p:sp>
      <p:sp>
        <p:nvSpPr>
          <p:cNvPr id="21" name="CasellaDiTesto 20">
            <a:extLst>
              <a:ext uri="{FF2B5EF4-FFF2-40B4-BE49-F238E27FC236}">
                <a16:creationId xmlns:a16="http://schemas.microsoft.com/office/drawing/2014/main" id="{70927B6D-2F97-141D-CB34-B8776CA5F764}"/>
              </a:ext>
            </a:extLst>
          </p:cNvPr>
          <p:cNvSpPr txBox="1"/>
          <p:nvPr/>
        </p:nvSpPr>
        <p:spPr>
          <a:xfrm>
            <a:off x="6316689" y="5830555"/>
            <a:ext cx="2560320" cy="646331"/>
          </a:xfrm>
          <a:prstGeom prst="rect">
            <a:avLst/>
          </a:prstGeom>
          <a:noFill/>
        </p:spPr>
        <p:txBody>
          <a:bodyPr wrap="square" rtlCol="0">
            <a:spAutoFit/>
          </a:bodyPr>
          <a:lstStyle/>
          <a:p>
            <a:pPr algn="ctr"/>
            <a:r>
              <a:rPr lang="it-IT" b="1" dirty="0" err="1"/>
              <a:t>Stable</a:t>
            </a:r>
            <a:r>
              <a:rPr lang="it-IT" b="1" dirty="0"/>
              <a:t> location</a:t>
            </a:r>
          </a:p>
          <a:p>
            <a:pPr algn="ctr"/>
            <a:r>
              <a:rPr lang="it-IT" dirty="0" err="1">
                <a:solidFill>
                  <a:srgbClr val="0070C0"/>
                </a:solidFill>
              </a:rPr>
              <a:t>PRESTo</a:t>
            </a:r>
            <a:endParaRPr lang="it-IT" dirty="0">
              <a:solidFill>
                <a:srgbClr val="0070C0"/>
              </a:solidFill>
            </a:endParaRPr>
          </a:p>
        </p:txBody>
      </p:sp>
      <p:cxnSp>
        <p:nvCxnSpPr>
          <p:cNvPr id="22" name="Connettore 2 21">
            <a:extLst>
              <a:ext uri="{FF2B5EF4-FFF2-40B4-BE49-F238E27FC236}">
                <a16:creationId xmlns:a16="http://schemas.microsoft.com/office/drawing/2014/main" id="{3D210143-C225-4BFC-0D22-887F2F3C682F}"/>
              </a:ext>
            </a:extLst>
          </p:cNvPr>
          <p:cNvCxnSpPr/>
          <p:nvPr/>
        </p:nvCxnSpPr>
        <p:spPr>
          <a:xfrm>
            <a:off x="7568169" y="5266297"/>
            <a:ext cx="0" cy="59223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3" name="CasellaDiTesto 22">
            <a:extLst>
              <a:ext uri="{FF2B5EF4-FFF2-40B4-BE49-F238E27FC236}">
                <a16:creationId xmlns:a16="http://schemas.microsoft.com/office/drawing/2014/main" id="{E6571BB2-830C-B507-3841-706C1BCF5539}"/>
              </a:ext>
            </a:extLst>
          </p:cNvPr>
          <p:cNvSpPr txBox="1"/>
          <p:nvPr/>
        </p:nvSpPr>
        <p:spPr>
          <a:xfrm>
            <a:off x="9825849" y="4767403"/>
            <a:ext cx="915227" cy="477054"/>
          </a:xfrm>
          <a:prstGeom prst="rect">
            <a:avLst/>
          </a:prstGeom>
          <a:noFill/>
        </p:spPr>
        <p:txBody>
          <a:bodyPr wrap="square" rtlCol="0">
            <a:spAutoFit/>
          </a:bodyPr>
          <a:lstStyle/>
          <a:p>
            <a:pPr algn="ctr"/>
            <a:r>
              <a:rPr lang="it-IT" sz="2500" b="1" i="1" dirty="0">
                <a:solidFill>
                  <a:srgbClr val="00B050"/>
                </a:solidFill>
                <a:latin typeface="Arial" panose="020B0604020202020204" pitchFamily="34" charset="0"/>
                <a:cs typeface="Arial" panose="020B0604020202020204" pitchFamily="34" charset="0"/>
              </a:rPr>
              <a:t>60 s</a:t>
            </a:r>
            <a:endParaRPr lang="en-GB" sz="2500" b="1" i="1" dirty="0">
              <a:solidFill>
                <a:srgbClr val="00B050"/>
              </a:solidFill>
              <a:latin typeface="Arial" panose="020B0604020202020204" pitchFamily="34" charset="0"/>
              <a:cs typeface="Arial" panose="020B0604020202020204" pitchFamily="34" charset="0"/>
            </a:endParaRPr>
          </a:p>
        </p:txBody>
      </p:sp>
      <p:sp>
        <p:nvSpPr>
          <p:cNvPr id="24" name="CasellaDiTesto 23">
            <a:extLst>
              <a:ext uri="{FF2B5EF4-FFF2-40B4-BE49-F238E27FC236}">
                <a16:creationId xmlns:a16="http://schemas.microsoft.com/office/drawing/2014/main" id="{81D0D4BC-A423-0879-AC31-43DE2E0522C7}"/>
              </a:ext>
            </a:extLst>
          </p:cNvPr>
          <p:cNvSpPr txBox="1"/>
          <p:nvPr/>
        </p:nvSpPr>
        <p:spPr>
          <a:xfrm>
            <a:off x="8935909" y="5830555"/>
            <a:ext cx="2560320" cy="646331"/>
          </a:xfrm>
          <a:prstGeom prst="rect">
            <a:avLst/>
          </a:prstGeom>
          <a:noFill/>
        </p:spPr>
        <p:txBody>
          <a:bodyPr wrap="square" rtlCol="0">
            <a:spAutoFit/>
          </a:bodyPr>
          <a:lstStyle/>
          <a:p>
            <a:pPr algn="ctr"/>
            <a:r>
              <a:rPr lang="it-IT" b="1" dirty="0" err="1"/>
              <a:t>Final</a:t>
            </a:r>
            <a:r>
              <a:rPr lang="it-IT" b="1" dirty="0"/>
              <a:t> </a:t>
            </a:r>
            <a:r>
              <a:rPr lang="it-IT" b="1" dirty="0" err="1"/>
              <a:t>ShakeMap</a:t>
            </a:r>
            <a:endParaRPr lang="it-IT" b="1" dirty="0"/>
          </a:p>
          <a:p>
            <a:pPr algn="ctr"/>
            <a:r>
              <a:rPr lang="it-IT" dirty="0" err="1">
                <a:solidFill>
                  <a:srgbClr val="FF0000"/>
                </a:solidFill>
              </a:rPr>
              <a:t>Quake</a:t>
            </a:r>
            <a:r>
              <a:rPr lang="it-IT" dirty="0">
                <a:solidFill>
                  <a:srgbClr val="FF0000"/>
                </a:solidFill>
              </a:rPr>
              <a:t>-Up</a:t>
            </a:r>
          </a:p>
        </p:txBody>
      </p:sp>
      <p:sp>
        <p:nvSpPr>
          <p:cNvPr id="25" name="CasellaDiTesto 24">
            <a:extLst>
              <a:ext uri="{FF2B5EF4-FFF2-40B4-BE49-F238E27FC236}">
                <a16:creationId xmlns:a16="http://schemas.microsoft.com/office/drawing/2014/main" id="{30CFE81B-E4D2-AB19-AD0F-5013E5232D4E}"/>
              </a:ext>
            </a:extLst>
          </p:cNvPr>
          <p:cNvSpPr txBox="1"/>
          <p:nvPr/>
        </p:nvSpPr>
        <p:spPr>
          <a:xfrm>
            <a:off x="-190139" y="4721425"/>
            <a:ext cx="915227" cy="477054"/>
          </a:xfrm>
          <a:prstGeom prst="rect">
            <a:avLst/>
          </a:prstGeom>
          <a:noFill/>
        </p:spPr>
        <p:txBody>
          <a:bodyPr wrap="square" rtlCol="0">
            <a:spAutoFit/>
          </a:bodyPr>
          <a:lstStyle/>
          <a:p>
            <a:pPr algn="ctr"/>
            <a:r>
              <a:rPr lang="it-IT" sz="2500" b="1" i="1" dirty="0">
                <a:solidFill>
                  <a:srgbClr val="00B050"/>
                </a:solidFill>
                <a:latin typeface="Arial" panose="020B0604020202020204" pitchFamily="34" charset="0"/>
                <a:cs typeface="Arial" panose="020B0604020202020204" pitchFamily="34" charset="0"/>
              </a:rPr>
              <a:t>OT</a:t>
            </a:r>
            <a:endParaRPr lang="en-GB" sz="2500" b="1" i="1" dirty="0">
              <a:solidFill>
                <a:srgbClr val="00B050"/>
              </a:solidFill>
              <a:latin typeface="Arial" panose="020B0604020202020204" pitchFamily="34" charset="0"/>
              <a:cs typeface="Arial" panose="020B0604020202020204" pitchFamily="34" charset="0"/>
            </a:endParaRPr>
          </a:p>
        </p:txBody>
      </p:sp>
      <p:sp>
        <p:nvSpPr>
          <p:cNvPr id="26" name="CasellaDiTesto 25">
            <a:extLst>
              <a:ext uri="{FF2B5EF4-FFF2-40B4-BE49-F238E27FC236}">
                <a16:creationId xmlns:a16="http://schemas.microsoft.com/office/drawing/2014/main" id="{6C6B54E7-2484-2149-9507-2AB8E53BA35F}"/>
              </a:ext>
            </a:extLst>
          </p:cNvPr>
          <p:cNvSpPr txBox="1"/>
          <p:nvPr/>
        </p:nvSpPr>
        <p:spPr>
          <a:xfrm>
            <a:off x="670560" y="1237536"/>
            <a:ext cx="5833641" cy="774507"/>
          </a:xfrm>
          <a:prstGeom prst="rect">
            <a:avLst/>
          </a:prstGeom>
          <a:noFill/>
        </p:spPr>
        <p:txBody>
          <a:bodyPr wrap="square">
            <a:spAutoFit/>
          </a:bodyPr>
          <a:lstStyle/>
          <a:p>
            <a:pPr algn="ctr">
              <a:lnSpc>
                <a:spcPct val="107000"/>
              </a:lnSpc>
              <a:spcAft>
                <a:spcPts val="800"/>
              </a:spcAft>
            </a:pPr>
            <a:r>
              <a:rPr lang="en-US" b="1" dirty="0">
                <a:effectLst/>
                <a:latin typeface="Calibri" panose="020F0502020204030204" pitchFamily="34" charset="0"/>
                <a:ea typeface="Calibri" panose="020F0502020204030204" pitchFamily="34" charset="0"/>
                <a:cs typeface="Times New Roman" panose="02020603050405020304" pitchFamily="18" charset="0"/>
              </a:rPr>
              <a:t>Magnitude converge at stable (and true) value </a:t>
            </a:r>
          </a:p>
          <a:p>
            <a:pPr algn="ctr">
              <a:lnSpc>
                <a:spcPct val="107000"/>
              </a:lnSpc>
              <a:spcAft>
                <a:spcPts val="800"/>
              </a:spcAft>
            </a:pPr>
            <a:r>
              <a:rPr lang="en-US" b="1" dirty="0">
                <a:latin typeface="Calibri" panose="020F0502020204030204" pitchFamily="34" charset="0"/>
                <a:ea typeface="Calibri" panose="020F0502020204030204" pitchFamily="34" charset="0"/>
                <a:cs typeface="Times New Roman" panose="02020603050405020304" pitchFamily="18" charset="0"/>
              </a:rPr>
              <a:t>6.0 at OT+7S </a:t>
            </a:r>
            <a:r>
              <a:rPr lang="en-US" b="1" dirty="0">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 7.0 AT OT+17S</a:t>
            </a:r>
            <a:endParaRPr lang="it-IT" b="1" dirty="0">
              <a:effectLst/>
              <a:latin typeface="Calibri" panose="020F0502020204030204" pitchFamily="34" charset="0"/>
              <a:ea typeface="Calibri" panose="020F0502020204030204" pitchFamily="34" charset="0"/>
              <a:cs typeface="Times New Roman" panose="02020603050405020304" pitchFamily="18" charset="0"/>
            </a:endParaRPr>
          </a:p>
        </p:txBody>
      </p:sp>
      <p:cxnSp>
        <p:nvCxnSpPr>
          <p:cNvPr id="27" name="Connettore 2 26">
            <a:extLst>
              <a:ext uri="{FF2B5EF4-FFF2-40B4-BE49-F238E27FC236}">
                <a16:creationId xmlns:a16="http://schemas.microsoft.com/office/drawing/2014/main" id="{D3EF5AAB-FCAF-601E-BF43-BBCF124AAAA4}"/>
              </a:ext>
            </a:extLst>
          </p:cNvPr>
          <p:cNvCxnSpPr/>
          <p:nvPr/>
        </p:nvCxnSpPr>
        <p:spPr>
          <a:xfrm>
            <a:off x="10283462" y="5305880"/>
            <a:ext cx="0" cy="59223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585765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F2A421EA-57E1-7144-5444-6F2E3EB2E20A}"/>
              </a:ext>
            </a:extLst>
          </p:cNvPr>
          <p:cNvSpPr txBox="1"/>
          <p:nvPr/>
        </p:nvSpPr>
        <p:spPr>
          <a:xfrm>
            <a:off x="-1" y="88975"/>
            <a:ext cx="12192001" cy="461665"/>
          </a:xfrm>
          <a:prstGeom prst="rect">
            <a:avLst/>
          </a:prstGeom>
          <a:noFill/>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QuakeUp</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 Shake Map and Potential Damaged Zone (PDZ)</a:t>
            </a:r>
          </a:p>
        </p:txBody>
      </p:sp>
      <p:sp>
        <p:nvSpPr>
          <p:cNvPr id="13" name="CasellaDiTesto 12">
            <a:extLst>
              <a:ext uri="{FF2B5EF4-FFF2-40B4-BE49-F238E27FC236}">
                <a16:creationId xmlns:a16="http://schemas.microsoft.com/office/drawing/2014/main" id="{0B846A76-1D7F-34FA-E74A-7C647F9F1CAC}"/>
              </a:ext>
            </a:extLst>
          </p:cNvPr>
          <p:cNvSpPr txBox="1"/>
          <p:nvPr/>
        </p:nvSpPr>
        <p:spPr>
          <a:xfrm>
            <a:off x="7834413" y="1044607"/>
            <a:ext cx="2076210" cy="430887"/>
          </a:xfrm>
          <a:prstGeom prst="rect">
            <a:avLst/>
          </a:prstGeom>
          <a:noFill/>
        </p:spPr>
        <p:txBody>
          <a:bodyPr wrap="none" rtlCol="0">
            <a:spAutoFit/>
          </a:bodyPr>
          <a:lstStyle/>
          <a:p>
            <a:pPr algn="ctr"/>
            <a:r>
              <a:rPr lang="it-IT" sz="2200" b="1" i="1" dirty="0" err="1">
                <a:solidFill>
                  <a:srgbClr val="FF0000"/>
                </a:solidFill>
                <a:effectLst>
                  <a:outerShdw blurRad="38100" dist="38100" dir="2700000" algn="tl">
                    <a:srgbClr val="000000">
                      <a:alpha val="43137"/>
                    </a:srgbClr>
                  </a:outerShdw>
                </a:effectLst>
              </a:rPr>
              <a:t>Final</a:t>
            </a:r>
            <a:r>
              <a:rPr lang="it-IT" sz="2200" b="1" i="1" dirty="0">
                <a:solidFill>
                  <a:srgbClr val="FF0000"/>
                </a:solidFill>
                <a:effectLst>
                  <a:outerShdw blurRad="38100" dist="38100" dir="2700000" algn="tl">
                    <a:srgbClr val="000000">
                      <a:alpha val="43137"/>
                    </a:srgbClr>
                  </a:outerShdw>
                </a:effectLst>
              </a:rPr>
              <a:t> shake </a:t>
            </a:r>
            <a:r>
              <a:rPr lang="it-IT" sz="2200" b="1" i="1" dirty="0" err="1">
                <a:solidFill>
                  <a:srgbClr val="FF0000"/>
                </a:solidFill>
                <a:effectLst>
                  <a:outerShdw blurRad="38100" dist="38100" dir="2700000" algn="tl">
                    <a:srgbClr val="000000">
                      <a:alpha val="43137"/>
                    </a:srgbClr>
                  </a:outerShdw>
                </a:effectLst>
              </a:rPr>
              <a:t>map</a:t>
            </a:r>
            <a:endParaRPr lang="it-IT" sz="2200" b="1" i="1" dirty="0">
              <a:solidFill>
                <a:srgbClr val="FF0000"/>
              </a:solidFill>
              <a:effectLst>
                <a:outerShdw blurRad="38100" dist="38100" dir="2700000" algn="tl">
                  <a:srgbClr val="000000">
                    <a:alpha val="43137"/>
                  </a:srgbClr>
                </a:outerShdw>
              </a:effectLst>
            </a:endParaRPr>
          </a:p>
        </p:txBody>
      </p:sp>
      <p:sp>
        <p:nvSpPr>
          <p:cNvPr id="26" name="CasellaDiTesto 25">
            <a:extLst>
              <a:ext uri="{FF2B5EF4-FFF2-40B4-BE49-F238E27FC236}">
                <a16:creationId xmlns:a16="http://schemas.microsoft.com/office/drawing/2014/main" id="{6B548D95-629C-18B9-1CF4-25F28EED8CF9}"/>
              </a:ext>
            </a:extLst>
          </p:cNvPr>
          <p:cNvSpPr txBox="1"/>
          <p:nvPr/>
        </p:nvSpPr>
        <p:spPr>
          <a:xfrm>
            <a:off x="1336506" y="1031351"/>
            <a:ext cx="4191147" cy="430887"/>
          </a:xfrm>
          <a:prstGeom prst="rect">
            <a:avLst/>
          </a:prstGeom>
          <a:noFill/>
        </p:spPr>
        <p:txBody>
          <a:bodyPr wrap="none" rtlCol="0">
            <a:spAutoFit/>
          </a:bodyPr>
          <a:lstStyle/>
          <a:p>
            <a:pPr algn="ctr"/>
            <a:r>
              <a:rPr lang="it-IT" sz="2200" b="1" i="1" dirty="0" err="1">
                <a:solidFill>
                  <a:srgbClr val="FF0000"/>
                </a:solidFill>
                <a:effectLst>
                  <a:outerShdw blurRad="38100" dist="38100" dir="2700000" algn="tl">
                    <a:srgbClr val="000000">
                      <a:alpha val="43137"/>
                    </a:srgbClr>
                  </a:outerShdw>
                </a:effectLst>
              </a:rPr>
              <a:t>Early</a:t>
            </a:r>
            <a:r>
              <a:rPr lang="it-IT" sz="2200" b="1" i="1" dirty="0">
                <a:solidFill>
                  <a:srgbClr val="FF0000"/>
                </a:solidFill>
                <a:effectLst>
                  <a:outerShdw blurRad="38100" dist="38100" dir="2700000" algn="tl">
                    <a:srgbClr val="000000">
                      <a:alpha val="43137"/>
                    </a:srgbClr>
                  </a:outerShdw>
                </a:effectLst>
              </a:rPr>
              <a:t> P-</a:t>
            </a:r>
            <a:r>
              <a:rPr lang="it-IT" sz="2200" b="1" i="1" dirty="0" err="1">
                <a:solidFill>
                  <a:srgbClr val="FF0000"/>
                </a:solidFill>
                <a:effectLst>
                  <a:outerShdw blurRad="38100" dist="38100" dir="2700000" algn="tl">
                    <a:srgbClr val="000000">
                      <a:alpha val="43137"/>
                    </a:srgbClr>
                  </a:outerShdw>
                </a:effectLst>
              </a:rPr>
              <a:t>wave</a:t>
            </a:r>
            <a:r>
              <a:rPr lang="it-IT" sz="2200" b="1" i="1" dirty="0">
                <a:solidFill>
                  <a:srgbClr val="FF0000"/>
                </a:solidFill>
                <a:effectLst>
                  <a:outerShdw blurRad="38100" dist="38100" dir="2700000" algn="tl">
                    <a:srgbClr val="000000">
                      <a:alpha val="43137"/>
                    </a:srgbClr>
                  </a:outerShdw>
                </a:effectLst>
              </a:rPr>
              <a:t> </a:t>
            </a:r>
            <a:r>
              <a:rPr lang="it-IT" sz="2200" b="1" i="1" dirty="0" err="1">
                <a:solidFill>
                  <a:srgbClr val="FF0000"/>
                </a:solidFill>
                <a:effectLst>
                  <a:outerShdw blurRad="38100" dist="38100" dir="2700000" algn="tl">
                    <a:srgbClr val="000000">
                      <a:alpha val="43137"/>
                    </a:srgbClr>
                  </a:outerShdw>
                </a:effectLst>
              </a:rPr>
              <a:t>predicted</a:t>
            </a:r>
            <a:r>
              <a:rPr lang="it-IT" sz="2200" b="1" i="1" dirty="0">
                <a:solidFill>
                  <a:srgbClr val="FF0000"/>
                </a:solidFill>
                <a:effectLst>
                  <a:outerShdw blurRad="38100" dist="38100" dir="2700000" algn="tl">
                    <a:srgbClr val="000000">
                      <a:alpha val="43137"/>
                    </a:srgbClr>
                  </a:outerShdw>
                </a:effectLst>
              </a:rPr>
              <a:t> shake </a:t>
            </a:r>
            <a:r>
              <a:rPr lang="it-IT" sz="2200" b="1" i="1" dirty="0" err="1">
                <a:solidFill>
                  <a:srgbClr val="FF0000"/>
                </a:solidFill>
                <a:effectLst>
                  <a:outerShdw blurRad="38100" dist="38100" dir="2700000" algn="tl">
                    <a:srgbClr val="000000">
                      <a:alpha val="43137"/>
                    </a:srgbClr>
                  </a:outerShdw>
                </a:effectLst>
              </a:rPr>
              <a:t>map</a:t>
            </a:r>
            <a:endParaRPr lang="it-IT" sz="2200" b="1" i="1" dirty="0">
              <a:solidFill>
                <a:srgbClr val="FF0000"/>
              </a:solidFill>
              <a:effectLst>
                <a:outerShdw blurRad="38100" dist="38100" dir="2700000" algn="tl">
                  <a:srgbClr val="000000">
                    <a:alpha val="43137"/>
                  </a:srgbClr>
                </a:outerShdw>
              </a:effectLst>
            </a:endParaRPr>
          </a:p>
        </p:txBody>
      </p:sp>
      <p:grpSp>
        <p:nvGrpSpPr>
          <p:cNvPr id="32" name="Gruppo 31">
            <a:extLst>
              <a:ext uri="{FF2B5EF4-FFF2-40B4-BE49-F238E27FC236}">
                <a16:creationId xmlns:a16="http://schemas.microsoft.com/office/drawing/2014/main" id="{36163E8E-0321-5A7C-7765-3964BA255C36}"/>
              </a:ext>
            </a:extLst>
          </p:cNvPr>
          <p:cNvGrpSpPr/>
          <p:nvPr/>
        </p:nvGrpSpPr>
        <p:grpSpPr>
          <a:xfrm>
            <a:off x="785154" y="1566533"/>
            <a:ext cx="10621690" cy="4098073"/>
            <a:chOff x="1036439" y="1566533"/>
            <a:chExt cx="10621690" cy="4098073"/>
          </a:xfrm>
        </p:grpSpPr>
        <p:cxnSp>
          <p:nvCxnSpPr>
            <p:cNvPr id="17" name="Connettore 2 16">
              <a:extLst>
                <a:ext uri="{FF2B5EF4-FFF2-40B4-BE49-F238E27FC236}">
                  <a16:creationId xmlns:a16="http://schemas.microsoft.com/office/drawing/2014/main" id="{83FB33A5-BFD3-D80D-2082-94195BD00BB6}"/>
                </a:ext>
              </a:extLst>
            </p:cNvPr>
            <p:cNvCxnSpPr>
              <a:cxnSpLocks/>
            </p:cNvCxnSpPr>
            <p:nvPr/>
          </p:nvCxnSpPr>
          <p:spPr>
            <a:xfrm flipH="1" flipV="1">
              <a:off x="8722398" y="2985585"/>
              <a:ext cx="165328" cy="503927"/>
            </a:xfrm>
            <a:prstGeom prst="straightConnector1">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Connettore 2 19">
              <a:extLst>
                <a:ext uri="{FF2B5EF4-FFF2-40B4-BE49-F238E27FC236}">
                  <a16:creationId xmlns:a16="http://schemas.microsoft.com/office/drawing/2014/main" id="{DB8D9F57-74A9-0E84-25E5-8A93D5004309}"/>
                </a:ext>
              </a:extLst>
            </p:cNvPr>
            <p:cNvCxnSpPr>
              <a:cxnSpLocks/>
            </p:cNvCxnSpPr>
            <p:nvPr/>
          </p:nvCxnSpPr>
          <p:spPr>
            <a:xfrm>
              <a:off x="10856480" y="3799563"/>
              <a:ext cx="46371" cy="56856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1" name="Connettore 2 20">
              <a:extLst>
                <a:ext uri="{FF2B5EF4-FFF2-40B4-BE49-F238E27FC236}">
                  <a16:creationId xmlns:a16="http://schemas.microsoft.com/office/drawing/2014/main" id="{8B74BDBA-D8C5-8726-C0F5-6BF527C94B8D}"/>
                </a:ext>
              </a:extLst>
            </p:cNvPr>
            <p:cNvCxnSpPr>
              <a:cxnSpLocks/>
            </p:cNvCxnSpPr>
            <p:nvPr/>
          </p:nvCxnSpPr>
          <p:spPr>
            <a:xfrm flipH="1" flipV="1">
              <a:off x="8746458" y="3009649"/>
              <a:ext cx="165328" cy="50392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5" name="Immagine 14">
              <a:extLst>
                <a:ext uri="{FF2B5EF4-FFF2-40B4-BE49-F238E27FC236}">
                  <a16:creationId xmlns:a16="http://schemas.microsoft.com/office/drawing/2014/main" id="{A6E2E1A8-7A18-53FE-222C-B76E200B25A4}"/>
                </a:ext>
              </a:extLst>
            </p:cNvPr>
            <p:cNvPicPr>
              <a:picLocks noChangeAspect="1"/>
            </p:cNvPicPr>
            <p:nvPr/>
          </p:nvPicPr>
          <p:blipFill>
            <a:blip r:embed="rId3"/>
            <a:stretch>
              <a:fillRect/>
            </a:stretch>
          </p:blipFill>
          <p:spPr>
            <a:xfrm>
              <a:off x="6447954" y="1575525"/>
              <a:ext cx="5210175" cy="3933825"/>
            </a:xfrm>
            <a:prstGeom prst="rect">
              <a:avLst/>
            </a:prstGeom>
          </p:spPr>
        </p:pic>
        <p:sp>
          <p:nvSpPr>
            <p:cNvPr id="19" name="Rettangolo 18">
              <a:extLst>
                <a:ext uri="{FF2B5EF4-FFF2-40B4-BE49-F238E27FC236}">
                  <a16:creationId xmlns:a16="http://schemas.microsoft.com/office/drawing/2014/main" id="{018F397D-D39B-FD7B-8568-A9AFF5E38290}"/>
                </a:ext>
              </a:extLst>
            </p:cNvPr>
            <p:cNvSpPr/>
            <p:nvPr/>
          </p:nvSpPr>
          <p:spPr>
            <a:xfrm rot="16817354">
              <a:off x="8313032" y="3337411"/>
              <a:ext cx="847997" cy="401595"/>
            </a:xfrm>
            <a:prstGeom prst="rect">
              <a:avLst/>
            </a:prstGeom>
            <a:noFill/>
            <a:ln w="38100" cap="flat" cmpd="sng" algn="ctr">
              <a:solidFill>
                <a:srgbClr val="FFFF00"/>
              </a:solidFill>
              <a:prstDash val="solid"/>
              <a:round/>
              <a:headEnd type="none" w="med" len="med"/>
              <a:tailEnd type="none" w="med" len="med"/>
            </a:ln>
            <a:effectLst/>
          </p:spPr>
          <p:style>
            <a:lnRef idx="0">
              <a:scrgbClr r="0" g="0" b="0"/>
            </a:lnRef>
            <a:fillRef idx="0">
              <a:scrgbClr r="0" g="0" b="0"/>
            </a:fillRef>
            <a:effectRef idx="0">
              <a:scrgbClr r="0" g="0" b="0"/>
            </a:effectRef>
            <a:fontRef idx="minor">
              <a:schemeClr val="accent2"/>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ED7D31"/>
                </a:solidFill>
                <a:effectLst/>
                <a:uLnTx/>
                <a:uFillTx/>
                <a:latin typeface="Calibri" panose="020F0502020204030204"/>
                <a:ea typeface="+mn-ea"/>
                <a:cs typeface="+mn-cs"/>
              </a:endParaRPr>
            </a:p>
          </p:txBody>
        </p:sp>
        <p:sp>
          <p:nvSpPr>
            <p:cNvPr id="23" name="Ovale 22">
              <a:extLst>
                <a:ext uri="{FF2B5EF4-FFF2-40B4-BE49-F238E27FC236}">
                  <a16:creationId xmlns:a16="http://schemas.microsoft.com/office/drawing/2014/main" id="{355C92D2-7352-6EE4-8E41-FDA5FBFB18FB}"/>
                </a:ext>
              </a:extLst>
            </p:cNvPr>
            <p:cNvSpPr/>
            <p:nvPr/>
          </p:nvSpPr>
          <p:spPr>
            <a:xfrm rot="21153092">
              <a:off x="8502024" y="2957289"/>
              <a:ext cx="546605" cy="1195352"/>
            </a:xfrm>
            <a:prstGeom prst="ellipse">
              <a:avLst/>
            </a:prstGeom>
            <a:no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CasellaDiTesto 10">
              <a:extLst>
                <a:ext uri="{FF2B5EF4-FFF2-40B4-BE49-F238E27FC236}">
                  <a16:creationId xmlns:a16="http://schemas.microsoft.com/office/drawing/2014/main" id="{96F9E0CF-AC2E-82CA-5BA4-8EAE7C5A60CB}"/>
                </a:ext>
              </a:extLst>
            </p:cNvPr>
            <p:cNvSpPr txBox="1"/>
            <p:nvPr/>
          </p:nvSpPr>
          <p:spPr>
            <a:xfrm>
              <a:off x="6471803" y="5354266"/>
              <a:ext cx="2250595" cy="310340"/>
            </a:xfrm>
            <a:prstGeom prst="rect">
              <a:avLst/>
            </a:prstGeom>
            <a:ln w="38100">
              <a:solidFill>
                <a:srgbClr val="FF0000"/>
              </a:solidFill>
            </a:ln>
          </p:spPr>
          <p:style>
            <a:lnRef idx="2">
              <a:schemeClr val="dk1"/>
            </a:lnRef>
            <a:fillRef idx="1">
              <a:schemeClr val="lt1"/>
            </a:fillRef>
            <a:effectRef idx="0">
              <a:schemeClr val="dk1"/>
            </a:effectRef>
            <a:fontRef idx="minor">
              <a:schemeClr val="dk1"/>
            </a:fontRef>
          </p:style>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0000"/>
                  </a:solidFill>
                  <a:effectLst/>
                  <a:uLnTx/>
                  <a:uFillTx/>
                  <a:latin typeface="Calibri" panose="020F0502020204030204"/>
                  <a:ea typeface="+mn-ea"/>
                  <a:cs typeface="+mn-cs"/>
                </a:rPr>
                <a:t>OT + 60.0 s: M = 7.0</a:t>
              </a:r>
              <a:endParaRPr kumimoji="0" lang="en-US" sz="16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cxnSp>
          <p:nvCxnSpPr>
            <p:cNvPr id="14" name="Connettore 2 13">
              <a:extLst>
                <a:ext uri="{FF2B5EF4-FFF2-40B4-BE49-F238E27FC236}">
                  <a16:creationId xmlns:a16="http://schemas.microsoft.com/office/drawing/2014/main" id="{001BB783-9786-4B1B-B2ED-7D32CA01ADC7}"/>
                </a:ext>
              </a:extLst>
            </p:cNvPr>
            <p:cNvCxnSpPr>
              <a:cxnSpLocks/>
            </p:cNvCxnSpPr>
            <p:nvPr/>
          </p:nvCxnSpPr>
          <p:spPr>
            <a:xfrm flipH="1" flipV="1">
              <a:off x="8678684" y="3227588"/>
              <a:ext cx="58346" cy="57197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25" name="Immagine 24">
              <a:extLst>
                <a:ext uri="{FF2B5EF4-FFF2-40B4-BE49-F238E27FC236}">
                  <a16:creationId xmlns:a16="http://schemas.microsoft.com/office/drawing/2014/main" id="{D27487D8-465E-62B6-77CD-86734B9BF143}"/>
                </a:ext>
              </a:extLst>
            </p:cNvPr>
            <p:cNvPicPr>
              <a:picLocks noChangeAspect="1"/>
            </p:cNvPicPr>
            <p:nvPr/>
          </p:nvPicPr>
          <p:blipFill>
            <a:blip r:embed="rId4"/>
            <a:stretch>
              <a:fillRect/>
            </a:stretch>
          </p:blipFill>
          <p:spPr>
            <a:xfrm>
              <a:off x="1036439" y="1566533"/>
              <a:ext cx="5143500" cy="3943350"/>
            </a:xfrm>
            <a:prstGeom prst="rect">
              <a:avLst/>
            </a:prstGeom>
          </p:spPr>
        </p:pic>
        <p:sp>
          <p:nvSpPr>
            <p:cNvPr id="72" name="CasellaDiTesto 71">
              <a:extLst>
                <a:ext uri="{FF2B5EF4-FFF2-40B4-BE49-F238E27FC236}">
                  <a16:creationId xmlns:a16="http://schemas.microsoft.com/office/drawing/2014/main" id="{35CEDF38-40FD-E566-88BD-3AC6D152C9FD}"/>
                </a:ext>
              </a:extLst>
            </p:cNvPr>
            <p:cNvSpPr txBox="1"/>
            <p:nvPr/>
          </p:nvSpPr>
          <p:spPr>
            <a:xfrm>
              <a:off x="1059862" y="5354094"/>
              <a:ext cx="2251844" cy="310512"/>
            </a:xfrm>
            <a:prstGeom prst="rect">
              <a:avLst/>
            </a:prstGeom>
            <a:ln w="28575"/>
          </p:spPr>
          <p:style>
            <a:lnRef idx="2">
              <a:schemeClr val="dk1"/>
            </a:lnRef>
            <a:fillRef idx="1">
              <a:schemeClr val="lt1"/>
            </a:fillRef>
            <a:effectRef idx="0">
              <a:schemeClr val="dk1"/>
            </a:effectRef>
            <a:fontRef idx="minor">
              <a:schemeClr val="dk1"/>
            </a:fontRef>
          </p:style>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OT + 17.0 s: M = 6.9</a:t>
              </a: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7" name="Rettangolo 26">
              <a:extLst>
                <a:ext uri="{FF2B5EF4-FFF2-40B4-BE49-F238E27FC236}">
                  <a16:creationId xmlns:a16="http://schemas.microsoft.com/office/drawing/2014/main" id="{8153EDA8-926E-D791-8B39-7B63677CA41A}"/>
                </a:ext>
              </a:extLst>
            </p:cNvPr>
            <p:cNvSpPr/>
            <p:nvPr/>
          </p:nvSpPr>
          <p:spPr>
            <a:xfrm rot="16817354">
              <a:off x="2910890" y="3335313"/>
              <a:ext cx="847997" cy="401595"/>
            </a:xfrm>
            <a:prstGeom prst="rect">
              <a:avLst/>
            </a:prstGeom>
            <a:noFill/>
            <a:ln w="38100" cap="flat" cmpd="sng" algn="ctr">
              <a:solidFill>
                <a:srgbClr val="FFFF00"/>
              </a:solidFill>
              <a:prstDash val="solid"/>
              <a:round/>
              <a:headEnd type="none" w="med" len="med"/>
              <a:tailEnd type="none" w="med" len="med"/>
            </a:ln>
            <a:effectLst/>
          </p:spPr>
          <p:style>
            <a:lnRef idx="0">
              <a:scrgbClr r="0" g="0" b="0"/>
            </a:lnRef>
            <a:fillRef idx="0">
              <a:scrgbClr r="0" g="0" b="0"/>
            </a:fillRef>
            <a:effectRef idx="0">
              <a:scrgbClr r="0" g="0" b="0"/>
            </a:effectRef>
            <a:fontRef idx="minor">
              <a:schemeClr val="accent2"/>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ED7D31"/>
                </a:solidFill>
                <a:effectLst/>
                <a:uLnTx/>
                <a:uFillTx/>
                <a:latin typeface="Calibri" panose="020F0502020204030204"/>
                <a:ea typeface="+mn-ea"/>
                <a:cs typeface="+mn-cs"/>
              </a:endParaRPr>
            </a:p>
          </p:txBody>
        </p:sp>
        <p:sp>
          <p:nvSpPr>
            <p:cNvPr id="28" name="Ovale 27">
              <a:extLst>
                <a:ext uri="{FF2B5EF4-FFF2-40B4-BE49-F238E27FC236}">
                  <a16:creationId xmlns:a16="http://schemas.microsoft.com/office/drawing/2014/main" id="{50CD70D0-7221-4458-0297-C2A98CF1750F}"/>
                </a:ext>
              </a:extLst>
            </p:cNvPr>
            <p:cNvSpPr/>
            <p:nvPr/>
          </p:nvSpPr>
          <p:spPr>
            <a:xfrm rot="21153092">
              <a:off x="3068632" y="3000082"/>
              <a:ext cx="546605" cy="1086647"/>
            </a:xfrm>
            <a:prstGeom prst="ellipse">
              <a:avLst/>
            </a:prstGeom>
            <a:no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9" name="Connettore 2 28">
              <a:extLst>
                <a:ext uri="{FF2B5EF4-FFF2-40B4-BE49-F238E27FC236}">
                  <a16:creationId xmlns:a16="http://schemas.microsoft.com/office/drawing/2014/main" id="{5164C99B-08F1-BC40-B12A-0DDC00DF2E99}"/>
                </a:ext>
              </a:extLst>
            </p:cNvPr>
            <p:cNvCxnSpPr>
              <a:cxnSpLocks/>
            </p:cNvCxnSpPr>
            <p:nvPr/>
          </p:nvCxnSpPr>
          <p:spPr>
            <a:xfrm flipH="1" flipV="1">
              <a:off x="3262903" y="3208556"/>
              <a:ext cx="58346" cy="57197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0672083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A58391C-8DF9-816A-FEF1-C58FF9E074E2}"/>
              </a:ext>
            </a:extLst>
          </p:cNvPr>
          <p:cNvSpPr>
            <a:spLocks noGrp="1"/>
          </p:cNvSpPr>
          <p:nvPr>
            <p:ph type="title"/>
          </p:nvPr>
        </p:nvSpPr>
        <p:spPr>
          <a:xfrm>
            <a:off x="577319" y="310881"/>
            <a:ext cx="8737600" cy="1143000"/>
          </a:xfrm>
        </p:spPr>
        <p:txBody>
          <a:bodyPr>
            <a:normAutofit/>
          </a:bodyPr>
          <a:lstStyle/>
          <a:p>
            <a:pPr>
              <a:lnSpc>
                <a:spcPct val="100000"/>
              </a:lnSpc>
            </a:pPr>
            <a:r>
              <a:rPr lang="it-IT" dirty="0" err="1">
                <a:latin typeface="+mn-lt"/>
              </a:rPr>
              <a:t>Earthquake</a:t>
            </a:r>
            <a:r>
              <a:rPr lang="it-IT" dirty="0">
                <a:latin typeface="+mn-lt"/>
              </a:rPr>
              <a:t> </a:t>
            </a:r>
            <a:r>
              <a:rPr lang="it-IT" dirty="0" err="1">
                <a:latin typeface="+mn-lt"/>
              </a:rPr>
              <a:t>Early</a:t>
            </a:r>
            <a:r>
              <a:rPr lang="it-IT" dirty="0">
                <a:latin typeface="+mn-lt"/>
              </a:rPr>
              <a:t> Warning Systems</a:t>
            </a:r>
          </a:p>
        </p:txBody>
      </p:sp>
      <p:pic>
        <p:nvPicPr>
          <p:cNvPr id="5" name="Segnaposto contenuto 4">
            <a:extLst>
              <a:ext uri="{FF2B5EF4-FFF2-40B4-BE49-F238E27FC236}">
                <a16:creationId xmlns:a16="http://schemas.microsoft.com/office/drawing/2014/main" id="{D4120EA8-2A85-FDB9-BF58-07FB95FCBCEA}"/>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834237" y="1813479"/>
            <a:ext cx="7595012" cy="4441198"/>
          </a:xfrm>
        </p:spPr>
      </p:pic>
      <p:sp>
        <p:nvSpPr>
          <p:cNvPr id="7" name="CasellaDiTesto 6">
            <a:extLst>
              <a:ext uri="{FF2B5EF4-FFF2-40B4-BE49-F238E27FC236}">
                <a16:creationId xmlns:a16="http://schemas.microsoft.com/office/drawing/2014/main" id="{6F09F791-A443-097E-0AC5-50ABA808D5D9}"/>
              </a:ext>
            </a:extLst>
          </p:cNvPr>
          <p:cNvSpPr txBox="1"/>
          <p:nvPr/>
        </p:nvSpPr>
        <p:spPr>
          <a:xfrm>
            <a:off x="3644524" y="6233142"/>
            <a:ext cx="4341933" cy="2791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dirty="0">
                <a:ln>
                  <a:noFill/>
                </a:ln>
                <a:solidFill>
                  <a:srgbClr val="009999"/>
                </a:solidFill>
                <a:effectLst/>
                <a:uLnTx/>
                <a:uFillTx/>
                <a:latin typeface="Calibri" panose="020F0502020204030204"/>
                <a:ea typeface="+mn-ea"/>
                <a:cs typeface="+mn-cs"/>
              </a:rPr>
              <a:t>https://earthquakescanada.nrcan.gc.ca/eew-asp/system-en.php</a:t>
            </a:r>
          </a:p>
        </p:txBody>
      </p:sp>
      <p:grpSp>
        <p:nvGrpSpPr>
          <p:cNvPr id="8" name="Gruppo 7">
            <a:extLst>
              <a:ext uri="{FF2B5EF4-FFF2-40B4-BE49-F238E27FC236}">
                <a16:creationId xmlns:a16="http://schemas.microsoft.com/office/drawing/2014/main" id="{DD86EF4F-559F-7786-BF17-7CA01A4A7F1D}"/>
              </a:ext>
            </a:extLst>
          </p:cNvPr>
          <p:cNvGrpSpPr/>
          <p:nvPr/>
        </p:nvGrpSpPr>
        <p:grpSpPr>
          <a:xfrm>
            <a:off x="10267039" y="-13809"/>
            <a:ext cx="1976353" cy="6871811"/>
            <a:chOff x="3769990" y="-13809"/>
            <a:chExt cx="1976353" cy="6871811"/>
          </a:xfrm>
        </p:grpSpPr>
        <p:sp>
          <p:nvSpPr>
            <p:cNvPr id="9" name="Rettangolo 8">
              <a:extLst>
                <a:ext uri="{FF2B5EF4-FFF2-40B4-BE49-F238E27FC236}">
                  <a16:creationId xmlns:a16="http://schemas.microsoft.com/office/drawing/2014/main" id="{0165D13D-5BF4-1A91-A527-72204FF91C7E}"/>
                </a:ext>
              </a:extLst>
            </p:cNvPr>
            <p:cNvSpPr/>
            <p:nvPr/>
          </p:nvSpPr>
          <p:spPr>
            <a:xfrm>
              <a:off x="3769990" y="-13809"/>
              <a:ext cx="1653263" cy="6871811"/>
            </a:xfrm>
            <a:prstGeom prst="rect">
              <a:avLst/>
            </a:prstGeom>
            <a:solidFill>
              <a:srgbClr val="EB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705140" rtl="0" eaLnBrk="1" fontAlgn="base" latinLnBrk="0" hangingPunct="0">
                <a:lnSpc>
                  <a:spcPct val="93000"/>
                </a:lnSpc>
                <a:spcBef>
                  <a:spcPct val="0"/>
                </a:spcBef>
                <a:spcAft>
                  <a:spcPct val="0"/>
                </a:spcAft>
                <a:buClr>
                  <a:srgbClr val="000000"/>
                </a:buClr>
                <a:buSzPct val="100000"/>
                <a:buFontTx/>
                <a:buNone/>
                <a:tabLst/>
                <a:defRPr/>
              </a:pPr>
              <a:endParaRPr kumimoji="0" lang="it-IT" sz="2776" b="0" i="0" u="none" strike="noStrike" kern="1200" cap="none" spc="0" normalizeH="0" baseline="0" noProof="0">
                <a:ln>
                  <a:noFill/>
                </a:ln>
                <a:solidFill>
                  <a:prstClr val="white"/>
                </a:solidFill>
                <a:effectLst/>
                <a:uLnTx/>
                <a:uFillTx/>
                <a:latin typeface="Calibri"/>
                <a:ea typeface="+mn-ea"/>
                <a:cs typeface="+mn-cs"/>
              </a:endParaRPr>
            </a:p>
          </p:txBody>
        </p:sp>
        <p:sp>
          <p:nvSpPr>
            <p:cNvPr id="12" name="Rettangolo 11">
              <a:extLst>
                <a:ext uri="{FF2B5EF4-FFF2-40B4-BE49-F238E27FC236}">
                  <a16:creationId xmlns:a16="http://schemas.microsoft.com/office/drawing/2014/main" id="{90345C6A-FA68-97E3-221C-C7A588666B67}"/>
                </a:ext>
              </a:extLst>
            </p:cNvPr>
            <p:cNvSpPr/>
            <p:nvPr/>
          </p:nvSpPr>
          <p:spPr>
            <a:xfrm>
              <a:off x="3919999" y="789125"/>
              <a:ext cx="1117422" cy="498342"/>
            </a:xfrm>
            <a:prstGeom prst="rect">
              <a:avLst/>
            </a:prstGeom>
          </p:spPr>
          <p:txBody>
            <a:bodyPr wrap="none" lIns="0" tIns="0" rIns="0" bIns="0">
              <a:spAutoFit/>
            </a:bodyPr>
            <a:lstStyle/>
            <a:p>
              <a:pPr marL="0" marR="0" lvl="0" indent="0" algn="r" defTabSz="832933" rtl="0" eaLnBrk="1" fontAlgn="auto" latinLnBrk="0" hangingPunct="1">
                <a:lnSpc>
                  <a:spcPct val="100000"/>
                </a:lnSpc>
                <a:spcBef>
                  <a:spcPts val="0"/>
                </a:spcBef>
                <a:spcAft>
                  <a:spcPts val="0"/>
                </a:spcAft>
                <a:buClrTx/>
                <a:buSzTx/>
                <a:buFontTx/>
                <a:buNone/>
                <a:tabLst/>
                <a:defRPr/>
              </a:pPr>
              <a:r>
                <a:rPr kumimoji="0" lang="en-US" sz="1619" b="0" i="0" u="none" strike="noStrike" kern="1200" cap="none" spc="-154" normalizeH="0" baseline="0" noProof="0" dirty="0">
                  <a:ln>
                    <a:noFill/>
                  </a:ln>
                  <a:solidFill>
                    <a:srgbClr val="C00000"/>
                  </a:solidFill>
                  <a:effectLst>
                    <a:outerShdw blurRad="38100" dist="38100" dir="2700000" algn="tl">
                      <a:srgbClr val="000000">
                        <a:alpha val="43137"/>
                      </a:srgbClr>
                    </a:outerShdw>
                  </a:effectLst>
                  <a:uLnTx/>
                  <a:uFillTx/>
                  <a:latin typeface="Chalkduster" panose="03050602040202020205" pitchFamily="66" charset="77"/>
                  <a:ea typeface="+mn-ea"/>
                  <a:cs typeface="Calibri" panose="020F0502020204030204" pitchFamily="34" charset="0"/>
                </a:rPr>
                <a:t>Earthquake</a:t>
              </a:r>
            </a:p>
            <a:p>
              <a:pPr marL="0" marR="0" lvl="0" indent="0" algn="r" defTabSz="832933" rtl="0" eaLnBrk="1" fontAlgn="auto" latinLnBrk="0" hangingPunct="1">
                <a:lnSpc>
                  <a:spcPct val="100000"/>
                </a:lnSpc>
                <a:spcBef>
                  <a:spcPts val="0"/>
                </a:spcBef>
                <a:spcAft>
                  <a:spcPts val="0"/>
                </a:spcAft>
                <a:buClrTx/>
                <a:buSzTx/>
                <a:buFontTx/>
                <a:buNone/>
                <a:tabLst/>
                <a:defRPr/>
              </a:pPr>
              <a:r>
                <a:rPr kumimoji="0" lang="en-US" sz="1619" b="0" i="0" u="none" strike="noStrike" kern="1200" cap="none" spc="-154" normalizeH="0" baseline="0" noProof="0" dirty="0">
                  <a:ln>
                    <a:noFill/>
                  </a:ln>
                  <a:solidFill>
                    <a:srgbClr val="C00000"/>
                  </a:solidFill>
                  <a:effectLst>
                    <a:outerShdw blurRad="38100" dist="38100" dir="2700000" algn="tl">
                      <a:srgbClr val="000000">
                        <a:alpha val="43137"/>
                      </a:srgbClr>
                    </a:outerShdw>
                  </a:effectLst>
                  <a:uLnTx/>
                  <a:uFillTx/>
                  <a:latin typeface="Chalkduster" panose="03050602040202020205" pitchFamily="66" charset="77"/>
                  <a:ea typeface="+mn-ea"/>
                  <a:cs typeface="Calibri" panose="020F0502020204030204" pitchFamily="34" charset="0"/>
                </a:rPr>
                <a:t>occurrence</a:t>
              </a:r>
            </a:p>
          </p:txBody>
        </p:sp>
        <p:sp>
          <p:nvSpPr>
            <p:cNvPr id="13" name="Rettangolo 12">
              <a:extLst>
                <a:ext uri="{FF2B5EF4-FFF2-40B4-BE49-F238E27FC236}">
                  <a16:creationId xmlns:a16="http://schemas.microsoft.com/office/drawing/2014/main" id="{371B36ED-35B5-E3BB-BD98-6094FEE43025}"/>
                </a:ext>
              </a:extLst>
            </p:cNvPr>
            <p:cNvSpPr/>
            <p:nvPr/>
          </p:nvSpPr>
          <p:spPr>
            <a:xfrm>
              <a:off x="4381026" y="4095352"/>
              <a:ext cx="656396" cy="341504"/>
            </a:xfrm>
            <a:prstGeom prst="rect">
              <a:avLst/>
            </a:prstGeom>
          </p:spPr>
          <p:txBody>
            <a:bodyPr wrap="none">
              <a:spAutoFit/>
            </a:bodyPr>
            <a:lstStyle/>
            <a:p>
              <a:pPr marL="0" marR="0" lvl="0" indent="0" algn="r" defTabSz="832933" rtl="0" eaLnBrk="1" fontAlgn="auto" latinLnBrk="0" hangingPunct="1">
                <a:lnSpc>
                  <a:spcPct val="100000"/>
                </a:lnSpc>
                <a:spcBef>
                  <a:spcPts val="0"/>
                </a:spcBef>
                <a:spcAft>
                  <a:spcPts val="0"/>
                </a:spcAft>
                <a:buClrTx/>
                <a:buSzTx/>
                <a:buFontTx/>
                <a:buNone/>
                <a:tabLst/>
                <a:defRPr/>
              </a:pPr>
              <a:r>
                <a:rPr kumimoji="0" lang="en-US" sz="1619" b="0" i="0" u="none" strike="noStrike" kern="1200" cap="none" spc="-154" normalizeH="0" baseline="0" noProof="0" dirty="0">
                  <a:ln>
                    <a:noFill/>
                  </a:ln>
                  <a:solidFill>
                    <a:srgbClr val="1F497D"/>
                  </a:solidFill>
                  <a:effectLst>
                    <a:outerShdw blurRad="38100" dist="38100" dir="2700000" algn="tl">
                      <a:srgbClr val="000000">
                        <a:alpha val="43137"/>
                      </a:srgbClr>
                    </a:outerShdw>
                  </a:effectLst>
                  <a:uLnTx/>
                  <a:uFillTx/>
                  <a:latin typeface="Chalkduster" panose="03050602040202020205" pitchFamily="66" charset="77"/>
                  <a:ea typeface="+mn-ea"/>
                  <a:cs typeface="Calibri" panose="020F0502020204030204" pitchFamily="34" charset="0"/>
                </a:rPr>
                <a:t>Alert</a:t>
              </a:r>
            </a:p>
          </p:txBody>
        </p:sp>
        <p:sp>
          <p:nvSpPr>
            <p:cNvPr id="14" name="Rettangolo 13">
              <a:extLst>
                <a:ext uri="{FF2B5EF4-FFF2-40B4-BE49-F238E27FC236}">
                  <a16:creationId xmlns:a16="http://schemas.microsoft.com/office/drawing/2014/main" id="{DF3FE92E-69E8-1451-B1A9-31F2E90B3062}"/>
                </a:ext>
              </a:extLst>
            </p:cNvPr>
            <p:cNvSpPr/>
            <p:nvPr/>
          </p:nvSpPr>
          <p:spPr>
            <a:xfrm>
              <a:off x="3769990" y="2367521"/>
              <a:ext cx="1267430" cy="996683"/>
            </a:xfrm>
            <a:prstGeom prst="rect">
              <a:avLst/>
            </a:prstGeom>
          </p:spPr>
          <p:txBody>
            <a:bodyPr wrap="square" lIns="0" tIns="0" rIns="0" bIns="0">
              <a:spAutoFit/>
            </a:bodyPr>
            <a:lstStyle/>
            <a:p>
              <a:pPr marL="0" marR="0" lvl="0" indent="0" algn="r" defTabSz="832933" rtl="0" eaLnBrk="1" fontAlgn="auto" latinLnBrk="0" hangingPunct="1">
                <a:lnSpc>
                  <a:spcPct val="100000"/>
                </a:lnSpc>
                <a:spcBef>
                  <a:spcPts val="0"/>
                </a:spcBef>
                <a:spcAft>
                  <a:spcPts val="0"/>
                </a:spcAft>
                <a:buClrTx/>
                <a:buSzTx/>
                <a:buFontTx/>
                <a:buNone/>
                <a:tabLst/>
                <a:defRPr/>
              </a:pPr>
              <a:r>
                <a:rPr kumimoji="0" lang="en-US" sz="1619" b="0" i="0" u="none" strike="noStrike" kern="1200" cap="none" spc="-154" normalizeH="0" baseline="0" noProof="0" dirty="0">
                  <a:ln>
                    <a:noFill/>
                  </a:ln>
                  <a:solidFill>
                    <a:srgbClr val="1F497D"/>
                  </a:solidFill>
                  <a:effectLst>
                    <a:outerShdw blurRad="38100" dist="38100" dir="2700000" algn="tl">
                      <a:srgbClr val="000000">
                        <a:alpha val="43137"/>
                      </a:srgbClr>
                    </a:outerShdw>
                  </a:effectLst>
                  <a:uLnTx/>
                  <a:uFillTx/>
                  <a:latin typeface="Chalkduster" panose="03050602040202020205" pitchFamily="66" charset="77"/>
                  <a:ea typeface="+mn-ea"/>
                  <a:cs typeface="Calibri" panose="020F0502020204030204" pitchFamily="34" charset="0"/>
                </a:rPr>
                <a:t>Data transmission </a:t>
              </a:r>
            </a:p>
            <a:p>
              <a:pPr marL="0" marR="0" lvl="0" indent="0" algn="r" defTabSz="832933" rtl="0" eaLnBrk="1" fontAlgn="auto" latinLnBrk="0" hangingPunct="1">
                <a:lnSpc>
                  <a:spcPct val="100000"/>
                </a:lnSpc>
                <a:spcBef>
                  <a:spcPts val="0"/>
                </a:spcBef>
                <a:spcAft>
                  <a:spcPts val="0"/>
                </a:spcAft>
                <a:buClrTx/>
                <a:buSzTx/>
                <a:buFontTx/>
                <a:buNone/>
                <a:tabLst/>
                <a:defRPr/>
              </a:pPr>
              <a:r>
                <a:rPr kumimoji="0" lang="en-US" sz="1619" b="0" i="0" u="none" strike="noStrike" kern="1200" cap="none" spc="-154" normalizeH="0" baseline="0" noProof="0" dirty="0">
                  <a:ln>
                    <a:noFill/>
                  </a:ln>
                  <a:solidFill>
                    <a:srgbClr val="1F497D"/>
                  </a:solidFill>
                  <a:effectLst>
                    <a:outerShdw blurRad="38100" dist="38100" dir="2700000" algn="tl">
                      <a:srgbClr val="000000">
                        <a:alpha val="43137"/>
                      </a:srgbClr>
                    </a:outerShdw>
                  </a:effectLst>
                  <a:uLnTx/>
                  <a:uFillTx/>
                  <a:latin typeface="Chalkduster" panose="03050602040202020205" pitchFamily="66" charset="77"/>
                  <a:ea typeface="+mn-ea"/>
                  <a:cs typeface="Calibri" panose="020F0502020204030204" pitchFamily="34" charset="0"/>
                </a:rPr>
                <a:t>and processing</a:t>
              </a:r>
            </a:p>
          </p:txBody>
        </p:sp>
        <p:sp>
          <p:nvSpPr>
            <p:cNvPr id="15" name="Rettangolo 14">
              <a:extLst>
                <a:ext uri="{FF2B5EF4-FFF2-40B4-BE49-F238E27FC236}">
                  <a16:creationId xmlns:a16="http://schemas.microsoft.com/office/drawing/2014/main" id="{6F5BBA2D-B4C2-C2F2-8064-AAA1483E317E}"/>
                </a:ext>
              </a:extLst>
            </p:cNvPr>
            <p:cNvSpPr/>
            <p:nvPr/>
          </p:nvSpPr>
          <p:spPr>
            <a:xfrm>
              <a:off x="3930197" y="4609392"/>
              <a:ext cx="1107226" cy="498342"/>
            </a:xfrm>
            <a:prstGeom prst="rect">
              <a:avLst/>
            </a:prstGeom>
          </p:spPr>
          <p:txBody>
            <a:bodyPr wrap="none" lIns="0" tIns="0" rIns="0" bIns="0">
              <a:spAutoFit/>
            </a:bodyPr>
            <a:lstStyle/>
            <a:p>
              <a:pPr marL="0" marR="0" lvl="0" indent="0" algn="r" defTabSz="832933" rtl="0" eaLnBrk="1" fontAlgn="auto" latinLnBrk="0" hangingPunct="1">
                <a:lnSpc>
                  <a:spcPct val="100000"/>
                </a:lnSpc>
                <a:spcBef>
                  <a:spcPts val="0"/>
                </a:spcBef>
                <a:spcAft>
                  <a:spcPts val="0"/>
                </a:spcAft>
                <a:buClrTx/>
                <a:buSzTx/>
                <a:buFontTx/>
                <a:buNone/>
                <a:tabLst/>
                <a:defRPr/>
              </a:pPr>
              <a:r>
                <a:rPr kumimoji="0" lang="en-US" sz="1619" b="0" i="0" u="none" strike="noStrike" kern="1200" cap="none" spc="-154" normalizeH="0" baseline="0" noProof="0" dirty="0">
                  <a:ln>
                    <a:noFill/>
                  </a:ln>
                  <a:solidFill>
                    <a:srgbClr val="1F497D"/>
                  </a:solidFill>
                  <a:effectLst>
                    <a:outerShdw blurRad="38100" dist="38100" dir="2700000" algn="tl">
                      <a:srgbClr val="000000">
                        <a:alpha val="43137"/>
                      </a:srgbClr>
                    </a:outerShdw>
                  </a:effectLst>
                  <a:uLnTx/>
                  <a:uFillTx/>
                  <a:latin typeface="Chalkduster" panose="03050602040202020205" pitchFamily="66" charset="77"/>
                  <a:ea typeface="+mn-ea"/>
                  <a:cs typeface="Calibri" panose="020F0502020204030204" pitchFamily="34" charset="0"/>
                </a:rPr>
                <a:t>Emergency</a:t>
              </a:r>
            </a:p>
            <a:p>
              <a:pPr marL="0" marR="0" lvl="0" indent="0" algn="r" defTabSz="832933" rtl="0" eaLnBrk="1" fontAlgn="auto" latinLnBrk="0" hangingPunct="1">
                <a:lnSpc>
                  <a:spcPct val="100000"/>
                </a:lnSpc>
                <a:spcBef>
                  <a:spcPts val="0"/>
                </a:spcBef>
                <a:spcAft>
                  <a:spcPts val="0"/>
                </a:spcAft>
                <a:buClrTx/>
                <a:buSzTx/>
                <a:buFontTx/>
                <a:buNone/>
                <a:tabLst/>
                <a:defRPr/>
              </a:pPr>
              <a:r>
                <a:rPr kumimoji="0" lang="en-US" sz="1619" b="0" i="0" u="none" strike="noStrike" kern="1200" cap="none" spc="-154" normalizeH="0" baseline="0" noProof="0" dirty="0">
                  <a:ln>
                    <a:noFill/>
                  </a:ln>
                  <a:solidFill>
                    <a:srgbClr val="1F497D"/>
                  </a:solidFill>
                  <a:effectLst>
                    <a:outerShdw blurRad="38100" dist="38100" dir="2700000" algn="tl">
                      <a:srgbClr val="000000">
                        <a:alpha val="43137"/>
                      </a:srgbClr>
                    </a:outerShdw>
                  </a:effectLst>
                  <a:uLnTx/>
                  <a:uFillTx/>
                  <a:latin typeface="Chalkduster" panose="03050602040202020205" pitchFamily="66" charset="77"/>
                  <a:ea typeface="+mn-ea"/>
                  <a:cs typeface="Calibri" panose="020F0502020204030204" pitchFamily="34" charset="0"/>
                </a:rPr>
                <a:t>actions</a:t>
              </a:r>
            </a:p>
          </p:txBody>
        </p:sp>
        <p:grpSp>
          <p:nvGrpSpPr>
            <p:cNvPr id="18" name="Gruppo 17">
              <a:extLst>
                <a:ext uri="{FF2B5EF4-FFF2-40B4-BE49-F238E27FC236}">
                  <a16:creationId xmlns:a16="http://schemas.microsoft.com/office/drawing/2014/main" id="{1395143E-A9C6-C064-13D8-EE6991A80C16}"/>
                </a:ext>
              </a:extLst>
            </p:cNvPr>
            <p:cNvGrpSpPr/>
            <p:nvPr/>
          </p:nvGrpSpPr>
          <p:grpSpPr>
            <a:xfrm>
              <a:off x="5145638" y="1109538"/>
              <a:ext cx="277615" cy="3833510"/>
              <a:chOff x="864153" y="719401"/>
              <a:chExt cx="180000" cy="2485570"/>
            </a:xfrm>
          </p:grpSpPr>
          <p:cxnSp>
            <p:nvCxnSpPr>
              <p:cNvPr id="28" name="Connettore 1 193">
                <a:extLst>
                  <a:ext uri="{FF2B5EF4-FFF2-40B4-BE49-F238E27FC236}">
                    <a16:creationId xmlns:a16="http://schemas.microsoft.com/office/drawing/2014/main" id="{BD4831C5-59E1-B766-4DD3-2DB9B8E31567}"/>
                  </a:ext>
                </a:extLst>
              </p:cNvPr>
              <p:cNvCxnSpPr/>
              <p:nvPr/>
            </p:nvCxnSpPr>
            <p:spPr>
              <a:xfrm>
                <a:off x="864153" y="1791246"/>
                <a:ext cx="180000" cy="0"/>
              </a:xfrm>
              <a:prstGeom prst="line">
                <a:avLst/>
              </a:prstGeom>
              <a:ln w="12700" cap="rnd">
                <a:solidFill>
                  <a:schemeClr val="tx1">
                    <a:lumMod val="65000"/>
                    <a:lumOff val="35000"/>
                  </a:schemeClr>
                </a:solidFill>
                <a:headEnd type="oval"/>
              </a:ln>
            </p:spPr>
            <p:style>
              <a:lnRef idx="1">
                <a:schemeClr val="accent1"/>
              </a:lnRef>
              <a:fillRef idx="0">
                <a:schemeClr val="accent1"/>
              </a:fillRef>
              <a:effectRef idx="0">
                <a:schemeClr val="accent1"/>
              </a:effectRef>
              <a:fontRef idx="minor">
                <a:schemeClr val="tx1"/>
              </a:fontRef>
            </p:style>
          </p:cxnSp>
          <p:cxnSp>
            <p:nvCxnSpPr>
              <p:cNvPr id="29" name="Connettore 1 194">
                <a:extLst>
                  <a:ext uri="{FF2B5EF4-FFF2-40B4-BE49-F238E27FC236}">
                    <a16:creationId xmlns:a16="http://schemas.microsoft.com/office/drawing/2014/main" id="{CDFD06E6-A91D-4C1A-6A9E-D21F5F89F785}"/>
                  </a:ext>
                </a:extLst>
              </p:cNvPr>
              <p:cNvCxnSpPr/>
              <p:nvPr/>
            </p:nvCxnSpPr>
            <p:spPr>
              <a:xfrm>
                <a:off x="864153" y="2786147"/>
                <a:ext cx="180000" cy="0"/>
              </a:xfrm>
              <a:prstGeom prst="line">
                <a:avLst/>
              </a:prstGeom>
              <a:ln w="12700" cap="rnd">
                <a:solidFill>
                  <a:schemeClr val="tx1">
                    <a:lumMod val="65000"/>
                    <a:lumOff val="35000"/>
                  </a:schemeClr>
                </a:solidFill>
                <a:headEnd type="oval"/>
              </a:ln>
            </p:spPr>
            <p:style>
              <a:lnRef idx="1">
                <a:schemeClr val="accent1"/>
              </a:lnRef>
              <a:fillRef idx="0">
                <a:schemeClr val="accent1"/>
              </a:fillRef>
              <a:effectRef idx="0">
                <a:schemeClr val="accent1"/>
              </a:effectRef>
              <a:fontRef idx="minor">
                <a:schemeClr val="tx1"/>
              </a:fontRef>
            </p:style>
          </p:cxnSp>
          <p:cxnSp>
            <p:nvCxnSpPr>
              <p:cNvPr id="30" name="Connettore 1 195">
                <a:extLst>
                  <a:ext uri="{FF2B5EF4-FFF2-40B4-BE49-F238E27FC236}">
                    <a16:creationId xmlns:a16="http://schemas.microsoft.com/office/drawing/2014/main" id="{B02CA560-F18A-98BE-205A-48A447328A97}"/>
                  </a:ext>
                </a:extLst>
              </p:cNvPr>
              <p:cNvCxnSpPr/>
              <p:nvPr/>
            </p:nvCxnSpPr>
            <p:spPr>
              <a:xfrm>
                <a:off x="864153" y="3204971"/>
                <a:ext cx="180000" cy="0"/>
              </a:xfrm>
              <a:prstGeom prst="line">
                <a:avLst/>
              </a:prstGeom>
              <a:ln w="12700" cap="rnd">
                <a:solidFill>
                  <a:schemeClr val="tx1">
                    <a:lumMod val="65000"/>
                    <a:lumOff val="35000"/>
                  </a:schemeClr>
                </a:solidFill>
                <a:headEnd type="oval"/>
              </a:ln>
            </p:spPr>
            <p:style>
              <a:lnRef idx="1">
                <a:schemeClr val="accent1"/>
              </a:lnRef>
              <a:fillRef idx="0">
                <a:schemeClr val="accent1"/>
              </a:fillRef>
              <a:effectRef idx="0">
                <a:schemeClr val="accent1"/>
              </a:effectRef>
              <a:fontRef idx="minor">
                <a:schemeClr val="tx1"/>
              </a:fontRef>
            </p:style>
          </p:cxnSp>
          <p:cxnSp>
            <p:nvCxnSpPr>
              <p:cNvPr id="33" name="Connettore 1 198">
                <a:extLst>
                  <a:ext uri="{FF2B5EF4-FFF2-40B4-BE49-F238E27FC236}">
                    <a16:creationId xmlns:a16="http://schemas.microsoft.com/office/drawing/2014/main" id="{325411D8-DBA0-6558-EC41-74D90A1DFE07}"/>
                  </a:ext>
                </a:extLst>
              </p:cNvPr>
              <p:cNvCxnSpPr/>
              <p:nvPr/>
            </p:nvCxnSpPr>
            <p:spPr>
              <a:xfrm>
                <a:off x="864153" y="719401"/>
                <a:ext cx="180000" cy="0"/>
              </a:xfrm>
              <a:prstGeom prst="line">
                <a:avLst/>
              </a:prstGeom>
              <a:ln w="12700" cap="rnd">
                <a:solidFill>
                  <a:schemeClr val="tx1">
                    <a:lumMod val="65000"/>
                    <a:lumOff val="35000"/>
                  </a:schemeClr>
                </a:solidFill>
                <a:headEnd type="oval"/>
              </a:ln>
            </p:spPr>
            <p:style>
              <a:lnRef idx="1">
                <a:schemeClr val="accent1"/>
              </a:lnRef>
              <a:fillRef idx="0">
                <a:schemeClr val="accent1"/>
              </a:fillRef>
              <a:effectRef idx="0">
                <a:schemeClr val="accent1"/>
              </a:effectRef>
              <a:fontRef idx="minor">
                <a:schemeClr val="tx1"/>
              </a:fontRef>
            </p:style>
          </p:cxnSp>
        </p:grpSp>
        <p:sp>
          <p:nvSpPr>
            <p:cNvPr id="19" name="Freccia giù 24">
              <a:extLst>
                <a:ext uri="{FF2B5EF4-FFF2-40B4-BE49-F238E27FC236}">
                  <a16:creationId xmlns:a16="http://schemas.microsoft.com/office/drawing/2014/main" id="{A09AE94F-FDFD-D332-BD2A-6973164B07FA}"/>
                </a:ext>
              </a:extLst>
            </p:cNvPr>
            <p:cNvSpPr/>
            <p:nvPr/>
          </p:nvSpPr>
          <p:spPr>
            <a:xfrm>
              <a:off x="5172213" y="430421"/>
              <a:ext cx="487633" cy="6427581"/>
            </a:xfrm>
            <a:prstGeom prst="downArrow">
              <a:avLst/>
            </a:prstGeom>
            <a:solidFill>
              <a:schemeClr val="bg1">
                <a:lumMod val="85000"/>
              </a:schemeClr>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05140" rtl="0" eaLnBrk="1" fontAlgn="base" latinLnBrk="0" hangingPunct="0">
                <a:lnSpc>
                  <a:spcPct val="93000"/>
                </a:lnSpc>
                <a:spcBef>
                  <a:spcPct val="0"/>
                </a:spcBef>
                <a:spcAft>
                  <a:spcPct val="0"/>
                </a:spcAft>
                <a:buClr>
                  <a:srgbClr val="000000"/>
                </a:buClr>
                <a:buSzPct val="100000"/>
                <a:buFontTx/>
                <a:buNone/>
                <a:tabLst/>
                <a:defRPr/>
              </a:pPr>
              <a:endParaRPr kumimoji="0" lang="it-IT" sz="2468" b="0" i="0" u="none" strike="noStrike" kern="1200" cap="none" spc="0" normalizeH="0" baseline="0" noProof="0">
                <a:ln>
                  <a:noFill/>
                </a:ln>
                <a:solidFill>
                  <a:prstClr val="white">
                    <a:lumMod val="50000"/>
                  </a:prstClr>
                </a:solidFill>
                <a:effectLst/>
                <a:uLnTx/>
                <a:uFillTx/>
                <a:latin typeface="Calibri"/>
                <a:ea typeface="+mn-ea"/>
                <a:cs typeface="+mn-cs"/>
              </a:endParaRPr>
            </a:p>
          </p:txBody>
        </p:sp>
        <p:sp>
          <p:nvSpPr>
            <p:cNvPr id="21" name="Rettangolo 20">
              <a:extLst>
                <a:ext uri="{FF2B5EF4-FFF2-40B4-BE49-F238E27FC236}">
                  <a16:creationId xmlns:a16="http://schemas.microsoft.com/office/drawing/2014/main" id="{5816BCA5-10C3-4494-FC37-6310A1CB6DB9}"/>
                </a:ext>
              </a:extLst>
            </p:cNvPr>
            <p:cNvSpPr/>
            <p:nvPr/>
          </p:nvSpPr>
          <p:spPr>
            <a:xfrm>
              <a:off x="5156149" y="3907874"/>
              <a:ext cx="433837" cy="1031050"/>
            </a:xfrm>
            <a:prstGeom prst="rect">
              <a:avLst/>
            </a:prstGeom>
          </p:spPr>
          <p:txBody>
            <a:bodyPr vert="vert270" wrap="none">
              <a:spAutoFit/>
            </a:bodyPr>
            <a:lstStyle/>
            <a:p>
              <a:pPr marL="0" marR="0" lvl="0" indent="0" algn="ctr" defTabSz="832933" rtl="0" eaLnBrk="1" fontAlgn="auto" latinLnBrk="0" hangingPunct="1">
                <a:lnSpc>
                  <a:spcPct val="100000"/>
                </a:lnSpc>
                <a:spcBef>
                  <a:spcPts val="0"/>
                </a:spcBef>
                <a:spcAft>
                  <a:spcPts val="0"/>
                </a:spcAft>
                <a:buClrTx/>
                <a:buSzTx/>
                <a:buFontTx/>
                <a:buNone/>
                <a:tabLst/>
                <a:defRPr/>
              </a:pPr>
              <a:r>
                <a:rPr kumimoji="0" lang="en-US" sz="1619" b="0" i="1" u="none" strike="noStrike" kern="1200" cap="none" spc="0" normalizeH="0" baseline="0" noProof="0" dirty="0">
                  <a:ln>
                    <a:noFill/>
                  </a:ln>
                  <a:solidFill>
                    <a:prstClr val="white">
                      <a:lumMod val="50000"/>
                    </a:prstClr>
                  </a:solidFill>
                  <a:effectLst>
                    <a:outerShdw blurRad="38100" dist="38100" dir="2700000" algn="tl">
                      <a:srgbClr val="000000">
                        <a:alpha val="43137"/>
                      </a:srgbClr>
                    </a:outerShdw>
                  </a:effectLst>
                  <a:uLnTx/>
                  <a:uFillTx/>
                  <a:latin typeface="Chalkduster" panose="03050602040202020205" pitchFamily="66" charset="77"/>
                  <a:ea typeface="+mn-ea"/>
                  <a:cs typeface="Calibri" panose="020F0502020204030204" pitchFamily="34" charset="0"/>
                </a:rPr>
                <a:t>seconds</a:t>
              </a:r>
            </a:p>
          </p:txBody>
        </p:sp>
        <p:sp>
          <p:nvSpPr>
            <p:cNvPr id="23" name="Stella a 5 punte 22">
              <a:extLst>
                <a:ext uri="{FF2B5EF4-FFF2-40B4-BE49-F238E27FC236}">
                  <a16:creationId xmlns:a16="http://schemas.microsoft.com/office/drawing/2014/main" id="{940AF392-663E-1E0F-4D20-76BF674AEE9A}"/>
                </a:ext>
              </a:extLst>
            </p:cNvPr>
            <p:cNvSpPr/>
            <p:nvPr/>
          </p:nvSpPr>
          <p:spPr>
            <a:xfrm>
              <a:off x="5135579" y="690872"/>
              <a:ext cx="610764" cy="612419"/>
            </a:xfrm>
            <a:prstGeom prst="star5">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05140" rtl="0" eaLnBrk="1" fontAlgn="base" latinLnBrk="0" hangingPunct="0">
                <a:lnSpc>
                  <a:spcPct val="93000"/>
                </a:lnSpc>
                <a:spcBef>
                  <a:spcPct val="0"/>
                </a:spcBef>
                <a:spcAft>
                  <a:spcPct val="0"/>
                </a:spcAft>
                <a:buClr>
                  <a:srgbClr val="000000"/>
                </a:buClr>
                <a:buSzPct val="100000"/>
                <a:buFontTx/>
                <a:buNone/>
                <a:tabLst/>
                <a:defRPr/>
              </a:pPr>
              <a:endParaRPr kumimoji="0" lang="it-IT" sz="2776"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34" name="Gruppo 33">
            <a:extLst>
              <a:ext uri="{FF2B5EF4-FFF2-40B4-BE49-F238E27FC236}">
                <a16:creationId xmlns:a16="http://schemas.microsoft.com/office/drawing/2014/main" id="{4C2D3A6A-5C95-4CE6-FD02-DBDC9769F785}"/>
              </a:ext>
            </a:extLst>
          </p:cNvPr>
          <p:cNvGrpSpPr/>
          <p:nvPr/>
        </p:nvGrpSpPr>
        <p:grpSpPr>
          <a:xfrm>
            <a:off x="9800125" y="1721956"/>
            <a:ext cx="2258612" cy="3553219"/>
            <a:chOff x="3303076" y="1721956"/>
            <a:chExt cx="2258612" cy="3553219"/>
          </a:xfrm>
        </p:grpSpPr>
        <p:sp>
          <p:nvSpPr>
            <p:cNvPr id="35" name="Rettangolo 34">
              <a:extLst>
                <a:ext uri="{FF2B5EF4-FFF2-40B4-BE49-F238E27FC236}">
                  <a16:creationId xmlns:a16="http://schemas.microsoft.com/office/drawing/2014/main" id="{55C85130-A63D-7A13-582F-CC0F0D450169}"/>
                </a:ext>
              </a:extLst>
            </p:cNvPr>
            <p:cNvSpPr/>
            <p:nvPr/>
          </p:nvSpPr>
          <p:spPr>
            <a:xfrm>
              <a:off x="3769990" y="1721956"/>
              <a:ext cx="1791698" cy="3553219"/>
            </a:xfrm>
            <a:prstGeom prst="rect">
              <a:avLst/>
            </a:prstGeom>
            <a:solidFill>
              <a:srgbClr val="92D050">
                <a:alpha val="3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6" name="CasellaDiTesto 35">
              <a:extLst>
                <a:ext uri="{FF2B5EF4-FFF2-40B4-BE49-F238E27FC236}">
                  <a16:creationId xmlns:a16="http://schemas.microsoft.com/office/drawing/2014/main" id="{9A869641-ED4A-685F-0511-43847CD7B108}"/>
                </a:ext>
              </a:extLst>
            </p:cNvPr>
            <p:cNvSpPr txBox="1"/>
            <p:nvPr/>
          </p:nvSpPr>
          <p:spPr>
            <a:xfrm rot="16200000">
              <a:off x="3138126" y="3033667"/>
              <a:ext cx="853119"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800" b="0" i="0" u="none" strike="noStrike" kern="1200" cap="none" spc="0" normalizeH="0" baseline="0" noProof="0" dirty="0">
                  <a:ln>
                    <a:noFill/>
                  </a:ln>
                  <a:solidFill>
                    <a:srgbClr val="00B050"/>
                  </a:solidFill>
                  <a:effectLst/>
                  <a:uLnTx/>
                  <a:uFillTx/>
                  <a:latin typeface="Calibri" panose="020F0502020204030204"/>
                  <a:ea typeface="+mn-ea"/>
                  <a:cs typeface="+mn-cs"/>
                </a:rPr>
                <a:t>EEW</a:t>
              </a:r>
              <a:endParaRPr kumimoji="0" lang="en-US" sz="2800" b="0" i="0" u="none" strike="noStrike" kern="1200" cap="none" spc="0" normalizeH="0" baseline="0" noProof="0" dirty="0">
                <a:ln>
                  <a:noFill/>
                </a:ln>
                <a:solidFill>
                  <a:srgbClr val="00B050"/>
                </a:solidFill>
                <a:effectLst/>
                <a:uLnTx/>
                <a:uFillTx/>
                <a:latin typeface="Calibri" panose="020F0502020204030204"/>
                <a:ea typeface="+mn-ea"/>
                <a:cs typeface="+mn-cs"/>
              </a:endParaRPr>
            </a:p>
          </p:txBody>
        </p:sp>
      </p:grpSp>
      <p:sp>
        <p:nvSpPr>
          <p:cNvPr id="39" name="Rettangolo 38">
            <a:extLst>
              <a:ext uri="{FF2B5EF4-FFF2-40B4-BE49-F238E27FC236}">
                <a16:creationId xmlns:a16="http://schemas.microsoft.com/office/drawing/2014/main" id="{CC186FB3-C5CF-9084-A74A-E65D5D18D422}"/>
              </a:ext>
            </a:extLst>
          </p:cNvPr>
          <p:cNvSpPr/>
          <p:nvPr/>
        </p:nvSpPr>
        <p:spPr>
          <a:xfrm>
            <a:off x="10267039" y="1397866"/>
            <a:ext cx="1508884" cy="341504"/>
          </a:xfrm>
          <a:prstGeom prst="rect">
            <a:avLst/>
          </a:prstGeom>
          <a:solidFill>
            <a:schemeClr val="bg1">
              <a:lumMod val="85000"/>
            </a:schemeClr>
          </a:solidFill>
        </p:spPr>
        <p:txBody>
          <a:bodyPr wrap="square">
            <a:spAutoFit/>
          </a:bodyPr>
          <a:lstStyle/>
          <a:p>
            <a:pPr marL="0" marR="0" lvl="0" indent="0" algn="ctr" defTabSz="832933" rtl="0" eaLnBrk="1" fontAlgn="auto" latinLnBrk="0" hangingPunct="1">
              <a:lnSpc>
                <a:spcPct val="100000"/>
              </a:lnSpc>
              <a:spcBef>
                <a:spcPts val="0"/>
              </a:spcBef>
              <a:spcAft>
                <a:spcPts val="0"/>
              </a:spcAft>
              <a:buClrTx/>
              <a:buSzTx/>
              <a:buFontTx/>
              <a:buNone/>
              <a:tabLst/>
              <a:defRPr/>
            </a:pPr>
            <a:r>
              <a:rPr kumimoji="0" lang="en-US" sz="1619" b="0" i="1" u="none" strike="noStrike" kern="1200" cap="none" spc="-154" normalizeH="0" baseline="0" noProof="0" dirty="0">
                <a:ln>
                  <a:noFill/>
                </a:ln>
                <a:solidFill>
                  <a:prstClr val="black">
                    <a:lumMod val="65000"/>
                    <a:lumOff val="35000"/>
                  </a:prstClr>
                </a:solidFill>
                <a:effectLst>
                  <a:outerShdw blurRad="38100" dist="38100" dir="2700000" algn="tl">
                    <a:srgbClr val="000000">
                      <a:alpha val="43137"/>
                    </a:srgbClr>
                  </a:outerShdw>
                </a:effectLst>
                <a:uLnTx/>
                <a:uFillTx/>
                <a:latin typeface="Chalkduster" panose="03050602040202020205" pitchFamily="66" charset="77"/>
                <a:ea typeface="+mn-ea"/>
                <a:cs typeface="Calibri" panose="020F0502020204030204" pitchFamily="34" charset="0"/>
              </a:rPr>
              <a:t>Blind Zone</a:t>
            </a:r>
          </a:p>
        </p:txBody>
      </p:sp>
      <p:sp>
        <p:nvSpPr>
          <p:cNvPr id="40" name="CasellaDiTesto 39">
            <a:extLst>
              <a:ext uri="{FF2B5EF4-FFF2-40B4-BE49-F238E27FC236}">
                <a16:creationId xmlns:a16="http://schemas.microsoft.com/office/drawing/2014/main" id="{DDB3A70F-B040-2D51-6F2B-4C98D6C733CB}"/>
              </a:ext>
            </a:extLst>
          </p:cNvPr>
          <p:cNvSpPr txBox="1"/>
          <p:nvPr/>
        </p:nvSpPr>
        <p:spPr>
          <a:xfrm>
            <a:off x="186625" y="3768906"/>
            <a:ext cx="2895894" cy="2677656"/>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US" altLang="en-US" sz="2400" b="1" i="0" u="none" strike="noStrike" kern="1200" cap="none" spc="0" normalizeH="0" baseline="0" noProof="0" dirty="0">
                <a:ln>
                  <a:noFill/>
                </a:ln>
                <a:solidFill>
                  <a:srgbClr val="339966"/>
                </a:solidFill>
                <a:effectLst/>
                <a:uLnTx/>
                <a:uFillTx/>
                <a:latin typeface="Calibri Light" panose="020F0302020204030204"/>
                <a:ea typeface="+mn-ea"/>
                <a:cs typeface="Calibri" panose="020F0502020204030204" pitchFamily="34" charset="0"/>
              </a:rPr>
              <a:t>The EEWS identifies an ongoing earthquake and provides a warning before the ground shaking reaches the target site.</a:t>
            </a:r>
          </a:p>
        </p:txBody>
      </p:sp>
    </p:spTree>
    <p:extLst>
      <p:ext uri="{BB962C8B-B14F-4D97-AF65-F5344CB8AC3E}">
        <p14:creationId xmlns:p14="http://schemas.microsoft.com/office/powerpoint/2010/main" val="19583383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A5C474B-B863-24A0-BD0D-4297A024CED7}"/>
              </a:ext>
            </a:extLst>
          </p:cNvPr>
          <p:cNvSpPr>
            <a:spLocks noGrp="1"/>
          </p:cNvSpPr>
          <p:nvPr>
            <p:ph type="title"/>
          </p:nvPr>
        </p:nvSpPr>
        <p:spPr>
          <a:xfrm>
            <a:off x="838200" y="111761"/>
            <a:ext cx="10515600" cy="1325563"/>
          </a:xfrm>
        </p:spPr>
        <p:txBody>
          <a:bodyPr/>
          <a:lstStyle/>
          <a:p>
            <a:r>
              <a:rPr lang="it-IT" dirty="0">
                <a:latin typeface="+mn-lt"/>
              </a:rPr>
              <a:t>Conclusive </a:t>
            </a:r>
            <a:r>
              <a:rPr lang="it-IT" dirty="0" err="1">
                <a:latin typeface="+mn-lt"/>
              </a:rPr>
              <a:t>remarks</a:t>
            </a:r>
            <a:endParaRPr lang="it-IT" dirty="0">
              <a:latin typeface="+mn-lt"/>
            </a:endParaRPr>
          </a:p>
        </p:txBody>
      </p:sp>
      <p:graphicFrame>
        <p:nvGraphicFramePr>
          <p:cNvPr id="4" name="Segnaposto contenuto 3">
            <a:extLst>
              <a:ext uri="{FF2B5EF4-FFF2-40B4-BE49-F238E27FC236}">
                <a16:creationId xmlns:a16="http://schemas.microsoft.com/office/drawing/2014/main" id="{D3729D07-726C-C9CD-E739-5E212D358086}"/>
              </a:ext>
            </a:extLst>
          </p:cNvPr>
          <p:cNvGraphicFramePr>
            <a:graphicFrameLocks noGrp="1"/>
          </p:cNvGraphicFramePr>
          <p:nvPr>
            <p:ph idx="1"/>
            <p:extLst>
              <p:ext uri="{D42A27DB-BD31-4B8C-83A1-F6EECF244321}">
                <p14:modId xmlns:p14="http://schemas.microsoft.com/office/powerpoint/2010/main" val="1325539241"/>
              </p:ext>
            </p:extLst>
          </p:nvPr>
        </p:nvGraphicFramePr>
        <p:xfrm>
          <a:off x="66301" y="1275310"/>
          <a:ext cx="11896314" cy="530124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91395809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AADEE88B-365C-E4A6-AEE3-91D199EB9166}"/>
              </a:ext>
            </a:extLst>
          </p:cNvPr>
          <p:cNvPicPr>
            <a:picLocks noChangeAspect="1" noChangeArrowheads="1"/>
          </p:cNvPicPr>
          <p:nvPr/>
        </p:nvPicPr>
        <p:blipFill>
          <a:blip r:embed="rId2">
            <a:alphaModFix amt="16000"/>
            <a:extLst>
              <a:ext uri="{28A0092B-C50C-407E-A947-70E740481C1C}">
                <a14:useLocalDpi xmlns:a14="http://schemas.microsoft.com/office/drawing/2010/main" val="0"/>
              </a:ext>
            </a:extLst>
          </a:blip>
          <a:srcRect/>
          <a:stretch>
            <a:fillRect/>
          </a:stretch>
        </p:blipFill>
        <p:spPr bwMode="auto">
          <a:xfrm>
            <a:off x="-314960" y="0"/>
            <a:ext cx="12506960" cy="8327338"/>
          </a:xfrm>
          <a:prstGeom prst="rect">
            <a:avLst/>
          </a:prstGeom>
          <a:noFill/>
          <a:extLst>
            <a:ext uri="{909E8E84-426E-40DD-AFC4-6F175D3DCCD1}">
              <a14:hiddenFill xmlns:a14="http://schemas.microsoft.com/office/drawing/2010/main">
                <a:solidFill>
                  <a:srgbClr val="FFFFFF"/>
                </a:solidFill>
              </a14:hiddenFill>
            </a:ext>
          </a:extLst>
        </p:spPr>
      </p:pic>
      <p:sp>
        <p:nvSpPr>
          <p:cNvPr id="7" name="CasellaDiTesto 6">
            <a:extLst>
              <a:ext uri="{FF2B5EF4-FFF2-40B4-BE49-F238E27FC236}">
                <a16:creationId xmlns:a16="http://schemas.microsoft.com/office/drawing/2014/main" id="{0B8DC5C5-E5F8-3BCC-2A1B-AB94A20561C7}"/>
              </a:ext>
            </a:extLst>
          </p:cNvPr>
          <p:cNvSpPr txBox="1"/>
          <p:nvPr/>
        </p:nvSpPr>
        <p:spPr>
          <a:xfrm>
            <a:off x="6417928" y="145156"/>
            <a:ext cx="6253480" cy="1836400"/>
          </a:xfrm>
          <a:prstGeom prst="rect">
            <a:avLst/>
          </a:prstGeom>
          <a:noFill/>
        </p:spPr>
        <p:txBody>
          <a:bodyPr wrap="square">
            <a:spAutoFit/>
          </a:bodyPr>
          <a:lstStyle/>
          <a:p>
            <a:pPr algn="ctr" rtl="0">
              <a:spcBef>
                <a:spcPts val="0"/>
              </a:spcBef>
              <a:spcAft>
                <a:spcPts val="800"/>
              </a:spcAft>
            </a:pPr>
            <a:r>
              <a:rPr lang="en-GB" sz="3200" b="1" i="0" u="none" strike="noStrike" dirty="0">
                <a:solidFill>
                  <a:srgbClr val="0070C0"/>
                </a:solidFill>
                <a:effectLst/>
                <a:latin typeface="Calibri" panose="020F0502020204030204" pitchFamily="34" charset="0"/>
              </a:rPr>
              <a:t>NEAMTWS Experts Meeting</a:t>
            </a:r>
            <a:endParaRPr lang="en-GB" b="0" dirty="0">
              <a:effectLst/>
            </a:endParaRPr>
          </a:p>
          <a:p>
            <a:pPr algn="ctr" rtl="0">
              <a:spcBef>
                <a:spcPts val="0"/>
              </a:spcBef>
              <a:spcAft>
                <a:spcPts val="800"/>
              </a:spcAft>
            </a:pPr>
            <a:r>
              <a:rPr lang="en-GB" sz="1800" b="1" i="0" u="none" strike="noStrike" dirty="0">
                <a:solidFill>
                  <a:srgbClr val="7F7F7F"/>
                </a:solidFill>
                <a:effectLst/>
                <a:latin typeface="Calibri" panose="020F0502020204030204" pitchFamily="34" charset="0"/>
              </a:rPr>
              <a:t>Implementing NEAMTWS 2030 Strategy</a:t>
            </a:r>
            <a:br>
              <a:rPr lang="en-GB" sz="1800" b="0" i="0" u="none" strike="noStrike" dirty="0">
                <a:solidFill>
                  <a:srgbClr val="7F7F7F"/>
                </a:solidFill>
                <a:effectLst/>
                <a:latin typeface="Calibri" panose="020F0502020204030204" pitchFamily="34" charset="0"/>
              </a:rPr>
            </a:br>
            <a:r>
              <a:rPr lang="en-GB" sz="1800" b="1" i="0" u="none" strike="noStrike" dirty="0">
                <a:solidFill>
                  <a:srgbClr val="7F7F7F"/>
                </a:solidFill>
                <a:effectLst/>
                <a:latin typeface="Calibri" panose="020F0502020204030204" pitchFamily="34" charset="0"/>
              </a:rPr>
              <a:t>Opportunities and Actions to Explore </a:t>
            </a:r>
            <a:endParaRPr lang="en-GB" b="0" dirty="0">
              <a:effectLst/>
            </a:endParaRPr>
          </a:p>
          <a:p>
            <a:pPr algn="ctr" rtl="0">
              <a:spcBef>
                <a:spcPts val="0"/>
              </a:spcBef>
              <a:spcAft>
                <a:spcPts val="800"/>
              </a:spcAft>
            </a:pPr>
            <a:r>
              <a:rPr lang="en-GB" sz="1400" b="0" i="0" u="none" strike="noStrike" dirty="0">
                <a:solidFill>
                  <a:srgbClr val="7F7F7F"/>
                </a:solidFill>
                <a:effectLst/>
                <a:latin typeface="Times New Roman" panose="02020603050405020304" pitchFamily="18" charset="0"/>
              </a:rPr>
              <a:t>28-30 Nov, Naples, Italy</a:t>
            </a:r>
            <a:br>
              <a:rPr lang="en-GB" dirty="0"/>
            </a:br>
            <a:endParaRPr lang="en-GB" dirty="0"/>
          </a:p>
        </p:txBody>
      </p:sp>
      <p:sp>
        <p:nvSpPr>
          <p:cNvPr id="8" name="CasellaDiTesto 7">
            <a:extLst>
              <a:ext uri="{FF2B5EF4-FFF2-40B4-BE49-F238E27FC236}">
                <a16:creationId xmlns:a16="http://schemas.microsoft.com/office/drawing/2014/main" id="{5ED8ECB0-F043-0946-125D-C80244339D7B}"/>
              </a:ext>
            </a:extLst>
          </p:cNvPr>
          <p:cNvSpPr txBox="1"/>
          <p:nvPr/>
        </p:nvSpPr>
        <p:spPr>
          <a:xfrm>
            <a:off x="7586328" y="1943943"/>
            <a:ext cx="3916680" cy="369332"/>
          </a:xfrm>
          <a:prstGeom prst="rect">
            <a:avLst/>
          </a:prstGeom>
          <a:noFill/>
        </p:spPr>
        <p:txBody>
          <a:bodyPr wrap="square">
            <a:spAutoFit/>
          </a:bodyPr>
          <a:lstStyle/>
          <a:p>
            <a:pPr algn="ctr"/>
            <a:r>
              <a:rPr lang="en-GB" sz="1800" b="1" dirty="0">
                <a:solidFill>
                  <a:schemeClr val="accent6">
                    <a:lumMod val="75000"/>
                  </a:schemeClr>
                </a:solidFill>
              </a:rPr>
              <a:t>Reducing alert time for local system</a:t>
            </a:r>
            <a:endParaRPr lang="en-GB" dirty="0"/>
          </a:p>
        </p:txBody>
      </p:sp>
      <p:sp>
        <p:nvSpPr>
          <p:cNvPr id="11" name="Titolo 3">
            <a:extLst>
              <a:ext uri="{FF2B5EF4-FFF2-40B4-BE49-F238E27FC236}">
                <a16:creationId xmlns:a16="http://schemas.microsoft.com/office/drawing/2014/main" id="{827E8EFE-ADE4-23A4-907E-911E4100781F}"/>
              </a:ext>
            </a:extLst>
          </p:cNvPr>
          <p:cNvSpPr txBox="1">
            <a:spLocks/>
          </p:cNvSpPr>
          <p:nvPr/>
        </p:nvSpPr>
        <p:spPr>
          <a:xfrm>
            <a:off x="4899008" y="3532733"/>
            <a:ext cx="7292992" cy="126187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GB" sz="4800" b="1" dirty="0">
                <a:solidFill>
                  <a:schemeClr val="accent6">
                    <a:lumMod val="75000"/>
                  </a:schemeClr>
                </a:solidFill>
              </a:rPr>
              <a:t>Thank you for your attention</a:t>
            </a:r>
            <a:endParaRPr lang="it-IT" sz="4800" b="1" dirty="0">
              <a:solidFill>
                <a:schemeClr val="accent6">
                  <a:lumMod val="75000"/>
                </a:schemeClr>
              </a:solidFill>
            </a:endParaRPr>
          </a:p>
        </p:txBody>
      </p:sp>
    </p:spTree>
    <p:extLst>
      <p:ext uri="{BB962C8B-B14F-4D97-AF65-F5344CB8AC3E}">
        <p14:creationId xmlns:p14="http://schemas.microsoft.com/office/powerpoint/2010/main" val="41755845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4" name="Titolo 1">
            <a:extLst>
              <a:ext uri="{FF2B5EF4-FFF2-40B4-BE49-F238E27FC236}">
                <a16:creationId xmlns:a16="http://schemas.microsoft.com/office/drawing/2014/main" id="{A5227BE9-0427-979B-5A73-48F2F11FB92A}"/>
              </a:ext>
            </a:extLst>
          </p:cNvPr>
          <p:cNvSpPr>
            <a:spLocks noGrp="1"/>
          </p:cNvSpPr>
          <p:nvPr>
            <p:ph type="title"/>
          </p:nvPr>
        </p:nvSpPr>
        <p:spPr>
          <a:xfrm>
            <a:off x="576000" y="309600"/>
            <a:ext cx="8737600" cy="1143000"/>
          </a:xfrm>
        </p:spPr>
        <p:txBody>
          <a:bodyPr>
            <a:normAutofit fontScale="90000"/>
          </a:bodyPr>
          <a:lstStyle/>
          <a:p>
            <a:pPr>
              <a:lnSpc>
                <a:spcPct val="100000"/>
              </a:lnSpc>
            </a:pPr>
            <a:r>
              <a:rPr lang="it-IT" dirty="0" err="1"/>
              <a:t>Earthquake</a:t>
            </a:r>
            <a:r>
              <a:rPr lang="it-IT" dirty="0"/>
              <a:t> </a:t>
            </a:r>
            <a:r>
              <a:rPr lang="it-IT" dirty="0" err="1"/>
              <a:t>Early</a:t>
            </a:r>
            <a:r>
              <a:rPr lang="it-IT" dirty="0"/>
              <a:t> Warning &amp; Rapid </a:t>
            </a:r>
            <a:r>
              <a:rPr lang="it-IT" dirty="0" err="1"/>
              <a:t>Response</a:t>
            </a:r>
            <a:r>
              <a:rPr lang="it-IT" dirty="0"/>
              <a:t> Systems 2</a:t>
            </a:r>
          </a:p>
        </p:txBody>
      </p:sp>
      <p:sp>
        <p:nvSpPr>
          <p:cNvPr id="55" name="Segnaposto contenuto 54">
            <a:extLst>
              <a:ext uri="{FF2B5EF4-FFF2-40B4-BE49-F238E27FC236}">
                <a16:creationId xmlns:a16="http://schemas.microsoft.com/office/drawing/2014/main" id="{F0A01B4D-2C56-B002-1438-97E64E03FC22}"/>
              </a:ext>
            </a:extLst>
          </p:cNvPr>
          <p:cNvSpPr>
            <a:spLocks noGrp="1"/>
          </p:cNvSpPr>
          <p:nvPr>
            <p:ph idx="1"/>
          </p:nvPr>
        </p:nvSpPr>
        <p:spPr/>
        <p:txBody>
          <a:bodyPr/>
          <a:lstStyle/>
          <a:p>
            <a:endParaRPr lang="it-IT"/>
          </a:p>
        </p:txBody>
      </p:sp>
      <p:pic>
        <p:nvPicPr>
          <p:cNvPr id="26" name="Segnaposto contenuto 4">
            <a:extLst>
              <a:ext uri="{FF2B5EF4-FFF2-40B4-BE49-F238E27FC236}">
                <a16:creationId xmlns:a16="http://schemas.microsoft.com/office/drawing/2014/main" id="{96D2A49C-1CF3-41D7-6C68-4AD30E1D9B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2834237" y="1813479"/>
            <a:ext cx="7595012" cy="44411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27" name="Gruppo 26">
            <a:extLst>
              <a:ext uri="{FF2B5EF4-FFF2-40B4-BE49-F238E27FC236}">
                <a16:creationId xmlns:a16="http://schemas.microsoft.com/office/drawing/2014/main" id="{93104BEB-2CB3-ECF4-B24E-BFA869D64B46}"/>
              </a:ext>
            </a:extLst>
          </p:cNvPr>
          <p:cNvGrpSpPr/>
          <p:nvPr/>
        </p:nvGrpSpPr>
        <p:grpSpPr>
          <a:xfrm>
            <a:off x="10224820" y="-13809"/>
            <a:ext cx="2018572" cy="6871811"/>
            <a:chOff x="3727771" y="-13809"/>
            <a:chExt cx="2018572" cy="6871811"/>
          </a:xfrm>
        </p:grpSpPr>
        <p:sp>
          <p:nvSpPr>
            <p:cNvPr id="28" name="Rettangolo 27">
              <a:extLst>
                <a:ext uri="{FF2B5EF4-FFF2-40B4-BE49-F238E27FC236}">
                  <a16:creationId xmlns:a16="http://schemas.microsoft.com/office/drawing/2014/main" id="{6E02329D-F973-8D4F-1F48-B6C33D7B8BF5}"/>
                </a:ext>
              </a:extLst>
            </p:cNvPr>
            <p:cNvSpPr/>
            <p:nvPr/>
          </p:nvSpPr>
          <p:spPr>
            <a:xfrm>
              <a:off x="3769990" y="-13809"/>
              <a:ext cx="1653263" cy="6871811"/>
            </a:xfrm>
            <a:prstGeom prst="rect">
              <a:avLst/>
            </a:prstGeom>
            <a:solidFill>
              <a:srgbClr val="EB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705140" rtl="0" eaLnBrk="1" fontAlgn="base" latinLnBrk="0" hangingPunct="0">
                <a:lnSpc>
                  <a:spcPct val="93000"/>
                </a:lnSpc>
                <a:spcBef>
                  <a:spcPct val="0"/>
                </a:spcBef>
                <a:spcAft>
                  <a:spcPct val="0"/>
                </a:spcAft>
                <a:buClr>
                  <a:srgbClr val="000000"/>
                </a:buClr>
                <a:buSzPct val="100000"/>
                <a:buFontTx/>
                <a:buNone/>
                <a:tabLst/>
                <a:defRPr/>
              </a:pPr>
              <a:endParaRPr kumimoji="0" lang="it-IT" sz="2776" b="0" i="0" u="none" strike="noStrike" kern="1200" cap="none" spc="0" normalizeH="0" baseline="0" noProof="0">
                <a:ln>
                  <a:noFill/>
                </a:ln>
                <a:solidFill>
                  <a:prstClr val="white"/>
                </a:solidFill>
                <a:effectLst/>
                <a:uLnTx/>
                <a:uFillTx/>
                <a:latin typeface="Calibri"/>
                <a:ea typeface="+mn-ea"/>
                <a:cs typeface="+mn-cs"/>
              </a:endParaRPr>
            </a:p>
          </p:txBody>
        </p:sp>
        <p:sp>
          <p:nvSpPr>
            <p:cNvPr id="29" name="Rettangolo 28">
              <a:extLst>
                <a:ext uri="{FF2B5EF4-FFF2-40B4-BE49-F238E27FC236}">
                  <a16:creationId xmlns:a16="http://schemas.microsoft.com/office/drawing/2014/main" id="{A47E8356-E149-FFBF-3CE2-DE06D2247E40}"/>
                </a:ext>
              </a:extLst>
            </p:cNvPr>
            <p:cNvSpPr/>
            <p:nvPr/>
          </p:nvSpPr>
          <p:spPr>
            <a:xfrm>
              <a:off x="3919999" y="789125"/>
              <a:ext cx="1117422" cy="498342"/>
            </a:xfrm>
            <a:prstGeom prst="rect">
              <a:avLst/>
            </a:prstGeom>
          </p:spPr>
          <p:txBody>
            <a:bodyPr wrap="none" lIns="0" tIns="0" rIns="0" bIns="0">
              <a:spAutoFit/>
            </a:bodyPr>
            <a:lstStyle/>
            <a:p>
              <a:pPr marL="0" marR="0" lvl="0" indent="0" algn="r" defTabSz="832933" rtl="0" eaLnBrk="1" fontAlgn="auto" latinLnBrk="0" hangingPunct="1">
                <a:lnSpc>
                  <a:spcPct val="100000"/>
                </a:lnSpc>
                <a:spcBef>
                  <a:spcPts val="0"/>
                </a:spcBef>
                <a:spcAft>
                  <a:spcPts val="0"/>
                </a:spcAft>
                <a:buClrTx/>
                <a:buSzTx/>
                <a:buFontTx/>
                <a:buNone/>
                <a:tabLst/>
                <a:defRPr/>
              </a:pPr>
              <a:r>
                <a:rPr kumimoji="0" lang="en-US" sz="1619" b="0" i="0" u="none" strike="noStrike" kern="1200" cap="none" spc="-154" normalizeH="0" baseline="0" noProof="0" dirty="0">
                  <a:ln>
                    <a:noFill/>
                  </a:ln>
                  <a:solidFill>
                    <a:srgbClr val="C00000"/>
                  </a:solidFill>
                  <a:effectLst>
                    <a:outerShdw blurRad="38100" dist="38100" dir="2700000" algn="tl">
                      <a:srgbClr val="000000">
                        <a:alpha val="43137"/>
                      </a:srgbClr>
                    </a:outerShdw>
                  </a:effectLst>
                  <a:uLnTx/>
                  <a:uFillTx/>
                  <a:latin typeface="Chalkduster" panose="03050602040202020205" pitchFamily="66" charset="77"/>
                  <a:ea typeface="+mn-ea"/>
                  <a:cs typeface="Calibri" panose="020F0502020204030204" pitchFamily="34" charset="0"/>
                </a:rPr>
                <a:t>Earthquake</a:t>
              </a:r>
            </a:p>
            <a:p>
              <a:pPr marL="0" marR="0" lvl="0" indent="0" algn="r" defTabSz="832933" rtl="0" eaLnBrk="1" fontAlgn="auto" latinLnBrk="0" hangingPunct="1">
                <a:lnSpc>
                  <a:spcPct val="100000"/>
                </a:lnSpc>
                <a:spcBef>
                  <a:spcPts val="0"/>
                </a:spcBef>
                <a:spcAft>
                  <a:spcPts val="0"/>
                </a:spcAft>
                <a:buClrTx/>
                <a:buSzTx/>
                <a:buFontTx/>
                <a:buNone/>
                <a:tabLst/>
                <a:defRPr/>
              </a:pPr>
              <a:r>
                <a:rPr kumimoji="0" lang="en-US" sz="1619" b="0" i="0" u="none" strike="noStrike" kern="1200" cap="none" spc="-154" normalizeH="0" baseline="0" noProof="0" dirty="0">
                  <a:ln>
                    <a:noFill/>
                  </a:ln>
                  <a:solidFill>
                    <a:srgbClr val="C00000"/>
                  </a:solidFill>
                  <a:effectLst>
                    <a:outerShdw blurRad="38100" dist="38100" dir="2700000" algn="tl">
                      <a:srgbClr val="000000">
                        <a:alpha val="43137"/>
                      </a:srgbClr>
                    </a:outerShdw>
                  </a:effectLst>
                  <a:uLnTx/>
                  <a:uFillTx/>
                  <a:latin typeface="Chalkduster" panose="03050602040202020205" pitchFamily="66" charset="77"/>
                  <a:ea typeface="+mn-ea"/>
                  <a:cs typeface="Calibri" panose="020F0502020204030204" pitchFamily="34" charset="0"/>
                </a:rPr>
                <a:t>occurrence</a:t>
              </a:r>
            </a:p>
          </p:txBody>
        </p:sp>
        <p:sp>
          <p:nvSpPr>
            <p:cNvPr id="30" name="Rettangolo 29">
              <a:extLst>
                <a:ext uri="{FF2B5EF4-FFF2-40B4-BE49-F238E27FC236}">
                  <a16:creationId xmlns:a16="http://schemas.microsoft.com/office/drawing/2014/main" id="{0B37FF2C-493F-092D-C14E-019D7280CC57}"/>
                </a:ext>
              </a:extLst>
            </p:cNvPr>
            <p:cNvSpPr/>
            <p:nvPr/>
          </p:nvSpPr>
          <p:spPr>
            <a:xfrm>
              <a:off x="4381026" y="4095352"/>
              <a:ext cx="656396" cy="341504"/>
            </a:xfrm>
            <a:prstGeom prst="rect">
              <a:avLst/>
            </a:prstGeom>
          </p:spPr>
          <p:txBody>
            <a:bodyPr wrap="none">
              <a:spAutoFit/>
            </a:bodyPr>
            <a:lstStyle/>
            <a:p>
              <a:pPr marL="0" marR="0" lvl="0" indent="0" algn="r" defTabSz="832933" rtl="0" eaLnBrk="1" fontAlgn="auto" latinLnBrk="0" hangingPunct="1">
                <a:lnSpc>
                  <a:spcPct val="100000"/>
                </a:lnSpc>
                <a:spcBef>
                  <a:spcPts val="0"/>
                </a:spcBef>
                <a:spcAft>
                  <a:spcPts val="0"/>
                </a:spcAft>
                <a:buClrTx/>
                <a:buSzTx/>
                <a:buFontTx/>
                <a:buNone/>
                <a:tabLst/>
                <a:defRPr/>
              </a:pPr>
              <a:r>
                <a:rPr kumimoji="0" lang="en-US" sz="1619" b="0" i="0" u="none" strike="noStrike" kern="1200" cap="none" spc="-154" normalizeH="0" baseline="0" noProof="0" dirty="0">
                  <a:ln>
                    <a:noFill/>
                  </a:ln>
                  <a:solidFill>
                    <a:srgbClr val="1F497D"/>
                  </a:solidFill>
                  <a:effectLst>
                    <a:outerShdw blurRad="38100" dist="38100" dir="2700000" algn="tl">
                      <a:srgbClr val="000000">
                        <a:alpha val="43137"/>
                      </a:srgbClr>
                    </a:outerShdw>
                  </a:effectLst>
                  <a:uLnTx/>
                  <a:uFillTx/>
                  <a:latin typeface="Chalkduster" panose="03050602040202020205" pitchFamily="66" charset="77"/>
                  <a:ea typeface="+mn-ea"/>
                  <a:cs typeface="Calibri" panose="020F0502020204030204" pitchFamily="34" charset="0"/>
                </a:rPr>
                <a:t>Alert</a:t>
              </a:r>
            </a:p>
          </p:txBody>
        </p:sp>
        <p:sp>
          <p:nvSpPr>
            <p:cNvPr id="31" name="Rettangolo 30">
              <a:extLst>
                <a:ext uri="{FF2B5EF4-FFF2-40B4-BE49-F238E27FC236}">
                  <a16:creationId xmlns:a16="http://schemas.microsoft.com/office/drawing/2014/main" id="{37146FF0-8021-552A-C300-4A54BFFA64D5}"/>
                </a:ext>
              </a:extLst>
            </p:cNvPr>
            <p:cNvSpPr/>
            <p:nvPr/>
          </p:nvSpPr>
          <p:spPr>
            <a:xfrm>
              <a:off x="3769990" y="2367521"/>
              <a:ext cx="1267430" cy="996683"/>
            </a:xfrm>
            <a:prstGeom prst="rect">
              <a:avLst/>
            </a:prstGeom>
          </p:spPr>
          <p:txBody>
            <a:bodyPr wrap="square" lIns="0" tIns="0" rIns="0" bIns="0">
              <a:spAutoFit/>
            </a:bodyPr>
            <a:lstStyle/>
            <a:p>
              <a:pPr marL="0" marR="0" lvl="0" indent="0" algn="r" defTabSz="832933" rtl="0" eaLnBrk="1" fontAlgn="auto" latinLnBrk="0" hangingPunct="1">
                <a:lnSpc>
                  <a:spcPct val="100000"/>
                </a:lnSpc>
                <a:spcBef>
                  <a:spcPts val="0"/>
                </a:spcBef>
                <a:spcAft>
                  <a:spcPts val="0"/>
                </a:spcAft>
                <a:buClrTx/>
                <a:buSzTx/>
                <a:buFontTx/>
                <a:buNone/>
                <a:tabLst/>
                <a:defRPr/>
              </a:pPr>
              <a:r>
                <a:rPr kumimoji="0" lang="en-US" sz="1619" b="0" i="0" u="none" strike="noStrike" kern="1200" cap="none" spc="-154" normalizeH="0" baseline="0" noProof="0" dirty="0">
                  <a:ln>
                    <a:noFill/>
                  </a:ln>
                  <a:solidFill>
                    <a:srgbClr val="1F497D"/>
                  </a:solidFill>
                  <a:effectLst>
                    <a:outerShdw blurRad="38100" dist="38100" dir="2700000" algn="tl">
                      <a:srgbClr val="000000">
                        <a:alpha val="43137"/>
                      </a:srgbClr>
                    </a:outerShdw>
                  </a:effectLst>
                  <a:uLnTx/>
                  <a:uFillTx/>
                  <a:latin typeface="Chalkduster" panose="03050602040202020205" pitchFamily="66" charset="77"/>
                  <a:ea typeface="+mn-ea"/>
                  <a:cs typeface="Calibri" panose="020F0502020204030204" pitchFamily="34" charset="0"/>
                </a:rPr>
                <a:t>Data transmission </a:t>
              </a:r>
            </a:p>
            <a:p>
              <a:pPr marL="0" marR="0" lvl="0" indent="0" algn="r" defTabSz="832933" rtl="0" eaLnBrk="1" fontAlgn="auto" latinLnBrk="0" hangingPunct="1">
                <a:lnSpc>
                  <a:spcPct val="100000"/>
                </a:lnSpc>
                <a:spcBef>
                  <a:spcPts val="0"/>
                </a:spcBef>
                <a:spcAft>
                  <a:spcPts val="0"/>
                </a:spcAft>
                <a:buClrTx/>
                <a:buSzTx/>
                <a:buFontTx/>
                <a:buNone/>
                <a:tabLst/>
                <a:defRPr/>
              </a:pPr>
              <a:r>
                <a:rPr kumimoji="0" lang="en-US" sz="1619" b="0" i="0" u="none" strike="noStrike" kern="1200" cap="none" spc="-154" normalizeH="0" baseline="0" noProof="0" dirty="0">
                  <a:ln>
                    <a:noFill/>
                  </a:ln>
                  <a:solidFill>
                    <a:srgbClr val="1F497D"/>
                  </a:solidFill>
                  <a:effectLst>
                    <a:outerShdw blurRad="38100" dist="38100" dir="2700000" algn="tl">
                      <a:srgbClr val="000000">
                        <a:alpha val="43137"/>
                      </a:srgbClr>
                    </a:outerShdw>
                  </a:effectLst>
                  <a:uLnTx/>
                  <a:uFillTx/>
                  <a:latin typeface="Chalkduster" panose="03050602040202020205" pitchFamily="66" charset="77"/>
                  <a:ea typeface="+mn-ea"/>
                  <a:cs typeface="Calibri" panose="020F0502020204030204" pitchFamily="34" charset="0"/>
                </a:rPr>
                <a:t>and processing</a:t>
              </a:r>
            </a:p>
          </p:txBody>
        </p:sp>
        <p:sp>
          <p:nvSpPr>
            <p:cNvPr id="32" name="Rettangolo 31">
              <a:extLst>
                <a:ext uri="{FF2B5EF4-FFF2-40B4-BE49-F238E27FC236}">
                  <a16:creationId xmlns:a16="http://schemas.microsoft.com/office/drawing/2014/main" id="{FC763273-70C3-54B3-C8A2-4F556499337B}"/>
                </a:ext>
              </a:extLst>
            </p:cNvPr>
            <p:cNvSpPr/>
            <p:nvPr/>
          </p:nvSpPr>
          <p:spPr>
            <a:xfrm>
              <a:off x="3930197" y="4609392"/>
              <a:ext cx="1107226" cy="498342"/>
            </a:xfrm>
            <a:prstGeom prst="rect">
              <a:avLst/>
            </a:prstGeom>
          </p:spPr>
          <p:txBody>
            <a:bodyPr wrap="none" lIns="0" tIns="0" rIns="0" bIns="0">
              <a:spAutoFit/>
            </a:bodyPr>
            <a:lstStyle/>
            <a:p>
              <a:pPr marL="0" marR="0" lvl="0" indent="0" algn="r" defTabSz="832933" rtl="0" eaLnBrk="1" fontAlgn="auto" latinLnBrk="0" hangingPunct="1">
                <a:lnSpc>
                  <a:spcPct val="100000"/>
                </a:lnSpc>
                <a:spcBef>
                  <a:spcPts val="0"/>
                </a:spcBef>
                <a:spcAft>
                  <a:spcPts val="0"/>
                </a:spcAft>
                <a:buClrTx/>
                <a:buSzTx/>
                <a:buFontTx/>
                <a:buNone/>
                <a:tabLst/>
                <a:defRPr/>
              </a:pPr>
              <a:r>
                <a:rPr kumimoji="0" lang="en-US" sz="1619" b="0" i="0" u="none" strike="noStrike" kern="1200" cap="none" spc="-154" normalizeH="0" baseline="0" noProof="0" dirty="0">
                  <a:ln>
                    <a:noFill/>
                  </a:ln>
                  <a:solidFill>
                    <a:srgbClr val="1F497D"/>
                  </a:solidFill>
                  <a:effectLst>
                    <a:outerShdw blurRad="38100" dist="38100" dir="2700000" algn="tl">
                      <a:srgbClr val="000000">
                        <a:alpha val="43137"/>
                      </a:srgbClr>
                    </a:outerShdw>
                  </a:effectLst>
                  <a:uLnTx/>
                  <a:uFillTx/>
                  <a:latin typeface="Chalkduster" panose="03050602040202020205" pitchFamily="66" charset="77"/>
                  <a:ea typeface="+mn-ea"/>
                  <a:cs typeface="Calibri" panose="020F0502020204030204" pitchFamily="34" charset="0"/>
                </a:rPr>
                <a:t>Emergency</a:t>
              </a:r>
            </a:p>
            <a:p>
              <a:pPr marL="0" marR="0" lvl="0" indent="0" algn="r" defTabSz="832933" rtl="0" eaLnBrk="1" fontAlgn="auto" latinLnBrk="0" hangingPunct="1">
                <a:lnSpc>
                  <a:spcPct val="100000"/>
                </a:lnSpc>
                <a:spcBef>
                  <a:spcPts val="0"/>
                </a:spcBef>
                <a:spcAft>
                  <a:spcPts val="0"/>
                </a:spcAft>
                <a:buClrTx/>
                <a:buSzTx/>
                <a:buFontTx/>
                <a:buNone/>
                <a:tabLst/>
                <a:defRPr/>
              </a:pPr>
              <a:r>
                <a:rPr kumimoji="0" lang="en-US" sz="1619" b="0" i="0" u="none" strike="noStrike" kern="1200" cap="none" spc="-154" normalizeH="0" baseline="0" noProof="0" dirty="0">
                  <a:ln>
                    <a:noFill/>
                  </a:ln>
                  <a:solidFill>
                    <a:srgbClr val="1F497D"/>
                  </a:solidFill>
                  <a:effectLst>
                    <a:outerShdw blurRad="38100" dist="38100" dir="2700000" algn="tl">
                      <a:srgbClr val="000000">
                        <a:alpha val="43137"/>
                      </a:srgbClr>
                    </a:outerShdw>
                  </a:effectLst>
                  <a:uLnTx/>
                  <a:uFillTx/>
                  <a:latin typeface="Chalkduster" panose="03050602040202020205" pitchFamily="66" charset="77"/>
                  <a:ea typeface="+mn-ea"/>
                  <a:cs typeface="Calibri" panose="020F0502020204030204" pitchFamily="34" charset="0"/>
                </a:rPr>
                <a:t>actions</a:t>
              </a:r>
            </a:p>
          </p:txBody>
        </p:sp>
        <p:sp>
          <p:nvSpPr>
            <p:cNvPr id="33" name="Rettangolo 32">
              <a:extLst>
                <a:ext uri="{FF2B5EF4-FFF2-40B4-BE49-F238E27FC236}">
                  <a16:creationId xmlns:a16="http://schemas.microsoft.com/office/drawing/2014/main" id="{322B2913-B3C6-388C-8DA8-E5D336260E6C}"/>
                </a:ext>
              </a:extLst>
            </p:cNvPr>
            <p:cNvSpPr/>
            <p:nvPr/>
          </p:nvSpPr>
          <p:spPr>
            <a:xfrm>
              <a:off x="4099987" y="5477319"/>
              <a:ext cx="937435" cy="341504"/>
            </a:xfrm>
            <a:prstGeom prst="rect">
              <a:avLst/>
            </a:prstGeom>
          </p:spPr>
          <p:txBody>
            <a:bodyPr wrap="none">
              <a:spAutoFit/>
            </a:bodyPr>
            <a:lstStyle/>
            <a:p>
              <a:pPr marL="0" marR="0" lvl="0" indent="0" algn="r" defTabSz="832933" rtl="0" eaLnBrk="1" fontAlgn="auto" latinLnBrk="0" hangingPunct="1">
                <a:lnSpc>
                  <a:spcPct val="100000"/>
                </a:lnSpc>
                <a:spcBef>
                  <a:spcPts val="0"/>
                </a:spcBef>
                <a:spcAft>
                  <a:spcPts val="0"/>
                </a:spcAft>
                <a:buClrTx/>
                <a:buSzTx/>
                <a:buFontTx/>
                <a:buNone/>
                <a:tabLst/>
                <a:defRPr/>
              </a:pPr>
              <a:r>
                <a:rPr kumimoji="0" lang="en-US" sz="1619" b="0" i="0" u="none" strike="noStrike" kern="1200" cap="none" spc="-154" normalizeH="0" baseline="0" noProof="0" dirty="0">
                  <a:ln>
                    <a:noFill/>
                  </a:ln>
                  <a:solidFill>
                    <a:srgbClr val="1F497D"/>
                  </a:solidFill>
                  <a:effectLst>
                    <a:outerShdw blurRad="38100" dist="38100" dir="2700000" algn="tl">
                      <a:srgbClr val="000000">
                        <a:alpha val="43137"/>
                      </a:srgbClr>
                    </a:outerShdw>
                  </a:effectLst>
                  <a:uLnTx/>
                  <a:uFillTx/>
                  <a:latin typeface="Chalkduster" panose="03050602040202020205" pitchFamily="66" charset="77"/>
                  <a:ea typeface="+mn-ea"/>
                  <a:cs typeface="Calibri" panose="020F0502020204030204" pitchFamily="34" charset="0"/>
                </a:rPr>
                <a:t>Shaking</a:t>
              </a:r>
            </a:p>
          </p:txBody>
        </p:sp>
        <p:sp>
          <p:nvSpPr>
            <p:cNvPr id="34" name="Rettangolo 33">
              <a:extLst>
                <a:ext uri="{FF2B5EF4-FFF2-40B4-BE49-F238E27FC236}">
                  <a16:creationId xmlns:a16="http://schemas.microsoft.com/office/drawing/2014/main" id="{074B0E05-06B6-EA3D-1658-AF033EE8F1F6}"/>
                </a:ext>
              </a:extLst>
            </p:cNvPr>
            <p:cNvSpPr/>
            <p:nvPr/>
          </p:nvSpPr>
          <p:spPr>
            <a:xfrm>
              <a:off x="3727771" y="6041786"/>
              <a:ext cx="1309651" cy="498342"/>
            </a:xfrm>
            <a:prstGeom prst="rect">
              <a:avLst/>
            </a:prstGeom>
          </p:spPr>
          <p:txBody>
            <a:bodyPr wrap="square" lIns="0" tIns="0" rIns="0" bIns="0">
              <a:spAutoFit/>
            </a:bodyPr>
            <a:lstStyle/>
            <a:p>
              <a:pPr marL="0" marR="0" lvl="0" indent="0" algn="r" defTabSz="832933" rtl="0" eaLnBrk="1" fontAlgn="auto" latinLnBrk="0" hangingPunct="1">
                <a:lnSpc>
                  <a:spcPct val="100000"/>
                </a:lnSpc>
                <a:spcBef>
                  <a:spcPts val="0"/>
                </a:spcBef>
                <a:spcAft>
                  <a:spcPts val="0"/>
                </a:spcAft>
                <a:buClrTx/>
                <a:buSzTx/>
                <a:buFontTx/>
                <a:buNone/>
                <a:tabLst/>
                <a:defRPr/>
              </a:pPr>
              <a:r>
                <a:rPr kumimoji="0" lang="en-US" sz="1619" b="0" i="0" u="none" strike="noStrike" kern="1200" cap="none" spc="-154" normalizeH="0" baseline="0" noProof="0" dirty="0">
                  <a:ln>
                    <a:noFill/>
                  </a:ln>
                  <a:solidFill>
                    <a:srgbClr val="1F497D"/>
                  </a:solidFill>
                  <a:effectLst>
                    <a:outerShdw blurRad="38100" dist="38100" dir="2700000" algn="tl">
                      <a:srgbClr val="000000">
                        <a:alpha val="43137"/>
                      </a:srgbClr>
                    </a:outerShdw>
                  </a:effectLst>
                  <a:uLnTx/>
                  <a:uFillTx/>
                  <a:latin typeface="Chalkduster" panose="03050602040202020205" pitchFamily="66" charset="77"/>
                  <a:ea typeface="+mn-ea"/>
                  <a:cs typeface="Calibri" panose="020F0502020204030204" pitchFamily="34" charset="0"/>
                </a:rPr>
                <a:t>Impact and resilience</a:t>
              </a:r>
            </a:p>
          </p:txBody>
        </p:sp>
        <p:grpSp>
          <p:nvGrpSpPr>
            <p:cNvPr id="35" name="Gruppo 34">
              <a:extLst>
                <a:ext uri="{FF2B5EF4-FFF2-40B4-BE49-F238E27FC236}">
                  <a16:creationId xmlns:a16="http://schemas.microsoft.com/office/drawing/2014/main" id="{C0098336-58DF-D097-0E58-E5634D18993A}"/>
                </a:ext>
              </a:extLst>
            </p:cNvPr>
            <p:cNvGrpSpPr/>
            <p:nvPr/>
          </p:nvGrpSpPr>
          <p:grpSpPr>
            <a:xfrm>
              <a:off x="5145638" y="1109538"/>
              <a:ext cx="277615" cy="5318040"/>
              <a:chOff x="864153" y="719401"/>
              <a:chExt cx="180000" cy="3448109"/>
            </a:xfrm>
          </p:grpSpPr>
          <p:cxnSp>
            <p:nvCxnSpPr>
              <p:cNvPr id="42" name="Connettore 1 193">
                <a:extLst>
                  <a:ext uri="{FF2B5EF4-FFF2-40B4-BE49-F238E27FC236}">
                    <a16:creationId xmlns:a16="http://schemas.microsoft.com/office/drawing/2014/main" id="{AFC5C37A-1502-65E4-F870-CF1490E692C9}"/>
                  </a:ext>
                </a:extLst>
              </p:cNvPr>
              <p:cNvCxnSpPr/>
              <p:nvPr/>
            </p:nvCxnSpPr>
            <p:spPr>
              <a:xfrm>
                <a:off x="864153" y="1791246"/>
                <a:ext cx="180000" cy="0"/>
              </a:xfrm>
              <a:prstGeom prst="line">
                <a:avLst/>
              </a:prstGeom>
              <a:ln w="12700" cap="rnd">
                <a:solidFill>
                  <a:schemeClr val="tx1">
                    <a:lumMod val="65000"/>
                    <a:lumOff val="35000"/>
                  </a:schemeClr>
                </a:solidFill>
                <a:headEnd type="oval"/>
              </a:ln>
            </p:spPr>
            <p:style>
              <a:lnRef idx="1">
                <a:schemeClr val="accent1"/>
              </a:lnRef>
              <a:fillRef idx="0">
                <a:schemeClr val="accent1"/>
              </a:fillRef>
              <a:effectRef idx="0">
                <a:schemeClr val="accent1"/>
              </a:effectRef>
              <a:fontRef idx="minor">
                <a:schemeClr val="tx1"/>
              </a:fontRef>
            </p:style>
          </p:cxnSp>
          <p:cxnSp>
            <p:nvCxnSpPr>
              <p:cNvPr id="43" name="Connettore 1 194">
                <a:extLst>
                  <a:ext uri="{FF2B5EF4-FFF2-40B4-BE49-F238E27FC236}">
                    <a16:creationId xmlns:a16="http://schemas.microsoft.com/office/drawing/2014/main" id="{68D38861-461A-9A19-CDDD-AD88644B2307}"/>
                  </a:ext>
                </a:extLst>
              </p:cNvPr>
              <p:cNvCxnSpPr/>
              <p:nvPr/>
            </p:nvCxnSpPr>
            <p:spPr>
              <a:xfrm>
                <a:off x="864153" y="2786147"/>
                <a:ext cx="180000" cy="0"/>
              </a:xfrm>
              <a:prstGeom prst="line">
                <a:avLst/>
              </a:prstGeom>
              <a:ln w="12700" cap="rnd">
                <a:solidFill>
                  <a:schemeClr val="tx1">
                    <a:lumMod val="65000"/>
                    <a:lumOff val="35000"/>
                  </a:schemeClr>
                </a:solidFill>
                <a:headEnd type="oval"/>
              </a:ln>
            </p:spPr>
            <p:style>
              <a:lnRef idx="1">
                <a:schemeClr val="accent1"/>
              </a:lnRef>
              <a:fillRef idx="0">
                <a:schemeClr val="accent1"/>
              </a:fillRef>
              <a:effectRef idx="0">
                <a:schemeClr val="accent1"/>
              </a:effectRef>
              <a:fontRef idx="minor">
                <a:schemeClr val="tx1"/>
              </a:fontRef>
            </p:style>
          </p:cxnSp>
          <p:cxnSp>
            <p:nvCxnSpPr>
              <p:cNvPr id="44" name="Connettore 1 195">
                <a:extLst>
                  <a:ext uri="{FF2B5EF4-FFF2-40B4-BE49-F238E27FC236}">
                    <a16:creationId xmlns:a16="http://schemas.microsoft.com/office/drawing/2014/main" id="{55B34611-6453-981E-CD3A-64ABA1788B30}"/>
                  </a:ext>
                </a:extLst>
              </p:cNvPr>
              <p:cNvCxnSpPr/>
              <p:nvPr/>
            </p:nvCxnSpPr>
            <p:spPr>
              <a:xfrm>
                <a:off x="864153" y="3204971"/>
                <a:ext cx="180000" cy="0"/>
              </a:xfrm>
              <a:prstGeom prst="line">
                <a:avLst/>
              </a:prstGeom>
              <a:ln w="12700" cap="rnd">
                <a:solidFill>
                  <a:schemeClr val="tx1">
                    <a:lumMod val="65000"/>
                    <a:lumOff val="35000"/>
                  </a:schemeClr>
                </a:solidFill>
                <a:headEnd type="oval"/>
              </a:ln>
            </p:spPr>
            <p:style>
              <a:lnRef idx="1">
                <a:schemeClr val="accent1"/>
              </a:lnRef>
              <a:fillRef idx="0">
                <a:schemeClr val="accent1"/>
              </a:fillRef>
              <a:effectRef idx="0">
                <a:schemeClr val="accent1"/>
              </a:effectRef>
              <a:fontRef idx="minor">
                <a:schemeClr val="tx1"/>
              </a:fontRef>
            </p:style>
          </p:cxnSp>
          <p:cxnSp>
            <p:nvCxnSpPr>
              <p:cNvPr id="45" name="Connettore 1 196">
                <a:extLst>
                  <a:ext uri="{FF2B5EF4-FFF2-40B4-BE49-F238E27FC236}">
                    <a16:creationId xmlns:a16="http://schemas.microsoft.com/office/drawing/2014/main" id="{3909F6BE-1C99-0C8B-A291-C40E9AD80A15}"/>
                  </a:ext>
                </a:extLst>
              </p:cNvPr>
              <p:cNvCxnSpPr/>
              <p:nvPr/>
            </p:nvCxnSpPr>
            <p:spPr>
              <a:xfrm>
                <a:off x="864153" y="3663454"/>
                <a:ext cx="180000" cy="0"/>
              </a:xfrm>
              <a:prstGeom prst="line">
                <a:avLst/>
              </a:prstGeom>
              <a:ln w="12700" cap="rnd">
                <a:solidFill>
                  <a:schemeClr val="tx1">
                    <a:lumMod val="65000"/>
                    <a:lumOff val="35000"/>
                  </a:schemeClr>
                </a:solidFill>
                <a:headEnd type="oval"/>
              </a:ln>
            </p:spPr>
            <p:style>
              <a:lnRef idx="1">
                <a:schemeClr val="accent1"/>
              </a:lnRef>
              <a:fillRef idx="0">
                <a:schemeClr val="accent1"/>
              </a:fillRef>
              <a:effectRef idx="0">
                <a:schemeClr val="accent1"/>
              </a:effectRef>
              <a:fontRef idx="minor">
                <a:schemeClr val="tx1"/>
              </a:fontRef>
            </p:style>
          </p:cxnSp>
          <p:cxnSp>
            <p:nvCxnSpPr>
              <p:cNvPr id="46" name="Connettore 1 197">
                <a:extLst>
                  <a:ext uri="{FF2B5EF4-FFF2-40B4-BE49-F238E27FC236}">
                    <a16:creationId xmlns:a16="http://schemas.microsoft.com/office/drawing/2014/main" id="{6008400B-CBEC-E186-173E-036083801E6D}"/>
                  </a:ext>
                </a:extLst>
              </p:cNvPr>
              <p:cNvCxnSpPr/>
              <p:nvPr/>
            </p:nvCxnSpPr>
            <p:spPr>
              <a:xfrm>
                <a:off x="864153" y="4167510"/>
                <a:ext cx="180000" cy="0"/>
              </a:xfrm>
              <a:prstGeom prst="line">
                <a:avLst/>
              </a:prstGeom>
              <a:ln w="12700" cap="rnd">
                <a:solidFill>
                  <a:schemeClr val="tx1">
                    <a:lumMod val="65000"/>
                    <a:lumOff val="35000"/>
                  </a:schemeClr>
                </a:solidFill>
                <a:headEnd type="oval"/>
              </a:ln>
            </p:spPr>
            <p:style>
              <a:lnRef idx="1">
                <a:schemeClr val="accent1"/>
              </a:lnRef>
              <a:fillRef idx="0">
                <a:schemeClr val="accent1"/>
              </a:fillRef>
              <a:effectRef idx="0">
                <a:schemeClr val="accent1"/>
              </a:effectRef>
              <a:fontRef idx="minor">
                <a:schemeClr val="tx1"/>
              </a:fontRef>
            </p:style>
          </p:cxnSp>
          <p:cxnSp>
            <p:nvCxnSpPr>
              <p:cNvPr id="47" name="Connettore 1 198">
                <a:extLst>
                  <a:ext uri="{FF2B5EF4-FFF2-40B4-BE49-F238E27FC236}">
                    <a16:creationId xmlns:a16="http://schemas.microsoft.com/office/drawing/2014/main" id="{A9F66039-D78E-0D01-73DA-15CFE32771CD}"/>
                  </a:ext>
                </a:extLst>
              </p:cNvPr>
              <p:cNvCxnSpPr/>
              <p:nvPr/>
            </p:nvCxnSpPr>
            <p:spPr>
              <a:xfrm>
                <a:off x="864153" y="719401"/>
                <a:ext cx="180000" cy="0"/>
              </a:xfrm>
              <a:prstGeom prst="line">
                <a:avLst/>
              </a:prstGeom>
              <a:ln w="12700" cap="rnd">
                <a:solidFill>
                  <a:schemeClr val="tx1">
                    <a:lumMod val="65000"/>
                    <a:lumOff val="35000"/>
                  </a:schemeClr>
                </a:solidFill>
                <a:headEnd type="oval"/>
              </a:ln>
            </p:spPr>
            <p:style>
              <a:lnRef idx="1">
                <a:schemeClr val="accent1"/>
              </a:lnRef>
              <a:fillRef idx="0">
                <a:schemeClr val="accent1"/>
              </a:fillRef>
              <a:effectRef idx="0">
                <a:schemeClr val="accent1"/>
              </a:effectRef>
              <a:fontRef idx="minor">
                <a:schemeClr val="tx1"/>
              </a:fontRef>
            </p:style>
          </p:cxnSp>
        </p:grpSp>
        <p:sp>
          <p:nvSpPr>
            <p:cNvPr id="36" name="Freccia giù 24">
              <a:extLst>
                <a:ext uri="{FF2B5EF4-FFF2-40B4-BE49-F238E27FC236}">
                  <a16:creationId xmlns:a16="http://schemas.microsoft.com/office/drawing/2014/main" id="{4493BCEC-B909-945B-BE71-287B899DC22E}"/>
                </a:ext>
              </a:extLst>
            </p:cNvPr>
            <p:cNvSpPr/>
            <p:nvPr/>
          </p:nvSpPr>
          <p:spPr>
            <a:xfrm>
              <a:off x="5172213" y="430421"/>
              <a:ext cx="487633" cy="6427581"/>
            </a:xfrm>
            <a:prstGeom prst="downArrow">
              <a:avLst/>
            </a:prstGeom>
            <a:solidFill>
              <a:schemeClr val="bg1">
                <a:lumMod val="85000"/>
              </a:schemeClr>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05140" rtl="0" eaLnBrk="1" fontAlgn="base" latinLnBrk="0" hangingPunct="0">
                <a:lnSpc>
                  <a:spcPct val="93000"/>
                </a:lnSpc>
                <a:spcBef>
                  <a:spcPct val="0"/>
                </a:spcBef>
                <a:spcAft>
                  <a:spcPct val="0"/>
                </a:spcAft>
                <a:buClr>
                  <a:srgbClr val="000000"/>
                </a:buClr>
                <a:buSzPct val="100000"/>
                <a:buFontTx/>
                <a:buNone/>
                <a:tabLst/>
                <a:defRPr/>
              </a:pPr>
              <a:endParaRPr kumimoji="0" lang="it-IT" sz="2468" b="0" i="0" u="none" strike="noStrike" kern="1200" cap="none" spc="0" normalizeH="0" baseline="0" noProof="0">
                <a:ln>
                  <a:noFill/>
                </a:ln>
                <a:solidFill>
                  <a:prstClr val="white">
                    <a:lumMod val="50000"/>
                  </a:prstClr>
                </a:solidFill>
                <a:effectLst/>
                <a:uLnTx/>
                <a:uFillTx/>
                <a:latin typeface="Calibri"/>
                <a:ea typeface="+mn-ea"/>
                <a:cs typeface="+mn-cs"/>
              </a:endParaRPr>
            </a:p>
          </p:txBody>
        </p:sp>
        <p:sp>
          <p:nvSpPr>
            <p:cNvPr id="37" name="Rettangolo 36">
              <a:extLst>
                <a:ext uri="{FF2B5EF4-FFF2-40B4-BE49-F238E27FC236}">
                  <a16:creationId xmlns:a16="http://schemas.microsoft.com/office/drawing/2014/main" id="{DA254AEB-379C-70AB-FFCF-70D94A43E389}"/>
                </a:ext>
              </a:extLst>
            </p:cNvPr>
            <p:cNvSpPr/>
            <p:nvPr/>
          </p:nvSpPr>
          <p:spPr>
            <a:xfrm>
              <a:off x="5156149" y="3907874"/>
              <a:ext cx="433837" cy="1031050"/>
            </a:xfrm>
            <a:prstGeom prst="rect">
              <a:avLst/>
            </a:prstGeom>
          </p:spPr>
          <p:txBody>
            <a:bodyPr vert="vert270" wrap="none">
              <a:spAutoFit/>
            </a:bodyPr>
            <a:lstStyle/>
            <a:p>
              <a:pPr marL="0" marR="0" lvl="0" indent="0" algn="ctr" defTabSz="832933" rtl="0" eaLnBrk="1" fontAlgn="auto" latinLnBrk="0" hangingPunct="1">
                <a:lnSpc>
                  <a:spcPct val="100000"/>
                </a:lnSpc>
                <a:spcBef>
                  <a:spcPts val="0"/>
                </a:spcBef>
                <a:spcAft>
                  <a:spcPts val="0"/>
                </a:spcAft>
                <a:buClrTx/>
                <a:buSzTx/>
                <a:buFontTx/>
                <a:buNone/>
                <a:tabLst/>
                <a:defRPr/>
              </a:pPr>
              <a:r>
                <a:rPr kumimoji="0" lang="en-US" sz="1619" b="0" i="1" u="none" strike="noStrike" kern="1200" cap="none" spc="0" normalizeH="0" baseline="0" noProof="0" dirty="0">
                  <a:ln>
                    <a:noFill/>
                  </a:ln>
                  <a:solidFill>
                    <a:prstClr val="white">
                      <a:lumMod val="50000"/>
                    </a:prstClr>
                  </a:solidFill>
                  <a:effectLst>
                    <a:outerShdw blurRad="38100" dist="38100" dir="2700000" algn="tl">
                      <a:srgbClr val="000000">
                        <a:alpha val="43137"/>
                      </a:srgbClr>
                    </a:outerShdw>
                  </a:effectLst>
                  <a:uLnTx/>
                  <a:uFillTx/>
                  <a:latin typeface="Chalkduster" panose="03050602040202020205" pitchFamily="66" charset="77"/>
                  <a:ea typeface="+mn-ea"/>
                  <a:cs typeface="Calibri" panose="020F0502020204030204" pitchFamily="34" charset="0"/>
                </a:rPr>
                <a:t>seconds</a:t>
              </a:r>
            </a:p>
          </p:txBody>
        </p:sp>
        <p:sp>
          <p:nvSpPr>
            <p:cNvPr id="38" name="Rettangolo 37">
              <a:extLst>
                <a:ext uri="{FF2B5EF4-FFF2-40B4-BE49-F238E27FC236}">
                  <a16:creationId xmlns:a16="http://schemas.microsoft.com/office/drawing/2014/main" id="{70AFAC47-2175-5259-784B-FEE351102E65}"/>
                </a:ext>
              </a:extLst>
            </p:cNvPr>
            <p:cNvSpPr/>
            <p:nvPr/>
          </p:nvSpPr>
          <p:spPr>
            <a:xfrm>
              <a:off x="5156149" y="5614701"/>
              <a:ext cx="433837" cy="1015021"/>
            </a:xfrm>
            <a:prstGeom prst="rect">
              <a:avLst/>
            </a:prstGeom>
          </p:spPr>
          <p:txBody>
            <a:bodyPr vert="vert270" wrap="none">
              <a:spAutoFit/>
            </a:bodyPr>
            <a:lstStyle/>
            <a:p>
              <a:pPr marL="0" marR="0" lvl="0" indent="0" algn="ctr" defTabSz="832933" rtl="0" eaLnBrk="1" fontAlgn="auto" latinLnBrk="0" hangingPunct="1">
                <a:lnSpc>
                  <a:spcPct val="100000"/>
                </a:lnSpc>
                <a:spcBef>
                  <a:spcPts val="0"/>
                </a:spcBef>
                <a:spcAft>
                  <a:spcPts val="0"/>
                </a:spcAft>
                <a:buClrTx/>
                <a:buSzTx/>
                <a:buFontTx/>
                <a:buNone/>
                <a:tabLst/>
                <a:defRPr/>
              </a:pPr>
              <a:r>
                <a:rPr kumimoji="0" lang="en-US" sz="1619" b="0" i="1" u="none" strike="noStrike" kern="1200" cap="none" spc="0" normalizeH="0" baseline="0" noProof="0" dirty="0">
                  <a:ln>
                    <a:noFill/>
                  </a:ln>
                  <a:solidFill>
                    <a:prstClr val="white">
                      <a:lumMod val="50000"/>
                    </a:prstClr>
                  </a:solidFill>
                  <a:effectLst>
                    <a:outerShdw blurRad="38100" dist="38100" dir="2700000" algn="tl">
                      <a:srgbClr val="000000">
                        <a:alpha val="43137"/>
                      </a:srgbClr>
                    </a:outerShdw>
                  </a:effectLst>
                  <a:uLnTx/>
                  <a:uFillTx/>
                  <a:latin typeface="Chalkduster" panose="03050602040202020205" pitchFamily="66" charset="77"/>
                  <a:ea typeface="+mn-ea"/>
                  <a:cs typeface="Calibri" panose="020F0502020204030204" pitchFamily="34" charset="0"/>
                </a:rPr>
                <a:t>minutes</a:t>
              </a:r>
            </a:p>
          </p:txBody>
        </p:sp>
        <p:sp>
          <p:nvSpPr>
            <p:cNvPr id="39" name="Stella a 5 punte 38">
              <a:extLst>
                <a:ext uri="{FF2B5EF4-FFF2-40B4-BE49-F238E27FC236}">
                  <a16:creationId xmlns:a16="http://schemas.microsoft.com/office/drawing/2014/main" id="{D813B65D-0C90-2923-F9EF-C9F22425E686}"/>
                </a:ext>
              </a:extLst>
            </p:cNvPr>
            <p:cNvSpPr/>
            <p:nvPr/>
          </p:nvSpPr>
          <p:spPr>
            <a:xfrm>
              <a:off x="5135579" y="690872"/>
              <a:ext cx="610764" cy="612419"/>
            </a:xfrm>
            <a:prstGeom prst="star5">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05140" rtl="0" eaLnBrk="1" fontAlgn="base" latinLnBrk="0" hangingPunct="0">
                <a:lnSpc>
                  <a:spcPct val="93000"/>
                </a:lnSpc>
                <a:spcBef>
                  <a:spcPct val="0"/>
                </a:spcBef>
                <a:spcAft>
                  <a:spcPct val="0"/>
                </a:spcAft>
                <a:buClr>
                  <a:srgbClr val="000000"/>
                </a:buClr>
                <a:buSzPct val="100000"/>
                <a:buFontTx/>
                <a:buNone/>
                <a:tabLst/>
                <a:defRPr/>
              </a:pPr>
              <a:endParaRPr kumimoji="0" lang="it-IT" sz="2776" b="0" i="0" u="none" strike="noStrike" kern="1200" cap="none" spc="0" normalizeH="0" baseline="0" noProof="0">
                <a:ln>
                  <a:noFill/>
                </a:ln>
                <a:solidFill>
                  <a:prstClr val="white"/>
                </a:solidFill>
                <a:effectLst/>
                <a:uLnTx/>
                <a:uFillTx/>
                <a:latin typeface="Calibri"/>
                <a:ea typeface="+mn-ea"/>
                <a:cs typeface="+mn-cs"/>
              </a:endParaRPr>
            </a:p>
          </p:txBody>
        </p:sp>
        <p:sp>
          <p:nvSpPr>
            <p:cNvPr id="41" name="Rettangolo 40">
              <a:extLst>
                <a:ext uri="{FF2B5EF4-FFF2-40B4-BE49-F238E27FC236}">
                  <a16:creationId xmlns:a16="http://schemas.microsoft.com/office/drawing/2014/main" id="{A4A5E425-DA5A-3EDF-0378-58AEDB2BC87B}"/>
                </a:ext>
              </a:extLst>
            </p:cNvPr>
            <p:cNvSpPr/>
            <p:nvPr/>
          </p:nvSpPr>
          <p:spPr>
            <a:xfrm>
              <a:off x="3769990" y="1396799"/>
              <a:ext cx="1508885" cy="341504"/>
            </a:xfrm>
            <a:prstGeom prst="rect">
              <a:avLst/>
            </a:prstGeom>
            <a:solidFill>
              <a:schemeClr val="bg1">
                <a:lumMod val="85000"/>
              </a:schemeClr>
            </a:solidFill>
          </p:spPr>
          <p:txBody>
            <a:bodyPr wrap="square">
              <a:spAutoFit/>
            </a:bodyPr>
            <a:lstStyle/>
            <a:p>
              <a:pPr marL="0" marR="0" lvl="0" indent="0" algn="ctr" defTabSz="832933" rtl="0" eaLnBrk="1" fontAlgn="auto" latinLnBrk="0" hangingPunct="1">
                <a:lnSpc>
                  <a:spcPct val="100000"/>
                </a:lnSpc>
                <a:spcBef>
                  <a:spcPts val="0"/>
                </a:spcBef>
                <a:spcAft>
                  <a:spcPts val="0"/>
                </a:spcAft>
                <a:buClrTx/>
                <a:buSzTx/>
                <a:buFontTx/>
                <a:buNone/>
                <a:tabLst/>
                <a:defRPr/>
              </a:pPr>
              <a:r>
                <a:rPr kumimoji="0" lang="en-US" sz="1619" b="0" i="1" u="none" strike="noStrike" kern="1200" cap="none" spc="-154" normalizeH="0" baseline="0" noProof="0" dirty="0">
                  <a:ln>
                    <a:noFill/>
                  </a:ln>
                  <a:solidFill>
                    <a:prstClr val="black">
                      <a:lumMod val="65000"/>
                      <a:lumOff val="35000"/>
                    </a:prstClr>
                  </a:solidFill>
                  <a:effectLst>
                    <a:outerShdw blurRad="38100" dist="38100" dir="2700000" algn="tl">
                      <a:srgbClr val="000000">
                        <a:alpha val="43137"/>
                      </a:srgbClr>
                    </a:outerShdw>
                  </a:effectLst>
                  <a:uLnTx/>
                  <a:uFillTx/>
                  <a:latin typeface="Chalkduster" panose="03050602040202020205" pitchFamily="66" charset="77"/>
                  <a:ea typeface="+mn-ea"/>
                  <a:cs typeface="Calibri" panose="020F0502020204030204" pitchFamily="34" charset="0"/>
                </a:rPr>
                <a:t>Blind Zone</a:t>
              </a:r>
            </a:p>
          </p:txBody>
        </p:sp>
      </p:grpSp>
      <p:grpSp>
        <p:nvGrpSpPr>
          <p:cNvPr id="48" name="Gruppo 47">
            <a:extLst>
              <a:ext uri="{FF2B5EF4-FFF2-40B4-BE49-F238E27FC236}">
                <a16:creationId xmlns:a16="http://schemas.microsoft.com/office/drawing/2014/main" id="{6DEFFDFD-7291-95D7-22DA-29994FFBD8CE}"/>
              </a:ext>
            </a:extLst>
          </p:cNvPr>
          <p:cNvGrpSpPr/>
          <p:nvPr/>
        </p:nvGrpSpPr>
        <p:grpSpPr>
          <a:xfrm>
            <a:off x="9819175" y="1721956"/>
            <a:ext cx="2259448" cy="5136045"/>
            <a:chOff x="3322126" y="1721956"/>
            <a:chExt cx="2259448" cy="5136045"/>
          </a:xfrm>
        </p:grpSpPr>
        <p:sp>
          <p:nvSpPr>
            <p:cNvPr id="49" name="Rettangolo 48">
              <a:extLst>
                <a:ext uri="{FF2B5EF4-FFF2-40B4-BE49-F238E27FC236}">
                  <a16:creationId xmlns:a16="http://schemas.microsoft.com/office/drawing/2014/main" id="{B7FA07F2-E765-0BA7-13D6-3179A76270CC}"/>
                </a:ext>
              </a:extLst>
            </p:cNvPr>
            <p:cNvSpPr/>
            <p:nvPr/>
          </p:nvSpPr>
          <p:spPr>
            <a:xfrm>
              <a:off x="3769990" y="1721956"/>
              <a:ext cx="1791698" cy="3553219"/>
            </a:xfrm>
            <a:prstGeom prst="rect">
              <a:avLst/>
            </a:prstGeom>
            <a:solidFill>
              <a:srgbClr val="92D050">
                <a:alpha val="3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B050"/>
                </a:solidFill>
                <a:effectLst/>
                <a:uLnTx/>
                <a:uFillTx/>
                <a:latin typeface="Calibri" panose="020F0502020204030204"/>
                <a:ea typeface="+mn-ea"/>
                <a:cs typeface="+mn-cs"/>
              </a:endParaRPr>
            </a:p>
          </p:txBody>
        </p:sp>
        <p:sp>
          <p:nvSpPr>
            <p:cNvPr id="51" name="Rettangolo 50">
              <a:extLst>
                <a:ext uri="{FF2B5EF4-FFF2-40B4-BE49-F238E27FC236}">
                  <a16:creationId xmlns:a16="http://schemas.microsoft.com/office/drawing/2014/main" id="{C87BC2C6-0ECF-861E-1F32-AED065E4F580}"/>
                </a:ext>
              </a:extLst>
            </p:cNvPr>
            <p:cNvSpPr/>
            <p:nvPr/>
          </p:nvSpPr>
          <p:spPr>
            <a:xfrm>
              <a:off x="3789875" y="5275175"/>
              <a:ext cx="1791699" cy="1582826"/>
            </a:xfrm>
            <a:prstGeom prst="rect">
              <a:avLst/>
            </a:prstGeom>
            <a:solidFill>
              <a:srgbClr val="00B0F0">
                <a:alpha val="1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2" name="CasellaDiTesto 51">
              <a:extLst>
                <a:ext uri="{FF2B5EF4-FFF2-40B4-BE49-F238E27FC236}">
                  <a16:creationId xmlns:a16="http://schemas.microsoft.com/office/drawing/2014/main" id="{94529F71-E43F-B32A-A327-09CD60215E24}"/>
                </a:ext>
              </a:extLst>
            </p:cNvPr>
            <p:cNvSpPr txBox="1"/>
            <p:nvPr/>
          </p:nvSpPr>
          <p:spPr>
            <a:xfrm rot="16200000">
              <a:off x="3295836" y="5948317"/>
              <a:ext cx="575799"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800" b="0" i="0" u="none" strike="noStrike" kern="1200" cap="none" spc="0" normalizeH="0" baseline="0" noProof="0" dirty="0">
                  <a:ln>
                    <a:noFill/>
                  </a:ln>
                  <a:solidFill>
                    <a:srgbClr val="002060"/>
                  </a:solidFill>
                  <a:effectLst/>
                  <a:uLnTx/>
                  <a:uFillTx/>
                  <a:latin typeface="Calibri" panose="020F0502020204030204"/>
                  <a:ea typeface="+mn-ea"/>
                  <a:cs typeface="+mn-cs"/>
                </a:rPr>
                <a:t>RR</a:t>
              </a:r>
              <a:endParaRPr kumimoji="0" lang="en-US" sz="2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pic>
        <p:nvPicPr>
          <p:cNvPr id="11" name="Immagine 10" descr="Immagine che contiene mappa&#10;&#10;Descrizione generata automaticamente">
            <a:extLst>
              <a:ext uri="{FF2B5EF4-FFF2-40B4-BE49-F238E27FC236}">
                <a16:creationId xmlns:a16="http://schemas.microsoft.com/office/drawing/2014/main" id="{14CEEA49-4AB5-0A17-DE33-24A7080B69D2}"/>
              </a:ext>
            </a:extLst>
          </p:cNvPr>
          <p:cNvPicPr>
            <a:picLocks noChangeAspect="1"/>
          </p:cNvPicPr>
          <p:nvPr/>
        </p:nvPicPr>
        <p:blipFill rotWithShape="1">
          <a:blip r:embed="rId4">
            <a:extLst>
              <a:ext uri="{28A0092B-C50C-407E-A947-70E740481C1C}">
                <a14:useLocalDpi xmlns:a14="http://schemas.microsoft.com/office/drawing/2010/main" val="0"/>
              </a:ext>
            </a:extLst>
          </a:blip>
          <a:srcRect l="8655" t="8889" r="4977" b="33099"/>
          <a:stretch/>
        </p:blipFill>
        <p:spPr>
          <a:xfrm>
            <a:off x="1058779" y="788069"/>
            <a:ext cx="4631069" cy="2993497"/>
          </a:xfrm>
          <a:prstGeom prst="rect">
            <a:avLst/>
          </a:prstGeom>
          <a:scene3d>
            <a:camera prst="perspectiveRelaxed" fov="6900000">
              <a:rot lat="18000000" lon="469303" rev="21238632"/>
            </a:camera>
            <a:lightRig rig="threePt" dir="t"/>
          </a:scene3d>
        </p:spPr>
      </p:pic>
      <p:sp>
        <p:nvSpPr>
          <p:cNvPr id="24" name="Figura a mano libera: forma 23">
            <a:extLst>
              <a:ext uri="{FF2B5EF4-FFF2-40B4-BE49-F238E27FC236}">
                <a16:creationId xmlns:a16="http://schemas.microsoft.com/office/drawing/2014/main" id="{ABBBCEE6-A0E2-E601-9E62-66B68E95C504}"/>
              </a:ext>
            </a:extLst>
          </p:cNvPr>
          <p:cNvSpPr/>
          <p:nvPr/>
        </p:nvSpPr>
        <p:spPr bwMode="auto">
          <a:xfrm>
            <a:off x="-80211" y="1700463"/>
            <a:ext cx="7106653" cy="1748590"/>
          </a:xfrm>
          <a:custGeom>
            <a:avLst/>
            <a:gdLst>
              <a:gd name="connsiteX0" fmla="*/ 0 w 7106653"/>
              <a:gd name="connsiteY0" fmla="*/ 1700463 h 1748590"/>
              <a:gd name="connsiteX1" fmla="*/ 1828800 w 7106653"/>
              <a:gd name="connsiteY1" fmla="*/ 64169 h 1748590"/>
              <a:gd name="connsiteX2" fmla="*/ 5261811 w 7106653"/>
              <a:gd name="connsiteY2" fmla="*/ 0 h 1748590"/>
              <a:gd name="connsiteX3" fmla="*/ 7106653 w 7106653"/>
              <a:gd name="connsiteY3" fmla="*/ 1748590 h 1748590"/>
              <a:gd name="connsiteX4" fmla="*/ 0 w 7106653"/>
              <a:gd name="connsiteY4" fmla="*/ 1700463 h 17485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06653" h="1748590">
                <a:moveTo>
                  <a:pt x="0" y="1700463"/>
                </a:moveTo>
                <a:lnTo>
                  <a:pt x="1828800" y="64169"/>
                </a:lnTo>
                <a:lnTo>
                  <a:pt x="5261811" y="0"/>
                </a:lnTo>
                <a:lnTo>
                  <a:pt x="7106653" y="1748590"/>
                </a:lnTo>
                <a:lnTo>
                  <a:pt x="0" y="1700463"/>
                </a:lnTo>
                <a:close/>
              </a:path>
            </a:pathLst>
          </a:custGeom>
          <a:noFill/>
          <a:ln w="28575" cap="flat" cmpd="sng" algn="ctr">
            <a:solidFill>
              <a:schemeClr val="accent3">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it-IT" sz="2400" b="0" i="0" u="none" strike="noStrike" kern="1200" cap="none" spc="0" normalizeH="0" baseline="0" noProof="0">
              <a:ln>
                <a:noFill/>
              </a:ln>
              <a:solidFill>
                <a:srgbClr val="009999"/>
              </a:solidFill>
              <a:effectLst/>
              <a:uLnTx/>
              <a:uFillTx/>
              <a:latin typeface="Times New Roman" panose="02020603050405020304" pitchFamily="18" charset="0"/>
              <a:ea typeface="+mn-ea"/>
              <a:cs typeface="+mn-cs"/>
            </a:endParaRPr>
          </a:p>
        </p:txBody>
      </p:sp>
      <p:sp>
        <p:nvSpPr>
          <p:cNvPr id="53" name="CasellaDiTesto 52">
            <a:extLst>
              <a:ext uri="{FF2B5EF4-FFF2-40B4-BE49-F238E27FC236}">
                <a16:creationId xmlns:a16="http://schemas.microsoft.com/office/drawing/2014/main" id="{93FE018D-3E8A-9E4C-5C5B-6EEDC13506BF}"/>
              </a:ext>
            </a:extLst>
          </p:cNvPr>
          <p:cNvSpPr txBox="1"/>
          <p:nvPr/>
        </p:nvSpPr>
        <p:spPr>
          <a:xfrm rot="16200000">
            <a:off x="9635175" y="3033667"/>
            <a:ext cx="853119"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800" b="0" i="0" u="none" strike="noStrike" kern="1200" cap="none" spc="0" normalizeH="0" baseline="0" noProof="0" dirty="0">
                <a:ln>
                  <a:noFill/>
                </a:ln>
                <a:solidFill>
                  <a:srgbClr val="00B050"/>
                </a:solidFill>
                <a:effectLst/>
                <a:uLnTx/>
                <a:uFillTx/>
                <a:latin typeface="Calibri" panose="020F0502020204030204"/>
                <a:ea typeface="+mn-ea"/>
                <a:cs typeface="+mn-cs"/>
              </a:rPr>
              <a:t>EEW</a:t>
            </a:r>
            <a:endParaRPr kumimoji="0" lang="en-US" sz="2800" b="0" i="0" u="none" strike="noStrike" kern="1200" cap="none" spc="0" normalizeH="0" baseline="0" noProof="0" dirty="0">
              <a:ln>
                <a:noFill/>
              </a:ln>
              <a:solidFill>
                <a:srgbClr val="00B050"/>
              </a:solidFill>
              <a:effectLst/>
              <a:uLnTx/>
              <a:uFillTx/>
              <a:latin typeface="Calibri" panose="020F0502020204030204"/>
              <a:ea typeface="+mn-ea"/>
              <a:cs typeface="+mn-cs"/>
            </a:endParaRPr>
          </a:p>
        </p:txBody>
      </p:sp>
      <p:sp>
        <p:nvSpPr>
          <p:cNvPr id="56" name="CasellaDiTesto 55">
            <a:extLst>
              <a:ext uri="{FF2B5EF4-FFF2-40B4-BE49-F238E27FC236}">
                <a16:creationId xmlns:a16="http://schemas.microsoft.com/office/drawing/2014/main" id="{B0B1510D-E9DF-E1BC-21B7-28C8D364BBBB}"/>
              </a:ext>
            </a:extLst>
          </p:cNvPr>
          <p:cNvSpPr txBox="1"/>
          <p:nvPr/>
        </p:nvSpPr>
        <p:spPr>
          <a:xfrm>
            <a:off x="3644524" y="6233142"/>
            <a:ext cx="4341933" cy="2791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dirty="0">
                <a:ln>
                  <a:noFill/>
                </a:ln>
                <a:solidFill>
                  <a:srgbClr val="009999"/>
                </a:solidFill>
                <a:effectLst/>
                <a:uLnTx/>
                <a:uFillTx/>
                <a:latin typeface="Calibri" panose="020F0502020204030204"/>
                <a:ea typeface="+mn-ea"/>
                <a:cs typeface="+mn-cs"/>
              </a:rPr>
              <a:t>https://earthquakescanada.nrcan.gc.ca/eew-asp/system-en.php</a:t>
            </a:r>
          </a:p>
        </p:txBody>
      </p:sp>
      <p:sp>
        <p:nvSpPr>
          <p:cNvPr id="58" name="CasellaDiTesto 57">
            <a:extLst>
              <a:ext uri="{FF2B5EF4-FFF2-40B4-BE49-F238E27FC236}">
                <a16:creationId xmlns:a16="http://schemas.microsoft.com/office/drawing/2014/main" id="{6C63F0AD-1A89-49BA-65E0-DAB541A7D136}"/>
              </a:ext>
            </a:extLst>
          </p:cNvPr>
          <p:cNvSpPr txBox="1"/>
          <p:nvPr/>
        </p:nvSpPr>
        <p:spPr>
          <a:xfrm>
            <a:off x="187200" y="3805200"/>
            <a:ext cx="3051116" cy="267765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US" altLang="en-US" sz="2400" b="1" i="0" u="none" strike="noStrike" kern="1200" cap="none" spc="0" normalizeH="0" baseline="0" noProof="0" dirty="0">
                <a:ln>
                  <a:noFill/>
                </a:ln>
                <a:solidFill>
                  <a:srgbClr val="339966"/>
                </a:solidFill>
                <a:effectLst/>
                <a:uLnTx/>
                <a:uFillTx/>
                <a:latin typeface="Calibri Light" panose="020F0302020204030204"/>
                <a:ea typeface="+mn-ea"/>
                <a:cs typeface="Calibri" panose="020F0502020204030204" pitchFamily="34" charset="0"/>
              </a:rPr>
              <a:t>The RRS </a:t>
            </a:r>
            <a:r>
              <a:rPr kumimoji="0" lang="en-US" sz="2400" b="1" i="0" u="none" strike="noStrike" kern="1200" cap="none" spc="0" normalizeH="0" baseline="0" noProof="0" dirty="0">
                <a:ln>
                  <a:noFill/>
                </a:ln>
                <a:solidFill>
                  <a:srgbClr val="339966"/>
                </a:solidFill>
                <a:effectLst/>
                <a:uLnTx/>
                <a:uFillTx/>
                <a:latin typeface="Calibri Light" panose="020F0302020204030204"/>
                <a:ea typeface="+mn-ea"/>
                <a:cs typeface="+mn-cs"/>
              </a:rPr>
              <a:t>provides information on strong ground shaking and potential damage for rapid emergency assistance, search, and rescue responses.</a:t>
            </a:r>
            <a:endParaRPr kumimoji="0" lang="en-US" altLang="en-US" sz="2400" b="1" i="0" u="none" strike="noStrike" kern="1200" cap="none" spc="0" normalizeH="0" baseline="0" noProof="0" dirty="0">
              <a:ln>
                <a:noFill/>
              </a:ln>
              <a:solidFill>
                <a:srgbClr val="339966"/>
              </a:solidFill>
              <a:effectLst/>
              <a:uLnTx/>
              <a:uFillTx/>
              <a:latin typeface="Calibri Light" panose="020F0302020204030204"/>
              <a:ea typeface="+mn-ea"/>
              <a:cs typeface="Calibri" panose="020F0502020204030204" pitchFamily="34" charset="0"/>
            </a:endParaRPr>
          </a:p>
        </p:txBody>
      </p:sp>
      <p:sp>
        <p:nvSpPr>
          <p:cNvPr id="2" name="Segnaposto testo 2">
            <a:extLst>
              <a:ext uri="{FF2B5EF4-FFF2-40B4-BE49-F238E27FC236}">
                <a16:creationId xmlns:a16="http://schemas.microsoft.com/office/drawing/2014/main" id="{72DA9BE1-2D13-79C6-5913-935218D1EC25}"/>
              </a:ext>
            </a:extLst>
          </p:cNvPr>
          <p:cNvSpPr txBox="1">
            <a:spLocks/>
          </p:cNvSpPr>
          <p:nvPr/>
        </p:nvSpPr>
        <p:spPr>
          <a:xfrm>
            <a:off x="831850" y="4589463"/>
            <a:ext cx="10515600" cy="150018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it-IT" sz="1400"/>
              <a:t>Satriano, C., Elia, L., Martino, C., Lancieri, M., Zollo, A., Iannaccone, G., 2011. PRESTo, the earthquake early warning system for Southern Italy: Concepts, capabilities and future perspectives. Soil Dynamics and Earthquake Engineering 31, 137–153. </a:t>
            </a:r>
            <a:r>
              <a:rPr lang="it-IT" sz="1400">
                <a:hlinkClick r:id="rId5"/>
              </a:rPr>
              <a:t>https://doi.org/10.1016/j.soildyn.2010.06.008</a:t>
            </a:r>
            <a:endParaRPr lang="it-IT" sz="1400"/>
          </a:p>
          <a:p>
            <a:r>
              <a:rPr lang="it-IT" sz="1400"/>
              <a:t>Zollo,A., Colombelli,S., Caruso, A. and L. Elia, 2022. An Impact-Based and Time-Evolutive Earthquake Early Warning Method , submitted to Earth and Space Science Open Archive JF , </a:t>
            </a:r>
            <a:r>
              <a:rPr lang="it-IT" sz="1400">
                <a:hlinkClick r:id="rId6"/>
              </a:rPr>
              <a:t>https://doi.org/10.1002/essoar.10512454.1 Y2</a:t>
            </a:r>
            <a:r>
              <a:rPr lang="it-IT" sz="1400"/>
              <a:t> </a:t>
            </a:r>
            <a:endParaRPr lang="it-IT" sz="1400" dirty="0"/>
          </a:p>
        </p:txBody>
      </p:sp>
    </p:spTree>
    <p:extLst>
      <p:ext uri="{BB962C8B-B14F-4D97-AF65-F5344CB8AC3E}">
        <p14:creationId xmlns:p14="http://schemas.microsoft.com/office/powerpoint/2010/main" val="335324904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C8725B5-607C-DBF0-5D6D-AEEBB2FF78D0}"/>
              </a:ext>
            </a:extLst>
          </p:cNvPr>
          <p:cNvSpPr>
            <a:spLocks noGrp="1"/>
          </p:cNvSpPr>
          <p:nvPr>
            <p:ph type="title"/>
          </p:nvPr>
        </p:nvSpPr>
        <p:spPr/>
        <p:txBody>
          <a:bodyPr/>
          <a:lstStyle/>
          <a:p>
            <a:r>
              <a:rPr lang="en-US" dirty="0"/>
              <a:t>Status of earthquake early warning systems </a:t>
            </a:r>
            <a:r>
              <a:rPr lang="en-US" dirty="0" err="1"/>
              <a:t>woldwide</a:t>
            </a:r>
            <a:endParaRPr lang="it-IT" dirty="0"/>
          </a:p>
        </p:txBody>
      </p:sp>
      <p:pic>
        <p:nvPicPr>
          <p:cNvPr id="5" name="Segnaposto contenuto 4" descr="Immagine che contiene mappa&#10;&#10;Descrizione generata automaticamente">
            <a:extLst>
              <a:ext uri="{FF2B5EF4-FFF2-40B4-BE49-F238E27FC236}">
                <a16:creationId xmlns:a16="http://schemas.microsoft.com/office/drawing/2014/main" id="{C2EE5868-62A9-187A-7A0B-36AFD4DD8D7A}"/>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38200" y="1993873"/>
            <a:ext cx="7789494" cy="4498998"/>
          </a:xfrm>
        </p:spPr>
      </p:pic>
      <p:sp>
        <p:nvSpPr>
          <p:cNvPr id="7" name="CasellaDiTesto 6">
            <a:extLst>
              <a:ext uri="{FF2B5EF4-FFF2-40B4-BE49-F238E27FC236}">
                <a16:creationId xmlns:a16="http://schemas.microsoft.com/office/drawing/2014/main" id="{6A78CE73-E23B-8D00-EACA-AD582973F2B4}"/>
              </a:ext>
            </a:extLst>
          </p:cNvPr>
          <p:cNvSpPr txBox="1"/>
          <p:nvPr/>
        </p:nvSpPr>
        <p:spPr>
          <a:xfrm>
            <a:off x="8627694" y="2212047"/>
            <a:ext cx="3564306" cy="3970318"/>
          </a:xfrm>
          <a:prstGeom prst="rect">
            <a:avLst/>
          </a:prstGeom>
          <a:noFill/>
        </p:spPr>
        <p:txBody>
          <a:bodyPr wrap="square">
            <a:spAutoFit/>
          </a:bodyPr>
          <a:lstStyle/>
          <a:p>
            <a:r>
              <a:rPr lang="en-US" dirty="0"/>
              <a:t>Figure 2  Status of earthquake early warning systems in different regions of the globe. Shown are locations of systems that broadcast alerts to all members of the public (purple), systems distributing alerts to select users (orange), and systems undergoing real-time development and testing (blue). The background is the seismic hazard presented as peak ground acceleration with 10% probability of exceedance in 50 years. Allen &amp; </a:t>
            </a:r>
            <a:r>
              <a:rPr lang="en-US" dirty="0" err="1"/>
              <a:t>Melgar</a:t>
            </a:r>
            <a:r>
              <a:rPr lang="en-US" dirty="0"/>
              <a:t>, Ann. Rev, 2019</a:t>
            </a:r>
            <a:endParaRPr lang="it-IT" dirty="0"/>
          </a:p>
        </p:txBody>
      </p:sp>
    </p:spTree>
    <p:extLst>
      <p:ext uri="{BB962C8B-B14F-4D97-AF65-F5344CB8AC3E}">
        <p14:creationId xmlns:p14="http://schemas.microsoft.com/office/powerpoint/2010/main" val="256596563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pPr algn="r">
              <a:defRPr/>
            </a:pPr>
            <a:r>
              <a:rPr lang="it-IT" dirty="0"/>
              <a:t>The </a:t>
            </a:r>
            <a:r>
              <a:rPr lang="it-IT" dirty="0" err="1"/>
              <a:t>Japan</a:t>
            </a:r>
            <a:r>
              <a:rPr lang="it-IT" dirty="0"/>
              <a:t> </a:t>
            </a:r>
            <a:r>
              <a:rPr lang="it-IT" dirty="0" err="1"/>
              <a:t>Meteorological</a:t>
            </a:r>
            <a:r>
              <a:rPr lang="it-IT" dirty="0"/>
              <a:t> </a:t>
            </a:r>
            <a:r>
              <a:rPr lang="it-IT" dirty="0" err="1"/>
              <a:t>Agency</a:t>
            </a:r>
            <a:r>
              <a:rPr lang="it-IT" dirty="0"/>
              <a:t> </a:t>
            </a:r>
            <a:r>
              <a:rPr lang="it-IT" dirty="0" err="1"/>
              <a:t>Early</a:t>
            </a:r>
            <a:r>
              <a:rPr lang="it-IT" dirty="0"/>
              <a:t> </a:t>
            </a:r>
            <a:r>
              <a:rPr lang="it-IT" dirty="0" err="1"/>
              <a:t>Warning</a:t>
            </a:r>
            <a:r>
              <a:rPr lang="it-IT" dirty="0"/>
              <a:t> System in </a:t>
            </a:r>
            <a:r>
              <a:rPr lang="it-IT" dirty="0" err="1"/>
              <a:t>Japan</a:t>
            </a:r>
            <a:endParaRPr lang="it-IT" dirty="0"/>
          </a:p>
        </p:txBody>
      </p:sp>
      <p:pic>
        <p:nvPicPr>
          <p:cNvPr id="20483"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02551" y="4183064"/>
            <a:ext cx="2454275" cy="2674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4" name="CasellaDiTesto 11"/>
          <p:cNvSpPr txBox="1">
            <a:spLocks noChangeArrowheads="1"/>
          </p:cNvSpPr>
          <p:nvPr/>
        </p:nvSpPr>
        <p:spPr bwMode="auto">
          <a:xfrm>
            <a:off x="8797925" y="3862388"/>
            <a:ext cx="139172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a:ln>
                  <a:noFill/>
                </a:ln>
                <a:solidFill>
                  <a:prstClr val="black"/>
                </a:solidFill>
                <a:effectLst/>
                <a:uLnTx/>
                <a:uFillTx/>
                <a:latin typeface="Tw Cen MT" pitchFamily="34" charset="0"/>
                <a:ea typeface="+mn-ea"/>
                <a:cs typeface="Arial" pitchFamily="34" charset="0"/>
              </a:rPr>
              <a:t>JMA intensity</a:t>
            </a:r>
          </a:p>
        </p:txBody>
      </p:sp>
      <p:pic>
        <p:nvPicPr>
          <p:cNvPr id="20485" name="Pictur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66039" y="1420814"/>
            <a:ext cx="2428875" cy="2681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0" y="2370139"/>
            <a:ext cx="6108700" cy="3614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p14="http://schemas.microsoft.com/office/powerpoint/2010/main">
        <mc:Choice Requires="p14">
          <p:contentPart p14:bwMode="auto" r:id="rId6">
            <p14:nvContentPartPr>
              <p14:cNvPr id="3" name="Input penna 2">
                <a:extLst>
                  <a:ext uri="{FF2B5EF4-FFF2-40B4-BE49-F238E27FC236}">
                    <a16:creationId xmlns:a16="http://schemas.microsoft.com/office/drawing/2014/main" id="{D442104F-768E-8EF8-0C94-56B19F2822D7}"/>
                  </a:ext>
                </a:extLst>
              </p14:cNvPr>
              <p14:cNvContentPartPr/>
              <p14:nvPr/>
            </p14:nvContentPartPr>
            <p14:xfrm>
              <a:off x="9035280" y="5346720"/>
              <a:ext cx="754200" cy="188280"/>
            </p14:xfrm>
          </p:contentPart>
        </mc:Choice>
        <mc:Fallback xmlns="">
          <p:pic>
            <p:nvPicPr>
              <p:cNvPr id="3" name="Input penna 2">
                <a:extLst>
                  <a:ext uri="{FF2B5EF4-FFF2-40B4-BE49-F238E27FC236}">
                    <a16:creationId xmlns:a16="http://schemas.microsoft.com/office/drawing/2014/main" id="{D442104F-768E-8EF8-0C94-56B19F2822D7}"/>
                  </a:ext>
                </a:extLst>
              </p:cNvPr>
              <p:cNvPicPr/>
              <p:nvPr/>
            </p:nvPicPr>
            <p:blipFill>
              <a:blip r:embed="rId7"/>
              <a:stretch>
                <a:fillRect/>
              </a:stretch>
            </p:blipFill>
            <p:spPr>
              <a:xfrm>
                <a:off x="9025920" y="5337360"/>
                <a:ext cx="772920" cy="207000"/>
              </a:xfrm>
              <a:prstGeom prst="rect">
                <a:avLst/>
              </a:prstGeom>
            </p:spPr>
          </p:pic>
        </mc:Fallback>
      </mc:AlternateContent>
    </p:spTree>
    <p:extLst>
      <p:ext uri="{BB962C8B-B14F-4D97-AF65-F5344CB8AC3E}">
        <p14:creationId xmlns:p14="http://schemas.microsoft.com/office/powerpoint/2010/main" val="362067228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US" cap="small" dirty="0"/>
              <a:t>USA, </a:t>
            </a:r>
            <a:r>
              <a:rPr lang="en-US" cap="small" dirty="0" err="1"/>
              <a:t>ShakeAlert</a:t>
            </a:r>
            <a:r>
              <a:rPr lang="en-US" cap="small" dirty="0"/>
              <a:t> (since 2016)</a:t>
            </a:r>
          </a:p>
        </p:txBody>
      </p:sp>
      <p:pic>
        <p:nvPicPr>
          <p:cNvPr id="4" name="Immagine 3">
            <a:extLst>
              <a:ext uri="{FF2B5EF4-FFF2-40B4-BE49-F238E27FC236}">
                <a16:creationId xmlns:a16="http://schemas.microsoft.com/office/drawing/2014/main" id="{BAD93822-DD8B-467A-8159-45004132BB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646238"/>
            <a:ext cx="12192000" cy="2394857"/>
          </a:xfrm>
          <a:prstGeom prst="rect">
            <a:avLst/>
          </a:prstGeom>
        </p:spPr>
      </p:pic>
      <p:pic>
        <p:nvPicPr>
          <p:cNvPr id="5" name="Immagine 4">
            <a:extLst>
              <a:ext uri="{FF2B5EF4-FFF2-40B4-BE49-F238E27FC236}">
                <a16:creationId xmlns:a16="http://schemas.microsoft.com/office/drawing/2014/main" id="{FACB593F-D557-4CA5-AA29-108AD248BBCF}"/>
              </a:ext>
            </a:extLst>
          </p:cNvPr>
          <p:cNvPicPr>
            <a:picLocks noChangeAspect="1"/>
          </p:cNvPicPr>
          <p:nvPr/>
        </p:nvPicPr>
        <p:blipFill>
          <a:blip r:embed="rId4"/>
          <a:stretch>
            <a:fillRect/>
          </a:stretch>
        </p:blipFill>
        <p:spPr>
          <a:xfrm>
            <a:off x="609600" y="3429000"/>
            <a:ext cx="5210425" cy="3232935"/>
          </a:xfrm>
          <a:prstGeom prst="rect">
            <a:avLst/>
          </a:prstGeom>
        </p:spPr>
      </p:pic>
      <p:sp>
        <p:nvSpPr>
          <p:cNvPr id="9" name="CasellaDiTesto 8">
            <a:extLst>
              <a:ext uri="{FF2B5EF4-FFF2-40B4-BE49-F238E27FC236}">
                <a16:creationId xmlns:a16="http://schemas.microsoft.com/office/drawing/2014/main" id="{B9145A6F-0FCB-4E8C-9AA4-1410B61FC912}"/>
              </a:ext>
            </a:extLst>
          </p:cNvPr>
          <p:cNvSpPr txBox="1"/>
          <p:nvPr/>
        </p:nvSpPr>
        <p:spPr>
          <a:xfrm>
            <a:off x="6096000" y="4041095"/>
            <a:ext cx="6096000" cy="267765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Calibri"/>
                <a:ea typeface="+mn-ea"/>
                <a:cs typeface="+mn-cs"/>
              </a:rPr>
              <a:t>ShakeAlert</a:t>
            </a:r>
            <a:r>
              <a:rPr kumimoji="0" lang="en-US" sz="2800" b="1" i="0" u="none" strike="noStrike" kern="1200" cap="none" spc="0" normalizeH="0" baseline="0" noProof="0" dirty="0">
                <a:ln>
                  <a:noFill/>
                </a:ln>
                <a:solidFill>
                  <a:prstClr val="black"/>
                </a:solidFill>
                <a:effectLst/>
                <a:uLnTx/>
                <a:uFillTx/>
                <a:latin typeface="Calibri"/>
                <a:ea typeface="+mn-ea"/>
                <a:cs typeface="+mn-cs"/>
              </a:rPr>
              <a:t>: An Earthquake Early Warning System for the West Coast of the United States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a:ea typeface="+mn-ea"/>
                <a:cs typeface="+mn-cs"/>
              </a:rPr>
              <a:t>SA Integrates network-based and onsite algorithms</a:t>
            </a:r>
          </a:p>
        </p:txBody>
      </p:sp>
    </p:spTree>
    <p:extLst>
      <p:ext uri="{BB962C8B-B14F-4D97-AF65-F5344CB8AC3E}">
        <p14:creationId xmlns:p14="http://schemas.microsoft.com/office/powerpoint/2010/main" val="3076652281"/>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9F11F1B-6E92-486C-9521-3751FD437FDA}"/>
              </a:ext>
            </a:extLst>
          </p:cNvPr>
          <p:cNvSpPr>
            <a:spLocks noGrp="1"/>
          </p:cNvSpPr>
          <p:nvPr>
            <p:ph type="title"/>
          </p:nvPr>
        </p:nvSpPr>
        <p:spPr/>
        <p:txBody>
          <a:bodyPr/>
          <a:lstStyle/>
          <a:p>
            <a:r>
              <a:rPr lang="it-IT" dirty="0"/>
              <a:t>The EU Experience: </a:t>
            </a:r>
            <a:r>
              <a:rPr lang="it-IT" dirty="0" err="1"/>
              <a:t>Ongoing</a:t>
            </a:r>
            <a:r>
              <a:rPr lang="it-IT" dirty="0"/>
              <a:t> EW and Rapid </a:t>
            </a:r>
            <a:r>
              <a:rPr lang="it-IT" dirty="0" err="1"/>
              <a:t>Response</a:t>
            </a:r>
            <a:r>
              <a:rPr lang="it-IT" dirty="0"/>
              <a:t> system </a:t>
            </a:r>
            <a:r>
              <a:rPr lang="it-IT" dirty="0" err="1"/>
              <a:t>development</a:t>
            </a:r>
            <a:endParaRPr lang="en-US" dirty="0"/>
          </a:p>
        </p:txBody>
      </p:sp>
      <p:grpSp>
        <p:nvGrpSpPr>
          <p:cNvPr id="41" name="Gruppo 40">
            <a:extLst>
              <a:ext uri="{FF2B5EF4-FFF2-40B4-BE49-F238E27FC236}">
                <a16:creationId xmlns:a16="http://schemas.microsoft.com/office/drawing/2014/main" id="{F7E3D7FF-8637-432D-90C5-C877889C0E79}"/>
              </a:ext>
            </a:extLst>
          </p:cNvPr>
          <p:cNvGrpSpPr/>
          <p:nvPr/>
        </p:nvGrpSpPr>
        <p:grpSpPr>
          <a:xfrm>
            <a:off x="292328" y="1775466"/>
            <a:ext cx="4876026" cy="3323298"/>
            <a:chOff x="6885673" y="1512409"/>
            <a:chExt cx="4876026" cy="3323298"/>
          </a:xfrm>
        </p:grpSpPr>
        <p:grpSp>
          <p:nvGrpSpPr>
            <p:cNvPr id="22" name="Gruppo 21">
              <a:extLst>
                <a:ext uri="{FF2B5EF4-FFF2-40B4-BE49-F238E27FC236}">
                  <a16:creationId xmlns:a16="http://schemas.microsoft.com/office/drawing/2014/main" id="{E0893B7C-B437-4D2B-AA98-D6DC0F7F221E}"/>
                </a:ext>
              </a:extLst>
            </p:cNvPr>
            <p:cNvGrpSpPr/>
            <p:nvPr/>
          </p:nvGrpSpPr>
          <p:grpSpPr>
            <a:xfrm>
              <a:off x="6885673" y="1512409"/>
              <a:ext cx="4138399" cy="3323298"/>
              <a:chOff x="2769192" y="1191667"/>
              <a:chExt cx="6843282" cy="5482992"/>
            </a:xfrm>
          </p:grpSpPr>
          <p:pic>
            <p:nvPicPr>
              <p:cNvPr id="4" name="Immagine 3" descr="Immagine che contiene testo, mappa, torta, interni&#10;&#10;Descrizione generata con affidabilità molto elevata">
                <a:extLst>
                  <a:ext uri="{FF2B5EF4-FFF2-40B4-BE49-F238E27FC236}">
                    <a16:creationId xmlns:a16="http://schemas.microsoft.com/office/drawing/2014/main" id="{26CA546B-78C4-4E21-9773-7F38270039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80271" y="1191667"/>
                <a:ext cx="6432203" cy="5301208"/>
              </a:xfrm>
              <a:prstGeom prst="rect">
                <a:avLst/>
              </a:prstGeom>
            </p:spPr>
          </p:pic>
          <p:sp>
            <p:nvSpPr>
              <p:cNvPr id="6" name="CasellaDiTesto 5">
                <a:extLst>
                  <a:ext uri="{FF2B5EF4-FFF2-40B4-BE49-F238E27FC236}">
                    <a16:creationId xmlns:a16="http://schemas.microsoft.com/office/drawing/2014/main" id="{FB97C012-4CE4-48A1-8D52-36593419F2B8}"/>
                  </a:ext>
                </a:extLst>
              </p:cNvPr>
              <p:cNvSpPr txBox="1"/>
              <p:nvPr/>
            </p:nvSpPr>
            <p:spPr>
              <a:xfrm>
                <a:off x="8132821" y="4535411"/>
                <a:ext cx="952145" cy="431621"/>
              </a:xfrm>
              <a:prstGeom prst="rect">
                <a:avLst/>
              </a:prstGeom>
              <a:solidFill>
                <a:srgbClr val="92D050"/>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100" b="0" i="0" u="none" strike="noStrike" kern="1200" cap="none" spc="0" normalizeH="0" baseline="0" noProof="0" dirty="0" err="1">
                    <a:ln>
                      <a:noFill/>
                    </a:ln>
                    <a:solidFill>
                      <a:prstClr val="black"/>
                    </a:solidFill>
                    <a:effectLst/>
                    <a:uLnTx/>
                    <a:uFillTx/>
                    <a:latin typeface="Calibri" panose="020F0502020204030204"/>
                    <a:ea typeface="+mn-ea"/>
                    <a:cs typeface="+mn-cs"/>
                  </a:rPr>
                  <a:t>Turkey</a:t>
                </a:r>
                <a:endParaRPr kumimoji="0" lang="it-IT" sz="11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CasellaDiTesto 6">
                <a:extLst>
                  <a:ext uri="{FF2B5EF4-FFF2-40B4-BE49-F238E27FC236}">
                    <a16:creationId xmlns:a16="http://schemas.microsoft.com/office/drawing/2014/main" id="{D615C27A-D301-4251-9B5C-1460F0DCA6F2}"/>
                  </a:ext>
                </a:extLst>
              </p:cNvPr>
              <p:cNvSpPr txBox="1"/>
              <p:nvPr/>
            </p:nvSpPr>
            <p:spPr>
              <a:xfrm>
                <a:off x="7502712" y="4158713"/>
                <a:ext cx="1137696" cy="431621"/>
              </a:xfrm>
              <a:prstGeom prst="rect">
                <a:avLst/>
              </a:prstGeom>
              <a:solidFill>
                <a:srgbClr val="92D050"/>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100" b="0" i="0" u="none" strike="noStrike" kern="1200" cap="none" spc="0" normalizeH="0" baseline="0" noProof="0" dirty="0">
                    <a:ln>
                      <a:noFill/>
                    </a:ln>
                    <a:solidFill>
                      <a:prstClr val="black"/>
                    </a:solidFill>
                    <a:effectLst/>
                    <a:uLnTx/>
                    <a:uFillTx/>
                    <a:latin typeface="Calibri" panose="020F0502020204030204"/>
                    <a:ea typeface="+mn-ea"/>
                    <a:cs typeface="+mn-cs"/>
                  </a:rPr>
                  <a:t>Romania</a:t>
                </a:r>
              </a:p>
            </p:txBody>
          </p:sp>
          <p:cxnSp>
            <p:nvCxnSpPr>
              <p:cNvPr id="8" name="Connettore 2 7">
                <a:extLst>
                  <a:ext uri="{FF2B5EF4-FFF2-40B4-BE49-F238E27FC236}">
                    <a16:creationId xmlns:a16="http://schemas.microsoft.com/office/drawing/2014/main" id="{B93B3CCA-2560-4473-8D36-0A421D813344}"/>
                  </a:ext>
                </a:extLst>
              </p:cNvPr>
              <p:cNvCxnSpPr>
                <a:stCxn id="7" idx="2"/>
              </p:cNvCxnSpPr>
              <p:nvPr/>
            </p:nvCxnSpPr>
            <p:spPr>
              <a:xfrm flipH="1">
                <a:off x="7286695" y="4590334"/>
                <a:ext cx="784866" cy="499058"/>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9" name="Connettore 2 8">
                <a:extLst>
                  <a:ext uri="{FF2B5EF4-FFF2-40B4-BE49-F238E27FC236}">
                    <a16:creationId xmlns:a16="http://schemas.microsoft.com/office/drawing/2014/main" id="{B060205E-B987-49BB-949B-84BD57258382}"/>
                  </a:ext>
                </a:extLst>
              </p:cNvPr>
              <p:cNvCxnSpPr>
                <a:cxnSpLocks/>
              </p:cNvCxnSpPr>
              <p:nvPr/>
            </p:nvCxnSpPr>
            <p:spPr>
              <a:xfrm flipH="1">
                <a:off x="8366808" y="4904744"/>
                <a:ext cx="219886" cy="474985"/>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0" name="CasellaDiTesto 9">
                <a:extLst>
                  <a:ext uri="{FF2B5EF4-FFF2-40B4-BE49-F238E27FC236}">
                    <a16:creationId xmlns:a16="http://schemas.microsoft.com/office/drawing/2014/main" id="{10DFADD7-C0EB-46F8-9038-2851346336A7}"/>
                  </a:ext>
                </a:extLst>
              </p:cNvPr>
              <p:cNvSpPr txBox="1"/>
              <p:nvPr/>
            </p:nvSpPr>
            <p:spPr>
              <a:xfrm>
                <a:off x="4481552" y="5889366"/>
                <a:ext cx="1672771" cy="431621"/>
              </a:xfrm>
              <a:prstGeom prst="rect">
                <a:avLst/>
              </a:prstGeom>
              <a:solidFill>
                <a:srgbClr val="FFFF0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100" b="0" i="0" u="none" strike="noStrike" kern="1200" cap="none" spc="0" normalizeH="0" baseline="0" noProof="0" dirty="0">
                    <a:ln>
                      <a:noFill/>
                    </a:ln>
                    <a:solidFill>
                      <a:prstClr val="black"/>
                    </a:solidFill>
                    <a:effectLst/>
                    <a:uLnTx/>
                    <a:uFillTx/>
                    <a:latin typeface="Calibri" panose="020F0502020204030204"/>
                    <a:ea typeface="+mn-ea"/>
                    <a:cs typeface="+mn-cs"/>
                  </a:rPr>
                  <a:t>Irpinia NFO</a:t>
                </a:r>
              </a:p>
            </p:txBody>
          </p:sp>
          <p:cxnSp>
            <p:nvCxnSpPr>
              <p:cNvPr id="11" name="Connettore 2 10">
                <a:extLst>
                  <a:ext uri="{FF2B5EF4-FFF2-40B4-BE49-F238E27FC236}">
                    <a16:creationId xmlns:a16="http://schemas.microsoft.com/office/drawing/2014/main" id="{35F080C5-094A-4F9D-931E-7C8F3026D364}"/>
                  </a:ext>
                </a:extLst>
              </p:cNvPr>
              <p:cNvCxnSpPr>
                <a:cxnSpLocks/>
                <a:stCxn id="10" idx="3"/>
              </p:cNvCxnSpPr>
              <p:nvPr/>
            </p:nvCxnSpPr>
            <p:spPr>
              <a:xfrm flipV="1">
                <a:off x="6154324" y="5889375"/>
                <a:ext cx="61278" cy="215802"/>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2" name="CasellaDiTesto 11">
                <a:extLst>
                  <a:ext uri="{FF2B5EF4-FFF2-40B4-BE49-F238E27FC236}">
                    <a16:creationId xmlns:a16="http://schemas.microsoft.com/office/drawing/2014/main" id="{E06334F5-C603-44B1-A926-5DB2B801DA97}"/>
                  </a:ext>
                </a:extLst>
              </p:cNvPr>
              <p:cNvSpPr txBox="1"/>
              <p:nvPr/>
            </p:nvSpPr>
            <p:spPr>
              <a:xfrm>
                <a:off x="2769192" y="3974043"/>
                <a:ext cx="1408070" cy="431621"/>
              </a:xfrm>
              <a:prstGeom prst="rect">
                <a:avLst/>
              </a:prstGeom>
              <a:solidFill>
                <a:srgbClr val="FFFF00"/>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100" b="0" i="0" u="none" strike="noStrike" kern="1200" cap="none" spc="0" normalizeH="0" baseline="0" noProof="0" dirty="0" err="1">
                    <a:ln>
                      <a:noFill/>
                    </a:ln>
                    <a:solidFill>
                      <a:prstClr val="black"/>
                    </a:solidFill>
                    <a:effectLst/>
                    <a:uLnTx/>
                    <a:uFillTx/>
                    <a:latin typeface="Calibri" panose="020F0502020204030204"/>
                    <a:ea typeface="+mn-ea"/>
                    <a:cs typeface="+mn-cs"/>
                  </a:rPr>
                  <a:t>Switzerland</a:t>
                </a:r>
                <a:endParaRPr kumimoji="0" lang="it-IT" sz="11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13" name="Connettore 2 12">
                <a:extLst>
                  <a:ext uri="{FF2B5EF4-FFF2-40B4-BE49-F238E27FC236}">
                    <a16:creationId xmlns:a16="http://schemas.microsoft.com/office/drawing/2014/main" id="{2EBCF117-D365-4257-BBB1-1F9E3326094F}"/>
                  </a:ext>
                </a:extLst>
              </p:cNvPr>
              <p:cNvCxnSpPr>
                <a:cxnSpLocks/>
              </p:cNvCxnSpPr>
              <p:nvPr/>
            </p:nvCxnSpPr>
            <p:spPr>
              <a:xfrm>
                <a:off x="4162522" y="4184211"/>
                <a:ext cx="1319019" cy="456474"/>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4" name="CasellaDiTesto 13">
                <a:extLst>
                  <a:ext uri="{FF2B5EF4-FFF2-40B4-BE49-F238E27FC236}">
                    <a16:creationId xmlns:a16="http://schemas.microsoft.com/office/drawing/2014/main" id="{1415121D-EE27-4450-A9B4-38D721AD4B0C}"/>
                  </a:ext>
                </a:extLst>
              </p:cNvPr>
              <p:cNvSpPr txBox="1"/>
              <p:nvPr/>
            </p:nvSpPr>
            <p:spPr>
              <a:xfrm>
                <a:off x="7522236" y="6243038"/>
                <a:ext cx="983954" cy="431621"/>
              </a:xfrm>
              <a:prstGeom prst="rect">
                <a:avLst/>
              </a:prstGeom>
              <a:solidFill>
                <a:schemeClr val="accent5">
                  <a:lumMod val="40000"/>
                  <a:lumOff val="60000"/>
                </a:schemeClr>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100" b="0" i="0" u="none" strike="noStrike" kern="1200" cap="none" spc="0" normalizeH="0" baseline="0" noProof="0" dirty="0" err="1">
                    <a:ln>
                      <a:noFill/>
                    </a:ln>
                    <a:solidFill>
                      <a:prstClr val="black"/>
                    </a:solidFill>
                    <a:effectLst/>
                    <a:uLnTx/>
                    <a:uFillTx/>
                    <a:latin typeface="Calibri" panose="020F0502020204030204"/>
                    <a:ea typeface="+mn-ea"/>
                    <a:cs typeface="+mn-cs"/>
                  </a:rPr>
                  <a:t>Greece</a:t>
                </a:r>
                <a:endParaRPr kumimoji="0" lang="it-IT" sz="11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15" name="Connettore 2 14">
                <a:extLst>
                  <a:ext uri="{FF2B5EF4-FFF2-40B4-BE49-F238E27FC236}">
                    <a16:creationId xmlns:a16="http://schemas.microsoft.com/office/drawing/2014/main" id="{D9DC69FF-F614-4DB5-9CDD-DA99126E4A07}"/>
                  </a:ext>
                </a:extLst>
              </p:cNvPr>
              <p:cNvCxnSpPr>
                <a:cxnSpLocks/>
              </p:cNvCxnSpPr>
              <p:nvPr/>
            </p:nvCxnSpPr>
            <p:spPr>
              <a:xfrm flipH="1" flipV="1">
                <a:off x="7007911" y="5954266"/>
                <a:ext cx="494801" cy="319163"/>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6" name="CasellaDiTesto 15">
                <a:extLst>
                  <a:ext uri="{FF2B5EF4-FFF2-40B4-BE49-F238E27FC236}">
                    <a16:creationId xmlns:a16="http://schemas.microsoft.com/office/drawing/2014/main" id="{A99E42B6-14FB-463C-9B7D-0B4425729F47}"/>
                  </a:ext>
                </a:extLst>
              </p:cNvPr>
              <p:cNvSpPr txBox="1"/>
              <p:nvPr/>
            </p:nvSpPr>
            <p:spPr>
              <a:xfrm>
                <a:off x="3038315" y="5904096"/>
                <a:ext cx="819608" cy="431621"/>
              </a:xfrm>
              <a:prstGeom prst="rect">
                <a:avLst/>
              </a:prstGeom>
              <a:solidFill>
                <a:schemeClr val="accent5">
                  <a:lumMod val="40000"/>
                  <a:lumOff val="60000"/>
                </a:schemeClr>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100" b="0" i="0" u="none" strike="noStrike" kern="1200" cap="none" spc="0" normalizeH="0" baseline="0" noProof="0" dirty="0" err="1">
                    <a:ln>
                      <a:noFill/>
                    </a:ln>
                    <a:solidFill>
                      <a:prstClr val="black"/>
                    </a:solidFill>
                    <a:effectLst/>
                    <a:uLnTx/>
                    <a:uFillTx/>
                    <a:latin typeface="Calibri" panose="020F0502020204030204"/>
                    <a:ea typeface="+mn-ea"/>
                    <a:cs typeface="+mn-cs"/>
                  </a:rPr>
                  <a:t>Spain</a:t>
                </a:r>
                <a:endParaRPr kumimoji="0" lang="it-IT" sz="11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17" name="Connettore 2 16">
                <a:extLst>
                  <a:ext uri="{FF2B5EF4-FFF2-40B4-BE49-F238E27FC236}">
                    <a16:creationId xmlns:a16="http://schemas.microsoft.com/office/drawing/2014/main" id="{C16E1523-0EDA-463F-9FA9-FF038CD3526F}"/>
                  </a:ext>
                </a:extLst>
              </p:cNvPr>
              <p:cNvCxnSpPr>
                <a:cxnSpLocks/>
              </p:cNvCxnSpPr>
              <p:nvPr/>
            </p:nvCxnSpPr>
            <p:spPr>
              <a:xfrm flipV="1">
                <a:off x="3345446" y="5423630"/>
                <a:ext cx="725027" cy="481975"/>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8" name="CasellaDiTesto 17">
                <a:extLst>
                  <a:ext uri="{FF2B5EF4-FFF2-40B4-BE49-F238E27FC236}">
                    <a16:creationId xmlns:a16="http://schemas.microsoft.com/office/drawing/2014/main" id="{F3358644-B14F-41A1-A9D0-238DEF373B78}"/>
                  </a:ext>
                </a:extLst>
              </p:cNvPr>
              <p:cNvSpPr txBox="1"/>
              <p:nvPr/>
            </p:nvSpPr>
            <p:spPr>
              <a:xfrm>
                <a:off x="3350648" y="1932849"/>
                <a:ext cx="986604" cy="431621"/>
              </a:xfrm>
              <a:prstGeom prst="rect">
                <a:avLst/>
              </a:prstGeom>
              <a:solidFill>
                <a:schemeClr val="accent5">
                  <a:lumMod val="40000"/>
                  <a:lumOff val="60000"/>
                </a:schemeClr>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100" b="0" i="0" u="none" strike="noStrike" kern="1200" cap="none" spc="0" normalizeH="0" baseline="0" noProof="0" dirty="0">
                    <a:ln>
                      <a:noFill/>
                    </a:ln>
                    <a:solidFill>
                      <a:prstClr val="black"/>
                    </a:solidFill>
                    <a:effectLst/>
                    <a:uLnTx/>
                    <a:uFillTx/>
                    <a:latin typeface="Calibri" panose="020F0502020204030204"/>
                    <a:ea typeface="+mn-ea"/>
                    <a:cs typeface="+mn-cs"/>
                  </a:rPr>
                  <a:t>Iceland</a:t>
                </a:r>
              </a:p>
            </p:txBody>
          </p:sp>
          <p:cxnSp>
            <p:nvCxnSpPr>
              <p:cNvPr id="19" name="Connettore 2 18">
                <a:extLst>
                  <a:ext uri="{FF2B5EF4-FFF2-40B4-BE49-F238E27FC236}">
                    <a16:creationId xmlns:a16="http://schemas.microsoft.com/office/drawing/2014/main" id="{1A7FBF18-78D6-468C-BE36-CBF204311C80}"/>
                  </a:ext>
                </a:extLst>
              </p:cNvPr>
              <p:cNvCxnSpPr>
                <a:cxnSpLocks/>
              </p:cNvCxnSpPr>
              <p:nvPr/>
            </p:nvCxnSpPr>
            <p:spPr>
              <a:xfrm flipV="1">
                <a:off x="3776017" y="1699677"/>
                <a:ext cx="507900" cy="245892"/>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4" name="Connettore 2 23">
                <a:extLst>
                  <a:ext uri="{FF2B5EF4-FFF2-40B4-BE49-F238E27FC236}">
                    <a16:creationId xmlns:a16="http://schemas.microsoft.com/office/drawing/2014/main" id="{75F1C4B9-1313-4D89-99A3-F8C6453BA58D}"/>
                  </a:ext>
                </a:extLst>
              </p:cNvPr>
              <p:cNvCxnSpPr>
                <a:cxnSpLocks/>
              </p:cNvCxnSpPr>
              <p:nvPr/>
            </p:nvCxnSpPr>
            <p:spPr>
              <a:xfrm flipV="1">
                <a:off x="5323941" y="4824842"/>
                <a:ext cx="411078" cy="278959"/>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0" name="Connettore 2 29">
                <a:extLst>
                  <a:ext uri="{FF2B5EF4-FFF2-40B4-BE49-F238E27FC236}">
                    <a16:creationId xmlns:a16="http://schemas.microsoft.com/office/drawing/2014/main" id="{C5DBC507-95B0-4E4E-98E0-3EA05436F2BC}"/>
                  </a:ext>
                </a:extLst>
              </p:cNvPr>
              <p:cNvCxnSpPr>
                <a:cxnSpLocks/>
              </p:cNvCxnSpPr>
              <p:nvPr/>
            </p:nvCxnSpPr>
            <p:spPr>
              <a:xfrm flipH="1">
                <a:off x="6010063" y="3521663"/>
                <a:ext cx="1318023" cy="1198415"/>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2" name="CasellaDiTesto 31">
                <a:extLst>
                  <a:ext uri="{FF2B5EF4-FFF2-40B4-BE49-F238E27FC236}">
                    <a16:creationId xmlns:a16="http://schemas.microsoft.com/office/drawing/2014/main" id="{E0F4BCA5-D7CB-412D-86EA-6941BD31C989}"/>
                  </a:ext>
                </a:extLst>
              </p:cNvPr>
              <p:cNvSpPr txBox="1"/>
              <p:nvPr/>
            </p:nvSpPr>
            <p:spPr>
              <a:xfrm>
                <a:off x="6799394" y="3176944"/>
                <a:ext cx="1137696" cy="431621"/>
              </a:xfrm>
              <a:prstGeom prst="rect">
                <a:avLst/>
              </a:prstGeom>
              <a:solidFill>
                <a:srgbClr val="FFFF0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100" b="0" i="0" u="none" strike="noStrike" kern="1200" cap="none" spc="0" normalizeH="0" baseline="0" noProof="0" dirty="0">
                    <a:ln>
                      <a:noFill/>
                    </a:ln>
                    <a:solidFill>
                      <a:prstClr val="black"/>
                    </a:solidFill>
                    <a:effectLst/>
                    <a:uLnTx/>
                    <a:uFillTx/>
                    <a:latin typeface="Calibri" panose="020F0502020204030204"/>
                    <a:ea typeface="+mn-ea"/>
                    <a:cs typeface="+mn-cs"/>
                  </a:rPr>
                  <a:t> C3RN</a:t>
                </a:r>
              </a:p>
            </p:txBody>
          </p:sp>
          <p:sp>
            <p:nvSpPr>
              <p:cNvPr id="34" name="CasellaDiTesto 33">
                <a:extLst>
                  <a:ext uri="{FF2B5EF4-FFF2-40B4-BE49-F238E27FC236}">
                    <a16:creationId xmlns:a16="http://schemas.microsoft.com/office/drawing/2014/main" id="{1DF78A07-1F62-483C-961D-EF7D4C116A22}"/>
                  </a:ext>
                </a:extLst>
              </p:cNvPr>
              <p:cNvSpPr txBox="1"/>
              <p:nvPr/>
            </p:nvSpPr>
            <p:spPr>
              <a:xfrm>
                <a:off x="3707959" y="4834850"/>
                <a:ext cx="1615982" cy="431621"/>
              </a:xfrm>
              <a:prstGeom prst="rect">
                <a:avLst/>
              </a:prstGeom>
              <a:solidFill>
                <a:srgbClr val="FFFF0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100" b="0" i="0" u="none" strike="noStrike" kern="1200" cap="none" spc="0" normalizeH="0" baseline="0" noProof="0" dirty="0">
                    <a:ln>
                      <a:noFill/>
                    </a:ln>
                    <a:solidFill>
                      <a:prstClr val="black"/>
                    </a:solidFill>
                    <a:effectLst/>
                    <a:uLnTx/>
                    <a:uFillTx/>
                    <a:latin typeface="Calibri" panose="020F0502020204030204"/>
                    <a:ea typeface="+mn-ea"/>
                    <a:cs typeface="+mn-cs"/>
                  </a:rPr>
                  <a:t> TABOO NFO</a:t>
                </a:r>
              </a:p>
            </p:txBody>
          </p:sp>
        </p:grpSp>
        <p:grpSp>
          <p:nvGrpSpPr>
            <p:cNvPr id="36" name="Gruppo 35">
              <a:extLst>
                <a:ext uri="{FF2B5EF4-FFF2-40B4-BE49-F238E27FC236}">
                  <a16:creationId xmlns:a16="http://schemas.microsoft.com/office/drawing/2014/main" id="{9E181934-5DB5-4597-917C-27B8368B0A21}"/>
                </a:ext>
              </a:extLst>
            </p:cNvPr>
            <p:cNvGrpSpPr/>
            <p:nvPr/>
          </p:nvGrpSpPr>
          <p:grpSpPr>
            <a:xfrm>
              <a:off x="10079924" y="1580796"/>
              <a:ext cx="1681775" cy="1268878"/>
              <a:chOff x="105983" y="2172048"/>
              <a:chExt cx="3062725" cy="1977890"/>
            </a:xfrm>
          </p:grpSpPr>
          <p:grpSp>
            <p:nvGrpSpPr>
              <p:cNvPr id="5" name="Gruppo 4">
                <a:extLst>
                  <a:ext uri="{FF2B5EF4-FFF2-40B4-BE49-F238E27FC236}">
                    <a16:creationId xmlns:a16="http://schemas.microsoft.com/office/drawing/2014/main" id="{00FAA87C-872E-44C9-89D7-B1F6AE9402D8}"/>
                  </a:ext>
                </a:extLst>
              </p:cNvPr>
              <p:cNvGrpSpPr/>
              <p:nvPr/>
            </p:nvGrpSpPr>
            <p:grpSpPr>
              <a:xfrm>
                <a:off x="171159" y="2233787"/>
                <a:ext cx="2997549" cy="1916151"/>
                <a:chOff x="182722" y="4803103"/>
                <a:chExt cx="2997549" cy="1916151"/>
              </a:xfrm>
            </p:grpSpPr>
            <p:sp>
              <p:nvSpPr>
                <p:cNvPr id="25" name="CasellaDiTesto 24">
                  <a:extLst>
                    <a:ext uri="{FF2B5EF4-FFF2-40B4-BE49-F238E27FC236}">
                      <a16:creationId xmlns:a16="http://schemas.microsoft.com/office/drawing/2014/main" id="{8E29EFB6-963A-4EEF-82CA-CF179F03557F}"/>
                    </a:ext>
                  </a:extLst>
                </p:cNvPr>
                <p:cNvSpPr txBox="1"/>
                <p:nvPr/>
              </p:nvSpPr>
              <p:spPr>
                <a:xfrm>
                  <a:off x="182722" y="4836839"/>
                  <a:ext cx="983567" cy="456882"/>
                </a:xfrm>
                <a:prstGeom prst="rect">
                  <a:avLst/>
                </a:prstGeom>
                <a:solidFill>
                  <a:srgbClr val="92D05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7" name="CasellaDiTesto 26">
                  <a:extLst>
                    <a:ext uri="{FF2B5EF4-FFF2-40B4-BE49-F238E27FC236}">
                      <a16:creationId xmlns:a16="http://schemas.microsoft.com/office/drawing/2014/main" id="{2D91312E-A35A-4E84-8CC9-C87EBE30FF7C}"/>
                    </a:ext>
                  </a:extLst>
                </p:cNvPr>
                <p:cNvSpPr txBox="1"/>
                <p:nvPr/>
              </p:nvSpPr>
              <p:spPr>
                <a:xfrm>
                  <a:off x="182722" y="5379729"/>
                  <a:ext cx="941909" cy="456882"/>
                </a:xfrm>
                <a:prstGeom prst="rect">
                  <a:avLst/>
                </a:prstGeom>
                <a:solidFill>
                  <a:srgbClr val="FFFF0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8" name="CasellaDiTesto 27">
                  <a:extLst>
                    <a:ext uri="{FF2B5EF4-FFF2-40B4-BE49-F238E27FC236}">
                      <a16:creationId xmlns:a16="http://schemas.microsoft.com/office/drawing/2014/main" id="{79ED410D-61C6-4D12-8DEF-987F064B6BFF}"/>
                    </a:ext>
                  </a:extLst>
                </p:cNvPr>
                <p:cNvSpPr txBox="1"/>
                <p:nvPr/>
              </p:nvSpPr>
              <p:spPr>
                <a:xfrm>
                  <a:off x="182722" y="5975468"/>
                  <a:ext cx="941909" cy="456882"/>
                </a:xfrm>
                <a:prstGeom prst="rect">
                  <a:avLst/>
                </a:prstGeom>
                <a:solidFill>
                  <a:schemeClr val="accent1">
                    <a:lumMod val="20000"/>
                    <a:lumOff val="8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CasellaDiTesto 2">
                  <a:extLst>
                    <a:ext uri="{FF2B5EF4-FFF2-40B4-BE49-F238E27FC236}">
                      <a16:creationId xmlns:a16="http://schemas.microsoft.com/office/drawing/2014/main" id="{734CFC80-A625-415C-93B4-5D52940D05E0}"/>
                    </a:ext>
                  </a:extLst>
                </p:cNvPr>
                <p:cNvSpPr txBox="1"/>
                <p:nvPr/>
              </p:nvSpPr>
              <p:spPr>
                <a:xfrm>
                  <a:off x="1166287" y="5374042"/>
                  <a:ext cx="1768077" cy="74243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000" b="0" i="0" u="none" strike="noStrike" kern="1200" cap="none" spc="0" normalizeH="0" baseline="0" noProof="0" dirty="0">
                      <a:ln>
                        <a:noFill/>
                      </a:ln>
                      <a:solidFill>
                        <a:prstClr val="black"/>
                      </a:solidFill>
                      <a:effectLst/>
                      <a:uLnTx/>
                      <a:uFillTx/>
                      <a:latin typeface="Calibri" panose="020F0502020204030204"/>
                      <a:ea typeface="+mn-ea"/>
                      <a:cs typeface="+mn-cs"/>
                    </a:rPr>
                    <a:t>Real-time </a:t>
                  </a:r>
                  <a:r>
                    <a:rPr kumimoji="0" lang="it-IT" sz="1000" b="0" i="0" u="none" strike="noStrike" kern="1200" cap="none" spc="0" normalizeH="0" baseline="0" noProof="0" dirty="0" err="1">
                      <a:ln>
                        <a:noFill/>
                      </a:ln>
                      <a:solidFill>
                        <a:prstClr val="black"/>
                      </a:solidFill>
                      <a:effectLst/>
                      <a:uLnTx/>
                      <a:uFillTx/>
                      <a:latin typeface="Calibri" panose="020F0502020204030204"/>
                      <a:ea typeface="+mn-ea"/>
                      <a:cs typeface="+mn-cs"/>
                    </a:rPr>
                    <a:t>testing</a:t>
                  </a: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9" name="CasellaDiTesto 28">
                  <a:extLst>
                    <a:ext uri="{FF2B5EF4-FFF2-40B4-BE49-F238E27FC236}">
                      <a16:creationId xmlns:a16="http://schemas.microsoft.com/office/drawing/2014/main" id="{133F6AD3-8003-4249-8A2D-B7B86F848C4D}"/>
                    </a:ext>
                  </a:extLst>
                </p:cNvPr>
                <p:cNvSpPr txBox="1"/>
                <p:nvPr/>
              </p:nvSpPr>
              <p:spPr>
                <a:xfrm>
                  <a:off x="1168560" y="4803103"/>
                  <a:ext cx="2011711" cy="74243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000" b="0" i="0" u="none" strike="noStrike" kern="1200" cap="none" spc="0" normalizeH="0" baseline="0" noProof="0" dirty="0" err="1">
                      <a:ln>
                        <a:noFill/>
                      </a:ln>
                      <a:solidFill>
                        <a:prstClr val="black"/>
                      </a:solidFill>
                      <a:effectLst/>
                      <a:uLnTx/>
                      <a:uFillTx/>
                      <a:latin typeface="Calibri" panose="020F0502020204030204"/>
                      <a:ea typeface="+mn-ea"/>
                      <a:cs typeface="+mn-cs"/>
                    </a:rPr>
                    <a:t>Providing</a:t>
                  </a:r>
                  <a:r>
                    <a:rPr kumimoji="0" lang="it-IT" sz="1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it-IT" sz="1000" b="0" i="0" u="none" strike="noStrike" kern="1200" cap="none" spc="0" normalizeH="0" baseline="0" noProof="0" dirty="0" err="1">
                      <a:ln>
                        <a:noFill/>
                      </a:ln>
                      <a:solidFill>
                        <a:prstClr val="black"/>
                      </a:solidFill>
                      <a:effectLst/>
                      <a:uLnTx/>
                      <a:uFillTx/>
                      <a:latin typeface="Calibri" panose="020F0502020204030204"/>
                      <a:ea typeface="+mn-ea"/>
                      <a:cs typeface="+mn-cs"/>
                    </a:rPr>
                    <a:t>warnings</a:t>
                  </a: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1" name="CasellaDiTesto 30">
                  <a:extLst>
                    <a:ext uri="{FF2B5EF4-FFF2-40B4-BE49-F238E27FC236}">
                      <a16:creationId xmlns:a16="http://schemas.microsoft.com/office/drawing/2014/main" id="{017E54B5-955B-4ADB-B17E-78176295A68C}"/>
                    </a:ext>
                  </a:extLst>
                </p:cNvPr>
                <p:cNvSpPr txBox="1"/>
                <p:nvPr/>
              </p:nvSpPr>
              <p:spPr>
                <a:xfrm>
                  <a:off x="1168560" y="5976819"/>
                  <a:ext cx="1768077" cy="74243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000" b="0" i="0" u="none" strike="noStrike" kern="1200" cap="none" spc="0" normalizeH="0" baseline="0" noProof="0" dirty="0" err="1">
                      <a:ln>
                        <a:noFill/>
                      </a:ln>
                      <a:solidFill>
                        <a:prstClr val="black"/>
                      </a:solidFill>
                      <a:effectLst/>
                      <a:uLnTx/>
                      <a:uFillTx/>
                      <a:latin typeface="Calibri" panose="020F0502020204030204"/>
                      <a:ea typeface="+mn-ea"/>
                      <a:cs typeface="+mn-cs"/>
                    </a:rPr>
                    <a:t>Feasibility</a:t>
                  </a:r>
                  <a:r>
                    <a:rPr kumimoji="0" lang="it-IT" sz="1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it-IT" sz="1000" b="0" i="0" u="none" strike="noStrike" kern="1200" cap="none" spc="0" normalizeH="0" baseline="0" noProof="0" dirty="0" err="1">
                      <a:ln>
                        <a:noFill/>
                      </a:ln>
                      <a:solidFill>
                        <a:prstClr val="black"/>
                      </a:solidFill>
                      <a:effectLst/>
                      <a:uLnTx/>
                      <a:uFillTx/>
                      <a:latin typeface="Calibri" panose="020F0502020204030204"/>
                      <a:ea typeface="+mn-ea"/>
                      <a:cs typeface="+mn-cs"/>
                    </a:rPr>
                    <a:t>study</a:t>
                  </a: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33" name="Rettangolo 32">
                <a:extLst>
                  <a:ext uri="{FF2B5EF4-FFF2-40B4-BE49-F238E27FC236}">
                    <a16:creationId xmlns:a16="http://schemas.microsoft.com/office/drawing/2014/main" id="{AE724169-47E8-4307-9CA4-3AB63308A4C3}"/>
                  </a:ext>
                </a:extLst>
              </p:cNvPr>
              <p:cNvSpPr/>
              <p:nvPr/>
            </p:nvSpPr>
            <p:spPr>
              <a:xfrm>
                <a:off x="105983" y="2172048"/>
                <a:ext cx="3062725" cy="1746467"/>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sp>
        <p:nvSpPr>
          <p:cNvPr id="42" name="Rettangolo 41">
            <a:extLst>
              <a:ext uri="{FF2B5EF4-FFF2-40B4-BE49-F238E27FC236}">
                <a16:creationId xmlns:a16="http://schemas.microsoft.com/office/drawing/2014/main" id="{26072802-F828-4F9C-86C6-10841DA949F2}"/>
              </a:ext>
            </a:extLst>
          </p:cNvPr>
          <p:cNvSpPr/>
          <p:nvPr/>
        </p:nvSpPr>
        <p:spPr>
          <a:xfrm>
            <a:off x="5994925" y="1687047"/>
            <a:ext cx="6096000" cy="1631216"/>
          </a:xfrm>
          <a:prstGeom prst="rect">
            <a:avLst/>
          </a:prstGeom>
        </p:spPr>
        <p:style>
          <a:lnRef idx="2">
            <a:schemeClr val="accent1"/>
          </a:lnRef>
          <a:fillRef idx="1">
            <a:schemeClr val="lt1"/>
          </a:fillRef>
          <a:effectRef idx="0">
            <a:schemeClr val="accent1"/>
          </a:effectRef>
          <a:fontRef idx="minor">
            <a:schemeClr val="dk1"/>
          </a:fontRef>
        </p:style>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000" b="0" i="0" u="none" strike="noStrike" kern="1200" cap="none" spc="0" normalizeH="0" baseline="0" noProof="0" dirty="0">
                <a:ln>
                  <a:noFill/>
                </a:ln>
                <a:solidFill>
                  <a:prstClr val="black"/>
                </a:solidFill>
                <a:effectLst/>
                <a:uLnTx/>
                <a:uFillTx/>
                <a:latin typeface="Calibri" panose="020F0502020204030204"/>
                <a:ea typeface="+mn-ea"/>
                <a:cs typeface="+mn-cs"/>
              </a:rPr>
              <a:t>In the last decade, </a:t>
            </a:r>
            <a:r>
              <a:rPr kumimoji="0" lang="it-IT" sz="2000" b="0" i="0" u="none" strike="noStrike" kern="1200" cap="none" spc="0" normalizeH="0" baseline="0" noProof="0" dirty="0" err="1">
                <a:ln>
                  <a:noFill/>
                </a:ln>
                <a:solidFill>
                  <a:prstClr val="black"/>
                </a:solidFill>
                <a:effectLst/>
                <a:uLnTx/>
                <a:uFillTx/>
                <a:latin typeface="Calibri" panose="020F0502020204030204"/>
                <a:ea typeface="+mn-ea"/>
                <a:cs typeface="+mn-cs"/>
              </a:rPr>
              <a:t>there</a:t>
            </a:r>
            <a:r>
              <a:rPr kumimoji="0" lang="it-IT" sz="2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it-IT" sz="2000" b="0" i="0" u="none" strike="noStrike" kern="1200" cap="none" spc="0" normalizeH="0" baseline="0" noProof="0" dirty="0" err="1">
                <a:ln>
                  <a:noFill/>
                </a:ln>
                <a:solidFill>
                  <a:prstClr val="black"/>
                </a:solidFill>
                <a:effectLst/>
                <a:uLnTx/>
                <a:uFillTx/>
                <a:latin typeface="Calibri" panose="020F0502020204030204"/>
                <a:ea typeface="+mn-ea"/>
                <a:cs typeface="+mn-cs"/>
              </a:rPr>
              <a:t>has</a:t>
            </a:r>
            <a:r>
              <a:rPr kumimoji="0" lang="it-IT" sz="2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it-IT" sz="2000" b="0" i="0" u="none" strike="noStrike" kern="1200" cap="none" spc="0" normalizeH="0" baseline="0" noProof="0" dirty="0" err="1">
                <a:ln>
                  <a:noFill/>
                </a:ln>
                <a:solidFill>
                  <a:prstClr val="black"/>
                </a:solidFill>
                <a:effectLst/>
                <a:uLnTx/>
                <a:uFillTx/>
                <a:latin typeface="Calibri" panose="020F0502020204030204"/>
                <a:ea typeface="+mn-ea"/>
                <a:cs typeface="+mn-cs"/>
              </a:rPr>
              <a:t>been</a:t>
            </a:r>
            <a:r>
              <a:rPr kumimoji="0" lang="it-IT" sz="2000" b="0" i="0" u="none" strike="noStrike" kern="1200" cap="none" spc="0" normalizeH="0" baseline="0" noProof="0" dirty="0">
                <a:ln>
                  <a:noFill/>
                </a:ln>
                <a:solidFill>
                  <a:prstClr val="black"/>
                </a:solidFill>
                <a:effectLst/>
                <a:uLnTx/>
                <a:uFillTx/>
                <a:latin typeface="Calibri" panose="020F0502020204030204"/>
                <a:ea typeface="+mn-ea"/>
                <a:cs typeface="+mn-cs"/>
              </a:rPr>
              <a:t> a strong </a:t>
            </a:r>
            <a:r>
              <a:rPr kumimoji="0" lang="it-IT" sz="2000" b="0" i="0" u="none" strike="noStrike" kern="1200" cap="none" spc="0" normalizeH="0" baseline="0" noProof="0" dirty="0" err="1">
                <a:ln>
                  <a:noFill/>
                </a:ln>
                <a:solidFill>
                  <a:prstClr val="black"/>
                </a:solidFill>
                <a:effectLst/>
                <a:uLnTx/>
                <a:uFillTx/>
                <a:latin typeface="Calibri" panose="020F0502020204030204"/>
                <a:ea typeface="+mn-ea"/>
                <a:cs typeface="+mn-cs"/>
              </a:rPr>
              <a:t>impulse</a:t>
            </a:r>
            <a:r>
              <a:rPr kumimoji="0" lang="it-IT" sz="2000" b="0" i="0" u="none" strike="noStrike" kern="1200" cap="none" spc="0" normalizeH="0" baseline="0" noProof="0" dirty="0">
                <a:ln>
                  <a:noFill/>
                </a:ln>
                <a:solidFill>
                  <a:prstClr val="black"/>
                </a:solidFill>
                <a:effectLst/>
                <a:uLnTx/>
                <a:uFillTx/>
                <a:latin typeface="Calibri" panose="020F0502020204030204"/>
                <a:ea typeface="+mn-ea"/>
                <a:cs typeface="+mn-cs"/>
              </a:rPr>
              <a:t> to the </a:t>
            </a:r>
            <a:r>
              <a:rPr kumimoji="0" lang="it-IT" sz="2000" b="0" i="0" u="none" strike="noStrike" kern="1200" cap="none" spc="0" normalizeH="0" baseline="0" noProof="0" dirty="0" err="1">
                <a:ln>
                  <a:noFill/>
                </a:ln>
                <a:solidFill>
                  <a:prstClr val="black"/>
                </a:solidFill>
                <a:effectLst/>
                <a:uLnTx/>
                <a:uFillTx/>
                <a:latin typeface="Calibri" panose="020F0502020204030204"/>
                <a:ea typeface="+mn-ea"/>
                <a:cs typeface="+mn-cs"/>
              </a:rPr>
              <a:t>development</a:t>
            </a:r>
            <a:r>
              <a:rPr kumimoji="0" lang="it-IT" sz="2000" b="0" i="0" u="none" strike="noStrike" kern="1200" cap="none" spc="0" normalizeH="0" baseline="0" noProof="0" dirty="0">
                <a:ln>
                  <a:noFill/>
                </a:ln>
                <a:solidFill>
                  <a:prstClr val="black"/>
                </a:solidFill>
                <a:effectLst/>
                <a:uLnTx/>
                <a:uFillTx/>
                <a:latin typeface="Calibri" panose="020F0502020204030204"/>
                <a:ea typeface="+mn-ea"/>
                <a:cs typeface="+mn-cs"/>
              </a:rPr>
              <a:t> of EW &amp; RR </a:t>
            </a:r>
            <a:r>
              <a:rPr kumimoji="0" lang="it-IT" sz="2000" b="0" i="0" u="none" strike="noStrike" kern="1200" cap="none" spc="0" normalizeH="0" baseline="0" noProof="0" dirty="0" err="1">
                <a:ln>
                  <a:noFill/>
                </a:ln>
                <a:solidFill>
                  <a:prstClr val="black"/>
                </a:solidFill>
                <a:effectLst/>
                <a:uLnTx/>
                <a:uFillTx/>
                <a:latin typeface="Calibri" panose="020F0502020204030204"/>
                <a:ea typeface="+mn-ea"/>
                <a:cs typeface="+mn-cs"/>
              </a:rPr>
              <a:t>methodologies</a:t>
            </a:r>
            <a:r>
              <a:rPr kumimoji="0" lang="it-IT" sz="2000" b="0" i="0" u="none" strike="noStrike" kern="1200" cap="none" spc="0" normalizeH="0" baseline="0" noProof="0" dirty="0">
                <a:ln>
                  <a:noFill/>
                </a:ln>
                <a:solidFill>
                  <a:prstClr val="black"/>
                </a:solidFill>
                <a:effectLst/>
                <a:uLnTx/>
                <a:uFillTx/>
                <a:latin typeface="Calibri" panose="020F0502020204030204"/>
                <a:ea typeface="+mn-ea"/>
                <a:cs typeface="+mn-cs"/>
              </a:rPr>
              <a:t> and </a:t>
            </a:r>
            <a:r>
              <a:rPr kumimoji="0" lang="it-IT" sz="2000" b="0" i="0" u="none" strike="noStrike" kern="1200" cap="none" spc="0" normalizeH="0" baseline="0" noProof="0" dirty="0" err="1">
                <a:ln>
                  <a:noFill/>
                </a:ln>
                <a:solidFill>
                  <a:prstClr val="black"/>
                </a:solidFill>
                <a:effectLst/>
                <a:uLnTx/>
                <a:uFillTx/>
                <a:latin typeface="Calibri" panose="020F0502020204030204"/>
                <a:ea typeface="+mn-ea"/>
                <a:cs typeface="+mn-cs"/>
              </a:rPr>
              <a:t>technologies</a:t>
            </a:r>
            <a:r>
              <a:rPr kumimoji="0" lang="it-IT" sz="2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it-IT" sz="2000" b="0" i="0" u="none" strike="noStrike" kern="1200" cap="none" spc="0" normalizeH="0" baseline="0" noProof="0" dirty="0" err="1">
                <a:ln>
                  <a:noFill/>
                </a:ln>
                <a:solidFill>
                  <a:prstClr val="black"/>
                </a:solidFill>
                <a:effectLst/>
                <a:uLnTx/>
                <a:uFillTx/>
                <a:latin typeface="Calibri" panose="020F0502020204030204"/>
                <a:ea typeface="+mn-ea"/>
                <a:cs typeface="+mn-cs"/>
              </a:rPr>
              <a:t>mainly</a:t>
            </a:r>
            <a:r>
              <a:rPr kumimoji="0" lang="it-IT" sz="2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it-IT" sz="2000" b="0" i="0" u="none" strike="noStrike" kern="1200" cap="none" spc="0" normalizeH="0" baseline="0" noProof="0" dirty="0" err="1">
                <a:ln>
                  <a:noFill/>
                </a:ln>
                <a:solidFill>
                  <a:prstClr val="black"/>
                </a:solidFill>
                <a:effectLst/>
                <a:uLnTx/>
                <a:uFillTx/>
                <a:latin typeface="Calibri" panose="020F0502020204030204"/>
                <a:ea typeface="+mn-ea"/>
                <a:cs typeface="+mn-cs"/>
              </a:rPr>
              <a:t>supported</a:t>
            </a:r>
            <a:r>
              <a:rPr kumimoji="0" lang="it-IT" sz="2000" b="0" i="0" u="none" strike="noStrike" kern="1200" cap="none" spc="0" normalizeH="0" baseline="0" noProof="0" dirty="0">
                <a:ln>
                  <a:noFill/>
                </a:ln>
                <a:solidFill>
                  <a:prstClr val="black"/>
                </a:solidFill>
                <a:effectLst/>
                <a:uLnTx/>
                <a:uFillTx/>
                <a:latin typeface="Calibri" panose="020F0502020204030204"/>
                <a:ea typeface="+mn-ea"/>
                <a:cs typeface="+mn-cs"/>
              </a:rPr>
              <a:t> by EU </a:t>
            </a:r>
            <a:r>
              <a:rPr kumimoji="0" lang="it-IT" sz="2000" b="0" i="0" u="none" strike="noStrike" kern="1200" cap="none" spc="0" normalizeH="0" baseline="0" noProof="0" dirty="0" err="1">
                <a:ln>
                  <a:noFill/>
                </a:ln>
                <a:solidFill>
                  <a:prstClr val="black"/>
                </a:solidFill>
                <a:effectLst/>
                <a:uLnTx/>
                <a:uFillTx/>
                <a:latin typeface="Calibri" panose="020F0502020204030204"/>
                <a:ea typeface="+mn-ea"/>
                <a:cs typeface="+mn-cs"/>
              </a:rPr>
              <a:t>research</a:t>
            </a:r>
            <a:r>
              <a:rPr kumimoji="0" lang="it-IT" sz="2000" b="0" i="0" u="none" strike="noStrike" kern="1200" cap="none" spc="0" normalizeH="0" baseline="0" noProof="0" dirty="0">
                <a:ln>
                  <a:noFill/>
                </a:ln>
                <a:solidFill>
                  <a:prstClr val="black"/>
                </a:solidFill>
                <a:effectLst/>
                <a:uLnTx/>
                <a:uFillTx/>
                <a:latin typeface="Calibri" panose="020F0502020204030204"/>
                <a:ea typeface="+mn-ea"/>
                <a:cs typeface="+mn-cs"/>
              </a:rPr>
              <a:t> projects with the </a:t>
            </a:r>
            <a:r>
              <a:rPr kumimoji="0" lang="it-IT" sz="2000" b="0" i="0" u="none" strike="noStrike" kern="1200" cap="none" spc="0" normalizeH="0" baseline="0" noProof="0" dirty="0" err="1">
                <a:ln>
                  <a:noFill/>
                </a:ln>
                <a:solidFill>
                  <a:prstClr val="black"/>
                </a:solidFill>
                <a:effectLst/>
                <a:uLnTx/>
                <a:uFillTx/>
                <a:latin typeface="Calibri" panose="020F0502020204030204"/>
                <a:ea typeface="+mn-ea"/>
                <a:cs typeface="+mn-cs"/>
              </a:rPr>
              <a:t>participation</a:t>
            </a:r>
            <a:r>
              <a:rPr kumimoji="0" lang="it-IT" sz="2000" b="0" i="0" u="none" strike="noStrike" kern="1200" cap="none" spc="0" normalizeH="0" baseline="0" noProof="0" dirty="0">
                <a:ln>
                  <a:noFill/>
                </a:ln>
                <a:solidFill>
                  <a:prstClr val="black"/>
                </a:solidFill>
                <a:effectLst/>
                <a:uLnTx/>
                <a:uFillTx/>
                <a:latin typeface="Calibri" panose="020F0502020204030204"/>
                <a:ea typeface="+mn-ea"/>
                <a:cs typeface="+mn-cs"/>
              </a:rPr>
              <a:t> and </a:t>
            </a:r>
            <a:r>
              <a:rPr kumimoji="0" lang="it-IT" sz="2000" b="0" i="0" u="none" strike="noStrike" kern="1200" cap="none" spc="0" normalizeH="0" baseline="0" noProof="0" dirty="0" err="1">
                <a:ln>
                  <a:noFill/>
                </a:ln>
                <a:solidFill>
                  <a:prstClr val="black"/>
                </a:solidFill>
                <a:effectLst/>
                <a:uLnTx/>
                <a:uFillTx/>
                <a:latin typeface="Calibri" panose="020F0502020204030204"/>
                <a:ea typeface="+mn-ea"/>
                <a:cs typeface="+mn-cs"/>
              </a:rPr>
              <a:t>involvement</a:t>
            </a:r>
            <a:r>
              <a:rPr kumimoji="0" lang="it-IT" sz="2000" b="0" i="0" u="none" strike="noStrike" kern="1200" cap="none" spc="0" normalizeH="0" baseline="0" noProof="0" dirty="0">
                <a:ln>
                  <a:noFill/>
                </a:ln>
                <a:solidFill>
                  <a:prstClr val="black"/>
                </a:solidFill>
                <a:effectLst/>
                <a:uLnTx/>
                <a:uFillTx/>
                <a:latin typeface="Calibri" panose="020F0502020204030204"/>
                <a:ea typeface="+mn-ea"/>
                <a:cs typeface="+mn-cs"/>
              </a:rPr>
              <a:t> of </a:t>
            </a:r>
            <a:r>
              <a:rPr kumimoji="0" lang="it-IT" sz="2000" b="0" i="0" u="none" strike="noStrike" kern="1200" cap="none" spc="0" normalizeH="0" baseline="0" noProof="0" dirty="0" err="1">
                <a:ln>
                  <a:noFill/>
                </a:ln>
                <a:solidFill>
                  <a:prstClr val="black"/>
                </a:solidFill>
                <a:effectLst/>
                <a:uLnTx/>
                <a:uFillTx/>
                <a:latin typeface="Calibri" panose="020F0502020204030204"/>
                <a:ea typeface="+mn-ea"/>
                <a:cs typeface="+mn-cs"/>
              </a:rPr>
              <a:t>researchers</a:t>
            </a:r>
            <a:r>
              <a:rPr kumimoji="0" lang="it-IT" sz="2000" b="0" i="0" u="none" strike="noStrike" kern="1200" cap="none" spc="0" normalizeH="0" baseline="0" noProof="0" dirty="0">
                <a:ln>
                  <a:noFill/>
                </a:ln>
                <a:solidFill>
                  <a:prstClr val="black"/>
                </a:solidFill>
                <a:effectLst/>
                <a:uLnTx/>
                <a:uFillTx/>
                <a:latin typeface="Calibri" panose="020F0502020204030204"/>
                <a:ea typeface="+mn-ea"/>
                <a:cs typeface="+mn-cs"/>
              </a:rPr>
              <a:t> from </a:t>
            </a:r>
            <a:r>
              <a:rPr kumimoji="0" lang="it-IT" sz="2000" b="0" i="0" u="none" strike="noStrike" kern="1200" cap="none" spc="0" normalizeH="0" baseline="0" noProof="0" dirty="0" err="1">
                <a:ln>
                  <a:noFill/>
                </a:ln>
                <a:solidFill>
                  <a:prstClr val="black"/>
                </a:solidFill>
                <a:effectLst/>
                <a:uLnTx/>
                <a:uFillTx/>
                <a:latin typeface="Calibri" panose="020F0502020204030204"/>
                <a:ea typeface="+mn-ea"/>
                <a:cs typeface="+mn-cs"/>
              </a:rPr>
              <a:t>different</a:t>
            </a:r>
            <a:r>
              <a:rPr kumimoji="0" lang="it-IT" sz="2000" b="0" i="0" u="none" strike="noStrike" kern="1200" cap="none" spc="0" normalizeH="0" baseline="0" noProof="0" dirty="0">
                <a:ln>
                  <a:noFill/>
                </a:ln>
                <a:solidFill>
                  <a:prstClr val="black"/>
                </a:solidFill>
                <a:effectLst/>
                <a:uLnTx/>
                <a:uFillTx/>
                <a:latin typeface="Calibri" panose="020F0502020204030204"/>
                <a:ea typeface="+mn-ea"/>
                <a:cs typeface="+mn-cs"/>
              </a:rPr>
              <a:t> countries</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3" name="Rettangolo 42">
            <a:extLst>
              <a:ext uri="{FF2B5EF4-FFF2-40B4-BE49-F238E27FC236}">
                <a16:creationId xmlns:a16="http://schemas.microsoft.com/office/drawing/2014/main" id="{CA8818A8-FA25-4EF3-9623-94A836AA0B42}"/>
              </a:ext>
            </a:extLst>
          </p:cNvPr>
          <p:cNvSpPr/>
          <p:nvPr/>
        </p:nvSpPr>
        <p:spPr>
          <a:xfrm>
            <a:off x="157280" y="5108233"/>
            <a:ext cx="5829537" cy="175432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rPr>
              <a:t>EW: </a:t>
            </a:r>
            <a:r>
              <a:rPr kumimoji="0" lang="it-IT" sz="1800" b="0" i="0" u="none" strike="noStrike" kern="1200" cap="none" spc="0" normalizeH="0" baseline="0" noProof="0" dirty="0" err="1">
                <a:ln>
                  <a:noFill/>
                </a:ln>
                <a:solidFill>
                  <a:prstClr val="black"/>
                </a:solidFill>
                <a:effectLst/>
                <a:uLnTx/>
                <a:uFillTx/>
                <a:latin typeface="Calibri" panose="020F0502020204030204"/>
                <a:ea typeface="+mn-ea"/>
                <a:cs typeface="+mn-cs"/>
              </a:rPr>
              <a:t>technologies</a:t>
            </a:r>
            <a:r>
              <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rPr>
              <a:t> are under testing and </a:t>
            </a:r>
            <a:r>
              <a:rPr kumimoji="0" lang="it-IT" sz="1800" b="0" i="0" u="none" strike="noStrike" kern="1200" cap="none" spc="0" normalizeH="0" baseline="0" noProof="0" dirty="0" err="1">
                <a:ln>
                  <a:noFill/>
                </a:ln>
                <a:solidFill>
                  <a:prstClr val="black"/>
                </a:solidFill>
                <a:effectLst/>
                <a:uLnTx/>
                <a:uFillTx/>
                <a:latin typeface="Calibri" panose="020F0502020204030204"/>
                <a:ea typeface="+mn-ea"/>
                <a:cs typeface="+mn-cs"/>
              </a:rPr>
              <a:t>validation</a:t>
            </a:r>
            <a:r>
              <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it-IT" sz="1800" b="0" i="0" u="none" strike="noStrike" kern="1200" cap="none" spc="0" normalizeH="0" baseline="0" noProof="0" dirty="0" err="1">
                <a:ln>
                  <a:noFill/>
                </a:ln>
                <a:solidFill>
                  <a:prstClr val="black"/>
                </a:solidFill>
                <a:effectLst/>
                <a:uLnTx/>
                <a:uFillTx/>
                <a:latin typeface="Calibri" panose="020F0502020204030204"/>
                <a:ea typeface="+mn-ea"/>
                <a:cs typeface="+mn-cs"/>
              </a:rPr>
              <a:t>at</a:t>
            </a:r>
            <a:r>
              <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it-IT" sz="1800" b="0" i="0" u="none" strike="noStrike" kern="1200" cap="none" spc="0" normalizeH="0" baseline="0" noProof="0" dirty="0" err="1">
                <a:ln>
                  <a:noFill/>
                </a:ln>
                <a:solidFill>
                  <a:prstClr val="black"/>
                </a:solidFill>
                <a:effectLst/>
                <a:uLnTx/>
                <a:uFillTx/>
                <a:latin typeface="Calibri" panose="020F0502020204030204"/>
                <a:ea typeface="+mn-ea"/>
                <a:cs typeface="+mn-cs"/>
              </a:rPr>
              <a:t>Near</a:t>
            </a:r>
            <a:r>
              <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rPr>
              <a:t> Fault </a:t>
            </a:r>
            <a:r>
              <a:rPr kumimoji="0" lang="it-IT" sz="1800" b="0" i="0" u="none" strike="noStrike" kern="1200" cap="none" spc="0" normalizeH="0" baseline="0" noProof="0" dirty="0" err="1">
                <a:ln>
                  <a:noFill/>
                </a:ln>
                <a:solidFill>
                  <a:prstClr val="black"/>
                </a:solidFill>
                <a:effectLst/>
                <a:uLnTx/>
                <a:uFillTx/>
                <a:latin typeface="Calibri" panose="020F0502020204030204"/>
                <a:ea typeface="+mn-ea"/>
                <a:cs typeface="+mn-cs"/>
              </a:rPr>
              <a:t>Observatory</a:t>
            </a:r>
            <a:r>
              <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it-IT" sz="1800" b="0" i="0" u="none" strike="noStrike" kern="1200" cap="none" spc="0" normalizeH="0" baseline="0" noProof="0" dirty="0" err="1">
                <a:ln>
                  <a:noFill/>
                </a:ln>
                <a:solidFill>
                  <a:prstClr val="black"/>
                </a:solidFill>
                <a:effectLst/>
                <a:uLnTx/>
                <a:uFillTx/>
                <a:latin typeface="Calibri" panose="020F0502020204030204"/>
                <a:ea typeface="+mn-ea"/>
                <a:cs typeface="+mn-cs"/>
              </a:rPr>
              <a:t>all</a:t>
            </a:r>
            <a:r>
              <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rPr>
              <a:t> over Europe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prstClr val="black"/>
              </a:solidFill>
              <a:effectLst/>
              <a:uLnTx/>
              <a:uFillTx/>
              <a:latin typeface="Calibri" panose="020F0502020204030204" pitchFamily="34" charset="0"/>
              <a:ea typeface="Yu Mincho" panose="02020400000000000000" pitchFamily="18" charset="-128"/>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pitchFamily="34" charset="0"/>
                <a:ea typeface="Yu Mincho" panose="02020400000000000000" pitchFamily="18" charset="-128"/>
                <a:cs typeface="Calibri" panose="020F0502020204030204" pitchFamily="34" charset="0"/>
              </a:rPr>
              <a:t>RR: Transition from a quasi-real-time Rapid Raw Strong Motion Portal to an EU SM-based one, including revised location, peak-motions and removal of outliers </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45" name="Gruppo 44">
            <a:extLst>
              <a:ext uri="{FF2B5EF4-FFF2-40B4-BE49-F238E27FC236}">
                <a16:creationId xmlns:a16="http://schemas.microsoft.com/office/drawing/2014/main" id="{B5FBFBF4-6001-43B1-B3FE-B62E7242EEF5}"/>
              </a:ext>
            </a:extLst>
          </p:cNvPr>
          <p:cNvGrpSpPr/>
          <p:nvPr/>
        </p:nvGrpSpPr>
        <p:grpSpPr>
          <a:xfrm>
            <a:off x="5780627" y="3798316"/>
            <a:ext cx="6257314" cy="2792984"/>
            <a:chOff x="838200" y="1892907"/>
            <a:chExt cx="11303925" cy="4261224"/>
          </a:xfrm>
        </p:grpSpPr>
        <p:pic>
          <p:nvPicPr>
            <p:cNvPr id="46" name="Picture 18">
              <a:extLst>
                <a:ext uri="{FF2B5EF4-FFF2-40B4-BE49-F238E27FC236}">
                  <a16:creationId xmlns:a16="http://schemas.microsoft.com/office/drawing/2014/main" id="{472100A4-C0BD-4561-9541-FB5F4B2755F4}"/>
                </a:ext>
              </a:extLst>
            </p:cNvPr>
            <p:cNvPicPr>
              <a:picLocks noChangeAspect="1"/>
            </p:cNvPicPr>
            <p:nvPr/>
          </p:nvPicPr>
          <p:blipFill rotWithShape="1">
            <a:blip r:embed="rId4"/>
            <a:srcRect b="20245"/>
            <a:stretch/>
          </p:blipFill>
          <p:spPr>
            <a:xfrm>
              <a:off x="838200" y="1892907"/>
              <a:ext cx="4613910" cy="4261224"/>
            </a:xfrm>
            <a:prstGeom prst="rect">
              <a:avLst/>
            </a:prstGeom>
          </p:spPr>
        </p:pic>
        <p:pic>
          <p:nvPicPr>
            <p:cNvPr id="47" name="Picture 19">
              <a:extLst>
                <a:ext uri="{FF2B5EF4-FFF2-40B4-BE49-F238E27FC236}">
                  <a16:creationId xmlns:a16="http://schemas.microsoft.com/office/drawing/2014/main" id="{C2E5FADC-0167-4233-8A5A-4A8A2240CBEC}"/>
                </a:ext>
              </a:extLst>
            </p:cNvPr>
            <p:cNvPicPr>
              <a:picLocks noChangeAspect="1"/>
            </p:cNvPicPr>
            <p:nvPr/>
          </p:nvPicPr>
          <p:blipFill rotWithShape="1">
            <a:blip r:embed="rId5"/>
            <a:srcRect b="20245"/>
            <a:stretch/>
          </p:blipFill>
          <p:spPr>
            <a:xfrm>
              <a:off x="5452110" y="1892907"/>
              <a:ext cx="4613910" cy="4261224"/>
            </a:xfrm>
            <a:prstGeom prst="rect">
              <a:avLst/>
            </a:prstGeom>
          </p:spPr>
        </p:pic>
        <p:sp>
          <p:nvSpPr>
            <p:cNvPr id="48" name="Striped Right Arrow 20">
              <a:extLst>
                <a:ext uri="{FF2B5EF4-FFF2-40B4-BE49-F238E27FC236}">
                  <a16:creationId xmlns:a16="http://schemas.microsoft.com/office/drawing/2014/main" id="{CBA29B26-17DC-49AA-B7AD-21B8B15231C4}"/>
                </a:ext>
              </a:extLst>
            </p:cNvPr>
            <p:cNvSpPr/>
            <p:nvPr/>
          </p:nvSpPr>
          <p:spPr>
            <a:xfrm>
              <a:off x="4621875" y="3781203"/>
              <a:ext cx="1679171" cy="484632"/>
            </a:xfrm>
            <a:prstGeom prst="striped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9" name="TextBox 21">
              <a:extLst>
                <a:ext uri="{FF2B5EF4-FFF2-40B4-BE49-F238E27FC236}">
                  <a16:creationId xmlns:a16="http://schemas.microsoft.com/office/drawing/2014/main" id="{D6DFEAE1-593F-40A2-96B5-40419D31CED3}"/>
                </a:ext>
              </a:extLst>
            </p:cNvPr>
            <p:cNvSpPr txBox="1"/>
            <p:nvPr/>
          </p:nvSpPr>
          <p:spPr>
            <a:xfrm>
              <a:off x="3458092" y="2300529"/>
              <a:ext cx="1695798" cy="536526"/>
            </a:xfrm>
            <a:prstGeom prst="rect">
              <a:avLst/>
            </a:prstGeom>
            <a:ln>
              <a:noFill/>
            </a:ln>
          </p:spPr>
          <p:style>
            <a:lnRef idx="2">
              <a:schemeClr val="accent2"/>
            </a:lnRef>
            <a:fillRef idx="1">
              <a:schemeClr val="lt1"/>
            </a:fillRef>
            <a:effectRef idx="0">
              <a:schemeClr val="accent2"/>
            </a:effectRef>
            <a:fontRef idx="minor">
              <a:schemeClr val="dk1"/>
            </a:fontRef>
          </p:style>
          <p:txBody>
            <a:bodyPr vert="horz" wrap="none" lIns="91440" tIns="45720" rIns="91440" bIns="4572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RRSM-based</a:t>
              </a:r>
            </a:p>
          </p:txBody>
        </p:sp>
        <p:sp>
          <p:nvSpPr>
            <p:cNvPr id="50" name="TextBox 22">
              <a:extLst>
                <a:ext uri="{FF2B5EF4-FFF2-40B4-BE49-F238E27FC236}">
                  <a16:creationId xmlns:a16="http://schemas.microsoft.com/office/drawing/2014/main" id="{78FE998C-7C4E-48C8-AD07-1C08AD35EE25}"/>
                </a:ext>
              </a:extLst>
            </p:cNvPr>
            <p:cNvSpPr txBox="1"/>
            <p:nvPr/>
          </p:nvSpPr>
          <p:spPr>
            <a:xfrm>
              <a:off x="8072002" y="2300529"/>
              <a:ext cx="1695797" cy="536526"/>
            </a:xfrm>
            <a:prstGeom prst="rect">
              <a:avLst/>
            </a:prstGeom>
            <a:ln>
              <a:noFill/>
            </a:ln>
          </p:spPr>
          <p:style>
            <a:lnRef idx="2">
              <a:schemeClr val="accent2"/>
            </a:lnRef>
            <a:fillRef idx="1">
              <a:schemeClr val="lt1"/>
            </a:fillRef>
            <a:effectRef idx="0">
              <a:schemeClr val="accent2"/>
            </a:effectRef>
            <a:fontRef idx="minor">
              <a:schemeClr val="dk1"/>
            </a:fontRef>
          </p:style>
          <p:txBody>
            <a:bodyPr vert="horz" wrap="none" lIns="91440" tIns="45720" rIns="91440" bIns="4572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ESM-based</a:t>
              </a:r>
            </a:p>
          </p:txBody>
        </p:sp>
        <p:sp>
          <p:nvSpPr>
            <p:cNvPr id="51" name="Rectangle 23">
              <a:extLst>
                <a:ext uri="{FF2B5EF4-FFF2-40B4-BE49-F238E27FC236}">
                  <a16:creationId xmlns:a16="http://schemas.microsoft.com/office/drawing/2014/main" id="{643C3A67-5D22-4403-ACB1-2CEEC63991F7}"/>
                </a:ext>
              </a:extLst>
            </p:cNvPr>
            <p:cNvSpPr/>
            <p:nvPr/>
          </p:nvSpPr>
          <p:spPr>
            <a:xfrm>
              <a:off x="10098232" y="2420609"/>
              <a:ext cx="2043893" cy="247975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Helvetica" pitchFamily="2" charset="0"/>
                  <a:ea typeface="+mn-ea"/>
                  <a:cs typeface="+mn-cs"/>
                </a:rPr>
                <a:t>RRSM -&gt; ESM:</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black"/>
                </a:solidFill>
                <a:effectLst/>
                <a:uLnTx/>
                <a:uFillTx/>
                <a:latin typeface="Helvetica"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black"/>
                </a:solidFill>
                <a:effectLst/>
                <a:uLnTx/>
                <a:uFillTx/>
                <a:latin typeface="Helvetica"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Helvetica" pitchFamily="2" charset="0"/>
                  <a:ea typeface="+mn-ea"/>
                  <a:cs typeface="+mn-cs"/>
                </a:rPr>
                <a:t>Updated location and magnitude, increased station density,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Helvetica" pitchFamily="2" charset="0"/>
                  <a:ea typeface="+mn-ea"/>
                  <a:cs typeface="+mn-cs"/>
                </a:rPr>
                <a:t>manually verified peak motions replace automatic readings</a:t>
              </a:r>
            </a:p>
          </p:txBody>
        </p:sp>
        <p:sp>
          <p:nvSpPr>
            <p:cNvPr id="52" name="Rectangle 24">
              <a:extLst>
                <a:ext uri="{FF2B5EF4-FFF2-40B4-BE49-F238E27FC236}">
                  <a16:creationId xmlns:a16="http://schemas.microsoft.com/office/drawing/2014/main" id="{13485B16-C786-4A48-85AF-B7CBC95D32EE}"/>
                </a:ext>
              </a:extLst>
            </p:cNvPr>
            <p:cNvSpPr/>
            <p:nvPr/>
          </p:nvSpPr>
          <p:spPr>
            <a:xfrm>
              <a:off x="4103991" y="4931793"/>
              <a:ext cx="2883068" cy="727836"/>
            </a:xfrm>
            <a:prstGeom prst="rect">
              <a:avLst/>
            </a:prstGeom>
            <a:solidFill>
              <a:schemeClr val="bg1"/>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Presently</a:t>
              </a:r>
              <a:r>
                <a:rPr kumimoji="0" lang="en-US" sz="1100" b="0" i="0" u="none" strike="noStrike" kern="1200" cap="none" spc="0" normalizeH="0" baseline="0" noProof="0" dirty="0">
                  <a:ln>
                    <a:noFill/>
                  </a:ln>
                  <a:solidFill>
                    <a:prstClr val="black"/>
                  </a:solidFill>
                  <a:effectLst/>
                  <a:uLnTx/>
                  <a:uFillTx/>
                  <a:latin typeface="Helvetica" pitchFamily="2" charset="0"/>
                  <a:ea typeface="+mn-ea"/>
                  <a:cs typeface="+mn-cs"/>
                </a:rPr>
                <a:t>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Helvetica" pitchFamily="2" charset="0"/>
                  <a:ea typeface="+mn-ea"/>
                  <a:cs typeface="+mn-cs"/>
                </a:rPr>
                <a:t>shakemap-eu.ethz.ch</a:t>
              </a:r>
            </a:p>
          </p:txBody>
        </p:sp>
      </p:grpSp>
      <p:sp>
        <p:nvSpPr>
          <p:cNvPr id="23" name="CasellaDiTesto 22">
            <a:extLst>
              <a:ext uri="{FF2B5EF4-FFF2-40B4-BE49-F238E27FC236}">
                <a16:creationId xmlns:a16="http://schemas.microsoft.com/office/drawing/2014/main" id="{876B2686-6901-4AD9-8DED-104358D5FA45}"/>
              </a:ext>
            </a:extLst>
          </p:cNvPr>
          <p:cNvSpPr txBox="1"/>
          <p:nvPr/>
        </p:nvSpPr>
        <p:spPr>
          <a:xfrm>
            <a:off x="4504380" y="3129331"/>
            <a:ext cx="1882400" cy="2031325"/>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prstClr val="white"/>
                </a:solidFill>
                <a:effectLst/>
                <a:uLnTx/>
                <a:uFillTx/>
                <a:latin typeface="Calibri" panose="020F0502020204030204"/>
                <a:ea typeface="+mn-ea"/>
                <a:cs typeface="+mn-cs"/>
              </a:rPr>
              <a:t>EU </a:t>
            </a:r>
            <a:r>
              <a:rPr kumimoji="0" lang="it-IT" sz="1800" b="0" i="0" u="none" strike="noStrike" kern="1200" cap="none" spc="0" normalizeH="0" baseline="0" noProof="0" dirty="0" err="1">
                <a:ln>
                  <a:noFill/>
                </a:ln>
                <a:solidFill>
                  <a:prstClr val="white"/>
                </a:solidFill>
                <a:effectLst/>
                <a:uLnTx/>
                <a:uFillTx/>
                <a:latin typeface="Calibri" panose="020F0502020204030204"/>
                <a:ea typeface="+mn-ea"/>
                <a:cs typeface="+mn-cs"/>
              </a:rPr>
              <a:t>Projects</a:t>
            </a:r>
            <a:r>
              <a:rPr kumimoji="0" lang="it-IT" sz="1800" b="0" i="0" u="none" strike="noStrike" kern="1200" cap="none" spc="0" normalizeH="0" baseline="0" noProof="0" dirty="0">
                <a:ln>
                  <a:noFill/>
                </a:ln>
                <a:solidFill>
                  <a:prstClr val="white"/>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prstClr val="white"/>
                </a:solidFill>
                <a:effectLst/>
                <a:uLnTx/>
                <a:uFillTx/>
                <a:latin typeface="Calibri" panose="020F0502020204030204"/>
                <a:ea typeface="+mn-ea"/>
                <a:cs typeface="+mn-cs"/>
              </a:rPr>
              <a:t>SAFER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prstClr val="white"/>
                </a:solidFill>
                <a:effectLst/>
                <a:uLnTx/>
                <a:uFillTx/>
                <a:latin typeface="Calibri" panose="020F0502020204030204"/>
                <a:ea typeface="+mn-ea"/>
                <a:cs typeface="+mn-cs"/>
              </a:rPr>
              <a:t>REAKT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prstClr val="white"/>
                </a:solidFill>
                <a:effectLst/>
                <a:uLnTx/>
                <a:uFillTx/>
                <a:latin typeface="Calibri" panose="020F0502020204030204"/>
                <a:ea typeface="+mn-ea"/>
                <a:cs typeface="+mn-cs"/>
              </a:rPr>
              <a:t>EPOS-IP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prstClr val="white"/>
                </a:solidFill>
                <a:effectLst/>
                <a:uLnTx/>
                <a:uFillTx/>
                <a:latin typeface="Calibri" panose="020F0502020204030204"/>
                <a:ea typeface="+mn-ea"/>
                <a:cs typeface="+mn-cs"/>
              </a:rPr>
              <a:t>SERA</a:t>
            </a:r>
          </a:p>
          <a:p>
            <a:pPr marL="0" marR="0" lvl="0" indent="0" algn="l" defTabSz="914400" rtl="0" eaLnBrk="1" fontAlgn="auto" latinLnBrk="0" hangingPunct="1">
              <a:lnSpc>
                <a:spcPct val="100000"/>
              </a:lnSpc>
              <a:spcBef>
                <a:spcPts val="0"/>
              </a:spcBef>
              <a:spcAft>
                <a:spcPts val="0"/>
              </a:spcAft>
              <a:buClrTx/>
              <a:buSzTx/>
              <a:buFontTx/>
              <a:buNone/>
              <a:tabLst/>
              <a:defRPr/>
            </a:pPr>
            <a:r>
              <a:rPr lang="it-IT" dirty="0">
                <a:solidFill>
                  <a:prstClr val="white"/>
                </a:solidFill>
                <a:latin typeface="Calibri" panose="020F0502020204030204"/>
              </a:rPr>
              <a:t>RISE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prstClr val="white"/>
                </a:solidFill>
                <a:effectLst/>
                <a:uLnTx/>
                <a:uFillTx/>
                <a:latin typeface="Calibri" panose="020F0502020204030204"/>
                <a:ea typeface="+mn-ea"/>
                <a:cs typeface="+mn-cs"/>
              </a:rPr>
              <a:t>TURN-KEY</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0649138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3859D47-AD7E-4BC5-8649-77BD3465FB9F}"/>
              </a:ext>
            </a:extLst>
          </p:cNvPr>
          <p:cNvSpPr>
            <a:spLocks noGrp="1"/>
          </p:cNvSpPr>
          <p:nvPr>
            <p:ph type="title"/>
          </p:nvPr>
        </p:nvSpPr>
        <p:spPr/>
        <p:txBody>
          <a:bodyPr>
            <a:normAutofit fontScale="90000"/>
          </a:bodyPr>
          <a:lstStyle/>
          <a:p>
            <a:r>
              <a:rPr lang="en-US" dirty="0"/>
              <a:t>CREW (EU Testing Centre for Early Warning &amp; source characterization) – EPOS: Near Fault Observatories</a:t>
            </a:r>
          </a:p>
        </p:txBody>
      </p:sp>
      <p:sp>
        <p:nvSpPr>
          <p:cNvPr id="3" name="Segnaposto contenuto 2">
            <a:extLst>
              <a:ext uri="{FF2B5EF4-FFF2-40B4-BE49-F238E27FC236}">
                <a16:creationId xmlns:a16="http://schemas.microsoft.com/office/drawing/2014/main" id="{0599D051-B507-4981-9318-D0A6F21B1217}"/>
              </a:ext>
            </a:extLst>
          </p:cNvPr>
          <p:cNvSpPr>
            <a:spLocks noGrp="1"/>
          </p:cNvSpPr>
          <p:nvPr>
            <p:ph idx="1"/>
          </p:nvPr>
        </p:nvSpPr>
        <p:spPr>
          <a:xfrm>
            <a:off x="1522741" y="1747069"/>
            <a:ext cx="4163158" cy="3774281"/>
          </a:xfrm>
        </p:spPr>
        <p:txBody>
          <a:bodyPr>
            <a:normAutofit fontScale="85000" lnSpcReduction="20000"/>
          </a:bodyPr>
          <a:lstStyle/>
          <a:p>
            <a:pPr lvl="1"/>
            <a:r>
              <a:rPr lang="en-US" b="1" dirty="0"/>
              <a:t>CREW</a:t>
            </a:r>
            <a:r>
              <a:rPr lang="en-US" dirty="0"/>
              <a:t> is a European-level testing facility for earthquake Early Warning systems</a:t>
            </a:r>
            <a:endParaRPr lang="en-US" b="1" dirty="0"/>
          </a:p>
          <a:p>
            <a:pPr lvl="1"/>
            <a:r>
              <a:rPr lang="en-US" b="1" dirty="0"/>
              <a:t>CREW is the first Near Fault Observatory  </a:t>
            </a:r>
            <a:r>
              <a:rPr lang="en-US" dirty="0"/>
              <a:t>testing facility built on real-time high-resolution data</a:t>
            </a:r>
          </a:p>
          <a:p>
            <a:pPr lvl="1"/>
            <a:r>
              <a:rPr lang="en-US" b="1" dirty="0"/>
              <a:t>CREW operates and benchmarks existing EEW methodologies</a:t>
            </a:r>
            <a:r>
              <a:rPr lang="en-US" dirty="0"/>
              <a:t>, evaluating performances on community-based criteria</a:t>
            </a:r>
          </a:p>
          <a:p>
            <a:pPr lvl="1"/>
            <a:r>
              <a:rPr lang="it-IT" b="1" dirty="0"/>
              <a:t>CREW </a:t>
            </a:r>
            <a:r>
              <a:rPr lang="en-US" b="1" dirty="0"/>
              <a:t>runs network-based EEW system</a:t>
            </a:r>
            <a:r>
              <a:rPr lang="en-US" dirty="0"/>
              <a:t> only,  onsite is under development</a:t>
            </a:r>
          </a:p>
        </p:txBody>
      </p:sp>
      <p:pic>
        <p:nvPicPr>
          <p:cNvPr id="1026" name="Picture 2" descr="Immagine1">
            <a:extLst>
              <a:ext uri="{FF2B5EF4-FFF2-40B4-BE49-F238E27FC236}">
                <a16:creationId xmlns:a16="http://schemas.microsoft.com/office/drawing/2014/main" id="{82E899BA-2A7A-49A1-A31E-6112CA0BE0E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11" t="12256" b="6685"/>
          <a:stretch>
            <a:fillRect/>
          </a:stretch>
        </p:blipFill>
        <p:spPr bwMode="auto">
          <a:xfrm>
            <a:off x="5872383" y="2125270"/>
            <a:ext cx="4817050" cy="2180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Immagine 1">
            <a:extLst>
              <a:ext uri="{FF2B5EF4-FFF2-40B4-BE49-F238E27FC236}">
                <a16:creationId xmlns:a16="http://schemas.microsoft.com/office/drawing/2014/main" id="{B2A8A8D9-2786-42E8-B35B-B142053B9D6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56977"/>
          <a:stretch/>
        </p:blipFill>
        <p:spPr bwMode="auto">
          <a:xfrm>
            <a:off x="6690348" y="4406501"/>
            <a:ext cx="3171825" cy="14844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CasellaDiTesto 3">
            <a:extLst>
              <a:ext uri="{FF2B5EF4-FFF2-40B4-BE49-F238E27FC236}">
                <a16:creationId xmlns:a16="http://schemas.microsoft.com/office/drawing/2014/main" id="{BF6C79E9-0C6E-48D4-A2E4-3E383D516E94}"/>
              </a:ext>
            </a:extLst>
          </p:cNvPr>
          <p:cNvSpPr txBox="1"/>
          <p:nvPr/>
        </p:nvSpPr>
        <p:spPr>
          <a:xfrm>
            <a:off x="6506102" y="1747069"/>
            <a:ext cx="3669723" cy="300082"/>
          </a:xfrm>
          <a:prstGeom prst="rect">
            <a:avLst/>
          </a:prstGeom>
        </p:spPr>
        <p:style>
          <a:lnRef idx="3">
            <a:schemeClr val="lt1"/>
          </a:lnRef>
          <a:fillRef idx="1">
            <a:schemeClr val="accent3"/>
          </a:fillRef>
          <a:effectRef idx="1">
            <a:schemeClr val="accent3"/>
          </a:effectRef>
          <a:fontRef idx="minor">
            <a:schemeClr val="lt1"/>
          </a:fontRef>
        </p:style>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it-IT" sz="1350" b="0" i="0" u="none" strike="noStrike" kern="1200" cap="none" spc="0" normalizeH="0" baseline="0" noProof="0" dirty="0">
                <a:ln>
                  <a:noFill/>
                </a:ln>
                <a:solidFill>
                  <a:prstClr val="white"/>
                </a:solidFill>
                <a:effectLst/>
                <a:uLnTx/>
                <a:uFillTx/>
                <a:latin typeface="Calibri" panose="020F0502020204030204"/>
                <a:ea typeface="+mn-ea"/>
                <a:cs typeface="+mn-cs"/>
              </a:rPr>
              <a:t>OPERATED </a:t>
            </a:r>
            <a:r>
              <a:rPr kumimoji="0" lang="it-IT" sz="1350" b="0" i="0" u="none" strike="noStrike" kern="1200" cap="none" spc="0" normalizeH="0" baseline="0" noProof="0" dirty="0" err="1">
                <a:ln>
                  <a:noFill/>
                </a:ln>
                <a:solidFill>
                  <a:prstClr val="white"/>
                </a:solidFill>
                <a:effectLst/>
                <a:uLnTx/>
                <a:uFillTx/>
                <a:latin typeface="Calibri" panose="020F0502020204030204"/>
                <a:ea typeface="+mn-ea"/>
                <a:cs typeface="+mn-cs"/>
              </a:rPr>
              <a:t>at</a:t>
            </a:r>
            <a:r>
              <a:rPr kumimoji="0" lang="it-IT" sz="1350" b="0" i="0" u="none" strike="noStrike" kern="1200" cap="none" spc="0" normalizeH="0" baseline="0" noProof="0" dirty="0">
                <a:ln>
                  <a:noFill/>
                </a:ln>
                <a:solidFill>
                  <a:prstClr val="white"/>
                </a:solidFill>
                <a:effectLst/>
                <a:uLnTx/>
                <a:uFillTx/>
                <a:latin typeface="Calibri" panose="020F0502020204030204"/>
                <a:ea typeface="+mn-ea"/>
                <a:cs typeface="+mn-cs"/>
              </a:rPr>
              <a:t> University of </a:t>
            </a:r>
            <a:r>
              <a:rPr kumimoji="0" lang="it-IT" sz="1350" b="0" i="0" u="none" strike="noStrike" kern="1200" cap="none" spc="0" normalizeH="0" baseline="0" noProof="0" dirty="0" err="1">
                <a:ln>
                  <a:noFill/>
                </a:ln>
                <a:solidFill>
                  <a:prstClr val="white"/>
                </a:solidFill>
                <a:effectLst/>
                <a:uLnTx/>
                <a:uFillTx/>
                <a:latin typeface="Calibri" panose="020F0502020204030204"/>
                <a:ea typeface="+mn-ea"/>
                <a:cs typeface="+mn-cs"/>
              </a:rPr>
              <a:t>Naples</a:t>
            </a:r>
            <a:r>
              <a:rPr kumimoji="0" lang="it-IT" sz="1350" b="0" i="0" u="none" strike="noStrike" kern="1200" cap="none" spc="0" normalizeH="0" baseline="0" noProof="0" dirty="0">
                <a:ln>
                  <a:noFill/>
                </a:ln>
                <a:solidFill>
                  <a:prstClr val="white"/>
                </a:solidFill>
                <a:effectLst/>
                <a:uLnTx/>
                <a:uFillTx/>
                <a:latin typeface="Calibri" panose="020F0502020204030204"/>
                <a:ea typeface="+mn-ea"/>
                <a:cs typeface="+mn-cs"/>
              </a:rPr>
              <a:t>, ISNET network</a:t>
            </a: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8" name="Immagine 7" descr="Immagine che contiene testo, clipart&#10;&#10;Descrizione generata automaticamente">
            <a:extLst>
              <a:ext uri="{FF2B5EF4-FFF2-40B4-BE49-F238E27FC236}">
                <a16:creationId xmlns:a16="http://schemas.microsoft.com/office/drawing/2014/main" id="{08077949-5BD6-177E-0919-C1494A8A66B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2928" y="5577727"/>
            <a:ext cx="2479625" cy="1124628"/>
          </a:xfrm>
          <a:prstGeom prst="rect">
            <a:avLst/>
          </a:prstGeom>
        </p:spPr>
      </p:pic>
    </p:spTree>
    <p:extLst>
      <p:ext uri="{BB962C8B-B14F-4D97-AF65-F5344CB8AC3E}">
        <p14:creationId xmlns:p14="http://schemas.microsoft.com/office/powerpoint/2010/main" val="33746662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9" name="Immagine 2"/>
          <p:cNvPicPr>
            <a:picLocks noChangeAspect="1"/>
          </p:cNvPicPr>
          <p:nvPr/>
        </p:nvPicPr>
        <p:blipFill>
          <a:blip r:embed="rId3" cstate="print"/>
          <a:stretch>
            <a:fillRect/>
          </a:stretch>
        </p:blipFill>
        <p:spPr>
          <a:xfrm>
            <a:off x="1790286" y="1161720"/>
            <a:ext cx="6112140" cy="3168352"/>
          </a:xfrm>
          <a:prstGeom prst="rect">
            <a:avLst/>
          </a:prstGeom>
          <a:ln>
            <a:solidFill>
              <a:srgbClr val="0070C0"/>
            </a:solidFill>
          </a:ln>
          <a:effectLst>
            <a:outerShdw blurRad="292100" dist="139700" dir="2700000" algn="tl" rotWithShape="0">
              <a:srgbClr val="333333">
                <a:alpha val="65000"/>
              </a:srgbClr>
            </a:outerShdw>
          </a:effectLst>
        </p:spPr>
      </p:pic>
      <p:sp>
        <p:nvSpPr>
          <p:cNvPr id="2" name="CasellaDiTesto 1"/>
          <p:cNvSpPr txBox="1"/>
          <p:nvPr/>
        </p:nvSpPr>
        <p:spPr>
          <a:xfrm>
            <a:off x="5059731" y="2636368"/>
            <a:ext cx="529119"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200" b="1" i="0" u="none" strike="noStrike" kern="1200" cap="none" spc="0" normalizeH="0" baseline="0" noProof="0" dirty="0" err="1">
                <a:ln>
                  <a:noFill/>
                </a:ln>
                <a:solidFill>
                  <a:prstClr val="black"/>
                </a:solidFill>
                <a:effectLst/>
                <a:uLnTx/>
                <a:uFillTx/>
                <a:latin typeface="Calibri"/>
                <a:ea typeface="+mn-ea"/>
                <a:cs typeface="+mn-cs"/>
              </a:rPr>
              <a:t>Israel</a:t>
            </a:r>
            <a:endParaRPr kumimoji="0" lang="it-IT" sz="1200" b="1" i="0" u="none" strike="noStrike" kern="1200" cap="none" spc="0" normalizeH="0" baseline="0" noProof="0" dirty="0">
              <a:ln>
                <a:noFill/>
              </a:ln>
              <a:solidFill>
                <a:prstClr val="black"/>
              </a:solidFill>
              <a:effectLst/>
              <a:uLnTx/>
              <a:uFillTx/>
              <a:latin typeface="Calibri"/>
              <a:ea typeface="+mn-ea"/>
              <a:cs typeface="+mn-cs"/>
            </a:endParaRPr>
          </a:p>
        </p:txBody>
      </p:sp>
      <p:cxnSp>
        <p:nvCxnSpPr>
          <p:cNvPr id="8" name="Connettore 2 7"/>
          <p:cNvCxnSpPr/>
          <p:nvPr/>
        </p:nvCxnSpPr>
        <p:spPr>
          <a:xfrm flipV="1">
            <a:off x="5295320" y="2119323"/>
            <a:ext cx="86919" cy="60242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10" name="Immagin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60736" y="2745896"/>
            <a:ext cx="576922" cy="465070"/>
          </a:xfrm>
          <a:prstGeom prst="rect">
            <a:avLst/>
          </a:prstGeom>
        </p:spPr>
      </p:pic>
      <p:pic>
        <p:nvPicPr>
          <p:cNvPr id="16" name="Immagine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16514" y="2794183"/>
            <a:ext cx="576923" cy="465070"/>
          </a:xfrm>
          <a:prstGeom prst="rect">
            <a:avLst/>
          </a:prstGeom>
        </p:spPr>
      </p:pic>
      <p:pic>
        <p:nvPicPr>
          <p:cNvPr id="17" name="Immagin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18020" y="2385856"/>
            <a:ext cx="576922" cy="465070"/>
          </a:xfrm>
          <a:prstGeom prst="rect">
            <a:avLst/>
          </a:prstGeom>
        </p:spPr>
      </p:pic>
      <p:pic>
        <p:nvPicPr>
          <p:cNvPr id="18" name="Immagine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05249" y="1920786"/>
            <a:ext cx="576922" cy="465070"/>
          </a:xfrm>
          <a:prstGeom prst="rect">
            <a:avLst/>
          </a:prstGeom>
        </p:spPr>
      </p:pic>
      <p:pic>
        <p:nvPicPr>
          <p:cNvPr id="19" name="Immagine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34502" y="1521760"/>
            <a:ext cx="576922" cy="465070"/>
          </a:xfrm>
          <a:prstGeom prst="rect">
            <a:avLst/>
          </a:prstGeom>
        </p:spPr>
      </p:pic>
      <p:pic>
        <p:nvPicPr>
          <p:cNvPr id="11" name="Immagin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33880" y="466704"/>
            <a:ext cx="1792076" cy="1444633"/>
          </a:xfrm>
          <a:prstGeom prst="rect">
            <a:avLst/>
          </a:prstGeom>
        </p:spPr>
      </p:pic>
      <p:pic>
        <p:nvPicPr>
          <p:cNvPr id="20" name="Immagine 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30574" y="2828269"/>
            <a:ext cx="576922" cy="465070"/>
          </a:xfrm>
          <a:prstGeom prst="rect">
            <a:avLst/>
          </a:prstGeom>
        </p:spPr>
      </p:pic>
      <p:sp>
        <p:nvSpPr>
          <p:cNvPr id="12" name="CasellaDiTesto 11"/>
          <p:cNvSpPr txBox="1"/>
          <p:nvPr/>
        </p:nvSpPr>
        <p:spPr>
          <a:xfrm>
            <a:off x="8076221" y="1849920"/>
            <a:ext cx="2521972" cy="230832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prstClr val="black"/>
                </a:solidFill>
                <a:effectLst/>
                <a:uLnTx/>
                <a:uFillTx/>
                <a:latin typeface="Calibri"/>
                <a:ea typeface="+mn-ea"/>
                <a:cs typeface="+mn-cs"/>
              </a:rPr>
              <a:t>PRESTo </a:t>
            </a:r>
            <a:r>
              <a:rPr kumimoji="0" lang="it-IT" sz="1800" b="0" i="0" u="none" strike="noStrike" kern="1200" cap="none" spc="0" normalizeH="0" baseline="0" noProof="0" dirty="0" err="1">
                <a:ln>
                  <a:noFill/>
                </a:ln>
                <a:solidFill>
                  <a:prstClr val="black"/>
                </a:solidFill>
                <a:effectLst/>
                <a:uLnTx/>
                <a:uFillTx/>
                <a:latin typeface="Calibri"/>
                <a:ea typeface="+mn-ea"/>
                <a:cs typeface="+mn-cs"/>
              </a:rPr>
              <a:t>is</a:t>
            </a:r>
            <a:r>
              <a:rPr kumimoji="0" lang="it-IT" sz="1800" b="0" i="0" u="none" strike="noStrike" kern="1200" cap="none" spc="0" normalizeH="0" baseline="0" noProof="0" dirty="0">
                <a:ln>
                  <a:noFill/>
                </a:ln>
                <a:solidFill>
                  <a:prstClr val="black"/>
                </a:solidFill>
                <a:effectLst/>
                <a:uLnTx/>
                <a:uFillTx/>
                <a:latin typeface="Calibri"/>
                <a:ea typeface="+mn-ea"/>
                <a:cs typeface="+mn-cs"/>
              </a:rPr>
              <a:t> </a:t>
            </a:r>
            <a:r>
              <a:rPr kumimoji="0" lang="it-IT" sz="1800" b="0" i="0" u="none" strike="noStrike" kern="1200" cap="none" spc="0" normalizeH="0" baseline="0" noProof="0" dirty="0" err="1">
                <a:ln>
                  <a:noFill/>
                </a:ln>
                <a:solidFill>
                  <a:prstClr val="black"/>
                </a:solidFill>
                <a:effectLst/>
                <a:uLnTx/>
                <a:uFillTx/>
                <a:latin typeface="Calibri"/>
                <a:ea typeface="+mn-ea"/>
                <a:cs typeface="+mn-cs"/>
              </a:rPr>
              <a:t>used</a:t>
            </a:r>
            <a:r>
              <a:rPr kumimoji="0" lang="it-IT" sz="1800" b="0" i="0" u="none" strike="noStrike" kern="1200" cap="none" spc="0" normalizeH="0" baseline="0" noProof="0" dirty="0">
                <a:ln>
                  <a:noFill/>
                </a:ln>
                <a:solidFill>
                  <a:prstClr val="black"/>
                </a:solidFill>
                <a:effectLst/>
                <a:uLnTx/>
                <a:uFillTx/>
                <a:latin typeface="Calibri"/>
                <a:ea typeface="+mn-ea"/>
                <a:cs typeface="+mn-cs"/>
              </a:rPr>
              <a:t>/</a:t>
            </a:r>
            <a:r>
              <a:rPr kumimoji="0" lang="it-IT" sz="1800" b="0" i="0" u="none" strike="noStrike" kern="1200" cap="none" spc="0" normalizeH="0" baseline="0" noProof="0" dirty="0" err="1">
                <a:ln>
                  <a:noFill/>
                </a:ln>
                <a:solidFill>
                  <a:prstClr val="black"/>
                </a:solidFill>
                <a:effectLst/>
                <a:uLnTx/>
                <a:uFillTx/>
                <a:latin typeface="Calibri"/>
                <a:ea typeface="+mn-ea"/>
                <a:cs typeface="+mn-cs"/>
              </a:rPr>
              <a:t>tested</a:t>
            </a:r>
            <a:r>
              <a:rPr kumimoji="0" lang="it-IT" sz="1800" b="0" i="0" u="none" strike="noStrike" kern="1200" cap="none" spc="0" normalizeH="0" baseline="0" noProof="0" dirty="0">
                <a:ln>
                  <a:noFill/>
                </a:ln>
                <a:solidFill>
                  <a:prstClr val="black"/>
                </a:solidFill>
                <a:effectLst/>
                <a:uLnTx/>
                <a:uFillTx/>
                <a:latin typeface="Calibri"/>
                <a:ea typeface="+mn-ea"/>
                <a:cs typeface="+mn-cs"/>
              </a:rPr>
              <a:t> in: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it-IT" sz="1800" b="0" i="0" u="none" strike="noStrike" kern="1200" cap="none" spc="0" normalizeH="0" baseline="0" noProof="0" dirty="0">
                <a:ln>
                  <a:noFill/>
                </a:ln>
                <a:solidFill>
                  <a:prstClr val="black"/>
                </a:solidFill>
                <a:effectLst/>
                <a:uLnTx/>
                <a:uFillTx/>
                <a:latin typeface="Calibri"/>
                <a:ea typeface="+mn-ea"/>
                <a:cs typeface="+mn-cs"/>
              </a:rPr>
              <a:t>Central &amp; South </a:t>
            </a:r>
            <a:r>
              <a:rPr kumimoji="0" lang="it-IT" sz="1800" b="0" i="0" u="none" strike="noStrike" kern="1200" cap="none" spc="0" normalizeH="0" baseline="0" noProof="0" dirty="0" err="1">
                <a:ln>
                  <a:noFill/>
                </a:ln>
                <a:solidFill>
                  <a:prstClr val="black"/>
                </a:solidFill>
                <a:effectLst/>
                <a:uLnTx/>
                <a:uFillTx/>
                <a:latin typeface="Calibri"/>
                <a:ea typeface="+mn-ea"/>
                <a:cs typeface="+mn-cs"/>
              </a:rPr>
              <a:t>Italy</a:t>
            </a:r>
            <a:endParaRPr kumimoji="0" lang="it-IT" sz="1800" b="0" i="0" u="none" strike="noStrike" kern="1200" cap="none" spc="0" normalizeH="0" baseline="0" noProof="0" dirty="0">
              <a:ln>
                <a:noFill/>
              </a:ln>
              <a:solidFill>
                <a:prstClr val="black"/>
              </a:solidFill>
              <a:effectLst/>
              <a:uLnTx/>
              <a:uFillTx/>
              <a:latin typeface="Calibri"/>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it-IT" sz="1800" b="0" i="0" u="none" strike="noStrike" kern="1200" cap="none" spc="0" normalizeH="0" baseline="0" noProof="0" dirty="0">
                <a:ln>
                  <a:noFill/>
                </a:ln>
                <a:solidFill>
                  <a:prstClr val="black"/>
                </a:solidFill>
                <a:effectLst/>
                <a:uLnTx/>
                <a:uFillTx/>
                <a:latin typeface="Calibri"/>
                <a:ea typeface="+mn-ea"/>
                <a:cs typeface="+mn-cs"/>
              </a:rPr>
              <a:t>CE3RN (ITA-AUT-SLO)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it-IT" sz="1800" b="0" i="0" u="none" strike="noStrike" kern="1200" cap="none" spc="0" normalizeH="0" baseline="0" noProof="0" dirty="0">
                <a:ln>
                  <a:noFill/>
                </a:ln>
                <a:solidFill>
                  <a:prstClr val="black"/>
                </a:solidFill>
                <a:effectLst/>
                <a:uLnTx/>
                <a:uFillTx/>
                <a:latin typeface="Calibri"/>
                <a:ea typeface="+mn-ea"/>
                <a:cs typeface="+mn-cs"/>
              </a:rPr>
              <a:t>South Korea</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it-IT" sz="1800" b="0" i="0" u="none" strike="noStrike" kern="1200" cap="none" spc="0" normalizeH="0" baseline="0" noProof="0" dirty="0" err="1">
                <a:ln>
                  <a:noFill/>
                </a:ln>
                <a:solidFill>
                  <a:prstClr val="black"/>
                </a:solidFill>
                <a:effectLst/>
                <a:uLnTx/>
                <a:uFillTx/>
                <a:latin typeface="Calibri"/>
                <a:ea typeface="+mn-ea"/>
                <a:cs typeface="+mn-cs"/>
              </a:rPr>
              <a:t>Turkey</a:t>
            </a:r>
            <a:endParaRPr kumimoji="0" lang="it-IT" sz="1800" b="0" i="0" u="none" strike="noStrike" kern="1200" cap="none" spc="0" normalizeH="0" baseline="0" noProof="0" dirty="0">
              <a:ln>
                <a:noFill/>
              </a:ln>
              <a:solidFill>
                <a:prstClr val="black"/>
              </a:solidFill>
              <a:effectLst/>
              <a:uLnTx/>
              <a:uFillTx/>
              <a:latin typeface="Calibri"/>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it-IT" sz="1800" b="0" i="0" u="none" strike="noStrike" kern="1200" cap="none" spc="0" normalizeH="0" baseline="0" noProof="0" dirty="0">
                <a:ln>
                  <a:noFill/>
                </a:ln>
                <a:solidFill>
                  <a:prstClr val="black"/>
                </a:solidFill>
                <a:effectLst/>
                <a:uLnTx/>
                <a:uFillTx/>
                <a:latin typeface="Calibri"/>
                <a:ea typeface="+mn-ea"/>
                <a:cs typeface="+mn-cs"/>
              </a:rPr>
              <a:t>Romania</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it-IT" sz="1800" b="0" i="0" u="none" strike="noStrike" kern="1200" cap="none" spc="0" normalizeH="0" baseline="0" noProof="0" dirty="0" err="1">
                <a:ln>
                  <a:noFill/>
                </a:ln>
                <a:solidFill>
                  <a:prstClr val="black"/>
                </a:solidFill>
                <a:effectLst/>
                <a:uLnTx/>
                <a:uFillTx/>
                <a:latin typeface="Calibri"/>
                <a:ea typeface="+mn-ea"/>
                <a:cs typeface="+mn-cs"/>
              </a:rPr>
              <a:t>Spain</a:t>
            </a:r>
            <a:endParaRPr kumimoji="0" lang="it-IT" sz="1800" b="0" i="0" u="none" strike="noStrike" kern="1200" cap="none" spc="0" normalizeH="0" baseline="0" noProof="0" dirty="0">
              <a:ln>
                <a:noFill/>
              </a:ln>
              <a:solidFill>
                <a:prstClr val="black"/>
              </a:solidFill>
              <a:effectLst/>
              <a:uLnTx/>
              <a:uFillTx/>
              <a:latin typeface="Calibri"/>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it-IT" dirty="0" err="1">
                <a:solidFill>
                  <a:prstClr val="black"/>
                </a:solidFill>
                <a:latin typeface="Calibri"/>
              </a:rPr>
              <a:t>Greece</a:t>
            </a:r>
            <a:endParaRPr kumimoji="0" lang="it-IT"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2" name="CasellaDiTesto 21"/>
          <p:cNvSpPr txBox="1"/>
          <p:nvPr/>
        </p:nvSpPr>
        <p:spPr>
          <a:xfrm>
            <a:off x="1683250" y="5171941"/>
            <a:ext cx="1418064"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dirty="0">
                <a:ln>
                  <a:noFill/>
                </a:ln>
                <a:solidFill>
                  <a:srgbClr val="0070C0"/>
                </a:solidFill>
                <a:effectLst/>
                <a:uLnTx/>
                <a:uFillTx/>
                <a:latin typeface="Calibri"/>
                <a:ea typeface="+mn-ea"/>
                <a:cs typeface="+mn-cs"/>
              </a:rPr>
              <a:t>Download of</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dirty="0" err="1">
                <a:ln>
                  <a:noFill/>
                </a:ln>
                <a:solidFill>
                  <a:srgbClr val="0070C0"/>
                </a:solidFill>
                <a:effectLst/>
                <a:uLnTx/>
                <a:uFillTx/>
                <a:latin typeface="Calibri"/>
                <a:ea typeface="+mn-ea"/>
                <a:cs typeface="+mn-cs"/>
              </a:rPr>
              <a:t>PRESTo</a:t>
            </a:r>
            <a:endParaRPr kumimoji="0" lang="it-IT" sz="1800" b="1" i="0" u="none" strike="noStrike" kern="1200" cap="none" spc="0" normalizeH="0" baseline="0" noProof="0" dirty="0">
              <a:ln>
                <a:noFill/>
              </a:ln>
              <a:solidFill>
                <a:srgbClr val="0070C0"/>
              </a:solidFill>
              <a:effectLst/>
              <a:uLnTx/>
              <a:uFillTx/>
              <a:latin typeface="Calibri"/>
              <a:ea typeface="+mn-ea"/>
              <a:cs typeface="+mn-cs"/>
            </a:endParaRPr>
          </a:p>
        </p:txBody>
      </p:sp>
      <p:cxnSp>
        <p:nvCxnSpPr>
          <p:cNvPr id="24" name="Connettore 2 23"/>
          <p:cNvCxnSpPr/>
          <p:nvPr/>
        </p:nvCxnSpPr>
        <p:spPr>
          <a:xfrm>
            <a:off x="2388368" y="5827002"/>
            <a:ext cx="1006984"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pic>
        <p:nvPicPr>
          <p:cNvPr id="23" name="Immagine 2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60736" y="1361233"/>
            <a:ext cx="576922" cy="465070"/>
          </a:xfrm>
          <a:prstGeom prst="rect">
            <a:avLst/>
          </a:prstGeom>
        </p:spPr>
      </p:pic>
      <p:sp>
        <p:nvSpPr>
          <p:cNvPr id="25" name="CasellaDiTesto 24"/>
          <p:cNvSpPr txBox="1"/>
          <p:nvPr/>
        </p:nvSpPr>
        <p:spPr>
          <a:xfrm>
            <a:off x="6067617" y="1317005"/>
            <a:ext cx="607859"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200" b="1" i="0" u="none" strike="noStrike" kern="1200" cap="none" spc="0" normalizeH="0" baseline="0" noProof="0" dirty="0">
                <a:ln>
                  <a:noFill/>
                </a:ln>
                <a:solidFill>
                  <a:prstClr val="black"/>
                </a:solidFill>
                <a:effectLst/>
                <a:uLnTx/>
                <a:uFillTx/>
                <a:latin typeface="Calibri"/>
                <a:ea typeface="+mn-ea"/>
                <a:cs typeface="+mn-cs"/>
              </a:rPr>
              <a:t>CE3RN</a:t>
            </a:r>
          </a:p>
        </p:txBody>
      </p:sp>
      <p:cxnSp>
        <p:nvCxnSpPr>
          <p:cNvPr id="26" name="Connettore 2 25"/>
          <p:cNvCxnSpPr/>
          <p:nvPr/>
        </p:nvCxnSpPr>
        <p:spPr>
          <a:xfrm flipH="1">
            <a:off x="5024776" y="1645609"/>
            <a:ext cx="535960" cy="232535"/>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graphicFrame>
        <p:nvGraphicFramePr>
          <p:cNvPr id="4" name="Tabella 3"/>
          <p:cNvGraphicFramePr>
            <a:graphicFrameLocks noGrp="1"/>
          </p:cNvGraphicFramePr>
          <p:nvPr/>
        </p:nvGraphicFramePr>
        <p:xfrm>
          <a:off x="8259050" y="4171288"/>
          <a:ext cx="1941406" cy="2338770"/>
        </p:xfrm>
        <a:graphic>
          <a:graphicData uri="http://schemas.openxmlformats.org/drawingml/2006/table">
            <a:tbl>
              <a:tblPr>
                <a:tableStyleId>{08FB837D-C827-4EFA-A057-4D05807E0F7C}</a:tableStyleId>
              </a:tblPr>
              <a:tblGrid>
                <a:gridCol w="1080389">
                  <a:extLst>
                    <a:ext uri="{9D8B030D-6E8A-4147-A177-3AD203B41FA5}">
                      <a16:colId xmlns:a16="http://schemas.microsoft.com/office/drawing/2014/main" val="20000"/>
                    </a:ext>
                  </a:extLst>
                </a:gridCol>
                <a:gridCol w="861017">
                  <a:extLst>
                    <a:ext uri="{9D8B030D-6E8A-4147-A177-3AD203B41FA5}">
                      <a16:colId xmlns:a16="http://schemas.microsoft.com/office/drawing/2014/main" val="20001"/>
                    </a:ext>
                  </a:extLst>
                </a:gridCol>
              </a:tblGrid>
              <a:tr h="152476">
                <a:tc>
                  <a:txBody>
                    <a:bodyPr/>
                    <a:lstStyle/>
                    <a:p>
                      <a:pPr algn="l"/>
                      <a:r>
                        <a:rPr lang="it-IT" sz="900" dirty="0" err="1"/>
                        <a:t>Italy</a:t>
                      </a:r>
                      <a:endParaRPr lang="it-IT" sz="900" dirty="0">
                        <a:solidFill>
                          <a:schemeClr val="bg1"/>
                        </a:solidFill>
                        <a:latin typeface="+mj-lt"/>
                      </a:endParaRPr>
                    </a:p>
                  </a:txBody>
                  <a:tcPr marL="18758" marR="18758" marT="9379" marB="9379" anchor="ctr"/>
                </a:tc>
                <a:tc>
                  <a:txBody>
                    <a:bodyPr/>
                    <a:lstStyle/>
                    <a:p>
                      <a:pPr algn="ctr"/>
                      <a:r>
                        <a:rPr lang="it-IT" sz="900" dirty="0">
                          <a:effectLst/>
                        </a:rPr>
                        <a:t>30.74%</a:t>
                      </a:r>
                      <a:endParaRPr lang="it-IT" sz="900" dirty="0">
                        <a:solidFill>
                          <a:schemeClr val="bg1"/>
                        </a:solidFill>
                        <a:effectLst/>
                        <a:latin typeface="+mj-lt"/>
                      </a:endParaRPr>
                    </a:p>
                  </a:txBody>
                  <a:tcPr marL="18758" marR="18758" marT="9379" marB="9379" anchor="ctr"/>
                </a:tc>
                <a:extLst>
                  <a:ext uri="{0D108BD9-81ED-4DB2-BD59-A6C34878D82A}">
                    <a16:rowId xmlns:a16="http://schemas.microsoft.com/office/drawing/2014/main" val="10000"/>
                  </a:ext>
                </a:extLst>
              </a:tr>
              <a:tr h="152476">
                <a:tc>
                  <a:txBody>
                    <a:bodyPr/>
                    <a:lstStyle/>
                    <a:p>
                      <a:pPr algn="l"/>
                      <a:r>
                        <a:rPr lang="it-IT" sz="900" dirty="0"/>
                        <a:t>USA</a:t>
                      </a:r>
                      <a:endParaRPr lang="it-IT" sz="900" dirty="0">
                        <a:solidFill>
                          <a:schemeClr val="bg1"/>
                        </a:solidFill>
                        <a:latin typeface="+mj-lt"/>
                      </a:endParaRPr>
                    </a:p>
                  </a:txBody>
                  <a:tcPr marL="18758" marR="18758" marT="9379" marB="9379" anchor="ctr"/>
                </a:tc>
                <a:tc>
                  <a:txBody>
                    <a:bodyPr/>
                    <a:lstStyle/>
                    <a:p>
                      <a:pPr algn="ctr"/>
                      <a:r>
                        <a:rPr lang="it-IT" sz="900" dirty="0">
                          <a:effectLst/>
                        </a:rPr>
                        <a:t>9.59%</a:t>
                      </a:r>
                      <a:endParaRPr lang="it-IT" sz="900" dirty="0">
                        <a:solidFill>
                          <a:schemeClr val="bg1"/>
                        </a:solidFill>
                        <a:effectLst/>
                        <a:latin typeface="+mj-lt"/>
                      </a:endParaRPr>
                    </a:p>
                  </a:txBody>
                  <a:tcPr marL="18758" marR="18758" marT="9379" marB="9379" anchor="ctr"/>
                </a:tc>
                <a:extLst>
                  <a:ext uri="{0D108BD9-81ED-4DB2-BD59-A6C34878D82A}">
                    <a16:rowId xmlns:a16="http://schemas.microsoft.com/office/drawing/2014/main" val="10001"/>
                  </a:ext>
                </a:extLst>
              </a:tr>
              <a:tr h="152476">
                <a:tc>
                  <a:txBody>
                    <a:bodyPr/>
                    <a:lstStyle/>
                    <a:p>
                      <a:pPr algn="l"/>
                      <a:r>
                        <a:rPr lang="it-IT" sz="900" dirty="0"/>
                        <a:t>Brazil</a:t>
                      </a:r>
                      <a:endParaRPr lang="it-IT" sz="900" dirty="0">
                        <a:solidFill>
                          <a:schemeClr val="bg1"/>
                        </a:solidFill>
                        <a:latin typeface="+mj-lt"/>
                      </a:endParaRPr>
                    </a:p>
                  </a:txBody>
                  <a:tcPr marL="18758" marR="18758" marT="9379" marB="9379" anchor="ctr"/>
                </a:tc>
                <a:tc>
                  <a:txBody>
                    <a:bodyPr/>
                    <a:lstStyle/>
                    <a:p>
                      <a:pPr algn="ctr"/>
                      <a:r>
                        <a:rPr lang="it-IT" sz="900" dirty="0">
                          <a:effectLst/>
                        </a:rPr>
                        <a:t>6.28%</a:t>
                      </a:r>
                      <a:endParaRPr lang="it-IT" sz="900" dirty="0">
                        <a:solidFill>
                          <a:schemeClr val="bg1"/>
                        </a:solidFill>
                        <a:effectLst/>
                        <a:latin typeface="+mj-lt"/>
                      </a:endParaRPr>
                    </a:p>
                  </a:txBody>
                  <a:tcPr marL="18758" marR="18758" marT="9379" marB="9379" anchor="ctr"/>
                </a:tc>
                <a:extLst>
                  <a:ext uri="{0D108BD9-81ED-4DB2-BD59-A6C34878D82A}">
                    <a16:rowId xmlns:a16="http://schemas.microsoft.com/office/drawing/2014/main" val="10002"/>
                  </a:ext>
                </a:extLst>
              </a:tr>
              <a:tr h="152476">
                <a:tc>
                  <a:txBody>
                    <a:bodyPr/>
                    <a:lstStyle/>
                    <a:p>
                      <a:pPr algn="l"/>
                      <a:r>
                        <a:rPr lang="it-IT" sz="900" dirty="0"/>
                        <a:t>Korea</a:t>
                      </a:r>
                      <a:endParaRPr lang="it-IT" sz="900" dirty="0">
                        <a:solidFill>
                          <a:schemeClr val="bg1"/>
                        </a:solidFill>
                        <a:latin typeface="+mj-lt"/>
                      </a:endParaRPr>
                    </a:p>
                  </a:txBody>
                  <a:tcPr marL="18758" marR="18758" marT="9379" marB="9379" anchor="ctr"/>
                </a:tc>
                <a:tc>
                  <a:txBody>
                    <a:bodyPr/>
                    <a:lstStyle/>
                    <a:p>
                      <a:pPr algn="ctr"/>
                      <a:r>
                        <a:rPr lang="it-IT" sz="900">
                          <a:effectLst/>
                        </a:rPr>
                        <a:t>5.61%</a:t>
                      </a:r>
                      <a:endParaRPr lang="it-IT" sz="900">
                        <a:solidFill>
                          <a:schemeClr val="bg1"/>
                        </a:solidFill>
                        <a:effectLst/>
                        <a:latin typeface="+mj-lt"/>
                      </a:endParaRPr>
                    </a:p>
                  </a:txBody>
                  <a:tcPr marL="18758" marR="18758" marT="9379" marB="9379" anchor="ctr"/>
                </a:tc>
                <a:extLst>
                  <a:ext uri="{0D108BD9-81ED-4DB2-BD59-A6C34878D82A}">
                    <a16:rowId xmlns:a16="http://schemas.microsoft.com/office/drawing/2014/main" val="10003"/>
                  </a:ext>
                </a:extLst>
              </a:tr>
              <a:tr h="152476">
                <a:tc>
                  <a:txBody>
                    <a:bodyPr/>
                    <a:lstStyle/>
                    <a:p>
                      <a:pPr algn="l"/>
                      <a:r>
                        <a:rPr lang="it-IT" sz="900" dirty="0"/>
                        <a:t>India</a:t>
                      </a:r>
                      <a:endParaRPr lang="it-IT" sz="900" dirty="0">
                        <a:solidFill>
                          <a:schemeClr val="bg1"/>
                        </a:solidFill>
                        <a:latin typeface="+mj-lt"/>
                      </a:endParaRPr>
                    </a:p>
                  </a:txBody>
                  <a:tcPr marL="18758" marR="18758" marT="9379" marB="9379" anchor="ctr"/>
                </a:tc>
                <a:tc>
                  <a:txBody>
                    <a:bodyPr/>
                    <a:lstStyle/>
                    <a:p>
                      <a:pPr algn="ctr"/>
                      <a:r>
                        <a:rPr lang="it-IT" sz="900">
                          <a:effectLst/>
                        </a:rPr>
                        <a:t>5.01%</a:t>
                      </a:r>
                      <a:endParaRPr lang="it-IT" sz="900">
                        <a:solidFill>
                          <a:schemeClr val="bg1"/>
                        </a:solidFill>
                        <a:effectLst/>
                        <a:latin typeface="+mj-lt"/>
                      </a:endParaRPr>
                    </a:p>
                  </a:txBody>
                  <a:tcPr marL="18758" marR="18758" marT="9379" marB="9379" anchor="ctr"/>
                </a:tc>
                <a:extLst>
                  <a:ext uri="{0D108BD9-81ED-4DB2-BD59-A6C34878D82A}">
                    <a16:rowId xmlns:a16="http://schemas.microsoft.com/office/drawing/2014/main" val="10004"/>
                  </a:ext>
                </a:extLst>
              </a:tr>
              <a:tr h="152476">
                <a:tc>
                  <a:txBody>
                    <a:bodyPr/>
                    <a:lstStyle/>
                    <a:p>
                      <a:pPr algn="l"/>
                      <a:r>
                        <a:rPr lang="it-IT" sz="900" dirty="0"/>
                        <a:t>China</a:t>
                      </a:r>
                      <a:endParaRPr lang="it-IT" sz="900" dirty="0">
                        <a:solidFill>
                          <a:schemeClr val="bg1"/>
                        </a:solidFill>
                        <a:latin typeface="+mj-lt"/>
                      </a:endParaRPr>
                    </a:p>
                  </a:txBody>
                  <a:tcPr marL="18758" marR="18758" marT="9379" marB="9379" anchor="ctr"/>
                </a:tc>
                <a:tc>
                  <a:txBody>
                    <a:bodyPr/>
                    <a:lstStyle/>
                    <a:p>
                      <a:pPr algn="ctr"/>
                      <a:r>
                        <a:rPr lang="it-IT" sz="900">
                          <a:effectLst/>
                        </a:rPr>
                        <a:t>4.40%</a:t>
                      </a:r>
                      <a:endParaRPr lang="it-IT" sz="900">
                        <a:solidFill>
                          <a:schemeClr val="bg1"/>
                        </a:solidFill>
                        <a:effectLst/>
                        <a:latin typeface="+mj-lt"/>
                      </a:endParaRPr>
                    </a:p>
                  </a:txBody>
                  <a:tcPr marL="18758" marR="18758" marT="9379" marB="9379" anchor="ctr"/>
                </a:tc>
                <a:extLst>
                  <a:ext uri="{0D108BD9-81ED-4DB2-BD59-A6C34878D82A}">
                    <a16:rowId xmlns:a16="http://schemas.microsoft.com/office/drawing/2014/main" val="10005"/>
                  </a:ext>
                </a:extLst>
              </a:tr>
              <a:tr h="152476">
                <a:tc>
                  <a:txBody>
                    <a:bodyPr/>
                    <a:lstStyle/>
                    <a:p>
                      <a:pPr algn="l"/>
                      <a:r>
                        <a:rPr lang="it-IT" sz="900" dirty="0" err="1"/>
                        <a:t>Turkey</a:t>
                      </a:r>
                      <a:endParaRPr lang="it-IT" sz="900" dirty="0">
                        <a:solidFill>
                          <a:schemeClr val="bg1"/>
                        </a:solidFill>
                        <a:latin typeface="+mj-lt"/>
                      </a:endParaRPr>
                    </a:p>
                  </a:txBody>
                  <a:tcPr marL="18758" marR="18758" marT="9379" marB="9379" anchor="ctr"/>
                </a:tc>
                <a:tc>
                  <a:txBody>
                    <a:bodyPr/>
                    <a:lstStyle/>
                    <a:p>
                      <a:pPr algn="ctr"/>
                      <a:r>
                        <a:rPr lang="it-IT" sz="900">
                          <a:effectLst/>
                        </a:rPr>
                        <a:t>2.35%</a:t>
                      </a:r>
                      <a:endParaRPr lang="it-IT" sz="900">
                        <a:solidFill>
                          <a:schemeClr val="bg1"/>
                        </a:solidFill>
                        <a:effectLst/>
                        <a:latin typeface="+mj-lt"/>
                      </a:endParaRPr>
                    </a:p>
                  </a:txBody>
                  <a:tcPr marL="18758" marR="18758" marT="9379" marB="9379" anchor="ctr"/>
                </a:tc>
                <a:extLst>
                  <a:ext uri="{0D108BD9-81ED-4DB2-BD59-A6C34878D82A}">
                    <a16:rowId xmlns:a16="http://schemas.microsoft.com/office/drawing/2014/main" val="10006"/>
                  </a:ext>
                </a:extLst>
              </a:tr>
              <a:tr h="152476">
                <a:tc>
                  <a:txBody>
                    <a:bodyPr/>
                    <a:lstStyle/>
                    <a:p>
                      <a:pPr algn="l"/>
                      <a:r>
                        <a:rPr lang="it-IT" sz="900" dirty="0" err="1"/>
                        <a:t>Greece</a:t>
                      </a:r>
                      <a:endParaRPr lang="it-IT" sz="900" dirty="0">
                        <a:solidFill>
                          <a:schemeClr val="bg1"/>
                        </a:solidFill>
                        <a:latin typeface="+mj-lt"/>
                      </a:endParaRPr>
                    </a:p>
                  </a:txBody>
                  <a:tcPr marL="18758" marR="18758" marT="9379" marB="9379" anchor="ctr"/>
                </a:tc>
                <a:tc>
                  <a:txBody>
                    <a:bodyPr/>
                    <a:lstStyle/>
                    <a:p>
                      <a:pPr algn="ctr"/>
                      <a:r>
                        <a:rPr lang="it-IT" sz="900" dirty="0">
                          <a:effectLst/>
                        </a:rPr>
                        <a:t>2.26%</a:t>
                      </a:r>
                      <a:endParaRPr lang="it-IT" sz="900" dirty="0">
                        <a:solidFill>
                          <a:schemeClr val="bg1"/>
                        </a:solidFill>
                        <a:effectLst/>
                        <a:latin typeface="+mj-lt"/>
                      </a:endParaRPr>
                    </a:p>
                  </a:txBody>
                  <a:tcPr marL="18758" marR="18758" marT="9379" marB="9379" anchor="ctr"/>
                </a:tc>
                <a:extLst>
                  <a:ext uri="{0D108BD9-81ED-4DB2-BD59-A6C34878D82A}">
                    <a16:rowId xmlns:a16="http://schemas.microsoft.com/office/drawing/2014/main" val="10007"/>
                  </a:ext>
                </a:extLst>
              </a:tr>
              <a:tr h="152476">
                <a:tc>
                  <a:txBody>
                    <a:bodyPr/>
                    <a:lstStyle/>
                    <a:p>
                      <a:pPr algn="l"/>
                      <a:r>
                        <a:rPr lang="it-IT" sz="900" dirty="0"/>
                        <a:t>Ukraine</a:t>
                      </a:r>
                      <a:endParaRPr lang="it-IT" sz="900" dirty="0">
                        <a:solidFill>
                          <a:schemeClr val="bg1"/>
                        </a:solidFill>
                        <a:latin typeface="+mj-lt"/>
                      </a:endParaRPr>
                    </a:p>
                  </a:txBody>
                  <a:tcPr marL="18758" marR="18758" marT="9379" marB="9379" anchor="ctr"/>
                </a:tc>
                <a:tc>
                  <a:txBody>
                    <a:bodyPr/>
                    <a:lstStyle/>
                    <a:p>
                      <a:pPr algn="ctr"/>
                      <a:r>
                        <a:rPr lang="it-IT" sz="900">
                          <a:effectLst/>
                        </a:rPr>
                        <a:t>1.97%</a:t>
                      </a:r>
                      <a:endParaRPr lang="it-IT" sz="900">
                        <a:solidFill>
                          <a:schemeClr val="bg1"/>
                        </a:solidFill>
                        <a:effectLst/>
                        <a:latin typeface="+mj-lt"/>
                      </a:endParaRPr>
                    </a:p>
                  </a:txBody>
                  <a:tcPr marL="18758" marR="18758" marT="9379" marB="9379" anchor="ctr"/>
                </a:tc>
                <a:extLst>
                  <a:ext uri="{0D108BD9-81ED-4DB2-BD59-A6C34878D82A}">
                    <a16:rowId xmlns:a16="http://schemas.microsoft.com/office/drawing/2014/main" val="10008"/>
                  </a:ext>
                </a:extLst>
              </a:tr>
              <a:tr h="152476">
                <a:tc>
                  <a:txBody>
                    <a:bodyPr/>
                    <a:lstStyle/>
                    <a:p>
                      <a:pPr algn="l"/>
                      <a:r>
                        <a:rPr lang="it-IT" sz="900" dirty="0" err="1"/>
                        <a:t>Israel</a:t>
                      </a:r>
                      <a:endParaRPr lang="it-IT" sz="900" dirty="0">
                        <a:solidFill>
                          <a:schemeClr val="bg1"/>
                        </a:solidFill>
                        <a:latin typeface="+mj-lt"/>
                      </a:endParaRPr>
                    </a:p>
                  </a:txBody>
                  <a:tcPr marL="18758" marR="18758" marT="9379" marB="9379" anchor="ctr"/>
                </a:tc>
                <a:tc>
                  <a:txBody>
                    <a:bodyPr/>
                    <a:lstStyle/>
                    <a:p>
                      <a:pPr algn="ctr"/>
                      <a:r>
                        <a:rPr lang="it-IT" sz="900">
                          <a:effectLst/>
                        </a:rPr>
                        <a:t>1.95%</a:t>
                      </a:r>
                      <a:endParaRPr lang="it-IT" sz="900">
                        <a:solidFill>
                          <a:schemeClr val="bg1"/>
                        </a:solidFill>
                        <a:effectLst/>
                        <a:latin typeface="+mj-lt"/>
                      </a:endParaRPr>
                    </a:p>
                  </a:txBody>
                  <a:tcPr marL="18758" marR="18758" marT="9379" marB="9379" anchor="ctr"/>
                </a:tc>
                <a:extLst>
                  <a:ext uri="{0D108BD9-81ED-4DB2-BD59-A6C34878D82A}">
                    <a16:rowId xmlns:a16="http://schemas.microsoft.com/office/drawing/2014/main" val="10009"/>
                  </a:ext>
                </a:extLst>
              </a:tr>
              <a:tr h="152476">
                <a:tc>
                  <a:txBody>
                    <a:bodyPr/>
                    <a:lstStyle/>
                    <a:p>
                      <a:pPr algn="l"/>
                      <a:r>
                        <a:rPr lang="it-IT" sz="900" dirty="0"/>
                        <a:t>Taiwan</a:t>
                      </a:r>
                      <a:endParaRPr lang="it-IT" sz="900" dirty="0">
                        <a:solidFill>
                          <a:schemeClr val="bg1"/>
                        </a:solidFill>
                        <a:latin typeface="+mj-lt"/>
                      </a:endParaRPr>
                    </a:p>
                  </a:txBody>
                  <a:tcPr marL="18758" marR="18758" marT="9379" marB="9379" anchor="ctr"/>
                </a:tc>
                <a:tc>
                  <a:txBody>
                    <a:bodyPr/>
                    <a:lstStyle/>
                    <a:p>
                      <a:pPr algn="ctr"/>
                      <a:r>
                        <a:rPr lang="it-IT" sz="900">
                          <a:effectLst/>
                        </a:rPr>
                        <a:t>1.79%</a:t>
                      </a:r>
                      <a:endParaRPr lang="it-IT" sz="900">
                        <a:solidFill>
                          <a:schemeClr val="bg1"/>
                        </a:solidFill>
                        <a:effectLst/>
                        <a:latin typeface="+mj-lt"/>
                      </a:endParaRPr>
                    </a:p>
                  </a:txBody>
                  <a:tcPr marL="18758" marR="18758" marT="9379" marB="9379" anchor="ctr"/>
                </a:tc>
                <a:extLst>
                  <a:ext uri="{0D108BD9-81ED-4DB2-BD59-A6C34878D82A}">
                    <a16:rowId xmlns:a16="http://schemas.microsoft.com/office/drawing/2014/main" val="10010"/>
                  </a:ext>
                </a:extLst>
              </a:tr>
              <a:tr h="152476">
                <a:tc>
                  <a:txBody>
                    <a:bodyPr/>
                    <a:lstStyle/>
                    <a:p>
                      <a:pPr algn="l"/>
                      <a:r>
                        <a:rPr lang="it-IT" sz="900" dirty="0"/>
                        <a:t>Canada</a:t>
                      </a:r>
                      <a:endParaRPr lang="it-IT" sz="900" dirty="0">
                        <a:solidFill>
                          <a:schemeClr val="bg1"/>
                        </a:solidFill>
                        <a:latin typeface="+mj-lt"/>
                      </a:endParaRPr>
                    </a:p>
                  </a:txBody>
                  <a:tcPr marL="18758" marR="18758" marT="9379" marB="9379" anchor="ctr"/>
                </a:tc>
                <a:tc>
                  <a:txBody>
                    <a:bodyPr/>
                    <a:lstStyle/>
                    <a:p>
                      <a:pPr algn="ctr"/>
                      <a:r>
                        <a:rPr lang="it-IT" sz="900">
                          <a:effectLst/>
                        </a:rPr>
                        <a:t>1.59%</a:t>
                      </a:r>
                      <a:endParaRPr lang="it-IT" sz="900">
                        <a:solidFill>
                          <a:schemeClr val="bg1"/>
                        </a:solidFill>
                        <a:effectLst/>
                        <a:latin typeface="+mj-lt"/>
                      </a:endParaRPr>
                    </a:p>
                  </a:txBody>
                  <a:tcPr marL="18758" marR="18758" marT="9379" marB="9379" anchor="ctr"/>
                </a:tc>
                <a:extLst>
                  <a:ext uri="{0D108BD9-81ED-4DB2-BD59-A6C34878D82A}">
                    <a16:rowId xmlns:a16="http://schemas.microsoft.com/office/drawing/2014/main" val="10011"/>
                  </a:ext>
                </a:extLst>
              </a:tr>
              <a:tr h="152476">
                <a:tc>
                  <a:txBody>
                    <a:bodyPr/>
                    <a:lstStyle/>
                    <a:p>
                      <a:pPr algn="l"/>
                      <a:r>
                        <a:rPr lang="it-IT" sz="900" dirty="0"/>
                        <a:t>Iran</a:t>
                      </a:r>
                      <a:endParaRPr lang="it-IT" sz="900" dirty="0">
                        <a:solidFill>
                          <a:schemeClr val="bg1"/>
                        </a:solidFill>
                        <a:latin typeface="+mj-lt"/>
                      </a:endParaRPr>
                    </a:p>
                  </a:txBody>
                  <a:tcPr marL="18758" marR="18758" marT="9379" marB="9379" anchor="ctr"/>
                </a:tc>
                <a:tc>
                  <a:txBody>
                    <a:bodyPr/>
                    <a:lstStyle/>
                    <a:p>
                      <a:pPr algn="ctr"/>
                      <a:r>
                        <a:rPr lang="it-IT" sz="900">
                          <a:effectLst/>
                        </a:rPr>
                        <a:t>1.52%</a:t>
                      </a:r>
                      <a:endParaRPr lang="it-IT" sz="900">
                        <a:solidFill>
                          <a:schemeClr val="bg1"/>
                        </a:solidFill>
                        <a:effectLst/>
                        <a:latin typeface="+mj-lt"/>
                      </a:endParaRPr>
                    </a:p>
                  </a:txBody>
                  <a:tcPr marL="18758" marR="18758" marT="9379" marB="9379" anchor="ctr"/>
                </a:tc>
                <a:extLst>
                  <a:ext uri="{0D108BD9-81ED-4DB2-BD59-A6C34878D82A}">
                    <a16:rowId xmlns:a16="http://schemas.microsoft.com/office/drawing/2014/main" val="10012"/>
                  </a:ext>
                </a:extLst>
              </a:tr>
              <a:tr h="152476">
                <a:tc>
                  <a:txBody>
                    <a:bodyPr/>
                    <a:lstStyle/>
                    <a:p>
                      <a:pPr algn="l"/>
                      <a:r>
                        <a:rPr lang="it-IT" sz="900" dirty="0"/>
                        <a:t>Indonesia</a:t>
                      </a:r>
                      <a:endParaRPr lang="it-IT" sz="900" dirty="0">
                        <a:solidFill>
                          <a:schemeClr val="bg1"/>
                        </a:solidFill>
                        <a:latin typeface="+mj-lt"/>
                      </a:endParaRPr>
                    </a:p>
                  </a:txBody>
                  <a:tcPr marL="18758" marR="18758" marT="9379" marB="9379" anchor="ctr"/>
                </a:tc>
                <a:tc>
                  <a:txBody>
                    <a:bodyPr/>
                    <a:lstStyle/>
                    <a:p>
                      <a:pPr algn="ctr"/>
                      <a:r>
                        <a:rPr lang="it-IT" sz="900">
                          <a:effectLst/>
                        </a:rPr>
                        <a:t>1.43%</a:t>
                      </a:r>
                      <a:endParaRPr lang="it-IT" sz="900">
                        <a:solidFill>
                          <a:schemeClr val="bg1"/>
                        </a:solidFill>
                        <a:effectLst/>
                        <a:latin typeface="+mj-lt"/>
                      </a:endParaRPr>
                    </a:p>
                  </a:txBody>
                  <a:tcPr marL="18758" marR="18758" marT="9379" marB="9379" anchor="ctr"/>
                </a:tc>
                <a:extLst>
                  <a:ext uri="{0D108BD9-81ED-4DB2-BD59-A6C34878D82A}">
                    <a16:rowId xmlns:a16="http://schemas.microsoft.com/office/drawing/2014/main" val="10013"/>
                  </a:ext>
                </a:extLst>
              </a:tr>
              <a:tr h="152476">
                <a:tc>
                  <a:txBody>
                    <a:bodyPr/>
                    <a:lstStyle/>
                    <a:p>
                      <a:pPr algn="l"/>
                      <a:r>
                        <a:rPr lang="it-IT" sz="900" dirty="0"/>
                        <a:t>Romania</a:t>
                      </a:r>
                      <a:endParaRPr lang="it-IT" sz="900" dirty="0">
                        <a:solidFill>
                          <a:schemeClr val="bg1"/>
                        </a:solidFill>
                        <a:latin typeface="+mj-lt"/>
                      </a:endParaRPr>
                    </a:p>
                  </a:txBody>
                  <a:tcPr marL="18758" marR="18758" marT="9379" marB="9379" anchor="ctr"/>
                </a:tc>
                <a:tc>
                  <a:txBody>
                    <a:bodyPr/>
                    <a:lstStyle/>
                    <a:p>
                      <a:pPr algn="ctr"/>
                      <a:r>
                        <a:rPr lang="it-IT" sz="900" dirty="0">
                          <a:effectLst/>
                        </a:rPr>
                        <a:t>1.39%</a:t>
                      </a:r>
                      <a:endParaRPr lang="it-IT" sz="900" dirty="0">
                        <a:solidFill>
                          <a:schemeClr val="bg1"/>
                        </a:solidFill>
                        <a:effectLst/>
                        <a:latin typeface="+mj-lt"/>
                      </a:endParaRPr>
                    </a:p>
                  </a:txBody>
                  <a:tcPr marL="18758" marR="18758" marT="9379" marB="9379" anchor="ctr"/>
                </a:tc>
                <a:extLst>
                  <a:ext uri="{0D108BD9-81ED-4DB2-BD59-A6C34878D82A}">
                    <a16:rowId xmlns:a16="http://schemas.microsoft.com/office/drawing/2014/main" val="10014"/>
                  </a:ext>
                </a:extLst>
              </a:tr>
            </a:tbl>
          </a:graphicData>
        </a:graphic>
      </p:graphicFrame>
      <p:cxnSp>
        <p:nvCxnSpPr>
          <p:cNvPr id="152" name="Connettore 2 151"/>
          <p:cNvCxnSpPr/>
          <p:nvPr/>
        </p:nvCxnSpPr>
        <p:spPr>
          <a:xfrm>
            <a:off x="7177248" y="5827796"/>
            <a:ext cx="1006984"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pic>
        <p:nvPicPr>
          <p:cNvPr id="5123"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05250" y="4533161"/>
            <a:ext cx="4390951" cy="204489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7" name="Titolo 2"/>
          <p:cNvSpPr txBox="1">
            <a:spLocks/>
          </p:cNvSpPr>
          <p:nvPr/>
        </p:nvSpPr>
        <p:spPr>
          <a:xfrm>
            <a:off x="1666658" y="-27384"/>
            <a:ext cx="7609623"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it-IT" sz="2800" b="0" i="0" u="none" strike="noStrike" kern="1200" cap="none" spc="0" normalizeH="0" baseline="0" noProof="0" dirty="0">
                <a:ln>
                  <a:noFill/>
                </a:ln>
                <a:solidFill>
                  <a:prstClr val="black"/>
                </a:solidFill>
                <a:effectLst/>
                <a:uLnTx/>
                <a:uFillTx/>
                <a:latin typeface="Calibri"/>
                <a:ea typeface="+mj-ea"/>
                <a:cs typeface="+mj-cs"/>
              </a:rPr>
              <a:t>Worldwide </a:t>
            </a:r>
            <a:r>
              <a:rPr kumimoji="0" lang="it-IT" sz="2800" b="0" i="0" u="none" strike="noStrike" kern="1200" cap="none" spc="0" normalizeH="0" baseline="0" noProof="0" dirty="0" err="1">
                <a:ln>
                  <a:noFill/>
                </a:ln>
                <a:solidFill>
                  <a:prstClr val="black"/>
                </a:solidFill>
                <a:effectLst/>
                <a:uLnTx/>
                <a:uFillTx/>
                <a:latin typeface="Calibri"/>
                <a:ea typeface="+mj-ea"/>
                <a:cs typeface="+mj-cs"/>
              </a:rPr>
              <a:t>Early</a:t>
            </a:r>
            <a:r>
              <a:rPr kumimoji="0" lang="it-IT" sz="2800" b="0" i="0" u="none" strike="noStrike" kern="1200" cap="none" spc="0" normalizeH="0" baseline="0" noProof="0" dirty="0">
                <a:ln>
                  <a:noFill/>
                </a:ln>
                <a:solidFill>
                  <a:prstClr val="black"/>
                </a:solidFill>
                <a:effectLst/>
                <a:uLnTx/>
                <a:uFillTx/>
                <a:latin typeface="Calibri"/>
                <a:ea typeface="+mj-ea"/>
                <a:cs typeface="+mj-cs"/>
              </a:rPr>
              <a:t> </a:t>
            </a:r>
            <a:r>
              <a:rPr kumimoji="0" lang="it-IT" sz="2800" b="0" i="0" u="none" strike="noStrike" kern="1200" cap="none" spc="0" normalizeH="0" baseline="0" noProof="0" dirty="0" err="1">
                <a:ln>
                  <a:noFill/>
                </a:ln>
                <a:solidFill>
                  <a:prstClr val="black"/>
                </a:solidFill>
                <a:effectLst/>
                <a:uLnTx/>
                <a:uFillTx/>
                <a:latin typeface="Calibri"/>
                <a:ea typeface="+mj-ea"/>
                <a:cs typeface="+mj-cs"/>
              </a:rPr>
              <a:t>Warning</a:t>
            </a:r>
            <a:r>
              <a:rPr kumimoji="0" lang="it-IT" sz="2800" b="0" i="0" u="none" strike="noStrike" kern="1200" cap="none" spc="0" normalizeH="0" baseline="0" noProof="0" dirty="0">
                <a:ln>
                  <a:noFill/>
                </a:ln>
                <a:solidFill>
                  <a:prstClr val="black"/>
                </a:solidFill>
                <a:effectLst/>
                <a:uLnTx/>
                <a:uFillTx/>
                <a:latin typeface="Calibri"/>
                <a:ea typeface="+mj-ea"/>
                <a:cs typeface="+mj-cs"/>
              </a:rPr>
              <a:t> Systems &amp; </a:t>
            </a:r>
            <a:r>
              <a:rPr kumimoji="0" lang="it-IT" sz="2800" b="0" i="0" u="none" strike="noStrike" kern="1200" cap="none" spc="0" normalizeH="0" baseline="0" noProof="0" dirty="0" err="1">
                <a:ln>
                  <a:noFill/>
                </a:ln>
                <a:solidFill>
                  <a:prstClr val="black"/>
                </a:solidFill>
                <a:effectLst/>
                <a:uLnTx/>
                <a:uFillTx/>
                <a:latin typeface="Calibri"/>
                <a:ea typeface="+mj-ea"/>
                <a:cs typeface="+mj-cs"/>
              </a:rPr>
              <a:t>PRESTo</a:t>
            </a:r>
            <a:endParaRPr kumimoji="0" lang="it-IT" sz="2800" b="0" i="0" u="none" strike="noStrike" kern="1200" cap="none" spc="0" normalizeH="0" baseline="0" noProof="0" dirty="0">
              <a:ln>
                <a:noFill/>
              </a:ln>
              <a:solidFill>
                <a:prstClr val="black"/>
              </a:solidFill>
              <a:effectLst/>
              <a:uLnTx/>
              <a:uFillTx/>
              <a:latin typeface="Calibri"/>
              <a:ea typeface="+mj-ea"/>
              <a:cs typeface="+mj-cs"/>
            </a:endParaRPr>
          </a:p>
          <a:p>
            <a:pPr marL="0" marR="0" lvl="0" indent="0" algn="l" defTabSz="457200" rtl="0" eaLnBrk="1" fontAlgn="auto" latinLnBrk="0" hangingPunct="1">
              <a:lnSpc>
                <a:spcPct val="100000"/>
              </a:lnSpc>
              <a:spcBef>
                <a:spcPct val="0"/>
              </a:spcBef>
              <a:spcAft>
                <a:spcPts val="0"/>
              </a:spcAft>
              <a:buClrTx/>
              <a:buSzTx/>
              <a:buFontTx/>
              <a:buNone/>
              <a:tabLst/>
              <a:defRPr/>
            </a:pPr>
            <a:r>
              <a:rPr kumimoji="0" lang="it-IT" sz="2800" b="0" i="0" u="none" strike="noStrike" kern="1200" cap="none" spc="0" normalizeH="0" baseline="0" noProof="0" dirty="0">
                <a:ln>
                  <a:noFill/>
                </a:ln>
                <a:solidFill>
                  <a:prstClr val="black"/>
                </a:solidFill>
                <a:effectLst/>
                <a:uLnTx/>
                <a:uFillTx/>
                <a:latin typeface="Calibri"/>
                <a:ea typeface="+mj-ea"/>
                <a:cs typeface="+mj-cs"/>
              </a:rPr>
              <a:t>http://www.prestoews.org/</a:t>
            </a:r>
          </a:p>
        </p:txBody>
      </p:sp>
      <p:sp>
        <p:nvSpPr>
          <p:cNvPr id="34" name="Rectangle 8"/>
          <p:cNvSpPr>
            <a:spLocks noChangeArrowheads="1"/>
          </p:cNvSpPr>
          <p:nvPr/>
        </p:nvSpPr>
        <p:spPr bwMode="auto">
          <a:xfrm>
            <a:off x="1524000" y="6678614"/>
            <a:ext cx="9144000" cy="181273"/>
          </a:xfrm>
          <a:prstGeom prst="rect">
            <a:avLst/>
          </a:prstGeom>
          <a:gradFill flip="none" rotWithShape="1">
            <a:gsLst>
              <a:gs pos="0">
                <a:srgbClr val="FF6600"/>
              </a:gs>
              <a:gs pos="100000">
                <a:srgbClr val="FFFFFF"/>
              </a:gs>
            </a:gsLst>
            <a:lin ang="0" scaled="1"/>
            <a:tileRect/>
          </a:gradFill>
          <a:ln>
            <a:noFill/>
          </a:ln>
          <a:effectLst/>
        </p:spPr>
        <p:txBody>
          <a:bodyPr tIns="10800" rIns="126000" bIns="4680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de-DE" sz="800" b="0" i="0" u="none" strike="noStrike" kern="1200" cap="none" spc="0" normalizeH="0" baseline="0" noProof="0">
                <a:ln>
                  <a:noFill/>
                </a:ln>
                <a:solidFill>
                  <a:prstClr val="white"/>
                </a:solidFill>
                <a:effectLst/>
                <a:uLnTx/>
                <a:uFillTx/>
                <a:latin typeface="Calibri"/>
                <a:ea typeface="+mn-ea"/>
                <a:cs typeface="Times New Roman" charset="0"/>
              </a:rPr>
              <a:t> </a:t>
            </a:r>
            <a:endParaRPr kumimoji="0" lang="en-GB" sz="800" b="1" i="1" u="none" strike="noStrike" kern="1200" cap="none" spc="0" normalizeH="0" baseline="0" noProof="0">
              <a:ln>
                <a:noFill/>
              </a:ln>
              <a:solidFill>
                <a:prstClr val="white"/>
              </a:solidFill>
              <a:effectLst/>
              <a:uLnTx/>
              <a:uFillTx/>
              <a:latin typeface="Calibri"/>
              <a:ea typeface="+mn-ea"/>
              <a:cs typeface="Times New Roman" charset="0"/>
            </a:endParaRPr>
          </a:p>
        </p:txBody>
      </p:sp>
      <p:sp>
        <p:nvSpPr>
          <p:cNvPr id="33" name="Rectangle 2"/>
          <p:cNvSpPr>
            <a:spLocks noChangeArrowheads="1"/>
          </p:cNvSpPr>
          <p:nvPr/>
        </p:nvSpPr>
        <p:spPr bwMode="auto">
          <a:xfrm>
            <a:off x="1755172" y="3988184"/>
            <a:ext cx="1661921"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a:ln>
                  <a:noFill/>
                </a:ln>
                <a:solidFill>
                  <a:prstClr val="black"/>
                </a:solidFill>
                <a:effectLst/>
                <a:uLnTx/>
                <a:uFillTx/>
                <a:latin typeface="Calibri"/>
                <a:ea typeface="+mn-ea"/>
                <a:cs typeface="+mn-cs"/>
              </a:rPr>
              <a:t>from Allen et al., SRL (2009)</a:t>
            </a:r>
          </a:p>
        </p:txBody>
      </p:sp>
    </p:spTree>
    <p:extLst>
      <p:ext uri="{BB962C8B-B14F-4D97-AF65-F5344CB8AC3E}">
        <p14:creationId xmlns:p14="http://schemas.microsoft.com/office/powerpoint/2010/main" val="61178567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7" name="Gruppo 6">
            <a:extLst>
              <a:ext uri="{FF2B5EF4-FFF2-40B4-BE49-F238E27FC236}">
                <a16:creationId xmlns:a16="http://schemas.microsoft.com/office/drawing/2014/main" id="{AFA827B2-4258-0BE4-D196-67E994A9B12C}"/>
              </a:ext>
            </a:extLst>
          </p:cNvPr>
          <p:cNvGrpSpPr/>
          <p:nvPr/>
        </p:nvGrpSpPr>
        <p:grpSpPr>
          <a:xfrm>
            <a:off x="785154" y="1566533"/>
            <a:ext cx="8792479" cy="4098073"/>
            <a:chOff x="1036439" y="1566533"/>
            <a:chExt cx="10621690" cy="4098073"/>
          </a:xfrm>
        </p:grpSpPr>
        <p:cxnSp>
          <p:nvCxnSpPr>
            <p:cNvPr id="8" name="Connettore 2 7">
              <a:extLst>
                <a:ext uri="{FF2B5EF4-FFF2-40B4-BE49-F238E27FC236}">
                  <a16:creationId xmlns:a16="http://schemas.microsoft.com/office/drawing/2014/main" id="{D56D741D-590D-B5F0-EAD7-8C712BA4C2BD}"/>
                </a:ext>
              </a:extLst>
            </p:cNvPr>
            <p:cNvCxnSpPr>
              <a:cxnSpLocks/>
            </p:cNvCxnSpPr>
            <p:nvPr/>
          </p:nvCxnSpPr>
          <p:spPr>
            <a:xfrm flipH="1" flipV="1">
              <a:off x="8722398" y="2985585"/>
              <a:ext cx="165328" cy="503927"/>
            </a:xfrm>
            <a:prstGeom prst="straightConnector1">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9" name="Connettore 2 8">
              <a:extLst>
                <a:ext uri="{FF2B5EF4-FFF2-40B4-BE49-F238E27FC236}">
                  <a16:creationId xmlns:a16="http://schemas.microsoft.com/office/drawing/2014/main" id="{42DD6C21-5E85-D19A-D4B7-8D90BB02C286}"/>
                </a:ext>
              </a:extLst>
            </p:cNvPr>
            <p:cNvCxnSpPr>
              <a:cxnSpLocks/>
            </p:cNvCxnSpPr>
            <p:nvPr/>
          </p:nvCxnSpPr>
          <p:spPr>
            <a:xfrm>
              <a:off x="10856480" y="3799563"/>
              <a:ext cx="46371" cy="56856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 name="Connettore 2 9">
              <a:extLst>
                <a:ext uri="{FF2B5EF4-FFF2-40B4-BE49-F238E27FC236}">
                  <a16:creationId xmlns:a16="http://schemas.microsoft.com/office/drawing/2014/main" id="{81737054-7676-3BBE-D24B-E6764F21AFC7}"/>
                </a:ext>
              </a:extLst>
            </p:cNvPr>
            <p:cNvCxnSpPr>
              <a:cxnSpLocks/>
            </p:cNvCxnSpPr>
            <p:nvPr/>
          </p:nvCxnSpPr>
          <p:spPr>
            <a:xfrm flipH="1" flipV="1">
              <a:off x="8746458" y="3009649"/>
              <a:ext cx="165328" cy="50392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1" name="Immagine 10">
              <a:extLst>
                <a:ext uri="{FF2B5EF4-FFF2-40B4-BE49-F238E27FC236}">
                  <a16:creationId xmlns:a16="http://schemas.microsoft.com/office/drawing/2014/main" id="{3CCF01BB-620D-9E59-394B-F682E8EBF85C}"/>
                </a:ext>
              </a:extLst>
            </p:cNvPr>
            <p:cNvPicPr>
              <a:picLocks noChangeAspect="1"/>
            </p:cNvPicPr>
            <p:nvPr/>
          </p:nvPicPr>
          <p:blipFill>
            <a:blip r:embed="rId2"/>
            <a:stretch>
              <a:fillRect/>
            </a:stretch>
          </p:blipFill>
          <p:spPr>
            <a:xfrm>
              <a:off x="6447954" y="1575525"/>
              <a:ext cx="5210175" cy="3933825"/>
            </a:xfrm>
            <a:prstGeom prst="rect">
              <a:avLst/>
            </a:prstGeom>
          </p:spPr>
        </p:pic>
        <p:sp>
          <p:nvSpPr>
            <p:cNvPr id="12" name="Rettangolo 11">
              <a:extLst>
                <a:ext uri="{FF2B5EF4-FFF2-40B4-BE49-F238E27FC236}">
                  <a16:creationId xmlns:a16="http://schemas.microsoft.com/office/drawing/2014/main" id="{2D9761BB-0ED5-490F-69E8-AC4CB6F0216E}"/>
                </a:ext>
              </a:extLst>
            </p:cNvPr>
            <p:cNvSpPr/>
            <p:nvPr/>
          </p:nvSpPr>
          <p:spPr>
            <a:xfrm rot="16817354">
              <a:off x="8313032" y="3337411"/>
              <a:ext cx="847997" cy="401595"/>
            </a:xfrm>
            <a:prstGeom prst="rect">
              <a:avLst/>
            </a:prstGeom>
            <a:noFill/>
            <a:ln w="38100" cap="flat" cmpd="sng" algn="ctr">
              <a:solidFill>
                <a:srgbClr val="FFFF00"/>
              </a:solidFill>
              <a:prstDash val="solid"/>
              <a:round/>
              <a:headEnd type="none" w="med" len="med"/>
              <a:tailEnd type="none" w="med" len="med"/>
            </a:ln>
            <a:effectLst/>
          </p:spPr>
          <p:style>
            <a:lnRef idx="0">
              <a:scrgbClr r="0" g="0" b="0"/>
            </a:lnRef>
            <a:fillRef idx="0">
              <a:scrgbClr r="0" g="0" b="0"/>
            </a:fillRef>
            <a:effectRef idx="0">
              <a:scrgbClr r="0" g="0" b="0"/>
            </a:effectRef>
            <a:fontRef idx="minor">
              <a:schemeClr val="accent2"/>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ED7D31"/>
                </a:solidFill>
                <a:effectLst/>
                <a:uLnTx/>
                <a:uFillTx/>
                <a:latin typeface="Calibri" panose="020F0502020204030204"/>
                <a:ea typeface="+mn-ea"/>
                <a:cs typeface="+mn-cs"/>
              </a:endParaRPr>
            </a:p>
          </p:txBody>
        </p:sp>
        <p:sp>
          <p:nvSpPr>
            <p:cNvPr id="13" name="Ovale 12">
              <a:extLst>
                <a:ext uri="{FF2B5EF4-FFF2-40B4-BE49-F238E27FC236}">
                  <a16:creationId xmlns:a16="http://schemas.microsoft.com/office/drawing/2014/main" id="{B903B5BA-D42B-D424-4C4C-6A986796F7A9}"/>
                </a:ext>
              </a:extLst>
            </p:cNvPr>
            <p:cNvSpPr/>
            <p:nvPr/>
          </p:nvSpPr>
          <p:spPr>
            <a:xfrm rot="21153092">
              <a:off x="8502024" y="2957289"/>
              <a:ext cx="546605" cy="1195352"/>
            </a:xfrm>
            <a:prstGeom prst="ellipse">
              <a:avLst/>
            </a:prstGeom>
            <a:no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CasellaDiTesto 13">
              <a:extLst>
                <a:ext uri="{FF2B5EF4-FFF2-40B4-BE49-F238E27FC236}">
                  <a16:creationId xmlns:a16="http://schemas.microsoft.com/office/drawing/2014/main" id="{F1A648DC-3BD7-B045-0088-72096B688CB3}"/>
                </a:ext>
              </a:extLst>
            </p:cNvPr>
            <p:cNvSpPr txBox="1"/>
            <p:nvPr/>
          </p:nvSpPr>
          <p:spPr>
            <a:xfrm>
              <a:off x="6471801" y="5354266"/>
              <a:ext cx="2678115" cy="310340"/>
            </a:xfrm>
            <a:prstGeom prst="rect">
              <a:avLst/>
            </a:prstGeom>
            <a:ln w="38100">
              <a:solidFill>
                <a:srgbClr val="FF0000"/>
              </a:solidFill>
            </a:ln>
          </p:spPr>
          <p:style>
            <a:lnRef idx="2">
              <a:schemeClr val="dk1"/>
            </a:lnRef>
            <a:fillRef idx="1">
              <a:schemeClr val="lt1"/>
            </a:fillRef>
            <a:effectRef idx="0">
              <a:schemeClr val="dk1"/>
            </a:effectRef>
            <a:fontRef idx="minor">
              <a:schemeClr val="dk1"/>
            </a:fontRef>
          </p:style>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0000"/>
                  </a:solidFill>
                  <a:effectLst/>
                  <a:uLnTx/>
                  <a:uFillTx/>
                  <a:latin typeface="Calibri" panose="020F0502020204030204"/>
                  <a:ea typeface="+mn-ea"/>
                  <a:cs typeface="+mn-cs"/>
                </a:rPr>
                <a:t>OT + 60.0 s: M = 7.0</a:t>
              </a:r>
              <a:endParaRPr kumimoji="0" lang="en-US" sz="16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cxnSp>
          <p:nvCxnSpPr>
            <p:cNvPr id="15" name="Connettore 2 14">
              <a:extLst>
                <a:ext uri="{FF2B5EF4-FFF2-40B4-BE49-F238E27FC236}">
                  <a16:creationId xmlns:a16="http://schemas.microsoft.com/office/drawing/2014/main" id="{585B97E6-2BF9-0861-4A74-87E6D749045C}"/>
                </a:ext>
              </a:extLst>
            </p:cNvPr>
            <p:cNvCxnSpPr>
              <a:cxnSpLocks/>
            </p:cNvCxnSpPr>
            <p:nvPr/>
          </p:nvCxnSpPr>
          <p:spPr>
            <a:xfrm flipH="1" flipV="1">
              <a:off x="8678684" y="3227588"/>
              <a:ext cx="58346" cy="57197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6" name="Immagine 15">
              <a:extLst>
                <a:ext uri="{FF2B5EF4-FFF2-40B4-BE49-F238E27FC236}">
                  <a16:creationId xmlns:a16="http://schemas.microsoft.com/office/drawing/2014/main" id="{43A2CD96-D16B-62C5-2999-913737BE8792}"/>
                </a:ext>
              </a:extLst>
            </p:cNvPr>
            <p:cNvPicPr>
              <a:picLocks noChangeAspect="1"/>
            </p:cNvPicPr>
            <p:nvPr/>
          </p:nvPicPr>
          <p:blipFill>
            <a:blip r:embed="rId3"/>
            <a:stretch>
              <a:fillRect/>
            </a:stretch>
          </p:blipFill>
          <p:spPr>
            <a:xfrm>
              <a:off x="1036439" y="1566533"/>
              <a:ext cx="5143500" cy="3943350"/>
            </a:xfrm>
            <a:prstGeom prst="rect">
              <a:avLst/>
            </a:prstGeom>
          </p:spPr>
        </p:pic>
        <p:sp>
          <p:nvSpPr>
            <p:cNvPr id="17" name="CasellaDiTesto 16">
              <a:extLst>
                <a:ext uri="{FF2B5EF4-FFF2-40B4-BE49-F238E27FC236}">
                  <a16:creationId xmlns:a16="http://schemas.microsoft.com/office/drawing/2014/main" id="{71FB0132-EB3D-A4D7-9D8D-090F14C7FA47}"/>
                </a:ext>
              </a:extLst>
            </p:cNvPr>
            <p:cNvSpPr txBox="1"/>
            <p:nvPr/>
          </p:nvSpPr>
          <p:spPr>
            <a:xfrm>
              <a:off x="1059860" y="5354094"/>
              <a:ext cx="2573857" cy="310512"/>
            </a:xfrm>
            <a:prstGeom prst="rect">
              <a:avLst/>
            </a:prstGeom>
            <a:ln w="28575"/>
          </p:spPr>
          <p:style>
            <a:lnRef idx="2">
              <a:schemeClr val="dk1"/>
            </a:lnRef>
            <a:fillRef idx="1">
              <a:schemeClr val="lt1"/>
            </a:fillRef>
            <a:effectRef idx="0">
              <a:schemeClr val="dk1"/>
            </a:effectRef>
            <a:fontRef idx="minor">
              <a:schemeClr val="dk1"/>
            </a:fontRef>
          </p:style>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OT + 17.0 s: M = 6.9</a:t>
              </a: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8" name="Rettangolo 17">
              <a:extLst>
                <a:ext uri="{FF2B5EF4-FFF2-40B4-BE49-F238E27FC236}">
                  <a16:creationId xmlns:a16="http://schemas.microsoft.com/office/drawing/2014/main" id="{A97567B0-4F10-006F-543F-DE5F1EA3B497}"/>
                </a:ext>
              </a:extLst>
            </p:cNvPr>
            <p:cNvSpPr/>
            <p:nvPr/>
          </p:nvSpPr>
          <p:spPr>
            <a:xfrm rot="16817354">
              <a:off x="2910890" y="3335313"/>
              <a:ext cx="847997" cy="401595"/>
            </a:xfrm>
            <a:prstGeom prst="rect">
              <a:avLst/>
            </a:prstGeom>
            <a:noFill/>
            <a:ln w="38100" cap="flat" cmpd="sng" algn="ctr">
              <a:solidFill>
                <a:srgbClr val="FFFF00"/>
              </a:solidFill>
              <a:prstDash val="solid"/>
              <a:round/>
              <a:headEnd type="none" w="med" len="med"/>
              <a:tailEnd type="none" w="med" len="med"/>
            </a:ln>
            <a:effectLst/>
          </p:spPr>
          <p:style>
            <a:lnRef idx="0">
              <a:scrgbClr r="0" g="0" b="0"/>
            </a:lnRef>
            <a:fillRef idx="0">
              <a:scrgbClr r="0" g="0" b="0"/>
            </a:fillRef>
            <a:effectRef idx="0">
              <a:scrgbClr r="0" g="0" b="0"/>
            </a:effectRef>
            <a:fontRef idx="minor">
              <a:schemeClr val="accent2"/>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ED7D31"/>
                </a:solidFill>
                <a:effectLst/>
                <a:uLnTx/>
                <a:uFillTx/>
                <a:latin typeface="Calibri" panose="020F0502020204030204"/>
                <a:ea typeface="+mn-ea"/>
                <a:cs typeface="+mn-cs"/>
              </a:endParaRPr>
            </a:p>
          </p:txBody>
        </p:sp>
        <p:sp>
          <p:nvSpPr>
            <p:cNvPr id="19" name="Ovale 18">
              <a:extLst>
                <a:ext uri="{FF2B5EF4-FFF2-40B4-BE49-F238E27FC236}">
                  <a16:creationId xmlns:a16="http://schemas.microsoft.com/office/drawing/2014/main" id="{68973580-8AEE-1238-464C-17C54261DD39}"/>
                </a:ext>
              </a:extLst>
            </p:cNvPr>
            <p:cNvSpPr/>
            <p:nvPr/>
          </p:nvSpPr>
          <p:spPr>
            <a:xfrm rot="21153092">
              <a:off x="3068632" y="3000082"/>
              <a:ext cx="546605" cy="1086647"/>
            </a:xfrm>
            <a:prstGeom prst="ellipse">
              <a:avLst/>
            </a:prstGeom>
            <a:no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0" name="Connettore 2 19">
              <a:extLst>
                <a:ext uri="{FF2B5EF4-FFF2-40B4-BE49-F238E27FC236}">
                  <a16:creationId xmlns:a16="http://schemas.microsoft.com/office/drawing/2014/main" id="{1462637A-7A9B-1D51-12AF-3A27D68B341D}"/>
                </a:ext>
              </a:extLst>
            </p:cNvPr>
            <p:cNvCxnSpPr>
              <a:cxnSpLocks/>
            </p:cNvCxnSpPr>
            <p:nvPr/>
          </p:nvCxnSpPr>
          <p:spPr>
            <a:xfrm flipH="1" flipV="1">
              <a:off x="3262903" y="3208556"/>
              <a:ext cx="58346" cy="57197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1351742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contenuto 3">
            <a:extLst>
              <a:ext uri="{FF2B5EF4-FFF2-40B4-BE49-F238E27FC236}">
                <a16:creationId xmlns:a16="http://schemas.microsoft.com/office/drawing/2014/main" id="{62F95658-5221-4FA0-9D39-F6ED8B775AF5}"/>
              </a:ext>
            </a:extLst>
          </p:cNvPr>
          <p:cNvSpPr>
            <a:spLocks noGrp="1"/>
          </p:cNvSpPr>
          <p:nvPr>
            <p:ph idx="1"/>
          </p:nvPr>
        </p:nvSpPr>
        <p:spPr>
          <a:xfrm>
            <a:off x="6450102" y="3429000"/>
            <a:ext cx="5668103" cy="3304671"/>
          </a:xfrm>
        </p:spPr>
        <p:txBody>
          <a:bodyPr>
            <a:normAutofit/>
          </a:bodyPr>
          <a:lstStyle/>
          <a:p>
            <a:pPr algn="just"/>
            <a:r>
              <a:rPr lang="it-IT" sz="2000" b="1" dirty="0"/>
              <a:t>Network-</a:t>
            </a:r>
            <a:r>
              <a:rPr lang="it-IT" sz="2000" b="1" dirty="0" err="1"/>
              <a:t>based</a:t>
            </a:r>
            <a:r>
              <a:rPr lang="it-IT" sz="2000" b="1" dirty="0"/>
              <a:t> or </a:t>
            </a:r>
            <a:r>
              <a:rPr lang="it-IT" sz="2000" b="1" dirty="0" err="1"/>
              <a:t>regional</a:t>
            </a:r>
            <a:r>
              <a:rPr lang="it-IT" sz="2000" dirty="0"/>
              <a:t>: Use P-</a:t>
            </a:r>
            <a:r>
              <a:rPr lang="it-IT" sz="2000" dirty="0" err="1"/>
              <a:t>wave</a:t>
            </a:r>
            <a:r>
              <a:rPr lang="it-IT" sz="2000" dirty="0"/>
              <a:t> </a:t>
            </a:r>
            <a:r>
              <a:rPr lang="it-IT" sz="2000" dirty="0" err="1"/>
              <a:t>amplitude</a:t>
            </a:r>
            <a:r>
              <a:rPr lang="it-IT" sz="2000" dirty="0"/>
              <a:t> (</a:t>
            </a:r>
            <a:r>
              <a:rPr lang="it-IT" sz="2000" dirty="0" err="1"/>
              <a:t>Pd,Pv,Pa</a:t>
            </a:r>
            <a:r>
              <a:rPr lang="it-IT" sz="2000" dirty="0"/>
              <a:t>) and </a:t>
            </a:r>
            <a:r>
              <a:rPr lang="it-IT" sz="2000" dirty="0" err="1"/>
              <a:t>characteristic</a:t>
            </a:r>
            <a:r>
              <a:rPr lang="it-IT" sz="2000" dirty="0"/>
              <a:t> </a:t>
            </a:r>
            <a:r>
              <a:rPr lang="it-IT" sz="2000" dirty="0" err="1"/>
              <a:t>period</a:t>
            </a:r>
            <a:r>
              <a:rPr lang="it-IT" sz="2000" dirty="0"/>
              <a:t> (</a:t>
            </a:r>
            <a:r>
              <a:rPr lang="it-IT" sz="2000" dirty="0" err="1"/>
              <a:t>Tc,Tp</a:t>
            </a:r>
            <a:r>
              <a:rPr lang="it-IT" sz="2000" dirty="0"/>
              <a:t>) to </a:t>
            </a:r>
            <a:r>
              <a:rPr lang="it-IT" sz="2000" dirty="0" err="1"/>
              <a:t>predict</a:t>
            </a:r>
            <a:r>
              <a:rPr lang="it-IT" sz="2000" dirty="0"/>
              <a:t> </a:t>
            </a:r>
            <a:r>
              <a:rPr lang="it-IT" sz="2000" dirty="0" err="1"/>
              <a:t>magnitude</a:t>
            </a:r>
            <a:r>
              <a:rPr lang="it-IT" sz="2000" dirty="0"/>
              <a:t>, </a:t>
            </a:r>
            <a:r>
              <a:rPr lang="it-IT" sz="2000" dirty="0" err="1"/>
              <a:t>given</a:t>
            </a:r>
            <a:r>
              <a:rPr lang="it-IT" sz="2000" dirty="0"/>
              <a:t> the real-time </a:t>
            </a:r>
            <a:r>
              <a:rPr lang="it-IT" sz="2000" dirty="0" err="1"/>
              <a:t>earthquake</a:t>
            </a:r>
            <a:r>
              <a:rPr lang="it-IT" sz="2000" dirty="0"/>
              <a:t> location.</a:t>
            </a:r>
          </a:p>
          <a:p>
            <a:pPr algn="just"/>
            <a:r>
              <a:rPr lang="it-IT" sz="2000" b="1" dirty="0" err="1"/>
              <a:t>Onsite</a:t>
            </a:r>
            <a:r>
              <a:rPr lang="it-IT" sz="2000" b="1" dirty="0"/>
              <a:t> or </a:t>
            </a:r>
            <a:r>
              <a:rPr lang="it-IT" sz="2000" b="1" dirty="0" err="1"/>
              <a:t>threshold-based</a:t>
            </a:r>
            <a:r>
              <a:rPr lang="it-IT" sz="2000" dirty="0"/>
              <a:t>: Use P-</a:t>
            </a:r>
            <a:r>
              <a:rPr lang="it-IT" sz="2000" dirty="0" err="1"/>
              <a:t>wave</a:t>
            </a:r>
            <a:r>
              <a:rPr lang="it-IT" sz="2000" dirty="0"/>
              <a:t> </a:t>
            </a:r>
            <a:r>
              <a:rPr lang="it-IT" sz="2000" dirty="0" err="1"/>
              <a:t>amplitude</a:t>
            </a:r>
            <a:r>
              <a:rPr lang="it-IT" sz="2000" dirty="0"/>
              <a:t> (</a:t>
            </a:r>
            <a:r>
              <a:rPr lang="it-IT" sz="2000" dirty="0" err="1"/>
              <a:t>Pd,Pv,Pa</a:t>
            </a:r>
            <a:r>
              <a:rPr lang="it-IT" sz="2000" dirty="0"/>
              <a:t>) to </a:t>
            </a:r>
            <a:r>
              <a:rPr lang="it-IT" sz="2000" dirty="0" err="1"/>
              <a:t>predict</a:t>
            </a:r>
            <a:r>
              <a:rPr lang="it-IT" sz="2000" dirty="0"/>
              <a:t> </a:t>
            </a:r>
            <a:r>
              <a:rPr lang="it-IT" sz="2000" dirty="0" err="1"/>
              <a:t>Peak</a:t>
            </a:r>
            <a:r>
              <a:rPr lang="it-IT" sz="2000" dirty="0"/>
              <a:t> Ground Motion (PGV,PGA)</a:t>
            </a:r>
          </a:p>
          <a:p>
            <a:pPr algn="just"/>
            <a:r>
              <a:rPr lang="it-IT" sz="2000" b="1" dirty="0" err="1"/>
              <a:t>Integrated</a:t>
            </a:r>
            <a:r>
              <a:rPr lang="it-IT" sz="2000" b="1" dirty="0"/>
              <a:t> </a:t>
            </a:r>
            <a:r>
              <a:rPr lang="it-IT" sz="2000" b="1" dirty="0" err="1"/>
              <a:t>regional-onsite</a:t>
            </a:r>
            <a:r>
              <a:rPr lang="it-IT" sz="2000" dirty="0"/>
              <a:t>: Use P-</a:t>
            </a:r>
            <a:r>
              <a:rPr lang="it-IT" sz="2000" dirty="0" err="1"/>
              <a:t>wave</a:t>
            </a:r>
            <a:r>
              <a:rPr lang="it-IT" sz="2000" dirty="0"/>
              <a:t> </a:t>
            </a:r>
            <a:r>
              <a:rPr lang="it-IT" sz="2000" dirty="0" err="1"/>
              <a:t>amplitude</a:t>
            </a:r>
            <a:r>
              <a:rPr lang="it-IT" sz="2000" dirty="0"/>
              <a:t> (</a:t>
            </a:r>
            <a:r>
              <a:rPr lang="it-IT" sz="2000" dirty="0" err="1"/>
              <a:t>Pd,Pv,Pa</a:t>
            </a:r>
            <a:r>
              <a:rPr lang="it-IT" sz="2000" dirty="0"/>
              <a:t>) and </a:t>
            </a:r>
            <a:r>
              <a:rPr lang="it-IT" sz="2000" dirty="0" err="1"/>
              <a:t>characteristic</a:t>
            </a:r>
            <a:r>
              <a:rPr lang="it-IT" sz="2000" dirty="0"/>
              <a:t> </a:t>
            </a:r>
            <a:r>
              <a:rPr lang="it-IT" sz="2000" dirty="0" err="1"/>
              <a:t>period</a:t>
            </a:r>
            <a:r>
              <a:rPr lang="it-IT" sz="2000" dirty="0"/>
              <a:t> (</a:t>
            </a:r>
            <a:r>
              <a:rPr lang="it-IT" sz="2000" dirty="0" err="1"/>
              <a:t>Tc,Tp</a:t>
            </a:r>
            <a:r>
              <a:rPr lang="it-IT" sz="2000" dirty="0"/>
              <a:t>) to produce P-</a:t>
            </a:r>
            <a:r>
              <a:rPr lang="it-IT" sz="2000" dirty="0" err="1"/>
              <a:t>wave</a:t>
            </a:r>
            <a:r>
              <a:rPr lang="it-IT" sz="2000" dirty="0"/>
              <a:t>-</a:t>
            </a:r>
            <a:r>
              <a:rPr lang="it-IT" sz="2000" dirty="0" err="1"/>
              <a:t>based</a:t>
            </a:r>
            <a:r>
              <a:rPr lang="it-IT" sz="2000" dirty="0"/>
              <a:t> «</a:t>
            </a:r>
            <a:r>
              <a:rPr lang="it-IT" sz="2000" dirty="0" err="1"/>
              <a:t>early</a:t>
            </a:r>
            <a:r>
              <a:rPr lang="it-IT" sz="2000" dirty="0"/>
              <a:t> shake </a:t>
            </a:r>
            <a:r>
              <a:rPr lang="it-IT" sz="2000" dirty="0" err="1"/>
              <a:t>map</a:t>
            </a:r>
            <a:r>
              <a:rPr lang="it-IT" sz="2000" dirty="0"/>
              <a:t>» for EW</a:t>
            </a:r>
            <a:endParaRPr lang="en-US" sz="2000" dirty="0"/>
          </a:p>
        </p:txBody>
      </p:sp>
      <p:grpSp>
        <p:nvGrpSpPr>
          <p:cNvPr id="2" name="Gruppo 1">
            <a:extLst>
              <a:ext uri="{FF2B5EF4-FFF2-40B4-BE49-F238E27FC236}">
                <a16:creationId xmlns:a16="http://schemas.microsoft.com/office/drawing/2014/main" id="{C5D0E567-9C56-4613-9CB6-EC432F73B83A}"/>
              </a:ext>
            </a:extLst>
          </p:cNvPr>
          <p:cNvGrpSpPr/>
          <p:nvPr/>
        </p:nvGrpSpPr>
        <p:grpSpPr>
          <a:xfrm>
            <a:off x="1524000" y="8670"/>
            <a:ext cx="9144000" cy="1827341"/>
            <a:chOff x="1524000" y="8669"/>
            <a:chExt cx="9144000" cy="1827341"/>
          </a:xfrm>
        </p:grpSpPr>
        <p:sp>
          <p:nvSpPr>
            <p:cNvPr id="5" name="Titolo 1">
              <a:extLst>
                <a:ext uri="{FF2B5EF4-FFF2-40B4-BE49-F238E27FC236}">
                  <a16:creationId xmlns:a16="http://schemas.microsoft.com/office/drawing/2014/main" id="{F92BD7D1-8076-4CDC-B2E4-707FDEC210ED}"/>
                </a:ext>
              </a:extLst>
            </p:cNvPr>
            <p:cNvSpPr txBox="1">
              <a:spLocks/>
            </p:cNvSpPr>
            <p:nvPr/>
          </p:nvSpPr>
          <p:spPr>
            <a:xfrm>
              <a:off x="1524000" y="8669"/>
              <a:ext cx="9144000" cy="13255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nchor="ctr">
              <a:noAutofit/>
            </a:bodyPr>
            <a:lstStyle>
              <a:lvl1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1pPr>
              <a:lvl2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2pPr>
              <a:lvl3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3pPr>
              <a:lvl4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4pPr>
              <a:lvl5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5pPr>
              <a:lvl6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6pPr>
              <a:lvl7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7pPr>
              <a:lvl8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8pPr>
              <a:lvl9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9pPr>
            </a:lstStyle>
            <a:p>
              <a:pPr marL="0" marR="0" lvl="0" indent="0" algn="ctr" defTabSz="584200" rtl="0" eaLnBrk="1" fontAlgn="auto" latinLnBrk="0" hangingPunct="1">
                <a:lnSpc>
                  <a:spcPct val="100000"/>
                </a:lnSpc>
                <a:spcBef>
                  <a:spcPts val="0"/>
                </a:spcBef>
                <a:spcAft>
                  <a:spcPts val="0"/>
                </a:spcAft>
                <a:buClrTx/>
                <a:buSzTx/>
                <a:buFontTx/>
                <a:buNone/>
                <a:tabLst/>
                <a:defRPr/>
              </a:pPr>
              <a:r>
                <a:rPr kumimoji="0" lang="en-GB" sz="4219" b="1" i="0" u="none" strike="noStrike" kern="1200" cap="small" spc="0" normalizeH="0" baseline="0" noProof="0" dirty="0">
                  <a:ln>
                    <a:noFill/>
                  </a:ln>
                  <a:solidFill>
                    <a:srgbClr val="4472C4">
                      <a:lumMod val="50000"/>
                    </a:srgbClr>
                  </a:solidFill>
                  <a:effectLst/>
                  <a:uLnTx/>
                  <a:uFillTx/>
                  <a:latin typeface="Calibri" panose="020F0502020204030204" pitchFamily="34" charset="0"/>
                  <a:ea typeface="+mn-ea"/>
                  <a:cs typeface="Calibri" panose="020F0502020204030204" pitchFamily="34" charset="0"/>
                  <a:sym typeface="Helvetica Neue Medium"/>
                </a:rPr>
                <a:t>Basic Concepts &amp; configurations of EEWS</a:t>
              </a:r>
            </a:p>
          </p:txBody>
        </p:sp>
        <p:sp>
          <p:nvSpPr>
            <p:cNvPr id="6" name="Rectangle 1">
              <a:extLst>
                <a:ext uri="{FF2B5EF4-FFF2-40B4-BE49-F238E27FC236}">
                  <a16:creationId xmlns:a16="http://schemas.microsoft.com/office/drawing/2014/main" id="{969ABE73-4B8E-46BE-95DF-1530C0B78BC6}"/>
                </a:ext>
              </a:extLst>
            </p:cNvPr>
            <p:cNvSpPr>
              <a:spLocks noChangeArrowheads="1"/>
            </p:cNvSpPr>
            <p:nvPr/>
          </p:nvSpPr>
          <p:spPr bwMode="auto">
            <a:xfrm>
              <a:off x="1539992" y="1104421"/>
              <a:ext cx="9110631" cy="731589"/>
            </a:xfrm>
            <a:prstGeom prst="rect">
              <a:avLst/>
            </a:prstGeom>
            <a:solidFill>
              <a:schemeClr val="bg1">
                <a:lumMod val="95000"/>
              </a:schemeClr>
            </a:solidFill>
            <a:ln>
              <a:noFill/>
            </a:ln>
            <a:effectLst/>
          </p:spPr>
          <p:txBody>
            <a:bodyPr wrap="square" lIns="81639" tIns="40820" rIns="81639" bIns="4082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Droid Sans Fallback" charset="0"/>
                  <a:cs typeface="Droid Sans Fallback"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Droid Sans Fallback" charset="0"/>
                  <a:cs typeface="Droid Sans Fallback"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Droid Sans Fallback" charset="0"/>
                  <a:cs typeface="Droid Sans Fallback"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Droid Sans Fallback" charset="0"/>
                  <a:cs typeface="Droid Sans Fallback"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Droid Sans Fallback" charset="0"/>
                  <a:cs typeface="Droid Sans Fallback" charset="0"/>
                </a:defRPr>
              </a:lvl5pPr>
              <a:lvl6pPr marL="2514600" indent="-228600" defTabSz="457200" fontAlgn="base" hangingPunct="0">
                <a:lnSpc>
                  <a:spcPct val="93000"/>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Droid Sans Fallback" charset="0"/>
                  <a:cs typeface="Droid Sans Fallback" charset="0"/>
                </a:defRPr>
              </a:lvl6pPr>
              <a:lvl7pPr marL="2971800" indent="-228600" defTabSz="457200" fontAlgn="base" hangingPunct="0">
                <a:lnSpc>
                  <a:spcPct val="93000"/>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Droid Sans Fallback" charset="0"/>
                  <a:cs typeface="Droid Sans Fallback" charset="0"/>
                </a:defRPr>
              </a:lvl7pPr>
              <a:lvl8pPr marL="3429000" indent="-228600" defTabSz="457200" fontAlgn="base" hangingPunct="0">
                <a:lnSpc>
                  <a:spcPct val="93000"/>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Droid Sans Fallback" charset="0"/>
                  <a:cs typeface="Droid Sans Fallback" charset="0"/>
                </a:defRPr>
              </a:lvl8pPr>
              <a:lvl9pPr marL="3886200" indent="-228600" defTabSz="457200" fontAlgn="base" hangingPunct="0">
                <a:lnSpc>
                  <a:spcPct val="93000"/>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Droid Sans Fallback" charset="0"/>
                  <a:cs typeface="Droid Sans Fallback"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US" altLang="en-US" sz="2109" b="0"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cs typeface="Calibri" panose="020F0502020204030204" pitchFamily="34" charset="0"/>
                </a:rPr>
                <a:t>EEWS: automatic system able to identify an ongoing earthquake and provide a warning before the ground shaking reaches the target site</a:t>
              </a:r>
            </a:p>
          </p:txBody>
        </p:sp>
      </p:grpSp>
      <p:pic>
        <p:nvPicPr>
          <p:cNvPr id="7" name="Immagine 6">
            <a:extLst>
              <a:ext uri="{FF2B5EF4-FFF2-40B4-BE49-F238E27FC236}">
                <a16:creationId xmlns:a16="http://schemas.microsoft.com/office/drawing/2014/main" id="{46348F9C-982C-458C-BB43-D7253989836A}"/>
              </a:ext>
            </a:extLst>
          </p:cNvPr>
          <p:cNvPicPr>
            <a:picLocks noChangeAspect="1"/>
          </p:cNvPicPr>
          <p:nvPr/>
        </p:nvPicPr>
        <p:blipFill>
          <a:blip r:embed="rId3"/>
          <a:stretch>
            <a:fillRect/>
          </a:stretch>
        </p:blipFill>
        <p:spPr>
          <a:xfrm>
            <a:off x="151655" y="3248378"/>
            <a:ext cx="6395755" cy="3513617"/>
          </a:xfrm>
          <a:prstGeom prst="rect">
            <a:avLst/>
          </a:prstGeom>
        </p:spPr>
      </p:pic>
      <p:sp>
        <p:nvSpPr>
          <p:cNvPr id="8" name="CasellaDiTesto 7">
            <a:extLst>
              <a:ext uri="{FF2B5EF4-FFF2-40B4-BE49-F238E27FC236}">
                <a16:creationId xmlns:a16="http://schemas.microsoft.com/office/drawing/2014/main" id="{F8EB2F74-D636-FEBE-7510-B3B9292417AF}"/>
              </a:ext>
            </a:extLst>
          </p:cNvPr>
          <p:cNvSpPr txBox="1"/>
          <p:nvPr/>
        </p:nvSpPr>
        <p:spPr>
          <a:xfrm>
            <a:off x="476219" y="2206079"/>
            <a:ext cx="5746625" cy="923330"/>
          </a:xfrm>
          <a:prstGeom prst="rect">
            <a:avLst/>
          </a:prstGeom>
          <a:noFill/>
        </p:spPr>
        <p:txBody>
          <a:bodyPr wrap="square">
            <a:spAutoFit/>
          </a:bodyPr>
          <a:lstStyle/>
          <a:p>
            <a:pPr algn="just"/>
            <a:r>
              <a:rPr lang="it-IT" sz="1800" b="1" dirty="0" err="1"/>
              <a:t>Measure</a:t>
            </a:r>
            <a:r>
              <a:rPr lang="it-IT" sz="1800" b="1" dirty="0"/>
              <a:t> the P-</a:t>
            </a:r>
            <a:r>
              <a:rPr lang="it-IT" sz="1800" b="1" dirty="0" err="1"/>
              <a:t>wave</a:t>
            </a:r>
            <a:r>
              <a:rPr lang="it-IT" sz="1800" b="1" dirty="0"/>
              <a:t> </a:t>
            </a:r>
            <a:r>
              <a:rPr lang="it-IT" sz="1800" b="1" dirty="0" err="1"/>
              <a:t>amplitude</a:t>
            </a:r>
            <a:r>
              <a:rPr lang="it-IT" sz="1800" b="1" dirty="0"/>
              <a:t> (</a:t>
            </a:r>
            <a:r>
              <a:rPr lang="it-IT" sz="1800" b="1" dirty="0" err="1"/>
              <a:t>Pd,Pv,Pa</a:t>
            </a:r>
            <a:r>
              <a:rPr lang="it-IT" sz="1800" b="1" dirty="0"/>
              <a:t>) and/or </a:t>
            </a:r>
            <a:r>
              <a:rPr lang="it-IT" sz="1800" b="1" dirty="0" err="1"/>
              <a:t>characteristic</a:t>
            </a:r>
            <a:r>
              <a:rPr lang="it-IT" sz="1800" b="1" dirty="0"/>
              <a:t> </a:t>
            </a:r>
            <a:r>
              <a:rPr lang="it-IT" sz="1800" b="1" dirty="0" err="1"/>
              <a:t>period</a:t>
            </a:r>
            <a:r>
              <a:rPr lang="it-IT" sz="1800" b="1" dirty="0"/>
              <a:t> (</a:t>
            </a:r>
            <a:r>
              <a:rPr lang="it-IT" sz="1800" b="1" dirty="0" err="1"/>
              <a:t>Tc,Tp</a:t>
            </a:r>
            <a:r>
              <a:rPr lang="it-IT" sz="1800" b="1" dirty="0"/>
              <a:t>)</a:t>
            </a:r>
            <a:r>
              <a:rPr lang="it-IT" sz="1800" dirty="0"/>
              <a:t> on short, </a:t>
            </a:r>
            <a:r>
              <a:rPr lang="it-IT" sz="1800" dirty="0" err="1"/>
              <a:t>eventually</a:t>
            </a:r>
            <a:r>
              <a:rPr lang="it-IT" sz="1800" dirty="0"/>
              <a:t> </a:t>
            </a:r>
            <a:r>
              <a:rPr lang="it-IT" sz="1800" dirty="0" err="1"/>
              <a:t>expanded</a:t>
            </a:r>
            <a:r>
              <a:rPr lang="it-IT" sz="1800" dirty="0"/>
              <a:t>, time windows </a:t>
            </a:r>
            <a:r>
              <a:rPr lang="it-IT" sz="1800" dirty="0" err="1"/>
              <a:t>along</a:t>
            </a:r>
            <a:r>
              <a:rPr lang="it-IT" sz="1800" dirty="0"/>
              <a:t> the </a:t>
            </a:r>
            <a:r>
              <a:rPr lang="it-IT" sz="1800" dirty="0" err="1"/>
              <a:t>seismogram</a:t>
            </a:r>
            <a:endParaRPr lang="it-IT" sz="1800" dirty="0"/>
          </a:p>
        </p:txBody>
      </p:sp>
    </p:spTree>
    <p:extLst>
      <p:ext uri="{BB962C8B-B14F-4D97-AF65-F5344CB8AC3E}">
        <p14:creationId xmlns:p14="http://schemas.microsoft.com/office/powerpoint/2010/main" val="6980395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609600" y="104511"/>
            <a:ext cx="10972800" cy="1143000"/>
          </a:xfrm>
        </p:spPr>
        <p:txBody>
          <a:bodyPr>
            <a:normAutofit fontScale="90000"/>
          </a:bodyPr>
          <a:lstStyle/>
          <a:p>
            <a:pPr algn="l">
              <a:defRPr/>
            </a:pPr>
            <a:r>
              <a:rPr lang="it-IT" dirty="0">
                <a:latin typeface="+mn-lt"/>
              </a:rPr>
              <a:t>Warning-time and Lead-time: </a:t>
            </a:r>
            <a:br>
              <a:rPr lang="it-IT" dirty="0">
                <a:latin typeface="+mn-lt"/>
              </a:rPr>
            </a:br>
            <a:r>
              <a:rPr lang="it-IT" dirty="0">
                <a:latin typeface="+mn-lt"/>
              </a:rPr>
              <a:t>EW network-</a:t>
            </a:r>
            <a:r>
              <a:rPr lang="it-IT" dirty="0" err="1">
                <a:latin typeface="+mn-lt"/>
              </a:rPr>
              <a:t>based</a:t>
            </a:r>
            <a:r>
              <a:rPr lang="it-IT" dirty="0">
                <a:latin typeface="+mn-lt"/>
              </a:rPr>
              <a:t> systems</a:t>
            </a:r>
          </a:p>
        </p:txBody>
      </p:sp>
      <p:sp>
        <p:nvSpPr>
          <p:cNvPr id="26627" name="Segnaposto testo 3"/>
          <p:cNvSpPr>
            <a:spLocks noGrp="1"/>
          </p:cNvSpPr>
          <p:nvPr>
            <p:ph type="body" sz="half" idx="4294967295"/>
          </p:nvPr>
        </p:nvSpPr>
        <p:spPr>
          <a:xfrm>
            <a:off x="103722" y="2550158"/>
            <a:ext cx="4979359" cy="2990501"/>
          </a:xfrm>
          <a:ln>
            <a:headEnd/>
            <a:tailEnd/>
          </a:ln>
        </p:spPr>
        <p:txBody>
          <a:bodyPr>
            <a:noAutofit/>
          </a:bodyPr>
          <a:lstStyle/>
          <a:p>
            <a:pPr indent="-165100" algn="just"/>
            <a:r>
              <a:rPr lang="en-US" sz="1800" dirty="0"/>
              <a:t>The </a:t>
            </a:r>
            <a:r>
              <a:rPr lang="en-US" sz="1800" b="1" dirty="0"/>
              <a:t>network-based EWS  </a:t>
            </a:r>
            <a:r>
              <a:rPr lang="en-US" sz="1800" dirty="0"/>
              <a:t>issues an alert based on </a:t>
            </a:r>
            <a:r>
              <a:rPr lang="en-US" sz="1800" dirty="0" err="1"/>
              <a:t>eqk</a:t>
            </a:r>
            <a:r>
              <a:rPr lang="en-US" sz="1800" dirty="0"/>
              <a:t> location-magnitude-predicted shaking</a:t>
            </a:r>
          </a:p>
          <a:p>
            <a:pPr indent="-165100" algn="just"/>
            <a:r>
              <a:rPr lang="en-US" sz="1800" dirty="0"/>
              <a:t>The </a:t>
            </a:r>
            <a:r>
              <a:rPr lang="en-US" sz="1800" b="1" dirty="0"/>
              <a:t>warning time </a:t>
            </a:r>
            <a:r>
              <a:rPr lang="en-US" sz="1800" dirty="0"/>
              <a:t>depends</a:t>
            </a:r>
            <a:r>
              <a:rPr lang="en-US" sz="1800" b="1" dirty="0"/>
              <a:t> </a:t>
            </a:r>
            <a:r>
              <a:rPr lang="en-US" sz="1800" dirty="0"/>
              <a:t>on </a:t>
            </a:r>
            <a:r>
              <a:rPr lang="en-US" sz="1800" dirty="0" err="1"/>
              <a:t>Pwave</a:t>
            </a:r>
            <a:r>
              <a:rPr lang="en-US" sz="1800" dirty="0"/>
              <a:t> travel-time, telemetry and computations  </a:t>
            </a:r>
            <a:r>
              <a:rPr lang="en-US" sz="1800" dirty="0">
                <a:sym typeface="Wingdings" panose="05000000000000000000" pitchFamily="2" charset="2"/>
              </a:rPr>
              <a:t> travel-time at 4+ stations + telemetry + P-windows + data processing (ex. 6 sec)</a:t>
            </a:r>
          </a:p>
          <a:p>
            <a:pPr indent="-165100" algn="just"/>
            <a:r>
              <a:rPr lang="en-US" sz="1800" dirty="0">
                <a:sym typeface="Wingdings" panose="05000000000000000000" pitchFamily="2" charset="2"/>
              </a:rPr>
              <a:t>The </a:t>
            </a:r>
            <a:r>
              <a:rPr lang="en-US" sz="1800" b="1" dirty="0">
                <a:sym typeface="Wingdings" panose="05000000000000000000" pitchFamily="2" charset="2"/>
              </a:rPr>
              <a:t>blind-zone radius </a:t>
            </a:r>
            <a:r>
              <a:rPr lang="en-US" sz="1800" dirty="0">
                <a:sym typeface="Wingdings" panose="05000000000000000000" pitchFamily="2" charset="2"/>
              </a:rPr>
              <a:t>depends on the warning time</a:t>
            </a:r>
          </a:p>
          <a:p>
            <a:pPr indent="-165100" algn="just"/>
            <a:r>
              <a:rPr lang="en-US" sz="1800" dirty="0"/>
              <a:t>The </a:t>
            </a:r>
            <a:r>
              <a:rPr lang="en-US" sz="1800" b="1" dirty="0"/>
              <a:t>lead-time</a:t>
            </a:r>
            <a:r>
              <a:rPr lang="en-US" sz="1800" dirty="0"/>
              <a:t> increases with the distance from the source</a:t>
            </a:r>
          </a:p>
        </p:txBody>
      </p:sp>
      <p:grpSp>
        <p:nvGrpSpPr>
          <p:cNvPr id="39" name="Gruppo 38"/>
          <p:cNvGrpSpPr/>
          <p:nvPr/>
        </p:nvGrpSpPr>
        <p:grpSpPr>
          <a:xfrm>
            <a:off x="5308678" y="2034594"/>
            <a:ext cx="6273722" cy="4548240"/>
            <a:chOff x="2663788" y="1808820"/>
            <a:chExt cx="6273722" cy="4548240"/>
          </a:xfrm>
        </p:grpSpPr>
        <p:sp>
          <p:nvSpPr>
            <p:cNvPr id="5" name="Rettangolo 4"/>
            <p:cNvSpPr/>
            <p:nvPr/>
          </p:nvSpPr>
          <p:spPr>
            <a:xfrm>
              <a:off x="3204058" y="1844824"/>
              <a:ext cx="5544406" cy="399644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7" name="Figura a mano libera 16"/>
            <p:cNvSpPr/>
            <p:nvPr/>
          </p:nvSpPr>
          <p:spPr>
            <a:xfrm>
              <a:off x="4122546" y="2164754"/>
              <a:ext cx="4147720" cy="3009016"/>
            </a:xfrm>
            <a:custGeom>
              <a:avLst/>
              <a:gdLst>
                <a:gd name="connsiteX0" fmla="*/ 0 w 4093535"/>
                <a:gd name="connsiteY0" fmla="*/ 2934586 h 2934586"/>
                <a:gd name="connsiteX1" fmla="*/ 4082902 w 4093535"/>
                <a:gd name="connsiteY1" fmla="*/ 0 h 2934586"/>
                <a:gd name="connsiteX2" fmla="*/ 4093535 w 4093535"/>
                <a:gd name="connsiteY2" fmla="*/ 1169582 h 2934586"/>
                <a:gd name="connsiteX3" fmla="*/ 0 w 4093535"/>
                <a:gd name="connsiteY3" fmla="*/ 2934586 h 2934586"/>
                <a:gd name="connsiteX0" fmla="*/ 0 w 4093535"/>
                <a:gd name="connsiteY0" fmla="*/ 2934586 h 2934586"/>
                <a:gd name="connsiteX1" fmla="*/ 4082902 w 4093535"/>
                <a:gd name="connsiteY1" fmla="*/ 0 h 2934586"/>
                <a:gd name="connsiteX2" fmla="*/ 4093535 w 4093535"/>
                <a:gd name="connsiteY2" fmla="*/ 1286541 h 2934586"/>
                <a:gd name="connsiteX3" fmla="*/ 0 w 4093535"/>
                <a:gd name="connsiteY3" fmla="*/ 2934586 h 2934586"/>
                <a:gd name="connsiteX0" fmla="*/ 0 w 4231758"/>
                <a:gd name="connsiteY0" fmla="*/ 3072809 h 3072809"/>
                <a:gd name="connsiteX1" fmla="*/ 4221125 w 4231758"/>
                <a:gd name="connsiteY1" fmla="*/ 0 h 3072809"/>
                <a:gd name="connsiteX2" fmla="*/ 4231758 w 4231758"/>
                <a:gd name="connsiteY2" fmla="*/ 1286541 h 3072809"/>
                <a:gd name="connsiteX3" fmla="*/ 0 w 4231758"/>
                <a:gd name="connsiteY3" fmla="*/ 3072809 h 3072809"/>
                <a:gd name="connsiteX0" fmla="*/ 0 w 3732028"/>
                <a:gd name="connsiteY0" fmla="*/ 2711302 h 2711302"/>
                <a:gd name="connsiteX1" fmla="*/ 3721395 w 3732028"/>
                <a:gd name="connsiteY1" fmla="*/ 0 h 2711302"/>
                <a:gd name="connsiteX2" fmla="*/ 3732028 w 3732028"/>
                <a:gd name="connsiteY2" fmla="*/ 1286541 h 2711302"/>
                <a:gd name="connsiteX3" fmla="*/ 0 w 3732028"/>
                <a:gd name="connsiteY3" fmla="*/ 2711302 h 2711302"/>
                <a:gd name="connsiteX0" fmla="*/ 0 w 3722418"/>
                <a:gd name="connsiteY0" fmla="*/ 2711302 h 3040913"/>
                <a:gd name="connsiteX1" fmla="*/ 3721395 w 3722418"/>
                <a:gd name="connsiteY1" fmla="*/ 0 h 3040913"/>
                <a:gd name="connsiteX2" fmla="*/ 3721395 w 3722418"/>
                <a:gd name="connsiteY2" fmla="*/ 3040913 h 3040913"/>
                <a:gd name="connsiteX3" fmla="*/ 0 w 3722418"/>
                <a:gd name="connsiteY3" fmla="*/ 2711302 h 3040913"/>
                <a:gd name="connsiteX0" fmla="*/ 0 w 4094557"/>
                <a:gd name="connsiteY0" fmla="*/ 3030279 h 3040913"/>
                <a:gd name="connsiteX1" fmla="*/ 4093534 w 4094557"/>
                <a:gd name="connsiteY1" fmla="*/ 0 h 3040913"/>
                <a:gd name="connsiteX2" fmla="*/ 4093534 w 4094557"/>
                <a:gd name="connsiteY2" fmla="*/ 3040913 h 3040913"/>
                <a:gd name="connsiteX3" fmla="*/ 0 w 4094557"/>
                <a:gd name="connsiteY3" fmla="*/ 3030279 h 3040913"/>
                <a:gd name="connsiteX0" fmla="*/ 0 w 4147720"/>
                <a:gd name="connsiteY0" fmla="*/ 3040912 h 3040913"/>
                <a:gd name="connsiteX1" fmla="*/ 4146697 w 4147720"/>
                <a:gd name="connsiteY1" fmla="*/ 0 h 3040913"/>
                <a:gd name="connsiteX2" fmla="*/ 4146697 w 4147720"/>
                <a:gd name="connsiteY2" fmla="*/ 3040913 h 3040913"/>
                <a:gd name="connsiteX3" fmla="*/ 0 w 4147720"/>
                <a:gd name="connsiteY3" fmla="*/ 3040912 h 3040913"/>
                <a:gd name="connsiteX0" fmla="*/ 0 w 4147720"/>
                <a:gd name="connsiteY0" fmla="*/ 3009015 h 3009016"/>
                <a:gd name="connsiteX1" fmla="*/ 4146697 w 4147720"/>
                <a:gd name="connsiteY1" fmla="*/ 0 h 3009016"/>
                <a:gd name="connsiteX2" fmla="*/ 4146697 w 4147720"/>
                <a:gd name="connsiteY2" fmla="*/ 3009016 h 3009016"/>
                <a:gd name="connsiteX3" fmla="*/ 0 w 4147720"/>
                <a:gd name="connsiteY3" fmla="*/ 3009015 h 3009016"/>
              </a:gdLst>
              <a:ahLst/>
              <a:cxnLst>
                <a:cxn ang="0">
                  <a:pos x="connsiteX0" y="connsiteY0"/>
                </a:cxn>
                <a:cxn ang="0">
                  <a:pos x="connsiteX1" y="connsiteY1"/>
                </a:cxn>
                <a:cxn ang="0">
                  <a:pos x="connsiteX2" y="connsiteY2"/>
                </a:cxn>
                <a:cxn ang="0">
                  <a:pos x="connsiteX3" y="connsiteY3"/>
                </a:cxn>
              </a:cxnLst>
              <a:rect l="l" t="t" r="r" b="b"/>
              <a:pathLst>
                <a:path w="4147720" h="3009016">
                  <a:moveTo>
                    <a:pt x="0" y="3009015"/>
                  </a:moveTo>
                  <a:lnTo>
                    <a:pt x="4146697" y="0"/>
                  </a:lnTo>
                  <a:cubicBezTo>
                    <a:pt x="4150241" y="389861"/>
                    <a:pt x="4143153" y="2619155"/>
                    <a:pt x="4146697" y="3009016"/>
                  </a:cubicBezTo>
                  <a:lnTo>
                    <a:pt x="0" y="3009015"/>
                  </a:lnTo>
                  <a:close/>
                </a:path>
              </a:pathLst>
            </a:cu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 name="Figura a mano libera 2"/>
            <p:cNvSpPr/>
            <p:nvPr/>
          </p:nvSpPr>
          <p:spPr>
            <a:xfrm>
              <a:off x="3204058" y="3642970"/>
              <a:ext cx="5098694" cy="2077516"/>
            </a:xfrm>
            <a:custGeom>
              <a:avLst/>
              <a:gdLst>
                <a:gd name="connsiteX0" fmla="*/ 0 w 5157216"/>
                <a:gd name="connsiteY0" fmla="*/ 2077516 h 2077516"/>
                <a:gd name="connsiteX1" fmla="*/ 80467 w 5157216"/>
                <a:gd name="connsiteY1" fmla="*/ 2077516 h 2077516"/>
                <a:gd name="connsiteX2" fmla="*/ 241401 w 5157216"/>
                <a:gd name="connsiteY2" fmla="*/ 2033625 h 2077516"/>
                <a:gd name="connsiteX3" fmla="*/ 570585 w 5157216"/>
                <a:gd name="connsiteY3" fmla="*/ 1916582 h 2077516"/>
                <a:gd name="connsiteX4" fmla="*/ 5084064 w 5157216"/>
                <a:gd name="connsiteY4" fmla="*/ 7315 h 2077516"/>
                <a:gd name="connsiteX5" fmla="*/ 5157216 w 5157216"/>
                <a:gd name="connsiteY5" fmla="*/ 7315 h 2077516"/>
                <a:gd name="connsiteX6" fmla="*/ 5098694 w 5157216"/>
                <a:gd name="connsiteY6" fmla="*/ 0 h 2077516"/>
                <a:gd name="connsiteX0" fmla="*/ 0 w 5157216"/>
                <a:gd name="connsiteY0" fmla="*/ 2102098 h 2102098"/>
                <a:gd name="connsiteX1" fmla="*/ 80467 w 5157216"/>
                <a:gd name="connsiteY1" fmla="*/ 2102098 h 2102098"/>
                <a:gd name="connsiteX2" fmla="*/ 241401 w 5157216"/>
                <a:gd name="connsiteY2" fmla="*/ 2058207 h 2102098"/>
                <a:gd name="connsiteX3" fmla="*/ 570585 w 5157216"/>
                <a:gd name="connsiteY3" fmla="*/ 1941164 h 2102098"/>
                <a:gd name="connsiteX4" fmla="*/ 5084064 w 5157216"/>
                <a:gd name="connsiteY4" fmla="*/ 31897 h 2102098"/>
                <a:gd name="connsiteX5" fmla="*/ 5157216 w 5157216"/>
                <a:gd name="connsiteY5" fmla="*/ 0 h 2102098"/>
                <a:gd name="connsiteX6" fmla="*/ 5098694 w 5157216"/>
                <a:gd name="connsiteY6" fmla="*/ 24582 h 2102098"/>
                <a:gd name="connsiteX0" fmla="*/ 0 w 5157216"/>
                <a:gd name="connsiteY0" fmla="*/ 2112730 h 2112730"/>
                <a:gd name="connsiteX1" fmla="*/ 80467 w 5157216"/>
                <a:gd name="connsiteY1" fmla="*/ 2112730 h 2112730"/>
                <a:gd name="connsiteX2" fmla="*/ 241401 w 5157216"/>
                <a:gd name="connsiteY2" fmla="*/ 2068839 h 2112730"/>
                <a:gd name="connsiteX3" fmla="*/ 570585 w 5157216"/>
                <a:gd name="connsiteY3" fmla="*/ 1951796 h 2112730"/>
                <a:gd name="connsiteX4" fmla="*/ 5084064 w 5157216"/>
                <a:gd name="connsiteY4" fmla="*/ 42529 h 2112730"/>
                <a:gd name="connsiteX5" fmla="*/ 5157216 w 5157216"/>
                <a:gd name="connsiteY5" fmla="*/ 0 h 2112730"/>
                <a:gd name="connsiteX6" fmla="*/ 5098694 w 5157216"/>
                <a:gd name="connsiteY6" fmla="*/ 35214 h 2112730"/>
                <a:gd name="connsiteX0" fmla="*/ 0 w 5098694"/>
                <a:gd name="connsiteY0" fmla="*/ 2077516 h 2077516"/>
                <a:gd name="connsiteX1" fmla="*/ 80467 w 5098694"/>
                <a:gd name="connsiteY1" fmla="*/ 2077516 h 2077516"/>
                <a:gd name="connsiteX2" fmla="*/ 241401 w 5098694"/>
                <a:gd name="connsiteY2" fmla="*/ 2033625 h 2077516"/>
                <a:gd name="connsiteX3" fmla="*/ 570585 w 5098694"/>
                <a:gd name="connsiteY3" fmla="*/ 1916582 h 2077516"/>
                <a:gd name="connsiteX4" fmla="*/ 5084064 w 5098694"/>
                <a:gd name="connsiteY4" fmla="*/ 7315 h 2077516"/>
                <a:gd name="connsiteX5" fmla="*/ 5098694 w 5098694"/>
                <a:gd name="connsiteY5" fmla="*/ 0 h 2077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98694" h="2077516">
                  <a:moveTo>
                    <a:pt x="0" y="2077516"/>
                  </a:moveTo>
                  <a:lnTo>
                    <a:pt x="80467" y="2077516"/>
                  </a:lnTo>
                  <a:lnTo>
                    <a:pt x="241401" y="2033625"/>
                  </a:lnTo>
                  <a:lnTo>
                    <a:pt x="570585" y="1916582"/>
                  </a:lnTo>
                  <a:lnTo>
                    <a:pt x="5084064" y="7315"/>
                  </a:lnTo>
                  <a:lnTo>
                    <a:pt x="5098694" y="0"/>
                  </a:lnTo>
                </a:path>
              </a:pathLst>
            </a:cu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Figura a mano libera 3"/>
            <p:cNvSpPr/>
            <p:nvPr/>
          </p:nvSpPr>
          <p:spPr>
            <a:xfrm>
              <a:off x="3204058" y="2101589"/>
              <a:ext cx="5046637" cy="3538430"/>
            </a:xfrm>
            <a:custGeom>
              <a:avLst/>
              <a:gdLst>
                <a:gd name="connsiteX0" fmla="*/ 0 w 4791456"/>
                <a:gd name="connsiteY0" fmla="*/ 3357677 h 3357677"/>
                <a:gd name="connsiteX1" fmla="*/ 73152 w 4791456"/>
                <a:gd name="connsiteY1" fmla="*/ 3357677 h 3357677"/>
                <a:gd name="connsiteX2" fmla="*/ 226771 w 4791456"/>
                <a:gd name="connsiteY2" fmla="*/ 3284525 h 3357677"/>
                <a:gd name="connsiteX3" fmla="*/ 555955 w 4791456"/>
                <a:gd name="connsiteY3" fmla="*/ 3094330 h 3357677"/>
                <a:gd name="connsiteX4" fmla="*/ 4791456 w 4791456"/>
                <a:gd name="connsiteY4" fmla="*/ 0 h 3357677"/>
                <a:gd name="connsiteX0" fmla="*/ 0 w 5046637"/>
                <a:gd name="connsiteY0" fmla="*/ 3538430 h 3538430"/>
                <a:gd name="connsiteX1" fmla="*/ 73152 w 5046637"/>
                <a:gd name="connsiteY1" fmla="*/ 3538430 h 3538430"/>
                <a:gd name="connsiteX2" fmla="*/ 226771 w 5046637"/>
                <a:gd name="connsiteY2" fmla="*/ 3465278 h 3538430"/>
                <a:gd name="connsiteX3" fmla="*/ 555955 w 5046637"/>
                <a:gd name="connsiteY3" fmla="*/ 3275083 h 3538430"/>
                <a:gd name="connsiteX4" fmla="*/ 5046637 w 5046637"/>
                <a:gd name="connsiteY4" fmla="*/ 0 h 35384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46637" h="3538430">
                  <a:moveTo>
                    <a:pt x="0" y="3538430"/>
                  </a:moveTo>
                  <a:lnTo>
                    <a:pt x="73152" y="3538430"/>
                  </a:lnTo>
                  <a:lnTo>
                    <a:pt x="226771" y="3465278"/>
                  </a:lnTo>
                  <a:lnTo>
                    <a:pt x="555955" y="3275083"/>
                  </a:lnTo>
                  <a:lnTo>
                    <a:pt x="5046637" y="0"/>
                  </a:lnTo>
                </a:path>
              </a:pathLst>
            </a:cu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a:ea typeface="+mn-ea"/>
                <a:cs typeface="+mn-cs"/>
              </a:endParaRPr>
            </a:p>
          </p:txBody>
        </p:sp>
        <p:sp>
          <p:nvSpPr>
            <p:cNvPr id="7" name="Figura a mano libera 6"/>
            <p:cNvSpPr/>
            <p:nvPr/>
          </p:nvSpPr>
          <p:spPr>
            <a:xfrm>
              <a:off x="3203848" y="3439716"/>
              <a:ext cx="5098694" cy="2077516"/>
            </a:xfrm>
            <a:custGeom>
              <a:avLst/>
              <a:gdLst>
                <a:gd name="connsiteX0" fmla="*/ 0 w 5157216"/>
                <a:gd name="connsiteY0" fmla="*/ 2077516 h 2077516"/>
                <a:gd name="connsiteX1" fmla="*/ 80467 w 5157216"/>
                <a:gd name="connsiteY1" fmla="*/ 2077516 h 2077516"/>
                <a:gd name="connsiteX2" fmla="*/ 241401 w 5157216"/>
                <a:gd name="connsiteY2" fmla="*/ 2033625 h 2077516"/>
                <a:gd name="connsiteX3" fmla="*/ 570585 w 5157216"/>
                <a:gd name="connsiteY3" fmla="*/ 1916582 h 2077516"/>
                <a:gd name="connsiteX4" fmla="*/ 5084064 w 5157216"/>
                <a:gd name="connsiteY4" fmla="*/ 7315 h 2077516"/>
                <a:gd name="connsiteX5" fmla="*/ 5157216 w 5157216"/>
                <a:gd name="connsiteY5" fmla="*/ 7315 h 2077516"/>
                <a:gd name="connsiteX6" fmla="*/ 5098694 w 5157216"/>
                <a:gd name="connsiteY6" fmla="*/ 0 h 2077516"/>
                <a:gd name="connsiteX0" fmla="*/ 0 w 5098694"/>
                <a:gd name="connsiteY0" fmla="*/ 2077516 h 2077516"/>
                <a:gd name="connsiteX1" fmla="*/ 80467 w 5098694"/>
                <a:gd name="connsiteY1" fmla="*/ 2077516 h 2077516"/>
                <a:gd name="connsiteX2" fmla="*/ 241401 w 5098694"/>
                <a:gd name="connsiteY2" fmla="*/ 2033625 h 2077516"/>
                <a:gd name="connsiteX3" fmla="*/ 570585 w 5098694"/>
                <a:gd name="connsiteY3" fmla="*/ 1916582 h 2077516"/>
                <a:gd name="connsiteX4" fmla="*/ 5084064 w 5098694"/>
                <a:gd name="connsiteY4" fmla="*/ 7315 h 2077516"/>
                <a:gd name="connsiteX5" fmla="*/ 5098694 w 5098694"/>
                <a:gd name="connsiteY5" fmla="*/ 0 h 2077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98694" h="2077516">
                  <a:moveTo>
                    <a:pt x="0" y="2077516"/>
                  </a:moveTo>
                  <a:lnTo>
                    <a:pt x="80467" y="2077516"/>
                  </a:lnTo>
                  <a:lnTo>
                    <a:pt x="241401" y="2033625"/>
                  </a:lnTo>
                  <a:lnTo>
                    <a:pt x="570585" y="1916582"/>
                  </a:lnTo>
                  <a:lnTo>
                    <a:pt x="5084064" y="7315"/>
                  </a:lnTo>
                  <a:lnTo>
                    <a:pt x="5098694" y="0"/>
                  </a:lnTo>
                </a:path>
              </a:pathLst>
            </a:custGeom>
            <a:noFill/>
            <a:ln w="38100">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a:ea typeface="+mn-ea"/>
                <a:cs typeface="+mn-cs"/>
              </a:endParaRPr>
            </a:p>
          </p:txBody>
        </p:sp>
        <p:pic>
          <p:nvPicPr>
            <p:cNvPr id="9" name="Segnaposto contenuto 5" descr="lead-times.png"/>
            <p:cNvPicPr>
              <a:picLocks noChangeAspect="1"/>
            </p:cNvPicPr>
            <p:nvPr/>
          </p:nvPicPr>
          <p:blipFill rotWithShape="1">
            <a:blip r:embed="rId3">
              <a:extLst>
                <a:ext uri="{28A0092B-C50C-407E-A947-70E740481C1C}">
                  <a14:useLocalDpi xmlns:a14="http://schemas.microsoft.com/office/drawing/2010/main" val="0"/>
                </a:ext>
              </a:extLst>
            </a:blip>
            <a:srcRect r="91648"/>
            <a:stretch/>
          </p:blipFill>
          <p:spPr>
            <a:xfrm>
              <a:off x="2663788" y="1808820"/>
              <a:ext cx="522435" cy="4525963"/>
            </a:xfrm>
            <a:prstGeom prst="rect">
              <a:avLst/>
            </a:prstGeom>
            <a:ln>
              <a:noFill/>
            </a:ln>
            <a:effectLst/>
          </p:spPr>
        </p:pic>
        <p:pic>
          <p:nvPicPr>
            <p:cNvPr id="10" name="Segnaposto contenuto 5" descr="lead-times.png"/>
            <p:cNvPicPr>
              <a:picLocks noChangeAspect="1"/>
            </p:cNvPicPr>
            <p:nvPr/>
          </p:nvPicPr>
          <p:blipFill rotWithShape="1">
            <a:blip r:embed="rId3">
              <a:extLst>
                <a:ext uri="{28A0092B-C50C-407E-A947-70E740481C1C}">
                  <a14:useLocalDpi xmlns:a14="http://schemas.microsoft.com/office/drawing/2010/main" val="0"/>
                </a:ext>
              </a:extLst>
            </a:blip>
            <a:srcRect t="89399"/>
            <a:stretch/>
          </p:blipFill>
          <p:spPr>
            <a:xfrm>
              <a:off x="2682167" y="5877272"/>
              <a:ext cx="6255343" cy="479788"/>
            </a:xfrm>
            <a:prstGeom prst="rect">
              <a:avLst/>
            </a:prstGeom>
            <a:ln>
              <a:noFill/>
            </a:ln>
            <a:effectLst/>
          </p:spPr>
        </p:pic>
        <p:sp>
          <p:nvSpPr>
            <p:cNvPr id="8" name="CasellaDiTesto 7"/>
            <p:cNvSpPr txBox="1"/>
            <p:nvPr/>
          </p:nvSpPr>
          <p:spPr>
            <a:xfrm rot="20210812">
              <a:off x="7332371" y="3920162"/>
              <a:ext cx="1235531"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800" b="0" i="0" u="none" strike="noStrike" kern="1200" cap="none" spc="0" normalizeH="0" baseline="0" noProof="0" dirty="0">
                  <a:ln>
                    <a:noFill/>
                  </a:ln>
                  <a:solidFill>
                    <a:prstClr val="black"/>
                  </a:solidFill>
                  <a:effectLst/>
                  <a:uLnTx/>
                  <a:uFillTx/>
                  <a:latin typeface="Calibri"/>
                  <a:ea typeface="+mn-ea"/>
                  <a:cs typeface="+mn-cs"/>
                </a:rPr>
                <a:t>P-</a:t>
              </a:r>
              <a:r>
                <a:rPr kumimoji="0" lang="it-IT" sz="2800" b="0" i="0" u="none" strike="noStrike" kern="1200" cap="none" spc="0" normalizeH="0" baseline="0" noProof="0" dirty="0" err="1">
                  <a:ln>
                    <a:noFill/>
                  </a:ln>
                  <a:solidFill>
                    <a:prstClr val="black"/>
                  </a:solidFill>
                  <a:effectLst/>
                  <a:uLnTx/>
                  <a:uFillTx/>
                  <a:latin typeface="Calibri"/>
                  <a:ea typeface="+mn-ea"/>
                  <a:cs typeface="+mn-cs"/>
                </a:rPr>
                <a:t>wave</a:t>
              </a:r>
              <a:endParaRPr kumimoji="0" lang="it-IT" sz="2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3" name="CasellaDiTesto 12"/>
            <p:cNvSpPr txBox="1"/>
            <p:nvPr/>
          </p:nvSpPr>
          <p:spPr>
            <a:xfrm rot="19403375">
              <a:off x="5769387" y="2803487"/>
              <a:ext cx="1214692"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800" b="0" i="0" u="none" strike="noStrike" kern="1200" cap="none" spc="0" normalizeH="0" baseline="0" noProof="0" dirty="0">
                  <a:ln>
                    <a:noFill/>
                  </a:ln>
                  <a:solidFill>
                    <a:prstClr val="black"/>
                  </a:solidFill>
                  <a:effectLst/>
                  <a:uLnTx/>
                  <a:uFillTx/>
                  <a:latin typeface="Calibri"/>
                  <a:ea typeface="+mn-ea"/>
                  <a:cs typeface="+mn-cs"/>
                </a:rPr>
                <a:t>S-</a:t>
              </a:r>
              <a:r>
                <a:rPr kumimoji="0" lang="it-IT" sz="2800" b="0" i="0" u="none" strike="noStrike" kern="1200" cap="none" spc="0" normalizeH="0" baseline="0" noProof="0" dirty="0" err="1">
                  <a:ln>
                    <a:noFill/>
                  </a:ln>
                  <a:solidFill>
                    <a:prstClr val="black"/>
                  </a:solidFill>
                  <a:effectLst/>
                  <a:uLnTx/>
                  <a:uFillTx/>
                  <a:latin typeface="Calibri"/>
                  <a:ea typeface="+mn-ea"/>
                  <a:cs typeface="+mn-cs"/>
                </a:rPr>
                <a:t>wave</a:t>
              </a:r>
              <a:endParaRPr kumimoji="0" lang="it-IT" sz="2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6" name="CasellaDiTesto 15"/>
            <p:cNvSpPr txBox="1"/>
            <p:nvPr/>
          </p:nvSpPr>
          <p:spPr>
            <a:xfrm>
              <a:off x="3203848" y="4278578"/>
              <a:ext cx="1087086"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600" b="0" i="0" u="none" strike="noStrike" kern="1200" cap="none" spc="0" normalizeH="0" baseline="0" noProof="0" dirty="0" err="1">
                  <a:ln>
                    <a:noFill/>
                  </a:ln>
                  <a:solidFill>
                    <a:prstClr val="black"/>
                  </a:solidFill>
                  <a:effectLst/>
                  <a:uLnTx/>
                  <a:uFillTx/>
                  <a:latin typeface="Calibri"/>
                  <a:ea typeface="+mn-ea"/>
                  <a:cs typeface="+mn-cs"/>
                </a:rPr>
                <a:t>Blind</a:t>
              </a:r>
              <a:r>
                <a:rPr kumimoji="0" lang="it-IT" sz="1600" b="0" i="0" u="none" strike="noStrike" kern="1200" cap="none" spc="0" normalizeH="0" baseline="0" noProof="0" dirty="0">
                  <a:ln>
                    <a:noFill/>
                  </a:ln>
                  <a:solidFill>
                    <a:prstClr val="black"/>
                  </a:solidFill>
                  <a:effectLst/>
                  <a:uLnTx/>
                  <a:uFillTx/>
                  <a:latin typeface="Calibri"/>
                  <a:ea typeface="+mn-ea"/>
                  <a:cs typeface="+mn-cs"/>
                </a:rPr>
                <a:t>-zone</a:t>
              </a:r>
            </a:p>
          </p:txBody>
        </p:sp>
        <p:cxnSp>
          <p:nvCxnSpPr>
            <p:cNvPr id="15" name="Connettore 2 14"/>
            <p:cNvCxnSpPr/>
            <p:nvPr/>
          </p:nvCxnSpPr>
          <p:spPr>
            <a:xfrm>
              <a:off x="4067944" y="4681728"/>
              <a:ext cx="0" cy="1159540"/>
            </a:xfrm>
            <a:prstGeom prst="straightConnector1">
              <a:avLst/>
            </a:prstGeom>
            <a:ln w="28575">
              <a:prstDash val="sysDash"/>
              <a:tailEnd type="none"/>
            </a:ln>
          </p:spPr>
          <p:style>
            <a:lnRef idx="1">
              <a:schemeClr val="accent1"/>
            </a:lnRef>
            <a:fillRef idx="0">
              <a:schemeClr val="accent1"/>
            </a:fillRef>
            <a:effectRef idx="0">
              <a:schemeClr val="accent1"/>
            </a:effectRef>
            <a:fontRef idx="minor">
              <a:schemeClr val="tx1"/>
            </a:fontRef>
          </p:style>
        </p:cxnSp>
        <p:sp>
          <p:nvSpPr>
            <p:cNvPr id="14" name="CasellaDiTesto 13"/>
            <p:cNvSpPr txBox="1"/>
            <p:nvPr/>
          </p:nvSpPr>
          <p:spPr>
            <a:xfrm>
              <a:off x="3347864" y="1988840"/>
              <a:ext cx="4130041" cy="49244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600" b="0" i="0" u="none" strike="noStrike" kern="1200" cap="none" spc="0" normalizeH="0" baseline="0" noProof="0" dirty="0">
                  <a:ln>
                    <a:noFill/>
                  </a:ln>
                  <a:solidFill>
                    <a:prstClr val="black"/>
                  </a:solidFill>
                  <a:effectLst/>
                  <a:uLnTx/>
                  <a:uFillTx/>
                  <a:latin typeface="Calibri"/>
                  <a:ea typeface="+mn-ea"/>
                  <a:cs typeface="+mn-cs"/>
                </a:rPr>
                <a:t>«</a:t>
              </a:r>
              <a:r>
                <a:rPr kumimoji="0" lang="it-IT" sz="2600" b="0" i="0" u="none" strike="noStrike" kern="1200" cap="none" spc="0" normalizeH="0" baseline="0" noProof="0" dirty="0" err="1">
                  <a:ln>
                    <a:noFill/>
                  </a:ln>
                  <a:solidFill>
                    <a:prstClr val="black"/>
                  </a:solidFill>
                  <a:effectLst/>
                  <a:uLnTx/>
                  <a:uFillTx/>
                  <a:latin typeface="Calibri"/>
                  <a:ea typeface="+mn-ea"/>
                  <a:cs typeface="+mn-cs"/>
                </a:rPr>
                <a:t>Netw-Based</a:t>
              </a:r>
              <a:r>
                <a:rPr kumimoji="0" lang="it-IT" sz="2600" b="0" i="0" u="none" strike="noStrike" kern="1200" cap="none" spc="0" normalizeH="0" baseline="0" noProof="0" dirty="0">
                  <a:ln>
                    <a:noFill/>
                  </a:ln>
                  <a:solidFill>
                    <a:prstClr val="black"/>
                  </a:solidFill>
                  <a:effectLst/>
                  <a:uLnTx/>
                  <a:uFillTx/>
                  <a:latin typeface="Calibri"/>
                  <a:ea typeface="+mn-ea"/>
                  <a:cs typeface="+mn-cs"/>
                </a:rPr>
                <a:t>» </a:t>
              </a:r>
              <a:r>
                <a:rPr kumimoji="0" lang="it-IT" sz="2600" b="0" i="0" u="none" strike="noStrike" kern="1200" cap="none" spc="0" normalizeH="0" baseline="0" noProof="0" dirty="0" err="1">
                  <a:ln>
                    <a:noFill/>
                  </a:ln>
                  <a:solidFill>
                    <a:prstClr val="black"/>
                  </a:solidFill>
                  <a:effectLst/>
                  <a:uLnTx/>
                  <a:uFillTx/>
                  <a:latin typeface="Calibri"/>
                  <a:ea typeface="+mn-ea"/>
                  <a:cs typeface="+mn-cs"/>
                </a:rPr>
                <a:t>Early</a:t>
              </a:r>
              <a:r>
                <a:rPr kumimoji="0" lang="it-IT" sz="2600" b="0" i="0" u="none" strike="noStrike" kern="1200" cap="none" spc="0" normalizeH="0" baseline="0" noProof="0" dirty="0">
                  <a:ln>
                    <a:noFill/>
                  </a:ln>
                  <a:solidFill>
                    <a:prstClr val="black"/>
                  </a:solidFill>
                  <a:effectLst/>
                  <a:uLnTx/>
                  <a:uFillTx/>
                  <a:latin typeface="Calibri"/>
                  <a:ea typeface="+mn-ea"/>
                  <a:cs typeface="+mn-cs"/>
                </a:rPr>
                <a:t> Warning</a:t>
              </a:r>
            </a:p>
          </p:txBody>
        </p:sp>
        <p:sp>
          <p:nvSpPr>
            <p:cNvPr id="18" name="CasellaDiTesto 17"/>
            <p:cNvSpPr txBox="1"/>
            <p:nvPr/>
          </p:nvSpPr>
          <p:spPr>
            <a:xfrm rot="20189645">
              <a:off x="3545177" y="5184080"/>
              <a:ext cx="1091966"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100" b="0" i="0" u="none" strike="noStrike" kern="1200" cap="none" spc="0" normalizeH="0" baseline="0" noProof="0" dirty="0">
                  <a:ln>
                    <a:noFill/>
                  </a:ln>
                  <a:solidFill>
                    <a:prstClr val="black"/>
                  </a:solidFill>
                  <a:effectLst/>
                  <a:uLnTx/>
                  <a:uFillTx/>
                  <a:latin typeface="Calibri"/>
                  <a:ea typeface="+mn-ea"/>
                  <a:cs typeface="+mn-cs"/>
                </a:rPr>
                <a:t>Data processing</a:t>
              </a:r>
            </a:p>
          </p:txBody>
        </p:sp>
        <p:cxnSp>
          <p:nvCxnSpPr>
            <p:cNvPr id="20" name="Connettore 2 19"/>
            <p:cNvCxnSpPr>
              <a:cxnSpLocks/>
            </p:cNvCxnSpPr>
            <p:nvPr/>
          </p:nvCxnSpPr>
          <p:spPr>
            <a:xfrm>
              <a:off x="3204058" y="4681728"/>
              <a:ext cx="863886" cy="0"/>
            </a:xfrm>
            <a:prstGeom prst="straightConnector1">
              <a:avLst/>
            </a:prstGeom>
            <a:ln w="19050">
              <a:headEnd type="arrow"/>
              <a:tailEnd type="arrow"/>
            </a:ln>
          </p:spPr>
          <p:style>
            <a:lnRef idx="1">
              <a:schemeClr val="accent1"/>
            </a:lnRef>
            <a:fillRef idx="0">
              <a:schemeClr val="accent1"/>
            </a:fillRef>
            <a:effectRef idx="0">
              <a:schemeClr val="accent1"/>
            </a:effectRef>
            <a:fontRef idx="minor">
              <a:schemeClr val="tx1"/>
            </a:fontRef>
          </p:style>
        </p:cxnSp>
        <p:cxnSp>
          <p:nvCxnSpPr>
            <p:cNvPr id="27" name="Connettore 2 26"/>
            <p:cNvCxnSpPr>
              <a:cxnSpLocks/>
            </p:cNvCxnSpPr>
            <p:nvPr/>
          </p:nvCxnSpPr>
          <p:spPr>
            <a:xfrm>
              <a:off x="6984268" y="3068960"/>
              <a:ext cx="0" cy="2027299"/>
            </a:xfrm>
            <a:prstGeom prst="straightConnector1">
              <a:avLst/>
            </a:prstGeom>
            <a:ln w="19050">
              <a:headEnd type="arrow"/>
              <a:tailEnd type="arrow"/>
            </a:ln>
          </p:spPr>
          <p:style>
            <a:lnRef idx="1">
              <a:schemeClr val="accent1"/>
            </a:lnRef>
            <a:fillRef idx="0">
              <a:schemeClr val="accent1"/>
            </a:fillRef>
            <a:effectRef idx="0">
              <a:schemeClr val="accent1"/>
            </a:effectRef>
            <a:fontRef idx="minor">
              <a:schemeClr val="tx1"/>
            </a:fontRef>
          </p:style>
        </p:cxnSp>
        <p:sp>
          <p:nvSpPr>
            <p:cNvPr id="28" name="CasellaDiTesto 27"/>
            <p:cNvSpPr txBox="1"/>
            <p:nvPr/>
          </p:nvSpPr>
          <p:spPr>
            <a:xfrm rot="16200000">
              <a:off x="6611542" y="3848362"/>
              <a:ext cx="982961"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600" b="0" i="0" u="none" strike="noStrike" kern="1200" cap="none" spc="0" normalizeH="0" baseline="0" noProof="0" dirty="0" err="1">
                  <a:ln>
                    <a:noFill/>
                  </a:ln>
                  <a:solidFill>
                    <a:prstClr val="black"/>
                  </a:solidFill>
                  <a:effectLst/>
                  <a:uLnTx/>
                  <a:uFillTx/>
                  <a:latin typeface="Calibri"/>
                  <a:ea typeface="+mn-ea"/>
                  <a:cs typeface="+mn-cs"/>
                </a:rPr>
                <a:t>lead</a:t>
              </a:r>
              <a:r>
                <a:rPr kumimoji="0" lang="it-IT" sz="1600" b="0" i="0" u="none" strike="noStrike" kern="1200" cap="none" spc="0" normalizeH="0" baseline="0" noProof="0" dirty="0">
                  <a:ln>
                    <a:noFill/>
                  </a:ln>
                  <a:solidFill>
                    <a:prstClr val="black"/>
                  </a:solidFill>
                  <a:effectLst/>
                  <a:uLnTx/>
                  <a:uFillTx/>
                  <a:latin typeface="Calibri"/>
                  <a:ea typeface="+mn-ea"/>
                  <a:cs typeface="+mn-cs"/>
                </a:rPr>
                <a:t>-time</a:t>
              </a:r>
            </a:p>
          </p:txBody>
        </p:sp>
        <p:cxnSp>
          <p:nvCxnSpPr>
            <p:cNvPr id="35" name="Connettore 2 34"/>
            <p:cNvCxnSpPr>
              <a:cxnSpLocks/>
            </p:cNvCxnSpPr>
            <p:nvPr/>
          </p:nvCxnSpPr>
          <p:spPr>
            <a:xfrm>
              <a:off x="5069662" y="5096259"/>
              <a:ext cx="0" cy="738782"/>
            </a:xfrm>
            <a:prstGeom prst="straightConnector1">
              <a:avLst/>
            </a:prstGeom>
            <a:ln w="19050">
              <a:headEnd type="arrow"/>
              <a:tailEnd type="arrow"/>
            </a:ln>
          </p:spPr>
          <p:style>
            <a:lnRef idx="1">
              <a:schemeClr val="accent1"/>
            </a:lnRef>
            <a:fillRef idx="0">
              <a:schemeClr val="accent1"/>
            </a:fillRef>
            <a:effectRef idx="0">
              <a:schemeClr val="accent1"/>
            </a:effectRef>
            <a:fontRef idx="minor">
              <a:schemeClr val="tx1"/>
            </a:fontRef>
          </p:style>
        </p:cxnSp>
      </p:grpSp>
      <p:sp>
        <p:nvSpPr>
          <p:cNvPr id="23" name="CasellaDiTesto 22"/>
          <p:cNvSpPr txBox="1"/>
          <p:nvPr/>
        </p:nvSpPr>
        <p:spPr>
          <a:xfrm>
            <a:off x="7721734" y="5709095"/>
            <a:ext cx="1767728"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600" b="0" i="0" u="none" strike="noStrike" kern="1200" cap="none" spc="0" normalizeH="0" baseline="0" noProof="0" dirty="0">
                <a:ln>
                  <a:noFill/>
                </a:ln>
                <a:solidFill>
                  <a:prstClr val="black"/>
                </a:solidFill>
                <a:effectLst/>
                <a:uLnTx/>
                <a:uFillTx/>
                <a:latin typeface="Calibri"/>
                <a:ea typeface="+mn-ea"/>
                <a:cs typeface="+mn-cs"/>
              </a:rPr>
              <a:t>warning-time 6 sec</a:t>
            </a:r>
          </a:p>
        </p:txBody>
      </p:sp>
      <p:cxnSp>
        <p:nvCxnSpPr>
          <p:cNvPr id="11" name="Connettore 1 10"/>
          <p:cNvCxnSpPr>
            <a:cxnSpLocks/>
          </p:cNvCxnSpPr>
          <p:nvPr/>
        </p:nvCxnSpPr>
        <p:spPr>
          <a:xfrm>
            <a:off x="5259929" y="5322033"/>
            <a:ext cx="5099761" cy="0"/>
          </a:xfrm>
          <a:prstGeom prst="line">
            <a:avLst/>
          </a:prstGeom>
        </p:spPr>
        <p:style>
          <a:lnRef idx="1">
            <a:schemeClr val="accent1"/>
          </a:lnRef>
          <a:fillRef idx="0">
            <a:schemeClr val="accent1"/>
          </a:fillRef>
          <a:effectRef idx="0">
            <a:schemeClr val="accent1"/>
          </a:effectRef>
          <a:fontRef idx="minor">
            <a:schemeClr val="tx1"/>
          </a:fontRef>
        </p:style>
      </p:cxnSp>
      <p:sp>
        <p:nvSpPr>
          <p:cNvPr id="25" name="CasellaDiTesto 24">
            <a:extLst>
              <a:ext uri="{FF2B5EF4-FFF2-40B4-BE49-F238E27FC236}">
                <a16:creationId xmlns:a16="http://schemas.microsoft.com/office/drawing/2014/main" id="{78F570A6-B202-B114-6840-77076B9FD3BD}"/>
              </a:ext>
            </a:extLst>
          </p:cNvPr>
          <p:cNvSpPr txBox="1"/>
          <p:nvPr/>
        </p:nvSpPr>
        <p:spPr>
          <a:xfrm>
            <a:off x="7284021" y="594008"/>
            <a:ext cx="4683312"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sym typeface="Wingdings" panose="05000000000000000000" pitchFamily="2" charset="2"/>
              </a:rPr>
              <a:t>The </a:t>
            </a:r>
            <a:r>
              <a:rPr kumimoji="0" lang="en-US" sz="1400" b="1" i="0" u="none" strike="noStrike" kern="1200" cap="none" spc="0" normalizeH="0" baseline="0" noProof="0" dirty="0">
                <a:ln>
                  <a:noFill/>
                </a:ln>
                <a:solidFill>
                  <a:prstClr val="black"/>
                </a:solidFill>
                <a:effectLst/>
                <a:uLnTx/>
                <a:uFillTx/>
                <a:latin typeface="Calibri"/>
                <a:ea typeface="+mn-ea"/>
                <a:cs typeface="+mn-cs"/>
                <a:sym typeface="Wingdings" panose="05000000000000000000" pitchFamily="2" charset="2"/>
              </a:rPr>
              <a:t>blind-zone radius </a:t>
            </a:r>
            <a:r>
              <a:rPr kumimoji="0" lang="en-US" sz="1400" b="0" i="0" u="none" strike="noStrike" kern="1200" cap="none" spc="0" normalizeH="0" baseline="0" noProof="0" dirty="0">
                <a:ln>
                  <a:noFill/>
                </a:ln>
                <a:solidFill>
                  <a:prstClr val="black"/>
                </a:solidFill>
                <a:effectLst/>
                <a:uLnTx/>
                <a:uFillTx/>
                <a:latin typeface="Calibri"/>
                <a:ea typeface="+mn-ea"/>
                <a:cs typeface="+mn-cs"/>
                <a:sym typeface="Wingdings" panose="05000000000000000000" pitchFamily="2" charset="2"/>
              </a:rPr>
              <a:t>is the distance within which the first S waves arrive before the alert. </a:t>
            </a:r>
            <a:endParaRPr kumimoji="0" lang="it-IT" sz="1400" b="0" i="0" u="none" strike="noStrike" kern="1200" cap="none" spc="0" normalizeH="0" baseline="0" noProof="0" dirty="0">
              <a:ln>
                <a:noFill/>
              </a:ln>
              <a:solidFill>
                <a:prstClr val="black"/>
              </a:solidFill>
              <a:effectLst/>
              <a:uLnTx/>
              <a:uFillTx/>
              <a:latin typeface="Calibri"/>
              <a:ea typeface="+mn-ea"/>
              <a:cs typeface="+mn-cs"/>
            </a:endParaRPr>
          </a:p>
        </p:txBody>
      </p:sp>
      <p:sp>
        <p:nvSpPr>
          <p:cNvPr id="26" name="CasellaDiTesto 25">
            <a:extLst>
              <a:ext uri="{FF2B5EF4-FFF2-40B4-BE49-F238E27FC236}">
                <a16:creationId xmlns:a16="http://schemas.microsoft.com/office/drawing/2014/main" id="{19F83C2A-280F-023B-2785-BB9E05E51A3C}"/>
              </a:ext>
            </a:extLst>
          </p:cNvPr>
          <p:cNvSpPr txBox="1"/>
          <p:nvPr/>
        </p:nvSpPr>
        <p:spPr>
          <a:xfrm>
            <a:off x="7258202" y="107394"/>
            <a:ext cx="4683312"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sym typeface="Wingdings" panose="05000000000000000000" pitchFamily="2" charset="2"/>
              </a:rPr>
              <a:t>The </a:t>
            </a:r>
            <a:r>
              <a:rPr kumimoji="0" lang="en-US" sz="1400" b="1" i="0" u="none" strike="noStrike" kern="1200" cap="none" spc="0" normalizeH="0" baseline="0" noProof="0" dirty="0">
                <a:ln>
                  <a:noFill/>
                </a:ln>
                <a:solidFill>
                  <a:prstClr val="black"/>
                </a:solidFill>
                <a:effectLst/>
                <a:uLnTx/>
                <a:uFillTx/>
                <a:latin typeface="Calibri"/>
                <a:ea typeface="+mn-ea"/>
                <a:cs typeface="+mn-cs"/>
                <a:sym typeface="Wingdings" panose="05000000000000000000" pitchFamily="2" charset="2"/>
              </a:rPr>
              <a:t>warning-time </a:t>
            </a:r>
            <a:r>
              <a:rPr kumimoji="0" lang="en-US" sz="1400" b="0" i="0" u="none" strike="noStrike" kern="1200" cap="none" spc="0" normalizeH="0" baseline="0" noProof="0" dirty="0">
                <a:ln>
                  <a:noFill/>
                </a:ln>
                <a:solidFill>
                  <a:prstClr val="black"/>
                </a:solidFill>
                <a:effectLst/>
                <a:uLnTx/>
                <a:uFillTx/>
                <a:latin typeface="Calibri"/>
                <a:ea typeface="+mn-ea"/>
                <a:cs typeface="+mn-cs"/>
                <a:sym typeface="Wingdings" panose="05000000000000000000" pitchFamily="2" charset="2"/>
              </a:rPr>
              <a:t>is the </a:t>
            </a:r>
            <a:r>
              <a:rPr kumimoji="0" lang="en-US" sz="1400" b="0" i="0" u="none" strike="noStrike" kern="1200" cap="none" spc="0" normalizeH="0" baseline="0" noProof="0" dirty="0">
                <a:ln>
                  <a:noFill/>
                </a:ln>
                <a:solidFill>
                  <a:prstClr val="black"/>
                </a:solidFill>
                <a:effectLst/>
                <a:uLnTx/>
                <a:uFillTx/>
                <a:latin typeface="Calibri"/>
                <a:ea typeface="+mn-ea"/>
                <a:cs typeface="+mn-cs"/>
              </a:rPr>
              <a:t>time needed to issue the first </a:t>
            </a:r>
            <a:r>
              <a:rPr kumimoji="0" lang="en-US" sz="1400" b="0" i="0" u="none" strike="noStrike" kern="1200" cap="none" spc="0" normalizeH="0" baseline="0" noProof="0" dirty="0" err="1">
                <a:ln>
                  <a:noFill/>
                </a:ln>
                <a:solidFill>
                  <a:prstClr val="black"/>
                </a:solidFill>
                <a:effectLst/>
                <a:uLnTx/>
                <a:uFillTx/>
                <a:latin typeface="Calibri"/>
                <a:ea typeface="+mn-ea"/>
                <a:cs typeface="+mn-cs"/>
              </a:rPr>
              <a:t>eqk</a:t>
            </a:r>
            <a:r>
              <a:rPr kumimoji="0" lang="en-US" sz="1400" b="0" i="0" u="none" strike="noStrike" kern="1200" cap="none" spc="0" normalizeH="0" baseline="0" noProof="0" dirty="0">
                <a:ln>
                  <a:noFill/>
                </a:ln>
                <a:solidFill>
                  <a:prstClr val="black"/>
                </a:solidFill>
                <a:effectLst/>
                <a:uLnTx/>
                <a:uFillTx/>
                <a:latin typeface="Calibri"/>
                <a:ea typeface="+mn-ea"/>
                <a:cs typeface="+mn-cs"/>
              </a:rPr>
              <a:t> info and alert </a:t>
            </a:r>
            <a:endParaRPr kumimoji="0" lang="it-IT" sz="1400" b="0" i="0" u="none" strike="noStrike" kern="1200" cap="none" spc="0" normalizeH="0" baseline="0" noProof="0" dirty="0">
              <a:ln>
                <a:noFill/>
              </a:ln>
              <a:solidFill>
                <a:prstClr val="black"/>
              </a:solidFill>
              <a:effectLst/>
              <a:uLnTx/>
              <a:uFillTx/>
              <a:latin typeface="Calibri"/>
              <a:ea typeface="+mn-ea"/>
              <a:cs typeface="+mn-cs"/>
            </a:endParaRPr>
          </a:p>
        </p:txBody>
      </p:sp>
      <p:sp>
        <p:nvSpPr>
          <p:cNvPr id="29" name="CasellaDiTesto 28">
            <a:extLst>
              <a:ext uri="{FF2B5EF4-FFF2-40B4-BE49-F238E27FC236}">
                <a16:creationId xmlns:a16="http://schemas.microsoft.com/office/drawing/2014/main" id="{9F68B209-B827-689F-66B0-84492A1ED43C}"/>
              </a:ext>
            </a:extLst>
          </p:cNvPr>
          <p:cNvSpPr txBox="1"/>
          <p:nvPr/>
        </p:nvSpPr>
        <p:spPr>
          <a:xfrm>
            <a:off x="7284021" y="1097140"/>
            <a:ext cx="4683312"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sym typeface="Wingdings" panose="05000000000000000000" pitchFamily="2" charset="2"/>
              </a:rPr>
              <a:t>The </a:t>
            </a:r>
            <a:r>
              <a:rPr kumimoji="0" lang="en-US" sz="1400" b="1" i="0" u="none" strike="noStrike" kern="1200" cap="none" spc="0" normalizeH="0" baseline="0" noProof="0" dirty="0">
                <a:ln>
                  <a:noFill/>
                </a:ln>
                <a:solidFill>
                  <a:prstClr val="black"/>
                </a:solidFill>
                <a:effectLst/>
                <a:uLnTx/>
                <a:uFillTx/>
                <a:latin typeface="Calibri"/>
                <a:ea typeface="+mn-ea"/>
                <a:cs typeface="+mn-cs"/>
                <a:sym typeface="Wingdings" panose="05000000000000000000" pitchFamily="2" charset="2"/>
              </a:rPr>
              <a:t>lead-time </a:t>
            </a:r>
            <a:r>
              <a:rPr kumimoji="0" lang="en-US" sz="1400" b="0" i="0" u="none" strike="noStrike" kern="1200" cap="none" spc="0" normalizeH="0" baseline="0" noProof="0" dirty="0">
                <a:ln>
                  <a:noFill/>
                </a:ln>
                <a:solidFill>
                  <a:prstClr val="black"/>
                </a:solidFill>
                <a:effectLst/>
                <a:uLnTx/>
                <a:uFillTx/>
                <a:latin typeface="Calibri"/>
                <a:ea typeface="+mn-ea"/>
                <a:cs typeface="+mn-cs"/>
                <a:sym typeface="Wingdings" panose="05000000000000000000" pitchFamily="2" charset="2"/>
              </a:rPr>
              <a:t>is the time available for RT mitigation actions, </a:t>
            </a:r>
            <a:r>
              <a:rPr kumimoji="0" lang="en-US" sz="1400" b="0" i="0" u="none" strike="noStrike" kern="1200" cap="none" spc="0" normalizeH="0" baseline="0" noProof="0" dirty="0" err="1">
                <a:ln>
                  <a:noFill/>
                </a:ln>
                <a:solidFill>
                  <a:prstClr val="black"/>
                </a:solidFill>
                <a:effectLst/>
                <a:uLnTx/>
                <a:uFillTx/>
                <a:latin typeface="Calibri"/>
                <a:ea typeface="+mn-ea"/>
                <a:cs typeface="+mn-cs"/>
                <a:sym typeface="Wingdings" panose="05000000000000000000" pitchFamily="2" charset="2"/>
              </a:rPr>
              <a:t>e.g</a:t>
            </a:r>
            <a:r>
              <a:rPr kumimoji="0" lang="en-US" sz="1400" b="0" i="0" u="none" strike="noStrike" kern="1200" cap="none" spc="0" normalizeH="0" baseline="0" noProof="0" dirty="0">
                <a:ln>
                  <a:noFill/>
                </a:ln>
                <a:solidFill>
                  <a:prstClr val="black"/>
                </a:solidFill>
                <a:effectLst/>
                <a:uLnTx/>
                <a:uFillTx/>
                <a:latin typeface="Calibri"/>
                <a:ea typeface="+mn-ea"/>
                <a:cs typeface="+mn-cs"/>
                <a:sym typeface="Wingdings" panose="05000000000000000000" pitchFamily="2" charset="2"/>
              </a:rPr>
              <a:t> S-wave arrival time – warning time. </a:t>
            </a:r>
            <a:endParaRPr kumimoji="0" lang="it-IT" sz="14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751102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1524000" y="17329"/>
            <a:ext cx="9144000" cy="1446550"/>
          </a:xfrm>
          <a:prstGeom prst="rect">
            <a:avLst/>
          </a:prstGeom>
          <a:noFill/>
          <a:effectLst>
            <a:outerShdw blurRad="50800" dist="50800" dir="5400000" algn="ctr" rotWithShape="0">
              <a:schemeClr val="bg1">
                <a:lumMod val="95000"/>
              </a:schemeClr>
            </a:outerShdw>
          </a:effectLst>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4400" b="1" i="0" u="none" strike="noStrike" kern="1200" cap="small" spc="0" normalizeH="0" baseline="0" noProof="0" dirty="0" err="1">
                <a:ln>
                  <a:noFill/>
                </a:ln>
                <a:solidFill>
                  <a:srgbClr val="0070C0"/>
                </a:solidFill>
                <a:effectLst>
                  <a:outerShdw blurRad="38100" dist="38100" dir="2700000" algn="tl">
                    <a:srgbClr val="000000">
                      <a:alpha val="43137"/>
                    </a:srgbClr>
                  </a:outerShdw>
                </a:effectLst>
                <a:uLnTx/>
                <a:uFillTx/>
                <a:latin typeface="Calibri"/>
                <a:ea typeface="+mn-ea"/>
                <a:cs typeface="+mn-cs"/>
              </a:rPr>
              <a:t>PREST</a:t>
            </a:r>
            <a:r>
              <a:rPr kumimoji="0" lang="it-IT" sz="4000" b="1" i="0" u="none" strike="noStrike" kern="1200" cap="small" spc="0" normalizeH="0" baseline="0" noProof="0" dirty="0" err="1">
                <a:ln>
                  <a:noFill/>
                </a:ln>
                <a:solidFill>
                  <a:srgbClr val="0070C0"/>
                </a:solidFill>
                <a:effectLst>
                  <a:outerShdw blurRad="38100" dist="38100" dir="2700000" algn="tl">
                    <a:srgbClr val="000000">
                      <a:alpha val="43137"/>
                    </a:srgbClr>
                  </a:outerShdw>
                </a:effectLst>
                <a:uLnTx/>
                <a:uFillTx/>
                <a:latin typeface="Calibri"/>
                <a:ea typeface="+mn-ea"/>
                <a:cs typeface="+mn-cs"/>
              </a:rPr>
              <a:t>o</a:t>
            </a:r>
            <a:r>
              <a:rPr kumimoji="0" lang="it-IT" sz="4000" b="1" i="0" u="none" strike="noStrike" kern="1200" cap="small" spc="0" normalizeH="0" baseline="0" noProof="0" dirty="0">
                <a:ln>
                  <a:noFill/>
                </a:ln>
                <a:solidFill>
                  <a:srgbClr val="0070C0"/>
                </a:solidFill>
                <a:effectLst>
                  <a:outerShdw blurRad="38100" dist="38100" dir="2700000" algn="tl">
                    <a:srgbClr val="000000">
                      <a:alpha val="43137"/>
                    </a:srgbClr>
                  </a:outerShdw>
                </a:effectLst>
                <a:uLnTx/>
                <a:uFillTx/>
                <a:latin typeface="Calibri"/>
                <a:ea typeface="+mn-ea"/>
                <a:cs typeface="+mn-cs"/>
              </a:rPr>
              <a:t>: </a:t>
            </a:r>
            <a:r>
              <a:rPr kumimoji="0" lang="en-US" sz="4400" b="1" i="0" u="none" strike="noStrike" kern="1200" cap="none" spc="0" normalizeH="0" baseline="0" noProof="0" dirty="0" err="1">
                <a:ln>
                  <a:noFill/>
                </a:ln>
                <a:solidFill>
                  <a:srgbClr val="0070C0"/>
                </a:solidFill>
                <a:effectLst>
                  <a:outerShdw blurRad="38100" dist="38100" dir="2700000" algn="tl">
                    <a:srgbClr val="000000">
                      <a:alpha val="43137"/>
                    </a:srgbClr>
                  </a:outerShdw>
                </a:effectLst>
                <a:uLnTx/>
                <a:uFillTx/>
                <a:latin typeface="Calibri"/>
                <a:ea typeface="+mn-ea"/>
                <a:cs typeface="+mn-cs"/>
              </a:rPr>
              <a:t>PR</a:t>
            </a:r>
            <a:r>
              <a:rPr kumimoji="0" lang="en-US" sz="4000" b="1" i="0" u="none" strike="noStrike" kern="1200" cap="none" spc="0" normalizeH="0" baseline="0" noProof="0" dirty="0" err="1">
                <a:ln>
                  <a:noFill/>
                </a:ln>
                <a:solidFill>
                  <a:srgbClr val="0070C0"/>
                </a:solidFill>
                <a:effectLst/>
                <a:uLnTx/>
                <a:uFillTx/>
                <a:latin typeface="Calibri"/>
                <a:ea typeface="+mn-ea"/>
                <a:cs typeface="+mn-cs"/>
              </a:rPr>
              <a:t>obabilistic</a:t>
            </a:r>
            <a:r>
              <a:rPr kumimoji="0" lang="en-US" sz="4000" b="1" i="0" u="none" strike="noStrike" kern="1200" cap="none" spc="0" normalizeH="0" baseline="0" noProof="0" dirty="0">
                <a:ln>
                  <a:noFill/>
                </a:ln>
                <a:solidFill>
                  <a:srgbClr val="0070C0"/>
                </a:solidFill>
                <a:effectLst/>
                <a:uLnTx/>
                <a:uFillTx/>
                <a:latin typeface="Calibri"/>
                <a:ea typeface="+mn-ea"/>
                <a:cs typeface="+mn-cs"/>
              </a:rPr>
              <a:t> and </a:t>
            </a:r>
            <a:r>
              <a:rPr kumimoji="0" lang="en-US" sz="4400" b="1" i="0"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Calibri"/>
                <a:ea typeface="+mn-ea"/>
                <a:cs typeface="+mn-cs"/>
              </a:rPr>
              <a:t>E</a:t>
            </a:r>
            <a:r>
              <a:rPr kumimoji="0" lang="en-US" sz="4000" b="1" i="0" u="none" strike="noStrike" kern="1200" cap="none" spc="0" normalizeH="0" baseline="0" noProof="0" dirty="0">
                <a:ln>
                  <a:noFill/>
                </a:ln>
                <a:solidFill>
                  <a:srgbClr val="0070C0"/>
                </a:solidFill>
                <a:effectLst/>
                <a:uLnTx/>
                <a:uFillTx/>
                <a:latin typeface="Calibri"/>
                <a:ea typeface="+mn-ea"/>
                <a:cs typeface="+mn-cs"/>
              </a:rPr>
              <a:t>volutionary early warning </a:t>
            </a:r>
            <a:r>
              <a:rPr kumimoji="0" lang="en-US" sz="4400" b="1" i="0" u="none" strike="noStrike" kern="1200" cap="none" spc="0" normalizeH="0" baseline="0" noProof="0" dirty="0" err="1">
                <a:ln>
                  <a:noFill/>
                </a:ln>
                <a:solidFill>
                  <a:srgbClr val="0070C0"/>
                </a:solidFill>
                <a:effectLst>
                  <a:outerShdw blurRad="38100" dist="38100" dir="2700000" algn="tl">
                    <a:srgbClr val="000000">
                      <a:alpha val="43137"/>
                    </a:srgbClr>
                  </a:outerShdw>
                </a:effectLst>
                <a:uLnTx/>
                <a:uFillTx/>
                <a:latin typeface="Calibri"/>
                <a:ea typeface="+mn-ea"/>
                <a:cs typeface="+mn-cs"/>
              </a:rPr>
              <a:t>S</a:t>
            </a:r>
            <a:r>
              <a:rPr kumimoji="0" lang="en-US" sz="4000" b="1" i="0" u="none" strike="noStrike" kern="1200" cap="none" spc="0" normalizeH="0" baseline="0" noProof="0" dirty="0" err="1">
                <a:ln>
                  <a:noFill/>
                </a:ln>
                <a:solidFill>
                  <a:srgbClr val="0070C0"/>
                </a:solidFill>
                <a:effectLst/>
                <a:uLnTx/>
                <a:uFillTx/>
                <a:latin typeface="Calibri"/>
                <a:ea typeface="+mn-ea"/>
                <a:cs typeface="+mn-cs"/>
              </a:rPr>
              <a:t>ys</a:t>
            </a:r>
            <a:r>
              <a:rPr kumimoji="0" lang="en-US" sz="4400" b="1" i="0" u="none" strike="noStrike" kern="1200" cap="none" spc="0" normalizeH="0" baseline="0" noProof="0" dirty="0" err="1">
                <a:ln>
                  <a:noFill/>
                </a:ln>
                <a:solidFill>
                  <a:srgbClr val="0070C0"/>
                </a:solidFill>
                <a:effectLst>
                  <a:outerShdw blurRad="38100" dist="38100" dir="2700000" algn="tl">
                    <a:srgbClr val="000000">
                      <a:alpha val="43137"/>
                    </a:srgbClr>
                  </a:outerShdw>
                </a:effectLst>
                <a:uLnTx/>
                <a:uFillTx/>
                <a:latin typeface="Calibri"/>
                <a:ea typeface="+mn-ea"/>
                <a:cs typeface="+mn-cs"/>
              </a:rPr>
              <a:t>T</a:t>
            </a:r>
            <a:r>
              <a:rPr kumimoji="0" lang="en-US" sz="4000" b="1" i="0" u="none" strike="noStrike" kern="1200" cap="none" spc="0" normalizeH="0" baseline="0" noProof="0" dirty="0" err="1">
                <a:ln>
                  <a:noFill/>
                </a:ln>
                <a:solidFill>
                  <a:srgbClr val="0070C0"/>
                </a:solidFill>
                <a:effectLst/>
                <a:uLnTx/>
                <a:uFillTx/>
                <a:latin typeface="Calibri"/>
                <a:ea typeface="+mn-ea"/>
                <a:cs typeface="+mn-cs"/>
              </a:rPr>
              <a:t>em</a:t>
            </a:r>
            <a:endParaRPr kumimoji="0" lang="it-IT" sz="4000" b="1" i="0" u="none" strike="noStrike" kern="1200" cap="small" spc="0" normalizeH="0" baseline="0" noProof="0" dirty="0">
              <a:ln>
                <a:noFill/>
              </a:ln>
              <a:solidFill>
                <a:srgbClr val="0070C0"/>
              </a:solidFill>
              <a:effectLst>
                <a:outerShdw blurRad="38100" dist="38100" dir="2700000" algn="tl">
                  <a:srgbClr val="000000">
                    <a:alpha val="43137"/>
                  </a:srgbClr>
                </a:outerShdw>
              </a:effectLst>
              <a:uLnTx/>
              <a:uFillTx/>
              <a:latin typeface="Calibri"/>
              <a:ea typeface="+mn-ea"/>
              <a:cs typeface="+mn-cs"/>
            </a:endParaRPr>
          </a:p>
        </p:txBody>
      </p:sp>
      <p:pic>
        <p:nvPicPr>
          <p:cNvPr id="35842" name="Picture 2" descr="ISNet exemple files"/>
          <p:cNvPicPr>
            <a:picLocks noChangeAspect="1" noChangeArrowheads="1"/>
          </p:cNvPicPr>
          <p:nvPr/>
        </p:nvPicPr>
        <p:blipFill>
          <a:blip r:embed="rId3" cstate="print"/>
          <a:srcRect/>
          <a:stretch>
            <a:fillRect/>
          </a:stretch>
        </p:blipFill>
        <p:spPr bwMode="auto">
          <a:xfrm>
            <a:off x="3377320" y="1629400"/>
            <a:ext cx="6967152" cy="4823936"/>
          </a:xfrm>
          <a:prstGeom prst="rect">
            <a:avLst/>
          </a:prstGeom>
          <a:noFill/>
        </p:spPr>
      </p:pic>
      <p:sp>
        <p:nvSpPr>
          <p:cNvPr id="32" name="Rettangolo 31"/>
          <p:cNvSpPr/>
          <p:nvPr/>
        </p:nvSpPr>
        <p:spPr>
          <a:xfrm>
            <a:off x="1703512" y="2780929"/>
            <a:ext cx="2736304" cy="3477875"/>
          </a:xfrm>
          <a:prstGeom prst="rect">
            <a:avLst/>
          </a:prstGeom>
          <a:solidFill>
            <a:schemeClr val="bg1">
              <a:lumMod val="95000"/>
            </a:schemeClr>
          </a:solidFill>
          <a:ln>
            <a:noFill/>
          </a:ln>
          <a:effectLst>
            <a:glow rad="228600">
              <a:schemeClr val="accent5">
                <a:satMod val="175000"/>
                <a:alpha val="40000"/>
              </a:schemeClr>
            </a:glow>
            <a:outerShdw blurRad="57785" dist="33020" dir="3180000" algn="ctr">
              <a:srgbClr val="000000">
                <a:alpha val="30000"/>
              </a:srgbClr>
            </a:outerShdw>
          </a:effec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000" b="1" i="0" u="none" strike="noStrike" kern="1200" cap="none" spc="0" normalizeH="0" baseline="0" noProof="0" dirty="0" err="1">
                <a:ln>
                  <a:noFill/>
                </a:ln>
                <a:solidFill>
                  <a:srgbClr val="0070C0"/>
                </a:solidFill>
                <a:effectLst/>
                <a:uLnTx/>
                <a:uFillTx/>
                <a:latin typeface="Calibri"/>
                <a:ea typeface="+mn-ea"/>
                <a:cs typeface="+mn-cs"/>
              </a:rPr>
              <a:t>PRESTo</a:t>
            </a:r>
            <a:r>
              <a:rPr kumimoji="0" lang="it-IT" sz="2000" b="1" i="0" u="none" strike="noStrike" kern="1200" cap="none" spc="0" normalizeH="0" baseline="0" noProof="0" dirty="0">
                <a:ln>
                  <a:noFill/>
                </a:ln>
                <a:solidFill>
                  <a:srgbClr val="0070C0"/>
                </a:solidFill>
                <a:effectLst/>
                <a:uLnTx/>
                <a:uFillTx/>
                <a:latin typeface="Calibri"/>
                <a:ea typeface="+mn-ea"/>
                <a:cs typeface="+mn-cs"/>
              </a:rPr>
              <a:t> </a:t>
            </a:r>
            <a:r>
              <a:rPr kumimoji="0" lang="it-IT" sz="2000" b="1" i="0" u="none" strike="noStrike" kern="1200" cap="none" spc="0" normalizeH="0" baseline="0" noProof="0" dirty="0" err="1">
                <a:ln>
                  <a:noFill/>
                </a:ln>
                <a:solidFill>
                  <a:srgbClr val="0070C0"/>
                </a:solidFill>
                <a:effectLst/>
                <a:uLnTx/>
                <a:uFillTx/>
                <a:latin typeface="Calibri"/>
                <a:ea typeface="+mn-ea"/>
                <a:cs typeface="+mn-cs"/>
              </a:rPr>
              <a:t>is</a:t>
            </a:r>
            <a:r>
              <a:rPr kumimoji="0" lang="it-IT" sz="2000" b="1" i="0" u="none" strike="noStrike" kern="1200" cap="none" spc="0" normalizeH="0" baseline="0" noProof="0" dirty="0">
                <a:ln>
                  <a:noFill/>
                </a:ln>
                <a:solidFill>
                  <a:srgbClr val="0070C0"/>
                </a:solidFill>
                <a:effectLst/>
                <a:uLnTx/>
                <a:uFillTx/>
                <a:latin typeface="Calibri"/>
                <a:ea typeface="+mn-ea"/>
                <a:cs typeface="+mn-cs"/>
              </a:rPr>
              <a:t> a free and open source software </a:t>
            </a:r>
            <a:r>
              <a:rPr kumimoji="0" lang="it-IT" sz="2000" b="1" i="0" u="none" strike="noStrike" kern="1200" cap="none" spc="0" normalizeH="0" baseline="0" noProof="0" dirty="0" err="1">
                <a:ln>
                  <a:noFill/>
                </a:ln>
                <a:solidFill>
                  <a:srgbClr val="0070C0"/>
                </a:solidFill>
                <a:effectLst/>
                <a:uLnTx/>
                <a:uFillTx/>
                <a:latin typeface="Calibri"/>
                <a:ea typeface="+mn-ea"/>
                <a:cs typeface="+mn-cs"/>
              </a:rPr>
              <a:t>platform</a:t>
            </a:r>
            <a:r>
              <a:rPr kumimoji="0" lang="it-IT" sz="2000" b="1" i="0" u="none" strike="noStrike" kern="1200" cap="none" spc="0" normalizeH="0" baseline="0" noProof="0" dirty="0">
                <a:ln>
                  <a:noFill/>
                </a:ln>
                <a:solidFill>
                  <a:srgbClr val="0070C0"/>
                </a:solidFill>
                <a:effectLst/>
                <a:uLnTx/>
                <a:uFillTx/>
                <a:latin typeface="Calibri"/>
                <a:ea typeface="+mn-ea"/>
                <a:cs typeface="+mn-cs"/>
              </a:rPr>
              <a:t> for network-</a:t>
            </a:r>
            <a:r>
              <a:rPr kumimoji="0" lang="it-IT" sz="2000" b="1" i="0" u="none" strike="noStrike" kern="1200" cap="none" spc="0" normalizeH="0" baseline="0" noProof="0" dirty="0" err="1">
                <a:ln>
                  <a:noFill/>
                </a:ln>
                <a:solidFill>
                  <a:srgbClr val="0070C0"/>
                </a:solidFill>
                <a:effectLst/>
                <a:uLnTx/>
                <a:uFillTx/>
                <a:latin typeface="Calibri"/>
                <a:ea typeface="+mn-ea"/>
                <a:cs typeface="+mn-cs"/>
              </a:rPr>
              <a:t>based</a:t>
            </a:r>
            <a:r>
              <a:rPr kumimoji="0" lang="it-IT" sz="2000" b="1" i="0" u="none" strike="noStrike" kern="1200" cap="none" spc="0" normalizeH="0" baseline="0" noProof="0" dirty="0">
                <a:ln>
                  <a:noFill/>
                </a:ln>
                <a:solidFill>
                  <a:srgbClr val="0070C0"/>
                </a:solidFill>
                <a:effectLst/>
                <a:uLnTx/>
                <a:uFillTx/>
                <a:latin typeface="Calibri"/>
                <a:ea typeface="+mn-ea"/>
                <a:cs typeface="+mn-cs"/>
              </a:rPr>
              <a:t> </a:t>
            </a:r>
            <a:r>
              <a:rPr kumimoji="0" lang="it-IT" sz="2000" b="1" i="0" u="none" strike="noStrike" kern="1200" cap="none" spc="0" normalizeH="0" baseline="0" noProof="0" dirty="0" err="1">
                <a:ln>
                  <a:noFill/>
                </a:ln>
                <a:solidFill>
                  <a:srgbClr val="0070C0"/>
                </a:solidFill>
                <a:effectLst/>
                <a:uLnTx/>
                <a:uFillTx/>
                <a:latin typeface="Calibri"/>
                <a:ea typeface="+mn-ea"/>
                <a:cs typeface="+mn-cs"/>
              </a:rPr>
              <a:t>Earthquake</a:t>
            </a:r>
            <a:r>
              <a:rPr kumimoji="0" lang="it-IT" sz="2000" b="1" i="0" u="none" strike="noStrike" kern="1200" cap="none" spc="0" normalizeH="0" baseline="0" noProof="0" dirty="0">
                <a:ln>
                  <a:noFill/>
                </a:ln>
                <a:solidFill>
                  <a:srgbClr val="0070C0"/>
                </a:solidFill>
                <a:effectLst/>
                <a:uLnTx/>
                <a:uFillTx/>
                <a:latin typeface="Calibri"/>
                <a:ea typeface="+mn-ea"/>
                <a:cs typeface="+mn-cs"/>
              </a:rPr>
              <a:t> </a:t>
            </a:r>
            <a:r>
              <a:rPr kumimoji="0" lang="it-IT" sz="2000" b="1" i="0" u="none" strike="noStrike" kern="1200" cap="none" spc="0" normalizeH="0" baseline="0" noProof="0" dirty="0" err="1">
                <a:ln>
                  <a:noFill/>
                </a:ln>
                <a:solidFill>
                  <a:srgbClr val="0070C0"/>
                </a:solidFill>
                <a:effectLst/>
                <a:uLnTx/>
                <a:uFillTx/>
                <a:latin typeface="Calibri"/>
                <a:ea typeface="+mn-ea"/>
                <a:cs typeface="+mn-cs"/>
              </a:rPr>
              <a:t>Early</a:t>
            </a:r>
            <a:r>
              <a:rPr kumimoji="0" lang="it-IT" sz="2000" b="1" i="0" u="none" strike="noStrike" kern="1200" cap="none" spc="0" normalizeH="0" baseline="0" noProof="0" dirty="0">
                <a:ln>
                  <a:noFill/>
                </a:ln>
                <a:solidFill>
                  <a:srgbClr val="0070C0"/>
                </a:solidFill>
                <a:effectLst/>
                <a:uLnTx/>
                <a:uFillTx/>
                <a:latin typeface="Calibri"/>
                <a:ea typeface="+mn-ea"/>
                <a:cs typeface="+mn-cs"/>
              </a:rPr>
              <a:t> Warning.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000" b="1" i="0" u="none" strike="noStrike" kern="1200" cap="none" spc="0" normalizeH="0" baseline="0" noProof="0" dirty="0" err="1">
                <a:ln>
                  <a:noFill/>
                </a:ln>
                <a:solidFill>
                  <a:srgbClr val="0070C0"/>
                </a:solidFill>
                <a:effectLst/>
                <a:uLnTx/>
                <a:uFillTx/>
                <a:latin typeface="Calibri"/>
                <a:ea typeface="+mn-ea"/>
                <a:cs typeface="+mn-cs"/>
              </a:rPr>
              <a:t>It</a:t>
            </a:r>
            <a:r>
              <a:rPr kumimoji="0" lang="it-IT" sz="2000" b="1" i="0" u="none" strike="noStrike" kern="1200" cap="none" spc="0" normalizeH="0" baseline="0" noProof="0" dirty="0">
                <a:ln>
                  <a:noFill/>
                </a:ln>
                <a:solidFill>
                  <a:srgbClr val="0070C0"/>
                </a:solidFill>
                <a:effectLst/>
                <a:uLnTx/>
                <a:uFillTx/>
                <a:latin typeface="Calibri"/>
                <a:ea typeface="+mn-ea"/>
                <a:cs typeface="+mn-cs"/>
              </a:rPr>
              <a:t> </a:t>
            </a:r>
            <a:r>
              <a:rPr kumimoji="0" lang="it-IT" sz="2000" b="1" i="0" u="none" strike="noStrike" kern="1200" cap="none" spc="0" normalizeH="0" baseline="0" noProof="0" dirty="0" err="1">
                <a:ln>
                  <a:noFill/>
                </a:ln>
                <a:solidFill>
                  <a:srgbClr val="0070C0"/>
                </a:solidFill>
                <a:effectLst/>
                <a:uLnTx/>
                <a:uFillTx/>
                <a:latin typeface="Calibri"/>
                <a:ea typeface="+mn-ea"/>
                <a:cs typeface="+mn-cs"/>
              </a:rPr>
              <a:t>integrates</a:t>
            </a:r>
            <a:r>
              <a:rPr kumimoji="0" lang="it-IT" sz="2000" b="1" i="0" u="none" strike="noStrike" kern="1200" cap="none" spc="0" normalizeH="0" baseline="0" noProof="0" dirty="0">
                <a:ln>
                  <a:noFill/>
                </a:ln>
                <a:solidFill>
                  <a:srgbClr val="0070C0"/>
                </a:solidFill>
                <a:effectLst/>
                <a:uLnTx/>
                <a:uFillTx/>
                <a:latin typeface="Calibri"/>
                <a:ea typeface="+mn-ea"/>
                <a:cs typeface="+mn-cs"/>
              </a:rPr>
              <a:t> </a:t>
            </a:r>
            <a:r>
              <a:rPr kumimoji="0" lang="it-IT" sz="2000" b="1" i="0" u="none" strike="noStrike" kern="1200" cap="none" spc="0" normalizeH="0" baseline="0" noProof="0" dirty="0" err="1">
                <a:ln>
                  <a:noFill/>
                </a:ln>
                <a:solidFill>
                  <a:srgbClr val="0070C0"/>
                </a:solidFill>
                <a:effectLst/>
                <a:uLnTx/>
                <a:uFillTx/>
                <a:latin typeface="Calibri"/>
                <a:ea typeface="+mn-ea"/>
                <a:cs typeface="+mn-cs"/>
              </a:rPr>
              <a:t>recent</a:t>
            </a:r>
            <a:r>
              <a:rPr kumimoji="0" lang="it-IT" sz="2000" b="1" i="0" u="none" strike="noStrike" kern="1200" cap="none" spc="0" normalizeH="0" baseline="0" noProof="0" dirty="0">
                <a:ln>
                  <a:noFill/>
                </a:ln>
                <a:solidFill>
                  <a:srgbClr val="0070C0"/>
                </a:solidFill>
                <a:effectLst/>
                <a:uLnTx/>
                <a:uFillTx/>
                <a:latin typeface="Calibri"/>
                <a:ea typeface="+mn-ea"/>
                <a:cs typeface="+mn-cs"/>
              </a:rPr>
              <a:t> </a:t>
            </a:r>
            <a:r>
              <a:rPr kumimoji="0" lang="it-IT" sz="2000" b="1" i="0" u="none" strike="noStrike" kern="1200" cap="none" spc="0" normalizeH="0" baseline="0" noProof="0" dirty="0" err="1">
                <a:ln>
                  <a:noFill/>
                </a:ln>
                <a:solidFill>
                  <a:srgbClr val="0070C0"/>
                </a:solidFill>
                <a:effectLst/>
                <a:uLnTx/>
                <a:uFillTx/>
                <a:latin typeface="Calibri"/>
                <a:ea typeface="+mn-ea"/>
                <a:cs typeface="+mn-cs"/>
              </a:rPr>
              <a:t>algorithms</a:t>
            </a:r>
            <a:r>
              <a:rPr kumimoji="0" lang="it-IT" sz="2000" b="1" i="0" u="none" strike="noStrike" kern="1200" cap="none" spc="0" normalizeH="0" baseline="0" noProof="0" dirty="0">
                <a:ln>
                  <a:noFill/>
                </a:ln>
                <a:solidFill>
                  <a:srgbClr val="0070C0"/>
                </a:solidFill>
                <a:effectLst/>
                <a:uLnTx/>
                <a:uFillTx/>
                <a:latin typeface="Calibri"/>
                <a:ea typeface="+mn-ea"/>
                <a:cs typeface="+mn-cs"/>
              </a:rPr>
              <a:t> </a:t>
            </a:r>
            <a:r>
              <a:rPr kumimoji="0" lang="it-IT" sz="2000" b="1" i="0" u="none" strike="noStrike" kern="1200" cap="none" spc="0" normalizeH="0" baseline="0" noProof="0" dirty="0" err="1">
                <a:ln>
                  <a:noFill/>
                </a:ln>
                <a:solidFill>
                  <a:srgbClr val="0070C0"/>
                </a:solidFill>
                <a:effectLst/>
                <a:uLnTx/>
                <a:uFillTx/>
                <a:latin typeface="Calibri"/>
                <a:ea typeface="+mn-ea"/>
                <a:cs typeface="+mn-cs"/>
              </a:rPr>
              <a:t>for</a:t>
            </a:r>
            <a:r>
              <a:rPr kumimoji="0" lang="it-IT" sz="2000" b="1" i="0" u="none" strike="noStrike" kern="1200" cap="none" spc="0" normalizeH="0" baseline="0" noProof="0" dirty="0">
                <a:ln>
                  <a:noFill/>
                </a:ln>
                <a:solidFill>
                  <a:srgbClr val="0070C0"/>
                </a:solidFill>
                <a:effectLst/>
                <a:uLnTx/>
                <a:uFillTx/>
                <a:latin typeface="Calibri"/>
                <a:ea typeface="+mn-ea"/>
                <a:cs typeface="+mn-cs"/>
              </a:rPr>
              <a:t> real-time, </a:t>
            </a:r>
            <a:r>
              <a:rPr kumimoji="0" lang="it-IT" sz="2000" b="1" i="0" u="none" strike="noStrike" kern="1200" cap="none" spc="0" normalizeH="0" baseline="0" noProof="0" dirty="0" err="1">
                <a:ln>
                  <a:noFill/>
                </a:ln>
                <a:solidFill>
                  <a:srgbClr val="0070C0"/>
                </a:solidFill>
                <a:effectLst/>
                <a:uLnTx/>
                <a:uFillTx/>
                <a:latin typeface="Calibri"/>
                <a:ea typeface="+mn-ea"/>
                <a:cs typeface="+mn-cs"/>
              </a:rPr>
              <a:t>rapid</a:t>
            </a:r>
            <a:r>
              <a:rPr kumimoji="0" lang="it-IT" sz="2000" b="1" i="0" u="none" strike="noStrike" kern="1200" cap="none" spc="0" normalizeH="0" baseline="0" noProof="0" dirty="0">
                <a:ln>
                  <a:noFill/>
                </a:ln>
                <a:solidFill>
                  <a:srgbClr val="0070C0"/>
                </a:solidFill>
                <a:effectLst/>
                <a:uLnTx/>
                <a:uFillTx/>
                <a:latin typeface="Calibri"/>
                <a:ea typeface="+mn-ea"/>
                <a:cs typeface="+mn-cs"/>
              </a:rPr>
              <a:t> </a:t>
            </a:r>
            <a:r>
              <a:rPr kumimoji="0" lang="it-IT" sz="2000" b="1" i="0" u="none" strike="noStrike" kern="1200" cap="none" spc="0" normalizeH="0" baseline="0" noProof="0" dirty="0" err="1">
                <a:ln>
                  <a:noFill/>
                </a:ln>
                <a:solidFill>
                  <a:srgbClr val="0070C0"/>
                </a:solidFill>
                <a:effectLst/>
                <a:uLnTx/>
                <a:uFillTx/>
                <a:latin typeface="Calibri"/>
                <a:ea typeface="+mn-ea"/>
                <a:cs typeface="+mn-cs"/>
              </a:rPr>
              <a:t>earthquake</a:t>
            </a:r>
            <a:r>
              <a:rPr kumimoji="0" lang="it-IT" sz="2000" b="1" i="0" u="none" strike="noStrike" kern="1200" cap="none" spc="0" normalizeH="0" baseline="0" noProof="0" dirty="0">
                <a:ln>
                  <a:noFill/>
                </a:ln>
                <a:solidFill>
                  <a:srgbClr val="0070C0"/>
                </a:solidFill>
                <a:effectLst/>
                <a:uLnTx/>
                <a:uFillTx/>
                <a:latin typeface="Calibri"/>
                <a:ea typeface="+mn-ea"/>
                <a:cs typeface="+mn-cs"/>
              </a:rPr>
              <a:t> location, </a:t>
            </a:r>
            <a:r>
              <a:rPr kumimoji="0" lang="it-IT" sz="2000" b="1" i="0" u="none" strike="noStrike" kern="1200" cap="none" spc="0" normalizeH="0" baseline="0" noProof="0" dirty="0" err="1">
                <a:ln>
                  <a:noFill/>
                </a:ln>
                <a:solidFill>
                  <a:srgbClr val="0070C0"/>
                </a:solidFill>
                <a:effectLst/>
                <a:uLnTx/>
                <a:uFillTx/>
                <a:latin typeface="Calibri"/>
                <a:ea typeface="+mn-ea"/>
                <a:cs typeface="+mn-cs"/>
              </a:rPr>
              <a:t>magnitude</a:t>
            </a:r>
            <a:r>
              <a:rPr kumimoji="0" lang="it-IT" sz="2000" b="1" i="0" u="none" strike="noStrike" kern="1200" cap="none" spc="0" normalizeH="0" baseline="0" noProof="0" dirty="0">
                <a:ln>
                  <a:noFill/>
                </a:ln>
                <a:solidFill>
                  <a:srgbClr val="0070C0"/>
                </a:solidFill>
                <a:effectLst/>
                <a:uLnTx/>
                <a:uFillTx/>
                <a:latin typeface="Calibri"/>
                <a:ea typeface="+mn-ea"/>
                <a:cs typeface="+mn-cs"/>
              </a:rPr>
              <a:t> </a:t>
            </a:r>
            <a:r>
              <a:rPr kumimoji="0" lang="it-IT" sz="2000" b="1" i="0" u="none" strike="noStrike" kern="1200" cap="none" spc="0" normalizeH="0" baseline="0" noProof="0" dirty="0" err="1">
                <a:ln>
                  <a:noFill/>
                </a:ln>
                <a:solidFill>
                  <a:srgbClr val="0070C0"/>
                </a:solidFill>
                <a:effectLst/>
                <a:uLnTx/>
                <a:uFillTx/>
                <a:latin typeface="Calibri"/>
                <a:ea typeface="+mn-ea"/>
                <a:cs typeface="+mn-cs"/>
              </a:rPr>
              <a:t>estimation</a:t>
            </a:r>
            <a:r>
              <a:rPr kumimoji="0" lang="it-IT" sz="2000" b="1" i="0" u="none" strike="noStrike" kern="1200" cap="none" spc="0" normalizeH="0" baseline="0" noProof="0" dirty="0">
                <a:ln>
                  <a:noFill/>
                </a:ln>
                <a:solidFill>
                  <a:srgbClr val="0070C0"/>
                </a:solidFill>
                <a:effectLst/>
                <a:uLnTx/>
                <a:uFillTx/>
                <a:latin typeface="Calibri"/>
                <a:ea typeface="+mn-ea"/>
                <a:cs typeface="+mn-cs"/>
              </a:rPr>
              <a:t> and </a:t>
            </a:r>
            <a:r>
              <a:rPr kumimoji="0" lang="it-IT" sz="2000" b="1" i="0" u="none" strike="noStrike" kern="1200" cap="none" spc="0" normalizeH="0" baseline="0" noProof="0" dirty="0" err="1">
                <a:ln>
                  <a:noFill/>
                </a:ln>
                <a:solidFill>
                  <a:srgbClr val="0070C0"/>
                </a:solidFill>
                <a:effectLst/>
                <a:uLnTx/>
                <a:uFillTx/>
                <a:latin typeface="Calibri"/>
                <a:ea typeface="+mn-ea"/>
                <a:cs typeface="+mn-cs"/>
              </a:rPr>
              <a:t>damage</a:t>
            </a:r>
            <a:r>
              <a:rPr kumimoji="0" lang="it-IT" sz="2000" b="1" i="0" u="none" strike="noStrike" kern="1200" cap="none" spc="0" normalizeH="0" baseline="0" noProof="0" dirty="0">
                <a:ln>
                  <a:noFill/>
                </a:ln>
                <a:solidFill>
                  <a:srgbClr val="0070C0"/>
                </a:solidFill>
                <a:effectLst/>
                <a:uLnTx/>
                <a:uFillTx/>
                <a:latin typeface="Calibri"/>
                <a:ea typeface="+mn-ea"/>
                <a:cs typeface="+mn-cs"/>
              </a:rPr>
              <a:t> </a:t>
            </a:r>
            <a:r>
              <a:rPr kumimoji="0" lang="it-IT" sz="2000" b="1" i="0" u="none" strike="noStrike" kern="1200" cap="none" spc="0" normalizeH="0" baseline="0" noProof="0" dirty="0" err="1">
                <a:ln>
                  <a:noFill/>
                </a:ln>
                <a:solidFill>
                  <a:srgbClr val="0070C0"/>
                </a:solidFill>
                <a:effectLst/>
                <a:uLnTx/>
                <a:uFillTx/>
                <a:latin typeface="Calibri"/>
                <a:ea typeface="+mn-ea"/>
                <a:cs typeface="+mn-cs"/>
              </a:rPr>
              <a:t>assessment</a:t>
            </a:r>
            <a:r>
              <a:rPr kumimoji="0" lang="it-IT" sz="2000" b="1" i="0" u="none" strike="noStrike" kern="1200" cap="none" spc="0" normalizeH="0" baseline="0" noProof="0" dirty="0">
                <a:ln>
                  <a:noFill/>
                </a:ln>
                <a:solidFill>
                  <a:srgbClr val="0070C0"/>
                </a:solidFill>
                <a:effectLst/>
                <a:uLnTx/>
                <a:uFillTx/>
                <a:latin typeface="Calibri"/>
                <a:ea typeface="+mn-ea"/>
                <a:cs typeface="+mn-cs"/>
              </a:rPr>
              <a:t>. </a:t>
            </a:r>
          </a:p>
        </p:txBody>
      </p:sp>
    </p:spTree>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9" name="Tabella 98"/>
          <p:cNvGraphicFramePr>
            <a:graphicFrameLocks noGrp="1"/>
          </p:cNvGraphicFramePr>
          <p:nvPr/>
        </p:nvGraphicFramePr>
        <p:xfrm>
          <a:off x="3090133" y="764704"/>
          <a:ext cx="8424936" cy="5544616"/>
        </p:xfrm>
        <a:graphic>
          <a:graphicData uri="http://schemas.openxmlformats.org/drawingml/2006/table">
            <a:tbl>
              <a:tblPr bandRow="1">
                <a:tableStyleId>{5940675A-B579-460E-94D1-54222C63F5DA}</a:tableStyleId>
              </a:tblPr>
              <a:tblGrid>
                <a:gridCol w="648072">
                  <a:extLst>
                    <a:ext uri="{9D8B030D-6E8A-4147-A177-3AD203B41FA5}">
                      <a16:colId xmlns:a16="http://schemas.microsoft.com/office/drawing/2014/main" val="20000"/>
                    </a:ext>
                  </a:extLst>
                </a:gridCol>
                <a:gridCol w="648072">
                  <a:extLst>
                    <a:ext uri="{9D8B030D-6E8A-4147-A177-3AD203B41FA5}">
                      <a16:colId xmlns:a16="http://schemas.microsoft.com/office/drawing/2014/main" val="20001"/>
                    </a:ext>
                  </a:extLst>
                </a:gridCol>
                <a:gridCol w="648072">
                  <a:extLst>
                    <a:ext uri="{9D8B030D-6E8A-4147-A177-3AD203B41FA5}">
                      <a16:colId xmlns:a16="http://schemas.microsoft.com/office/drawing/2014/main" val="20002"/>
                    </a:ext>
                  </a:extLst>
                </a:gridCol>
                <a:gridCol w="648072">
                  <a:extLst>
                    <a:ext uri="{9D8B030D-6E8A-4147-A177-3AD203B41FA5}">
                      <a16:colId xmlns:a16="http://schemas.microsoft.com/office/drawing/2014/main" val="20003"/>
                    </a:ext>
                  </a:extLst>
                </a:gridCol>
                <a:gridCol w="648072">
                  <a:extLst>
                    <a:ext uri="{9D8B030D-6E8A-4147-A177-3AD203B41FA5}">
                      <a16:colId xmlns:a16="http://schemas.microsoft.com/office/drawing/2014/main" val="20004"/>
                    </a:ext>
                  </a:extLst>
                </a:gridCol>
                <a:gridCol w="648072">
                  <a:extLst>
                    <a:ext uri="{9D8B030D-6E8A-4147-A177-3AD203B41FA5}">
                      <a16:colId xmlns:a16="http://schemas.microsoft.com/office/drawing/2014/main" val="20005"/>
                    </a:ext>
                  </a:extLst>
                </a:gridCol>
                <a:gridCol w="648072">
                  <a:extLst>
                    <a:ext uri="{9D8B030D-6E8A-4147-A177-3AD203B41FA5}">
                      <a16:colId xmlns:a16="http://schemas.microsoft.com/office/drawing/2014/main" val="20006"/>
                    </a:ext>
                  </a:extLst>
                </a:gridCol>
                <a:gridCol w="648072">
                  <a:extLst>
                    <a:ext uri="{9D8B030D-6E8A-4147-A177-3AD203B41FA5}">
                      <a16:colId xmlns:a16="http://schemas.microsoft.com/office/drawing/2014/main" val="20007"/>
                    </a:ext>
                  </a:extLst>
                </a:gridCol>
                <a:gridCol w="648072">
                  <a:extLst>
                    <a:ext uri="{9D8B030D-6E8A-4147-A177-3AD203B41FA5}">
                      <a16:colId xmlns:a16="http://schemas.microsoft.com/office/drawing/2014/main" val="20008"/>
                    </a:ext>
                  </a:extLst>
                </a:gridCol>
                <a:gridCol w="648072">
                  <a:extLst>
                    <a:ext uri="{9D8B030D-6E8A-4147-A177-3AD203B41FA5}">
                      <a16:colId xmlns:a16="http://schemas.microsoft.com/office/drawing/2014/main" val="20009"/>
                    </a:ext>
                  </a:extLst>
                </a:gridCol>
                <a:gridCol w="648072">
                  <a:extLst>
                    <a:ext uri="{9D8B030D-6E8A-4147-A177-3AD203B41FA5}">
                      <a16:colId xmlns:a16="http://schemas.microsoft.com/office/drawing/2014/main" val="20010"/>
                    </a:ext>
                  </a:extLst>
                </a:gridCol>
                <a:gridCol w="648072">
                  <a:extLst>
                    <a:ext uri="{9D8B030D-6E8A-4147-A177-3AD203B41FA5}">
                      <a16:colId xmlns:a16="http://schemas.microsoft.com/office/drawing/2014/main" val="20011"/>
                    </a:ext>
                  </a:extLst>
                </a:gridCol>
                <a:gridCol w="648072">
                  <a:extLst>
                    <a:ext uri="{9D8B030D-6E8A-4147-A177-3AD203B41FA5}">
                      <a16:colId xmlns:a16="http://schemas.microsoft.com/office/drawing/2014/main" val="20012"/>
                    </a:ext>
                  </a:extLst>
                </a:gridCol>
              </a:tblGrid>
              <a:tr h="5544616">
                <a:tc>
                  <a:txBody>
                    <a:bodyPr/>
                    <a:lstStyle/>
                    <a:p>
                      <a:pPr algn="ctr"/>
                      <a:endParaRPr lang="it-IT" dirty="0"/>
                    </a:p>
                  </a:txBody>
                  <a:tcPr anchor="b"/>
                </a:tc>
                <a:tc>
                  <a:txBody>
                    <a:bodyPr/>
                    <a:lstStyle/>
                    <a:p>
                      <a:pPr algn="ctr"/>
                      <a:endParaRPr lang="it-IT" dirty="0"/>
                    </a:p>
                  </a:txBody>
                  <a:tcPr anchor="b"/>
                </a:tc>
                <a:tc>
                  <a:txBody>
                    <a:bodyPr/>
                    <a:lstStyle/>
                    <a:p>
                      <a:pPr algn="ctr"/>
                      <a:endParaRPr lang="it-IT" dirty="0"/>
                    </a:p>
                  </a:txBody>
                  <a:tcPr anchor="b"/>
                </a:tc>
                <a:tc>
                  <a:txBody>
                    <a:bodyPr/>
                    <a:lstStyle/>
                    <a:p>
                      <a:pPr algn="ctr"/>
                      <a:endParaRPr lang="it-IT" dirty="0"/>
                    </a:p>
                  </a:txBody>
                  <a:tcPr anchor="b"/>
                </a:tc>
                <a:tc>
                  <a:txBody>
                    <a:bodyPr/>
                    <a:lstStyle/>
                    <a:p>
                      <a:pPr algn="ctr"/>
                      <a:endParaRPr lang="it-IT" dirty="0"/>
                    </a:p>
                  </a:txBody>
                  <a:tcPr anchor="b"/>
                </a:tc>
                <a:tc>
                  <a:txBody>
                    <a:bodyPr/>
                    <a:lstStyle/>
                    <a:p>
                      <a:pPr algn="ctr"/>
                      <a:endParaRPr lang="it-IT" dirty="0"/>
                    </a:p>
                  </a:txBody>
                  <a:tcPr anchor="b"/>
                </a:tc>
                <a:tc>
                  <a:txBody>
                    <a:bodyPr/>
                    <a:lstStyle/>
                    <a:p>
                      <a:pPr algn="ctr"/>
                      <a:endParaRPr lang="it-IT" dirty="0"/>
                    </a:p>
                  </a:txBody>
                  <a:tcPr anchor="b"/>
                </a:tc>
                <a:tc>
                  <a:txBody>
                    <a:bodyPr/>
                    <a:lstStyle/>
                    <a:p>
                      <a:pPr algn="ctr"/>
                      <a:endParaRPr lang="it-IT" dirty="0"/>
                    </a:p>
                  </a:txBody>
                  <a:tcPr anchor="b"/>
                </a:tc>
                <a:tc>
                  <a:txBody>
                    <a:bodyPr/>
                    <a:lstStyle/>
                    <a:p>
                      <a:pPr algn="ctr"/>
                      <a:endParaRPr lang="it-IT" dirty="0"/>
                    </a:p>
                  </a:txBody>
                  <a:tcPr anchor="b"/>
                </a:tc>
                <a:tc>
                  <a:txBody>
                    <a:bodyPr/>
                    <a:lstStyle/>
                    <a:p>
                      <a:pPr algn="ctr"/>
                      <a:endParaRPr lang="it-IT" dirty="0"/>
                    </a:p>
                  </a:txBody>
                  <a:tcPr anchor="b"/>
                </a:tc>
                <a:tc>
                  <a:txBody>
                    <a:bodyPr/>
                    <a:lstStyle/>
                    <a:p>
                      <a:pPr algn="ctr"/>
                      <a:endParaRPr lang="it-IT" dirty="0"/>
                    </a:p>
                  </a:txBody>
                  <a:tcPr anchor="b"/>
                </a:tc>
                <a:tc>
                  <a:txBody>
                    <a:bodyPr/>
                    <a:lstStyle/>
                    <a:p>
                      <a:pPr algn="ctr"/>
                      <a:endParaRPr lang="it-IT" dirty="0"/>
                    </a:p>
                  </a:txBody>
                  <a:tcPr anchor="b"/>
                </a:tc>
                <a:tc>
                  <a:txBody>
                    <a:bodyPr/>
                    <a:lstStyle/>
                    <a:p>
                      <a:pPr algn="ctr"/>
                      <a:endParaRPr lang="it-IT" dirty="0"/>
                    </a:p>
                  </a:txBody>
                  <a:tcPr anchor="b"/>
                </a:tc>
                <a:extLst>
                  <a:ext uri="{0D108BD9-81ED-4DB2-BD59-A6C34878D82A}">
                    <a16:rowId xmlns:a16="http://schemas.microsoft.com/office/drawing/2014/main" val="10000"/>
                  </a:ext>
                </a:extLst>
              </a:tr>
            </a:tbl>
          </a:graphicData>
        </a:graphic>
      </p:graphicFrame>
      <p:sp>
        <p:nvSpPr>
          <p:cNvPr id="126" name="Rettangolo 125"/>
          <p:cNvSpPr/>
          <p:nvPr/>
        </p:nvSpPr>
        <p:spPr>
          <a:xfrm>
            <a:off x="3098698" y="444702"/>
            <a:ext cx="8424936" cy="320002"/>
          </a:xfrm>
          <a:prstGeom prst="rect">
            <a:avLst/>
          </a:prstGeom>
          <a:gradFill flip="none" rotWithShape="1">
            <a:gsLst>
              <a:gs pos="0">
                <a:schemeClr val="accent3">
                  <a:lumMod val="40000"/>
                  <a:lumOff val="60000"/>
                  <a:alpha val="50000"/>
                </a:schemeClr>
              </a:gs>
              <a:gs pos="52000">
                <a:srgbClr val="FFFFAF">
                  <a:alpha val="50000"/>
                </a:srgbClr>
              </a:gs>
              <a:gs pos="100000">
                <a:srgbClr val="FF0000">
                  <a:alpha val="20000"/>
                </a:srgb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100" b="1" i="1" u="none" strike="noStrike" kern="1200" cap="none" spc="0" normalizeH="0" baseline="0" noProof="0" dirty="0">
              <a:ln>
                <a:noFill/>
              </a:ln>
              <a:solidFill>
                <a:srgbClr val="C0504D">
                  <a:lumMod val="75000"/>
                </a:srgbClr>
              </a:solidFill>
              <a:effectLst/>
              <a:uLnTx/>
              <a:uFillTx/>
              <a:latin typeface="Calibri"/>
              <a:ea typeface="+mn-ea"/>
              <a:cs typeface="+mn-cs"/>
            </a:endParaRPr>
          </a:p>
        </p:txBody>
      </p:sp>
      <p:graphicFrame>
        <p:nvGraphicFramePr>
          <p:cNvPr id="103" name="Tabella 102"/>
          <p:cNvGraphicFramePr>
            <a:graphicFrameLocks noGrp="1"/>
          </p:cNvGraphicFramePr>
          <p:nvPr/>
        </p:nvGraphicFramePr>
        <p:xfrm>
          <a:off x="3093978" y="459904"/>
          <a:ext cx="8424936" cy="304800"/>
        </p:xfrm>
        <a:graphic>
          <a:graphicData uri="http://schemas.openxmlformats.org/drawingml/2006/table">
            <a:tbl>
              <a:tblPr bandRow="1">
                <a:tableStyleId>{5940675A-B579-460E-94D1-54222C63F5DA}</a:tableStyleId>
              </a:tblPr>
              <a:tblGrid>
                <a:gridCol w="648072">
                  <a:extLst>
                    <a:ext uri="{9D8B030D-6E8A-4147-A177-3AD203B41FA5}">
                      <a16:colId xmlns:a16="http://schemas.microsoft.com/office/drawing/2014/main" val="20000"/>
                    </a:ext>
                  </a:extLst>
                </a:gridCol>
                <a:gridCol w="648072">
                  <a:extLst>
                    <a:ext uri="{9D8B030D-6E8A-4147-A177-3AD203B41FA5}">
                      <a16:colId xmlns:a16="http://schemas.microsoft.com/office/drawing/2014/main" val="20001"/>
                    </a:ext>
                  </a:extLst>
                </a:gridCol>
                <a:gridCol w="648072">
                  <a:extLst>
                    <a:ext uri="{9D8B030D-6E8A-4147-A177-3AD203B41FA5}">
                      <a16:colId xmlns:a16="http://schemas.microsoft.com/office/drawing/2014/main" val="20002"/>
                    </a:ext>
                  </a:extLst>
                </a:gridCol>
                <a:gridCol w="648072">
                  <a:extLst>
                    <a:ext uri="{9D8B030D-6E8A-4147-A177-3AD203B41FA5}">
                      <a16:colId xmlns:a16="http://schemas.microsoft.com/office/drawing/2014/main" val="20003"/>
                    </a:ext>
                  </a:extLst>
                </a:gridCol>
                <a:gridCol w="648072">
                  <a:extLst>
                    <a:ext uri="{9D8B030D-6E8A-4147-A177-3AD203B41FA5}">
                      <a16:colId xmlns:a16="http://schemas.microsoft.com/office/drawing/2014/main" val="20004"/>
                    </a:ext>
                  </a:extLst>
                </a:gridCol>
                <a:gridCol w="648072">
                  <a:extLst>
                    <a:ext uri="{9D8B030D-6E8A-4147-A177-3AD203B41FA5}">
                      <a16:colId xmlns:a16="http://schemas.microsoft.com/office/drawing/2014/main" val="20005"/>
                    </a:ext>
                  </a:extLst>
                </a:gridCol>
                <a:gridCol w="648072">
                  <a:extLst>
                    <a:ext uri="{9D8B030D-6E8A-4147-A177-3AD203B41FA5}">
                      <a16:colId xmlns:a16="http://schemas.microsoft.com/office/drawing/2014/main" val="20006"/>
                    </a:ext>
                  </a:extLst>
                </a:gridCol>
                <a:gridCol w="648072">
                  <a:extLst>
                    <a:ext uri="{9D8B030D-6E8A-4147-A177-3AD203B41FA5}">
                      <a16:colId xmlns:a16="http://schemas.microsoft.com/office/drawing/2014/main" val="20007"/>
                    </a:ext>
                  </a:extLst>
                </a:gridCol>
                <a:gridCol w="648072">
                  <a:extLst>
                    <a:ext uri="{9D8B030D-6E8A-4147-A177-3AD203B41FA5}">
                      <a16:colId xmlns:a16="http://schemas.microsoft.com/office/drawing/2014/main" val="20008"/>
                    </a:ext>
                  </a:extLst>
                </a:gridCol>
                <a:gridCol w="648072">
                  <a:extLst>
                    <a:ext uri="{9D8B030D-6E8A-4147-A177-3AD203B41FA5}">
                      <a16:colId xmlns:a16="http://schemas.microsoft.com/office/drawing/2014/main" val="20009"/>
                    </a:ext>
                  </a:extLst>
                </a:gridCol>
                <a:gridCol w="648072">
                  <a:extLst>
                    <a:ext uri="{9D8B030D-6E8A-4147-A177-3AD203B41FA5}">
                      <a16:colId xmlns:a16="http://schemas.microsoft.com/office/drawing/2014/main" val="20010"/>
                    </a:ext>
                  </a:extLst>
                </a:gridCol>
                <a:gridCol w="648072">
                  <a:extLst>
                    <a:ext uri="{9D8B030D-6E8A-4147-A177-3AD203B41FA5}">
                      <a16:colId xmlns:a16="http://schemas.microsoft.com/office/drawing/2014/main" val="20011"/>
                    </a:ext>
                  </a:extLst>
                </a:gridCol>
                <a:gridCol w="648072">
                  <a:extLst>
                    <a:ext uri="{9D8B030D-6E8A-4147-A177-3AD203B41FA5}">
                      <a16:colId xmlns:a16="http://schemas.microsoft.com/office/drawing/2014/main" val="20012"/>
                    </a:ext>
                  </a:extLst>
                </a:gridCol>
              </a:tblGrid>
              <a:tr h="288032">
                <a:tc>
                  <a:txBody>
                    <a:bodyPr/>
                    <a:lstStyle/>
                    <a:p>
                      <a:pPr marL="0" algn="l" defTabSz="914400" rtl="0" eaLnBrk="1" latinLnBrk="0" hangingPunct="1"/>
                      <a:endParaRPr lang="it-IT" sz="1400" b="1" i="1" kern="1200" dirty="0">
                        <a:solidFill>
                          <a:schemeClr val="accent2">
                            <a:lumMod val="75000"/>
                          </a:schemeClr>
                        </a:solidFill>
                        <a:effectLst>
                          <a:outerShdw blurRad="38100" dist="38100" dir="2700000" algn="tl">
                            <a:srgbClr val="000000">
                              <a:alpha val="43137"/>
                            </a:srgbClr>
                          </a:outerShdw>
                        </a:effectLst>
                        <a:latin typeface="+mn-lt"/>
                        <a:ea typeface="+mn-ea"/>
                        <a:cs typeface="+mn-cs"/>
                      </a:endParaRPr>
                    </a:p>
                  </a:txBody>
                  <a:tcPr marL="18000">
                    <a:solidFill>
                      <a:schemeClr val="bg1">
                        <a:lumMod val="50000"/>
                        <a:alpha val="47000"/>
                      </a:schemeClr>
                    </a:solidFill>
                  </a:tcPr>
                </a:tc>
                <a:tc>
                  <a:txBody>
                    <a:bodyPr/>
                    <a:lstStyle/>
                    <a:p>
                      <a:pPr marL="0" algn="l" defTabSz="914400" rtl="0" eaLnBrk="1" latinLnBrk="0" hangingPunct="1"/>
                      <a:endParaRPr lang="it-IT" sz="1400" b="1" i="1" kern="1200" dirty="0">
                        <a:solidFill>
                          <a:schemeClr val="accent2">
                            <a:lumMod val="75000"/>
                          </a:schemeClr>
                        </a:solidFill>
                        <a:effectLst>
                          <a:outerShdw blurRad="38100" dist="38100" dir="2700000" algn="tl">
                            <a:srgbClr val="000000">
                              <a:alpha val="43137"/>
                            </a:srgbClr>
                          </a:outerShdw>
                        </a:effectLst>
                        <a:latin typeface="+mn-lt"/>
                        <a:ea typeface="+mn-ea"/>
                        <a:cs typeface="+mn-cs"/>
                      </a:endParaRPr>
                    </a:p>
                  </a:txBody>
                  <a:tcPr marL="18000">
                    <a:solidFill>
                      <a:schemeClr val="bg1">
                        <a:lumMod val="50000"/>
                        <a:alpha val="47000"/>
                      </a:schemeClr>
                    </a:solidFill>
                  </a:tcPr>
                </a:tc>
                <a:tc>
                  <a:txBody>
                    <a:bodyPr/>
                    <a:lstStyle/>
                    <a:p>
                      <a:pPr marL="0" algn="l" defTabSz="914400" rtl="0" eaLnBrk="1" latinLnBrk="0" hangingPunct="1"/>
                      <a:endParaRPr lang="it-IT" sz="1400" b="1" i="1" kern="1200" dirty="0">
                        <a:solidFill>
                          <a:schemeClr val="accent2">
                            <a:lumMod val="75000"/>
                          </a:schemeClr>
                        </a:solidFill>
                        <a:effectLst>
                          <a:outerShdw blurRad="38100" dist="38100" dir="2700000" algn="tl">
                            <a:srgbClr val="000000">
                              <a:alpha val="43137"/>
                            </a:srgbClr>
                          </a:outerShdw>
                        </a:effectLst>
                        <a:latin typeface="+mn-lt"/>
                        <a:ea typeface="+mn-ea"/>
                        <a:cs typeface="+mn-cs"/>
                      </a:endParaRPr>
                    </a:p>
                  </a:txBody>
                  <a:tcPr marL="18000">
                    <a:solidFill>
                      <a:schemeClr val="bg1">
                        <a:lumMod val="50000"/>
                        <a:alpha val="47000"/>
                      </a:schemeClr>
                    </a:solidFill>
                  </a:tcPr>
                </a:tc>
                <a:tc>
                  <a:txBody>
                    <a:bodyPr/>
                    <a:lstStyle/>
                    <a:p>
                      <a:pPr marL="0" algn="l" defTabSz="914400" rtl="0" eaLnBrk="1" latinLnBrk="0" hangingPunct="1"/>
                      <a:endParaRPr lang="it-IT" sz="1400" b="1" i="1" kern="1200" dirty="0">
                        <a:solidFill>
                          <a:schemeClr val="accent2">
                            <a:lumMod val="75000"/>
                          </a:schemeClr>
                        </a:solidFill>
                        <a:effectLst>
                          <a:outerShdw blurRad="38100" dist="38100" dir="2700000" algn="tl">
                            <a:srgbClr val="000000">
                              <a:alpha val="43137"/>
                            </a:srgbClr>
                          </a:outerShdw>
                        </a:effectLst>
                        <a:latin typeface="+mn-lt"/>
                        <a:ea typeface="+mn-ea"/>
                        <a:cs typeface="+mn-cs"/>
                      </a:endParaRPr>
                    </a:p>
                  </a:txBody>
                  <a:tcPr marL="18000">
                    <a:solidFill>
                      <a:schemeClr val="bg1">
                        <a:lumMod val="50000"/>
                        <a:alpha val="47000"/>
                      </a:schemeClr>
                    </a:solidFill>
                  </a:tcPr>
                </a:tc>
                <a:tc>
                  <a:txBody>
                    <a:bodyPr/>
                    <a:lstStyle/>
                    <a:p>
                      <a:pPr marL="0" algn="l" defTabSz="914400" rtl="0" eaLnBrk="1" latinLnBrk="0" hangingPunct="1"/>
                      <a:r>
                        <a:rPr lang="it-IT" sz="1400" b="1" i="1" kern="1200" dirty="0">
                          <a:solidFill>
                            <a:schemeClr val="accent3">
                              <a:lumMod val="75000"/>
                            </a:schemeClr>
                          </a:solidFill>
                          <a:effectLst>
                            <a:outerShdw blurRad="38100" dist="38100" dir="2700000" algn="tl">
                              <a:srgbClr val="000000">
                                <a:alpha val="43137"/>
                              </a:srgbClr>
                            </a:outerShdw>
                          </a:effectLst>
                          <a:latin typeface="+mn-lt"/>
                          <a:ea typeface="+mn-ea"/>
                          <a:cs typeface="+mn-cs"/>
                        </a:rPr>
                        <a:t>17</a:t>
                      </a:r>
                    </a:p>
                  </a:txBody>
                  <a:tcPr marL="18000"/>
                </a:tc>
                <a:tc>
                  <a:txBody>
                    <a:bodyPr/>
                    <a:lstStyle/>
                    <a:p>
                      <a:pPr marL="0" algn="l" defTabSz="914400" rtl="0" eaLnBrk="1" latinLnBrk="0" hangingPunct="1"/>
                      <a:r>
                        <a:rPr lang="it-IT" sz="1400" b="1" i="1" kern="1200" dirty="0">
                          <a:solidFill>
                            <a:schemeClr val="accent3">
                              <a:lumMod val="75000"/>
                            </a:schemeClr>
                          </a:solidFill>
                          <a:effectLst>
                            <a:outerShdw blurRad="38100" dist="38100" dir="2700000" algn="tl">
                              <a:srgbClr val="000000">
                                <a:alpha val="43137"/>
                              </a:srgbClr>
                            </a:outerShdw>
                          </a:effectLst>
                          <a:latin typeface="+mn-lt"/>
                          <a:ea typeface="+mn-ea"/>
                          <a:cs typeface="+mn-cs"/>
                        </a:rPr>
                        <a:t>15</a:t>
                      </a:r>
                    </a:p>
                  </a:txBody>
                  <a:tcPr marL="18000"/>
                </a:tc>
                <a:tc>
                  <a:txBody>
                    <a:bodyPr/>
                    <a:lstStyle/>
                    <a:p>
                      <a:pPr marL="0" algn="l" defTabSz="914400" rtl="0" eaLnBrk="1" latinLnBrk="0" hangingPunct="1"/>
                      <a:r>
                        <a:rPr lang="it-IT" sz="1400" b="1" i="1" kern="1200" dirty="0">
                          <a:solidFill>
                            <a:schemeClr val="accent3">
                              <a:lumMod val="75000"/>
                            </a:schemeClr>
                          </a:solidFill>
                          <a:effectLst>
                            <a:outerShdw blurRad="38100" dist="38100" dir="2700000" algn="tl">
                              <a:srgbClr val="000000">
                                <a:alpha val="43137"/>
                              </a:srgbClr>
                            </a:outerShdw>
                          </a:effectLst>
                          <a:latin typeface="+mn-lt"/>
                          <a:ea typeface="+mn-ea"/>
                          <a:cs typeface="+mn-cs"/>
                        </a:rPr>
                        <a:t>13</a:t>
                      </a:r>
                    </a:p>
                  </a:txBody>
                  <a:tcPr marL="18000"/>
                </a:tc>
                <a:tc>
                  <a:txBody>
                    <a:bodyPr/>
                    <a:lstStyle/>
                    <a:p>
                      <a:pPr marL="0" algn="l" defTabSz="914400" rtl="0" eaLnBrk="1" latinLnBrk="0" hangingPunct="1"/>
                      <a:r>
                        <a:rPr lang="it-IT" sz="1400" b="1" i="1" kern="1200" dirty="0">
                          <a:solidFill>
                            <a:schemeClr val="accent3">
                              <a:lumMod val="75000"/>
                            </a:schemeClr>
                          </a:solidFill>
                          <a:effectLst>
                            <a:outerShdw blurRad="38100" dist="38100" dir="2700000" algn="tl">
                              <a:srgbClr val="000000">
                                <a:alpha val="43137"/>
                              </a:srgbClr>
                            </a:outerShdw>
                          </a:effectLst>
                          <a:latin typeface="+mn-lt"/>
                          <a:ea typeface="+mn-ea"/>
                          <a:cs typeface="+mn-cs"/>
                        </a:rPr>
                        <a:t>11</a:t>
                      </a:r>
                    </a:p>
                  </a:txBody>
                  <a:tcPr marL="18000"/>
                </a:tc>
                <a:tc>
                  <a:txBody>
                    <a:bodyPr/>
                    <a:lstStyle/>
                    <a:p>
                      <a:pPr marL="0" algn="l" defTabSz="914400" rtl="0" eaLnBrk="1" latinLnBrk="0" hangingPunct="1"/>
                      <a:r>
                        <a:rPr lang="it-IT" sz="1400" b="1" i="1" kern="1200" dirty="0">
                          <a:solidFill>
                            <a:schemeClr val="accent3">
                              <a:lumMod val="75000"/>
                            </a:schemeClr>
                          </a:solidFill>
                          <a:effectLst>
                            <a:outerShdw blurRad="38100" dist="38100" dir="2700000" algn="tl">
                              <a:srgbClr val="000000">
                                <a:alpha val="43137"/>
                              </a:srgbClr>
                            </a:outerShdw>
                          </a:effectLst>
                          <a:latin typeface="+mn-lt"/>
                          <a:ea typeface="+mn-ea"/>
                          <a:cs typeface="+mn-cs"/>
                        </a:rPr>
                        <a:t>9</a:t>
                      </a:r>
                    </a:p>
                  </a:txBody>
                  <a:tcPr marL="18000"/>
                </a:tc>
                <a:tc>
                  <a:txBody>
                    <a:bodyPr/>
                    <a:lstStyle/>
                    <a:p>
                      <a:pPr marL="0" algn="l" defTabSz="914400" rtl="0" eaLnBrk="1" latinLnBrk="0" hangingPunct="1"/>
                      <a:r>
                        <a:rPr lang="it-IT" sz="1400" b="1" i="1" kern="1200" dirty="0">
                          <a:solidFill>
                            <a:schemeClr val="accent3">
                              <a:lumMod val="75000"/>
                            </a:schemeClr>
                          </a:solidFill>
                          <a:effectLst>
                            <a:outerShdw blurRad="38100" dist="38100" dir="2700000" algn="tl">
                              <a:srgbClr val="000000">
                                <a:alpha val="43137"/>
                              </a:srgbClr>
                            </a:outerShdw>
                          </a:effectLst>
                          <a:latin typeface="+mn-lt"/>
                          <a:ea typeface="+mn-ea"/>
                          <a:cs typeface="+mn-cs"/>
                        </a:rPr>
                        <a:t>7</a:t>
                      </a:r>
                    </a:p>
                  </a:txBody>
                  <a:tcPr marL="18000"/>
                </a:tc>
                <a:tc>
                  <a:txBody>
                    <a:bodyPr/>
                    <a:lstStyle/>
                    <a:p>
                      <a:pPr marL="0" algn="l" defTabSz="914400" rtl="0" eaLnBrk="1" latinLnBrk="0" hangingPunct="1"/>
                      <a:r>
                        <a:rPr lang="it-IT" sz="1400" b="1" i="1" kern="1200" dirty="0">
                          <a:solidFill>
                            <a:schemeClr val="accent3">
                              <a:lumMod val="75000"/>
                            </a:schemeClr>
                          </a:solidFill>
                          <a:effectLst>
                            <a:outerShdw blurRad="38100" dist="38100" dir="2700000" algn="tl">
                              <a:srgbClr val="000000">
                                <a:alpha val="43137"/>
                              </a:srgbClr>
                            </a:outerShdw>
                          </a:effectLst>
                          <a:latin typeface="+mn-lt"/>
                          <a:ea typeface="+mn-ea"/>
                          <a:cs typeface="+mn-cs"/>
                        </a:rPr>
                        <a:t>5</a:t>
                      </a:r>
                    </a:p>
                  </a:txBody>
                  <a:tcPr marL="18000"/>
                </a:tc>
                <a:tc>
                  <a:txBody>
                    <a:bodyPr/>
                    <a:lstStyle/>
                    <a:p>
                      <a:pPr marL="0" algn="l" defTabSz="914400" rtl="0" eaLnBrk="1" latinLnBrk="0" hangingPunct="1"/>
                      <a:r>
                        <a:rPr lang="it-IT" sz="1400" b="1" i="1" kern="1200" dirty="0">
                          <a:solidFill>
                            <a:schemeClr val="accent3">
                              <a:lumMod val="75000"/>
                            </a:schemeClr>
                          </a:solidFill>
                          <a:effectLst>
                            <a:outerShdw blurRad="38100" dist="38100" dir="2700000" algn="tl">
                              <a:srgbClr val="000000">
                                <a:alpha val="43137"/>
                              </a:srgbClr>
                            </a:outerShdw>
                          </a:effectLst>
                          <a:latin typeface="+mn-lt"/>
                          <a:ea typeface="+mn-ea"/>
                          <a:cs typeface="+mn-cs"/>
                        </a:rPr>
                        <a:t>3</a:t>
                      </a:r>
                    </a:p>
                  </a:txBody>
                  <a:tcPr marL="18000"/>
                </a:tc>
                <a:tc>
                  <a:txBody>
                    <a:bodyPr/>
                    <a:lstStyle/>
                    <a:p>
                      <a:pPr marL="0" algn="l" defTabSz="914400" rtl="0" eaLnBrk="1" latinLnBrk="0" hangingPunct="1"/>
                      <a:r>
                        <a:rPr lang="it-IT" sz="1400" b="1" i="1" kern="1200" dirty="0">
                          <a:solidFill>
                            <a:schemeClr val="accent3">
                              <a:lumMod val="75000"/>
                            </a:schemeClr>
                          </a:solidFill>
                          <a:effectLst>
                            <a:outerShdw blurRad="38100" dist="38100" dir="2700000" algn="tl">
                              <a:srgbClr val="000000">
                                <a:alpha val="43137"/>
                              </a:srgbClr>
                            </a:outerShdw>
                          </a:effectLst>
                          <a:latin typeface="+mn-lt"/>
                          <a:ea typeface="+mn-ea"/>
                          <a:cs typeface="+mn-cs"/>
                        </a:rPr>
                        <a:t>1</a:t>
                      </a:r>
                    </a:p>
                  </a:txBody>
                  <a:tcPr marL="18000"/>
                </a:tc>
                <a:extLst>
                  <a:ext uri="{0D108BD9-81ED-4DB2-BD59-A6C34878D82A}">
                    <a16:rowId xmlns:a16="http://schemas.microsoft.com/office/drawing/2014/main" val="10000"/>
                  </a:ext>
                </a:extLst>
              </a:tr>
            </a:tbl>
          </a:graphicData>
        </a:graphic>
      </p:graphicFrame>
      <p:sp>
        <p:nvSpPr>
          <p:cNvPr id="101" name="Rettangolo 100"/>
          <p:cNvSpPr/>
          <p:nvPr/>
        </p:nvSpPr>
        <p:spPr>
          <a:xfrm>
            <a:off x="3085910" y="6315714"/>
            <a:ext cx="8424936" cy="288032"/>
          </a:xfrm>
          <a:prstGeom prst="rect">
            <a:avLst/>
          </a:prstGeom>
          <a:gradFill flip="none" rotWithShape="1">
            <a:gsLst>
              <a:gs pos="0">
                <a:schemeClr val="accent3">
                  <a:lumMod val="40000"/>
                  <a:lumOff val="60000"/>
                  <a:alpha val="50000"/>
                </a:schemeClr>
              </a:gs>
              <a:gs pos="52000">
                <a:srgbClr val="FFFFAF">
                  <a:alpha val="50000"/>
                </a:srgbClr>
              </a:gs>
              <a:gs pos="100000">
                <a:srgbClr val="FF0000">
                  <a:alpha val="50000"/>
                </a:srgb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100" b="1" i="1" u="none" strike="noStrike" kern="1200" cap="none" spc="0" normalizeH="0" baseline="0" noProof="0" dirty="0">
              <a:ln>
                <a:noFill/>
              </a:ln>
              <a:solidFill>
                <a:srgbClr val="C0504D">
                  <a:lumMod val="75000"/>
                </a:srgbClr>
              </a:solidFill>
              <a:effectLst/>
              <a:uLnTx/>
              <a:uFillTx/>
              <a:latin typeface="Calibri"/>
              <a:ea typeface="+mn-ea"/>
              <a:cs typeface="+mn-cs"/>
            </a:endParaRPr>
          </a:p>
        </p:txBody>
      </p:sp>
      <p:graphicFrame>
        <p:nvGraphicFramePr>
          <p:cNvPr id="3" name="Tabella 2"/>
          <p:cNvGraphicFramePr>
            <a:graphicFrameLocks noGrp="1"/>
          </p:cNvGraphicFramePr>
          <p:nvPr/>
        </p:nvGraphicFramePr>
        <p:xfrm>
          <a:off x="3090133" y="6309320"/>
          <a:ext cx="8424936" cy="304800"/>
        </p:xfrm>
        <a:graphic>
          <a:graphicData uri="http://schemas.openxmlformats.org/drawingml/2006/table">
            <a:tbl>
              <a:tblPr bandRow="1">
                <a:tableStyleId>{5940675A-B579-460E-94D1-54222C63F5DA}</a:tableStyleId>
              </a:tblPr>
              <a:tblGrid>
                <a:gridCol w="648072">
                  <a:extLst>
                    <a:ext uri="{9D8B030D-6E8A-4147-A177-3AD203B41FA5}">
                      <a16:colId xmlns:a16="http://schemas.microsoft.com/office/drawing/2014/main" val="20000"/>
                    </a:ext>
                  </a:extLst>
                </a:gridCol>
                <a:gridCol w="648072">
                  <a:extLst>
                    <a:ext uri="{9D8B030D-6E8A-4147-A177-3AD203B41FA5}">
                      <a16:colId xmlns:a16="http://schemas.microsoft.com/office/drawing/2014/main" val="20001"/>
                    </a:ext>
                  </a:extLst>
                </a:gridCol>
                <a:gridCol w="648072">
                  <a:extLst>
                    <a:ext uri="{9D8B030D-6E8A-4147-A177-3AD203B41FA5}">
                      <a16:colId xmlns:a16="http://schemas.microsoft.com/office/drawing/2014/main" val="20002"/>
                    </a:ext>
                  </a:extLst>
                </a:gridCol>
                <a:gridCol w="648072">
                  <a:extLst>
                    <a:ext uri="{9D8B030D-6E8A-4147-A177-3AD203B41FA5}">
                      <a16:colId xmlns:a16="http://schemas.microsoft.com/office/drawing/2014/main" val="20003"/>
                    </a:ext>
                  </a:extLst>
                </a:gridCol>
                <a:gridCol w="648072">
                  <a:extLst>
                    <a:ext uri="{9D8B030D-6E8A-4147-A177-3AD203B41FA5}">
                      <a16:colId xmlns:a16="http://schemas.microsoft.com/office/drawing/2014/main" val="20004"/>
                    </a:ext>
                  </a:extLst>
                </a:gridCol>
                <a:gridCol w="648072">
                  <a:extLst>
                    <a:ext uri="{9D8B030D-6E8A-4147-A177-3AD203B41FA5}">
                      <a16:colId xmlns:a16="http://schemas.microsoft.com/office/drawing/2014/main" val="20005"/>
                    </a:ext>
                  </a:extLst>
                </a:gridCol>
                <a:gridCol w="648072">
                  <a:extLst>
                    <a:ext uri="{9D8B030D-6E8A-4147-A177-3AD203B41FA5}">
                      <a16:colId xmlns:a16="http://schemas.microsoft.com/office/drawing/2014/main" val="20006"/>
                    </a:ext>
                  </a:extLst>
                </a:gridCol>
                <a:gridCol w="648072">
                  <a:extLst>
                    <a:ext uri="{9D8B030D-6E8A-4147-A177-3AD203B41FA5}">
                      <a16:colId xmlns:a16="http://schemas.microsoft.com/office/drawing/2014/main" val="20007"/>
                    </a:ext>
                  </a:extLst>
                </a:gridCol>
                <a:gridCol w="648072">
                  <a:extLst>
                    <a:ext uri="{9D8B030D-6E8A-4147-A177-3AD203B41FA5}">
                      <a16:colId xmlns:a16="http://schemas.microsoft.com/office/drawing/2014/main" val="20008"/>
                    </a:ext>
                  </a:extLst>
                </a:gridCol>
                <a:gridCol w="648072">
                  <a:extLst>
                    <a:ext uri="{9D8B030D-6E8A-4147-A177-3AD203B41FA5}">
                      <a16:colId xmlns:a16="http://schemas.microsoft.com/office/drawing/2014/main" val="20009"/>
                    </a:ext>
                  </a:extLst>
                </a:gridCol>
                <a:gridCol w="648072">
                  <a:extLst>
                    <a:ext uri="{9D8B030D-6E8A-4147-A177-3AD203B41FA5}">
                      <a16:colId xmlns:a16="http://schemas.microsoft.com/office/drawing/2014/main" val="20010"/>
                    </a:ext>
                  </a:extLst>
                </a:gridCol>
                <a:gridCol w="648072">
                  <a:extLst>
                    <a:ext uri="{9D8B030D-6E8A-4147-A177-3AD203B41FA5}">
                      <a16:colId xmlns:a16="http://schemas.microsoft.com/office/drawing/2014/main" val="20011"/>
                    </a:ext>
                  </a:extLst>
                </a:gridCol>
                <a:gridCol w="648072">
                  <a:extLst>
                    <a:ext uri="{9D8B030D-6E8A-4147-A177-3AD203B41FA5}">
                      <a16:colId xmlns:a16="http://schemas.microsoft.com/office/drawing/2014/main" val="20012"/>
                    </a:ext>
                  </a:extLst>
                </a:gridCol>
              </a:tblGrid>
              <a:tr h="288032">
                <a:tc>
                  <a:txBody>
                    <a:bodyPr/>
                    <a:lstStyle/>
                    <a:p>
                      <a:pPr algn="l"/>
                      <a:r>
                        <a:rPr lang="it-IT" sz="1400" b="1" i="1" kern="1200" dirty="0">
                          <a:solidFill>
                            <a:schemeClr val="accent2">
                              <a:lumMod val="75000"/>
                            </a:schemeClr>
                          </a:solidFill>
                          <a:effectLst>
                            <a:outerShdw blurRad="38100" dist="38100" dir="2700000" algn="tl">
                              <a:srgbClr val="000000">
                                <a:alpha val="43137"/>
                              </a:srgbClr>
                            </a:outerShdw>
                          </a:effectLst>
                          <a:latin typeface="+mn-lt"/>
                          <a:ea typeface="+mn-ea"/>
                          <a:cs typeface="+mn-cs"/>
                        </a:rPr>
                        <a:t>0</a:t>
                      </a:r>
                    </a:p>
                  </a:txBody>
                  <a:tcPr marL="18000" anchor="b"/>
                </a:tc>
                <a:tc>
                  <a:txBody>
                    <a:bodyPr/>
                    <a:lstStyle/>
                    <a:p>
                      <a:pPr algn="l"/>
                      <a:r>
                        <a:rPr lang="it-IT" sz="1400" b="1" i="1" kern="1200" dirty="0">
                          <a:solidFill>
                            <a:schemeClr val="accent2">
                              <a:lumMod val="75000"/>
                            </a:schemeClr>
                          </a:solidFill>
                          <a:effectLst>
                            <a:outerShdw blurRad="38100" dist="38100" dir="2700000" algn="tl">
                              <a:srgbClr val="000000">
                                <a:alpha val="43137"/>
                              </a:srgbClr>
                            </a:outerShdw>
                          </a:effectLst>
                          <a:latin typeface="+mn-lt"/>
                          <a:ea typeface="+mn-ea"/>
                          <a:cs typeface="+mn-cs"/>
                        </a:rPr>
                        <a:t>2</a:t>
                      </a:r>
                    </a:p>
                  </a:txBody>
                  <a:tcPr marL="18000" anchor="b"/>
                </a:tc>
                <a:tc>
                  <a:txBody>
                    <a:bodyPr/>
                    <a:lstStyle/>
                    <a:p>
                      <a:pPr algn="l"/>
                      <a:r>
                        <a:rPr lang="it-IT" sz="1400" b="1" i="1" kern="1200" dirty="0">
                          <a:solidFill>
                            <a:schemeClr val="accent2">
                              <a:lumMod val="75000"/>
                            </a:schemeClr>
                          </a:solidFill>
                          <a:effectLst>
                            <a:outerShdw blurRad="38100" dist="38100" dir="2700000" algn="tl">
                              <a:srgbClr val="000000">
                                <a:alpha val="43137"/>
                              </a:srgbClr>
                            </a:outerShdw>
                          </a:effectLst>
                          <a:latin typeface="+mn-lt"/>
                          <a:ea typeface="+mn-ea"/>
                          <a:cs typeface="+mn-cs"/>
                        </a:rPr>
                        <a:t>4</a:t>
                      </a:r>
                    </a:p>
                  </a:txBody>
                  <a:tcPr marL="18000" anchor="b"/>
                </a:tc>
                <a:tc>
                  <a:txBody>
                    <a:bodyPr/>
                    <a:lstStyle/>
                    <a:p>
                      <a:pPr algn="l"/>
                      <a:r>
                        <a:rPr lang="it-IT" sz="1400" b="1" i="1" kern="1200" dirty="0">
                          <a:solidFill>
                            <a:schemeClr val="accent2">
                              <a:lumMod val="75000"/>
                            </a:schemeClr>
                          </a:solidFill>
                          <a:effectLst>
                            <a:outerShdw blurRad="38100" dist="38100" dir="2700000" algn="tl">
                              <a:srgbClr val="000000">
                                <a:alpha val="43137"/>
                              </a:srgbClr>
                            </a:outerShdw>
                          </a:effectLst>
                          <a:latin typeface="+mn-lt"/>
                          <a:ea typeface="+mn-ea"/>
                          <a:cs typeface="+mn-cs"/>
                        </a:rPr>
                        <a:t>6</a:t>
                      </a:r>
                    </a:p>
                  </a:txBody>
                  <a:tcPr marL="18000" anchor="b"/>
                </a:tc>
                <a:tc>
                  <a:txBody>
                    <a:bodyPr/>
                    <a:lstStyle/>
                    <a:p>
                      <a:pPr algn="l"/>
                      <a:r>
                        <a:rPr lang="it-IT" sz="1400" b="1" i="1" kern="1200" dirty="0">
                          <a:solidFill>
                            <a:schemeClr val="accent2">
                              <a:lumMod val="75000"/>
                            </a:schemeClr>
                          </a:solidFill>
                          <a:effectLst>
                            <a:outerShdw blurRad="38100" dist="38100" dir="2700000" algn="tl">
                              <a:srgbClr val="000000">
                                <a:alpha val="43137"/>
                              </a:srgbClr>
                            </a:outerShdw>
                          </a:effectLst>
                          <a:latin typeface="+mn-lt"/>
                          <a:ea typeface="+mn-ea"/>
                          <a:cs typeface="+mn-cs"/>
                        </a:rPr>
                        <a:t>8</a:t>
                      </a:r>
                    </a:p>
                  </a:txBody>
                  <a:tcPr marL="18000" anchor="b"/>
                </a:tc>
                <a:tc>
                  <a:txBody>
                    <a:bodyPr/>
                    <a:lstStyle/>
                    <a:p>
                      <a:pPr algn="l"/>
                      <a:r>
                        <a:rPr lang="it-IT" sz="1400" b="1" i="1" kern="1200" dirty="0">
                          <a:solidFill>
                            <a:schemeClr val="accent2">
                              <a:lumMod val="75000"/>
                            </a:schemeClr>
                          </a:solidFill>
                          <a:effectLst>
                            <a:outerShdw blurRad="38100" dist="38100" dir="2700000" algn="tl">
                              <a:srgbClr val="000000">
                                <a:alpha val="43137"/>
                              </a:srgbClr>
                            </a:outerShdw>
                          </a:effectLst>
                          <a:latin typeface="+mn-lt"/>
                          <a:ea typeface="+mn-ea"/>
                          <a:cs typeface="+mn-cs"/>
                        </a:rPr>
                        <a:t>10</a:t>
                      </a:r>
                    </a:p>
                  </a:txBody>
                  <a:tcPr marL="18000" anchor="b"/>
                </a:tc>
                <a:tc>
                  <a:txBody>
                    <a:bodyPr/>
                    <a:lstStyle/>
                    <a:p>
                      <a:pPr algn="l"/>
                      <a:r>
                        <a:rPr lang="it-IT" sz="1400" b="1" i="1" kern="1200" dirty="0">
                          <a:solidFill>
                            <a:schemeClr val="accent2">
                              <a:lumMod val="75000"/>
                            </a:schemeClr>
                          </a:solidFill>
                          <a:effectLst>
                            <a:outerShdw blurRad="38100" dist="38100" dir="2700000" algn="tl">
                              <a:srgbClr val="000000">
                                <a:alpha val="43137"/>
                              </a:srgbClr>
                            </a:outerShdw>
                          </a:effectLst>
                          <a:latin typeface="+mn-lt"/>
                          <a:ea typeface="+mn-ea"/>
                          <a:cs typeface="+mn-cs"/>
                        </a:rPr>
                        <a:t>12</a:t>
                      </a:r>
                    </a:p>
                  </a:txBody>
                  <a:tcPr marL="18000" anchor="b"/>
                </a:tc>
                <a:tc>
                  <a:txBody>
                    <a:bodyPr/>
                    <a:lstStyle/>
                    <a:p>
                      <a:pPr algn="l"/>
                      <a:r>
                        <a:rPr lang="it-IT" sz="1400" b="1" i="1" kern="1200" dirty="0">
                          <a:solidFill>
                            <a:schemeClr val="accent2">
                              <a:lumMod val="75000"/>
                            </a:schemeClr>
                          </a:solidFill>
                          <a:effectLst>
                            <a:outerShdw blurRad="38100" dist="38100" dir="2700000" algn="tl">
                              <a:srgbClr val="000000">
                                <a:alpha val="43137"/>
                              </a:srgbClr>
                            </a:outerShdw>
                          </a:effectLst>
                          <a:latin typeface="+mn-lt"/>
                          <a:ea typeface="+mn-ea"/>
                          <a:cs typeface="+mn-cs"/>
                        </a:rPr>
                        <a:t>14</a:t>
                      </a:r>
                    </a:p>
                  </a:txBody>
                  <a:tcPr marL="18000" anchor="b"/>
                </a:tc>
                <a:tc>
                  <a:txBody>
                    <a:bodyPr/>
                    <a:lstStyle/>
                    <a:p>
                      <a:pPr algn="l"/>
                      <a:r>
                        <a:rPr lang="it-IT" sz="1400" b="1" i="1" kern="1200" dirty="0">
                          <a:solidFill>
                            <a:schemeClr val="accent2">
                              <a:lumMod val="75000"/>
                            </a:schemeClr>
                          </a:solidFill>
                          <a:effectLst>
                            <a:outerShdw blurRad="38100" dist="38100" dir="2700000" algn="tl">
                              <a:srgbClr val="000000">
                                <a:alpha val="43137"/>
                              </a:srgbClr>
                            </a:outerShdw>
                          </a:effectLst>
                          <a:latin typeface="+mn-lt"/>
                          <a:ea typeface="+mn-ea"/>
                          <a:cs typeface="+mn-cs"/>
                        </a:rPr>
                        <a:t>16</a:t>
                      </a:r>
                    </a:p>
                  </a:txBody>
                  <a:tcPr marL="18000" anchor="b"/>
                </a:tc>
                <a:tc>
                  <a:txBody>
                    <a:bodyPr/>
                    <a:lstStyle/>
                    <a:p>
                      <a:pPr algn="l"/>
                      <a:r>
                        <a:rPr lang="it-IT" sz="1400" b="1" i="1" kern="1200" dirty="0">
                          <a:solidFill>
                            <a:schemeClr val="accent2">
                              <a:lumMod val="75000"/>
                            </a:schemeClr>
                          </a:solidFill>
                          <a:effectLst>
                            <a:outerShdw blurRad="38100" dist="38100" dir="2700000" algn="tl">
                              <a:srgbClr val="000000">
                                <a:alpha val="43137"/>
                              </a:srgbClr>
                            </a:outerShdw>
                          </a:effectLst>
                          <a:latin typeface="+mn-lt"/>
                          <a:ea typeface="+mn-ea"/>
                          <a:cs typeface="+mn-cs"/>
                        </a:rPr>
                        <a:t>18</a:t>
                      </a:r>
                    </a:p>
                  </a:txBody>
                  <a:tcPr marL="18000" anchor="b"/>
                </a:tc>
                <a:tc>
                  <a:txBody>
                    <a:bodyPr/>
                    <a:lstStyle/>
                    <a:p>
                      <a:pPr algn="l"/>
                      <a:r>
                        <a:rPr lang="it-IT" sz="1400" b="1" i="1" kern="1200" dirty="0">
                          <a:solidFill>
                            <a:schemeClr val="accent2">
                              <a:lumMod val="75000"/>
                            </a:schemeClr>
                          </a:solidFill>
                          <a:effectLst>
                            <a:outerShdw blurRad="38100" dist="38100" dir="2700000" algn="tl">
                              <a:srgbClr val="000000">
                                <a:alpha val="43137"/>
                              </a:srgbClr>
                            </a:outerShdw>
                          </a:effectLst>
                          <a:latin typeface="+mn-lt"/>
                          <a:ea typeface="+mn-ea"/>
                          <a:cs typeface="+mn-cs"/>
                        </a:rPr>
                        <a:t>20</a:t>
                      </a:r>
                    </a:p>
                  </a:txBody>
                  <a:tcPr marL="18000" anchor="b"/>
                </a:tc>
                <a:tc>
                  <a:txBody>
                    <a:bodyPr/>
                    <a:lstStyle/>
                    <a:p>
                      <a:pPr algn="l"/>
                      <a:r>
                        <a:rPr lang="it-IT" sz="1400" b="1" i="1" kern="1200" dirty="0">
                          <a:solidFill>
                            <a:schemeClr val="accent2">
                              <a:lumMod val="75000"/>
                            </a:schemeClr>
                          </a:solidFill>
                          <a:effectLst>
                            <a:outerShdw blurRad="38100" dist="38100" dir="2700000" algn="tl">
                              <a:srgbClr val="000000">
                                <a:alpha val="43137"/>
                              </a:srgbClr>
                            </a:outerShdw>
                          </a:effectLst>
                          <a:latin typeface="+mn-lt"/>
                          <a:ea typeface="+mn-ea"/>
                          <a:cs typeface="+mn-cs"/>
                        </a:rPr>
                        <a:t>22</a:t>
                      </a:r>
                    </a:p>
                  </a:txBody>
                  <a:tcPr marL="18000" anchor="b"/>
                </a:tc>
                <a:tc>
                  <a:txBody>
                    <a:bodyPr/>
                    <a:lstStyle/>
                    <a:p>
                      <a:pPr algn="l"/>
                      <a:r>
                        <a:rPr lang="it-IT" sz="1400" b="1" i="1" kern="1200" dirty="0">
                          <a:solidFill>
                            <a:schemeClr val="accent2">
                              <a:lumMod val="75000"/>
                            </a:schemeClr>
                          </a:solidFill>
                          <a:effectLst>
                            <a:outerShdw blurRad="38100" dist="38100" dir="2700000" algn="tl">
                              <a:srgbClr val="000000">
                                <a:alpha val="43137"/>
                              </a:srgbClr>
                            </a:outerShdw>
                          </a:effectLst>
                          <a:latin typeface="+mn-lt"/>
                          <a:ea typeface="+mn-ea"/>
                          <a:cs typeface="+mn-cs"/>
                        </a:rPr>
                        <a:t>24</a:t>
                      </a:r>
                    </a:p>
                  </a:txBody>
                  <a:tcPr marL="18000" anchor="b"/>
                </a:tc>
                <a:extLst>
                  <a:ext uri="{0D108BD9-81ED-4DB2-BD59-A6C34878D82A}">
                    <a16:rowId xmlns:a16="http://schemas.microsoft.com/office/drawing/2014/main" val="10000"/>
                  </a:ext>
                </a:extLst>
              </a:tr>
            </a:tbl>
          </a:graphicData>
        </a:graphic>
      </p:graphicFrame>
      <p:sp>
        <p:nvSpPr>
          <p:cNvPr id="104" name="Rettangolo 103"/>
          <p:cNvSpPr/>
          <p:nvPr/>
        </p:nvSpPr>
        <p:spPr>
          <a:xfrm>
            <a:off x="2986652" y="228678"/>
            <a:ext cx="8424936" cy="14401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100" b="1" i="1" u="none" strike="noStrike" kern="1200" cap="none" spc="0" normalizeH="0" baseline="0" noProof="0" dirty="0">
                <a:ln>
                  <a:noFill/>
                </a:ln>
                <a:solidFill>
                  <a:srgbClr val="9BBB59">
                    <a:lumMod val="75000"/>
                  </a:srgbClr>
                </a:solidFill>
                <a:effectLst/>
                <a:uLnTx/>
                <a:uFillTx/>
                <a:latin typeface="Calibri"/>
                <a:ea typeface="+mn-ea"/>
                <a:cs typeface="+mn-cs"/>
              </a:rPr>
              <a:t>SECS AVAILABLE TO TARGET</a:t>
            </a:r>
          </a:p>
        </p:txBody>
      </p:sp>
      <p:grpSp>
        <p:nvGrpSpPr>
          <p:cNvPr id="20" name="Gruppo 124"/>
          <p:cNvGrpSpPr/>
          <p:nvPr/>
        </p:nvGrpSpPr>
        <p:grpSpPr>
          <a:xfrm>
            <a:off x="8755361" y="1052737"/>
            <a:ext cx="3007325" cy="1880275"/>
            <a:chOff x="251520" y="4149081"/>
            <a:chExt cx="2752937" cy="1656183"/>
          </a:xfrm>
        </p:grpSpPr>
        <p:grpSp>
          <p:nvGrpSpPr>
            <p:cNvPr id="21" name="Gruppo 13"/>
            <p:cNvGrpSpPr>
              <a:grpSpLocks noChangeAspect="1"/>
            </p:cNvGrpSpPr>
            <p:nvPr/>
          </p:nvGrpSpPr>
          <p:grpSpPr>
            <a:xfrm>
              <a:off x="251520" y="4149081"/>
              <a:ext cx="2752937" cy="1656183"/>
              <a:chOff x="4052752" y="1021799"/>
              <a:chExt cx="5544616" cy="3335674"/>
            </a:xfrm>
            <a:effectLst>
              <a:outerShdw blurRad="50800" dist="38100" dir="2700000" algn="tl" rotWithShape="0">
                <a:prstClr val="black">
                  <a:alpha val="40000"/>
                </a:prstClr>
              </a:outerShdw>
            </a:effectLst>
          </p:grpSpPr>
          <p:pic>
            <p:nvPicPr>
              <p:cNvPr id="23" name="Picture 215"/>
              <p:cNvPicPr>
                <a:picLocks noChangeAspect="1" noChangeArrowheads="1"/>
              </p:cNvPicPr>
              <p:nvPr/>
            </p:nvPicPr>
            <p:blipFill>
              <a:blip r:embed="rId3" cstate="print">
                <a:lum bright="11000"/>
              </a:blip>
              <a:srcRect/>
              <a:stretch>
                <a:fillRect/>
              </a:stretch>
            </p:blipFill>
            <p:spPr bwMode="auto">
              <a:xfrm>
                <a:off x="4052752" y="1021799"/>
                <a:ext cx="5544616" cy="3335674"/>
              </a:xfrm>
              <a:prstGeom prst="rect">
                <a:avLst/>
              </a:prstGeom>
              <a:ln>
                <a:solidFill>
                  <a:schemeClr val="accent1">
                    <a:lumMod val="75000"/>
                  </a:schemeClr>
                </a:solidFill>
              </a:ln>
              <a:effectLst/>
            </p:spPr>
          </p:pic>
          <p:grpSp>
            <p:nvGrpSpPr>
              <p:cNvPr id="24" name="Gruppo 260"/>
              <p:cNvGrpSpPr/>
              <p:nvPr/>
            </p:nvGrpSpPr>
            <p:grpSpPr>
              <a:xfrm>
                <a:off x="6797379" y="1459960"/>
                <a:ext cx="2384119" cy="2688847"/>
                <a:chOff x="4019457" y="2010532"/>
                <a:chExt cx="3429473" cy="3570291"/>
              </a:xfrm>
            </p:grpSpPr>
            <p:grpSp>
              <p:nvGrpSpPr>
                <p:cNvPr id="29" name="Gruppo 252"/>
                <p:cNvGrpSpPr/>
                <p:nvPr/>
              </p:nvGrpSpPr>
              <p:grpSpPr>
                <a:xfrm>
                  <a:off x="4019457" y="2010532"/>
                  <a:ext cx="3429473" cy="3570291"/>
                  <a:chOff x="4019457" y="2010532"/>
                  <a:chExt cx="3429473" cy="3570291"/>
                </a:xfrm>
              </p:grpSpPr>
              <p:cxnSp>
                <p:nvCxnSpPr>
                  <p:cNvPr id="31" name="Connettore 1 8"/>
                  <p:cNvCxnSpPr/>
                  <p:nvPr/>
                </p:nvCxnSpPr>
                <p:spPr>
                  <a:xfrm rot="10800000">
                    <a:off x="4778235" y="2395468"/>
                    <a:ext cx="971303" cy="579898"/>
                  </a:xfrm>
                  <a:prstGeom prst="line">
                    <a:avLst/>
                  </a:prstGeom>
                </p:spPr>
                <p:style>
                  <a:lnRef idx="3">
                    <a:schemeClr val="accent5"/>
                  </a:lnRef>
                  <a:fillRef idx="0">
                    <a:schemeClr val="accent5"/>
                  </a:fillRef>
                  <a:effectRef idx="2">
                    <a:schemeClr val="accent5"/>
                  </a:effectRef>
                  <a:fontRef idx="minor">
                    <a:schemeClr val="tx1"/>
                  </a:fontRef>
                </p:style>
              </p:cxnSp>
              <p:cxnSp>
                <p:nvCxnSpPr>
                  <p:cNvPr id="32" name="Connettore 1 9"/>
                  <p:cNvCxnSpPr/>
                  <p:nvPr/>
                </p:nvCxnSpPr>
                <p:spPr>
                  <a:xfrm rot="5400000" flipH="1" flipV="1">
                    <a:off x="5749886" y="2334192"/>
                    <a:ext cx="677537" cy="569791"/>
                  </a:xfrm>
                  <a:prstGeom prst="line">
                    <a:avLst/>
                  </a:prstGeom>
                </p:spPr>
                <p:style>
                  <a:lnRef idx="3">
                    <a:schemeClr val="accent5"/>
                  </a:lnRef>
                  <a:fillRef idx="0">
                    <a:schemeClr val="accent5"/>
                  </a:fillRef>
                  <a:effectRef idx="2">
                    <a:schemeClr val="accent5"/>
                  </a:effectRef>
                  <a:fontRef idx="minor">
                    <a:schemeClr val="tx1"/>
                  </a:fontRef>
                </p:style>
              </p:cxnSp>
              <p:cxnSp>
                <p:nvCxnSpPr>
                  <p:cNvPr id="33" name="Connettore 1 10"/>
                  <p:cNvCxnSpPr/>
                  <p:nvPr/>
                </p:nvCxnSpPr>
                <p:spPr>
                  <a:xfrm rot="5400000" flipH="1" flipV="1">
                    <a:off x="6541252" y="4019292"/>
                    <a:ext cx="298587" cy="44927"/>
                  </a:xfrm>
                  <a:prstGeom prst="line">
                    <a:avLst/>
                  </a:prstGeom>
                </p:spPr>
                <p:style>
                  <a:lnRef idx="3">
                    <a:schemeClr val="accent5"/>
                  </a:lnRef>
                  <a:fillRef idx="0">
                    <a:schemeClr val="accent5"/>
                  </a:fillRef>
                  <a:effectRef idx="2">
                    <a:schemeClr val="accent5"/>
                  </a:effectRef>
                  <a:fontRef idx="minor">
                    <a:schemeClr val="tx1"/>
                  </a:fontRef>
                </p:style>
              </p:cxnSp>
              <p:cxnSp>
                <p:nvCxnSpPr>
                  <p:cNvPr id="34" name="Connettore 1 11"/>
                  <p:cNvCxnSpPr/>
                  <p:nvPr/>
                </p:nvCxnSpPr>
                <p:spPr>
                  <a:xfrm rot="16200000" flipV="1">
                    <a:off x="6291993" y="4542778"/>
                    <a:ext cx="843423" cy="104083"/>
                  </a:xfrm>
                  <a:prstGeom prst="line">
                    <a:avLst/>
                  </a:prstGeom>
                  <a:ln/>
                </p:spPr>
                <p:style>
                  <a:lnRef idx="2">
                    <a:schemeClr val="accent2"/>
                  </a:lnRef>
                  <a:fillRef idx="0">
                    <a:schemeClr val="accent2"/>
                  </a:fillRef>
                  <a:effectRef idx="1">
                    <a:schemeClr val="accent2"/>
                  </a:effectRef>
                  <a:fontRef idx="minor">
                    <a:schemeClr val="tx1"/>
                  </a:fontRef>
                </p:style>
              </p:cxnSp>
              <p:cxnSp>
                <p:nvCxnSpPr>
                  <p:cNvPr id="35" name="Connettore 1 12"/>
                  <p:cNvCxnSpPr>
                    <a:stCxn id="66" idx="1"/>
                  </p:cNvCxnSpPr>
                  <p:nvPr/>
                </p:nvCxnSpPr>
                <p:spPr>
                  <a:xfrm rot="16200000" flipV="1">
                    <a:off x="6359036" y="4475736"/>
                    <a:ext cx="1325489" cy="720234"/>
                  </a:xfrm>
                  <a:prstGeom prst="line">
                    <a:avLst/>
                  </a:prstGeom>
                  <a:ln/>
                </p:spPr>
                <p:style>
                  <a:lnRef idx="2">
                    <a:schemeClr val="accent2"/>
                  </a:lnRef>
                  <a:fillRef idx="0">
                    <a:schemeClr val="accent2"/>
                  </a:fillRef>
                  <a:effectRef idx="1">
                    <a:schemeClr val="accent2"/>
                  </a:effectRef>
                  <a:fontRef idx="minor">
                    <a:schemeClr val="tx1"/>
                  </a:fontRef>
                </p:style>
              </p:cxnSp>
              <p:grpSp>
                <p:nvGrpSpPr>
                  <p:cNvPr id="36" name="Gruppo 118"/>
                  <p:cNvGrpSpPr/>
                  <p:nvPr/>
                </p:nvGrpSpPr>
                <p:grpSpPr>
                  <a:xfrm>
                    <a:off x="4086452" y="2256393"/>
                    <a:ext cx="2952401" cy="2475381"/>
                    <a:chOff x="4389435" y="1785914"/>
                    <a:chExt cx="3286171" cy="2628937"/>
                  </a:xfrm>
                </p:grpSpPr>
                <p:cxnSp>
                  <p:nvCxnSpPr>
                    <p:cNvPr id="71" name="Connettore 1 52"/>
                    <p:cNvCxnSpPr/>
                    <p:nvPr/>
                  </p:nvCxnSpPr>
                  <p:spPr>
                    <a:xfrm rot="16200000" flipH="1">
                      <a:off x="5046662" y="1822435"/>
                      <a:ext cx="142887" cy="69846"/>
                    </a:xfrm>
                    <a:prstGeom prst="line">
                      <a:avLst/>
                    </a:prstGeom>
                    <a:ln/>
                  </p:spPr>
                  <p:style>
                    <a:lnRef idx="2">
                      <a:schemeClr val="accent2"/>
                    </a:lnRef>
                    <a:fillRef idx="0">
                      <a:schemeClr val="accent2"/>
                    </a:fillRef>
                    <a:effectRef idx="1">
                      <a:schemeClr val="accent2"/>
                    </a:effectRef>
                    <a:fontRef idx="minor">
                      <a:schemeClr val="tx1"/>
                    </a:fontRef>
                  </p:style>
                </p:cxnSp>
                <p:cxnSp>
                  <p:nvCxnSpPr>
                    <p:cNvPr id="72" name="Connettore 1 53"/>
                    <p:cNvCxnSpPr/>
                    <p:nvPr/>
                  </p:nvCxnSpPr>
                  <p:spPr>
                    <a:xfrm rot="5400000">
                      <a:off x="5024041" y="2010950"/>
                      <a:ext cx="211148" cy="53186"/>
                    </a:xfrm>
                    <a:prstGeom prst="line">
                      <a:avLst/>
                    </a:prstGeom>
                    <a:ln/>
                  </p:spPr>
                  <p:style>
                    <a:lnRef idx="2">
                      <a:schemeClr val="accent2"/>
                    </a:lnRef>
                    <a:fillRef idx="0">
                      <a:schemeClr val="accent2"/>
                    </a:fillRef>
                    <a:effectRef idx="1">
                      <a:schemeClr val="accent2"/>
                    </a:effectRef>
                    <a:fontRef idx="minor">
                      <a:schemeClr val="tx1"/>
                    </a:fontRef>
                  </p:style>
                </p:cxnSp>
                <p:cxnSp>
                  <p:nvCxnSpPr>
                    <p:cNvPr id="73" name="Connettore 1 54"/>
                    <p:cNvCxnSpPr/>
                    <p:nvPr/>
                  </p:nvCxnSpPr>
                  <p:spPr>
                    <a:xfrm>
                      <a:off x="5156208" y="1931967"/>
                      <a:ext cx="584208" cy="36513"/>
                    </a:xfrm>
                    <a:prstGeom prst="line">
                      <a:avLst/>
                    </a:prstGeom>
                    <a:ln/>
                  </p:spPr>
                  <p:style>
                    <a:lnRef idx="2">
                      <a:schemeClr val="accent2"/>
                    </a:lnRef>
                    <a:fillRef idx="0">
                      <a:schemeClr val="accent2"/>
                    </a:fillRef>
                    <a:effectRef idx="1">
                      <a:schemeClr val="accent2"/>
                    </a:effectRef>
                    <a:fontRef idx="minor">
                      <a:schemeClr val="tx1"/>
                    </a:fontRef>
                  </p:style>
                </p:cxnSp>
                <p:cxnSp>
                  <p:nvCxnSpPr>
                    <p:cNvPr id="74" name="Connettore 1 55"/>
                    <p:cNvCxnSpPr/>
                    <p:nvPr/>
                  </p:nvCxnSpPr>
                  <p:spPr>
                    <a:xfrm rot="5400000" flipH="1" flipV="1">
                      <a:off x="4772028" y="2028829"/>
                      <a:ext cx="488951" cy="266700"/>
                    </a:xfrm>
                    <a:prstGeom prst="line">
                      <a:avLst/>
                    </a:prstGeom>
                    <a:ln/>
                  </p:spPr>
                  <p:style>
                    <a:lnRef idx="2">
                      <a:schemeClr val="accent2"/>
                    </a:lnRef>
                    <a:fillRef idx="0">
                      <a:schemeClr val="accent2"/>
                    </a:fillRef>
                    <a:effectRef idx="1">
                      <a:schemeClr val="accent2"/>
                    </a:effectRef>
                    <a:fontRef idx="minor">
                      <a:schemeClr val="tx1"/>
                    </a:fontRef>
                  </p:style>
                </p:cxnSp>
                <p:cxnSp>
                  <p:nvCxnSpPr>
                    <p:cNvPr id="75" name="Connettore 1 56"/>
                    <p:cNvCxnSpPr/>
                    <p:nvPr/>
                  </p:nvCxnSpPr>
                  <p:spPr>
                    <a:xfrm rot="16200000" flipH="1">
                      <a:off x="5038726" y="2028827"/>
                      <a:ext cx="533400" cy="311149"/>
                    </a:xfrm>
                    <a:prstGeom prst="line">
                      <a:avLst/>
                    </a:prstGeom>
                    <a:ln/>
                  </p:spPr>
                  <p:style>
                    <a:lnRef idx="2">
                      <a:schemeClr val="accent2"/>
                    </a:lnRef>
                    <a:fillRef idx="0">
                      <a:schemeClr val="accent2"/>
                    </a:fillRef>
                    <a:effectRef idx="1">
                      <a:schemeClr val="accent2"/>
                    </a:effectRef>
                    <a:fontRef idx="minor">
                      <a:schemeClr val="tx1"/>
                    </a:fontRef>
                  </p:style>
                </p:cxnSp>
                <p:cxnSp>
                  <p:nvCxnSpPr>
                    <p:cNvPr id="76" name="Connettore 1 57"/>
                    <p:cNvCxnSpPr/>
                    <p:nvPr/>
                  </p:nvCxnSpPr>
                  <p:spPr>
                    <a:xfrm rot="16200000" flipH="1">
                      <a:off x="5927725" y="2206625"/>
                      <a:ext cx="488950" cy="266700"/>
                    </a:xfrm>
                    <a:prstGeom prst="line">
                      <a:avLst/>
                    </a:prstGeom>
                    <a:ln/>
                  </p:spPr>
                  <p:style>
                    <a:lnRef idx="2">
                      <a:schemeClr val="accent2"/>
                    </a:lnRef>
                    <a:fillRef idx="0">
                      <a:schemeClr val="accent2"/>
                    </a:fillRef>
                    <a:effectRef idx="1">
                      <a:schemeClr val="accent2"/>
                    </a:effectRef>
                    <a:fontRef idx="minor">
                      <a:schemeClr val="tx1"/>
                    </a:fontRef>
                  </p:style>
                </p:cxnSp>
                <p:cxnSp>
                  <p:nvCxnSpPr>
                    <p:cNvPr id="77" name="Connettore 1 58"/>
                    <p:cNvCxnSpPr/>
                    <p:nvPr/>
                  </p:nvCxnSpPr>
                  <p:spPr>
                    <a:xfrm flipV="1">
                      <a:off x="4389435" y="1917702"/>
                      <a:ext cx="760417" cy="561960"/>
                    </a:xfrm>
                    <a:prstGeom prst="line">
                      <a:avLst/>
                    </a:prstGeom>
                    <a:ln/>
                  </p:spPr>
                  <p:style>
                    <a:lnRef idx="2">
                      <a:schemeClr val="accent2"/>
                    </a:lnRef>
                    <a:fillRef idx="0">
                      <a:schemeClr val="accent2"/>
                    </a:fillRef>
                    <a:effectRef idx="1">
                      <a:schemeClr val="accent2"/>
                    </a:effectRef>
                    <a:fontRef idx="minor">
                      <a:schemeClr val="tx1"/>
                    </a:fontRef>
                  </p:style>
                </p:cxnSp>
                <p:cxnSp>
                  <p:nvCxnSpPr>
                    <p:cNvPr id="78" name="Connettore 1 59"/>
                    <p:cNvCxnSpPr/>
                    <p:nvPr/>
                  </p:nvCxnSpPr>
                  <p:spPr>
                    <a:xfrm rot="5400000">
                      <a:off x="6269855" y="2278842"/>
                      <a:ext cx="328618" cy="292105"/>
                    </a:xfrm>
                    <a:prstGeom prst="line">
                      <a:avLst/>
                    </a:prstGeom>
                    <a:ln/>
                  </p:spPr>
                  <p:style>
                    <a:lnRef idx="2">
                      <a:schemeClr val="accent2"/>
                    </a:lnRef>
                    <a:fillRef idx="0">
                      <a:schemeClr val="accent2"/>
                    </a:fillRef>
                    <a:effectRef idx="1">
                      <a:schemeClr val="accent2"/>
                    </a:effectRef>
                    <a:fontRef idx="minor">
                      <a:schemeClr val="tx1"/>
                    </a:fontRef>
                  </p:style>
                </p:cxnSp>
                <p:cxnSp>
                  <p:nvCxnSpPr>
                    <p:cNvPr id="79" name="Connettore 1 60"/>
                    <p:cNvCxnSpPr/>
                    <p:nvPr/>
                  </p:nvCxnSpPr>
                  <p:spPr>
                    <a:xfrm rot="5400000" flipH="1" flipV="1">
                      <a:off x="6014263" y="2716998"/>
                      <a:ext cx="401645" cy="146052"/>
                    </a:xfrm>
                    <a:prstGeom prst="line">
                      <a:avLst/>
                    </a:prstGeom>
                    <a:ln/>
                  </p:spPr>
                  <p:style>
                    <a:lnRef idx="2">
                      <a:schemeClr val="accent2"/>
                    </a:lnRef>
                    <a:fillRef idx="0">
                      <a:schemeClr val="accent2"/>
                    </a:fillRef>
                    <a:effectRef idx="1">
                      <a:schemeClr val="accent2"/>
                    </a:effectRef>
                    <a:fontRef idx="minor">
                      <a:schemeClr val="tx1"/>
                    </a:fontRef>
                  </p:style>
                </p:cxnSp>
                <p:cxnSp>
                  <p:nvCxnSpPr>
                    <p:cNvPr id="80" name="Connettore 1 61"/>
                    <p:cNvCxnSpPr/>
                    <p:nvPr/>
                  </p:nvCxnSpPr>
                  <p:spPr>
                    <a:xfrm rot="5400000">
                      <a:off x="6415906" y="2169302"/>
                      <a:ext cx="912826" cy="219078"/>
                    </a:xfrm>
                    <a:prstGeom prst="line">
                      <a:avLst/>
                    </a:prstGeom>
                    <a:ln/>
                  </p:spPr>
                  <p:style>
                    <a:lnRef idx="2">
                      <a:schemeClr val="accent2"/>
                    </a:lnRef>
                    <a:fillRef idx="0">
                      <a:schemeClr val="accent2"/>
                    </a:fillRef>
                    <a:effectRef idx="1">
                      <a:schemeClr val="accent2"/>
                    </a:effectRef>
                    <a:fontRef idx="minor">
                      <a:schemeClr val="tx1"/>
                    </a:fontRef>
                  </p:style>
                </p:cxnSp>
                <p:cxnSp>
                  <p:nvCxnSpPr>
                    <p:cNvPr id="81" name="Connettore 1 62"/>
                    <p:cNvCxnSpPr/>
                    <p:nvPr/>
                  </p:nvCxnSpPr>
                  <p:spPr>
                    <a:xfrm rot="10800000" flipV="1">
                      <a:off x="7018372" y="2881306"/>
                      <a:ext cx="365131" cy="255592"/>
                    </a:xfrm>
                    <a:prstGeom prst="line">
                      <a:avLst/>
                    </a:prstGeom>
                    <a:ln/>
                  </p:spPr>
                  <p:style>
                    <a:lnRef idx="2">
                      <a:schemeClr val="accent2"/>
                    </a:lnRef>
                    <a:fillRef idx="0">
                      <a:schemeClr val="accent2"/>
                    </a:fillRef>
                    <a:effectRef idx="1">
                      <a:schemeClr val="accent2"/>
                    </a:effectRef>
                    <a:fontRef idx="minor">
                      <a:schemeClr val="tx1"/>
                    </a:fontRef>
                  </p:style>
                </p:cxnSp>
                <p:cxnSp>
                  <p:nvCxnSpPr>
                    <p:cNvPr id="82" name="Connettore 1 63"/>
                    <p:cNvCxnSpPr/>
                    <p:nvPr/>
                  </p:nvCxnSpPr>
                  <p:spPr>
                    <a:xfrm rot="5400000">
                      <a:off x="6616732" y="2990844"/>
                      <a:ext cx="876308" cy="657238"/>
                    </a:xfrm>
                    <a:prstGeom prst="line">
                      <a:avLst/>
                    </a:prstGeom>
                    <a:ln/>
                  </p:spPr>
                  <p:style>
                    <a:lnRef idx="2">
                      <a:schemeClr val="accent2"/>
                    </a:lnRef>
                    <a:fillRef idx="0">
                      <a:schemeClr val="accent2"/>
                    </a:fillRef>
                    <a:effectRef idx="1">
                      <a:schemeClr val="accent2"/>
                    </a:effectRef>
                    <a:fontRef idx="minor">
                      <a:schemeClr val="tx1"/>
                    </a:fontRef>
                  </p:style>
                </p:cxnSp>
                <p:cxnSp>
                  <p:nvCxnSpPr>
                    <p:cNvPr id="83" name="Connettore 1 64"/>
                    <p:cNvCxnSpPr/>
                    <p:nvPr/>
                  </p:nvCxnSpPr>
                  <p:spPr>
                    <a:xfrm>
                      <a:off x="6507189" y="3246435"/>
                      <a:ext cx="803286" cy="255591"/>
                    </a:xfrm>
                    <a:prstGeom prst="line">
                      <a:avLst/>
                    </a:prstGeom>
                    <a:ln/>
                  </p:spPr>
                  <p:style>
                    <a:lnRef idx="2">
                      <a:schemeClr val="accent2"/>
                    </a:lnRef>
                    <a:fillRef idx="0">
                      <a:schemeClr val="accent2"/>
                    </a:fillRef>
                    <a:effectRef idx="1">
                      <a:schemeClr val="accent2"/>
                    </a:effectRef>
                    <a:fontRef idx="minor">
                      <a:schemeClr val="tx1"/>
                    </a:fontRef>
                  </p:style>
                </p:cxnSp>
                <p:cxnSp>
                  <p:nvCxnSpPr>
                    <p:cNvPr id="84" name="Connettore 1 65"/>
                    <p:cNvCxnSpPr/>
                    <p:nvPr/>
                  </p:nvCxnSpPr>
                  <p:spPr>
                    <a:xfrm rot="5400000">
                      <a:off x="6854066" y="3702847"/>
                      <a:ext cx="657231" cy="255594"/>
                    </a:xfrm>
                    <a:prstGeom prst="line">
                      <a:avLst/>
                    </a:prstGeom>
                    <a:ln/>
                  </p:spPr>
                  <p:style>
                    <a:lnRef idx="2">
                      <a:schemeClr val="accent2"/>
                    </a:lnRef>
                    <a:fillRef idx="0">
                      <a:schemeClr val="accent2"/>
                    </a:fillRef>
                    <a:effectRef idx="1">
                      <a:schemeClr val="accent2"/>
                    </a:effectRef>
                    <a:fontRef idx="minor">
                      <a:schemeClr val="tx1"/>
                    </a:fontRef>
                  </p:style>
                </p:cxnSp>
                <p:cxnSp>
                  <p:nvCxnSpPr>
                    <p:cNvPr id="85" name="Connettore 1 66"/>
                    <p:cNvCxnSpPr/>
                    <p:nvPr/>
                  </p:nvCxnSpPr>
                  <p:spPr>
                    <a:xfrm rot="16200000" flipH="1">
                      <a:off x="7292219" y="3520282"/>
                      <a:ext cx="401643" cy="365130"/>
                    </a:xfrm>
                    <a:prstGeom prst="line">
                      <a:avLst/>
                    </a:prstGeom>
                    <a:ln/>
                  </p:spPr>
                  <p:style>
                    <a:lnRef idx="2">
                      <a:schemeClr val="accent2"/>
                    </a:lnRef>
                    <a:fillRef idx="0">
                      <a:schemeClr val="accent2"/>
                    </a:fillRef>
                    <a:effectRef idx="1">
                      <a:schemeClr val="accent2"/>
                    </a:effectRef>
                    <a:fontRef idx="minor">
                      <a:schemeClr val="tx1"/>
                    </a:fontRef>
                  </p:style>
                </p:cxnSp>
                <p:cxnSp>
                  <p:nvCxnSpPr>
                    <p:cNvPr id="86" name="Connettore 1 67"/>
                    <p:cNvCxnSpPr/>
                    <p:nvPr/>
                  </p:nvCxnSpPr>
                  <p:spPr>
                    <a:xfrm rot="5400000">
                      <a:off x="7036629" y="3155154"/>
                      <a:ext cx="620723" cy="73025"/>
                    </a:xfrm>
                    <a:prstGeom prst="line">
                      <a:avLst/>
                    </a:prstGeom>
                    <a:ln/>
                  </p:spPr>
                  <p:style>
                    <a:lnRef idx="2">
                      <a:schemeClr val="accent2"/>
                    </a:lnRef>
                    <a:fillRef idx="0">
                      <a:schemeClr val="accent2"/>
                    </a:fillRef>
                    <a:effectRef idx="1">
                      <a:schemeClr val="accent2"/>
                    </a:effectRef>
                    <a:fontRef idx="minor">
                      <a:schemeClr val="tx1"/>
                    </a:fontRef>
                  </p:style>
                </p:cxnSp>
                <p:cxnSp>
                  <p:nvCxnSpPr>
                    <p:cNvPr id="87" name="Connettore 1 68"/>
                    <p:cNvCxnSpPr/>
                    <p:nvPr/>
                  </p:nvCxnSpPr>
                  <p:spPr>
                    <a:xfrm>
                      <a:off x="5411799" y="3429000"/>
                      <a:ext cx="1131903" cy="657234"/>
                    </a:xfrm>
                    <a:prstGeom prst="line">
                      <a:avLst/>
                    </a:prstGeom>
                    <a:ln/>
                  </p:spPr>
                  <p:style>
                    <a:lnRef idx="2">
                      <a:schemeClr val="accent2"/>
                    </a:lnRef>
                    <a:fillRef idx="0">
                      <a:schemeClr val="accent2"/>
                    </a:fillRef>
                    <a:effectRef idx="1">
                      <a:schemeClr val="accent2"/>
                    </a:effectRef>
                    <a:fontRef idx="minor">
                      <a:schemeClr val="tx1"/>
                    </a:fontRef>
                  </p:style>
                </p:cxnSp>
                <p:cxnSp>
                  <p:nvCxnSpPr>
                    <p:cNvPr id="88" name="Connettore 1 69"/>
                    <p:cNvCxnSpPr/>
                    <p:nvPr/>
                  </p:nvCxnSpPr>
                  <p:spPr>
                    <a:xfrm rot="5400000">
                      <a:off x="5101440" y="3702849"/>
                      <a:ext cx="584208" cy="36511"/>
                    </a:xfrm>
                    <a:prstGeom prst="line">
                      <a:avLst/>
                    </a:prstGeom>
                    <a:ln/>
                  </p:spPr>
                  <p:style>
                    <a:lnRef idx="2">
                      <a:schemeClr val="accent2"/>
                    </a:lnRef>
                    <a:fillRef idx="0">
                      <a:schemeClr val="accent2"/>
                    </a:fillRef>
                    <a:effectRef idx="1">
                      <a:schemeClr val="accent2"/>
                    </a:effectRef>
                    <a:fontRef idx="minor">
                      <a:schemeClr val="tx1"/>
                    </a:fontRef>
                  </p:style>
                </p:cxnSp>
                <p:cxnSp>
                  <p:nvCxnSpPr>
                    <p:cNvPr id="89" name="Connettore 1 70"/>
                    <p:cNvCxnSpPr/>
                    <p:nvPr/>
                  </p:nvCxnSpPr>
                  <p:spPr>
                    <a:xfrm rot="5400000" flipH="1" flipV="1">
                      <a:off x="6233342" y="4104491"/>
                      <a:ext cx="328617" cy="292104"/>
                    </a:xfrm>
                    <a:prstGeom prst="line">
                      <a:avLst/>
                    </a:prstGeom>
                    <a:ln/>
                  </p:spPr>
                  <p:style>
                    <a:lnRef idx="2">
                      <a:schemeClr val="accent2"/>
                    </a:lnRef>
                    <a:fillRef idx="0">
                      <a:schemeClr val="accent2"/>
                    </a:fillRef>
                    <a:effectRef idx="1">
                      <a:schemeClr val="accent2"/>
                    </a:effectRef>
                    <a:fontRef idx="minor">
                      <a:schemeClr val="tx1"/>
                    </a:fontRef>
                  </p:style>
                </p:cxnSp>
                <p:cxnSp>
                  <p:nvCxnSpPr>
                    <p:cNvPr id="90" name="Connettore 1 71"/>
                    <p:cNvCxnSpPr/>
                    <p:nvPr/>
                  </p:nvCxnSpPr>
                  <p:spPr>
                    <a:xfrm rot="10800000" flipV="1">
                      <a:off x="5411800" y="3282950"/>
                      <a:ext cx="328619" cy="146050"/>
                    </a:xfrm>
                    <a:prstGeom prst="line">
                      <a:avLst/>
                    </a:prstGeom>
                    <a:ln/>
                  </p:spPr>
                  <p:style>
                    <a:lnRef idx="2">
                      <a:schemeClr val="accent2"/>
                    </a:lnRef>
                    <a:fillRef idx="0">
                      <a:schemeClr val="accent2"/>
                    </a:fillRef>
                    <a:effectRef idx="1">
                      <a:schemeClr val="accent2"/>
                    </a:effectRef>
                    <a:fontRef idx="minor">
                      <a:schemeClr val="tx1"/>
                    </a:fontRef>
                  </p:style>
                </p:cxnSp>
                <p:cxnSp>
                  <p:nvCxnSpPr>
                    <p:cNvPr id="91" name="Connettore 1 72"/>
                    <p:cNvCxnSpPr/>
                    <p:nvPr/>
                  </p:nvCxnSpPr>
                  <p:spPr>
                    <a:xfrm rot="16200000" flipH="1">
                      <a:off x="5083181" y="3100382"/>
                      <a:ext cx="401644" cy="255591"/>
                    </a:xfrm>
                    <a:prstGeom prst="line">
                      <a:avLst/>
                    </a:prstGeom>
                    <a:ln/>
                  </p:spPr>
                  <p:style>
                    <a:lnRef idx="2">
                      <a:schemeClr val="accent2"/>
                    </a:lnRef>
                    <a:fillRef idx="0">
                      <a:schemeClr val="accent2"/>
                    </a:fillRef>
                    <a:effectRef idx="1">
                      <a:schemeClr val="accent2"/>
                    </a:effectRef>
                    <a:fontRef idx="minor">
                      <a:schemeClr val="tx1"/>
                    </a:fontRef>
                  </p:style>
                </p:cxnSp>
                <p:cxnSp>
                  <p:nvCxnSpPr>
                    <p:cNvPr id="92" name="Connettore 1 73"/>
                    <p:cNvCxnSpPr/>
                    <p:nvPr/>
                  </p:nvCxnSpPr>
                  <p:spPr>
                    <a:xfrm flipV="1">
                      <a:off x="4718052" y="3429001"/>
                      <a:ext cx="693747" cy="73025"/>
                    </a:xfrm>
                    <a:prstGeom prst="line">
                      <a:avLst/>
                    </a:prstGeom>
                    <a:ln/>
                  </p:spPr>
                  <p:style>
                    <a:lnRef idx="2">
                      <a:schemeClr val="accent2"/>
                    </a:lnRef>
                    <a:fillRef idx="0">
                      <a:schemeClr val="accent2"/>
                    </a:fillRef>
                    <a:effectRef idx="1">
                      <a:schemeClr val="accent2"/>
                    </a:effectRef>
                    <a:fontRef idx="minor">
                      <a:schemeClr val="tx1"/>
                    </a:fontRef>
                  </p:style>
                </p:cxnSp>
              </p:grpSp>
              <p:sp>
                <p:nvSpPr>
                  <p:cNvPr id="37" name="Cubo 14"/>
                  <p:cNvSpPr/>
                  <p:nvPr/>
                </p:nvSpPr>
                <p:spPr>
                  <a:xfrm>
                    <a:off x="4019457" y="2855829"/>
                    <a:ext cx="111249" cy="95666"/>
                  </a:xfrm>
                  <a:prstGeom prst="cube">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8" name="Cubo 15"/>
                  <p:cNvSpPr/>
                  <p:nvPr/>
                </p:nvSpPr>
                <p:spPr>
                  <a:xfrm>
                    <a:off x="4303998" y="3803519"/>
                    <a:ext cx="111249" cy="95666"/>
                  </a:xfrm>
                  <a:prstGeom prst="cube">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9" name="Cubo 16"/>
                  <p:cNvSpPr/>
                  <p:nvPr/>
                </p:nvSpPr>
                <p:spPr>
                  <a:xfrm>
                    <a:off x="4721183" y="3376012"/>
                    <a:ext cx="111249" cy="95666"/>
                  </a:xfrm>
                  <a:prstGeom prst="cube">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40" name="Cubo 17"/>
                  <p:cNvSpPr/>
                  <p:nvPr/>
                </p:nvSpPr>
                <p:spPr>
                  <a:xfrm>
                    <a:off x="5243200" y="3627135"/>
                    <a:ext cx="111249" cy="95666"/>
                  </a:xfrm>
                  <a:prstGeom prst="cube">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41" name="Cubo 18"/>
                  <p:cNvSpPr/>
                  <p:nvPr/>
                </p:nvSpPr>
                <p:spPr>
                  <a:xfrm>
                    <a:off x="4918009" y="4286332"/>
                    <a:ext cx="111249" cy="95666"/>
                  </a:xfrm>
                  <a:prstGeom prst="cube">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42" name="Cubo 19"/>
                  <p:cNvSpPr/>
                  <p:nvPr/>
                </p:nvSpPr>
                <p:spPr>
                  <a:xfrm>
                    <a:off x="5711730" y="4663017"/>
                    <a:ext cx="111249" cy="95666"/>
                  </a:xfrm>
                  <a:prstGeom prst="cube">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43" name="Cubo 20"/>
                  <p:cNvSpPr/>
                  <p:nvPr/>
                </p:nvSpPr>
                <p:spPr>
                  <a:xfrm>
                    <a:off x="5959901" y="4376019"/>
                    <a:ext cx="111249" cy="95666"/>
                  </a:xfrm>
                  <a:prstGeom prst="cube">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44" name="Cubo 21"/>
                  <p:cNvSpPr/>
                  <p:nvPr/>
                </p:nvSpPr>
                <p:spPr>
                  <a:xfrm>
                    <a:off x="6143891" y="4046420"/>
                    <a:ext cx="111249" cy="95666"/>
                  </a:xfrm>
                  <a:prstGeom prst="cube">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45" name="Cubo 22"/>
                  <p:cNvSpPr/>
                  <p:nvPr/>
                </p:nvSpPr>
                <p:spPr>
                  <a:xfrm>
                    <a:off x="6443408" y="4434315"/>
                    <a:ext cx="111249" cy="95666"/>
                  </a:xfrm>
                  <a:prstGeom prst="cube">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46" name="Cubo 23"/>
                  <p:cNvSpPr/>
                  <p:nvPr/>
                </p:nvSpPr>
                <p:spPr>
                  <a:xfrm>
                    <a:off x="6988958" y="4219067"/>
                    <a:ext cx="111249" cy="95666"/>
                  </a:xfrm>
                  <a:prstGeom prst="cube">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47" name="Cubo 24"/>
                  <p:cNvSpPr/>
                  <p:nvPr/>
                </p:nvSpPr>
                <p:spPr>
                  <a:xfrm>
                    <a:off x="6389923" y="3483635"/>
                    <a:ext cx="111249" cy="95666"/>
                  </a:xfrm>
                  <a:prstGeom prst="cube">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48" name="Cubo 25"/>
                  <p:cNvSpPr/>
                  <p:nvPr/>
                </p:nvSpPr>
                <p:spPr>
                  <a:xfrm>
                    <a:off x="5919253" y="3582291"/>
                    <a:ext cx="111249" cy="95666"/>
                  </a:xfrm>
                  <a:prstGeom prst="cube">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49" name="Cubo 26"/>
                  <p:cNvSpPr/>
                  <p:nvPr/>
                </p:nvSpPr>
                <p:spPr>
                  <a:xfrm>
                    <a:off x="6725810" y="3236996"/>
                    <a:ext cx="111249" cy="95666"/>
                  </a:xfrm>
                  <a:prstGeom prst="cube">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50" name="Cubo 27"/>
                  <p:cNvSpPr/>
                  <p:nvPr/>
                </p:nvSpPr>
                <p:spPr>
                  <a:xfrm>
                    <a:off x="6173841" y="3102468"/>
                    <a:ext cx="111249" cy="95666"/>
                  </a:xfrm>
                  <a:prstGeom prst="cube">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51" name="Somma 28"/>
                  <p:cNvSpPr/>
                  <p:nvPr/>
                </p:nvSpPr>
                <p:spPr>
                  <a:xfrm>
                    <a:off x="6668080" y="3809498"/>
                    <a:ext cx="98414" cy="103141"/>
                  </a:xfrm>
                  <a:prstGeom prst="flowChartSummingJunction">
                    <a:avLst/>
                  </a:prstGeom>
                  <a:solidFill>
                    <a:schemeClr val="bg1">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52" name="Cubo 29"/>
                  <p:cNvSpPr/>
                  <p:nvPr/>
                </p:nvSpPr>
                <p:spPr>
                  <a:xfrm>
                    <a:off x="5609036" y="3344622"/>
                    <a:ext cx="111249" cy="95666"/>
                  </a:xfrm>
                  <a:prstGeom prst="cube">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53" name="Cubo 30"/>
                  <p:cNvSpPr/>
                  <p:nvPr/>
                </p:nvSpPr>
                <p:spPr>
                  <a:xfrm>
                    <a:off x="5519181" y="2503809"/>
                    <a:ext cx="111249" cy="95666"/>
                  </a:xfrm>
                  <a:prstGeom prst="cube">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54" name="Cubo 31"/>
                  <p:cNvSpPr/>
                  <p:nvPr/>
                </p:nvSpPr>
                <p:spPr>
                  <a:xfrm>
                    <a:off x="4659137" y="2196632"/>
                    <a:ext cx="111249" cy="95666"/>
                  </a:xfrm>
                  <a:prstGeom prst="cube">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55" name="Cubo 32"/>
                  <p:cNvSpPr/>
                  <p:nvPr/>
                </p:nvSpPr>
                <p:spPr>
                  <a:xfrm>
                    <a:off x="5251754" y="2364795"/>
                    <a:ext cx="111249" cy="95666"/>
                  </a:xfrm>
                  <a:prstGeom prst="cube">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56" name="Cubo 33"/>
                  <p:cNvSpPr/>
                  <p:nvPr/>
                </p:nvSpPr>
                <p:spPr>
                  <a:xfrm>
                    <a:off x="4686949" y="2539683"/>
                    <a:ext cx="111249" cy="95666"/>
                  </a:xfrm>
                  <a:prstGeom prst="cube">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57" name="Cubo 34"/>
                  <p:cNvSpPr/>
                  <p:nvPr/>
                </p:nvSpPr>
                <p:spPr>
                  <a:xfrm>
                    <a:off x="4468730" y="2797533"/>
                    <a:ext cx="111249" cy="95666"/>
                  </a:xfrm>
                  <a:prstGeom prst="cube">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58" name="Cubo 35"/>
                  <p:cNvSpPr/>
                  <p:nvPr/>
                </p:nvSpPr>
                <p:spPr>
                  <a:xfrm>
                    <a:off x="4987893" y="2815470"/>
                    <a:ext cx="111249" cy="95666"/>
                  </a:xfrm>
                  <a:prstGeom prst="cube">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59" name="Cubo 36"/>
                  <p:cNvSpPr/>
                  <p:nvPr/>
                </p:nvSpPr>
                <p:spPr>
                  <a:xfrm>
                    <a:off x="6721531" y="4992615"/>
                    <a:ext cx="111249" cy="95666"/>
                  </a:xfrm>
                  <a:prstGeom prst="cube">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60" name="Cubo 37"/>
                  <p:cNvSpPr/>
                  <p:nvPr/>
                </p:nvSpPr>
                <p:spPr>
                  <a:xfrm>
                    <a:off x="6013385" y="2656276"/>
                    <a:ext cx="111249" cy="95666"/>
                  </a:xfrm>
                  <a:prstGeom prst="cube">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61" name="Cilindro 38"/>
                  <p:cNvSpPr/>
                  <p:nvPr/>
                </p:nvSpPr>
                <p:spPr>
                  <a:xfrm>
                    <a:off x="4939413" y="3734758"/>
                    <a:ext cx="98414" cy="137521"/>
                  </a:xfrm>
                  <a:prstGeom prst="can">
                    <a:avLst/>
                  </a:prstGeom>
                  <a:gradFill>
                    <a:gsLst>
                      <a:gs pos="31000">
                        <a:srgbClr val="00B050"/>
                      </a:gs>
                      <a:gs pos="13000">
                        <a:schemeClr val="accent1">
                          <a:tint val="44500"/>
                          <a:satMod val="160000"/>
                        </a:schemeClr>
                      </a:gs>
                      <a:gs pos="79000">
                        <a:srgbClr val="FF0000"/>
                      </a:gs>
                    </a:gsLst>
                    <a:lin ang="5400000" scaled="0"/>
                  </a:gra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62" name="Cilindro 39"/>
                  <p:cNvSpPr/>
                  <p:nvPr/>
                </p:nvSpPr>
                <p:spPr>
                  <a:xfrm>
                    <a:off x="6371411" y="2216041"/>
                    <a:ext cx="98414" cy="137522"/>
                  </a:xfrm>
                  <a:prstGeom prst="can">
                    <a:avLst/>
                  </a:prstGeom>
                  <a:gradFill>
                    <a:gsLst>
                      <a:gs pos="31000">
                        <a:srgbClr val="00B050"/>
                      </a:gs>
                      <a:gs pos="13000">
                        <a:schemeClr val="accent1">
                          <a:tint val="44500"/>
                          <a:satMod val="160000"/>
                        </a:schemeClr>
                      </a:gs>
                      <a:gs pos="79000">
                        <a:srgbClr val="FF0000"/>
                      </a:gs>
                    </a:gsLst>
                    <a:lin ang="5400000" scaled="0"/>
                  </a:gra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63" name="Cubo 40"/>
                  <p:cNvSpPr/>
                  <p:nvPr/>
                </p:nvSpPr>
                <p:spPr>
                  <a:xfrm>
                    <a:off x="4796066" y="2393185"/>
                    <a:ext cx="111249" cy="95666"/>
                  </a:xfrm>
                  <a:prstGeom prst="cube">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64" name="Cubo 41"/>
                  <p:cNvSpPr/>
                  <p:nvPr/>
                </p:nvSpPr>
                <p:spPr>
                  <a:xfrm>
                    <a:off x="7331286" y="5485157"/>
                    <a:ext cx="111249" cy="95666"/>
                  </a:xfrm>
                  <a:prstGeom prst="cube">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prstClr val="white"/>
                      </a:solidFill>
                      <a:effectLst/>
                      <a:uLnTx/>
                      <a:uFillTx/>
                      <a:latin typeface="Calibri"/>
                      <a:ea typeface="+mn-ea"/>
                      <a:cs typeface="+mn-cs"/>
                    </a:endParaRPr>
                  </a:p>
                </p:txBody>
              </p:sp>
              <p:cxnSp>
                <p:nvCxnSpPr>
                  <p:cNvPr id="65" name="Connettore 1 43"/>
                  <p:cNvCxnSpPr/>
                  <p:nvPr/>
                </p:nvCxnSpPr>
                <p:spPr>
                  <a:xfrm>
                    <a:off x="5447153" y="2062089"/>
                    <a:ext cx="924258" cy="222713"/>
                  </a:xfrm>
                  <a:prstGeom prst="line">
                    <a:avLst/>
                  </a:prstGeom>
                  <a:ln/>
                  <a:effectLst>
                    <a:glow rad="63500">
                      <a:schemeClr val="accent6">
                        <a:satMod val="175000"/>
                        <a:alpha val="40000"/>
                      </a:schemeClr>
                    </a:glow>
                    <a:outerShdw blurRad="40000" dist="20000" dir="5400000" rotWithShape="0">
                      <a:srgbClr val="000000">
                        <a:alpha val="38000"/>
                      </a:srgbClr>
                    </a:outerShdw>
                  </a:effectLst>
                </p:spPr>
                <p:style>
                  <a:lnRef idx="2">
                    <a:schemeClr val="accent2"/>
                  </a:lnRef>
                  <a:fillRef idx="0">
                    <a:schemeClr val="accent2"/>
                  </a:fillRef>
                  <a:effectRef idx="1">
                    <a:schemeClr val="accent2"/>
                  </a:effectRef>
                  <a:fontRef idx="minor">
                    <a:schemeClr val="tx1"/>
                  </a:fontRef>
                </p:style>
              </p:cxnSp>
              <p:sp>
                <p:nvSpPr>
                  <p:cNvPr id="66" name="Cubo 45"/>
                  <p:cNvSpPr/>
                  <p:nvPr/>
                </p:nvSpPr>
                <p:spPr>
                  <a:xfrm>
                    <a:off x="7337681" y="5474681"/>
                    <a:ext cx="111249" cy="95666"/>
                  </a:xfrm>
                  <a:prstGeom prst="cube">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67" name="Cilindro 48"/>
                  <p:cNvSpPr/>
                  <p:nvPr/>
                </p:nvSpPr>
                <p:spPr>
                  <a:xfrm>
                    <a:off x="4716052" y="2323677"/>
                    <a:ext cx="98414" cy="137522"/>
                  </a:xfrm>
                  <a:prstGeom prst="can">
                    <a:avLst/>
                  </a:prstGeom>
                  <a:gradFill>
                    <a:gsLst>
                      <a:gs pos="31000">
                        <a:srgbClr val="00B050"/>
                      </a:gs>
                      <a:gs pos="13000">
                        <a:schemeClr val="accent1">
                          <a:tint val="44500"/>
                          <a:satMod val="160000"/>
                        </a:schemeClr>
                      </a:gs>
                      <a:gs pos="79000">
                        <a:srgbClr val="FF0000"/>
                      </a:gs>
                    </a:gsLst>
                    <a:lin ang="5400000" scaled="0"/>
                  </a:gra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68" name="Cilindro 49"/>
                  <p:cNvSpPr/>
                  <p:nvPr/>
                </p:nvSpPr>
                <p:spPr>
                  <a:xfrm>
                    <a:off x="6612455" y="4147323"/>
                    <a:ext cx="98414" cy="137522"/>
                  </a:xfrm>
                  <a:prstGeom prst="can">
                    <a:avLst/>
                  </a:prstGeom>
                  <a:gradFill>
                    <a:gsLst>
                      <a:gs pos="31000">
                        <a:srgbClr val="00B050"/>
                      </a:gs>
                      <a:gs pos="13000">
                        <a:schemeClr val="accent1">
                          <a:tint val="44500"/>
                          <a:satMod val="160000"/>
                        </a:schemeClr>
                      </a:gs>
                      <a:gs pos="79000">
                        <a:srgbClr val="FF0000"/>
                      </a:gs>
                    </a:gsLst>
                    <a:lin ang="5400000" scaled="0"/>
                  </a:gra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prstClr val="white"/>
                      </a:solidFill>
                      <a:effectLst/>
                      <a:uLnTx/>
                      <a:uFillTx/>
                      <a:latin typeface="Calibri"/>
                      <a:ea typeface="+mn-ea"/>
                      <a:cs typeface="+mn-cs"/>
                    </a:endParaRPr>
                  </a:p>
                </p:txBody>
              </p:sp>
              <p:cxnSp>
                <p:nvCxnSpPr>
                  <p:cNvPr id="69" name="Connettore 1 50"/>
                  <p:cNvCxnSpPr/>
                  <p:nvPr/>
                </p:nvCxnSpPr>
                <p:spPr>
                  <a:xfrm flipH="1" flipV="1">
                    <a:off x="4812327" y="2392438"/>
                    <a:ext cx="55055" cy="58296"/>
                  </a:xfrm>
                  <a:prstGeom prst="line">
                    <a:avLst/>
                  </a:prstGeom>
                  <a:ln>
                    <a:solidFill>
                      <a:srgbClr val="FFFF00"/>
                    </a:solidFill>
                  </a:ln>
                </p:spPr>
                <p:style>
                  <a:lnRef idx="2">
                    <a:schemeClr val="accent6"/>
                  </a:lnRef>
                  <a:fillRef idx="0">
                    <a:schemeClr val="accent6"/>
                  </a:fillRef>
                  <a:effectRef idx="1">
                    <a:schemeClr val="accent6"/>
                  </a:effectRef>
                  <a:fontRef idx="minor">
                    <a:schemeClr val="tx1"/>
                  </a:fontRef>
                </p:style>
              </p:cxnSp>
              <p:sp>
                <p:nvSpPr>
                  <p:cNvPr id="70" name="Cubo 51"/>
                  <p:cNvSpPr/>
                  <p:nvPr/>
                </p:nvSpPr>
                <p:spPr>
                  <a:xfrm>
                    <a:off x="5392954" y="2010532"/>
                    <a:ext cx="111249" cy="95666"/>
                  </a:xfrm>
                  <a:prstGeom prst="cube">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prstClr val="white"/>
                      </a:solidFill>
                      <a:effectLst/>
                      <a:uLnTx/>
                      <a:uFillTx/>
                      <a:latin typeface="Calibri"/>
                      <a:ea typeface="+mn-ea"/>
                      <a:cs typeface="+mn-cs"/>
                    </a:endParaRPr>
                  </a:p>
                </p:txBody>
              </p:sp>
            </p:grpSp>
            <p:sp>
              <p:nvSpPr>
                <p:cNvPr id="30" name="Cilindro 7"/>
                <p:cNvSpPr/>
                <p:nvPr/>
              </p:nvSpPr>
              <p:spPr>
                <a:xfrm>
                  <a:off x="5730248" y="2913694"/>
                  <a:ext cx="98414" cy="137522"/>
                </a:xfrm>
                <a:prstGeom prst="can">
                  <a:avLst/>
                </a:prstGeom>
                <a:gradFill>
                  <a:gsLst>
                    <a:gs pos="31000">
                      <a:srgbClr val="00B050"/>
                    </a:gs>
                    <a:gs pos="13000">
                      <a:schemeClr val="accent1">
                        <a:tint val="44500"/>
                        <a:satMod val="160000"/>
                      </a:schemeClr>
                    </a:gs>
                    <a:gs pos="79000">
                      <a:srgbClr val="FF0000"/>
                    </a:gs>
                  </a:gsLst>
                  <a:lin ang="5400000" scaled="0"/>
                </a:gra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prstClr val="white"/>
                    </a:solidFill>
                    <a:effectLst/>
                    <a:uLnTx/>
                    <a:uFillTx/>
                    <a:latin typeface="Calibri"/>
                    <a:ea typeface="+mn-ea"/>
                    <a:cs typeface="+mn-cs"/>
                  </a:endParaRPr>
                </a:p>
              </p:txBody>
            </p:sp>
          </p:grpSp>
          <p:sp>
            <p:nvSpPr>
              <p:cNvPr id="25" name="Triangolo isoscele 76"/>
              <p:cNvSpPr/>
              <p:nvPr/>
            </p:nvSpPr>
            <p:spPr>
              <a:xfrm>
                <a:off x="4797692" y="2097823"/>
                <a:ext cx="99326" cy="107602"/>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6" name="Disco magnetico 83"/>
              <p:cNvSpPr/>
              <p:nvPr/>
            </p:nvSpPr>
            <p:spPr>
              <a:xfrm>
                <a:off x="4648705" y="2097826"/>
                <a:ext cx="112568" cy="179336"/>
              </a:xfrm>
              <a:prstGeom prst="flowChartMagneticDisk">
                <a:avLst/>
              </a:prstGeom>
              <a:gradFill>
                <a:gsLst>
                  <a:gs pos="0">
                    <a:srgbClr val="000082"/>
                  </a:gs>
                  <a:gs pos="30000">
                    <a:srgbClr val="66008F"/>
                  </a:gs>
                  <a:gs pos="64999">
                    <a:srgbClr val="BA0066"/>
                  </a:gs>
                  <a:gs pos="89999">
                    <a:srgbClr val="FF0000"/>
                  </a:gs>
                  <a:gs pos="100000">
                    <a:srgbClr val="FF8200"/>
                  </a:gs>
                </a:gsLst>
                <a:lin ang="5400000" scaled="0"/>
              </a:gradFill>
              <a:ln w="6350"/>
              <a:effectLst/>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27" name="Connettore 1 87"/>
              <p:cNvCxnSpPr/>
              <p:nvPr/>
            </p:nvCxnSpPr>
            <p:spPr>
              <a:xfrm flipH="1">
                <a:off x="4922934" y="2043757"/>
                <a:ext cx="2448853" cy="138279"/>
              </a:xfrm>
              <a:prstGeom prst="line">
                <a:avLst/>
              </a:prstGeom>
              <a:ln w="38100">
                <a:solidFill>
                  <a:srgbClr val="FFFF00"/>
                </a:solidFill>
                <a:prstDash val="sysDot"/>
              </a:ln>
              <a:effectLst>
                <a:glow rad="63500">
                  <a:schemeClr val="accent2">
                    <a:satMod val="175000"/>
                    <a:alpha val="40000"/>
                  </a:schemeClr>
                </a:glow>
                <a:outerShdw blurRad="40000" dist="20000" dir="5400000" rotWithShape="0">
                  <a:srgbClr val="000000">
                    <a:alpha val="38000"/>
                  </a:srgbClr>
                </a:outerShdw>
              </a:effectLst>
            </p:spPr>
            <p:style>
              <a:lnRef idx="2">
                <a:schemeClr val="accent6"/>
              </a:lnRef>
              <a:fillRef idx="0">
                <a:schemeClr val="accent6"/>
              </a:fillRef>
              <a:effectRef idx="1">
                <a:schemeClr val="accent6"/>
              </a:effectRef>
              <a:fontRef idx="minor">
                <a:schemeClr val="tx1"/>
              </a:fontRef>
            </p:style>
          </p:cxnSp>
          <p:sp>
            <p:nvSpPr>
              <p:cNvPr id="28" name="CasellaDiTesto 81"/>
              <p:cNvSpPr txBox="1"/>
              <p:nvPr/>
            </p:nvSpPr>
            <p:spPr>
              <a:xfrm>
                <a:off x="4130020" y="2352817"/>
                <a:ext cx="1663085" cy="604093"/>
              </a:xfrm>
              <a:prstGeom prst="roundRect">
                <a:avLst/>
              </a:prstGeom>
              <a:solidFill>
                <a:srgbClr val="FFFF00">
                  <a:alpha val="44000"/>
                </a:srgb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mn-cs"/>
                  </a:rPr>
                  <a:t>NAPLES</a:t>
                </a:r>
                <a:endParaRPr kumimoji="0" lang="it-IT" sz="9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mn-cs"/>
                </a:endParaRPr>
              </a:p>
            </p:txBody>
          </p:sp>
        </p:grpSp>
        <p:sp>
          <p:nvSpPr>
            <p:cNvPr id="22" name="CasellaDiTesto 81"/>
            <p:cNvSpPr txBox="1"/>
            <p:nvPr/>
          </p:nvSpPr>
          <p:spPr>
            <a:xfrm rot="21350713">
              <a:off x="851072" y="4291620"/>
              <a:ext cx="858141" cy="35242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000" b="1" i="0" u="none" strike="noStrike" kern="1200" cap="none" spc="0" normalizeH="0" baseline="0" noProof="0" dirty="0">
                  <a:ln>
                    <a:noFill/>
                  </a:ln>
                  <a:solidFill>
                    <a:srgbClr val="F4EE00"/>
                  </a:solidFill>
                  <a:effectLst>
                    <a:glow rad="63500">
                      <a:srgbClr val="C0504D">
                        <a:satMod val="175000"/>
                        <a:alpha val="40000"/>
                      </a:srgbClr>
                    </a:glow>
                    <a:outerShdw blurRad="38100" dist="38100" dir="2700000" algn="tl">
                      <a:srgbClr val="000000">
                        <a:alpha val="43137"/>
                      </a:srgbClr>
                    </a:outerShdw>
                  </a:effectLst>
                  <a:uLnTx/>
                  <a:uFillTx/>
                  <a:latin typeface="Calibri"/>
                  <a:ea typeface="+mn-ea"/>
                  <a:cs typeface="+mn-cs"/>
                </a:rPr>
                <a:t>85 km</a:t>
              </a:r>
              <a:endParaRPr kumimoji="0" lang="it-IT" sz="1200" b="1" i="0" u="none" strike="noStrike" kern="1200" cap="none" spc="0" normalizeH="0" baseline="0" noProof="0" dirty="0">
                <a:ln>
                  <a:noFill/>
                </a:ln>
                <a:solidFill>
                  <a:srgbClr val="F4EE00"/>
                </a:solidFill>
                <a:effectLst>
                  <a:glow rad="63500">
                    <a:srgbClr val="C0504D">
                      <a:satMod val="175000"/>
                      <a:alpha val="40000"/>
                    </a:srgbClr>
                  </a:glow>
                  <a:outerShdw blurRad="38100" dist="38100" dir="2700000" algn="tl">
                    <a:srgbClr val="000000">
                      <a:alpha val="43137"/>
                    </a:srgbClr>
                  </a:outerShdw>
                </a:effectLst>
                <a:uLnTx/>
                <a:uFillTx/>
                <a:latin typeface="Calibri"/>
                <a:ea typeface="+mn-ea"/>
                <a:cs typeface="+mn-cs"/>
              </a:endParaRPr>
            </a:p>
          </p:txBody>
        </p:sp>
      </p:grpSp>
      <p:sp>
        <p:nvSpPr>
          <p:cNvPr id="123" name="Rectangle 3"/>
          <p:cNvSpPr>
            <a:spLocks/>
          </p:cNvSpPr>
          <p:nvPr/>
        </p:nvSpPr>
        <p:spPr bwMode="auto">
          <a:xfrm>
            <a:off x="10843592" y="2780929"/>
            <a:ext cx="923330" cy="1354217"/>
          </a:xfrm>
          <a:prstGeom prst="rect">
            <a:avLst/>
          </a:prstGeom>
          <a:noFill/>
          <a:ln w="12700">
            <a:noFill/>
            <a:miter lim="800000"/>
            <a:headEnd/>
            <a:tailEnd/>
          </a:ln>
          <a:effectLst>
            <a:outerShdw blurRad="50800" dist="38100" dir="2700000" algn="tl" rotWithShape="0">
              <a:prstClr val="black">
                <a:alpha val="40000"/>
              </a:prstClr>
            </a:outerShdw>
          </a:effectLst>
        </p:spPr>
        <p:txBody>
          <a:bodyPr wrap="none" lIns="0" tIns="0" rIns="0" bIns="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a:ln>
                  <a:noFill/>
                </a:ln>
                <a:solidFill>
                  <a:prstClr val="black"/>
                </a:solidFill>
                <a:effectLst/>
                <a:uLnTx/>
                <a:uFillTx/>
                <a:latin typeface="Webdings" pitchFamily="18" charset="2"/>
                <a:ea typeface="Lucida Grande"/>
                <a:cs typeface="Lucida Grande"/>
                <a:sym typeface="Webdings" pitchFamily="18" charset="2"/>
              </a:rPr>
              <a:t>C</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4BACC6">
                    <a:lumMod val="50000"/>
                  </a:srgbClr>
                </a:solidFill>
                <a:effectLst/>
                <a:uLnTx/>
                <a:uFillTx/>
                <a:latin typeface="Calibri"/>
                <a:ea typeface="+mn-ea"/>
                <a:cs typeface="+mn-cs"/>
                <a:sym typeface="Webdings" pitchFamily="18" charset="2"/>
              </a:rPr>
              <a:t>TARGET</a:t>
            </a:r>
          </a:p>
        </p:txBody>
      </p:sp>
      <p:sp>
        <p:nvSpPr>
          <p:cNvPr id="4" name="Freccia a destra 3"/>
          <p:cNvSpPr/>
          <p:nvPr/>
        </p:nvSpPr>
        <p:spPr>
          <a:xfrm>
            <a:off x="3846028" y="2774534"/>
            <a:ext cx="7285596" cy="1512168"/>
          </a:xfrm>
          <a:prstGeom prst="rightArrow">
            <a:avLst/>
          </a:prstGeom>
          <a:gradFill>
            <a:gsLst>
              <a:gs pos="0">
                <a:schemeClr val="accent1">
                  <a:lumMod val="60000"/>
                  <a:lumOff val="40000"/>
                  <a:alpha val="28000"/>
                </a:schemeClr>
              </a:gs>
              <a:gs pos="28000">
                <a:schemeClr val="accent1">
                  <a:lumMod val="60000"/>
                  <a:lumOff val="40000"/>
                </a:schemeClr>
              </a:gs>
            </a:gsLst>
            <a:lin ang="0" scaled="0"/>
          </a:gradFill>
          <a:scene3d>
            <a:camera prst="perspectiveLeft"/>
            <a:lightRig rig="threePt" dir="t"/>
          </a:scene3d>
          <a:sp3d>
            <a:bevelT/>
          </a:sp3d>
        </p:spPr>
        <p:style>
          <a:lnRef idx="0">
            <a:schemeClr val="dk1">
              <a:hueOff val="0"/>
              <a:satOff val="0"/>
              <a:lumOff val="0"/>
              <a:alphaOff val="0"/>
            </a:schemeClr>
          </a:lnRef>
          <a:fillRef idx="1">
            <a:schemeClr val="accent1">
              <a:tint val="55000"/>
              <a:hueOff val="0"/>
              <a:satOff val="0"/>
              <a:lumOff val="0"/>
              <a:alphaOff val="0"/>
            </a:schemeClr>
          </a:fillRef>
          <a:effectRef idx="2">
            <a:schemeClr val="accent1">
              <a:tint val="55000"/>
              <a:hueOff val="0"/>
              <a:satOff val="0"/>
              <a:lumOff val="0"/>
              <a:alphaOff val="0"/>
            </a:schemeClr>
          </a:effectRef>
          <a:fontRef idx="minor">
            <a:schemeClr val="dk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prstClr val="black">
                  <a:hueOff val="0"/>
                  <a:satOff val="0"/>
                  <a:lumOff val="0"/>
                  <a:alphaOff val="0"/>
                </a:prstClr>
              </a:solidFill>
              <a:effectLst/>
              <a:uLnTx/>
              <a:uFillTx/>
              <a:latin typeface="Calibri"/>
              <a:ea typeface="+mn-ea"/>
              <a:cs typeface="+mn-cs"/>
            </a:endParaRPr>
          </a:p>
        </p:txBody>
      </p:sp>
      <p:sp>
        <p:nvSpPr>
          <p:cNvPr id="97" name="Titolo 1"/>
          <p:cNvSpPr txBox="1">
            <a:spLocks/>
          </p:cNvSpPr>
          <p:nvPr/>
        </p:nvSpPr>
        <p:spPr>
          <a:xfrm>
            <a:off x="250097" y="1198808"/>
            <a:ext cx="2684800" cy="290254"/>
          </a:xfrm>
          <a:prstGeom prst="rect">
            <a:avLst/>
          </a:prstGeom>
        </p:spPr>
        <p:txBody>
          <a:bodyPr vert="horz" lIns="91440" tIns="45720" rIns="91440" bIns="45720" rtlCol="0" anchor="ctr">
            <a:noAutofit/>
          </a:bodyPr>
          <a:lstStyle/>
          <a:p>
            <a:pPr lvl="0">
              <a:spcBef>
                <a:spcPct val="0"/>
              </a:spcBef>
              <a:defRPr/>
            </a:pPr>
            <a:r>
              <a:rPr lang="it-IT" sz="3200" b="1" i="1" dirty="0" err="1">
                <a:solidFill>
                  <a:srgbClr val="0070C0"/>
                </a:solidFill>
                <a:effectLst>
                  <a:outerShdw blurRad="38100" dist="38100" dir="2700000" algn="tl">
                    <a:srgbClr val="000000">
                      <a:alpha val="43137"/>
                    </a:srgbClr>
                  </a:outerShdw>
                </a:effectLst>
              </a:rPr>
              <a:t>PRESTo</a:t>
            </a:r>
            <a:r>
              <a:rPr lang="it-IT" sz="3200" b="1" i="1" dirty="0">
                <a:solidFill>
                  <a:srgbClr val="0070C0"/>
                </a:solidFill>
                <a:effectLst>
                  <a:outerShdw blurRad="38100" dist="38100" dir="2700000" algn="tl">
                    <a:srgbClr val="000000">
                      <a:alpha val="43137"/>
                    </a:srgbClr>
                  </a:outerShdw>
                </a:effectLst>
              </a:rPr>
              <a:t> :</a:t>
            </a:r>
          </a:p>
          <a:p>
            <a:pPr lvl="0">
              <a:spcBef>
                <a:spcPct val="0"/>
              </a:spcBef>
              <a:defRPr/>
            </a:pPr>
            <a:r>
              <a:rPr kumimoji="0" lang="it-IT" sz="3200" b="1" i="1"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Calibri"/>
                <a:ea typeface="+mn-ea"/>
                <a:cs typeface="+mn-cs"/>
              </a:rPr>
              <a:t>Source </a:t>
            </a:r>
            <a:r>
              <a:rPr kumimoji="0" lang="it-IT" sz="3200" b="1" i="1" u="none" strike="noStrike" kern="1200" cap="none" spc="0" normalizeH="0" baseline="0" noProof="0" dirty="0" err="1">
                <a:ln>
                  <a:noFill/>
                </a:ln>
                <a:solidFill>
                  <a:srgbClr val="0070C0"/>
                </a:solidFill>
                <a:effectLst>
                  <a:outerShdw blurRad="38100" dist="38100" dir="2700000" algn="tl">
                    <a:srgbClr val="000000">
                      <a:alpha val="43137"/>
                    </a:srgbClr>
                  </a:outerShdw>
                </a:effectLst>
                <a:uLnTx/>
                <a:uFillTx/>
                <a:latin typeface="Calibri"/>
                <a:ea typeface="+mn-ea"/>
                <a:cs typeface="+mn-cs"/>
              </a:rPr>
              <a:t>Based</a:t>
            </a:r>
            <a:endParaRPr kumimoji="0" lang="it-IT" sz="3200" b="1" i="1"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Calibri"/>
              <a:ea typeface="+mn-ea"/>
              <a:cs typeface="+mn-cs"/>
            </a:endParaRPr>
          </a:p>
          <a:p>
            <a:pPr lvl="0">
              <a:spcBef>
                <a:spcPct val="0"/>
              </a:spcBef>
              <a:defRPr/>
            </a:pPr>
            <a:r>
              <a:rPr kumimoji="0" lang="it-IT" sz="3200" b="1" i="1" u="none" strike="noStrike" kern="1200" cap="none" spc="0" normalizeH="0" baseline="0" noProof="0" dirty="0" err="1">
                <a:ln>
                  <a:noFill/>
                </a:ln>
                <a:solidFill>
                  <a:srgbClr val="0070C0"/>
                </a:solidFill>
                <a:effectLst>
                  <a:outerShdw blurRad="38100" dist="38100" dir="2700000" algn="tl">
                    <a:srgbClr val="000000">
                      <a:alpha val="43137"/>
                    </a:srgbClr>
                  </a:outerShdw>
                </a:effectLst>
                <a:uLnTx/>
                <a:uFillTx/>
                <a:latin typeface="Calibri"/>
                <a:ea typeface="+mn-ea"/>
                <a:cs typeface="+mn-cs"/>
              </a:rPr>
              <a:t>Early</a:t>
            </a:r>
            <a:r>
              <a:rPr kumimoji="0" lang="it-IT" sz="3200" b="1" i="1"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Calibri"/>
                <a:ea typeface="+mn-ea"/>
                <a:cs typeface="+mn-cs"/>
              </a:rPr>
              <a:t> Warning </a:t>
            </a:r>
            <a:r>
              <a:rPr kumimoji="0" lang="it-IT" sz="3200" b="1" i="1" u="none" strike="noStrike" kern="1200" cap="none" spc="0" normalizeH="0" baseline="0" noProof="0" dirty="0" err="1">
                <a:ln>
                  <a:noFill/>
                </a:ln>
                <a:solidFill>
                  <a:srgbClr val="0070C0"/>
                </a:solidFill>
                <a:effectLst>
                  <a:outerShdw blurRad="38100" dist="38100" dir="2700000" algn="tl">
                    <a:srgbClr val="000000">
                      <a:alpha val="43137"/>
                    </a:srgbClr>
                  </a:outerShdw>
                </a:effectLst>
                <a:uLnTx/>
                <a:uFillTx/>
                <a:latin typeface="Calibri"/>
                <a:ea typeface="+mn-ea"/>
                <a:cs typeface="+mn-cs"/>
              </a:rPr>
              <a:t>method</a:t>
            </a:r>
            <a:endParaRPr kumimoji="0" lang="it-IT" sz="3200" b="1" i="1" u="none" strike="noStrike" kern="1200" cap="none" spc="0" normalizeH="0" baseline="30000" noProof="0" dirty="0">
              <a:ln>
                <a:noFill/>
              </a:ln>
              <a:solidFill>
                <a:srgbClr val="0070C0"/>
              </a:solidFill>
              <a:effectLst>
                <a:outerShdw blurRad="38100" dist="38100" dir="2700000" algn="tl">
                  <a:srgbClr val="000000">
                    <a:alpha val="43137"/>
                  </a:srgbClr>
                </a:outerShdw>
              </a:effectLst>
              <a:uLnTx/>
              <a:uFillTx/>
              <a:latin typeface="Calibri"/>
              <a:ea typeface="+mn-ea"/>
              <a:cs typeface="+mn-cs"/>
            </a:endParaRPr>
          </a:p>
        </p:txBody>
      </p:sp>
      <p:sp>
        <p:nvSpPr>
          <p:cNvPr id="100" name="Rettangolo 99"/>
          <p:cNvSpPr/>
          <p:nvPr/>
        </p:nvSpPr>
        <p:spPr>
          <a:xfrm>
            <a:off x="2970818" y="6578170"/>
            <a:ext cx="8424936" cy="14401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100" b="1" i="1" u="none" strike="noStrike" kern="1200" cap="none" spc="0" normalizeH="0" baseline="0" noProof="0" dirty="0">
                <a:ln>
                  <a:noFill/>
                </a:ln>
                <a:solidFill>
                  <a:srgbClr val="C0504D">
                    <a:lumMod val="75000"/>
                  </a:srgbClr>
                </a:solidFill>
                <a:effectLst/>
                <a:uLnTx/>
                <a:uFillTx/>
                <a:latin typeface="Calibri"/>
                <a:ea typeface="+mn-ea"/>
                <a:cs typeface="+mn-cs"/>
              </a:rPr>
              <a:t>SECS FROM ORIGIN TIME</a:t>
            </a:r>
          </a:p>
        </p:txBody>
      </p:sp>
      <p:sp>
        <p:nvSpPr>
          <p:cNvPr id="112" name="Connettore 111"/>
          <p:cNvSpPr>
            <a:spLocks noChangeAspect="1"/>
          </p:cNvSpPr>
          <p:nvPr/>
        </p:nvSpPr>
        <p:spPr>
          <a:xfrm>
            <a:off x="1882630" y="2323304"/>
            <a:ext cx="2480242" cy="2480242"/>
          </a:xfrm>
          <a:prstGeom prst="flowChartConnector">
            <a:avLst/>
          </a:prstGeom>
          <a:gradFill flip="none" rotWithShape="1">
            <a:gsLst>
              <a:gs pos="46000">
                <a:srgbClr val="FFFF00">
                  <a:alpha val="13000"/>
                </a:srgbClr>
              </a:gs>
              <a:gs pos="100000">
                <a:srgbClr val="FFFF00">
                  <a:alpha val="79000"/>
                </a:srgbClr>
              </a:gs>
            </a:gsLst>
            <a:path path="circle">
              <a:fillToRect l="50000" t="50000" r="50000" b="50000"/>
            </a:path>
            <a:tileRect/>
          </a:gradFill>
          <a:ln w="0">
            <a:solidFill>
              <a:srgbClr val="FFFF00">
                <a:alpha val="77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Stella a 5 punte 4"/>
          <p:cNvSpPr/>
          <p:nvPr/>
        </p:nvSpPr>
        <p:spPr>
          <a:xfrm rot="20584380">
            <a:off x="2733594" y="3187801"/>
            <a:ext cx="720080" cy="648072"/>
          </a:xfrm>
          <a:prstGeom prst="star5">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a:ea typeface="+mn-ea"/>
              <a:cs typeface="+mn-cs"/>
            </a:endParaRPr>
          </a:p>
        </p:txBody>
      </p:sp>
      <p:sp>
        <p:nvSpPr>
          <p:cNvPr id="105" name="Fumetto 2 104"/>
          <p:cNvSpPr/>
          <p:nvPr/>
        </p:nvSpPr>
        <p:spPr>
          <a:xfrm>
            <a:off x="2791484" y="4278634"/>
            <a:ext cx="1043608" cy="648072"/>
          </a:xfrm>
          <a:prstGeom prst="wedgeRoundRectCallout">
            <a:avLst>
              <a:gd name="adj1" fmla="val -21573"/>
              <a:gd name="adj2" fmla="val -115658"/>
              <a:gd name="adj3" fmla="val 16667"/>
            </a:avLst>
          </a:prstGeom>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0" i="1" u="none" strike="noStrike" kern="1200" cap="none" spc="0" normalizeH="0" baseline="0" noProof="0" dirty="0" err="1">
                <a:ln>
                  <a:noFill/>
                </a:ln>
                <a:solidFill>
                  <a:srgbClr val="C0504D"/>
                </a:solidFill>
                <a:effectLst>
                  <a:outerShdw blurRad="38100" dist="38100" dir="2700000" algn="tl">
                    <a:srgbClr val="000000">
                      <a:alpha val="43137"/>
                    </a:srgbClr>
                  </a:outerShdw>
                </a:effectLst>
                <a:uLnTx/>
                <a:uFillTx/>
                <a:latin typeface="Calibri"/>
                <a:ea typeface="+mn-ea"/>
                <a:cs typeface="+mn-cs"/>
              </a:rPr>
              <a:t>Origin</a:t>
            </a:r>
            <a:r>
              <a:rPr kumimoji="0" lang="it-IT" sz="1800" b="0" i="1" u="none" strike="noStrike" kern="1200" cap="none" spc="0" normalizeH="0" baseline="0" noProof="0" dirty="0">
                <a:ln>
                  <a:noFill/>
                </a:ln>
                <a:solidFill>
                  <a:srgbClr val="C0504D"/>
                </a:solidFill>
                <a:effectLst>
                  <a:outerShdw blurRad="38100" dist="38100" dir="2700000" algn="tl">
                    <a:srgbClr val="000000">
                      <a:alpha val="43137"/>
                    </a:srgbClr>
                  </a:outerShdw>
                </a:effectLst>
                <a:uLnTx/>
                <a:uFillTx/>
                <a:latin typeface="Calibri"/>
                <a:ea typeface="+mn-ea"/>
                <a:cs typeface="+mn-cs"/>
              </a:rPr>
              <a:t> </a:t>
            </a:r>
            <a:r>
              <a:rPr kumimoji="0" lang="it-IT" sz="1800" b="0" i="1" u="none" strike="noStrike" kern="1200" cap="none" spc="0" normalizeH="0" baseline="0" noProof="0" dirty="0" err="1">
                <a:ln>
                  <a:noFill/>
                </a:ln>
                <a:solidFill>
                  <a:srgbClr val="C0504D"/>
                </a:solidFill>
                <a:effectLst>
                  <a:outerShdw blurRad="38100" dist="38100" dir="2700000" algn="tl">
                    <a:srgbClr val="000000">
                      <a:alpha val="43137"/>
                    </a:srgbClr>
                  </a:outerShdw>
                </a:effectLst>
                <a:uLnTx/>
                <a:uFillTx/>
                <a:latin typeface="Calibri"/>
                <a:ea typeface="+mn-ea"/>
                <a:cs typeface="+mn-cs"/>
              </a:rPr>
              <a:t>Time</a:t>
            </a:r>
            <a:endParaRPr kumimoji="0" lang="it-IT" sz="1800" b="0" i="1" u="none" strike="noStrike" kern="1200" cap="none" spc="0" normalizeH="0" baseline="0" noProof="0" dirty="0">
              <a:ln>
                <a:noFill/>
              </a:ln>
              <a:solidFill>
                <a:srgbClr val="C0504D"/>
              </a:solidFill>
              <a:effectLst>
                <a:outerShdw blurRad="38100" dist="38100" dir="2700000" algn="tl">
                  <a:srgbClr val="000000">
                    <a:alpha val="43137"/>
                  </a:srgbClr>
                </a:outerShdw>
              </a:effectLst>
              <a:uLnTx/>
              <a:uFillTx/>
              <a:latin typeface="Calibri"/>
              <a:ea typeface="+mn-ea"/>
              <a:cs typeface="+mn-cs"/>
            </a:endParaRPr>
          </a:p>
        </p:txBody>
      </p:sp>
      <p:grpSp>
        <p:nvGrpSpPr>
          <p:cNvPr id="136" name="Gruppo 135"/>
          <p:cNvGrpSpPr/>
          <p:nvPr/>
        </p:nvGrpSpPr>
        <p:grpSpPr>
          <a:xfrm>
            <a:off x="3462086" y="921508"/>
            <a:ext cx="1296144" cy="2720598"/>
            <a:chOff x="718886" y="921508"/>
            <a:chExt cx="1296144" cy="2720598"/>
          </a:xfrm>
        </p:grpSpPr>
        <p:sp>
          <p:nvSpPr>
            <p:cNvPr id="6" name="Oval 7171"/>
            <p:cNvSpPr>
              <a:spLocks noChangeAspect="1"/>
            </p:cNvSpPr>
            <p:nvPr/>
          </p:nvSpPr>
          <p:spPr>
            <a:xfrm>
              <a:off x="1560452" y="3462106"/>
              <a:ext cx="177167" cy="180000"/>
            </a:xfrm>
            <a:prstGeom prst="ellipse">
              <a:avLst/>
            </a:prstGeom>
          </p:spPr>
          <p:style>
            <a:lnRef idx="0">
              <a:schemeClr val="accent3"/>
            </a:lnRef>
            <a:fillRef idx="3">
              <a:schemeClr val="accent3"/>
            </a:fillRef>
            <a:effectRef idx="3">
              <a:schemeClr val="accent3"/>
            </a:effectRef>
            <a:fontRef idx="minor">
              <a:schemeClr val="lt1"/>
            </a:fontRef>
          </p:style>
        </p:sp>
        <p:sp>
          <p:nvSpPr>
            <p:cNvPr id="8" name="Fumetto 2 7"/>
            <p:cNvSpPr/>
            <p:nvPr/>
          </p:nvSpPr>
          <p:spPr>
            <a:xfrm flipH="1">
              <a:off x="718886" y="921508"/>
              <a:ext cx="1296144" cy="1944216"/>
            </a:xfrm>
            <a:prstGeom prst="wedgeRoundRectCallout">
              <a:avLst>
                <a:gd name="adj1" fmla="val -21203"/>
                <a:gd name="adj2" fmla="val 80060"/>
                <a:gd name="adj3" fmla="val 16667"/>
              </a:avLst>
            </a:prstGeom>
          </p:spPr>
          <p:style>
            <a:lnRef idx="1">
              <a:schemeClr val="accent3"/>
            </a:lnRef>
            <a:fillRef idx="2">
              <a:schemeClr val="accent3"/>
            </a:fillRef>
            <a:effectRef idx="1">
              <a:schemeClr val="accent3"/>
            </a:effectRef>
            <a:fontRef idx="minor">
              <a:schemeClr val="dk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600" b="0" i="0" u="none" strike="noStrike" kern="1200" cap="none" spc="0" normalizeH="0" baseline="0" noProof="0" dirty="0" err="1">
                  <a:ln>
                    <a:noFill/>
                  </a:ln>
                  <a:solidFill>
                    <a:prstClr val="black"/>
                  </a:solidFill>
                  <a:effectLst/>
                  <a:uLnTx/>
                  <a:uFillTx/>
                  <a:latin typeface="Calibri"/>
                  <a:ea typeface="+mn-ea"/>
                  <a:cs typeface="+mn-cs"/>
                </a:rPr>
                <a:t>P-Waves</a:t>
              </a:r>
              <a:r>
                <a:rPr kumimoji="0" lang="it-IT" sz="1600" b="0" i="0" u="none" strike="noStrike" kern="1200" cap="none" spc="0" normalizeH="0" baseline="0" noProof="0" dirty="0">
                  <a:ln>
                    <a:noFill/>
                  </a:ln>
                  <a:solidFill>
                    <a:prstClr val="black"/>
                  </a:solidFill>
                  <a:effectLst/>
                  <a:uLnTx/>
                  <a:uFillTx/>
                  <a:latin typeface="Calibri"/>
                  <a:ea typeface="+mn-ea"/>
                  <a:cs typeface="+mn-cs"/>
                </a:rPr>
                <a:t>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600" b="0" i="0" u="none" strike="noStrike" kern="1200" cap="none" spc="0" normalizeH="0" baseline="0" noProof="0" dirty="0">
                  <a:ln>
                    <a:noFill/>
                  </a:ln>
                  <a:solidFill>
                    <a:prstClr val="black"/>
                  </a:solidFill>
                  <a:effectLst/>
                  <a:uLnTx/>
                  <a:uFillTx/>
                  <a:latin typeface="Calibri"/>
                  <a:ea typeface="+mn-ea"/>
                  <a:cs typeface="+mn-cs"/>
                </a:rPr>
                <a:t>1</a:t>
              </a:r>
              <a:r>
                <a:rPr kumimoji="0" lang="it-IT" sz="1600" b="0" i="0" u="none" strike="noStrike" kern="1200" cap="none" spc="0" normalizeH="0" baseline="30000" noProof="0" dirty="0">
                  <a:ln>
                    <a:noFill/>
                  </a:ln>
                  <a:solidFill>
                    <a:prstClr val="black"/>
                  </a:solidFill>
                  <a:effectLst/>
                  <a:uLnTx/>
                  <a:uFillTx/>
                  <a:latin typeface="Calibri"/>
                  <a:ea typeface="+mn-ea"/>
                  <a:cs typeface="+mn-cs"/>
                </a:rPr>
                <a:t>st</a:t>
              </a:r>
              <a:r>
                <a:rPr kumimoji="0" lang="it-IT" sz="1600" b="0" i="0" u="none" strike="noStrike" kern="1200" cap="none" spc="0" normalizeH="0" baseline="0" noProof="0" dirty="0">
                  <a:ln>
                    <a:noFill/>
                  </a:ln>
                  <a:solidFill>
                    <a:prstClr val="black"/>
                  </a:solidFill>
                  <a:effectLst/>
                  <a:uLnTx/>
                  <a:uFillTx/>
                  <a:latin typeface="Calibri"/>
                  <a:ea typeface="+mn-ea"/>
                  <a:cs typeface="+mn-cs"/>
                </a:rPr>
                <a:t> Station</a:t>
              </a:r>
            </a:p>
          </p:txBody>
        </p:sp>
        <p:grpSp>
          <p:nvGrpSpPr>
            <p:cNvPr id="106" name="Gruppo 10"/>
            <p:cNvGrpSpPr>
              <a:grpSpLocks/>
            </p:cNvGrpSpPr>
            <p:nvPr/>
          </p:nvGrpSpPr>
          <p:grpSpPr bwMode="auto">
            <a:xfrm>
              <a:off x="797288" y="1052736"/>
              <a:ext cx="1080120" cy="1080120"/>
              <a:chOff x="1543479" y="2990847"/>
              <a:chExt cx="4379498" cy="3067092"/>
            </a:xfrm>
            <a:effectLst>
              <a:outerShdw blurRad="50800" dist="38100" dir="2700000" algn="tl" rotWithShape="0">
                <a:prstClr val="black">
                  <a:alpha val="40000"/>
                </a:prstClr>
              </a:outerShdw>
            </a:effectLst>
          </p:grpSpPr>
          <p:pic>
            <p:nvPicPr>
              <p:cNvPr id="107" name="Immagine 4" descr="sismogramma.png"/>
              <p:cNvPicPr>
                <a:picLocks noChangeAspect="1"/>
              </p:cNvPicPr>
              <p:nvPr/>
            </p:nvPicPr>
            <p:blipFill>
              <a:blip r:embed="rId4" cstate="print"/>
              <a:srcRect l="17670" t="25171" r="19044" b="13069"/>
              <a:stretch>
                <a:fillRect/>
              </a:stretch>
            </p:blipFill>
            <p:spPr bwMode="auto">
              <a:xfrm rot="5400000">
                <a:off x="2271678" y="2406639"/>
                <a:ext cx="3067092" cy="4235507"/>
              </a:xfrm>
              <a:prstGeom prst="rect">
                <a:avLst/>
              </a:prstGeom>
              <a:noFill/>
              <a:ln w="9525">
                <a:solidFill>
                  <a:schemeClr val="accent3">
                    <a:lumMod val="75000"/>
                  </a:schemeClr>
                </a:solidFill>
                <a:miter lim="800000"/>
                <a:headEnd/>
                <a:tailEnd/>
              </a:ln>
            </p:spPr>
          </p:pic>
          <p:cxnSp>
            <p:nvCxnSpPr>
              <p:cNvPr id="108" name="Connettore 1 107"/>
              <p:cNvCxnSpPr/>
              <p:nvPr/>
            </p:nvCxnSpPr>
            <p:spPr>
              <a:xfrm rot="5400000">
                <a:off x="2089534" y="3500742"/>
                <a:ext cx="585027" cy="4005"/>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sp>
            <p:nvSpPr>
              <p:cNvPr id="109" name="CasellaDiTesto 7"/>
              <p:cNvSpPr txBox="1">
                <a:spLocks noChangeArrowheads="1"/>
              </p:cNvSpPr>
              <p:nvPr/>
            </p:nvSpPr>
            <p:spPr bwMode="auto">
              <a:xfrm>
                <a:off x="1543479" y="3801375"/>
                <a:ext cx="726352" cy="1310937"/>
              </a:xfrm>
              <a:prstGeom prst="rect">
                <a:avLst/>
              </a:prstGeom>
              <a:noFill/>
              <a:ln w="9525">
                <a:noFill/>
                <a:miter lim="800000"/>
                <a:headEnd/>
                <a:tailEnd/>
              </a:ln>
            </p:spPr>
            <p:txBody>
              <a:bodyPr wrap="square" anchor="ctr">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400" b="1" i="0" u="none" strike="noStrike" kern="1200" cap="none" spc="50" normalizeH="0" baseline="0" noProof="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uLnTx/>
                    <a:uFillTx/>
                    <a:latin typeface="Tw Cen MT"/>
                    <a:ea typeface="+mn-ea"/>
                    <a:cs typeface="+mn-cs"/>
                  </a:rPr>
                  <a:t>P</a:t>
                </a:r>
              </a:p>
            </p:txBody>
          </p:sp>
          <p:cxnSp>
            <p:nvCxnSpPr>
              <p:cNvPr id="110" name="Connettore 1 109"/>
              <p:cNvCxnSpPr/>
              <p:nvPr/>
            </p:nvCxnSpPr>
            <p:spPr>
              <a:xfrm rot="5400000">
                <a:off x="2089534" y="4485823"/>
                <a:ext cx="585027" cy="4005"/>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1" name="Connettore 1 110"/>
              <p:cNvCxnSpPr/>
              <p:nvPr/>
            </p:nvCxnSpPr>
            <p:spPr>
              <a:xfrm rot="5400000">
                <a:off x="2089534" y="5397777"/>
                <a:ext cx="585027" cy="4005"/>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grpSp>
      </p:grpSp>
      <p:grpSp>
        <p:nvGrpSpPr>
          <p:cNvPr id="137" name="Gruppo 136"/>
          <p:cNvGrpSpPr/>
          <p:nvPr/>
        </p:nvGrpSpPr>
        <p:grpSpPr>
          <a:xfrm>
            <a:off x="4798264" y="908720"/>
            <a:ext cx="1404845" cy="2757068"/>
            <a:chOff x="2055063" y="908720"/>
            <a:chExt cx="1404845" cy="2757068"/>
          </a:xfrm>
        </p:grpSpPr>
        <p:sp>
          <p:nvSpPr>
            <p:cNvPr id="11" name="Fumetto 2 10"/>
            <p:cNvSpPr/>
            <p:nvPr/>
          </p:nvSpPr>
          <p:spPr>
            <a:xfrm flipH="1">
              <a:off x="2055063" y="908720"/>
              <a:ext cx="1404845" cy="2016224"/>
            </a:xfrm>
            <a:prstGeom prst="wedgeRoundRectCallout">
              <a:avLst>
                <a:gd name="adj1" fmla="val 33404"/>
                <a:gd name="adj2" fmla="val 76320"/>
                <a:gd name="adj3" fmla="val 16667"/>
              </a:avLst>
            </a:prstGeom>
          </p:spPr>
          <p:style>
            <a:lnRef idx="1">
              <a:schemeClr val="accent2"/>
            </a:lnRef>
            <a:fillRef idx="2">
              <a:schemeClr val="accent2"/>
            </a:fillRef>
            <a:effectRef idx="1">
              <a:schemeClr val="accent2"/>
            </a:effectRef>
            <a:fontRef idx="minor">
              <a:schemeClr val="dk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600" b="0" i="0" u="none" strike="noStrike" kern="1200" cap="none" spc="0" normalizeH="0" baseline="0" noProof="0" dirty="0" err="1">
                  <a:ln>
                    <a:noFill/>
                  </a:ln>
                  <a:solidFill>
                    <a:prstClr val="black"/>
                  </a:solidFill>
                  <a:effectLst/>
                  <a:uLnTx/>
                  <a:uFillTx/>
                  <a:latin typeface="Calibri"/>
                  <a:ea typeface="+mn-ea"/>
                  <a:cs typeface="+mn-cs"/>
                </a:rPr>
                <a:t>Probabilistic</a:t>
              </a:r>
              <a:endParaRPr kumimoji="0" lang="it-IT" sz="16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600" b="0" i="0" u="none" strike="noStrike" kern="1200" cap="none" spc="0" normalizeH="0" baseline="0" noProof="0" dirty="0">
                  <a:ln>
                    <a:noFill/>
                  </a:ln>
                  <a:solidFill>
                    <a:prstClr val="black"/>
                  </a:solidFill>
                  <a:effectLst/>
                  <a:uLnTx/>
                  <a:uFillTx/>
                  <a:latin typeface="Calibri"/>
                  <a:ea typeface="+mn-ea"/>
                  <a:cs typeface="+mn-cs"/>
                </a:rPr>
                <a:t>Location</a:t>
              </a:r>
            </a:p>
          </p:txBody>
        </p:sp>
        <p:pic>
          <p:nvPicPr>
            <p:cNvPr id="9" name="Picture 1"/>
            <p:cNvPicPr>
              <a:picLocks noChangeAspect="1" noChangeArrowheads="1"/>
            </p:cNvPicPr>
            <p:nvPr/>
          </p:nvPicPr>
          <p:blipFill>
            <a:blip r:embed="rId5" cstate="print"/>
            <a:srcRect l="3671" t="5060" r="63985" b="50211"/>
            <a:stretch>
              <a:fillRect/>
            </a:stretch>
          </p:blipFill>
          <p:spPr bwMode="auto">
            <a:xfrm>
              <a:off x="2067857" y="974334"/>
              <a:ext cx="1320046" cy="1201784"/>
            </a:xfrm>
            <a:prstGeom prst="rect">
              <a:avLst/>
            </a:prstGeom>
            <a:noFill/>
            <a:ln w="12700">
              <a:noFill/>
              <a:miter lim="800000"/>
              <a:headEnd/>
              <a:tailEnd/>
            </a:ln>
            <a:effectLst>
              <a:outerShdw blurRad="50800" dist="38100" dir="2700000" algn="tl" rotWithShape="0">
                <a:prstClr val="black">
                  <a:alpha val="40000"/>
                </a:prstClr>
              </a:outerShdw>
            </a:effectLst>
          </p:spPr>
        </p:pic>
        <p:sp>
          <p:nvSpPr>
            <p:cNvPr id="10" name="Oval 7176"/>
            <p:cNvSpPr>
              <a:spLocks noChangeAspect="1"/>
            </p:cNvSpPr>
            <p:nvPr/>
          </p:nvSpPr>
          <p:spPr>
            <a:xfrm>
              <a:off x="2195736" y="3441788"/>
              <a:ext cx="212600" cy="224000"/>
            </a:xfrm>
            <a:prstGeom prst="ellipse">
              <a:avLst/>
            </a:prstGeom>
          </p:spPr>
          <p:style>
            <a:lnRef idx="0">
              <a:schemeClr val="accent2"/>
            </a:lnRef>
            <a:fillRef idx="3">
              <a:schemeClr val="accent2"/>
            </a:fillRef>
            <a:effectRef idx="3">
              <a:schemeClr val="accent2"/>
            </a:effectRef>
            <a:fontRef idx="minor">
              <a:schemeClr val="lt1"/>
            </a:fontRef>
          </p:style>
        </p:sp>
      </p:grpSp>
      <p:grpSp>
        <p:nvGrpSpPr>
          <p:cNvPr id="140" name="Gruppo 139"/>
          <p:cNvGrpSpPr/>
          <p:nvPr/>
        </p:nvGrpSpPr>
        <p:grpSpPr>
          <a:xfrm>
            <a:off x="5515000" y="889538"/>
            <a:ext cx="2664296" cy="5275766"/>
            <a:chOff x="2771800" y="889538"/>
            <a:chExt cx="2664296" cy="5275766"/>
          </a:xfrm>
        </p:grpSpPr>
        <p:sp>
          <p:nvSpPr>
            <p:cNvPr id="15" name="Fumetto 2 14"/>
            <p:cNvSpPr/>
            <p:nvPr/>
          </p:nvSpPr>
          <p:spPr>
            <a:xfrm>
              <a:off x="2929208" y="4373172"/>
              <a:ext cx="1341972" cy="1792132"/>
            </a:xfrm>
            <a:prstGeom prst="wedgeRoundRectCallout">
              <a:avLst>
                <a:gd name="adj1" fmla="val -51155"/>
                <a:gd name="adj2" fmla="val -99338"/>
                <a:gd name="adj3" fmla="val 16667"/>
              </a:avLst>
            </a:prstGeom>
          </p:spPr>
          <p:style>
            <a:lnRef idx="1">
              <a:schemeClr val="accent4"/>
            </a:lnRef>
            <a:fillRef idx="2">
              <a:schemeClr val="accent4"/>
            </a:fillRef>
            <a:effectRef idx="1">
              <a:schemeClr val="accent4"/>
            </a:effectRef>
            <a:fontRef idx="minor">
              <a:schemeClr val="dk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600" b="0" i="0" u="none" strike="noStrike" kern="1200" cap="none" spc="0" normalizeH="0" baseline="0" noProof="0" dirty="0" err="1">
                  <a:ln>
                    <a:noFill/>
                  </a:ln>
                  <a:solidFill>
                    <a:prstClr val="black"/>
                  </a:solidFill>
                  <a:effectLst/>
                  <a:uLnTx/>
                  <a:uFillTx/>
                  <a:latin typeface="Calibri"/>
                  <a:ea typeface="+mn-ea"/>
                  <a:cs typeface="+mn-cs"/>
                </a:rPr>
                <a:t>Bayesian</a:t>
              </a:r>
              <a:endParaRPr kumimoji="0" lang="it-IT" sz="16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600" b="0" i="0" u="none" strike="noStrike" kern="1200" cap="none" spc="0" normalizeH="0" baseline="0" noProof="0" dirty="0" err="1">
                  <a:ln>
                    <a:noFill/>
                  </a:ln>
                  <a:solidFill>
                    <a:prstClr val="black"/>
                  </a:solidFill>
                  <a:effectLst/>
                  <a:uLnTx/>
                  <a:uFillTx/>
                  <a:latin typeface="Calibri"/>
                  <a:ea typeface="+mn-ea"/>
                  <a:cs typeface="+mn-cs"/>
                </a:rPr>
                <a:t>Magnitude</a:t>
              </a:r>
              <a:endParaRPr kumimoji="0" lang="it-IT" sz="16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12" name="Picture 1"/>
            <p:cNvPicPr>
              <a:picLocks noChangeArrowheads="1"/>
            </p:cNvPicPr>
            <p:nvPr/>
          </p:nvPicPr>
          <p:blipFill>
            <a:blip r:embed="rId6" cstate="print"/>
            <a:srcRect l="48235" t="51846" r="27328" b="19180"/>
            <a:stretch>
              <a:fillRect/>
            </a:stretch>
          </p:blipFill>
          <p:spPr bwMode="auto">
            <a:xfrm>
              <a:off x="2987824" y="4509120"/>
              <a:ext cx="1224136" cy="902460"/>
            </a:xfrm>
            <a:prstGeom prst="rect">
              <a:avLst/>
            </a:prstGeom>
            <a:solidFill>
              <a:schemeClr val="bg1"/>
            </a:solidFill>
            <a:ln w="12700">
              <a:noFill/>
              <a:miter lim="800000"/>
              <a:headEnd/>
              <a:tailEnd/>
            </a:ln>
            <a:effectLst>
              <a:outerShdw blurRad="50800" dist="38100" dir="2700000" algn="tl" rotWithShape="0">
                <a:prstClr val="black">
                  <a:alpha val="40000"/>
                </a:prstClr>
              </a:outerShdw>
            </a:effectLst>
          </p:spPr>
        </p:pic>
        <p:sp>
          <p:nvSpPr>
            <p:cNvPr id="119" name="Fumetto 2 118"/>
            <p:cNvSpPr/>
            <p:nvPr/>
          </p:nvSpPr>
          <p:spPr>
            <a:xfrm>
              <a:off x="3530848" y="889538"/>
              <a:ext cx="1905248" cy="2035406"/>
            </a:xfrm>
            <a:prstGeom prst="wedgeRoundRectCallout">
              <a:avLst>
                <a:gd name="adj1" fmla="val -79183"/>
                <a:gd name="adj2" fmla="val 79707"/>
                <a:gd name="adj3" fmla="val 16667"/>
              </a:avLst>
            </a:prstGeom>
          </p:spPr>
          <p:style>
            <a:lnRef idx="1">
              <a:schemeClr val="accent4"/>
            </a:lnRef>
            <a:fillRef idx="2">
              <a:schemeClr val="accent4"/>
            </a:fillRef>
            <a:effectRef idx="1">
              <a:schemeClr val="accent4"/>
            </a:effectRef>
            <a:fontRef idx="minor">
              <a:schemeClr val="dk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400" b="0" i="0" u="none" strike="noStrike" kern="1200" cap="none" spc="0" normalizeH="0" baseline="0" noProof="0" dirty="0" err="1">
                  <a:ln>
                    <a:noFill/>
                  </a:ln>
                  <a:solidFill>
                    <a:srgbClr val="C0504D">
                      <a:lumMod val="75000"/>
                    </a:srgbClr>
                  </a:solidFill>
                  <a:effectLst/>
                  <a:uLnTx/>
                  <a:uFillTx/>
                  <a:latin typeface="Calibri"/>
                  <a:ea typeface="+mn-ea"/>
                  <a:cs typeface="+mn-cs"/>
                </a:rPr>
                <a:t>Regional</a:t>
              </a:r>
              <a:r>
                <a:rPr kumimoji="0" lang="it-IT" sz="1400" b="0" i="0" u="none" strike="noStrike" kern="1200" cap="none" spc="0" normalizeH="0" baseline="0" noProof="0" dirty="0">
                  <a:ln>
                    <a:noFill/>
                  </a:ln>
                  <a:solidFill>
                    <a:srgbClr val="C0504D">
                      <a:lumMod val="75000"/>
                    </a:srgbClr>
                  </a:solidFill>
                  <a:effectLst/>
                  <a:uLnTx/>
                  <a:uFillTx/>
                  <a:latin typeface="Calibri"/>
                  <a:ea typeface="+mn-ea"/>
                  <a:cs typeface="+mn-cs"/>
                </a:rPr>
                <a:t> Scale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400" b="0" i="0" u="none" strike="noStrike" kern="1200" cap="none" spc="0" normalizeH="0" baseline="0" noProof="0" dirty="0" err="1">
                  <a:ln>
                    <a:noFill/>
                  </a:ln>
                  <a:solidFill>
                    <a:srgbClr val="C0504D">
                      <a:lumMod val="75000"/>
                    </a:srgbClr>
                  </a:solidFill>
                  <a:effectLst/>
                  <a:uLnTx/>
                  <a:uFillTx/>
                  <a:latin typeface="Calibri"/>
                  <a:ea typeface="+mn-ea"/>
                  <a:cs typeface="+mn-cs"/>
                </a:rPr>
                <a:t>Peak</a:t>
              </a:r>
              <a:r>
                <a:rPr kumimoji="0" lang="it-IT" sz="1400" b="0" i="0" u="none" strike="noStrike" kern="1200" cap="none" spc="0" normalizeH="0" baseline="0" noProof="0" dirty="0">
                  <a:ln>
                    <a:noFill/>
                  </a:ln>
                  <a:solidFill>
                    <a:srgbClr val="C0504D">
                      <a:lumMod val="75000"/>
                    </a:srgbClr>
                  </a:solidFill>
                  <a:effectLst/>
                  <a:uLnTx/>
                  <a:uFillTx/>
                  <a:latin typeface="Calibri"/>
                  <a:ea typeface="+mn-ea"/>
                  <a:cs typeface="+mn-cs"/>
                </a:rPr>
                <a:t> Ground </a:t>
              </a:r>
              <a:r>
                <a:rPr kumimoji="0" lang="it-IT" sz="1400" b="0" i="0" u="none" strike="noStrike" kern="1200" cap="none" spc="0" normalizeH="0" baseline="0" noProof="0" dirty="0" err="1">
                  <a:ln>
                    <a:noFill/>
                  </a:ln>
                  <a:solidFill>
                    <a:srgbClr val="C0504D">
                      <a:lumMod val="75000"/>
                    </a:srgbClr>
                  </a:solidFill>
                  <a:effectLst/>
                  <a:uLnTx/>
                  <a:uFillTx/>
                  <a:latin typeface="Calibri"/>
                  <a:ea typeface="+mn-ea"/>
                  <a:cs typeface="+mn-cs"/>
                </a:rPr>
                <a:t>Motion</a:t>
              </a:r>
              <a:endParaRPr kumimoji="0" lang="it-IT" sz="1400" b="0" i="0" u="none" strike="noStrike" kern="1200" cap="none" spc="0" normalizeH="0" baseline="0" noProof="0" dirty="0">
                <a:ln>
                  <a:noFill/>
                </a:ln>
                <a:solidFill>
                  <a:srgbClr val="C0504D">
                    <a:lumMod val="75000"/>
                  </a:srgbClr>
                </a:solidFill>
                <a:effectLst/>
                <a:uLnTx/>
                <a:uFillTx/>
                <a:latin typeface="Calibri"/>
                <a:ea typeface="+mn-ea"/>
                <a:cs typeface="+mn-cs"/>
              </a:endParaRPr>
            </a:p>
          </p:txBody>
        </p:sp>
        <p:pic>
          <p:nvPicPr>
            <p:cNvPr id="117" name="Picture 2"/>
            <p:cNvPicPr>
              <a:picLocks noChangeAspect="1" noChangeArrowheads="1"/>
            </p:cNvPicPr>
            <p:nvPr/>
          </p:nvPicPr>
          <p:blipFill>
            <a:blip r:embed="rId7" cstate="print"/>
            <a:srcRect l="42812" t="46625" b="4247"/>
            <a:stretch>
              <a:fillRect/>
            </a:stretch>
          </p:blipFill>
          <p:spPr bwMode="auto">
            <a:xfrm>
              <a:off x="3648684" y="1052736"/>
              <a:ext cx="1699029" cy="1048164"/>
            </a:xfrm>
            <a:prstGeom prst="rect">
              <a:avLst/>
            </a:prstGeom>
            <a:noFill/>
            <a:ln w="12700">
              <a:noFill/>
              <a:miter lim="800000"/>
              <a:headEnd/>
              <a:tailEnd/>
            </a:ln>
            <a:effectLst>
              <a:outerShdw blurRad="50800" dist="38100" dir="2700000" algn="tl" rotWithShape="0">
                <a:prstClr val="black">
                  <a:alpha val="40000"/>
                </a:prstClr>
              </a:outerShdw>
            </a:effectLst>
          </p:spPr>
        </p:pic>
        <p:sp>
          <p:nvSpPr>
            <p:cNvPr id="13" name="Oval 7180"/>
            <p:cNvSpPr>
              <a:spLocks noChangeAspect="1"/>
            </p:cNvSpPr>
            <p:nvPr/>
          </p:nvSpPr>
          <p:spPr>
            <a:xfrm>
              <a:off x="2771800" y="3395356"/>
              <a:ext cx="318901" cy="324000"/>
            </a:xfrm>
            <a:prstGeom prst="ellipse">
              <a:avLst/>
            </a:prstGeom>
          </p:spPr>
          <p:style>
            <a:lnRef idx="0">
              <a:schemeClr val="accent4"/>
            </a:lnRef>
            <a:fillRef idx="3">
              <a:schemeClr val="accent4"/>
            </a:fillRef>
            <a:effectRef idx="3">
              <a:schemeClr val="accent4"/>
            </a:effectRef>
            <a:fontRef idx="minor">
              <a:schemeClr val="lt1"/>
            </a:fontRef>
          </p:style>
        </p:sp>
      </p:grpSp>
      <p:grpSp>
        <p:nvGrpSpPr>
          <p:cNvPr id="139" name="Gruppo 138"/>
          <p:cNvGrpSpPr/>
          <p:nvPr/>
        </p:nvGrpSpPr>
        <p:grpSpPr>
          <a:xfrm>
            <a:off x="7579588" y="1669096"/>
            <a:ext cx="4020775" cy="4568217"/>
            <a:chOff x="4836387" y="1669095"/>
            <a:chExt cx="4020775" cy="4568217"/>
          </a:xfrm>
        </p:grpSpPr>
        <p:sp>
          <p:nvSpPr>
            <p:cNvPr id="127" name="Connettore 126"/>
            <p:cNvSpPr>
              <a:spLocks noChangeAspect="1"/>
            </p:cNvSpPr>
            <p:nvPr/>
          </p:nvSpPr>
          <p:spPr>
            <a:xfrm rot="18884209">
              <a:off x="4836387" y="1669095"/>
              <a:ext cx="3672408" cy="3672408"/>
            </a:xfrm>
            <a:prstGeom prst="flowChartConnector">
              <a:avLst/>
            </a:prstGeom>
            <a:gradFill flip="none" rotWithShape="1">
              <a:gsLst>
                <a:gs pos="62000">
                  <a:srgbClr val="FF0000">
                    <a:alpha val="0"/>
                  </a:srgbClr>
                </a:gs>
                <a:gs pos="100000">
                  <a:srgbClr val="FF0000">
                    <a:alpha val="81000"/>
                  </a:srgbClr>
                </a:gs>
              </a:gsLst>
              <a:path path="circle">
                <a:fillToRect r="100000" b="100000"/>
              </a:path>
              <a:tileRect l="-100000" t="-100000"/>
            </a:gra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a:ea typeface="+mn-ea"/>
                <a:cs typeface="+mn-cs"/>
              </a:endParaRPr>
            </a:p>
          </p:txBody>
        </p:sp>
        <p:sp>
          <p:nvSpPr>
            <p:cNvPr id="129" name="Fumetto 2 128"/>
            <p:cNvSpPr/>
            <p:nvPr/>
          </p:nvSpPr>
          <p:spPr>
            <a:xfrm flipH="1">
              <a:off x="7588268" y="4797152"/>
              <a:ext cx="1268894" cy="1440160"/>
            </a:xfrm>
            <a:prstGeom prst="wedgeRoundRectCallout">
              <a:avLst>
                <a:gd name="adj1" fmla="val -21573"/>
                <a:gd name="adj2" fmla="val -90128"/>
                <a:gd name="adj3" fmla="val 16667"/>
              </a:avLst>
            </a:prstGeom>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0" i="1" u="none" strike="noStrike" kern="1200" cap="none" spc="0" normalizeH="0" baseline="0" noProof="0" dirty="0" err="1">
                  <a:ln>
                    <a:noFill/>
                  </a:ln>
                  <a:solidFill>
                    <a:srgbClr val="C0504D"/>
                  </a:solidFill>
                  <a:effectLst>
                    <a:outerShdw blurRad="38100" dist="38100" dir="2700000" algn="tl">
                      <a:srgbClr val="000000">
                        <a:alpha val="43137"/>
                      </a:srgbClr>
                    </a:outerShdw>
                  </a:effectLst>
                  <a:uLnTx/>
                  <a:uFillTx/>
                  <a:latin typeface="Calibri"/>
                  <a:ea typeface="+mn-ea"/>
                  <a:cs typeface="+mn-cs"/>
                </a:rPr>
                <a:t>S-Waves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0" i="1" u="none" strike="noStrike" kern="1200" cap="none" spc="0" normalizeH="0" baseline="0" noProof="0" dirty="0">
                  <a:ln>
                    <a:noFill/>
                  </a:ln>
                  <a:solidFill>
                    <a:srgbClr val="C0504D"/>
                  </a:solidFill>
                  <a:effectLst>
                    <a:outerShdw blurRad="38100" dist="38100" dir="2700000" algn="tl">
                      <a:srgbClr val="000000">
                        <a:alpha val="43137"/>
                      </a:srgbClr>
                    </a:outerShdw>
                  </a:effectLst>
                  <a:uLnTx/>
                  <a:uFillTx/>
                  <a:latin typeface="Calibri"/>
                  <a:ea typeface="+mn-ea"/>
                  <a:cs typeface="+mn-cs"/>
                </a:rPr>
                <a:t>At Target</a:t>
              </a:r>
            </a:p>
          </p:txBody>
        </p:sp>
      </p:grpSp>
    </p:spTree>
    <p:extLst>
      <p:ext uri="{BB962C8B-B14F-4D97-AF65-F5344CB8AC3E}">
        <p14:creationId xmlns:p14="http://schemas.microsoft.com/office/powerpoint/2010/main" val="40111929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uppo 7">
            <a:extLst>
              <a:ext uri="{FF2B5EF4-FFF2-40B4-BE49-F238E27FC236}">
                <a16:creationId xmlns:a16="http://schemas.microsoft.com/office/drawing/2014/main" id="{01E36FCF-BFB1-40D0-9BAA-44897F4914C4}"/>
              </a:ext>
            </a:extLst>
          </p:cNvPr>
          <p:cNvGrpSpPr/>
          <p:nvPr/>
        </p:nvGrpSpPr>
        <p:grpSpPr>
          <a:xfrm>
            <a:off x="6400066" y="2855994"/>
            <a:ext cx="5677797" cy="4357571"/>
            <a:chOff x="8656723" y="4110614"/>
            <a:chExt cx="3117074" cy="2217997"/>
          </a:xfrm>
        </p:grpSpPr>
        <p:pic>
          <p:nvPicPr>
            <p:cNvPr id="17" name="Immagine 16">
              <a:extLst>
                <a:ext uri="{FF2B5EF4-FFF2-40B4-BE49-F238E27FC236}">
                  <a16:creationId xmlns:a16="http://schemas.microsoft.com/office/drawing/2014/main" id="{BEA6D8F3-704A-45DD-ACC9-6CC7CABE53FF}"/>
                </a:ext>
              </a:extLst>
            </p:cNvPr>
            <p:cNvPicPr>
              <a:picLocks noChangeAspect="1"/>
            </p:cNvPicPr>
            <p:nvPr/>
          </p:nvPicPr>
          <p:blipFill>
            <a:blip r:embed="rId3" cstate="print">
              <a:alphaModFix/>
              <a:lum/>
            </a:blip>
            <a:srcRect r="32996"/>
            <a:stretch>
              <a:fillRect/>
            </a:stretch>
          </p:blipFill>
          <p:spPr>
            <a:xfrm>
              <a:off x="8656723" y="4110614"/>
              <a:ext cx="3117074" cy="1771008"/>
            </a:xfrm>
            <a:prstGeom prst="rect">
              <a:avLst/>
            </a:prstGeom>
            <a:ln>
              <a:noFill/>
            </a:ln>
            <a:effectLst>
              <a:outerShdw blurRad="292100" dist="139700" dir="2700000" algn="tl" rotWithShape="0">
                <a:srgbClr val="333333">
                  <a:alpha val="65000"/>
                </a:srgbClr>
              </a:outerShdw>
            </a:effectLst>
          </p:spPr>
        </p:pic>
        <p:sp>
          <p:nvSpPr>
            <p:cNvPr id="18" name="CasellaDiTesto 17">
              <a:extLst>
                <a:ext uri="{FF2B5EF4-FFF2-40B4-BE49-F238E27FC236}">
                  <a16:creationId xmlns:a16="http://schemas.microsoft.com/office/drawing/2014/main" id="{9B7B5B3A-4C0A-461C-B887-B92512CD40A6}"/>
                </a:ext>
              </a:extLst>
            </p:cNvPr>
            <p:cNvSpPr txBox="1"/>
            <p:nvPr/>
          </p:nvSpPr>
          <p:spPr>
            <a:xfrm>
              <a:off x="10498474" y="5857089"/>
              <a:ext cx="1087413" cy="463239"/>
            </a:xfrm>
            <a:prstGeom prst="rect">
              <a:avLst/>
            </a:prstGeom>
            <a:noFill/>
            <a:ln>
              <a:noFill/>
            </a:ln>
          </p:spPr>
          <p:txBody>
            <a:bodyPr vert="horz" wrap="none" lIns="94707" tIns="47355" rIns="94707" bIns="47355" anchorCtr="0" compatLnSpc="1"/>
            <a:lstStyle>
              <a:defPPr lvl="0">
                <a:buNone/>
              </a:defPPr>
              <a:lvl1pPr lvl="0">
                <a:buNone/>
              </a:lvl1pPr>
              <a:lvl2pPr lvl="1">
                <a:buClr>
                  <a:srgbClr val="000000"/>
                </a:buClr>
                <a:buSzPct val="100000"/>
                <a:buFont typeface="Times New Roman" pitchFamily="18"/>
                <a:buChar char="–"/>
              </a:lvl2pPr>
              <a:lvl3pPr lvl="2">
                <a:buClr>
                  <a:srgbClr val="000000"/>
                </a:buClr>
                <a:buSzPct val="100000"/>
                <a:buFont typeface="Times New Roman" pitchFamily="18"/>
                <a:buChar char="•"/>
              </a:lvl3pPr>
              <a:lvl4pPr lvl="3">
                <a:buClr>
                  <a:srgbClr val="000000"/>
                </a:buClr>
                <a:buSzPct val="100000"/>
                <a:buFont typeface="Times New Roman" pitchFamily="18"/>
                <a:buChar char="–"/>
              </a:lvl4pPr>
              <a:lvl5pPr lvl="4">
                <a:buClr>
                  <a:srgbClr val="000000"/>
                </a:buClr>
                <a:buSzPct val="100000"/>
                <a:buFont typeface="Times New Roman" pitchFamily="18"/>
                <a:buChar char="»"/>
              </a:lvl5pPr>
              <a:lvl6pPr lvl="5">
                <a:buClr>
                  <a:srgbClr val="000000"/>
                </a:buClr>
                <a:buSzPct val="100000"/>
                <a:buFont typeface="Times New Roman" pitchFamily="18"/>
                <a:buChar char="»"/>
              </a:lvl6pPr>
              <a:lvl7pPr lvl="6">
                <a:buClr>
                  <a:srgbClr val="000000"/>
                </a:buClr>
                <a:buSzPct val="100000"/>
                <a:buFont typeface="Times New Roman" pitchFamily="18"/>
                <a:buChar char="»"/>
              </a:lvl7pPr>
              <a:lvl8pPr lvl="7">
                <a:buClr>
                  <a:srgbClr val="000000"/>
                </a:buClr>
                <a:buSzPct val="100000"/>
                <a:buFont typeface="Times New Roman" pitchFamily="18"/>
                <a:buChar char="»"/>
              </a:lvl8pPr>
              <a:lvl9pPr lvl="8">
                <a:buClr>
                  <a:srgbClr val="000000"/>
                </a:buClr>
                <a:buSzPct val="100000"/>
                <a:buFont typeface="Times New Roman" pitchFamily="18"/>
                <a:buChar char="»"/>
              </a:lvl9pPr>
            </a:lstStyle>
            <a:p>
              <a:pPr marL="0" marR="0" lvl="0" indent="0" algn="ctr" defTabSz="914400" rtl="0" eaLnBrk="1" fontAlgn="auto" latinLnBrk="0" hangingPunct="1">
                <a:lnSpc>
                  <a:spcPct val="98000"/>
                </a:lnSpc>
                <a:spcBef>
                  <a:spcPts val="0"/>
                </a:spcBef>
                <a:spcAft>
                  <a:spcPts val="0"/>
                </a:spcAft>
                <a:buClrTx/>
                <a:buSzTx/>
                <a:buFontTx/>
                <a:buNone/>
                <a:tabLst>
                  <a:tab pos="0" algn="l"/>
                  <a:tab pos="436358" algn="l"/>
                  <a:tab pos="872714" algn="l"/>
                  <a:tab pos="1309071" algn="l"/>
                  <a:tab pos="1745430" algn="l"/>
                  <a:tab pos="2181785" algn="l"/>
                  <a:tab pos="2618143" algn="l"/>
                  <a:tab pos="3054501" algn="l"/>
                  <a:tab pos="3490858" algn="l"/>
                  <a:tab pos="3927215" algn="l"/>
                  <a:tab pos="4363572" algn="l"/>
                  <a:tab pos="4799931" algn="l"/>
                  <a:tab pos="5236288" algn="l"/>
                  <a:tab pos="5672645" algn="l"/>
                  <a:tab pos="6109002" algn="l"/>
                  <a:tab pos="6545359" algn="l"/>
                  <a:tab pos="6981716" algn="l"/>
                  <a:tab pos="7418073" algn="l"/>
                  <a:tab pos="7854430" algn="l"/>
                  <a:tab pos="8290789" algn="l"/>
                  <a:tab pos="8727144" algn="l"/>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Real-Time</a:t>
              </a:r>
            </a:p>
            <a:p>
              <a:pPr marL="0" marR="0" lvl="0" indent="0" algn="ctr" defTabSz="914400" rtl="0" eaLnBrk="1" fontAlgn="auto" latinLnBrk="0" hangingPunct="1">
                <a:lnSpc>
                  <a:spcPct val="98000"/>
                </a:lnSpc>
                <a:spcBef>
                  <a:spcPts val="0"/>
                </a:spcBef>
                <a:spcAft>
                  <a:spcPts val="0"/>
                </a:spcAft>
                <a:buClrTx/>
                <a:buSzTx/>
                <a:buFontTx/>
                <a:buNone/>
                <a:tabLst>
                  <a:tab pos="0" algn="l"/>
                  <a:tab pos="436358" algn="l"/>
                  <a:tab pos="872714" algn="l"/>
                  <a:tab pos="1309071" algn="l"/>
                  <a:tab pos="1745430" algn="l"/>
                  <a:tab pos="2181785" algn="l"/>
                  <a:tab pos="2618143" algn="l"/>
                  <a:tab pos="3054501" algn="l"/>
                  <a:tab pos="3490858" algn="l"/>
                  <a:tab pos="3927215" algn="l"/>
                  <a:tab pos="4363572" algn="l"/>
                  <a:tab pos="4799931" algn="l"/>
                  <a:tab pos="5236288" algn="l"/>
                  <a:tab pos="5672645" algn="l"/>
                  <a:tab pos="6109002" algn="l"/>
                  <a:tab pos="6545359" algn="l"/>
                  <a:tab pos="6981716" algn="l"/>
                  <a:tab pos="7418073" algn="l"/>
                  <a:tab pos="7854430" algn="l"/>
                  <a:tab pos="8290789" algn="l"/>
                  <a:tab pos="8727144" algn="l"/>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PDZ</a:t>
              </a:r>
            </a:p>
          </p:txBody>
        </p:sp>
        <p:sp>
          <p:nvSpPr>
            <p:cNvPr id="19" name="CasellaDiTesto 18">
              <a:extLst>
                <a:ext uri="{FF2B5EF4-FFF2-40B4-BE49-F238E27FC236}">
                  <a16:creationId xmlns:a16="http://schemas.microsoft.com/office/drawing/2014/main" id="{20806C4C-B83F-4D61-BEF0-55085E26C45C}"/>
                </a:ext>
              </a:extLst>
            </p:cNvPr>
            <p:cNvSpPr txBox="1"/>
            <p:nvPr/>
          </p:nvSpPr>
          <p:spPr>
            <a:xfrm>
              <a:off x="8766699" y="5865372"/>
              <a:ext cx="1409787" cy="463239"/>
            </a:xfrm>
            <a:prstGeom prst="rect">
              <a:avLst/>
            </a:prstGeom>
            <a:noFill/>
            <a:ln>
              <a:noFill/>
            </a:ln>
          </p:spPr>
          <p:txBody>
            <a:bodyPr vert="horz" wrap="none" lIns="94707" tIns="47355" rIns="94707" bIns="47355" anchorCtr="0" compatLnSpc="1"/>
            <a:lstStyle>
              <a:defPPr lvl="0">
                <a:buNone/>
              </a:defPPr>
              <a:lvl1pPr lvl="0">
                <a:buNone/>
              </a:lvl1pPr>
              <a:lvl2pPr lvl="1">
                <a:buClr>
                  <a:srgbClr val="000000"/>
                </a:buClr>
                <a:buSzPct val="100000"/>
                <a:buFont typeface="Times New Roman" pitchFamily="18"/>
                <a:buChar char="–"/>
              </a:lvl2pPr>
              <a:lvl3pPr lvl="2">
                <a:buClr>
                  <a:srgbClr val="000000"/>
                </a:buClr>
                <a:buSzPct val="100000"/>
                <a:buFont typeface="Times New Roman" pitchFamily="18"/>
                <a:buChar char="•"/>
              </a:lvl3pPr>
              <a:lvl4pPr lvl="3">
                <a:buClr>
                  <a:srgbClr val="000000"/>
                </a:buClr>
                <a:buSzPct val="100000"/>
                <a:buFont typeface="Times New Roman" pitchFamily="18"/>
                <a:buChar char="–"/>
              </a:lvl4pPr>
              <a:lvl5pPr lvl="4">
                <a:buClr>
                  <a:srgbClr val="000000"/>
                </a:buClr>
                <a:buSzPct val="100000"/>
                <a:buFont typeface="Times New Roman" pitchFamily="18"/>
                <a:buChar char="»"/>
              </a:lvl5pPr>
              <a:lvl6pPr lvl="5">
                <a:buClr>
                  <a:srgbClr val="000000"/>
                </a:buClr>
                <a:buSzPct val="100000"/>
                <a:buFont typeface="Times New Roman" pitchFamily="18"/>
                <a:buChar char="»"/>
              </a:lvl6pPr>
              <a:lvl7pPr lvl="6">
                <a:buClr>
                  <a:srgbClr val="000000"/>
                </a:buClr>
                <a:buSzPct val="100000"/>
                <a:buFont typeface="Times New Roman" pitchFamily="18"/>
                <a:buChar char="»"/>
              </a:lvl7pPr>
              <a:lvl8pPr lvl="7">
                <a:buClr>
                  <a:srgbClr val="000000"/>
                </a:buClr>
                <a:buSzPct val="100000"/>
                <a:buFont typeface="Times New Roman" pitchFamily="18"/>
                <a:buChar char="»"/>
              </a:lvl8pPr>
              <a:lvl9pPr lvl="8">
                <a:buClr>
                  <a:srgbClr val="000000"/>
                </a:buClr>
                <a:buSzPct val="100000"/>
                <a:buFont typeface="Times New Roman" pitchFamily="18"/>
                <a:buChar char="»"/>
              </a:lvl9pPr>
            </a:lstStyle>
            <a:p>
              <a:pPr marL="0" marR="0" lvl="0" indent="0" algn="ctr" defTabSz="914400" rtl="0" eaLnBrk="1" fontAlgn="auto" latinLnBrk="0" hangingPunct="1">
                <a:lnSpc>
                  <a:spcPct val="98000"/>
                </a:lnSpc>
                <a:spcBef>
                  <a:spcPts val="0"/>
                </a:spcBef>
                <a:spcAft>
                  <a:spcPts val="0"/>
                </a:spcAft>
                <a:buClrTx/>
                <a:buSzTx/>
                <a:buFontTx/>
                <a:buNone/>
                <a:tabLst>
                  <a:tab pos="0" algn="l"/>
                  <a:tab pos="436358" algn="l"/>
                  <a:tab pos="872714" algn="l"/>
                  <a:tab pos="1309071" algn="l"/>
                  <a:tab pos="1745430" algn="l"/>
                  <a:tab pos="2181785" algn="l"/>
                  <a:tab pos="2618143" algn="l"/>
                  <a:tab pos="3054501" algn="l"/>
                  <a:tab pos="3490858" algn="l"/>
                  <a:tab pos="3927215" algn="l"/>
                  <a:tab pos="4363572" algn="l"/>
                  <a:tab pos="4799931" algn="l"/>
                  <a:tab pos="5236288" algn="l"/>
                  <a:tab pos="5672645" algn="l"/>
                  <a:tab pos="6109002" algn="l"/>
                  <a:tab pos="6545359" algn="l"/>
                  <a:tab pos="6981716" algn="l"/>
                  <a:tab pos="7418073" algn="l"/>
                  <a:tab pos="7854430" algn="l"/>
                  <a:tab pos="8290789" algn="l"/>
                  <a:tab pos="8727144" algn="l"/>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Post-event</a:t>
              </a:r>
            </a:p>
            <a:p>
              <a:pPr marL="0" marR="0" lvl="0" indent="0" algn="ctr" defTabSz="914400" rtl="0" eaLnBrk="1" fontAlgn="auto" latinLnBrk="0" hangingPunct="1">
                <a:lnSpc>
                  <a:spcPct val="98000"/>
                </a:lnSpc>
                <a:spcBef>
                  <a:spcPts val="0"/>
                </a:spcBef>
                <a:spcAft>
                  <a:spcPts val="0"/>
                </a:spcAft>
                <a:buClrTx/>
                <a:buSzTx/>
                <a:buFontTx/>
                <a:buNone/>
                <a:tabLst>
                  <a:tab pos="0" algn="l"/>
                  <a:tab pos="436358" algn="l"/>
                  <a:tab pos="872714" algn="l"/>
                  <a:tab pos="1309071" algn="l"/>
                  <a:tab pos="1745430" algn="l"/>
                  <a:tab pos="2181785" algn="l"/>
                  <a:tab pos="2618143" algn="l"/>
                  <a:tab pos="3054501" algn="l"/>
                  <a:tab pos="3490858" algn="l"/>
                  <a:tab pos="3927215" algn="l"/>
                  <a:tab pos="4363572" algn="l"/>
                  <a:tab pos="4799931" algn="l"/>
                  <a:tab pos="5236288" algn="l"/>
                  <a:tab pos="5672645" algn="l"/>
                  <a:tab pos="6109002" algn="l"/>
                  <a:tab pos="6545359" algn="l"/>
                  <a:tab pos="6981716" algn="l"/>
                  <a:tab pos="7418073" algn="l"/>
                  <a:tab pos="7854430" algn="l"/>
                  <a:tab pos="8290789" algn="l"/>
                  <a:tab pos="8727144" algn="l"/>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Intensity</a:t>
              </a:r>
            </a:p>
          </p:txBody>
        </p:sp>
      </p:grpSp>
      <p:sp>
        <p:nvSpPr>
          <p:cNvPr id="11" name="CasellaDiTesto 10">
            <a:extLst>
              <a:ext uri="{FF2B5EF4-FFF2-40B4-BE49-F238E27FC236}">
                <a16:creationId xmlns:a16="http://schemas.microsoft.com/office/drawing/2014/main" id="{B7E4762E-C669-4DF7-A81C-9C2D17B569B8}"/>
              </a:ext>
            </a:extLst>
          </p:cNvPr>
          <p:cNvSpPr txBox="1"/>
          <p:nvPr/>
        </p:nvSpPr>
        <p:spPr>
          <a:xfrm>
            <a:off x="266951" y="5905718"/>
            <a:ext cx="4628071" cy="830997"/>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400" b="0" i="0" u="none" strike="noStrike" kern="1200" cap="none" spc="0" normalizeH="0" baseline="0" noProof="0" dirty="0" err="1">
                <a:ln>
                  <a:noFill/>
                </a:ln>
                <a:solidFill>
                  <a:prstClr val="black"/>
                </a:solidFill>
                <a:effectLst/>
                <a:uLnTx/>
                <a:uFillTx/>
                <a:latin typeface="Calibri" panose="020F0502020204030204"/>
                <a:ea typeface="+mn-ea"/>
                <a:cs typeface="+mn-cs"/>
              </a:rPr>
              <a:t>Research</a:t>
            </a:r>
            <a:r>
              <a:rPr kumimoji="0" lang="it-IT"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it-IT" sz="2400" b="0" i="0" u="none" strike="noStrike" kern="1200" cap="none" spc="0" normalizeH="0" baseline="0" noProof="0" dirty="0" err="1">
                <a:ln>
                  <a:noFill/>
                </a:ln>
                <a:solidFill>
                  <a:prstClr val="black"/>
                </a:solidFill>
                <a:effectLst/>
                <a:uLnTx/>
                <a:uFillTx/>
                <a:latin typeface="Calibri" panose="020F0502020204030204"/>
                <a:ea typeface="+mn-ea"/>
                <a:cs typeface="+mn-cs"/>
              </a:rPr>
              <a:t>developments</a:t>
            </a:r>
            <a:r>
              <a:rPr kumimoji="0" lang="it-IT"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it-IT" sz="2400" b="0" i="0" u="none" strike="noStrike" kern="1200" cap="none" spc="0" normalizeH="0" baseline="0" noProof="0" dirty="0" err="1">
                <a:ln>
                  <a:noFill/>
                </a:ln>
                <a:solidFill>
                  <a:prstClr val="black"/>
                </a:solidFill>
                <a:effectLst/>
                <a:uLnTx/>
                <a:uFillTx/>
                <a:latin typeface="Calibri" panose="020F0502020204030204"/>
                <a:ea typeface="+mn-ea"/>
                <a:cs typeface="+mn-cs"/>
              </a:rPr>
              <a:t>at</a:t>
            </a:r>
            <a:r>
              <a:rPr kumimoji="0" lang="it-IT" sz="2400" b="0" i="0" u="none" strike="noStrike" kern="1200" cap="none" spc="0" normalizeH="0" baseline="0" noProof="0" dirty="0">
                <a:ln>
                  <a:noFill/>
                </a:ln>
                <a:solidFill>
                  <a:prstClr val="black"/>
                </a:solidFill>
                <a:effectLst/>
                <a:uLnTx/>
                <a:uFillTx/>
                <a:latin typeface="Calibri" panose="020F0502020204030204"/>
                <a:ea typeface="+mn-ea"/>
                <a:cs typeface="+mn-cs"/>
              </a:rPr>
              <a:t> the University of </a:t>
            </a:r>
            <a:r>
              <a:rPr kumimoji="0" lang="it-IT" sz="2400" b="0" i="0" u="none" strike="noStrike" kern="1200" cap="none" spc="0" normalizeH="0" baseline="0" noProof="0" dirty="0" err="1">
                <a:ln>
                  <a:noFill/>
                </a:ln>
                <a:solidFill>
                  <a:prstClr val="black"/>
                </a:solidFill>
                <a:effectLst/>
                <a:uLnTx/>
                <a:uFillTx/>
                <a:latin typeface="Calibri" panose="020F0502020204030204"/>
                <a:ea typeface="+mn-ea"/>
                <a:cs typeface="+mn-cs"/>
              </a:rPr>
              <a:t>Naples</a:t>
            </a:r>
            <a:r>
              <a:rPr kumimoji="0" lang="it-IT" sz="2400" b="0" i="0" u="none" strike="noStrike" kern="1200" cap="none" spc="0" normalizeH="0" baseline="0" noProof="0" dirty="0">
                <a:ln>
                  <a:noFill/>
                </a:ln>
                <a:solidFill>
                  <a:prstClr val="black"/>
                </a:solidFill>
                <a:effectLst/>
                <a:uLnTx/>
                <a:uFillTx/>
                <a:latin typeface="Calibri" panose="020F0502020204030204"/>
                <a:ea typeface="+mn-ea"/>
                <a:cs typeface="+mn-cs"/>
              </a:rPr>
              <a:t> Federico II</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 name="Titolo 1">
            <a:extLst>
              <a:ext uri="{FF2B5EF4-FFF2-40B4-BE49-F238E27FC236}">
                <a16:creationId xmlns:a16="http://schemas.microsoft.com/office/drawing/2014/main" id="{7F5724D2-6094-44DC-89D6-D9C5DADCA64F}"/>
              </a:ext>
            </a:extLst>
          </p:cNvPr>
          <p:cNvSpPr>
            <a:spLocks noGrp="1"/>
          </p:cNvSpPr>
          <p:nvPr>
            <p:ph type="title"/>
          </p:nvPr>
        </p:nvSpPr>
        <p:spPr>
          <a:xfrm>
            <a:off x="365760" y="121285"/>
            <a:ext cx="10515600" cy="1325563"/>
          </a:xfrm>
        </p:spPr>
        <p:txBody>
          <a:bodyPr>
            <a:normAutofit/>
          </a:bodyPr>
          <a:lstStyle/>
          <a:p>
            <a:r>
              <a:rPr lang="it-IT" dirty="0">
                <a:latin typeface="+mn-lt"/>
              </a:rPr>
              <a:t>Q</a:t>
            </a:r>
            <a:r>
              <a:rPr lang="it-IT" sz="4000" dirty="0">
                <a:latin typeface="+mn-lt"/>
              </a:rPr>
              <a:t>UAKE</a:t>
            </a:r>
            <a:r>
              <a:rPr lang="it-IT" dirty="0">
                <a:latin typeface="+mn-lt"/>
              </a:rPr>
              <a:t>UP EEW</a:t>
            </a:r>
            <a:endParaRPr lang="en-US" dirty="0">
              <a:latin typeface="+mn-lt"/>
            </a:endParaRPr>
          </a:p>
        </p:txBody>
      </p:sp>
      <p:sp>
        <p:nvSpPr>
          <p:cNvPr id="6" name="Rettangolo 5">
            <a:extLst>
              <a:ext uri="{FF2B5EF4-FFF2-40B4-BE49-F238E27FC236}">
                <a16:creationId xmlns:a16="http://schemas.microsoft.com/office/drawing/2014/main" id="{D2E4B26A-AD6A-4F4C-B91E-EF245624CD95}"/>
              </a:ext>
            </a:extLst>
          </p:cNvPr>
          <p:cNvSpPr/>
          <p:nvPr/>
        </p:nvSpPr>
        <p:spPr>
          <a:xfrm rot="20583895">
            <a:off x="5265365" y="1379144"/>
            <a:ext cx="6748131" cy="144655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it-IT" sz="4400" b="0" i="0" u="none" strike="noStrike" kern="1200" cap="none" spc="0" normalizeH="0" baseline="0" noProof="0" dirty="0">
                <a:ln>
                  <a:noFill/>
                </a:ln>
                <a:solidFill>
                  <a:prstClr val="white"/>
                </a:solidFill>
                <a:effectLst/>
                <a:uLnTx/>
                <a:uFillTx/>
                <a:latin typeface="Calibri" panose="020F0502020204030204"/>
                <a:ea typeface="+mn-ea"/>
                <a:cs typeface="+mn-cs"/>
              </a:rPr>
              <a:t>P-</a:t>
            </a:r>
            <a:r>
              <a:rPr kumimoji="0" lang="it-IT" sz="4400" b="0" i="0" u="none" strike="noStrike" kern="1200" cap="none" spc="0" normalizeH="0" baseline="0" noProof="0" dirty="0" err="1">
                <a:ln>
                  <a:noFill/>
                </a:ln>
                <a:solidFill>
                  <a:prstClr val="white"/>
                </a:solidFill>
                <a:effectLst/>
                <a:uLnTx/>
                <a:uFillTx/>
                <a:latin typeface="Calibri" panose="020F0502020204030204"/>
                <a:ea typeface="+mn-ea"/>
                <a:cs typeface="+mn-cs"/>
              </a:rPr>
              <a:t>wave</a:t>
            </a:r>
            <a:r>
              <a:rPr kumimoji="0" lang="it-IT" sz="44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it-IT" sz="4400" b="0" i="0" u="none" strike="noStrike" kern="1200" cap="none" spc="0" normalizeH="0" baseline="0" noProof="0" dirty="0" err="1">
                <a:ln>
                  <a:noFill/>
                </a:ln>
                <a:solidFill>
                  <a:prstClr val="white"/>
                </a:solidFill>
                <a:effectLst/>
                <a:uLnTx/>
                <a:uFillTx/>
                <a:latin typeface="Calibri" panose="020F0502020204030204"/>
                <a:ea typeface="+mn-ea"/>
                <a:cs typeface="+mn-cs"/>
              </a:rPr>
              <a:t>contouring</a:t>
            </a:r>
            <a:r>
              <a:rPr kumimoji="0" lang="it-IT" sz="4400" b="0" i="0" u="none" strike="noStrike" kern="1200" cap="none" spc="0" normalizeH="0" baseline="0" noProof="0" dirty="0">
                <a:ln>
                  <a:noFill/>
                </a:ln>
                <a:solidFill>
                  <a:prstClr val="white"/>
                </a:solidFill>
                <a:effectLst/>
                <a:uLnTx/>
                <a:uFillTx/>
                <a:latin typeface="Calibri" panose="020F0502020204030204"/>
                <a:ea typeface="+mn-ea"/>
                <a:cs typeface="+mn-cs"/>
              </a:rPr>
              <a:t> of the </a:t>
            </a:r>
            <a:r>
              <a:rPr kumimoji="0" lang="it-IT" sz="4400" b="0" i="0" u="none" strike="noStrike" kern="1200" cap="none" spc="0" normalizeH="0" baseline="0" noProof="0" dirty="0" err="1">
                <a:ln>
                  <a:noFill/>
                </a:ln>
                <a:solidFill>
                  <a:prstClr val="white"/>
                </a:solidFill>
                <a:effectLst/>
                <a:uLnTx/>
                <a:uFillTx/>
                <a:latin typeface="Calibri" panose="020F0502020204030204"/>
                <a:ea typeface="+mn-ea"/>
                <a:cs typeface="+mn-cs"/>
              </a:rPr>
              <a:t>Potential</a:t>
            </a:r>
            <a:r>
              <a:rPr kumimoji="0" lang="it-IT" sz="44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it-IT" sz="4400" b="0" i="0" u="none" strike="noStrike" kern="1200" cap="none" spc="0" normalizeH="0" baseline="0" noProof="0" dirty="0" err="1">
                <a:ln>
                  <a:noFill/>
                </a:ln>
                <a:solidFill>
                  <a:prstClr val="white"/>
                </a:solidFill>
                <a:effectLst/>
                <a:uLnTx/>
                <a:uFillTx/>
                <a:latin typeface="Calibri" panose="020F0502020204030204"/>
                <a:ea typeface="+mn-ea"/>
                <a:cs typeface="+mn-cs"/>
              </a:rPr>
              <a:t>Damage</a:t>
            </a:r>
            <a:r>
              <a:rPr kumimoji="0" lang="it-IT" sz="4400" b="0" i="0" u="none" strike="noStrike" kern="1200" cap="none" spc="0" normalizeH="0" baseline="0" noProof="0" dirty="0">
                <a:ln>
                  <a:noFill/>
                </a:ln>
                <a:solidFill>
                  <a:prstClr val="white"/>
                </a:solidFill>
                <a:effectLst/>
                <a:uLnTx/>
                <a:uFillTx/>
                <a:latin typeface="Calibri" panose="020F0502020204030204"/>
                <a:ea typeface="+mn-ea"/>
                <a:cs typeface="+mn-cs"/>
              </a:rPr>
              <a:t> Zone</a:t>
            </a:r>
          </a:p>
        </p:txBody>
      </p:sp>
      <p:sp>
        <p:nvSpPr>
          <p:cNvPr id="5" name="Rettangolo 4">
            <a:extLst>
              <a:ext uri="{FF2B5EF4-FFF2-40B4-BE49-F238E27FC236}">
                <a16:creationId xmlns:a16="http://schemas.microsoft.com/office/drawing/2014/main" id="{A1BAB684-8F2D-41E1-B3EE-9E58D89FD825}"/>
              </a:ext>
            </a:extLst>
          </p:cNvPr>
          <p:cNvSpPr/>
          <p:nvPr/>
        </p:nvSpPr>
        <p:spPr>
          <a:xfrm>
            <a:off x="40310" y="1720840"/>
            <a:ext cx="4856810" cy="3416320"/>
          </a:xfrm>
          <a:prstGeom prst="rect">
            <a:avLst/>
          </a:prstGeom>
        </p:spPr>
        <p:txBody>
          <a:bodyPr wrap="square">
            <a:spAutoFit/>
          </a:bodyPr>
          <a:lstStyle/>
          <a:p>
            <a:pPr marL="342900" marR="0" lvl="0" indent="-3429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it-IT" sz="2400" b="1" i="0" u="none" strike="noStrike" kern="1200" cap="none" spc="0" normalizeH="0" baseline="0" noProof="0" dirty="0">
                <a:ln>
                  <a:noFill/>
                </a:ln>
                <a:solidFill>
                  <a:prstClr val="black"/>
                </a:solidFill>
                <a:effectLst/>
                <a:uLnTx/>
                <a:uFillTx/>
                <a:latin typeface="Calibri" panose="020F0502020204030204"/>
                <a:ea typeface="+mn-ea"/>
                <a:cs typeface="+mn-cs"/>
              </a:rPr>
              <a:t>METHODOLOGIES</a:t>
            </a:r>
            <a:r>
              <a:rPr kumimoji="0" lang="it-IT" sz="2400" b="0" i="0" u="none" strike="noStrike" kern="1200" cap="none" spc="0" normalizeH="0" baseline="0" noProof="0" dirty="0">
                <a:ln>
                  <a:noFill/>
                </a:ln>
                <a:solidFill>
                  <a:prstClr val="black"/>
                </a:solidFill>
                <a:effectLst/>
                <a:uLnTx/>
                <a:uFillTx/>
                <a:latin typeface="Calibri" panose="020F0502020204030204"/>
                <a:ea typeface="+mn-ea"/>
                <a:cs typeface="+mn-cs"/>
              </a:rPr>
              <a:t>: real-time </a:t>
            </a:r>
            <a:r>
              <a:rPr kumimoji="0" lang="it-IT" sz="2400" b="0" i="0" u="none" strike="noStrike" kern="1200" cap="none" spc="0" normalizeH="0" baseline="0" noProof="0" dirty="0" err="1">
                <a:ln>
                  <a:noFill/>
                </a:ln>
                <a:solidFill>
                  <a:prstClr val="black"/>
                </a:solidFill>
                <a:effectLst/>
                <a:uLnTx/>
                <a:uFillTx/>
                <a:latin typeface="Calibri" panose="020F0502020204030204"/>
                <a:ea typeface="+mn-ea"/>
                <a:cs typeface="+mn-cs"/>
              </a:rPr>
              <a:t>signal</a:t>
            </a:r>
            <a:r>
              <a:rPr kumimoji="0" lang="it-IT" sz="2400" b="0" i="0" u="none" strike="noStrike" kern="1200" cap="none" spc="0" normalizeH="0" baseline="0" noProof="0" dirty="0">
                <a:ln>
                  <a:noFill/>
                </a:ln>
                <a:solidFill>
                  <a:prstClr val="black"/>
                </a:solidFill>
                <a:effectLst/>
                <a:uLnTx/>
                <a:uFillTx/>
                <a:latin typeface="Calibri" panose="020F0502020204030204"/>
                <a:ea typeface="+mn-ea"/>
                <a:cs typeface="+mn-cs"/>
              </a:rPr>
              <a:t> processing, source </a:t>
            </a:r>
            <a:r>
              <a:rPr kumimoji="0" lang="it-IT" sz="2400" b="0" i="0" u="none" strike="noStrike" kern="1200" cap="none" spc="0" normalizeH="0" baseline="0" noProof="0" dirty="0" err="1">
                <a:ln>
                  <a:noFill/>
                </a:ln>
                <a:solidFill>
                  <a:prstClr val="black"/>
                </a:solidFill>
                <a:effectLst/>
                <a:uLnTx/>
                <a:uFillTx/>
                <a:latin typeface="Calibri" panose="020F0502020204030204"/>
                <a:ea typeface="+mn-ea"/>
                <a:cs typeface="+mn-cs"/>
              </a:rPr>
              <a:t>modelling</a:t>
            </a:r>
            <a:r>
              <a:rPr kumimoji="0" lang="it-IT" sz="2400" b="0" i="0" u="none" strike="noStrike" kern="1200" cap="none" spc="0" normalizeH="0" baseline="0" noProof="0" dirty="0">
                <a:ln>
                  <a:noFill/>
                </a:ln>
                <a:solidFill>
                  <a:prstClr val="black"/>
                </a:solidFill>
                <a:effectLst/>
                <a:uLnTx/>
                <a:uFillTx/>
                <a:latin typeface="Calibri" panose="020F0502020204030204"/>
                <a:ea typeface="+mn-ea"/>
                <a:cs typeface="+mn-cs"/>
              </a:rPr>
              <a:t> and impact </a:t>
            </a:r>
            <a:r>
              <a:rPr kumimoji="0" lang="it-IT" sz="2400" b="0" i="0" u="none" strike="noStrike" kern="1200" cap="none" spc="0" normalizeH="0" baseline="0" noProof="0" dirty="0" err="1">
                <a:ln>
                  <a:noFill/>
                </a:ln>
                <a:solidFill>
                  <a:prstClr val="black"/>
                </a:solidFill>
                <a:effectLst/>
                <a:uLnTx/>
                <a:uFillTx/>
                <a:latin typeface="Calibri" panose="020F0502020204030204"/>
                <a:ea typeface="+mn-ea"/>
                <a:cs typeface="+mn-cs"/>
              </a:rPr>
              <a:t>prediction</a:t>
            </a:r>
            <a:endParaRPr kumimoji="0" lang="it-IT"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R="0" lvl="0" algn="just" defTabSz="914400" rtl="0" eaLnBrk="1" fontAlgn="auto" latinLnBrk="0" hangingPunct="1">
              <a:lnSpc>
                <a:spcPct val="100000"/>
              </a:lnSpc>
              <a:spcBef>
                <a:spcPts val="0"/>
              </a:spcBef>
              <a:spcAft>
                <a:spcPts val="0"/>
              </a:spcAft>
              <a:buClrTx/>
              <a:buSzTx/>
              <a:tabLst/>
              <a:defRPr/>
            </a:pPr>
            <a:endParaRPr kumimoji="0" lang="it-IT"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800100" marR="0" lvl="1" indent="-3429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it-IT" sz="2400" b="0" i="0" u="none" strike="noStrike" kern="1200" cap="none" spc="0" normalizeH="0" baseline="0" noProof="0" dirty="0" err="1">
                <a:ln>
                  <a:noFill/>
                </a:ln>
                <a:solidFill>
                  <a:prstClr val="black"/>
                </a:solidFill>
                <a:effectLst/>
                <a:uLnTx/>
                <a:uFillTx/>
                <a:latin typeface="Calibri" panose="020F0502020204030204"/>
                <a:ea typeface="+mn-ea"/>
                <a:cs typeface="+mn-cs"/>
              </a:rPr>
              <a:t>Finder</a:t>
            </a:r>
            <a:r>
              <a:rPr kumimoji="0" lang="it-IT" sz="2400" b="0" i="0" u="none" strike="noStrike" kern="1200" cap="none" spc="0" normalizeH="0" baseline="0" noProof="0" dirty="0">
                <a:ln>
                  <a:noFill/>
                </a:ln>
                <a:solidFill>
                  <a:prstClr val="black"/>
                </a:solidFill>
                <a:effectLst/>
                <a:uLnTx/>
                <a:uFillTx/>
                <a:latin typeface="Calibri" panose="020F0502020204030204"/>
                <a:ea typeface="+mn-ea"/>
                <a:cs typeface="+mn-cs"/>
              </a:rPr>
              <a:t> (ETHZ)</a:t>
            </a:r>
          </a:p>
          <a:p>
            <a:pPr marL="800100" marR="0" lvl="1" indent="-3429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it-IT" sz="2400" b="0" i="0" u="none" strike="noStrike" kern="1200" cap="none" spc="0" normalizeH="0" baseline="0" noProof="0" dirty="0">
                <a:ln>
                  <a:noFill/>
                </a:ln>
                <a:solidFill>
                  <a:prstClr val="black"/>
                </a:solidFill>
                <a:effectLst/>
                <a:uLnTx/>
                <a:uFillTx/>
                <a:latin typeface="Calibri" panose="020F0502020204030204"/>
                <a:ea typeface="+mn-ea"/>
                <a:cs typeface="+mn-cs"/>
              </a:rPr>
              <a:t>Data </a:t>
            </a:r>
            <a:r>
              <a:rPr kumimoji="0" lang="it-IT" sz="2400" b="0" i="0" u="none" strike="noStrike" kern="1200" cap="none" spc="0" normalizeH="0" baseline="0" noProof="0" dirty="0" err="1">
                <a:ln>
                  <a:noFill/>
                </a:ln>
                <a:solidFill>
                  <a:prstClr val="black"/>
                </a:solidFill>
                <a:effectLst/>
                <a:uLnTx/>
                <a:uFillTx/>
                <a:latin typeface="Calibri" panose="020F0502020204030204"/>
                <a:ea typeface="+mn-ea"/>
                <a:cs typeface="+mn-cs"/>
              </a:rPr>
              <a:t>assimilation</a:t>
            </a:r>
            <a:r>
              <a:rPr kumimoji="0" lang="it-IT" sz="2400" b="0" i="0" u="none" strike="noStrike" kern="1200" cap="none" spc="0" normalizeH="0" baseline="0" noProof="0" dirty="0">
                <a:ln>
                  <a:noFill/>
                </a:ln>
                <a:solidFill>
                  <a:prstClr val="black"/>
                </a:solidFill>
                <a:effectLst/>
                <a:uLnTx/>
                <a:uFillTx/>
                <a:latin typeface="Calibri" panose="020F0502020204030204"/>
                <a:ea typeface="+mn-ea"/>
                <a:cs typeface="+mn-cs"/>
              </a:rPr>
              <a:t> (JMA)</a:t>
            </a:r>
          </a:p>
          <a:p>
            <a:pPr marL="800100" marR="0" lvl="1" indent="-3429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it-IT" sz="2400" b="0" i="0" u="none" strike="noStrike" kern="1200" cap="none" spc="0" normalizeH="0" baseline="0" noProof="0" dirty="0">
                <a:ln>
                  <a:noFill/>
                </a:ln>
                <a:solidFill>
                  <a:prstClr val="black"/>
                </a:solidFill>
                <a:effectLst/>
                <a:uLnTx/>
                <a:uFillTx/>
                <a:latin typeface="Calibri" panose="020F0502020204030204"/>
                <a:ea typeface="+mn-ea"/>
                <a:cs typeface="+mn-cs"/>
              </a:rPr>
              <a:t>PLUM (JMA, USGS)</a:t>
            </a:r>
          </a:p>
          <a:p>
            <a:pPr marL="800100" marR="0" lvl="1" indent="-3429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it-IT"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800100" marR="0" lvl="1" indent="-3429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it-IT" sz="2400" b="1" i="0" u="none" strike="noStrike" kern="1200" cap="none" spc="0" normalizeH="0" baseline="0" noProof="0" dirty="0" err="1">
                <a:ln>
                  <a:noFill/>
                </a:ln>
                <a:solidFill>
                  <a:srgbClr val="FF0000"/>
                </a:solidFill>
                <a:effectLst/>
                <a:uLnTx/>
                <a:uFillTx/>
                <a:latin typeface="Calibri" panose="020F0502020204030204"/>
                <a:ea typeface="+mn-ea"/>
                <a:cs typeface="+mn-cs"/>
              </a:rPr>
              <a:t>Quake</a:t>
            </a:r>
            <a:r>
              <a:rPr kumimoji="0" lang="it-IT" sz="2400" b="1" i="0" u="none" strike="noStrike" kern="1200" cap="none" spc="0" normalizeH="0" baseline="0" noProof="0" dirty="0">
                <a:ln>
                  <a:noFill/>
                </a:ln>
                <a:solidFill>
                  <a:srgbClr val="FF0000"/>
                </a:solidFill>
                <a:effectLst/>
                <a:uLnTx/>
                <a:uFillTx/>
                <a:latin typeface="Calibri" panose="020F0502020204030204"/>
                <a:ea typeface="+mn-ea"/>
                <a:cs typeface="+mn-cs"/>
              </a:rPr>
              <a:t>-UP (UNINA)</a:t>
            </a:r>
            <a:r>
              <a:rPr kumimoji="0" lang="it-IT" sz="24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
        <p:nvSpPr>
          <p:cNvPr id="3" name="CasellaDiTesto 2">
            <a:extLst>
              <a:ext uri="{FF2B5EF4-FFF2-40B4-BE49-F238E27FC236}">
                <a16:creationId xmlns:a16="http://schemas.microsoft.com/office/drawing/2014/main" id="{98B8F94E-0779-4FB1-1476-36E9504C62F2}"/>
              </a:ext>
            </a:extLst>
          </p:cNvPr>
          <p:cNvSpPr txBox="1"/>
          <p:nvPr/>
        </p:nvSpPr>
        <p:spPr>
          <a:xfrm rot="20551977">
            <a:off x="6849756" y="866539"/>
            <a:ext cx="2641774" cy="553998"/>
          </a:xfrm>
          <a:prstGeom prst="rect">
            <a:avLst/>
          </a:prstGeom>
          <a:noFill/>
        </p:spPr>
        <p:txBody>
          <a:bodyPr wrap="square" rtlCol="0">
            <a:spAutoFit/>
          </a:bodyPr>
          <a:lstStyle/>
          <a:p>
            <a:pPr algn="ctr"/>
            <a:r>
              <a:rPr lang="it-IT" sz="3000" b="1" dirty="0" err="1">
                <a:solidFill>
                  <a:srgbClr val="FF0000"/>
                </a:solidFill>
                <a:effectLst>
                  <a:outerShdw blurRad="38100" dist="38100" dir="2700000" algn="tl">
                    <a:srgbClr val="000000">
                      <a:alpha val="43137"/>
                    </a:srgbClr>
                  </a:outerShdw>
                </a:effectLst>
              </a:rPr>
              <a:t>Quake</a:t>
            </a:r>
            <a:r>
              <a:rPr lang="it-IT" sz="3000" b="1" dirty="0">
                <a:solidFill>
                  <a:srgbClr val="FF0000"/>
                </a:solidFill>
                <a:effectLst>
                  <a:outerShdw blurRad="38100" dist="38100" dir="2700000" algn="tl">
                    <a:srgbClr val="000000">
                      <a:alpha val="43137"/>
                    </a:srgbClr>
                  </a:outerShdw>
                </a:effectLst>
              </a:rPr>
              <a:t>-UP</a:t>
            </a:r>
            <a:endParaRPr lang="en-GB" sz="3000" b="1" dirty="0">
              <a:solidFill>
                <a:srgbClr val="FF0000"/>
              </a:solidFill>
              <a:effectLst>
                <a:outerShdw blurRad="38100" dist="38100" dir="2700000" algn="tl">
                  <a:srgbClr val="000000">
                    <a:alpha val="43137"/>
                  </a:srgbClr>
                </a:outerShdw>
              </a:effectLst>
            </a:endParaRPr>
          </a:p>
        </p:txBody>
      </p:sp>
      <p:sp>
        <p:nvSpPr>
          <p:cNvPr id="9" name="CasellaDiTesto 8">
            <a:extLst>
              <a:ext uri="{FF2B5EF4-FFF2-40B4-BE49-F238E27FC236}">
                <a16:creationId xmlns:a16="http://schemas.microsoft.com/office/drawing/2014/main" id="{505281AC-60F7-E25E-EB0E-FF96A78BC3E8}"/>
              </a:ext>
            </a:extLst>
          </p:cNvPr>
          <p:cNvSpPr txBox="1"/>
          <p:nvPr/>
        </p:nvSpPr>
        <p:spPr>
          <a:xfrm>
            <a:off x="266951" y="5113193"/>
            <a:ext cx="4403528" cy="646331"/>
          </a:xfrm>
          <a:prstGeom prst="rect">
            <a:avLst/>
          </a:prstGeom>
          <a:noFill/>
        </p:spPr>
        <p:txBody>
          <a:bodyPr wrap="square">
            <a:spAutoFit/>
          </a:bodyPr>
          <a:lstStyle/>
          <a:p>
            <a:pPr algn="ctr"/>
            <a:r>
              <a:rPr lang="it-IT" dirty="0"/>
              <a:t>Track the </a:t>
            </a:r>
            <a:r>
              <a:rPr lang="it-IT" dirty="0" err="1"/>
              <a:t>expected</a:t>
            </a:r>
            <a:r>
              <a:rPr lang="it-IT" dirty="0"/>
              <a:t> strong </a:t>
            </a:r>
            <a:r>
              <a:rPr lang="it-IT" dirty="0" err="1"/>
              <a:t>shaking</a:t>
            </a:r>
            <a:r>
              <a:rPr lang="it-IT" dirty="0"/>
              <a:t> zone </a:t>
            </a:r>
            <a:r>
              <a:rPr lang="it-IT" dirty="0" err="1"/>
              <a:t>while</a:t>
            </a:r>
            <a:r>
              <a:rPr lang="it-IT" dirty="0"/>
              <a:t> the </a:t>
            </a:r>
            <a:r>
              <a:rPr lang="it-IT" dirty="0" err="1"/>
              <a:t>earthquake</a:t>
            </a:r>
            <a:r>
              <a:rPr lang="it-IT" dirty="0"/>
              <a:t> </a:t>
            </a:r>
            <a:r>
              <a:rPr lang="it-IT" dirty="0" err="1"/>
              <a:t>rupture</a:t>
            </a:r>
            <a:r>
              <a:rPr lang="it-IT" dirty="0"/>
              <a:t> </a:t>
            </a:r>
            <a:r>
              <a:rPr lang="it-IT" dirty="0" err="1"/>
              <a:t>is</a:t>
            </a:r>
            <a:r>
              <a:rPr lang="it-IT" dirty="0"/>
              <a:t> </a:t>
            </a:r>
            <a:r>
              <a:rPr lang="it-IT" dirty="0" err="1"/>
              <a:t>still</a:t>
            </a:r>
            <a:r>
              <a:rPr lang="it-IT" dirty="0"/>
              <a:t> </a:t>
            </a:r>
            <a:r>
              <a:rPr lang="it-IT" dirty="0" err="1"/>
              <a:t>ongoing</a:t>
            </a:r>
            <a:endParaRPr lang="en-GB" dirty="0"/>
          </a:p>
        </p:txBody>
      </p:sp>
    </p:spTree>
    <p:extLst>
      <p:ext uri="{BB962C8B-B14F-4D97-AF65-F5344CB8AC3E}">
        <p14:creationId xmlns:p14="http://schemas.microsoft.com/office/powerpoint/2010/main" val="504822020"/>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1" name="Tabella 40"/>
          <p:cNvGraphicFramePr>
            <a:graphicFrameLocks noGrp="1"/>
          </p:cNvGraphicFramePr>
          <p:nvPr>
            <p:extLst>
              <p:ext uri="{D42A27DB-BD31-4B8C-83A1-F6EECF244321}">
                <p14:modId xmlns:p14="http://schemas.microsoft.com/office/powerpoint/2010/main" val="3937147140"/>
              </p:ext>
            </p:extLst>
          </p:nvPr>
        </p:nvGraphicFramePr>
        <p:xfrm>
          <a:off x="8891615" y="3471980"/>
          <a:ext cx="2465841" cy="1985856"/>
        </p:xfrm>
        <a:graphic>
          <a:graphicData uri="http://schemas.openxmlformats.org/drawingml/2006/table">
            <a:tbl>
              <a:tblPr>
                <a:tableStyleId>{5940675A-B579-460E-94D1-54222C63F5DA}</a:tableStyleId>
              </a:tblPr>
              <a:tblGrid>
                <a:gridCol w="352263">
                  <a:extLst>
                    <a:ext uri="{9D8B030D-6E8A-4147-A177-3AD203B41FA5}">
                      <a16:colId xmlns:a16="http://schemas.microsoft.com/office/drawing/2014/main" val="20000"/>
                    </a:ext>
                  </a:extLst>
                </a:gridCol>
                <a:gridCol w="352263">
                  <a:extLst>
                    <a:ext uri="{9D8B030D-6E8A-4147-A177-3AD203B41FA5}">
                      <a16:colId xmlns:a16="http://schemas.microsoft.com/office/drawing/2014/main" val="20001"/>
                    </a:ext>
                  </a:extLst>
                </a:gridCol>
                <a:gridCol w="352263">
                  <a:extLst>
                    <a:ext uri="{9D8B030D-6E8A-4147-A177-3AD203B41FA5}">
                      <a16:colId xmlns:a16="http://schemas.microsoft.com/office/drawing/2014/main" val="20002"/>
                    </a:ext>
                  </a:extLst>
                </a:gridCol>
                <a:gridCol w="352263">
                  <a:extLst>
                    <a:ext uri="{9D8B030D-6E8A-4147-A177-3AD203B41FA5}">
                      <a16:colId xmlns:a16="http://schemas.microsoft.com/office/drawing/2014/main" val="20003"/>
                    </a:ext>
                  </a:extLst>
                </a:gridCol>
                <a:gridCol w="352263">
                  <a:extLst>
                    <a:ext uri="{9D8B030D-6E8A-4147-A177-3AD203B41FA5}">
                      <a16:colId xmlns:a16="http://schemas.microsoft.com/office/drawing/2014/main" val="20004"/>
                    </a:ext>
                  </a:extLst>
                </a:gridCol>
                <a:gridCol w="352263">
                  <a:extLst>
                    <a:ext uri="{9D8B030D-6E8A-4147-A177-3AD203B41FA5}">
                      <a16:colId xmlns:a16="http://schemas.microsoft.com/office/drawing/2014/main" val="20005"/>
                    </a:ext>
                  </a:extLst>
                </a:gridCol>
                <a:gridCol w="352263">
                  <a:extLst>
                    <a:ext uri="{9D8B030D-6E8A-4147-A177-3AD203B41FA5}">
                      <a16:colId xmlns:a16="http://schemas.microsoft.com/office/drawing/2014/main" val="20006"/>
                    </a:ext>
                  </a:extLst>
                </a:gridCol>
              </a:tblGrid>
              <a:tr h="496464">
                <a:tc>
                  <a:txBody>
                    <a:bodyPr/>
                    <a:lstStyle/>
                    <a:p>
                      <a:endParaRPr lang="en-US" sz="100" baseline="0" dirty="0">
                        <a:latin typeface="Arial" pitchFamily="34" charset="0"/>
                        <a:cs typeface="Arial" pitchFamily="34" charset="0"/>
                      </a:endParaRPr>
                    </a:p>
                  </a:txBody>
                  <a:tcPr marL="84406" marR="84406">
                    <a:solidFill>
                      <a:schemeClr val="accent6">
                        <a:lumMod val="20000"/>
                        <a:lumOff val="80000"/>
                      </a:schemeClr>
                    </a:solidFill>
                  </a:tcPr>
                </a:tc>
                <a:tc>
                  <a:txBody>
                    <a:bodyPr/>
                    <a:lstStyle/>
                    <a:p>
                      <a:endParaRPr lang="en-US" sz="100" baseline="0" dirty="0">
                        <a:latin typeface="Arial" pitchFamily="34" charset="0"/>
                        <a:cs typeface="Arial" pitchFamily="34" charset="0"/>
                      </a:endParaRPr>
                    </a:p>
                  </a:txBody>
                  <a:tcPr marL="84406" marR="84406">
                    <a:solidFill>
                      <a:schemeClr val="accent6">
                        <a:lumMod val="20000"/>
                        <a:lumOff val="80000"/>
                      </a:schemeClr>
                    </a:solidFill>
                  </a:tcPr>
                </a:tc>
                <a:tc>
                  <a:txBody>
                    <a:bodyPr/>
                    <a:lstStyle/>
                    <a:p>
                      <a:endParaRPr lang="en-US" sz="100" baseline="0" dirty="0">
                        <a:latin typeface="Arial" pitchFamily="34" charset="0"/>
                        <a:cs typeface="Arial" pitchFamily="34" charset="0"/>
                      </a:endParaRPr>
                    </a:p>
                  </a:txBody>
                  <a:tcPr marL="84406" marR="84406">
                    <a:solidFill>
                      <a:schemeClr val="accent6">
                        <a:lumMod val="20000"/>
                        <a:lumOff val="80000"/>
                      </a:schemeClr>
                    </a:solidFill>
                  </a:tcPr>
                </a:tc>
                <a:tc>
                  <a:txBody>
                    <a:bodyPr/>
                    <a:lstStyle/>
                    <a:p>
                      <a:endParaRPr lang="en-US" sz="100" baseline="0" dirty="0">
                        <a:latin typeface="Arial" pitchFamily="34" charset="0"/>
                        <a:cs typeface="Arial" pitchFamily="34" charset="0"/>
                      </a:endParaRPr>
                    </a:p>
                  </a:txBody>
                  <a:tcPr marL="84406" marR="84406">
                    <a:solidFill>
                      <a:schemeClr val="accent6">
                        <a:lumMod val="20000"/>
                        <a:lumOff val="80000"/>
                      </a:schemeClr>
                    </a:solidFill>
                  </a:tcPr>
                </a:tc>
                <a:tc>
                  <a:txBody>
                    <a:bodyPr/>
                    <a:lstStyle/>
                    <a:p>
                      <a:endParaRPr lang="en-US" sz="100" baseline="0" dirty="0">
                        <a:latin typeface="Arial" pitchFamily="34" charset="0"/>
                        <a:cs typeface="Arial" pitchFamily="34" charset="0"/>
                      </a:endParaRPr>
                    </a:p>
                  </a:txBody>
                  <a:tcPr marL="84406" marR="84406">
                    <a:solidFill>
                      <a:schemeClr val="accent6">
                        <a:lumMod val="20000"/>
                        <a:lumOff val="80000"/>
                      </a:schemeClr>
                    </a:solidFill>
                  </a:tcPr>
                </a:tc>
                <a:tc>
                  <a:txBody>
                    <a:bodyPr/>
                    <a:lstStyle/>
                    <a:p>
                      <a:endParaRPr lang="en-US" sz="100" baseline="0" dirty="0">
                        <a:latin typeface="Arial" pitchFamily="34" charset="0"/>
                        <a:cs typeface="Arial" pitchFamily="34" charset="0"/>
                      </a:endParaRPr>
                    </a:p>
                  </a:txBody>
                  <a:tcPr marL="84406" marR="84406">
                    <a:solidFill>
                      <a:schemeClr val="accent6">
                        <a:lumMod val="20000"/>
                        <a:lumOff val="80000"/>
                      </a:schemeClr>
                    </a:solidFill>
                  </a:tcPr>
                </a:tc>
                <a:tc>
                  <a:txBody>
                    <a:bodyPr/>
                    <a:lstStyle/>
                    <a:p>
                      <a:endParaRPr lang="en-US" sz="100" baseline="0" dirty="0">
                        <a:latin typeface="Arial" pitchFamily="34" charset="0"/>
                        <a:cs typeface="Arial" pitchFamily="34" charset="0"/>
                      </a:endParaRPr>
                    </a:p>
                  </a:txBody>
                  <a:tcPr marL="84406" marR="84406">
                    <a:solidFill>
                      <a:schemeClr val="accent6">
                        <a:lumMod val="20000"/>
                        <a:lumOff val="80000"/>
                      </a:schemeClr>
                    </a:solidFill>
                  </a:tcPr>
                </a:tc>
                <a:extLst>
                  <a:ext uri="{0D108BD9-81ED-4DB2-BD59-A6C34878D82A}">
                    <a16:rowId xmlns:a16="http://schemas.microsoft.com/office/drawing/2014/main" val="10000"/>
                  </a:ext>
                </a:extLst>
              </a:tr>
              <a:tr h="496464">
                <a:tc>
                  <a:txBody>
                    <a:bodyPr/>
                    <a:lstStyle/>
                    <a:p>
                      <a:endParaRPr lang="en-US" sz="100" baseline="0" dirty="0">
                        <a:latin typeface="Arial" pitchFamily="34" charset="0"/>
                        <a:cs typeface="Arial" pitchFamily="34" charset="0"/>
                      </a:endParaRPr>
                    </a:p>
                  </a:txBody>
                  <a:tcPr marL="84406" marR="84406">
                    <a:solidFill>
                      <a:schemeClr val="accent6">
                        <a:lumMod val="20000"/>
                        <a:lumOff val="80000"/>
                      </a:schemeClr>
                    </a:solidFill>
                  </a:tcPr>
                </a:tc>
                <a:tc>
                  <a:txBody>
                    <a:bodyPr/>
                    <a:lstStyle/>
                    <a:p>
                      <a:endParaRPr lang="en-US" sz="100" baseline="0" dirty="0">
                        <a:latin typeface="Arial" pitchFamily="34" charset="0"/>
                        <a:cs typeface="Arial" pitchFamily="34" charset="0"/>
                      </a:endParaRPr>
                    </a:p>
                  </a:txBody>
                  <a:tcPr marL="84406" marR="84406">
                    <a:solidFill>
                      <a:schemeClr val="accent6">
                        <a:lumMod val="20000"/>
                        <a:lumOff val="80000"/>
                      </a:schemeClr>
                    </a:solidFill>
                  </a:tcPr>
                </a:tc>
                <a:tc>
                  <a:txBody>
                    <a:bodyPr/>
                    <a:lstStyle/>
                    <a:p>
                      <a:endParaRPr lang="en-US" sz="100" baseline="0" dirty="0">
                        <a:latin typeface="Arial" pitchFamily="34" charset="0"/>
                        <a:cs typeface="Arial" pitchFamily="34" charset="0"/>
                      </a:endParaRPr>
                    </a:p>
                  </a:txBody>
                  <a:tcPr marL="84406" marR="84406">
                    <a:solidFill>
                      <a:schemeClr val="accent6">
                        <a:lumMod val="20000"/>
                        <a:lumOff val="80000"/>
                      </a:schemeClr>
                    </a:solidFill>
                  </a:tcPr>
                </a:tc>
                <a:tc>
                  <a:txBody>
                    <a:bodyPr/>
                    <a:lstStyle/>
                    <a:p>
                      <a:endParaRPr lang="en-US" sz="100" baseline="0" dirty="0">
                        <a:latin typeface="Arial" pitchFamily="34" charset="0"/>
                        <a:cs typeface="Arial" pitchFamily="34" charset="0"/>
                      </a:endParaRPr>
                    </a:p>
                  </a:txBody>
                  <a:tcPr marL="84406" marR="84406">
                    <a:solidFill>
                      <a:schemeClr val="accent6">
                        <a:lumMod val="20000"/>
                        <a:lumOff val="80000"/>
                      </a:schemeClr>
                    </a:solidFill>
                  </a:tcPr>
                </a:tc>
                <a:tc>
                  <a:txBody>
                    <a:bodyPr/>
                    <a:lstStyle/>
                    <a:p>
                      <a:endParaRPr lang="en-US" sz="100" baseline="0" dirty="0">
                        <a:latin typeface="Arial" pitchFamily="34" charset="0"/>
                        <a:cs typeface="Arial" pitchFamily="34" charset="0"/>
                      </a:endParaRPr>
                    </a:p>
                  </a:txBody>
                  <a:tcPr marL="84406" marR="84406">
                    <a:solidFill>
                      <a:schemeClr val="accent6">
                        <a:lumMod val="20000"/>
                        <a:lumOff val="80000"/>
                      </a:schemeClr>
                    </a:solidFill>
                  </a:tcPr>
                </a:tc>
                <a:tc>
                  <a:txBody>
                    <a:bodyPr/>
                    <a:lstStyle/>
                    <a:p>
                      <a:endParaRPr lang="en-US" sz="100" baseline="0" dirty="0">
                        <a:latin typeface="Arial" pitchFamily="34" charset="0"/>
                        <a:cs typeface="Arial" pitchFamily="34" charset="0"/>
                      </a:endParaRPr>
                    </a:p>
                  </a:txBody>
                  <a:tcPr marL="84406" marR="84406">
                    <a:solidFill>
                      <a:schemeClr val="accent6">
                        <a:lumMod val="20000"/>
                        <a:lumOff val="80000"/>
                      </a:schemeClr>
                    </a:solidFill>
                  </a:tcPr>
                </a:tc>
                <a:tc>
                  <a:txBody>
                    <a:bodyPr/>
                    <a:lstStyle/>
                    <a:p>
                      <a:endParaRPr lang="en-US" sz="100" baseline="0" dirty="0">
                        <a:latin typeface="Arial" pitchFamily="34" charset="0"/>
                        <a:cs typeface="Arial" pitchFamily="34" charset="0"/>
                      </a:endParaRPr>
                    </a:p>
                  </a:txBody>
                  <a:tcPr marL="84406" marR="84406">
                    <a:solidFill>
                      <a:schemeClr val="accent6">
                        <a:lumMod val="20000"/>
                        <a:lumOff val="80000"/>
                      </a:schemeClr>
                    </a:solidFill>
                  </a:tcPr>
                </a:tc>
                <a:extLst>
                  <a:ext uri="{0D108BD9-81ED-4DB2-BD59-A6C34878D82A}">
                    <a16:rowId xmlns:a16="http://schemas.microsoft.com/office/drawing/2014/main" val="10001"/>
                  </a:ext>
                </a:extLst>
              </a:tr>
              <a:tr h="496464">
                <a:tc>
                  <a:txBody>
                    <a:bodyPr/>
                    <a:lstStyle/>
                    <a:p>
                      <a:endParaRPr lang="en-US" sz="100" baseline="0" dirty="0">
                        <a:latin typeface="Arial" pitchFamily="34" charset="0"/>
                        <a:cs typeface="Arial" pitchFamily="34" charset="0"/>
                      </a:endParaRPr>
                    </a:p>
                  </a:txBody>
                  <a:tcPr marL="84406" marR="84406">
                    <a:solidFill>
                      <a:schemeClr val="accent6">
                        <a:lumMod val="20000"/>
                        <a:lumOff val="80000"/>
                      </a:schemeClr>
                    </a:solidFill>
                  </a:tcPr>
                </a:tc>
                <a:tc>
                  <a:txBody>
                    <a:bodyPr/>
                    <a:lstStyle/>
                    <a:p>
                      <a:endParaRPr lang="en-US" sz="100" baseline="0" dirty="0">
                        <a:latin typeface="Arial" pitchFamily="34" charset="0"/>
                        <a:cs typeface="Arial" pitchFamily="34" charset="0"/>
                      </a:endParaRPr>
                    </a:p>
                  </a:txBody>
                  <a:tcPr marL="84406" marR="84406">
                    <a:solidFill>
                      <a:schemeClr val="accent6">
                        <a:lumMod val="20000"/>
                        <a:lumOff val="80000"/>
                      </a:schemeClr>
                    </a:solidFill>
                  </a:tcPr>
                </a:tc>
                <a:tc>
                  <a:txBody>
                    <a:bodyPr/>
                    <a:lstStyle/>
                    <a:p>
                      <a:endParaRPr lang="en-US" sz="100" baseline="0" dirty="0">
                        <a:latin typeface="Arial" pitchFamily="34" charset="0"/>
                        <a:cs typeface="Arial" pitchFamily="34" charset="0"/>
                      </a:endParaRPr>
                    </a:p>
                  </a:txBody>
                  <a:tcPr marL="84406" marR="84406">
                    <a:solidFill>
                      <a:schemeClr val="accent6">
                        <a:lumMod val="20000"/>
                        <a:lumOff val="80000"/>
                      </a:schemeClr>
                    </a:solidFill>
                  </a:tcPr>
                </a:tc>
                <a:tc>
                  <a:txBody>
                    <a:bodyPr/>
                    <a:lstStyle/>
                    <a:p>
                      <a:endParaRPr lang="en-US" sz="100" baseline="0" dirty="0">
                        <a:latin typeface="Arial" pitchFamily="34" charset="0"/>
                        <a:cs typeface="Arial" pitchFamily="34" charset="0"/>
                      </a:endParaRPr>
                    </a:p>
                  </a:txBody>
                  <a:tcPr marL="84406" marR="84406">
                    <a:solidFill>
                      <a:schemeClr val="accent6">
                        <a:lumMod val="20000"/>
                        <a:lumOff val="80000"/>
                      </a:schemeClr>
                    </a:solidFill>
                  </a:tcPr>
                </a:tc>
                <a:tc>
                  <a:txBody>
                    <a:bodyPr/>
                    <a:lstStyle/>
                    <a:p>
                      <a:endParaRPr lang="en-US" sz="100" baseline="0" dirty="0">
                        <a:latin typeface="Arial" pitchFamily="34" charset="0"/>
                        <a:cs typeface="Arial" pitchFamily="34" charset="0"/>
                      </a:endParaRPr>
                    </a:p>
                  </a:txBody>
                  <a:tcPr marL="84406" marR="84406">
                    <a:solidFill>
                      <a:schemeClr val="accent6">
                        <a:lumMod val="20000"/>
                        <a:lumOff val="80000"/>
                      </a:schemeClr>
                    </a:solidFill>
                  </a:tcPr>
                </a:tc>
                <a:tc>
                  <a:txBody>
                    <a:bodyPr/>
                    <a:lstStyle/>
                    <a:p>
                      <a:endParaRPr lang="en-US" sz="100" baseline="0" dirty="0">
                        <a:latin typeface="Arial" pitchFamily="34" charset="0"/>
                        <a:cs typeface="Arial" pitchFamily="34" charset="0"/>
                      </a:endParaRPr>
                    </a:p>
                  </a:txBody>
                  <a:tcPr marL="84406" marR="84406">
                    <a:solidFill>
                      <a:schemeClr val="accent6">
                        <a:lumMod val="20000"/>
                        <a:lumOff val="80000"/>
                      </a:schemeClr>
                    </a:solidFill>
                  </a:tcPr>
                </a:tc>
                <a:tc>
                  <a:txBody>
                    <a:bodyPr/>
                    <a:lstStyle/>
                    <a:p>
                      <a:endParaRPr lang="en-US" sz="100" baseline="0" dirty="0">
                        <a:latin typeface="Arial" pitchFamily="34" charset="0"/>
                        <a:cs typeface="Arial" pitchFamily="34" charset="0"/>
                      </a:endParaRPr>
                    </a:p>
                  </a:txBody>
                  <a:tcPr marL="84406" marR="84406">
                    <a:solidFill>
                      <a:schemeClr val="accent6">
                        <a:lumMod val="20000"/>
                        <a:lumOff val="80000"/>
                      </a:schemeClr>
                    </a:solidFill>
                  </a:tcPr>
                </a:tc>
                <a:extLst>
                  <a:ext uri="{0D108BD9-81ED-4DB2-BD59-A6C34878D82A}">
                    <a16:rowId xmlns:a16="http://schemas.microsoft.com/office/drawing/2014/main" val="10002"/>
                  </a:ext>
                </a:extLst>
              </a:tr>
              <a:tr h="496464">
                <a:tc>
                  <a:txBody>
                    <a:bodyPr/>
                    <a:lstStyle/>
                    <a:p>
                      <a:endParaRPr lang="en-US" sz="100" baseline="0" dirty="0">
                        <a:latin typeface="Arial" pitchFamily="34" charset="0"/>
                        <a:cs typeface="Arial" pitchFamily="34" charset="0"/>
                      </a:endParaRPr>
                    </a:p>
                  </a:txBody>
                  <a:tcPr marL="84406" marR="84406">
                    <a:solidFill>
                      <a:schemeClr val="accent6">
                        <a:lumMod val="20000"/>
                        <a:lumOff val="80000"/>
                      </a:schemeClr>
                    </a:solidFill>
                  </a:tcPr>
                </a:tc>
                <a:tc>
                  <a:txBody>
                    <a:bodyPr/>
                    <a:lstStyle/>
                    <a:p>
                      <a:endParaRPr lang="en-US" sz="100" baseline="0" dirty="0">
                        <a:latin typeface="Arial" pitchFamily="34" charset="0"/>
                        <a:cs typeface="Arial" pitchFamily="34" charset="0"/>
                      </a:endParaRPr>
                    </a:p>
                  </a:txBody>
                  <a:tcPr marL="84406" marR="84406">
                    <a:solidFill>
                      <a:schemeClr val="accent6">
                        <a:lumMod val="20000"/>
                        <a:lumOff val="80000"/>
                      </a:schemeClr>
                    </a:solidFill>
                  </a:tcPr>
                </a:tc>
                <a:tc>
                  <a:txBody>
                    <a:bodyPr/>
                    <a:lstStyle/>
                    <a:p>
                      <a:endParaRPr lang="en-US" sz="100" baseline="0" dirty="0">
                        <a:latin typeface="Arial" pitchFamily="34" charset="0"/>
                        <a:cs typeface="Arial" pitchFamily="34" charset="0"/>
                      </a:endParaRPr>
                    </a:p>
                  </a:txBody>
                  <a:tcPr marL="84406" marR="84406">
                    <a:solidFill>
                      <a:schemeClr val="accent6">
                        <a:lumMod val="20000"/>
                        <a:lumOff val="80000"/>
                      </a:schemeClr>
                    </a:solidFill>
                  </a:tcPr>
                </a:tc>
                <a:tc>
                  <a:txBody>
                    <a:bodyPr/>
                    <a:lstStyle/>
                    <a:p>
                      <a:endParaRPr lang="en-US" sz="100" baseline="0" dirty="0">
                        <a:latin typeface="Arial" pitchFamily="34" charset="0"/>
                        <a:cs typeface="Arial" pitchFamily="34" charset="0"/>
                      </a:endParaRPr>
                    </a:p>
                  </a:txBody>
                  <a:tcPr marL="84406" marR="84406">
                    <a:solidFill>
                      <a:schemeClr val="accent6">
                        <a:lumMod val="20000"/>
                        <a:lumOff val="80000"/>
                      </a:schemeClr>
                    </a:solidFill>
                  </a:tcPr>
                </a:tc>
                <a:tc>
                  <a:txBody>
                    <a:bodyPr/>
                    <a:lstStyle/>
                    <a:p>
                      <a:endParaRPr lang="en-US" sz="100" baseline="0" dirty="0">
                        <a:latin typeface="Arial" pitchFamily="34" charset="0"/>
                        <a:cs typeface="Arial" pitchFamily="34" charset="0"/>
                      </a:endParaRPr>
                    </a:p>
                  </a:txBody>
                  <a:tcPr marL="84406" marR="84406">
                    <a:solidFill>
                      <a:schemeClr val="accent6">
                        <a:lumMod val="20000"/>
                        <a:lumOff val="80000"/>
                      </a:schemeClr>
                    </a:solidFill>
                  </a:tcPr>
                </a:tc>
                <a:tc>
                  <a:txBody>
                    <a:bodyPr/>
                    <a:lstStyle/>
                    <a:p>
                      <a:endParaRPr lang="en-US" sz="100" baseline="0" dirty="0">
                        <a:latin typeface="Arial" pitchFamily="34" charset="0"/>
                        <a:cs typeface="Arial" pitchFamily="34" charset="0"/>
                      </a:endParaRPr>
                    </a:p>
                  </a:txBody>
                  <a:tcPr marL="84406" marR="84406">
                    <a:solidFill>
                      <a:schemeClr val="accent6">
                        <a:lumMod val="20000"/>
                        <a:lumOff val="80000"/>
                      </a:schemeClr>
                    </a:solidFill>
                  </a:tcPr>
                </a:tc>
                <a:tc>
                  <a:txBody>
                    <a:bodyPr/>
                    <a:lstStyle/>
                    <a:p>
                      <a:endParaRPr lang="en-US" sz="100" baseline="0" dirty="0">
                        <a:latin typeface="Arial" pitchFamily="34" charset="0"/>
                        <a:cs typeface="Arial" pitchFamily="34" charset="0"/>
                      </a:endParaRPr>
                    </a:p>
                  </a:txBody>
                  <a:tcPr marL="84406" marR="84406">
                    <a:solidFill>
                      <a:schemeClr val="accent6">
                        <a:lumMod val="20000"/>
                        <a:lumOff val="80000"/>
                      </a:schemeClr>
                    </a:solidFill>
                  </a:tcPr>
                </a:tc>
                <a:extLst>
                  <a:ext uri="{0D108BD9-81ED-4DB2-BD59-A6C34878D82A}">
                    <a16:rowId xmlns:a16="http://schemas.microsoft.com/office/drawing/2014/main" val="10003"/>
                  </a:ext>
                </a:extLst>
              </a:tr>
            </a:tbl>
          </a:graphicData>
        </a:graphic>
      </p:graphicFrame>
      <p:pic>
        <p:nvPicPr>
          <p:cNvPr id="7" name="Immagine 5"/>
          <p:cNvPicPr>
            <a:picLocks noChangeAspect="1"/>
          </p:cNvPicPr>
          <p:nvPr/>
        </p:nvPicPr>
        <p:blipFill rotWithShape="1">
          <a:blip r:embed="rId3" cstate="print">
            <a:alphaModFix/>
            <a:lum/>
          </a:blip>
          <a:srcRect t="52468" b="9071"/>
          <a:stretch/>
        </p:blipFill>
        <p:spPr>
          <a:xfrm>
            <a:off x="83999" y="2784517"/>
            <a:ext cx="5356259" cy="2827224"/>
          </a:xfrm>
          <a:prstGeom prst="rect">
            <a:avLst/>
          </a:prstGeom>
          <a:noFill/>
          <a:ln>
            <a:noFill/>
          </a:ln>
        </p:spPr>
      </p:pic>
      <p:sp>
        <p:nvSpPr>
          <p:cNvPr id="9" name="Titolo 8"/>
          <p:cNvSpPr txBox="1">
            <a:spLocks noGrp="1"/>
          </p:cNvSpPr>
          <p:nvPr>
            <p:ph type="title" idx="4294967295"/>
          </p:nvPr>
        </p:nvSpPr>
        <p:spPr>
          <a:xfrm>
            <a:off x="3265981" y="-76637"/>
            <a:ext cx="8821737" cy="1381998"/>
          </a:xfrm>
        </p:spPr>
        <p:txBody>
          <a:bodyPr vert="horz" wrap="square" lIns="91440" tIns="8589" rIns="91440" bIns="45720" rtlCol="0" anchor="ctr">
            <a:spAutoFit/>
          </a:bodyPr>
          <a:lstStyle>
            <a:defPPr lvl="0">
              <a:buNone/>
            </a:defPPr>
            <a:lvl1pPr lvl="0">
              <a:buNone/>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lgn="l">
              <a:lnSpc>
                <a:spcPct val="98000"/>
              </a:lnSpc>
            </a:pPr>
            <a:r>
              <a:rPr lang="en-US" dirty="0">
                <a:solidFill>
                  <a:schemeClr val="accent6">
                    <a:lumMod val="50000"/>
                  </a:schemeClr>
                </a:solidFill>
                <a:effectLst>
                  <a:outerShdw blurRad="38100" dist="38100" dir="2700000" algn="tl">
                    <a:srgbClr val="000000">
                      <a:alpha val="43137"/>
                    </a:srgbClr>
                  </a:outerShdw>
                </a:effectLst>
                <a:ea typeface="Adobe Kaiti Std R" pitchFamily="49"/>
              </a:rPr>
              <a:t>Rapid Damage Evaluation &amp;</a:t>
            </a:r>
            <a:br>
              <a:rPr lang="en-US" dirty="0">
                <a:solidFill>
                  <a:schemeClr val="accent6">
                    <a:lumMod val="50000"/>
                  </a:schemeClr>
                </a:solidFill>
                <a:effectLst>
                  <a:outerShdw blurRad="38100" dist="38100" dir="2700000" algn="tl">
                    <a:srgbClr val="000000">
                      <a:alpha val="43137"/>
                    </a:srgbClr>
                  </a:outerShdw>
                </a:effectLst>
                <a:ea typeface="Adobe Kaiti Std R" pitchFamily="49"/>
              </a:rPr>
            </a:br>
            <a:r>
              <a:rPr lang="en-US" dirty="0">
                <a:solidFill>
                  <a:schemeClr val="accent6">
                    <a:lumMod val="50000"/>
                  </a:schemeClr>
                </a:solidFill>
                <a:effectLst>
                  <a:outerShdw blurRad="38100" dist="38100" dir="2700000" algn="tl">
                    <a:srgbClr val="000000">
                      <a:alpha val="43137"/>
                    </a:srgbClr>
                  </a:outerShdw>
                </a:effectLst>
                <a:ea typeface="Adobe Kaiti Std R" pitchFamily="49"/>
              </a:rPr>
              <a:t>Potential Damaged Zone</a:t>
            </a:r>
          </a:p>
        </p:txBody>
      </p:sp>
      <p:sp>
        <p:nvSpPr>
          <p:cNvPr id="10" name="CasellaDiTesto 9"/>
          <p:cNvSpPr txBox="1"/>
          <p:nvPr/>
        </p:nvSpPr>
        <p:spPr>
          <a:xfrm>
            <a:off x="1496998" y="6254336"/>
            <a:ext cx="2760060" cy="297877"/>
          </a:xfrm>
          <a:prstGeom prst="rect">
            <a:avLst/>
          </a:prstGeom>
          <a:noFill/>
          <a:ln>
            <a:noFill/>
          </a:ln>
        </p:spPr>
        <p:txBody>
          <a:bodyPr vert="horz" wrap="none" lIns="85888" tIns="42945" rIns="85888" bIns="42945" anchorCtr="0" compatLnSpc="1">
            <a:spAutoFit/>
          </a:bodyPr>
          <a:lstStyle>
            <a:defPPr lvl="0">
              <a:buNone/>
            </a:defPPr>
            <a:lvl1pPr lvl="0">
              <a:buNone/>
            </a:lvl1pPr>
            <a:lvl2pPr lvl="1">
              <a:buClr>
                <a:srgbClr val="000000"/>
              </a:buClr>
              <a:buSzPct val="100000"/>
              <a:buFont typeface="Times New Roman" pitchFamily="18"/>
              <a:buChar char="–"/>
            </a:lvl2pPr>
            <a:lvl3pPr lvl="2">
              <a:buClr>
                <a:srgbClr val="000000"/>
              </a:buClr>
              <a:buSzPct val="100000"/>
              <a:buFont typeface="Times New Roman" pitchFamily="18"/>
              <a:buChar char="•"/>
            </a:lvl3pPr>
            <a:lvl4pPr lvl="3">
              <a:buClr>
                <a:srgbClr val="000000"/>
              </a:buClr>
              <a:buSzPct val="100000"/>
              <a:buFont typeface="Times New Roman" pitchFamily="18"/>
              <a:buChar char="–"/>
            </a:lvl4pPr>
            <a:lvl5pPr lvl="4">
              <a:buClr>
                <a:srgbClr val="000000"/>
              </a:buClr>
              <a:buSzPct val="100000"/>
              <a:buFont typeface="Times New Roman" pitchFamily="18"/>
              <a:buChar char="»"/>
            </a:lvl5pPr>
            <a:lvl6pPr lvl="5">
              <a:buClr>
                <a:srgbClr val="000000"/>
              </a:buClr>
              <a:buSzPct val="100000"/>
              <a:buFont typeface="Times New Roman" pitchFamily="18"/>
              <a:buChar char="»"/>
            </a:lvl6pPr>
            <a:lvl7pPr lvl="6">
              <a:buClr>
                <a:srgbClr val="000000"/>
              </a:buClr>
              <a:buSzPct val="100000"/>
              <a:buFont typeface="Times New Roman" pitchFamily="18"/>
              <a:buChar char="»"/>
            </a:lvl7pPr>
            <a:lvl8pPr lvl="7">
              <a:buClr>
                <a:srgbClr val="000000"/>
              </a:buClr>
              <a:buSzPct val="100000"/>
              <a:buFont typeface="Times New Roman" pitchFamily="18"/>
              <a:buChar char="»"/>
            </a:lvl8pPr>
            <a:lvl9pPr lvl="8">
              <a:buClr>
                <a:srgbClr val="000000"/>
              </a:buClr>
              <a:buSzPct val="100000"/>
              <a:buFont typeface="Times New Roman" pitchFamily="18"/>
              <a:buChar char="»"/>
            </a:lvl9pPr>
          </a:lstStyle>
          <a:p>
            <a:pPr marL="0" marR="0" lvl="0" indent="0" algn="r" defTabSz="914400" rtl="0" eaLnBrk="1" fontAlgn="auto" latinLnBrk="0" hangingPunct="1">
              <a:lnSpc>
                <a:spcPct val="98000"/>
              </a:lnSpc>
              <a:spcBef>
                <a:spcPts val="0"/>
              </a:spcBef>
              <a:spcAft>
                <a:spcPts val="0"/>
              </a:spcAft>
              <a:buClrTx/>
              <a:buSzTx/>
              <a:buFontTx/>
              <a:buNone/>
              <a:tabLst>
                <a:tab pos="0" algn="l"/>
                <a:tab pos="436315" algn="l"/>
                <a:tab pos="872628" algn="l"/>
                <a:tab pos="1308942" algn="l"/>
                <a:tab pos="1745258" algn="l"/>
                <a:tab pos="2181571" algn="l"/>
                <a:tab pos="2617885" algn="l"/>
                <a:tab pos="3054201" algn="l"/>
                <a:tab pos="3490515" algn="l"/>
                <a:tab pos="3926829" algn="l"/>
                <a:tab pos="4363143" algn="l"/>
                <a:tab pos="4799459" algn="l"/>
                <a:tab pos="5235773" algn="l"/>
                <a:tab pos="5672087" algn="l"/>
                <a:tab pos="6108401" algn="l"/>
                <a:tab pos="6544715" algn="l"/>
                <a:tab pos="6981031" algn="l"/>
                <a:tab pos="7417344" algn="l"/>
                <a:tab pos="7853659" algn="l"/>
                <a:tab pos="8289975" algn="l"/>
                <a:tab pos="8726288" algn="l"/>
              </a:tabLst>
              <a:defRPr/>
            </a:pPr>
            <a:r>
              <a:rPr kumimoji="0" lang="en-US" sz="1400" b="0" i="0" u="none" strike="noStrike" kern="1200" cap="none" spc="0" normalizeH="0" baseline="0" noProof="0" dirty="0" err="1">
                <a:ln>
                  <a:noFill/>
                </a:ln>
                <a:solidFill>
                  <a:srgbClr val="0066CC"/>
                </a:solidFill>
                <a:effectLst/>
                <a:uLnTx/>
                <a:uFillTx/>
                <a:latin typeface="DejaVu Sans Condensed" pitchFamily="34"/>
                <a:ea typeface="Droid Sans Fallback" pitchFamily="2"/>
                <a:cs typeface="Droid Sans Fallback" pitchFamily="2"/>
              </a:rPr>
              <a:t>Colombelli</a:t>
            </a:r>
            <a:r>
              <a:rPr kumimoji="0" lang="en-US" sz="1400" b="0" i="0" u="none" strike="noStrike" kern="1200" cap="none" spc="0" normalizeH="0" baseline="0" noProof="0" dirty="0">
                <a:ln>
                  <a:noFill/>
                </a:ln>
                <a:solidFill>
                  <a:srgbClr val="0066CC"/>
                </a:solidFill>
                <a:effectLst/>
                <a:uLnTx/>
                <a:uFillTx/>
                <a:latin typeface="DejaVu Sans Condensed" pitchFamily="34"/>
                <a:ea typeface="Droid Sans Fallback" pitchFamily="2"/>
                <a:cs typeface="Droid Sans Fallback" pitchFamily="2"/>
              </a:rPr>
              <a:t> et al., 2012 BSSA</a:t>
            </a:r>
          </a:p>
        </p:txBody>
      </p:sp>
      <mc:AlternateContent xmlns:mc="http://schemas.openxmlformats.org/markup-compatibility/2006" xmlns:a14="http://schemas.microsoft.com/office/drawing/2010/main">
        <mc:Choice Requires="a14">
          <p:sp>
            <p:nvSpPr>
              <p:cNvPr id="13" name="Rettangolo 12"/>
              <p:cNvSpPr/>
              <p:nvPr/>
            </p:nvSpPr>
            <p:spPr>
              <a:xfrm>
                <a:off x="6681350" y="1612763"/>
                <a:ext cx="5256076" cy="1118653"/>
              </a:xfrm>
              <a:prstGeom prst="rect">
                <a:avLst/>
              </a:prstGeom>
            </p:spPr>
            <p:txBody>
              <a:bodyPr wrap="square" lIns="87262" tIns="43631" rIns="87262" bIns="43631">
                <a:spAutoFit/>
              </a:bodyPr>
              <a:lstStyle/>
              <a:p>
                <a:pPr marL="0" marR="0" lvl="0" indent="0" algn="just" defTabSz="914400" rtl="0" eaLnBrk="1" fontAlgn="auto" latinLnBrk="0" hangingPunct="0">
                  <a:lnSpc>
                    <a:spcPct val="93000"/>
                  </a:lnSpc>
                  <a:spcBef>
                    <a:spcPts val="0"/>
                  </a:spcBef>
                  <a:spcAft>
                    <a:spcPts val="0"/>
                  </a:spcAft>
                  <a:buClrTx/>
                  <a:buSzTx/>
                  <a:buFontTx/>
                  <a:buNone/>
                  <a:tabLst>
                    <a:tab pos="0" algn="l"/>
                    <a:tab pos="436315" algn="l"/>
                    <a:tab pos="872628" algn="l"/>
                    <a:tab pos="1308942" algn="l"/>
                    <a:tab pos="1745258" algn="l"/>
                    <a:tab pos="2181571" algn="l"/>
                    <a:tab pos="2617885" algn="l"/>
                    <a:tab pos="3054201" algn="l"/>
                    <a:tab pos="3490515" algn="l"/>
                    <a:tab pos="3926829" algn="l"/>
                    <a:tab pos="4363143" algn="l"/>
                    <a:tab pos="4799459" algn="l"/>
                    <a:tab pos="5235773" algn="l"/>
                    <a:tab pos="5672087" algn="l"/>
                    <a:tab pos="6108401" algn="l"/>
                    <a:tab pos="6544715" algn="l"/>
                    <a:tab pos="6981031" algn="l"/>
                    <a:tab pos="7417344" algn="l"/>
                    <a:tab pos="7853659" algn="l"/>
                    <a:tab pos="8289975" algn="l"/>
                    <a:tab pos="8726288" algn="l"/>
                  </a:tabLst>
                  <a:defRPr/>
                </a:pPr>
                <a:r>
                  <a:rPr kumimoji="0" lang="en-US" sz="1800" b="0" i="0" u="none" strike="noStrike" kern="1200" cap="none" spc="0" normalizeH="0" baseline="0" noProof="0" dirty="0">
                    <a:ln>
                      <a:noFill/>
                    </a:ln>
                    <a:solidFill>
                      <a:srgbClr val="FF0000"/>
                    </a:solidFill>
                    <a:effectLst/>
                    <a:uLnTx/>
                    <a:uFillTx/>
                    <a:latin typeface="DejaVu Sans Condensed" pitchFamily="34"/>
                    <a:ea typeface="Droid Sans Fallback" pitchFamily="2"/>
                    <a:cs typeface="Droid Sans Fallback" pitchFamily="2"/>
                  </a:rPr>
                  <a:t>Rapid estimate of the </a:t>
                </a:r>
                <a:r>
                  <a:rPr kumimoji="0" lang="en-US" sz="1800" b="1" i="0" u="none" strike="noStrike" kern="1200" cap="none" spc="0" normalizeH="0" baseline="0" noProof="0" dirty="0">
                    <a:ln>
                      <a:noFill/>
                    </a:ln>
                    <a:solidFill>
                      <a:srgbClr val="FF0000"/>
                    </a:solidFill>
                    <a:effectLst>
                      <a:outerShdw dist="17961" dir="2700000">
                        <a:scrgbClr r="0" g="0" b="0"/>
                      </a:outerShdw>
                    </a:effectLst>
                    <a:uLnTx/>
                    <a:uFillTx/>
                    <a:latin typeface="DejaVu Sans Condensed" pitchFamily="34"/>
                    <a:ea typeface="Droid Sans Fallback" pitchFamily="2"/>
                    <a:cs typeface="Droid Sans Fallback" pitchFamily="2"/>
                  </a:rPr>
                  <a:t>Potential Damaged Zone</a:t>
                </a:r>
                <a:r>
                  <a:rPr kumimoji="0" lang="en-US" sz="1800" b="0" i="0" u="none" strike="noStrike" kern="1200" cap="none" spc="0" normalizeH="0" baseline="0" noProof="0" dirty="0">
                    <a:ln>
                      <a:noFill/>
                    </a:ln>
                    <a:solidFill>
                      <a:srgbClr val="FF0000"/>
                    </a:solidFill>
                    <a:effectLst/>
                    <a:uLnTx/>
                    <a:uFillTx/>
                    <a:latin typeface="DejaVu Sans Condensed" pitchFamily="34"/>
                    <a:ea typeface="Droid Sans Fallback" pitchFamily="2"/>
                    <a:cs typeface="Droid Sans Fallback" pitchFamily="2"/>
                  </a:rPr>
                  <a:t> by interpolating predicted values of </a:t>
                </a:r>
                <a14:m>
                  <m:oMath xmlns:m="http://schemas.openxmlformats.org/officeDocument/2006/math">
                    <m:r>
                      <a:rPr kumimoji="0" lang="it-IT" sz="18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𝑃𝐺𝑉</m:t>
                    </m:r>
                    <m:r>
                      <a:rPr kumimoji="0" lang="it-IT" sz="18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m:t>
                    </m:r>
                    <m:r>
                      <a:rPr kumimoji="0" lang="it-IT" sz="18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𝐼𝑀𝑀</m:t>
                    </m:r>
                  </m:oMath>
                </a14:m>
                <a:r>
                  <a:rPr kumimoji="0" lang="en-US" sz="1800" b="0" i="0" u="none" strike="noStrike" kern="1200" cap="none" spc="0" normalizeH="0" baseline="0" noProof="0" dirty="0">
                    <a:ln>
                      <a:noFill/>
                    </a:ln>
                    <a:solidFill>
                      <a:srgbClr val="FF0000"/>
                    </a:solidFill>
                    <a:effectLst/>
                    <a:uLnTx/>
                    <a:uFillTx/>
                    <a:latin typeface="DejaVu Sans Condensed" pitchFamily="34"/>
                    <a:ea typeface="Droid Sans Fallback" pitchFamily="2"/>
                    <a:cs typeface="Droid Sans Fallback" pitchFamily="2"/>
                  </a:rPr>
                  <a:t> at recording sites and at virtual grid nodes.</a:t>
                </a:r>
                <a:endParaRPr kumimoji="0" lang="en-US" sz="1800" b="0" i="0" u="none" strike="noStrike" kern="1200" cap="none" spc="0" normalizeH="0" baseline="-25000" noProof="0" dirty="0">
                  <a:ln>
                    <a:noFill/>
                  </a:ln>
                  <a:solidFill>
                    <a:srgbClr val="FF0000"/>
                  </a:solidFill>
                  <a:effectLst/>
                  <a:uLnTx/>
                  <a:uFillTx/>
                  <a:latin typeface="DejaVu Sans Condensed" pitchFamily="34"/>
                  <a:ea typeface="Droid Sans Fallback" pitchFamily="2"/>
                  <a:cs typeface="Droid Sans Fallback" pitchFamily="2"/>
                </a:endParaRPr>
              </a:p>
            </p:txBody>
          </p:sp>
        </mc:Choice>
        <mc:Fallback xmlns="">
          <p:sp>
            <p:nvSpPr>
              <p:cNvPr id="13" name="Rettangolo 12"/>
              <p:cNvSpPr>
                <a:spLocks noRot="1" noChangeAspect="1" noMove="1" noResize="1" noEditPoints="1" noAdjustHandles="1" noChangeArrowheads="1" noChangeShapeType="1" noTextEdit="1"/>
              </p:cNvSpPr>
              <p:nvPr/>
            </p:nvSpPr>
            <p:spPr>
              <a:xfrm>
                <a:off x="6681350" y="1612763"/>
                <a:ext cx="5256076" cy="1118653"/>
              </a:xfrm>
              <a:prstGeom prst="rect">
                <a:avLst/>
              </a:prstGeom>
              <a:blipFill>
                <a:blip r:embed="rId4"/>
                <a:stretch>
                  <a:fillRect l="-1044" t="-4918" r="-1160" b="-8197"/>
                </a:stretch>
              </a:blipFill>
            </p:spPr>
            <p:txBody>
              <a:bodyPr/>
              <a:lstStyle/>
              <a:p>
                <a:r>
                  <a:rPr lang="en-GB">
                    <a:noFill/>
                  </a:rPr>
                  <a:t> </a:t>
                </a:r>
              </a:p>
            </p:txBody>
          </p:sp>
        </mc:Fallback>
      </mc:AlternateContent>
      <p:sp>
        <p:nvSpPr>
          <p:cNvPr id="14" name="Figura a mano libera 13"/>
          <p:cNvSpPr/>
          <p:nvPr/>
        </p:nvSpPr>
        <p:spPr>
          <a:xfrm rot="6676888">
            <a:off x="9557188" y="3643042"/>
            <a:ext cx="1233057" cy="1153511"/>
          </a:xfrm>
          <a:custGeom>
            <a:avLst/>
            <a:gdLst>
              <a:gd name="connsiteX0" fmla="*/ 304800 w 1553029"/>
              <a:gd name="connsiteY0" fmla="*/ 203200 h 769257"/>
              <a:gd name="connsiteX1" fmla="*/ 145143 w 1553029"/>
              <a:gd name="connsiteY1" fmla="*/ 246743 h 769257"/>
              <a:gd name="connsiteX2" fmla="*/ 101600 w 1553029"/>
              <a:gd name="connsiteY2" fmla="*/ 290286 h 769257"/>
              <a:gd name="connsiteX3" fmla="*/ 14515 w 1553029"/>
              <a:gd name="connsiteY3" fmla="*/ 435429 h 769257"/>
              <a:gd name="connsiteX4" fmla="*/ 0 w 1553029"/>
              <a:gd name="connsiteY4" fmla="*/ 478972 h 769257"/>
              <a:gd name="connsiteX5" fmla="*/ 43543 w 1553029"/>
              <a:gd name="connsiteY5" fmla="*/ 624114 h 769257"/>
              <a:gd name="connsiteX6" fmla="*/ 87086 w 1553029"/>
              <a:gd name="connsiteY6" fmla="*/ 667657 h 769257"/>
              <a:gd name="connsiteX7" fmla="*/ 174172 w 1553029"/>
              <a:gd name="connsiteY7" fmla="*/ 725714 h 769257"/>
              <a:gd name="connsiteX8" fmla="*/ 319315 w 1553029"/>
              <a:gd name="connsiteY8" fmla="*/ 769257 h 769257"/>
              <a:gd name="connsiteX9" fmla="*/ 537029 w 1553029"/>
              <a:gd name="connsiteY9" fmla="*/ 725714 h 769257"/>
              <a:gd name="connsiteX10" fmla="*/ 653143 w 1553029"/>
              <a:gd name="connsiteY10" fmla="*/ 667657 h 769257"/>
              <a:gd name="connsiteX11" fmla="*/ 754743 w 1553029"/>
              <a:gd name="connsiteY11" fmla="*/ 609600 h 769257"/>
              <a:gd name="connsiteX12" fmla="*/ 841829 w 1553029"/>
              <a:gd name="connsiteY12" fmla="*/ 595086 h 769257"/>
              <a:gd name="connsiteX13" fmla="*/ 885372 w 1553029"/>
              <a:gd name="connsiteY13" fmla="*/ 580572 h 769257"/>
              <a:gd name="connsiteX14" fmla="*/ 1364343 w 1553029"/>
              <a:gd name="connsiteY14" fmla="*/ 566057 h 769257"/>
              <a:gd name="connsiteX15" fmla="*/ 1407886 w 1553029"/>
              <a:gd name="connsiteY15" fmla="*/ 537029 h 769257"/>
              <a:gd name="connsiteX16" fmla="*/ 1451429 w 1553029"/>
              <a:gd name="connsiteY16" fmla="*/ 522514 h 769257"/>
              <a:gd name="connsiteX17" fmla="*/ 1494972 w 1553029"/>
              <a:gd name="connsiteY17" fmla="*/ 478972 h 769257"/>
              <a:gd name="connsiteX18" fmla="*/ 1524000 w 1553029"/>
              <a:gd name="connsiteY18" fmla="*/ 420914 h 769257"/>
              <a:gd name="connsiteX19" fmla="*/ 1538515 w 1553029"/>
              <a:gd name="connsiteY19" fmla="*/ 362857 h 769257"/>
              <a:gd name="connsiteX20" fmla="*/ 1553029 w 1553029"/>
              <a:gd name="connsiteY20" fmla="*/ 319314 h 769257"/>
              <a:gd name="connsiteX21" fmla="*/ 1509486 w 1553029"/>
              <a:gd name="connsiteY21" fmla="*/ 203200 h 769257"/>
              <a:gd name="connsiteX22" fmla="*/ 1480457 w 1553029"/>
              <a:gd name="connsiteY22" fmla="*/ 159657 h 769257"/>
              <a:gd name="connsiteX23" fmla="*/ 1422400 w 1553029"/>
              <a:gd name="connsiteY23" fmla="*/ 116114 h 769257"/>
              <a:gd name="connsiteX24" fmla="*/ 1407886 w 1553029"/>
              <a:gd name="connsiteY24" fmla="*/ 58057 h 769257"/>
              <a:gd name="connsiteX25" fmla="*/ 1349829 w 1553029"/>
              <a:gd name="connsiteY25" fmla="*/ 29029 h 769257"/>
              <a:gd name="connsiteX26" fmla="*/ 1204686 w 1553029"/>
              <a:gd name="connsiteY26" fmla="*/ 0 h 769257"/>
              <a:gd name="connsiteX27" fmla="*/ 754743 w 1553029"/>
              <a:gd name="connsiteY27" fmla="*/ 14514 h 769257"/>
              <a:gd name="connsiteX28" fmla="*/ 682172 w 1553029"/>
              <a:gd name="connsiteY28" fmla="*/ 29029 h 769257"/>
              <a:gd name="connsiteX29" fmla="*/ 624115 w 1553029"/>
              <a:gd name="connsiteY29" fmla="*/ 58057 h 769257"/>
              <a:gd name="connsiteX30" fmla="*/ 464457 w 1553029"/>
              <a:gd name="connsiteY30" fmla="*/ 159657 h 769257"/>
              <a:gd name="connsiteX31" fmla="*/ 420915 w 1553029"/>
              <a:gd name="connsiteY31" fmla="*/ 188686 h 769257"/>
              <a:gd name="connsiteX32" fmla="*/ 304800 w 1553029"/>
              <a:gd name="connsiteY32" fmla="*/ 203200 h 769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53029" h="769257">
                <a:moveTo>
                  <a:pt x="304800" y="203200"/>
                </a:moveTo>
                <a:cubicBezTo>
                  <a:pt x="258838" y="212876"/>
                  <a:pt x="383635" y="160019"/>
                  <a:pt x="145143" y="246743"/>
                </a:cubicBezTo>
                <a:cubicBezTo>
                  <a:pt x="125852" y="253758"/>
                  <a:pt x="114202" y="274083"/>
                  <a:pt x="101600" y="290286"/>
                </a:cubicBezTo>
                <a:cubicBezTo>
                  <a:pt x="68767" y="332500"/>
                  <a:pt x="36059" y="385160"/>
                  <a:pt x="14515" y="435429"/>
                </a:cubicBezTo>
                <a:cubicBezTo>
                  <a:pt x="8488" y="449491"/>
                  <a:pt x="4838" y="464458"/>
                  <a:pt x="0" y="478972"/>
                </a:cubicBezTo>
                <a:cubicBezTo>
                  <a:pt x="10587" y="542488"/>
                  <a:pt x="6858" y="572754"/>
                  <a:pt x="43543" y="624114"/>
                </a:cubicBezTo>
                <a:cubicBezTo>
                  <a:pt x="55474" y="640817"/>
                  <a:pt x="70883" y="655055"/>
                  <a:pt x="87086" y="667657"/>
                </a:cubicBezTo>
                <a:cubicBezTo>
                  <a:pt x="114625" y="689076"/>
                  <a:pt x="141074" y="714681"/>
                  <a:pt x="174172" y="725714"/>
                </a:cubicBezTo>
                <a:cubicBezTo>
                  <a:pt x="280182" y="761051"/>
                  <a:pt x="231572" y="747322"/>
                  <a:pt x="319315" y="769257"/>
                </a:cubicBezTo>
                <a:cubicBezTo>
                  <a:pt x="370794" y="761903"/>
                  <a:pt x="492235" y="748111"/>
                  <a:pt x="537029" y="725714"/>
                </a:cubicBezTo>
                <a:cubicBezTo>
                  <a:pt x="575734" y="706362"/>
                  <a:pt x="617137" y="691660"/>
                  <a:pt x="653143" y="667657"/>
                </a:cubicBezTo>
                <a:cubicBezTo>
                  <a:pt x="682294" y="648223"/>
                  <a:pt x="721265" y="619643"/>
                  <a:pt x="754743" y="609600"/>
                </a:cubicBezTo>
                <a:cubicBezTo>
                  <a:pt x="782931" y="601144"/>
                  <a:pt x="813101" y="601470"/>
                  <a:pt x="841829" y="595086"/>
                </a:cubicBezTo>
                <a:cubicBezTo>
                  <a:pt x="856764" y="591767"/>
                  <a:pt x="870096" y="581421"/>
                  <a:pt x="885372" y="580572"/>
                </a:cubicBezTo>
                <a:cubicBezTo>
                  <a:pt x="1044856" y="571712"/>
                  <a:pt x="1204686" y="570895"/>
                  <a:pt x="1364343" y="566057"/>
                </a:cubicBezTo>
                <a:cubicBezTo>
                  <a:pt x="1378857" y="556381"/>
                  <a:pt x="1392284" y="544830"/>
                  <a:pt x="1407886" y="537029"/>
                </a:cubicBezTo>
                <a:cubicBezTo>
                  <a:pt x="1421570" y="530187"/>
                  <a:pt x="1438699" y="531001"/>
                  <a:pt x="1451429" y="522514"/>
                </a:cubicBezTo>
                <a:cubicBezTo>
                  <a:pt x="1468508" y="511128"/>
                  <a:pt x="1480458" y="493486"/>
                  <a:pt x="1494972" y="478972"/>
                </a:cubicBezTo>
                <a:cubicBezTo>
                  <a:pt x="1504648" y="459619"/>
                  <a:pt x="1516403" y="441173"/>
                  <a:pt x="1524000" y="420914"/>
                </a:cubicBezTo>
                <a:cubicBezTo>
                  <a:pt x="1531004" y="402236"/>
                  <a:pt x="1533035" y="382037"/>
                  <a:pt x="1538515" y="362857"/>
                </a:cubicBezTo>
                <a:cubicBezTo>
                  <a:pt x="1542718" y="348146"/>
                  <a:pt x="1548191" y="333828"/>
                  <a:pt x="1553029" y="319314"/>
                </a:cubicBezTo>
                <a:cubicBezTo>
                  <a:pt x="1537155" y="255816"/>
                  <a:pt x="1543220" y="262233"/>
                  <a:pt x="1509486" y="203200"/>
                </a:cubicBezTo>
                <a:cubicBezTo>
                  <a:pt x="1500831" y="188054"/>
                  <a:pt x="1492792" y="171992"/>
                  <a:pt x="1480457" y="159657"/>
                </a:cubicBezTo>
                <a:cubicBezTo>
                  <a:pt x="1463352" y="142552"/>
                  <a:pt x="1441752" y="130628"/>
                  <a:pt x="1422400" y="116114"/>
                </a:cubicBezTo>
                <a:cubicBezTo>
                  <a:pt x="1417562" y="96762"/>
                  <a:pt x="1420656" y="73381"/>
                  <a:pt x="1407886" y="58057"/>
                </a:cubicBezTo>
                <a:cubicBezTo>
                  <a:pt x="1394035" y="41435"/>
                  <a:pt x="1370088" y="36626"/>
                  <a:pt x="1349829" y="29029"/>
                </a:cubicBezTo>
                <a:cubicBezTo>
                  <a:pt x="1315180" y="16036"/>
                  <a:pt x="1234795" y="5018"/>
                  <a:pt x="1204686" y="0"/>
                </a:cubicBezTo>
                <a:cubicBezTo>
                  <a:pt x="1054705" y="4838"/>
                  <a:pt x="904571" y="6190"/>
                  <a:pt x="754743" y="14514"/>
                </a:cubicBezTo>
                <a:cubicBezTo>
                  <a:pt x="730112" y="15882"/>
                  <a:pt x="705575" y="21228"/>
                  <a:pt x="682172" y="29029"/>
                </a:cubicBezTo>
                <a:cubicBezTo>
                  <a:pt x="661646" y="35871"/>
                  <a:pt x="643467" y="48381"/>
                  <a:pt x="624115" y="58057"/>
                </a:cubicBezTo>
                <a:cubicBezTo>
                  <a:pt x="518072" y="164100"/>
                  <a:pt x="666184" y="25168"/>
                  <a:pt x="464457" y="159657"/>
                </a:cubicBezTo>
                <a:cubicBezTo>
                  <a:pt x="449943" y="169333"/>
                  <a:pt x="438077" y="185566"/>
                  <a:pt x="420915" y="188686"/>
                </a:cubicBezTo>
                <a:cubicBezTo>
                  <a:pt x="382834" y="195610"/>
                  <a:pt x="350762" y="193524"/>
                  <a:pt x="304800" y="203200"/>
                </a:cubicBezTo>
                <a:close/>
              </a:path>
            </a:pathLst>
          </a:custGeom>
          <a:gradFill flip="none" rotWithShape="1">
            <a:gsLst>
              <a:gs pos="0">
                <a:schemeClr val="bg1"/>
              </a:gs>
              <a:gs pos="50000">
                <a:srgbClr val="FFFF66"/>
              </a:gs>
              <a:gs pos="100000">
                <a:srgbClr val="FF0000"/>
              </a:gs>
            </a:gsLst>
            <a:path path="circle">
              <a:fillToRect l="50000" t="50000" r="50000" b="50000"/>
            </a:path>
            <a:tileRect/>
          </a:gra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428" tIns="45715" rIns="91428" bIns="45715"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itchFamily="18" charset="0"/>
              <a:ea typeface="+mn-ea"/>
              <a:cs typeface="Times New Roman" pitchFamily="18" charset="0"/>
            </a:endParaRPr>
          </a:p>
        </p:txBody>
      </p:sp>
      <p:grpSp>
        <p:nvGrpSpPr>
          <p:cNvPr id="49" name="Gruppo 48"/>
          <p:cNvGrpSpPr/>
          <p:nvPr/>
        </p:nvGrpSpPr>
        <p:grpSpPr>
          <a:xfrm>
            <a:off x="8965918" y="3602408"/>
            <a:ext cx="1944008" cy="1446559"/>
            <a:chOff x="302492" y="4135491"/>
            <a:chExt cx="1944008" cy="1446559"/>
          </a:xfrm>
        </p:grpSpPr>
        <p:sp>
          <p:nvSpPr>
            <p:cNvPr id="18" name="Ovale 17"/>
            <p:cNvSpPr/>
            <p:nvPr/>
          </p:nvSpPr>
          <p:spPr>
            <a:xfrm>
              <a:off x="503548" y="4437112"/>
              <a:ext cx="142414" cy="136826"/>
            </a:xfrm>
            <a:prstGeom prst="ellipse">
              <a:avLst/>
            </a:prstGeom>
            <a:solidFill>
              <a:schemeClr val="accent4"/>
            </a:solidFill>
            <a:ln w="1905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itchFamily="18" charset="0"/>
                <a:ea typeface="+mn-ea"/>
                <a:cs typeface="Times New Roman" pitchFamily="18" charset="0"/>
              </a:endParaRPr>
            </a:p>
          </p:txBody>
        </p:sp>
        <p:sp>
          <p:nvSpPr>
            <p:cNvPr id="19" name="Ovale 18"/>
            <p:cNvSpPr/>
            <p:nvPr/>
          </p:nvSpPr>
          <p:spPr>
            <a:xfrm>
              <a:off x="1206426" y="4437112"/>
              <a:ext cx="142414" cy="136826"/>
            </a:xfrm>
            <a:prstGeom prst="ellipse">
              <a:avLst/>
            </a:prstGeom>
            <a:solidFill>
              <a:schemeClr val="accent4"/>
            </a:solidFill>
            <a:ln w="1905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itchFamily="18" charset="0"/>
                <a:ea typeface="+mn-ea"/>
                <a:cs typeface="Times New Roman" pitchFamily="18" charset="0"/>
              </a:endParaRPr>
            </a:p>
          </p:txBody>
        </p:sp>
        <p:sp>
          <p:nvSpPr>
            <p:cNvPr id="20" name="Ovale 19"/>
            <p:cNvSpPr/>
            <p:nvPr/>
          </p:nvSpPr>
          <p:spPr>
            <a:xfrm>
              <a:off x="1206426" y="4905164"/>
              <a:ext cx="142414" cy="136826"/>
            </a:xfrm>
            <a:prstGeom prst="ellipse">
              <a:avLst/>
            </a:prstGeom>
            <a:solidFill>
              <a:schemeClr val="accent4"/>
            </a:solidFill>
            <a:ln w="1905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itchFamily="18" charset="0"/>
                <a:ea typeface="+mn-ea"/>
                <a:cs typeface="Times New Roman" pitchFamily="18" charset="0"/>
              </a:endParaRPr>
            </a:p>
          </p:txBody>
        </p:sp>
        <p:sp>
          <p:nvSpPr>
            <p:cNvPr id="21" name="Ovale 20"/>
            <p:cNvSpPr/>
            <p:nvPr/>
          </p:nvSpPr>
          <p:spPr>
            <a:xfrm>
              <a:off x="503548" y="4905164"/>
              <a:ext cx="142414" cy="136826"/>
            </a:xfrm>
            <a:prstGeom prst="ellipse">
              <a:avLst/>
            </a:prstGeom>
            <a:solidFill>
              <a:schemeClr val="accent4"/>
            </a:solidFill>
            <a:ln w="1905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itchFamily="18" charset="0"/>
                <a:ea typeface="+mn-ea"/>
                <a:cs typeface="Times New Roman" pitchFamily="18" charset="0"/>
              </a:endParaRPr>
            </a:p>
          </p:txBody>
        </p:sp>
        <p:sp>
          <p:nvSpPr>
            <p:cNvPr id="22" name="Ovale 21"/>
            <p:cNvSpPr/>
            <p:nvPr/>
          </p:nvSpPr>
          <p:spPr>
            <a:xfrm>
              <a:off x="1908504" y="4905164"/>
              <a:ext cx="142414" cy="136826"/>
            </a:xfrm>
            <a:prstGeom prst="ellipse">
              <a:avLst/>
            </a:prstGeom>
            <a:solidFill>
              <a:schemeClr val="accent4"/>
            </a:solidFill>
            <a:ln w="1905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itchFamily="18" charset="0"/>
                <a:ea typeface="+mn-ea"/>
                <a:cs typeface="Times New Roman" pitchFamily="18" charset="0"/>
              </a:endParaRPr>
            </a:p>
          </p:txBody>
        </p:sp>
        <p:sp>
          <p:nvSpPr>
            <p:cNvPr id="23" name="Ovale 22"/>
            <p:cNvSpPr/>
            <p:nvPr/>
          </p:nvSpPr>
          <p:spPr>
            <a:xfrm>
              <a:off x="1206426" y="5445224"/>
              <a:ext cx="142414" cy="136826"/>
            </a:xfrm>
            <a:prstGeom prst="ellipse">
              <a:avLst/>
            </a:prstGeom>
            <a:solidFill>
              <a:schemeClr val="accent4"/>
            </a:solidFill>
            <a:ln w="1905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itchFamily="18" charset="0"/>
                <a:ea typeface="+mn-ea"/>
                <a:cs typeface="Times New Roman" pitchFamily="18" charset="0"/>
              </a:endParaRPr>
            </a:p>
          </p:txBody>
        </p:sp>
        <p:sp>
          <p:nvSpPr>
            <p:cNvPr id="24" name="Estrazione 23"/>
            <p:cNvSpPr/>
            <p:nvPr/>
          </p:nvSpPr>
          <p:spPr>
            <a:xfrm>
              <a:off x="2007888" y="4135491"/>
              <a:ext cx="238612" cy="198302"/>
            </a:xfrm>
            <a:prstGeom prst="flowChartExtract">
              <a:avLst/>
            </a:prstGeom>
            <a:solidFill>
              <a:schemeClr val="accent3"/>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
          <p:nvSpPr>
            <p:cNvPr id="25" name="Estrazione 24"/>
            <p:cNvSpPr/>
            <p:nvPr/>
          </p:nvSpPr>
          <p:spPr>
            <a:xfrm>
              <a:off x="1514495" y="4655004"/>
              <a:ext cx="238612" cy="198302"/>
            </a:xfrm>
            <a:prstGeom prst="flowChartExtract">
              <a:avLst/>
            </a:prstGeom>
            <a:solidFill>
              <a:schemeClr val="accent3"/>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
          <p:nvSpPr>
            <p:cNvPr id="26" name="Estrazione 25"/>
            <p:cNvSpPr/>
            <p:nvPr/>
          </p:nvSpPr>
          <p:spPr>
            <a:xfrm>
              <a:off x="1253130" y="4173039"/>
              <a:ext cx="238612" cy="198302"/>
            </a:xfrm>
            <a:prstGeom prst="flowChartExtract">
              <a:avLst/>
            </a:prstGeom>
            <a:solidFill>
              <a:schemeClr val="accent3"/>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
          <p:nvSpPr>
            <p:cNvPr id="27" name="Estrazione 26"/>
            <p:cNvSpPr/>
            <p:nvPr/>
          </p:nvSpPr>
          <p:spPr>
            <a:xfrm>
              <a:off x="846679" y="5187135"/>
              <a:ext cx="238612" cy="198302"/>
            </a:xfrm>
            <a:prstGeom prst="flowChartExtract">
              <a:avLst/>
            </a:prstGeom>
            <a:solidFill>
              <a:schemeClr val="accent3"/>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
          <p:nvSpPr>
            <p:cNvPr id="28" name="Estrazione 27"/>
            <p:cNvSpPr/>
            <p:nvPr/>
          </p:nvSpPr>
          <p:spPr>
            <a:xfrm>
              <a:off x="302492" y="5092837"/>
              <a:ext cx="238612" cy="198302"/>
            </a:xfrm>
            <a:prstGeom prst="flowChartExtract">
              <a:avLst/>
            </a:prstGeom>
            <a:solidFill>
              <a:schemeClr val="accent3"/>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
          <p:nvSpPr>
            <p:cNvPr id="29" name="Ovale 28"/>
            <p:cNvSpPr/>
            <p:nvPr/>
          </p:nvSpPr>
          <p:spPr>
            <a:xfrm>
              <a:off x="1908504" y="5445224"/>
              <a:ext cx="142414" cy="136826"/>
            </a:xfrm>
            <a:prstGeom prst="ellipse">
              <a:avLst/>
            </a:prstGeom>
            <a:solidFill>
              <a:schemeClr val="accent4"/>
            </a:solidFill>
            <a:ln w="1905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itchFamily="18" charset="0"/>
                <a:ea typeface="+mn-ea"/>
                <a:cs typeface="Times New Roman" pitchFamily="18" charset="0"/>
              </a:endParaRPr>
            </a:p>
          </p:txBody>
        </p:sp>
        <p:sp>
          <p:nvSpPr>
            <p:cNvPr id="30" name="Ovale 29"/>
            <p:cNvSpPr/>
            <p:nvPr/>
          </p:nvSpPr>
          <p:spPr>
            <a:xfrm>
              <a:off x="1908504" y="4437112"/>
              <a:ext cx="142414" cy="136826"/>
            </a:xfrm>
            <a:prstGeom prst="ellipse">
              <a:avLst/>
            </a:prstGeom>
            <a:solidFill>
              <a:schemeClr val="accent4"/>
            </a:solidFill>
            <a:ln w="1905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itchFamily="18" charset="0"/>
                <a:ea typeface="+mn-ea"/>
                <a:cs typeface="Times New Roman" pitchFamily="18" charset="0"/>
              </a:endParaRPr>
            </a:p>
          </p:txBody>
        </p:sp>
        <p:sp>
          <p:nvSpPr>
            <p:cNvPr id="31" name="Ovale 30"/>
            <p:cNvSpPr/>
            <p:nvPr/>
          </p:nvSpPr>
          <p:spPr>
            <a:xfrm>
              <a:off x="503548" y="5445224"/>
              <a:ext cx="142414" cy="136826"/>
            </a:xfrm>
            <a:prstGeom prst="ellipse">
              <a:avLst/>
            </a:prstGeom>
            <a:solidFill>
              <a:schemeClr val="accent4"/>
            </a:solidFill>
            <a:ln w="1905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itchFamily="18" charset="0"/>
                <a:ea typeface="+mn-ea"/>
                <a:cs typeface="Times New Roman" pitchFamily="18" charset="0"/>
              </a:endParaRPr>
            </a:p>
          </p:txBody>
        </p:sp>
      </p:grpSp>
      <mc:AlternateContent xmlns:mc="http://schemas.openxmlformats.org/markup-compatibility/2006" xmlns:a14="http://schemas.microsoft.com/office/drawing/2010/main">
        <mc:Choice Requires="a14">
          <p:sp>
            <p:nvSpPr>
              <p:cNvPr id="32" name="CasellaDiTesto 31"/>
              <p:cNvSpPr txBox="1"/>
              <p:nvPr/>
            </p:nvSpPr>
            <p:spPr>
              <a:xfrm>
                <a:off x="6728536" y="3531553"/>
                <a:ext cx="2137576" cy="707876"/>
              </a:xfrm>
              <a:prstGeom prst="rect">
                <a:avLst/>
              </a:prstGeom>
              <a:solidFill>
                <a:schemeClr val="accent3">
                  <a:lumMod val="40000"/>
                  <a:lumOff val="60000"/>
                </a:schemeClr>
              </a:solidFill>
              <a:ln w="28575">
                <a:solidFill>
                  <a:schemeClr val="accent3">
                    <a:lumMod val="50000"/>
                  </a:schemeClr>
                </a:solidFill>
              </a:ln>
            </p:spPr>
            <p:txBody>
              <a:bodyPr wrap="square" lIns="91428" tIns="45715" rIns="91428" bIns="45715"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PGV </a:t>
                </a:r>
                <a:r>
                  <a:rPr kumimoji="0" lang="it-IT" sz="20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predicted</a:t>
                </a:r>
                <a:r>
                  <a:rPr kumimoji="0" lang="it-IT" sz="2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by </a:t>
                </a:r>
                <a14:m>
                  <m:oMath xmlns:m="http://schemas.openxmlformats.org/officeDocument/2006/math">
                    <m:r>
                      <m:rPr>
                        <m:sty m:val="p"/>
                      </m:rPr>
                      <a:rPr kumimoji="0" lang="it-IT" sz="2000" b="0" i="0"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Times New Roman" pitchFamily="18" charset="0"/>
                      </a:rPr>
                      <m:t>measured</m:t>
                    </m:r>
                    <m:r>
                      <a:rPr kumimoji="0" lang="it-IT" sz="2000" b="0" i="0"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Times New Roman" pitchFamily="18" charset="0"/>
                      </a:rPr>
                      <m:t> </m:t>
                    </m:r>
                    <m:sSub>
                      <m:sSubPr>
                        <m:ctrlPr>
                          <a:rPr kumimoji="0" lang="it-IT" sz="2000" b="0"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Times New Roman" pitchFamily="18" charset="0"/>
                          </a:rPr>
                        </m:ctrlPr>
                      </m:sSubPr>
                      <m:e>
                        <m:r>
                          <a:rPr kumimoji="0" lang="it-IT" sz="2000" b="0"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Times New Roman" pitchFamily="18" charset="0"/>
                          </a:rPr>
                          <m:t>𝑃</m:t>
                        </m:r>
                      </m:e>
                      <m:sub>
                        <m:r>
                          <a:rPr kumimoji="0" lang="it-IT" sz="2000" b="0"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Times New Roman" pitchFamily="18" charset="0"/>
                          </a:rPr>
                          <m:t>𝑥</m:t>
                        </m:r>
                      </m:sub>
                    </m:sSub>
                  </m:oMath>
                </a14:m>
                <a:endParaRPr kumimoji="0" lang="en-US" sz="2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mc:Choice>
        <mc:Fallback xmlns="">
          <p:sp>
            <p:nvSpPr>
              <p:cNvPr id="32" name="CasellaDiTesto 31"/>
              <p:cNvSpPr txBox="1">
                <a:spLocks noRot="1" noChangeAspect="1" noMove="1" noResize="1" noEditPoints="1" noAdjustHandles="1" noChangeArrowheads="1" noChangeShapeType="1" noTextEdit="1"/>
              </p:cNvSpPr>
              <p:nvPr/>
            </p:nvSpPr>
            <p:spPr>
              <a:xfrm>
                <a:off x="6728536" y="3531553"/>
                <a:ext cx="2137576" cy="707876"/>
              </a:xfrm>
              <a:prstGeom prst="rect">
                <a:avLst/>
              </a:prstGeom>
              <a:blipFill>
                <a:blip r:embed="rId5"/>
                <a:stretch>
                  <a:fillRect l="-2535" t="-2479"/>
                </a:stretch>
              </a:blipFill>
              <a:ln w="28575">
                <a:solidFill>
                  <a:schemeClr val="accent3">
                    <a:lumMod val="50000"/>
                  </a:schemeClr>
                </a:solidFill>
              </a:ln>
            </p:spPr>
            <p:txBody>
              <a:bodyPr/>
              <a:lstStyle/>
              <a:p>
                <a:r>
                  <a:rPr lang="en-GB">
                    <a:noFill/>
                  </a:rPr>
                  <a:t> </a:t>
                </a:r>
              </a:p>
            </p:txBody>
          </p:sp>
        </mc:Fallback>
      </mc:AlternateContent>
      <p:sp>
        <p:nvSpPr>
          <p:cNvPr id="33" name="CasellaDiTesto 32"/>
          <p:cNvSpPr txBox="1"/>
          <p:nvPr/>
        </p:nvSpPr>
        <p:spPr>
          <a:xfrm>
            <a:off x="6949615" y="4439478"/>
            <a:ext cx="1721431" cy="707876"/>
          </a:xfrm>
          <a:prstGeom prst="rect">
            <a:avLst/>
          </a:prstGeom>
          <a:solidFill>
            <a:schemeClr val="accent4">
              <a:lumMod val="40000"/>
              <a:lumOff val="60000"/>
            </a:schemeClr>
          </a:solidFill>
          <a:ln w="28575">
            <a:solidFill>
              <a:schemeClr val="accent4">
                <a:lumMod val="75000"/>
              </a:schemeClr>
            </a:solidFill>
          </a:ln>
        </p:spPr>
        <p:txBody>
          <a:bodyPr wrap="square" lIns="91428" tIns="45715" rIns="91428" bIns="45715"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PGV </a:t>
            </a:r>
            <a:r>
              <a:rPr kumimoji="0" lang="it-IT" sz="20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predicted</a:t>
            </a:r>
            <a:r>
              <a:rPr kumimoji="0" lang="it-IT" sz="2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by GMPE</a:t>
            </a:r>
            <a:endParaRPr kumimoji="0" lang="en-US" sz="2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cxnSp>
        <p:nvCxnSpPr>
          <p:cNvPr id="34" name="Connettore 2 33"/>
          <p:cNvCxnSpPr>
            <a:cxnSpLocks/>
            <a:stCxn id="32" idx="3"/>
            <a:endCxn id="26" idx="1"/>
          </p:cNvCxnSpPr>
          <p:nvPr/>
        </p:nvCxnSpPr>
        <p:spPr>
          <a:xfrm flipV="1">
            <a:off x="8866112" y="3739107"/>
            <a:ext cx="1110097" cy="146384"/>
          </a:xfrm>
          <a:prstGeom prst="straightConnector1">
            <a:avLst/>
          </a:prstGeom>
          <a:ln w="28575">
            <a:solidFill>
              <a:schemeClr val="accent3">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35" name="Connettore 2 34"/>
          <p:cNvCxnSpPr>
            <a:cxnSpLocks/>
            <a:stCxn id="33" idx="3"/>
            <a:endCxn id="20" idx="2"/>
          </p:cNvCxnSpPr>
          <p:nvPr/>
        </p:nvCxnSpPr>
        <p:spPr>
          <a:xfrm flipV="1">
            <a:off x="8671046" y="4440494"/>
            <a:ext cx="1198806" cy="352922"/>
          </a:xfrm>
          <a:prstGeom prst="straightConnector1">
            <a:avLst/>
          </a:prstGeom>
          <a:ln w="28575">
            <a:solidFill>
              <a:schemeClr val="accent4">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36" name="Rettangolo 35"/>
          <p:cNvSpPr/>
          <p:nvPr/>
        </p:nvSpPr>
        <p:spPr>
          <a:xfrm>
            <a:off x="6730157" y="3384630"/>
            <a:ext cx="5254455" cy="2304256"/>
          </a:xfrm>
          <a:prstGeom prst="rect">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28" tIns="45715" rIns="91428" bIns="45715"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itchFamily="18" charset="0"/>
              <a:ea typeface="+mn-ea"/>
              <a:cs typeface="Times New Roman" pitchFamily="18" charset="0"/>
            </a:endParaRPr>
          </a:p>
        </p:txBody>
      </p:sp>
      <p:sp>
        <p:nvSpPr>
          <p:cNvPr id="37" name="Rettangolo 36"/>
          <p:cNvSpPr/>
          <p:nvPr/>
        </p:nvSpPr>
        <p:spPr>
          <a:xfrm>
            <a:off x="6730156" y="2967345"/>
            <a:ext cx="5254455" cy="461655"/>
          </a:xfrm>
          <a:prstGeom prst="rect">
            <a:avLst/>
          </a:prstGeom>
          <a:solidFill>
            <a:schemeClr val="accent2">
              <a:lumMod val="20000"/>
              <a:lumOff val="80000"/>
            </a:schemeClr>
          </a:solidFill>
          <a:ln w="28575">
            <a:solidFill>
              <a:srgbClr val="FF0000"/>
            </a:solidFill>
          </a:ln>
        </p:spPr>
        <p:txBody>
          <a:bodyPr wrap="square" lIns="91428" tIns="45715" rIns="91428" bIns="45715">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400" b="0"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Potential</a:t>
            </a:r>
            <a:r>
              <a:rPr kumimoji="0" lang="it-IT" sz="24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a:t>
            </a:r>
            <a:r>
              <a:rPr kumimoji="0" lang="it-IT" sz="2400" b="0"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Damaged</a:t>
            </a:r>
            <a:r>
              <a:rPr kumimoji="0" lang="it-IT" sz="24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Zone  (PDZ)</a:t>
            </a:r>
          </a:p>
        </p:txBody>
      </p:sp>
      <p:sp>
        <p:nvSpPr>
          <p:cNvPr id="40" name="Stella a 5 punte 39"/>
          <p:cNvSpPr/>
          <p:nvPr/>
        </p:nvSpPr>
        <p:spPr>
          <a:xfrm>
            <a:off x="9932257" y="3983554"/>
            <a:ext cx="288000" cy="288000"/>
          </a:xfrm>
          <a:prstGeom prst="star5">
            <a:avLst/>
          </a:prstGeom>
          <a:solidFill>
            <a:srgbClr val="FF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itchFamily="18" charset="0"/>
              <a:ea typeface="+mn-ea"/>
              <a:cs typeface="Times New Roman" pitchFamily="18" charset="0"/>
            </a:endParaRPr>
          </a:p>
        </p:txBody>
      </p:sp>
      <p:sp>
        <p:nvSpPr>
          <p:cNvPr id="56" name="Ovale 55"/>
          <p:cNvSpPr/>
          <p:nvPr/>
        </p:nvSpPr>
        <p:spPr>
          <a:xfrm>
            <a:off x="3513012" y="2388750"/>
            <a:ext cx="531751" cy="576064"/>
          </a:xfrm>
          <a:prstGeom prst="ellipse">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lIns="91428" tIns="45715" rIns="91428" bIns="45715"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itchFamily="18" charset="0"/>
              <a:ea typeface="+mn-ea"/>
              <a:cs typeface="Times New Roman" pitchFamily="18" charset="0"/>
            </a:endParaRPr>
          </a:p>
        </p:txBody>
      </p:sp>
      <p:sp>
        <p:nvSpPr>
          <p:cNvPr id="57" name="Ovale 56"/>
          <p:cNvSpPr/>
          <p:nvPr/>
        </p:nvSpPr>
        <p:spPr>
          <a:xfrm>
            <a:off x="6238238" y="2388750"/>
            <a:ext cx="531751" cy="576064"/>
          </a:xfrm>
          <a:prstGeom prst="ellipse">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lIns="91428" tIns="45715" rIns="91428" bIns="45715"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itchFamily="18" charset="0"/>
              <a:ea typeface="+mn-ea"/>
              <a:cs typeface="Times New Roman" pitchFamily="18" charset="0"/>
            </a:endParaRPr>
          </a:p>
        </p:txBody>
      </p:sp>
      <p:sp>
        <p:nvSpPr>
          <p:cNvPr id="58" name="Freccia a destra con strisce 57"/>
          <p:cNvSpPr/>
          <p:nvPr/>
        </p:nvSpPr>
        <p:spPr>
          <a:xfrm rot="5400000">
            <a:off x="9057360" y="2598951"/>
            <a:ext cx="504056" cy="398814"/>
          </a:xfrm>
          <a:prstGeom prst="stripedRightArrow">
            <a:avLst>
              <a:gd name="adj1" fmla="val 33203"/>
              <a:gd name="adj2" fmla="val 60078"/>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28" tIns="45715" rIns="91428" bIns="45715"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itchFamily="18" charset="0"/>
              <a:ea typeface="+mn-ea"/>
              <a:cs typeface="Times New Roman" pitchFamily="18" charset="0"/>
            </a:endParaRPr>
          </a:p>
        </p:txBody>
      </p:sp>
      <p:sp>
        <p:nvSpPr>
          <p:cNvPr id="5" name="CasellaDiTesto 4">
            <a:extLst>
              <a:ext uri="{FF2B5EF4-FFF2-40B4-BE49-F238E27FC236}">
                <a16:creationId xmlns:a16="http://schemas.microsoft.com/office/drawing/2014/main" id="{C5BFD7B0-6611-4168-9510-BFD30C0AFD1B}"/>
              </a:ext>
            </a:extLst>
          </p:cNvPr>
          <p:cNvSpPr txBox="1"/>
          <p:nvPr/>
        </p:nvSpPr>
        <p:spPr>
          <a:xfrm>
            <a:off x="6728536" y="5742891"/>
            <a:ext cx="5256076" cy="92333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prstClr val="white"/>
                </a:solidFill>
                <a:effectLst/>
                <a:uLnTx/>
                <a:uFillTx/>
                <a:latin typeface="Calibri"/>
                <a:ea typeface="+mn-ea"/>
                <a:cs typeface="+mn-cs"/>
              </a:rPr>
              <a:t>The PDZ </a:t>
            </a:r>
            <a:r>
              <a:rPr kumimoji="0" lang="it-IT" sz="1800" b="0" i="0" u="none" strike="noStrike" kern="1200" cap="none" spc="0" normalizeH="0" baseline="0" noProof="0" dirty="0" err="1">
                <a:ln>
                  <a:noFill/>
                </a:ln>
                <a:solidFill>
                  <a:prstClr val="white"/>
                </a:solidFill>
                <a:effectLst/>
                <a:uLnTx/>
                <a:uFillTx/>
                <a:latin typeface="Calibri"/>
                <a:ea typeface="+mn-ea"/>
                <a:cs typeface="+mn-cs"/>
              </a:rPr>
              <a:t>is</a:t>
            </a:r>
            <a:r>
              <a:rPr kumimoji="0" lang="it-IT" sz="1800" b="0" i="0" u="none" strike="noStrike" kern="1200" cap="none" spc="0" normalizeH="0" baseline="0" noProof="0" dirty="0">
                <a:ln>
                  <a:noFill/>
                </a:ln>
                <a:solidFill>
                  <a:prstClr val="white"/>
                </a:solidFill>
                <a:effectLst/>
                <a:uLnTx/>
                <a:uFillTx/>
                <a:latin typeface="Calibri"/>
                <a:ea typeface="+mn-ea"/>
                <a:cs typeface="+mn-cs"/>
              </a:rPr>
              <a:t> the area </a:t>
            </a:r>
            <a:r>
              <a:rPr kumimoji="0" lang="it-IT" sz="1800" b="0" i="0" u="none" strike="noStrike" kern="1200" cap="none" spc="0" normalizeH="0" baseline="0" noProof="0" dirty="0" err="1">
                <a:ln>
                  <a:noFill/>
                </a:ln>
                <a:solidFill>
                  <a:prstClr val="white"/>
                </a:solidFill>
                <a:effectLst/>
                <a:uLnTx/>
                <a:uFillTx/>
                <a:latin typeface="Calibri"/>
                <a:ea typeface="+mn-ea"/>
                <a:cs typeface="+mn-cs"/>
              </a:rPr>
              <a:t>delimited</a:t>
            </a:r>
            <a:r>
              <a:rPr kumimoji="0" lang="it-IT" sz="1800" b="0" i="0" u="none" strike="noStrike" kern="1200" cap="none" spc="0" normalizeH="0" baseline="0" noProof="0" dirty="0">
                <a:ln>
                  <a:noFill/>
                </a:ln>
                <a:solidFill>
                  <a:prstClr val="white"/>
                </a:solidFill>
                <a:effectLst/>
                <a:uLnTx/>
                <a:uFillTx/>
                <a:latin typeface="Calibri"/>
                <a:ea typeface="+mn-ea"/>
                <a:cs typeface="+mn-cs"/>
              </a:rPr>
              <a:t> by an user-</a:t>
            </a:r>
            <a:r>
              <a:rPr kumimoji="0" lang="it-IT" sz="1800" b="0" i="0" u="none" strike="noStrike" kern="1200" cap="none" spc="0" normalizeH="0" baseline="0" noProof="0" dirty="0" err="1">
                <a:ln>
                  <a:noFill/>
                </a:ln>
                <a:solidFill>
                  <a:prstClr val="white"/>
                </a:solidFill>
                <a:effectLst/>
                <a:uLnTx/>
                <a:uFillTx/>
                <a:latin typeface="Calibri"/>
                <a:ea typeface="+mn-ea"/>
                <a:cs typeface="+mn-cs"/>
              </a:rPr>
              <a:t>defined</a:t>
            </a:r>
            <a:r>
              <a:rPr kumimoji="0" lang="it-IT" sz="1800" b="0" i="0" u="none" strike="noStrike" kern="1200" cap="none" spc="0" normalizeH="0" baseline="0" noProof="0" dirty="0">
                <a:ln>
                  <a:noFill/>
                </a:ln>
                <a:solidFill>
                  <a:prstClr val="white"/>
                </a:solidFill>
                <a:effectLst/>
                <a:uLnTx/>
                <a:uFillTx/>
                <a:latin typeface="Calibri"/>
                <a:ea typeface="+mn-ea"/>
                <a:cs typeface="+mn-cs"/>
              </a:rPr>
              <a:t> IMM/PGV </a:t>
            </a:r>
            <a:r>
              <a:rPr kumimoji="0" lang="it-IT" sz="1800" b="0" i="0" u="none" strike="noStrike" kern="1200" cap="none" spc="0" normalizeH="0" baseline="0" noProof="0" dirty="0" err="1">
                <a:ln>
                  <a:noFill/>
                </a:ln>
                <a:solidFill>
                  <a:prstClr val="white"/>
                </a:solidFill>
                <a:effectLst/>
                <a:uLnTx/>
                <a:uFillTx/>
                <a:latin typeface="Calibri"/>
                <a:ea typeface="+mn-ea"/>
                <a:cs typeface="+mn-cs"/>
              </a:rPr>
              <a:t>potential</a:t>
            </a:r>
            <a:r>
              <a:rPr kumimoji="0" lang="it-IT" sz="1800" b="0" i="0" u="none" strike="noStrike" kern="1200" cap="none" spc="0" normalizeH="0" baseline="0" noProof="0" dirty="0">
                <a:ln>
                  <a:noFill/>
                </a:ln>
                <a:solidFill>
                  <a:prstClr val="white"/>
                </a:solidFill>
                <a:effectLst/>
                <a:uLnTx/>
                <a:uFillTx/>
                <a:latin typeface="Calibri"/>
                <a:ea typeface="+mn-ea"/>
                <a:cs typeface="+mn-cs"/>
              </a:rPr>
              <a:t> </a:t>
            </a:r>
            <a:r>
              <a:rPr kumimoji="0" lang="it-IT" sz="1800" b="0" i="0" u="none" strike="noStrike" kern="1200" cap="none" spc="0" normalizeH="0" baseline="0" noProof="0" dirty="0" err="1">
                <a:ln>
                  <a:noFill/>
                </a:ln>
                <a:solidFill>
                  <a:prstClr val="white"/>
                </a:solidFill>
                <a:effectLst/>
                <a:uLnTx/>
                <a:uFillTx/>
                <a:latin typeface="Calibri"/>
                <a:ea typeface="+mn-ea"/>
                <a:cs typeface="+mn-cs"/>
              </a:rPr>
              <a:t>damage</a:t>
            </a:r>
            <a:r>
              <a:rPr kumimoji="0" lang="it-IT" sz="1800" b="0" i="0" u="none" strike="noStrike" kern="1200" cap="none" spc="0" normalizeH="0" baseline="0" noProof="0" dirty="0">
                <a:ln>
                  <a:noFill/>
                </a:ln>
                <a:solidFill>
                  <a:prstClr val="white"/>
                </a:solidFill>
                <a:effectLst/>
                <a:uLnTx/>
                <a:uFillTx/>
                <a:latin typeface="Calibri"/>
                <a:ea typeface="+mn-ea"/>
                <a:cs typeface="+mn-cs"/>
              </a:rPr>
              <a:t> </a:t>
            </a:r>
            <a:r>
              <a:rPr kumimoji="0" lang="it-IT" sz="1800" b="0" i="0" u="none" strike="noStrike" kern="1200" cap="none" spc="0" normalizeH="0" baseline="0" noProof="0" dirty="0" err="1">
                <a:ln>
                  <a:noFill/>
                </a:ln>
                <a:solidFill>
                  <a:prstClr val="white"/>
                </a:solidFill>
                <a:effectLst/>
                <a:uLnTx/>
                <a:uFillTx/>
                <a:latin typeface="Calibri"/>
                <a:ea typeface="+mn-ea"/>
                <a:cs typeface="+mn-cs"/>
              </a:rPr>
              <a:t>countour</a:t>
            </a:r>
            <a:r>
              <a:rPr kumimoji="0" lang="it-IT" sz="1800" b="0" i="0" u="none" strike="noStrike" kern="1200" cap="none" spc="0" normalizeH="0" baseline="0" noProof="0" dirty="0">
                <a:ln>
                  <a:noFill/>
                </a:ln>
                <a:solidFill>
                  <a:prstClr val="white"/>
                </a:solidFill>
                <a:effectLst/>
                <a:uLnTx/>
                <a:uFillTx/>
                <a:latin typeface="Calibri"/>
                <a:ea typeface="+mn-ea"/>
                <a:cs typeface="+mn-cs"/>
              </a:rPr>
              <a:t> </a:t>
            </a:r>
            <a:r>
              <a:rPr kumimoji="0" lang="it-IT" sz="1800" b="0" i="0" u="none" strike="noStrike" kern="1200" cap="none" spc="0" normalizeH="0" baseline="0" noProof="0" dirty="0" err="1">
                <a:ln>
                  <a:noFill/>
                </a:ln>
                <a:solidFill>
                  <a:prstClr val="white"/>
                </a:solidFill>
                <a:effectLst/>
                <a:uLnTx/>
                <a:uFillTx/>
                <a:latin typeface="Calibri"/>
                <a:ea typeface="+mn-ea"/>
                <a:cs typeface="+mn-cs"/>
              </a:rPr>
              <a:t>level</a:t>
            </a:r>
            <a:r>
              <a:rPr kumimoji="0" lang="it-IT" sz="1800" b="0" i="0" u="none" strike="noStrike" kern="1200" cap="none" spc="0" normalizeH="0" baseline="0" noProof="0" dirty="0">
                <a:ln>
                  <a:noFill/>
                </a:ln>
                <a:solidFill>
                  <a:prstClr val="white"/>
                </a:solidFill>
                <a:effectLst/>
                <a:uLnTx/>
                <a:uFillTx/>
                <a:latin typeface="Calibri"/>
                <a:ea typeface="+mn-ea"/>
                <a:cs typeface="+mn-cs"/>
              </a:rPr>
              <a:t> (e.g. IMCS&gt;VII , PGV&gt;6.37 cm/s. INGV </a:t>
            </a:r>
            <a:r>
              <a:rPr kumimoji="0" lang="it-IT" sz="1800" b="0" i="0" u="none" strike="noStrike" kern="1200" cap="none" spc="0" normalizeH="0" baseline="0" noProof="0" dirty="0" err="1">
                <a:ln>
                  <a:noFill/>
                </a:ln>
                <a:solidFill>
                  <a:prstClr val="white"/>
                </a:solidFill>
                <a:effectLst/>
                <a:uLnTx/>
                <a:uFillTx/>
                <a:latin typeface="Calibri"/>
                <a:ea typeface="+mn-ea"/>
                <a:cs typeface="+mn-cs"/>
              </a:rPr>
              <a:t>Shakemap</a:t>
            </a:r>
            <a:r>
              <a:rPr kumimoji="0" lang="it-IT" sz="1800" b="0" i="0" u="none" strike="noStrike" kern="1200" cap="none" spc="0" normalizeH="0" baseline="0" noProof="0" dirty="0">
                <a:ln>
                  <a:noFill/>
                </a:ln>
                <a:solidFill>
                  <a:prstClr val="white"/>
                </a:solidFill>
                <a:effectLst/>
                <a:uLnTx/>
                <a:uFillTx/>
                <a:latin typeface="Calibri"/>
                <a:ea typeface="+mn-ea"/>
                <a:cs typeface="+mn-cs"/>
              </a:rPr>
              <a:t>)</a:t>
            </a:r>
          </a:p>
        </p:txBody>
      </p:sp>
      <p:sp>
        <p:nvSpPr>
          <p:cNvPr id="2" name="Titolo 1">
            <a:extLst>
              <a:ext uri="{FF2B5EF4-FFF2-40B4-BE49-F238E27FC236}">
                <a16:creationId xmlns:a16="http://schemas.microsoft.com/office/drawing/2014/main" id="{81FB47ED-8697-71F5-33E3-07EEF9558AE2}"/>
              </a:ext>
            </a:extLst>
          </p:cNvPr>
          <p:cNvSpPr txBox="1">
            <a:spLocks/>
          </p:cNvSpPr>
          <p:nvPr/>
        </p:nvSpPr>
        <p:spPr>
          <a:xfrm>
            <a:off x="250097" y="1198808"/>
            <a:ext cx="2684800" cy="290254"/>
          </a:xfrm>
          <a:prstGeom prst="rect">
            <a:avLst/>
          </a:prstGeom>
        </p:spPr>
        <p:txBody>
          <a:bodyPr vert="horz" lIns="91440" tIns="45720" rIns="91440" bIns="45720" rtlCol="0" anchor="ctr">
            <a:noAutofit/>
          </a:bodyPr>
          <a:lstStyle/>
          <a:p>
            <a:pPr lvl="0">
              <a:spcBef>
                <a:spcPct val="0"/>
              </a:spcBef>
              <a:defRPr/>
            </a:pPr>
            <a:r>
              <a:rPr lang="it-IT" sz="3200" b="1" i="1" dirty="0">
                <a:solidFill>
                  <a:srgbClr val="FF0000"/>
                </a:solidFill>
                <a:effectLst>
                  <a:outerShdw blurRad="38100" dist="38100" dir="2700000" algn="tl">
                    <a:srgbClr val="000000">
                      <a:alpha val="43137"/>
                    </a:srgbClr>
                  </a:outerShdw>
                </a:effectLst>
              </a:rPr>
              <a:t>Q</a:t>
            </a:r>
            <a:r>
              <a:rPr lang="it-IT" sz="2800" b="1" i="1" dirty="0">
                <a:solidFill>
                  <a:srgbClr val="FF0000"/>
                </a:solidFill>
                <a:effectLst>
                  <a:outerShdw blurRad="38100" dist="38100" dir="2700000" algn="tl">
                    <a:srgbClr val="000000">
                      <a:alpha val="43137"/>
                    </a:srgbClr>
                  </a:outerShdw>
                </a:effectLst>
              </a:rPr>
              <a:t>UAKE</a:t>
            </a:r>
            <a:r>
              <a:rPr lang="it-IT" sz="3200" b="1" i="1" dirty="0">
                <a:solidFill>
                  <a:srgbClr val="FF0000"/>
                </a:solidFill>
                <a:effectLst>
                  <a:outerShdw blurRad="38100" dist="38100" dir="2700000" algn="tl">
                    <a:srgbClr val="000000">
                      <a:alpha val="43137"/>
                    </a:srgbClr>
                  </a:outerShdw>
                </a:effectLst>
              </a:rPr>
              <a:t>UP:</a:t>
            </a:r>
          </a:p>
          <a:p>
            <a:pPr lvl="0">
              <a:spcBef>
                <a:spcPct val="0"/>
              </a:spcBef>
              <a:defRPr/>
            </a:pPr>
            <a:r>
              <a:rPr kumimoji="0" lang="it-IT" sz="3200" b="1" i="1"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a:ea typeface="+mn-ea"/>
                <a:cs typeface="+mn-cs"/>
              </a:rPr>
              <a:t>Impact-</a:t>
            </a:r>
            <a:r>
              <a:rPr kumimoji="0" lang="it-IT" sz="3200" b="1" i="1"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Calibri"/>
                <a:ea typeface="+mn-ea"/>
                <a:cs typeface="+mn-cs"/>
              </a:rPr>
              <a:t>Based</a:t>
            </a:r>
            <a:endParaRPr kumimoji="0" lang="it-IT" sz="3200" b="1" i="1"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a:ea typeface="+mn-ea"/>
              <a:cs typeface="+mn-cs"/>
            </a:endParaRPr>
          </a:p>
          <a:p>
            <a:pPr lvl="0">
              <a:spcBef>
                <a:spcPct val="0"/>
              </a:spcBef>
              <a:defRPr/>
            </a:pPr>
            <a:r>
              <a:rPr kumimoji="0" lang="it-IT" sz="3200" b="1" i="1"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Calibri"/>
                <a:ea typeface="+mn-ea"/>
                <a:cs typeface="+mn-cs"/>
              </a:rPr>
              <a:t>Early</a:t>
            </a:r>
            <a:r>
              <a:rPr kumimoji="0" lang="it-IT" sz="3200" b="1" i="1"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a:ea typeface="+mn-ea"/>
                <a:cs typeface="+mn-cs"/>
              </a:rPr>
              <a:t> Warning </a:t>
            </a:r>
            <a:r>
              <a:rPr kumimoji="0" lang="it-IT" sz="3200" b="1" i="1"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Calibri"/>
                <a:ea typeface="+mn-ea"/>
                <a:cs typeface="+mn-cs"/>
              </a:rPr>
              <a:t>method</a:t>
            </a:r>
            <a:endParaRPr kumimoji="0" lang="it-IT" sz="3200" b="1" i="1" u="none" strike="noStrike" kern="1200" cap="none" spc="0" normalizeH="0" baseline="30000" noProof="0" dirty="0">
              <a:ln>
                <a:noFill/>
              </a:ln>
              <a:solidFill>
                <a:srgbClr val="FF0000"/>
              </a:solidFill>
              <a:effectLst>
                <a:outerShdw blurRad="38100" dist="38100" dir="2700000" algn="tl">
                  <a:srgbClr val="000000">
                    <a:alpha val="43137"/>
                  </a:srgbClr>
                </a:outerShdw>
              </a:effectLst>
              <a:uLnTx/>
              <a:uFillTx/>
              <a:latin typeface="Calibri"/>
              <a:ea typeface="+mn-ea"/>
              <a:cs typeface="+mn-cs"/>
            </a:endParaRPr>
          </a:p>
        </p:txBody>
      </p:sp>
      <p:sp>
        <p:nvSpPr>
          <p:cNvPr id="3" name="CasellaDiTesto 2">
            <a:extLst>
              <a:ext uri="{FF2B5EF4-FFF2-40B4-BE49-F238E27FC236}">
                <a16:creationId xmlns:a16="http://schemas.microsoft.com/office/drawing/2014/main" id="{CDB4F12D-597D-AABD-A047-B426963B506C}"/>
              </a:ext>
            </a:extLst>
          </p:cNvPr>
          <p:cNvSpPr txBox="1"/>
          <p:nvPr/>
        </p:nvSpPr>
        <p:spPr>
          <a:xfrm>
            <a:off x="1197537" y="5807453"/>
            <a:ext cx="3474719" cy="400110"/>
          </a:xfrm>
          <a:prstGeom prst="rect">
            <a:avLst/>
          </a:prstGeom>
          <a:noFill/>
        </p:spPr>
        <p:txBody>
          <a:bodyPr wrap="square" rtlCol="0">
            <a:spAutoFit/>
          </a:bodyPr>
          <a:lstStyle/>
          <a:p>
            <a:pPr algn="ctr"/>
            <a:r>
              <a:rPr lang="it-IT" sz="2000" b="1" dirty="0"/>
              <a:t>Scaling </a:t>
            </a:r>
            <a:r>
              <a:rPr lang="it-IT" sz="2000" b="1" dirty="0" err="1"/>
              <a:t>between</a:t>
            </a:r>
            <a:r>
              <a:rPr lang="it-IT" sz="2000" b="1" dirty="0"/>
              <a:t> Pd and PGV</a:t>
            </a:r>
            <a:endParaRPr lang="en-GB" sz="2000" b="1" dirty="0"/>
          </a:p>
        </p:txBody>
      </p:sp>
    </p:spTree>
    <p:extLst>
      <p:ext uri="{BB962C8B-B14F-4D97-AF65-F5344CB8AC3E}">
        <p14:creationId xmlns:p14="http://schemas.microsoft.com/office/powerpoint/2010/main" val="3964378943"/>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5">
            <a:extLst>
              <a:ext uri="{FF2B5EF4-FFF2-40B4-BE49-F238E27FC236}">
                <a16:creationId xmlns:a16="http://schemas.microsoft.com/office/drawing/2014/main" id="{DA166A5A-B3DC-8876-8A21-171DE46AF5FE}"/>
              </a:ext>
            </a:extLst>
          </p:cNvPr>
          <p:cNvPicPr>
            <a:picLocks noChangeAspect="1"/>
          </p:cNvPicPr>
          <p:nvPr/>
        </p:nvPicPr>
        <p:blipFill>
          <a:blip r:embed="rId3"/>
          <a:stretch>
            <a:fillRect/>
          </a:stretch>
        </p:blipFill>
        <p:spPr>
          <a:xfrm>
            <a:off x="494146" y="841144"/>
            <a:ext cx="7673109" cy="6016856"/>
          </a:xfrm>
          <a:prstGeom prst="rect">
            <a:avLst/>
          </a:prstGeom>
        </p:spPr>
      </p:pic>
      <p:sp>
        <p:nvSpPr>
          <p:cNvPr id="8" name="CasellaDiTesto 7">
            <a:extLst>
              <a:ext uri="{FF2B5EF4-FFF2-40B4-BE49-F238E27FC236}">
                <a16:creationId xmlns:a16="http://schemas.microsoft.com/office/drawing/2014/main" id="{8F98E578-80C7-2EC5-AFD0-311EE641A4DE}"/>
              </a:ext>
            </a:extLst>
          </p:cNvPr>
          <p:cNvSpPr txBox="1"/>
          <p:nvPr/>
        </p:nvSpPr>
        <p:spPr>
          <a:xfrm>
            <a:off x="244187" y="317924"/>
            <a:ext cx="10354540"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small" spc="0" normalizeH="0" baseline="0" noProof="0" dirty="0">
                <a:ln>
                  <a:noFill/>
                </a:ln>
                <a:solidFill>
                  <a:srgbClr val="FF0000"/>
                </a:solidFill>
                <a:effectLst/>
                <a:uLnTx/>
                <a:uFillTx/>
                <a:latin typeface="Calibri" charset="0"/>
                <a:ea typeface="Calibri" charset="0"/>
                <a:cs typeface="Calibri" charset="0"/>
              </a:rPr>
              <a:t>Case Study: 2016-10-30, M 6.5, Norcia (Italy) </a:t>
            </a:r>
            <a:r>
              <a:rPr kumimoji="0" lang="en-US" sz="3600" b="1" i="0" u="none" strike="noStrike" kern="1200" cap="small" spc="0" normalizeH="0" baseline="0" noProof="0" dirty="0" err="1">
                <a:ln>
                  <a:noFill/>
                </a:ln>
                <a:solidFill>
                  <a:srgbClr val="FF0000"/>
                </a:solidFill>
                <a:effectLst/>
                <a:uLnTx/>
                <a:uFillTx/>
                <a:latin typeface="Calibri" charset="0"/>
                <a:ea typeface="Calibri" charset="0"/>
                <a:cs typeface="Calibri" charset="0"/>
              </a:rPr>
              <a:t>Eqk</a:t>
            </a:r>
            <a:endParaRPr kumimoji="0" lang="en-US" sz="3600" b="1" i="0" u="none" strike="noStrike" kern="1200" cap="small" spc="0" normalizeH="0" baseline="0" noProof="0" dirty="0">
              <a:ln>
                <a:noFill/>
              </a:ln>
              <a:solidFill>
                <a:srgbClr val="FF0000"/>
              </a:solidFill>
              <a:effectLst/>
              <a:uLnTx/>
              <a:uFillTx/>
              <a:latin typeface="Calibri" charset="0"/>
              <a:ea typeface="Calibri" charset="0"/>
              <a:cs typeface="Calibri" charset="0"/>
            </a:endParaRPr>
          </a:p>
        </p:txBody>
      </p:sp>
      <p:sp>
        <p:nvSpPr>
          <p:cNvPr id="10" name="CasellaDiTesto 9">
            <a:extLst>
              <a:ext uri="{FF2B5EF4-FFF2-40B4-BE49-F238E27FC236}">
                <a16:creationId xmlns:a16="http://schemas.microsoft.com/office/drawing/2014/main" id="{99365CEF-D584-2A74-3D08-B983FCAD0986}"/>
              </a:ext>
            </a:extLst>
          </p:cNvPr>
          <p:cNvSpPr txBox="1"/>
          <p:nvPr/>
        </p:nvSpPr>
        <p:spPr>
          <a:xfrm>
            <a:off x="8167256" y="1778167"/>
            <a:ext cx="3697726" cy="1938992"/>
          </a:xfrm>
          <a:prstGeom prst="rect">
            <a:avLst/>
          </a:prstGeom>
          <a:noFill/>
        </p:spPr>
        <p:txBody>
          <a:bodyPr wrap="square">
            <a:spAutoFit/>
          </a:bodyPr>
          <a:lstStyle/>
          <a:p>
            <a:pPr algn="ctr"/>
            <a:r>
              <a:rPr lang="en-US" sz="2000" b="0" i="0" u="none" strike="noStrike" baseline="0" dirty="0">
                <a:solidFill>
                  <a:srgbClr val="000000"/>
                </a:solidFill>
                <a:latin typeface="Calibri" panose="020F0502020204030204" pitchFamily="34" charset="0"/>
              </a:rPr>
              <a:t> Examples of the evolutionary, P-wave based early shake maps at different seconds from origin time. </a:t>
            </a:r>
          </a:p>
          <a:p>
            <a:pPr algn="ctr"/>
            <a:endParaRPr lang="en-US" sz="2000" dirty="0">
              <a:solidFill>
                <a:srgbClr val="000000"/>
              </a:solidFill>
              <a:latin typeface="Calibri" panose="020F0502020204030204" pitchFamily="34" charset="0"/>
            </a:endParaRPr>
          </a:p>
          <a:p>
            <a:pPr algn="ctr"/>
            <a:endParaRPr lang="en-US" sz="2000" b="0" i="0" u="none" strike="noStrike" baseline="0" dirty="0">
              <a:solidFill>
                <a:srgbClr val="000000"/>
              </a:solidFill>
              <a:latin typeface="Calibri" panose="020F0502020204030204" pitchFamily="34" charset="0"/>
            </a:endParaRPr>
          </a:p>
        </p:txBody>
      </p:sp>
      <p:sp>
        <p:nvSpPr>
          <p:cNvPr id="12" name="CasellaDiTesto 11">
            <a:extLst>
              <a:ext uri="{FF2B5EF4-FFF2-40B4-BE49-F238E27FC236}">
                <a16:creationId xmlns:a16="http://schemas.microsoft.com/office/drawing/2014/main" id="{09F2779A-6A8B-B3DE-3658-782AE3A4D7EC}"/>
              </a:ext>
            </a:extLst>
          </p:cNvPr>
          <p:cNvSpPr txBox="1"/>
          <p:nvPr/>
        </p:nvSpPr>
        <p:spPr>
          <a:xfrm>
            <a:off x="8187062" y="5975025"/>
            <a:ext cx="3677920" cy="646331"/>
          </a:xfrm>
          <a:prstGeom prst="rect">
            <a:avLst/>
          </a:prstGeom>
          <a:noFill/>
        </p:spPr>
        <p:txBody>
          <a:bodyPr wrap="square" rtlCol="0">
            <a:spAutoFit/>
          </a:bodyPr>
          <a:lstStyle/>
          <a:p>
            <a:r>
              <a:rPr lang="it-IT" i="1" dirty="0"/>
              <a:t>Zollo et al., 2022 </a:t>
            </a:r>
          </a:p>
          <a:p>
            <a:r>
              <a:rPr lang="it-IT" i="1" dirty="0"/>
              <a:t>Earth  &amp; Space Science (under review)</a:t>
            </a:r>
          </a:p>
        </p:txBody>
      </p:sp>
      <p:cxnSp>
        <p:nvCxnSpPr>
          <p:cNvPr id="3" name="Connettore 2 2">
            <a:extLst>
              <a:ext uri="{FF2B5EF4-FFF2-40B4-BE49-F238E27FC236}">
                <a16:creationId xmlns:a16="http://schemas.microsoft.com/office/drawing/2014/main" id="{CC241BF9-EF60-EAA4-EA1D-E9EC9F0B002F}"/>
              </a:ext>
            </a:extLst>
          </p:cNvPr>
          <p:cNvCxnSpPr/>
          <p:nvPr/>
        </p:nvCxnSpPr>
        <p:spPr>
          <a:xfrm>
            <a:off x="4517409" y="2361063"/>
            <a:ext cx="232012" cy="286603"/>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4" name="Connettore 2 3">
            <a:extLst>
              <a:ext uri="{FF2B5EF4-FFF2-40B4-BE49-F238E27FC236}">
                <a16:creationId xmlns:a16="http://schemas.microsoft.com/office/drawing/2014/main" id="{FF4DBD83-D1E6-D00B-13B6-53C65C8CC857}"/>
              </a:ext>
            </a:extLst>
          </p:cNvPr>
          <p:cNvCxnSpPr/>
          <p:nvPr/>
        </p:nvCxnSpPr>
        <p:spPr>
          <a:xfrm>
            <a:off x="6948986" y="2349687"/>
            <a:ext cx="232012" cy="286603"/>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5" name="Connettore 2 4">
            <a:extLst>
              <a:ext uri="{FF2B5EF4-FFF2-40B4-BE49-F238E27FC236}">
                <a16:creationId xmlns:a16="http://schemas.microsoft.com/office/drawing/2014/main" id="{6B31F4BE-311F-9608-A53F-05D6713CE072}"/>
              </a:ext>
            </a:extLst>
          </p:cNvPr>
          <p:cNvCxnSpPr/>
          <p:nvPr/>
        </p:nvCxnSpPr>
        <p:spPr>
          <a:xfrm>
            <a:off x="2119938" y="5081519"/>
            <a:ext cx="232012" cy="286603"/>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7" name="Connettore 2 6">
            <a:extLst>
              <a:ext uri="{FF2B5EF4-FFF2-40B4-BE49-F238E27FC236}">
                <a16:creationId xmlns:a16="http://schemas.microsoft.com/office/drawing/2014/main" id="{AC42BD0C-AC34-168B-DCA4-EAD468F0A855}"/>
              </a:ext>
            </a:extLst>
          </p:cNvPr>
          <p:cNvCxnSpPr/>
          <p:nvPr/>
        </p:nvCxnSpPr>
        <p:spPr>
          <a:xfrm>
            <a:off x="4537870" y="5070143"/>
            <a:ext cx="232012" cy="286603"/>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9" name="CasellaDiTesto 8">
            <a:extLst>
              <a:ext uri="{FF2B5EF4-FFF2-40B4-BE49-F238E27FC236}">
                <a16:creationId xmlns:a16="http://schemas.microsoft.com/office/drawing/2014/main" id="{A59DC9B3-307D-E9D6-863E-5463C077E7AA}"/>
              </a:ext>
            </a:extLst>
          </p:cNvPr>
          <p:cNvSpPr txBox="1"/>
          <p:nvPr/>
        </p:nvSpPr>
        <p:spPr>
          <a:xfrm>
            <a:off x="4602591" y="5332987"/>
            <a:ext cx="818866" cy="461665"/>
          </a:xfrm>
          <a:prstGeom prst="rect">
            <a:avLst/>
          </a:prstGeom>
          <a:noFill/>
        </p:spPr>
        <p:txBody>
          <a:bodyPr wrap="square" rtlCol="0">
            <a:spAutoFit/>
          </a:bodyPr>
          <a:lstStyle/>
          <a:p>
            <a:r>
              <a:rPr lang="it-IT" sz="1200" dirty="0" err="1"/>
              <a:t>Rupture</a:t>
            </a:r>
            <a:r>
              <a:rPr lang="it-IT" sz="1200" dirty="0"/>
              <a:t> </a:t>
            </a:r>
            <a:r>
              <a:rPr lang="it-IT" sz="1200" dirty="0" err="1"/>
              <a:t>directivity</a:t>
            </a:r>
            <a:endParaRPr lang="it-IT" sz="1200" dirty="0"/>
          </a:p>
        </p:txBody>
      </p:sp>
      <p:sp>
        <p:nvSpPr>
          <p:cNvPr id="11" name="Figura a mano libera: forma 10">
            <a:extLst>
              <a:ext uri="{FF2B5EF4-FFF2-40B4-BE49-F238E27FC236}">
                <a16:creationId xmlns:a16="http://schemas.microsoft.com/office/drawing/2014/main" id="{30D370B7-1A7F-3166-5177-0EC7511EC3BB}"/>
              </a:ext>
            </a:extLst>
          </p:cNvPr>
          <p:cNvSpPr/>
          <p:nvPr/>
        </p:nvSpPr>
        <p:spPr>
          <a:xfrm>
            <a:off x="4244454" y="4708478"/>
            <a:ext cx="750627" cy="941695"/>
          </a:xfrm>
          <a:custGeom>
            <a:avLst/>
            <a:gdLst>
              <a:gd name="connsiteX0" fmla="*/ 0 w 750627"/>
              <a:gd name="connsiteY0" fmla="*/ 423080 h 941695"/>
              <a:gd name="connsiteX1" fmla="*/ 68239 w 750627"/>
              <a:gd name="connsiteY1" fmla="*/ 232012 h 941695"/>
              <a:gd name="connsiteX2" fmla="*/ 150125 w 750627"/>
              <a:gd name="connsiteY2" fmla="*/ 109182 h 941695"/>
              <a:gd name="connsiteX3" fmla="*/ 150125 w 750627"/>
              <a:gd name="connsiteY3" fmla="*/ 0 h 941695"/>
              <a:gd name="connsiteX4" fmla="*/ 300250 w 750627"/>
              <a:gd name="connsiteY4" fmla="*/ 40943 h 941695"/>
              <a:gd name="connsiteX5" fmla="*/ 368489 w 750627"/>
              <a:gd name="connsiteY5" fmla="*/ 122829 h 941695"/>
              <a:gd name="connsiteX6" fmla="*/ 477671 w 750627"/>
              <a:gd name="connsiteY6" fmla="*/ 122829 h 941695"/>
              <a:gd name="connsiteX7" fmla="*/ 573206 w 750627"/>
              <a:gd name="connsiteY7" fmla="*/ 272955 h 941695"/>
              <a:gd name="connsiteX8" fmla="*/ 614149 w 750627"/>
              <a:gd name="connsiteY8" fmla="*/ 464023 h 941695"/>
              <a:gd name="connsiteX9" fmla="*/ 641445 w 750627"/>
              <a:gd name="connsiteY9" fmla="*/ 614149 h 941695"/>
              <a:gd name="connsiteX10" fmla="*/ 750627 w 750627"/>
              <a:gd name="connsiteY10" fmla="*/ 750626 h 941695"/>
              <a:gd name="connsiteX11" fmla="*/ 723331 w 750627"/>
              <a:gd name="connsiteY11" fmla="*/ 832513 h 941695"/>
              <a:gd name="connsiteX12" fmla="*/ 668740 w 750627"/>
              <a:gd name="connsiteY12" fmla="*/ 900752 h 941695"/>
              <a:gd name="connsiteX13" fmla="*/ 545910 w 750627"/>
              <a:gd name="connsiteY13" fmla="*/ 941695 h 941695"/>
              <a:gd name="connsiteX14" fmla="*/ 450376 w 750627"/>
              <a:gd name="connsiteY14" fmla="*/ 928047 h 941695"/>
              <a:gd name="connsiteX15" fmla="*/ 354842 w 750627"/>
              <a:gd name="connsiteY15" fmla="*/ 887104 h 941695"/>
              <a:gd name="connsiteX16" fmla="*/ 272955 w 750627"/>
              <a:gd name="connsiteY16" fmla="*/ 805218 h 941695"/>
              <a:gd name="connsiteX17" fmla="*/ 122830 w 750627"/>
              <a:gd name="connsiteY17" fmla="*/ 682388 h 941695"/>
              <a:gd name="connsiteX18" fmla="*/ 40943 w 750627"/>
              <a:gd name="connsiteY18" fmla="*/ 559558 h 941695"/>
              <a:gd name="connsiteX19" fmla="*/ 0 w 750627"/>
              <a:gd name="connsiteY19" fmla="*/ 477671 h 941695"/>
              <a:gd name="connsiteX20" fmla="*/ 0 w 750627"/>
              <a:gd name="connsiteY20" fmla="*/ 423080 h 941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50627" h="941695">
                <a:moveTo>
                  <a:pt x="0" y="423080"/>
                </a:moveTo>
                <a:lnTo>
                  <a:pt x="68239" y="232012"/>
                </a:lnTo>
                <a:lnTo>
                  <a:pt x="150125" y="109182"/>
                </a:lnTo>
                <a:lnTo>
                  <a:pt x="150125" y="0"/>
                </a:lnTo>
                <a:lnTo>
                  <a:pt x="300250" y="40943"/>
                </a:lnTo>
                <a:lnTo>
                  <a:pt x="368489" y="122829"/>
                </a:lnTo>
                <a:lnTo>
                  <a:pt x="477671" y="122829"/>
                </a:lnTo>
                <a:lnTo>
                  <a:pt x="573206" y="272955"/>
                </a:lnTo>
                <a:lnTo>
                  <a:pt x="614149" y="464023"/>
                </a:lnTo>
                <a:lnTo>
                  <a:pt x="641445" y="614149"/>
                </a:lnTo>
                <a:lnTo>
                  <a:pt x="750627" y="750626"/>
                </a:lnTo>
                <a:lnTo>
                  <a:pt x="723331" y="832513"/>
                </a:lnTo>
                <a:lnTo>
                  <a:pt x="668740" y="900752"/>
                </a:lnTo>
                <a:lnTo>
                  <a:pt x="545910" y="941695"/>
                </a:lnTo>
                <a:lnTo>
                  <a:pt x="450376" y="928047"/>
                </a:lnTo>
                <a:lnTo>
                  <a:pt x="354842" y="887104"/>
                </a:lnTo>
                <a:lnTo>
                  <a:pt x="272955" y="805218"/>
                </a:lnTo>
                <a:lnTo>
                  <a:pt x="122830" y="682388"/>
                </a:lnTo>
                <a:lnTo>
                  <a:pt x="40943" y="559558"/>
                </a:lnTo>
                <a:lnTo>
                  <a:pt x="0" y="477671"/>
                </a:lnTo>
                <a:lnTo>
                  <a:pt x="0" y="423080"/>
                </a:lnTo>
                <a:close/>
              </a:path>
            </a:pathLst>
          </a:cu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 name="CasellaDiTesto 12">
            <a:extLst>
              <a:ext uri="{FF2B5EF4-FFF2-40B4-BE49-F238E27FC236}">
                <a16:creationId xmlns:a16="http://schemas.microsoft.com/office/drawing/2014/main" id="{6FF4C0D4-81C0-42C4-E6EB-A874E9A53646}"/>
              </a:ext>
            </a:extLst>
          </p:cNvPr>
          <p:cNvSpPr txBox="1"/>
          <p:nvPr/>
        </p:nvSpPr>
        <p:spPr>
          <a:xfrm>
            <a:off x="3451629" y="4461639"/>
            <a:ext cx="1168138" cy="461665"/>
          </a:xfrm>
          <a:prstGeom prst="rect">
            <a:avLst/>
          </a:prstGeom>
          <a:noFill/>
        </p:spPr>
        <p:txBody>
          <a:bodyPr wrap="square" rtlCol="0">
            <a:spAutoFit/>
          </a:bodyPr>
          <a:lstStyle/>
          <a:p>
            <a:r>
              <a:rPr lang="it-IT" sz="1200" dirty="0"/>
              <a:t>P-</a:t>
            </a:r>
            <a:r>
              <a:rPr lang="it-IT" sz="1200" dirty="0" err="1"/>
              <a:t>wave</a:t>
            </a:r>
            <a:r>
              <a:rPr lang="it-IT" sz="1200" dirty="0"/>
              <a:t> </a:t>
            </a:r>
            <a:r>
              <a:rPr lang="it-IT" sz="1200" dirty="0" err="1"/>
              <a:t>predicted</a:t>
            </a:r>
            <a:r>
              <a:rPr lang="it-IT" sz="1200" dirty="0"/>
              <a:t> PDZ</a:t>
            </a:r>
          </a:p>
        </p:txBody>
      </p:sp>
      <p:sp>
        <p:nvSpPr>
          <p:cNvPr id="14" name="CasellaDiTesto 13">
            <a:extLst>
              <a:ext uri="{FF2B5EF4-FFF2-40B4-BE49-F238E27FC236}">
                <a16:creationId xmlns:a16="http://schemas.microsoft.com/office/drawing/2014/main" id="{41FEC395-3AB0-C808-962B-50E3D9795DFE}"/>
              </a:ext>
            </a:extLst>
          </p:cNvPr>
          <p:cNvSpPr txBox="1"/>
          <p:nvPr/>
        </p:nvSpPr>
        <p:spPr>
          <a:xfrm>
            <a:off x="4547999" y="2753556"/>
            <a:ext cx="818866" cy="461665"/>
          </a:xfrm>
          <a:prstGeom prst="rect">
            <a:avLst/>
          </a:prstGeom>
          <a:noFill/>
        </p:spPr>
        <p:txBody>
          <a:bodyPr wrap="square" rtlCol="0">
            <a:spAutoFit/>
          </a:bodyPr>
          <a:lstStyle/>
          <a:p>
            <a:r>
              <a:rPr lang="it-IT" sz="1200" dirty="0" err="1"/>
              <a:t>Rupture</a:t>
            </a:r>
            <a:r>
              <a:rPr lang="it-IT" sz="1200" dirty="0"/>
              <a:t> </a:t>
            </a:r>
            <a:r>
              <a:rPr lang="it-IT" sz="1200" dirty="0" err="1"/>
              <a:t>directivity</a:t>
            </a:r>
            <a:endParaRPr lang="it-IT" sz="1200" dirty="0"/>
          </a:p>
        </p:txBody>
      </p:sp>
      <p:sp>
        <p:nvSpPr>
          <p:cNvPr id="2" name="Stella a 5 punte 1">
            <a:extLst>
              <a:ext uri="{FF2B5EF4-FFF2-40B4-BE49-F238E27FC236}">
                <a16:creationId xmlns:a16="http://schemas.microsoft.com/office/drawing/2014/main" id="{898D7CE1-7E55-2002-998B-D9D3C9E9D6AE}"/>
              </a:ext>
            </a:extLst>
          </p:cNvPr>
          <p:cNvSpPr>
            <a:spLocks noChangeAspect="1"/>
          </p:cNvSpPr>
          <p:nvPr/>
        </p:nvSpPr>
        <p:spPr>
          <a:xfrm>
            <a:off x="2026122" y="2289016"/>
            <a:ext cx="116900" cy="136800"/>
          </a:xfrm>
          <a:prstGeom prst="star5">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Stella a 5 punte 14">
            <a:extLst>
              <a:ext uri="{FF2B5EF4-FFF2-40B4-BE49-F238E27FC236}">
                <a16:creationId xmlns:a16="http://schemas.microsoft.com/office/drawing/2014/main" id="{FA620BF5-E8AF-509E-7267-C13C854EA8F4}"/>
              </a:ext>
            </a:extLst>
          </p:cNvPr>
          <p:cNvSpPr>
            <a:spLocks noChangeAspect="1"/>
          </p:cNvSpPr>
          <p:nvPr/>
        </p:nvSpPr>
        <p:spPr>
          <a:xfrm>
            <a:off x="4429104" y="2286746"/>
            <a:ext cx="116900" cy="136800"/>
          </a:xfrm>
          <a:prstGeom prst="star5">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Stella a 5 punte 15">
            <a:extLst>
              <a:ext uri="{FF2B5EF4-FFF2-40B4-BE49-F238E27FC236}">
                <a16:creationId xmlns:a16="http://schemas.microsoft.com/office/drawing/2014/main" id="{460D2DDE-7A0E-1450-16FC-9CD199D76885}"/>
              </a:ext>
            </a:extLst>
          </p:cNvPr>
          <p:cNvSpPr>
            <a:spLocks noChangeAspect="1"/>
          </p:cNvSpPr>
          <p:nvPr/>
        </p:nvSpPr>
        <p:spPr>
          <a:xfrm>
            <a:off x="6835073" y="2286746"/>
            <a:ext cx="116900" cy="136800"/>
          </a:xfrm>
          <a:prstGeom prst="star5">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Stella a 5 punte 16">
            <a:extLst>
              <a:ext uri="{FF2B5EF4-FFF2-40B4-BE49-F238E27FC236}">
                <a16:creationId xmlns:a16="http://schemas.microsoft.com/office/drawing/2014/main" id="{C84A618A-35CB-1214-0B09-40531D8B5C9C}"/>
              </a:ext>
            </a:extLst>
          </p:cNvPr>
          <p:cNvSpPr>
            <a:spLocks noChangeAspect="1"/>
          </p:cNvSpPr>
          <p:nvPr/>
        </p:nvSpPr>
        <p:spPr>
          <a:xfrm>
            <a:off x="4420969" y="4982416"/>
            <a:ext cx="116900" cy="136800"/>
          </a:xfrm>
          <a:prstGeom prst="star5">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Stella a 5 punte 17">
            <a:extLst>
              <a:ext uri="{FF2B5EF4-FFF2-40B4-BE49-F238E27FC236}">
                <a16:creationId xmlns:a16="http://schemas.microsoft.com/office/drawing/2014/main" id="{056CAA06-2966-97E5-E4F1-1E0AD8B479F1}"/>
              </a:ext>
            </a:extLst>
          </p:cNvPr>
          <p:cNvSpPr>
            <a:spLocks noChangeAspect="1"/>
          </p:cNvSpPr>
          <p:nvPr/>
        </p:nvSpPr>
        <p:spPr>
          <a:xfrm>
            <a:off x="2019286" y="4982416"/>
            <a:ext cx="116900" cy="136800"/>
          </a:xfrm>
          <a:prstGeom prst="star5">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Stella a 5 punte 19">
            <a:extLst>
              <a:ext uri="{FF2B5EF4-FFF2-40B4-BE49-F238E27FC236}">
                <a16:creationId xmlns:a16="http://schemas.microsoft.com/office/drawing/2014/main" id="{6A5D112D-D6ED-E9E1-23A4-A43ABE4D1C72}"/>
              </a:ext>
            </a:extLst>
          </p:cNvPr>
          <p:cNvSpPr>
            <a:spLocks/>
          </p:cNvSpPr>
          <p:nvPr/>
        </p:nvSpPr>
        <p:spPr>
          <a:xfrm>
            <a:off x="8299720" y="3243502"/>
            <a:ext cx="280800" cy="280800"/>
          </a:xfrm>
          <a:prstGeom prst="star5">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CasellaDiTesto 20">
            <a:extLst>
              <a:ext uri="{FF2B5EF4-FFF2-40B4-BE49-F238E27FC236}">
                <a16:creationId xmlns:a16="http://schemas.microsoft.com/office/drawing/2014/main" id="{4FB1F899-0062-2B02-C4B5-F977E0E293F7}"/>
              </a:ext>
            </a:extLst>
          </p:cNvPr>
          <p:cNvSpPr txBox="1"/>
          <p:nvPr/>
        </p:nvSpPr>
        <p:spPr>
          <a:xfrm>
            <a:off x="8686587" y="3163161"/>
            <a:ext cx="3072328" cy="1107996"/>
          </a:xfrm>
          <a:prstGeom prst="rect">
            <a:avLst/>
          </a:prstGeom>
          <a:noFill/>
        </p:spPr>
        <p:txBody>
          <a:bodyPr wrap="square" rtlCol="0">
            <a:spAutoFit/>
          </a:bodyPr>
          <a:lstStyle/>
          <a:p>
            <a:r>
              <a:rPr lang="it-IT" sz="2200" dirty="0" err="1"/>
              <a:t>Epicenter</a:t>
            </a:r>
            <a:endParaRPr lang="it-IT" sz="2200" dirty="0"/>
          </a:p>
          <a:p>
            <a:endParaRPr lang="it-IT" sz="2200" dirty="0"/>
          </a:p>
          <a:p>
            <a:r>
              <a:rPr lang="it-IT" sz="2200" dirty="0"/>
              <a:t>Stations</a:t>
            </a:r>
            <a:endParaRPr lang="en-GB" sz="2200" dirty="0"/>
          </a:p>
        </p:txBody>
      </p:sp>
      <p:sp>
        <p:nvSpPr>
          <p:cNvPr id="22" name="Triangolo isoscele 21">
            <a:extLst>
              <a:ext uri="{FF2B5EF4-FFF2-40B4-BE49-F238E27FC236}">
                <a16:creationId xmlns:a16="http://schemas.microsoft.com/office/drawing/2014/main" id="{C0AA713A-FC10-8681-106C-097B37EB0FFB}"/>
              </a:ext>
            </a:extLst>
          </p:cNvPr>
          <p:cNvSpPr/>
          <p:nvPr/>
        </p:nvSpPr>
        <p:spPr>
          <a:xfrm>
            <a:off x="8260452" y="3846176"/>
            <a:ext cx="332937" cy="295963"/>
          </a:xfrm>
          <a:prstGeom prst="triangle">
            <a:avLst/>
          </a:prstGeom>
          <a:solidFill>
            <a:schemeClr val="bg2">
              <a:lumMod val="5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Ovale 22">
            <a:extLst>
              <a:ext uri="{FF2B5EF4-FFF2-40B4-BE49-F238E27FC236}">
                <a16:creationId xmlns:a16="http://schemas.microsoft.com/office/drawing/2014/main" id="{A20B84D6-5B9D-BE68-73FC-3E9E98F9A4D1}"/>
              </a:ext>
            </a:extLst>
          </p:cNvPr>
          <p:cNvSpPr/>
          <p:nvPr/>
        </p:nvSpPr>
        <p:spPr>
          <a:xfrm rot="20001667">
            <a:off x="8366072" y="4521156"/>
            <a:ext cx="676606" cy="1059319"/>
          </a:xfrm>
          <a:prstGeom prst="ellips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CasellaDiTesto 23">
            <a:extLst>
              <a:ext uri="{FF2B5EF4-FFF2-40B4-BE49-F238E27FC236}">
                <a16:creationId xmlns:a16="http://schemas.microsoft.com/office/drawing/2014/main" id="{9BCBB9D1-ADA1-595A-76F0-D6450F2C343E}"/>
              </a:ext>
            </a:extLst>
          </p:cNvPr>
          <p:cNvSpPr txBox="1"/>
          <p:nvPr/>
        </p:nvSpPr>
        <p:spPr>
          <a:xfrm>
            <a:off x="9098058" y="4518028"/>
            <a:ext cx="2149312" cy="1107996"/>
          </a:xfrm>
          <a:prstGeom prst="rect">
            <a:avLst/>
          </a:prstGeom>
          <a:noFill/>
        </p:spPr>
        <p:txBody>
          <a:bodyPr wrap="square" rtlCol="0">
            <a:spAutoFit/>
          </a:bodyPr>
          <a:lstStyle/>
          <a:p>
            <a:r>
              <a:rPr lang="it-IT" sz="2200" dirty="0" err="1"/>
              <a:t>Contour</a:t>
            </a:r>
            <a:r>
              <a:rPr lang="it-IT" sz="2200" dirty="0"/>
              <a:t> lines</a:t>
            </a:r>
          </a:p>
          <a:p>
            <a:endParaRPr lang="it-IT" sz="2200" dirty="0"/>
          </a:p>
          <a:p>
            <a:r>
              <a:rPr lang="it-IT" sz="2200" dirty="0"/>
              <a:t> </a:t>
            </a:r>
            <a:endParaRPr lang="en-GB" sz="2200" dirty="0"/>
          </a:p>
        </p:txBody>
      </p:sp>
      <p:graphicFrame>
        <p:nvGraphicFramePr>
          <p:cNvPr id="25" name="Oggetto 24">
            <a:extLst>
              <a:ext uri="{FF2B5EF4-FFF2-40B4-BE49-F238E27FC236}">
                <a16:creationId xmlns:a16="http://schemas.microsoft.com/office/drawing/2014/main" id="{4D0420C3-6646-4F14-DD3D-A474B6560DBA}"/>
              </a:ext>
            </a:extLst>
          </p:cNvPr>
          <p:cNvGraphicFramePr>
            <a:graphicFrameLocks noChangeAspect="1"/>
          </p:cNvGraphicFramePr>
          <p:nvPr>
            <p:extLst>
              <p:ext uri="{D42A27DB-BD31-4B8C-83A1-F6EECF244321}">
                <p14:modId xmlns:p14="http://schemas.microsoft.com/office/powerpoint/2010/main" val="4242824165"/>
              </p:ext>
            </p:extLst>
          </p:nvPr>
        </p:nvGraphicFramePr>
        <p:xfrm>
          <a:off x="9243773" y="5033365"/>
          <a:ext cx="1631972" cy="407993"/>
        </p:xfrm>
        <a:graphic>
          <a:graphicData uri="http://schemas.openxmlformats.org/presentationml/2006/ole">
            <mc:AlternateContent xmlns:mc="http://schemas.openxmlformats.org/markup-compatibility/2006">
              <mc:Choice xmlns:v="urn:schemas-microsoft-com:vml" Requires="v">
                <p:oleObj name="Equation" r:id="rId4" imgW="914400" imgH="228600" progId="Equation.DSMT4">
                  <p:embed/>
                </p:oleObj>
              </mc:Choice>
              <mc:Fallback>
                <p:oleObj name="Equation" r:id="rId4" imgW="914400" imgH="228600" progId="Equation.DSMT4">
                  <p:embed/>
                  <p:pic>
                    <p:nvPicPr>
                      <p:cNvPr id="0" name=""/>
                      <p:cNvPicPr/>
                      <p:nvPr/>
                    </p:nvPicPr>
                    <p:blipFill>
                      <a:blip r:embed="rId5"/>
                      <a:stretch>
                        <a:fillRect/>
                      </a:stretch>
                    </p:blipFill>
                    <p:spPr>
                      <a:xfrm>
                        <a:off x="9243773" y="5033365"/>
                        <a:ext cx="1631972" cy="407993"/>
                      </a:xfrm>
                      <a:prstGeom prst="rect">
                        <a:avLst/>
                      </a:prstGeom>
                    </p:spPr>
                  </p:pic>
                </p:oleObj>
              </mc:Fallback>
            </mc:AlternateContent>
          </a:graphicData>
        </a:graphic>
      </p:graphicFrame>
    </p:spTree>
    <p:extLst>
      <p:ext uri="{BB962C8B-B14F-4D97-AF65-F5344CB8AC3E}">
        <p14:creationId xmlns:p14="http://schemas.microsoft.com/office/powerpoint/2010/main" val="1162519597"/>
      </p:ext>
    </p:extLst>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o" ma:contentTypeID="0x01010080B093EA99300941BCA33465EDB6E38C" ma:contentTypeVersion="9" ma:contentTypeDescription="Creare un nuovo documento." ma:contentTypeScope="" ma:versionID="6032f1bca3c8e62d914a9bcc67de434d">
  <xsd:schema xmlns:xsd="http://www.w3.org/2001/XMLSchema" xmlns:xs="http://www.w3.org/2001/XMLSchema" xmlns:p="http://schemas.microsoft.com/office/2006/metadata/properties" xmlns:ns2="9a14e40c-7de9-4e62-a682-5c5758edb7d4" xmlns:ns3="16d03101-c956-4f1f-a4ea-83c85bb520da" targetNamespace="http://schemas.microsoft.com/office/2006/metadata/properties" ma:root="true" ma:fieldsID="4ff003607e8672811de7d741487dc687" ns2:_="" ns3:_="">
    <xsd:import namespace="9a14e40c-7de9-4e62-a682-5c5758edb7d4"/>
    <xsd:import namespace="16d03101-c956-4f1f-a4ea-83c85bb520da"/>
    <xsd:element name="properties">
      <xsd:complexType>
        <xsd:sequence>
          <xsd:element name="documentManagement">
            <xsd:complexType>
              <xsd:all>
                <xsd:element ref="ns2:MediaServiceMetadata" minOccurs="0"/>
                <xsd:element ref="ns2:MediaServiceFastMetadata" minOccurs="0"/>
                <xsd:element ref="ns2:MediaLengthInSeconds" minOccurs="0"/>
                <xsd:element ref="ns2:lcf76f155ced4ddcb4097134ff3c332f" minOccurs="0"/>
                <xsd:element ref="ns3:TaxCatchAll"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a14e40c-7de9-4e62-a682-5c5758edb7d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LengthInSeconds" ma:index="10" nillable="true" ma:displayName="MediaLengthInSeconds" ma:hidden="true" ma:internalName="MediaLengthInSeconds" ma:readOnly="true">
      <xsd:simpleType>
        <xsd:restriction base="dms:Unknown"/>
      </xsd:simpleType>
    </xsd:element>
    <xsd:element name="lcf76f155ced4ddcb4097134ff3c332f" ma:index="12" nillable="true" ma:taxonomy="true" ma:internalName="lcf76f155ced4ddcb4097134ff3c332f" ma:taxonomyFieldName="MediaServiceImageTags" ma:displayName="Tag immagine" ma:readOnly="false" ma:fieldId="{5cf76f15-5ced-4ddc-b409-7134ff3c332f}" ma:taxonomyMulti="true" ma:sspId="75195dc1-fe89-472b-8717-1a0640488213" ma:termSetId="09814cd3-568e-fe90-9814-8d621ff8fb84" ma:anchorId="fba54fb3-c3e1-fe81-a776-ca4b69148c4d" ma:open="true" ma:isKeyword="false">
      <xsd:complexType>
        <xsd:sequence>
          <xsd:element ref="pc:Terms" minOccurs="0" maxOccurs="1"/>
        </xsd:sequence>
      </xsd:complex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d03101-c956-4f1f-a4ea-83c85bb520da" elementFormDefault="qualified">
    <xsd:import namespace="http://schemas.microsoft.com/office/2006/documentManagement/types"/>
    <xsd:import namespace="http://schemas.microsoft.com/office/infopath/2007/PartnerControls"/>
    <xsd:element name="TaxCatchAll" ma:index="13" nillable="true" ma:displayName="Taxonomy Catch All Column" ma:hidden="true" ma:list="{a16fedd9-80c0-4dc8-b463-4dc1a526d0b2}" ma:internalName="TaxCatchAll" ma:showField="CatchAllData" ma:web="16d03101-c956-4f1f-a4ea-83c85bb520d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i contenuto"/>
        <xsd:element ref="dc:title" minOccurs="0" maxOccurs="1" ma:index="4" ma:displayName="Tito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815556E-6798-483D-AC4D-B1F9A2B8A4DC}">
  <ds:schemaRefs>
    <ds:schemaRef ds:uri="http://schemas.microsoft.com/sharepoint/v3/contenttype/forms"/>
  </ds:schemaRefs>
</ds:datastoreItem>
</file>

<file path=customXml/itemProps2.xml><?xml version="1.0" encoding="utf-8"?>
<ds:datastoreItem xmlns:ds="http://schemas.openxmlformats.org/officeDocument/2006/customXml" ds:itemID="{719C2D37-0253-4A46-BA88-268D78E8BFE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a14e40c-7de9-4e62-a682-5c5758edb7d4"/>
    <ds:schemaRef ds:uri="16d03101-c956-4f1f-a4ea-83c85bb520d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0</TotalTime>
  <Words>4201</Words>
  <Application>Microsoft Office PowerPoint</Application>
  <PresentationFormat>Widescreen</PresentationFormat>
  <Paragraphs>425</Paragraphs>
  <Slides>29</Slides>
  <Notes>26</Notes>
  <HiddenSlides>8</HiddenSlides>
  <MMClips>3</MMClips>
  <ScaleCrop>false</ScaleCrop>
  <HeadingPairs>
    <vt:vector size="8" baseType="variant">
      <vt:variant>
        <vt:lpstr>Caratteri utilizzati</vt:lpstr>
      </vt:variant>
      <vt:variant>
        <vt:i4>11</vt:i4>
      </vt:variant>
      <vt:variant>
        <vt:lpstr>Tema</vt:lpstr>
      </vt:variant>
      <vt:variant>
        <vt:i4>1</vt:i4>
      </vt:variant>
      <vt:variant>
        <vt:lpstr>Server OLE incorporati</vt:lpstr>
      </vt:variant>
      <vt:variant>
        <vt:i4>1</vt:i4>
      </vt:variant>
      <vt:variant>
        <vt:lpstr>Titoli diapositive</vt:lpstr>
      </vt:variant>
      <vt:variant>
        <vt:i4>29</vt:i4>
      </vt:variant>
    </vt:vector>
  </HeadingPairs>
  <TitlesOfParts>
    <vt:vector size="42" baseType="lpstr">
      <vt:lpstr>Arial</vt:lpstr>
      <vt:lpstr>Calibri</vt:lpstr>
      <vt:lpstr>Calibri Light</vt:lpstr>
      <vt:lpstr>Cambria Math</vt:lpstr>
      <vt:lpstr>Chalkduster</vt:lpstr>
      <vt:lpstr>DejaVu Sans Condensed</vt:lpstr>
      <vt:lpstr>Helvetica</vt:lpstr>
      <vt:lpstr>Times New Roman</vt:lpstr>
      <vt:lpstr>Tw Cen MT</vt:lpstr>
      <vt:lpstr>Webdings</vt:lpstr>
      <vt:lpstr>Wingdings</vt:lpstr>
      <vt:lpstr>Tema di Office</vt:lpstr>
      <vt:lpstr>Equation</vt:lpstr>
      <vt:lpstr>Seismic Early Warning Systems </vt:lpstr>
      <vt:lpstr>Earthquake Early Warning Systems</vt:lpstr>
      <vt:lpstr>Presentazione standard di PowerPoint</vt:lpstr>
      <vt:lpstr>Warning-time and Lead-time:  EW network-based systems</vt:lpstr>
      <vt:lpstr>Presentazione standard di PowerPoint</vt:lpstr>
      <vt:lpstr>Presentazione standard di PowerPoint</vt:lpstr>
      <vt:lpstr>QUAKEUP EEW</vt:lpstr>
      <vt:lpstr>Rapid Damage Evaluation &amp; Potential Damaged Zone</vt:lpstr>
      <vt:lpstr>Presentazione standard di PowerPoint</vt:lpstr>
      <vt:lpstr>Offline application of presto &amp; quake-up eew   simulated M 7, Messina strait earthquake </vt:lpstr>
      <vt:lpstr>Source kinematic modelling</vt:lpstr>
      <vt:lpstr>Synthetic seismograms</vt:lpstr>
      <vt:lpstr>Presentazione standard di PowerPoint</vt:lpstr>
      <vt:lpstr>Presentazione standard di PowerPoint</vt:lpstr>
      <vt:lpstr>Presentazione standard di PowerPoint</vt:lpstr>
      <vt:lpstr>Presentazione standard di PowerPoint</vt:lpstr>
      <vt:lpstr>QuakeUp: Performance &amp; Lead Times  (Stable Alert = OT + 17.1s = 1st + 10s, IMM* = VII)</vt:lpstr>
      <vt:lpstr>Presentazione standard di PowerPoint</vt:lpstr>
      <vt:lpstr>Presentazione standard di PowerPoint</vt:lpstr>
      <vt:lpstr>Conclusive remarks</vt:lpstr>
      <vt:lpstr>Presentazione standard di PowerPoint</vt:lpstr>
      <vt:lpstr>Earthquake Early Warning &amp; Rapid Response Systems 2</vt:lpstr>
      <vt:lpstr>Status of earthquake early warning systems woldwide</vt:lpstr>
      <vt:lpstr>The Japan Meteorological Agency Early Warning System in Japan</vt:lpstr>
      <vt:lpstr>USA, ShakeAlert (since 2016)</vt:lpstr>
      <vt:lpstr>The EU Experience: Ongoing EW and Rapid Response system development</vt:lpstr>
      <vt:lpstr>CREW (EU Testing Centre for Early Warning &amp; source characterization) – EPOS: Near Fault Observatories</vt:lpstr>
      <vt:lpstr>Presentazione standard di PowerPoint</vt:lpstr>
      <vt:lpstr>Presentazione standard di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Earthquake Early Warning Systems</dc:title>
  <dc:creator>Aldo Zollo</dc:creator>
  <cp:lastModifiedBy>ANTONIO SCALA</cp:lastModifiedBy>
  <cp:revision>14</cp:revision>
  <dcterms:created xsi:type="dcterms:W3CDTF">2022-10-03T15:54:10Z</dcterms:created>
  <dcterms:modified xsi:type="dcterms:W3CDTF">2022-11-28T19:33:48Z</dcterms:modified>
</cp:coreProperties>
</file>