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84" r:id="rId2"/>
    <p:sldId id="435" r:id="rId3"/>
    <p:sldId id="433" r:id="rId4"/>
    <p:sldId id="3492" r:id="rId5"/>
    <p:sldId id="273" r:id="rId6"/>
    <p:sldId id="430" r:id="rId7"/>
    <p:sldId id="427" r:id="rId8"/>
    <p:sldId id="429" r:id="rId9"/>
    <p:sldId id="3493" r:id="rId10"/>
    <p:sldId id="3494" r:id="rId11"/>
    <p:sldId id="3495" r:id="rId12"/>
    <p:sldId id="3496" r:id="rId13"/>
    <p:sldId id="3497" r:id="rId14"/>
    <p:sldId id="257" r:id="rId15"/>
    <p:sldId id="35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02"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EA40C-1BAD-46B9-B806-3B572328C2D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773A881-2760-4A05-B555-B80E852EEB62}">
      <dgm:prSet phldrT="[Text]"/>
      <dgm:spPr/>
      <dgm:t>
        <a:bodyPr/>
        <a:lstStyle/>
        <a:p>
          <a:r>
            <a:rPr lang="en-US" b="1" dirty="0"/>
            <a:t>Bureau de </a:t>
          </a:r>
          <a:r>
            <a:rPr lang="en-US" b="1" dirty="0" err="1"/>
            <a:t>l´ADG</a:t>
          </a:r>
          <a:r>
            <a:rPr lang="en-US" b="1" dirty="0"/>
            <a:t>/COI </a:t>
          </a:r>
          <a:r>
            <a:rPr lang="en-US" dirty="0"/>
            <a:t>Politiques </a:t>
          </a:r>
          <a:r>
            <a:rPr lang="en-US" dirty="0" err="1"/>
            <a:t>générales</a:t>
          </a:r>
          <a:r>
            <a:rPr lang="en-US" dirty="0"/>
            <a:t> et coordination</a:t>
          </a:r>
        </a:p>
      </dgm:t>
    </dgm:pt>
    <dgm:pt modelId="{66A827DD-91A5-4326-BB9C-0D4669E90434}" type="parTrans" cxnId="{21892037-1AD0-43AF-963D-065C9821A2EF}">
      <dgm:prSet/>
      <dgm:spPr/>
      <dgm:t>
        <a:bodyPr/>
        <a:lstStyle/>
        <a:p>
          <a:endParaRPr lang="en-US"/>
        </a:p>
      </dgm:t>
    </dgm:pt>
    <dgm:pt modelId="{6113D0DD-2AEF-4A9E-9A52-341FAE8427E2}" type="sibTrans" cxnId="{21892037-1AD0-43AF-963D-065C9821A2EF}">
      <dgm:prSet/>
      <dgm:spPr/>
      <dgm:t>
        <a:bodyPr/>
        <a:lstStyle/>
        <a:p>
          <a:endParaRPr lang="en-US"/>
        </a:p>
      </dgm:t>
    </dgm:pt>
    <dgm:pt modelId="{24CEBEB9-3F1C-4CED-8887-A4AD43CDFE1D}">
      <dgm:prSet phldrT="[Text]"/>
      <dgm:spPr/>
      <dgm:t>
        <a:bodyPr/>
        <a:lstStyle/>
        <a:p>
          <a:r>
            <a:rPr lang="fr-BE" noProof="0" dirty="0"/>
            <a:t>Observation et services océaniques</a:t>
          </a:r>
        </a:p>
      </dgm:t>
    </dgm:pt>
    <dgm:pt modelId="{07FD3275-7CD4-4A98-BB65-BB81220B745A}" type="parTrans" cxnId="{351C2FE4-1424-4B94-B396-1C6515CA994B}">
      <dgm:prSet/>
      <dgm:spPr/>
      <dgm:t>
        <a:bodyPr/>
        <a:lstStyle/>
        <a:p>
          <a:endParaRPr lang="en-US"/>
        </a:p>
      </dgm:t>
    </dgm:pt>
    <dgm:pt modelId="{836A0A56-92E0-4D55-B4DA-54E7FA64696E}" type="sibTrans" cxnId="{351C2FE4-1424-4B94-B396-1C6515CA994B}">
      <dgm:prSet/>
      <dgm:spPr/>
      <dgm:t>
        <a:bodyPr/>
        <a:lstStyle/>
        <a:p>
          <a:endParaRPr lang="en-US"/>
        </a:p>
      </dgm:t>
    </dgm:pt>
    <dgm:pt modelId="{F662EB58-CABC-4369-B74C-C233B82499DF}">
      <dgm:prSet phldrT="[Text]"/>
      <dgm:spPr/>
      <dgm:t>
        <a:bodyPr/>
        <a:lstStyle/>
        <a:p>
          <a:r>
            <a:rPr lang="en-US" dirty="0"/>
            <a:t>Sciences </a:t>
          </a:r>
          <a:r>
            <a:rPr lang="en-US" dirty="0" err="1"/>
            <a:t>océaniques</a:t>
          </a:r>
          <a:endParaRPr lang="en-US" dirty="0"/>
        </a:p>
      </dgm:t>
    </dgm:pt>
    <dgm:pt modelId="{9B8E094E-02B3-4C3E-8065-5FB98E274FAF}" type="parTrans" cxnId="{DEC0FC54-33A9-4072-84E6-FD1F627EB133}">
      <dgm:prSet/>
      <dgm:spPr/>
      <dgm:t>
        <a:bodyPr/>
        <a:lstStyle/>
        <a:p>
          <a:endParaRPr lang="en-US"/>
        </a:p>
      </dgm:t>
    </dgm:pt>
    <dgm:pt modelId="{D2027AAE-5AD2-4563-AB2E-6244AAC66E6E}" type="sibTrans" cxnId="{DEC0FC54-33A9-4072-84E6-FD1F627EB133}">
      <dgm:prSet/>
      <dgm:spPr/>
      <dgm:t>
        <a:bodyPr/>
        <a:lstStyle/>
        <a:p>
          <a:endParaRPr lang="en-US"/>
        </a:p>
      </dgm:t>
    </dgm:pt>
    <dgm:pt modelId="{56E8538A-F2B5-4874-BCAA-F4CF12347BDE}">
      <dgm:prSet phldrT="[Text]"/>
      <dgm:spPr/>
      <dgm:t>
        <a:bodyPr/>
        <a:lstStyle/>
        <a:p>
          <a:r>
            <a:rPr lang="en-US" dirty="0" err="1"/>
            <a:t>Programme</a:t>
          </a:r>
          <a:r>
            <a:rPr lang="en-US" dirty="0"/>
            <a:t> des tsunamis</a:t>
          </a:r>
        </a:p>
      </dgm:t>
    </dgm:pt>
    <dgm:pt modelId="{427041FD-9055-4C1A-9AAD-488076B24121}" type="parTrans" cxnId="{E584B528-E24A-43B4-ACE3-D030B5314589}">
      <dgm:prSet/>
      <dgm:spPr/>
      <dgm:t>
        <a:bodyPr/>
        <a:lstStyle/>
        <a:p>
          <a:endParaRPr lang="en-US"/>
        </a:p>
      </dgm:t>
    </dgm:pt>
    <dgm:pt modelId="{F2C3D236-BBE1-4FCE-879E-6B8B5FB5AC02}" type="sibTrans" cxnId="{E584B528-E24A-43B4-ACE3-D030B5314589}">
      <dgm:prSet/>
      <dgm:spPr/>
      <dgm:t>
        <a:bodyPr/>
        <a:lstStyle/>
        <a:p>
          <a:endParaRPr lang="en-US"/>
        </a:p>
      </dgm:t>
    </dgm:pt>
    <dgm:pt modelId="{2554627E-E1D7-4C7D-8AD1-65B296825EF6}" type="pres">
      <dgm:prSet presAssocID="{3A4EA40C-1BAD-46B9-B806-3B572328C2D5}" presName="hierChild1" presStyleCnt="0">
        <dgm:presLayoutVars>
          <dgm:orgChart val="1"/>
          <dgm:chPref val="1"/>
          <dgm:dir/>
          <dgm:animOne val="branch"/>
          <dgm:animLvl val="lvl"/>
          <dgm:resizeHandles/>
        </dgm:presLayoutVars>
      </dgm:prSet>
      <dgm:spPr/>
    </dgm:pt>
    <dgm:pt modelId="{C55A0DDC-D899-4009-8E98-BBB90D3C1831}" type="pres">
      <dgm:prSet presAssocID="{4773A881-2760-4A05-B555-B80E852EEB62}" presName="hierRoot1" presStyleCnt="0">
        <dgm:presLayoutVars>
          <dgm:hierBranch val="init"/>
        </dgm:presLayoutVars>
      </dgm:prSet>
      <dgm:spPr/>
    </dgm:pt>
    <dgm:pt modelId="{38C42F3A-B1F5-4202-B278-CDC50CF48F22}" type="pres">
      <dgm:prSet presAssocID="{4773A881-2760-4A05-B555-B80E852EEB62}" presName="rootComposite1" presStyleCnt="0"/>
      <dgm:spPr/>
    </dgm:pt>
    <dgm:pt modelId="{B58E71B7-1FD4-411D-A03D-3DA93AE5F3E9}" type="pres">
      <dgm:prSet presAssocID="{4773A881-2760-4A05-B555-B80E852EEB62}" presName="rootText1" presStyleLbl="node0" presStyleIdx="0" presStyleCnt="1">
        <dgm:presLayoutVars>
          <dgm:chPref val="3"/>
        </dgm:presLayoutVars>
      </dgm:prSet>
      <dgm:spPr/>
    </dgm:pt>
    <dgm:pt modelId="{D123C27B-7803-477A-AF63-7E3FCC979D2B}" type="pres">
      <dgm:prSet presAssocID="{4773A881-2760-4A05-B555-B80E852EEB62}" presName="rootConnector1" presStyleLbl="node1" presStyleIdx="0" presStyleCnt="0"/>
      <dgm:spPr/>
    </dgm:pt>
    <dgm:pt modelId="{0B5E10C6-0CB1-431F-A3FE-8C872104A4F7}" type="pres">
      <dgm:prSet presAssocID="{4773A881-2760-4A05-B555-B80E852EEB62}" presName="hierChild2" presStyleCnt="0"/>
      <dgm:spPr/>
    </dgm:pt>
    <dgm:pt modelId="{0E8253AD-25F9-4662-9E79-0B8D744FD4C9}" type="pres">
      <dgm:prSet presAssocID="{07FD3275-7CD4-4A98-BB65-BB81220B745A}" presName="Name37" presStyleLbl="parChTrans1D2" presStyleIdx="0" presStyleCnt="3"/>
      <dgm:spPr/>
    </dgm:pt>
    <dgm:pt modelId="{A6625270-5746-49F2-96B0-B7B77EC4A76B}" type="pres">
      <dgm:prSet presAssocID="{24CEBEB9-3F1C-4CED-8887-A4AD43CDFE1D}" presName="hierRoot2" presStyleCnt="0">
        <dgm:presLayoutVars>
          <dgm:hierBranch val="init"/>
        </dgm:presLayoutVars>
      </dgm:prSet>
      <dgm:spPr/>
    </dgm:pt>
    <dgm:pt modelId="{052FC9B2-0793-4F86-938C-B5F33572CD81}" type="pres">
      <dgm:prSet presAssocID="{24CEBEB9-3F1C-4CED-8887-A4AD43CDFE1D}" presName="rootComposite" presStyleCnt="0"/>
      <dgm:spPr/>
    </dgm:pt>
    <dgm:pt modelId="{B24284B8-4F2C-4833-B27B-413023CAFDE4}" type="pres">
      <dgm:prSet presAssocID="{24CEBEB9-3F1C-4CED-8887-A4AD43CDFE1D}" presName="rootText" presStyleLbl="node2" presStyleIdx="0" presStyleCnt="3">
        <dgm:presLayoutVars>
          <dgm:chPref val="3"/>
        </dgm:presLayoutVars>
      </dgm:prSet>
      <dgm:spPr/>
    </dgm:pt>
    <dgm:pt modelId="{BCE23A6E-0BEA-42F3-83AA-D10FD7049CD9}" type="pres">
      <dgm:prSet presAssocID="{24CEBEB9-3F1C-4CED-8887-A4AD43CDFE1D}" presName="rootConnector" presStyleLbl="node2" presStyleIdx="0" presStyleCnt="3"/>
      <dgm:spPr/>
    </dgm:pt>
    <dgm:pt modelId="{D63365D7-F0B0-4E79-AC5F-A266F54C0977}" type="pres">
      <dgm:prSet presAssocID="{24CEBEB9-3F1C-4CED-8887-A4AD43CDFE1D}" presName="hierChild4" presStyleCnt="0"/>
      <dgm:spPr/>
    </dgm:pt>
    <dgm:pt modelId="{C81A2AEE-7053-4A4E-BFB0-1F2EF7F4834A}" type="pres">
      <dgm:prSet presAssocID="{24CEBEB9-3F1C-4CED-8887-A4AD43CDFE1D}" presName="hierChild5" presStyleCnt="0"/>
      <dgm:spPr/>
    </dgm:pt>
    <dgm:pt modelId="{FF9C84D8-6B9C-425E-8F24-99A3AAE44DF3}" type="pres">
      <dgm:prSet presAssocID="{9B8E094E-02B3-4C3E-8065-5FB98E274FAF}" presName="Name37" presStyleLbl="parChTrans1D2" presStyleIdx="1" presStyleCnt="3"/>
      <dgm:spPr/>
    </dgm:pt>
    <dgm:pt modelId="{FD2BB8EB-031D-40DF-9ADA-59618B156078}" type="pres">
      <dgm:prSet presAssocID="{F662EB58-CABC-4369-B74C-C233B82499DF}" presName="hierRoot2" presStyleCnt="0">
        <dgm:presLayoutVars>
          <dgm:hierBranch val="init"/>
        </dgm:presLayoutVars>
      </dgm:prSet>
      <dgm:spPr/>
    </dgm:pt>
    <dgm:pt modelId="{1CB11C41-A9A8-4C06-B4CC-EE2F8DE44066}" type="pres">
      <dgm:prSet presAssocID="{F662EB58-CABC-4369-B74C-C233B82499DF}" presName="rootComposite" presStyleCnt="0"/>
      <dgm:spPr/>
    </dgm:pt>
    <dgm:pt modelId="{8F434E79-4028-4F56-8773-FD1CAAE2D3AC}" type="pres">
      <dgm:prSet presAssocID="{F662EB58-CABC-4369-B74C-C233B82499DF}" presName="rootText" presStyleLbl="node2" presStyleIdx="1" presStyleCnt="3">
        <dgm:presLayoutVars>
          <dgm:chPref val="3"/>
        </dgm:presLayoutVars>
      </dgm:prSet>
      <dgm:spPr/>
    </dgm:pt>
    <dgm:pt modelId="{E92CDA46-5894-4B0E-B389-F252F12E519A}" type="pres">
      <dgm:prSet presAssocID="{F662EB58-CABC-4369-B74C-C233B82499DF}" presName="rootConnector" presStyleLbl="node2" presStyleIdx="1" presStyleCnt="3"/>
      <dgm:spPr/>
    </dgm:pt>
    <dgm:pt modelId="{5D5AF3B0-B09A-4C1C-A1FD-9806827D1DC2}" type="pres">
      <dgm:prSet presAssocID="{F662EB58-CABC-4369-B74C-C233B82499DF}" presName="hierChild4" presStyleCnt="0"/>
      <dgm:spPr/>
    </dgm:pt>
    <dgm:pt modelId="{B4848F61-A20B-4360-8F75-D95025CD1EB3}" type="pres">
      <dgm:prSet presAssocID="{F662EB58-CABC-4369-B74C-C233B82499DF}" presName="hierChild5" presStyleCnt="0"/>
      <dgm:spPr/>
    </dgm:pt>
    <dgm:pt modelId="{5C6AA9D6-FC69-4503-A83E-4AF262E13EC9}" type="pres">
      <dgm:prSet presAssocID="{427041FD-9055-4C1A-9AAD-488076B24121}" presName="Name37" presStyleLbl="parChTrans1D2" presStyleIdx="2" presStyleCnt="3"/>
      <dgm:spPr/>
    </dgm:pt>
    <dgm:pt modelId="{4BEB3937-80B3-474B-B128-D48A2482E87B}" type="pres">
      <dgm:prSet presAssocID="{56E8538A-F2B5-4874-BCAA-F4CF12347BDE}" presName="hierRoot2" presStyleCnt="0">
        <dgm:presLayoutVars>
          <dgm:hierBranch val="init"/>
        </dgm:presLayoutVars>
      </dgm:prSet>
      <dgm:spPr/>
    </dgm:pt>
    <dgm:pt modelId="{754FAA65-6A6A-4573-86A0-DEAA265ABF14}" type="pres">
      <dgm:prSet presAssocID="{56E8538A-F2B5-4874-BCAA-F4CF12347BDE}" presName="rootComposite" presStyleCnt="0"/>
      <dgm:spPr/>
    </dgm:pt>
    <dgm:pt modelId="{D2843136-8FA5-4F46-B31E-9AEA89269337}" type="pres">
      <dgm:prSet presAssocID="{56E8538A-F2B5-4874-BCAA-F4CF12347BDE}" presName="rootText" presStyleLbl="node2" presStyleIdx="2" presStyleCnt="3">
        <dgm:presLayoutVars>
          <dgm:chPref val="3"/>
        </dgm:presLayoutVars>
      </dgm:prSet>
      <dgm:spPr/>
    </dgm:pt>
    <dgm:pt modelId="{666788BB-D3C1-46FE-9489-4DABF320BCD5}" type="pres">
      <dgm:prSet presAssocID="{56E8538A-F2B5-4874-BCAA-F4CF12347BDE}" presName="rootConnector" presStyleLbl="node2" presStyleIdx="2" presStyleCnt="3"/>
      <dgm:spPr/>
    </dgm:pt>
    <dgm:pt modelId="{BF9B3EED-F63A-4A5C-B52E-AC0891BB8842}" type="pres">
      <dgm:prSet presAssocID="{56E8538A-F2B5-4874-BCAA-F4CF12347BDE}" presName="hierChild4" presStyleCnt="0"/>
      <dgm:spPr/>
    </dgm:pt>
    <dgm:pt modelId="{B3F9FBDE-6483-43D8-A649-35DA5545BDE5}" type="pres">
      <dgm:prSet presAssocID="{56E8538A-F2B5-4874-BCAA-F4CF12347BDE}" presName="hierChild5" presStyleCnt="0"/>
      <dgm:spPr/>
    </dgm:pt>
    <dgm:pt modelId="{28B9E8DE-5FC0-4C5A-8921-B8C46AE15399}" type="pres">
      <dgm:prSet presAssocID="{4773A881-2760-4A05-B555-B80E852EEB62}" presName="hierChild3" presStyleCnt="0"/>
      <dgm:spPr/>
    </dgm:pt>
  </dgm:ptLst>
  <dgm:cxnLst>
    <dgm:cxn modelId="{906C7B22-2170-45A9-901B-63957B9FDA97}" type="presOf" srcId="{4773A881-2760-4A05-B555-B80E852EEB62}" destId="{D123C27B-7803-477A-AF63-7E3FCC979D2B}" srcOrd="1" destOrd="0" presId="urn:microsoft.com/office/officeart/2005/8/layout/orgChart1"/>
    <dgm:cxn modelId="{E584B528-E24A-43B4-ACE3-D030B5314589}" srcId="{4773A881-2760-4A05-B555-B80E852EEB62}" destId="{56E8538A-F2B5-4874-BCAA-F4CF12347BDE}" srcOrd="2" destOrd="0" parTransId="{427041FD-9055-4C1A-9AAD-488076B24121}" sibTransId="{F2C3D236-BBE1-4FCE-879E-6B8B5FB5AC02}"/>
    <dgm:cxn modelId="{21892037-1AD0-43AF-963D-065C9821A2EF}" srcId="{3A4EA40C-1BAD-46B9-B806-3B572328C2D5}" destId="{4773A881-2760-4A05-B555-B80E852EEB62}" srcOrd="0" destOrd="0" parTransId="{66A827DD-91A5-4326-BB9C-0D4669E90434}" sibTransId="{6113D0DD-2AEF-4A9E-9A52-341FAE8427E2}"/>
    <dgm:cxn modelId="{4A365E61-C6B9-418F-91A4-A1DD81C669C6}" type="presOf" srcId="{F662EB58-CABC-4369-B74C-C233B82499DF}" destId="{8F434E79-4028-4F56-8773-FD1CAAE2D3AC}" srcOrd="0" destOrd="0" presId="urn:microsoft.com/office/officeart/2005/8/layout/orgChart1"/>
    <dgm:cxn modelId="{8DD01342-4B80-4F29-A028-EACAB78A1C43}" type="presOf" srcId="{56E8538A-F2B5-4874-BCAA-F4CF12347BDE}" destId="{666788BB-D3C1-46FE-9489-4DABF320BCD5}" srcOrd="1" destOrd="0" presId="urn:microsoft.com/office/officeart/2005/8/layout/orgChart1"/>
    <dgm:cxn modelId="{40E2A050-86B7-4282-A77F-1527C691A191}" type="presOf" srcId="{3A4EA40C-1BAD-46B9-B806-3B572328C2D5}" destId="{2554627E-E1D7-4C7D-8AD1-65B296825EF6}" srcOrd="0" destOrd="0" presId="urn:microsoft.com/office/officeart/2005/8/layout/orgChart1"/>
    <dgm:cxn modelId="{DEC0FC54-33A9-4072-84E6-FD1F627EB133}" srcId="{4773A881-2760-4A05-B555-B80E852EEB62}" destId="{F662EB58-CABC-4369-B74C-C233B82499DF}" srcOrd="1" destOrd="0" parTransId="{9B8E094E-02B3-4C3E-8065-5FB98E274FAF}" sibTransId="{D2027AAE-5AD2-4563-AB2E-6244AAC66E6E}"/>
    <dgm:cxn modelId="{9EA4BB82-2B5A-4918-8CF4-BC45FBECC65F}" type="presOf" srcId="{F662EB58-CABC-4369-B74C-C233B82499DF}" destId="{E92CDA46-5894-4B0E-B389-F252F12E519A}" srcOrd="1" destOrd="0" presId="urn:microsoft.com/office/officeart/2005/8/layout/orgChart1"/>
    <dgm:cxn modelId="{8CF3128A-D3AD-4585-81BF-66B513F5ED76}" type="presOf" srcId="{24CEBEB9-3F1C-4CED-8887-A4AD43CDFE1D}" destId="{BCE23A6E-0BEA-42F3-83AA-D10FD7049CD9}" srcOrd="1" destOrd="0" presId="urn:microsoft.com/office/officeart/2005/8/layout/orgChart1"/>
    <dgm:cxn modelId="{9CBC8299-B470-4F2E-818B-0462C9314597}" type="presOf" srcId="{24CEBEB9-3F1C-4CED-8887-A4AD43CDFE1D}" destId="{B24284B8-4F2C-4833-B27B-413023CAFDE4}" srcOrd="0" destOrd="0" presId="urn:microsoft.com/office/officeart/2005/8/layout/orgChart1"/>
    <dgm:cxn modelId="{CE6A86B4-55CA-4A81-994C-77A76DE5B893}" type="presOf" srcId="{4773A881-2760-4A05-B555-B80E852EEB62}" destId="{B58E71B7-1FD4-411D-A03D-3DA93AE5F3E9}" srcOrd="0" destOrd="0" presId="urn:microsoft.com/office/officeart/2005/8/layout/orgChart1"/>
    <dgm:cxn modelId="{9F0305BB-B702-459E-96D4-A0C2F3B43630}" type="presOf" srcId="{9B8E094E-02B3-4C3E-8065-5FB98E274FAF}" destId="{FF9C84D8-6B9C-425E-8F24-99A3AAE44DF3}" srcOrd="0" destOrd="0" presId="urn:microsoft.com/office/officeart/2005/8/layout/orgChart1"/>
    <dgm:cxn modelId="{FB9FF5E2-A7C6-4E0F-99FC-CE7A598D36E2}" type="presOf" srcId="{56E8538A-F2B5-4874-BCAA-F4CF12347BDE}" destId="{D2843136-8FA5-4F46-B31E-9AEA89269337}" srcOrd="0" destOrd="0" presId="urn:microsoft.com/office/officeart/2005/8/layout/orgChart1"/>
    <dgm:cxn modelId="{351C2FE4-1424-4B94-B396-1C6515CA994B}" srcId="{4773A881-2760-4A05-B555-B80E852EEB62}" destId="{24CEBEB9-3F1C-4CED-8887-A4AD43CDFE1D}" srcOrd="0" destOrd="0" parTransId="{07FD3275-7CD4-4A98-BB65-BB81220B745A}" sibTransId="{836A0A56-92E0-4D55-B4DA-54E7FA64696E}"/>
    <dgm:cxn modelId="{2F7BF0E6-A758-4B40-A36B-393623ACEB13}" type="presOf" srcId="{427041FD-9055-4C1A-9AAD-488076B24121}" destId="{5C6AA9D6-FC69-4503-A83E-4AF262E13EC9}" srcOrd="0" destOrd="0" presId="urn:microsoft.com/office/officeart/2005/8/layout/orgChart1"/>
    <dgm:cxn modelId="{676679EC-52BE-4D7F-AC09-A82FF093A000}" type="presOf" srcId="{07FD3275-7CD4-4A98-BB65-BB81220B745A}" destId="{0E8253AD-25F9-4662-9E79-0B8D744FD4C9}" srcOrd="0" destOrd="0" presId="urn:microsoft.com/office/officeart/2005/8/layout/orgChart1"/>
    <dgm:cxn modelId="{4EC4F971-64C4-4676-88D7-DC629495CDF1}" type="presParOf" srcId="{2554627E-E1D7-4C7D-8AD1-65B296825EF6}" destId="{C55A0DDC-D899-4009-8E98-BBB90D3C1831}" srcOrd="0" destOrd="0" presId="urn:microsoft.com/office/officeart/2005/8/layout/orgChart1"/>
    <dgm:cxn modelId="{5E058D00-4F65-43E1-9DAA-D021D8959B55}" type="presParOf" srcId="{C55A0DDC-D899-4009-8E98-BBB90D3C1831}" destId="{38C42F3A-B1F5-4202-B278-CDC50CF48F22}" srcOrd="0" destOrd="0" presId="urn:microsoft.com/office/officeart/2005/8/layout/orgChart1"/>
    <dgm:cxn modelId="{E5C3D889-5E7A-4068-AE17-287486724306}" type="presParOf" srcId="{38C42F3A-B1F5-4202-B278-CDC50CF48F22}" destId="{B58E71B7-1FD4-411D-A03D-3DA93AE5F3E9}" srcOrd="0" destOrd="0" presId="urn:microsoft.com/office/officeart/2005/8/layout/orgChart1"/>
    <dgm:cxn modelId="{4CAD16D1-02AC-4571-969D-A6C33B70FA25}" type="presParOf" srcId="{38C42F3A-B1F5-4202-B278-CDC50CF48F22}" destId="{D123C27B-7803-477A-AF63-7E3FCC979D2B}" srcOrd="1" destOrd="0" presId="urn:microsoft.com/office/officeart/2005/8/layout/orgChart1"/>
    <dgm:cxn modelId="{7FBED523-0213-4A9A-A39E-818610D760D6}" type="presParOf" srcId="{C55A0DDC-D899-4009-8E98-BBB90D3C1831}" destId="{0B5E10C6-0CB1-431F-A3FE-8C872104A4F7}" srcOrd="1" destOrd="0" presId="urn:microsoft.com/office/officeart/2005/8/layout/orgChart1"/>
    <dgm:cxn modelId="{AE81F674-886D-467A-977D-DA60AB008FC4}" type="presParOf" srcId="{0B5E10C6-0CB1-431F-A3FE-8C872104A4F7}" destId="{0E8253AD-25F9-4662-9E79-0B8D744FD4C9}" srcOrd="0" destOrd="0" presId="urn:microsoft.com/office/officeart/2005/8/layout/orgChart1"/>
    <dgm:cxn modelId="{726925BF-8222-4CC3-9EDE-308BF1EF5267}" type="presParOf" srcId="{0B5E10C6-0CB1-431F-A3FE-8C872104A4F7}" destId="{A6625270-5746-49F2-96B0-B7B77EC4A76B}" srcOrd="1" destOrd="0" presId="urn:microsoft.com/office/officeart/2005/8/layout/orgChart1"/>
    <dgm:cxn modelId="{9E001F6E-6C94-4E7B-9DDE-14291F5EA93B}" type="presParOf" srcId="{A6625270-5746-49F2-96B0-B7B77EC4A76B}" destId="{052FC9B2-0793-4F86-938C-B5F33572CD81}" srcOrd="0" destOrd="0" presId="urn:microsoft.com/office/officeart/2005/8/layout/orgChart1"/>
    <dgm:cxn modelId="{9F3EB4FF-BA8F-4978-9C9D-7C4CDCBAF82B}" type="presParOf" srcId="{052FC9B2-0793-4F86-938C-B5F33572CD81}" destId="{B24284B8-4F2C-4833-B27B-413023CAFDE4}" srcOrd="0" destOrd="0" presId="urn:microsoft.com/office/officeart/2005/8/layout/orgChart1"/>
    <dgm:cxn modelId="{54A6B539-2595-4A86-8F54-8BD5468C8758}" type="presParOf" srcId="{052FC9B2-0793-4F86-938C-B5F33572CD81}" destId="{BCE23A6E-0BEA-42F3-83AA-D10FD7049CD9}" srcOrd="1" destOrd="0" presId="urn:microsoft.com/office/officeart/2005/8/layout/orgChart1"/>
    <dgm:cxn modelId="{A6B44663-84A1-4FCA-A163-53A0C216641D}" type="presParOf" srcId="{A6625270-5746-49F2-96B0-B7B77EC4A76B}" destId="{D63365D7-F0B0-4E79-AC5F-A266F54C0977}" srcOrd="1" destOrd="0" presId="urn:microsoft.com/office/officeart/2005/8/layout/orgChart1"/>
    <dgm:cxn modelId="{B77FF5BB-4F60-4BCD-8CDC-7FBA6EF34D3D}" type="presParOf" srcId="{A6625270-5746-49F2-96B0-B7B77EC4A76B}" destId="{C81A2AEE-7053-4A4E-BFB0-1F2EF7F4834A}" srcOrd="2" destOrd="0" presId="urn:microsoft.com/office/officeart/2005/8/layout/orgChart1"/>
    <dgm:cxn modelId="{E79F893A-A4E0-4162-B0B0-6A1B5ED1EC23}" type="presParOf" srcId="{0B5E10C6-0CB1-431F-A3FE-8C872104A4F7}" destId="{FF9C84D8-6B9C-425E-8F24-99A3AAE44DF3}" srcOrd="2" destOrd="0" presId="urn:microsoft.com/office/officeart/2005/8/layout/orgChart1"/>
    <dgm:cxn modelId="{6CEA8CEA-7F5A-4DA3-AD06-0D9B1EADE5AC}" type="presParOf" srcId="{0B5E10C6-0CB1-431F-A3FE-8C872104A4F7}" destId="{FD2BB8EB-031D-40DF-9ADA-59618B156078}" srcOrd="3" destOrd="0" presId="urn:microsoft.com/office/officeart/2005/8/layout/orgChart1"/>
    <dgm:cxn modelId="{229FF725-AB95-4872-A15B-CDF2C86D3E2D}" type="presParOf" srcId="{FD2BB8EB-031D-40DF-9ADA-59618B156078}" destId="{1CB11C41-A9A8-4C06-B4CC-EE2F8DE44066}" srcOrd="0" destOrd="0" presId="urn:microsoft.com/office/officeart/2005/8/layout/orgChart1"/>
    <dgm:cxn modelId="{C340BEC5-B64A-437C-849D-707901F0958D}" type="presParOf" srcId="{1CB11C41-A9A8-4C06-B4CC-EE2F8DE44066}" destId="{8F434E79-4028-4F56-8773-FD1CAAE2D3AC}" srcOrd="0" destOrd="0" presId="urn:microsoft.com/office/officeart/2005/8/layout/orgChart1"/>
    <dgm:cxn modelId="{F4C393E1-51B8-40EE-A56B-9F3AC1A05479}" type="presParOf" srcId="{1CB11C41-A9A8-4C06-B4CC-EE2F8DE44066}" destId="{E92CDA46-5894-4B0E-B389-F252F12E519A}" srcOrd="1" destOrd="0" presId="urn:microsoft.com/office/officeart/2005/8/layout/orgChart1"/>
    <dgm:cxn modelId="{0A6C77DE-1272-4621-82CA-F1B10FD51F78}" type="presParOf" srcId="{FD2BB8EB-031D-40DF-9ADA-59618B156078}" destId="{5D5AF3B0-B09A-4C1C-A1FD-9806827D1DC2}" srcOrd="1" destOrd="0" presId="urn:microsoft.com/office/officeart/2005/8/layout/orgChart1"/>
    <dgm:cxn modelId="{18F2AA2D-59E0-4A7E-A40F-90961557515D}" type="presParOf" srcId="{FD2BB8EB-031D-40DF-9ADA-59618B156078}" destId="{B4848F61-A20B-4360-8F75-D95025CD1EB3}" srcOrd="2" destOrd="0" presId="urn:microsoft.com/office/officeart/2005/8/layout/orgChart1"/>
    <dgm:cxn modelId="{29BD1958-F103-4887-B9FC-F4B9D8446007}" type="presParOf" srcId="{0B5E10C6-0CB1-431F-A3FE-8C872104A4F7}" destId="{5C6AA9D6-FC69-4503-A83E-4AF262E13EC9}" srcOrd="4" destOrd="0" presId="urn:microsoft.com/office/officeart/2005/8/layout/orgChart1"/>
    <dgm:cxn modelId="{97E8B0F5-DABE-422F-9CA9-90F9B78D179D}" type="presParOf" srcId="{0B5E10C6-0CB1-431F-A3FE-8C872104A4F7}" destId="{4BEB3937-80B3-474B-B128-D48A2482E87B}" srcOrd="5" destOrd="0" presId="urn:microsoft.com/office/officeart/2005/8/layout/orgChart1"/>
    <dgm:cxn modelId="{E2B80D08-EB40-44C5-8C38-0967E0472551}" type="presParOf" srcId="{4BEB3937-80B3-474B-B128-D48A2482E87B}" destId="{754FAA65-6A6A-4573-86A0-DEAA265ABF14}" srcOrd="0" destOrd="0" presId="urn:microsoft.com/office/officeart/2005/8/layout/orgChart1"/>
    <dgm:cxn modelId="{DA0CE8E6-CE92-4F05-966C-25028B0BA421}" type="presParOf" srcId="{754FAA65-6A6A-4573-86A0-DEAA265ABF14}" destId="{D2843136-8FA5-4F46-B31E-9AEA89269337}" srcOrd="0" destOrd="0" presId="urn:microsoft.com/office/officeart/2005/8/layout/orgChart1"/>
    <dgm:cxn modelId="{DA58D333-8981-4274-9156-2F2F4D7E3F3D}" type="presParOf" srcId="{754FAA65-6A6A-4573-86A0-DEAA265ABF14}" destId="{666788BB-D3C1-46FE-9489-4DABF320BCD5}" srcOrd="1" destOrd="0" presId="urn:microsoft.com/office/officeart/2005/8/layout/orgChart1"/>
    <dgm:cxn modelId="{518520DF-E148-4B3F-B5C1-9F017E61607C}" type="presParOf" srcId="{4BEB3937-80B3-474B-B128-D48A2482E87B}" destId="{BF9B3EED-F63A-4A5C-B52E-AC0891BB8842}" srcOrd="1" destOrd="0" presId="urn:microsoft.com/office/officeart/2005/8/layout/orgChart1"/>
    <dgm:cxn modelId="{97552A22-0015-421C-B418-074B3DD5A580}" type="presParOf" srcId="{4BEB3937-80B3-474B-B128-D48A2482E87B}" destId="{B3F9FBDE-6483-43D8-A649-35DA5545BDE5}" srcOrd="2" destOrd="0" presId="urn:microsoft.com/office/officeart/2005/8/layout/orgChart1"/>
    <dgm:cxn modelId="{6F01C932-4DD9-4A60-A6E4-173771E607F2}" type="presParOf" srcId="{C55A0DDC-D899-4009-8E98-BBB90D3C1831}" destId="{28B9E8DE-5FC0-4C5A-8921-B8C46AE1539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AA9D6-FC69-4503-A83E-4AF262E13EC9}">
      <dsp:nvSpPr>
        <dsp:cNvPr id="0" name=""/>
        <dsp:cNvSpPr/>
      </dsp:nvSpPr>
      <dsp:spPr>
        <a:xfrm>
          <a:off x="3180521" y="1285661"/>
          <a:ext cx="2250242" cy="390537"/>
        </a:xfrm>
        <a:custGeom>
          <a:avLst/>
          <a:gdLst/>
          <a:ahLst/>
          <a:cxnLst/>
          <a:rect l="0" t="0" r="0" b="0"/>
          <a:pathLst>
            <a:path>
              <a:moveTo>
                <a:pt x="0" y="0"/>
              </a:moveTo>
              <a:lnTo>
                <a:pt x="0" y="195268"/>
              </a:lnTo>
              <a:lnTo>
                <a:pt x="2250242" y="195268"/>
              </a:lnTo>
              <a:lnTo>
                <a:pt x="2250242" y="3905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C84D8-6B9C-425E-8F24-99A3AAE44DF3}">
      <dsp:nvSpPr>
        <dsp:cNvPr id="0" name=""/>
        <dsp:cNvSpPr/>
      </dsp:nvSpPr>
      <dsp:spPr>
        <a:xfrm>
          <a:off x="3134802" y="1285661"/>
          <a:ext cx="91440" cy="390537"/>
        </a:xfrm>
        <a:custGeom>
          <a:avLst/>
          <a:gdLst/>
          <a:ahLst/>
          <a:cxnLst/>
          <a:rect l="0" t="0" r="0" b="0"/>
          <a:pathLst>
            <a:path>
              <a:moveTo>
                <a:pt x="45720" y="0"/>
              </a:moveTo>
              <a:lnTo>
                <a:pt x="45720" y="3905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8253AD-25F9-4662-9E79-0B8D744FD4C9}">
      <dsp:nvSpPr>
        <dsp:cNvPr id="0" name=""/>
        <dsp:cNvSpPr/>
      </dsp:nvSpPr>
      <dsp:spPr>
        <a:xfrm>
          <a:off x="930279" y="1285661"/>
          <a:ext cx="2250242" cy="390537"/>
        </a:xfrm>
        <a:custGeom>
          <a:avLst/>
          <a:gdLst/>
          <a:ahLst/>
          <a:cxnLst/>
          <a:rect l="0" t="0" r="0" b="0"/>
          <a:pathLst>
            <a:path>
              <a:moveTo>
                <a:pt x="2250242" y="0"/>
              </a:moveTo>
              <a:lnTo>
                <a:pt x="2250242" y="195268"/>
              </a:lnTo>
              <a:lnTo>
                <a:pt x="0" y="195268"/>
              </a:lnTo>
              <a:lnTo>
                <a:pt x="0" y="3905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8E71B7-1FD4-411D-A03D-3DA93AE5F3E9}">
      <dsp:nvSpPr>
        <dsp:cNvPr id="0" name=""/>
        <dsp:cNvSpPr/>
      </dsp:nvSpPr>
      <dsp:spPr>
        <a:xfrm>
          <a:off x="2250669" y="355809"/>
          <a:ext cx="1859704" cy="9298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Bureau de </a:t>
          </a:r>
          <a:r>
            <a:rPr lang="en-US" sz="1600" b="1" kern="1200" dirty="0" err="1"/>
            <a:t>l´ADG</a:t>
          </a:r>
          <a:r>
            <a:rPr lang="en-US" sz="1600" b="1" kern="1200" dirty="0"/>
            <a:t>/COI </a:t>
          </a:r>
          <a:r>
            <a:rPr lang="en-US" sz="1600" kern="1200" dirty="0"/>
            <a:t>Politiques </a:t>
          </a:r>
          <a:r>
            <a:rPr lang="en-US" sz="1600" kern="1200" dirty="0" err="1"/>
            <a:t>générales</a:t>
          </a:r>
          <a:r>
            <a:rPr lang="en-US" sz="1600" kern="1200" dirty="0"/>
            <a:t> et coordination</a:t>
          </a:r>
        </a:p>
      </dsp:txBody>
      <dsp:txXfrm>
        <a:off x="2250669" y="355809"/>
        <a:ext cx="1859704" cy="929852"/>
      </dsp:txXfrm>
    </dsp:sp>
    <dsp:sp modelId="{B24284B8-4F2C-4833-B27B-413023CAFDE4}">
      <dsp:nvSpPr>
        <dsp:cNvPr id="0" name=""/>
        <dsp:cNvSpPr/>
      </dsp:nvSpPr>
      <dsp:spPr>
        <a:xfrm>
          <a:off x="427" y="1676199"/>
          <a:ext cx="1859704" cy="9298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noProof="0" dirty="0"/>
            <a:t>Observation et services océaniques</a:t>
          </a:r>
        </a:p>
      </dsp:txBody>
      <dsp:txXfrm>
        <a:off x="427" y="1676199"/>
        <a:ext cx="1859704" cy="929852"/>
      </dsp:txXfrm>
    </dsp:sp>
    <dsp:sp modelId="{8F434E79-4028-4F56-8773-FD1CAAE2D3AC}">
      <dsp:nvSpPr>
        <dsp:cNvPr id="0" name=""/>
        <dsp:cNvSpPr/>
      </dsp:nvSpPr>
      <dsp:spPr>
        <a:xfrm>
          <a:off x="2250669" y="1676199"/>
          <a:ext cx="1859704" cy="9298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Sciences </a:t>
          </a:r>
          <a:r>
            <a:rPr lang="en-US" sz="1600" kern="1200" dirty="0" err="1"/>
            <a:t>océaniques</a:t>
          </a:r>
          <a:endParaRPr lang="en-US" sz="1600" kern="1200" dirty="0"/>
        </a:p>
      </dsp:txBody>
      <dsp:txXfrm>
        <a:off x="2250669" y="1676199"/>
        <a:ext cx="1859704" cy="929852"/>
      </dsp:txXfrm>
    </dsp:sp>
    <dsp:sp modelId="{D2843136-8FA5-4F46-B31E-9AEA89269337}">
      <dsp:nvSpPr>
        <dsp:cNvPr id="0" name=""/>
        <dsp:cNvSpPr/>
      </dsp:nvSpPr>
      <dsp:spPr>
        <a:xfrm>
          <a:off x="4500912" y="1676199"/>
          <a:ext cx="1859704" cy="9298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Programme</a:t>
          </a:r>
          <a:r>
            <a:rPr lang="en-US" sz="1600" kern="1200" dirty="0"/>
            <a:t> des tsunamis</a:t>
          </a:r>
        </a:p>
      </dsp:txBody>
      <dsp:txXfrm>
        <a:off x="4500912" y="1676199"/>
        <a:ext cx="1859704" cy="9298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5AF54-C2B8-4EE2-AFD6-F07BF22576FE}"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1637A-E6FD-470C-AB2D-E0A2D51085A6}" type="slidenum">
              <a:rPr lang="en-US" smtClean="0"/>
              <a:t>‹#›</a:t>
            </a:fld>
            <a:endParaRPr lang="en-US"/>
          </a:p>
        </p:txBody>
      </p:sp>
    </p:spTree>
    <p:extLst>
      <p:ext uri="{BB962C8B-B14F-4D97-AF65-F5344CB8AC3E}">
        <p14:creationId xmlns:p14="http://schemas.microsoft.com/office/powerpoint/2010/main" val="103892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55B3A-F9BB-419E-94F8-F6C4477A78EA}" type="slidenum">
              <a:rPr lang="fr-FR" smtClean="0"/>
              <a:t>1</a:t>
            </a:fld>
            <a:endParaRPr lang="fr-FR"/>
          </a:p>
        </p:txBody>
      </p:sp>
    </p:spTree>
    <p:extLst>
      <p:ext uri="{BB962C8B-B14F-4D97-AF65-F5344CB8AC3E}">
        <p14:creationId xmlns:p14="http://schemas.microsoft.com/office/powerpoint/2010/main" val="133834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CE0BD-7B30-4A64-BC62-FB0B56513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0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CE0BD-7B30-4A64-BC62-FB0B56513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67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6CE0BD-7B30-4A64-BC62-FB0B56513153}" type="slidenum">
              <a:rPr lang="en-US" smtClean="0"/>
              <a:t>14</a:t>
            </a:fld>
            <a:endParaRPr lang="en-US"/>
          </a:p>
        </p:txBody>
      </p:sp>
    </p:spTree>
    <p:extLst>
      <p:ext uri="{BB962C8B-B14F-4D97-AF65-F5344CB8AC3E}">
        <p14:creationId xmlns:p14="http://schemas.microsoft.com/office/powerpoint/2010/main" val="368674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88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sw-FR" noProof="0" dirty="0"/>
          </a:p>
        </p:txBody>
      </p:sp>
      <p:sp>
        <p:nvSpPr>
          <p:cNvPr id="4" name="Slide Number Placeholder 3"/>
          <p:cNvSpPr>
            <a:spLocks noGrp="1"/>
          </p:cNvSpPr>
          <p:nvPr>
            <p:ph type="sldNum" sz="quarter" idx="5"/>
          </p:nvPr>
        </p:nvSpPr>
        <p:spPr/>
        <p:txBody>
          <a:bodyPr/>
          <a:lstStyle/>
          <a:p>
            <a:fld id="{A2555B3A-F9BB-419E-94F8-F6C4477A78EA}" type="slidenum">
              <a:rPr lang="fr-FR" smtClean="0"/>
              <a:t>2</a:t>
            </a:fld>
            <a:endParaRPr lang="fr-FR" dirty="0"/>
          </a:p>
        </p:txBody>
      </p:sp>
    </p:spTree>
    <p:extLst>
      <p:ext uri="{BB962C8B-B14F-4D97-AF65-F5344CB8AC3E}">
        <p14:creationId xmlns:p14="http://schemas.microsoft.com/office/powerpoint/2010/main" val="295544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IOC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23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IOC-UNESCO definition of Marine Spatial Planning </a:t>
            </a:r>
            <a:r>
              <a:rPr lang="en-US" dirty="0"/>
              <a:t>(which is globally adopted by many countries): “The public process of analyzing and allocating the spatial and temporal distribution of human activities to achieve ecological, economic, and social objectives that are usually specified through a political process.”</a:t>
            </a:r>
          </a:p>
          <a:p>
            <a:pPr marL="171450" indent="-171450">
              <a:buFontTx/>
              <a:buChar char="-"/>
            </a:pPr>
            <a:r>
              <a:rPr lang="en-US" dirty="0"/>
              <a:t>IOC has produced several </a:t>
            </a:r>
            <a:r>
              <a:rPr lang="en-US" b="1" dirty="0"/>
              <a:t>guidelines</a:t>
            </a:r>
            <a:r>
              <a:rPr lang="en-US" dirty="0"/>
              <a:t> to support the development and implementation of MSP</a:t>
            </a:r>
          </a:p>
          <a:p>
            <a:pPr marL="171450" indent="-171450">
              <a:buFontTx/>
              <a:buChar char="-"/>
            </a:pPr>
            <a:r>
              <a:rPr lang="en-US" dirty="0"/>
              <a:t>IOC is also engaged in </a:t>
            </a:r>
            <a:r>
              <a:rPr lang="en-US" b="1" dirty="0"/>
              <a:t>capacity development </a:t>
            </a:r>
            <a:r>
              <a:rPr lang="en-US" dirty="0"/>
              <a:t>activities on MSP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86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fr-FR" altLang="fr-FR" sz="800" dirty="0">
                <a:latin typeface="Arial" panose="020B0604020202020204" pitchFamily="34" charset="0"/>
              </a:rPr>
              <a:t>As </a:t>
            </a:r>
            <a:r>
              <a:rPr lang="fr-FR" altLang="fr-FR" sz="800" dirty="0" err="1">
                <a:latin typeface="Arial" panose="020B0604020202020204" pitchFamily="34" charset="0"/>
              </a:rPr>
              <a:t>we</a:t>
            </a:r>
            <a:r>
              <a:rPr lang="fr-FR" altLang="fr-FR" sz="800" dirty="0">
                <a:latin typeface="Arial" panose="020B0604020202020204" pitchFamily="34" charset="0"/>
              </a:rPr>
              <a:t> </a:t>
            </a:r>
            <a:r>
              <a:rPr lang="fr-FR" altLang="fr-FR" sz="800" dirty="0" err="1">
                <a:latin typeface="Arial" panose="020B0604020202020204" pitchFamily="34" charset="0"/>
              </a:rPr>
              <a:t>build</a:t>
            </a:r>
            <a:r>
              <a:rPr lang="fr-FR" altLang="fr-FR" sz="800" dirty="0">
                <a:latin typeface="Arial" panose="020B0604020202020204" pitchFamily="34" charset="0"/>
              </a:rPr>
              <a:t> </a:t>
            </a:r>
            <a:r>
              <a:rPr lang="fr-FR" altLang="fr-FR" sz="800" dirty="0" err="1">
                <a:latin typeface="Arial" panose="020B0604020202020204" pitchFamily="34" charset="0"/>
              </a:rPr>
              <a:t>knowledge</a:t>
            </a:r>
            <a:r>
              <a:rPr lang="fr-FR" altLang="fr-FR" sz="800" dirty="0">
                <a:latin typeface="Arial" panose="020B0604020202020204" pitchFamily="34" charset="0"/>
              </a:rPr>
              <a:t> and </a:t>
            </a:r>
            <a:r>
              <a:rPr lang="fr-FR" altLang="fr-FR" sz="800" dirty="0" err="1">
                <a:latin typeface="Arial" panose="020B0604020202020204" pitchFamily="34" charset="0"/>
              </a:rPr>
              <a:t>technical</a:t>
            </a:r>
            <a:r>
              <a:rPr lang="fr-FR" altLang="fr-FR" sz="800" dirty="0">
                <a:latin typeface="Arial" panose="020B0604020202020204" pitchFamily="34" charset="0"/>
              </a:rPr>
              <a:t> </a:t>
            </a:r>
            <a:r>
              <a:rPr lang="fr-FR" altLang="fr-FR" sz="800" dirty="0" err="1">
                <a:latin typeface="Arial" panose="020B0604020202020204" pitchFamily="34" charset="0"/>
              </a:rPr>
              <a:t>capacity</a:t>
            </a:r>
            <a:r>
              <a:rPr lang="fr-FR" altLang="fr-FR" sz="800" dirty="0">
                <a:latin typeface="Arial" panose="020B0604020202020204" pitchFamily="34" charset="0"/>
              </a:rPr>
              <a:t> on marine </a:t>
            </a:r>
            <a:r>
              <a:rPr lang="fr-FR" altLang="fr-FR" sz="800" dirty="0" err="1">
                <a:latin typeface="Arial" panose="020B0604020202020204" pitchFamily="34" charset="0"/>
              </a:rPr>
              <a:t>ecosystem</a:t>
            </a:r>
            <a:r>
              <a:rPr lang="fr-FR" altLang="fr-FR" sz="800" dirty="0">
                <a:latin typeface="Arial" panose="020B0604020202020204" pitchFamily="34" charset="0"/>
              </a:rPr>
              <a:t> services, </a:t>
            </a:r>
            <a:r>
              <a:rPr lang="fr-FR" altLang="fr-FR" sz="800" dirty="0" err="1">
                <a:latin typeface="Arial" panose="020B0604020202020204" pitchFamily="34" charset="0"/>
              </a:rPr>
              <a:t>it</a:t>
            </a:r>
            <a:r>
              <a:rPr lang="fr-FR" altLang="fr-FR" sz="800" dirty="0">
                <a:latin typeface="Arial" panose="020B0604020202020204" pitchFamily="34" charset="0"/>
              </a:rPr>
              <a:t> </a:t>
            </a:r>
            <a:r>
              <a:rPr lang="fr-FR" altLang="fr-FR" sz="800" dirty="0" err="1">
                <a:latin typeface="Arial" panose="020B0604020202020204" pitchFamily="34" charset="0"/>
              </a:rPr>
              <a:t>is</a:t>
            </a:r>
            <a:r>
              <a:rPr lang="fr-FR" altLang="fr-FR" sz="800" dirty="0">
                <a:latin typeface="Arial" panose="020B0604020202020204" pitchFamily="34" charset="0"/>
              </a:rPr>
              <a:t> </a:t>
            </a:r>
            <a:r>
              <a:rPr lang="fr-FR" altLang="fr-FR" sz="800" dirty="0" err="1">
                <a:latin typeface="Arial" panose="020B0604020202020204" pitchFamily="34" charset="0"/>
              </a:rPr>
              <a:t>also</a:t>
            </a:r>
            <a:r>
              <a:rPr lang="fr-FR" altLang="fr-FR" sz="800" dirty="0">
                <a:latin typeface="Arial" panose="020B0604020202020204" pitchFamily="34" charset="0"/>
              </a:rPr>
              <a:t> important </a:t>
            </a:r>
            <a:r>
              <a:rPr lang="fr-FR" altLang="fr-FR" sz="800" dirty="0" err="1">
                <a:latin typeface="Arial" panose="020B0604020202020204" pitchFamily="34" charset="0"/>
              </a:rPr>
              <a:t>that</a:t>
            </a:r>
            <a:r>
              <a:rPr lang="fr-FR" altLang="fr-FR" sz="800" dirty="0">
                <a:latin typeface="Arial" panose="020B0604020202020204" pitchFamily="34" charset="0"/>
              </a:rPr>
              <a:t> </a:t>
            </a:r>
            <a:r>
              <a:rPr lang="fr-FR" altLang="fr-FR" sz="800" dirty="0" err="1">
                <a:latin typeface="Arial" panose="020B0604020202020204" pitchFamily="34" charset="0"/>
              </a:rPr>
              <a:t>ocean</a:t>
            </a:r>
            <a:r>
              <a:rPr lang="fr-FR" altLang="fr-FR" sz="800" dirty="0">
                <a:latin typeface="Arial" panose="020B0604020202020204" pitchFamily="34" charset="0"/>
              </a:rPr>
              <a:t> management </a:t>
            </a:r>
            <a:r>
              <a:rPr lang="fr-FR" altLang="fr-FR" sz="800" dirty="0" err="1">
                <a:latin typeface="Arial" panose="020B0604020202020204" pitchFamily="34" charset="0"/>
              </a:rPr>
              <a:t>frameworks</a:t>
            </a:r>
            <a:r>
              <a:rPr lang="fr-FR" altLang="fr-FR" sz="800" dirty="0">
                <a:latin typeface="Arial" panose="020B0604020202020204" pitchFamily="34" charset="0"/>
              </a:rPr>
              <a:t> </a:t>
            </a:r>
            <a:r>
              <a:rPr lang="fr-FR" altLang="fr-FR" sz="800" dirty="0" err="1">
                <a:latin typeface="Arial" panose="020B0604020202020204" pitchFamily="34" charset="0"/>
              </a:rPr>
              <a:t>evolve</a:t>
            </a:r>
            <a:r>
              <a:rPr lang="fr-FR" altLang="fr-FR" sz="800" dirty="0">
                <a:latin typeface="Arial" panose="020B0604020202020204" pitchFamily="34" charset="0"/>
              </a:rPr>
              <a:t> to </a:t>
            </a:r>
            <a:r>
              <a:rPr lang="fr-FR" altLang="fr-FR" sz="800" dirty="0" err="1">
                <a:latin typeface="Arial" panose="020B0604020202020204" pitchFamily="34" charset="0"/>
              </a:rPr>
              <a:t>integrate</a:t>
            </a:r>
            <a:r>
              <a:rPr lang="fr-FR" altLang="fr-FR" sz="800" dirty="0">
                <a:latin typeface="Arial" panose="020B0604020202020204" pitchFamily="34" charset="0"/>
              </a:rPr>
              <a:t> the </a:t>
            </a:r>
            <a:r>
              <a:rPr lang="fr-FR" altLang="fr-FR" sz="800" dirty="0" err="1">
                <a:latin typeface="Arial" panose="020B0604020202020204" pitchFamily="34" charset="0"/>
              </a:rPr>
              <a:t>sustaining</a:t>
            </a:r>
            <a:r>
              <a:rPr lang="fr-FR" altLang="fr-FR" sz="800" dirty="0">
                <a:latin typeface="Arial" panose="020B0604020202020204" pitchFamily="34" charset="0"/>
              </a:rPr>
              <a:t> of </a:t>
            </a:r>
            <a:r>
              <a:rPr lang="fr-FR" altLang="fr-FR" sz="800" dirty="0" err="1">
                <a:latin typeface="Arial" panose="020B0604020202020204" pitchFamily="34" charset="0"/>
              </a:rPr>
              <a:t>ecosystem</a:t>
            </a:r>
            <a:r>
              <a:rPr lang="fr-FR" altLang="fr-FR" sz="800" dirty="0">
                <a:latin typeface="Arial" panose="020B0604020202020204" pitchFamily="34" charset="0"/>
              </a:rPr>
              <a:t> </a:t>
            </a:r>
            <a:r>
              <a:rPr lang="fr-FR" altLang="fr-FR" sz="800" dirty="0" err="1">
                <a:latin typeface="Arial" panose="020B0604020202020204" pitchFamily="34" charset="0"/>
              </a:rPr>
              <a:t>goods</a:t>
            </a:r>
            <a:r>
              <a:rPr lang="fr-FR" altLang="fr-FR" sz="800" dirty="0">
                <a:latin typeface="Arial" panose="020B0604020202020204" pitchFamily="34" charset="0"/>
              </a:rPr>
              <a:t> and services as management goals per se.</a:t>
            </a:r>
          </a:p>
          <a:p>
            <a:pPr>
              <a:lnSpc>
                <a:spcPct val="80000"/>
              </a:lnSpc>
            </a:pPr>
            <a:r>
              <a:rPr lang="fr-FR" altLang="fr-FR" sz="800" dirty="0">
                <a:latin typeface="Arial" panose="020B0604020202020204" pitchFamily="34" charset="0"/>
              </a:rPr>
              <a:t>One of </a:t>
            </a:r>
            <a:r>
              <a:rPr lang="fr-FR" altLang="fr-FR" sz="800" dirty="0" err="1">
                <a:latin typeface="Arial" panose="020B0604020202020204" pitchFamily="34" charset="0"/>
              </a:rPr>
              <a:t>these</a:t>
            </a:r>
            <a:r>
              <a:rPr lang="fr-FR" altLang="fr-FR" sz="800" dirty="0">
                <a:latin typeface="Arial" panose="020B0604020202020204" pitchFamily="34" charset="0"/>
              </a:rPr>
              <a:t> </a:t>
            </a:r>
            <a:r>
              <a:rPr lang="fr-FR" altLang="fr-FR" sz="800" dirty="0" err="1">
                <a:latin typeface="Arial" panose="020B0604020202020204" pitchFamily="34" charset="0"/>
              </a:rPr>
              <a:t>frameworks</a:t>
            </a:r>
            <a:r>
              <a:rPr lang="fr-FR" altLang="fr-FR" sz="800" dirty="0">
                <a:latin typeface="Arial" panose="020B0604020202020204" pitchFamily="34" charset="0"/>
              </a:rPr>
              <a:t> </a:t>
            </a:r>
            <a:r>
              <a:rPr lang="fr-FR" altLang="fr-FR" sz="800" dirty="0" err="1">
                <a:latin typeface="Arial" panose="020B0604020202020204" pitchFamily="34" charset="0"/>
              </a:rPr>
              <a:t>is</a:t>
            </a:r>
            <a:r>
              <a:rPr lang="fr-FR" altLang="fr-FR" sz="800" dirty="0">
                <a:latin typeface="Arial" panose="020B0604020202020204" pitchFamily="34" charset="0"/>
              </a:rPr>
              <a:t> Marine Spatial Planning, for </a:t>
            </a:r>
            <a:r>
              <a:rPr lang="fr-FR" altLang="fr-FR" sz="800" dirty="0" err="1">
                <a:latin typeface="Arial" panose="020B0604020202020204" pitchFamily="34" charset="0"/>
              </a:rPr>
              <a:t>which</a:t>
            </a:r>
            <a:r>
              <a:rPr lang="fr-FR" altLang="fr-FR" sz="800" dirty="0">
                <a:latin typeface="Arial" panose="020B0604020202020204" pitchFamily="34" charset="0"/>
              </a:rPr>
              <a:t> IOC-UNESCO has </a:t>
            </a:r>
            <a:r>
              <a:rPr lang="fr-FR" altLang="fr-FR" sz="800" dirty="0" err="1">
                <a:latin typeface="Arial" panose="020B0604020202020204" pitchFamily="34" charset="0"/>
              </a:rPr>
              <a:t>developed</a:t>
            </a:r>
            <a:r>
              <a:rPr lang="fr-FR" altLang="fr-FR" sz="800" dirty="0">
                <a:latin typeface="Arial" panose="020B0604020202020204" pitchFamily="34" charset="0"/>
              </a:rPr>
              <a:t> a </a:t>
            </a:r>
            <a:r>
              <a:rPr lang="fr-FR" altLang="fr-FR" sz="800" dirty="0" err="1">
                <a:latin typeface="Arial" panose="020B0604020202020204" pitchFamily="34" charset="0"/>
              </a:rPr>
              <a:t>methodological</a:t>
            </a:r>
            <a:r>
              <a:rPr lang="fr-FR" altLang="fr-FR" sz="800" dirty="0">
                <a:latin typeface="Arial" panose="020B0604020202020204" pitchFamily="34" charset="0"/>
              </a:rPr>
              <a:t> </a:t>
            </a:r>
            <a:r>
              <a:rPr lang="fr-FR" altLang="fr-FR" sz="800" dirty="0" err="1">
                <a:latin typeface="Arial" panose="020B0604020202020204" pitchFamily="34" charset="0"/>
              </a:rPr>
              <a:t>approach</a:t>
            </a:r>
            <a:r>
              <a:rPr lang="fr-FR" altLang="fr-FR" sz="800" dirty="0">
                <a:latin typeface="Arial" panose="020B0604020202020204" pitchFamily="34" charset="0"/>
              </a:rPr>
              <a:t> and </a:t>
            </a:r>
            <a:r>
              <a:rPr lang="fr-FR" altLang="fr-FR" sz="800" dirty="0" err="1">
                <a:latin typeface="Arial" panose="020B0604020202020204" pitchFamily="34" charset="0"/>
              </a:rPr>
              <a:t>provided</a:t>
            </a:r>
            <a:r>
              <a:rPr lang="fr-FR" altLang="fr-FR" sz="800" dirty="0">
                <a:latin typeface="Arial" panose="020B0604020202020204" pitchFamily="34" charset="0"/>
              </a:rPr>
              <a:t> </a:t>
            </a:r>
            <a:r>
              <a:rPr lang="fr-FR" altLang="fr-FR" sz="800" dirty="0" err="1">
                <a:latin typeface="Arial" panose="020B0604020202020204" pitchFamily="34" charset="0"/>
              </a:rPr>
              <a:t>technical</a:t>
            </a:r>
            <a:r>
              <a:rPr lang="fr-FR" altLang="fr-FR" sz="800" dirty="0">
                <a:latin typeface="Arial" panose="020B0604020202020204" pitchFamily="34" charset="0"/>
              </a:rPr>
              <a:t> support to </a:t>
            </a:r>
            <a:r>
              <a:rPr lang="fr-FR" altLang="fr-FR" sz="800" dirty="0" err="1">
                <a:latin typeface="Arial" panose="020B0604020202020204" pitchFamily="34" charset="0"/>
              </a:rPr>
              <a:t>many</a:t>
            </a:r>
            <a:r>
              <a:rPr lang="fr-FR" altLang="fr-FR" sz="800" dirty="0">
                <a:latin typeface="Arial" panose="020B0604020202020204" pitchFamily="34" charset="0"/>
              </a:rPr>
              <a:t> </a:t>
            </a:r>
            <a:r>
              <a:rPr lang="fr-FR" altLang="fr-FR" sz="800" dirty="0" err="1">
                <a:latin typeface="Arial" panose="020B0604020202020204" pitchFamily="34" charset="0"/>
              </a:rPr>
              <a:t>coastal</a:t>
            </a:r>
            <a:r>
              <a:rPr lang="fr-FR" altLang="fr-FR" sz="800" dirty="0">
                <a:latin typeface="Arial" panose="020B0604020202020204" pitchFamily="34" charset="0"/>
              </a:rPr>
              <a:t> nations in </a:t>
            </a:r>
            <a:r>
              <a:rPr lang="fr-FR" altLang="fr-FR" sz="800" dirty="0" err="1">
                <a:latin typeface="Arial" panose="020B0604020202020204" pitchFamily="34" charset="0"/>
              </a:rPr>
              <a:t>developing</a:t>
            </a:r>
            <a:r>
              <a:rPr lang="fr-FR" altLang="fr-FR" sz="800" dirty="0">
                <a:latin typeface="Arial" panose="020B0604020202020204" pitchFamily="34" charset="0"/>
              </a:rPr>
              <a:t> </a:t>
            </a:r>
            <a:r>
              <a:rPr lang="fr-FR" altLang="fr-FR" sz="800" dirty="0" err="1">
                <a:latin typeface="Arial" panose="020B0604020202020204" pitchFamily="34" charset="0"/>
              </a:rPr>
              <a:t>their</a:t>
            </a:r>
            <a:r>
              <a:rPr lang="fr-FR" altLang="fr-FR" sz="800" dirty="0">
                <a:latin typeface="Arial" panose="020B0604020202020204" pitchFamily="34" charset="0"/>
              </a:rPr>
              <a:t> national plans over the last 15 </a:t>
            </a:r>
            <a:r>
              <a:rPr lang="fr-FR" altLang="fr-FR" sz="800" dirty="0" err="1">
                <a:latin typeface="Arial" panose="020B0604020202020204" pitchFamily="34" charset="0"/>
              </a:rPr>
              <a:t>years</a:t>
            </a:r>
            <a:r>
              <a:rPr lang="fr-FR" altLang="fr-FR" sz="800" dirty="0">
                <a:latin typeface="Arial" panose="020B0604020202020204" pitchFamily="34" charset="0"/>
              </a:rPr>
              <a:t>.</a:t>
            </a:r>
          </a:p>
          <a:p>
            <a:pPr>
              <a:lnSpc>
                <a:spcPct val="80000"/>
              </a:lnSpc>
            </a:pPr>
            <a:r>
              <a:rPr lang="fr-FR" altLang="fr-FR" sz="800" dirty="0">
                <a:latin typeface="Arial" panose="020B0604020202020204" pitchFamily="34" charset="0"/>
              </a:rPr>
              <a:t>At the </a:t>
            </a:r>
            <a:r>
              <a:rPr lang="fr-FR" altLang="fr-FR" sz="800" dirty="0" err="1">
                <a:latin typeface="Arial" panose="020B0604020202020204" pitchFamily="34" charset="0"/>
              </a:rPr>
              <a:t>heart</a:t>
            </a:r>
            <a:r>
              <a:rPr lang="fr-FR" altLang="fr-FR" sz="800" dirty="0">
                <a:latin typeface="Arial" panose="020B0604020202020204" pitchFamily="34" charset="0"/>
              </a:rPr>
              <a:t> of the MSP, </a:t>
            </a:r>
            <a:r>
              <a:rPr lang="fr-FR" altLang="fr-FR" sz="800" dirty="0" err="1">
                <a:latin typeface="Arial" panose="020B0604020202020204" pitchFamily="34" charset="0"/>
              </a:rPr>
              <a:t>is</a:t>
            </a:r>
            <a:r>
              <a:rPr lang="fr-FR" altLang="fr-FR" sz="800" dirty="0">
                <a:latin typeface="Arial" panose="020B0604020202020204" pitchFamily="34" charset="0"/>
              </a:rPr>
              <a:t> the concept of </a:t>
            </a:r>
            <a:r>
              <a:rPr lang="fr-FR" altLang="fr-FR" sz="800" dirty="0" err="1">
                <a:latin typeface="Arial" panose="020B0604020202020204" pitchFamily="34" charset="0"/>
              </a:rPr>
              <a:t>ecosystem</a:t>
            </a:r>
            <a:r>
              <a:rPr lang="fr-FR" altLang="fr-FR" sz="800" dirty="0">
                <a:latin typeface="Arial" panose="020B0604020202020204" pitchFamily="34" charset="0"/>
              </a:rPr>
              <a:t> </a:t>
            </a:r>
            <a:r>
              <a:rPr lang="fr-FR" altLang="fr-FR" sz="800" dirty="0" err="1">
                <a:latin typeface="Arial" panose="020B0604020202020204" pitchFamily="34" charset="0"/>
              </a:rPr>
              <a:t>based</a:t>
            </a:r>
            <a:r>
              <a:rPr lang="fr-FR" altLang="fr-FR" sz="800" dirty="0">
                <a:latin typeface="Arial" panose="020B0604020202020204" pitchFamily="34" charset="0"/>
              </a:rPr>
              <a:t> management </a:t>
            </a:r>
            <a:r>
              <a:rPr lang="fr-FR" altLang="fr-FR" sz="800" dirty="0" err="1">
                <a:latin typeface="Arial" panose="020B0604020202020204" pitchFamily="34" charset="0"/>
              </a:rPr>
              <a:t>which</a:t>
            </a:r>
            <a:r>
              <a:rPr lang="fr-FR" altLang="fr-FR" sz="800" dirty="0">
                <a:latin typeface="Arial" panose="020B0604020202020204" pitchFamily="34" charset="0"/>
              </a:rPr>
              <a:t> </a:t>
            </a:r>
            <a:r>
              <a:rPr lang="fr-FR" altLang="fr-FR" sz="800" dirty="0" err="1">
                <a:latin typeface="Arial" panose="020B0604020202020204" pitchFamily="34" charset="0"/>
              </a:rPr>
              <a:t>requires</a:t>
            </a:r>
            <a:r>
              <a:rPr lang="fr-FR" altLang="fr-FR" sz="800" dirty="0">
                <a:latin typeface="Arial" panose="020B0604020202020204" pitchFamily="34" charset="0"/>
              </a:rPr>
              <a:t> a </a:t>
            </a:r>
            <a:r>
              <a:rPr lang="fr-FR" altLang="fr-FR" sz="800" dirty="0" err="1">
                <a:latin typeface="Arial" panose="020B0604020202020204" pitchFamily="34" charset="0"/>
              </a:rPr>
              <a:t>paradigm</a:t>
            </a:r>
            <a:r>
              <a:rPr lang="fr-FR" altLang="fr-FR" sz="800" dirty="0">
                <a:latin typeface="Arial" panose="020B0604020202020204" pitchFamily="34" charset="0"/>
              </a:rPr>
              <a:t> change:</a:t>
            </a:r>
          </a:p>
          <a:p>
            <a:pPr>
              <a:lnSpc>
                <a:spcPct val="80000"/>
              </a:lnSpc>
            </a:pPr>
            <a:r>
              <a:rPr lang="en-US" altLang="fr-FR" sz="800" dirty="0">
                <a:latin typeface="Arial" panose="020B0604020202020204" pitchFamily="34" charset="0"/>
              </a:rPr>
              <a:t>We need to move </a:t>
            </a:r>
            <a:endParaRPr lang="fr-FR" altLang="fr-FR" sz="800" dirty="0">
              <a:latin typeface="Arial" panose="020B0604020202020204" pitchFamily="34" charset="0"/>
            </a:endParaRPr>
          </a:p>
          <a:p>
            <a:pPr>
              <a:lnSpc>
                <a:spcPct val="80000"/>
              </a:lnSpc>
              <a:buFont typeface="Calibri" panose="020F0502020204030204" pitchFamily="34" charset="0"/>
              <a:buAutoNum type="arabicPeriod"/>
            </a:pPr>
            <a:r>
              <a:rPr lang="en-US" altLang="fr-FR" sz="800" dirty="0">
                <a:latin typeface="Arial" panose="020B0604020202020204" pitchFamily="34" charset="0"/>
              </a:rPr>
              <a:t>From looking at individual species to looking at the entire ecosystem</a:t>
            </a:r>
            <a:endParaRPr lang="fr-FR" altLang="fr-FR" sz="800" dirty="0">
              <a:latin typeface="Arial" panose="020B0604020202020204" pitchFamily="34" charset="0"/>
            </a:endParaRPr>
          </a:p>
          <a:p>
            <a:pPr>
              <a:lnSpc>
                <a:spcPct val="80000"/>
              </a:lnSpc>
              <a:buFont typeface="Calibri" panose="020F0502020204030204" pitchFamily="34" charset="0"/>
              <a:buAutoNum type="arabicPeriod"/>
            </a:pPr>
            <a:r>
              <a:rPr lang="en-US" altLang="fr-FR" sz="800" dirty="0">
                <a:latin typeface="Arial" panose="020B0604020202020204" pitchFamily="34" charset="0"/>
              </a:rPr>
              <a:t>From examining only small spatial scales to examining multiple scales</a:t>
            </a:r>
            <a:endParaRPr lang="fr-FR" altLang="fr-FR" sz="800" dirty="0">
              <a:latin typeface="Arial" panose="020B0604020202020204" pitchFamily="34" charset="0"/>
            </a:endParaRPr>
          </a:p>
          <a:p>
            <a:pPr>
              <a:lnSpc>
                <a:spcPct val="80000"/>
              </a:lnSpc>
              <a:buFont typeface="Calibri" panose="020F0502020204030204" pitchFamily="34" charset="0"/>
              <a:buAutoNum type="arabicPeriod"/>
            </a:pPr>
            <a:r>
              <a:rPr lang="en-US" altLang="fr-FR" sz="800" dirty="0">
                <a:latin typeface="Arial" panose="020B0604020202020204" pitchFamily="34" charset="0"/>
              </a:rPr>
              <a:t>From the short-term perspective to a long-term perspective  </a:t>
            </a:r>
            <a:endParaRPr lang="fr-FR" altLang="fr-FR" sz="800" dirty="0">
              <a:latin typeface="Arial" panose="020B0604020202020204" pitchFamily="34" charset="0"/>
            </a:endParaRPr>
          </a:p>
          <a:p>
            <a:pPr>
              <a:lnSpc>
                <a:spcPct val="80000"/>
              </a:lnSpc>
              <a:buFont typeface="Calibri" panose="020F0502020204030204" pitchFamily="34" charset="0"/>
              <a:buAutoNum type="arabicPeriod"/>
            </a:pPr>
            <a:r>
              <a:rPr lang="en-US" altLang="fr-FR" sz="800" dirty="0">
                <a:latin typeface="Arial" panose="020B0604020202020204" pitchFamily="34" charset="0"/>
              </a:rPr>
              <a:t>From considering humans as  being independent from marine ecosystems to recognizing humans as being an </a:t>
            </a:r>
            <a:r>
              <a:rPr lang="en-US" altLang="fr-FR" sz="800" u="sng" dirty="0">
                <a:latin typeface="Arial" panose="020B0604020202020204" pitchFamily="34" charset="0"/>
              </a:rPr>
              <a:t>integral</a:t>
            </a:r>
            <a:r>
              <a:rPr lang="en-US" altLang="fr-FR" sz="800" dirty="0">
                <a:latin typeface="Arial" panose="020B0604020202020204" pitchFamily="34" charset="0"/>
              </a:rPr>
              <a:t> part of them</a:t>
            </a:r>
            <a:endParaRPr lang="fr-FR" altLang="fr-FR" sz="800" dirty="0">
              <a:latin typeface="Arial" panose="020B0604020202020204" pitchFamily="34" charset="0"/>
            </a:endParaRPr>
          </a:p>
          <a:p>
            <a:pPr>
              <a:lnSpc>
                <a:spcPct val="80000"/>
              </a:lnSpc>
              <a:buFont typeface="Calibri" panose="020F0502020204030204" pitchFamily="34" charset="0"/>
              <a:buAutoNum type="arabicPeriod"/>
            </a:pPr>
            <a:r>
              <a:rPr lang="en-US" altLang="fr-FR" sz="800" dirty="0">
                <a:latin typeface="Arial" panose="020B0604020202020204" pitchFamily="34" charset="0"/>
              </a:rPr>
              <a:t>From having management divorced from research to using an adaptative case by case approach</a:t>
            </a:r>
            <a:endParaRPr lang="fr-FR" altLang="fr-FR" sz="800" dirty="0">
              <a:latin typeface="Arial" panose="020B0604020202020204" pitchFamily="34" charset="0"/>
            </a:endParaRPr>
          </a:p>
          <a:p>
            <a:pPr>
              <a:lnSpc>
                <a:spcPct val="80000"/>
              </a:lnSpc>
              <a:buFont typeface="Calibri" panose="020F0502020204030204" pitchFamily="34" charset="0"/>
              <a:buAutoNum type="arabicPeriod"/>
            </a:pPr>
            <a:r>
              <a:rPr lang="en-US" altLang="fr-FR" sz="800" dirty="0">
                <a:latin typeface="Arial" panose="020B0604020202020204" pitchFamily="34" charset="0"/>
              </a:rPr>
              <a:t>And from managing commodities to focusing on sustaining production potential for both goods and services</a:t>
            </a:r>
            <a:endParaRPr lang="fr-FR" altLang="fr-FR" sz="800" dirty="0">
              <a:latin typeface="Arial" panose="020B0604020202020204" pitchFamily="34" charset="0"/>
            </a:endParaRPr>
          </a:p>
          <a:p>
            <a:pPr>
              <a:lnSpc>
                <a:spcPct val="80000"/>
              </a:lnSpc>
            </a:pPr>
            <a:r>
              <a:rPr lang="en-US" altLang="fr-FR" sz="800" dirty="0">
                <a:latin typeface="Arial" panose="020B0604020202020204" pitchFamily="34" charset="0"/>
              </a:rPr>
              <a:t> </a:t>
            </a:r>
            <a:endParaRPr lang="fr-FR" altLang="fr-FR" sz="800" dirty="0">
              <a:latin typeface="Arial" panose="020B0604020202020204" pitchFamily="34" charset="0"/>
            </a:endParaRPr>
          </a:p>
          <a:p>
            <a:pPr>
              <a:lnSpc>
                <a:spcPct val="80000"/>
              </a:lnSpc>
            </a:pPr>
            <a:r>
              <a:rPr lang="en-GB" altLang="fr-FR" sz="800" dirty="0">
                <a:latin typeface="Arial" panose="020B0604020202020204" pitchFamily="34" charset="0"/>
              </a:rPr>
              <a:t>MSP has become the preferred approach of many coastal countries to manage increasing conflicts among the multiple uses of their exclusive economic zones. </a:t>
            </a:r>
          </a:p>
          <a:p>
            <a:pPr>
              <a:lnSpc>
                <a:spcPct val="80000"/>
              </a:lnSpc>
            </a:pPr>
            <a:endParaRPr lang="en-GB" altLang="fr-FR" sz="800"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38B3C75-11D1-483D-AD8A-3544BA0A6021}" type="slidenum">
              <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9375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The </a:t>
            </a:r>
            <a:r>
              <a:rPr lang="en-US" dirty="0" err="1"/>
              <a:t>MSProadmap</a:t>
            </a:r>
            <a:r>
              <a:rPr lang="en-US" dirty="0"/>
              <a:t> is a </a:t>
            </a:r>
            <a:r>
              <a:rPr lang="en-US" b="1" dirty="0"/>
              <a:t>joint initiative </a:t>
            </a:r>
            <a:r>
              <a:rPr lang="en-US" dirty="0"/>
              <a:t>by IOC-UNESCO and the European Commission</a:t>
            </a:r>
          </a:p>
          <a:p>
            <a:pPr marL="171450" lvl="0" indent="-171450" algn="l" rtl="0">
              <a:spcBef>
                <a:spcPts val="0"/>
              </a:spcBef>
              <a:spcAft>
                <a:spcPts val="0"/>
              </a:spcAft>
              <a:buFontTx/>
              <a:buChar char="-"/>
            </a:pPr>
            <a:r>
              <a:rPr lang="en-US" dirty="0"/>
              <a:t>It is a </a:t>
            </a:r>
            <a:r>
              <a:rPr lang="en-US" b="1" dirty="0"/>
              <a:t>framework</a:t>
            </a:r>
            <a:r>
              <a:rPr lang="en-US" dirty="0"/>
              <a:t> that guides IOC’s work on MSP</a:t>
            </a:r>
          </a:p>
          <a:p>
            <a:pPr marL="171450" lvl="0" indent="-171450" algn="l" rtl="0">
              <a:spcBef>
                <a:spcPts val="0"/>
              </a:spcBef>
              <a:spcAft>
                <a:spcPts val="0"/>
              </a:spcAft>
              <a:buFontTx/>
              <a:buChar char="-"/>
            </a:pPr>
            <a:r>
              <a:rPr lang="en-US" dirty="0"/>
              <a:t>An </a:t>
            </a:r>
            <a:r>
              <a:rPr lang="en-US" b="1" dirty="0"/>
              <a:t>updated</a:t>
            </a:r>
            <a:r>
              <a:rPr lang="en-US" dirty="0"/>
              <a:t> version was launched on 22 November 2022 during the 3</a:t>
            </a:r>
            <a:r>
              <a:rPr lang="en-US" baseline="30000" dirty="0"/>
              <a:t>rd</a:t>
            </a:r>
            <a:r>
              <a:rPr lang="en-US" dirty="0"/>
              <a:t> Intl Conference on MSP (Barcelona, Spain)</a:t>
            </a:r>
          </a:p>
          <a:p>
            <a:pPr marL="171450" lvl="0" indent="-171450" algn="l" rtl="0">
              <a:spcBef>
                <a:spcPts val="0"/>
              </a:spcBef>
              <a:spcAft>
                <a:spcPts val="0"/>
              </a:spcAft>
              <a:buFontTx/>
              <a:buChar char="-"/>
            </a:pPr>
            <a:r>
              <a:rPr lang="en-US" b="1" dirty="0"/>
              <a:t>3 cross-cutting pillars</a:t>
            </a:r>
            <a:r>
              <a:rPr lang="en-US" dirty="0"/>
              <a:t>: </a:t>
            </a:r>
          </a:p>
          <a:p>
            <a:pPr marL="628650" lvl="1" indent="-171450" algn="l" rtl="0">
              <a:spcBef>
                <a:spcPts val="0"/>
              </a:spcBef>
              <a:spcAft>
                <a:spcPts val="0"/>
              </a:spcAft>
              <a:buFontTx/>
              <a:buChar char="-"/>
            </a:pPr>
            <a:r>
              <a:rPr lang="en-US" dirty="0"/>
              <a:t>Knowledge support</a:t>
            </a:r>
          </a:p>
          <a:p>
            <a:pPr marL="628650" lvl="1" indent="-171450" algn="l" rtl="0">
              <a:spcBef>
                <a:spcPts val="0"/>
              </a:spcBef>
              <a:spcAft>
                <a:spcPts val="0"/>
              </a:spcAft>
              <a:buFontTx/>
              <a:buChar char="-"/>
            </a:pPr>
            <a:r>
              <a:rPr lang="en-US" dirty="0"/>
              <a:t>Capacity development and awareness</a:t>
            </a:r>
          </a:p>
          <a:p>
            <a:pPr marL="628650" lvl="1" indent="-171450" algn="l" rtl="0">
              <a:spcBef>
                <a:spcPts val="0"/>
              </a:spcBef>
              <a:spcAft>
                <a:spcPts val="0"/>
              </a:spcAft>
              <a:buFontTx/>
              <a:buChar char="-"/>
            </a:pPr>
            <a:r>
              <a:rPr lang="en-US" dirty="0"/>
              <a:t>Transboundary cooperation</a:t>
            </a:r>
          </a:p>
          <a:p>
            <a:pPr marL="171450" lvl="0" indent="-171450" algn="l" rtl="0">
              <a:spcBef>
                <a:spcPts val="0"/>
              </a:spcBef>
              <a:spcAft>
                <a:spcPts val="0"/>
              </a:spcAft>
              <a:buFontTx/>
              <a:buChar char="-"/>
            </a:pPr>
            <a:r>
              <a:rPr lang="en-US" b="1" dirty="0"/>
              <a:t>3 thematic pillars </a:t>
            </a:r>
            <a:r>
              <a:rPr lang="en-US" dirty="0"/>
              <a:t>(which are connected with this IOC/MAB project proposal):</a:t>
            </a:r>
          </a:p>
          <a:p>
            <a:pPr marL="628650" lvl="1" indent="-171450" algn="l" rtl="0">
              <a:spcBef>
                <a:spcPts val="0"/>
              </a:spcBef>
              <a:spcAft>
                <a:spcPts val="0"/>
              </a:spcAft>
              <a:buFontTx/>
              <a:buChar char="-"/>
            </a:pPr>
            <a:r>
              <a:rPr lang="en-US" dirty="0"/>
              <a:t>Climate-smart MSP</a:t>
            </a:r>
          </a:p>
          <a:p>
            <a:pPr marL="628650" lvl="1" indent="-171450" algn="l" rtl="0">
              <a:spcBef>
                <a:spcPts val="0"/>
              </a:spcBef>
              <a:spcAft>
                <a:spcPts val="0"/>
              </a:spcAft>
              <a:buFontTx/>
              <a:buChar char="-"/>
            </a:pPr>
            <a:r>
              <a:rPr lang="en-US" dirty="0"/>
              <a:t>Marine protection and restoration</a:t>
            </a:r>
          </a:p>
          <a:p>
            <a:pPr marL="628650" lvl="1" indent="-171450" algn="l" rtl="0">
              <a:spcBef>
                <a:spcPts val="0"/>
              </a:spcBef>
              <a:spcAft>
                <a:spcPts val="0"/>
              </a:spcAft>
              <a:buFontTx/>
              <a:buChar char="-"/>
            </a:pPr>
            <a:r>
              <a:rPr lang="en-US" dirty="0"/>
              <a:t>Sustainable blue economy </a:t>
            </a:r>
          </a:p>
          <a:p>
            <a:pPr marL="0" lvl="0" indent="0" algn="l" rtl="0">
              <a:spcBef>
                <a:spcPts val="0"/>
              </a:spcBef>
              <a:spcAft>
                <a:spcPts val="0"/>
              </a:spcAft>
              <a:buFontTx/>
              <a:buNone/>
            </a:pPr>
            <a:endParaRPr lang="en-US" dirty="0"/>
          </a:p>
          <a:p>
            <a:pPr marL="171450" lvl="0" indent="-171450" algn="l" rtl="0">
              <a:spcBef>
                <a:spcPts val="0"/>
              </a:spcBef>
              <a:spcAft>
                <a:spcPts val="0"/>
              </a:spcAft>
              <a:buFontTx/>
              <a:buChar char="-"/>
            </a:pPr>
            <a:endParaRPr dirty="0"/>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IOC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69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CE0BD-7B30-4A64-BC62-FB0B56513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25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CE0BD-7B30-4A64-BC62-FB0B56513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31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859A-A439-48A2-AD51-FB2D56C60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8CD991-A945-43D9-8DAE-8C0D507A3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60D2A8-097D-4CED-96B7-D42E339FE0D1}"/>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5" name="Footer Placeholder 4">
            <a:extLst>
              <a:ext uri="{FF2B5EF4-FFF2-40B4-BE49-F238E27FC236}">
                <a16:creationId xmlns:a16="http://schemas.microsoft.com/office/drawing/2014/main" id="{95B99868-699C-4F6B-BA5D-861A7D65A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A64C1-B5D1-4113-AE9B-1A8E3586ABEC}"/>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347786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496E-1264-4263-89B3-09921606E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CAD43E-1A45-441C-82BD-50401015E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F1D6A-7785-4B0F-AD2D-F01D49ED50BB}"/>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5" name="Footer Placeholder 4">
            <a:extLst>
              <a:ext uri="{FF2B5EF4-FFF2-40B4-BE49-F238E27FC236}">
                <a16:creationId xmlns:a16="http://schemas.microsoft.com/office/drawing/2014/main" id="{7154A7BE-A67C-429A-8200-50145252A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63079-6071-416C-B321-E22D4FA0BC35}"/>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274009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F8CFA-590E-4932-8C6A-D2B0EBAFF5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1AD925-1E18-4CC6-BA35-FA80E321A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272F6-577B-4145-8054-5261994BF2BC}"/>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5" name="Footer Placeholder 4">
            <a:extLst>
              <a:ext uri="{FF2B5EF4-FFF2-40B4-BE49-F238E27FC236}">
                <a16:creationId xmlns:a16="http://schemas.microsoft.com/office/drawing/2014/main" id="{6663205D-BAB2-4A22-ABB8-8F63F21C5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27F19-C2EC-41E5-8F3D-32049C5CFF1D}"/>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362886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87665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421318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35"/>
        <p:cNvGrpSpPr/>
        <p:nvPr/>
      </p:nvGrpSpPr>
      <p:grpSpPr>
        <a:xfrm>
          <a:off x="0" y="0"/>
          <a:ext cx="0" cy="0"/>
          <a:chOff x="0" y="0"/>
          <a:chExt cx="0" cy="0"/>
        </a:xfrm>
      </p:grpSpPr>
      <p:sp>
        <p:nvSpPr>
          <p:cNvPr id="36" name="Google Shape;36;p28"/>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8"/>
          <p:cNvSpPr>
            <a:spLocks noGrp="1"/>
          </p:cNvSpPr>
          <p:nvPr>
            <p:ph type="pic" idx="2"/>
          </p:nvPr>
        </p:nvSpPr>
        <p:spPr>
          <a:xfrm>
            <a:off x="6890876" y="971034"/>
            <a:ext cx="4711701" cy="5129355"/>
          </a:xfrm>
          <a:prstGeom prst="rect">
            <a:avLst/>
          </a:prstGeom>
          <a:solidFill>
            <a:srgbClr val="F2F2F2"/>
          </a:solidFill>
          <a:ln>
            <a:noFill/>
          </a:ln>
        </p:spPr>
      </p:sp>
      <p:sp>
        <p:nvSpPr>
          <p:cNvPr id="38" name="Google Shape;38;p28"/>
          <p:cNvSpPr/>
          <p:nvPr/>
        </p:nvSpPr>
        <p:spPr>
          <a:xfrm>
            <a:off x="-1065" y="28"/>
            <a:ext cx="12191998"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aseline="-25000">
              <a:solidFill>
                <a:schemeClr val="dk1"/>
              </a:solidFill>
              <a:latin typeface="Calibri"/>
              <a:ea typeface="Calibri"/>
              <a:cs typeface="Calibri"/>
              <a:sym typeface="Calibri"/>
            </a:endParaRPr>
          </a:p>
        </p:txBody>
      </p:sp>
      <p:sp>
        <p:nvSpPr>
          <p:cNvPr id="39" name="Google Shape;39;p28"/>
          <p:cNvSpPr txBox="1">
            <a:spLocks noGrp="1"/>
          </p:cNvSpPr>
          <p:nvPr>
            <p:ph type="body" idx="1"/>
          </p:nvPr>
        </p:nvSpPr>
        <p:spPr>
          <a:xfrm>
            <a:off x="420877" y="959561"/>
            <a:ext cx="5675123" cy="51408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chemeClr val="dk1"/>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2" name="Google Shape;42;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3" name="Google Shape;43;p28"/>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28"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294463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EF43-E556-40D3-BECC-C6AEA6039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670E7-EF40-45D3-B8F1-FE31BA37B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0AF1B-20D6-4062-9B2A-23938CF2705B}"/>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5" name="Footer Placeholder 4">
            <a:extLst>
              <a:ext uri="{FF2B5EF4-FFF2-40B4-BE49-F238E27FC236}">
                <a16:creationId xmlns:a16="http://schemas.microsoft.com/office/drawing/2014/main" id="{7276EB57-4BA7-41DF-A4CD-97881F799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A309F-2B13-40F3-8950-E1C07922FCF9}"/>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1535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B8BE-FCB1-46A7-A37D-69B60C9B4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C4E6B-CA6D-4808-BC1A-EAD781DC7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631BE-7251-4642-BFC5-89BDD4CF5FC7}"/>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5" name="Footer Placeholder 4">
            <a:extLst>
              <a:ext uri="{FF2B5EF4-FFF2-40B4-BE49-F238E27FC236}">
                <a16:creationId xmlns:a16="http://schemas.microsoft.com/office/drawing/2014/main" id="{51F6AD4F-6DE0-41E7-9439-D73A4A3F0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743D7-1BE6-4311-BECE-E677A2639FEC}"/>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11413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3A27-30A4-4329-B842-903606A90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40B63-4751-44FA-9FA8-0E2B84BEC5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83511A-F65A-4842-B1E2-B0015A2B04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747FDD-0128-43A6-BC30-C88DAA0532A2}"/>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6" name="Footer Placeholder 5">
            <a:extLst>
              <a:ext uri="{FF2B5EF4-FFF2-40B4-BE49-F238E27FC236}">
                <a16:creationId xmlns:a16="http://schemas.microsoft.com/office/drawing/2014/main" id="{B8763A38-582A-4E04-B831-A57467A90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42A86-3887-4B37-9E3C-BCD005A1D24C}"/>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368505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73B1-3F1E-44D1-849B-09883E6EC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A47A5E-B018-4218-AB23-5D2586924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AEE64-7FB9-4306-9B51-D7F6116F9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E22B9-D550-4550-98AB-783D92219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6CF38-A982-437F-A3EF-B5398C5C5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8932D-611E-4366-9D52-88741BB3B6B4}"/>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8" name="Footer Placeholder 7">
            <a:extLst>
              <a:ext uri="{FF2B5EF4-FFF2-40B4-BE49-F238E27FC236}">
                <a16:creationId xmlns:a16="http://schemas.microsoft.com/office/drawing/2014/main" id="{19DFF86A-6AB8-496D-9437-28D9EB8E88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4FE6D7-4A07-4FE0-8579-505F51852D0A}"/>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128528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D2C8-3220-4986-8A70-F10CE9288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E50EFF-C12D-4157-A6A1-6B00BD4D9B91}"/>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4" name="Footer Placeholder 3">
            <a:extLst>
              <a:ext uri="{FF2B5EF4-FFF2-40B4-BE49-F238E27FC236}">
                <a16:creationId xmlns:a16="http://schemas.microsoft.com/office/drawing/2014/main" id="{0CC8F5BD-0C66-41A4-BCD4-D91A18F41C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145B0-ABDA-4711-872F-EDD1C775F065}"/>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165534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A6811-5F1A-4EF3-B6B8-6DC5FBB893CE}"/>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3" name="Footer Placeholder 2">
            <a:extLst>
              <a:ext uri="{FF2B5EF4-FFF2-40B4-BE49-F238E27FC236}">
                <a16:creationId xmlns:a16="http://schemas.microsoft.com/office/drawing/2014/main" id="{B918FF34-18CD-4DA1-8DDC-DA58D32E3A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5FE4E8-3EDD-4CF3-B903-B106B593700D}"/>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71731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6001-998C-4D81-8509-EBB3EE070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4FA635-0C9F-488F-AD23-F6C0F8A2E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2508D-7EBF-4753-8428-97A3C4EA9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DF921-4BB0-4A66-B7C7-48E08B796E9C}"/>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6" name="Footer Placeholder 5">
            <a:extLst>
              <a:ext uri="{FF2B5EF4-FFF2-40B4-BE49-F238E27FC236}">
                <a16:creationId xmlns:a16="http://schemas.microsoft.com/office/drawing/2014/main" id="{AEE22449-F1BF-4734-AA9C-8E9299A0A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05A92-D06B-43E0-B96D-8E77FE993443}"/>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49814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5614-DEE0-42C2-B315-2AEDC249D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2E9563-8458-4788-89E2-D9A596BDD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2D3A76-6EAD-46EC-8E9F-66844E95E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BFFDE-EE53-4BFA-99C2-BDB87F1B7AF6}"/>
              </a:ext>
            </a:extLst>
          </p:cNvPr>
          <p:cNvSpPr>
            <a:spLocks noGrp="1"/>
          </p:cNvSpPr>
          <p:nvPr>
            <p:ph type="dt" sz="half" idx="10"/>
          </p:nvPr>
        </p:nvSpPr>
        <p:spPr/>
        <p:txBody>
          <a:bodyPr/>
          <a:lstStyle/>
          <a:p>
            <a:fld id="{BB76212D-1789-4BD0-AD1F-A1DA0F114FB8}" type="datetimeFigureOut">
              <a:rPr lang="en-US" smtClean="0"/>
              <a:t>12/8/2022</a:t>
            </a:fld>
            <a:endParaRPr lang="en-US"/>
          </a:p>
        </p:txBody>
      </p:sp>
      <p:sp>
        <p:nvSpPr>
          <p:cNvPr id="6" name="Footer Placeholder 5">
            <a:extLst>
              <a:ext uri="{FF2B5EF4-FFF2-40B4-BE49-F238E27FC236}">
                <a16:creationId xmlns:a16="http://schemas.microsoft.com/office/drawing/2014/main" id="{81D8BD4E-8B32-45E2-AE2F-C86DB4D32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7BA9B-BD3C-4D10-AB50-EBA1375ABD6C}"/>
              </a:ext>
            </a:extLst>
          </p:cNvPr>
          <p:cNvSpPr>
            <a:spLocks noGrp="1"/>
          </p:cNvSpPr>
          <p:nvPr>
            <p:ph type="sldNum" sz="quarter" idx="12"/>
          </p:nvPr>
        </p:nvSpPr>
        <p:spPr/>
        <p:txBody>
          <a:bodyPr/>
          <a:lstStyle/>
          <a:p>
            <a:fld id="{88458F1E-22FF-42C1-87C7-93A0B51A8791}" type="slidenum">
              <a:rPr lang="en-US" smtClean="0"/>
              <a:t>‹#›</a:t>
            </a:fld>
            <a:endParaRPr lang="en-US"/>
          </a:p>
        </p:txBody>
      </p:sp>
    </p:spTree>
    <p:extLst>
      <p:ext uri="{BB962C8B-B14F-4D97-AF65-F5344CB8AC3E}">
        <p14:creationId xmlns:p14="http://schemas.microsoft.com/office/powerpoint/2010/main" val="429490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5D2F-D9CF-4A90-ACC4-79614DD7B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22F07D-B3CA-4FBD-8861-668F55DB5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CF02E-F5F0-4AC1-8331-7D3AF5465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6212D-1789-4BD0-AD1F-A1DA0F114FB8}" type="datetimeFigureOut">
              <a:rPr lang="en-US" smtClean="0"/>
              <a:t>12/8/2022</a:t>
            </a:fld>
            <a:endParaRPr lang="en-US"/>
          </a:p>
        </p:txBody>
      </p:sp>
      <p:sp>
        <p:nvSpPr>
          <p:cNvPr id="5" name="Footer Placeholder 4">
            <a:extLst>
              <a:ext uri="{FF2B5EF4-FFF2-40B4-BE49-F238E27FC236}">
                <a16:creationId xmlns:a16="http://schemas.microsoft.com/office/drawing/2014/main" id="{AB507E79-264C-47B5-9510-938C71ECD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2E96DC-F501-4AFF-9955-5161F7D75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58F1E-22FF-42C1-87C7-93A0B51A8791}" type="slidenum">
              <a:rPr lang="en-US" smtClean="0"/>
              <a:t>‹#›</a:t>
            </a:fld>
            <a:endParaRPr lang="en-US"/>
          </a:p>
        </p:txBody>
      </p:sp>
    </p:spTree>
    <p:extLst>
      <p:ext uri="{BB962C8B-B14F-4D97-AF65-F5344CB8AC3E}">
        <p14:creationId xmlns:p14="http://schemas.microsoft.com/office/powerpoint/2010/main" val="138173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tif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74815"/>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AFCD0B-A097-4747-BC75-60D7BD94A7B6}"/>
              </a:ext>
            </a:extLst>
          </p:cNvPr>
          <p:cNvPicPr>
            <a:picLocks noChangeAspect="1"/>
          </p:cNvPicPr>
          <p:nvPr/>
        </p:nvPicPr>
        <p:blipFill>
          <a:blip r:embed="rId3"/>
          <a:stretch>
            <a:fillRect/>
          </a:stretch>
        </p:blipFill>
        <p:spPr>
          <a:xfrm>
            <a:off x="2453640" y="0"/>
            <a:ext cx="9738360" cy="6858000"/>
          </a:xfrm>
          <a:prstGeom prst="rect">
            <a:avLst/>
          </a:prstGeom>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7789388" cy="3498650"/>
          </a:xfrm>
          <a:prstGeom prst="rect">
            <a:avLst/>
          </a:prstGeom>
          <a:noFill/>
        </p:spPr>
        <p:txBody>
          <a:bodyPr wrap="square" rtlCol="0">
            <a:spAutoFit/>
          </a:bodyPr>
          <a:lstStyle/>
          <a:p>
            <a:r>
              <a:rPr lang="fr-FR" sz="3500" b="1" dirty="0">
                <a:solidFill>
                  <a:srgbClr val="0069B4"/>
                </a:solidFill>
                <a:latin typeface="Arial" panose="020B0604020202020204" pitchFamily="34" charset="0"/>
                <a:cs typeface="Arial" panose="020B0604020202020204" pitchFamily="34" charset="0"/>
              </a:rPr>
              <a:t>La Commission Océanographique Intergouvernementale (COI)</a:t>
            </a:r>
          </a:p>
          <a:p>
            <a:pPr marL="457200" indent="-457200">
              <a:lnSpc>
                <a:spcPct val="150000"/>
              </a:lnSpc>
              <a:buFont typeface="Arial" panose="020B0604020202020204" pitchFamily="34" charset="0"/>
              <a:buChar char="•"/>
            </a:pPr>
            <a:endParaRPr lang="fr-FR" b="1" dirty="0">
              <a:solidFill>
                <a:srgbClr val="0069B4"/>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fr-FR" sz="1700" b="1" dirty="0">
                <a:solidFill>
                  <a:schemeClr val="bg2">
                    <a:lumMod val="10000"/>
                  </a:schemeClr>
                </a:solidFill>
                <a:latin typeface="Arial" panose="020B0604020202020204" pitchFamily="34" charset="0"/>
                <a:cs typeface="Arial" panose="020B0604020202020204" pitchFamily="34" charset="0"/>
              </a:rPr>
              <a:t>Bernardo Aliaga, </a:t>
            </a:r>
            <a:r>
              <a:rPr lang="fr-FR" sz="1700" b="1" i="1" dirty="0">
                <a:solidFill>
                  <a:schemeClr val="bg2">
                    <a:lumMod val="10000"/>
                  </a:schemeClr>
                </a:solidFill>
                <a:latin typeface="Arial" panose="020B0604020202020204" pitchFamily="34" charset="0"/>
                <a:cs typeface="Arial" panose="020B0604020202020204" pitchFamily="34" charset="0"/>
              </a:rPr>
              <a:t>Chef de section (</a:t>
            </a:r>
            <a:r>
              <a:rPr lang="fr-FR" sz="1700" b="1" i="1" dirty="0" err="1">
                <a:solidFill>
                  <a:schemeClr val="bg2">
                    <a:lumMod val="10000"/>
                  </a:schemeClr>
                </a:solidFill>
                <a:latin typeface="Arial" panose="020B0604020202020204" pitchFamily="34" charset="0"/>
                <a:cs typeface="Arial" panose="020B0604020202020204" pitchFamily="34" charset="0"/>
              </a:rPr>
              <a:t>p.i</a:t>
            </a:r>
            <a:r>
              <a:rPr lang="fr-FR" sz="1700" b="1" i="1" dirty="0">
                <a:solidFill>
                  <a:schemeClr val="bg2">
                    <a:lumMod val="10000"/>
                  </a:schemeClr>
                </a:solidFill>
                <a:latin typeface="Arial" panose="020B0604020202020204" pitchFamily="34" charset="0"/>
                <a:cs typeface="Arial" panose="020B0604020202020204" pitchFamily="34" charset="0"/>
              </a:rPr>
              <a:t>.), Unité des Tsunami</a:t>
            </a:r>
          </a:p>
          <a:p>
            <a:pPr marL="914400" lvl="1" indent="-457200">
              <a:lnSpc>
                <a:spcPct val="150000"/>
              </a:lnSpc>
              <a:buFont typeface="Arial" panose="020B0604020202020204" pitchFamily="34" charset="0"/>
              <a:buChar char="•"/>
            </a:pPr>
            <a:r>
              <a:rPr lang="fr-FR" sz="1700" b="1" dirty="0">
                <a:solidFill>
                  <a:schemeClr val="bg2">
                    <a:lumMod val="10000"/>
                  </a:schemeClr>
                </a:solidFill>
                <a:latin typeface="Arial" panose="020B0604020202020204" pitchFamily="34" charset="0"/>
                <a:cs typeface="Arial" panose="020B0604020202020204" pitchFamily="34" charset="0"/>
              </a:rPr>
              <a:t>Kirsten Isensee, </a:t>
            </a:r>
            <a:r>
              <a:rPr lang="fr-FR" sz="1700" b="1" i="1" dirty="0">
                <a:solidFill>
                  <a:schemeClr val="bg2">
                    <a:lumMod val="10000"/>
                  </a:schemeClr>
                </a:solidFill>
                <a:latin typeface="Arial" panose="020B0604020202020204" pitchFamily="34" charset="0"/>
                <a:cs typeface="Arial" panose="020B0604020202020204" pitchFamily="34" charset="0"/>
              </a:rPr>
              <a:t>Spécialiste de programme, Section des sciences océaniques</a:t>
            </a:r>
          </a:p>
          <a:p>
            <a:pPr marL="914400" lvl="1" indent="-457200">
              <a:lnSpc>
                <a:spcPct val="150000"/>
              </a:lnSpc>
              <a:buFont typeface="Arial" panose="020B0604020202020204" pitchFamily="34" charset="0"/>
              <a:buChar char="•"/>
            </a:pPr>
            <a:r>
              <a:rPr lang="fr-FR" sz="1700" b="1" dirty="0">
                <a:solidFill>
                  <a:schemeClr val="bg2">
                    <a:lumMod val="10000"/>
                  </a:schemeClr>
                </a:solidFill>
                <a:latin typeface="Arial" panose="020B0604020202020204" pitchFamily="34" charset="0"/>
                <a:cs typeface="Arial" panose="020B0604020202020204" pitchFamily="34" charset="0"/>
              </a:rPr>
              <a:t>Julian Barbière, </a:t>
            </a:r>
            <a:r>
              <a:rPr lang="fr-FR" sz="1700" b="1" i="1" dirty="0">
                <a:solidFill>
                  <a:schemeClr val="bg2">
                    <a:lumMod val="10000"/>
                  </a:schemeClr>
                </a:solidFill>
                <a:latin typeface="Arial" panose="020B0604020202020204" pitchFamily="34" charset="0"/>
                <a:cs typeface="Arial" panose="020B0604020202020204" pitchFamily="34" charset="0"/>
              </a:rPr>
              <a:t>Chef de section, Section des politiques maritimes et de coordination régionale</a:t>
            </a:r>
          </a:p>
        </p:txBody>
      </p:sp>
      <p:sp>
        <p:nvSpPr>
          <p:cNvPr id="7" name="TextBox 6">
            <a:extLst>
              <a:ext uri="{FF2B5EF4-FFF2-40B4-BE49-F238E27FC236}">
                <a16:creationId xmlns:a16="http://schemas.microsoft.com/office/drawing/2014/main" id="{BD0C9248-35AB-4366-86F6-84A0616BE478}"/>
              </a:ext>
            </a:extLst>
          </p:cNvPr>
          <p:cNvSpPr txBox="1"/>
          <p:nvPr/>
        </p:nvSpPr>
        <p:spPr>
          <a:xfrm>
            <a:off x="462225" y="267013"/>
            <a:ext cx="1487154" cy="430887"/>
          </a:xfrm>
          <a:prstGeom prst="rect">
            <a:avLst/>
          </a:prstGeom>
          <a:noFill/>
        </p:spPr>
        <p:txBody>
          <a:bodyPr wrap="square" rtlCol="0">
            <a:spAutoFit/>
          </a:bodyPr>
          <a:lstStyle/>
          <a:p>
            <a:pPr algn="ctr"/>
            <a:r>
              <a:rPr lang="en-US" sz="2200" b="1" dirty="0">
                <a:solidFill>
                  <a:schemeClr val="bg1"/>
                </a:solidFill>
              </a:rPr>
              <a:t>PARTIE 1</a:t>
            </a:r>
          </a:p>
        </p:txBody>
      </p:sp>
      <p:pic>
        <p:nvPicPr>
          <p:cNvPr id="10" name="Picture 9">
            <a:extLst>
              <a:ext uri="{FF2B5EF4-FFF2-40B4-BE49-F238E27FC236}">
                <a16:creationId xmlns:a16="http://schemas.microsoft.com/office/drawing/2014/main" id="{8F78ECC6-1142-48FA-9D7A-32C4F7C1F94D}"/>
              </a:ext>
            </a:extLst>
          </p:cNvPr>
          <p:cNvPicPr>
            <a:picLocks noChangeAspect="1"/>
          </p:cNvPicPr>
          <p:nvPr/>
        </p:nvPicPr>
        <p:blipFill>
          <a:blip r:embed="rId4"/>
          <a:stretch>
            <a:fillRect/>
          </a:stretch>
        </p:blipFill>
        <p:spPr>
          <a:xfrm>
            <a:off x="10581422" y="6365692"/>
            <a:ext cx="1455420" cy="312420"/>
          </a:xfrm>
          <a:prstGeom prst="rect">
            <a:avLst/>
          </a:prstGeom>
        </p:spPr>
      </p:pic>
    </p:spTree>
    <p:extLst>
      <p:ext uri="{BB962C8B-B14F-4D97-AF65-F5344CB8AC3E}">
        <p14:creationId xmlns:p14="http://schemas.microsoft.com/office/powerpoint/2010/main" val="150607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5734FB-BE27-41C7-9C7D-443D163ED0A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7C9949-D5DD-442A-A49F-678C9BE95426}"/>
              </a:ext>
            </a:extLst>
          </p:cNvPr>
          <p:cNvSpPr>
            <a:spLocks noGrp="1"/>
          </p:cNvSpPr>
          <p:nvPr>
            <p:ph type="title"/>
          </p:nvPr>
        </p:nvSpPr>
        <p:spPr>
          <a:xfrm>
            <a:off x="709448" y="1913950"/>
            <a:ext cx="4204137" cy="1342754"/>
          </a:xfrm>
        </p:spPr>
        <p:txBody>
          <a:bodyPr>
            <a:normAutofit fontScale="90000"/>
          </a:bodyPr>
          <a:lstStyle/>
          <a:p>
            <a:pPr algn="ctr"/>
            <a:r>
              <a:rPr lang="fr-FR" sz="3600" b="1" dirty="0"/>
              <a:t>Sécurité sanitaire des produits de la mer et aquaculture durable</a:t>
            </a:r>
            <a:endParaRPr lang="fr-FR" sz="3600" dirty="0"/>
          </a:p>
        </p:txBody>
      </p:sp>
      <p:sp>
        <p:nvSpPr>
          <p:cNvPr id="3" name="Content Placeholder 2">
            <a:extLst>
              <a:ext uri="{FF2B5EF4-FFF2-40B4-BE49-F238E27FC236}">
                <a16:creationId xmlns:a16="http://schemas.microsoft.com/office/drawing/2014/main" id="{5530A579-9127-4CD7-8527-EAED1108ACBC}"/>
              </a:ext>
            </a:extLst>
          </p:cNvPr>
          <p:cNvSpPr>
            <a:spLocks noGrp="1"/>
          </p:cNvSpPr>
          <p:nvPr>
            <p:ph idx="1"/>
          </p:nvPr>
        </p:nvSpPr>
        <p:spPr>
          <a:xfrm>
            <a:off x="525516" y="3417573"/>
            <a:ext cx="4593021" cy="2941663"/>
          </a:xfrm>
        </p:spPr>
        <p:txBody>
          <a:bodyPr anchor="ctr">
            <a:normAutofit fontScale="85000" lnSpcReduction="20000"/>
          </a:bodyPr>
          <a:lstStyle/>
          <a:p>
            <a:r>
              <a:rPr lang="fr-FR" sz="1800" i="1" dirty="0"/>
              <a:t>Les microalgues nocives/toxiques présentent un risque pour la sécurité des produits de la mer et l'établissement d'une aquaculture durable ;</a:t>
            </a:r>
          </a:p>
          <a:p>
            <a:r>
              <a:rPr lang="fr-FR" sz="1800" i="1" dirty="0"/>
              <a:t>Les schémas de distribution et les fréquences des événements d</a:t>
            </a:r>
            <a:r>
              <a:rPr lang="en-US" sz="1800" i="1" dirty="0"/>
              <a:t>’</a:t>
            </a:r>
            <a:r>
              <a:rPr lang="fr-FR" sz="1800" i="1" dirty="0"/>
              <a:t>algues nuisibles peuvent changer avec le changement des écosystèmes côtiers;</a:t>
            </a:r>
          </a:p>
          <a:p>
            <a:r>
              <a:rPr lang="fr-FR" sz="1800" i="1" dirty="0"/>
              <a:t>Depuis trois décennies, la COI a renforcé ses capacités pour améliorer la surveillance et la collecte de données</a:t>
            </a:r>
            <a:r>
              <a:rPr lang="en-US" sz="1800" i="1" dirty="0"/>
              <a:t>, </a:t>
            </a:r>
            <a:r>
              <a:rPr lang="fr-FR" sz="1800" i="1" dirty="0"/>
              <a:t>suite à une plus grande dépendance de la société vis-à-vis des ressources marines côtières</a:t>
            </a:r>
            <a:r>
              <a:rPr lang="en-US" sz="1800" i="1" dirty="0"/>
              <a:t>;</a:t>
            </a:r>
          </a:p>
          <a:p>
            <a:r>
              <a:rPr lang="en-US" sz="1800" i="1" dirty="0"/>
              <a:t>La COI </a:t>
            </a:r>
            <a:r>
              <a:rPr lang="fr-FR" sz="1800" i="1" dirty="0"/>
              <a:t>relève également le défi des efflorescences macro-algales de sargasses en fournissant une meilleure compréhension des forces motrices derrière les événements de masse.</a:t>
            </a:r>
            <a:endParaRPr lang="fr-FR" sz="1800" dirty="0"/>
          </a:p>
          <a:p>
            <a:endParaRPr lang="fr-FR" sz="1800" dirty="0"/>
          </a:p>
        </p:txBody>
      </p:sp>
    </p:spTree>
    <p:extLst>
      <p:ext uri="{BB962C8B-B14F-4D97-AF65-F5344CB8AC3E}">
        <p14:creationId xmlns:p14="http://schemas.microsoft.com/office/powerpoint/2010/main" val="224509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D626-04EA-492D-A18C-6E0086B5A112}"/>
              </a:ext>
            </a:extLst>
          </p:cNvPr>
          <p:cNvSpPr>
            <a:spLocks noGrp="1"/>
          </p:cNvSpPr>
          <p:nvPr>
            <p:ph type="title"/>
          </p:nvPr>
        </p:nvSpPr>
        <p:spPr>
          <a:xfrm>
            <a:off x="5022580" y="409575"/>
            <a:ext cx="6586491" cy="753377"/>
          </a:xfrm>
        </p:spPr>
        <p:txBody>
          <a:bodyPr anchor="b">
            <a:normAutofit/>
          </a:bodyPr>
          <a:lstStyle/>
          <a:p>
            <a:r>
              <a:rPr lang="fr-FR" dirty="0"/>
              <a:t>Carbone océanique</a:t>
            </a:r>
          </a:p>
        </p:txBody>
      </p:sp>
      <p:sp>
        <p:nvSpPr>
          <p:cNvPr id="3" name="Content Placeholder 2">
            <a:extLst>
              <a:ext uri="{FF2B5EF4-FFF2-40B4-BE49-F238E27FC236}">
                <a16:creationId xmlns:a16="http://schemas.microsoft.com/office/drawing/2014/main" id="{0EF0BB5B-3AD0-4973-88BD-294DCFA322BA}"/>
              </a:ext>
            </a:extLst>
          </p:cNvPr>
          <p:cNvSpPr>
            <a:spLocks noGrp="1"/>
          </p:cNvSpPr>
          <p:nvPr>
            <p:ph idx="1"/>
          </p:nvPr>
        </p:nvSpPr>
        <p:spPr>
          <a:xfrm>
            <a:off x="4965431" y="2268682"/>
            <a:ext cx="6586489" cy="3785419"/>
          </a:xfrm>
        </p:spPr>
        <p:txBody>
          <a:bodyPr>
            <a:normAutofit fontScale="92500" lnSpcReduction="10000"/>
          </a:bodyPr>
          <a:lstStyle/>
          <a:p>
            <a:r>
              <a:rPr lang="fr-FR" sz="1800" dirty="0"/>
              <a:t>Depuis la révolution industrielle, l’Océan est devenu un puits majeur de carbone généré par les activités humaines. Sans puits océaniques et terrestres, les niveaux de CO2 atmosphérique seraient proches de 600 ppm (parties par million), bien au-dessus du niveau compatible avec l’objectif de réchauffement climatique limité à 2 ̊C. </a:t>
            </a:r>
          </a:p>
          <a:p>
            <a:r>
              <a:rPr lang="en-US" sz="1800" dirty="0" err="1"/>
              <a:t>Cependant</a:t>
            </a:r>
            <a:r>
              <a:rPr lang="en-US" sz="1800" dirty="0"/>
              <a:t> dans </a:t>
            </a:r>
            <a:r>
              <a:rPr lang="en-US" sz="1800" dirty="0" err="1"/>
              <a:t>ce</a:t>
            </a:r>
            <a:r>
              <a:rPr lang="en-US" sz="1800" dirty="0"/>
              <a:t> </a:t>
            </a:r>
            <a:r>
              <a:rPr lang="en-US" sz="1800" dirty="0" err="1"/>
              <a:t>contexte</a:t>
            </a:r>
            <a:r>
              <a:rPr lang="en-US" sz="1800" dirty="0"/>
              <a:t>, </a:t>
            </a:r>
            <a:r>
              <a:rPr lang="fr-FR" sz="1800" dirty="0"/>
              <a:t>il n'est toujours pas clair pour les scientifiques si l’Océan continuera à contribuer à atténuer les effets du réchauffement climatique, ou si sa capacité à absorber le charbon de l'atmosphère sera altérée en raison des nombreux changements induits par l'homme</a:t>
            </a:r>
            <a:r>
              <a:rPr lang="en-US" sz="1800" dirty="0"/>
              <a:t>. </a:t>
            </a:r>
            <a:endParaRPr lang="fr-FR" sz="1800" dirty="0"/>
          </a:p>
          <a:p>
            <a:r>
              <a:rPr lang="fr-FR" sz="1800" dirty="0"/>
              <a:t>Face à l'urgente nécessité de trouver des réponses à cette question et à d'autres questions scientifiques cruciales, cinq programmes de recherche internationaux sur l'interaction océanique et climatique se sont joints à la Commission océanographique intergouvernementale (COI) de l'UNESCO pour convenir d'une feuille de route sur les dix prochaines années dans le domaine de la recherche.</a:t>
            </a:r>
          </a:p>
        </p:txBody>
      </p:sp>
      <p:pic>
        <p:nvPicPr>
          <p:cNvPr id="4" name="Picture 3">
            <a:extLst>
              <a:ext uri="{FF2B5EF4-FFF2-40B4-BE49-F238E27FC236}">
                <a16:creationId xmlns:a16="http://schemas.microsoft.com/office/drawing/2014/main" id="{4CE61067-28B9-40F9-B21A-2522882C6629}"/>
              </a:ext>
            </a:extLst>
          </p:cNvPr>
          <p:cNvPicPr>
            <a:picLocks noChangeAspect="1"/>
          </p:cNvPicPr>
          <p:nvPr/>
        </p:nvPicPr>
        <p:blipFill>
          <a:blip r:embed="rId3"/>
          <a:stretch>
            <a:fillRect/>
          </a:stretch>
        </p:blipFill>
        <p:spPr>
          <a:xfrm>
            <a:off x="0" y="0"/>
            <a:ext cx="4832462" cy="6858000"/>
          </a:xfrm>
          <a:prstGeom prst="rect">
            <a:avLst/>
          </a:prstGeom>
        </p:spPr>
      </p:pic>
      <p:pic>
        <p:nvPicPr>
          <p:cNvPr id="5" name="Picture 4">
            <a:extLst>
              <a:ext uri="{FF2B5EF4-FFF2-40B4-BE49-F238E27FC236}">
                <a16:creationId xmlns:a16="http://schemas.microsoft.com/office/drawing/2014/main" id="{8EF764A7-F7F8-4593-95C7-8148024F43CD}"/>
              </a:ext>
            </a:extLst>
          </p:cNvPr>
          <p:cNvPicPr>
            <a:picLocks noChangeAspect="1"/>
          </p:cNvPicPr>
          <p:nvPr/>
        </p:nvPicPr>
        <p:blipFill>
          <a:blip r:embed="rId4"/>
          <a:stretch>
            <a:fillRect/>
          </a:stretch>
        </p:blipFill>
        <p:spPr>
          <a:xfrm>
            <a:off x="5022580" y="5913120"/>
            <a:ext cx="6888480" cy="944880"/>
          </a:xfrm>
          <a:prstGeom prst="rect">
            <a:avLst/>
          </a:prstGeom>
        </p:spPr>
      </p:pic>
    </p:spTree>
    <p:extLst>
      <p:ext uri="{BB962C8B-B14F-4D97-AF65-F5344CB8AC3E}">
        <p14:creationId xmlns:p14="http://schemas.microsoft.com/office/powerpoint/2010/main" val="89778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FA6EE8-1742-482F-948F-818425AE029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4265EE-1DD5-4359-8F28-E45020F951DB}"/>
              </a:ext>
            </a:extLst>
          </p:cNvPr>
          <p:cNvSpPr>
            <a:spLocks noGrp="1"/>
          </p:cNvSpPr>
          <p:nvPr>
            <p:ph type="title"/>
          </p:nvPr>
        </p:nvSpPr>
        <p:spPr>
          <a:xfrm>
            <a:off x="79899" y="4192638"/>
            <a:ext cx="9265771" cy="622836"/>
          </a:xfrm>
        </p:spPr>
        <p:txBody>
          <a:bodyPr>
            <a:normAutofit/>
          </a:bodyPr>
          <a:lstStyle/>
          <a:p>
            <a:r>
              <a:rPr lang="fr-FR" sz="3600" dirty="0"/>
              <a:t>L'acidification des océans (et la décennie)</a:t>
            </a:r>
          </a:p>
        </p:txBody>
      </p:sp>
      <p:sp>
        <p:nvSpPr>
          <p:cNvPr id="3" name="Content Placeholder 2">
            <a:extLst>
              <a:ext uri="{FF2B5EF4-FFF2-40B4-BE49-F238E27FC236}">
                <a16:creationId xmlns:a16="http://schemas.microsoft.com/office/drawing/2014/main" id="{8B6BFEF7-0692-4560-A733-886C74BBAB56}"/>
              </a:ext>
            </a:extLst>
          </p:cNvPr>
          <p:cNvSpPr>
            <a:spLocks noGrp="1"/>
          </p:cNvSpPr>
          <p:nvPr>
            <p:ph idx="1"/>
          </p:nvPr>
        </p:nvSpPr>
        <p:spPr>
          <a:xfrm>
            <a:off x="618063" y="4856921"/>
            <a:ext cx="9565028" cy="1249240"/>
          </a:xfrm>
        </p:spPr>
        <p:txBody>
          <a:bodyPr>
            <a:normAutofit lnSpcReduction="10000"/>
          </a:bodyPr>
          <a:lstStyle/>
          <a:p>
            <a:pPr marL="0" indent="0">
              <a:buNone/>
            </a:pPr>
            <a:r>
              <a:rPr lang="fr-FR" sz="1500" dirty="0"/>
              <a:t>Le programme de Recherche sur l'acidification des océans pour le développement durable (OARS) dirigée par le Réseau mondial d'observation de l'acidification des océans (GOA-ON) et soutenue par la COI-UNESCO, a été officiellement reconnue comme un programme de la Décennie pour les sciences océaniques. Grâce à OARS, la communauté scientifique travaillera efficacement ensemble pour fournir aux États membres, à la société et aux décideurs les preuves scientifiques dont ils ont besoin pour surveiller, atténuer et s'adapter de manière durable aux menaces d'acidification des océans.</a:t>
            </a:r>
          </a:p>
        </p:txBody>
      </p:sp>
      <p:sp>
        <p:nvSpPr>
          <p:cNvPr id="6" name="Rectangle 5">
            <a:extLst>
              <a:ext uri="{FF2B5EF4-FFF2-40B4-BE49-F238E27FC236}">
                <a16:creationId xmlns:a16="http://schemas.microsoft.com/office/drawing/2014/main" id="{8C5BE1BA-6939-46F2-98D2-D49261CDBAFF}"/>
              </a:ext>
            </a:extLst>
          </p:cNvPr>
          <p:cNvSpPr/>
          <p:nvPr/>
        </p:nvSpPr>
        <p:spPr>
          <a:xfrm>
            <a:off x="79899" y="6500657"/>
            <a:ext cx="9064101" cy="276999"/>
          </a:xfrm>
          <a:prstGeom prst="rect">
            <a:avLst/>
          </a:prstGeom>
        </p:spPr>
        <p:txBody>
          <a:bodyPr wrap="square">
            <a:spAutoFit/>
          </a:bodyPr>
          <a:lstStyle/>
          <a:p>
            <a:pPr marL="450215"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@Alexis </a:t>
            </a:r>
            <a:r>
              <a:rPr kumimoji="0" lang="en-US"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Valauri</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-Orton, The Ocean Foundation, ocean acidification water sampling in Suva Harbor during 2017 training in Fiji </a:t>
            </a:r>
            <a:endParaRPr kumimoji="0" lang="fr-FR"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704511A-6ECD-514F-898C-CC4E348AD769}"/>
              </a:ext>
            </a:extLst>
          </p:cNvPr>
          <p:cNvPicPr>
            <a:picLocks noChangeAspect="1"/>
          </p:cNvPicPr>
          <p:nvPr/>
        </p:nvPicPr>
        <p:blipFill>
          <a:blip r:embed="rId4"/>
          <a:stretch>
            <a:fillRect/>
          </a:stretch>
        </p:blipFill>
        <p:spPr>
          <a:xfrm>
            <a:off x="7841558" y="4285105"/>
            <a:ext cx="2189511" cy="437902"/>
          </a:xfrm>
          <a:prstGeom prst="rect">
            <a:avLst/>
          </a:prstGeom>
        </p:spPr>
      </p:pic>
    </p:spTree>
    <p:extLst>
      <p:ext uri="{BB962C8B-B14F-4D97-AF65-F5344CB8AC3E}">
        <p14:creationId xmlns:p14="http://schemas.microsoft.com/office/powerpoint/2010/main" val="293444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0756B-E720-4863-B7D3-753BF645294A}"/>
              </a:ext>
            </a:extLst>
          </p:cNvPr>
          <p:cNvSpPr>
            <a:spLocks noGrp="1"/>
          </p:cNvSpPr>
          <p:nvPr>
            <p:ph idx="1"/>
          </p:nvPr>
        </p:nvSpPr>
        <p:spPr>
          <a:xfrm>
            <a:off x="4793019" y="5402698"/>
            <a:ext cx="6725232" cy="982688"/>
          </a:xfrm>
        </p:spPr>
        <p:txBody>
          <a:bodyPr anchor="ctr">
            <a:normAutofit fontScale="92500" lnSpcReduction="20000"/>
          </a:bodyPr>
          <a:lstStyle/>
          <a:p>
            <a:pPr marL="0" indent="0">
              <a:buNone/>
            </a:pPr>
            <a:r>
              <a:rPr lang="fr-FR" sz="1600" dirty="0"/>
              <a:t>Dans le cadre de GOOD, le programme de la Décennie pour les sciences océaniques récemment approuvé et axé sur la désoxygénation dirigé par le groupe de travail GO2NE de la COI, va sensibiliser, fournir des connaissances pour prendre action et, avec les parties prenantes, concevoir et développer des mesures d'atténuation et d'adaptation à l'échelle régionale voir mondiale.</a:t>
            </a:r>
          </a:p>
        </p:txBody>
      </p:sp>
      <p:sp>
        <p:nvSpPr>
          <p:cNvPr id="13" name="Title 1">
            <a:extLst>
              <a:ext uri="{FF2B5EF4-FFF2-40B4-BE49-F238E27FC236}">
                <a16:creationId xmlns:a16="http://schemas.microsoft.com/office/drawing/2014/main" id="{570ED64F-702E-4054-8CBF-EC0EB99EBDEB}"/>
              </a:ext>
            </a:extLst>
          </p:cNvPr>
          <p:cNvSpPr>
            <a:spLocks noGrp="1"/>
          </p:cNvSpPr>
          <p:nvPr>
            <p:ph type="title"/>
          </p:nvPr>
        </p:nvSpPr>
        <p:spPr>
          <a:xfrm>
            <a:off x="580743" y="414873"/>
            <a:ext cx="4852380" cy="370512"/>
          </a:xfrm>
        </p:spPr>
        <p:txBody>
          <a:bodyPr>
            <a:noAutofit/>
          </a:bodyPr>
          <a:lstStyle/>
          <a:p>
            <a:r>
              <a:rPr lang="en-US" sz="2800" dirty="0" err="1"/>
              <a:t>Désoxygénation</a:t>
            </a:r>
            <a:r>
              <a:rPr lang="en-US" sz="2800" dirty="0"/>
              <a:t> (et la</a:t>
            </a:r>
            <a:br>
              <a:rPr lang="en-US" sz="2800" dirty="0"/>
            </a:br>
            <a:r>
              <a:rPr lang="en-US" sz="2800" dirty="0" err="1"/>
              <a:t>Décennie</a:t>
            </a:r>
            <a:r>
              <a:rPr lang="en-US" sz="2800" dirty="0"/>
              <a:t>)</a:t>
            </a:r>
          </a:p>
        </p:txBody>
      </p:sp>
      <p:sp>
        <p:nvSpPr>
          <p:cNvPr id="11" name="Rectangle 10">
            <a:extLst>
              <a:ext uri="{FF2B5EF4-FFF2-40B4-BE49-F238E27FC236}">
                <a16:creationId xmlns:a16="http://schemas.microsoft.com/office/drawing/2014/main" id="{E376C2A2-B413-48EF-8833-9ABC8F545B5E}"/>
              </a:ext>
            </a:extLst>
          </p:cNvPr>
          <p:cNvSpPr/>
          <p:nvPr/>
        </p:nvSpPr>
        <p:spPr>
          <a:xfrm>
            <a:off x="623089" y="5386202"/>
            <a:ext cx="349890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Stakeholder engagement (© Kirsten Isensee, GO2NE)</a:t>
            </a:r>
          </a:p>
        </p:txBody>
      </p:sp>
      <p:sp>
        <p:nvSpPr>
          <p:cNvPr id="15" name="Rectangle 14">
            <a:extLst>
              <a:ext uri="{FF2B5EF4-FFF2-40B4-BE49-F238E27FC236}">
                <a16:creationId xmlns:a16="http://schemas.microsoft.com/office/drawing/2014/main" id="{3790894C-4C54-49A7-A34F-6359281B8342}"/>
              </a:ext>
            </a:extLst>
          </p:cNvPr>
          <p:cNvSpPr/>
          <p:nvPr/>
        </p:nvSpPr>
        <p:spPr>
          <a:xfrm>
            <a:off x="4653782" y="4502649"/>
            <a:ext cx="197201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Johannes Karstensen /GEOMAR</a:t>
            </a:r>
          </a:p>
        </p:txBody>
      </p:sp>
      <p:pic>
        <p:nvPicPr>
          <p:cNvPr id="2" name="Picture 1">
            <a:extLst>
              <a:ext uri="{FF2B5EF4-FFF2-40B4-BE49-F238E27FC236}">
                <a16:creationId xmlns:a16="http://schemas.microsoft.com/office/drawing/2014/main" id="{BDF7A246-82CF-264F-9A9A-1691A5A3EDCB}"/>
              </a:ext>
            </a:extLst>
          </p:cNvPr>
          <p:cNvPicPr>
            <a:picLocks noChangeAspect="1"/>
          </p:cNvPicPr>
          <p:nvPr/>
        </p:nvPicPr>
        <p:blipFill rotWithShape="1">
          <a:blip r:embed="rId3">
            <a:lum bright="70000" contrast="-70000"/>
          </a:blip>
          <a:srcRect/>
          <a:stretch/>
        </p:blipFill>
        <p:spPr>
          <a:xfrm>
            <a:off x="5433123" y="67561"/>
            <a:ext cx="1884280" cy="1001024"/>
          </a:xfrm>
          <a:prstGeom prst="rect">
            <a:avLst/>
          </a:prstGeom>
        </p:spPr>
      </p:pic>
      <p:pic>
        <p:nvPicPr>
          <p:cNvPr id="4" name="Picture 3">
            <a:extLst>
              <a:ext uri="{FF2B5EF4-FFF2-40B4-BE49-F238E27FC236}">
                <a16:creationId xmlns:a16="http://schemas.microsoft.com/office/drawing/2014/main" id="{38974435-8274-42A3-9E68-8548D270EDD6}"/>
              </a:ext>
            </a:extLst>
          </p:cNvPr>
          <p:cNvPicPr>
            <a:picLocks noChangeAspect="1"/>
          </p:cNvPicPr>
          <p:nvPr/>
        </p:nvPicPr>
        <p:blipFill>
          <a:blip r:embed="rId4"/>
          <a:stretch>
            <a:fillRect/>
          </a:stretch>
        </p:blipFill>
        <p:spPr>
          <a:xfrm>
            <a:off x="4793019" y="1346677"/>
            <a:ext cx="6720840" cy="3840480"/>
          </a:xfrm>
          <a:prstGeom prst="rect">
            <a:avLst/>
          </a:prstGeom>
        </p:spPr>
      </p:pic>
      <p:pic>
        <p:nvPicPr>
          <p:cNvPr id="6" name="Picture 5">
            <a:extLst>
              <a:ext uri="{FF2B5EF4-FFF2-40B4-BE49-F238E27FC236}">
                <a16:creationId xmlns:a16="http://schemas.microsoft.com/office/drawing/2014/main" id="{B182FD9F-604C-4FC2-909A-7A06F97AEF77}"/>
              </a:ext>
            </a:extLst>
          </p:cNvPr>
          <p:cNvPicPr>
            <a:picLocks noChangeAspect="1"/>
          </p:cNvPicPr>
          <p:nvPr/>
        </p:nvPicPr>
        <p:blipFill>
          <a:blip r:embed="rId5"/>
          <a:stretch>
            <a:fillRect/>
          </a:stretch>
        </p:blipFill>
        <p:spPr>
          <a:xfrm>
            <a:off x="537230" y="1194799"/>
            <a:ext cx="3718560" cy="4053840"/>
          </a:xfrm>
          <a:prstGeom prst="rect">
            <a:avLst/>
          </a:prstGeom>
        </p:spPr>
      </p:pic>
    </p:spTree>
    <p:extLst>
      <p:ext uri="{BB962C8B-B14F-4D97-AF65-F5344CB8AC3E}">
        <p14:creationId xmlns:p14="http://schemas.microsoft.com/office/powerpoint/2010/main" val="208480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B20DAE-6A5E-4AFD-9FF2-A5D8C05CEA66}"/>
              </a:ext>
            </a:extLst>
          </p:cNvPr>
          <p:cNvPicPr>
            <a:picLocks noChangeAspect="1"/>
          </p:cNvPicPr>
          <p:nvPr/>
        </p:nvPicPr>
        <p:blipFill>
          <a:blip r:embed="rId3"/>
          <a:stretch>
            <a:fillRect/>
          </a:stretch>
        </p:blipFill>
        <p:spPr>
          <a:xfrm>
            <a:off x="5311140" y="0"/>
            <a:ext cx="6880860" cy="6858000"/>
          </a:xfrm>
          <a:prstGeom prst="rect">
            <a:avLst/>
          </a:prstGeom>
        </p:spPr>
      </p:pic>
      <p:sp>
        <p:nvSpPr>
          <p:cNvPr id="2" name="Title 1">
            <a:extLst>
              <a:ext uri="{FF2B5EF4-FFF2-40B4-BE49-F238E27FC236}">
                <a16:creationId xmlns:a16="http://schemas.microsoft.com/office/drawing/2014/main" id="{9CC8C26B-B0D9-4C1E-BA89-B846A86B3517}"/>
              </a:ext>
            </a:extLst>
          </p:cNvPr>
          <p:cNvSpPr>
            <a:spLocks noGrp="1"/>
          </p:cNvSpPr>
          <p:nvPr>
            <p:ph type="title"/>
          </p:nvPr>
        </p:nvSpPr>
        <p:spPr>
          <a:xfrm>
            <a:off x="640080" y="325369"/>
            <a:ext cx="4368602" cy="1956841"/>
          </a:xfrm>
        </p:spPr>
        <p:txBody>
          <a:bodyPr anchor="b">
            <a:normAutofit/>
          </a:bodyPr>
          <a:lstStyle/>
          <a:p>
            <a:r>
              <a:rPr lang="fr-FR" sz="5400" dirty="0"/>
              <a:t>Carbone bleu</a:t>
            </a:r>
          </a:p>
        </p:txBody>
      </p:sp>
      <p:sp>
        <p:nvSpPr>
          <p:cNvPr id="3" name="Content Placeholder 2">
            <a:extLst>
              <a:ext uri="{FF2B5EF4-FFF2-40B4-BE49-F238E27FC236}">
                <a16:creationId xmlns:a16="http://schemas.microsoft.com/office/drawing/2014/main" id="{67F7EB53-AE26-456B-83D1-8742BDF25D93}"/>
              </a:ext>
            </a:extLst>
          </p:cNvPr>
          <p:cNvSpPr>
            <a:spLocks noGrp="1"/>
          </p:cNvSpPr>
          <p:nvPr>
            <p:ph idx="1"/>
          </p:nvPr>
        </p:nvSpPr>
        <p:spPr>
          <a:xfrm>
            <a:off x="640080" y="2436736"/>
            <a:ext cx="4243589" cy="3320668"/>
          </a:xfrm>
        </p:spPr>
        <p:txBody>
          <a:bodyPr>
            <a:noAutofit/>
          </a:bodyPr>
          <a:lstStyle/>
          <a:p>
            <a:r>
              <a:rPr lang="fr-FR" sz="1400" dirty="0"/>
              <a:t>La COI a renforcé son rôle dans la science et la politique du carbone bleu en devenant membre de l'équipe de coordination du Partenariat international sur le carbone bleu ensemble avec le gouvernement australien l'année dernière</a:t>
            </a:r>
            <a:r>
              <a:rPr lang="en-US" sz="1400" dirty="0"/>
              <a:t>. </a:t>
            </a:r>
            <a:r>
              <a:rPr lang="fr-FR" sz="1400" dirty="0"/>
              <a:t>En mettant en relation les scientifiques réunis dans le cadre de l'Initiative Carbone bleu avec les gouvernements, la COI intensifie ses efforts pour protéger les écosystèmes de carbone bleu, contribuant ainsi à l'atténuation du changement climatique, à l'adaptation, à la biodiversité, aux économies océaniques et aux moyens de subsistance des communautés côtières.</a:t>
            </a:r>
          </a:p>
          <a:p>
            <a:r>
              <a:rPr lang="fr-FR" sz="1400" dirty="0"/>
              <a:t>L´intensification des efforts pour protéger </a:t>
            </a:r>
            <a:r>
              <a:rPr lang="fr-FR" sz="900" dirty="0"/>
              <a:t>l</a:t>
            </a:r>
            <a:r>
              <a:rPr lang="fr-FR" sz="1400" dirty="0"/>
              <a:t>es écosystèmes de carbone bleu se fait grâce à la coordination partagée de l'Initiative </a:t>
            </a:r>
            <a:r>
              <a:rPr lang="fr-FR" sz="900" dirty="0"/>
              <a:t>c</a:t>
            </a:r>
            <a:r>
              <a:rPr lang="fr-FR" sz="1400" dirty="0"/>
              <a:t>arbone bleu avec le Partenariat international pour le carbone bleu, contribuant ainsi à l'atténuation et à l'adaptation au changement climatique, à la biodiversité et aux moyens de subsistance.</a:t>
            </a:r>
            <a:endParaRPr lang="en-US" sz="1400" dirty="0"/>
          </a:p>
        </p:txBody>
      </p:sp>
      <p:pic>
        <p:nvPicPr>
          <p:cNvPr id="4" name="Picture 3">
            <a:extLst>
              <a:ext uri="{FF2B5EF4-FFF2-40B4-BE49-F238E27FC236}">
                <a16:creationId xmlns:a16="http://schemas.microsoft.com/office/drawing/2014/main" id="{D61CF79C-5BE9-2442-875E-D1E0D2229555}"/>
              </a:ext>
            </a:extLst>
          </p:cNvPr>
          <p:cNvPicPr>
            <a:picLocks noChangeAspect="1"/>
          </p:cNvPicPr>
          <p:nvPr/>
        </p:nvPicPr>
        <p:blipFill>
          <a:blip r:embed="rId4"/>
          <a:stretch>
            <a:fillRect/>
          </a:stretch>
        </p:blipFill>
        <p:spPr>
          <a:xfrm>
            <a:off x="10492531" y="152399"/>
            <a:ext cx="1495804" cy="1260765"/>
          </a:xfrm>
          <a:prstGeom prst="rect">
            <a:avLst/>
          </a:prstGeom>
        </p:spPr>
      </p:pic>
      <p:pic>
        <p:nvPicPr>
          <p:cNvPr id="8" name="Picture 7">
            <a:extLst>
              <a:ext uri="{FF2B5EF4-FFF2-40B4-BE49-F238E27FC236}">
                <a16:creationId xmlns:a16="http://schemas.microsoft.com/office/drawing/2014/main" id="{F6D6477C-D712-8B46-8495-8C435E2ADA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554" y="306140"/>
            <a:ext cx="2133957" cy="657970"/>
          </a:xfrm>
          <a:prstGeom prst="rect">
            <a:avLst/>
          </a:prstGeom>
        </p:spPr>
      </p:pic>
    </p:spTree>
    <p:extLst>
      <p:ext uri="{BB962C8B-B14F-4D97-AF65-F5344CB8AC3E}">
        <p14:creationId xmlns:p14="http://schemas.microsoft.com/office/powerpoint/2010/main" val="119345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Picture 2">
            <a:extLst>
              <a:ext uri="{FF2B5EF4-FFF2-40B4-BE49-F238E27FC236}">
                <a16:creationId xmlns:a16="http://schemas.microsoft.com/office/drawing/2014/main" id="{48E031D9-F12C-486E-B16A-B9070365339B}"/>
              </a:ext>
            </a:extLst>
          </p:cNvPr>
          <p:cNvPicPr>
            <a:picLocks noChangeAspect="1"/>
          </p:cNvPicPr>
          <p:nvPr/>
        </p:nvPicPr>
        <p:blipFill>
          <a:blip r:embed="rId3"/>
          <a:stretch>
            <a:fillRect/>
          </a:stretch>
        </p:blipFill>
        <p:spPr>
          <a:xfrm>
            <a:off x="0" y="903889"/>
            <a:ext cx="12192000" cy="5449613"/>
          </a:xfrm>
          <a:prstGeom prst="rect">
            <a:avLst/>
          </a:prstGeom>
        </p:spPr>
      </p:pic>
      <p:sp>
        <p:nvSpPr>
          <p:cNvPr id="2" name="TextBox 1">
            <a:extLst>
              <a:ext uri="{FF2B5EF4-FFF2-40B4-BE49-F238E27FC236}">
                <a16:creationId xmlns:a16="http://schemas.microsoft.com/office/drawing/2014/main" id="{E78A0EFD-216F-4464-9130-5B6EEAC7754E}"/>
              </a:ext>
            </a:extLst>
          </p:cNvPr>
          <p:cNvSpPr txBox="1"/>
          <p:nvPr/>
        </p:nvSpPr>
        <p:spPr>
          <a:xfrm>
            <a:off x="4614729" y="2767280"/>
            <a:ext cx="2962542" cy="1323439"/>
          </a:xfrm>
          <a:prstGeom prst="rect">
            <a:avLst/>
          </a:prstGeom>
          <a:noFill/>
        </p:spPr>
        <p:txBody>
          <a:bodyPr wrap="none" rtlCol="0">
            <a:spAutoFit/>
          </a:bodyPr>
          <a:lstStyle/>
          <a:p>
            <a:r>
              <a:rPr lang="en-US" sz="8000" b="1" dirty="0"/>
              <a:t>Merci!</a:t>
            </a:r>
          </a:p>
        </p:txBody>
      </p:sp>
    </p:spTree>
    <p:extLst>
      <p:ext uri="{BB962C8B-B14F-4D97-AF65-F5344CB8AC3E}">
        <p14:creationId xmlns:p14="http://schemas.microsoft.com/office/powerpoint/2010/main" val="301284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A208C-586E-44AD-B284-F48C17371E4B}"/>
              </a:ext>
            </a:extLst>
          </p:cNvPr>
          <p:cNvSpPr txBox="1"/>
          <p:nvPr/>
        </p:nvSpPr>
        <p:spPr>
          <a:xfrm>
            <a:off x="2955236" y="1305438"/>
            <a:ext cx="8812694" cy="3816429"/>
          </a:xfrm>
          <a:prstGeom prst="rect">
            <a:avLst/>
          </a:prstGeom>
          <a:noFill/>
        </p:spPr>
        <p:txBody>
          <a:bodyPr wrap="square" rtlCol="0">
            <a:spAutoFit/>
          </a:bodyPr>
          <a:lstStyle/>
          <a:p>
            <a:r>
              <a:rPr lang="en-US" sz="3500" b="1" dirty="0">
                <a:solidFill>
                  <a:srgbClr val="0069B4"/>
                </a:solidFill>
                <a:latin typeface="Arial" panose="020B0604020202020204" pitchFamily="34" charset="0"/>
                <a:cs typeface="Arial" panose="020B0604020202020204" pitchFamily="34" charset="0"/>
              </a:rPr>
              <a:t>Introduction</a:t>
            </a:r>
          </a:p>
          <a:p>
            <a:endParaRPr lang="en-US" sz="1100" b="1" dirty="0">
              <a:solidFill>
                <a:srgbClr val="0069B4"/>
              </a:solidFill>
              <a:latin typeface="Arial" panose="020B0604020202020204" pitchFamily="34" charset="0"/>
              <a:cs typeface="Arial" panose="020B0604020202020204" pitchFamily="34" charset="0"/>
            </a:endParaRPr>
          </a:p>
          <a:p>
            <a:r>
              <a:rPr lang="en-US" sz="1800" dirty="0">
                <a:effectLst/>
                <a:latin typeface="Arial" panose="020B0604020202020204" pitchFamily="34" charset="0"/>
                <a:ea typeface="DengXian" panose="02010600030101010101" pitchFamily="2" charset="-122"/>
              </a:rPr>
              <a:t>L’UNESCO </a:t>
            </a:r>
            <a:r>
              <a:rPr lang="en-US" sz="1800" dirty="0" err="1">
                <a:effectLst/>
                <a:latin typeface="Arial" panose="020B0604020202020204" pitchFamily="34" charset="0"/>
                <a:ea typeface="DengXian" panose="02010600030101010101" pitchFamily="2" charset="-122"/>
              </a:rPr>
              <a:t>est</a:t>
            </a:r>
            <a:r>
              <a:rPr lang="en-US" sz="1800" dirty="0">
                <a:effectLst/>
                <a:latin typeface="Arial" panose="020B0604020202020204" pitchFamily="34" charset="0"/>
                <a:ea typeface="DengXian" panose="02010600030101010101" pitchFamily="2" charset="-122"/>
              </a:rPr>
              <a:t> le </a:t>
            </a:r>
            <a:r>
              <a:rPr lang="en-US" sz="1800" dirty="0" err="1">
                <a:effectLst/>
                <a:latin typeface="Arial" panose="020B0604020202020204" pitchFamily="34" charset="0"/>
                <a:ea typeface="DengXian" panose="02010600030101010101" pitchFamily="2" charset="-122"/>
              </a:rPr>
              <a:t>siège</a:t>
            </a:r>
            <a:r>
              <a:rPr lang="en-US" sz="1800" dirty="0">
                <a:effectLst/>
                <a:latin typeface="Arial" panose="020B0604020202020204" pitchFamily="34" charset="0"/>
                <a:ea typeface="DengXian" panose="02010600030101010101" pitchFamily="2" charset="-122"/>
              </a:rPr>
              <a:t> de la </a:t>
            </a:r>
            <a:r>
              <a:rPr lang="fr-FR" sz="1800" dirty="0">
                <a:effectLst/>
                <a:latin typeface="Arial" panose="020B0604020202020204" pitchFamily="34" charset="0"/>
                <a:ea typeface="DengXian" panose="02010600030101010101" pitchFamily="2" charset="-122"/>
              </a:rPr>
              <a:t>Commission océanographique intergouvernementale (COI) qui est chargée de soutenir les sciences et services océaniques mondiaux.</a:t>
            </a:r>
            <a:endParaRPr lang="en-US" sz="1800" dirty="0">
              <a:effectLst/>
              <a:latin typeface="Arial" panose="020B0604020202020204" pitchFamily="34" charset="0"/>
              <a:ea typeface="DengXian" panose="02010600030101010101" pitchFamily="2" charset="-122"/>
            </a:endParaRPr>
          </a:p>
          <a:p>
            <a:endParaRPr lang="en-US" dirty="0">
              <a:latin typeface="Arial" panose="020B0604020202020204" pitchFamily="34" charset="0"/>
              <a:ea typeface="DengXian" panose="02010600030101010101" pitchFamily="2" charset="-122"/>
            </a:endParaRPr>
          </a:p>
          <a:p>
            <a:r>
              <a:rPr lang="fr-FR" sz="1800" dirty="0">
                <a:effectLst/>
                <a:latin typeface="Arial" panose="020B0604020202020204" pitchFamily="34" charset="0"/>
                <a:ea typeface="DengXian" panose="02010600030101010101" pitchFamily="2" charset="-122"/>
              </a:rPr>
              <a:t>La COI permet à ses 150 États membres de travailler ensemble pour protéger la santé de notre océan partagé en coordonnant des programmes dans des domaines tels que l'observation des océans, les alertes aux tsunamis et la planification spatiale marine.</a:t>
            </a:r>
            <a:endParaRPr lang="en-US" sz="3500" b="1" dirty="0">
              <a:solidFill>
                <a:srgbClr val="0069B4"/>
              </a:solidFill>
              <a:latin typeface="Arial" panose="020B0604020202020204" pitchFamily="34" charset="0"/>
              <a:cs typeface="Arial" panose="020B0604020202020204" pitchFamily="34" charset="0"/>
            </a:endParaRPr>
          </a:p>
          <a:p>
            <a:endParaRPr lang="en-US" sz="3500" b="1" dirty="0">
              <a:solidFill>
                <a:srgbClr val="0069B4"/>
              </a:solidFill>
              <a:latin typeface="Arial" panose="020B0604020202020204" pitchFamily="34" charset="0"/>
              <a:cs typeface="Arial" panose="020B0604020202020204" pitchFamily="34" charset="0"/>
            </a:endParaRPr>
          </a:p>
          <a:p>
            <a:endParaRPr lang="en-US" sz="3500" b="1" dirty="0">
              <a:solidFill>
                <a:srgbClr val="0069B4"/>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DCF71DFA-86F5-4951-BC12-D76BB2DDD7DC}"/>
              </a:ext>
            </a:extLst>
          </p:cNvPr>
          <p:cNvGraphicFramePr/>
          <p:nvPr/>
        </p:nvGraphicFramePr>
        <p:xfrm>
          <a:off x="3909391" y="3644347"/>
          <a:ext cx="6361044" cy="2961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01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B0E472-7D62-42E5-8372-5C8F1B9264B8}"/>
              </a:ext>
            </a:extLst>
          </p:cNvPr>
          <p:cNvSpPr/>
          <p:nvPr/>
        </p:nvSpPr>
        <p:spPr>
          <a:xfrm>
            <a:off x="2868541" y="2736118"/>
            <a:ext cx="5676554" cy="800412"/>
          </a:xfrm>
          <a:prstGeom prst="rect">
            <a:avLst/>
          </a:prstGeom>
        </p:spPr>
        <p:txBody>
          <a:bodyPr wrap="none">
            <a:spAutoFit/>
          </a:bodyPr>
          <a:lstStyle/>
          <a:p>
            <a:pPr>
              <a:lnSpc>
                <a:spcPct val="150000"/>
              </a:lnSpc>
            </a:pPr>
            <a:r>
              <a:rPr lang="en-US" sz="3500" b="1" dirty="0">
                <a:solidFill>
                  <a:srgbClr val="0069B4"/>
                </a:solidFill>
                <a:latin typeface="Arial" panose="020B0604020202020204" pitchFamily="34" charset="0"/>
                <a:cs typeface="Arial" panose="020B0604020202020204" pitchFamily="34" charset="0"/>
              </a:rPr>
              <a:t>Programme des tsunamis</a:t>
            </a:r>
            <a:endParaRPr lang="en-US" sz="2400" b="1" dirty="0">
              <a:solidFill>
                <a:srgbClr val="0069B4"/>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B2ABC3B-E285-44D1-BCCF-7CCD47D180FA}"/>
              </a:ext>
            </a:extLst>
          </p:cNvPr>
          <p:cNvSpPr/>
          <p:nvPr/>
        </p:nvSpPr>
        <p:spPr>
          <a:xfrm>
            <a:off x="2596979" y="5911310"/>
            <a:ext cx="2648482" cy="784830"/>
          </a:xfrm>
          <a:prstGeom prst="rect">
            <a:avLst/>
          </a:prstGeom>
        </p:spPr>
        <p:txBody>
          <a:bodyPr wrap="none">
            <a:spAutoFit/>
          </a:bodyPr>
          <a:lstStyle/>
          <a:p>
            <a:r>
              <a:rPr lang="en-US" sz="1500" b="1" dirty="0">
                <a:solidFill>
                  <a:srgbClr val="002060"/>
                </a:solidFill>
                <a:latin typeface="Arial" panose="020B0604020202020204" pitchFamily="34" charset="0"/>
                <a:cs typeface="Arial" panose="020B0604020202020204" pitchFamily="34" charset="0"/>
              </a:rPr>
              <a:t>Bernardo Aliaga</a:t>
            </a:r>
          </a:p>
          <a:p>
            <a:r>
              <a:rPr lang="en-US" sz="1500" b="1" dirty="0">
                <a:solidFill>
                  <a:srgbClr val="002060"/>
                </a:solidFill>
                <a:latin typeface="Arial" panose="020B0604020202020204" pitchFamily="34" charset="0"/>
                <a:cs typeface="Arial" panose="020B0604020202020204" pitchFamily="34" charset="0"/>
              </a:rPr>
              <a:t>Chef de </a:t>
            </a:r>
            <a:r>
              <a:rPr lang="en-US" sz="1500" b="1" dirty="0" err="1">
                <a:solidFill>
                  <a:srgbClr val="002060"/>
                </a:solidFill>
                <a:latin typeface="Arial" panose="020B0604020202020204" pitchFamily="34" charset="0"/>
                <a:cs typeface="Arial" panose="020B0604020202020204" pitchFamily="34" charset="0"/>
              </a:rPr>
              <a:t>l’Unit</a:t>
            </a:r>
            <a:r>
              <a:rPr lang="es-ES" sz="1500" b="1" dirty="0">
                <a:solidFill>
                  <a:srgbClr val="002060"/>
                </a:solidFill>
                <a:latin typeface="Arial" panose="020B0604020202020204" pitchFamily="34" charset="0"/>
                <a:cs typeface="Arial" panose="020B0604020202020204" pitchFamily="34" charset="0"/>
              </a:rPr>
              <a:t>é tsunami</a:t>
            </a:r>
            <a:r>
              <a:rPr lang="en-US" sz="1500" b="1" dirty="0">
                <a:solidFill>
                  <a:srgbClr val="002060"/>
                </a:solidFill>
                <a:latin typeface="Arial" panose="020B0604020202020204" pitchFamily="34" charset="0"/>
                <a:cs typeface="Arial" panose="020B0604020202020204" pitchFamily="34" charset="0"/>
              </a:rPr>
              <a:t> </a:t>
            </a:r>
            <a:r>
              <a:rPr lang="en-US" sz="1500" b="1" dirty="0" err="1">
                <a:solidFill>
                  <a:srgbClr val="002060"/>
                </a:solidFill>
                <a:latin typeface="Arial" panose="020B0604020202020204" pitchFamily="34" charset="0"/>
                <a:cs typeface="Arial" panose="020B0604020202020204" pitchFamily="34" charset="0"/>
              </a:rPr>
              <a:t>p.i.</a:t>
            </a:r>
            <a:endParaRPr lang="en-US" sz="1500" b="1" dirty="0">
              <a:solidFill>
                <a:srgbClr val="002060"/>
              </a:solidFill>
              <a:latin typeface="Arial" panose="020B0604020202020204" pitchFamily="34" charset="0"/>
              <a:cs typeface="Arial" panose="020B0604020202020204" pitchFamily="34" charset="0"/>
            </a:endParaRPr>
          </a:p>
          <a:p>
            <a:r>
              <a:rPr lang="en-US" sz="1500" b="1" dirty="0">
                <a:solidFill>
                  <a:srgbClr val="002060"/>
                </a:solidFill>
                <a:latin typeface="Arial" panose="020B0604020202020204" pitchFamily="34" charset="0"/>
                <a:cs typeface="Arial" panose="020B0604020202020204" pitchFamily="34" charset="0"/>
              </a:rPr>
              <a:t>COI-UNESCO</a:t>
            </a:r>
            <a:endParaRPr lang="fr-FR" sz="1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1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47F2AE-9B4B-4CB3-BBA8-AC78D5B9D49E}"/>
              </a:ext>
            </a:extLst>
          </p:cNvPr>
          <p:cNvSpPr txBox="1"/>
          <p:nvPr/>
        </p:nvSpPr>
        <p:spPr>
          <a:xfrm>
            <a:off x="2857498" y="5600771"/>
            <a:ext cx="85791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Rendre 100 % des communautés à risque de tsunami prêtes et résilientes aux tsunamis d'ici 2030 grâce à la mise en œuvre du Programme COI</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UNESCO de préparation aux tsunamis.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F9CEFDD-2E30-4E6F-8275-EE6FE429769D}"/>
              </a:ext>
            </a:extLst>
          </p:cNvPr>
          <p:cNvSpPr txBox="1"/>
          <p:nvPr/>
        </p:nvSpPr>
        <p:spPr>
          <a:xfrm>
            <a:off x="9713844" y="3429000"/>
            <a:ext cx="22926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Programme Tsunami de la Décennie des Océans récemment adopté par la COI</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FB66DDA-C9A9-4E40-B43D-753EF1AE3EF3}"/>
              </a:ext>
            </a:extLst>
          </p:cNvPr>
          <p:cNvSpPr txBox="1"/>
          <p:nvPr/>
        </p:nvSpPr>
        <p:spPr>
          <a:xfrm>
            <a:off x="3154016" y="940904"/>
            <a:ext cx="75404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ACCÈS AUX SYSTÈMES D'ALERTE MULTIRISQUE ET AUX INFORMATIONS ET ÉVALUATIONS SUR LES RISQUES DE CATASTROPHES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7B18F82-DA0E-4C0B-A7CB-CB35D8DF19A1}"/>
              </a:ext>
            </a:extLst>
          </p:cNvPr>
          <p:cNvPicPr>
            <a:picLocks noChangeAspect="1"/>
          </p:cNvPicPr>
          <p:nvPr/>
        </p:nvPicPr>
        <p:blipFill>
          <a:blip r:embed="rId2"/>
          <a:stretch>
            <a:fillRect/>
          </a:stretch>
        </p:blipFill>
        <p:spPr>
          <a:xfrm>
            <a:off x="2857500" y="1875693"/>
            <a:ext cx="6477000" cy="3436620"/>
          </a:xfrm>
          <a:prstGeom prst="rect">
            <a:avLst/>
          </a:prstGeom>
        </p:spPr>
      </p:pic>
    </p:spTree>
    <p:extLst>
      <p:ext uri="{BB962C8B-B14F-4D97-AF65-F5344CB8AC3E}">
        <p14:creationId xmlns:p14="http://schemas.microsoft.com/office/powerpoint/2010/main" val="241510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A605A-5437-47F3-A815-7EC4FA60B3DE}"/>
              </a:ext>
            </a:extLst>
          </p:cNvPr>
          <p:cNvSpPr/>
          <p:nvPr/>
        </p:nvSpPr>
        <p:spPr>
          <a:xfrm>
            <a:off x="2868541" y="2736118"/>
            <a:ext cx="9281708" cy="138576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T</a:t>
            </a:r>
            <a:r>
              <a:rPr kumimoji="0" lang="fr-FR" sz="3500" b="1" i="0" u="none" strike="noStrike" kern="1200" cap="none" spc="0" normalizeH="0" baseline="0" noProof="0" dirty="0" err="1">
                <a:ln>
                  <a:noFill/>
                </a:ln>
                <a:solidFill>
                  <a:srgbClr val="0069B4"/>
                </a:solidFill>
                <a:effectLst/>
                <a:uLnTx/>
                <a:uFillTx/>
                <a:latin typeface="Arial" panose="020B0604020202020204" pitchFamily="34" charset="0"/>
                <a:ea typeface="+mn-ea"/>
                <a:cs typeface="Arial" panose="020B0604020202020204" pitchFamily="34" charset="0"/>
              </a:rPr>
              <a:t>ravail</a:t>
            </a: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 de planification de l'espace marin</a:t>
            </a:r>
            <a:r>
              <a:rPr kumimoji="0" lang="en-US"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Orientation et développement de capacités </a:t>
            </a:r>
            <a:r>
              <a:rPr kumimoji="0" lang="es-ES" sz="24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à</a:t>
            </a:r>
            <a:r>
              <a:rPr kumimoji="0" lang="fr-FR" sz="24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 l’internationale </a:t>
            </a:r>
            <a:endParaRPr kumimoji="0" lang="en-US" sz="24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7D8C43D4-912F-493B-9A5D-7B071CD45ABD}"/>
              </a:ext>
            </a:extLst>
          </p:cNvPr>
          <p:cNvSpPr/>
          <p:nvPr/>
        </p:nvSpPr>
        <p:spPr>
          <a:xfrm>
            <a:off x="2596979" y="5911310"/>
            <a:ext cx="5822428"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Julian Barbière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Chef des Politiques maritimes et de la coordination régionale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COI-UNESCO</a:t>
            </a:r>
          </a:p>
        </p:txBody>
      </p:sp>
    </p:spTree>
    <p:extLst>
      <p:ext uri="{BB962C8B-B14F-4D97-AF65-F5344CB8AC3E}">
        <p14:creationId xmlns:p14="http://schemas.microsoft.com/office/powerpoint/2010/main" val="306024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5;p5">
            <a:extLst>
              <a:ext uri="{FF2B5EF4-FFF2-40B4-BE49-F238E27FC236}">
                <a16:creationId xmlns:a16="http://schemas.microsoft.com/office/drawing/2014/main" id="{CFFFB6A5-0607-CF9B-1B89-4D1A5C52B382}"/>
              </a:ext>
            </a:extLst>
          </p:cNvPr>
          <p:cNvSpPr txBox="1"/>
          <p:nvPr/>
        </p:nvSpPr>
        <p:spPr>
          <a:xfrm>
            <a:off x="496985" y="176681"/>
            <a:ext cx="9994552" cy="500601"/>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US" sz="2400" b="1" i="0" u="none" strike="noStrike" kern="0" cap="none" spc="0" normalizeH="0" baseline="0" noProof="0" dirty="0">
                <a:ln>
                  <a:noFill/>
                </a:ln>
                <a:solidFill>
                  <a:srgbClr val="002060"/>
                </a:solidFill>
                <a:effectLst/>
                <a:uLnTx/>
                <a:uFillTx/>
                <a:latin typeface="Arial"/>
                <a:ea typeface="Roboto"/>
                <a:cs typeface="Arial"/>
                <a:sym typeface="Arial"/>
              </a:rPr>
              <a:t> Marine Spatial Planning (MSP)</a:t>
            </a:r>
            <a:endParaRPr kumimoji="0" sz="2400" b="1" i="0" u="none" strike="noStrike" kern="0" cap="none" spc="0" normalizeH="0" baseline="0" noProof="0" dirty="0">
              <a:ln>
                <a:noFill/>
              </a:ln>
              <a:solidFill>
                <a:srgbClr val="41B7C8"/>
              </a:solidFill>
              <a:effectLst/>
              <a:uLnTx/>
              <a:uFillTx/>
              <a:latin typeface="Arial"/>
              <a:ea typeface="Arial"/>
              <a:cs typeface="Arial"/>
              <a:sym typeface="Arial"/>
            </a:endParaRPr>
          </a:p>
        </p:txBody>
      </p:sp>
      <p:sp>
        <p:nvSpPr>
          <p:cNvPr id="3" name="TextBox 2">
            <a:extLst>
              <a:ext uri="{FF2B5EF4-FFF2-40B4-BE49-F238E27FC236}">
                <a16:creationId xmlns:a16="http://schemas.microsoft.com/office/drawing/2014/main" id="{21D5A168-DE7C-6A73-8680-17829D83355C}"/>
              </a:ext>
            </a:extLst>
          </p:cNvPr>
          <p:cNvSpPr txBox="1"/>
          <p:nvPr/>
        </p:nvSpPr>
        <p:spPr>
          <a:xfrm>
            <a:off x="496985" y="1828956"/>
            <a:ext cx="6806183" cy="2208808"/>
          </a:xfrm>
          <a:prstGeom prst="rect">
            <a:avLst/>
          </a:prstGeom>
          <a:ln>
            <a:noFill/>
          </a:ln>
        </p:spPr>
        <p:style>
          <a:lnRef idx="3">
            <a:schemeClr val="lt1"/>
          </a:lnRef>
          <a:fillRef idx="1">
            <a:schemeClr val="accent6"/>
          </a:fillRef>
          <a:effectRef idx="1">
            <a:schemeClr val="accent6"/>
          </a:effectRef>
          <a:fontRef idx="minor">
            <a:schemeClr val="lt1"/>
          </a:fontRef>
        </p:style>
        <p:txBody>
          <a:bodyPr rot="0" spcFirstLastPara="1" vertOverflow="overflow" horzOverflow="overflow" vert="horz" wrap="square" lIns="65023" tIns="65023" rIns="65023" bIns="65023" numCol="1" spcCol="38100" rtlCol="0" anchor="t">
            <a:spAutoFit/>
          </a:bodyPr>
          <a:lstStyle/>
          <a:p>
            <a:pPr marL="114300" marR="0" lvl="0" indent="0" algn="ctr" defTabSz="457189" rtl="0" eaLnBrk="1" fontAlgn="auto" latinLnBrk="0" hangingPunct="1">
              <a:lnSpc>
                <a:spcPct val="150000"/>
              </a:lnSpc>
              <a:spcBef>
                <a:spcPts val="0"/>
              </a:spcBef>
              <a:spcAft>
                <a:spcPts val="0"/>
              </a:spcAft>
              <a:buClrTx/>
              <a:buSzTx/>
              <a:buFontTx/>
              <a:buNone/>
              <a:tabLst/>
              <a:defRPr sz="1800">
                <a:solidFill>
                  <a:srgbClr val="000000"/>
                </a:solidFill>
              </a:defRPr>
            </a:pPr>
            <a:r>
              <a:rPr kumimoji="0" lang="en-US" sz="1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Roboto"/>
                <a:cs typeface="Arial" panose="020B0604020202020204" pitchFamily="34" charset="0"/>
              </a:rPr>
              <a:t>Définition</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Roboto"/>
                <a:cs typeface="Arial" panose="020B0604020202020204" pitchFamily="34" charset="0"/>
              </a:rPr>
              <a:t> de la COI-UNESCO: </a:t>
            </a:r>
          </a:p>
          <a:p>
            <a:pPr marL="114300" marR="0" lvl="0" indent="0" algn="ctr" defTabSz="457189" rtl="0" eaLnBrk="1" fontAlgn="auto" latinLnBrk="0" hangingPunct="1">
              <a:lnSpc>
                <a:spcPct val="150000"/>
              </a:lnSpc>
              <a:spcBef>
                <a:spcPts val="0"/>
              </a:spcBef>
              <a:spcAft>
                <a:spcPts val="0"/>
              </a:spcAft>
              <a:buClrTx/>
              <a:buSzTx/>
              <a:buFontTx/>
              <a:buNone/>
              <a:tabLst/>
              <a:defRPr sz="1800">
                <a:solidFill>
                  <a:srgbClr val="000000"/>
                </a:solidFill>
              </a:defRPr>
            </a:pPr>
            <a:r>
              <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Gill Sans MT"/>
                <a:cs typeface="Arial" panose="020B0604020202020204" pitchFamily="34" charset="0"/>
                <a:sym typeface="Gill Sans MT"/>
              </a:rPr>
              <a:t>“</a:t>
            </a:r>
            <a:r>
              <a:rPr kumimoji="0" lang="fr-FR" sz="1800" b="0" i="1" u="none" strike="noStrike" kern="1200" cap="none" spc="0" normalizeH="0" baseline="0" noProof="0" dirty="0">
                <a:ln>
                  <a:noFill/>
                </a:ln>
                <a:solidFill>
                  <a:srgbClr val="FFFFFF"/>
                </a:solidFill>
                <a:effectLst/>
                <a:uLnTx/>
                <a:uFillTx/>
                <a:latin typeface="Arial" panose="020B0604020202020204" pitchFamily="34" charset="0"/>
                <a:ea typeface="Gill Sans MT"/>
                <a:cs typeface="Arial" panose="020B0604020202020204" pitchFamily="34" charset="0"/>
                <a:sym typeface="Gill Sans MT"/>
              </a:rPr>
              <a:t>La procédure publique d'analyse et d'attribution de</a:t>
            </a:r>
          </a:p>
          <a:p>
            <a:pPr marL="114300" marR="0" lvl="0" indent="0" algn="ctr" defTabSz="457189" rtl="0" eaLnBrk="1" fontAlgn="auto" latinLnBrk="0" hangingPunct="1">
              <a:lnSpc>
                <a:spcPct val="150000"/>
              </a:lnSpc>
              <a:spcBef>
                <a:spcPts val="0"/>
              </a:spcBef>
              <a:spcAft>
                <a:spcPts val="0"/>
              </a:spcAft>
              <a:buClrTx/>
              <a:buSzTx/>
              <a:buFontTx/>
              <a:buNone/>
              <a:tabLst/>
              <a:defRPr sz="1800">
                <a:solidFill>
                  <a:srgbClr val="000000"/>
                </a:solidFill>
              </a:defRPr>
            </a:pPr>
            <a:r>
              <a:rPr kumimoji="0" lang="fr-FR" sz="1800" b="0" i="1" u="none" strike="noStrike" kern="1200" cap="none" spc="0" normalizeH="0" baseline="0" noProof="0" dirty="0">
                <a:ln>
                  <a:noFill/>
                </a:ln>
                <a:solidFill>
                  <a:srgbClr val="FFFFFF"/>
                </a:solidFill>
                <a:effectLst/>
                <a:uLnTx/>
                <a:uFillTx/>
                <a:latin typeface="Arial" panose="020B0604020202020204" pitchFamily="34" charset="0"/>
                <a:ea typeface="Gill Sans MT"/>
                <a:cs typeface="Arial" panose="020B0604020202020204" pitchFamily="34" charset="0"/>
                <a:sym typeface="Gill Sans MT"/>
              </a:rPr>
              <a:t>la répartition spatiale et temporelle des activités humaines afin</a:t>
            </a:r>
          </a:p>
          <a:p>
            <a:pPr marL="114300" marR="0" lvl="0" indent="0" algn="ctr" defTabSz="457189" rtl="0" eaLnBrk="1" fontAlgn="auto" latinLnBrk="0" hangingPunct="1">
              <a:lnSpc>
                <a:spcPct val="150000"/>
              </a:lnSpc>
              <a:spcBef>
                <a:spcPts val="0"/>
              </a:spcBef>
              <a:spcAft>
                <a:spcPts val="0"/>
              </a:spcAft>
              <a:buClrTx/>
              <a:buSzTx/>
              <a:buFontTx/>
              <a:buNone/>
              <a:tabLst/>
              <a:defRPr sz="1800">
                <a:solidFill>
                  <a:srgbClr val="000000"/>
                </a:solidFill>
              </a:defRPr>
            </a:pPr>
            <a:r>
              <a:rPr kumimoji="0" lang="fr-FR" sz="1800" b="0" i="1" u="none" strike="noStrike" kern="1200" cap="none" spc="0" normalizeH="0" baseline="0" noProof="0" dirty="0">
                <a:ln>
                  <a:noFill/>
                </a:ln>
                <a:solidFill>
                  <a:srgbClr val="FFFFFF"/>
                </a:solidFill>
                <a:effectLst/>
                <a:uLnTx/>
                <a:uFillTx/>
                <a:latin typeface="Arial" panose="020B0604020202020204" pitchFamily="34" charset="0"/>
                <a:ea typeface="Gill Sans MT"/>
                <a:cs typeface="Arial" panose="020B0604020202020204" pitchFamily="34" charset="0"/>
                <a:sym typeface="Gill Sans MT"/>
              </a:rPr>
              <a:t>d’atteindre des objectifs écologiques, économiques et sociaux</a:t>
            </a:r>
          </a:p>
          <a:p>
            <a:pPr marL="114300" marR="0" lvl="0" indent="0" algn="ctr" defTabSz="457189" rtl="0" eaLnBrk="1" fontAlgn="auto" latinLnBrk="0" hangingPunct="1">
              <a:lnSpc>
                <a:spcPct val="150000"/>
              </a:lnSpc>
              <a:spcBef>
                <a:spcPts val="0"/>
              </a:spcBef>
              <a:spcAft>
                <a:spcPts val="0"/>
              </a:spcAft>
              <a:buClrTx/>
              <a:buSzTx/>
              <a:buFontTx/>
              <a:buNone/>
              <a:tabLst/>
              <a:defRPr sz="1800">
                <a:solidFill>
                  <a:srgbClr val="000000"/>
                </a:solidFill>
              </a:defRPr>
            </a:pPr>
            <a:r>
              <a:rPr kumimoji="0" lang="fr-FR" sz="1800" b="0" i="1" u="none" strike="noStrike" kern="1200" cap="none" spc="0" normalizeH="0" baseline="0" noProof="0" dirty="0">
                <a:ln>
                  <a:noFill/>
                </a:ln>
                <a:solidFill>
                  <a:srgbClr val="FFFFFF"/>
                </a:solidFill>
                <a:effectLst/>
                <a:uLnTx/>
                <a:uFillTx/>
                <a:latin typeface="Arial" panose="020B0604020202020204" pitchFamily="34" charset="0"/>
                <a:ea typeface="Gill Sans MT"/>
                <a:cs typeface="Arial" panose="020B0604020202020204" pitchFamily="34" charset="0"/>
                <a:sym typeface="Gill Sans MT"/>
              </a:rPr>
              <a:t>qui sont généralement spécifiés par une procédure politique</a:t>
            </a:r>
            <a:r>
              <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Roboto"/>
                <a:cs typeface="Arial" panose="020B0604020202020204" pitchFamily="34" charset="0"/>
                <a:sym typeface="Gill Sans MT"/>
              </a:rPr>
              <a:t>.”</a:t>
            </a:r>
          </a:p>
        </p:txBody>
      </p:sp>
      <p:pic>
        <p:nvPicPr>
          <p:cNvPr id="4" name="Picture 3">
            <a:extLst>
              <a:ext uri="{FF2B5EF4-FFF2-40B4-BE49-F238E27FC236}">
                <a16:creationId xmlns:a16="http://schemas.microsoft.com/office/drawing/2014/main" id="{FA9C06A6-E07C-4603-9A18-0FCB366775B3}"/>
              </a:ext>
            </a:extLst>
          </p:cNvPr>
          <p:cNvPicPr>
            <a:picLocks noChangeAspect="1"/>
          </p:cNvPicPr>
          <p:nvPr/>
        </p:nvPicPr>
        <p:blipFill>
          <a:blip r:embed="rId3"/>
          <a:stretch>
            <a:fillRect/>
          </a:stretch>
        </p:blipFill>
        <p:spPr>
          <a:xfrm>
            <a:off x="6096000" y="4307019"/>
            <a:ext cx="1188720" cy="1676400"/>
          </a:xfrm>
          <a:prstGeom prst="rect">
            <a:avLst/>
          </a:prstGeom>
        </p:spPr>
      </p:pic>
      <p:pic>
        <p:nvPicPr>
          <p:cNvPr id="5" name="Picture 4">
            <a:extLst>
              <a:ext uri="{FF2B5EF4-FFF2-40B4-BE49-F238E27FC236}">
                <a16:creationId xmlns:a16="http://schemas.microsoft.com/office/drawing/2014/main" id="{6BCA05A1-6C55-42E6-8C3D-6E664296456D}"/>
              </a:ext>
            </a:extLst>
          </p:cNvPr>
          <p:cNvPicPr>
            <a:picLocks noChangeAspect="1"/>
          </p:cNvPicPr>
          <p:nvPr/>
        </p:nvPicPr>
        <p:blipFill>
          <a:blip r:embed="rId4"/>
          <a:stretch>
            <a:fillRect/>
          </a:stretch>
        </p:blipFill>
        <p:spPr>
          <a:xfrm>
            <a:off x="4585597" y="4307019"/>
            <a:ext cx="1196340" cy="1676400"/>
          </a:xfrm>
          <a:prstGeom prst="rect">
            <a:avLst/>
          </a:prstGeom>
        </p:spPr>
      </p:pic>
      <p:pic>
        <p:nvPicPr>
          <p:cNvPr id="6" name="Picture 5">
            <a:extLst>
              <a:ext uri="{FF2B5EF4-FFF2-40B4-BE49-F238E27FC236}">
                <a16:creationId xmlns:a16="http://schemas.microsoft.com/office/drawing/2014/main" id="{D094456F-A7A1-487D-BB0D-702C2D983FEA}"/>
              </a:ext>
            </a:extLst>
          </p:cNvPr>
          <p:cNvPicPr>
            <a:picLocks noChangeAspect="1"/>
          </p:cNvPicPr>
          <p:nvPr/>
        </p:nvPicPr>
        <p:blipFill>
          <a:blip r:embed="rId5"/>
          <a:stretch>
            <a:fillRect/>
          </a:stretch>
        </p:blipFill>
        <p:spPr>
          <a:xfrm>
            <a:off x="3067574" y="4307019"/>
            <a:ext cx="1203960" cy="1676400"/>
          </a:xfrm>
          <a:prstGeom prst="rect">
            <a:avLst/>
          </a:prstGeom>
        </p:spPr>
      </p:pic>
      <p:pic>
        <p:nvPicPr>
          <p:cNvPr id="7" name="Picture 6">
            <a:extLst>
              <a:ext uri="{FF2B5EF4-FFF2-40B4-BE49-F238E27FC236}">
                <a16:creationId xmlns:a16="http://schemas.microsoft.com/office/drawing/2014/main" id="{BCD2B10F-3F83-436A-8E03-9E9A35B3464B}"/>
              </a:ext>
            </a:extLst>
          </p:cNvPr>
          <p:cNvPicPr>
            <a:picLocks noChangeAspect="1"/>
          </p:cNvPicPr>
          <p:nvPr/>
        </p:nvPicPr>
        <p:blipFill>
          <a:blip r:embed="rId6"/>
          <a:stretch>
            <a:fillRect/>
          </a:stretch>
        </p:blipFill>
        <p:spPr>
          <a:xfrm>
            <a:off x="566571" y="4307019"/>
            <a:ext cx="2186940" cy="1676400"/>
          </a:xfrm>
          <a:prstGeom prst="rect">
            <a:avLst/>
          </a:prstGeom>
        </p:spPr>
      </p:pic>
    </p:spTree>
    <p:extLst>
      <p:ext uri="{BB962C8B-B14F-4D97-AF65-F5344CB8AC3E}">
        <p14:creationId xmlns:p14="http://schemas.microsoft.com/office/powerpoint/2010/main" val="116233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ChangeArrowheads="1"/>
          </p:cNvSpPr>
          <p:nvPr/>
        </p:nvSpPr>
        <p:spPr bwMode="auto">
          <a:xfrm>
            <a:off x="7546644" y="3133544"/>
            <a:ext cx="4268367"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285750" marR="0" lvl="0" indent="-285750" algn="just" defTabSz="914400" rtl="0" eaLnBrk="1" fontAlgn="auto" latinLnBrk="0" hangingPunct="1">
              <a:lnSpc>
                <a:spcPct val="150000"/>
              </a:lnSpc>
              <a:spcBef>
                <a:spcPct val="0"/>
              </a:spcBef>
              <a:spcAft>
                <a:spcPts val="0"/>
              </a:spcAft>
              <a:buClrTx/>
              <a:buSzTx/>
              <a:buFontTx/>
              <a:buChar char="•"/>
              <a:tabLst/>
              <a:defRPr/>
            </a:pP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rPr>
              <a:t>Réduire les conflits entre les utilisations</a:t>
            </a:r>
          </a:p>
          <a:p>
            <a:pPr marL="285750" marR="0" lvl="0" indent="-285750" algn="just" defTabSz="914400" rtl="0" eaLnBrk="1" fontAlgn="auto" latinLnBrk="0" hangingPunct="1">
              <a:lnSpc>
                <a:spcPct val="150000"/>
              </a:lnSpc>
              <a:spcBef>
                <a:spcPct val="0"/>
              </a:spcBef>
              <a:spcAft>
                <a:spcPts val="0"/>
              </a:spcAft>
              <a:buClrTx/>
              <a:buSzTx/>
              <a:buFontTx/>
              <a:buChar char="•"/>
              <a:tabLst/>
              <a:defRPr/>
            </a:pP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rPr>
              <a:t>Prévisibilité et certitude accrues</a:t>
            </a:r>
          </a:p>
          <a:p>
            <a:pPr marL="285750" marR="0" lvl="0" indent="-285750" algn="just" defTabSz="914400" rtl="0" eaLnBrk="1" fontAlgn="auto" latinLnBrk="0" hangingPunct="1">
              <a:lnSpc>
                <a:spcPct val="150000"/>
              </a:lnSpc>
              <a:spcBef>
                <a:spcPct val="0"/>
              </a:spcBef>
              <a:spcAft>
                <a:spcPts val="0"/>
              </a:spcAft>
              <a:buClrTx/>
              <a:buSzTx/>
              <a:buFontTx/>
              <a:buChar char="•"/>
              <a:tabLst/>
              <a:defRPr/>
            </a:pP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rPr>
              <a:t>Faciliter les usages compatibles</a:t>
            </a:r>
          </a:p>
          <a:p>
            <a:pPr marL="285750" marR="0" lvl="0" indent="-285750" algn="just" defTabSz="914400" rtl="0" eaLnBrk="1" fontAlgn="auto" latinLnBrk="0" hangingPunct="1">
              <a:lnSpc>
                <a:spcPct val="150000"/>
              </a:lnSpc>
              <a:spcBef>
                <a:spcPct val="0"/>
              </a:spcBef>
              <a:spcAft>
                <a:spcPts val="0"/>
              </a:spcAft>
              <a:buClrTx/>
              <a:buSzTx/>
              <a:buFontTx/>
              <a:buChar char="•"/>
              <a:tabLst/>
              <a:defRPr/>
            </a:pP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rPr>
              <a:t>Préserver les services écosystémiques critiques</a:t>
            </a:r>
          </a:p>
        </p:txBody>
      </p:sp>
      <p:graphicFrame>
        <p:nvGraphicFramePr>
          <p:cNvPr id="8" name="Group 52"/>
          <p:cNvGraphicFramePr>
            <a:graphicFrameLocks noGrp="1"/>
          </p:cNvGraphicFramePr>
          <p:nvPr/>
        </p:nvGraphicFramePr>
        <p:xfrm>
          <a:off x="573438" y="1539988"/>
          <a:ext cx="6665697" cy="4534218"/>
        </p:xfrm>
        <a:graphic>
          <a:graphicData uri="http://schemas.openxmlformats.org/drawingml/2006/table">
            <a:tbl>
              <a:tblPr/>
              <a:tblGrid>
                <a:gridCol w="3005103">
                  <a:extLst>
                    <a:ext uri="{9D8B030D-6E8A-4147-A177-3AD203B41FA5}">
                      <a16:colId xmlns:a16="http://schemas.microsoft.com/office/drawing/2014/main" val="20000"/>
                    </a:ext>
                  </a:extLst>
                </a:gridCol>
                <a:gridCol w="3660594">
                  <a:extLst>
                    <a:ext uri="{9D8B030D-6E8A-4147-A177-3AD203B41FA5}">
                      <a16:colId xmlns:a16="http://schemas.microsoft.com/office/drawing/2014/main" val="20001"/>
                    </a:ext>
                  </a:extLst>
                </a:gridCol>
              </a:tblGrid>
              <a:tr h="455613">
                <a:tc gridSpan="2">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fr-FR" sz="1800" b="0" i="0" u="none" strike="noStrike" cap="none" normalizeH="0" baseline="0" dirty="0">
                          <a:ln>
                            <a:noFill/>
                          </a:ln>
                          <a:solidFill>
                            <a:srgbClr val="336699"/>
                          </a:solidFill>
                          <a:effectLst/>
                          <a:latin typeface="+mn-lt"/>
                          <a:ea typeface="ＭＳ Ｐゴシック" pitchFamily="34" charset="-128"/>
                        </a:rPr>
                        <a:t>         </a:t>
                      </a:r>
                      <a:r>
                        <a:rPr kumimoji="0" lang="es-ES" altLang="fr-FR" sz="1800" b="1" i="0" u="none" strike="noStrike" cap="none" normalizeH="0" baseline="0" dirty="0">
                          <a:ln>
                            <a:noFill/>
                          </a:ln>
                          <a:solidFill>
                            <a:srgbClr val="336699"/>
                          </a:solidFill>
                          <a:effectLst/>
                          <a:latin typeface="+mn-lt"/>
                          <a:ea typeface="ＭＳ Ｐゴシック" pitchFamily="34" charset="-128"/>
                        </a:rPr>
                        <a:t>De                                                           A</a:t>
                      </a:r>
                      <a:endParaRPr kumimoji="0" lang="en-GB" altLang="fr-FR" sz="1800" b="1"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455613">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err="1">
                          <a:ln>
                            <a:noFill/>
                          </a:ln>
                          <a:solidFill>
                            <a:srgbClr val="336699"/>
                          </a:solidFill>
                          <a:effectLst/>
                          <a:latin typeface="+mn-lt"/>
                          <a:ea typeface="ＭＳ Ｐゴシック" pitchFamily="34" charset="-128"/>
                        </a:rPr>
                        <a:t>Espèces</a:t>
                      </a:r>
                      <a:r>
                        <a:rPr kumimoji="0" lang="en-GB" altLang="fr-FR" sz="1800" b="0" i="0" u="none" strike="noStrike" cap="none" normalizeH="0" baseline="0" dirty="0">
                          <a:ln>
                            <a:noFill/>
                          </a:ln>
                          <a:solidFill>
                            <a:srgbClr val="336699"/>
                          </a:solidFill>
                          <a:effectLst/>
                          <a:latin typeface="+mn-lt"/>
                          <a:ea typeface="ＭＳ Ｐゴシック" pitchFamily="34" charset="-128"/>
                        </a:rPr>
                        <a:t> </a:t>
                      </a:r>
                      <a:r>
                        <a:rPr kumimoji="0" lang="en-GB" altLang="fr-FR" sz="1800" b="0" i="0" u="none" strike="noStrike" cap="none" normalizeH="0" baseline="0" dirty="0" err="1">
                          <a:ln>
                            <a:noFill/>
                          </a:ln>
                          <a:solidFill>
                            <a:srgbClr val="336699"/>
                          </a:solidFill>
                          <a:effectLst/>
                          <a:latin typeface="+mn-lt"/>
                          <a:ea typeface="ＭＳ Ｐゴシック" pitchFamily="34" charset="-128"/>
                        </a:rPr>
                        <a:t>individuelles</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err="1">
                          <a:ln>
                            <a:noFill/>
                          </a:ln>
                          <a:solidFill>
                            <a:srgbClr val="336699"/>
                          </a:solidFill>
                          <a:effectLst/>
                          <a:latin typeface="+mn-lt"/>
                          <a:ea typeface="ＭＳ Ｐゴシック" pitchFamily="34" charset="-128"/>
                        </a:rPr>
                        <a:t>Écosystèmes</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5613">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a:ln>
                            <a:noFill/>
                          </a:ln>
                          <a:solidFill>
                            <a:srgbClr val="336699"/>
                          </a:solidFill>
                          <a:effectLst/>
                          <a:latin typeface="+mn-lt"/>
                          <a:ea typeface="ＭＳ Ｐゴシック" pitchFamily="34" charset="-128"/>
                        </a:rPr>
                        <a:t>Petite </a:t>
                      </a:r>
                      <a:r>
                        <a:rPr kumimoji="0" lang="en-GB" altLang="fr-FR" sz="1800" b="0" i="0" u="none" strike="noStrike" cap="none" normalizeH="0" baseline="0" dirty="0" err="1">
                          <a:ln>
                            <a:noFill/>
                          </a:ln>
                          <a:solidFill>
                            <a:srgbClr val="336699"/>
                          </a:solidFill>
                          <a:effectLst/>
                          <a:latin typeface="+mn-lt"/>
                          <a:ea typeface="ＭＳ Ｐゴシック" pitchFamily="34" charset="-128"/>
                        </a:rPr>
                        <a:t>échelle</a:t>
                      </a:r>
                      <a:r>
                        <a:rPr kumimoji="0" lang="en-GB" altLang="fr-FR" sz="1800" b="0" i="0" u="none" strike="noStrike" cap="none" normalizeH="0" baseline="0" dirty="0">
                          <a:ln>
                            <a:noFill/>
                          </a:ln>
                          <a:solidFill>
                            <a:srgbClr val="336699"/>
                          </a:solidFill>
                          <a:effectLst/>
                          <a:latin typeface="+mn-lt"/>
                          <a:ea typeface="ＭＳ Ｐゴシック" pitchFamily="34" charset="-128"/>
                        </a:rPr>
                        <a:t> </a:t>
                      </a:r>
                      <a:r>
                        <a:rPr kumimoji="0" lang="en-GB" altLang="fr-FR" sz="1800" b="0" i="0" u="none" strike="noStrike" cap="none" normalizeH="0" baseline="0" dirty="0" err="1">
                          <a:ln>
                            <a:noFill/>
                          </a:ln>
                          <a:solidFill>
                            <a:srgbClr val="336699"/>
                          </a:solidFill>
                          <a:effectLst/>
                          <a:latin typeface="+mn-lt"/>
                          <a:ea typeface="ＭＳ Ｐゴシック" pitchFamily="34" charset="-128"/>
                        </a:rPr>
                        <a:t>spatiale</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err="1">
                          <a:ln>
                            <a:noFill/>
                          </a:ln>
                          <a:solidFill>
                            <a:srgbClr val="336699"/>
                          </a:solidFill>
                          <a:effectLst/>
                          <a:latin typeface="+mn-lt"/>
                          <a:ea typeface="ＭＳ Ｐゴシック" pitchFamily="34" charset="-128"/>
                        </a:rPr>
                        <a:t>Échelle</a:t>
                      </a:r>
                      <a:r>
                        <a:rPr kumimoji="0" lang="en-GB" altLang="fr-FR" sz="1800" b="0" i="0" u="none" strike="noStrike" cap="none" normalizeH="0" baseline="0" dirty="0">
                          <a:ln>
                            <a:noFill/>
                          </a:ln>
                          <a:solidFill>
                            <a:srgbClr val="336699"/>
                          </a:solidFill>
                          <a:effectLst/>
                          <a:latin typeface="+mn-lt"/>
                          <a:ea typeface="ＭＳ Ｐゴシック" pitchFamily="34" charset="-128"/>
                        </a:rPr>
                        <a:t> multiple, incl. </a:t>
                      </a:r>
                      <a:r>
                        <a:rPr kumimoji="0" lang="en-GB" altLang="fr-FR" sz="1800" b="0" i="0" u="none" strike="noStrike" cap="none" normalizeH="0" baseline="0" dirty="0" err="1">
                          <a:ln>
                            <a:noFill/>
                          </a:ln>
                          <a:solidFill>
                            <a:srgbClr val="336699"/>
                          </a:solidFill>
                          <a:effectLst/>
                          <a:latin typeface="+mn-lt"/>
                          <a:ea typeface="ＭＳ Ｐゴシック" pitchFamily="34" charset="-128"/>
                        </a:rPr>
                        <a:t>transfrontalier</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5613">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a:ln>
                            <a:noFill/>
                          </a:ln>
                          <a:solidFill>
                            <a:srgbClr val="336699"/>
                          </a:solidFill>
                          <a:effectLst/>
                          <a:latin typeface="+mn-lt"/>
                          <a:ea typeface="ＭＳ Ｐゴシック" pitchFamily="34" charset="-128"/>
                        </a:rPr>
                        <a:t>Perspective à court </a:t>
                      </a:r>
                      <a:r>
                        <a:rPr kumimoji="0" lang="en-GB" altLang="fr-FR" sz="1800" b="0" i="0" u="none" strike="noStrike" cap="none" normalizeH="0" baseline="0" dirty="0" err="1">
                          <a:ln>
                            <a:noFill/>
                          </a:ln>
                          <a:solidFill>
                            <a:srgbClr val="336699"/>
                          </a:solidFill>
                          <a:effectLst/>
                          <a:latin typeface="+mn-lt"/>
                          <a:ea typeface="ＭＳ Ｐゴシック" pitchFamily="34" charset="-128"/>
                        </a:rPr>
                        <a:t>terme</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a:ln>
                            <a:noFill/>
                          </a:ln>
                          <a:solidFill>
                            <a:srgbClr val="336699"/>
                          </a:solidFill>
                          <a:effectLst/>
                          <a:latin typeface="+mn-lt"/>
                          <a:ea typeface="ＭＳ Ｐゴシック" pitchFamily="34" charset="-128"/>
                        </a:rPr>
                        <a:t>Perspective à long </a:t>
                      </a:r>
                      <a:r>
                        <a:rPr kumimoji="0" lang="en-GB" altLang="fr-FR" sz="1800" b="0" i="0" u="none" strike="noStrike" cap="none" normalizeH="0" baseline="0" dirty="0" err="1">
                          <a:ln>
                            <a:noFill/>
                          </a:ln>
                          <a:solidFill>
                            <a:srgbClr val="336699"/>
                          </a:solidFill>
                          <a:effectLst/>
                          <a:latin typeface="+mn-lt"/>
                          <a:ea typeface="ＭＳ Ｐゴシック" pitchFamily="34" charset="-128"/>
                        </a:rPr>
                        <a:t>terme</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61987">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err="1">
                          <a:ln>
                            <a:noFill/>
                          </a:ln>
                          <a:solidFill>
                            <a:srgbClr val="336699"/>
                          </a:solidFill>
                          <a:effectLst/>
                          <a:latin typeface="+mn-lt"/>
                          <a:ea typeface="ＭＳ Ｐゴシック" pitchFamily="34" charset="-128"/>
                        </a:rPr>
                        <a:t>L’Homme</a:t>
                      </a:r>
                      <a:r>
                        <a:rPr kumimoji="0" lang="en-GB" altLang="fr-FR" sz="1800" b="0" i="0" u="none" strike="noStrike" cap="none" normalizeH="0" baseline="0" dirty="0">
                          <a:ln>
                            <a:noFill/>
                          </a:ln>
                          <a:solidFill>
                            <a:srgbClr val="336699"/>
                          </a:solidFill>
                          <a:effectLst/>
                          <a:latin typeface="+mn-lt"/>
                          <a:ea typeface="ＭＳ Ｐゴシック" pitchFamily="34" charset="-128"/>
                        </a:rPr>
                        <a:t> : </a:t>
                      </a:r>
                      <a:r>
                        <a:rPr kumimoji="0" lang="en-GB" altLang="fr-FR" sz="1800" b="0" i="0" u="none" strike="noStrike" cap="none" normalizeH="0" baseline="0" dirty="0" err="1">
                          <a:ln>
                            <a:noFill/>
                          </a:ln>
                          <a:solidFill>
                            <a:srgbClr val="336699"/>
                          </a:solidFill>
                          <a:effectLst/>
                          <a:latin typeface="+mn-lt"/>
                          <a:ea typeface="ＭＳ Ｐゴシック" pitchFamily="34" charset="-128"/>
                        </a:rPr>
                        <a:t>indépendant</a:t>
                      </a:r>
                      <a:r>
                        <a:rPr kumimoji="0" lang="en-GB" altLang="fr-FR" sz="1800" b="0" i="0" u="none" strike="noStrike" cap="none" normalizeH="0" baseline="0" dirty="0">
                          <a:ln>
                            <a:noFill/>
                          </a:ln>
                          <a:solidFill>
                            <a:srgbClr val="336699"/>
                          </a:solidFill>
                          <a:effectLst/>
                          <a:latin typeface="+mn-lt"/>
                          <a:ea typeface="ＭＳ Ｐゴシック" pitchFamily="34" charset="-128"/>
                        </a:rPr>
                        <a:t> des </a:t>
                      </a:r>
                      <a:r>
                        <a:rPr kumimoji="0" lang="en-GB" altLang="fr-FR" sz="1800" b="0" i="0" u="none" strike="noStrike" cap="none" normalizeH="0" baseline="0" dirty="0" err="1">
                          <a:ln>
                            <a:noFill/>
                          </a:ln>
                          <a:solidFill>
                            <a:srgbClr val="336699"/>
                          </a:solidFill>
                          <a:effectLst/>
                          <a:latin typeface="+mn-lt"/>
                          <a:ea typeface="ＭＳ Ｐゴシック" pitchFamily="34" charset="-128"/>
                        </a:rPr>
                        <a:t>écosystèmes</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fr-FR" sz="1800" b="0" i="0" u="none" strike="noStrike" cap="none" normalizeH="0" baseline="0" dirty="0" err="1">
                          <a:ln>
                            <a:noFill/>
                          </a:ln>
                          <a:solidFill>
                            <a:srgbClr val="336699"/>
                          </a:solidFill>
                          <a:effectLst/>
                          <a:latin typeface="+mn-lt"/>
                          <a:ea typeface="ＭＳ Ｐゴシック" pitchFamily="34" charset="-128"/>
                        </a:rPr>
                        <a:t>L’Homme</a:t>
                      </a:r>
                      <a:r>
                        <a:rPr kumimoji="0" lang="en-GB" altLang="fr-FR" sz="1800" b="0" i="0" u="none" strike="noStrike" cap="none" normalizeH="0" baseline="0" dirty="0">
                          <a:ln>
                            <a:noFill/>
                          </a:ln>
                          <a:solidFill>
                            <a:srgbClr val="336699"/>
                          </a:solidFill>
                          <a:effectLst/>
                          <a:latin typeface="+mn-lt"/>
                          <a:ea typeface="ＭＳ Ｐゴシック" pitchFamily="34" charset="-128"/>
                        </a:rPr>
                        <a:t>: </a:t>
                      </a:r>
                      <a:r>
                        <a:rPr kumimoji="0" lang="en-GB" altLang="fr-FR" sz="1800" b="0" i="0" u="none" strike="noStrike" cap="none" normalizeH="0" baseline="0" dirty="0" err="1">
                          <a:ln>
                            <a:noFill/>
                          </a:ln>
                          <a:solidFill>
                            <a:srgbClr val="336699"/>
                          </a:solidFill>
                          <a:effectLst/>
                          <a:latin typeface="+mn-lt"/>
                          <a:ea typeface="ＭＳ Ｐゴシック" pitchFamily="34" charset="-128"/>
                        </a:rPr>
                        <a:t>partie</a:t>
                      </a:r>
                      <a:r>
                        <a:rPr kumimoji="0" lang="en-GB" altLang="fr-FR" sz="1800" b="0" i="0" u="none" strike="noStrike" cap="none" normalizeH="0" baseline="0" dirty="0">
                          <a:ln>
                            <a:noFill/>
                          </a:ln>
                          <a:solidFill>
                            <a:srgbClr val="336699"/>
                          </a:solidFill>
                          <a:effectLst/>
                          <a:latin typeface="+mn-lt"/>
                          <a:ea typeface="ＭＳ Ｐゴシック" pitchFamily="34" charset="-128"/>
                        </a:rPr>
                        <a:t> </a:t>
                      </a:r>
                      <a:r>
                        <a:rPr kumimoji="0" lang="en-GB" altLang="fr-FR" sz="1800" b="0" i="0" u="none" strike="noStrike" cap="none" normalizeH="0" baseline="0" dirty="0" err="1">
                          <a:ln>
                            <a:noFill/>
                          </a:ln>
                          <a:solidFill>
                            <a:srgbClr val="336699"/>
                          </a:solidFill>
                          <a:effectLst/>
                          <a:latin typeface="+mn-lt"/>
                          <a:ea typeface="ＭＳ Ｐゴシック" pitchFamily="34" charset="-128"/>
                        </a:rPr>
                        <a:t>intégrante</a:t>
                      </a:r>
                      <a:r>
                        <a:rPr kumimoji="0" lang="en-GB" altLang="fr-FR" sz="1800" b="0" i="0" u="none" strike="noStrike" cap="none" normalizeH="0" baseline="0" dirty="0">
                          <a:ln>
                            <a:noFill/>
                          </a:ln>
                          <a:solidFill>
                            <a:srgbClr val="336699"/>
                          </a:solidFill>
                          <a:effectLst/>
                          <a:latin typeface="+mn-lt"/>
                          <a:ea typeface="ＭＳ Ｐゴシック" pitchFamily="34" charset="-128"/>
                        </a:rPr>
                        <a:t> des </a:t>
                      </a:r>
                      <a:r>
                        <a:rPr kumimoji="0" lang="en-GB" altLang="fr-FR" sz="1800" b="0" i="0" u="none" strike="noStrike" cap="none" normalizeH="0" baseline="0" dirty="0" err="1">
                          <a:ln>
                            <a:noFill/>
                          </a:ln>
                          <a:solidFill>
                            <a:srgbClr val="336699"/>
                          </a:solidFill>
                          <a:effectLst/>
                          <a:latin typeface="+mn-lt"/>
                          <a:ea typeface="ＭＳ Ｐゴシック" pitchFamily="34" charset="-128"/>
                        </a:rPr>
                        <a:t>écosystèmes</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61987">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rgbClr val="336699"/>
                          </a:solidFill>
                          <a:effectLst/>
                          <a:latin typeface="+mn-lt"/>
                          <a:ea typeface="ＭＳ Ｐゴシック" pitchFamily="34" charset="-128"/>
                        </a:rPr>
                        <a:t>La gestion qui se sépare de la recherche</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rgbClr val="336699"/>
                          </a:solidFill>
                          <a:effectLst/>
                          <a:latin typeface="+mn-lt"/>
                          <a:ea typeface="ＭＳ Ｐゴシック" pitchFamily="34" charset="-128"/>
                        </a:rPr>
                        <a:t>Planification et gestion adaptatives fondées sur la science, y compris CC</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50912">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rgbClr val="336699"/>
                          </a:solidFill>
                          <a:effectLst/>
                          <a:latin typeface="+mn-lt"/>
                          <a:ea typeface="ＭＳ Ｐゴシック" pitchFamily="34" charset="-128"/>
                        </a:rPr>
                        <a:t>Gestion des matières premières et des secteurs économiques</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a:solidFill>
                            <a:schemeClr val="tx1"/>
                          </a:solidFill>
                          <a:latin typeface="Arial" pitchFamily="34" charset="0"/>
                          <a:ea typeface="ＭＳ Ｐゴシック" pitchFamily="34" charset="-128"/>
                        </a:defRPr>
                      </a:lvl1pPr>
                      <a:lvl2pPr marL="742950" indent="-285750" eaLnBrk="0" hangingPunct="0">
                        <a:spcBef>
                          <a:spcPct val="20000"/>
                        </a:spcBef>
                        <a:defRPr>
                          <a:solidFill>
                            <a:schemeClr val="tx1"/>
                          </a:solidFill>
                          <a:latin typeface="Arial" pitchFamily="34" charset="0"/>
                          <a:ea typeface="ＭＳ Ｐゴシック" pitchFamily="34" charset="-128"/>
                        </a:defRPr>
                      </a:lvl2pPr>
                      <a:lvl3pPr marL="1143000" indent="-228600" eaLnBrk="0" hangingPunct="0">
                        <a:spcBef>
                          <a:spcPct val="20000"/>
                        </a:spcBef>
                        <a:defRPr sz="1600">
                          <a:solidFill>
                            <a:schemeClr val="tx1"/>
                          </a:solidFill>
                          <a:latin typeface="Arial" pitchFamily="34" charset="0"/>
                          <a:ea typeface="ＭＳ Ｐゴシック" pitchFamily="34" charset="-128"/>
                        </a:defRPr>
                      </a:lvl3pPr>
                      <a:lvl4pPr marL="1600200" indent="-228600" eaLnBrk="0" hangingPunct="0">
                        <a:spcBef>
                          <a:spcPct val="20000"/>
                        </a:spcBef>
                        <a:defRPr sz="1400">
                          <a:solidFill>
                            <a:schemeClr val="tx1"/>
                          </a:solidFill>
                          <a:latin typeface="Arial" pitchFamily="34" charset="0"/>
                          <a:ea typeface="ＭＳ Ｐゴシック" pitchFamily="34" charset="-128"/>
                        </a:defRPr>
                      </a:lvl4pPr>
                      <a:lvl5pPr marL="2057400" indent="-228600" eaLnBrk="0" hangingPunct="0">
                        <a:spcBef>
                          <a:spcPct val="20000"/>
                        </a:spcBef>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rgbClr val="336699"/>
                          </a:solidFill>
                          <a:effectLst/>
                          <a:latin typeface="+mn-lt"/>
                          <a:ea typeface="ＭＳ Ｐゴシック" pitchFamily="34" charset="-128"/>
                        </a:rPr>
                        <a:t>Soutenir le potentiel de production de biens et de services</a:t>
                      </a:r>
                      <a:endParaRPr kumimoji="0" lang="en-GB" altLang="fr-FR" sz="1800" b="0" i="0" u="none" strike="noStrike" cap="none" normalizeH="0" baseline="0" dirty="0">
                        <a:ln>
                          <a:noFill/>
                        </a:ln>
                        <a:solidFill>
                          <a:srgbClr val="336699"/>
                        </a:solidFill>
                        <a:effectLst/>
                        <a:latin typeface="+mn-lt"/>
                        <a:ea typeface="ＭＳ Ｐゴシック" pitchFamily="34" charset="-128"/>
                      </a:endParaRPr>
                    </a:p>
                  </a:txBody>
                  <a:tcPr marL="91451" marR="91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74781" name="Right Arrow 8"/>
          <p:cNvSpPr>
            <a:spLocks noChangeArrowheads="1"/>
          </p:cNvSpPr>
          <p:nvPr/>
        </p:nvSpPr>
        <p:spPr bwMode="auto">
          <a:xfrm>
            <a:off x="2780806" y="1645547"/>
            <a:ext cx="1620272" cy="259866"/>
          </a:xfrm>
          <a:prstGeom prst="rightArrow">
            <a:avLst>
              <a:gd name="adj1" fmla="val 50000"/>
              <a:gd name="adj2" fmla="val 50122"/>
            </a:avLst>
          </a:prstGeom>
          <a:solidFill>
            <a:srgbClr val="FCC002"/>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4782" name="Rectangle 9"/>
          <p:cNvSpPr>
            <a:spLocks noChangeArrowheads="1"/>
          </p:cNvSpPr>
          <p:nvPr/>
        </p:nvSpPr>
        <p:spPr bwMode="auto">
          <a:xfrm>
            <a:off x="8712452" y="2370822"/>
            <a:ext cx="2255746" cy="584775"/>
          </a:xfrm>
          <a:prstGeom prst="rect">
            <a:avLst/>
          </a:prstGeom>
          <a:solidFill>
            <a:srgbClr val="FCC002"/>
          </a:solidFill>
          <a:ln>
            <a:noFill/>
          </a:ln>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Bénéfices:</a:t>
            </a:r>
          </a:p>
        </p:txBody>
      </p:sp>
      <p:sp>
        <p:nvSpPr>
          <p:cNvPr id="74783" name="Slide Number Placeholder 1"/>
          <p:cNvSpPr>
            <a:spLocks noGrp="1"/>
          </p:cNvSpPr>
          <p:nvPr>
            <p:ph type="sldNum" sz="quarter" idx="11"/>
          </p:nvPr>
        </p:nvSpPr>
        <p:spPr>
          <a:xfrm>
            <a:off x="10155238" y="6427788"/>
            <a:ext cx="40481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12" indent="-285736">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2942" indent="-228588">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118"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295"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47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648"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8825"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00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B419BD18-BCC6-47ED-BB63-09F5AF307941}" type="slidenum">
              <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endParaRPr>
          </a:p>
        </p:txBody>
      </p:sp>
      <p:sp>
        <p:nvSpPr>
          <p:cNvPr id="3" name="Google Shape;145;p5">
            <a:extLst>
              <a:ext uri="{FF2B5EF4-FFF2-40B4-BE49-F238E27FC236}">
                <a16:creationId xmlns:a16="http://schemas.microsoft.com/office/drawing/2014/main" id="{EF52668E-B010-7A24-9D02-55FEB93BEAD0}"/>
              </a:ext>
            </a:extLst>
          </p:cNvPr>
          <p:cNvSpPr txBox="1"/>
          <p:nvPr/>
        </p:nvSpPr>
        <p:spPr>
          <a:xfrm>
            <a:off x="496985" y="176681"/>
            <a:ext cx="9994552" cy="500601"/>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US" sz="2400" b="1" i="0" u="none" strike="noStrike" kern="0" cap="none" spc="0" normalizeH="0" baseline="0" noProof="0" dirty="0">
                <a:ln>
                  <a:noFill/>
                </a:ln>
                <a:solidFill>
                  <a:srgbClr val="002060"/>
                </a:solidFill>
                <a:effectLst/>
                <a:uLnTx/>
                <a:uFillTx/>
                <a:latin typeface="Arial"/>
                <a:ea typeface="Roboto"/>
                <a:cs typeface="Arial"/>
                <a:sym typeface="Arial"/>
              </a:rPr>
              <a:t> </a:t>
            </a:r>
            <a:r>
              <a:rPr kumimoji="0" lang="fr-FR" sz="2400" b="1" i="0" u="none" strike="noStrike" kern="0" cap="none" spc="0" normalizeH="0" baseline="0" noProof="0" dirty="0">
                <a:ln>
                  <a:noFill/>
                </a:ln>
                <a:solidFill>
                  <a:srgbClr val="002060"/>
                </a:solidFill>
                <a:effectLst/>
                <a:uLnTx/>
                <a:uFillTx/>
                <a:latin typeface="Arial"/>
                <a:ea typeface="Roboto"/>
                <a:cs typeface="Arial"/>
                <a:sym typeface="Arial"/>
              </a:rPr>
              <a:t>Intégrer les services écosystémiques marins dans </a:t>
            </a:r>
            <a:r>
              <a:rPr kumimoji="0" lang="en-US" sz="2400" b="1" i="0" u="none" strike="noStrike" kern="0" cap="none" spc="0" normalizeH="0" baseline="0" noProof="0" dirty="0">
                <a:ln>
                  <a:noFill/>
                </a:ln>
                <a:solidFill>
                  <a:srgbClr val="002060"/>
                </a:solidFill>
                <a:effectLst/>
                <a:uLnTx/>
                <a:uFillTx/>
                <a:latin typeface="Arial"/>
                <a:ea typeface="Roboto"/>
                <a:cs typeface="Arial"/>
                <a:sym typeface="Arial"/>
              </a:rPr>
              <a:t>MSP</a:t>
            </a:r>
          </a:p>
        </p:txBody>
      </p:sp>
    </p:spTree>
    <p:extLst>
      <p:ext uri="{BB962C8B-B14F-4D97-AF65-F5344CB8AC3E}">
        <p14:creationId xmlns:p14="http://schemas.microsoft.com/office/powerpoint/2010/main" val="251882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p:nvPr/>
        </p:nvSpPr>
        <p:spPr>
          <a:xfrm>
            <a:off x="119270" y="176681"/>
            <a:ext cx="10588487" cy="869933"/>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fr-FR" sz="2400" b="1" i="0" u="none" strike="noStrike" kern="0" cap="none" spc="0" normalizeH="0" baseline="0" noProof="0" dirty="0">
                <a:ln>
                  <a:noFill/>
                </a:ln>
                <a:solidFill>
                  <a:srgbClr val="002060"/>
                </a:solidFill>
                <a:effectLst/>
                <a:uLnTx/>
                <a:uFillTx/>
                <a:latin typeface="Arial"/>
                <a:ea typeface="+mn-ea"/>
                <a:cs typeface="Arial"/>
                <a:sym typeface="Arial"/>
              </a:rPr>
              <a:t>Feuille de route commune pour accélérer les processus MSP dans le monde</a:t>
            </a:r>
            <a:endParaRPr kumimoji="0" sz="2400" b="1" i="0" u="none" strike="noStrike" kern="0" cap="none" spc="0" normalizeH="0" baseline="0" noProof="0" dirty="0">
              <a:ln>
                <a:noFill/>
              </a:ln>
              <a:solidFill>
                <a:srgbClr val="41B7C8"/>
              </a:solidFill>
              <a:effectLst/>
              <a:uLnTx/>
              <a:uFillTx/>
              <a:latin typeface="Arial"/>
              <a:ea typeface="Arial"/>
              <a:cs typeface="Arial"/>
              <a:sym typeface="Arial"/>
            </a:endParaRPr>
          </a:p>
        </p:txBody>
      </p:sp>
      <p:sp>
        <p:nvSpPr>
          <p:cNvPr id="4" name="Rectangle 4">
            <a:extLst>
              <a:ext uri="{FF2B5EF4-FFF2-40B4-BE49-F238E27FC236}">
                <a16:creationId xmlns:a16="http://schemas.microsoft.com/office/drawing/2014/main" id="{9FE8A3B9-E388-A03D-1BE5-F267B1C3C1A1}"/>
              </a:ext>
            </a:extLst>
          </p:cNvPr>
          <p:cNvSpPr>
            <a:spLocks noChangeArrowheads="1"/>
          </p:cNvSpPr>
          <p:nvPr/>
        </p:nvSpPr>
        <p:spPr bwMode="auto">
          <a:xfrm>
            <a:off x="5203021" y="1588586"/>
            <a:ext cx="5815263"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285750" marR="0" lvl="0" indent="-285750" algn="just" defTabSz="914400" rtl="0" eaLnBrk="1" fontAlgn="auto" latinLnBrk="0" hangingPunct="1">
              <a:lnSpc>
                <a:spcPct val="150000"/>
              </a:lnSpc>
              <a:spcBef>
                <a:spcPct val="0"/>
              </a:spcBef>
              <a:spcAft>
                <a:spcPts val="0"/>
              </a:spcAft>
              <a:buClrTx/>
              <a:buSzTx/>
              <a:buFontTx/>
              <a:buChar char="•"/>
              <a:tabLst/>
              <a:defRPr/>
            </a:pPr>
            <a:r>
              <a:rPr kumimoji="0" lang="en-US"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rPr>
              <a:t>MSP </a:t>
            </a: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rPr>
              <a:t>peut intégrer des mesures d'adaptation et d'atténuation pour renforcer la résilience des écosystèmes marins</a:t>
            </a:r>
            <a:r>
              <a:rPr kumimoji="0" lang="en-US"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rPr>
              <a:t>, </a:t>
            </a: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rPr>
              <a:t>et réduire la vulnérabilité des communautés côtières et des activités maritimes face au changement climatique.</a:t>
            </a:r>
          </a:p>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n-US" altLang="fr-FR" sz="1800" b="1" i="0" u="sng"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endParaRPr>
          </a:p>
          <a:p>
            <a:pPr marL="285750" marR="0" lvl="0" indent="-285750" algn="just" defTabSz="914400" rtl="0" eaLnBrk="1" fontAlgn="auto" latinLnBrk="0" hangingPunct="1">
              <a:lnSpc>
                <a:spcPct val="150000"/>
              </a:lnSpc>
              <a:spcBef>
                <a:spcPct val="0"/>
              </a:spcBef>
              <a:spcAft>
                <a:spcPts val="0"/>
              </a:spcAft>
              <a:buClrTx/>
              <a:buSzTx/>
              <a:buFontTx/>
              <a:buChar char="•"/>
              <a:tabLst/>
              <a:defRPr/>
            </a:pPr>
            <a:r>
              <a:rPr kumimoji="0" lang="en-US"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rPr>
              <a:t>MSP </a:t>
            </a:r>
            <a:r>
              <a:rPr kumimoji="0" lang="fr-FR" altLang="fr-FR" sz="1800" b="0" i="0" u="none"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rPr>
              <a:t>en tant que catalyseur de l'économie océanique/bleue durable.</a:t>
            </a:r>
            <a:endParaRPr kumimoji="0" lang="fr-FR" altLang="fr-FR" sz="2000" b="1" i="0" u="sng" strike="noStrike" kern="1200" cap="none" spc="0" normalizeH="0" baseline="0" noProof="0" dirty="0">
              <a:ln>
                <a:noFill/>
              </a:ln>
              <a:solidFill>
                <a:srgbClr val="0D587A"/>
              </a:solidFill>
              <a:effectLst/>
              <a:uLnTx/>
              <a:uFillTx/>
              <a:latin typeface="Arial" panose="020B0604020202020204" pitchFamily="34" charset="0"/>
              <a:ea typeface="ＭＳ Ｐゴシック" panose="020B0600070205080204" pitchFamily="34" charset="-128"/>
              <a:cs typeface="+mn-cs"/>
            </a:endParaRPr>
          </a:p>
        </p:txBody>
      </p:sp>
      <p:sp>
        <p:nvSpPr>
          <p:cNvPr id="156" name="Google Shape;156;p5"/>
          <p:cNvSpPr txBox="1"/>
          <p:nvPr/>
        </p:nvSpPr>
        <p:spPr>
          <a:xfrm>
            <a:off x="0" y="5934701"/>
            <a:ext cx="12192000" cy="946383"/>
          </a:xfrm>
          <a:prstGeom prst="rect">
            <a:avLst/>
          </a:prstGeom>
          <a:solidFill>
            <a:srgbClr val="183254"/>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b="1" kern="0" dirty="0">
                <a:solidFill>
                  <a:srgbClr val="FFFFFF"/>
                </a:solidFill>
                <a:latin typeface="Arial"/>
                <a:cs typeface="Arial"/>
                <a:sym typeface="Arial"/>
              </a:rPr>
              <a:t>O</a:t>
            </a:r>
            <a:r>
              <a:rPr kumimoji="0" lang="en-US" sz="1800" b="1" i="0" u="none" strike="noStrike" kern="0" cap="none" spc="0" normalizeH="0" baseline="0" noProof="0" dirty="0" err="1">
                <a:ln>
                  <a:noFill/>
                </a:ln>
                <a:solidFill>
                  <a:srgbClr val="FFFFFF"/>
                </a:solidFill>
                <a:effectLst/>
                <a:uLnTx/>
                <a:uFillTx/>
                <a:latin typeface="Arial"/>
                <a:ea typeface="+mn-ea"/>
                <a:cs typeface="Arial"/>
                <a:sym typeface="Arial"/>
              </a:rPr>
              <a:t>bjectif</a:t>
            </a: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a:t>
            </a:r>
            <a:endParaRPr kumimoji="0" sz="1800"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500" b="0" i="0" u="none" strike="noStrike" kern="0" cap="none" spc="0" normalizeH="0" baseline="0" noProof="0" dirty="0">
                <a:ln>
                  <a:noFill/>
                </a:ln>
                <a:solidFill>
                  <a:srgbClr val="FFFFFF"/>
                </a:solidFill>
                <a:effectLst/>
                <a:uLnTx/>
                <a:uFillTx/>
                <a:latin typeface="Arial"/>
                <a:ea typeface="+mn-ea"/>
                <a:cs typeface="Arial"/>
                <a:sym typeface="Arial"/>
              </a:rPr>
              <a:t>Soutenir la couverture d'au moins 1/3 des zones maritimes mondiales sous juridiction nationale avec des plans spatiaux marins d'ici 2030.</a:t>
            </a:r>
            <a:endParaRPr kumimoji="0" sz="1500" b="0" i="0" u="none" strike="noStrike" kern="0" cap="none" spc="0" normalizeH="0" baseline="0" noProof="0" dirty="0">
              <a:ln>
                <a:noFill/>
              </a:ln>
              <a:solidFill>
                <a:srgbClr val="FFFFFF"/>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EA08524A-5BBB-4742-AEFC-88AE845D17A7}"/>
              </a:ext>
            </a:extLst>
          </p:cNvPr>
          <p:cNvPicPr>
            <a:picLocks noChangeAspect="1"/>
          </p:cNvPicPr>
          <p:nvPr/>
        </p:nvPicPr>
        <p:blipFill>
          <a:blip r:embed="rId3"/>
          <a:stretch>
            <a:fillRect/>
          </a:stretch>
        </p:blipFill>
        <p:spPr>
          <a:xfrm>
            <a:off x="256846" y="998220"/>
            <a:ext cx="4762500" cy="48615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A605A-5437-47F3-A815-7EC4FA60B3DE}"/>
              </a:ext>
            </a:extLst>
          </p:cNvPr>
          <p:cNvSpPr/>
          <p:nvPr/>
        </p:nvSpPr>
        <p:spPr>
          <a:xfrm>
            <a:off x="2868541" y="2736118"/>
            <a:ext cx="7520007" cy="1408847"/>
          </a:xfrm>
          <a:prstGeom prst="rect">
            <a:avLst/>
          </a:prstGeom>
        </p:spPr>
        <p:txBody>
          <a:bodyPr wrap="none">
            <a:spAutoFit/>
          </a:bodyPr>
          <a:lstStyle/>
          <a:p>
            <a:pPr>
              <a:lnSpc>
                <a:spcPct val="150000"/>
              </a:lnSpc>
            </a:pPr>
            <a:r>
              <a:rPr lang="en-US" sz="3600" b="1" dirty="0">
                <a:solidFill>
                  <a:srgbClr val="0069B4"/>
                </a:solidFill>
                <a:latin typeface="Arial" panose="020B0604020202020204" pitchFamily="34" charset="0"/>
                <a:cs typeface="Arial" panose="020B0604020202020204" pitchFamily="34" charset="0"/>
              </a:rPr>
              <a:t>Section des sciences </a:t>
            </a:r>
            <a:r>
              <a:rPr lang="en-US" sz="3600" b="1" dirty="0" err="1">
                <a:solidFill>
                  <a:srgbClr val="0069B4"/>
                </a:solidFill>
                <a:latin typeface="Arial" panose="020B0604020202020204" pitchFamily="34" charset="0"/>
                <a:cs typeface="Arial" panose="020B0604020202020204" pitchFamily="34" charset="0"/>
              </a:rPr>
              <a:t>océaniques</a:t>
            </a:r>
            <a:endParaRPr lang="en-US" sz="3600" b="1" dirty="0">
              <a:solidFill>
                <a:srgbClr val="0069B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7D8C43D4-912F-493B-9A5D-7B071CD45ABD}"/>
              </a:ext>
            </a:extLst>
          </p:cNvPr>
          <p:cNvSpPr/>
          <p:nvPr/>
        </p:nvSpPr>
        <p:spPr>
          <a:xfrm>
            <a:off x="2596979" y="5911310"/>
            <a:ext cx="5849678"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Kirsten Isensee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Spécialiste de programme, Section des sciences océaniques</a:t>
            </a:r>
            <a:endParaRPr kumimoji="0" lang="fr-BE"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COI-UNESCO</a:t>
            </a:r>
          </a:p>
        </p:txBody>
      </p:sp>
    </p:spTree>
    <p:extLst>
      <p:ext uri="{BB962C8B-B14F-4D97-AF65-F5344CB8AC3E}">
        <p14:creationId xmlns:p14="http://schemas.microsoft.com/office/powerpoint/2010/main" val="3223511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Widescreen</PresentationFormat>
  <Paragraphs>122</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Sécurité sanitaire des produits de la mer et aquaculture durable</vt:lpstr>
      <vt:lpstr>Carbone océanique</vt:lpstr>
      <vt:lpstr>L'acidification des océans (et la décennie)</vt:lpstr>
      <vt:lpstr>Désoxygénation (et la Décennie)</vt:lpstr>
      <vt:lpstr>Carbone bleu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Tiffay, Celine</dc:creator>
  <cp:lastModifiedBy>Tiffay, Celine</cp:lastModifiedBy>
  <cp:revision>1</cp:revision>
  <dcterms:created xsi:type="dcterms:W3CDTF">2022-12-08T15:49:47Z</dcterms:created>
  <dcterms:modified xsi:type="dcterms:W3CDTF">2022-12-08T15:50:42Z</dcterms:modified>
</cp:coreProperties>
</file>