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77" r:id="rId2"/>
    <p:sldId id="256" r:id="rId3"/>
    <p:sldId id="272" r:id="rId4"/>
    <p:sldId id="257" r:id="rId5"/>
    <p:sldId id="258" r:id="rId6"/>
    <p:sldId id="259" r:id="rId7"/>
    <p:sldId id="270" r:id="rId8"/>
    <p:sldId id="260" r:id="rId9"/>
    <p:sldId id="261" r:id="rId10"/>
    <p:sldId id="262" r:id="rId11"/>
    <p:sldId id="263" r:id="rId12"/>
    <p:sldId id="264" r:id="rId13"/>
    <p:sldId id="265" r:id="rId14"/>
    <p:sldId id="266" r:id="rId15"/>
    <p:sldId id="267" r:id="rId16"/>
    <p:sldId id="268" r:id="rId17"/>
    <p:sldId id="269" r:id="rId18"/>
    <p:sldId id="271" r:id="rId19"/>
    <p:sldId id="273" r:id="rId20"/>
    <p:sldId id="274" r:id="rId21"/>
    <p:sldId id="275" r:id="rId22"/>
    <p:sldId id="276"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243100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82167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28405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207863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776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94577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180061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21391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318976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6358D57-DC6C-4F3A-A8BF-95035161FD46}" type="datetimeFigureOut">
              <a:rPr lang="fr-FR" smtClean="0"/>
              <a:t>02/12/2022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194899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6358D57-DC6C-4F3A-A8BF-95035161FD46}" type="datetimeFigureOut">
              <a:rPr lang="fr-FR" smtClean="0"/>
              <a:t>02/12/2022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285332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6358D57-DC6C-4F3A-A8BF-95035161FD46}" type="datetimeFigureOut">
              <a:rPr lang="fr-FR" smtClean="0"/>
              <a:t>02/12/2022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148164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6358D57-DC6C-4F3A-A8BF-95035161FD46}" type="datetimeFigureOut">
              <a:rPr lang="fr-FR" smtClean="0"/>
              <a:t>02/12/2022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179339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58D57-DC6C-4F3A-A8BF-95035161FD46}" type="datetimeFigureOut">
              <a:rPr lang="fr-FR" smtClean="0"/>
              <a:t>02/12/2022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127634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6358D57-DC6C-4F3A-A8BF-95035161FD46}" type="datetimeFigureOut">
              <a:rPr lang="fr-FR" smtClean="0"/>
              <a:t>02/12/2022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96123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6358D57-DC6C-4F3A-A8BF-95035161FD46}" type="datetimeFigureOut">
              <a:rPr lang="fr-FR" smtClean="0"/>
              <a:t>02/12/2022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E17E3C-D4B1-40EF-9A97-5501848FC0CC}" type="slidenum">
              <a:rPr lang="fr-FR" smtClean="0"/>
              <a:t>‹N°›</a:t>
            </a:fld>
            <a:endParaRPr lang="fr-FR"/>
          </a:p>
        </p:txBody>
      </p:sp>
    </p:spTree>
    <p:extLst>
      <p:ext uri="{BB962C8B-B14F-4D97-AF65-F5344CB8AC3E}">
        <p14:creationId xmlns:p14="http://schemas.microsoft.com/office/powerpoint/2010/main" val="296314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358D57-DC6C-4F3A-A8BF-95035161FD46}" type="datetimeFigureOut">
              <a:rPr lang="fr-FR" smtClean="0"/>
              <a:t>02/12/2022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5E17E3C-D4B1-40EF-9A97-5501848FC0CC}" type="slidenum">
              <a:rPr lang="fr-FR" smtClean="0"/>
              <a:t>‹N°›</a:t>
            </a:fld>
            <a:endParaRPr lang="fr-FR"/>
          </a:p>
        </p:txBody>
      </p:sp>
    </p:spTree>
    <p:extLst>
      <p:ext uri="{BB962C8B-B14F-4D97-AF65-F5344CB8AC3E}">
        <p14:creationId xmlns:p14="http://schemas.microsoft.com/office/powerpoint/2010/main" val="3352415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8000" y="169333"/>
            <a:ext cx="11356621" cy="1207911"/>
          </a:xfrm>
        </p:spPr>
        <p:txBody>
          <a:bodyPr/>
          <a:lstStyle/>
          <a:p>
            <a:pPr algn="ctr"/>
            <a:r>
              <a:rPr lang="fr-FR" dirty="0" smtClean="0"/>
              <a:t>SOMMAIRE</a:t>
            </a:r>
            <a:endParaRPr lang="fr-FR" dirty="0"/>
          </a:p>
        </p:txBody>
      </p:sp>
      <p:sp>
        <p:nvSpPr>
          <p:cNvPr id="3" name="Sous-titre 2"/>
          <p:cNvSpPr>
            <a:spLocks noGrp="1"/>
          </p:cNvSpPr>
          <p:nvPr>
            <p:ph type="subTitle" idx="1"/>
          </p:nvPr>
        </p:nvSpPr>
        <p:spPr>
          <a:xfrm>
            <a:off x="1507067" y="1840089"/>
            <a:ext cx="8336844" cy="4154311"/>
          </a:xfrm>
        </p:spPr>
        <p:txBody>
          <a:bodyPr/>
          <a:lstStyle/>
          <a:p>
            <a:pPr algn="l"/>
            <a:r>
              <a:rPr lang="fr-FR" sz="3200" dirty="0" smtClean="0"/>
              <a:t>PRESENTATION DE LA RBDS</a:t>
            </a:r>
          </a:p>
          <a:p>
            <a:pPr algn="l"/>
            <a:r>
              <a:rPr lang="fr-FR" sz="3200" dirty="0" smtClean="0"/>
              <a:t>CONTEXTE NATUREL DE LA RBDS</a:t>
            </a:r>
          </a:p>
          <a:p>
            <a:pPr algn="l"/>
            <a:r>
              <a:rPr lang="fr-FR" sz="3200" dirty="0" smtClean="0"/>
              <a:t>PATRIMOINE ARCHEOLOGIQUE DE LA RBDS</a:t>
            </a:r>
          </a:p>
          <a:p>
            <a:pPr algn="l"/>
            <a:r>
              <a:rPr lang="fr-FR" sz="3200" dirty="0" smtClean="0"/>
              <a:t>DIVERSITE BIOLOGIQUE DE LA RBDS</a:t>
            </a:r>
          </a:p>
          <a:p>
            <a:pPr algn="l"/>
            <a:r>
              <a:rPr lang="fr-FR" sz="3200" dirty="0" smtClean="0"/>
              <a:t>CONTEXTE SOCIO ECONOMIQUE DE LA RBDS</a:t>
            </a:r>
          </a:p>
          <a:p>
            <a:pPr algn="l"/>
            <a:r>
              <a:rPr lang="fr-FR" sz="3200" dirty="0" smtClean="0"/>
              <a:t>DESCRIPTION DES GRANDS AMENAGEMENTS AU SEIN DE LA RBDS</a:t>
            </a:r>
          </a:p>
          <a:p>
            <a:pPr algn="l"/>
            <a:endParaRPr lang="fr-FR" sz="3200" dirty="0" smtClean="0"/>
          </a:p>
          <a:p>
            <a:pPr algn="l"/>
            <a:endParaRPr lang="fr-FR" dirty="0" smtClean="0"/>
          </a:p>
          <a:p>
            <a:pPr algn="l"/>
            <a:endParaRPr lang="fr-FR" dirty="0"/>
          </a:p>
        </p:txBody>
      </p:sp>
    </p:spTree>
    <p:extLst>
      <p:ext uri="{BB962C8B-B14F-4D97-AF65-F5344CB8AC3E}">
        <p14:creationId xmlns:p14="http://schemas.microsoft.com/office/powerpoint/2010/main" val="109910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OISEAUX</a:t>
            </a:r>
            <a:endParaRPr lang="fr-FR" dirty="0"/>
          </a:p>
        </p:txBody>
      </p:sp>
      <p:sp>
        <p:nvSpPr>
          <p:cNvPr id="3" name="Espace réservé du contenu 2"/>
          <p:cNvSpPr>
            <a:spLocks noGrp="1"/>
          </p:cNvSpPr>
          <p:nvPr>
            <p:ph idx="1"/>
          </p:nvPr>
        </p:nvSpPr>
        <p:spPr>
          <a:xfrm>
            <a:off x="-1" y="1354668"/>
            <a:ext cx="12101689" cy="5503332"/>
          </a:xfrm>
        </p:spPr>
        <p:txBody>
          <a:bodyPr>
            <a:normAutofit/>
          </a:bodyPr>
          <a:lstStyle/>
          <a:p>
            <a:pPr algn="just"/>
            <a:r>
              <a:rPr lang="fr-FR" dirty="0"/>
              <a:t>Les forêts de palétuviers, les vasières, les bancs de sable et les îlots sableux constituent un ensemble d’écosystèmes qui </a:t>
            </a:r>
            <a:r>
              <a:rPr lang="fr-FR" dirty="0" smtClean="0"/>
              <a:t>permettent à la RBDS </a:t>
            </a:r>
            <a:r>
              <a:rPr lang="fr-FR" dirty="0"/>
              <a:t>d’accueillir d’importantes populations d’oiseaux d’eau notamment de nombreux migrateurs du Paléarctique occidental. Ainsi, sur plus de 250 espèces répertoriées, 141 parmi lesquels 118 migrateurs paléarctiques sont protégés par les conventions de Bonn et de Berne.</a:t>
            </a:r>
          </a:p>
          <a:p>
            <a:pPr algn="just"/>
            <a:r>
              <a:rPr lang="fr-FR" dirty="0"/>
              <a:t>Le PNDS est l’un des sites les plus importants pour la reproduction des oiseaux marins au niveau sous régional. Les espèces les plus remarquées sont : la sterne caspienne (</a:t>
            </a:r>
            <a:r>
              <a:rPr lang="fr-FR" i="1" dirty="0" err="1"/>
              <a:t>Sterna</a:t>
            </a:r>
            <a:r>
              <a:rPr lang="fr-FR" i="1" dirty="0"/>
              <a:t> </a:t>
            </a:r>
            <a:r>
              <a:rPr lang="fr-FR" i="1" dirty="0" err="1"/>
              <a:t>caspia</a:t>
            </a:r>
            <a:r>
              <a:rPr lang="fr-FR" dirty="0"/>
              <a:t>), la sterne royale (</a:t>
            </a:r>
            <a:r>
              <a:rPr lang="fr-FR" i="1" dirty="0" err="1"/>
              <a:t>Sterna</a:t>
            </a:r>
            <a:r>
              <a:rPr lang="fr-FR" i="1" dirty="0"/>
              <a:t> maxima</a:t>
            </a:r>
            <a:r>
              <a:rPr lang="fr-FR" dirty="0"/>
              <a:t>), la sterne pierregarin (</a:t>
            </a:r>
            <a:r>
              <a:rPr lang="fr-FR" i="1" dirty="0" err="1"/>
              <a:t>Sterna</a:t>
            </a:r>
            <a:r>
              <a:rPr lang="fr-FR" i="1" dirty="0"/>
              <a:t> </a:t>
            </a:r>
            <a:r>
              <a:rPr lang="fr-FR" i="1" dirty="0" err="1"/>
              <a:t>hirundo</a:t>
            </a:r>
            <a:r>
              <a:rPr lang="fr-FR" dirty="0"/>
              <a:t>), le goéland railleur, le goéland Dominicain  </a:t>
            </a:r>
            <a:r>
              <a:rPr lang="fr-FR" i="1" dirty="0" err="1"/>
              <a:t>Larus</a:t>
            </a:r>
            <a:r>
              <a:rPr lang="fr-FR" i="1" dirty="0"/>
              <a:t> </a:t>
            </a:r>
            <a:r>
              <a:rPr lang="fr-FR" i="1" dirty="0" err="1"/>
              <a:t>dominicanus</a:t>
            </a:r>
            <a:r>
              <a:rPr lang="fr-FR" dirty="0"/>
              <a:t>, la mouette à tête grise </a:t>
            </a:r>
            <a:r>
              <a:rPr lang="fr-FR" i="1" dirty="0" err="1"/>
              <a:t>Chroicocephalus</a:t>
            </a:r>
            <a:r>
              <a:rPr lang="fr-FR" i="1" dirty="0"/>
              <a:t> </a:t>
            </a:r>
            <a:r>
              <a:rPr lang="fr-FR" i="1" dirty="0" err="1"/>
              <a:t>cirrocephalus</a:t>
            </a:r>
            <a:r>
              <a:rPr lang="fr-FR" i="1" dirty="0"/>
              <a:t> </a:t>
            </a:r>
            <a:r>
              <a:rPr lang="fr-FR" dirty="0"/>
              <a:t>et d’autres Ardéidés. Des milliers d’autres oiseaux comme les limicoles y trouvent le confort Ibis sacré </a:t>
            </a:r>
            <a:r>
              <a:rPr lang="fr-FR" i="1" dirty="0" err="1"/>
              <a:t>Threskiornis</a:t>
            </a:r>
            <a:r>
              <a:rPr lang="fr-FR" i="1" dirty="0"/>
              <a:t> </a:t>
            </a:r>
            <a:r>
              <a:rPr lang="fr-FR" i="1" dirty="0" err="1"/>
              <a:t>aethiopicus</a:t>
            </a:r>
            <a:r>
              <a:rPr lang="fr-FR" dirty="0"/>
              <a:t>, Aigrette dimorphe </a:t>
            </a:r>
            <a:r>
              <a:rPr lang="fr-FR" i="1" dirty="0" err="1"/>
              <a:t>Egretta</a:t>
            </a:r>
            <a:r>
              <a:rPr lang="fr-FR" i="1" dirty="0"/>
              <a:t> </a:t>
            </a:r>
            <a:r>
              <a:rPr lang="fr-FR" i="1" dirty="0" err="1"/>
              <a:t>dimorpha</a:t>
            </a:r>
            <a:r>
              <a:rPr lang="fr-FR" dirty="0"/>
              <a:t>, héron garde bœuf </a:t>
            </a:r>
            <a:r>
              <a:rPr lang="fr-FR" i="1" dirty="0" err="1"/>
              <a:t>Bubulcus</a:t>
            </a:r>
            <a:r>
              <a:rPr lang="fr-FR" i="1" dirty="0"/>
              <a:t> ibis</a:t>
            </a:r>
            <a:r>
              <a:rPr lang="fr-FR" dirty="0"/>
              <a:t>, héron ardoisé </a:t>
            </a:r>
            <a:r>
              <a:rPr lang="fr-FR" i="1" dirty="0"/>
              <a:t>Ardea </a:t>
            </a:r>
            <a:r>
              <a:rPr lang="fr-FR" i="1" dirty="0" err="1"/>
              <a:t>cinerea</a:t>
            </a:r>
            <a:r>
              <a:rPr lang="fr-FR" dirty="0"/>
              <a:t>, etc.) pour hiverner et s’alimenter au niveau des riches vasières du Delta du Saloum qui reste un milieu privilégié pour ces milliers de migrateurs. De ce fait, il est le troisième site d’importance ornithologique de l’Afrique de l’Ouest après le Banc d’</a:t>
            </a:r>
            <a:r>
              <a:rPr lang="fr-FR" dirty="0" err="1"/>
              <a:t>Arguin</a:t>
            </a:r>
            <a:r>
              <a:rPr lang="fr-FR" dirty="0"/>
              <a:t> (Mauritanie) et le Djoudj (Sénégal). Le parc accueille le ¼ de la population mondiale de sterne royale.</a:t>
            </a:r>
          </a:p>
          <a:p>
            <a:endParaRPr lang="fr-FR" dirty="0"/>
          </a:p>
        </p:txBody>
      </p:sp>
    </p:spTree>
    <p:extLst>
      <p:ext uri="{BB962C8B-B14F-4D97-AF65-F5344CB8AC3E}">
        <p14:creationId xmlns:p14="http://schemas.microsoft.com/office/powerpoint/2010/main" val="357738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822" y="230541"/>
            <a:ext cx="9144000" cy="751593"/>
          </a:xfrm>
        </p:spPr>
        <p:txBody>
          <a:bodyPr>
            <a:normAutofit fontScale="90000"/>
          </a:bodyPr>
          <a:lstStyle/>
          <a:p>
            <a:r>
              <a:rPr lang="fr-FR" b="1" dirty="0"/>
              <a:t>Les Reptiles</a:t>
            </a:r>
            <a:endParaRPr lang="fr-FR" dirty="0"/>
          </a:p>
        </p:txBody>
      </p:sp>
      <p:sp>
        <p:nvSpPr>
          <p:cNvPr id="3" name="Sous-titre 2"/>
          <p:cNvSpPr>
            <a:spLocks noGrp="1"/>
          </p:cNvSpPr>
          <p:nvPr>
            <p:ph type="subTitle" idx="1"/>
          </p:nvPr>
        </p:nvSpPr>
        <p:spPr>
          <a:xfrm>
            <a:off x="0" y="982134"/>
            <a:ext cx="12192000" cy="5875866"/>
          </a:xfrm>
        </p:spPr>
        <p:txBody>
          <a:bodyPr>
            <a:normAutofit/>
          </a:bodyPr>
          <a:lstStyle/>
          <a:p>
            <a:pPr algn="just"/>
            <a:r>
              <a:rPr lang="fr-FR" dirty="0" smtClean="0"/>
              <a:t>Concernant </a:t>
            </a:r>
            <a:r>
              <a:rPr lang="fr-FR" dirty="0"/>
              <a:t>les reptiles, les études ont essentiellement concerné les tortues marines. Elles ont permis de constater la présence de six (06) espèces </a:t>
            </a:r>
            <a:r>
              <a:rPr lang="fr-FR" dirty="0" smtClean="0"/>
              <a:t>dans la RBDS </a:t>
            </a:r>
            <a:r>
              <a:rPr lang="fr-FR" dirty="0"/>
              <a:t>et sa périphérie :</a:t>
            </a:r>
          </a:p>
          <a:p>
            <a:pPr lvl="0" algn="just"/>
            <a:r>
              <a:rPr lang="fr-FR" dirty="0"/>
              <a:t> la tortue verte (</a:t>
            </a:r>
            <a:r>
              <a:rPr lang="fr-FR" i="1" dirty="0" err="1"/>
              <a:t>Chelonia</a:t>
            </a:r>
            <a:r>
              <a:rPr lang="fr-FR" i="1" dirty="0"/>
              <a:t> </a:t>
            </a:r>
            <a:r>
              <a:rPr lang="fr-FR" i="1" dirty="0" err="1"/>
              <a:t>mydas</a:t>
            </a:r>
            <a:r>
              <a:rPr lang="fr-FR" dirty="0"/>
              <a:t>), est l’espèce la plus répandue et elle est présente partout, de M’</a:t>
            </a:r>
            <a:r>
              <a:rPr lang="fr-FR" dirty="0" err="1"/>
              <a:t>Bodiéne</a:t>
            </a:r>
            <a:r>
              <a:rPr lang="fr-FR" dirty="0"/>
              <a:t> à l’île aux oiseaux ainsi qu’à l’intérieur des </a:t>
            </a:r>
            <a:r>
              <a:rPr lang="fr-FR" dirty="0" err="1"/>
              <a:t>bolongs</a:t>
            </a:r>
            <a:r>
              <a:rPr lang="fr-FR" dirty="0"/>
              <a:t> ;</a:t>
            </a:r>
          </a:p>
          <a:p>
            <a:pPr lvl="0" algn="just"/>
            <a:r>
              <a:rPr lang="fr-FR" dirty="0"/>
              <a:t>la tortue caouanne (</a:t>
            </a:r>
            <a:r>
              <a:rPr lang="fr-FR" i="1" dirty="0" err="1"/>
              <a:t>Caretta</a:t>
            </a:r>
            <a:r>
              <a:rPr lang="fr-FR" i="1" dirty="0"/>
              <a:t> </a:t>
            </a:r>
            <a:r>
              <a:rPr lang="fr-FR" i="1" dirty="0" err="1"/>
              <a:t>caretta</a:t>
            </a:r>
            <a:r>
              <a:rPr lang="fr-FR" dirty="0"/>
              <a:t>), fréquente au large de </a:t>
            </a:r>
            <a:r>
              <a:rPr lang="fr-FR" dirty="0" err="1"/>
              <a:t>Djifére</a:t>
            </a:r>
            <a:r>
              <a:rPr lang="fr-FR" dirty="0"/>
              <a:t> et </a:t>
            </a:r>
            <a:r>
              <a:rPr lang="fr-FR" dirty="0" err="1"/>
              <a:t>Bétenti</a:t>
            </a:r>
            <a:r>
              <a:rPr lang="fr-FR" dirty="0"/>
              <a:t> ;</a:t>
            </a:r>
          </a:p>
          <a:p>
            <a:pPr lvl="0" algn="just"/>
            <a:r>
              <a:rPr lang="fr-FR" dirty="0"/>
              <a:t>la tortue luth (</a:t>
            </a:r>
            <a:r>
              <a:rPr lang="fr-FR" dirty="0" err="1"/>
              <a:t>Dermochelys</a:t>
            </a:r>
            <a:r>
              <a:rPr lang="fr-FR" dirty="0"/>
              <a:t> </a:t>
            </a:r>
            <a:r>
              <a:rPr lang="fr-FR" dirty="0" err="1"/>
              <a:t>coriacea</a:t>
            </a:r>
            <a:r>
              <a:rPr lang="fr-FR" dirty="0"/>
              <a:t>) identifiée essentiellement dans la zone sud du PNDS, de la pointe de </a:t>
            </a:r>
            <a:r>
              <a:rPr lang="fr-FR" dirty="0" err="1"/>
              <a:t>Jackonsa</a:t>
            </a:r>
            <a:r>
              <a:rPr lang="fr-FR" dirty="0"/>
              <a:t> à l’île aux oiseaux ;</a:t>
            </a:r>
          </a:p>
          <a:p>
            <a:pPr lvl="0" algn="just"/>
            <a:r>
              <a:rPr lang="fr-FR" dirty="0"/>
              <a:t>la tortue imbriquée (</a:t>
            </a:r>
            <a:r>
              <a:rPr lang="fr-FR" i="1" dirty="0" err="1"/>
              <a:t>Eretmochelys</a:t>
            </a:r>
            <a:r>
              <a:rPr lang="fr-FR" i="1" dirty="0"/>
              <a:t> </a:t>
            </a:r>
            <a:r>
              <a:rPr lang="fr-FR" i="1" dirty="0" err="1"/>
              <a:t>imbricata</a:t>
            </a:r>
            <a:r>
              <a:rPr lang="fr-FR" dirty="0"/>
              <a:t>), surtout notée dans la limite nord de la RBDS, de </a:t>
            </a:r>
            <a:r>
              <a:rPr lang="fr-FR" dirty="0" err="1"/>
              <a:t>Palmarin</a:t>
            </a:r>
            <a:r>
              <a:rPr lang="fr-FR" dirty="0"/>
              <a:t> –</a:t>
            </a:r>
            <a:r>
              <a:rPr lang="fr-FR" dirty="0" err="1"/>
              <a:t>Ngallou</a:t>
            </a:r>
            <a:r>
              <a:rPr lang="fr-FR" dirty="0"/>
              <a:t> à l’ile de </a:t>
            </a:r>
            <a:r>
              <a:rPr lang="fr-FR" dirty="0" err="1"/>
              <a:t>Sangomar</a:t>
            </a:r>
            <a:r>
              <a:rPr lang="fr-FR" dirty="0"/>
              <a:t> ;</a:t>
            </a:r>
          </a:p>
          <a:p>
            <a:pPr lvl="0" algn="just"/>
            <a:r>
              <a:rPr lang="fr-FR" dirty="0"/>
              <a:t>la tortue olivâtre (</a:t>
            </a:r>
            <a:r>
              <a:rPr lang="fr-FR" i="1" dirty="0" err="1"/>
              <a:t>Lepidochelys</a:t>
            </a:r>
            <a:r>
              <a:rPr lang="fr-FR" i="1" dirty="0"/>
              <a:t> </a:t>
            </a:r>
            <a:r>
              <a:rPr lang="fr-FR" i="1" dirty="0" err="1"/>
              <a:t>olivacea</a:t>
            </a:r>
            <a:r>
              <a:rPr lang="fr-FR" dirty="0"/>
              <a:t>), considérée comme fréquente de </a:t>
            </a:r>
            <a:r>
              <a:rPr lang="fr-FR" dirty="0" err="1"/>
              <a:t>Palmarin</a:t>
            </a:r>
            <a:r>
              <a:rPr lang="fr-FR" dirty="0"/>
              <a:t> à la Pointe de </a:t>
            </a:r>
            <a:r>
              <a:rPr lang="fr-FR" dirty="0" err="1"/>
              <a:t>Jackonsa</a:t>
            </a:r>
            <a:r>
              <a:rPr lang="fr-FR" dirty="0"/>
              <a:t> ;</a:t>
            </a:r>
          </a:p>
          <a:p>
            <a:pPr lvl="0" algn="just"/>
            <a:r>
              <a:rPr lang="fr-FR" dirty="0"/>
              <a:t>et la tortue de Kemp (</a:t>
            </a:r>
            <a:r>
              <a:rPr lang="fr-FR" i="1" dirty="0" err="1"/>
              <a:t>Lepidochelys</a:t>
            </a:r>
            <a:r>
              <a:rPr lang="fr-FR" i="1" dirty="0"/>
              <a:t> </a:t>
            </a:r>
            <a:r>
              <a:rPr lang="fr-FR" i="1" dirty="0" err="1"/>
              <a:t>kempii</a:t>
            </a:r>
            <a:r>
              <a:rPr lang="fr-FR" dirty="0"/>
              <a:t>), bien que rare dans </a:t>
            </a:r>
            <a:r>
              <a:rPr lang="fr-FR" dirty="0" smtClean="0"/>
              <a:t>la zone </a:t>
            </a:r>
            <a:r>
              <a:rPr lang="fr-FR" dirty="0"/>
              <a:t>et sa périphérie, a fait l’objet de contacts sporadiques au large de </a:t>
            </a:r>
            <a:r>
              <a:rPr lang="fr-FR" dirty="0" err="1"/>
              <a:t>Bétenti</a:t>
            </a:r>
            <a:r>
              <a:rPr lang="fr-FR" dirty="0"/>
              <a:t>. </a:t>
            </a:r>
          </a:p>
        </p:txBody>
      </p:sp>
    </p:spTree>
    <p:extLst>
      <p:ext uri="{BB962C8B-B14F-4D97-AF65-F5344CB8AC3E}">
        <p14:creationId xmlns:p14="http://schemas.microsoft.com/office/powerpoint/2010/main" val="295429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3155" y="711201"/>
            <a:ext cx="11424355" cy="1456266"/>
          </a:xfrm>
        </p:spPr>
        <p:txBody>
          <a:bodyPr>
            <a:normAutofit fontScale="90000"/>
          </a:bodyPr>
          <a:lstStyle/>
          <a:p>
            <a:pPr algn="ctr"/>
            <a:r>
              <a:rPr lang="fr-FR" dirty="0" smtClean="0"/>
              <a:t>CONTEXTE SOCIO ECONOMIQUE DE LA RBDS</a:t>
            </a:r>
            <a:endParaRPr lang="fr-FR" dirty="0"/>
          </a:p>
        </p:txBody>
      </p:sp>
      <p:sp>
        <p:nvSpPr>
          <p:cNvPr id="3" name="Sous-titre 2"/>
          <p:cNvSpPr>
            <a:spLocks noGrp="1"/>
          </p:cNvSpPr>
          <p:nvPr>
            <p:ph type="subTitle" idx="1"/>
          </p:nvPr>
        </p:nvSpPr>
        <p:spPr>
          <a:xfrm>
            <a:off x="0" y="2167467"/>
            <a:ext cx="12192000" cy="4690533"/>
          </a:xfrm>
        </p:spPr>
        <p:txBody>
          <a:bodyPr>
            <a:normAutofit/>
          </a:bodyPr>
          <a:lstStyle/>
          <a:p>
            <a:r>
              <a:rPr lang="fr-SN" dirty="0"/>
              <a:t>Le Delta du Saloum regorge d’énormes potentialités dont la mise en valeur explique la diversité des activités socio-économiques qui sont menées par les populations </a:t>
            </a:r>
            <a:r>
              <a:rPr lang="fr-SN" dirty="0" smtClean="0"/>
              <a:t>locales</a:t>
            </a:r>
          </a:p>
          <a:p>
            <a:pPr marL="342900" indent="-342900">
              <a:buFont typeface="Arial" panose="020B0604020202020204" pitchFamily="34" charset="0"/>
              <a:buChar char="•"/>
            </a:pPr>
            <a:r>
              <a:rPr lang="fr-FR" dirty="0"/>
              <a:t>L’agriculture occupe une très grande partie de la population totale près de 75 % des actifs, (PDC, 2016</a:t>
            </a:r>
            <a:r>
              <a:rPr lang="fr-FR" dirty="0" smtClean="0"/>
              <a:t>)</a:t>
            </a:r>
          </a:p>
          <a:p>
            <a:pPr marL="342900" indent="-342900">
              <a:buFont typeface="Arial" panose="020B0604020202020204" pitchFamily="34" charset="0"/>
              <a:buChar char="•"/>
            </a:pPr>
            <a:r>
              <a:rPr lang="fr-SN" dirty="0" smtClean="0"/>
              <a:t>Un </a:t>
            </a:r>
            <a:r>
              <a:rPr lang="fr-SN" dirty="0"/>
              <a:t>élevage de type extensif est pratiqué en association avec l’agriculture et est relativement développé dans la partie continentale du Delta du Saloum. De timides essais d’intensification sont notés dans la zone</a:t>
            </a:r>
            <a:r>
              <a:rPr lang="fr-SN" dirty="0" smtClean="0"/>
              <a:t>.</a:t>
            </a:r>
          </a:p>
          <a:p>
            <a:pPr marL="342900" indent="-342900" algn="just">
              <a:buFont typeface="Arial" panose="020B0604020202020204" pitchFamily="34" charset="0"/>
              <a:buChar char="•"/>
            </a:pPr>
            <a:r>
              <a:rPr lang="fr-SN" dirty="0"/>
              <a:t>La pêche et la cueillette de mollusques sont des activités de grande importance économique pour le Sénégal en général, et les populations du Delta du Saloum en particulier. Les bras de mer du delta du Saloum et les </a:t>
            </a:r>
            <a:r>
              <a:rPr lang="fr-SN" dirty="0" err="1"/>
              <a:t>bolongs</a:t>
            </a:r>
            <a:r>
              <a:rPr lang="fr-SN" dirty="0"/>
              <a:t> ont permis aux populations riveraines de développer une activité de pêche et de cueillette significative, associée à l’agriculture dans certaines localités (UICN, 2003). Selon le niveau d’association de ces deux activités par les populations de la RBDS on distingue :</a:t>
            </a:r>
            <a:endParaRPr lang="fr-FR" dirty="0"/>
          </a:p>
          <a:p>
            <a:pPr lvl="0" algn="just"/>
            <a:r>
              <a:rPr lang="fr-SN" dirty="0"/>
              <a:t>les villages et campements de pêcheurs exclusifs qui pratiquent la pêche toute l’année ;</a:t>
            </a:r>
            <a:endParaRPr lang="fr-FR" dirty="0"/>
          </a:p>
          <a:p>
            <a:pPr lvl="0" algn="just"/>
            <a:r>
              <a:rPr lang="fr-SN" dirty="0"/>
              <a:t>les villages et campements de pêcheurs où la pêche est une activité étroitement liée à l’agriculture ;</a:t>
            </a:r>
            <a:endParaRPr lang="fr-FR" dirty="0"/>
          </a:p>
          <a:p>
            <a:pPr lvl="0" algn="just"/>
            <a:r>
              <a:rPr lang="fr-SN" dirty="0"/>
              <a:t>les villages et campements de pêcheurs occasionnels où la pêche est pratiquée à petite échelle en saison pluvieuse.</a:t>
            </a:r>
            <a:endParaRPr lang="fr-FR" dirty="0"/>
          </a:p>
          <a:p>
            <a:endParaRPr lang="fr-FR" dirty="0"/>
          </a:p>
        </p:txBody>
      </p:sp>
    </p:spTree>
    <p:extLst>
      <p:ext uri="{BB962C8B-B14F-4D97-AF65-F5344CB8AC3E}">
        <p14:creationId xmlns:p14="http://schemas.microsoft.com/office/powerpoint/2010/main" val="4119754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77296"/>
            <a:ext cx="9144000" cy="638704"/>
          </a:xfrm>
        </p:spPr>
        <p:txBody>
          <a:bodyPr>
            <a:noAutofit/>
          </a:bodyPr>
          <a:lstStyle/>
          <a:p>
            <a:pPr lvl="2" algn="ctr"/>
            <a:r>
              <a:rPr lang="fr-FR" sz="4000" b="1" dirty="0" smtClean="0"/>
              <a:t>Les industries de transformation</a:t>
            </a:r>
            <a:endParaRPr lang="fr-FR" sz="4000" b="1" dirty="0"/>
          </a:p>
        </p:txBody>
      </p:sp>
      <p:sp>
        <p:nvSpPr>
          <p:cNvPr id="3" name="Sous-titre 2"/>
          <p:cNvSpPr>
            <a:spLocks noGrp="1"/>
          </p:cNvSpPr>
          <p:nvPr>
            <p:ph type="subTitle" idx="1"/>
          </p:nvPr>
        </p:nvSpPr>
        <p:spPr>
          <a:xfrm>
            <a:off x="0" y="1433689"/>
            <a:ext cx="12192000" cy="5339644"/>
          </a:xfrm>
        </p:spPr>
        <p:txBody>
          <a:bodyPr>
            <a:normAutofit/>
          </a:bodyPr>
          <a:lstStyle/>
          <a:p>
            <a:pPr algn="just"/>
            <a:r>
              <a:rPr lang="fr-FR" dirty="0" smtClean="0"/>
              <a:t>Dans </a:t>
            </a:r>
            <a:r>
              <a:rPr lang="fr-FR" dirty="0"/>
              <a:t>la zone du Delta du Saloum, l’industrie est au stade embryonnaire. On note l’existence de quelques unités de transformation au niveau du Quai de pêche de </a:t>
            </a:r>
            <a:r>
              <a:rPr lang="fr-FR" dirty="0" err="1"/>
              <a:t>Joal</a:t>
            </a:r>
            <a:r>
              <a:rPr lang="fr-FR" dirty="0"/>
              <a:t> qui traitent la plupart de congelés : il s’agit de :  </a:t>
            </a:r>
            <a:endParaRPr lang="fr-FR" sz="2000" dirty="0"/>
          </a:p>
          <a:p>
            <a:pPr lvl="0" algn="just"/>
            <a:r>
              <a:rPr lang="fr-FR" dirty="0"/>
              <a:t>OMEGA </a:t>
            </a:r>
            <a:r>
              <a:rPr lang="fr-FR" dirty="0" err="1"/>
              <a:t>Fishing</a:t>
            </a:r>
            <a:r>
              <a:rPr lang="fr-FR" dirty="0"/>
              <a:t> (Farine de poisson)</a:t>
            </a:r>
            <a:endParaRPr lang="fr-FR" sz="2000" dirty="0"/>
          </a:p>
          <a:p>
            <a:pPr lvl="0" algn="just"/>
            <a:r>
              <a:rPr lang="fr-FR" dirty="0"/>
              <a:t>ELIM Pêche	(Cuits/Congelés)</a:t>
            </a:r>
            <a:endParaRPr lang="fr-FR" sz="2000" dirty="0"/>
          </a:p>
          <a:p>
            <a:pPr lvl="0" algn="just"/>
            <a:r>
              <a:rPr lang="fr-FR" dirty="0"/>
              <a:t>La </a:t>
            </a:r>
            <a:r>
              <a:rPr lang="fr-FR" dirty="0" err="1"/>
              <a:t>Joalienne</a:t>
            </a:r>
            <a:r>
              <a:rPr lang="fr-FR" dirty="0"/>
              <a:t>	(Congelés)</a:t>
            </a:r>
            <a:endParaRPr lang="fr-FR" sz="2000" dirty="0"/>
          </a:p>
          <a:p>
            <a:pPr lvl="0" algn="just"/>
            <a:r>
              <a:rPr lang="fr-FR" dirty="0"/>
              <a:t>SEDAR Pêche	(Congelés)</a:t>
            </a:r>
            <a:endParaRPr lang="fr-FR" sz="2000" dirty="0"/>
          </a:p>
          <a:p>
            <a:pPr algn="just"/>
            <a:r>
              <a:rPr lang="fr-FR" dirty="0"/>
              <a:t>Il existe une unité de </a:t>
            </a:r>
            <a:r>
              <a:rPr lang="fr-FR" dirty="0" smtClean="0"/>
              <a:t>fabrique </a:t>
            </a:r>
            <a:r>
              <a:rPr lang="fr-FR" dirty="0"/>
              <a:t>de glace  à </a:t>
            </a:r>
            <a:r>
              <a:rPr lang="fr-FR" dirty="0" err="1"/>
              <a:t>Kad</a:t>
            </a:r>
            <a:r>
              <a:rPr lang="fr-FR" dirty="0"/>
              <a:t> </a:t>
            </a:r>
            <a:r>
              <a:rPr lang="fr-FR" dirty="0" err="1"/>
              <a:t>Diakhanor</a:t>
            </a:r>
            <a:r>
              <a:rPr lang="fr-FR" dirty="0"/>
              <a:t> (</a:t>
            </a:r>
            <a:r>
              <a:rPr lang="fr-FR" dirty="0" err="1"/>
              <a:t>Palmarin</a:t>
            </a:r>
            <a:r>
              <a:rPr lang="fr-FR" dirty="0"/>
              <a:t>). </a:t>
            </a:r>
            <a:endParaRPr lang="fr-FR" sz="2000" dirty="0"/>
          </a:p>
          <a:p>
            <a:pPr algn="just"/>
            <a:r>
              <a:rPr lang="fr-FR" dirty="0"/>
              <a:t>La demande des produits frais de pêche (poisson et crustacé) venant des unités industrielles de transformation de produits halieutiques de Dakar est assez forte. Cette demande est faite dans la plupart du temps par des sociétés comme : </a:t>
            </a:r>
            <a:r>
              <a:rPr lang="fr-FR" dirty="0" err="1"/>
              <a:t>Amerger</a:t>
            </a:r>
            <a:r>
              <a:rPr lang="fr-FR" dirty="0"/>
              <a:t>, Blue Fish, A 52, </a:t>
            </a:r>
            <a:r>
              <a:rPr lang="fr-FR" dirty="0" err="1"/>
              <a:t>Ikagel</a:t>
            </a:r>
            <a:r>
              <a:rPr lang="fr-FR" dirty="0"/>
              <a:t>, </a:t>
            </a:r>
            <a:r>
              <a:rPr lang="fr-FR" dirty="0" err="1"/>
              <a:t>Tamou</a:t>
            </a:r>
            <a:r>
              <a:rPr lang="fr-FR" dirty="0"/>
              <a:t> </a:t>
            </a:r>
            <a:r>
              <a:rPr lang="fr-FR" dirty="0" err="1"/>
              <a:t>Fishing</a:t>
            </a:r>
            <a:r>
              <a:rPr lang="fr-FR" dirty="0"/>
              <a:t> International, Etablissement Diallo, etc.   </a:t>
            </a:r>
            <a:endParaRPr lang="fr-FR" sz="2000" dirty="0"/>
          </a:p>
          <a:p>
            <a:pPr algn="just"/>
            <a:r>
              <a:rPr lang="fr-FR" dirty="0"/>
              <a:t>Le secteur industriel est presque inexistant dans le département de Fatick. Les seules unités industrielles sont la SELSINE qui représente la seule unité industrielle assez importante avec une production de sel iodé de 10 000 tonnes par an, l’AGAGLACE et l’ULTRACEL. Les autres unités sont des fromageries et quelques petites et moyennes entreprises qui s’activent dans la transformation de produits agricoles et halieutiques de même que dans le filtrage et le conditionnement d’eau potable </a:t>
            </a:r>
            <a:r>
              <a:rPr lang="fr-FR" i="1" dirty="0"/>
              <a:t>(Source : PDD Fatick 2017</a:t>
            </a:r>
            <a:r>
              <a:rPr lang="fr-FR" i="1" dirty="0" smtClean="0"/>
              <a:t>)</a:t>
            </a:r>
            <a:r>
              <a:rPr lang="fr-FR" dirty="0" smtClean="0"/>
              <a:t>.</a:t>
            </a:r>
            <a:endParaRPr lang="fr-FR" sz="2000" dirty="0"/>
          </a:p>
        </p:txBody>
      </p:sp>
    </p:spTree>
    <p:extLst>
      <p:ext uri="{BB962C8B-B14F-4D97-AF65-F5344CB8AC3E}">
        <p14:creationId xmlns:p14="http://schemas.microsoft.com/office/powerpoint/2010/main" val="20625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75696"/>
            <a:ext cx="9144000" cy="819326"/>
          </a:xfrm>
        </p:spPr>
        <p:txBody>
          <a:bodyPr>
            <a:normAutofit fontScale="90000"/>
          </a:bodyPr>
          <a:lstStyle/>
          <a:p>
            <a:r>
              <a:rPr lang="fr-FR" b="1" dirty="0"/>
              <a:t>Exploitation forestière </a:t>
            </a:r>
            <a:endParaRPr lang="fr-FR" dirty="0"/>
          </a:p>
        </p:txBody>
      </p:sp>
      <p:sp>
        <p:nvSpPr>
          <p:cNvPr id="3" name="Sous-titre 2"/>
          <p:cNvSpPr>
            <a:spLocks noGrp="1"/>
          </p:cNvSpPr>
          <p:nvPr>
            <p:ph type="subTitle" idx="1"/>
          </p:nvPr>
        </p:nvSpPr>
        <p:spPr>
          <a:xfrm>
            <a:off x="0" y="1196623"/>
            <a:ext cx="12192000" cy="5661378"/>
          </a:xfrm>
        </p:spPr>
        <p:txBody>
          <a:bodyPr>
            <a:normAutofit/>
          </a:bodyPr>
          <a:lstStyle/>
          <a:p>
            <a:pPr algn="just"/>
            <a:r>
              <a:rPr lang="fr-SN" dirty="0"/>
              <a:t>Les populations tirent de la forêt des produits ligneux (bois de chauffe, bois d’œuvre) et non ligneux (fruits, feuilles, racines, écorces, gomme etc.) qui leur permettent de diversifier leurs revenus et leur consommation en fibres et en protéines </a:t>
            </a:r>
            <a:r>
              <a:rPr lang="fr-SN" dirty="0" smtClean="0"/>
              <a:t>végétales</a:t>
            </a:r>
          </a:p>
          <a:p>
            <a:pPr algn="just"/>
            <a:r>
              <a:rPr lang="fr-SN" dirty="0"/>
              <a:t>La forêt est également le siège des activités d’apiculture, mais il s’agit plus de collecte de miel que d’apiculture à proprement parler. Cette pratique est une des principales causes de feu de brousse car les “apiculteurs” éloignent les abeilles à l’aide de feu (UICN, 2003).</a:t>
            </a:r>
            <a:endParaRPr lang="fr-FR" dirty="0"/>
          </a:p>
          <a:p>
            <a:pPr algn="just"/>
            <a:r>
              <a:rPr lang="fr-SN" dirty="0"/>
              <a:t>La filière anacarde : Outre son intérêt sur le plan forestier, l'anacardier est surtout cultivé pour son fruit, la noix de cajou qui donne trois produits principaux :</a:t>
            </a:r>
            <a:endParaRPr lang="fr-FR" dirty="0"/>
          </a:p>
          <a:p>
            <a:pPr algn="just"/>
            <a:r>
              <a:rPr lang="fr-SN" dirty="0"/>
              <a:t>- L’amande cajou, comestible, est utilisée dans toute une série d'industries alimentaires : friandises de cocktail, chocolaterie, nougat, pâtisserie, biscuiteries, crèmes glacées, huileries et cosmétiques, etc. </a:t>
            </a:r>
            <a:endParaRPr lang="fr-FR" dirty="0"/>
          </a:p>
          <a:p>
            <a:pPr algn="just"/>
            <a:r>
              <a:rPr lang="fr-SN" dirty="0"/>
              <a:t>- Le baume cajou est extrait de la coque entourant l'amande. Il s'agit d'une résine phénolique aux propriétés uniques, utilisée dans la fabrication des éléments de frictions (freins, embrayages), des caoutchoucs et revêtements spéciaux, des isolants, des matières plastiques, etc. On peut utiliser le baume de cajou pour ses propriétés médicales, insecticides et imperméabilisantes.</a:t>
            </a:r>
            <a:endParaRPr lang="fr-FR" dirty="0"/>
          </a:p>
          <a:p>
            <a:pPr algn="just"/>
            <a:r>
              <a:rPr lang="fr-SN" dirty="0"/>
              <a:t>- Le fruit de l'anacardier est surmonté par un faux fruit, appelé pomme-cajou que l'on peut consommer. Il est très juteux, sucré, légèrement parfumé, astringent et très riche en vitamine C. La pomme cajou est utilisée pour la fabrication de jus de fruits, d'alcool ou de confiture.</a:t>
            </a:r>
            <a:endParaRPr lang="fr-FR" dirty="0"/>
          </a:p>
        </p:txBody>
      </p:sp>
    </p:spTree>
    <p:extLst>
      <p:ext uri="{BB962C8B-B14F-4D97-AF65-F5344CB8AC3E}">
        <p14:creationId xmlns:p14="http://schemas.microsoft.com/office/powerpoint/2010/main" val="3988544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85385"/>
            <a:ext cx="9144000" cy="740304"/>
          </a:xfrm>
        </p:spPr>
        <p:txBody>
          <a:bodyPr>
            <a:noAutofit/>
          </a:bodyPr>
          <a:lstStyle/>
          <a:p>
            <a:pPr lvl="2" algn="ctr"/>
            <a:r>
              <a:rPr lang="fr-FR" sz="4400" b="1" dirty="0" smtClean="0"/>
              <a:t>Le tourisme </a:t>
            </a:r>
            <a:endParaRPr lang="fr-FR" sz="4400" b="1" dirty="0"/>
          </a:p>
        </p:txBody>
      </p:sp>
      <p:sp>
        <p:nvSpPr>
          <p:cNvPr id="3" name="Sous-titre 2"/>
          <p:cNvSpPr>
            <a:spLocks noGrp="1"/>
          </p:cNvSpPr>
          <p:nvPr>
            <p:ph type="subTitle" idx="1"/>
          </p:nvPr>
        </p:nvSpPr>
        <p:spPr>
          <a:xfrm>
            <a:off x="0" y="1061157"/>
            <a:ext cx="12192000" cy="5796844"/>
          </a:xfrm>
        </p:spPr>
        <p:txBody>
          <a:bodyPr>
            <a:normAutofit fontScale="85000" lnSpcReduction="20000"/>
          </a:bodyPr>
          <a:lstStyle/>
          <a:p>
            <a:pPr algn="just"/>
            <a:r>
              <a:rPr lang="fr-SN" dirty="0" smtClean="0"/>
              <a:t>Le </a:t>
            </a:r>
            <a:r>
              <a:rPr lang="fr-SN" dirty="0"/>
              <a:t>tourisme occupe une place de choix dans le tissu économique de la zone du Delta du Saloum. Il s’y développe grâce aux grandes potentialités liées à plusieurs facteurs : </a:t>
            </a:r>
            <a:endParaRPr lang="fr-FR" sz="2000" dirty="0"/>
          </a:p>
          <a:p>
            <a:pPr lvl="0" algn="just"/>
            <a:r>
              <a:rPr lang="fr-SN" dirty="0"/>
              <a:t>Les conditions climatiques favorables de la zone côtière ;</a:t>
            </a:r>
            <a:endParaRPr lang="fr-FR" sz="2000" dirty="0"/>
          </a:p>
          <a:p>
            <a:pPr lvl="0" algn="just"/>
            <a:r>
              <a:rPr lang="fr-SN" dirty="0"/>
              <a:t>La présence de nombreux cours d’eau, de plages de sable clair et fin et de faibles pentes présentant un grand intérêt touristique ;</a:t>
            </a:r>
            <a:endParaRPr lang="fr-FR" sz="2000" dirty="0"/>
          </a:p>
          <a:p>
            <a:pPr lvl="0" algn="just"/>
            <a:r>
              <a:rPr lang="fr-SN" dirty="0"/>
              <a:t>L’ensemble des îles du Saloum qui offre un charme impressionnant à travers sa faune et sa flore variées, sa population cosmopolite, un chapelet d’îles, d’îlots et de méandres ;</a:t>
            </a:r>
            <a:endParaRPr lang="fr-FR" sz="2000" dirty="0"/>
          </a:p>
          <a:p>
            <a:pPr lvl="0" algn="just"/>
            <a:r>
              <a:rPr lang="fr-SN" dirty="0"/>
              <a:t>La richesse et la diversité des espèces et des écosystèmes.</a:t>
            </a:r>
            <a:endParaRPr lang="fr-FR" sz="2000" dirty="0"/>
          </a:p>
          <a:p>
            <a:pPr algn="just"/>
            <a:r>
              <a:rPr lang="fr-SN" dirty="0"/>
              <a:t>Le secteur touristique a connu une hausse des établissements hôteliers, mais la fréquentation a chuté de façon notoire du fait d’une mauvaise organisation du secteur et de la crise à l’échelle mondiale. </a:t>
            </a:r>
            <a:endParaRPr lang="fr-FR" sz="2000" dirty="0"/>
          </a:p>
          <a:p>
            <a:pPr algn="just"/>
            <a:r>
              <a:rPr lang="fr-SN" dirty="0"/>
              <a:t>En plus de ces sites naturels, la région possède un arrière-pays qui recèle un important patrimoine historique et socioculturel. </a:t>
            </a:r>
            <a:endParaRPr lang="fr-FR" sz="2000" dirty="0"/>
          </a:p>
          <a:p>
            <a:pPr algn="just"/>
            <a:r>
              <a:rPr lang="fr-SN" dirty="0"/>
              <a:t>Il existe plusieurs types de tourisme qui sont pratiqués dans le Delta du Saloum :</a:t>
            </a:r>
            <a:endParaRPr lang="fr-FR" sz="2000" dirty="0"/>
          </a:p>
          <a:p>
            <a:pPr lvl="0" algn="just"/>
            <a:r>
              <a:rPr lang="fr-SN" i="1" dirty="0"/>
              <a:t>Le tourisme balnéaire</a:t>
            </a:r>
            <a:r>
              <a:rPr lang="fr-SN" dirty="0"/>
              <a:t> : qui est peu développé est localisé à </a:t>
            </a:r>
            <a:r>
              <a:rPr lang="fr-SN" dirty="0" err="1"/>
              <a:t>Ndangane</a:t>
            </a:r>
            <a:r>
              <a:rPr lang="fr-SN" dirty="0"/>
              <a:t>, </a:t>
            </a:r>
            <a:r>
              <a:rPr lang="fr-SN" dirty="0" err="1"/>
              <a:t>Dionewar</a:t>
            </a:r>
            <a:r>
              <a:rPr lang="fr-SN" dirty="0"/>
              <a:t>, </a:t>
            </a:r>
            <a:r>
              <a:rPr lang="fr-SN" dirty="0" err="1"/>
              <a:t>Foundiougne</a:t>
            </a:r>
            <a:r>
              <a:rPr lang="fr-SN" dirty="0"/>
              <a:t> et </a:t>
            </a:r>
            <a:r>
              <a:rPr lang="fr-SN" dirty="0" err="1"/>
              <a:t>Toubacouta</a:t>
            </a:r>
            <a:r>
              <a:rPr lang="fr-SN" dirty="0"/>
              <a:t>. </a:t>
            </a:r>
            <a:endParaRPr lang="fr-FR" sz="2000" dirty="0"/>
          </a:p>
          <a:p>
            <a:pPr lvl="0" algn="just"/>
            <a:r>
              <a:rPr lang="fr-SN" i="1" dirty="0"/>
              <a:t>La pêche sportive</a:t>
            </a:r>
            <a:r>
              <a:rPr lang="fr-SN" dirty="0"/>
              <a:t> : qui est l’une des activités principales des établissements touristiques situés à </a:t>
            </a:r>
            <a:r>
              <a:rPr lang="fr-SN" dirty="0" err="1"/>
              <a:t>Ndangane</a:t>
            </a:r>
            <a:r>
              <a:rPr lang="fr-SN" dirty="0"/>
              <a:t>, </a:t>
            </a:r>
            <a:r>
              <a:rPr lang="fr-SN" dirty="0" err="1"/>
              <a:t>Dionewar</a:t>
            </a:r>
            <a:r>
              <a:rPr lang="fr-SN" dirty="0"/>
              <a:t>, </a:t>
            </a:r>
            <a:r>
              <a:rPr lang="fr-SN" dirty="0" err="1"/>
              <a:t>Foundiougne</a:t>
            </a:r>
            <a:r>
              <a:rPr lang="fr-SN" dirty="0"/>
              <a:t>, Sokone et </a:t>
            </a:r>
            <a:r>
              <a:rPr lang="fr-SN" dirty="0" err="1"/>
              <a:t>Toubacouta</a:t>
            </a:r>
            <a:r>
              <a:rPr lang="fr-SN" dirty="0"/>
              <a:t>. Dans la zone la pêche et ses activités annexes bénéficient d’atouts naturels et s’opèrent essentiellement dans le domaine marin. </a:t>
            </a:r>
            <a:endParaRPr lang="fr-FR" sz="2000" dirty="0"/>
          </a:p>
          <a:p>
            <a:pPr lvl="0" algn="just"/>
            <a:r>
              <a:rPr lang="fr-SN" i="1" dirty="0"/>
              <a:t>La chasse sportive</a:t>
            </a:r>
            <a:r>
              <a:rPr lang="fr-SN" dirty="0"/>
              <a:t> : qui est très développée dans la région et se pratique au niveau des zones amodiées attribuées aux hôtels et campements qui s’activent dans ce créneau au niveau de la zone de </a:t>
            </a:r>
            <a:r>
              <a:rPr lang="fr-SN" dirty="0" err="1"/>
              <a:t>Toubacouta</a:t>
            </a:r>
            <a:r>
              <a:rPr lang="fr-SN" dirty="0"/>
              <a:t> ;</a:t>
            </a:r>
            <a:endParaRPr lang="fr-FR" sz="2000" dirty="0"/>
          </a:p>
          <a:p>
            <a:pPr lvl="0" algn="just"/>
            <a:r>
              <a:rPr lang="fr-SN" i="1" dirty="0"/>
              <a:t>Le tourisme culturel</a:t>
            </a:r>
            <a:r>
              <a:rPr lang="fr-SN" dirty="0"/>
              <a:t> : les manifestations culturelles et religieuses ainsi que les sites historiques dans le Delta du Saloum font l’objet d’attraction touristique.  </a:t>
            </a:r>
            <a:endParaRPr lang="fr-FR" sz="2000" dirty="0"/>
          </a:p>
          <a:p>
            <a:pPr lvl="0" algn="just"/>
            <a:r>
              <a:rPr lang="fr-SN" i="1" dirty="0"/>
              <a:t>L’écotourisme </a:t>
            </a:r>
            <a:r>
              <a:rPr lang="fr-SN" dirty="0"/>
              <a:t>qui est souvent associé à ces différents types de tourisme. </a:t>
            </a:r>
            <a:endParaRPr lang="fr-FR" sz="2000" dirty="0"/>
          </a:p>
          <a:p>
            <a:pPr algn="just"/>
            <a:r>
              <a:rPr lang="fr-SN" dirty="0"/>
              <a:t>Le tourisme rural intégré pourrait aussi se développer progressivement avec la création de petits campements villageois.</a:t>
            </a:r>
            <a:endParaRPr lang="fr-FR" sz="2000" dirty="0"/>
          </a:p>
          <a:p>
            <a:pPr algn="just"/>
            <a:endParaRPr lang="fr-FR" dirty="0"/>
          </a:p>
        </p:txBody>
      </p:sp>
    </p:spTree>
    <p:extLst>
      <p:ext uri="{BB962C8B-B14F-4D97-AF65-F5344CB8AC3E}">
        <p14:creationId xmlns:p14="http://schemas.microsoft.com/office/powerpoint/2010/main" val="2121193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70933"/>
            <a:ext cx="9144000" cy="903111"/>
          </a:xfrm>
        </p:spPr>
        <p:txBody>
          <a:bodyPr>
            <a:normAutofit fontScale="90000"/>
          </a:bodyPr>
          <a:lstStyle/>
          <a:p>
            <a:pPr algn="ctr"/>
            <a:r>
              <a:rPr lang="fr-FR" b="1" dirty="0" smtClean="0"/>
              <a:t>L’artisanat</a:t>
            </a:r>
            <a:endParaRPr lang="fr-FR" dirty="0"/>
          </a:p>
        </p:txBody>
      </p:sp>
      <p:sp>
        <p:nvSpPr>
          <p:cNvPr id="3" name="Sous-titre 2"/>
          <p:cNvSpPr>
            <a:spLocks noGrp="1"/>
          </p:cNvSpPr>
          <p:nvPr>
            <p:ph type="subTitle" idx="1"/>
          </p:nvPr>
        </p:nvSpPr>
        <p:spPr>
          <a:xfrm>
            <a:off x="0" y="1332089"/>
            <a:ext cx="12192000" cy="5525911"/>
          </a:xfrm>
        </p:spPr>
        <p:txBody>
          <a:bodyPr>
            <a:normAutofit fontScale="92500"/>
          </a:bodyPr>
          <a:lstStyle/>
          <a:p>
            <a:pPr lvl="2"/>
            <a:r>
              <a:rPr lang="fr-FR" b="1" dirty="0" smtClean="0"/>
              <a:t> </a:t>
            </a:r>
            <a:endParaRPr lang="fr-FR" sz="2000" b="1" dirty="0"/>
          </a:p>
          <a:p>
            <a:pPr algn="just"/>
            <a:r>
              <a:rPr lang="fr-SN" sz="2800" dirty="0"/>
              <a:t>L’artisanat est un secteur qui s’est développé ces dix dernières années dans le Delta du Saloum. Il occupe une place importante dans le développement économique et sociale de la région de Fatick. Ce secteur tire sa croissance de la faillite du secteur agricole depuis les années de sécheresse mais aussi de l’expansion du tourisme au niveau régional.</a:t>
            </a:r>
            <a:endParaRPr lang="fr-FR" sz="2800" dirty="0"/>
          </a:p>
          <a:p>
            <a:pPr algn="just"/>
            <a:r>
              <a:rPr lang="fr-SN" sz="2800" dirty="0"/>
              <a:t>En 2011, le nombre total d’artisans inscrits à la Chambre de métiers de Fatick s’élève à 5375 contre 5275 en 2010 soit une légère hausse de 1,9%. Au niveau départemental, c’est à </a:t>
            </a:r>
            <a:r>
              <a:rPr lang="fr-SN" sz="2800" dirty="0" err="1"/>
              <a:t>Foundiougne</a:t>
            </a:r>
            <a:r>
              <a:rPr lang="fr-SN" sz="2800" dirty="0"/>
              <a:t> que la hausse a été la plus élevée avec 2,1% contre 2,0% à Fatick et 1,1% à </a:t>
            </a:r>
            <a:r>
              <a:rPr lang="fr-SN" sz="2800" dirty="0" err="1"/>
              <a:t>Gossas</a:t>
            </a:r>
            <a:r>
              <a:rPr lang="fr-SN" sz="2800" dirty="0"/>
              <a:t>. Les artisans inscrits se répartissent à 56,0% à Fatick ; 27,0% à </a:t>
            </a:r>
            <a:r>
              <a:rPr lang="fr-SN" sz="2800" dirty="0" err="1"/>
              <a:t>Foundiougne</a:t>
            </a:r>
            <a:r>
              <a:rPr lang="fr-SN" sz="2800" dirty="0"/>
              <a:t> et 17,0% à </a:t>
            </a:r>
            <a:r>
              <a:rPr lang="fr-SN" sz="2800" dirty="0" err="1"/>
              <a:t>Gossas</a:t>
            </a:r>
            <a:r>
              <a:rPr lang="fr-SN" sz="2800" dirty="0"/>
              <a:t> (</a:t>
            </a:r>
            <a:r>
              <a:rPr lang="fr-SN" sz="2800" i="1" dirty="0"/>
              <a:t>ANSD, 2012</a:t>
            </a:r>
            <a:r>
              <a:rPr lang="fr-SN" sz="2800" dirty="0"/>
              <a:t>). Ces artisans sont répartis en différents corps de métiers à savoir : la menuiserie bois, et métallique, la maçonnerie, la sculpture, la couture etc.</a:t>
            </a:r>
            <a:endParaRPr lang="fr-FR" sz="2800" dirty="0"/>
          </a:p>
          <a:p>
            <a:endParaRPr lang="fr-FR" dirty="0"/>
          </a:p>
        </p:txBody>
      </p:sp>
    </p:spTree>
    <p:extLst>
      <p:ext uri="{BB962C8B-B14F-4D97-AF65-F5344CB8AC3E}">
        <p14:creationId xmlns:p14="http://schemas.microsoft.com/office/powerpoint/2010/main" val="2115384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14489"/>
            <a:ext cx="9144000" cy="1128889"/>
          </a:xfrm>
        </p:spPr>
        <p:txBody>
          <a:bodyPr>
            <a:noAutofit/>
          </a:bodyPr>
          <a:lstStyle/>
          <a:p>
            <a:pPr lvl="2" algn="ctr" rtl="0">
              <a:lnSpc>
                <a:spcPct val="90000"/>
              </a:lnSpc>
              <a:spcBef>
                <a:spcPct val="0"/>
              </a:spcBef>
            </a:pPr>
            <a:r>
              <a:rPr lang="fr-FR" sz="3600" b="1" dirty="0" smtClean="0"/>
              <a:t>Les activités extractives</a:t>
            </a:r>
            <a:br>
              <a:rPr lang="fr-FR" sz="3600" b="1" dirty="0" smtClean="0"/>
            </a:br>
            <a:endParaRPr lang="fr-FR" sz="3600" dirty="0"/>
          </a:p>
        </p:txBody>
      </p:sp>
      <p:sp>
        <p:nvSpPr>
          <p:cNvPr id="3" name="Sous-titre 2"/>
          <p:cNvSpPr>
            <a:spLocks noGrp="1"/>
          </p:cNvSpPr>
          <p:nvPr>
            <p:ph type="subTitle" idx="1"/>
          </p:nvPr>
        </p:nvSpPr>
        <p:spPr>
          <a:xfrm>
            <a:off x="0" y="1016000"/>
            <a:ext cx="12192000" cy="5842000"/>
          </a:xfrm>
        </p:spPr>
        <p:txBody>
          <a:bodyPr/>
          <a:lstStyle/>
          <a:p>
            <a:pPr algn="just"/>
            <a:r>
              <a:rPr lang="fr-SN" dirty="0" smtClean="0"/>
              <a:t>Les </a:t>
            </a:r>
            <a:r>
              <a:rPr lang="fr-SN" dirty="0"/>
              <a:t>activités extractives se limitent à l’exploitation des coquillages et à l’extraction du sel. </a:t>
            </a:r>
            <a:r>
              <a:rPr lang="fr-SN" b="1" dirty="0"/>
              <a:t>L’exploitation des amas coquilliers</a:t>
            </a:r>
            <a:r>
              <a:rPr lang="fr-SN" dirty="0"/>
              <a:t>, qui s’est intensifiée depuis 1982, comporte des aspects négatifs sur l’environnement (réduction de la protection physique de certaines petites îles du fait de la dégradation du couvert végétal, risque d’augmentation de la sédimentation dans les chenaux de marée) et sur le patrimoine (dégradation de sites reconnus comme faisant partie du patrimoine culturel, historique et archéologique). </a:t>
            </a:r>
            <a:endParaRPr lang="fr-FR" sz="2000" dirty="0"/>
          </a:p>
          <a:p>
            <a:pPr algn="just"/>
            <a:r>
              <a:rPr lang="fr-SN" b="1" dirty="0"/>
              <a:t>L’exploitation du sel</a:t>
            </a:r>
            <a:r>
              <a:rPr lang="fr-SN" dirty="0"/>
              <a:t> est bien développée dans le Delta du Saloum, où elle constitue une activité séculaire généralement gérée par les femmes</a:t>
            </a:r>
            <a:r>
              <a:rPr lang="fr-SN" dirty="0" smtClean="0"/>
              <a:t>.</a:t>
            </a:r>
          </a:p>
          <a:p>
            <a:pPr algn="just"/>
            <a:r>
              <a:rPr lang="fr-SN" dirty="0"/>
              <a:t>Ces dernières années, </a:t>
            </a:r>
            <a:r>
              <a:rPr lang="fr-SN" b="1" dirty="0"/>
              <a:t>les activités d’exploration-production des hydrocarbures</a:t>
            </a:r>
            <a:r>
              <a:rPr lang="fr-SN" dirty="0"/>
              <a:t> qui constituent l’amont pétrolier, sont menées sur toute l’étendue du bassin sédimentaire sénégalais qui fait partie du vaste Bassin Ouest Africain. La filiale australienne </a:t>
            </a:r>
            <a:r>
              <a:rPr lang="fr-SN" dirty="0" err="1"/>
              <a:t>Woodside</a:t>
            </a:r>
            <a:r>
              <a:rPr lang="fr-SN" dirty="0"/>
              <a:t> </a:t>
            </a:r>
            <a:r>
              <a:rPr lang="fr-SN" dirty="0" err="1"/>
              <a:t>Energy</a:t>
            </a:r>
            <a:r>
              <a:rPr lang="fr-SN" dirty="0"/>
              <a:t> Sénégal est l’opérateur du </a:t>
            </a:r>
            <a:r>
              <a:rPr lang="fr-SN" b="1" dirty="0"/>
              <a:t>projet d’exploitation pétrolier de </a:t>
            </a:r>
            <a:r>
              <a:rPr lang="fr-SN" b="1" dirty="0" err="1"/>
              <a:t>Sangomar</a:t>
            </a:r>
            <a:r>
              <a:rPr lang="fr-SN" dirty="0"/>
              <a:t>, dans le Delta du Saloum. Avec un profil de production de 100 000 barils de pétrole par jour, le premier baril de pétrole de </a:t>
            </a:r>
            <a:r>
              <a:rPr lang="fr-SN" dirty="0" err="1"/>
              <a:t>Sangomar</a:t>
            </a:r>
            <a:r>
              <a:rPr lang="fr-SN" dirty="0"/>
              <a:t> est prévu début 2023 (</a:t>
            </a:r>
            <a:r>
              <a:rPr lang="fr-SN" i="1" dirty="0"/>
              <a:t>ITIE, 2019</a:t>
            </a:r>
            <a:r>
              <a:rPr lang="fr-SN" dirty="0"/>
              <a:t>). </a:t>
            </a:r>
            <a:endParaRPr lang="fr-FR" dirty="0"/>
          </a:p>
          <a:p>
            <a:pPr algn="just"/>
            <a:endParaRPr lang="fr-FR" dirty="0"/>
          </a:p>
        </p:txBody>
      </p:sp>
    </p:spTree>
    <p:extLst>
      <p:ext uri="{BB962C8B-B14F-4D97-AF65-F5344CB8AC3E}">
        <p14:creationId xmlns:p14="http://schemas.microsoft.com/office/powerpoint/2010/main" val="2863302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3200" y="354719"/>
            <a:ext cx="9144000" cy="841904"/>
          </a:xfrm>
        </p:spPr>
        <p:txBody>
          <a:bodyPr>
            <a:normAutofit/>
          </a:bodyPr>
          <a:lstStyle/>
          <a:p>
            <a:pPr lvl="0" algn="ctr"/>
            <a:r>
              <a:rPr lang="fr-FR" sz="3600" b="1" dirty="0">
                <a:latin typeface="Bahnschrift SemiBold Condensed" panose="020B0502040204020203" pitchFamily="34" charset="0"/>
              </a:rPr>
              <a:t>DESCRIPTION DES GRANDS AMENAGEMENTS</a:t>
            </a:r>
          </a:p>
        </p:txBody>
      </p:sp>
      <p:sp>
        <p:nvSpPr>
          <p:cNvPr id="3" name="Sous-titre 2"/>
          <p:cNvSpPr>
            <a:spLocks noGrp="1"/>
          </p:cNvSpPr>
          <p:nvPr>
            <p:ph type="subTitle" idx="1"/>
          </p:nvPr>
        </p:nvSpPr>
        <p:spPr>
          <a:xfrm>
            <a:off x="0" y="1896534"/>
            <a:ext cx="12090400" cy="4820356"/>
          </a:xfrm>
        </p:spPr>
        <p:txBody>
          <a:bodyPr>
            <a:normAutofit fontScale="85000" lnSpcReduction="20000"/>
          </a:bodyPr>
          <a:lstStyle/>
          <a:p>
            <a:pPr marL="800100" lvl="1" indent="-342900" algn="l">
              <a:buFont typeface="Wingdings" panose="05000000000000000000" pitchFamily="2" charset="2"/>
              <a:buChar char="Ø"/>
            </a:pPr>
            <a:r>
              <a:rPr lang="fr-FR" b="1" dirty="0"/>
              <a:t>Le projet SANGOMAR </a:t>
            </a:r>
            <a:endParaRPr lang="fr-FR" sz="2400" b="1" dirty="0"/>
          </a:p>
          <a:p>
            <a:pPr algn="l"/>
            <a:r>
              <a:rPr lang="fr-FR" dirty="0" smtClean="0"/>
              <a:t>Le </a:t>
            </a:r>
            <a:r>
              <a:rPr lang="fr-FR" dirty="0"/>
              <a:t>champ pétrolier SNE situé dans le bloc </a:t>
            </a:r>
            <a:r>
              <a:rPr lang="fr-FR" dirty="0" err="1"/>
              <a:t>Sangomar</a:t>
            </a:r>
            <a:r>
              <a:rPr lang="fr-FR" dirty="0"/>
              <a:t> </a:t>
            </a:r>
            <a:r>
              <a:rPr lang="fr-FR" dirty="0" err="1"/>
              <a:t>Deep</a:t>
            </a:r>
            <a:r>
              <a:rPr lang="fr-FR" dirty="0"/>
              <a:t> Offshore, à environ 100 km au Sud de Dakar, constitue le premier développement pétrolier offshore du Sénégal avec la première production pétrolière ciblée pour 2022, pour des prévisions d’exploitation estimées à 100 000 barils/jour</a:t>
            </a:r>
            <a:r>
              <a:rPr lang="fr-FR" dirty="0" smtClean="0"/>
              <a:t>.</a:t>
            </a:r>
          </a:p>
          <a:p>
            <a:pPr marL="800100" lvl="1" indent="-342900" algn="l">
              <a:buFont typeface="Wingdings" panose="05000000000000000000" pitchFamily="2" charset="2"/>
              <a:buChar char="Ø"/>
            </a:pPr>
            <a:r>
              <a:rPr lang="fr-FR" b="1" dirty="0"/>
              <a:t>Le Pont de </a:t>
            </a:r>
            <a:r>
              <a:rPr lang="fr-FR" b="1" dirty="0" err="1"/>
              <a:t>Foundiougne</a:t>
            </a:r>
            <a:r>
              <a:rPr lang="fr-FR" b="1" dirty="0"/>
              <a:t> </a:t>
            </a:r>
            <a:endParaRPr lang="fr-FR" sz="2400" b="1" dirty="0"/>
          </a:p>
          <a:p>
            <a:pPr algn="just"/>
            <a:r>
              <a:rPr lang="fr-SN" dirty="0"/>
              <a:t>Le projet de réalisation du Pont à péage de </a:t>
            </a:r>
            <a:r>
              <a:rPr lang="fr-SN" dirty="0" err="1"/>
              <a:t>Foundiougne</a:t>
            </a:r>
            <a:r>
              <a:rPr lang="fr-SN" dirty="0"/>
              <a:t> vise à contribuer à promouvoir une continuité des réseaux routiers à l’échelle nationale pour rompre l'inaccessibilité dont sont confrontées certaines zones de la région de Fatick. La mise en œuvre du projet est un facteur important qui pourra développer les échanges entre les régions et par extension entre le Sénégal et les pays voisins. </a:t>
            </a:r>
            <a:endParaRPr lang="fr-FR" sz="2000" dirty="0"/>
          </a:p>
          <a:p>
            <a:pPr marL="342900" lvl="1" indent="-342900" algn="just">
              <a:spcBef>
                <a:spcPts val="1000"/>
              </a:spcBef>
              <a:buFont typeface="Wingdings" panose="05000000000000000000" pitchFamily="2" charset="2"/>
              <a:buChar char="Ø"/>
            </a:pPr>
            <a:r>
              <a:rPr lang="fr-FR" b="1" dirty="0"/>
              <a:t>Les infrastructures et équipements </a:t>
            </a:r>
            <a:r>
              <a:rPr lang="fr-FR" b="1" dirty="0" smtClean="0"/>
              <a:t>maritimes</a:t>
            </a:r>
          </a:p>
          <a:p>
            <a:pPr algn="just"/>
            <a:r>
              <a:rPr lang="fr-FR" b="1" dirty="0" smtClean="0"/>
              <a:t> </a:t>
            </a:r>
            <a:r>
              <a:rPr lang="fr-SN" dirty="0"/>
              <a:t>Le </a:t>
            </a:r>
            <a:r>
              <a:rPr lang="fr-SN" b="1" dirty="0"/>
              <a:t>projet d’infrastructures et d’équipements maritimes (</a:t>
            </a:r>
            <a:r>
              <a:rPr lang="fr-SN" dirty="0"/>
              <a:t>MIEP), négocié avec la République de Corée, a pour but de renforcer la desserte maritime de Ziguinchor pour contribuer au désenclavement des régions Sud, en vue de favoriser leur développement, mais également de renforcer l’intégration sous régionale, particulièrement avec les pays limitrophes (Guinée Conakry et Guinée Bissau). </a:t>
            </a:r>
            <a:endParaRPr lang="fr-FR" sz="2000" dirty="0"/>
          </a:p>
          <a:p>
            <a:pPr algn="just"/>
            <a:r>
              <a:rPr lang="fr-SN" dirty="0"/>
              <a:t>Le MIEP s’articule autour des volets suivants : </a:t>
            </a:r>
            <a:endParaRPr lang="fr-FR" dirty="0"/>
          </a:p>
          <a:p>
            <a:pPr lvl="0" algn="just"/>
            <a:r>
              <a:rPr lang="fr-SN" dirty="0"/>
              <a:t> </a:t>
            </a:r>
            <a:r>
              <a:rPr lang="fr-SN" b="1" dirty="0"/>
              <a:t>Composante1</a:t>
            </a:r>
            <a:r>
              <a:rPr lang="fr-SN" dirty="0"/>
              <a:t>: Acquisition de deux (02) navires RORO (voitures/passagers) de 200 passagers et environ 13 camions. </a:t>
            </a:r>
            <a:endParaRPr lang="fr-FR" dirty="0"/>
          </a:p>
          <a:p>
            <a:pPr lvl="0" algn="just"/>
            <a:r>
              <a:rPr lang="fr-SN" dirty="0"/>
              <a:t> </a:t>
            </a:r>
            <a:r>
              <a:rPr lang="fr-SN" b="1" dirty="0"/>
              <a:t>Composante2</a:t>
            </a:r>
            <a:r>
              <a:rPr lang="fr-SN" dirty="0"/>
              <a:t>: Développement et réhabilitation des infrastructures portuaires : - 02 lots de terminaux maritimes équipes (</a:t>
            </a:r>
            <a:r>
              <a:rPr lang="fr-SN" b="1" dirty="0" err="1"/>
              <a:t>Foundiougne</a:t>
            </a:r>
            <a:r>
              <a:rPr lang="fr-SN" b="1" dirty="0"/>
              <a:t> </a:t>
            </a:r>
            <a:r>
              <a:rPr lang="fr-SN" dirty="0"/>
              <a:t>et </a:t>
            </a:r>
            <a:r>
              <a:rPr lang="fr-SN" b="1" dirty="0" err="1"/>
              <a:t>Ndakhonga</a:t>
            </a:r>
            <a:r>
              <a:rPr lang="fr-SN" dirty="0"/>
              <a:t>) ;</a:t>
            </a:r>
            <a:br>
              <a:rPr lang="fr-SN" dirty="0"/>
            </a:br>
            <a:r>
              <a:rPr lang="fr-SN" dirty="0"/>
              <a:t>- 01 entrepôt et une salle d’attente dans chaque gare maritime;</a:t>
            </a:r>
            <a:br>
              <a:rPr lang="fr-SN" dirty="0"/>
            </a:br>
            <a:r>
              <a:rPr lang="fr-SN" dirty="0"/>
              <a:t>- des grues portuaires, charriots élévateurs à fourche ; </a:t>
            </a:r>
            <a:endParaRPr lang="fr-FR" dirty="0"/>
          </a:p>
          <a:p>
            <a:pPr lvl="0" algn="just"/>
            <a:r>
              <a:rPr lang="fr-SN" dirty="0"/>
              <a:t>- 01 complexe frigorifique d’une capacité de 2000 tonnes à </a:t>
            </a:r>
            <a:r>
              <a:rPr lang="fr-SN" b="1" dirty="0"/>
              <a:t>Ziguinchor</a:t>
            </a:r>
            <a:r>
              <a:rPr lang="fr-SN" dirty="0"/>
              <a:t>. </a:t>
            </a:r>
            <a:endParaRPr lang="fr-FR" dirty="0"/>
          </a:p>
          <a:p>
            <a:pPr marL="0" lvl="1" algn="just">
              <a:spcBef>
                <a:spcPts val="1000"/>
              </a:spcBef>
            </a:pPr>
            <a:endParaRPr lang="fr-FR" sz="2400" b="1" dirty="0"/>
          </a:p>
          <a:p>
            <a:pPr algn="just"/>
            <a:endParaRPr lang="fr-FR" dirty="0" smtClean="0"/>
          </a:p>
          <a:p>
            <a:pPr algn="l"/>
            <a:endParaRPr lang="fr-FR" sz="2000" dirty="0"/>
          </a:p>
          <a:p>
            <a:endParaRPr lang="fr-FR" dirty="0"/>
          </a:p>
        </p:txBody>
      </p:sp>
    </p:spTree>
    <p:extLst>
      <p:ext uri="{BB962C8B-B14F-4D97-AF65-F5344CB8AC3E}">
        <p14:creationId xmlns:p14="http://schemas.microsoft.com/office/powerpoint/2010/main" val="413117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715963"/>
            <a:ext cx="9144000" cy="774170"/>
          </a:xfrm>
        </p:spPr>
        <p:txBody>
          <a:bodyPr>
            <a:normAutofit fontScale="90000"/>
          </a:bodyPr>
          <a:lstStyle/>
          <a:p>
            <a:pPr algn="ctr"/>
            <a:r>
              <a:rPr lang="fr-FR" dirty="0" smtClean="0"/>
              <a:t>SUITE</a:t>
            </a:r>
            <a:endParaRPr lang="fr-FR" dirty="0"/>
          </a:p>
        </p:txBody>
      </p:sp>
      <p:sp>
        <p:nvSpPr>
          <p:cNvPr id="3" name="Sous-titre 2"/>
          <p:cNvSpPr>
            <a:spLocks noGrp="1"/>
          </p:cNvSpPr>
          <p:nvPr>
            <p:ph type="subTitle" idx="1"/>
          </p:nvPr>
        </p:nvSpPr>
        <p:spPr>
          <a:xfrm>
            <a:off x="0" y="1727200"/>
            <a:ext cx="12192000" cy="5130800"/>
          </a:xfrm>
        </p:spPr>
        <p:txBody>
          <a:bodyPr/>
          <a:lstStyle/>
          <a:p>
            <a:pPr lvl="0" algn="ctr"/>
            <a:r>
              <a:rPr lang="fr-FR" sz="3600" b="1" dirty="0"/>
              <a:t>Composantes du MIEP 2</a:t>
            </a:r>
            <a:endParaRPr lang="fr-FR" sz="3600" dirty="0"/>
          </a:p>
          <a:p>
            <a:pPr algn="l"/>
            <a:r>
              <a:rPr lang="fr-FR" dirty="0"/>
              <a:t>Le Projet est composé des activités suivantes :</a:t>
            </a:r>
          </a:p>
          <a:p>
            <a:pPr marL="342900" lvl="0" indent="-342900" algn="l">
              <a:buFont typeface="Arial" panose="020B0604020202020204" pitchFamily="34" charset="0"/>
              <a:buChar char="•"/>
            </a:pPr>
            <a:r>
              <a:rPr lang="fr-FR" dirty="0"/>
              <a:t>La conception et la construction d’une drague pour l’entretien des voies navigables, notamment du fleuve CASAMANCE et du bras de mer SALOUM.  </a:t>
            </a:r>
          </a:p>
          <a:p>
            <a:pPr marL="342900" lvl="0" indent="-342900" algn="l">
              <a:buFont typeface="Arial" panose="020B0604020202020204" pitchFamily="34" charset="0"/>
              <a:buChar char="•"/>
            </a:pPr>
            <a:r>
              <a:rPr lang="fr-FR" dirty="0"/>
              <a:t>La conception et la construction de deux remorqueurs pour le déplacement de la drague.  </a:t>
            </a:r>
          </a:p>
          <a:p>
            <a:pPr marL="342900" lvl="0" indent="-342900" algn="l">
              <a:buFont typeface="Arial" panose="020B0604020202020204" pitchFamily="34" charset="0"/>
              <a:buChar char="•"/>
            </a:pPr>
            <a:r>
              <a:rPr lang="fr-FR" dirty="0"/>
              <a:t>La conception et la construction d’un terminal hydrocarbure avec une zone de stockage et un système de chargement / déchargement.</a:t>
            </a:r>
          </a:p>
          <a:p>
            <a:pPr marL="342900" lvl="0" indent="-342900" algn="l">
              <a:buFont typeface="Arial" panose="020B0604020202020204" pitchFamily="34" charset="0"/>
              <a:buChar char="•"/>
            </a:pPr>
            <a:r>
              <a:rPr lang="fr-FR" dirty="0"/>
              <a:t>La formation des intervenants au projet.</a:t>
            </a:r>
          </a:p>
          <a:p>
            <a:pPr marL="342900" indent="-342900" algn="l">
              <a:buFont typeface="Arial" panose="020B0604020202020204" pitchFamily="34" charset="0"/>
              <a:buChar char="•"/>
            </a:pPr>
            <a:r>
              <a:rPr lang="fr-FR" dirty="0"/>
              <a:t>Le suivi et la maintenance pendant la phase d’exploitation.</a:t>
            </a:r>
          </a:p>
        </p:txBody>
      </p:sp>
    </p:spTree>
    <p:extLst>
      <p:ext uri="{BB962C8B-B14F-4D97-AF65-F5344CB8AC3E}">
        <p14:creationId xmlns:p14="http://schemas.microsoft.com/office/powerpoint/2010/main" val="972216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67556" y="60638"/>
            <a:ext cx="9144000" cy="1490209"/>
          </a:xfrm>
        </p:spPr>
        <p:txBody>
          <a:bodyPr>
            <a:normAutofit fontScale="90000"/>
          </a:bodyPr>
          <a:lstStyle/>
          <a:p>
            <a:pPr algn="ctr"/>
            <a:r>
              <a:rPr lang="fr-BE" dirty="0" smtClean="0">
                <a:latin typeface="Bahnschrift SemiBold Condensed" panose="020B0502040204020203" pitchFamily="34" charset="0"/>
              </a:rPr>
              <a:t>Réserve de Biosphère du Delta du Saloum (RBDS</a:t>
            </a:r>
            <a:r>
              <a:rPr lang="fr-BE" dirty="0" smtClean="0"/>
              <a:t>)</a:t>
            </a:r>
            <a:endParaRPr lang="fr-FR" dirty="0"/>
          </a:p>
        </p:txBody>
      </p:sp>
      <p:sp>
        <p:nvSpPr>
          <p:cNvPr id="3" name="Sous-titre 2"/>
          <p:cNvSpPr>
            <a:spLocks noGrp="1"/>
          </p:cNvSpPr>
          <p:nvPr>
            <p:ph type="subTitle" idx="1"/>
          </p:nvPr>
        </p:nvSpPr>
        <p:spPr>
          <a:xfrm>
            <a:off x="594924" y="1381438"/>
            <a:ext cx="11364686" cy="2717074"/>
          </a:xfrm>
        </p:spPr>
        <p:txBody>
          <a:bodyPr>
            <a:noAutofit/>
          </a:bodyPr>
          <a:lstStyle/>
          <a:p>
            <a:pPr algn="just" fontAlgn="base"/>
            <a:r>
              <a:rPr lang="fr-FR" sz="2800" dirty="0">
                <a:solidFill>
                  <a:schemeClr val="tx2">
                    <a:lumMod val="50000"/>
                  </a:schemeClr>
                </a:solidFill>
                <a:latin typeface="Bahnschrift SemiBold Condensed" panose="020B0502040204020203" pitchFamily="34" charset="0"/>
                <a:ea typeface="+mj-ea"/>
                <a:cs typeface="+mj-cs"/>
              </a:rPr>
              <a:t>La RBDS (Réserve de Biosphère du Delta du Saloum</a:t>
            </a:r>
            <a:r>
              <a:rPr lang="fr-FR" sz="2800" dirty="0" smtClean="0">
                <a:solidFill>
                  <a:schemeClr val="tx2">
                    <a:lumMod val="50000"/>
                  </a:schemeClr>
                </a:solidFill>
                <a:latin typeface="Bahnschrift SemiBold Condensed" panose="020B0502040204020203" pitchFamily="34" charset="0"/>
                <a:ea typeface="+mj-ea"/>
                <a:cs typeface="+mj-cs"/>
              </a:rPr>
              <a:t>) couvre une superficie de</a:t>
            </a:r>
            <a:endParaRPr lang="fr-FR" sz="2800" dirty="0">
              <a:solidFill>
                <a:schemeClr val="tx2">
                  <a:lumMod val="50000"/>
                </a:schemeClr>
              </a:solidFill>
              <a:latin typeface="Bahnschrift SemiBold Condensed" panose="020B0502040204020203" pitchFamily="34" charset="0"/>
              <a:ea typeface="+mj-ea"/>
              <a:cs typeface="+mj-cs"/>
            </a:endParaRPr>
          </a:p>
          <a:p>
            <a:pPr algn="just" fontAlgn="base"/>
            <a:r>
              <a:rPr lang="fr-FR" sz="2800" dirty="0">
                <a:latin typeface="Bahnschrift SemiBold Condensed" panose="020B0502040204020203" pitchFamily="34" charset="0"/>
              </a:rPr>
              <a:t>404 </a:t>
            </a:r>
            <a:r>
              <a:rPr lang="fr-FR" sz="2800" dirty="0" smtClean="0">
                <a:latin typeface="Bahnschrift SemiBold Condensed" panose="020B0502040204020203" pitchFamily="34" charset="0"/>
              </a:rPr>
              <a:t>208 ha</a:t>
            </a:r>
            <a:r>
              <a:rPr lang="fr-FR" sz="2800" dirty="0" smtClean="0">
                <a:solidFill>
                  <a:schemeClr val="tx2">
                    <a:lumMod val="50000"/>
                  </a:schemeClr>
                </a:solidFill>
                <a:latin typeface="Bahnschrift SemiBold Condensed" panose="020B0502040204020203" pitchFamily="34" charset="0"/>
                <a:ea typeface="+mj-ea"/>
                <a:cs typeface="+mj-cs"/>
              </a:rPr>
              <a:t>, </a:t>
            </a:r>
            <a:r>
              <a:rPr lang="fr-FR" sz="2800" dirty="0">
                <a:solidFill>
                  <a:schemeClr val="tx2">
                    <a:lumMod val="50000"/>
                  </a:schemeClr>
                </a:solidFill>
                <a:latin typeface="Bahnschrift SemiBold Condensed" panose="020B0502040204020203" pitchFamily="34" charset="0"/>
                <a:ea typeface="+mj-ea"/>
                <a:cs typeface="+mj-cs"/>
              </a:rPr>
              <a:t>zone comprise entre la lagune de </a:t>
            </a:r>
            <a:r>
              <a:rPr lang="fr-FR" sz="2800" dirty="0" err="1">
                <a:solidFill>
                  <a:schemeClr val="tx2">
                    <a:lumMod val="50000"/>
                  </a:schemeClr>
                </a:solidFill>
                <a:latin typeface="Bahnschrift SemiBold Condensed" panose="020B0502040204020203" pitchFamily="34" charset="0"/>
                <a:ea typeface="+mj-ea"/>
                <a:cs typeface="+mj-cs"/>
              </a:rPr>
              <a:t>Joal-Fadiouth</a:t>
            </a:r>
            <a:r>
              <a:rPr lang="fr-FR" sz="2800" dirty="0">
                <a:solidFill>
                  <a:schemeClr val="tx2">
                    <a:lumMod val="50000"/>
                  </a:schemeClr>
                </a:solidFill>
                <a:latin typeface="Bahnschrift SemiBold Condensed" panose="020B0502040204020203" pitchFamily="34" charset="0"/>
                <a:ea typeface="+mj-ea"/>
                <a:cs typeface="+mj-cs"/>
              </a:rPr>
              <a:t> et la limite Nord de la Gambie, à cheval entre Kaolack, Fatick et Thiès</a:t>
            </a:r>
            <a:r>
              <a:rPr lang="fr-FR" sz="2800" dirty="0" smtClean="0">
                <a:solidFill>
                  <a:schemeClr val="tx2">
                    <a:lumMod val="50000"/>
                  </a:schemeClr>
                </a:solidFill>
                <a:latin typeface="Bahnschrift SemiBold Condensed" panose="020B0502040204020203" pitchFamily="34" charset="0"/>
                <a:ea typeface="+mj-ea"/>
                <a:cs typeface="+mj-cs"/>
              </a:rPr>
              <a:t>. </a:t>
            </a:r>
            <a:r>
              <a:rPr lang="fr-FR" sz="2800" dirty="0">
                <a:solidFill>
                  <a:schemeClr val="tx2">
                    <a:lumMod val="50000"/>
                  </a:schemeClr>
                </a:solidFill>
                <a:latin typeface="Bahnschrift SemiBold Condensed" panose="020B0502040204020203" pitchFamily="34" charset="0"/>
                <a:ea typeface="+mj-ea"/>
                <a:cs typeface="+mj-cs"/>
              </a:rPr>
              <a:t>La </a:t>
            </a:r>
            <a:r>
              <a:rPr lang="fr-FR" sz="2800" dirty="0" smtClean="0">
                <a:solidFill>
                  <a:schemeClr val="tx2">
                    <a:lumMod val="50000"/>
                  </a:schemeClr>
                </a:solidFill>
                <a:latin typeface="Bahnschrift SemiBold Condensed" panose="020B0502040204020203" pitchFamily="34" charset="0"/>
                <a:ea typeface="+mj-ea"/>
                <a:cs typeface="+mj-cs"/>
              </a:rPr>
              <a:t>zone correspondant </a:t>
            </a:r>
            <a:r>
              <a:rPr lang="fr-FR" sz="2800" dirty="0">
                <a:solidFill>
                  <a:schemeClr val="tx2">
                    <a:lumMod val="50000"/>
                  </a:schemeClr>
                </a:solidFill>
                <a:latin typeface="Bahnschrift SemiBold Condensed" panose="020B0502040204020203" pitchFamily="34" charset="0"/>
                <a:ea typeface="+mj-ea"/>
                <a:cs typeface="+mj-cs"/>
              </a:rPr>
              <a:t>au Delta du </a:t>
            </a:r>
            <a:r>
              <a:rPr lang="fr-FR" sz="2800" dirty="0" smtClean="0">
                <a:solidFill>
                  <a:schemeClr val="tx2">
                    <a:lumMod val="50000"/>
                  </a:schemeClr>
                </a:solidFill>
                <a:latin typeface="Bahnschrift SemiBold Condensed" panose="020B0502040204020203" pitchFamily="34" charset="0"/>
                <a:ea typeface="+mj-ea"/>
                <a:cs typeface="+mj-cs"/>
              </a:rPr>
              <a:t>Saloum </a:t>
            </a:r>
            <a:r>
              <a:rPr lang="fr-FR" sz="2800" dirty="0">
                <a:solidFill>
                  <a:schemeClr val="tx2">
                    <a:lumMod val="50000"/>
                  </a:schemeClr>
                </a:solidFill>
                <a:latin typeface="Bahnschrift SemiBold Condensed" panose="020B0502040204020203" pitchFamily="34" charset="0"/>
                <a:ea typeface="+mj-ea"/>
                <a:cs typeface="+mj-cs"/>
              </a:rPr>
              <a:t>couvre sur le plan administratif le département de </a:t>
            </a:r>
            <a:r>
              <a:rPr lang="fr-FR" sz="2800" dirty="0" err="1">
                <a:solidFill>
                  <a:schemeClr val="tx2">
                    <a:lumMod val="50000"/>
                  </a:schemeClr>
                </a:solidFill>
                <a:latin typeface="Bahnschrift SemiBold Condensed" panose="020B0502040204020203" pitchFamily="34" charset="0"/>
                <a:ea typeface="+mj-ea"/>
                <a:cs typeface="+mj-cs"/>
              </a:rPr>
              <a:t>Foundiougne</a:t>
            </a:r>
            <a:r>
              <a:rPr lang="fr-FR" sz="2800" dirty="0">
                <a:solidFill>
                  <a:schemeClr val="tx2">
                    <a:lumMod val="50000"/>
                  </a:schemeClr>
                </a:solidFill>
                <a:latin typeface="Bahnschrift SemiBold Condensed" panose="020B0502040204020203" pitchFamily="34" charset="0"/>
                <a:ea typeface="+mj-ea"/>
                <a:cs typeface="+mj-cs"/>
              </a:rPr>
              <a:t>, l’arrondissement de </a:t>
            </a:r>
            <a:r>
              <a:rPr lang="fr-FR" sz="2800" dirty="0" err="1">
                <a:solidFill>
                  <a:schemeClr val="tx2">
                    <a:lumMod val="50000"/>
                  </a:schemeClr>
                </a:solidFill>
                <a:latin typeface="Bahnschrift SemiBold Condensed" panose="020B0502040204020203" pitchFamily="34" charset="0"/>
                <a:ea typeface="+mj-ea"/>
                <a:cs typeface="+mj-cs"/>
              </a:rPr>
              <a:t>Fimela</a:t>
            </a:r>
            <a:r>
              <a:rPr lang="fr-FR" sz="2800" dirty="0">
                <a:solidFill>
                  <a:schemeClr val="tx2">
                    <a:lumMod val="50000"/>
                  </a:schemeClr>
                </a:solidFill>
                <a:latin typeface="Bahnschrift SemiBold Condensed" panose="020B0502040204020203" pitchFamily="34" charset="0"/>
                <a:ea typeface="+mj-ea"/>
                <a:cs typeface="+mj-cs"/>
              </a:rPr>
              <a:t> (département de Fatick) et la commune de </a:t>
            </a:r>
            <a:r>
              <a:rPr lang="fr-FR" sz="2800" dirty="0" err="1">
                <a:solidFill>
                  <a:schemeClr val="tx2">
                    <a:lumMod val="50000"/>
                  </a:schemeClr>
                </a:solidFill>
                <a:latin typeface="Bahnschrift SemiBold Condensed" panose="020B0502040204020203" pitchFamily="34" charset="0"/>
                <a:ea typeface="+mj-ea"/>
                <a:cs typeface="+mj-cs"/>
              </a:rPr>
              <a:t>Joal</a:t>
            </a:r>
            <a:r>
              <a:rPr lang="fr-FR" sz="2800" dirty="0">
                <a:solidFill>
                  <a:schemeClr val="tx2">
                    <a:lumMod val="50000"/>
                  </a:schemeClr>
                </a:solidFill>
                <a:latin typeface="Bahnschrift SemiBold Condensed" panose="020B0502040204020203" pitchFamily="34" charset="0"/>
                <a:ea typeface="+mj-ea"/>
                <a:cs typeface="+mj-cs"/>
              </a:rPr>
              <a:t> </a:t>
            </a:r>
            <a:r>
              <a:rPr lang="fr-FR" sz="2800" dirty="0" err="1">
                <a:solidFill>
                  <a:schemeClr val="tx2">
                    <a:lumMod val="50000"/>
                  </a:schemeClr>
                </a:solidFill>
                <a:latin typeface="Bahnschrift SemiBold Condensed" panose="020B0502040204020203" pitchFamily="34" charset="0"/>
                <a:ea typeface="+mj-ea"/>
                <a:cs typeface="+mj-cs"/>
              </a:rPr>
              <a:t>Fadiouth</a:t>
            </a:r>
            <a:r>
              <a:rPr lang="fr-FR" sz="2800" dirty="0">
                <a:solidFill>
                  <a:schemeClr val="tx2">
                    <a:lumMod val="50000"/>
                  </a:schemeClr>
                </a:solidFill>
                <a:latin typeface="Bahnschrift SemiBold Condensed" panose="020B0502040204020203" pitchFamily="34" charset="0"/>
                <a:ea typeface="+mj-ea"/>
                <a:cs typeface="+mj-cs"/>
              </a:rPr>
              <a:t> (département de Mbour). </a:t>
            </a:r>
            <a:r>
              <a:rPr lang="fr-FR" sz="2800" dirty="0" smtClean="0">
                <a:solidFill>
                  <a:schemeClr val="tx2">
                    <a:lumMod val="50000"/>
                  </a:schemeClr>
                </a:solidFill>
                <a:latin typeface="Bahnschrift SemiBold Condensed" panose="020B0502040204020203" pitchFamily="34" charset="0"/>
                <a:ea typeface="+mj-ea"/>
                <a:cs typeface="+mj-cs"/>
              </a:rPr>
              <a:t>Dans cette réserve on retrouve plusieurs noyaux de conservation parmi lesquels:</a:t>
            </a:r>
          </a:p>
          <a:p>
            <a:pPr marL="342900" indent="-342900" algn="l" fontAlgn="base">
              <a:buFont typeface="Wingdings" panose="05000000000000000000" pitchFamily="2" charset="2"/>
              <a:buChar char="v"/>
            </a:pPr>
            <a:r>
              <a:rPr lang="fr-BE" sz="2800" dirty="0">
                <a:solidFill>
                  <a:schemeClr val="tx2">
                    <a:lumMod val="50000"/>
                  </a:schemeClr>
                </a:solidFill>
                <a:latin typeface="Bahnschrift SemiBold Condensed" panose="020B0502040204020203" pitchFamily="34" charset="0"/>
              </a:rPr>
              <a:t>Un parc National (PNDS</a:t>
            </a:r>
            <a:r>
              <a:rPr lang="fr-BE" sz="2800" dirty="0" smtClean="0">
                <a:solidFill>
                  <a:schemeClr val="tx2">
                    <a:lumMod val="50000"/>
                  </a:schemeClr>
                </a:solidFill>
                <a:latin typeface="Bahnschrift SemiBold Condensed" panose="020B0502040204020203" pitchFamily="34" charset="0"/>
              </a:rPr>
              <a:t>)</a:t>
            </a:r>
            <a:endParaRPr lang="fr-FR" sz="2800" dirty="0">
              <a:solidFill>
                <a:schemeClr val="tx2">
                  <a:lumMod val="50000"/>
                </a:schemeClr>
              </a:solidFill>
              <a:latin typeface="Bahnschrift SemiBold Condensed" panose="020B0502040204020203" pitchFamily="34" charset="0"/>
              <a:ea typeface="+mj-ea"/>
              <a:cs typeface="+mj-cs"/>
            </a:endParaRPr>
          </a:p>
          <a:p>
            <a:pPr marL="342900" indent="-342900" algn="l" fontAlgn="base">
              <a:buFont typeface="Wingdings" panose="05000000000000000000" pitchFamily="2" charset="2"/>
              <a:buChar char="v"/>
            </a:pPr>
            <a:r>
              <a:rPr lang="fr-FR" sz="2800" dirty="0" smtClean="0">
                <a:solidFill>
                  <a:schemeClr val="tx2">
                    <a:lumMod val="50000"/>
                  </a:schemeClr>
                </a:solidFill>
                <a:latin typeface="Bahnschrift SemiBold Condensed" panose="020B0502040204020203" pitchFamily="34" charset="0"/>
                <a:ea typeface="+mj-ea"/>
                <a:cs typeface="+mj-cs"/>
              </a:rPr>
              <a:t>Quinze </a:t>
            </a:r>
            <a:r>
              <a:rPr lang="fr-FR" sz="2800" dirty="0">
                <a:solidFill>
                  <a:schemeClr val="tx2">
                    <a:lumMod val="50000"/>
                  </a:schemeClr>
                </a:solidFill>
                <a:latin typeface="Bahnschrift SemiBold Condensed" panose="020B0502040204020203" pitchFamily="34" charset="0"/>
                <a:ea typeface="+mj-ea"/>
                <a:cs typeface="+mj-cs"/>
              </a:rPr>
              <a:t>(</a:t>
            </a:r>
            <a:r>
              <a:rPr lang="fr-FR" sz="2800" dirty="0" smtClean="0">
                <a:solidFill>
                  <a:schemeClr val="tx2">
                    <a:lumMod val="50000"/>
                  </a:schemeClr>
                </a:solidFill>
                <a:latin typeface="Bahnschrift SemiBold Condensed" panose="020B0502040204020203" pitchFamily="34" charset="0"/>
                <a:ea typeface="+mj-ea"/>
                <a:cs typeface="+mj-cs"/>
              </a:rPr>
              <a:t>15)</a:t>
            </a:r>
            <a:r>
              <a:rPr lang="fr-FR" sz="2800" dirty="0">
                <a:solidFill>
                  <a:schemeClr val="tx2">
                    <a:lumMod val="50000"/>
                  </a:schemeClr>
                </a:solidFill>
                <a:latin typeface="Bahnschrift SemiBold Condensed" panose="020B0502040204020203" pitchFamily="34" charset="0"/>
                <a:ea typeface="+mj-ea"/>
                <a:cs typeface="+mj-cs"/>
              </a:rPr>
              <a:t> forêts </a:t>
            </a:r>
            <a:r>
              <a:rPr lang="fr-FR" sz="2800" dirty="0" smtClean="0">
                <a:solidFill>
                  <a:schemeClr val="tx2">
                    <a:lumMod val="50000"/>
                  </a:schemeClr>
                </a:solidFill>
                <a:latin typeface="Bahnschrift SemiBold Condensed" panose="020B0502040204020203" pitchFamily="34" charset="0"/>
                <a:ea typeface="+mj-ea"/>
                <a:cs typeface="+mj-cs"/>
              </a:rPr>
              <a:t>classées</a:t>
            </a:r>
          </a:p>
          <a:p>
            <a:pPr marL="342900" indent="-342900" algn="l" fontAlgn="base">
              <a:buFont typeface="Wingdings" panose="05000000000000000000" pitchFamily="2" charset="2"/>
              <a:buChar char="v"/>
            </a:pPr>
            <a:r>
              <a:rPr lang="fr-FR" sz="2800" dirty="0" smtClean="0">
                <a:solidFill>
                  <a:schemeClr val="tx2">
                    <a:lumMod val="50000"/>
                  </a:schemeClr>
                </a:solidFill>
                <a:latin typeface="Bahnschrift SemiBold Condensed" panose="020B0502040204020203" pitchFamily="34" charset="0"/>
                <a:ea typeface="+mj-ea"/>
                <a:cs typeface="+mj-cs"/>
              </a:rPr>
              <a:t>Quatre </a:t>
            </a:r>
            <a:r>
              <a:rPr lang="fr-FR" sz="2800" dirty="0">
                <a:solidFill>
                  <a:schemeClr val="tx2">
                    <a:lumMod val="50000"/>
                  </a:schemeClr>
                </a:solidFill>
                <a:latin typeface="Bahnschrift SemiBold Condensed" panose="020B0502040204020203" pitchFamily="34" charset="0"/>
                <a:ea typeface="+mj-ea"/>
                <a:cs typeface="+mj-cs"/>
              </a:rPr>
              <a:t>(04) aires marines protégées (</a:t>
            </a:r>
            <a:r>
              <a:rPr lang="fr-FR" sz="2800" dirty="0" err="1">
                <a:solidFill>
                  <a:schemeClr val="tx2">
                    <a:lumMod val="50000"/>
                  </a:schemeClr>
                </a:solidFill>
                <a:latin typeface="Bahnschrift SemiBold Condensed" panose="020B0502040204020203" pitchFamily="34" charset="0"/>
                <a:ea typeface="+mj-ea"/>
                <a:cs typeface="+mj-cs"/>
              </a:rPr>
              <a:t>Joal-Fadiouth</a:t>
            </a:r>
            <a:r>
              <a:rPr lang="fr-FR" sz="2800" dirty="0">
                <a:solidFill>
                  <a:schemeClr val="tx2">
                    <a:lumMod val="50000"/>
                  </a:schemeClr>
                </a:solidFill>
                <a:latin typeface="Bahnschrift SemiBold Condensed" panose="020B0502040204020203" pitchFamily="34" charset="0"/>
                <a:ea typeface="+mj-ea"/>
                <a:cs typeface="+mj-cs"/>
              </a:rPr>
              <a:t>, </a:t>
            </a:r>
            <a:r>
              <a:rPr lang="fr-FR" sz="2800" dirty="0" err="1">
                <a:solidFill>
                  <a:schemeClr val="tx2">
                    <a:lumMod val="50000"/>
                  </a:schemeClr>
                </a:solidFill>
                <a:latin typeface="Bahnschrift SemiBold Condensed" panose="020B0502040204020203" pitchFamily="34" charset="0"/>
                <a:ea typeface="+mj-ea"/>
                <a:cs typeface="+mj-cs"/>
              </a:rPr>
              <a:t>Sangomar</a:t>
            </a:r>
            <a:r>
              <a:rPr lang="fr-FR" sz="2800" dirty="0">
                <a:solidFill>
                  <a:schemeClr val="tx2">
                    <a:lumMod val="50000"/>
                  </a:schemeClr>
                </a:solidFill>
                <a:latin typeface="Bahnschrift SemiBold Condensed" panose="020B0502040204020203" pitchFamily="34" charset="0"/>
                <a:ea typeface="+mj-ea"/>
                <a:cs typeface="+mj-cs"/>
              </a:rPr>
              <a:t>, </a:t>
            </a:r>
            <a:r>
              <a:rPr lang="fr-FR" sz="2800" dirty="0" err="1">
                <a:solidFill>
                  <a:schemeClr val="tx2">
                    <a:lumMod val="50000"/>
                  </a:schemeClr>
                </a:solidFill>
                <a:latin typeface="Bahnschrift SemiBold Condensed" panose="020B0502040204020203" pitchFamily="34" charset="0"/>
                <a:ea typeface="+mj-ea"/>
                <a:cs typeface="+mj-cs"/>
              </a:rPr>
              <a:t>Gandoul</a:t>
            </a:r>
            <a:r>
              <a:rPr lang="fr-FR" sz="2800" dirty="0">
                <a:solidFill>
                  <a:schemeClr val="tx2">
                    <a:lumMod val="50000"/>
                  </a:schemeClr>
                </a:solidFill>
                <a:latin typeface="Bahnschrift SemiBold Condensed" panose="020B0502040204020203" pitchFamily="34" charset="0"/>
                <a:ea typeface="+mj-ea"/>
                <a:cs typeface="+mj-cs"/>
              </a:rPr>
              <a:t> et </a:t>
            </a:r>
            <a:r>
              <a:rPr lang="fr-FR" sz="2800" dirty="0" err="1">
                <a:solidFill>
                  <a:schemeClr val="tx2">
                    <a:lumMod val="50000"/>
                  </a:schemeClr>
                </a:solidFill>
                <a:latin typeface="Bahnschrift SemiBold Condensed" panose="020B0502040204020203" pitchFamily="34" charset="0"/>
                <a:ea typeface="+mj-ea"/>
                <a:cs typeface="+mj-cs"/>
              </a:rPr>
              <a:t>Bamboung</a:t>
            </a:r>
            <a:r>
              <a:rPr lang="fr-FR" sz="2800" dirty="0">
                <a:solidFill>
                  <a:schemeClr val="tx2">
                    <a:lumMod val="50000"/>
                  </a:schemeClr>
                </a:solidFill>
                <a:latin typeface="Bahnschrift SemiBold Condensed" panose="020B0502040204020203" pitchFamily="34" charset="0"/>
                <a:ea typeface="+mj-ea"/>
                <a:cs typeface="+mj-cs"/>
              </a:rPr>
              <a:t>)</a:t>
            </a:r>
          </a:p>
          <a:p>
            <a:pPr marL="342900" indent="-342900" algn="l" fontAlgn="base">
              <a:buFont typeface="Wingdings" panose="05000000000000000000" pitchFamily="2" charset="2"/>
              <a:buChar char="v"/>
            </a:pPr>
            <a:r>
              <a:rPr lang="fr-FR" sz="2800" dirty="0">
                <a:solidFill>
                  <a:schemeClr val="tx2">
                    <a:lumMod val="50000"/>
                  </a:schemeClr>
                </a:solidFill>
                <a:latin typeface="Bahnschrift SemiBold Condensed" panose="020B0502040204020203" pitchFamily="34" charset="0"/>
                <a:ea typeface="+mj-ea"/>
                <a:cs typeface="+mj-cs"/>
              </a:rPr>
              <a:t>Une (01) réserve naturelle communautaire (</a:t>
            </a:r>
            <a:r>
              <a:rPr lang="fr-FR" sz="2800" dirty="0" err="1">
                <a:solidFill>
                  <a:schemeClr val="tx2">
                    <a:lumMod val="50000"/>
                  </a:schemeClr>
                </a:solidFill>
                <a:latin typeface="Bahnschrift SemiBold Condensed" panose="020B0502040204020203" pitchFamily="34" charset="0"/>
                <a:ea typeface="+mj-ea"/>
                <a:cs typeface="+mj-cs"/>
              </a:rPr>
              <a:t>Palmarin</a:t>
            </a:r>
            <a:r>
              <a:rPr lang="fr-FR" sz="2800" dirty="0" smtClean="0">
                <a:solidFill>
                  <a:schemeClr val="tx2">
                    <a:lumMod val="50000"/>
                  </a:schemeClr>
                </a:solidFill>
                <a:latin typeface="Bahnschrift SemiBold Condensed" panose="020B0502040204020203" pitchFamily="34" charset="0"/>
                <a:ea typeface="+mj-ea"/>
                <a:cs typeface="+mj-cs"/>
              </a:rPr>
              <a:t>)</a:t>
            </a:r>
          </a:p>
          <a:p>
            <a:pPr marL="342900" indent="-342900" algn="l" fontAlgn="base">
              <a:buFont typeface="Wingdings" panose="05000000000000000000" pitchFamily="2" charset="2"/>
              <a:buChar char="v"/>
            </a:pPr>
            <a:r>
              <a:rPr lang="fr-BE" sz="2800" dirty="0" smtClean="0">
                <a:solidFill>
                  <a:schemeClr val="tx2">
                    <a:lumMod val="50000"/>
                  </a:schemeClr>
                </a:solidFill>
                <a:latin typeface="Bahnschrift SemiBold Condensed" panose="020B0502040204020203" pitchFamily="34" charset="0"/>
                <a:ea typeface="+mj-ea"/>
                <a:cs typeface="+mj-cs"/>
              </a:rPr>
              <a:t>Une réserve Privée (Réserve de </a:t>
            </a:r>
            <a:r>
              <a:rPr lang="fr-BE" sz="2800" dirty="0" err="1" smtClean="0">
                <a:solidFill>
                  <a:schemeClr val="tx2">
                    <a:lumMod val="50000"/>
                  </a:schemeClr>
                </a:solidFill>
                <a:latin typeface="Bahnschrift SemiBold Condensed" panose="020B0502040204020203" pitchFamily="34" charset="0"/>
                <a:ea typeface="+mj-ea"/>
                <a:cs typeface="+mj-cs"/>
              </a:rPr>
              <a:t>Fathala</a:t>
            </a:r>
            <a:r>
              <a:rPr lang="fr-BE" sz="2800" dirty="0">
                <a:solidFill>
                  <a:schemeClr val="tx2">
                    <a:lumMod val="50000"/>
                  </a:schemeClr>
                </a:solidFill>
                <a:latin typeface="Bahnschrift SemiBold Condensed" panose="020B0502040204020203" pitchFamily="34" charset="0"/>
                <a:ea typeface="+mj-ea"/>
                <a:cs typeface="+mj-cs"/>
              </a:rPr>
              <a:t>)</a:t>
            </a:r>
            <a:endParaRPr lang="fr-FR" sz="2800" dirty="0">
              <a:solidFill>
                <a:schemeClr val="tx2">
                  <a:lumMod val="50000"/>
                </a:schemeClr>
              </a:solidFill>
              <a:latin typeface="Bahnschrift SemiBold Condensed" panose="020B0502040204020203" pitchFamily="34" charset="0"/>
              <a:ea typeface="+mj-ea"/>
              <a:cs typeface="+mj-cs"/>
            </a:endParaRPr>
          </a:p>
          <a:p>
            <a:pPr algn="l"/>
            <a:endParaRPr lang="fr-FR" sz="2000" dirty="0">
              <a:latin typeface="Bahnschrift SemiBold Condensed" panose="020B0502040204020203" pitchFamily="34" charset="0"/>
              <a:ea typeface="+mj-ea"/>
              <a:cs typeface="+mj-cs"/>
            </a:endParaRPr>
          </a:p>
        </p:txBody>
      </p:sp>
    </p:spTree>
    <p:extLst>
      <p:ext uri="{BB962C8B-B14F-4D97-AF65-F5344CB8AC3E}">
        <p14:creationId xmlns:p14="http://schemas.microsoft.com/office/powerpoint/2010/main" val="883277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37067"/>
            <a:ext cx="9144000" cy="1298222"/>
          </a:xfrm>
        </p:spPr>
        <p:txBody>
          <a:bodyPr>
            <a:noAutofit/>
          </a:bodyPr>
          <a:lstStyle/>
          <a:p>
            <a:pPr lvl="1" algn="ctr"/>
            <a:r>
              <a:rPr lang="fr-FR" sz="3600" b="1" dirty="0"/>
              <a:t>Les aménagements touristiques  </a:t>
            </a:r>
            <a:br>
              <a:rPr lang="fr-FR" sz="3600" b="1" dirty="0"/>
            </a:br>
            <a:r>
              <a:rPr lang="fr-FR" sz="3600" dirty="0"/>
              <a:t> </a:t>
            </a:r>
          </a:p>
        </p:txBody>
      </p:sp>
      <p:sp>
        <p:nvSpPr>
          <p:cNvPr id="3" name="Sous-titre 2"/>
          <p:cNvSpPr>
            <a:spLocks noGrp="1"/>
          </p:cNvSpPr>
          <p:nvPr>
            <p:ph type="subTitle" idx="1"/>
          </p:nvPr>
        </p:nvSpPr>
        <p:spPr>
          <a:xfrm>
            <a:off x="124178" y="1670756"/>
            <a:ext cx="11966222" cy="5068711"/>
          </a:xfrm>
        </p:spPr>
        <p:txBody>
          <a:bodyPr>
            <a:normAutofit/>
          </a:bodyPr>
          <a:lstStyle/>
          <a:p>
            <a:pPr algn="just"/>
            <a:r>
              <a:rPr lang="fr-FR" dirty="0"/>
              <a:t>L’élaboration d’un plan d’aménagement et de développement touristique durable du Sine Saloum a comme objectif d’établir un schéma directeur touristique pour la région et de concevoir l’aménagement des sites les plus propices à abriter des espaces à vocation touristique. Cette étude, initiée par le Ministère des Sénégalais de l’Extérieur et du Tourisme, est élaborée sur deux phases successives :</a:t>
            </a:r>
          </a:p>
          <a:p>
            <a:pPr lvl="0" algn="just"/>
            <a:r>
              <a:rPr lang="fr-FR" dirty="0"/>
              <a:t> la phase 1  qui inclut deux étapes :</a:t>
            </a:r>
          </a:p>
          <a:p>
            <a:pPr algn="just"/>
            <a:r>
              <a:rPr lang="fr-FR" dirty="0"/>
              <a:t>- diagnostic, stratégie de développement, </a:t>
            </a:r>
          </a:p>
          <a:p>
            <a:pPr algn="just"/>
            <a:r>
              <a:rPr lang="fr-FR" dirty="0"/>
              <a:t>- schéma directeur d’aménagement touristique ;</a:t>
            </a:r>
          </a:p>
          <a:p>
            <a:pPr lvl="0" algn="just"/>
            <a:r>
              <a:rPr lang="fr-FR" dirty="0"/>
              <a:t>la phase 2 : schémas d'aménagement des sites retenus, étude économique et étude d'impact sur l'environnement.</a:t>
            </a:r>
          </a:p>
          <a:p>
            <a:pPr algn="just"/>
            <a:r>
              <a:rPr lang="fr-FR" dirty="0" smtClean="0"/>
              <a:t>Le </a:t>
            </a:r>
            <a:r>
              <a:rPr lang="fr-FR" dirty="0"/>
              <a:t>rapport de synthèse concerne la première étape de la phase 2 et inclut les schémas d’aménagement des sites retenus. Le rendu complet de cette étape comprend un rapport d’aménagement pour chacun des sites retenus.</a:t>
            </a:r>
          </a:p>
        </p:txBody>
      </p:sp>
    </p:spTree>
    <p:extLst>
      <p:ext uri="{BB962C8B-B14F-4D97-AF65-F5344CB8AC3E}">
        <p14:creationId xmlns:p14="http://schemas.microsoft.com/office/powerpoint/2010/main" val="3328977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3333" y="467608"/>
            <a:ext cx="9144000" cy="706437"/>
          </a:xfrm>
        </p:spPr>
        <p:txBody>
          <a:bodyPr>
            <a:normAutofit/>
          </a:bodyPr>
          <a:lstStyle/>
          <a:p>
            <a:pPr lvl="2"/>
            <a:r>
              <a:rPr lang="fr-FR" sz="2800" b="1" dirty="0" smtClean="0"/>
              <a:t>Autres projets dans la zone de la RBDS</a:t>
            </a:r>
            <a:endParaRPr lang="fr-FR" sz="2800" b="1" dirty="0"/>
          </a:p>
        </p:txBody>
      </p:sp>
      <p:sp>
        <p:nvSpPr>
          <p:cNvPr id="3" name="Sous-titre 2"/>
          <p:cNvSpPr>
            <a:spLocks noGrp="1"/>
          </p:cNvSpPr>
          <p:nvPr>
            <p:ph type="subTitle" idx="1"/>
          </p:nvPr>
        </p:nvSpPr>
        <p:spPr>
          <a:xfrm>
            <a:off x="79022" y="1569157"/>
            <a:ext cx="12033956" cy="5288844"/>
          </a:xfrm>
        </p:spPr>
        <p:txBody>
          <a:bodyPr>
            <a:normAutofit/>
          </a:bodyPr>
          <a:lstStyle/>
          <a:p>
            <a:pPr lvl="0" algn="just"/>
            <a:r>
              <a:rPr lang="fr-SN" dirty="0" smtClean="0"/>
              <a:t>Programme </a:t>
            </a:r>
            <a:r>
              <a:rPr lang="fr-SN" dirty="0"/>
              <a:t>d’infrastructures et d’Équipements maritimes (MIEP)</a:t>
            </a:r>
            <a:endParaRPr lang="fr-FR" sz="2000" dirty="0"/>
          </a:p>
          <a:p>
            <a:pPr lvl="0" algn="just"/>
            <a:r>
              <a:rPr lang="fr-SN" dirty="0"/>
              <a:t>Construction de la Gare maritime de </a:t>
            </a:r>
            <a:r>
              <a:rPr lang="fr-SN" dirty="0" err="1"/>
              <a:t>Ndakhonga</a:t>
            </a:r>
            <a:r>
              <a:rPr lang="fr-SN" dirty="0"/>
              <a:t> (en cours)</a:t>
            </a:r>
            <a:endParaRPr lang="fr-FR" sz="2000" dirty="0"/>
          </a:p>
          <a:p>
            <a:pPr lvl="0" algn="just"/>
            <a:r>
              <a:rPr lang="fr-SN" dirty="0"/>
              <a:t>Construction d’un terminal Pétrolier (en cours)</a:t>
            </a:r>
            <a:endParaRPr lang="fr-FR" sz="2000" dirty="0"/>
          </a:p>
          <a:p>
            <a:pPr lvl="0" algn="just"/>
            <a:r>
              <a:rPr lang="fr-SN" dirty="0"/>
              <a:t>Projet d’immatriculation et modernisation des pirogues de pêche (en cours)</a:t>
            </a:r>
            <a:endParaRPr lang="fr-FR" sz="2000" dirty="0"/>
          </a:p>
          <a:p>
            <a:pPr lvl="0" algn="just"/>
            <a:r>
              <a:rPr lang="fr-SN" dirty="0"/>
              <a:t>Projet de Construction d’une antenne de l’université du Sine Saloum El hadji Ibrahima </a:t>
            </a:r>
            <a:r>
              <a:rPr lang="fr-SN" dirty="0" err="1"/>
              <a:t>Niass</a:t>
            </a:r>
            <a:r>
              <a:rPr lang="fr-SN" dirty="0"/>
              <a:t> à </a:t>
            </a:r>
            <a:r>
              <a:rPr lang="fr-SN" dirty="0" err="1"/>
              <a:t>Toubacouta</a:t>
            </a:r>
            <a:r>
              <a:rPr lang="fr-SN" dirty="0"/>
              <a:t>. (prévu)</a:t>
            </a:r>
            <a:endParaRPr lang="fr-FR" sz="2000" dirty="0"/>
          </a:p>
          <a:p>
            <a:pPr lvl="0" algn="just"/>
            <a:r>
              <a:rPr lang="fr-SN" dirty="0"/>
              <a:t>Projet de désenclavement des Iles du Saloum (prévu</a:t>
            </a:r>
            <a:r>
              <a:rPr lang="fr-SN" dirty="0" smtClean="0"/>
              <a:t>)</a:t>
            </a:r>
            <a:endParaRPr lang="fr-FR" sz="2000" dirty="0"/>
          </a:p>
          <a:p>
            <a:pPr lvl="0" algn="just"/>
            <a:r>
              <a:rPr lang="fr-SN" dirty="0"/>
              <a:t>Projet de construction d’un pont entre </a:t>
            </a:r>
            <a:r>
              <a:rPr lang="fr-SN" dirty="0" err="1"/>
              <a:t>Ndangane</a:t>
            </a:r>
            <a:r>
              <a:rPr lang="fr-SN" dirty="0"/>
              <a:t> et l’ile de Mar</a:t>
            </a:r>
            <a:endParaRPr lang="fr-FR" sz="2000" dirty="0"/>
          </a:p>
          <a:p>
            <a:pPr lvl="0" algn="just"/>
            <a:r>
              <a:rPr lang="fr-SN" dirty="0"/>
              <a:t> Projet de réhabilitation de la RN9 : Fatick-</a:t>
            </a:r>
            <a:r>
              <a:rPr lang="fr-SN" dirty="0" err="1"/>
              <a:t>Foundiougne</a:t>
            </a:r>
            <a:r>
              <a:rPr lang="fr-SN" dirty="0"/>
              <a:t>-Passy : 60 km </a:t>
            </a:r>
            <a:r>
              <a:rPr lang="fr-SN" dirty="0" smtClean="0"/>
              <a:t>(en cours)</a:t>
            </a:r>
            <a:endParaRPr lang="fr-FR" sz="2000" dirty="0"/>
          </a:p>
          <a:p>
            <a:pPr lvl="0" algn="just"/>
            <a:r>
              <a:rPr lang="fr-SN" dirty="0"/>
              <a:t>Grand Pont à péage de </a:t>
            </a:r>
            <a:r>
              <a:rPr lang="fr-SN" dirty="0" err="1"/>
              <a:t>Foundiougne</a:t>
            </a:r>
            <a:r>
              <a:rPr lang="fr-SN" dirty="0"/>
              <a:t> </a:t>
            </a:r>
            <a:r>
              <a:rPr lang="fr-SN" dirty="0" smtClean="0"/>
              <a:t>(finalisé) </a:t>
            </a:r>
            <a:endParaRPr lang="fr-FR" sz="2000" dirty="0"/>
          </a:p>
          <a:p>
            <a:pPr lvl="0" algn="just"/>
            <a:r>
              <a:rPr lang="fr-SN" dirty="0"/>
              <a:t>Projet de réalisation d’une piste de production entre Samba Dia et </a:t>
            </a:r>
            <a:r>
              <a:rPr lang="fr-SN" dirty="0" err="1"/>
              <a:t>Baboucar</a:t>
            </a:r>
            <a:r>
              <a:rPr lang="fr-SN" dirty="0"/>
              <a:t>, et entre </a:t>
            </a:r>
            <a:r>
              <a:rPr lang="fr-SN" dirty="0" err="1"/>
              <a:t>Kaboughay</a:t>
            </a:r>
            <a:r>
              <a:rPr lang="fr-SN" dirty="0"/>
              <a:t> 1 et 2</a:t>
            </a:r>
            <a:endParaRPr lang="fr-FR" sz="2000" dirty="0"/>
          </a:p>
          <a:p>
            <a:pPr lvl="0" algn="just"/>
            <a:r>
              <a:rPr lang="fr-SN" dirty="0"/>
              <a:t>Projet de construction d’un centre de santé à </a:t>
            </a:r>
            <a:r>
              <a:rPr lang="fr-SN" dirty="0" err="1"/>
              <a:t>Fimela</a:t>
            </a:r>
            <a:r>
              <a:rPr lang="fr-SN" dirty="0"/>
              <a:t> (prévu)</a:t>
            </a:r>
            <a:endParaRPr lang="fr-FR" sz="2000" dirty="0"/>
          </a:p>
          <a:p>
            <a:pPr lvl="0" algn="just"/>
            <a:r>
              <a:rPr lang="fr-SN" dirty="0"/>
              <a:t>Projet de construction d’un site de transformation des produits halieutiques à </a:t>
            </a:r>
            <a:r>
              <a:rPr lang="fr-SN" dirty="0" err="1"/>
              <a:t>Ndangane</a:t>
            </a:r>
            <a:r>
              <a:rPr lang="fr-SN" dirty="0"/>
              <a:t> </a:t>
            </a:r>
            <a:r>
              <a:rPr lang="fr-SN" dirty="0" err="1"/>
              <a:t>Sambou</a:t>
            </a:r>
            <a:r>
              <a:rPr lang="fr-SN" dirty="0"/>
              <a:t> (prévu)</a:t>
            </a:r>
            <a:endParaRPr lang="fr-FR" sz="2000" dirty="0"/>
          </a:p>
          <a:p>
            <a:pPr lvl="0" algn="just"/>
            <a:r>
              <a:rPr lang="fr-SN" dirty="0"/>
              <a:t>Projet de construction d’un quai de pêche à </a:t>
            </a:r>
            <a:r>
              <a:rPr lang="fr-SN" dirty="0" err="1"/>
              <a:t>à</a:t>
            </a:r>
            <a:r>
              <a:rPr lang="fr-SN" dirty="0"/>
              <a:t> </a:t>
            </a:r>
            <a:r>
              <a:rPr lang="fr-SN" dirty="0" err="1"/>
              <a:t>Ndangane</a:t>
            </a:r>
            <a:r>
              <a:rPr lang="fr-SN" dirty="0"/>
              <a:t> </a:t>
            </a:r>
            <a:r>
              <a:rPr lang="fr-SN" dirty="0" err="1"/>
              <a:t>Sambou</a:t>
            </a:r>
            <a:r>
              <a:rPr lang="fr-SN" dirty="0"/>
              <a:t> (en cours)</a:t>
            </a:r>
            <a:endParaRPr lang="fr-FR" sz="2000" dirty="0"/>
          </a:p>
          <a:p>
            <a:endParaRPr lang="fr-FR" dirty="0"/>
          </a:p>
        </p:txBody>
      </p:sp>
    </p:spTree>
    <p:extLst>
      <p:ext uri="{BB962C8B-B14F-4D97-AF65-F5344CB8AC3E}">
        <p14:creationId xmlns:p14="http://schemas.microsoft.com/office/powerpoint/2010/main" val="378721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0" y="169333"/>
            <a:ext cx="12192000" cy="6688667"/>
          </a:xfrm>
          <a:prstGeom prst="rect">
            <a:avLst/>
          </a:prstGeom>
          <a:noFill/>
          <a:ln>
            <a:noFill/>
          </a:ln>
        </p:spPr>
      </p:pic>
      <p:sp>
        <p:nvSpPr>
          <p:cNvPr id="2" name="Titre 1"/>
          <p:cNvSpPr>
            <a:spLocks noGrp="1"/>
          </p:cNvSpPr>
          <p:nvPr>
            <p:ph type="title"/>
          </p:nvPr>
        </p:nvSpPr>
        <p:spPr>
          <a:xfrm>
            <a:off x="1346200" y="2498725"/>
            <a:ext cx="10515600" cy="1325563"/>
          </a:xfrm>
        </p:spPr>
        <p:txBody>
          <a:bodyPr>
            <a:normAutofit/>
          </a:bodyPr>
          <a:lstStyle/>
          <a:p>
            <a:pPr algn="ctr"/>
            <a:r>
              <a:rPr lang="fr-FR" sz="6600" dirty="0" smtClean="0">
                <a:solidFill>
                  <a:srgbClr val="FFFF00"/>
                </a:solidFill>
                <a:latin typeface="Bahnschrift SemiBold Condensed" panose="020B0502040204020203" pitchFamily="34" charset="0"/>
              </a:rPr>
              <a:t>MERCI DE VOTRE AIMABLE ATTENTION</a:t>
            </a:r>
            <a:endParaRPr lang="fr-FR" sz="6600" dirty="0">
              <a:solidFill>
                <a:srgbClr val="FFFF00"/>
              </a:solidFill>
              <a:latin typeface="Bahnschrift SemiBold Condensed" panose="020B0502040204020203" pitchFamily="34" charset="0"/>
            </a:endParaRPr>
          </a:p>
        </p:txBody>
      </p:sp>
    </p:spTree>
    <p:extLst>
      <p:ext uri="{BB962C8B-B14F-4D97-AF65-F5344CB8AC3E}">
        <p14:creationId xmlns:p14="http://schemas.microsoft.com/office/powerpoint/2010/main" val="24760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Cartes\RBSaloum.jpg"/>
          <p:cNvPicPr/>
          <p:nvPr/>
        </p:nvPicPr>
        <p:blipFill>
          <a:blip r:embed="rId2">
            <a:extLst>
              <a:ext uri="{28A0092B-C50C-407E-A947-70E740481C1C}">
                <a14:useLocalDpi xmlns:a14="http://schemas.microsoft.com/office/drawing/2010/main" val="0"/>
              </a:ext>
            </a:extLst>
          </a:blip>
          <a:srcRect/>
          <a:stretch>
            <a:fillRect/>
          </a:stretch>
        </p:blipFill>
        <p:spPr bwMode="auto">
          <a:xfrm>
            <a:off x="-124178" y="0"/>
            <a:ext cx="12316178" cy="6858000"/>
          </a:xfrm>
          <a:prstGeom prst="rect">
            <a:avLst/>
          </a:prstGeom>
          <a:noFill/>
          <a:ln>
            <a:noFill/>
          </a:ln>
        </p:spPr>
      </p:pic>
    </p:spTree>
    <p:extLst>
      <p:ext uri="{BB962C8B-B14F-4D97-AF65-F5344CB8AC3E}">
        <p14:creationId xmlns:p14="http://schemas.microsoft.com/office/powerpoint/2010/main" val="2187801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7245" y="338592"/>
            <a:ext cx="9144000" cy="771751"/>
          </a:xfrm>
        </p:spPr>
        <p:txBody>
          <a:bodyPr>
            <a:normAutofit fontScale="90000"/>
          </a:bodyPr>
          <a:lstStyle/>
          <a:p>
            <a:r>
              <a:rPr lang="fr-FR" dirty="0" smtClean="0">
                <a:latin typeface="Bahnschrift SemiBold Condensed" panose="020B0502040204020203" pitchFamily="34" charset="0"/>
              </a:rPr>
              <a:t>CONTEXTE NATUREL DE LA RBDS</a:t>
            </a:r>
            <a:endParaRPr lang="fr-FR" dirty="0">
              <a:latin typeface="Bahnschrift SemiBold Condensed" panose="020B0502040204020203" pitchFamily="34" charset="0"/>
            </a:endParaRPr>
          </a:p>
        </p:txBody>
      </p:sp>
      <p:sp>
        <p:nvSpPr>
          <p:cNvPr id="3" name="Sous-titre 2"/>
          <p:cNvSpPr>
            <a:spLocks noGrp="1"/>
          </p:cNvSpPr>
          <p:nvPr>
            <p:ph type="subTitle" idx="1"/>
          </p:nvPr>
        </p:nvSpPr>
        <p:spPr>
          <a:xfrm>
            <a:off x="627017" y="1345474"/>
            <a:ext cx="11194869" cy="5512526"/>
          </a:xfrm>
        </p:spPr>
        <p:txBody>
          <a:bodyPr>
            <a:normAutofit fontScale="62500" lnSpcReduction="20000"/>
          </a:bodyPr>
          <a:lstStyle/>
          <a:p>
            <a:pPr algn="just"/>
            <a:r>
              <a:rPr lang="fr-SN" sz="5400" dirty="0">
                <a:latin typeface="Bahnschrift SemiBold Condensed" panose="020B0502040204020203" pitchFamily="34" charset="0"/>
                <a:ea typeface="+mj-ea"/>
                <a:cs typeface="+mj-cs"/>
              </a:rPr>
              <a:t>Le Delta du Saloum est une zone humide abritant le 2ème plus grand parc national du </a:t>
            </a:r>
            <a:r>
              <a:rPr lang="fr-SN" sz="5400" dirty="0" smtClean="0">
                <a:latin typeface="Bahnschrift SemiBold Condensed" panose="020B0502040204020203" pitchFamily="34" charset="0"/>
                <a:ea typeface="+mj-ea"/>
                <a:cs typeface="+mj-cs"/>
              </a:rPr>
              <a:t>Sénégal, </a:t>
            </a:r>
            <a:r>
              <a:rPr lang="fr-SN" sz="5400" dirty="0">
                <a:latin typeface="Bahnschrift SemiBold Condensed" panose="020B0502040204020203" pitchFamily="34" charset="0"/>
                <a:ea typeface="+mj-ea"/>
                <a:cs typeface="+mj-cs"/>
              </a:rPr>
              <a:t>du même nom. Il se trouve à environ 150 km au sud de Dakar, à environ 50 km au sud-ouest de Kaolack et à 20 km de Banjul, en Gambie. Il est situé́ dans la grande région du delta qui s’étend également, au-delà̀ de nos frontières, à l’intérieur de la Gambie, et qui est formé par plusieurs fleuves, notamment le Saloum, Sine, </a:t>
            </a:r>
            <a:r>
              <a:rPr lang="fr-SN" sz="5400" dirty="0" err="1">
                <a:latin typeface="Bahnschrift SemiBold Condensed" panose="020B0502040204020203" pitchFamily="34" charset="0"/>
                <a:ea typeface="+mj-ea"/>
                <a:cs typeface="+mj-cs"/>
              </a:rPr>
              <a:t>Bandiala</a:t>
            </a:r>
            <a:r>
              <a:rPr lang="fr-SN" sz="5400" dirty="0">
                <a:latin typeface="Bahnschrift SemiBold Condensed" panose="020B0502040204020203" pitchFamily="34" charset="0"/>
                <a:ea typeface="+mj-ea"/>
                <a:cs typeface="+mj-cs"/>
              </a:rPr>
              <a:t> et </a:t>
            </a:r>
            <a:r>
              <a:rPr lang="fr-SN" sz="5400" dirty="0" err="1">
                <a:latin typeface="Bahnschrift SemiBold Condensed" panose="020B0502040204020203" pitchFamily="34" charset="0"/>
                <a:ea typeface="+mj-ea"/>
                <a:cs typeface="+mj-cs"/>
              </a:rPr>
              <a:t>Diombos</a:t>
            </a:r>
            <a:r>
              <a:rPr lang="fr-SN" sz="5400" dirty="0">
                <a:latin typeface="Bahnschrift SemiBold Condensed" panose="020B0502040204020203" pitchFamily="34" charset="0"/>
                <a:ea typeface="+mj-ea"/>
                <a:cs typeface="+mj-cs"/>
              </a:rPr>
              <a:t>. Le Delta couvre environ </a:t>
            </a:r>
            <a:r>
              <a:rPr lang="fr-FR" sz="5400" dirty="0">
                <a:latin typeface="Bahnschrift SemiBold Condensed" panose="020B0502040204020203" pitchFamily="34" charset="0"/>
                <a:ea typeface="+mj-ea"/>
                <a:cs typeface="+mj-cs"/>
              </a:rPr>
              <a:t>404 208 ha </a:t>
            </a:r>
            <a:r>
              <a:rPr lang="fr-SN" sz="5400" dirty="0">
                <a:latin typeface="Bahnschrift SemiBold Condensed" panose="020B0502040204020203" pitchFamily="34" charset="0"/>
                <a:ea typeface="+mj-ea"/>
                <a:cs typeface="+mj-cs"/>
              </a:rPr>
              <a:t>(PAG, 2021), dont quelque 60.000- 80.000 ha de mangroves. L’ensemble de la région du delta du Saloum comprend environ 200 îlots séparés par d’étroits canaux où l’eau est principalement saline à légèrement </a:t>
            </a:r>
            <a:r>
              <a:rPr lang="fr-SN" sz="5400" dirty="0" smtClean="0">
                <a:latin typeface="Bahnschrift SemiBold Condensed" panose="020B0502040204020203" pitchFamily="34" charset="0"/>
                <a:ea typeface="+mj-ea"/>
                <a:cs typeface="+mj-cs"/>
              </a:rPr>
              <a:t>saumâtre. </a:t>
            </a:r>
            <a:r>
              <a:rPr lang="fr-SN" sz="5400" dirty="0">
                <a:latin typeface="Bahnschrift SemiBold Condensed" panose="020B0502040204020203" pitchFamily="34" charset="0"/>
                <a:ea typeface="+mj-ea"/>
                <a:cs typeface="+mj-cs"/>
              </a:rPr>
              <a:t>Il s’agit d’une zone à l’écosystème diversifié, abritant de nombreuses espèces terrestres et marines protégées. La zone est-elle même </a:t>
            </a:r>
            <a:r>
              <a:rPr lang="fr-SN" sz="5500" dirty="0">
                <a:latin typeface="Bahnschrift SemiBold Condensed" panose="020B0502040204020203" pitchFamily="34" charset="0"/>
                <a:ea typeface="+mj-ea"/>
                <a:cs typeface="+mj-cs"/>
              </a:rPr>
              <a:t>classée au patrimoine mondial culturel de l’UNESCO depuis 2011.</a:t>
            </a:r>
            <a:endParaRPr lang="fr-FR" sz="5500" dirty="0">
              <a:latin typeface="Bahnschrift SemiBold Condensed" panose="020B0502040204020203" pitchFamily="34" charset="0"/>
              <a:ea typeface="+mj-ea"/>
              <a:cs typeface="+mj-cs"/>
            </a:endParaRPr>
          </a:p>
          <a:p>
            <a:endParaRPr lang="fr-FR" dirty="0"/>
          </a:p>
        </p:txBody>
      </p:sp>
    </p:spTree>
    <p:extLst>
      <p:ext uri="{BB962C8B-B14F-4D97-AF65-F5344CB8AC3E}">
        <p14:creationId xmlns:p14="http://schemas.microsoft.com/office/powerpoint/2010/main" val="399266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94900"/>
            <a:ext cx="9144000" cy="732563"/>
          </a:xfrm>
        </p:spPr>
        <p:txBody>
          <a:bodyPr>
            <a:normAutofit fontScale="90000"/>
          </a:bodyPr>
          <a:lstStyle/>
          <a:p>
            <a:r>
              <a:rPr lang="fr-FR" b="1" i="1" dirty="0"/>
              <a:t>Valeur du patrimoine naturel</a:t>
            </a:r>
            <a:endParaRPr lang="fr-FR" dirty="0"/>
          </a:p>
        </p:txBody>
      </p:sp>
      <p:sp>
        <p:nvSpPr>
          <p:cNvPr id="3" name="Sous-titre 2"/>
          <p:cNvSpPr>
            <a:spLocks noGrp="1"/>
          </p:cNvSpPr>
          <p:nvPr>
            <p:ph type="subTitle" idx="1"/>
          </p:nvPr>
        </p:nvSpPr>
        <p:spPr>
          <a:xfrm>
            <a:off x="1524000" y="1084217"/>
            <a:ext cx="9144000" cy="4963886"/>
          </a:xfrm>
        </p:spPr>
        <p:txBody>
          <a:bodyPr>
            <a:normAutofit/>
          </a:bodyPr>
          <a:lstStyle/>
          <a:p>
            <a:pPr algn="just">
              <a:lnSpc>
                <a:spcPct val="200000"/>
              </a:lnSpc>
            </a:pPr>
            <a:r>
              <a:rPr lang="fr-FR" dirty="0" smtClean="0">
                <a:latin typeface="Bahnschrift SemiBold Condensed" panose="020B0502040204020203" pitchFamily="34" charset="0"/>
              </a:rPr>
              <a:t>La RBDS se </a:t>
            </a:r>
            <a:r>
              <a:rPr lang="fr-FR" dirty="0">
                <a:latin typeface="Bahnschrift SemiBold Condensed" panose="020B0502040204020203" pitchFamily="34" charset="0"/>
              </a:rPr>
              <a:t>caractérise par la présence de trois principaux milieux écologiques : </a:t>
            </a:r>
            <a:endParaRPr lang="fr-FR" dirty="0" smtClean="0">
              <a:latin typeface="Bahnschrift SemiBold Condensed" panose="020B0502040204020203" pitchFamily="34" charset="0"/>
            </a:endParaRPr>
          </a:p>
          <a:p>
            <a:pPr marL="342900" indent="-342900" algn="just">
              <a:lnSpc>
                <a:spcPct val="200000"/>
              </a:lnSpc>
              <a:buFont typeface="Wingdings" panose="05000000000000000000" pitchFamily="2" charset="2"/>
              <a:buChar char="q"/>
            </a:pPr>
            <a:r>
              <a:rPr lang="fr-FR" dirty="0" smtClean="0">
                <a:latin typeface="Bahnschrift SemiBold Condensed" panose="020B0502040204020203" pitchFamily="34" charset="0"/>
              </a:rPr>
              <a:t>un </a:t>
            </a:r>
            <a:r>
              <a:rPr lang="fr-FR" dirty="0">
                <a:latin typeface="Bahnschrift SemiBold Condensed" panose="020B0502040204020203" pitchFamily="34" charset="0"/>
              </a:rPr>
              <a:t>domaine continental riche en forêts et limité dans sa partie basse par la mangrove et les tannes, </a:t>
            </a:r>
            <a:endParaRPr lang="fr-FR" dirty="0" smtClean="0">
              <a:latin typeface="Bahnschrift SemiBold Condensed" panose="020B0502040204020203" pitchFamily="34" charset="0"/>
            </a:endParaRPr>
          </a:p>
          <a:p>
            <a:pPr marL="342900" indent="-342900" algn="just">
              <a:lnSpc>
                <a:spcPct val="200000"/>
              </a:lnSpc>
              <a:buFont typeface="Wingdings" panose="05000000000000000000" pitchFamily="2" charset="2"/>
              <a:buChar char="q"/>
            </a:pPr>
            <a:r>
              <a:rPr lang="fr-FR" dirty="0" smtClean="0">
                <a:latin typeface="Bahnschrift SemiBold Condensed" panose="020B0502040204020203" pitchFamily="34" charset="0"/>
              </a:rPr>
              <a:t>un </a:t>
            </a:r>
            <a:r>
              <a:rPr lang="fr-FR" dirty="0">
                <a:latin typeface="Bahnschrift SemiBold Condensed" panose="020B0502040204020203" pitchFamily="34" charset="0"/>
              </a:rPr>
              <a:t>domaine amphibie composé de trois grands groupes d'îles bordés par un réseau dense de chenaux entourés de mangroves et </a:t>
            </a:r>
          </a:p>
          <a:p>
            <a:pPr marL="342900" indent="-342900" algn="just">
              <a:lnSpc>
                <a:spcPct val="200000"/>
              </a:lnSpc>
              <a:buFont typeface="Wingdings" panose="05000000000000000000" pitchFamily="2" charset="2"/>
              <a:buChar char="q"/>
            </a:pPr>
            <a:r>
              <a:rPr lang="fr-FR" dirty="0" smtClean="0">
                <a:latin typeface="Bahnschrift SemiBold Condensed" panose="020B0502040204020203" pitchFamily="34" charset="0"/>
              </a:rPr>
              <a:t>un </a:t>
            </a:r>
            <a:r>
              <a:rPr lang="fr-FR" dirty="0">
                <a:latin typeface="Bahnschrift SemiBold Condensed" panose="020B0502040204020203" pitchFamily="34" charset="0"/>
              </a:rPr>
              <a:t>domaine maritime</a:t>
            </a:r>
            <a:r>
              <a:rPr lang="fr-FR" dirty="0" smtClean="0">
                <a:latin typeface="Bahnschrift SemiBold Condensed" panose="020B0502040204020203" pitchFamily="34" charset="0"/>
              </a:rPr>
              <a:t>.</a:t>
            </a:r>
          </a:p>
          <a:p>
            <a:pPr algn="just">
              <a:lnSpc>
                <a:spcPct val="200000"/>
              </a:lnSpc>
            </a:pPr>
            <a:r>
              <a:rPr lang="fr-FR" dirty="0" smtClean="0">
                <a:latin typeface="Bahnschrift SemiBold Condensed" panose="020B0502040204020203" pitchFamily="34" charset="0"/>
              </a:rPr>
              <a:t>Ces </a:t>
            </a:r>
            <a:r>
              <a:rPr lang="fr-FR" dirty="0">
                <a:latin typeface="Bahnschrift SemiBold Condensed" panose="020B0502040204020203" pitchFamily="34" charset="0"/>
              </a:rPr>
              <a:t>trois milieux ont des fonctions relativement différentes et sont fortement dépendants du point de vue de leur fonctionnement, leur dynamique et leur évolution. </a:t>
            </a:r>
          </a:p>
          <a:p>
            <a:pPr>
              <a:lnSpc>
                <a:spcPct val="200000"/>
              </a:lnSpc>
            </a:pPr>
            <a:endParaRPr lang="fr-FR" dirty="0">
              <a:latin typeface="Bahnschrift SemiBold Condensed" panose="020B0502040204020203" pitchFamily="34" charset="0"/>
            </a:endParaRPr>
          </a:p>
        </p:txBody>
      </p:sp>
    </p:spTree>
    <p:extLst>
      <p:ext uri="{BB962C8B-B14F-4D97-AF65-F5344CB8AC3E}">
        <p14:creationId xmlns:p14="http://schemas.microsoft.com/office/powerpoint/2010/main" val="2527035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86340"/>
            <a:ext cx="9144000" cy="910282"/>
          </a:xfrm>
        </p:spPr>
        <p:txBody>
          <a:bodyPr>
            <a:normAutofit fontScale="90000"/>
          </a:bodyPr>
          <a:lstStyle/>
          <a:p>
            <a:pPr algn="ctr"/>
            <a:r>
              <a:rPr lang="fr-FR" dirty="0" smtClean="0"/>
              <a:t>SUITE</a:t>
            </a:r>
            <a:endParaRPr lang="fr-FR" dirty="0"/>
          </a:p>
        </p:txBody>
      </p:sp>
      <p:sp>
        <p:nvSpPr>
          <p:cNvPr id="3" name="Sous-titre 2"/>
          <p:cNvSpPr>
            <a:spLocks noGrp="1"/>
          </p:cNvSpPr>
          <p:nvPr>
            <p:ph type="subTitle" idx="1"/>
          </p:nvPr>
        </p:nvSpPr>
        <p:spPr>
          <a:xfrm>
            <a:off x="378823" y="1071155"/>
            <a:ext cx="10985863" cy="5786845"/>
          </a:xfrm>
        </p:spPr>
        <p:txBody>
          <a:bodyPr>
            <a:normAutofit fontScale="25000" lnSpcReduction="20000"/>
          </a:bodyPr>
          <a:lstStyle/>
          <a:p>
            <a:pPr algn="just"/>
            <a:r>
              <a:rPr lang="fr-SN" sz="9800" dirty="0">
                <a:latin typeface="Bahnschrift SemiBold Condensed" panose="020B0502040204020203" pitchFamily="34" charset="0"/>
              </a:rPr>
              <a:t>Le domaine continental est l'habitat principal de la grande et moyenne faune sauvage, il est la principale source trophique (eau et constituants organiques et minérales) des cours d'eau estuariens et de son écosystème mangrove</a:t>
            </a:r>
            <a:r>
              <a:rPr lang="fr-SN" sz="9800" dirty="0" smtClean="0">
                <a:latin typeface="Bahnschrift SemiBold Condensed" panose="020B0502040204020203" pitchFamily="34" charset="0"/>
              </a:rPr>
              <a:t> </a:t>
            </a:r>
          </a:p>
          <a:p>
            <a:pPr algn="just"/>
            <a:r>
              <a:rPr lang="fr-SN" sz="9800" dirty="0" smtClean="0">
                <a:latin typeface="Bahnschrift SemiBold Condensed" panose="020B0502040204020203" pitchFamily="34" charset="0"/>
              </a:rPr>
              <a:t>Le domaine </a:t>
            </a:r>
            <a:r>
              <a:rPr lang="fr-FR" sz="9800" dirty="0" smtClean="0">
                <a:latin typeface="Bahnschrift SemiBold Condensed" panose="020B0502040204020203" pitchFamily="34" charset="0"/>
              </a:rPr>
              <a:t>banc </a:t>
            </a:r>
            <a:r>
              <a:rPr lang="fr-FR" sz="9800" dirty="0">
                <a:latin typeface="Bahnschrift SemiBold Condensed" panose="020B0502040204020203" pitchFamily="34" charset="0"/>
              </a:rPr>
              <a:t>de sable et d'importants herbiers. C'est la principale zone de reproduction des oiseaux, les </a:t>
            </a:r>
            <a:r>
              <a:rPr lang="fr-FR" sz="9800" dirty="0" err="1">
                <a:latin typeface="Bahnschrift SemiBold Condensed" panose="020B0502040204020203" pitchFamily="34" charset="0"/>
              </a:rPr>
              <a:t>Laridea</a:t>
            </a:r>
            <a:r>
              <a:rPr lang="fr-FR" sz="9800" dirty="0">
                <a:latin typeface="Bahnschrift SemiBold Condensed" panose="020B0502040204020203" pitchFamily="34" charset="0"/>
              </a:rPr>
              <a:t> en particulier. L'île aux oiseaux étant le principal site. Grâce à son herbier, il est le domaine maritime de nourrissage de tortues marines, de crevettes et lieu de convergences de plusieurs </a:t>
            </a:r>
            <a:r>
              <a:rPr lang="fr-SN" sz="9800" dirty="0" smtClean="0">
                <a:latin typeface="Bahnschrift SemiBold Condensed" panose="020B0502040204020203" pitchFamily="34" charset="0"/>
              </a:rPr>
              <a:t>amphibie qui constitue l'estuaire est le principal milieu de reproduction, de nourrissage et de repos des espèces halieutiques et des oiseaux d'eau. Cette richesse est maintenue grâce aux nombreuses vasières, chenaux ou </a:t>
            </a:r>
            <a:r>
              <a:rPr lang="fr-SN" sz="9800" dirty="0" err="1" smtClean="0">
                <a:latin typeface="Bahnschrift SemiBold Condensed" panose="020B0502040204020203" pitchFamily="34" charset="0"/>
              </a:rPr>
              <a:t>bolongs</a:t>
            </a:r>
            <a:r>
              <a:rPr lang="fr-SN" sz="9800" dirty="0" smtClean="0">
                <a:latin typeface="Bahnschrift SemiBold Condensed" panose="020B0502040204020203" pitchFamily="34" charset="0"/>
              </a:rPr>
              <a:t> bordés de mangrove. Les îles et îlots inhabités constituant les derniers refuges de la grande et moyenne faune sauvage.</a:t>
            </a:r>
          </a:p>
          <a:p>
            <a:pPr algn="just"/>
            <a:r>
              <a:rPr lang="fr-FR" sz="9800" dirty="0">
                <a:latin typeface="Bahnschrift SemiBold Condensed" panose="020B0502040204020203" pitchFamily="34" charset="0"/>
              </a:rPr>
              <a:t>Le domaine maritime renferme une série d'îlots, de banc de sable et d'importants herbiers. C'est la principale zone de reproduction des oiseaux, les </a:t>
            </a:r>
            <a:r>
              <a:rPr lang="fr-FR" sz="9800" dirty="0" err="1">
                <a:latin typeface="Bahnschrift SemiBold Condensed" panose="020B0502040204020203" pitchFamily="34" charset="0"/>
              </a:rPr>
              <a:t>Laridea</a:t>
            </a:r>
            <a:r>
              <a:rPr lang="fr-FR" sz="9800" dirty="0">
                <a:latin typeface="Bahnschrift SemiBold Condensed" panose="020B0502040204020203" pitchFamily="34" charset="0"/>
              </a:rPr>
              <a:t> en particulier. L'île aux oiseaux étant le principal site. Grâce à son herbier, il est le domaine maritime de nourrissage de tortues marines, de crevettes et lieu de convergences de plusieurs espèces halieutiques</a:t>
            </a:r>
          </a:p>
        </p:txBody>
      </p:sp>
    </p:spTree>
    <p:extLst>
      <p:ext uri="{BB962C8B-B14F-4D97-AF65-F5344CB8AC3E}">
        <p14:creationId xmlns:p14="http://schemas.microsoft.com/office/powerpoint/2010/main" val="1844340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09563"/>
            <a:ext cx="9144000" cy="458081"/>
          </a:xfrm>
        </p:spPr>
        <p:txBody>
          <a:bodyPr>
            <a:noAutofit/>
          </a:bodyPr>
          <a:lstStyle/>
          <a:p>
            <a:pPr lvl="2" algn="ctr"/>
            <a:r>
              <a:rPr lang="fr-FR" sz="3200" b="1" dirty="0" smtClean="0"/>
              <a:t>Le patrimoine archéologique</a:t>
            </a:r>
            <a:endParaRPr lang="fr-FR" sz="3200" b="1" dirty="0"/>
          </a:p>
        </p:txBody>
      </p:sp>
      <p:sp>
        <p:nvSpPr>
          <p:cNvPr id="3" name="Sous-titre 2"/>
          <p:cNvSpPr>
            <a:spLocks noGrp="1"/>
          </p:cNvSpPr>
          <p:nvPr>
            <p:ph type="subTitle" idx="1"/>
          </p:nvPr>
        </p:nvSpPr>
        <p:spPr>
          <a:xfrm>
            <a:off x="0" y="959556"/>
            <a:ext cx="12192000" cy="5898444"/>
          </a:xfrm>
        </p:spPr>
        <p:txBody>
          <a:bodyPr>
            <a:normAutofit/>
          </a:bodyPr>
          <a:lstStyle/>
          <a:p>
            <a:pPr algn="just"/>
            <a:r>
              <a:rPr lang="fr-FR" dirty="0" smtClean="0"/>
              <a:t>Les </a:t>
            </a:r>
            <a:r>
              <a:rPr lang="fr-FR" dirty="0"/>
              <a:t>amas de coquillages, véritables îles artificielles, sont une composante forte du Delta car ils offrent des plateformes de vie dans un milieu estuaire particulièrement sensible aux effets des marées. Ces îles artificielles résultant de l'amoncellement de coquillages sont toujours présentes et bien visibles dans le Delta. Certaines de ces îles sont de véritables sanctuaires avec l’érection de tumulus funéraires. La plupart encore bien conservés sont un véritable trésor culturel et naturel qui peut fournir des informations inestimables sur les populations ayant édifié les amas. Les îles du Saloum sont sous tous ces rapports un écosystème et une culture qui perdurent depuis plus de trois milles ans (MDGF, 2010).</a:t>
            </a:r>
            <a:endParaRPr lang="fr-FR" sz="2000" dirty="0"/>
          </a:p>
          <a:p>
            <a:pPr algn="just"/>
            <a:r>
              <a:rPr lang="fr-FR" dirty="0"/>
              <a:t>Les amas coquilliers constituent un paysage archéologique exceptionnel et font la particularité du Delta du Saloum. Les coquillages sont toujours exploités dans plusieurs sites. Ces exploitations artisanales génèrent des revenus non négligeables pour les populations insulaires. Les coquillages sont utilisés soit en gravats dans la fabrication du béton, soit transformés par cuisson en </a:t>
            </a:r>
            <a:r>
              <a:rPr lang="fr-FR" dirty="0" smtClean="0"/>
              <a:t>chaux</a:t>
            </a:r>
          </a:p>
          <a:p>
            <a:pPr algn="just"/>
            <a:r>
              <a:rPr lang="fr-FR" dirty="0" smtClean="0"/>
              <a:t>L’inventaire </a:t>
            </a:r>
            <a:r>
              <a:rPr lang="fr-FR" dirty="0"/>
              <a:t>des amas coquilliers (photo 3) du Delta du Sine Saloum a révélé une richesse particulière en termes d’informations précieuses sur l’histoire locale du delta du Saloum. </a:t>
            </a:r>
            <a:r>
              <a:rPr lang="fr-FR" dirty="0" err="1"/>
              <a:t>Deschmps</a:t>
            </a:r>
            <a:r>
              <a:rPr lang="fr-FR" dirty="0"/>
              <a:t>, G. </a:t>
            </a:r>
            <a:r>
              <a:rPr lang="fr-FR" dirty="0" err="1"/>
              <a:t>Thilmans</a:t>
            </a:r>
            <a:r>
              <a:rPr lang="fr-FR" dirty="0"/>
              <a:t> (1997) ont recensé « deux cent dix-huit (218) amas dans les îles du Saloum dont vingt-huit (28) sites funéraires en forme de tumulus ». Ces sites se sont constitués par l’accumulation progressive de coquilles de mollusques comestibles, notamment </a:t>
            </a:r>
            <a:r>
              <a:rPr lang="fr-FR" i="1" dirty="0" err="1"/>
              <a:t>Anadara</a:t>
            </a:r>
            <a:r>
              <a:rPr lang="fr-FR" dirty="0"/>
              <a:t> </a:t>
            </a:r>
            <a:r>
              <a:rPr lang="fr-FR" i="1" dirty="0" err="1"/>
              <a:t>Senilis</a:t>
            </a:r>
            <a:r>
              <a:rPr lang="fr-FR" dirty="0"/>
              <a:t>, </a:t>
            </a:r>
            <a:r>
              <a:rPr lang="fr-FR" i="1" dirty="0" err="1"/>
              <a:t>Grassostrea</a:t>
            </a:r>
            <a:r>
              <a:rPr lang="fr-FR" i="1" dirty="0"/>
              <a:t> </a:t>
            </a:r>
            <a:r>
              <a:rPr lang="fr-FR" i="1" dirty="0" err="1"/>
              <a:t>Gassar</a:t>
            </a:r>
            <a:r>
              <a:rPr lang="fr-FR" dirty="0"/>
              <a:t> qui en sont les espèces les plus abondantes, mais aussi par différentes formes (ou variétés) de </a:t>
            </a:r>
            <a:r>
              <a:rPr lang="fr-FR" dirty="0" err="1"/>
              <a:t>Tuffa</a:t>
            </a:r>
            <a:r>
              <a:rPr lang="fr-FR" dirty="0"/>
              <a:t> (</a:t>
            </a:r>
            <a:r>
              <a:rPr lang="fr-FR" i="1" dirty="0"/>
              <a:t>Murex</a:t>
            </a:r>
            <a:r>
              <a:rPr lang="fr-FR" dirty="0"/>
              <a:t>, </a:t>
            </a:r>
            <a:r>
              <a:rPr lang="fr-FR" i="1" dirty="0" err="1"/>
              <a:t>Semifusus</a:t>
            </a:r>
            <a:r>
              <a:rPr lang="fr-FR" dirty="0"/>
              <a:t>) et le </a:t>
            </a:r>
            <a:r>
              <a:rPr lang="fr-FR" dirty="0" err="1"/>
              <a:t>Yet</a:t>
            </a:r>
            <a:r>
              <a:rPr lang="fr-FR" dirty="0"/>
              <a:t> (</a:t>
            </a:r>
            <a:r>
              <a:rPr lang="fr-FR" i="1" dirty="0" err="1"/>
              <a:t>Cymbium</a:t>
            </a:r>
            <a:r>
              <a:rPr lang="fr-FR" dirty="0"/>
              <a:t>).</a:t>
            </a:r>
          </a:p>
          <a:p>
            <a:pPr algn="just"/>
            <a:endParaRPr lang="fr-FR" dirty="0"/>
          </a:p>
        </p:txBody>
      </p:sp>
    </p:spTree>
    <p:extLst>
      <p:ext uri="{BB962C8B-B14F-4D97-AF65-F5344CB8AC3E}">
        <p14:creationId xmlns:p14="http://schemas.microsoft.com/office/powerpoint/2010/main" val="235921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652100"/>
            <a:ext cx="9144000" cy="601934"/>
          </a:xfrm>
        </p:spPr>
        <p:txBody>
          <a:bodyPr>
            <a:normAutofit fontScale="90000"/>
          </a:bodyPr>
          <a:lstStyle/>
          <a:p>
            <a:r>
              <a:rPr lang="fr-FR" b="1" i="1" dirty="0"/>
              <a:t>La Végétation et la flore</a:t>
            </a:r>
            <a:endParaRPr lang="fr-FR" dirty="0"/>
          </a:p>
        </p:txBody>
      </p:sp>
      <p:sp>
        <p:nvSpPr>
          <p:cNvPr id="3" name="Sous-titre 2"/>
          <p:cNvSpPr>
            <a:spLocks noGrp="1"/>
          </p:cNvSpPr>
          <p:nvPr>
            <p:ph type="subTitle" idx="1"/>
          </p:nvPr>
        </p:nvSpPr>
        <p:spPr>
          <a:xfrm>
            <a:off x="-79022" y="1254033"/>
            <a:ext cx="12271022" cy="5485433"/>
          </a:xfrm>
        </p:spPr>
        <p:txBody>
          <a:bodyPr>
            <a:normAutofit/>
          </a:bodyPr>
          <a:lstStyle/>
          <a:p>
            <a:r>
              <a:rPr lang="fr-FR" dirty="0" smtClean="0"/>
              <a:t>Trois </a:t>
            </a:r>
            <a:r>
              <a:rPr lang="fr-FR" dirty="0"/>
              <a:t>types de végétations sont représentés au niveau </a:t>
            </a:r>
            <a:r>
              <a:rPr lang="fr-FR" dirty="0" smtClean="0"/>
              <a:t>de la RBDS</a:t>
            </a:r>
          </a:p>
          <a:p>
            <a:pPr marL="342900" lvl="0" indent="-342900" algn="just">
              <a:buFont typeface="Wingdings" panose="05000000000000000000" pitchFamily="2" charset="2"/>
              <a:buChar char="ü"/>
            </a:pPr>
            <a:r>
              <a:rPr lang="fr-FR" dirty="0"/>
              <a:t>Le premier type de végétation est essentiellement représenté par la mangrove le long des chenaux dans le domaine amphibie. Parmi les six principales espèces qui composent cette végétation, </a:t>
            </a:r>
            <a:r>
              <a:rPr lang="fr-FR" i="1" dirty="0"/>
              <a:t>Rhizophora </a:t>
            </a:r>
            <a:r>
              <a:rPr lang="fr-FR" i="1" dirty="0" err="1"/>
              <a:t>racemosa</a:t>
            </a:r>
            <a:r>
              <a:rPr lang="fr-FR" dirty="0"/>
              <a:t> et </a:t>
            </a:r>
            <a:r>
              <a:rPr lang="fr-FR" i="1" dirty="0" err="1"/>
              <a:t>R.harrisonii</a:t>
            </a:r>
            <a:r>
              <a:rPr lang="fr-FR" dirty="0"/>
              <a:t> se situent en bordure des chenaux généralement argileux, suivis vers l’arrière de </a:t>
            </a:r>
            <a:r>
              <a:rPr lang="fr-FR" i="1" dirty="0"/>
              <a:t>R. mangle</a:t>
            </a:r>
            <a:r>
              <a:rPr lang="fr-FR" dirty="0"/>
              <a:t>. Ce dernier, beaucoup plus abondant que </a:t>
            </a:r>
            <a:r>
              <a:rPr lang="fr-FR" i="1" dirty="0"/>
              <a:t>R. </a:t>
            </a:r>
            <a:r>
              <a:rPr lang="fr-FR" i="1" dirty="0" err="1"/>
              <a:t>harrisonii</a:t>
            </a:r>
            <a:r>
              <a:rPr lang="fr-FR" dirty="0"/>
              <a:t>, occupe les terres élevées susceptibles d’être immergées lors des hautes marées et forme les peuplements les plus étendus. Dans la partie supérieure des vasières soumise irrégulièrement aux marées, se développe </a:t>
            </a:r>
            <a:r>
              <a:rPr lang="fr-FR" i="1" dirty="0" err="1"/>
              <a:t>Avicennia</a:t>
            </a:r>
            <a:r>
              <a:rPr lang="fr-FR" i="1" dirty="0"/>
              <a:t> </a:t>
            </a:r>
            <a:r>
              <a:rPr lang="fr-FR" i="1" dirty="0" err="1"/>
              <a:t>africana</a:t>
            </a:r>
            <a:r>
              <a:rPr lang="fr-FR" dirty="0"/>
              <a:t> ou palétuvier blanc. Il représente la famille des </a:t>
            </a:r>
            <a:r>
              <a:rPr lang="fr-FR" dirty="0" err="1"/>
              <a:t>Verbenaceae</a:t>
            </a:r>
            <a:r>
              <a:rPr lang="fr-FR" dirty="0"/>
              <a:t>.  </a:t>
            </a:r>
            <a:r>
              <a:rPr lang="fr-FR" i="1" dirty="0" err="1"/>
              <a:t>Laguncularia</a:t>
            </a:r>
            <a:r>
              <a:rPr lang="fr-FR" i="1" dirty="0"/>
              <a:t> </a:t>
            </a:r>
            <a:r>
              <a:rPr lang="fr-FR" i="1" dirty="0" err="1"/>
              <a:t>racemosa</a:t>
            </a:r>
            <a:r>
              <a:rPr lang="fr-FR" i="1" dirty="0"/>
              <a:t> </a:t>
            </a:r>
            <a:r>
              <a:rPr lang="fr-FR" dirty="0"/>
              <a:t>et </a:t>
            </a:r>
            <a:r>
              <a:rPr lang="fr-FR" i="1" dirty="0" err="1"/>
              <a:t>Conocarpus</a:t>
            </a:r>
            <a:r>
              <a:rPr lang="fr-FR" i="1" dirty="0"/>
              <a:t> erectus</a:t>
            </a:r>
            <a:r>
              <a:rPr lang="fr-FR" dirty="0"/>
              <a:t>, toutes deux des </a:t>
            </a:r>
            <a:r>
              <a:rPr lang="fr-FR" dirty="0" err="1"/>
              <a:t>Combretaceae</a:t>
            </a:r>
            <a:r>
              <a:rPr lang="fr-FR" dirty="0"/>
              <a:t> sont localement associées à ces </a:t>
            </a:r>
            <a:r>
              <a:rPr lang="fr-FR" dirty="0" smtClean="0"/>
              <a:t>espèces</a:t>
            </a:r>
            <a:r>
              <a:rPr lang="fr-SN" dirty="0"/>
              <a:t> </a:t>
            </a:r>
            <a:endParaRPr lang="fr-SN" dirty="0" smtClean="0"/>
          </a:p>
          <a:p>
            <a:pPr marL="342900" lvl="0" indent="-342900" algn="just">
              <a:buFont typeface="Wingdings" panose="05000000000000000000" pitchFamily="2" charset="2"/>
              <a:buChar char="ü"/>
            </a:pPr>
            <a:r>
              <a:rPr lang="fr-SN" dirty="0" smtClean="0"/>
              <a:t>Le </a:t>
            </a:r>
            <a:r>
              <a:rPr lang="fr-SN" dirty="0"/>
              <a:t>second type de végétation est une savane arbustive à arborée, dominée par des espèces ligneuses d'affinité soudanienne. </a:t>
            </a:r>
            <a:endParaRPr lang="fr-FR" dirty="0"/>
          </a:p>
          <a:p>
            <a:pPr marL="342900" indent="-342900" algn="just">
              <a:buFont typeface="Wingdings" panose="05000000000000000000" pitchFamily="2" charset="2"/>
              <a:buChar char="ü"/>
            </a:pPr>
            <a:r>
              <a:rPr lang="fr-FR" dirty="0"/>
              <a:t>Le troisième type est constitué de galeries forestières avec une canopée plus dense et une composition floristique d'affinité </a:t>
            </a:r>
            <a:r>
              <a:rPr lang="fr-FR" dirty="0" smtClean="0"/>
              <a:t>guinéenne</a:t>
            </a:r>
            <a:r>
              <a:rPr lang="fr-FR" dirty="0"/>
              <a:t> </a:t>
            </a:r>
            <a:endParaRPr lang="fr-FR" dirty="0" smtClean="0"/>
          </a:p>
          <a:p>
            <a:pPr algn="just"/>
            <a:r>
              <a:rPr lang="fr-FR" dirty="0" smtClean="0"/>
              <a:t>Au </a:t>
            </a:r>
            <a:r>
              <a:rPr lang="fr-FR" dirty="0"/>
              <a:t>total 188 espèces ligneuses (9% des espèces végétales ligneuses et herbacées du Sénégal) regroupées dans 50 familles (30% des familles des plantes supérieures du Sénégal) ont été identifiées au niveau de ces deux derniers types de végétation</a:t>
            </a:r>
            <a:endParaRPr lang="fr-FR" dirty="0" smtClean="0"/>
          </a:p>
          <a:p>
            <a:pPr marL="342900" indent="-342900" algn="just">
              <a:buFont typeface="Wingdings" panose="05000000000000000000" pitchFamily="2" charset="2"/>
              <a:buChar char="ü"/>
            </a:pPr>
            <a:endParaRPr lang="fr-FR" dirty="0" smtClean="0"/>
          </a:p>
          <a:p>
            <a:pPr marL="342900" indent="-342900" algn="just">
              <a:buFont typeface="Wingdings" panose="05000000000000000000" pitchFamily="2" charset="2"/>
              <a:buChar char="Ø"/>
            </a:pPr>
            <a:endParaRPr lang="fr-FR" dirty="0"/>
          </a:p>
        </p:txBody>
      </p:sp>
    </p:spTree>
    <p:extLst>
      <p:ext uri="{BB962C8B-B14F-4D97-AF65-F5344CB8AC3E}">
        <p14:creationId xmlns:p14="http://schemas.microsoft.com/office/powerpoint/2010/main" val="3980775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14311" y="-1"/>
            <a:ext cx="9144000" cy="880533"/>
          </a:xfrm>
        </p:spPr>
        <p:txBody>
          <a:bodyPr>
            <a:normAutofit fontScale="90000"/>
          </a:bodyPr>
          <a:lstStyle/>
          <a:p>
            <a:r>
              <a:rPr lang="fr-FR" dirty="0" smtClean="0"/>
              <a:t>LA FAUNE</a:t>
            </a:r>
            <a:endParaRPr lang="fr-FR" dirty="0"/>
          </a:p>
        </p:txBody>
      </p:sp>
      <p:sp>
        <p:nvSpPr>
          <p:cNvPr id="3" name="Sous-titre 2"/>
          <p:cNvSpPr>
            <a:spLocks noGrp="1"/>
          </p:cNvSpPr>
          <p:nvPr>
            <p:ph type="subTitle" idx="1"/>
          </p:nvPr>
        </p:nvSpPr>
        <p:spPr>
          <a:xfrm>
            <a:off x="0" y="1038578"/>
            <a:ext cx="12192000" cy="5819422"/>
          </a:xfrm>
        </p:spPr>
        <p:txBody>
          <a:bodyPr>
            <a:normAutofit lnSpcReduction="10000"/>
          </a:bodyPr>
          <a:lstStyle/>
          <a:p>
            <a:pPr algn="l"/>
            <a:r>
              <a:rPr lang="fr-FR" dirty="0"/>
              <a:t>la RBDS abrite, à travers ses différents écosystèmes, une grande diversité de ressources </a:t>
            </a:r>
            <a:r>
              <a:rPr lang="fr-FR" dirty="0" smtClean="0"/>
              <a:t>fauniques</a:t>
            </a:r>
          </a:p>
          <a:p>
            <a:pPr marL="342900" indent="-342900" algn="just">
              <a:buFont typeface="Arial" panose="020B0604020202020204" pitchFamily="34" charset="0"/>
              <a:buChar char="•"/>
            </a:pPr>
            <a:r>
              <a:rPr lang="fr-FR" b="1" i="1" dirty="0" smtClean="0"/>
              <a:t>Les </a:t>
            </a:r>
            <a:r>
              <a:rPr lang="fr-FR" b="1" i="1" dirty="0"/>
              <a:t>Poissons</a:t>
            </a:r>
            <a:endParaRPr lang="fr-FR" dirty="0"/>
          </a:p>
          <a:p>
            <a:pPr algn="l"/>
            <a:r>
              <a:rPr lang="fr-FR" dirty="0"/>
              <a:t>Cent quatorze (114) espèces de poisson appartenant à cinquante-deux (52) familles ont été recensées dans l’estuaire du Sine-Saloum</a:t>
            </a:r>
            <a:r>
              <a:rPr lang="fr-FR" dirty="0" smtClean="0"/>
              <a:t>.</a:t>
            </a:r>
          </a:p>
          <a:p>
            <a:pPr marL="342900" indent="-342900" algn="l">
              <a:buFont typeface="Arial" panose="020B0604020202020204" pitchFamily="34" charset="0"/>
              <a:buChar char="•"/>
            </a:pPr>
            <a:r>
              <a:rPr lang="fr-FR" b="1" i="1" dirty="0"/>
              <a:t>Les Crustacés</a:t>
            </a:r>
            <a:endParaRPr lang="fr-FR" dirty="0"/>
          </a:p>
          <a:p>
            <a:pPr algn="just"/>
            <a:r>
              <a:rPr lang="fr-FR" dirty="0"/>
              <a:t>La principale espèce de crevette pêchée dans l’estuaire du Sine-Saloum est </a:t>
            </a:r>
            <a:r>
              <a:rPr lang="fr-FR" i="1" dirty="0" err="1"/>
              <a:t>Penaeus</a:t>
            </a:r>
            <a:r>
              <a:rPr lang="fr-FR" i="1" dirty="0"/>
              <a:t> </a:t>
            </a:r>
            <a:r>
              <a:rPr lang="fr-FR" i="1" dirty="0" err="1"/>
              <a:t>notialis</a:t>
            </a:r>
            <a:r>
              <a:rPr lang="fr-FR" dirty="0"/>
              <a:t>. L’autre espèce capturée, </a:t>
            </a:r>
            <a:r>
              <a:rPr lang="fr-FR" i="1" dirty="0"/>
              <a:t>P. </a:t>
            </a:r>
            <a:r>
              <a:rPr lang="fr-FR" i="1" dirty="0" err="1"/>
              <a:t>Kerathurus</a:t>
            </a:r>
            <a:r>
              <a:rPr lang="fr-FR" dirty="0"/>
              <a:t>, représente moins de 1% des prises. Les crabes (</a:t>
            </a:r>
            <a:r>
              <a:rPr lang="fr-FR" i="1" dirty="0" err="1"/>
              <a:t>Callinectes</a:t>
            </a:r>
            <a:r>
              <a:rPr lang="fr-FR" i="1" dirty="0"/>
              <a:t> </a:t>
            </a:r>
            <a:r>
              <a:rPr lang="fr-FR" i="1" dirty="0" err="1"/>
              <a:t>spp</a:t>
            </a:r>
            <a:r>
              <a:rPr lang="fr-FR" i="1" dirty="0"/>
              <a:t>., </a:t>
            </a:r>
            <a:r>
              <a:rPr lang="fr-FR" i="1" dirty="0" err="1"/>
              <a:t>Cardiosoma</a:t>
            </a:r>
            <a:r>
              <a:rPr lang="fr-FR" i="1" dirty="0"/>
              <a:t> </a:t>
            </a:r>
            <a:r>
              <a:rPr lang="fr-FR" i="1" dirty="0" err="1"/>
              <a:t>armatum</a:t>
            </a:r>
            <a:r>
              <a:rPr lang="fr-FR" dirty="0"/>
              <a:t>), bien que très nombreux, ne sont pratiquement pas exploités.</a:t>
            </a:r>
          </a:p>
          <a:p>
            <a:pPr marL="342900" indent="-342900" algn="l">
              <a:buFont typeface="Arial" panose="020B0604020202020204" pitchFamily="34" charset="0"/>
              <a:buChar char="•"/>
            </a:pPr>
            <a:r>
              <a:rPr lang="fr-FR" b="1" i="1" dirty="0"/>
              <a:t>Les Mollusques</a:t>
            </a:r>
            <a:endParaRPr lang="fr-FR" dirty="0"/>
          </a:p>
          <a:p>
            <a:r>
              <a:rPr lang="fr-FR" dirty="0"/>
              <a:t>Les mollusques exploités dans l’estuaire du Sine Saloum sont les huîtres (</a:t>
            </a:r>
            <a:r>
              <a:rPr lang="fr-FR" i="1" dirty="0" err="1"/>
              <a:t>Crassostrea</a:t>
            </a:r>
            <a:r>
              <a:rPr lang="fr-FR" i="1" dirty="0"/>
              <a:t> </a:t>
            </a:r>
            <a:r>
              <a:rPr lang="fr-FR" i="1" dirty="0" err="1"/>
              <a:t>gasar</a:t>
            </a:r>
            <a:r>
              <a:rPr lang="fr-FR" dirty="0"/>
              <a:t>), les </a:t>
            </a:r>
            <a:r>
              <a:rPr lang="fr-FR" dirty="0" err="1"/>
              <a:t>Yett</a:t>
            </a:r>
            <a:r>
              <a:rPr lang="fr-FR" dirty="0"/>
              <a:t> (</a:t>
            </a:r>
            <a:r>
              <a:rPr lang="fr-FR" i="1" dirty="0" err="1"/>
              <a:t>Cymbium</a:t>
            </a:r>
            <a:r>
              <a:rPr lang="fr-FR" i="1" dirty="0"/>
              <a:t> </a:t>
            </a:r>
            <a:r>
              <a:rPr lang="fr-FR" i="1" dirty="0" err="1"/>
              <a:t>spp</a:t>
            </a:r>
            <a:r>
              <a:rPr lang="fr-FR" dirty="0"/>
              <a:t>.), les </a:t>
            </a:r>
            <a:r>
              <a:rPr lang="fr-FR" dirty="0" err="1"/>
              <a:t>Touffa</a:t>
            </a:r>
            <a:r>
              <a:rPr lang="fr-FR" dirty="0"/>
              <a:t> (</a:t>
            </a:r>
            <a:r>
              <a:rPr lang="fr-FR" i="1" dirty="0"/>
              <a:t>Murex </a:t>
            </a:r>
            <a:r>
              <a:rPr lang="fr-FR" i="1" dirty="0" err="1"/>
              <a:t>spp</a:t>
            </a:r>
            <a:r>
              <a:rPr lang="fr-FR" i="1" dirty="0"/>
              <a:t>, </a:t>
            </a:r>
            <a:r>
              <a:rPr lang="fr-FR" i="1" dirty="0" err="1"/>
              <a:t>Thais</a:t>
            </a:r>
            <a:r>
              <a:rPr lang="fr-FR" i="1" dirty="0"/>
              <a:t> </a:t>
            </a:r>
            <a:r>
              <a:rPr lang="fr-FR" i="1" dirty="0" err="1"/>
              <a:t>spp</a:t>
            </a:r>
            <a:r>
              <a:rPr lang="fr-FR" dirty="0"/>
              <a:t>.) les seiches </a:t>
            </a:r>
            <a:r>
              <a:rPr lang="fr-FR" i="1" dirty="0"/>
              <a:t>(</a:t>
            </a:r>
            <a:r>
              <a:rPr lang="fr-FR" i="1" dirty="0" err="1"/>
              <a:t>Sepia</a:t>
            </a:r>
            <a:r>
              <a:rPr lang="fr-FR" i="1" dirty="0"/>
              <a:t> </a:t>
            </a:r>
            <a:r>
              <a:rPr lang="fr-FR" i="1" dirty="0" err="1"/>
              <a:t>officinalis</a:t>
            </a:r>
            <a:r>
              <a:rPr lang="fr-FR" dirty="0"/>
              <a:t>) et les </a:t>
            </a:r>
            <a:r>
              <a:rPr lang="fr-FR" dirty="0" smtClean="0"/>
              <a:t>arches (</a:t>
            </a:r>
            <a:r>
              <a:rPr lang="fr-FR" i="1" dirty="0" err="1" smtClean="0"/>
              <a:t>Arca</a:t>
            </a:r>
            <a:r>
              <a:rPr lang="fr-FR" i="1" dirty="0" smtClean="0"/>
              <a:t>  </a:t>
            </a:r>
            <a:r>
              <a:rPr lang="fr-FR" i="1" dirty="0" err="1"/>
              <a:t>senilis</a:t>
            </a:r>
            <a:r>
              <a:rPr lang="fr-FR" dirty="0" smtClean="0"/>
              <a:t>)</a:t>
            </a:r>
          </a:p>
          <a:p>
            <a:pPr marL="342900" indent="-342900" algn="l">
              <a:buFont typeface="Arial" panose="020B0604020202020204" pitchFamily="34" charset="0"/>
              <a:buChar char="•"/>
            </a:pPr>
            <a:r>
              <a:rPr lang="fr-FR" b="1" cap="all" dirty="0"/>
              <a:t>Les mammifères</a:t>
            </a:r>
          </a:p>
          <a:p>
            <a:pPr algn="l"/>
            <a:r>
              <a:rPr lang="fr-FR" dirty="0"/>
              <a:t>Un recensement de trente-six (36) espèces de mammifères sauvages a été fait dans </a:t>
            </a:r>
            <a:r>
              <a:rPr lang="fr-FR" dirty="0" smtClean="0"/>
              <a:t>La RBDS.</a:t>
            </a:r>
            <a:endParaRPr lang="fr-FR" dirty="0"/>
          </a:p>
          <a:p>
            <a:pPr algn="l"/>
            <a:r>
              <a:rPr lang="fr-FR" dirty="0"/>
              <a:t>Il est noté parmi ceux-ci la présence de quatre (04) primates : </a:t>
            </a:r>
            <a:r>
              <a:rPr lang="fr-FR" i="1" dirty="0" err="1"/>
              <a:t>Cercopithecus</a:t>
            </a:r>
            <a:r>
              <a:rPr lang="fr-FR" i="1" dirty="0"/>
              <a:t> </a:t>
            </a:r>
            <a:r>
              <a:rPr lang="fr-FR" i="1" dirty="0" err="1"/>
              <a:t>aethiops</a:t>
            </a:r>
            <a:r>
              <a:rPr lang="fr-FR" i="1" dirty="0"/>
              <a:t> </a:t>
            </a:r>
            <a:r>
              <a:rPr lang="fr-FR" i="1" dirty="0" err="1"/>
              <a:t>sabaeus</a:t>
            </a:r>
            <a:r>
              <a:rPr lang="fr-FR" i="1" dirty="0"/>
              <a:t>, </a:t>
            </a:r>
            <a:r>
              <a:rPr lang="fr-FR" i="1" dirty="0" err="1"/>
              <a:t>Erythrocebus</a:t>
            </a:r>
            <a:r>
              <a:rPr lang="fr-FR" i="1" dirty="0"/>
              <a:t> patas</a:t>
            </a:r>
            <a:r>
              <a:rPr lang="fr-FR" dirty="0"/>
              <a:t> et moins abondants, </a:t>
            </a:r>
            <a:r>
              <a:rPr lang="fr-FR" i="1" dirty="0"/>
              <a:t>Galago </a:t>
            </a:r>
            <a:r>
              <a:rPr lang="fr-FR" i="1" dirty="0" err="1"/>
              <a:t>senegalensis</a:t>
            </a:r>
            <a:r>
              <a:rPr lang="fr-FR" dirty="0"/>
              <a:t> et </a:t>
            </a:r>
            <a:r>
              <a:rPr lang="fr-FR" i="1" dirty="0" err="1"/>
              <a:t>Procolobus</a:t>
            </a:r>
            <a:r>
              <a:rPr lang="fr-FR" i="1" dirty="0"/>
              <a:t> </a:t>
            </a:r>
            <a:r>
              <a:rPr lang="fr-FR" i="1" dirty="0" err="1"/>
              <a:t>badius</a:t>
            </a:r>
            <a:r>
              <a:rPr lang="fr-FR" i="1" dirty="0"/>
              <a:t> </a:t>
            </a:r>
            <a:r>
              <a:rPr lang="fr-FR" i="1" dirty="0" err="1"/>
              <a:t>temmincki</a:t>
            </a:r>
            <a:r>
              <a:rPr lang="fr-FR" dirty="0"/>
              <a:t> (</a:t>
            </a:r>
            <a:r>
              <a:rPr lang="fr-FR" dirty="0" err="1"/>
              <a:t>Diouck</a:t>
            </a:r>
            <a:r>
              <a:rPr lang="fr-FR" dirty="0"/>
              <a:t>, 1999). Cette dernière espèce est assez remarquable car elle se trouve ici à la limite occidentale de son aire de répartition. Sa population a beaucoup évolué, de 600 en 1972 (</a:t>
            </a:r>
            <a:r>
              <a:rPr lang="fr-FR" dirty="0" err="1"/>
              <a:t>Gatinot</a:t>
            </a:r>
            <a:r>
              <a:rPr lang="fr-FR" dirty="0"/>
              <a:t>, 1975) à 500 individus (</a:t>
            </a:r>
            <a:r>
              <a:rPr lang="fr-FR" dirty="0" err="1"/>
              <a:t>Galat</a:t>
            </a:r>
            <a:r>
              <a:rPr lang="fr-FR" dirty="0"/>
              <a:t>-Luong et al. , 2005).</a:t>
            </a:r>
          </a:p>
          <a:p>
            <a:pPr algn="l"/>
            <a:endParaRPr lang="fr-FR" dirty="0"/>
          </a:p>
        </p:txBody>
      </p:sp>
    </p:spTree>
    <p:extLst>
      <p:ext uri="{BB962C8B-B14F-4D97-AF65-F5344CB8AC3E}">
        <p14:creationId xmlns:p14="http://schemas.microsoft.com/office/powerpoint/2010/main" val="715147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449</TotalTime>
  <Words>2700</Words>
  <Application>Microsoft Office PowerPoint</Application>
  <PresentationFormat>Grand écran</PresentationFormat>
  <Paragraphs>150</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Bahnschrift SemiBold Condensed</vt:lpstr>
      <vt:lpstr>Trebuchet MS</vt:lpstr>
      <vt:lpstr>Wingdings</vt:lpstr>
      <vt:lpstr>Wingdings 3</vt:lpstr>
      <vt:lpstr>Facette</vt:lpstr>
      <vt:lpstr>SOMMAIRE</vt:lpstr>
      <vt:lpstr>Réserve de Biosphère du Delta du Saloum (RBDS)</vt:lpstr>
      <vt:lpstr>Présentation PowerPoint</vt:lpstr>
      <vt:lpstr>CONTEXTE NATUREL DE LA RBDS</vt:lpstr>
      <vt:lpstr>Valeur du patrimoine naturel</vt:lpstr>
      <vt:lpstr>SUITE</vt:lpstr>
      <vt:lpstr>Le patrimoine archéologique</vt:lpstr>
      <vt:lpstr>La Végétation et la flore</vt:lpstr>
      <vt:lpstr>LA FAUNE</vt:lpstr>
      <vt:lpstr>LES OISEAUX</vt:lpstr>
      <vt:lpstr>Les Reptiles</vt:lpstr>
      <vt:lpstr>CONTEXTE SOCIO ECONOMIQUE DE LA RBDS</vt:lpstr>
      <vt:lpstr>Les industries de transformation</vt:lpstr>
      <vt:lpstr>Exploitation forestière </vt:lpstr>
      <vt:lpstr>Le tourisme </vt:lpstr>
      <vt:lpstr>L’artisanat</vt:lpstr>
      <vt:lpstr>Les activités extractives </vt:lpstr>
      <vt:lpstr>DESCRIPTION DES GRANDS AMENAGEMENTS</vt:lpstr>
      <vt:lpstr>SUITE</vt:lpstr>
      <vt:lpstr>Les aménagements touristiques    </vt:lpstr>
      <vt:lpstr>Autres projets dans la zone de la RBDS</vt:lpstr>
      <vt:lpstr>MERCI DE VOTRE AIMABLE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Réserve de Biosphére du Delta du Saloum (RBDS)</dc:title>
  <dc:creator>ADIE</dc:creator>
  <cp:lastModifiedBy>ADIE</cp:lastModifiedBy>
  <cp:revision>28</cp:revision>
  <dcterms:created xsi:type="dcterms:W3CDTF">2022-12-01T21:54:07Z</dcterms:created>
  <dcterms:modified xsi:type="dcterms:W3CDTF">2022-12-02T12:06:23Z</dcterms:modified>
</cp:coreProperties>
</file>