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520" r:id="rId2"/>
    <p:sldId id="3521" r:id="rId3"/>
    <p:sldId id="3522" r:id="rId4"/>
    <p:sldId id="3523" r:id="rId5"/>
    <p:sldId id="3524" r:id="rId6"/>
    <p:sldId id="3525" r:id="rId7"/>
    <p:sldId id="3526" r:id="rId8"/>
    <p:sldId id="352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102" y="1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CEFAC-40F9-4FFC-AFB3-C7F234C22507}"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66247-EF64-4E28-9607-08CB3F2E408F}" type="slidenum">
              <a:rPr lang="en-US" smtClean="0"/>
              <a:t>‹#›</a:t>
            </a:fld>
            <a:endParaRPr lang="en-US"/>
          </a:p>
        </p:txBody>
      </p:sp>
    </p:spTree>
    <p:extLst>
      <p:ext uri="{BB962C8B-B14F-4D97-AF65-F5344CB8AC3E}">
        <p14:creationId xmlns:p14="http://schemas.microsoft.com/office/powerpoint/2010/main" val="235589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55B3A-F9BB-419E-94F8-F6C4477A78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9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06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27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83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41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8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68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88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F0BD-DBC2-478F-AF0F-27A60A5D0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BA88EA-44B7-4581-A81B-F0C852369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1CE061-B54A-4999-8DB2-9783839EB11B}"/>
              </a:ext>
            </a:extLst>
          </p:cNvPr>
          <p:cNvSpPr>
            <a:spLocks noGrp="1"/>
          </p:cNvSpPr>
          <p:nvPr>
            <p:ph type="dt" sz="half" idx="10"/>
          </p:nvPr>
        </p:nvSpPr>
        <p:spPr/>
        <p:txBody>
          <a:bodyPr/>
          <a:lstStyle/>
          <a:p>
            <a:fld id="{3498EE3B-82A2-40C4-B9EE-9F6CEF446851}" type="datetimeFigureOut">
              <a:rPr lang="en-US" smtClean="0"/>
              <a:t>12/8/2022</a:t>
            </a:fld>
            <a:endParaRPr lang="en-US"/>
          </a:p>
        </p:txBody>
      </p:sp>
      <p:sp>
        <p:nvSpPr>
          <p:cNvPr id="5" name="Footer Placeholder 4">
            <a:extLst>
              <a:ext uri="{FF2B5EF4-FFF2-40B4-BE49-F238E27FC236}">
                <a16:creationId xmlns:a16="http://schemas.microsoft.com/office/drawing/2014/main" id="{FB5F07D4-CF58-4881-AC86-78EE56C3B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5DD0D-4704-4ACF-8B9B-CAAEBA45849D}"/>
              </a:ext>
            </a:extLst>
          </p:cNvPr>
          <p:cNvSpPr>
            <a:spLocks noGrp="1"/>
          </p:cNvSpPr>
          <p:nvPr>
            <p:ph type="sldNum" sz="quarter" idx="12"/>
          </p:nvPr>
        </p:nvSpPr>
        <p:spPr/>
        <p:txBody>
          <a:bodyPr/>
          <a:lstStyle/>
          <a:p>
            <a:fld id="{F84BDFBE-CA48-44A3-B0D5-1CB4547BB737}" type="slidenum">
              <a:rPr lang="en-US" smtClean="0"/>
              <a:t>‹#›</a:t>
            </a:fld>
            <a:endParaRPr lang="en-US"/>
          </a:p>
        </p:txBody>
      </p:sp>
    </p:spTree>
    <p:extLst>
      <p:ext uri="{BB962C8B-B14F-4D97-AF65-F5344CB8AC3E}">
        <p14:creationId xmlns:p14="http://schemas.microsoft.com/office/powerpoint/2010/main" val="74934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75E1-2727-4828-81CD-6121D35826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0436E9-0986-4C0C-8E4D-4FE44CA072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B1EC6-2BFD-4D6A-9867-85B324474247}"/>
              </a:ext>
            </a:extLst>
          </p:cNvPr>
          <p:cNvSpPr>
            <a:spLocks noGrp="1"/>
          </p:cNvSpPr>
          <p:nvPr>
            <p:ph type="dt" sz="half" idx="10"/>
          </p:nvPr>
        </p:nvSpPr>
        <p:spPr/>
        <p:txBody>
          <a:bodyPr/>
          <a:lstStyle/>
          <a:p>
            <a:fld id="{3498EE3B-82A2-40C4-B9EE-9F6CEF446851}" type="datetimeFigureOut">
              <a:rPr lang="en-US" smtClean="0"/>
              <a:t>12/8/2022</a:t>
            </a:fld>
            <a:endParaRPr lang="en-US"/>
          </a:p>
        </p:txBody>
      </p:sp>
      <p:sp>
        <p:nvSpPr>
          <p:cNvPr id="5" name="Footer Placeholder 4">
            <a:extLst>
              <a:ext uri="{FF2B5EF4-FFF2-40B4-BE49-F238E27FC236}">
                <a16:creationId xmlns:a16="http://schemas.microsoft.com/office/drawing/2014/main" id="{E2816CCE-D463-4CA3-A090-BA8905AD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1227E-9566-4CF2-B181-346BE957F578}"/>
              </a:ext>
            </a:extLst>
          </p:cNvPr>
          <p:cNvSpPr>
            <a:spLocks noGrp="1"/>
          </p:cNvSpPr>
          <p:nvPr>
            <p:ph type="sldNum" sz="quarter" idx="12"/>
          </p:nvPr>
        </p:nvSpPr>
        <p:spPr/>
        <p:txBody>
          <a:bodyPr/>
          <a:lstStyle/>
          <a:p>
            <a:fld id="{F84BDFBE-CA48-44A3-B0D5-1CB4547BB737}" type="slidenum">
              <a:rPr lang="en-US" smtClean="0"/>
              <a:t>‹#›</a:t>
            </a:fld>
            <a:endParaRPr lang="en-US"/>
          </a:p>
        </p:txBody>
      </p:sp>
    </p:spTree>
    <p:extLst>
      <p:ext uri="{BB962C8B-B14F-4D97-AF65-F5344CB8AC3E}">
        <p14:creationId xmlns:p14="http://schemas.microsoft.com/office/powerpoint/2010/main" val="208332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C5FA11-8FE4-49C4-9627-3D70C2901F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23BA23-F5E6-47C8-89A2-5BBDF62757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9279B-9B8B-4CA8-88EB-6AC2AC46BC19}"/>
              </a:ext>
            </a:extLst>
          </p:cNvPr>
          <p:cNvSpPr>
            <a:spLocks noGrp="1"/>
          </p:cNvSpPr>
          <p:nvPr>
            <p:ph type="dt" sz="half" idx="10"/>
          </p:nvPr>
        </p:nvSpPr>
        <p:spPr/>
        <p:txBody>
          <a:bodyPr/>
          <a:lstStyle/>
          <a:p>
            <a:fld id="{3498EE3B-82A2-40C4-B9EE-9F6CEF446851}" type="datetimeFigureOut">
              <a:rPr lang="en-US" smtClean="0"/>
              <a:t>12/8/2022</a:t>
            </a:fld>
            <a:endParaRPr lang="en-US"/>
          </a:p>
        </p:txBody>
      </p:sp>
      <p:sp>
        <p:nvSpPr>
          <p:cNvPr id="5" name="Footer Placeholder 4">
            <a:extLst>
              <a:ext uri="{FF2B5EF4-FFF2-40B4-BE49-F238E27FC236}">
                <a16:creationId xmlns:a16="http://schemas.microsoft.com/office/drawing/2014/main" id="{220A56F9-0B71-442F-8AFB-4DC70B730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B39AC-AB87-414A-871F-D27D7FF4A354}"/>
              </a:ext>
            </a:extLst>
          </p:cNvPr>
          <p:cNvSpPr>
            <a:spLocks noGrp="1"/>
          </p:cNvSpPr>
          <p:nvPr>
            <p:ph type="sldNum" sz="quarter" idx="12"/>
          </p:nvPr>
        </p:nvSpPr>
        <p:spPr/>
        <p:txBody>
          <a:bodyPr/>
          <a:lstStyle/>
          <a:p>
            <a:fld id="{F84BDFBE-CA48-44A3-B0D5-1CB4547BB737}" type="slidenum">
              <a:rPr lang="en-US" smtClean="0"/>
              <a:t>‹#›</a:t>
            </a:fld>
            <a:endParaRPr lang="en-US"/>
          </a:p>
        </p:txBody>
      </p:sp>
    </p:spTree>
    <p:extLst>
      <p:ext uri="{BB962C8B-B14F-4D97-AF65-F5344CB8AC3E}">
        <p14:creationId xmlns:p14="http://schemas.microsoft.com/office/powerpoint/2010/main" val="12478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404486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Slide 1">
  <p:cSld name="1_Content Slide 1">
    <p:spTree>
      <p:nvGrpSpPr>
        <p:cNvPr id="1" name="Shape 35"/>
        <p:cNvGrpSpPr/>
        <p:nvPr/>
      </p:nvGrpSpPr>
      <p:grpSpPr>
        <a:xfrm>
          <a:off x="0" y="0"/>
          <a:ext cx="0" cy="0"/>
          <a:chOff x="0" y="0"/>
          <a:chExt cx="0" cy="0"/>
        </a:xfrm>
      </p:grpSpPr>
      <p:sp>
        <p:nvSpPr>
          <p:cNvPr id="36" name="Google Shape;36;p28"/>
          <p:cNvSpPr/>
          <p:nvPr/>
        </p:nvSpPr>
        <p:spPr>
          <a:xfrm>
            <a:off x="0" y="6336080"/>
            <a:ext cx="12192000" cy="521921"/>
          </a:xfrm>
          <a:prstGeom prst="rect">
            <a:avLst/>
          </a:prstGeom>
          <a:gradFill>
            <a:gsLst>
              <a:gs pos="0">
                <a:srgbClr val="004983"/>
              </a:gs>
              <a:gs pos="100000">
                <a:srgbClr val="0077D4"/>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8"/>
          <p:cNvSpPr>
            <a:spLocks noGrp="1"/>
          </p:cNvSpPr>
          <p:nvPr>
            <p:ph type="pic" idx="2"/>
          </p:nvPr>
        </p:nvSpPr>
        <p:spPr>
          <a:xfrm>
            <a:off x="6890876" y="971034"/>
            <a:ext cx="4711701" cy="5129355"/>
          </a:xfrm>
          <a:prstGeom prst="rect">
            <a:avLst/>
          </a:prstGeom>
          <a:solidFill>
            <a:srgbClr val="F2F2F2"/>
          </a:solidFill>
          <a:ln>
            <a:noFill/>
          </a:ln>
        </p:spPr>
      </p:sp>
      <p:sp>
        <p:nvSpPr>
          <p:cNvPr id="38" name="Google Shape;38;p28"/>
          <p:cNvSpPr/>
          <p:nvPr/>
        </p:nvSpPr>
        <p:spPr>
          <a:xfrm>
            <a:off x="-1065" y="28"/>
            <a:ext cx="12191998" cy="758619"/>
          </a:xfrm>
          <a:prstGeom prst="rect">
            <a:avLst/>
          </a:prstGeom>
          <a:gradFill>
            <a:gsLst>
              <a:gs pos="0">
                <a:srgbClr val="0077D4"/>
              </a:gs>
              <a:gs pos="100000">
                <a:srgbClr val="004983"/>
              </a:gs>
            </a:gsLst>
            <a:lin ang="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baseline="-25000">
              <a:solidFill>
                <a:schemeClr val="dk1"/>
              </a:solidFill>
              <a:latin typeface="Calibri"/>
              <a:ea typeface="Calibri"/>
              <a:cs typeface="Calibri"/>
              <a:sym typeface="Calibri"/>
            </a:endParaRPr>
          </a:p>
        </p:txBody>
      </p:sp>
      <p:sp>
        <p:nvSpPr>
          <p:cNvPr id="39" name="Google Shape;39;p28"/>
          <p:cNvSpPr txBox="1">
            <a:spLocks noGrp="1"/>
          </p:cNvSpPr>
          <p:nvPr>
            <p:ph type="body" idx="1"/>
          </p:nvPr>
        </p:nvSpPr>
        <p:spPr>
          <a:xfrm>
            <a:off x="420877" y="959561"/>
            <a:ext cx="5675123" cy="51408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4A84"/>
              </a:buClr>
              <a:buSzPts val="1350"/>
              <a:buFont typeface="Arial"/>
              <a:buNone/>
              <a:defRPr sz="1350" b="1">
                <a:solidFill>
                  <a:schemeClr val="dk1"/>
                </a:solidFill>
              </a:defRPr>
            </a:lvl1pPr>
            <a:lvl2pPr marL="914400" lvl="1" indent="-228600" algn="l">
              <a:lnSpc>
                <a:spcPct val="90000"/>
              </a:lnSpc>
              <a:spcBef>
                <a:spcPts val="500"/>
              </a:spcBef>
              <a:spcAft>
                <a:spcPts val="0"/>
              </a:spcAft>
              <a:buClr>
                <a:srgbClr val="024A84"/>
              </a:buClr>
              <a:buSzPts val="1050"/>
              <a:buFont typeface="Arial"/>
              <a:buNone/>
              <a:defRPr sz="1050" b="1">
                <a:solidFill>
                  <a:srgbClr val="0077D4"/>
                </a:solidFill>
              </a:defRPr>
            </a:lvl2pPr>
            <a:lvl3pPr marL="1371600" lvl="2" indent="-228600" algn="l">
              <a:lnSpc>
                <a:spcPct val="90000"/>
              </a:lnSpc>
              <a:spcBef>
                <a:spcPts val="500"/>
              </a:spcBef>
              <a:spcAft>
                <a:spcPts val="0"/>
              </a:spcAft>
              <a:buClr>
                <a:srgbClr val="024A84"/>
              </a:buClr>
              <a:buSzPts val="900"/>
              <a:buFont typeface="Arial"/>
              <a:buNone/>
              <a:defRPr sz="900"/>
            </a:lvl3pPr>
            <a:lvl4pPr marL="1828800" lvl="3" indent="-280987" algn="just">
              <a:lnSpc>
                <a:spcPct val="90000"/>
              </a:lnSpc>
              <a:spcBef>
                <a:spcPts val="500"/>
              </a:spcBef>
              <a:spcAft>
                <a:spcPts val="0"/>
              </a:spcAft>
              <a:buClr>
                <a:srgbClr val="024A84"/>
              </a:buClr>
              <a:buSzPts val="825"/>
              <a:buFont typeface="Arial"/>
              <a:buChar char="•"/>
              <a:defRPr sz="825"/>
            </a:lvl4pPr>
            <a:lvl5pPr marL="2286000" lvl="4" indent="-276225" algn="just">
              <a:lnSpc>
                <a:spcPct val="90000"/>
              </a:lnSpc>
              <a:spcBef>
                <a:spcPts val="500"/>
              </a:spcBef>
              <a:spcAft>
                <a:spcPts val="0"/>
              </a:spcAft>
              <a:buClr>
                <a:srgbClr val="024A84"/>
              </a:buClr>
              <a:buSzPts val="750"/>
              <a:buFont typeface="Arial"/>
              <a:buChar char="•"/>
              <a:defRPr sz="7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lvl1pPr lvl="0" algn="l">
              <a:lnSpc>
                <a:spcPct val="115625"/>
              </a:lnSpc>
              <a:spcBef>
                <a:spcPts val="0"/>
              </a:spcBef>
              <a:spcAft>
                <a:spcPts val="0"/>
              </a:spcAft>
              <a:buClr>
                <a:schemeClr val="lt1"/>
              </a:buClr>
              <a:buSzPts val="2400"/>
              <a:buFont typeface="Calibri"/>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675">
              <a:solidFill>
                <a:srgbClr val="C5192D"/>
              </a:solidFill>
              <a:latin typeface="Calibri"/>
              <a:ea typeface="Calibri"/>
              <a:cs typeface="Calibri"/>
              <a:sym typeface="Calibri"/>
            </a:endParaRPr>
          </a:p>
        </p:txBody>
      </p:sp>
      <p:sp>
        <p:nvSpPr>
          <p:cNvPr id="42" name="Google Shape;42;p28"/>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675">
              <a:solidFill>
                <a:srgbClr val="C5192D"/>
              </a:solidFill>
              <a:latin typeface="Calibri"/>
              <a:ea typeface="Calibri"/>
              <a:cs typeface="Calibri"/>
              <a:sym typeface="Calibri"/>
            </a:endParaRPr>
          </a:p>
        </p:txBody>
      </p:sp>
      <p:sp>
        <p:nvSpPr>
          <p:cNvPr id="43" name="Google Shape;43;p28"/>
          <p:cNvSpPr txBox="1">
            <a:spLocks noGrp="1"/>
          </p:cNvSpPr>
          <p:nvPr>
            <p:ph type="body" idx="3"/>
          </p:nvPr>
        </p:nvSpPr>
        <p:spPr>
          <a:xfrm>
            <a:off x="4467277" y="6488753"/>
            <a:ext cx="3255313" cy="22351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900"/>
              <a:buNone/>
              <a:defRPr sz="9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28" descr="A black and white logo&#10;&#10;Description automatically generated with medium confidence"/>
          <p:cNvPicPr preferRelativeResize="0"/>
          <p:nvPr/>
        </p:nvPicPr>
        <p:blipFill rotWithShape="1">
          <a:blip r:embed="rId2">
            <a:alphaModFix/>
          </a:blip>
          <a:srcRect/>
          <a:stretch/>
        </p:blipFill>
        <p:spPr>
          <a:xfrm>
            <a:off x="212156" y="6367184"/>
            <a:ext cx="2181802" cy="459711"/>
          </a:xfrm>
          <a:prstGeom prst="rect">
            <a:avLst/>
          </a:prstGeom>
          <a:noFill/>
          <a:ln>
            <a:noFill/>
          </a:ln>
        </p:spPr>
      </p:pic>
    </p:spTree>
    <p:extLst>
      <p:ext uri="{BB962C8B-B14F-4D97-AF65-F5344CB8AC3E}">
        <p14:creationId xmlns:p14="http://schemas.microsoft.com/office/powerpoint/2010/main" val="49678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7616-F5C4-4811-9C35-D2B2CA6AE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E37B8-EF26-4211-B199-BEF936BD66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D363D-1AC0-4C83-BD95-5594021B8832}"/>
              </a:ext>
            </a:extLst>
          </p:cNvPr>
          <p:cNvSpPr>
            <a:spLocks noGrp="1"/>
          </p:cNvSpPr>
          <p:nvPr>
            <p:ph type="dt" sz="half" idx="10"/>
          </p:nvPr>
        </p:nvSpPr>
        <p:spPr/>
        <p:txBody>
          <a:bodyPr/>
          <a:lstStyle/>
          <a:p>
            <a:fld id="{3498EE3B-82A2-40C4-B9EE-9F6CEF446851}" type="datetimeFigureOut">
              <a:rPr lang="en-US" smtClean="0"/>
              <a:t>12/8/2022</a:t>
            </a:fld>
            <a:endParaRPr lang="en-US"/>
          </a:p>
        </p:txBody>
      </p:sp>
      <p:sp>
        <p:nvSpPr>
          <p:cNvPr id="5" name="Footer Placeholder 4">
            <a:extLst>
              <a:ext uri="{FF2B5EF4-FFF2-40B4-BE49-F238E27FC236}">
                <a16:creationId xmlns:a16="http://schemas.microsoft.com/office/drawing/2014/main" id="{DF75A11C-9D2C-4104-9EC2-BD2532C1F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92286-9B8D-43CA-985C-9F5203BF00F6}"/>
              </a:ext>
            </a:extLst>
          </p:cNvPr>
          <p:cNvSpPr>
            <a:spLocks noGrp="1"/>
          </p:cNvSpPr>
          <p:nvPr>
            <p:ph type="sldNum" sz="quarter" idx="12"/>
          </p:nvPr>
        </p:nvSpPr>
        <p:spPr/>
        <p:txBody>
          <a:bodyPr/>
          <a:lstStyle/>
          <a:p>
            <a:fld id="{F84BDFBE-CA48-44A3-B0D5-1CB4547BB737}" type="slidenum">
              <a:rPr lang="en-US" smtClean="0"/>
              <a:t>‹#›</a:t>
            </a:fld>
            <a:endParaRPr lang="en-US"/>
          </a:p>
        </p:txBody>
      </p:sp>
    </p:spTree>
    <p:extLst>
      <p:ext uri="{BB962C8B-B14F-4D97-AF65-F5344CB8AC3E}">
        <p14:creationId xmlns:p14="http://schemas.microsoft.com/office/powerpoint/2010/main" val="215527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CAF6-5544-4E95-A1A5-EDB3824903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41F036-4CA0-4FC1-9634-817B71877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C73465-8754-4077-BAAE-4DB0DAC29114}"/>
              </a:ext>
            </a:extLst>
          </p:cNvPr>
          <p:cNvSpPr>
            <a:spLocks noGrp="1"/>
          </p:cNvSpPr>
          <p:nvPr>
            <p:ph type="dt" sz="half" idx="10"/>
          </p:nvPr>
        </p:nvSpPr>
        <p:spPr/>
        <p:txBody>
          <a:bodyPr/>
          <a:lstStyle/>
          <a:p>
            <a:fld id="{3498EE3B-82A2-40C4-B9EE-9F6CEF446851}" type="datetimeFigureOut">
              <a:rPr lang="en-US" smtClean="0"/>
              <a:t>12/8/2022</a:t>
            </a:fld>
            <a:endParaRPr lang="en-US"/>
          </a:p>
        </p:txBody>
      </p:sp>
      <p:sp>
        <p:nvSpPr>
          <p:cNvPr id="5" name="Footer Placeholder 4">
            <a:extLst>
              <a:ext uri="{FF2B5EF4-FFF2-40B4-BE49-F238E27FC236}">
                <a16:creationId xmlns:a16="http://schemas.microsoft.com/office/drawing/2014/main" id="{435C4DDD-C4E3-4053-8C76-81CE021A7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2797E-0E7A-41DD-8123-F4E243098F9B}"/>
              </a:ext>
            </a:extLst>
          </p:cNvPr>
          <p:cNvSpPr>
            <a:spLocks noGrp="1"/>
          </p:cNvSpPr>
          <p:nvPr>
            <p:ph type="sldNum" sz="quarter" idx="12"/>
          </p:nvPr>
        </p:nvSpPr>
        <p:spPr/>
        <p:txBody>
          <a:bodyPr/>
          <a:lstStyle/>
          <a:p>
            <a:fld id="{F84BDFBE-CA48-44A3-B0D5-1CB4547BB737}" type="slidenum">
              <a:rPr lang="en-US" smtClean="0"/>
              <a:t>‹#›</a:t>
            </a:fld>
            <a:endParaRPr lang="en-US"/>
          </a:p>
        </p:txBody>
      </p:sp>
    </p:spTree>
    <p:extLst>
      <p:ext uri="{BB962C8B-B14F-4D97-AF65-F5344CB8AC3E}">
        <p14:creationId xmlns:p14="http://schemas.microsoft.com/office/powerpoint/2010/main" val="384436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1DF0-D99B-4D13-8108-78E6CCB21D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17A22-EB95-4C49-8699-8F743DC56C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A2FFA2-E4A3-47E3-AF5B-651CF02197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689B27-D998-468D-A1A3-E4A49EC08F4D}"/>
              </a:ext>
            </a:extLst>
          </p:cNvPr>
          <p:cNvSpPr>
            <a:spLocks noGrp="1"/>
          </p:cNvSpPr>
          <p:nvPr>
            <p:ph type="dt" sz="half" idx="10"/>
          </p:nvPr>
        </p:nvSpPr>
        <p:spPr/>
        <p:txBody>
          <a:bodyPr/>
          <a:lstStyle/>
          <a:p>
            <a:fld id="{3498EE3B-82A2-40C4-B9EE-9F6CEF446851}" type="datetimeFigureOut">
              <a:rPr lang="en-US" smtClean="0"/>
              <a:t>12/8/2022</a:t>
            </a:fld>
            <a:endParaRPr lang="en-US"/>
          </a:p>
        </p:txBody>
      </p:sp>
      <p:sp>
        <p:nvSpPr>
          <p:cNvPr id="6" name="Footer Placeholder 5">
            <a:extLst>
              <a:ext uri="{FF2B5EF4-FFF2-40B4-BE49-F238E27FC236}">
                <a16:creationId xmlns:a16="http://schemas.microsoft.com/office/drawing/2014/main" id="{C85F5082-2FE0-411F-9B30-1297C09F8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5390A-1637-409A-8A80-9D83D461106E}"/>
              </a:ext>
            </a:extLst>
          </p:cNvPr>
          <p:cNvSpPr>
            <a:spLocks noGrp="1"/>
          </p:cNvSpPr>
          <p:nvPr>
            <p:ph type="sldNum" sz="quarter" idx="12"/>
          </p:nvPr>
        </p:nvSpPr>
        <p:spPr/>
        <p:txBody>
          <a:bodyPr/>
          <a:lstStyle/>
          <a:p>
            <a:fld id="{F84BDFBE-CA48-44A3-B0D5-1CB4547BB737}" type="slidenum">
              <a:rPr lang="en-US" smtClean="0"/>
              <a:t>‹#›</a:t>
            </a:fld>
            <a:endParaRPr lang="en-US"/>
          </a:p>
        </p:txBody>
      </p:sp>
    </p:spTree>
    <p:extLst>
      <p:ext uri="{BB962C8B-B14F-4D97-AF65-F5344CB8AC3E}">
        <p14:creationId xmlns:p14="http://schemas.microsoft.com/office/powerpoint/2010/main" val="335658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8E09A-A450-4755-A800-0FDA2500AB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F3B218-0765-45FB-AFBD-8990AC94EA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775CDE-E8AF-4C60-9E2D-2F5A471CD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9D0B6-7513-4BA6-83DC-B79D4BB3B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5B6420-56BC-4C28-89F6-C754105D94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FF576F-7077-4EBB-952C-3AC77198346B}"/>
              </a:ext>
            </a:extLst>
          </p:cNvPr>
          <p:cNvSpPr>
            <a:spLocks noGrp="1"/>
          </p:cNvSpPr>
          <p:nvPr>
            <p:ph type="dt" sz="half" idx="10"/>
          </p:nvPr>
        </p:nvSpPr>
        <p:spPr/>
        <p:txBody>
          <a:bodyPr/>
          <a:lstStyle/>
          <a:p>
            <a:fld id="{3498EE3B-82A2-40C4-B9EE-9F6CEF446851}" type="datetimeFigureOut">
              <a:rPr lang="en-US" smtClean="0"/>
              <a:t>12/8/2022</a:t>
            </a:fld>
            <a:endParaRPr lang="en-US"/>
          </a:p>
        </p:txBody>
      </p:sp>
      <p:sp>
        <p:nvSpPr>
          <p:cNvPr id="8" name="Footer Placeholder 7">
            <a:extLst>
              <a:ext uri="{FF2B5EF4-FFF2-40B4-BE49-F238E27FC236}">
                <a16:creationId xmlns:a16="http://schemas.microsoft.com/office/drawing/2014/main" id="{C4F8350E-9E35-45B1-842E-7995FBD1BF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AC8ED0-D046-48EC-A519-3D4E3237916D}"/>
              </a:ext>
            </a:extLst>
          </p:cNvPr>
          <p:cNvSpPr>
            <a:spLocks noGrp="1"/>
          </p:cNvSpPr>
          <p:nvPr>
            <p:ph type="sldNum" sz="quarter" idx="12"/>
          </p:nvPr>
        </p:nvSpPr>
        <p:spPr/>
        <p:txBody>
          <a:bodyPr/>
          <a:lstStyle/>
          <a:p>
            <a:fld id="{F84BDFBE-CA48-44A3-B0D5-1CB4547BB737}" type="slidenum">
              <a:rPr lang="en-US" smtClean="0"/>
              <a:t>‹#›</a:t>
            </a:fld>
            <a:endParaRPr lang="en-US"/>
          </a:p>
        </p:txBody>
      </p:sp>
    </p:spTree>
    <p:extLst>
      <p:ext uri="{BB962C8B-B14F-4D97-AF65-F5344CB8AC3E}">
        <p14:creationId xmlns:p14="http://schemas.microsoft.com/office/powerpoint/2010/main" val="327154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F315-EAB8-4DF6-B4B7-D9FC07A2B3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61EACC-E52E-484A-A483-9977121C410E}"/>
              </a:ext>
            </a:extLst>
          </p:cNvPr>
          <p:cNvSpPr>
            <a:spLocks noGrp="1"/>
          </p:cNvSpPr>
          <p:nvPr>
            <p:ph type="dt" sz="half" idx="10"/>
          </p:nvPr>
        </p:nvSpPr>
        <p:spPr/>
        <p:txBody>
          <a:bodyPr/>
          <a:lstStyle/>
          <a:p>
            <a:fld id="{3498EE3B-82A2-40C4-B9EE-9F6CEF446851}" type="datetimeFigureOut">
              <a:rPr lang="en-US" smtClean="0"/>
              <a:t>12/8/2022</a:t>
            </a:fld>
            <a:endParaRPr lang="en-US"/>
          </a:p>
        </p:txBody>
      </p:sp>
      <p:sp>
        <p:nvSpPr>
          <p:cNvPr id="4" name="Footer Placeholder 3">
            <a:extLst>
              <a:ext uri="{FF2B5EF4-FFF2-40B4-BE49-F238E27FC236}">
                <a16:creationId xmlns:a16="http://schemas.microsoft.com/office/drawing/2014/main" id="{2E8DA8D4-313F-40C5-88EE-672C81668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FDE47-55F7-4806-955E-0ECAE89056D4}"/>
              </a:ext>
            </a:extLst>
          </p:cNvPr>
          <p:cNvSpPr>
            <a:spLocks noGrp="1"/>
          </p:cNvSpPr>
          <p:nvPr>
            <p:ph type="sldNum" sz="quarter" idx="12"/>
          </p:nvPr>
        </p:nvSpPr>
        <p:spPr/>
        <p:txBody>
          <a:bodyPr/>
          <a:lstStyle/>
          <a:p>
            <a:fld id="{F84BDFBE-CA48-44A3-B0D5-1CB4547BB737}" type="slidenum">
              <a:rPr lang="en-US" smtClean="0"/>
              <a:t>‹#›</a:t>
            </a:fld>
            <a:endParaRPr lang="en-US"/>
          </a:p>
        </p:txBody>
      </p:sp>
    </p:spTree>
    <p:extLst>
      <p:ext uri="{BB962C8B-B14F-4D97-AF65-F5344CB8AC3E}">
        <p14:creationId xmlns:p14="http://schemas.microsoft.com/office/powerpoint/2010/main" val="348841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073FD-D4E2-4894-98E2-46A6981B2372}"/>
              </a:ext>
            </a:extLst>
          </p:cNvPr>
          <p:cNvSpPr>
            <a:spLocks noGrp="1"/>
          </p:cNvSpPr>
          <p:nvPr>
            <p:ph type="dt" sz="half" idx="10"/>
          </p:nvPr>
        </p:nvSpPr>
        <p:spPr/>
        <p:txBody>
          <a:bodyPr/>
          <a:lstStyle/>
          <a:p>
            <a:fld id="{3498EE3B-82A2-40C4-B9EE-9F6CEF446851}" type="datetimeFigureOut">
              <a:rPr lang="en-US" smtClean="0"/>
              <a:t>12/8/2022</a:t>
            </a:fld>
            <a:endParaRPr lang="en-US"/>
          </a:p>
        </p:txBody>
      </p:sp>
      <p:sp>
        <p:nvSpPr>
          <p:cNvPr id="3" name="Footer Placeholder 2">
            <a:extLst>
              <a:ext uri="{FF2B5EF4-FFF2-40B4-BE49-F238E27FC236}">
                <a16:creationId xmlns:a16="http://schemas.microsoft.com/office/drawing/2014/main" id="{B08CAE42-6660-4740-BAC8-C112442C05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80D6D5-F65B-440F-9D2B-4B20A9B77175}"/>
              </a:ext>
            </a:extLst>
          </p:cNvPr>
          <p:cNvSpPr>
            <a:spLocks noGrp="1"/>
          </p:cNvSpPr>
          <p:nvPr>
            <p:ph type="sldNum" sz="quarter" idx="12"/>
          </p:nvPr>
        </p:nvSpPr>
        <p:spPr/>
        <p:txBody>
          <a:bodyPr/>
          <a:lstStyle/>
          <a:p>
            <a:fld id="{F84BDFBE-CA48-44A3-B0D5-1CB4547BB737}" type="slidenum">
              <a:rPr lang="en-US" smtClean="0"/>
              <a:t>‹#›</a:t>
            </a:fld>
            <a:endParaRPr lang="en-US"/>
          </a:p>
        </p:txBody>
      </p:sp>
    </p:spTree>
    <p:extLst>
      <p:ext uri="{BB962C8B-B14F-4D97-AF65-F5344CB8AC3E}">
        <p14:creationId xmlns:p14="http://schemas.microsoft.com/office/powerpoint/2010/main" val="246979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9344-95CC-47A8-AA4F-E56A0AA04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A32DE1-DCB6-4924-A542-6E32511E73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42952-547E-40D0-ACCF-261444BDA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66A31-C8C0-43B6-BCD4-4A6259293BC1}"/>
              </a:ext>
            </a:extLst>
          </p:cNvPr>
          <p:cNvSpPr>
            <a:spLocks noGrp="1"/>
          </p:cNvSpPr>
          <p:nvPr>
            <p:ph type="dt" sz="half" idx="10"/>
          </p:nvPr>
        </p:nvSpPr>
        <p:spPr/>
        <p:txBody>
          <a:bodyPr/>
          <a:lstStyle/>
          <a:p>
            <a:fld id="{3498EE3B-82A2-40C4-B9EE-9F6CEF446851}" type="datetimeFigureOut">
              <a:rPr lang="en-US" smtClean="0"/>
              <a:t>12/8/2022</a:t>
            </a:fld>
            <a:endParaRPr lang="en-US"/>
          </a:p>
        </p:txBody>
      </p:sp>
      <p:sp>
        <p:nvSpPr>
          <p:cNvPr id="6" name="Footer Placeholder 5">
            <a:extLst>
              <a:ext uri="{FF2B5EF4-FFF2-40B4-BE49-F238E27FC236}">
                <a16:creationId xmlns:a16="http://schemas.microsoft.com/office/drawing/2014/main" id="{452AFABF-FCAE-4037-A60B-F62C9831A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525F7-9D9C-4D72-8F33-37278B2C6172}"/>
              </a:ext>
            </a:extLst>
          </p:cNvPr>
          <p:cNvSpPr>
            <a:spLocks noGrp="1"/>
          </p:cNvSpPr>
          <p:nvPr>
            <p:ph type="sldNum" sz="quarter" idx="12"/>
          </p:nvPr>
        </p:nvSpPr>
        <p:spPr/>
        <p:txBody>
          <a:bodyPr/>
          <a:lstStyle/>
          <a:p>
            <a:fld id="{F84BDFBE-CA48-44A3-B0D5-1CB4547BB737}" type="slidenum">
              <a:rPr lang="en-US" smtClean="0"/>
              <a:t>‹#›</a:t>
            </a:fld>
            <a:endParaRPr lang="en-US"/>
          </a:p>
        </p:txBody>
      </p:sp>
    </p:spTree>
    <p:extLst>
      <p:ext uri="{BB962C8B-B14F-4D97-AF65-F5344CB8AC3E}">
        <p14:creationId xmlns:p14="http://schemas.microsoft.com/office/powerpoint/2010/main" val="78760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72C5-E896-4FB6-BABD-74BD7FCA0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6BE48C-1A1B-4397-8F90-B8ABC6BB8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C7037D-6DD6-48AA-AA00-FF3E99BA2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95BA2C-2801-4F6B-AE9B-0FA45229E786}"/>
              </a:ext>
            </a:extLst>
          </p:cNvPr>
          <p:cNvSpPr>
            <a:spLocks noGrp="1"/>
          </p:cNvSpPr>
          <p:nvPr>
            <p:ph type="dt" sz="half" idx="10"/>
          </p:nvPr>
        </p:nvSpPr>
        <p:spPr/>
        <p:txBody>
          <a:bodyPr/>
          <a:lstStyle/>
          <a:p>
            <a:fld id="{3498EE3B-82A2-40C4-B9EE-9F6CEF446851}" type="datetimeFigureOut">
              <a:rPr lang="en-US" smtClean="0"/>
              <a:t>12/8/2022</a:t>
            </a:fld>
            <a:endParaRPr lang="en-US"/>
          </a:p>
        </p:txBody>
      </p:sp>
      <p:sp>
        <p:nvSpPr>
          <p:cNvPr id="6" name="Footer Placeholder 5">
            <a:extLst>
              <a:ext uri="{FF2B5EF4-FFF2-40B4-BE49-F238E27FC236}">
                <a16:creationId xmlns:a16="http://schemas.microsoft.com/office/drawing/2014/main" id="{3FFE8331-9AE4-4BFA-AD47-A54E17845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93381-73BA-4619-9787-690564E631C6}"/>
              </a:ext>
            </a:extLst>
          </p:cNvPr>
          <p:cNvSpPr>
            <a:spLocks noGrp="1"/>
          </p:cNvSpPr>
          <p:nvPr>
            <p:ph type="sldNum" sz="quarter" idx="12"/>
          </p:nvPr>
        </p:nvSpPr>
        <p:spPr/>
        <p:txBody>
          <a:bodyPr/>
          <a:lstStyle/>
          <a:p>
            <a:fld id="{F84BDFBE-CA48-44A3-B0D5-1CB4547BB737}" type="slidenum">
              <a:rPr lang="en-US" smtClean="0"/>
              <a:t>‹#›</a:t>
            </a:fld>
            <a:endParaRPr lang="en-US"/>
          </a:p>
        </p:txBody>
      </p:sp>
    </p:spTree>
    <p:extLst>
      <p:ext uri="{BB962C8B-B14F-4D97-AF65-F5344CB8AC3E}">
        <p14:creationId xmlns:p14="http://schemas.microsoft.com/office/powerpoint/2010/main" val="338853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A88FA3-B76E-43C9-BCF0-0E7AABFF8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46865E-8917-4806-A21B-9D5D9BC84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5703D-8F8B-4369-8020-0FE00AA930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8EE3B-82A2-40C4-B9EE-9F6CEF446851}" type="datetimeFigureOut">
              <a:rPr lang="en-US" smtClean="0"/>
              <a:t>12/8/2022</a:t>
            </a:fld>
            <a:endParaRPr lang="en-US"/>
          </a:p>
        </p:txBody>
      </p:sp>
      <p:sp>
        <p:nvSpPr>
          <p:cNvPr id="5" name="Footer Placeholder 4">
            <a:extLst>
              <a:ext uri="{FF2B5EF4-FFF2-40B4-BE49-F238E27FC236}">
                <a16:creationId xmlns:a16="http://schemas.microsoft.com/office/drawing/2014/main" id="{BC36C7E5-6590-41A1-9913-3085904D5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C711C9-4AD8-4F28-8DE0-B5DF39AE6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BDFBE-CA48-44A3-B0D5-1CB4547BB737}" type="slidenum">
              <a:rPr lang="en-US" smtClean="0"/>
              <a:t>‹#›</a:t>
            </a:fld>
            <a:endParaRPr lang="en-US"/>
          </a:p>
        </p:txBody>
      </p:sp>
    </p:spTree>
    <p:extLst>
      <p:ext uri="{BB962C8B-B14F-4D97-AF65-F5344CB8AC3E}">
        <p14:creationId xmlns:p14="http://schemas.microsoft.com/office/powerpoint/2010/main" val="2983690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B49B13-23B9-4BB6-84C3-FECD41DF029B}"/>
              </a:ext>
            </a:extLst>
          </p:cNvPr>
          <p:cNvSpPr/>
          <p:nvPr/>
        </p:nvSpPr>
        <p:spPr>
          <a:xfrm>
            <a:off x="10266218" y="74815"/>
            <a:ext cx="1853738" cy="1845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197BB6B-6C87-48A3-81E5-2EE6CFA1CF51}"/>
              </a:ext>
            </a:extLst>
          </p:cNvPr>
          <p:cNvSpPr/>
          <p:nvPr/>
        </p:nvSpPr>
        <p:spPr>
          <a:xfrm>
            <a:off x="2529841" y="2083724"/>
            <a:ext cx="279620" cy="2690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2">
            <a:extLst>
              <a:ext uri="{FF2B5EF4-FFF2-40B4-BE49-F238E27FC236}">
                <a16:creationId xmlns:a16="http://schemas.microsoft.com/office/drawing/2014/main" id="{65CCCC51-4278-432F-89DC-98B54E4C4529}"/>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2452255" y="19062"/>
            <a:ext cx="973974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7AACC8-86D5-4404-A0D8-75B5E6A9591C}"/>
              </a:ext>
            </a:extLst>
          </p:cNvPr>
          <p:cNvSpPr txBox="1"/>
          <p:nvPr/>
        </p:nvSpPr>
        <p:spPr>
          <a:xfrm>
            <a:off x="2809461" y="2327242"/>
            <a:ext cx="8163339" cy="17904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Le cadre des résultats du projet IOC/MAB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17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Céline</a:t>
            </a:r>
            <a:r>
              <a:rPr lang="fr-FR" sz="1700" b="1" dirty="0">
                <a:solidFill>
                  <a:srgbClr val="E7E6E6">
                    <a:lumMod val="10000"/>
                  </a:srgbClr>
                </a:solidFill>
                <a:latin typeface="Arial" panose="020B0604020202020204" pitchFamily="34" charset="0"/>
                <a:cs typeface="Arial" panose="020B0604020202020204" pitchFamily="34" charset="0"/>
              </a:rPr>
              <a:t> Tiffay, </a:t>
            </a:r>
            <a:r>
              <a:rPr lang="fr-FR" sz="1700" b="1" i="1" dirty="0">
                <a:solidFill>
                  <a:srgbClr val="E7E6E6">
                    <a:lumMod val="10000"/>
                  </a:srgbClr>
                </a:solidFill>
                <a:latin typeface="Arial" panose="020B0604020202020204" pitchFamily="34" charset="0"/>
                <a:cs typeface="Arial" panose="020B0604020202020204" pitchFamily="34" charset="0"/>
              </a:rPr>
              <a:t>Assistante de programme et de projets, Unité Tsunami</a:t>
            </a:r>
            <a:endParaRPr kumimoji="0" lang="en-US" sz="1700" b="1" i="1"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pic>
        <p:nvPicPr>
          <p:cNvPr id="6" name="Imagen 17">
            <a:extLst>
              <a:ext uri="{FF2B5EF4-FFF2-40B4-BE49-F238E27FC236}">
                <a16:creationId xmlns:a16="http://schemas.microsoft.com/office/drawing/2014/main" id="{A97E82F7-896B-4102-B3A1-E82571944CE4}"/>
              </a:ext>
            </a:extLst>
          </p:cNvPr>
          <p:cNvPicPr>
            <a:picLocks noChangeAspect="1"/>
          </p:cNvPicPr>
          <p:nvPr/>
        </p:nvPicPr>
        <p:blipFill>
          <a:blip r:embed="rId4"/>
          <a:stretch>
            <a:fillRect/>
          </a:stretch>
        </p:blipFill>
        <p:spPr>
          <a:xfrm>
            <a:off x="10598849" y="6415806"/>
            <a:ext cx="1458090" cy="309150"/>
          </a:xfrm>
          <a:prstGeom prst="rect">
            <a:avLst/>
          </a:prstGeom>
        </p:spPr>
      </p:pic>
      <p:sp>
        <p:nvSpPr>
          <p:cNvPr id="7" name="TextBox 6">
            <a:extLst>
              <a:ext uri="{FF2B5EF4-FFF2-40B4-BE49-F238E27FC236}">
                <a16:creationId xmlns:a16="http://schemas.microsoft.com/office/drawing/2014/main" id="{8D415FEB-4685-46B2-A627-D7DFEE788DD1}"/>
              </a:ext>
            </a:extLst>
          </p:cNvPr>
          <p:cNvSpPr txBox="1"/>
          <p:nvPr/>
        </p:nvSpPr>
        <p:spPr>
          <a:xfrm>
            <a:off x="462225" y="267013"/>
            <a:ext cx="1487154" cy="430887"/>
          </a:xfrm>
          <a:prstGeom prst="rect">
            <a:avLst/>
          </a:prstGeom>
          <a:noFill/>
        </p:spPr>
        <p:txBody>
          <a:bodyPr wrap="square" rtlCol="0">
            <a:spAutoFit/>
          </a:bodyPr>
          <a:lstStyle/>
          <a:p>
            <a:pPr algn="ctr"/>
            <a:r>
              <a:rPr lang="en-US" sz="2200" b="1" dirty="0">
                <a:solidFill>
                  <a:schemeClr val="bg1"/>
                </a:solidFill>
              </a:rPr>
              <a:t>PARTIE 3</a:t>
            </a:r>
          </a:p>
        </p:txBody>
      </p:sp>
    </p:spTree>
    <p:extLst>
      <p:ext uri="{BB962C8B-B14F-4D97-AF65-F5344CB8AC3E}">
        <p14:creationId xmlns:p14="http://schemas.microsoft.com/office/powerpoint/2010/main" val="58757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0" name="TextBox 7">
            <a:extLst>
              <a:ext uri="{FF2B5EF4-FFF2-40B4-BE49-F238E27FC236}">
                <a16:creationId xmlns:a16="http://schemas.microsoft.com/office/drawing/2014/main" id="{7838E2E2-947F-481B-ADE9-281F88E783E2}"/>
              </a:ext>
            </a:extLst>
          </p:cNvPr>
          <p:cNvSpPr txBox="1"/>
          <p:nvPr/>
        </p:nvSpPr>
        <p:spPr>
          <a:xfrm>
            <a:off x="1058412" y="3659939"/>
            <a:ext cx="4829912" cy="738664"/>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1. </a:t>
            </a:r>
            <a:r>
              <a:rPr lang="fr-FR" sz="1400" dirty="0">
                <a:effectLst/>
                <a:latin typeface="+mj-lt"/>
                <a:ea typeface="Arial" panose="020B0604020202020204" pitchFamily="34" charset="0"/>
              </a:rPr>
              <a:t>Renforcer les capacités au niveau national pour mesurer et surveiller les impacts du changement climatique sur les aléas côtiers et le changement climatique</a:t>
            </a:r>
            <a:endParaRPr lang="en-IT" sz="1400" dirty="0">
              <a:latin typeface="+mj-lt"/>
            </a:endParaRPr>
          </a:p>
        </p:txBody>
      </p:sp>
      <p:sp>
        <p:nvSpPr>
          <p:cNvPr id="14" name="TextBox 14">
            <a:extLst>
              <a:ext uri="{FF2B5EF4-FFF2-40B4-BE49-F238E27FC236}">
                <a16:creationId xmlns:a16="http://schemas.microsoft.com/office/drawing/2014/main" id="{F1B40441-E53F-420C-90BB-14DA54BD979B}"/>
              </a:ext>
            </a:extLst>
          </p:cNvPr>
          <p:cNvSpPr txBox="1"/>
          <p:nvPr/>
        </p:nvSpPr>
        <p:spPr>
          <a:xfrm>
            <a:off x="656488" y="1199525"/>
            <a:ext cx="10874832" cy="584775"/>
          </a:xfrm>
          <a:prstGeom prst="rect">
            <a:avLst/>
          </a:prstGeom>
          <a:solidFill>
            <a:schemeClr val="accent4">
              <a:lumMod val="60000"/>
              <a:lumOff val="40000"/>
            </a:schemeClr>
          </a:solidFill>
          <a:ln>
            <a:solidFill>
              <a:schemeClr val="accent4"/>
            </a:solidFill>
          </a:ln>
        </p:spPr>
        <p:txBody>
          <a:bodyPr wrap="square" rtlCol="0">
            <a:spAutoFit/>
          </a:bodyPr>
          <a:lstStyle/>
          <a:p>
            <a:pPr lvl="0" algn="ctr">
              <a:spcBef>
                <a:spcPts val="600"/>
              </a:spcBef>
              <a:spcAft>
                <a:spcPts val="600"/>
              </a:spcAft>
            </a:pPr>
            <a:r>
              <a:rPr lang="fr-FR" sz="1600" dirty="0">
                <a:effectLst/>
                <a:latin typeface="+mj-lt"/>
                <a:ea typeface="Arial" panose="020B0604020202020204" pitchFamily="34" charset="0"/>
              </a:rPr>
              <a:t>Renforcer la résilience au changement climatique dans les réserves de biosphère côtières et insulaires en développant la préparation aux aléas côtiers et en améliorant la gestion, la gouvernance et les politiques relatives aux océans.</a:t>
            </a:r>
            <a:endParaRPr lang="en-US" sz="1600" dirty="0">
              <a:latin typeface="+mj-lt"/>
            </a:endParaRPr>
          </a:p>
        </p:txBody>
      </p:sp>
      <p:sp>
        <p:nvSpPr>
          <p:cNvPr id="8" name="TextBox 7">
            <a:extLst>
              <a:ext uri="{FF2B5EF4-FFF2-40B4-BE49-F238E27FC236}">
                <a16:creationId xmlns:a16="http://schemas.microsoft.com/office/drawing/2014/main" id="{909ED06E-9F56-40C8-B342-4E4AC6D2E63D}"/>
              </a:ext>
            </a:extLst>
          </p:cNvPr>
          <p:cNvSpPr txBox="1"/>
          <p:nvPr/>
        </p:nvSpPr>
        <p:spPr>
          <a:xfrm>
            <a:off x="1058412" y="4449287"/>
            <a:ext cx="4829912" cy="738664"/>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2. </a:t>
            </a:r>
            <a:r>
              <a:rPr lang="fr-FR" sz="1400" dirty="0">
                <a:latin typeface="+mj-lt"/>
              </a:rPr>
              <a:t>E</a:t>
            </a:r>
            <a:r>
              <a:rPr lang="fr-FR" sz="1400" dirty="0">
                <a:effectLst/>
                <a:latin typeface="+mj-lt"/>
                <a:ea typeface="Arial" panose="020B0604020202020204" pitchFamily="34" charset="0"/>
              </a:rPr>
              <a:t>laborer et mettre en place des mesures locales de préparation multirisque contre les inondations dues aux aléas côtiers dans certaines réserves de biosphère.</a:t>
            </a:r>
            <a:endParaRPr lang="en-IT" sz="1400" dirty="0">
              <a:latin typeface="+mj-lt"/>
            </a:endParaRPr>
          </a:p>
        </p:txBody>
      </p:sp>
      <p:sp>
        <p:nvSpPr>
          <p:cNvPr id="11" name="TextBox 7">
            <a:extLst>
              <a:ext uri="{FF2B5EF4-FFF2-40B4-BE49-F238E27FC236}">
                <a16:creationId xmlns:a16="http://schemas.microsoft.com/office/drawing/2014/main" id="{30EA2BE5-CC07-4124-896A-05602CAD77ED}"/>
              </a:ext>
            </a:extLst>
          </p:cNvPr>
          <p:cNvSpPr txBox="1"/>
          <p:nvPr/>
        </p:nvSpPr>
        <p:spPr>
          <a:xfrm>
            <a:off x="1058412" y="5238635"/>
            <a:ext cx="4829912" cy="523220"/>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3. </a:t>
            </a:r>
            <a:r>
              <a:rPr lang="fr-FR" sz="1400" dirty="0">
                <a:effectLst/>
                <a:latin typeface="+mj-lt"/>
                <a:ea typeface="Arial" panose="020B0604020202020204" pitchFamily="34" charset="0"/>
              </a:rPr>
              <a:t>Renforcer les systèmes d'alerte précoce au niveau local, national et régional pour (les pays) sélectionnés.</a:t>
            </a:r>
            <a:endParaRPr lang="en-IT" sz="1400" dirty="0">
              <a:latin typeface="+mj-lt"/>
            </a:endParaRPr>
          </a:p>
        </p:txBody>
      </p:sp>
      <p:sp>
        <p:nvSpPr>
          <p:cNvPr id="12" name="TextBox 7">
            <a:extLst>
              <a:ext uri="{FF2B5EF4-FFF2-40B4-BE49-F238E27FC236}">
                <a16:creationId xmlns:a16="http://schemas.microsoft.com/office/drawing/2014/main" id="{E3C3DF81-93F2-4069-A3AF-5D9B291C1982}"/>
              </a:ext>
            </a:extLst>
          </p:cNvPr>
          <p:cNvSpPr txBox="1"/>
          <p:nvPr/>
        </p:nvSpPr>
        <p:spPr>
          <a:xfrm>
            <a:off x="6345533" y="4449287"/>
            <a:ext cx="4829912" cy="738664"/>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t>5. </a:t>
            </a:r>
            <a:r>
              <a:rPr lang="fr-FR" sz="1400" dirty="0"/>
              <a:t>Renforcer la gouvernance et les politiques relatives aux océans afin d'améliorer la résilience climatique des réserves de biosphère sélectionnées</a:t>
            </a:r>
            <a:endParaRPr lang="en-IT" sz="100" dirty="0"/>
          </a:p>
        </p:txBody>
      </p:sp>
      <p:sp>
        <p:nvSpPr>
          <p:cNvPr id="13" name="TextBox 7">
            <a:extLst>
              <a:ext uri="{FF2B5EF4-FFF2-40B4-BE49-F238E27FC236}">
                <a16:creationId xmlns:a16="http://schemas.microsoft.com/office/drawing/2014/main" id="{149A6948-0A35-498A-B0A5-4DAC59BCE735}"/>
              </a:ext>
            </a:extLst>
          </p:cNvPr>
          <p:cNvSpPr txBox="1"/>
          <p:nvPr/>
        </p:nvSpPr>
        <p:spPr>
          <a:xfrm>
            <a:off x="6345533" y="3659939"/>
            <a:ext cx="4829912" cy="738664"/>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4. </a:t>
            </a:r>
            <a:r>
              <a:rPr lang="fr-FR" sz="1400" dirty="0">
                <a:effectLst/>
                <a:latin typeface="+mj-lt"/>
                <a:ea typeface="Arial" panose="020B0604020202020204" pitchFamily="34" charset="0"/>
              </a:rPr>
              <a:t>Quantifier et développer des indicateurs de suivi des impacts du changement climatique et des aléas côtiers sur les services écosystémiques et les activités socio-économiques locales.</a:t>
            </a:r>
            <a:endParaRPr lang="en-IT" sz="1400" dirty="0">
              <a:latin typeface="+mj-lt"/>
            </a:endParaRPr>
          </a:p>
        </p:txBody>
      </p:sp>
      <p:sp>
        <p:nvSpPr>
          <p:cNvPr id="15" name="TextBox 7">
            <a:extLst>
              <a:ext uri="{FF2B5EF4-FFF2-40B4-BE49-F238E27FC236}">
                <a16:creationId xmlns:a16="http://schemas.microsoft.com/office/drawing/2014/main" id="{CBE3A3DD-7E17-4D33-940D-4718B3094EC0}"/>
              </a:ext>
            </a:extLst>
          </p:cNvPr>
          <p:cNvSpPr txBox="1"/>
          <p:nvPr/>
        </p:nvSpPr>
        <p:spPr>
          <a:xfrm>
            <a:off x="6345533" y="5238635"/>
            <a:ext cx="4829911" cy="954107"/>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6. </a:t>
            </a:r>
            <a:r>
              <a:rPr lang="fr-FR" sz="1400" dirty="0">
                <a:effectLst/>
                <a:latin typeface="+mj-lt"/>
                <a:ea typeface="Arial" panose="020B0604020202020204" pitchFamily="34" charset="0"/>
              </a:rPr>
              <a:t>Renforcer la communication et la collaboration entre les réserves de biosphère côtières et insulaires pour tirer parti de l'apprentissage et des expériences et soutenir l'expansion de l'approche IOC/MAB.</a:t>
            </a:r>
            <a:endParaRPr lang="en-IT" sz="1400" dirty="0">
              <a:latin typeface="+mj-lt"/>
            </a:endParaRPr>
          </a:p>
        </p:txBody>
      </p:sp>
      <p:sp>
        <p:nvSpPr>
          <p:cNvPr id="16" name="TextBox 14">
            <a:extLst>
              <a:ext uri="{FF2B5EF4-FFF2-40B4-BE49-F238E27FC236}">
                <a16:creationId xmlns:a16="http://schemas.microsoft.com/office/drawing/2014/main" id="{E89E895B-2507-40B9-8F81-CA4041438DC3}"/>
              </a:ext>
            </a:extLst>
          </p:cNvPr>
          <p:cNvSpPr txBox="1"/>
          <p:nvPr/>
        </p:nvSpPr>
        <p:spPr>
          <a:xfrm>
            <a:off x="3631656" y="822789"/>
            <a:ext cx="4928688" cy="338554"/>
          </a:xfrm>
          <a:prstGeom prst="rect">
            <a:avLst/>
          </a:prstGeom>
          <a:noFill/>
          <a:ln>
            <a:noFill/>
          </a:ln>
        </p:spPr>
        <p:txBody>
          <a:bodyPr wrap="square" rtlCol="0">
            <a:spAutoFit/>
          </a:bodyPr>
          <a:lstStyle/>
          <a:p>
            <a:pPr lvl="0" algn="ctr"/>
            <a:r>
              <a:rPr lang="en-US" sz="1600" b="1" dirty="0"/>
              <a:t>BUT</a:t>
            </a:r>
            <a:endParaRPr lang="en-US" sz="1400" b="1" dirty="0"/>
          </a:p>
        </p:txBody>
      </p:sp>
      <p:sp>
        <p:nvSpPr>
          <p:cNvPr id="17" name="TextBox 14">
            <a:extLst>
              <a:ext uri="{FF2B5EF4-FFF2-40B4-BE49-F238E27FC236}">
                <a16:creationId xmlns:a16="http://schemas.microsoft.com/office/drawing/2014/main" id="{7F1A898C-1316-441C-A044-C94D68616410}"/>
              </a:ext>
            </a:extLst>
          </p:cNvPr>
          <p:cNvSpPr txBox="1"/>
          <p:nvPr/>
        </p:nvSpPr>
        <p:spPr>
          <a:xfrm>
            <a:off x="3627463" y="1834609"/>
            <a:ext cx="4932877" cy="338554"/>
          </a:xfrm>
          <a:prstGeom prst="rect">
            <a:avLst/>
          </a:prstGeom>
          <a:noFill/>
          <a:ln>
            <a:noFill/>
          </a:ln>
        </p:spPr>
        <p:txBody>
          <a:bodyPr wrap="square" rtlCol="0">
            <a:spAutoFit/>
          </a:bodyPr>
          <a:lstStyle/>
          <a:p>
            <a:pPr lvl="0" algn="ctr"/>
            <a:r>
              <a:rPr lang="en-US" sz="1600" b="1" dirty="0"/>
              <a:t>IMPACT</a:t>
            </a:r>
            <a:endParaRPr lang="en-US" sz="1400" b="1" dirty="0"/>
          </a:p>
        </p:txBody>
      </p:sp>
      <p:sp>
        <p:nvSpPr>
          <p:cNvPr id="32" name="TextBox 31">
            <a:extLst>
              <a:ext uri="{FF2B5EF4-FFF2-40B4-BE49-F238E27FC236}">
                <a16:creationId xmlns:a16="http://schemas.microsoft.com/office/drawing/2014/main" id="{15D505F0-67EF-4CF1-AA3F-918E3BFBDA8E}"/>
              </a:ext>
            </a:extLst>
          </p:cNvPr>
          <p:cNvSpPr txBox="1"/>
          <p:nvPr/>
        </p:nvSpPr>
        <p:spPr>
          <a:xfrm>
            <a:off x="278837" y="89424"/>
            <a:ext cx="9011920" cy="523220"/>
          </a:xfrm>
          <a:prstGeom prst="rect">
            <a:avLst/>
          </a:prstGeom>
          <a:noFill/>
        </p:spPr>
        <p:txBody>
          <a:bodyPr wrap="square" rtlCol="0">
            <a:spAutoFit/>
          </a:bodyPr>
          <a:lstStyle/>
          <a:p>
            <a:r>
              <a:rPr lang="en-US" sz="2800" b="1" dirty="0">
                <a:solidFill>
                  <a:schemeClr val="lt1"/>
                </a:solidFill>
                <a:ea typeface="+mj-ea"/>
                <a:cs typeface="+mj-cs"/>
              </a:rPr>
              <a:t>Cadre des </a:t>
            </a:r>
            <a:r>
              <a:rPr lang="en-US" sz="2800" b="1" dirty="0" err="1">
                <a:solidFill>
                  <a:schemeClr val="lt1"/>
                </a:solidFill>
                <a:ea typeface="+mj-ea"/>
                <a:cs typeface="+mj-cs"/>
              </a:rPr>
              <a:t>résultats</a:t>
            </a:r>
            <a:r>
              <a:rPr lang="en-US" sz="2800" b="1" dirty="0">
                <a:solidFill>
                  <a:schemeClr val="lt1"/>
                </a:solidFill>
                <a:ea typeface="+mj-ea"/>
                <a:cs typeface="+mj-cs"/>
              </a:rPr>
              <a:t> du </a:t>
            </a:r>
            <a:r>
              <a:rPr lang="en-US" sz="2800" b="1" dirty="0" err="1">
                <a:solidFill>
                  <a:schemeClr val="lt1"/>
                </a:solidFill>
                <a:ea typeface="+mj-ea"/>
                <a:cs typeface="+mj-cs"/>
              </a:rPr>
              <a:t>projet</a:t>
            </a:r>
            <a:endParaRPr lang="en-US" sz="2800" b="1" dirty="0">
              <a:solidFill>
                <a:schemeClr val="lt1"/>
              </a:solidFill>
              <a:ea typeface="+mj-ea"/>
              <a:cs typeface="+mj-cs"/>
            </a:endParaRPr>
          </a:p>
        </p:txBody>
      </p:sp>
      <p:sp>
        <p:nvSpPr>
          <p:cNvPr id="21" name="TextBox 14">
            <a:extLst>
              <a:ext uri="{FF2B5EF4-FFF2-40B4-BE49-F238E27FC236}">
                <a16:creationId xmlns:a16="http://schemas.microsoft.com/office/drawing/2014/main" id="{C999064F-B15A-4916-8392-D5535BDB676A}"/>
              </a:ext>
            </a:extLst>
          </p:cNvPr>
          <p:cNvSpPr txBox="1"/>
          <p:nvPr/>
        </p:nvSpPr>
        <p:spPr>
          <a:xfrm>
            <a:off x="656488" y="2223472"/>
            <a:ext cx="10874832" cy="830997"/>
          </a:xfrm>
          <a:prstGeom prst="rect">
            <a:avLst/>
          </a:prstGeom>
          <a:solidFill>
            <a:schemeClr val="accent6">
              <a:lumMod val="60000"/>
              <a:lumOff val="40000"/>
            </a:schemeClr>
          </a:solidFill>
          <a:ln>
            <a:solidFill>
              <a:schemeClr val="accent6"/>
            </a:solidFill>
          </a:ln>
        </p:spPr>
        <p:txBody>
          <a:bodyPr wrap="square" rtlCol="0">
            <a:spAutoFit/>
          </a:bodyPr>
          <a:lstStyle/>
          <a:p>
            <a:pPr lvl="0" algn="ctr">
              <a:spcBef>
                <a:spcPts val="600"/>
              </a:spcBef>
              <a:spcAft>
                <a:spcPts val="600"/>
              </a:spcAft>
            </a:pPr>
            <a:r>
              <a:rPr lang="fr-FR" sz="1600" dirty="0">
                <a:latin typeface="+mj-lt"/>
                <a:ea typeface="Arial" panose="020B0604020202020204" pitchFamily="34" charset="0"/>
              </a:rPr>
              <a:t>R</a:t>
            </a:r>
            <a:r>
              <a:rPr lang="fr-FR" sz="1600" dirty="0">
                <a:effectLst/>
                <a:latin typeface="+mj-lt"/>
                <a:ea typeface="Arial" panose="020B0604020202020204" pitchFamily="34" charset="0"/>
              </a:rPr>
              <a:t>éduire les risques, augmenter la sécurité et de renforcer la résilience des communautés côtières vulnérables au risque croissant d'inondation dû aux aléas côtiers en raison du changement climatique, et protéger et mettre en valeur les écosystèmes uniques des réserves de biosphère, ainsi que leurs activités socio-économiques locales.</a:t>
            </a:r>
            <a:endParaRPr lang="en-US" sz="1600" dirty="0">
              <a:latin typeface="+mj-lt"/>
            </a:endParaRPr>
          </a:p>
        </p:txBody>
      </p:sp>
      <p:sp>
        <p:nvSpPr>
          <p:cNvPr id="29" name="TextBox 14">
            <a:extLst>
              <a:ext uri="{FF2B5EF4-FFF2-40B4-BE49-F238E27FC236}">
                <a16:creationId xmlns:a16="http://schemas.microsoft.com/office/drawing/2014/main" id="{BA05C062-C99E-47E9-9468-4803FC98BD56}"/>
              </a:ext>
            </a:extLst>
          </p:cNvPr>
          <p:cNvSpPr txBox="1"/>
          <p:nvPr/>
        </p:nvSpPr>
        <p:spPr>
          <a:xfrm>
            <a:off x="3627462" y="3181362"/>
            <a:ext cx="4932877" cy="338554"/>
          </a:xfrm>
          <a:prstGeom prst="rect">
            <a:avLst/>
          </a:prstGeom>
          <a:noFill/>
          <a:ln>
            <a:noFill/>
          </a:ln>
        </p:spPr>
        <p:txBody>
          <a:bodyPr wrap="square" rtlCol="0">
            <a:spAutoFit/>
          </a:bodyPr>
          <a:lstStyle/>
          <a:p>
            <a:pPr lvl="0" algn="ctr"/>
            <a:r>
              <a:rPr lang="en-US" sz="1600" b="1" dirty="0"/>
              <a:t>COMPOSANTES</a:t>
            </a:r>
            <a:endParaRPr lang="en-US" sz="1400" b="1" dirty="0"/>
          </a:p>
        </p:txBody>
      </p:sp>
    </p:spTree>
    <p:extLst>
      <p:ext uri="{BB962C8B-B14F-4D97-AF65-F5344CB8AC3E}">
        <p14:creationId xmlns:p14="http://schemas.microsoft.com/office/powerpoint/2010/main" val="158961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4" name="TextBox 14">
            <a:extLst>
              <a:ext uri="{FF2B5EF4-FFF2-40B4-BE49-F238E27FC236}">
                <a16:creationId xmlns:a16="http://schemas.microsoft.com/office/drawing/2014/main" id="{F1B40441-E53F-420C-90BB-14DA54BD979B}"/>
              </a:ext>
            </a:extLst>
          </p:cNvPr>
          <p:cNvSpPr txBox="1"/>
          <p:nvPr/>
        </p:nvSpPr>
        <p:spPr>
          <a:xfrm>
            <a:off x="1485900" y="927002"/>
            <a:ext cx="9220199" cy="646331"/>
          </a:xfrm>
          <a:prstGeom prst="rect">
            <a:avLst/>
          </a:prstGeom>
          <a:solidFill>
            <a:schemeClr val="accent2">
              <a:lumMod val="60000"/>
              <a:lumOff val="40000"/>
            </a:schemeClr>
          </a:solidFill>
          <a:ln>
            <a:solidFill>
              <a:schemeClr val="accent2"/>
            </a:solidFill>
          </a:ln>
        </p:spPr>
        <p:txBody>
          <a:bodyPr wrap="square" rtlCol="0">
            <a:spAutoFit/>
          </a:bodyPr>
          <a:lstStyle/>
          <a:p>
            <a:pPr lvl="0" algn="ctr">
              <a:spcBef>
                <a:spcPts val="600"/>
              </a:spcBef>
              <a:spcAft>
                <a:spcPts val="600"/>
              </a:spcAft>
            </a:pPr>
            <a:r>
              <a:rPr lang="fr-FR" b="1" dirty="0">
                <a:effectLst/>
                <a:latin typeface="+mj-lt"/>
                <a:ea typeface="Arial" panose="020B0604020202020204" pitchFamily="34" charset="0"/>
              </a:rPr>
              <a:t>Renforcer les capacités au niveau national pour mesurer et surveiller les impacts du changement climatique sur les aléas côtiers et le changement climatique</a:t>
            </a:r>
            <a:endParaRPr lang="en-US" b="1" dirty="0">
              <a:latin typeface="+mj-lt"/>
            </a:endParaRPr>
          </a:p>
        </p:txBody>
      </p:sp>
      <p:sp>
        <p:nvSpPr>
          <p:cNvPr id="32" name="TextBox 31">
            <a:extLst>
              <a:ext uri="{FF2B5EF4-FFF2-40B4-BE49-F238E27FC236}">
                <a16:creationId xmlns:a16="http://schemas.microsoft.com/office/drawing/2014/main" id="{15D505F0-67EF-4CF1-AA3F-918E3BFBDA8E}"/>
              </a:ext>
            </a:extLst>
          </p:cNvPr>
          <p:cNvSpPr txBox="1"/>
          <p:nvPr/>
        </p:nvSpPr>
        <p:spPr>
          <a:xfrm>
            <a:off x="278837" y="89424"/>
            <a:ext cx="9011920" cy="523220"/>
          </a:xfrm>
          <a:prstGeom prst="rect">
            <a:avLst/>
          </a:prstGeom>
          <a:noFill/>
        </p:spPr>
        <p:txBody>
          <a:bodyPr wrap="square" rtlCol="0">
            <a:spAutoFit/>
          </a:bodyPr>
          <a:lstStyle/>
          <a:p>
            <a:r>
              <a:rPr lang="en-US" sz="2800" b="1" dirty="0" err="1">
                <a:solidFill>
                  <a:schemeClr val="lt1"/>
                </a:solidFill>
                <a:ea typeface="+mj-ea"/>
                <a:cs typeface="+mj-cs"/>
              </a:rPr>
              <a:t>Composante</a:t>
            </a:r>
            <a:r>
              <a:rPr lang="en-US" sz="2800" b="1" dirty="0">
                <a:solidFill>
                  <a:schemeClr val="lt1"/>
                </a:solidFill>
                <a:ea typeface="+mj-ea"/>
                <a:cs typeface="+mj-cs"/>
              </a:rPr>
              <a:t> 1</a:t>
            </a:r>
          </a:p>
        </p:txBody>
      </p:sp>
      <p:sp>
        <p:nvSpPr>
          <p:cNvPr id="18" name="TextBox 14">
            <a:extLst>
              <a:ext uri="{FF2B5EF4-FFF2-40B4-BE49-F238E27FC236}">
                <a16:creationId xmlns:a16="http://schemas.microsoft.com/office/drawing/2014/main" id="{54415713-8A48-4281-99B3-AC4A18CE2772}"/>
              </a:ext>
            </a:extLst>
          </p:cNvPr>
          <p:cNvSpPr txBox="1"/>
          <p:nvPr/>
        </p:nvSpPr>
        <p:spPr>
          <a:xfrm>
            <a:off x="6169688" y="2051972"/>
            <a:ext cx="5452486" cy="1015663"/>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1.1: </a:t>
            </a:r>
            <a:r>
              <a:rPr lang="fr-FR" sz="1500" dirty="0">
                <a:effectLst/>
                <a:latin typeface="Calibri" panose="020F0502020204030204" pitchFamily="34" charset="0"/>
                <a:ea typeface="DengXian" panose="02010600030101010101" pitchFamily="2" charset="-122"/>
                <a:cs typeface="Arial" panose="020B0604020202020204" pitchFamily="34" charset="0"/>
              </a:rPr>
              <a:t>Données et informations sur les changements biogéochimiques, causés par les activités humaines directes et le changement climatique, affectant la résilience au changement climatique dans les R de B</a:t>
            </a:r>
            <a:endParaRPr lang="en-US" sz="1500" b="1" dirty="0">
              <a:latin typeface="+mj-lt"/>
            </a:endParaRPr>
          </a:p>
        </p:txBody>
      </p:sp>
      <p:sp>
        <p:nvSpPr>
          <p:cNvPr id="19" name="TextBox 14">
            <a:extLst>
              <a:ext uri="{FF2B5EF4-FFF2-40B4-BE49-F238E27FC236}">
                <a16:creationId xmlns:a16="http://schemas.microsoft.com/office/drawing/2014/main" id="{45C002AC-AA79-4482-9C98-FD729395BD9E}"/>
              </a:ext>
            </a:extLst>
          </p:cNvPr>
          <p:cNvSpPr txBox="1"/>
          <p:nvPr/>
        </p:nvSpPr>
        <p:spPr>
          <a:xfrm>
            <a:off x="6169688" y="3597609"/>
            <a:ext cx="5452486" cy="784830"/>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1.2: </a:t>
            </a:r>
            <a:r>
              <a:rPr lang="fr-FR" sz="1500" dirty="0">
                <a:effectLst/>
                <a:latin typeface="Calibri" panose="020F0502020204030204" pitchFamily="34" charset="0"/>
                <a:ea typeface="DengXian" panose="02010600030101010101" pitchFamily="2" charset="-122"/>
                <a:cs typeface="Arial" panose="020B0604020202020204" pitchFamily="34" charset="0"/>
              </a:rPr>
              <a:t>Données, informations quantitatives et qualitatives sur la vie marine/côtière, y compris la biodiversité, la dégradation, les stocks et flux de carbone dans les R de B. </a:t>
            </a:r>
            <a:endParaRPr lang="en-US" sz="1500" b="1" dirty="0">
              <a:latin typeface="+mj-lt"/>
            </a:endParaRPr>
          </a:p>
        </p:txBody>
      </p:sp>
      <p:sp>
        <p:nvSpPr>
          <p:cNvPr id="20" name="TextBox 14">
            <a:extLst>
              <a:ext uri="{FF2B5EF4-FFF2-40B4-BE49-F238E27FC236}">
                <a16:creationId xmlns:a16="http://schemas.microsoft.com/office/drawing/2014/main" id="{5563D24D-1DCD-476C-AD5F-4003290E386C}"/>
              </a:ext>
            </a:extLst>
          </p:cNvPr>
          <p:cNvSpPr txBox="1"/>
          <p:nvPr/>
        </p:nvSpPr>
        <p:spPr>
          <a:xfrm>
            <a:off x="6169688" y="4979171"/>
            <a:ext cx="5452486" cy="553998"/>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1.3: </a:t>
            </a:r>
            <a:r>
              <a:rPr lang="fr-FR" sz="1500" dirty="0">
                <a:effectLst/>
                <a:latin typeface="Calibri" panose="020F0502020204030204" pitchFamily="34" charset="0"/>
                <a:ea typeface="DengXian" panose="02010600030101010101" pitchFamily="2" charset="-122"/>
                <a:cs typeface="Arial" panose="020B0604020202020204" pitchFamily="34" charset="0"/>
              </a:rPr>
              <a:t>Les données et les informations obtenues dans le cadre du projet sont librement disponibles. </a:t>
            </a:r>
            <a:endParaRPr lang="en-US" sz="1500" b="1" dirty="0">
              <a:latin typeface="+mj-lt"/>
            </a:endParaRPr>
          </a:p>
        </p:txBody>
      </p:sp>
      <p:pic>
        <p:nvPicPr>
          <p:cNvPr id="1026" name="Picture 2" descr="SDG 14.3 Methods | OA Africa">
            <a:extLst>
              <a:ext uri="{FF2B5EF4-FFF2-40B4-BE49-F238E27FC236}">
                <a16:creationId xmlns:a16="http://schemas.microsoft.com/office/drawing/2014/main" id="{C5188A04-157B-45E6-830A-F991CC8E9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07" y="3000877"/>
            <a:ext cx="1356414" cy="19782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C67509C-7F29-40A0-84AB-092E556BDE11}"/>
              </a:ext>
            </a:extLst>
          </p:cNvPr>
          <p:cNvPicPr>
            <a:picLocks noChangeAspect="1"/>
          </p:cNvPicPr>
          <p:nvPr/>
        </p:nvPicPr>
        <p:blipFill>
          <a:blip r:embed="rId4"/>
          <a:stretch>
            <a:fillRect/>
          </a:stretch>
        </p:blipFill>
        <p:spPr>
          <a:xfrm>
            <a:off x="2186536" y="2049050"/>
            <a:ext cx="3431867" cy="3881948"/>
          </a:xfrm>
          <a:prstGeom prst="rect">
            <a:avLst/>
          </a:prstGeom>
        </p:spPr>
      </p:pic>
    </p:spTree>
    <p:extLst>
      <p:ext uri="{BB962C8B-B14F-4D97-AF65-F5344CB8AC3E}">
        <p14:creationId xmlns:p14="http://schemas.microsoft.com/office/powerpoint/2010/main" val="183443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4" name="TextBox 14">
            <a:extLst>
              <a:ext uri="{FF2B5EF4-FFF2-40B4-BE49-F238E27FC236}">
                <a16:creationId xmlns:a16="http://schemas.microsoft.com/office/drawing/2014/main" id="{F1B40441-E53F-420C-90BB-14DA54BD979B}"/>
              </a:ext>
            </a:extLst>
          </p:cNvPr>
          <p:cNvSpPr txBox="1"/>
          <p:nvPr/>
        </p:nvSpPr>
        <p:spPr>
          <a:xfrm>
            <a:off x="1485900" y="927002"/>
            <a:ext cx="9220199" cy="646331"/>
          </a:xfrm>
          <a:prstGeom prst="rect">
            <a:avLst/>
          </a:prstGeom>
          <a:solidFill>
            <a:schemeClr val="accent2">
              <a:lumMod val="60000"/>
              <a:lumOff val="40000"/>
            </a:schemeClr>
          </a:solidFill>
          <a:ln>
            <a:solidFill>
              <a:schemeClr val="accent2"/>
            </a:solidFill>
          </a:ln>
        </p:spPr>
        <p:txBody>
          <a:bodyPr wrap="square" rtlCol="0">
            <a:spAutoFit/>
          </a:bodyPr>
          <a:lstStyle/>
          <a:p>
            <a:pPr lvl="0" algn="ctr">
              <a:spcBef>
                <a:spcPts val="600"/>
              </a:spcBef>
              <a:spcAft>
                <a:spcPts val="600"/>
              </a:spcAft>
            </a:pPr>
            <a:r>
              <a:rPr lang="fr-FR" b="1" dirty="0">
                <a:effectLst/>
                <a:latin typeface="+mj-lt"/>
                <a:ea typeface="Arial" panose="020B0604020202020204" pitchFamily="34" charset="0"/>
              </a:rPr>
              <a:t>Elaborer et mettre en place des mesures locales de préparation multirisque contre les inondations dues aux aléas côtiers dans certaines réserves de biosphère</a:t>
            </a:r>
            <a:endParaRPr lang="en-US" b="1" dirty="0">
              <a:latin typeface="+mj-lt"/>
            </a:endParaRPr>
          </a:p>
        </p:txBody>
      </p:sp>
      <p:sp>
        <p:nvSpPr>
          <p:cNvPr id="32" name="TextBox 31">
            <a:extLst>
              <a:ext uri="{FF2B5EF4-FFF2-40B4-BE49-F238E27FC236}">
                <a16:creationId xmlns:a16="http://schemas.microsoft.com/office/drawing/2014/main" id="{15D505F0-67EF-4CF1-AA3F-918E3BFBDA8E}"/>
              </a:ext>
            </a:extLst>
          </p:cNvPr>
          <p:cNvSpPr txBox="1"/>
          <p:nvPr/>
        </p:nvSpPr>
        <p:spPr>
          <a:xfrm>
            <a:off x="278837" y="89424"/>
            <a:ext cx="9011920" cy="523220"/>
          </a:xfrm>
          <a:prstGeom prst="rect">
            <a:avLst/>
          </a:prstGeom>
          <a:noFill/>
        </p:spPr>
        <p:txBody>
          <a:bodyPr wrap="square" rtlCol="0">
            <a:spAutoFit/>
          </a:bodyPr>
          <a:lstStyle/>
          <a:p>
            <a:r>
              <a:rPr lang="en-US" sz="2800" b="1" dirty="0" err="1">
                <a:solidFill>
                  <a:schemeClr val="lt1"/>
                </a:solidFill>
                <a:ea typeface="+mj-ea"/>
                <a:cs typeface="+mj-cs"/>
              </a:rPr>
              <a:t>Composante</a:t>
            </a:r>
            <a:r>
              <a:rPr lang="en-US" sz="2800" b="1" dirty="0">
                <a:solidFill>
                  <a:schemeClr val="lt1"/>
                </a:solidFill>
                <a:ea typeface="+mj-ea"/>
                <a:cs typeface="+mj-cs"/>
              </a:rPr>
              <a:t> 2</a:t>
            </a:r>
          </a:p>
        </p:txBody>
      </p:sp>
      <p:sp>
        <p:nvSpPr>
          <p:cNvPr id="18" name="TextBox 14">
            <a:extLst>
              <a:ext uri="{FF2B5EF4-FFF2-40B4-BE49-F238E27FC236}">
                <a16:creationId xmlns:a16="http://schemas.microsoft.com/office/drawing/2014/main" id="{54415713-8A48-4281-99B3-AC4A18CE2772}"/>
              </a:ext>
            </a:extLst>
          </p:cNvPr>
          <p:cNvSpPr txBox="1"/>
          <p:nvPr/>
        </p:nvSpPr>
        <p:spPr>
          <a:xfrm>
            <a:off x="703384" y="1887691"/>
            <a:ext cx="4170067" cy="784830"/>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2.1: </a:t>
            </a:r>
            <a:r>
              <a:rPr lang="fr-FR" sz="1500" dirty="0">
                <a:effectLst/>
                <a:latin typeface="Calibri" panose="020F0502020204030204" pitchFamily="34" charset="0"/>
                <a:ea typeface="DengXian" panose="02010600030101010101" pitchFamily="2" charset="-122"/>
                <a:cs typeface="Arial" panose="020B0604020202020204" pitchFamily="34" charset="0"/>
              </a:rPr>
              <a:t>Étude complète de la vulnérabilité environnementale, sociale et économique des communautés face aux inondations.</a:t>
            </a:r>
            <a:endParaRPr lang="en-US" sz="1500" b="1" dirty="0">
              <a:latin typeface="+mj-lt"/>
            </a:endParaRPr>
          </a:p>
        </p:txBody>
      </p:sp>
      <p:sp>
        <p:nvSpPr>
          <p:cNvPr id="19" name="TextBox 14">
            <a:extLst>
              <a:ext uri="{FF2B5EF4-FFF2-40B4-BE49-F238E27FC236}">
                <a16:creationId xmlns:a16="http://schemas.microsoft.com/office/drawing/2014/main" id="{45C002AC-AA79-4482-9C98-FD729395BD9E}"/>
              </a:ext>
            </a:extLst>
          </p:cNvPr>
          <p:cNvSpPr txBox="1"/>
          <p:nvPr/>
        </p:nvSpPr>
        <p:spPr>
          <a:xfrm>
            <a:off x="703384" y="2786293"/>
            <a:ext cx="4170067" cy="784830"/>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2.2: </a:t>
            </a:r>
            <a:r>
              <a:rPr lang="fr-FR" sz="1500" dirty="0">
                <a:effectLst/>
                <a:latin typeface="Calibri" panose="020F0502020204030204" pitchFamily="34" charset="0"/>
                <a:ea typeface="DengXian" panose="02010600030101010101" pitchFamily="2" charset="-122"/>
                <a:cs typeface="Arial" panose="020B0604020202020204" pitchFamily="34" charset="0"/>
              </a:rPr>
              <a:t>Évaluation complète et documentation des tsunamis, des ondes de tempête et d'autres risques côtiers pertinents. </a:t>
            </a:r>
            <a:endParaRPr lang="en-US" sz="1500" b="1" dirty="0">
              <a:latin typeface="+mj-lt"/>
            </a:endParaRPr>
          </a:p>
        </p:txBody>
      </p:sp>
      <p:sp>
        <p:nvSpPr>
          <p:cNvPr id="20" name="TextBox 14">
            <a:extLst>
              <a:ext uri="{FF2B5EF4-FFF2-40B4-BE49-F238E27FC236}">
                <a16:creationId xmlns:a16="http://schemas.microsoft.com/office/drawing/2014/main" id="{5563D24D-1DCD-476C-AD5F-4003290E386C}"/>
              </a:ext>
            </a:extLst>
          </p:cNvPr>
          <p:cNvSpPr txBox="1"/>
          <p:nvPr/>
        </p:nvSpPr>
        <p:spPr>
          <a:xfrm>
            <a:off x="703384" y="3685287"/>
            <a:ext cx="4170066" cy="784830"/>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2.3: </a:t>
            </a:r>
            <a:r>
              <a:rPr lang="fr-FR" sz="1500" dirty="0">
                <a:effectLst/>
                <a:latin typeface="Calibri" panose="020F0502020204030204" pitchFamily="34" charset="0"/>
                <a:ea typeface="DengXian" panose="02010600030101010101" pitchFamily="2" charset="-122"/>
                <a:cs typeface="Arial" panose="020B0604020202020204" pitchFamily="34" charset="0"/>
              </a:rPr>
              <a:t>Cartes d'évacuation pour les tsunamis et autres risques côtiers, basées sur la </a:t>
            </a:r>
            <a:r>
              <a:rPr lang="fr-FR" sz="1500" dirty="0" err="1">
                <a:effectLst/>
                <a:latin typeface="Calibri" panose="020F0502020204030204" pitchFamily="34" charset="0"/>
                <a:ea typeface="DengXian" panose="02010600030101010101" pitchFamily="2" charset="-122"/>
                <a:cs typeface="Arial" panose="020B0604020202020204" pitchFamily="34" charset="0"/>
              </a:rPr>
              <a:t>co-création</a:t>
            </a:r>
            <a:r>
              <a:rPr lang="fr-FR" sz="1500" dirty="0">
                <a:effectLst/>
                <a:latin typeface="Calibri" panose="020F0502020204030204" pitchFamily="34" charset="0"/>
                <a:ea typeface="DengXian" panose="02010600030101010101" pitchFamily="2" charset="-122"/>
                <a:cs typeface="Arial" panose="020B0604020202020204" pitchFamily="34" charset="0"/>
              </a:rPr>
              <a:t> communautaire. </a:t>
            </a:r>
            <a:endParaRPr lang="en-US" sz="1500" b="1" dirty="0">
              <a:latin typeface="+mj-lt"/>
            </a:endParaRPr>
          </a:p>
        </p:txBody>
      </p:sp>
      <p:sp>
        <p:nvSpPr>
          <p:cNvPr id="9" name="TextBox 14">
            <a:extLst>
              <a:ext uri="{FF2B5EF4-FFF2-40B4-BE49-F238E27FC236}">
                <a16:creationId xmlns:a16="http://schemas.microsoft.com/office/drawing/2014/main" id="{1DBDEF0F-00D9-4ABD-8068-E83B2EEFB9DA}"/>
              </a:ext>
            </a:extLst>
          </p:cNvPr>
          <p:cNvSpPr txBox="1"/>
          <p:nvPr/>
        </p:nvSpPr>
        <p:spPr>
          <a:xfrm>
            <a:off x="703384" y="4584281"/>
            <a:ext cx="4170066" cy="784830"/>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2.4: </a:t>
            </a:r>
            <a:r>
              <a:rPr lang="fr-FR" sz="1500" dirty="0">
                <a:effectLst/>
                <a:latin typeface="Calibri" panose="020F0502020204030204" pitchFamily="34" charset="0"/>
                <a:ea typeface="DengXian" panose="02010600030101010101" pitchFamily="2" charset="-122"/>
                <a:cs typeface="Arial" panose="020B0604020202020204" pitchFamily="34" charset="0"/>
              </a:rPr>
              <a:t>ERP et SOPs mis à jour et améliorés, en accord avec les plans, procédures et processus nationaux </a:t>
            </a:r>
            <a:endParaRPr lang="en-US" sz="1500" b="1" dirty="0">
              <a:latin typeface="+mj-lt"/>
            </a:endParaRPr>
          </a:p>
        </p:txBody>
      </p:sp>
      <p:sp>
        <p:nvSpPr>
          <p:cNvPr id="10" name="TextBox 14">
            <a:extLst>
              <a:ext uri="{FF2B5EF4-FFF2-40B4-BE49-F238E27FC236}">
                <a16:creationId xmlns:a16="http://schemas.microsoft.com/office/drawing/2014/main" id="{BAA40EF4-F417-4133-A37C-EC7335EE401B}"/>
              </a:ext>
            </a:extLst>
          </p:cNvPr>
          <p:cNvSpPr txBox="1"/>
          <p:nvPr/>
        </p:nvSpPr>
        <p:spPr>
          <a:xfrm>
            <a:off x="703384" y="5477894"/>
            <a:ext cx="4170066" cy="784830"/>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2.5: </a:t>
            </a:r>
            <a:r>
              <a:rPr lang="fr-FR" sz="1500" dirty="0">
                <a:effectLst/>
                <a:latin typeface="Calibri" panose="020F0502020204030204" pitchFamily="34" charset="0"/>
                <a:ea typeface="DengXian" panose="02010600030101010101" pitchFamily="2" charset="-122"/>
                <a:cs typeface="Arial" panose="020B0604020202020204" pitchFamily="34" charset="0"/>
              </a:rPr>
              <a:t>Au moins un exercice d'entraînement et/ou de simulation réalisé dans toutes les communautés ciblées</a:t>
            </a:r>
            <a:endParaRPr lang="en-US" sz="1500" b="1" dirty="0">
              <a:latin typeface="+mj-lt"/>
            </a:endParaRPr>
          </a:p>
        </p:txBody>
      </p:sp>
      <p:pic>
        <p:nvPicPr>
          <p:cNvPr id="11" name="Picture 10">
            <a:extLst>
              <a:ext uri="{FF2B5EF4-FFF2-40B4-BE49-F238E27FC236}">
                <a16:creationId xmlns:a16="http://schemas.microsoft.com/office/drawing/2014/main" id="{67D3B0CF-EE27-4879-BCAC-468BDB3FA0B3}"/>
              </a:ext>
            </a:extLst>
          </p:cNvPr>
          <p:cNvPicPr>
            <a:picLocks noChangeAspect="1"/>
          </p:cNvPicPr>
          <p:nvPr/>
        </p:nvPicPr>
        <p:blipFill>
          <a:blip r:embed="rId3"/>
          <a:stretch>
            <a:fillRect/>
          </a:stretch>
        </p:blipFill>
        <p:spPr>
          <a:xfrm>
            <a:off x="7590834" y="1887691"/>
            <a:ext cx="3399845" cy="2427706"/>
          </a:xfrm>
          <a:prstGeom prst="rect">
            <a:avLst/>
          </a:prstGeom>
        </p:spPr>
      </p:pic>
      <p:pic>
        <p:nvPicPr>
          <p:cNvPr id="13" name="Picture 12">
            <a:extLst>
              <a:ext uri="{FF2B5EF4-FFF2-40B4-BE49-F238E27FC236}">
                <a16:creationId xmlns:a16="http://schemas.microsoft.com/office/drawing/2014/main" id="{ABDF67AE-36CD-4DF1-8F51-04F1DF992C71}"/>
              </a:ext>
            </a:extLst>
          </p:cNvPr>
          <p:cNvPicPr>
            <a:picLocks noChangeAspect="1"/>
          </p:cNvPicPr>
          <p:nvPr/>
        </p:nvPicPr>
        <p:blipFill rotWithShape="1">
          <a:blip r:embed="rId4"/>
          <a:srcRect l="58623" t="28752" r="24612" b="11302"/>
          <a:stretch/>
        </p:blipFill>
        <p:spPr>
          <a:xfrm>
            <a:off x="5923712" y="2711692"/>
            <a:ext cx="1350364" cy="2657419"/>
          </a:xfrm>
          <a:prstGeom prst="rect">
            <a:avLst/>
          </a:prstGeom>
        </p:spPr>
      </p:pic>
      <p:pic>
        <p:nvPicPr>
          <p:cNvPr id="4" name="Picture 3">
            <a:extLst>
              <a:ext uri="{FF2B5EF4-FFF2-40B4-BE49-F238E27FC236}">
                <a16:creationId xmlns:a16="http://schemas.microsoft.com/office/drawing/2014/main" id="{12FA7E9B-DF18-439B-84D5-4609AADC0898}"/>
              </a:ext>
            </a:extLst>
          </p:cNvPr>
          <p:cNvPicPr>
            <a:picLocks noChangeAspect="1"/>
          </p:cNvPicPr>
          <p:nvPr/>
        </p:nvPicPr>
        <p:blipFill>
          <a:blip r:embed="rId5"/>
          <a:stretch>
            <a:fillRect/>
          </a:stretch>
        </p:blipFill>
        <p:spPr>
          <a:xfrm>
            <a:off x="8324337" y="4546850"/>
            <a:ext cx="3284858" cy="1504630"/>
          </a:xfrm>
          <a:prstGeom prst="rect">
            <a:avLst/>
          </a:prstGeom>
        </p:spPr>
      </p:pic>
    </p:spTree>
    <p:extLst>
      <p:ext uri="{BB962C8B-B14F-4D97-AF65-F5344CB8AC3E}">
        <p14:creationId xmlns:p14="http://schemas.microsoft.com/office/powerpoint/2010/main" val="204479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4" name="TextBox 14">
            <a:extLst>
              <a:ext uri="{FF2B5EF4-FFF2-40B4-BE49-F238E27FC236}">
                <a16:creationId xmlns:a16="http://schemas.microsoft.com/office/drawing/2014/main" id="{F1B40441-E53F-420C-90BB-14DA54BD979B}"/>
              </a:ext>
            </a:extLst>
          </p:cNvPr>
          <p:cNvSpPr txBox="1"/>
          <p:nvPr/>
        </p:nvSpPr>
        <p:spPr>
          <a:xfrm>
            <a:off x="1485900" y="927002"/>
            <a:ext cx="9220199" cy="646331"/>
          </a:xfrm>
          <a:prstGeom prst="rect">
            <a:avLst/>
          </a:prstGeom>
          <a:solidFill>
            <a:schemeClr val="accent2">
              <a:lumMod val="60000"/>
              <a:lumOff val="40000"/>
            </a:schemeClr>
          </a:solidFill>
          <a:ln>
            <a:solidFill>
              <a:schemeClr val="accent2"/>
            </a:solidFill>
          </a:ln>
        </p:spPr>
        <p:txBody>
          <a:bodyPr wrap="square" rtlCol="0">
            <a:spAutoFit/>
          </a:bodyPr>
          <a:lstStyle/>
          <a:p>
            <a:pPr lvl="0" algn="ctr">
              <a:spcBef>
                <a:spcPts val="600"/>
              </a:spcBef>
              <a:spcAft>
                <a:spcPts val="600"/>
              </a:spcAft>
            </a:pPr>
            <a:r>
              <a:rPr lang="fr-FR" b="1" dirty="0">
                <a:effectLst/>
                <a:latin typeface="+mj-lt"/>
                <a:ea typeface="Arial" panose="020B0604020202020204" pitchFamily="34" charset="0"/>
              </a:rPr>
              <a:t>Renforcer les systèmes d'alerte rapide au niveau local, national et régional pour les pays sélectionnés</a:t>
            </a:r>
            <a:endParaRPr lang="en-US" b="1" dirty="0">
              <a:latin typeface="+mj-lt"/>
            </a:endParaRPr>
          </a:p>
        </p:txBody>
      </p:sp>
      <p:sp>
        <p:nvSpPr>
          <p:cNvPr id="32" name="TextBox 31">
            <a:extLst>
              <a:ext uri="{FF2B5EF4-FFF2-40B4-BE49-F238E27FC236}">
                <a16:creationId xmlns:a16="http://schemas.microsoft.com/office/drawing/2014/main" id="{15D505F0-67EF-4CF1-AA3F-918E3BFBDA8E}"/>
              </a:ext>
            </a:extLst>
          </p:cNvPr>
          <p:cNvSpPr txBox="1"/>
          <p:nvPr/>
        </p:nvSpPr>
        <p:spPr>
          <a:xfrm>
            <a:off x="278837" y="89424"/>
            <a:ext cx="9011920" cy="523220"/>
          </a:xfrm>
          <a:prstGeom prst="rect">
            <a:avLst/>
          </a:prstGeom>
          <a:noFill/>
        </p:spPr>
        <p:txBody>
          <a:bodyPr wrap="square" rtlCol="0">
            <a:spAutoFit/>
          </a:bodyPr>
          <a:lstStyle/>
          <a:p>
            <a:r>
              <a:rPr lang="en-US" sz="2800" b="1" dirty="0" err="1">
                <a:solidFill>
                  <a:schemeClr val="lt1"/>
                </a:solidFill>
                <a:ea typeface="+mj-ea"/>
                <a:cs typeface="+mj-cs"/>
              </a:rPr>
              <a:t>Composante</a:t>
            </a:r>
            <a:r>
              <a:rPr lang="en-US" sz="2800" b="1" dirty="0">
                <a:solidFill>
                  <a:schemeClr val="lt1"/>
                </a:solidFill>
                <a:ea typeface="+mj-ea"/>
                <a:cs typeface="+mj-cs"/>
              </a:rPr>
              <a:t> 3</a:t>
            </a:r>
          </a:p>
        </p:txBody>
      </p:sp>
      <p:sp>
        <p:nvSpPr>
          <p:cNvPr id="18" name="TextBox 14">
            <a:extLst>
              <a:ext uri="{FF2B5EF4-FFF2-40B4-BE49-F238E27FC236}">
                <a16:creationId xmlns:a16="http://schemas.microsoft.com/office/drawing/2014/main" id="{54415713-8A48-4281-99B3-AC4A18CE2772}"/>
              </a:ext>
            </a:extLst>
          </p:cNvPr>
          <p:cNvSpPr txBox="1"/>
          <p:nvPr/>
        </p:nvSpPr>
        <p:spPr>
          <a:xfrm>
            <a:off x="5459605" y="2051972"/>
            <a:ext cx="5830973" cy="553998"/>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3.1: </a:t>
            </a:r>
            <a:r>
              <a:rPr lang="fr-FR" sz="1500" dirty="0">
                <a:effectLst/>
                <a:latin typeface="Calibri" panose="020F0502020204030204" pitchFamily="34" charset="0"/>
                <a:ea typeface="DengXian" panose="02010600030101010101" pitchFamily="2" charset="-122"/>
                <a:cs typeface="Arial" panose="020B0604020202020204" pitchFamily="34" charset="0"/>
              </a:rPr>
              <a:t>Stratégie de communication sur l'alerte rapide pour les risques côtiers établie dans toutes les réserves de biosphère.</a:t>
            </a:r>
            <a:endParaRPr lang="en-US" sz="1500" b="1" dirty="0">
              <a:latin typeface="+mj-lt"/>
            </a:endParaRPr>
          </a:p>
        </p:txBody>
      </p:sp>
      <p:sp>
        <p:nvSpPr>
          <p:cNvPr id="19" name="TextBox 14">
            <a:extLst>
              <a:ext uri="{FF2B5EF4-FFF2-40B4-BE49-F238E27FC236}">
                <a16:creationId xmlns:a16="http://schemas.microsoft.com/office/drawing/2014/main" id="{45C002AC-AA79-4482-9C98-FD729395BD9E}"/>
              </a:ext>
            </a:extLst>
          </p:cNvPr>
          <p:cNvSpPr txBox="1"/>
          <p:nvPr/>
        </p:nvSpPr>
        <p:spPr>
          <a:xfrm>
            <a:off x="5459605" y="2750021"/>
            <a:ext cx="5830973" cy="784830"/>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3.2: </a:t>
            </a:r>
            <a:r>
              <a:rPr lang="fr-FR" sz="1500" dirty="0">
                <a:effectLst/>
                <a:latin typeface="Calibri" panose="020F0502020204030204" pitchFamily="34" charset="0"/>
                <a:ea typeface="DengXian" panose="02010600030101010101" pitchFamily="2" charset="-122"/>
                <a:cs typeface="Arial" panose="020B0604020202020204" pitchFamily="34" charset="0"/>
              </a:rPr>
              <a:t>Création ou renforcement de l'organisation et de la structure administrative pour le traitement/la soumission d'une demande de reconnaissance Tsunami </a:t>
            </a:r>
            <a:r>
              <a:rPr lang="fr-FR" sz="1500" dirty="0" err="1">
                <a:effectLst/>
                <a:latin typeface="Calibri" panose="020F0502020204030204" pitchFamily="34" charset="0"/>
                <a:ea typeface="DengXian" panose="02010600030101010101" pitchFamily="2" charset="-122"/>
                <a:cs typeface="Arial" panose="020B0604020202020204" pitchFamily="34" charset="0"/>
              </a:rPr>
              <a:t>Ready</a:t>
            </a:r>
            <a:r>
              <a:rPr lang="fr-FR" sz="1500" dirty="0">
                <a:effectLst/>
                <a:latin typeface="Calibri" panose="020F0502020204030204" pitchFamily="34" charset="0"/>
                <a:ea typeface="DengXian" panose="02010600030101010101" pitchFamily="2" charset="-122"/>
                <a:cs typeface="Arial" panose="020B0604020202020204" pitchFamily="34" charset="0"/>
              </a:rPr>
              <a:t> pour les réserves de biosphère.</a:t>
            </a:r>
            <a:endParaRPr lang="en-US" sz="1500" b="1" dirty="0">
              <a:latin typeface="+mj-lt"/>
            </a:endParaRPr>
          </a:p>
        </p:txBody>
      </p:sp>
      <p:sp>
        <p:nvSpPr>
          <p:cNvPr id="20" name="TextBox 14">
            <a:extLst>
              <a:ext uri="{FF2B5EF4-FFF2-40B4-BE49-F238E27FC236}">
                <a16:creationId xmlns:a16="http://schemas.microsoft.com/office/drawing/2014/main" id="{5563D24D-1DCD-476C-AD5F-4003290E386C}"/>
              </a:ext>
            </a:extLst>
          </p:cNvPr>
          <p:cNvSpPr txBox="1"/>
          <p:nvPr/>
        </p:nvSpPr>
        <p:spPr>
          <a:xfrm>
            <a:off x="5459604" y="3678902"/>
            <a:ext cx="5830973" cy="553998"/>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3.3: </a:t>
            </a:r>
            <a:r>
              <a:rPr lang="fr-FR" sz="1500" dirty="0">
                <a:effectLst/>
                <a:latin typeface="Calibri" panose="020F0502020204030204" pitchFamily="34" charset="0"/>
                <a:ea typeface="DengXian" panose="02010600030101010101" pitchFamily="2" charset="-122"/>
                <a:cs typeface="Arial" panose="020B0604020202020204" pitchFamily="34" charset="0"/>
              </a:rPr>
              <a:t>Les communautés des réserves de biosphère ciblées ont obtenu la reconnaissance Tsunami </a:t>
            </a:r>
            <a:r>
              <a:rPr lang="fr-FR" sz="1500" dirty="0" err="1">
                <a:effectLst/>
                <a:latin typeface="Calibri" panose="020F0502020204030204" pitchFamily="34" charset="0"/>
                <a:ea typeface="DengXian" panose="02010600030101010101" pitchFamily="2" charset="-122"/>
                <a:cs typeface="Arial" panose="020B0604020202020204" pitchFamily="34" charset="0"/>
              </a:rPr>
              <a:t>Ready</a:t>
            </a:r>
            <a:endParaRPr lang="en-US" sz="1500" b="1" dirty="0">
              <a:latin typeface="+mj-lt"/>
            </a:endParaRPr>
          </a:p>
        </p:txBody>
      </p:sp>
      <p:pic>
        <p:nvPicPr>
          <p:cNvPr id="4" name="Picture 3" descr="Chart, sunburst chart&#10;&#10;Description automatically generated">
            <a:extLst>
              <a:ext uri="{FF2B5EF4-FFF2-40B4-BE49-F238E27FC236}">
                <a16:creationId xmlns:a16="http://schemas.microsoft.com/office/drawing/2014/main" id="{7E2FF167-8434-4906-B9CE-AF9C73B3E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86" y="2236882"/>
            <a:ext cx="3438037" cy="3438037"/>
          </a:xfrm>
          <a:prstGeom prst="rect">
            <a:avLst/>
          </a:prstGeom>
        </p:spPr>
      </p:pic>
      <p:pic>
        <p:nvPicPr>
          <p:cNvPr id="2050" name="Picture 2">
            <a:extLst>
              <a:ext uri="{FF2B5EF4-FFF2-40B4-BE49-F238E27FC236}">
                <a16:creationId xmlns:a16="http://schemas.microsoft.com/office/drawing/2014/main" id="{AA37D8E7-A245-470E-A77B-BB3D77111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616" y="4376951"/>
            <a:ext cx="4380947" cy="226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3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4" name="TextBox 14">
            <a:extLst>
              <a:ext uri="{FF2B5EF4-FFF2-40B4-BE49-F238E27FC236}">
                <a16:creationId xmlns:a16="http://schemas.microsoft.com/office/drawing/2014/main" id="{F1B40441-E53F-420C-90BB-14DA54BD979B}"/>
              </a:ext>
            </a:extLst>
          </p:cNvPr>
          <p:cNvSpPr txBox="1"/>
          <p:nvPr/>
        </p:nvSpPr>
        <p:spPr>
          <a:xfrm>
            <a:off x="1485900" y="927002"/>
            <a:ext cx="9220199" cy="646331"/>
          </a:xfrm>
          <a:prstGeom prst="rect">
            <a:avLst/>
          </a:prstGeom>
          <a:solidFill>
            <a:schemeClr val="accent2">
              <a:lumMod val="60000"/>
              <a:lumOff val="40000"/>
            </a:schemeClr>
          </a:solidFill>
          <a:ln>
            <a:solidFill>
              <a:schemeClr val="accent2"/>
            </a:solidFill>
          </a:ln>
        </p:spPr>
        <p:txBody>
          <a:bodyPr wrap="square" rtlCol="0">
            <a:spAutoFit/>
          </a:bodyPr>
          <a:lstStyle/>
          <a:p>
            <a:pPr lvl="0" algn="ctr">
              <a:spcBef>
                <a:spcPts val="600"/>
              </a:spcBef>
              <a:spcAft>
                <a:spcPts val="600"/>
              </a:spcAft>
            </a:pPr>
            <a:r>
              <a:rPr lang="fr-FR" b="1" dirty="0">
                <a:effectLst/>
                <a:latin typeface="+mj-lt"/>
                <a:ea typeface="Arial" panose="020B0604020202020204" pitchFamily="34" charset="0"/>
              </a:rPr>
              <a:t>Quantifier et développer des indicateurs de suivi des impacts du changement climatique et des risques côtiers sur les services écosystémiques et les activités socio-économiques locales</a:t>
            </a:r>
            <a:endParaRPr lang="en-US" b="1" dirty="0">
              <a:latin typeface="+mj-lt"/>
            </a:endParaRPr>
          </a:p>
        </p:txBody>
      </p:sp>
      <p:sp>
        <p:nvSpPr>
          <p:cNvPr id="32" name="TextBox 31">
            <a:extLst>
              <a:ext uri="{FF2B5EF4-FFF2-40B4-BE49-F238E27FC236}">
                <a16:creationId xmlns:a16="http://schemas.microsoft.com/office/drawing/2014/main" id="{15D505F0-67EF-4CF1-AA3F-918E3BFBDA8E}"/>
              </a:ext>
            </a:extLst>
          </p:cNvPr>
          <p:cNvSpPr txBox="1"/>
          <p:nvPr/>
        </p:nvSpPr>
        <p:spPr>
          <a:xfrm>
            <a:off x="278837" y="89424"/>
            <a:ext cx="9011920" cy="523220"/>
          </a:xfrm>
          <a:prstGeom prst="rect">
            <a:avLst/>
          </a:prstGeom>
          <a:noFill/>
        </p:spPr>
        <p:txBody>
          <a:bodyPr wrap="square" rtlCol="0">
            <a:spAutoFit/>
          </a:bodyPr>
          <a:lstStyle/>
          <a:p>
            <a:r>
              <a:rPr lang="en-US" sz="2800" b="1" dirty="0" err="1">
                <a:solidFill>
                  <a:schemeClr val="lt1"/>
                </a:solidFill>
                <a:ea typeface="+mj-ea"/>
                <a:cs typeface="+mj-cs"/>
              </a:rPr>
              <a:t>Composante</a:t>
            </a:r>
            <a:r>
              <a:rPr lang="en-US" sz="2800" b="1" dirty="0">
                <a:solidFill>
                  <a:schemeClr val="lt1"/>
                </a:solidFill>
                <a:ea typeface="+mj-ea"/>
                <a:cs typeface="+mj-cs"/>
              </a:rPr>
              <a:t> 4</a:t>
            </a:r>
          </a:p>
        </p:txBody>
      </p:sp>
      <p:sp>
        <p:nvSpPr>
          <p:cNvPr id="18" name="TextBox 14">
            <a:extLst>
              <a:ext uri="{FF2B5EF4-FFF2-40B4-BE49-F238E27FC236}">
                <a16:creationId xmlns:a16="http://schemas.microsoft.com/office/drawing/2014/main" id="{54415713-8A48-4281-99B3-AC4A18CE2772}"/>
              </a:ext>
            </a:extLst>
          </p:cNvPr>
          <p:cNvSpPr txBox="1"/>
          <p:nvPr/>
        </p:nvSpPr>
        <p:spPr>
          <a:xfrm>
            <a:off x="703384" y="1887691"/>
            <a:ext cx="4170067" cy="1015663"/>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4.1: </a:t>
            </a:r>
            <a:r>
              <a:rPr lang="fr-FR" sz="1500" dirty="0">
                <a:effectLst/>
                <a:latin typeface="Calibri" panose="020F0502020204030204" pitchFamily="34" charset="0"/>
                <a:ea typeface="DengXian" panose="02010600030101010101" pitchFamily="2" charset="-122"/>
                <a:cs typeface="Arial" panose="020B0604020202020204" pitchFamily="34" charset="0"/>
              </a:rPr>
              <a:t>Une évaluation et une analyse complètes des services écosystémiques et des impacts du changement climatique et des risques côtiers pour les réserves de biosphère du projet</a:t>
            </a:r>
            <a:endParaRPr lang="en-US" sz="1500" b="1" dirty="0">
              <a:latin typeface="+mj-lt"/>
            </a:endParaRPr>
          </a:p>
        </p:txBody>
      </p:sp>
      <p:sp>
        <p:nvSpPr>
          <p:cNvPr id="20" name="TextBox 14">
            <a:extLst>
              <a:ext uri="{FF2B5EF4-FFF2-40B4-BE49-F238E27FC236}">
                <a16:creationId xmlns:a16="http://schemas.microsoft.com/office/drawing/2014/main" id="{5563D24D-1DCD-476C-AD5F-4003290E386C}"/>
              </a:ext>
            </a:extLst>
          </p:cNvPr>
          <p:cNvSpPr txBox="1"/>
          <p:nvPr/>
        </p:nvSpPr>
        <p:spPr>
          <a:xfrm>
            <a:off x="703384" y="3088099"/>
            <a:ext cx="4170066" cy="1477328"/>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4.2: </a:t>
            </a:r>
            <a:r>
              <a:rPr lang="fr-FR" sz="1500" dirty="0">
                <a:effectLst/>
                <a:latin typeface="Calibri" panose="020F0502020204030204" pitchFamily="34" charset="0"/>
                <a:ea typeface="DengXian" panose="02010600030101010101" pitchFamily="2" charset="-122"/>
                <a:cs typeface="Arial" panose="020B0604020202020204" pitchFamily="34" charset="0"/>
              </a:rPr>
              <a:t>Une évaluation complète des activités socio-économiques locales et des impacts des risques côtiers sur les secteurs économiques pertinents pour les réserves de biosphère du projet, en utilisant une approche de planification spatiale marine (MSP).</a:t>
            </a:r>
            <a:endParaRPr lang="en-US" sz="1500" b="1" dirty="0">
              <a:latin typeface="+mj-lt"/>
            </a:endParaRPr>
          </a:p>
        </p:txBody>
      </p:sp>
      <p:sp>
        <p:nvSpPr>
          <p:cNvPr id="10" name="TextBox 14">
            <a:extLst>
              <a:ext uri="{FF2B5EF4-FFF2-40B4-BE49-F238E27FC236}">
                <a16:creationId xmlns:a16="http://schemas.microsoft.com/office/drawing/2014/main" id="{BAA40EF4-F417-4133-A37C-EC7335EE401B}"/>
              </a:ext>
            </a:extLst>
          </p:cNvPr>
          <p:cNvSpPr txBox="1"/>
          <p:nvPr/>
        </p:nvSpPr>
        <p:spPr>
          <a:xfrm>
            <a:off x="703384" y="4750172"/>
            <a:ext cx="4170066" cy="1246495"/>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4.3: </a:t>
            </a:r>
            <a:r>
              <a:rPr lang="fr-FR" sz="1500" dirty="0">
                <a:effectLst/>
                <a:latin typeface="Calibri" panose="020F0502020204030204" pitchFamily="34" charset="0"/>
                <a:ea typeface="DengXian" panose="02010600030101010101" pitchFamily="2" charset="-122"/>
                <a:cs typeface="Arial" panose="020B0604020202020204" pitchFamily="34" charset="0"/>
              </a:rPr>
              <a:t>Un ensemble d'indicateurs et une approche préconisée pour mesurer et surveiller les impacts des risques côtiers sur les services écosystémiques et les mesures de base pour les réserves de biosphère du projet.</a:t>
            </a:r>
            <a:endParaRPr lang="en-US" sz="1500" b="1" dirty="0">
              <a:latin typeface="+mj-lt"/>
            </a:endParaRPr>
          </a:p>
        </p:txBody>
      </p:sp>
      <p:pic>
        <p:nvPicPr>
          <p:cNvPr id="4098" name="Picture 2">
            <a:extLst>
              <a:ext uri="{FF2B5EF4-FFF2-40B4-BE49-F238E27FC236}">
                <a16:creationId xmlns:a16="http://schemas.microsoft.com/office/drawing/2014/main" id="{D938381F-425A-4001-BBCA-A98293CFB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489" y="1887691"/>
            <a:ext cx="3051645" cy="18233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ngroves for coastal defence">
            <a:extLst>
              <a:ext uri="{FF2B5EF4-FFF2-40B4-BE49-F238E27FC236}">
                <a16:creationId xmlns:a16="http://schemas.microsoft.com/office/drawing/2014/main" id="{3A98C895-A95C-4B12-8FDF-8773BCF4C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858" y="1887691"/>
            <a:ext cx="2776529" cy="182330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hy Reefs Matter — Restoring Our World's Dying Reefs">
            <a:extLst>
              <a:ext uri="{FF2B5EF4-FFF2-40B4-BE49-F238E27FC236}">
                <a16:creationId xmlns:a16="http://schemas.microsoft.com/office/drawing/2014/main" id="{708312E1-1563-4213-BBBA-C89ECCBFE3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74" t="3288" r="2317" b="14208"/>
          <a:stretch/>
        </p:blipFill>
        <p:spPr bwMode="auto">
          <a:xfrm>
            <a:off x="5508489" y="3896866"/>
            <a:ext cx="2776530" cy="2099801"/>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4">
            <a:extLst>
              <a:ext uri="{FF2B5EF4-FFF2-40B4-BE49-F238E27FC236}">
                <a16:creationId xmlns:a16="http://schemas.microsoft.com/office/drawing/2014/main" id="{AE214F4A-EDBB-4141-9063-78ACB4F5F8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01" t="6047" r="3182" b="7674"/>
          <a:stretch/>
        </p:blipFill>
        <p:spPr bwMode="auto">
          <a:xfrm>
            <a:off x="8542742" y="3890856"/>
            <a:ext cx="3051645" cy="21058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892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4" name="TextBox 14">
            <a:extLst>
              <a:ext uri="{FF2B5EF4-FFF2-40B4-BE49-F238E27FC236}">
                <a16:creationId xmlns:a16="http://schemas.microsoft.com/office/drawing/2014/main" id="{F1B40441-E53F-420C-90BB-14DA54BD979B}"/>
              </a:ext>
            </a:extLst>
          </p:cNvPr>
          <p:cNvSpPr txBox="1"/>
          <p:nvPr/>
        </p:nvSpPr>
        <p:spPr>
          <a:xfrm>
            <a:off x="1485900" y="927002"/>
            <a:ext cx="9220199" cy="646331"/>
          </a:xfrm>
          <a:prstGeom prst="rect">
            <a:avLst/>
          </a:prstGeom>
          <a:solidFill>
            <a:schemeClr val="accent2">
              <a:lumMod val="60000"/>
              <a:lumOff val="40000"/>
            </a:schemeClr>
          </a:solidFill>
          <a:ln>
            <a:solidFill>
              <a:schemeClr val="accent2"/>
            </a:solidFill>
          </a:ln>
        </p:spPr>
        <p:txBody>
          <a:bodyPr wrap="square" rtlCol="0">
            <a:spAutoFit/>
          </a:bodyPr>
          <a:lstStyle/>
          <a:p>
            <a:pPr lvl="0" algn="ctr">
              <a:spcBef>
                <a:spcPts val="600"/>
              </a:spcBef>
              <a:spcAft>
                <a:spcPts val="600"/>
              </a:spcAft>
            </a:pPr>
            <a:r>
              <a:rPr lang="fr-FR" b="1" dirty="0">
                <a:effectLst/>
                <a:latin typeface="+mj-lt"/>
                <a:ea typeface="Arial" panose="020B0604020202020204" pitchFamily="34" charset="0"/>
              </a:rPr>
              <a:t>Renforcer la gouvernance et les politiques relatives aux océans afin d'améliorer la résilience climatique des réserves de biosphère sélectionnées</a:t>
            </a:r>
            <a:endParaRPr lang="en-US" b="1" dirty="0">
              <a:latin typeface="+mj-lt"/>
            </a:endParaRPr>
          </a:p>
        </p:txBody>
      </p:sp>
      <p:sp>
        <p:nvSpPr>
          <p:cNvPr id="32" name="TextBox 31">
            <a:extLst>
              <a:ext uri="{FF2B5EF4-FFF2-40B4-BE49-F238E27FC236}">
                <a16:creationId xmlns:a16="http://schemas.microsoft.com/office/drawing/2014/main" id="{15D505F0-67EF-4CF1-AA3F-918E3BFBDA8E}"/>
              </a:ext>
            </a:extLst>
          </p:cNvPr>
          <p:cNvSpPr txBox="1"/>
          <p:nvPr/>
        </p:nvSpPr>
        <p:spPr>
          <a:xfrm>
            <a:off x="278837" y="89424"/>
            <a:ext cx="9011920" cy="523220"/>
          </a:xfrm>
          <a:prstGeom prst="rect">
            <a:avLst/>
          </a:prstGeom>
          <a:noFill/>
        </p:spPr>
        <p:txBody>
          <a:bodyPr wrap="square" rtlCol="0">
            <a:spAutoFit/>
          </a:bodyPr>
          <a:lstStyle/>
          <a:p>
            <a:r>
              <a:rPr lang="en-US" sz="2800" b="1" dirty="0" err="1">
                <a:solidFill>
                  <a:schemeClr val="lt1"/>
                </a:solidFill>
                <a:ea typeface="+mj-ea"/>
                <a:cs typeface="+mj-cs"/>
              </a:rPr>
              <a:t>Composante</a:t>
            </a:r>
            <a:r>
              <a:rPr lang="en-US" sz="2800" b="1" dirty="0">
                <a:solidFill>
                  <a:schemeClr val="lt1"/>
                </a:solidFill>
                <a:ea typeface="+mj-ea"/>
                <a:cs typeface="+mj-cs"/>
              </a:rPr>
              <a:t> 5</a:t>
            </a:r>
          </a:p>
        </p:txBody>
      </p:sp>
      <p:sp>
        <p:nvSpPr>
          <p:cNvPr id="18" name="TextBox 14">
            <a:extLst>
              <a:ext uri="{FF2B5EF4-FFF2-40B4-BE49-F238E27FC236}">
                <a16:creationId xmlns:a16="http://schemas.microsoft.com/office/drawing/2014/main" id="{54415713-8A48-4281-99B3-AC4A18CE2772}"/>
              </a:ext>
            </a:extLst>
          </p:cNvPr>
          <p:cNvSpPr txBox="1"/>
          <p:nvPr/>
        </p:nvSpPr>
        <p:spPr>
          <a:xfrm>
            <a:off x="5459605" y="2051972"/>
            <a:ext cx="5830973" cy="1015663"/>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5.1: </a:t>
            </a:r>
            <a:r>
              <a:rPr lang="fr-FR" sz="1500" dirty="0">
                <a:effectLst/>
                <a:latin typeface="Calibri" panose="020F0502020204030204" pitchFamily="34" charset="0"/>
                <a:ea typeface="DengXian" panose="02010600030101010101" pitchFamily="2" charset="-122"/>
                <a:cs typeface="Arial" panose="020B0604020202020204" pitchFamily="34" charset="0"/>
              </a:rPr>
              <a:t>Des comités de gestion des réserves de biosphère et des comités nationaux du MAB dynamiques et inclusifs qui assurent une gouvernance efficace des réserves de biosphère sélectionnées, liée à la gouvernance globale des océans aux niveaux national et local</a:t>
            </a:r>
            <a:endParaRPr lang="en-US" sz="1500" b="1" dirty="0">
              <a:latin typeface="+mj-lt"/>
            </a:endParaRPr>
          </a:p>
        </p:txBody>
      </p:sp>
      <p:sp>
        <p:nvSpPr>
          <p:cNvPr id="19" name="TextBox 14">
            <a:extLst>
              <a:ext uri="{FF2B5EF4-FFF2-40B4-BE49-F238E27FC236}">
                <a16:creationId xmlns:a16="http://schemas.microsoft.com/office/drawing/2014/main" id="{45C002AC-AA79-4482-9C98-FD729395BD9E}"/>
              </a:ext>
            </a:extLst>
          </p:cNvPr>
          <p:cNvSpPr txBox="1"/>
          <p:nvPr/>
        </p:nvSpPr>
        <p:spPr>
          <a:xfrm>
            <a:off x="5459604" y="3429000"/>
            <a:ext cx="5830973" cy="1477328"/>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5.2: </a:t>
            </a:r>
            <a:r>
              <a:rPr lang="fr-FR" sz="1500" dirty="0">
                <a:effectLst/>
                <a:latin typeface="Calibri" panose="020F0502020204030204" pitchFamily="34" charset="0"/>
                <a:ea typeface="DengXian" panose="02010600030101010101" pitchFamily="2" charset="-122"/>
                <a:cs typeface="Arial" panose="020B0604020202020204" pitchFamily="34" charset="0"/>
              </a:rPr>
              <a:t>Les politiques sont élargies ou établies pour inclure des solutions basées sur la nature pertinentes aux risques côtiers dans les réserves de biosphère, informées par les meilleures pratiques et cadres régionaux et internationaux sur le changement climatique, la résilience au changement climatique, la biodiversité et le développement durable de biosphère.</a:t>
            </a:r>
            <a:endParaRPr lang="en-US" sz="1500" b="1" dirty="0">
              <a:latin typeface="+mj-lt"/>
            </a:endParaRPr>
          </a:p>
        </p:txBody>
      </p:sp>
      <p:pic>
        <p:nvPicPr>
          <p:cNvPr id="3" name="Picture 2">
            <a:extLst>
              <a:ext uri="{FF2B5EF4-FFF2-40B4-BE49-F238E27FC236}">
                <a16:creationId xmlns:a16="http://schemas.microsoft.com/office/drawing/2014/main" id="{D1542C75-62A6-4A9C-936B-CC5FA8B4FA4E}"/>
              </a:ext>
            </a:extLst>
          </p:cNvPr>
          <p:cNvPicPr>
            <a:picLocks noChangeAspect="1"/>
          </p:cNvPicPr>
          <p:nvPr/>
        </p:nvPicPr>
        <p:blipFill>
          <a:blip r:embed="rId3"/>
          <a:stretch>
            <a:fillRect/>
          </a:stretch>
        </p:blipFill>
        <p:spPr>
          <a:xfrm>
            <a:off x="633814" y="2027011"/>
            <a:ext cx="4178331" cy="1879337"/>
          </a:xfrm>
          <a:prstGeom prst="rect">
            <a:avLst/>
          </a:prstGeom>
        </p:spPr>
      </p:pic>
      <p:pic>
        <p:nvPicPr>
          <p:cNvPr id="5" name="Picture 4">
            <a:extLst>
              <a:ext uri="{FF2B5EF4-FFF2-40B4-BE49-F238E27FC236}">
                <a16:creationId xmlns:a16="http://schemas.microsoft.com/office/drawing/2014/main" id="{921595AF-DA04-41CF-9E81-BCE45843E093}"/>
              </a:ext>
            </a:extLst>
          </p:cNvPr>
          <p:cNvPicPr>
            <a:picLocks noChangeAspect="1"/>
          </p:cNvPicPr>
          <p:nvPr/>
        </p:nvPicPr>
        <p:blipFill>
          <a:blip r:embed="rId4"/>
          <a:stretch>
            <a:fillRect/>
          </a:stretch>
        </p:blipFill>
        <p:spPr>
          <a:xfrm>
            <a:off x="1973635" y="4048985"/>
            <a:ext cx="1498687" cy="2091664"/>
          </a:xfrm>
          <a:prstGeom prst="rect">
            <a:avLst/>
          </a:prstGeom>
        </p:spPr>
      </p:pic>
    </p:spTree>
    <p:extLst>
      <p:ext uri="{BB962C8B-B14F-4D97-AF65-F5344CB8AC3E}">
        <p14:creationId xmlns:p14="http://schemas.microsoft.com/office/powerpoint/2010/main" val="63511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4" name="TextBox 14">
            <a:extLst>
              <a:ext uri="{FF2B5EF4-FFF2-40B4-BE49-F238E27FC236}">
                <a16:creationId xmlns:a16="http://schemas.microsoft.com/office/drawing/2014/main" id="{F1B40441-E53F-420C-90BB-14DA54BD979B}"/>
              </a:ext>
            </a:extLst>
          </p:cNvPr>
          <p:cNvSpPr txBox="1"/>
          <p:nvPr/>
        </p:nvSpPr>
        <p:spPr>
          <a:xfrm>
            <a:off x="1435678" y="927002"/>
            <a:ext cx="9320644" cy="646331"/>
          </a:xfrm>
          <a:prstGeom prst="rect">
            <a:avLst/>
          </a:prstGeom>
          <a:solidFill>
            <a:schemeClr val="accent2">
              <a:lumMod val="60000"/>
              <a:lumOff val="40000"/>
            </a:schemeClr>
          </a:solidFill>
          <a:ln>
            <a:solidFill>
              <a:schemeClr val="accent2"/>
            </a:solidFill>
          </a:ln>
        </p:spPr>
        <p:txBody>
          <a:bodyPr wrap="square" rtlCol="0">
            <a:spAutoFit/>
          </a:bodyPr>
          <a:lstStyle/>
          <a:p>
            <a:pPr lvl="0" algn="ctr">
              <a:spcBef>
                <a:spcPts val="600"/>
              </a:spcBef>
              <a:spcAft>
                <a:spcPts val="600"/>
              </a:spcAft>
            </a:pPr>
            <a:r>
              <a:rPr lang="fr-FR" b="1" dirty="0">
                <a:effectLst/>
                <a:latin typeface="+mj-lt"/>
                <a:ea typeface="Arial" panose="020B0604020202020204" pitchFamily="34" charset="0"/>
              </a:rPr>
              <a:t>Renforcer la communication et la collaboration entre les réserves de biosphère côtières et insulaires pour tirer parti de l'apprentissage et des expériences et soutenir l'expansion de l'approche IOC/MAB.</a:t>
            </a:r>
            <a:endParaRPr lang="en-US" b="1" dirty="0">
              <a:latin typeface="+mj-lt"/>
            </a:endParaRPr>
          </a:p>
        </p:txBody>
      </p:sp>
      <p:sp>
        <p:nvSpPr>
          <p:cNvPr id="32" name="TextBox 31">
            <a:extLst>
              <a:ext uri="{FF2B5EF4-FFF2-40B4-BE49-F238E27FC236}">
                <a16:creationId xmlns:a16="http://schemas.microsoft.com/office/drawing/2014/main" id="{15D505F0-67EF-4CF1-AA3F-918E3BFBDA8E}"/>
              </a:ext>
            </a:extLst>
          </p:cNvPr>
          <p:cNvSpPr txBox="1"/>
          <p:nvPr/>
        </p:nvSpPr>
        <p:spPr>
          <a:xfrm>
            <a:off x="278837" y="89424"/>
            <a:ext cx="9011920" cy="523220"/>
          </a:xfrm>
          <a:prstGeom prst="rect">
            <a:avLst/>
          </a:prstGeom>
          <a:noFill/>
        </p:spPr>
        <p:txBody>
          <a:bodyPr wrap="square" rtlCol="0">
            <a:spAutoFit/>
          </a:bodyPr>
          <a:lstStyle/>
          <a:p>
            <a:r>
              <a:rPr lang="en-US" sz="2800" b="1" dirty="0" err="1">
                <a:solidFill>
                  <a:schemeClr val="lt1"/>
                </a:solidFill>
                <a:ea typeface="+mj-ea"/>
                <a:cs typeface="+mj-cs"/>
              </a:rPr>
              <a:t>Composante</a:t>
            </a:r>
            <a:r>
              <a:rPr lang="en-US" sz="2800" b="1" dirty="0">
                <a:solidFill>
                  <a:schemeClr val="lt1"/>
                </a:solidFill>
                <a:ea typeface="+mj-ea"/>
                <a:cs typeface="+mj-cs"/>
              </a:rPr>
              <a:t> 6</a:t>
            </a:r>
          </a:p>
        </p:txBody>
      </p:sp>
      <p:sp>
        <p:nvSpPr>
          <p:cNvPr id="18" name="TextBox 14">
            <a:extLst>
              <a:ext uri="{FF2B5EF4-FFF2-40B4-BE49-F238E27FC236}">
                <a16:creationId xmlns:a16="http://schemas.microsoft.com/office/drawing/2014/main" id="{54415713-8A48-4281-99B3-AC4A18CE2772}"/>
              </a:ext>
            </a:extLst>
          </p:cNvPr>
          <p:cNvSpPr txBox="1"/>
          <p:nvPr/>
        </p:nvSpPr>
        <p:spPr>
          <a:xfrm>
            <a:off x="703384" y="1887691"/>
            <a:ext cx="4170067" cy="1477328"/>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6.1: </a:t>
            </a:r>
            <a:r>
              <a:rPr lang="fr-FR" sz="1500" dirty="0">
                <a:effectLst/>
                <a:latin typeface="Calibri" panose="020F0502020204030204" pitchFamily="34" charset="0"/>
                <a:ea typeface="DengXian" panose="02010600030101010101" pitchFamily="2" charset="-122"/>
                <a:cs typeface="Arial" panose="020B0604020202020204" pitchFamily="34" charset="0"/>
              </a:rPr>
              <a:t>Un ensemble de documents comprenant les directives du projet COI/MAB, des modèles de plans de travail pour le projet, un exemple de mandat de consultant, la description du mandat du Comité directeur en EN, SP, FR et dans les langues locales requises.</a:t>
            </a:r>
            <a:endParaRPr lang="en-US" sz="1500" b="1" dirty="0">
              <a:latin typeface="+mj-lt"/>
            </a:endParaRPr>
          </a:p>
        </p:txBody>
      </p:sp>
      <p:sp>
        <p:nvSpPr>
          <p:cNvPr id="10" name="TextBox 14">
            <a:extLst>
              <a:ext uri="{FF2B5EF4-FFF2-40B4-BE49-F238E27FC236}">
                <a16:creationId xmlns:a16="http://schemas.microsoft.com/office/drawing/2014/main" id="{BAA40EF4-F417-4133-A37C-EC7335EE401B}"/>
              </a:ext>
            </a:extLst>
          </p:cNvPr>
          <p:cNvSpPr txBox="1"/>
          <p:nvPr/>
        </p:nvSpPr>
        <p:spPr>
          <a:xfrm>
            <a:off x="703385" y="3710996"/>
            <a:ext cx="4170066" cy="1246495"/>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lvl="0">
              <a:spcBef>
                <a:spcPts val="600"/>
              </a:spcBef>
              <a:spcAft>
                <a:spcPts val="600"/>
              </a:spcAft>
            </a:pPr>
            <a:r>
              <a:rPr lang="fr-FR" sz="1500" b="1" dirty="0">
                <a:effectLst/>
                <a:latin typeface="Calibri" panose="020F0502020204030204" pitchFamily="34" charset="0"/>
                <a:ea typeface="DengXian" panose="02010600030101010101" pitchFamily="2" charset="-122"/>
                <a:cs typeface="Arial" panose="020B0604020202020204" pitchFamily="34" charset="0"/>
              </a:rPr>
              <a:t>Output 6.2: </a:t>
            </a:r>
            <a:r>
              <a:rPr lang="fr-FR" sz="1500" dirty="0">
                <a:effectLst/>
                <a:latin typeface="Calibri" panose="020F0502020204030204" pitchFamily="34" charset="0"/>
                <a:ea typeface="DengXian" panose="02010600030101010101" pitchFamily="2" charset="-122"/>
                <a:cs typeface="Arial" panose="020B0604020202020204" pitchFamily="34" charset="0"/>
              </a:rPr>
              <a:t>Un réseau robuste et actif de Réserves de Biosphère côtières et insulaires partageant l'apprentissage et les expériences sur la préparation aux risques côtiers et la résilience climatique</a:t>
            </a:r>
            <a:endParaRPr lang="en-US" sz="1500" b="1" dirty="0">
              <a:latin typeface="+mj-lt"/>
            </a:endParaRPr>
          </a:p>
        </p:txBody>
      </p:sp>
      <p:pic>
        <p:nvPicPr>
          <p:cNvPr id="5124" name="Picture 4" descr="Imatge">
            <a:extLst>
              <a:ext uri="{FF2B5EF4-FFF2-40B4-BE49-F238E27FC236}">
                <a16:creationId xmlns:a16="http://schemas.microsoft.com/office/drawing/2014/main" id="{820587F7-61E2-4405-8404-FD09B045A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8731" y="1887691"/>
            <a:ext cx="3049884" cy="18489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1F81590-9BDB-4509-94F8-7F5687362E46}"/>
              </a:ext>
            </a:extLst>
          </p:cNvPr>
          <p:cNvPicPr>
            <a:picLocks noChangeAspect="1"/>
          </p:cNvPicPr>
          <p:nvPr/>
        </p:nvPicPr>
        <p:blipFill rotWithShape="1">
          <a:blip r:embed="rId4"/>
          <a:srcRect l="25991" t="23046" r="31260" b="319"/>
          <a:stretch/>
        </p:blipFill>
        <p:spPr>
          <a:xfrm>
            <a:off x="5755800" y="2230207"/>
            <a:ext cx="2342244" cy="1163959"/>
          </a:xfrm>
          <a:prstGeom prst="rect">
            <a:avLst/>
          </a:prstGeom>
        </p:spPr>
      </p:pic>
      <p:pic>
        <p:nvPicPr>
          <p:cNvPr id="5126" name="Picture 6" descr="Imatge">
            <a:extLst>
              <a:ext uri="{FF2B5EF4-FFF2-40B4-BE49-F238E27FC236}">
                <a16:creationId xmlns:a16="http://schemas.microsoft.com/office/drawing/2014/main" id="{0D387FFA-27F2-4231-BC4D-D775B565F5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3694" y="3866891"/>
            <a:ext cx="3930073" cy="232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070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964</Words>
  <Application>Microsoft Office PowerPoint</Application>
  <PresentationFormat>Widescreen</PresentationFormat>
  <Paragraphs>47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Tiffay, Celine</dc:creator>
  <cp:lastModifiedBy>Tiffay, Celine</cp:lastModifiedBy>
  <cp:revision>1</cp:revision>
  <dcterms:created xsi:type="dcterms:W3CDTF">2022-12-08T16:01:22Z</dcterms:created>
  <dcterms:modified xsi:type="dcterms:W3CDTF">2022-12-08T16:02:03Z</dcterms:modified>
</cp:coreProperties>
</file>