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sldIdLst>
    <p:sldId id="321" r:id="rId3"/>
    <p:sldId id="301" r:id="rId4"/>
    <p:sldId id="282" r:id="rId5"/>
    <p:sldId id="300" r:id="rId6"/>
    <p:sldId id="325" r:id="rId7"/>
    <p:sldId id="275" r:id="rId8"/>
    <p:sldId id="302" r:id="rId9"/>
    <p:sldId id="303" r:id="rId10"/>
    <p:sldId id="307" r:id="rId11"/>
    <p:sldId id="335" r:id="rId12"/>
    <p:sldId id="326" r:id="rId13"/>
    <p:sldId id="288" r:id="rId14"/>
    <p:sldId id="327" r:id="rId15"/>
    <p:sldId id="286" r:id="rId16"/>
    <p:sldId id="334" r:id="rId17"/>
    <p:sldId id="329" r:id="rId18"/>
    <p:sldId id="330" r:id="rId19"/>
    <p:sldId id="297" r:id="rId20"/>
    <p:sldId id="336" r:id="rId2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89B"/>
    <a:srgbClr val="4472C4"/>
    <a:srgbClr val="3333FF"/>
    <a:srgbClr val="2964B4"/>
    <a:srgbClr val="5353B9"/>
    <a:srgbClr val="0B47A0"/>
    <a:srgbClr val="41B7C8"/>
    <a:srgbClr val="0B48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3" d="2"/>
        <a:sy n="3" d="2"/>
      </p:scale>
      <p:origin x="0" y="0"/>
    </p:cViewPr>
  </p:notesTextViewPr>
  <p:sorterViewPr>
    <p:cViewPr>
      <p:scale>
        <a:sx n="100" d="100"/>
        <a:sy n="100" d="100"/>
      </p:scale>
      <p:origin x="0" y="-52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CBF6-9D2D-4E43-A09D-C76B20E12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A0F16F97-21AC-4721-88A4-2EDE3A04A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8175952E-A940-479A-93E7-AB3EE766F5D6}"/>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5" name="Footer Placeholder 4">
            <a:extLst>
              <a:ext uri="{FF2B5EF4-FFF2-40B4-BE49-F238E27FC236}">
                <a16:creationId xmlns:a16="http://schemas.microsoft.com/office/drawing/2014/main" id="{64293D13-4B80-447E-A7FB-C074CF7FD1F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72A8E1E-158D-4464-910D-521BA2050BDE}"/>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118956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12C1F-A4B9-4175-8245-59E0BE4BFEAC}"/>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FDF0B8A-1805-4793-B67E-F037882332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FF48B2D6-983E-43A6-A822-32C80C04216D}"/>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5" name="Footer Placeholder 4">
            <a:extLst>
              <a:ext uri="{FF2B5EF4-FFF2-40B4-BE49-F238E27FC236}">
                <a16:creationId xmlns:a16="http://schemas.microsoft.com/office/drawing/2014/main" id="{B3FC5768-F51E-4F90-923C-D73A341234F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E949F9E-BCB1-478E-B48E-F789FEC71FCF}"/>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236100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52219D-24F8-4C18-A601-A749332E9C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DB5ADF1-B23E-4CE5-B4FF-71854212E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D4B4405-F3AF-4B2C-A775-CA1ACF4BE06C}"/>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5" name="Footer Placeholder 4">
            <a:extLst>
              <a:ext uri="{FF2B5EF4-FFF2-40B4-BE49-F238E27FC236}">
                <a16:creationId xmlns:a16="http://schemas.microsoft.com/office/drawing/2014/main" id="{1DB950D3-E30E-480C-A36A-75166C40A40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DDC1CBA-05B1-4FCC-AC5B-6896DC1D2D6C}"/>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1170318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11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246"/>
            </a:lvl1pPr>
            <a:lvl2pPr marL="237390" indent="0" algn="ctr">
              <a:buNone/>
              <a:defRPr sz="1038"/>
            </a:lvl2pPr>
            <a:lvl3pPr marL="474779" indent="0" algn="ctr">
              <a:buNone/>
              <a:defRPr sz="935"/>
            </a:lvl3pPr>
            <a:lvl4pPr marL="712169" indent="0" algn="ctr">
              <a:buNone/>
              <a:defRPr sz="831"/>
            </a:lvl4pPr>
            <a:lvl5pPr marL="949559" indent="0" algn="ctr">
              <a:buNone/>
              <a:defRPr sz="831"/>
            </a:lvl5pPr>
            <a:lvl6pPr marL="1186948" indent="0" algn="ctr">
              <a:buNone/>
              <a:defRPr sz="831"/>
            </a:lvl6pPr>
            <a:lvl7pPr marL="1424338" indent="0" algn="ctr">
              <a:buNone/>
              <a:defRPr sz="831"/>
            </a:lvl7pPr>
            <a:lvl8pPr marL="1661728" indent="0" algn="ctr">
              <a:buNone/>
              <a:defRPr sz="831"/>
            </a:lvl8pPr>
            <a:lvl9pPr marL="1899117" indent="0" algn="ctr">
              <a:buNone/>
              <a:defRPr sz="83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6636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59798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3115"/>
            </a:lvl1pPr>
          </a:lstStyle>
          <a:p>
            <a:r>
              <a:rPr lang="en-US"/>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1246">
                <a:solidFill>
                  <a:schemeClr val="tx1"/>
                </a:solidFill>
              </a:defRPr>
            </a:lvl1pPr>
            <a:lvl2pPr marL="237390" indent="0">
              <a:buNone/>
              <a:defRPr sz="1038">
                <a:solidFill>
                  <a:schemeClr val="tx1">
                    <a:tint val="75000"/>
                  </a:schemeClr>
                </a:solidFill>
              </a:defRPr>
            </a:lvl2pPr>
            <a:lvl3pPr marL="474779" indent="0">
              <a:buNone/>
              <a:defRPr sz="935">
                <a:solidFill>
                  <a:schemeClr val="tx1">
                    <a:tint val="75000"/>
                  </a:schemeClr>
                </a:solidFill>
              </a:defRPr>
            </a:lvl3pPr>
            <a:lvl4pPr marL="712169" indent="0">
              <a:buNone/>
              <a:defRPr sz="831">
                <a:solidFill>
                  <a:schemeClr val="tx1">
                    <a:tint val="75000"/>
                  </a:schemeClr>
                </a:solidFill>
              </a:defRPr>
            </a:lvl4pPr>
            <a:lvl5pPr marL="949559" indent="0">
              <a:buNone/>
              <a:defRPr sz="831">
                <a:solidFill>
                  <a:schemeClr val="tx1">
                    <a:tint val="75000"/>
                  </a:schemeClr>
                </a:solidFill>
              </a:defRPr>
            </a:lvl5pPr>
            <a:lvl6pPr marL="1186948" indent="0">
              <a:buNone/>
              <a:defRPr sz="831">
                <a:solidFill>
                  <a:schemeClr val="tx1">
                    <a:tint val="75000"/>
                  </a:schemeClr>
                </a:solidFill>
              </a:defRPr>
            </a:lvl6pPr>
            <a:lvl7pPr marL="1424338" indent="0">
              <a:buNone/>
              <a:defRPr sz="831">
                <a:solidFill>
                  <a:schemeClr val="tx1">
                    <a:tint val="75000"/>
                  </a:schemeClr>
                </a:solidFill>
              </a:defRPr>
            </a:lvl7pPr>
            <a:lvl8pPr marL="1661728" indent="0">
              <a:buNone/>
              <a:defRPr sz="831">
                <a:solidFill>
                  <a:schemeClr val="tx1">
                    <a:tint val="75000"/>
                  </a:schemeClr>
                </a:solidFill>
              </a:defRPr>
            </a:lvl8pPr>
            <a:lvl9pPr marL="1899117" indent="0">
              <a:buNone/>
              <a:defRPr sz="8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66818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92579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246" b="1"/>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246" b="1"/>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8" name="Footer Placeholder 7"/>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51455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4" name="Footer Placeholder 3"/>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1110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3" name="Footer Placeholder 2"/>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81383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662"/>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1" cy="4873625"/>
          </a:xfrm>
        </p:spPr>
        <p:txBody>
          <a:bodyPr/>
          <a:lstStyle>
            <a:lvl1pPr>
              <a:defRPr sz="1662"/>
            </a:lvl1pPr>
            <a:lvl2pPr>
              <a:defRPr sz="1454"/>
            </a:lvl2pPr>
            <a:lvl3pPr>
              <a:defRPr sz="1246"/>
            </a:lvl3pPr>
            <a:lvl4pPr>
              <a:defRPr sz="1038"/>
            </a:lvl4pPr>
            <a:lvl5pPr>
              <a:defRPr sz="1038"/>
            </a:lvl5pPr>
            <a:lvl6pPr>
              <a:defRPr sz="1038"/>
            </a:lvl6pPr>
            <a:lvl7pPr>
              <a:defRPr sz="1038"/>
            </a:lvl7pPr>
            <a:lvl8pPr>
              <a:defRPr sz="1038"/>
            </a:lvl8pPr>
            <a:lvl9pPr>
              <a:defRPr sz="10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en-US"/>
              <a:t>Click to edit Master text styles</a:t>
            </a:r>
          </a:p>
        </p:txBody>
      </p:sp>
      <p:sp>
        <p:nvSpPr>
          <p:cNvPr id="5" name="Date Placeholder 4"/>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4467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DE23-206F-45CD-B213-95C94F834C8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DDD81D3-96C7-4593-AAF9-A7329E31E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3E8BB2E-33F9-4E4B-9B4E-9A2FCA4E1D5D}"/>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5" name="Footer Placeholder 4">
            <a:extLst>
              <a:ext uri="{FF2B5EF4-FFF2-40B4-BE49-F238E27FC236}">
                <a16:creationId xmlns:a16="http://schemas.microsoft.com/office/drawing/2014/main" id="{8EEF6D8B-3477-4EFE-897C-8D585635282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EE45400-CE61-4B9B-A755-62146E9ED8EB}"/>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176939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66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1" cy="4873625"/>
          </a:xfrm>
        </p:spPr>
        <p:txBody>
          <a:bodyPr anchor="t"/>
          <a:lstStyle>
            <a:lvl1pPr marL="0" indent="0">
              <a:buNone/>
              <a:defRPr sz="1662"/>
            </a:lvl1pPr>
            <a:lvl2pPr marL="237390" indent="0">
              <a:buNone/>
              <a:defRPr sz="1454"/>
            </a:lvl2pPr>
            <a:lvl3pPr marL="474779" indent="0">
              <a:buNone/>
              <a:defRPr sz="1246"/>
            </a:lvl3pPr>
            <a:lvl4pPr marL="712169" indent="0">
              <a:buNone/>
              <a:defRPr sz="1038"/>
            </a:lvl4pPr>
            <a:lvl5pPr marL="949559" indent="0">
              <a:buNone/>
              <a:defRPr sz="1038"/>
            </a:lvl5pPr>
            <a:lvl6pPr marL="1186948" indent="0">
              <a:buNone/>
              <a:defRPr sz="1038"/>
            </a:lvl6pPr>
            <a:lvl7pPr marL="1424338" indent="0">
              <a:buNone/>
              <a:defRPr sz="1038"/>
            </a:lvl7pPr>
            <a:lvl8pPr marL="1661728" indent="0">
              <a:buNone/>
              <a:defRPr sz="1038"/>
            </a:lvl8pPr>
            <a:lvl9pPr marL="1899117" indent="0">
              <a:buNone/>
              <a:defRPr sz="1038"/>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en-US"/>
              <a:t>Click to edit Master text styles</a:t>
            </a:r>
          </a:p>
        </p:txBody>
      </p:sp>
      <p:sp>
        <p:nvSpPr>
          <p:cNvPr id="5" name="Date Placeholder 4"/>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6" name="Footer Placeholder 5"/>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207530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522882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28857-83C8-43EC-AA09-B69709031941}" type="datetimeFigureOut">
              <a:rPr lang="x-none" smtClean="0">
                <a:solidFill>
                  <a:prstClr val="black">
                    <a:tint val="75000"/>
                  </a:prstClr>
                </a:solidFill>
              </a:rPr>
              <a:pPr/>
              <a:t>11/10/2022</a:t>
            </a:fld>
            <a:endParaRPr lang="x-none">
              <a:solidFill>
                <a:prstClr val="black">
                  <a:tint val="75000"/>
                </a:prstClr>
              </a:solidFill>
            </a:endParaRPr>
          </a:p>
        </p:txBody>
      </p:sp>
      <p:sp>
        <p:nvSpPr>
          <p:cNvPr id="5" name="Footer Placeholder 4"/>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p:cNvSpPr>
            <a:spLocks noGrp="1"/>
          </p:cNvSpPr>
          <p:nvPr>
            <p:ph type="sldNum" sz="quarter" idx="12"/>
          </p:nvPr>
        </p:nvSpPr>
        <p:spPr/>
        <p:txBody>
          <a:bodyPr/>
          <a:lstStyle/>
          <a:p>
            <a:fld id="{ED6906D2-065F-43B2-BBEA-86A2F77FE7B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2387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21B0-1DD6-4EA6-BE6D-B2CF3F2881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1093A824-4E1A-4D0E-8FDD-A6C16D3FA2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3A0BC9-DEB2-4935-8D16-0D5CA71CE4EC}"/>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5" name="Footer Placeholder 4">
            <a:extLst>
              <a:ext uri="{FF2B5EF4-FFF2-40B4-BE49-F238E27FC236}">
                <a16:creationId xmlns:a16="http://schemas.microsoft.com/office/drawing/2014/main" id="{8894DED2-5769-4F9A-9542-2EBEFB6BCC5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28110F7-17A0-4126-B867-35785DFDFCD8}"/>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1776917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49EF-9D5E-43FC-92B5-AEA9C53277E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92CEAAF-1088-4739-8788-F77527CABF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18D5795A-72B4-423F-BF6A-9C97D2EE47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E1379126-934B-4E3C-B042-C1E4D8C59955}"/>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6" name="Footer Placeholder 5">
            <a:extLst>
              <a:ext uri="{FF2B5EF4-FFF2-40B4-BE49-F238E27FC236}">
                <a16:creationId xmlns:a16="http://schemas.microsoft.com/office/drawing/2014/main" id="{13A98F68-202A-4332-891E-B585C8866F0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7431470-F600-415E-A450-B204A9D04822}"/>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199278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DF2A-E5F4-4CEF-A3B2-209F0FAEE3DF}"/>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9FE11CF-E867-4288-B0E6-B53F4FE7A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409C8-96CF-4CDA-9586-AE1608A69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CC757F6-67C4-4980-9331-2BBA9A23F1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BCA7AF-9B89-49CD-8EC4-C7B82BCDF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D0F83867-77CC-4A63-BF03-5FF3BAA531E1}"/>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8" name="Footer Placeholder 7">
            <a:extLst>
              <a:ext uri="{FF2B5EF4-FFF2-40B4-BE49-F238E27FC236}">
                <a16:creationId xmlns:a16="http://schemas.microsoft.com/office/drawing/2014/main" id="{E9015DD7-377A-4C91-A1F7-42B9D1823683}"/>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A0EE475C-EBD1-4A7D-82D6-6E3073E3E75D}"/>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660603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7854-1737-4187-9E79-61569B774631}"/>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A17DB4D7-88EE-4A29-A766-E3F287D70C53}"/>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4" name="Footer Placeholder 3">
            <a:extLst>
              <a:ext uri="{FF2B5EF4-FFF2-40B4-BE49-F238E27FC236}">
                <a16:creationId xmlns:a16="http://schemas.microsoft.com/office/drawing/2014/main" id="{962518D5-1303-4CEE-BC41-C44849BA9FE5}"/>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7F68EA5D-D663-492B-BC4A-D890BA998444}"/>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378316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25B233-2BCD-4426-AF27-C0D16DF835DB}"/>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3" name="Footer Placeholder 2">
            <a:extLst>
              <a:ext uri="{FF2B5EF4-FFF2-40B4-BE49-F238E27FC236}">
                <a16:creationId xmlns:a16="http://schemas.microsoft.com/office/drawing/2014/main" id="{C17D6281-DCB4-4150-B3EA-BECA8D4B1BF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4616EA61-5885-4E20-BB48-092E8EF3EE12}"/>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2084540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D434-CF04-400C-A00A-FE12B073C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9B5E7A0D-D11C-4ADD-BBE0-CA54E1286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E375B588-4F91-4685-95F2-25B7B51EA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6A3B03-BAEF-4D5C-9B97-170BF865E65F}"/>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6" name="Footer Placeholder 5">
            <a:extLst>
              <a:ext uri="{FF2B5EF4-FFF2-40B4-BE49-F238E27FC236}">
                <a16:creationId xmlns:a16="http://schemas.microsoft.com/office/drawing/2014/main" id="{2408F9B7-9476-499D-9341-FF740CC15DF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E66D966-30ED-4795-ACD9-D855D40A9945}"/>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3004866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99C4-74C2-42F3-9947-F2FFC36D3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3568271-E248-4558-8CD5-12675D3EF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78586CA-2D10-44CD-BD70-BC50B2C57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396C2-267E-42BC-8F2C-FA69461D6624}"/>
              </a:ext>
            </a:extLst>
          </p:cNvPr>
          <p:cNvSpPr>
            <a:spLocks noGrp="1"/>
          </p:cNvSpPr>
          <p:nvPr>
            <p:ph type="dt" sz="half" idx="10"/>
          </p:nvPr>
        </p:nvSpPr>
        <p:spPr/>
        <p:txBody>
          <a:bodyPr/>
          <a:lstStyle/>
          <a:p>
            <a:fld id="{D5C79CD5-C426-480D-86A8-249FF3C4FC9A}" type="datetimeFigureOut">
              <a:rPr lang="x-none" smtClean="0"/>
              <a:t>11/10/2022</a:t>
            </a:fld>
            <a:endParaRPr lang="x-none"/>
          </a:p>
        </p:txBody>
      </p:sp>
      <p:sp>
        <p:nvSpPr>
          <p:cNvPr id="6" name="Footer Placeholder 5">
            <a:extLst>
              <a:ext uri="{FF2B5EF4-FFF2-40B4-BE49-F238E27FC236}">
                <a16:creationId xmlns:a16="http://schemas.microsoft.com/office/drawing/2014/main" id="{C30FB554-6315-4010-89AD-2D4CFF92912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AC5D09F-D1F2-4662-8740-D35631C516DA}"/>
              </a:ext>
            </a:extLst>
          </p:cNvPr>
          <p:cNvSpPr>
            <a:spLocks noGrp="1"/>
          </p:cNvSpPr>
          <p:nvPr>
            <p:ph type="sldNum" sz="quarter" idx="12"/>
          </p:nvPr>
        </p:nvSpPr>
        <p:spPr/>
        <p:txBody>
          <a:bodyPr/>
          <a:lstStyle/>
          <a:p>
            <a:fld id="{E31BAF8F-1F7C-449D-841F-5C2640771692}" type="slidenum">
              <a:rPr lang="x-none" smtClean="0"/>
              <a:t>‹#›</a:t>
            </a:fld>
            <a:endParaRPr lang="x-none"/>
          </a:p>
        </p:txBody>
      </p:sp>
    </p:spTree>
    <p:extLst>
      <p:ext uri="{BB962C8B-B14F-4D97-AF65-F5344CB8AC3E}">
        <p14:creationId xmlns:p14="http://schemas.microsoft.com/office/powerpoint/2010/main" val="122516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EF6C9-ECD4-457E-B248-82FD3FD76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EE8851F8-FCC5-4774-8615-680763D80F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D7A1EAD-183B-4EFC-BCD0-A8BB4B981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79CD5-C426-480D-86A8-249FF3C4FC9A}" type="datetimeFigureOut">
              <a:rPr lang="x-none" smtClean="0"/>
              <a:t>11/10/2022</a:t>
            </a:fld>
            <a:endParaRPr lang="x-none"/>
          </a:p>
        </p:txBody>
      </p:sp>
      <p:sp>
        <p:nvSpPr>
          <p:cNvPr id="5" name="Footer Placeholder 4">
            <a:extLst>
              <a:ext uri="{FF2B5EF4-FFF2-40B4-BE49-F238E27FC236}">
                <a16:creationId xmlns:a16="http://schemas.microsoft.com/office/drawing/2014/main" id="{27BF2387-B32D-4A7E-ADF7-B0C1CD8A7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21CB30B4-7226-4D60-A7E7-BA775709DE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BAF8F-1F7C-449D-841F-5C2640771692}" type="slidenum">
              <a:rPr lang="x-none" smtClean="0"/>
              <a:t>‹#›</a:t>
            </a:fld>
            <a:endParaRPr lang="x-none"/>
          </a:p>
        </p:txBody>
      </p:sp>
    </p:spTree>
    <p:extLst>
      <p:ext uri="{BB962C8B-B14F-4D97-AF65-F5344CB8AC3E}">
        <p14:creationId xmlns:p14="http://schemas.microsoft.com/office/powerpoint/2010/main" val="30000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623">
                <a:solidFill>
                  <a:schemeClr val="tx1">
                    <a:tint val="75000"/>
                  </a:schemeClr>
                </a:solidFill>
              </a:defRPr>
            </a:lvl1pPr>
          </a:lstStyle>
          <a:p>
            <a:pPr defTabSz="316520"/>
            <a:fld id="{EB828857-83C8-43EC-AA09-B69709031941}" type="datetimeFigureOut">
              <a:rPr lang="x-none" smtClean="0">
                <a:solidFill>
                  <a:prstClr val="black">
                    <a:tint val="75000"/>
                  </a:prstClr>
                </a:solidFill>
              </a:rPr>
              <a:pPr defTabSz="316520"/>
              <a:t>11/10/2022</a:t>
            </a:fld>
            <a:endParaRPr lang="x-none">
              <a:solidFill>
                <a:prstClr val="black">
                  <a:tint val="75000"/>
                </a:prstClr>
              </a:solidFill>
            </a:endParaRPr>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623">
                <a:solidFill>
                  <a:schemeClr val="tx1">
                    <a:tint val="75000"/>
                  </a:schemeClr>
                </a:solidFill>
              </a:defRPr>
            </a:lvl1pPr>
          </a:lstStyle>
          <a:p>
            <a:pPr defTabSz="316520"/>
            <a:endParaRPr lang="x-none">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623">
                <a:solidFill>
                  <a:schemeClr val="tx1">
                    <a:tint val="75000"/>
                  </a:schemeClr>
                </a:solidFill>
              </a:defRPr>
            </a:lvl1pPr>
          </a:lstStyle>
          <a:p>
            <a:pPr defTabSz="316520"/>
            <a:fld id="{ED6906D2-065F-43B2-BBEA-86A2F77FE7B3}" type="slidenum">
              <a:rPr lang="x-none" smtClean="0">
                <a:solidFill>
                  <a:prstClr val="black">
                    <a:tint val="75000"/>
                  </a:prstClr>
                </a:solidFill>
              </a:rPr>
              <a:pPr defTabSz="316520"/>
              <a:t>‹#›</a:t>
            </a:fld>
            <a:endParaRPr lang="x-none">
              <a:solidFill>
                <a:prstClr val="black">
                  <a:tint val="75000"/>
                </a:prstClr>
              </a:solidFill>
            </a:endParaRPr>
          </a:p>
        </p:txBody>
      </p:sp>
    </p:spTree>
    <p:extLst>
      <p:ext uri="{BB962C8B-B14F-4D97-AF65-F5344CB8AC3E}">
        <p14:creationId xmlns:p14="http://schemas.microsoft.com/office/powerpoint/2010/main" val="201350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74779" rtl="0" eaLnBrk="1" latinLnBrk="0" hangingPunct="1">
        <a:lnSpc>
          <a:spcPct val="90000"/>
        </a:lnSpc>
        <a:spcBef>
          <a:spcPct val="0"/>
        </a:spcBef>
        <a:buNone/>
        <a:defRPr sz="2285" kern="1200">
          <a:solidFill>
            <a:schemeClr val="tx1"/>
          </a:solidFill>
          <a:latin typeface="+mj-lt"/>
          <a:ea typeface="+mj-ea"/>
          <a:cs typeface="+mj-cs"/>
        </a:defRPr>
      </a:lvl1pPr>
    </p:titleStyle>
    <p:bodyStyle>
      <a:lvl1pPr marL="118695" indent="-118695" algn="l" defTabSz="474779" rtl="0" eaLnBrk="1" latinLnBrk="0" hangingPunct="1">
        <a:lnSpc>
          <a:spcPct val="90000"/>
        </a:lnSpc>
        <a:spcBef>
          <a:spcPts val="519"/>
        </a:spcBef>
        <a:buFont typeface="Arial" panose="020B0604020202020204" pitchFamily="34" charset="0"/>
        <a:buChar char="•"/>
        <a:defRPr sz="1454" kern="1200">
          <a:solidFill>
            <a:schemeClr val="tx1"/>
          </a:solidFill>
          <a:latin typeface="+mn-lt"/>
          <a:ea typeface="+mn-ea"/>
          <a:cs typeface="+mn-cs"/>
        </a:defRPr>
      </a:lvl1pPr>
      <a:lvl2pPr marL="356085" indent="-118695" algn="l" defTabSz="474779" rtl="0" eaLnBrk="1" latinLnBrk="0" hangingPunct="1">
        <a:lnSpc>
          <a:spcPct val="90000"/>
        </a:lnSpc>
        <a:spcBef>
          <a:spcPts val="260"/>
        </a:spcBef>
        <a:buFont typeface="Arial" panose="020B0604020202020204" pitchFamily="34" charset="0"/>
        <a:buChar char="•"/>
        <a:defRPr sz="1246" kern="1200">
          <a:solidFill>
            <a:schemeClr val="tx1"/>
          </a:solidFill>
          <a:latin typeface="+mn-lt"/>
          <a:ea typeface="+mn-ea"/>
          <a:cs typeface="+mn-cs"/>
        </a:defRPr>
      </a:lvl2pPr>
      <a:lvl3pPr marL="593474" indent="-118695" algn="l" defTabSz="474779" rtl="0" eaLnBrk="1" latinLnBrk="0" hangingPunct="1">
        <a:lnSpc>
          <a:spcPct val="90000"/>
        </a:lnSpc>
        <a:spcBef>
          <a:spcPts val="260"/>
        </a:spcBef>
        <a:buFont typeface="Arial" panose="020B0604020202020204" pitchFamily="34" charset="0"/>
        <a:buChar char="•"/>
        <a:defRPr sz="1038" kern="1200">
          <a:solidFill>
            <a:schemeClr val="tx1"/>
          </a:solidFill>
          <a:latin typeface="+mn-lt"/>
          <a:ea typeface="+mn-ea"/>
          <a:cs typeface="+mn-cs"/>
        </a:defRPr>
      </a:lvl3pPr>
      <a:lvl4pPr marL="830864"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4pPr>
      <a:lvl5pPr marL="1068254"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5pPr>
      <a:lvl6pPr marL="1305643"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6pPr>
      <a:lvl7pPr marL="1543033"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7pPr>
      <a:lvl8pPr marL="1780423"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8pPr>
      <a:lvl9pPr marL="2017812"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9pPr>
    </p:bodyStyle>
    <p:otherStyle>
      <a:defPPr>
        <a:defRPr lang="en-US"/>
      </a:defPPr>
      <a:lvl1pPr marL="0" algn="l" defTabSz="474779" rtl="0" eaLnBrk="1" latinLnBrk="0" hangingPunct="1">
        <a:defRPr sz="935" kern="1200">
          <a:solidFill>
            <a:schemeClr val="tx1"/>
          </a:solidFill>
          <a:latin typeface="+mn-lt"/>
          <a:ea typeface="+mn-ea"/>
          <a:cs typeface="+mn-cs"/>
        </a:defRPr>
      </a:lvl1pPr>
      <a:lvl2pPr marL="237390" algn="l" defTabSz="474779" rtl="0" eaLnBrk="1" latinLnBrk="0" hangingPunct="1">
        <a:defRPr sz="935" kern="1200">
          <a:solidFill>
            <a:schemeClr val="tx1"/>
          </a:solidFill>
          <a:latin typeface="+mn-lt"/>
          <a:ea typeface="+mn-ea"/>
          <a:cs typeface="+mn-cs"/>
        </a:defRPr>
      </a:lvl2pPr>
      <a:lvl3pPr marL="474779" algn="l" defTabSz="474779" rtl="0" eaLnBrk="1" latinLnBrk="0" hangingPunct="1">
        <a:defRPr sz="935" kern="1200">
          <a:solidFill>
            <a:schemeClr val="tx1"/>
          </a:solidFill>
          <a:latin typeface="+mn-lt"/>
          <a:ea typeface="+mn-ea"/>
          <a:cs typeface="+mn-cs"/>
        </a:defRPr>
      </a:lvl3pPr>
      <a:lvl4pPr marL="712169" algn="l" defTabSz="474779" rtl="0" eaLnBrk="1" latinLnBrk="0" hangingPunct="1">
        <a:defRPr sz="935" kern="1200">
          <a:solidFill>
            <a:schemeClr val="tx1"/>
          </a:solidFill>
          <a:latin typeface="+mn-lt"/>
          <a:ea typeface="+mn-ea"/>
          <a:cs typeface="+mn-cs"/>
        </a:defRPr>
      </a:lvl4pPr>
      <a:lvl5pPr marL="949559" algn="l" defTabSz="474779" rtl="0" eaLnBrk="1" latinLnBrk="0" hangingPunct="1">
        <a:defRPr sz="935" kern="1200">
          <a:solidFill>
            <a:schemeClr val="tx1"/>
          </a:solidFill>
          <a:latin typeface="+mn-lt"/>
          <a:ea typeface="+mn-ea"/>
          <a:cs typeface="+mn-cs"/>
        </a:defRPr>
      </a:lvl5pPr>
      <a:lvl6pPr marL="1186948" algn="l" defTabSz="474779" rtl="0" eaLnBrk="1" latinLnBrk="0" hangingPunct="1">
        <a:defRPr sz="935" kern="1200">
          <a:solidFill>
            <a:schemeClr val="tx1"/>
          </a:solidFill>
          <a:latin typeface="+mn-lt"/>
          <a:ea typeface="+mn-ea"/>
          <a:cs typeface="+mn-cs"/>
        </a:defRPr>
      </a:lvl6pPr>
      <a:lvl7pPr marL="1424338" algn="l" defTabSz="474779" rtl="0" eaLnBrk="1" latinLnBrk="0" hangingPunct="1">
        <a:defRPr sz="935" kern="1200">
          <a:solidFill>
            <a:schemeClr val="tx1"/>
          </a:solidFill>
          <a:latin typeface="+mn-lt"/>
          <a:ea typeface="+mn-ea"/>
          <a:cs typeface="+mn-cs"/>
        </a:defRPr>
      </a:lvl7pPr>
      <a:lvl8pPr marL="1661728" algn="l" defTabSz="474779" rtl="0" eaLnBrk="1" latinLnBrk="0" hangingPunct="1">
        <a:defRPr sz="935" kern="1200">
          <a:solidFill>
            <a:schemeClr val="tx1"/>
          </a:solidFill>
          <a:latin typeface="+mn-lt"/>
          <a:ea typeface="+mn-ea"/>
          <a:cs typeface="+mn-cs"/>
        </a:defRPr>
      </a:lvl8pPr>
      <a:lvl9pPr marL="1899117" algn="l" defTabSz="474779" rtl="0" eaLnBrk="1" latinLnBrk="0" hangingPunct="1">
        <a:defRPr sz="9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NULL" TargetMode="External"/><Relationship Id="rId1" Type="http://schemas.openxmlformats.org/officeDocument/2006/relationships/slideLayout" Target="../slideLayouts/slideLayout13.xml"/><Relationship Id="rId4" Type="http://schemas.openxmlformats.org/officeDocument/2006/relationships/hyperlink" Target="https://sustainabledevelopment.un.org/sids2014/samoapathway"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5_1AS8X7wY"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ent Placeholder 4">
            <a:extLst>
              <a:ext uri="{FF2B5EF4-FFF2-40B4-BE49-F238E27FC236}">
                <a16:creationId xmlns:a16="http://schemas.microsoft.com/office/drawing/2014/main" id="{B85D6FD9-C726-4C2A-8E5D-CC042708482C}"/>
              </a:ext>
            </a:extLst>
          </p:cNvPr>
          <p:cNvSpPr txBox="1">
            <a:spLocks/>
          </p:cNvSpPr>
          <p:nvPr/>
        </p:nvSpPr>
        <p:spPr>
          <a:xfrm>
            <a:off x="1069503" y="4067892"/>
            <a:ext cx="10654360" cy="3171125"/>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600" b="1" dirty="0" smtClean="0">
                <a:solidFill>
                  <a:srgbClr val="10489B"/>
                </a:solidFill>
              </a:rPr>
              <a:t>Scientific Advisory board Meeting</a:t>
            </a:r>
          </a:p>
          <a:p>
            <a:r>
              <a:rPr lang="en-GB" sz="3600" b="1" dirty="0" smtClean="0">
                <a:solidFill>
                  <a:srgbClr val="10489B"/>
                </a:solidFill>
              </a:rPr>
              <a:t>20</a:t>
            </a:r>
            <a:r>
              <a:rPr lang="en-GB" sz="3600" b="1" baseline="30000" dirty="0" smtClean="0">
                <a:solidFill>
                  <a:srgbClr val="10489B"/>
                </a:solidFill>
              </a:rPr>
              <a:t>th</a:t>
            </a:r>
            <a:r>
              <a:rPr lang="en-GB" sz="3600" b="1" dirty="0" smtClean="0">
                <a:solidFill>
                  <a:srgbClr val="10489B"/>
                </a:solidFill>
              </a:rPr>
              <a:t> October </a:t>
            </a:r>
          </a:p>
          <a:p>
            <a:endParaRPr lang="en-US" altLang="en-US" dirty="0">
              <a:latin typeface="Lato"/>
            </a:endParaRPr>
          </a:p>
          <a:p>
            <a:r>
              <a:rPr lang="en-US" altLang="en-US" sz="2800" dirty="0" smtClean="0">
                <a:latin typeface="Lato"/>
              </a:rPr>
              <a:t>                </a:t>
            </a:r>
            <a:endParaRPr lang="en-US" altLang="en-US" sz="2800" dirty="0">
              <a:latin typeface="Lato"/>
            </a:endParaRPr>
          </a:p>
          <a:p>
            <a:endParaRPr lang="en-US" altLang="en-US" sz="2800" dirty="0">
              <a:latin typeface="Lato"/>
            </a:endParaRPr>
          </a:p>
          <a:p>
            <a:endParaRPr lang="en-US" dirty="0"/>
          </a:p>
        </p:txBody>
      </p:sp>
      <p:pic>
        <p:nvPicPr>
          <p:cNvPr id="3" name="Picture 2" descr="A person in a suit and tie&#10;&#10;Description automatically generated">
            <a:extLst>
              <a:ext uri="{FF2B5EF4-FFF2-40B4-BE49-F238E27FC236}">
                <a16:creationId xmlns:a16="http://schemas.microsoft.com/office/drawing/2014/main" id="{6D50833D-F122-478A-9C27-E2A69EB472C8}"/>
              </a:ext>
            </a:extLst>
          </p:cNvPr>
          <p:cNvPicPr>
            <a:picLocks noChangeAspect="1"/>
          </p:cNvPicPr>
          <p:nvPr/>
        </p:nvPicPr>
        <p:blipFill>
          <a:blip r:embed="rId2"/>
          <a:stretch>
            <a:fillRect/>
          </a:stretch>
        </p:blipFill>
        <p:spPr>
          <a:xfrm>
            <a:off x="4415051" y="5659534"/>
            <a:ext cx="1533939" cy="66754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7C50834A-9A89-4A70-BC87-082A30DF6D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7166" y="5592925"/>
            <a:ext cx="2120968" cy="86442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8E73C3DF-9983-4C95-B43C-29869FE4B41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1941" y="5723197"/>
            <a:ext cx="1635125" cy="603885"/>
          </a:xfrm>
          <a:prstGeom prst="rect">
            <a:avLst/>
          </a:prstGeom>
        </p:spPr>
      </p:pic>
      <p:sp>
        <p:nvSpPr>
          <p:cNvPr id="56" name="Rectangle 55">
            <a:extLst>
              <a:ext uri="{FF2B5EF4-FFF2-40B4-BE49-F238E27FC236}">
                <a16:creationId xmlns:a16="http://schemas.microsoft.com/office/drawing/2014/main" id="{18086259-0591-4F3C-A577-B2DED9458614}"/>
              </a:ext>
            </a:extLst>
          </p:cNvPr>
          <p:cNvSpPr/>
          <p:nvPr/>
        </p:nvSpPr>
        <p:spPr>
          <a:xfrm>
            <a:off x="6956219" y="5637617"/>
            <a:ext cx="2728948" cy="902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none" dirty="0">
              <a:solidFill>
                <a:schemeClr val="tx1"/>
              </a:solidFill>
            </a:endParaRPr>
          </a:p>
        </p:txBody>
      </p:sp>
      <p:sp>
        <p:nvSpPr>
          <p:cNvPr id="177" name="Freeform: Shape 176">
            <a:extLst>
              <a:ext uri="{FF2B5EF4-FFF2-40B4-BE49-F238E27FC236}">
                <a16:creationId xmlns:a16="http://schemas.microsoft.com/office/drawing/2014/main" id="{16FA38BE-E0A4-43D8-99D9-74A809B2B58D}"/>
              </a:ext>
            </a:extLst>
          </p:cNvPr>
          <p:cNvSpPr/>
          <p:nvPr/>
        </p:nvSpPr>
        <p:spPr>
          <a:xfrm>
            <a:off x="7083652" y="2766410"/>
            <a:ext cx="184473" cy="241671"/>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179" name="Freeform: Shape 178">
            <a:extLst>
              <a:ext uri="{FF2B5EF4-FFF2-40B4-BE49-F238E27FC236}">
                <a16:creationId xmlns:a16="http://schemas.microsoft.com/office/drawing/2014/main" id="{D41ED1A8-04A3-4718-9861-1DBA6FC393EA}"/>
              </a:ext>
            </a:extLst>
          </p:cNvPr>
          <p:cNvSpPr/>
          <p:nvPr/>
        </p:nvSpPr>
        <p:spPr>
          <a:xfrm>
            <a:off x="7295033" y="2829123"/>
            <a:ext cx="161213" cy="182957"/>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181" name="Freeform: Shape 180">
            <a:extLst>
              <a:ext uri="{FF2B5EF4-FFF2-40B4-BE49-F238E27FC236}">
                <a16:creationId xmlns:a16="http://schemas.microsoft.com/office/drawing/2014/main" id="{639F0A86-0DDC-4692-988F-14D7E30FA137}"/>
              </a:ext>
            </a:extLst>
          </p:cNvPr>
          <p:cNvSpPr/>
          <p:nvPr/>
        </p:nvSpPr>
        <p:spPr>
          <a:xfrm>
            <a:off x="7483770" y="2829123"/>
            <a:ext cx="152473" cy="182957"/>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183" name="Freeform: Shape 182">
            <a:extLst>
              <a:ext uri="{FF2B5EF4-FFF2-40B4-BE49-F238E27FC236}">
                <a16:creationId xmlns:a16="http://schemas.microsoft.com/office/drawing/2014/main" id="{9B377958-39AB-4026-8732-AB3CC981B3F9}"/>
              </a:ext>
            </a:extLst>
          </p:cNvPr>
          <p:cNvSpPr/>
          <p:nvPr/>
        </p:nvSpPr>
        <p:spPr>
          <a:xfrm>
            <a:off x="7661847" y="2766410"/>
            <a:ext cx="29656" cy="241671"/>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185" name="Freeform: Shape 184">
            <a:extLst>
              <a:ext uri="{FF2B5EF4-FFF2-40B4-BE49-F238E27FC236}">
                <a16:creationId xmlns:a16="http://schemas.microsoft.com/office/drawing/2014/main" id="{9504DCB1-C27C-4361-9A1D-FFCBB648B611}"/>
              </a:ext>
            </a:extLst>
          </p:cNvPr>
          <p:cNvSpPr/>
          <p:nvPr/>
        </p:nvSpPr>
        <p:spPr>
          <a:xfrm>
            <a:off x="7717529" y="2762287"/>
            <a:ext cx="102359" cy="245794"/>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187" name="Freeform: Shape 186">
            <a:extLst>
              <a:ext uri="{FF2B5EF4-FFF2-40B4-BE49-F238E27FC236}">
                <a16:creationId xmlns:a16="http://schemas.microsoft.com/office/drawing/2014/main" id="{4A665610-EA29-4C76-A2C9-43096D91822A}"/>
              </a:ext>
            </a:extLst>
          </p:cNvPr>
          <p:cNvSpPr/>
          <p:nvPr/>
        </p:nvSpPr>
        <p:spPr>
          <a:xfrm>
            <a:off x="7830620" y="2766410"/>
            <a:ext cx="29656" cy="241671"/>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189" name="Freeform: Shape 188">
            <a:extLst>
              <a:ext uri="{FF2B5EF4-FFF2-40B4-BE49-F238E27FC236}">
                <a16:creationId xmlns:a16="http://schemas.microsoft.com/office/drawing/2014/main" id="{97CB8130-6051-465D-9D23-F64DDC25E26C}"/>
              </a:ext>
            </a:extLst>
          </p:cNvPr>
          <p:cNvSpPr/>
          <p:nvPr/>
        </p:nvSpPr>
        <p:spPr>
          <a:xfrm>
            <a:off x="7896417" y="2829123"/>
            <a:ext cx="152473" cy="182957"/>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191" name="Freeform: Shape 190">
            <a:extLst>
              <a:ext uri="{FF2B5EF4-FFF2-40B4-BE49-F238E27FC236}">
                <a16:creationId xmlns:a16="http://schemas.microsoft.com/office/drawing/2014/main" id="{43D8525A-B0D0-43BB-BA9B-0CD34612E88A}"/>
              </a:ext>
            </a:extLst>
          </p:cNvPr>
          <p:cNvSpPr/>
          <p:nvPr/>
        </p:nvSpPr>
        <p:spPr>
          <a:xfrm>
            <a:off x="8177330" y="2766410"/>
            <a:ext cx="31929" cy="241671"/>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193" name="Freeform: Shape 192">
            <a:extLst>
              <a:ext uri="{FF2B5EF4-FFF2-40B4-BE49-F238E27FC236}">
                <a16:creationId xmlns:a16="http://schemas.microsoft.com/office/drawing/2014/main" id="{A995C7D0-916B-466A-9026-4879D2660AD5}"/>
              </a:ext>
            </a:extLst>
          </p:cNvPr>
          <p:cNvSpPr/>
          <p:nvPr/>
        </p:nvSpPr>
        <p:spPr>
          <a:xfrm>
            <a:off x="8250016" y="2829123"/>
            <a:ext cx="145372" cy="182957"/>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195" name="Freeform: Shape 194">
            <a:extLst>
              <a:ext uri="{FF2B5EF4-FFF2-40B4-BE49-F238E27FC236}">
                <a16:creationId xmlns:a16="http://schemas.microsoft.com/office/drawing/2014/main" id="{049B2B82-DB1E-4166-A23F-AC784F586725}"/>
              </a:ext>
            </a:extLst>
          </p:cNvPr>
          <p:cNvSpPr/>
          <p:nvPr/>
        </p:nvSpPr>
        <p:spPr>
          <a:xfrm>
            <a:off x="8430014" y="2766410"/>
            <a:ext cx="29674" cy="241671"/>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197" name="Freeform: Shape 196">
            <a:extLst>
              <a:ext uri="{FF2B5EF4-FFF2-40B4-BE49-F238E27FC236}">
                <a16:creationId xmlns:a16="http://schemas.microsoft.com/office/drawing/2014/main" id="{95B25314-E9D2-462B-92AD-9F8F63A99243}"/>
              </a:ext>
            </a:extLst>
          </p:cNvPr>
          <p:cNvSpPr/>
          <p:nvPr/>
        </p:nvSpPr>
        <p:spPr>
          <a:xfrm>
            <a:off x="8495599" y="2829123"/>
            <a:ext cx="161284" cy="182957"/>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199" name="Freeform: Shape 198">
            <a:extLst>
              <a:ext uri="{FF2B5EF4-FFF2-40B4-BE49-F238E27FC236}">
                <a16:creationId xmlns:a16="http://schemas.microsoft.com/office/drawing/2014/main" id="{138CD92B-48BA-48F9-84AD-B0A515B0D88B}"/>
              </a:ext>
            </a:extLst>
          </p:cNvPr>
          <p:cNvSpPr/>
          <p:nvPr/>
        </p:nvSpPr>
        <p:spPr>
          <a:xfrm>
            <a:off x="8693429" y="2829123"/>
            <a:ext cx="142271" cy="178958"/>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201" name="Freeform: Shape 200">
            <a:extLst>
              <a:ext uri="{FF2B5EF4-FFF2-40B4-BE49-F238E27FC236}">
                <a16:creationId xmlns:a16="http://schemas.microsoft.com/office/drawing/2014/main" id="{B4DA631F-392E-4005-9D77-8716910E676E}"/>
              </a:ext>
            </a:extLst>
          </p:cNvPr>
          <p:cNvSpPr/>
          <p:nvPr/>
        </p:nvSpPr>
        <p:spPr>
          <a:xfrm>
            <a:off x="8870537" y="2766410"/>
            <a:ext cx="151839" cy="245670"/>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203" name="Freeform: Shape 202">
            <a:extLst>
              <a:ext uri="{FF2B5EF4-FFF2-40B4-BE49-F238E27FC236}">
                <a16:creationId xmlns:a16="http://schemas.microsoft.com/office/drawing/2014/main" id="{DE9B1BE2-625C-47FE-882E-CDB0888D64D3}"/>
              </a:ext>
            </a:extLst>
          </p:cNvPr>
          <p:cNvSpPr/>
          <p:nvPr/>
        </p:nvSpPr>
        <p:spPr>
          <a:xfrm>
            <a:off x="9057125" y="2829123"/>
            <a:ext cx="145372" cy="182957"/>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205" name="Freeform: Shape 204">
            <a:extLst>
              <a:ext uri="{FF2B5EF4-FFF2-40B4-BE49-F238E27FC236}">
                <a16:creationId xmlns:a16="http://schemas.microsoft.com/office/drawing/2014/main" id="{E235CE1B-DAE9-499A-B710-C4797F34B413}"/>
              </a:ext>
            </a:extLst>
          </p:cNvPr>
          <p:cNvSpPr/>
          <p:nvPr/>
        </p:nvSpPr>
        <p:spPr>
          <a:xfrm>
            <a:off x="9334390" y="2766410"/>
            <a:ext cx="230657" cy="241671"/>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207" name="Freeform: Shape 206">
            <a:extLst>
              <a:ext uri="{FF2B5EF4-FFF2-40B4-BE49-F238E27FC236}">
                <a16:creationId xmlns:a16="http://schemas.microsoft.com/office/drawing/2014/main" id="{9B3192B2-17C9-48D9-8A95-75A3FD0C1903}"/>
              </a:ext>
            </a:extLst>
          </p:cNvPr>
          <p:cNvSpPr/>
          <p:nvPr/>
        </p:nvSpPr>
        <p:spPr>
          <a:xfrm>
            <a:off x="9602756" y="2829123"/>
            <a:ext cx="161284" cy="182957"/>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209" name="Freeform: Shape 208">
            <a:extLst>
              <a:ext uri="{FF2B5EF4-FFF2-40B4-BE49-F238E27FC236}">
                <a16:creationId xmlns:a16="http://schemas.microsoft.com/office/drawing/2014/main" id="{D42995CE-7C57-4B50-8AF1-6A85F35A0B10}"/>
              </a:ext>
            </a:extLst>
          </p:cNvPr>
          <p:cNvSpPr/>
          <p:nvPr/>
        </p:nvSpPr>
        <p:spPr>
          <a:xfrm>
            <a:off x="9800234" y="2829123"/>
            <a:ext cx="95135" cy="178958"/>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211" name="Freeform: Shape 210">
            <a:extLst>
              <a:ext uri="{FF2B5EF4-FFF2-40B4-BE49-F238E27FC236}">
                <a16:creationId xmlns:a16="http://schemas.microsoft.com/office/drawing/2014/main" id="{BBC6B2EE-6D68-494E-B3B1-586F0C2371AF}"/>
              </a:ext>
            </a:extLst>
          </p:cNvPr>
          <p:cNvSpPr/>
          <p:nvPr/>
        </p:nvSpPr>
        <p:spPr>
          <a:xfrm>
            <a:off x="9913184" y="2766410"/>
            <a:ext cx="29674" cy="241671"/>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213" name="Freeform: Shape 212">
            <a:extLst>
              <a:ext uri="{FF2B5EF4-FFF2-40B4-BE49-F238E27FC236}">
                <a16:creationId xmlns:a16="http://schemas.microsoft.com/office/drawing/2014/main" id="{25A6CAEA-1C33-483B-8D1F-570DE55AD22E}"/>
              </a:ext>
            </a:extLst>
          </p:cNvPr>
          <p:cNvSpPr/>
          <p:nvPr/>
        </p:nvSpPr>
        <p:spPr>
          <a:xfrm>
            <a:off x="9988003" y="2829123"/>
            <a:ext cx="142289" cy="178958"/>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215" name="Freeform: Shape 214">
            <a:extLst>
              <a:ext uri="{FF2B5EF4-FFF2-40B4-BE49-F238E27FC236}">
                <a16:creationId xmlns:a16="http://schemas.microsoft.com/office/drawing/2014/main" id="{3BF5AEE7-6946-4BDB-B1C0-5358A08AC0AC}"/>
              </a:ext>
            </a:extLst>
          </p:cNvPr>
          <p:cNvSpPr/>
          <p:nvPr/>
        </p:nvSpPr>
        <p:spPr>
          <a:xfrm>
            <a:off x="10165868" y="2829123"/>
            <a:ext cx="161407" cy="182957"/>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217" name="Freeform: Shape 216">
            <a:extLst>
              <a:ext uri="{FF2B5EF4-FFF2-40B4-BE49-F238E27FC236}">
                <a16:creationId xmlns:a16="http://schemas.microsoft.com/office/drawing/2014/main" id="{AEE8A277-3CC1-4FAE-84B7-0F27175AB2C1}"/>
              </a:ext>
            </a:extLst>
          </p:cNvPr>
          <p:cNvSpPr/>
          <p:nvPr/>
        </p:nvSpPr>
        <p:spPr>
          <a:xfrm>
            <a:off x="7082348" y="3185118"/>
            <a:ext cx="182482" cy="241670"/>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219" name="Freeform: Shape 218">
            <a:extLst>
              <a:ext uri="{FF2B5EF4-FFF2-40B4-BE49-F238E27FC236}">
                <a16:creationId xmlns:a16="http://schemas.microsoft.com/office/drawing/2014/main" id="{7096FA1C-A0C2-4ECA-985B-3789406BE3CD}"/>
              </a:ext>
            </a:extLst>
          </p:cNvPr>
          <p:cNvSpPr/>
          <p:nvPr/>
        </p:nvSpPr>
        <p:spPr>
          <a:xfrm>
            <a:off x="7305218" y="3185118"/>
            <a:ext cx="29673" cy="241670"/>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221" name="Freeform: Shape 220">
            <a:extLst>
              <a:ext uri="{FF2B5EF4-FFF2-40B4-BE49-F238E27FC236}">
                <a16:creationId xmlns:a16="http://schemas.microsoft.com/office/drawing/2014/main" id="{5DA08BD8-418D-4972-9C85-DE5646B73B76}"/>
              </a:ext>
            </a:extLst>
          </p:cNvPr>
          <p:cNvSpPr/>
          <p:nvPr/>
        </p:nvSpPr>
        <p:spPr>
          <a:xfrm>
            <a:off x="7369040" y="3247761"/>
            <a:ext cx="164015" cy="183028"/>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223" name="Freeform: Shape 222">
            <a:extLst>
              <a:ext uri="{FF2B5EF4-FFF2-40B4-BE49-F238E27FC236}">
                <a16:creationId xmlns:a16="http://schemas.microsoft.com/office/drawing/2014/main" id="{4E0051F3-BA8C-4EDC-A02D-83AC28FC5BA9}"/>
              </a:ext>
            </a:extLst>
          </p:cNvPr>
          <p:cNvSpPr/>
          <p:nvPr/>
        </p:nvSpPr>
        <p:spPr>
          <a:xfrm>
            <a:off x="7568033" y="3185118"/>
            <a:ext cx="29656" cy="241670"/>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225" name="Freeform: Shape 224">
            <a:extLst>
              <a:ext uri="{FF2B5EF4-FFF2-40B4-BE49-F238E27FC236}">
                <a16:creationId xmlns:a16="http://schemas.microsoft.com/office/drawing/2014/main" id="{B347EB46-666F-4481-A222-D74304ACBB5F}"/>
              </a:ext>
            </a:extLst>
          </p:cNvPr>
          <p:cNvSpPr/>
          <p:nvPr/>
        </p:nvSpPr>
        <p:spPr>
          <a:xfrm>
            <a:off x="7642852" y="3247761"/>
            <a:ext cx="142271" cy="179028"/>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227" name="Freeform: Shape 226">
            <a:extLst>
              <a:ext uri="{FF2B5EF4-FFF2-40B4-BE49-F238E27FC236}">
                <a16:creationId xmlns:a16="http://schemas.microsoft.com/office/drawing/2014/main" id="{BCCB2597-C963-4649-87F2-0C08BD5FC474}"/>
              </a:ext>
            </a:extLst>
          </p:cNvPr>
          <p:cNvSpPr/>
          <p:nvPr/>
        </p:nvSpPr>
        <p:spPr>
          <a:xfrm>
            <a:off x="7812647" y="3251690"/>
            <a:ext cx="160596" cy="175099"/>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229" name="Freeform: Shape 228">
            <a:extLst>
              <a:ext uri="{FF2B5EF4-FFF2-40B4-BE49-F238E27FC236}">
                <a16:creationId xmlns:a16="http://schemas.microsoft.com/office/drawing/2014/main" id="{C2E692AD-F4EF-45BE-8A6A-8A61F041BA8D}"/>
              </a:ext>
            </a:extLst>
          </p:cNvPr>
          <p:cNvSpPr/>
          <p:nvPr/>
        </p:nvSpPr>
        <p:spPr>
          <a:xfrm>
            <a:off x="7989350" y="3247761"/>
            <a:ext cx="161266" cy="183028"/>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231" name="Freeform: Shape 230">
            <a:extLst>
              <a:ext uri="{FF2B5EF4-FFF2-40B4-BE49-F238E27FC236}">
                <a16:creationId xmlns:a16="http://schemas.microsoft.com/office/drawing/2014/main" id="{612352E6-02D3-4E4D-808C-E6FFB277BECA}"/>
              </a:ext>
            </a:extLst>
          </p:cNvPr>
          <p:cNvSpPr/>
          <p:nvPr/>
        </p:nvSpPr>
        <p:spPr>
          <a:xfrm>
            <a:off x="8175321" y="3247761"/>
            <a:ext cx="145372" cy="183028"/>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233" name="Freeform: Shape 232">
            <a:extLst>
              <a:ext uri="{FF2B5EF4-FFF2-40B4-BE49-F238E27FC236}">
                <a16:creationId xmlns:a16="http://schemas.microsoft.com/office/drawing/2014/main" id="{D2E22893-893E-420C-8ED0-FA2C46746A75}"/>
              </a:ext>
            </a:extLst>
          </p:cNvPr>
          <p:cNvSpPr/>
          <p:nvPr/>
        </p:nvSpPr>
        <p:spPr>
          <a:xfrm>
            <a:off x="8356147" y="3185118"/>
            <a:ext cx="29673" cy="241670"/>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235" name="Freeform: Shape 234">
            <a:extLst>
              <a:ext uri="{FF2B5EF4-FFF2-40B4-BE49-F238E27FC236}">
                <a16:creationId xmlns:a16="http://schemas.microsoft.com/office/drawing/2014/main" id="{2D3FC0F8-73E9-4246-AD2C-EFAAA65DAB11}"/>
              </a:ext>
            </a:extLst>
          </p:cNvPr>
          <p:cNvSpPr/>
          <p:nvPr/>
        </p:nvSpPr>
        <p:spPr>
          <a:xfrm>
            <a:off x="8419952" y="3247761"/>
            <a:ext cx="164032" cy="183028"/>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237" name="Freeform: Shape 236">
            <a:extLst>
              <a:ext uri="{FF2B5EF4-FFF2-40B4-BE49-F238E27FC236}">
                <a16:creationId xmlns:a16="http://schemas.microsoft.com/office/drawing/2014/main" id="{573DFB5F-C1FE-4EDA-AB4C-85AD4847F3A8}"/>
              </a:ext>
            </a:extLst>
          </p:cNvPr>
          <p:cNvSpPr/>
          <p:nvPr/>
        </p:nvSpPr>
        <p:spPr>
          <a:xfrm>
            <a:off x="8618734" y="3247761"/>
            <a:ext cx="142288" cy="179028"/>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239" name="Freeform: Shape 238">
            <a:extLst>
              <a:ext uri="{FF2B5EF4-FFF2-40B4-BE49-F238E27FC236}">
                <a16:creationId xmlns:a16="http://schemas.microsoft.com/office/drawing/2014/main" id="{4C4B446C-E231-40EA-BD51-A7BADF77287E}"/>
              </a:ext>
            </a:extLst>
          </p:cNvPr>
          <p:cNvSpPr/>
          <p:nvPr/>
        </p:nvSpPr>
        <p:spPr>
          <a:xfrm>
            <a:off x="8794679" y="3247761"/>
            <a:ext cx="145372" cy="183028"/>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241" name="Freeform: Shape 240">
            <a:extLst>
              <a:ext uri="{FF2B5EF4-FFF2-40B4-BE49-F238E27FC236}">
                <a16:creationId xmlns:a16="http://schemas.microsoft.com/office/drawing/2014/main" id="{5EE903CD-A08A-4C74-AD07-F8D3C7991801}"/>
              </a:ext>
            </a:extLst>
          </p:cNvPr>
          <p:cNvSpPr/>
          <p:nvPr/>
        </p:nvSpPr>
        <p:spPr>
          <a:xfrm>
            <a:off x="9027733" y="3185118"/>
            <a:ext cx="226182" cy="241670"/>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243" name="Freeform: Shape 242">
            <a:extLst>
              <a:ext uri="{FF2B5EF4-FFF2-40B4-BE49-F238E27FC236}">
                <a16:creationId xmlns:a16="http://schemas.microsoft.com/office/drawing/2014/main" id="{2E8A853A-6FC3-4AAE-BBF0-7DBA480592EA}"/>
              </a:ext>
            </a:extLst>
          </p:cNvPr>
          <p:cNvSpPr/>
          <p:nvPr/>
        </p:nvSpPr>
        <p:spPr>
          <a:xfrm>
            <a:off x="9275060" y="3185118"/>
            <a:ext cx="29674" cy="241670"/>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245" name="Freeform: Shape 244">
            <a:extLst>
              <a:ext uri="{FF2B5EF4-FFF2-40B4-BE49-F238E27FC236}">
                <a16:creationId xmlns:a16="http://schemas.microsoft.com/office/drawing/2014/main" id="{D88EAC5F-02D8-443B-8ECD-77BBF3800DB4}"/>
              </a:ext>
            </a:extLst>
          </p:cNvPr>
          <p:cNvSpPr/>
          <p:nvPr/>
        </p:nvSpPr>
        <p:spPr>
          <a:xfrm>
            <a:off x="9340786" y="3247761"/>
            <a:ext cx="161407" cy="183028"/>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247" name="Freeform: Shape 246">
            <a:extLst>
              <a:ext uri="{FF2B5EF4-FFF2-40B4-BE49-F238E27FC236}">
                <a16:creationId xmlns:a16="http://schemas.microsoft.com/office/drawing/2014/main" id="{387DC794-B756-4BBA-9C5A-5257BB4CFF1C}"/>
              </a:ext>
            </a:extLst>
          </p:cNvPr>
          <p:cNvSpPr/>
          <p:nvPr/>
        </p:nvSpPr>
        <p:spPr>
          <a:xfrm>
            <a:off x="9538123" y="3247761"/>
            <a:ext cx="95135" cy="179028"/>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249" name="Freeform: Shape 248">
            <a:extLst>
              <a:ext uri="{FF2B5EF4-FFF2-40B4-BE49-F238E27FC236}">
                <a16:creationId xmlns:a16="http://schemas.microsoft.com/office/drawing/2014/main" id="{0B42B1AC-61A7-4DE1-9B3A-48277675DCDA}"/>
              </a:ext>
            </a:extLst>
          </p:cNvPr>
          <p:cNvSpPr/>
          <p:nvPr/>
        </p:nvSpPr>
        <p:spPr>
          <a:xfrm>
            <a:off x="9634633" y="3190563"/>
            <a:ext cx="85355" cy="23849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251" name="Freeform: Shape 250">
            <a:extLst>
              <a:ext uri="{FF2B5EF4-FFF2-40B4-BE49-F238E27FC236}">
                <a16:creationId xmlns:a16="http://schemas.microsoft.com/office/drawing/2014/main" id="{A36C76D5-F215-4C8D-8DA9-1FDD2E8C0CA3}"/>
              </a:ext>
            </a:extLst>
          </p:cNvPr>
          <p:cNvSpPr/>
          <p:nvPr/>
        </p:nvSpPr>
        <p:spPr>
          <a:xfrm>
            <a:off x="9841943" y="3185118"/>
            <a:ext cx="190463" cy="241670"/>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253" name="Freeform: Shape 252">
            <a:extLst>
              <a:ext uri="{FF2B5EF4-FFF2-40B4-BE49-F238E27FC236}">
                <a16:creationId xmlns:a16="http://schemas.microsoft.com/office/drawing/2014/main" id="{613FAAF0-35BC-4802-9985-588187E46592}"/>
              </a:ext>
            </a:extLst>
          </p:cNvPr>
          <p:cNvSpPr/>
          <p:nvPr/>
        </p:nvSpPr>
        <p:spPr>
          <a:xfrm>
            <a:off x="10072407" y="3247761"/>
            <a:ext cx="161408" cy="183028"/>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255" name="Freeform: Shape 254">
            <a:extLst>
              <a:ext uri="{FF2B5EF4-FFF2-40B4-BE49-F238E27FC236}">
                <a16:creationId xmlns:a16="http://schemas.microsoft.com/office/drawing/2014/main" id="{87C708D5-6803-48C6-BABD-604CF3D118B2}"/>
              </a:ext>
            </a:extLst>
          </p:cNvPr>
          <p:cNvSpPr/>
          <p:nvPr/>
        </p:nvSpPr>
        <p:spPr>
          <a:xfrm>
            <a:off x="10253779" y="3190563"/>
            <a:ext cx="85408" cy="23849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257" name="Freeform: Shape 256">
            <a:extLst>
              <a:ext uri="{FF2B5EF4-FFF2-40B4-BE49-F238E27FC236}">
                <a16:creationId xmlns:a16="http://schemas.microsoft.com/office/drawing/2014/main" id="{AE45866A-B8FA-4A3C-A879-BC86CB291BC4}"/>
              </a:ext>
            </a:extLst>
          </p:cNvPr>
          <p:cNvSpPr/>
          <p:nvPr/>
        </p:nvSpPr>
        <p:spPr>
          <a:xfrm>
            <a:off x="10342641" y="3251690"/>
            <a:ext cx="240208" cy="175099"/>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259" name="Freeform: Shape 258">
            <a:extLst>
              <a:ext uri="{FF2B5EF4-FFF2-40B4-BE49-F238E27FC236}">
                <a16:creationId xmlns:a16="http://schemas.microsoft.com/office/drawing/2014/main" id="{83D29B0E-82D0-4BBB-92C2-BED07290A5B4}"/>
              </a:ext>
            </a:extLst>
          </p:cNvPr>
          <p:cNvSpPr/>
          <p:nvPr/>
        </p:nvSpPr>
        <p:spPr>
          <a:xfrm>
            <a:off x="10596682" y="3247761"/>
            <a:ext cx="164033" cy="183028"/>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261" name="Freeform: Shape 260">
            <a:extLst>
              <a:ext uri="{FF2B5EF4-FFF2-40B4-BE49-F238E27FC236}">
                <a16:creationId xmlns:a16="http://schemas.microsoft.com/office/drawing/2014/main" id="{B0F2F5C3-A9EB-46E6-81E2-20AE797BAD75}"/>
              </a:ext>
            </a:extLst>
          </p:cNvPr>
          <p:cNvSpPr/>
          <p:nvPr/>
        </p:nvSpPr>
        <p:spPr>
          <a:xfrm>
            <a:off x="10795129" y="3247761"/>
            <a:ext cx="95135" cy="179028"/>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263" name="Freeform: Shape 262">
            <a:extLst>
              <a:ext uri="{FF2B5EF4-FFF2-40B4-BE49-F238E27FC236}">
                <a16:creationId xmlns:a16="http://schemas.microsoft.com/office/drawing/2014/main" id="{AA737923-D94C-473B-A466-91C7C516ED34}"/>
              </a:ext>
            </a:extLst>
          </p:cNvPr>
          <p:cNvSpPr/>
          <p:nvPr/>
        </p:nvSpPr>
        <p:spPr>
          <a:xfrm>
            <a:off x="10908079" y="3185118"/>
            <a:ext cx="145038" cy="241670"/>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265" name="Freeform: Shape 264">
            <a:extLst>
              <a:ext uri="{FF2B5EF4-FFF2-40B4-BE49-F238E27FC236}">
                <a16:creationId xmlns:a16="http://schemas.microsoft.com/office/drawing/2014/main" id="{7FA75344-CC3D-4E1F-9C25-240DB004A000}"/>
              </a:ext>
            </a:extLst>
          </p:cNvPr>
          <p:cNvSpPr/>
          <p:nvPr/>
        </p:nvSpPr>
        <p:spPr>
          <a:xfrm>
            <a:off x="2445782" y="1162218"/>
            <a:ext cx="836359" cy="667573"/>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endParaRPr lang="x-none"/>
          </a:p>
        </p:txBody>
      </p:sp>
      <p:sp>
        <p:nvSpPr>
          <p:cNvPr id="267" name="Freeform: Shape 266">
            <a:extLst>
              <a:ext uri="{FF2B5EF4-FFF2-40B4-BE49-F238E27FC236}">
                <a16:creationId xmlns:a16="http://schemas.microsoft.com/office/drawing/2014/main" id="{9DE7D658-DF0F-4D1F-9D0D-102EAD8CD9A4}"/>
              </a:ext>
            </a:extLst>
          </p:cNvPr>
          <p:cNvSpPr/>
          <p:nvPr/>
        </p:nvSpPr>
        <p:spPr>
          <a:xfrm>
            <a:off x="1806602" y="526125"/>
            <a:ext cx="912428" cy="499712"/>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solidFill>
            <a:srgbClr val="2964B4"/>
          </a:solidFill>
          <a:ln w="17617" cap="flat">
            <a:noFill/>
            <a:prstDash val="solid"/>
            <a:miter/>
          </a:ln>
        </p:spPr>
        <p:txBody>
          <a:bodyPr rtlCol="0" anchor="ctr"/>
          <a:lstStyle/>
          <a:p>
            <a:endParaRPr lang="x-none"/>
          </a:p>
        </p:txBody>
      </p:sp>
      <p:sp>
        <p:nvSpPr>
          <p:cNvPr id="269" name="Freeform: Shape 268">
            <a:extLst>
              <a:ext uri="{FF2B5EF4-FFF2-40B4-BE49-F238E27FC236}">
                <a16:creationId xmlns:a16="http://schemas.microsoft.com/office/drawing/2014/main" id="{4D0CBDAA-498D-49DE-A98D-90DEE39B9916}"/>
              </a:ext>
            </a:extLst>
          </p:cNvPr>
          <p:cNvSpPr/>
          <p:nvPr/>
        </p:nvSpPr>
        <p:spPr>
          <a:xfrm>
            <a:off x="927766" y="2235645"/>
            <a:ext cx="912569" cy="480617"/>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solidFill>
            <a:srgbClr val="2964B4"/>
          </a:solidFill>
          <a:ln w="17617" cap="flat">
            <a:noFill/>
            <a:prstDash val="solid"/>
            <a:miter/>
          </a:ln>
        </p:spPr>
        <p:txBody>
          <a:bodyPr rtlCol="0" anchor="ctr"/>
          <a:lstStyle/>
          <a:p>
            <a:endParaRPr lang="x-none"/>
          </a:p>
        </p:txBody>
      </p:sp>
      <p:sp>
        <p:nvSpPr>
          <p:cNvPr id="271" name="Freeform: Shape 270">
            <a:extLst>
              <a:ext uri="{FF2B5EF4-FFF2-40B4-BE49-F238E27FC236}">
                <a16:creationId xmlns:a16="http://schemas.microsoft.com/office/drawing/2014/main" id="{6E90AE56-FB3E-485A-A7FC-7839A8C85571}"/>
              </a:ext>
            </a:extLst>
          </p:cNvPr>
          <p:cNvSpPr/>
          <p:nvPr/>
        </p:nvSpPr>
        <p:spPr>
          <a:xfrm>
            <a:off x="672144" y="1167741"/>
            <a:ext cx="350321" cy="924195"/>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solidFill>
            <a:srgbClr val="2964B4"/>
          </a:solidFill>
          <a:ln w="17617" cap="flat">
            <a:noFill/>
            <a:prstDash val="solid"/>
            <a:miter/>
          </a:ln>
        </p:spPr>
        <p:txBody>
          <a:bodyPr rtlCol="0" anchor="ctr"/>
          <a:lstStyle/>
          <a:p>
            <a:endParaRPr lang="x-none"/>
          </a:p>
        </p:txBody>
      </p:sp>
      <p:sp>
        <p:nvSpPr>
          <p:cNvPr id="273" name="Freeform: Shape 272">
            <a:extLst>
              <a:ext uri="{FF2B5EF4-FFF2-40B4-BE49-F238E27FC236}">
                <a16:creationId xmlns:a16="http://schemas.microsoft.com/office/drawing/2014/main" id="{62B2C3C6-4BF7-4931-AAE8-669121864890}"/>
              </a:ext>
            </a:extLst>
          </p:cNvPr>
          <p:cNvSpPr/>
          <p:nvPr/>
        </p:nvSpPr>
        <p:spPr>
          <a:xfrm>
            <a:off x="1989568" y="2091936"/>
            <a:ext cx="912428" cy="513139"/>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solidFill>
            <a:srgbClr val="2964B4"/>
          </a:solidFill>
          <a:ln w="17617" cap="flat">
            <a:noFill/>
            <a:prstDash val="solid"/>
            <a:miter/>
          </a:ln>
        </p:spPr>
        <p:txBody>
          <a:bodyPr rtlCol="0" anchor="ctr"/>
          <a:lstStyle/>
          <a:p>
            <a:endParaRPr lang="x-none"/>
          </a:p>
        </p:txBody>
      </p:sp>
      <p:sp>
        <p:nvSpPr>
          <p:cNvPr id="275" name="Freeform: Shape 274">
            <a:extLst>
              <a:ext uri="{FF2B5EF4-FFF2-40B4-BE49-F238E27FC236}">
                <a16:creationId xmlns:a16="http://schemas.microsoft.com/office/drawing/2014/main" id="{F4960444-7B16-4F3B-84C8-1BAD75923784}"/>
              </a:ext>
            </a:extLst>
          </p:cNvPr>
          <p:cNvSpPr/>
          <p:nvPr/>
        </p:nvSpPr>
        <p:spPr>
          <a:xfrm>
            <a:off x="758298" y="633237"/>
            <a:ext cx="912499" cy="495289"/>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solidFill>
            <a:srgbClr val="2964B4"/>
          </a:solidFill>
          <a:ln w="17617" cap="flat">
            <a:noFill/>
            <a:prstDash val="solid"/>
            <a:miter/>
          </a:ln>
        </p:spPr>
        <p:txBody>
          <a:bodyPr rtlCol="0" anchor="ctr"/>
          <a:lstStyle/>
          <a:p>
            <a:endParaRPr lang="x-none"/>
          </a:p>
        </p:txBody>
      </p:sp>
      <p:sp>
        <p:nvSpPr>
          <p:cNvPr id="277" name="Freeform: Shape 276">
            <a:extLst>
              <a:ext uri="{FF2B5EF4-FFF2-40B4-BE49-F238E27FC236}">
                <a16:creationId xmlns:a16="http://schemas.microsoft.com/office/drawing/2014/main" id="{C90BD5BE-C4E0-4424-90BC-94E2E3F8D4FC}"/>
              </a:ext>
            </a:extLst>
          </p:cNvPr>
          <p:cNvSpPr/>
          <p:nvPr/>
        </p:nvSpPr>
        <p:spPr>
          <a:xfrm>
            <a:off x="5054779" y="1449387"/>
            <a:ext cx="856394" cy="705595"/>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279" name="Freeform: Shape 278">
            <a:extLst>
              <a:ext uri="{FF2B5EF4-FFF2-40B4-BE49-F238E27FC236}">
                <a16:creationId xmlns:a16="http://schemas.microsoft.com/office/drawing/2014/main" id="{0C0926C8-82DD-41EE-B97E-3E20DE57EEA2}"/>
              </a:ext>
            </a:extLst>
          </p:cNvPr>
          <p:cNvSpPr/>
          <p:nvPr/>
        </p:nvSpPr>
        <p:spPr>
          <a:xfrm>
            <a:off x="6166818" y="1449387"/>
            <a:ext cx="659886" cy="705595"/>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281" name="Freeform: Shape 280">
            <a:extLst>
              <a:ext uri="{FF2B5EF4-FFF2-40B4-BE49-F238E27FC236}">
                <a16:creationId xmlns:a16="http://schemas.microsoft.com/office/drawing/2014/main" id="{68093360-A62D-40CD-A67B-49A24EFA5973}"/>
              </a:ext>
            </a:extLst>
          </p:cNvPr>
          <p:cNvSpPr/>
          <p:nvPr/>
        </p:nvSpPr>
        <p:spPr>
          <a:xfrm>
            <a:off x="7082349" y="852619"/>
            <a:ext cx="1501636" cy="1302363"/>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283" name="Freeform: Shape 282">
            <a:extLst>
              <a:ext uri="{FF2B5EF4-FFF2-40B4-BE49-F238E27FC236}">
                <a16:creationId xmlns:a16="http://schemas.microsoft.com/office/drawing/2014/main" id="{B6F3D617-17D2-4475-89C7-AD10FEC67508}"/>
              </a:ext>
            </a:extLst>
          </p:cNvPr>
          <p:cNvSpPr/>
          <p:nvPr/>
        </p:nvSpPr>
        <p:spPr>
          <a:xfrm>
            <a:off x="8753993" y="869836"/>
            <a:ext cx="1278414" cy="1252338"/>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285" name="Freeform: Shape 284">
            <a:extLst>
              <a:ext uri="{FF2B5EF4-FFF2-40B4-BE49-F238E27FC236}">
                <a16:creationId xmlns:a16="http://schemas.microsoft.com/office/drawing/2014/main" id="{CAE1C924-428D-446B-B9BD-1761EC8911E3}"/>
              </a:ext>
            </a:extLst>
          </p:cNvPr>
          <p:cNvSpPr/>
          <p:nvPr/>
        </p:nvSpPr>
        <p:spPr>
          <a:xfrm>
            <a:off x="10288052" y="862593"/>
            <a:ext cx="1108697" cy="1322293"/>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287" name="Freeform: Shape 286">
            <a:extLst>
              <a:ext uri="{FF2B5EF4-FFF2-40B4-BE49-F238E27FC236}">
                <a16:creationId xmlns:a16="http://schemas.microsoft.com/office/drawing/2014/main" id="{30523DA7-5126-4834-B092-C3A865257347}"/>
              </a:ext>
            </a:extLst>
          </p:cNvPr>
          <p:cNvSpPr/>
          <p:nvPr/>
        </p:nvSpPr>
        <p:spPr>
          <a:xfrm>
            <a:off x="4183636" y="957587"/>
            <a:ext cx="701135" cy="1197395"/>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pic>
        <p:nvPicPr>
          <p:cNvPr id="2" name="Picture 1"/>
          <p:cNvPicPr>
            <a:picLocks noChangeAspect="1"/>
          </p:cNvPicPr>
          <p:nvPr/>
        </p:nvPicPr>
        <p:blipFill>
          <a:blip r:embed="rId5"/>
          <a:stretch>
            <a:fillRect/>
          </a:stretch>
        </p:blipFill>
        <p:spPr>
          <a:xfrm>
            <a:off x="5948990" y="5572647"/>
            <a:ext cx="1627773" cy="841321"/>
          </a:xfrm>
          <a:prstGeom prst="rect">
            <a:avLst/>
          </a:prstGeom>
        </p:spPr>
      </p:pic>
      <p:pic>
        <p:nvPicPr>
          <p:cNvPr id="7" name="Picture 6"/>
          <p:cNvPicPr>
            <a:picLocks noChangeAspect="1"/>
          </p:cNvPicPr>
          <p:nvPr/>
        </p:nvPicPr>
        <p:blipFill>
          <a:blip r:embed="rId6"/>
          <a:stretch>
            <a:fillRect/>
          </a:stretch>
        </p:blipFill>
        <p:spPr>
          <a:xfrm>
            <a:off x="7713987" y="5637617"/>
            <a:ext cx="3964636" cy="587179"/>
          </a:xfrm>
          <a:prstGeom prst="rect">
            <a:avLst/>
          </a:prstGeom>
        </p:spPr>
      </p:pic>
    </p:spTree>
    <p:extLst>
      <p:ext uri="{BB962C8B-B14F-4D97-AF65-F5344CB8AC3E}">
        <p14:creationId xmlns:p14="http://schemas.microsoft.com/office/powerpoint/2010/main" val="1068713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182"/>
            <a:ext cx="10515600" cy="601527"/>
          </a:xfrm>
        </p:spPr>
        <p:txBody>
          <a:bodyPr>
            <a:normAutofit/>
          </a:bodyPr>
          <a:lstStyle/>
          <a:p>
            <a:r>
              <a:rPr lang="en-US" sz="3200" b="1" dirty="0">
                <a:solidFill>
                  <a:srgbClr val="FF0000"/>
                </a:solidFill>
              </a:rPr>
              <a:t>Preliminary results to date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07019945"/>
              </p:ext>
            </p:extLst>
          </p:nvPr>
        </p:nvGraphicFramePr>
        <p:xfrm>
          <a:off x="264394" y="770709"/>
          <a:ext cx="7364321" cy="5964312"/>
        </p:xfrm>
        <a:graphic>
          <a:graphicData uri="http://schemas.openxmlformats.org/drawingml/2006/table">
            <a:tbl>
              <a:tblPr/>
              <a:tblGrid>
                <a:gridCol w="631077">
                  <a:extLst>
                    <a:ext uri="{9D8B030D-6E8A-4147-A177-3AD203B41FA5}">
                      <a16:colId xmlns:a16="http://schemas.microsoft.com/office/drawing/2014/main" val="2029915621"/>
                    </a:ext>
                  </a:extLst>
                </a:gridCol>
                <a:gridCol w="604782">
                  <a:extLst>
                    <a:ext uri="{9D8B030D-6E8A-4147-A177-3AD203B41FA5}">
                      <a16:colId xmlns:a16="http://schemas.microsoft.com/office/drawing/2014/main" val="2246685603"/>
                    </a:ext>
                  </a:extLst>
                </a:gridCol>
                <a:gridCol w="574982">
                  <a:extLst>
                    <a:ext uri="{9D8B030D-6E8A-4147-A177-3AD203B41FA5}">
                      <a16:colId xmlns:a16="http://schemas.microsoft.com/office/drawing/2014/main" val="3271720399"/>
                    </a:ext>
                  </a:extLst>
                </a:gridCol>
                <a:gridCol w="462790">
                  <a:extLst>
                    <a:ext uri="{9D8B030D-6E8A-4147-A177-3AD203B41FA5}">
                      <a16:colId xmlns:a16="http://schemas.microsoft.com/office/drawing/2014/main" val="2192027657"/>
                    </a:ext>
                  </a:extLst>
                </a:gridCol>
                <a:gridCol w="462790">
                  <a:extLst>
                    <a:ext uri="{9D8B030D-6E8A-4147-A177-3AD203B41FA5}">
                      <a16:colId xmlns:a16="http://schemas.microsoft.com/office/drawing/2014/main" val="2736357628"/>
                    </a:ext>
                  </a:extLst>
                </a:gridCol>
                <a:gridCol w="462790">
                  <a:extLst>
                    <a:ext uri="{9D8B030D-6E8A-4147-A177-3AD203B41FA5}">
                      <a16:colId xmlns:a16="http://schemas.microsoft.com/office/drawing/2014/main" val="3066353243"/>
                    </a:ext>
                  </a:extLst>
                </a:gridCol>
                <a:gridCol w="462790">
                  <a:extLst>
                    <a:ext uri="{9D8B030D-6E8A-4147-A177-3AD203B41FA5}">
                      <a16:colId xmlns:a16="http://schemas.microsoft.com/office/drawing/2014/main" val="4041847382"/>
                    </a:ext>
                  </a:extLst>
                </a:gridCol>
                <a:gridCol w="462790">
                  <a:extLst>
                    <a:ext uri="{9D8B030D-6E8A-4147-A177-3AD203B41FA5}">
                      <a16:colId xmlns:a16="http://schemas.microsoft.com/office/drawing/2014/main" val="995565663"/>
                    </a:ext>
                  </a:extLst>
                </a:gridCol>
                <a:gridCol w="462790">
                  <a:extLst>
                    <a:ext uri="{9D8B030D-6E8A-4147-A177-3AD203B41FA5}">
                      <a16:colId xmlns:a16="http://schemas.microsoft.com/office/drawing/2014/main" val="2893907155"/>
                    </a:ext>
                  </a:extLst>
                </a:gridCol>
                <a:gridCol w="462790">
                  <a:extLst>
                    <a:ext uri="{9D8B030D-6E8A-4147-A177-3AD203B41FA5}">
                      <a16:colId xmlns:a16="http://schemas.microsoft.com/office/drawing/2014/main" val="412661169"/>
                    </a:ext>
                  </a:extLst>
                </a:gridCol>
                <a:gridCol w="462790">
                  <a:extLst>
                    <a:ext uri="{9D8B030D-6E8A-4147-A177-3AD203B41FA5}">
                      <a16:colId xmlns:a16="http://schemas.microsoft.com/office/drawing/2014/main" val="8691294"/>
                    </a:ext>
                  </a:extLst>
                </a:gridCol>
                <a:gridCol w="462790">
                  <a:extLst>
                    <a:ext uri="{9D8B030D-6E8A-4147-A177-3AD203B41FA5}">
                      <a16:colId xmlns:a16="http://schemas.microsoft.com/office/drawing/2014/main" val="788206890"/>
                    </a:ext>
                  </a:extLst>
                </a:gridCol>
                <a:gridCol w="462790">
                  <a:extLst>
                    <a:ext uri="{9D8B030D-6E8A-4147-A177-3AD203B41FA5}">
                      <a16:colId xmlns:a16="http://schemas.microsoft.com/office/drawing/2014/main" val="3965320113"/>
                    </a:ext>
                  </a:extLst>
                </a:gridCol>
                <a:gridCol w="462790">
                  <a:extLst>
                    <a:ext uri="{9D8B030D-6E8A-4147-A177-3AD203B41FA5}">
                      <a16:colId xmlns:a16="http://schemas.microsoft.com/office/drawing/2014/main" val="1748495216"/>
                    </a:ext>
                  </a:extLst>
                </a:gridCol>
                <a:gridCol w="462790">
                  <a:extLst>
                    <a:ext uri="{9D8B030D-6E8A-4147-A177-3AD203B41FA5}">
                      <a16:colId xmlns:a16="http://schemas.microsoft.com/office/drawing/2014/main" val="3360540574"/>
                    </a:ext>
                  </a:extLst>
                </a:gridCol>
              </a:tblGrid>
              <a:tr h="148842">
                <a:tc>
                  <a:txBody>
                    <a:bodyPr/>
                    <a:lstStyle/>
                    <a:p>
                      <a:pPr algn="l" fontAlgn="b"/>
                      <a:r>
                        <a:rPr lang="en-US" sz="800" b="0" i="0" u="none" strike="noStrike">
                          <a:solidFill>
                            <a:srgbClr val="000000"/>
                          </a:solidFill>
                          <a:effectLst/>
                          <a:latin typeface="Calibri" panose="020F0502020204030204" pitchFamily="34" charset="0"/>
                        </a:rPr>
                        <a:t>longitude</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latitude</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date</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time</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depth</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temperature</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salinity</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dissolved oxygen</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pH</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turbidity</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Pressure</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TDS</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DO%</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93338314"/>
                  </a:ext>
                </a:extLst>
              </a:tr>
              <a:tr h="148842">
                <a:tc>
                  <a:txBody>
                    <a:bodyPr/>
                    <a:lstStyle/>
                    <a:p>
                      <a:pPr algn="l" fontAlgn="b"/>
                      <a:r>
                        <a:rPr lang="en-US" sz="800" b="0" i="0" u="none" strike="noStrike">
                          <a:solidFill>
                            <a:srgbClr val="000000"/>
                          </a:solidFill>
                          <a:effectLst/>
                          <a:latin typeface="Calibri" panose="020F0502020204030204" pitchFamily="34" charset="0"/>
                        </a:rPr>
                        <a:t>decimal degrees</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decimal degrees</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YYYY-MM-DD</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HH:MM</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m</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°C</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ppt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mg/L</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m</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mmHg</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mg/L</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%L</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4133455608"/>
                  </a:ext>
                </a:extLst>
              </a:tr>
              <a:tr h="84221">
                <a:tc>
                  <a:txBody>
                    <a:bodyPr/>
                    <a:lstStyle/>
                    <a:p>
                      <a:pPr algn="l" fontAlgn="b"/>
                      <a:r>
                        <a:rPr lang="en-US" sz="800" b="0" i="0" u="none" strike="noStrike">
                          <a:solidFill>
                            <a:srgbClr val="000000"/>
                          </a:solidFill>
                          <a:effectLst/>
                          <a:latin typeface="Calibri" panose="020F0502020204030204" pitchFamily="34" charset="0"/>
                        </a:rPr>
                        <a:t>GPS</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GPS</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YSI meter</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YSI meter</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YSI meter</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pH</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Secchi disk</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YSI meter</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YSI meter</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YSI meter</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772527311"/>
                  </a:ext>
                </a:extLst>
              </a:tr>
              <a:tr h="84221">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59687504"/>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2022-02-01</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10:12</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6.120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91.500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934651296"/>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2022-02-01</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10:12</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5.510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027599785"/>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2022-02-01</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10:12</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5.440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r>
                        <a:rPr lang="en-US" sz="800" b="0" i="0" u="none" strike="noStrike">
                          <a:solidFill>
                            <a:srgbClr val="000000"/>
                          </a:solidFill>
                          <a:effectLst/>
                          <a:latin typeface="Calibri" panose="020F0502020204030204" pitchFamily="34" charset="0"/>
                        </a:rPr>
                        <a:t>-</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84.200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719916933"/>
                  </a:ext>
                </a:extLst>
              </a:tr>
              <a:tr h="84221">
                <a:tc>
                  <a:txBody>
                    <a:bodyPr/>
                    <a:lstStyle/>
                    <a:p>
                      <a:pPr algn="ctr" fontAlgn="b"/>
                      <a:r>
                        <a:rPr lang="en-US" sz="800" b="0" i="0" u="none" strike="noStrike">
                          <a:solidFill>
                            <a:srgbClr val="000000"/>
                          </a:solidFill>
                          <a:effectLst/>
                          <a:latin typeface="Calibri" panose="020F0502020204030204" pitchFamily="34" charset="0"/>
                        </a:rPr>
                        <a:t>178.425500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-18.131630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2022-02-01</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10:45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28.400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4.360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28688.000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66.800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215317058"/>
                  </a:ext>
                </a:extLst>
              </a:tr>
              <a:tr h="84221">
                <a:tc>
                  <a:txBody>
                    <a:bodyPr/>
                    <a:lstStyle/>
                    <a:p>
                      <a:pPr algn="ctr" fontAlgn="b"/>
                      <a:r>
                        <a:rPr lang="en-US" sz="800" b="0" i="0" u="none" strike="noStrike">
                          <a:solidFill>
                            <a:srgbClr val="000000"/>
                          </a:solidFill>
                          <a:effectLst/>
                          <a:latin typeface="Calibri" panose="020F0502020204030204" pitchFamily="34" charset="0"/>
                        </a:rPr>
                        <a:t>178.425500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-18.131630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2022-02-01</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10:45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750.100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30029.000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78.600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383536717"/>
                  </a:ext>
                </a:extLst>
              </a:tr>
              <a:tr h="84221">
                <a:tc>
                  <a:txBody>
                    <a:bodyPr/>
                    <a:lstStyle/>
                    <a:p>
                      <a:pPr algn="ctr" fontAlgn="b"/>
                      <a:r>
                        <a:rPr lang="en-US" sz="800" b="0" i="0" u="none" strike="noStrike">
                          <a:solidFill>
                            <a:srgbClr val="000000"/>
                          </a:solidFill>
                          <a:effectLst/>
                          <a:latin typeface="Calibri" panose="020F0502020204030204" pitchFamily="34" charset="0"/>
                        </a:rPr>
                        <a:t>178.425500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-18.131630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2022-02-01</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10:45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750.100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30930.000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78.600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4070120111"/>
                  </a:ext>
                </a:extLst>
              </a:tr>
              <a:tr h="84221">
                <a:tc>
                  <a:txBody>
                    <a:bodyPr/>
                    <a:lstStyle/>
                    <a:p>
                      <a:pPr algn="ctr" fontAlgn="b"/>
                      <a:r>
                        <a:rPr lang="en-US" sz="800" b="0" i="0" u="none" strike="noStrike">
                          <a:solidFill>
                            <a:srgbClr val="000000"/>
                          </a:solidFill>
                          <a:effectLst/>
                          <a:latin typeface="Calibri" panose="020F0502020204030204" pitchFamily="34" charset="0"/>
                        </a:rPr>
                        <a:t>178.425933</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10:57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6.820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751.100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27047.000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54682124"/>
                  </a:ext>
                </a:extLst>
              </a:tr>
              <a:tr h="84221">
                <a:tc>
                  <a:txBody>
                    <a:bodyPr/>
                    <a:lstStyle/>
                    <a:p>
                      <a:pPr algn="ctr" fontAlgn="b"/>
                      <a:r>
                        <a:rPr lang="en-US" sz="800" b="0" i="0" u="none" strike="noStrike">
                          <a:solidFill>
                            <a:srgbClr val="000000"/>
                          </a:solidFill>
                          <a:effectLst/>
                          <a:latin typeface="Calibri" panose="020F0502020204030204" pitchFamily="34" charset="0"/>
                        </a:rPr>
                        <a:t>178.425933</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10:57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5.980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750.900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29011.000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92.800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53237414"/>
                  </a:ext>
                </a:extLst>
              </a:tr>
              <a:tr h="84221">
                <a:tc>
                  <a:txBody>
                    <a:bodyPr/>
                    <a:lstStyle/>
                    <a:p>
                      <a:pPr algn="ctr" fontAlgn="b"/>
                      <a:r>
                        <a:rPr lang="en-US" sz="800" b="0" i="0" u="none" strike="noStrike">
                          <a:solidFill>
                            <a:srgbClr val="000000"/>
                          </a:solidFill>
                          <a:effectLst/>
                          <a:latin typeface="Calibri" panose="020F0502020204030204" pitchFamily="34" charset="0"/>
                        </a:rPr>
                        <a:t>178.425933</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10:57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5.760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750.800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29348.000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87.000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46741921"/>
                  </a:ext>
                </a:extLst>
              </a:tr>
              <a:tr h="84221">
                <a:tc>
                  <a:txBody>
                    <a:bodyPr/>
                    <a:lstStyle/>
                    <a:p>
                      <a:pPr algn="ctr" fontAlgn="b"/>
                      <a:r>
                        <a:rPr lang="en-US" sz="800" b="0" i="0" u="none" strike="noStrike">
                          <a:solidFill>
                            <a:srgbClr val="000000"/>
                          </a:solidFill>
                          <a:effectLst/>
                          <a:latin typeface="Calibri" panose="020F0502020204030204" pitchFamily="34" charset="0"/>
                        </a:rPr>
                        <a:t>178.402850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dirty="0">
                          <a:solidFill>
                            <a:srgbClr val="000000"/>
                          </a:solidFill>
                          <a:effectLst/>
                          <a:latin typeface="Calibri" panose="020F0502020204030204" pitchFamily="34" charset="0"/>
                        </a:rPr>
                        <a:t>-18.136017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10:05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6.410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22552.000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96.000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714067676"/>
                  </a:ext>
                </a:extLst>
              </a:tr>
              <a:tr h="84221">
                <a:tc>
                  <a:txBody>
                    <a:bodyPr/>
                    <a:lstStyle/>
                    <a:p>
                      <a:pPr algn="ctr" fontAlgn="b"/>
                      <a:r>
                        <a:rPr lang="en-US" sz="800" b="0" i="0" u="none" strike="noStrike">
                          <a:solidFill>
                            <a:srgbClr val="000000"/>
                          </a:solidFill>
                          <a:effectLst/>
                          <a:latin typeface="Calibri" panose="020F0502020204030204" pitchFamily="34" charset="0"/>
                        </a:rPr>
                        <a:t>178.402850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-18.136017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10:05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6.220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751.100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27646.000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289956393"/>
                  </a:ext>
                </a:extLst>
              </a:tr>
              <a:tr h="84221">
                <a:tc>
                  <a:txBody>
                    <a:bodyPr/>
                    <a:lstStyle/>
                    <a:p>
                      <a:pPr algn="ctr" fontAlgn="b"/>
                      <a:r>
                        <a:rPr lang="en-US" sz="800" b="0" i="0" u="none" strike="noStrike">
                          <a:solidFill>
                            <a:srgbClr val="000000"/>
                          </a:solidFill>
                          <a:effectLst/>
                          <a:latin typeface="Calibri" panose="020F0502020204030204" pitchFamily="34" charset="0"/>
                        </a:rPr>
                        <a:t>178.402850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-18.136017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2022-02-16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10:05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6.030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751.200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29400.000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91.300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001980822"/>
                  </a:ext>
                </a:extLst>
              </a:tr>
              <a:tr h="84221">
                <a:tc>
                  <a:txBody>
                    <a:bodyPr/>
                    <a:lstStyle/>
                    <a:p>
                      <a:pPr algn="r" fontAlgn="b"/>
                      <a:r>
                        <a:rPr lang="en-US" sz="800" b="0" i="0" u="none" strike="noStrike">
                          <a:solidFill>
                            <a:srgbClr val="000000"/>
                          </a:solidFill>
                          <a:effectLst/>
                          <a:latin typeface="Calibri" panose="020F0502020204030204" pitchFamily="34" charset="0"/>
                        </a:rPr>
                        <a:t>178.42550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-18.13163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2022-05-25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09:20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4.970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759.200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30305.000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924697644"/>
                  </a:ext>
                </a:extLst>
              </a:tr>
              <a:tr h="84221">
                <a:tc>
                  <a:txBody>
                    <a:bodyPr/>
                    <a:lstStyle/>
                    <a:p>
                      <a:pPr algn="r" fontAlgn="b"/>
                      <a:r>
                        <a:rPr lang="en-US" sz="800" b="0" i="0" u="none" strike="noStrike">
                          <a:solidFill>
                            <a:srgbClr val="000000"/>
                          </a:solidFill>
                          <a:effectLst/>
                          <a:latin typeface="Calibri" panose="020F0502020204030204" pitchFamily="34" charset="0"/>
                        </a:rPr>
                        <a:t>178.42550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-18.13163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2022-05-25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09:20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6.050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759.200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30631.000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89.400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235016730"/>
                  </a:ext>
                </a:extLst>
              </a:tr>
              <a:tr h="84221">
                <a:tc>
                  <a:txBody>
                    <a:bodyPr/>
                    <a:lstStyle/>
                    <a:p>
                      <a:pPr algn="r" fontAlgn="b"/>
                      <a:r>
                        <a:rPr lang="en-US" sz="800" b="0" i="0" u="none" strike="noStrike">
                          <a:solidFill>
                            <a:srgbClr val="000000"/>
                          </a:solidFill>
                          <a:effectLst/>
                          <a:latin typeface="Calibri" panose="020F0502020204030204" pitchFamily="34" charset="0"/>
                        </a:rPr>
                        <a:t>178.42550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-18.13163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2022-05-25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09:20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759.100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30611.000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84.700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148237526"/>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2022-05-25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10:08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5.270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759.100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30117.000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78.200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236252918"/>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2022-05-25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10:08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5.460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759.100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30222.000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80.800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877930367"/>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2022-05-25</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10:08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5.460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759.100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30359.000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623353682"/>
                  </a:ext>
                </a:extLst>
              </a:tr>
              <a:tr h="84221">
                <a:tc>
                  <a:txBody>
                    <a:bodyPr/>
                    <a:lstStyle/>
                    <a:p>
                      <a:pPr algn="ctr" fontAlgn="b"/>
                      <a:r>
                        <a:rPr lang="en-US" sz="800" b="0" i="0" u="none" strike="noStrike">
                          <a:solidFill>
                            <a:srgbClr val="000000"/>
                          </a:solidFill>
                          <a:effectLst/>
                          <a:latin typeface="Calibri" panose="020F0502020204030204" pitchFamily="34" charset="0"/>
                        </a:rPr>
                        <a:t>178.425933</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754.300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30938.000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96.500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684223865"/>
                  </a:ext>
                </a:extLst>
              </a:tr>
              <a:tr h="84221">
                <a:tc>
                  <a:txBody>
                    <a:bodyPr/>
                    <a:lstStyle/>
                    <a:p>
                      <a:pPr algn="ctr" fontAlgn="b"/>
                      <a:r>
                        <a:rPr lang="en-US" sz="800" b="0" i="0" u="none" strike="noStrike">
                          <a:solidFill>
                            <a:srgbClr val="000000"/>
                          </a:solidFill>
                          <a:effectLst/>
                          <a:latin typeface="Calibri" panose="020F0502020204030204" pitchFamily="34" charset="0"/>
                        </a:rPr>
                        <a:t>178.425933</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31.100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6.210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30970.000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91.700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578430003"/>
                  </a:ext>
                </a:extLst>
              </a:tr>
              <a:tr h="84221">
                <a:tc>
                  <a:txBody>
                    <a:bodyPr/>
                    <a:lstStyle/>
                    <a:p>
                      <a:pPr algn="ctr" fontAlgn="b"/>
                      <a:r>
                        <a:rPr lang="en-US" sz="800" b="0" i="0" u="none" strike="noStrike">
                          <a:solidFill>
                            <a:srgbClr val="000000"/>
                          </a:solidFill>
                          <a:effectLst/>
                          <a:latin typeface="Calibri" panose="020F0502020204030204" pitchFamily="34" charset="0"/>
                        </a:rPr>
                        <a:t>178.425933</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-18.129300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10:16</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6.020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31005.000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dirty="0">
                          <a:solidFill>
                            <a:srgbClr val="000000"/>
                          </a:solidFill>
                          <a:effectLst/>
                          <a:latin typeface="Calibri" panose="020F0502020204030204" pitchFamily="34" charset="0"/>
                        </a:rPr>
                        <a:t>89.300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991982490"/>
                  </a:ext>
                </a:extLst>
              </a:tr>
              <a:tr h="84221">
                <a:tc>
                  <a:txBody>
                    <a:bodyPr/>
                    <a:lstStyle/>
                    <a:p>
                      <a:pPr algn="ctr" fontAlgn="b"/>
                      <a:r>
                        <a:rPr lang="en-US" sz="800" b="0" i="0" u="none" strike="noStrike">
                          <a:solidFill>
                            <a:srgbClr val="000000"/>
                          </a:solidFill>
                          <a:effectLst/>
                          <a:latin typeface="Calibri" panose="020F0502020204030204" pitchFamily="34" charset="0"/>
                        </a:rPr>
                        <a:t>178.402850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-18.136017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10:58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6.090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12.000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753.800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30137.000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89.800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513709455"/>
                  </a:ext>
                </a:extLst>
              </a:tr>
              <a:tr h="84221">
                <a:tc>
                  <a:txBody>
                    <a:bodyPr/>
                    <a:lstStyle/>
                    <a:p>
                      <a:pPr algn="ctr" fontAlgn="b"/>
                      <a:r>
                        <a:rPr lang="en-US" sz="800" b="0" i="0" u="none" strike="noStrike">
                          <a:solidFill>
                            <a:srgbClr val="000000"/>
                          </a:solidFill>
                          <a:effectLst/>
                          <a:latin typeface="Calibri" panose="020F0502020204030204" pitchFamily="34" charset="0"/>
                        </a:rPr>
                        <a:t>178.402850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-18.136017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10:58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5.920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12.000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753.800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30377.000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86.300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875154810"/>
                  </a:ext>
                </a:extLst>
              </a:tr>
              <a:tr h="84221">
                <a:tc>
                  <a:txBody>
                    <a:bodyPr/>
                    <a:lstStyle/>
                    <a:p>
                      <a:pPr algn="ctr" fontAlgn="b"/>
                      <a:r>
                        <a:rPr lang="en-US" sz="800" b="0" i="0" u="none" strike="noStrike">
                          <a:solidFill>
                            <a:srgbClr val="000000"/>
                          </a:solidFill>
                          <a:effectLst/>
                          <a:latin typeface="Calibri" panose="020F0502020204030204" pitchFamily="34" charset="0"/>
                        </a:rPr>
                        <a:t>178.402850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-18.136017</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2022-06-20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10:58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26.900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5.770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12.000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753.600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30546.000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86.300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1323222022"/>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2022-10-03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11:28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6.070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751.300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30065.000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91.100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272375395"/>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2022-10-03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11:28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6.020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751.200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29902.000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90.200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2411102"/>
                  </a:ext>
                </a:extLst>
              </a:tr>
              <a:tr h="84221">
                <a:tc>
                  <a:txBody>
                    <a:bodyPr/>
                    <a:lstStyle/>
                    <a:p>
                      <a:pPr algn="ctr" fontAlgn="b"/>
                      <a:r>
                        <a:rPr lang="en-US" sz="800" b="0" i="0" u="none" strike="noStrike">
                          <a:solidFill>
                            <a:srgbClr val="000000"/>
                          </a:solidFill>
                          <a:effectLst/>
                          <a:latin typeface="Calibri" panose="020F0502020204030204" pitchFamily="34" charset="0"/>
                        </a:rPr>
                        <a:t>178.423250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-18.135130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2022-10-03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11:28</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29.800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5.870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5.000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754.100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29927.000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88.000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3403936088"/>
                  </a:ext>
                </a:extLst>
              </a:tr>
              <a:tr h="84221">
                <a:tc>
                  <a:txBody>
                    <a:bodyPr/>
                    <a:lstStyle/>
                    <a:p>
                      <a:pPr algn="ctr" fontAlgn="b"/>
                      <a:r>
                        <a:rPr lang="en-US" sz="800" b="0" i="0" u="none" strike="noStrike">
                          <a:solidFill>
                            <a:srgbClr val="000000"/>
                          </a:solidFill>
                          <a:effectLst/>
                          <a:latin typeface="Calibri" panose="020F0502020204030204" pitchFamily="34" charset="0"/>
                        </a:rPr>
                        <a:t>178.425500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-18.131630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2022-10-03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12:10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0.000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7.480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752.300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29143.000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94.400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456913228"/>
                  </a:ext>
                </a:extLst>
              </a:tr>
              <a:tr h="84221">
                <a:tc>
                  <a:txBody>
                    <a:bodyPr/>
                    <a:lstStyle/>
                    <a:p>
                      <a:pPr algn="ctr" fontAlgn="b"/>
                      <a:r>
                        <a:rPr lang="en-US" sz="800" b="0" i="0" u="none" strike="noStrike">
                          <a:solidFill>
                            <a:srgbClr val="000000"/>
                          </a:solidFill>
                          <a:effectLst/>
                          <a:latin typeface="Calibri" panose="020F0502020204030204" pitchFamily="34" charset="0"/>
                        </a:rPr>
                        <a:t>178.425500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-18.131630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2022-10-03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12:10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2.500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752.300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29143.000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92.600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197436679"/>
                  </a:ext>
                </a:extLst>
              </a:tr>
              <a:tr h="84221">
                <a:tc>
                  <a:txBody>
                    <a:bodyPr/>
                    <a:lstStyle/>
                    <a:p>
                      <a:pPr algn="ctr" fontAlgn="b"/>
                      <a:r>
                        <a:rPr lang="en-US" sz="800" b="0" i="0" u="none" strike="noStrike">
                          <a:solidFill>
                            <a:srgbClr val="000000"/>
                          </a:solidFill>
                          <a:effectLst/>
                          <a:latin typeface="Calibri" panose="020F0502020204030204" pitchFamily="34" charset="0"/>
                        </a:rPr>
                        <a:t>178.425500</a:t>
                      </a: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ctr" fontAlgn="b"/>
                      <a:r>
                        <a:rPr lang="en-US" sz="800" b="0" i="0" u="none" strike="noStrike">
                          <a:solidFill>
                            <a:srgbClr val="000000"/>
                          </a:solidFill>
                          <a:effectLst/>
                          <a:latin typeface="Calibri" panose="020F0502020204030204" pitchFamily="34" charset="0"/>
                        </a:rPr>
                        <a:t>-18.131630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2022-10-03</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12:10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3.000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27.100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28.900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6.410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4.000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752.200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29141.000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r" fontAlgn="b"/>
                      <a:r>
                        <a:rPr lang="en-US" sz="800" b="0" i="0" u="none" strike="noStrike">
                          <a:solidFill>
                            <a:srgbClr val="000000"/>
                          </a:solidFill>
                          <a:effectLst/>
                          <a:latin typeface="Calibri" panose="020F0502020204030204" pitchFamily="34" charset="0"/>
                        </a:rPr>
                        <a:t>95.700</a:t>
                      </a: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46463161"/>
                  </a:ext>
                </a:extLst>
              </a:tr>
              <a:tr h="0">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2CC"/>
                    </a:solidFill>
                  </a:tcPr>
                </a:tc>
                <a:extLst>
                  <a:ext uri="{0D108BD9-81ED-4DB2-BD59-A6C34878D82A}">
                    <a16:rowId xmlns:a16="http://schemas.microsoft.com/office/drawing/2014/main" val="2338831709"/>
                  </a:ext>
                </a:extLst>
              </a:tr>
              <a:tr h="84221">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6376" marR="6376" marT="6376" marB="30606" anchor="b">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34187006"/>
                  </a:ext>
                </a:extLst>
              </a:tr>
            </a:tbl>
          </a:graphicData>
        </a:graphic>
      </p:graphicFrame>
      <p:pic>
        <p:nvPicPr>
          <p:cNvPr id="4" name="Picture 3"/>
          <p:cNvPicPr>
            <a:picLocks noChangeAspect="1"/>
          </p:cNvPicPr>
          <p:nvPr/>
        </p:nvPicPr>
        <p:blipFill>
          <a:blip r:embed="rId2"/>
          <a:stretch>
            <a:fillRect/>
          </a:stretch>
        </p:blipFill>
        <p:spPr>
          <a:xfrm>
            <a:off x="8617330" y="263541"/>
            <a:ext cx="3505634" cy="1281247"/>
          </a:xfrm>
          <a:prstGeom prst="rect">
            <a:avLst/>
          </a:prstGeom>
        </p:spPr>
      </p:pic>
    </p:spTree>
    <p:extLst>
      <p:ext uri="{BB962C8B-B14F-4D97-AF65-F5344CB8AC3E}">
        <p14:creationId xmlns:p14="http://schemas.microsoft.com/office/powerpoint/2010/main" val="861103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CFC443A6-7FFE-42BB-BFDA-0551609881E3}"/>
              </a:ext>
            </a:extLst>
          </p:cNvPr>
          <p:cNvSpPr/>
          <p:nvPr/>
        </p:nvSpPr>
        <p:spPr>
          <a:xfrm>
            <a:off x="6706353" y="3061771"/>
            <a:ext cx="1397695" cy="1374844"/>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endParaRPr lang="x-none"/>
          </a:p>
        </p:txBody>
      </p:sp>
      <p:sp>
        <p:nvSpPr>
          <p:cNvPr id="114" name="Freeform: Shape 113">
            <a:extLst>
              <a:ext uri="{FF2B5EF4-FFF2-40B4-BE49-F238E27FC236}">
                <a16:creationId xmlns:a16="http://schemas.microsoft.com/office/drawing/2014/main" id="{A826FEE9-B0D8-4E98-AAFC-4F4C0FC0E834}"/>
              </a:ext>
            </a:extLst>
          </p:cNvPr>
          <p:cNvSpPr/>
          <p:nvPr/>
        </p:nvSpPr>
        <p:spPr>
          <a:xfrm>
            <a:off x="5622425" y="1538931"/>
            <a:ext cx="1524819" cy="1041475"/>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5" name="Freeform: Shape 114">
            <a:extLst>
              <a:ext uri="{FF2B5EF4-FFF2-40B4-BE49-F238E27FC236}">
                <a16:creationId xmlns:a16="http://schemas.microsoft.com/office/drawing/2014/main" id="{7FF2CFC9-351A-45E0-947E-1ABE211289DE}"/>
              </a:ext>
            </a:extLst>
          </p:cNvPr>
          <p:cNvSpPr/>
          <p:nvPr/>
        </p:nvSpPr>
        <p:spPr>
          <a:xfrm>
            <a:off x="3915835" y="4860187"/>
            <a:ext cx="1525055" cy="1041421"/>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blipFill dpi="0" rotWithShape="1">
            <a:blip r:embed="rId3"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6" name="Freeform: Shape 115">
            <a:extLst>
              <a:ext uri="{FF2B5EF4-FFF2-40B4-BE49-F238E27FC236}">
                <a16:creationId xmlns:a16="http://schemas.microsoft.com/office/drawing/2014/main" id="{E0A4BA13-3C1C-4956-8AB2-887E226C403A}"/>
              </a:ext>
            </a:extLst>
          </p:cNvPr>
          <p:cNvSpPr/>
          <p:nvPr/>
        </p:nvSpPr>
        <p:spPr>
          <a:xfrm>
            <a:off x="3477503" y="2991822"/>
            <a:ext cx="615070" cy="1629831"/>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7" name="Freeform: Shape 116">
            <a:extLst>
              <a:ext uri="{FF2B5EF4-FFF2-40B4-BE49-F238E27FC236}">
                <a16:creationId xmlns:a16="http://schemas.microsoft.com/office/drawing/2014/main" id="{01130726-7E67-4D6D-B0C0-4A986EB78A63}"/>
              </a:ext>
            </a:extLst>
          </p:cNvPr>
          <p:cNvSpPr/>
          <p:nvPr/>
        </p:nvSpPr>
        <p:spPr>
          <a:xfrm>
            <a:off x="6008660" y="4714584"/>
            <a:ext cx="1524819" cy="1041421"/>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blipFill dpi="0" rotWithShape="1">
            <a:blip r:embed="rId5"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8" name="Freeform: Shape 117">
            <a:extLst>
              <a:ext uri="{FF2B5EF4-FFF2-40B4-BE49-F238E27FC236}">
                <a16:creationId xmlns:a16="http://schemas.microsoft.com/office/drawing/2014/main" id="{648C4EB3-DCC9-4B1F-8DB3-A3B3056FF14E}"/>
              </a:ext>
            </a:extLst>
          </p:cNvPr>
          <p:cNvSpPr/>
          <p:nvPr/>
        </p:nvSpPr>
        <p:spPr>
          <a:xfrm>
            <a:off x="3785038" y="1677070"/>
            <a:ext cx="1524938" cy="1041675"/>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blipFill dpi="0" rotWithShape="1">
            <a:blip r:embed="rId6"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69" name="Freeform: Shape 68">
            <a:extLst>
              <a:ext uri="{FF2B5EF4-FFF2-40B4-BE49-F238E27FC236}">
                <a16:creationId xmlns:a16="http://schemas.microsoft.com/office/drawing/2014/main" id="{8EFAA155-EF74-4741-B565-6BE5F7455AE6}"/>
              </a:ext>
            </a:extLst>
          </p:cNvPr>
          <p:cNvSpPr/>
          <p:nvPr/>
        </p:nvSpPr>
        <p:spPr>
          <a:xfrm>
            <a:off x="9897070" y="1139587"/>
            <a:ext cx="69815" cy="91419"/>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70" name="Freeform: Shape 69">
            <a:extLst>
              <a:ext uri="{FF2B5EF4-FFF2-40B4-BE49-F238E27FC236}">
                <a16:creationId xmlns:a16="http://schemas.microsoft.com/office/drawing/2014/main" id="{C1FEF68A-22E8-49F3-BA27-DE89CA7F002E}"/>
              </a:ext>
            </a:extLst>
          </p:cNvPr>
          <p:cNvSpPr/>
          <p:nvPr/>
        </p:nvSpPr>
        <p:spPr>
          <a:xfrm>
            <a:off x="9977069" y="1163310"/>
            <a:ext cx="61012" cy="69209"/>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71" name="Freeform: Shape 70">
            <a:extLst>
              <a:ext uri="{FF2B5EF4-FFF2-40B4-BE49-F238E27FC236}">
                <a16:creationId xmlns:a16="http://schemas.microsoft.com/office/drawing/2014/main" id="{50D1D843-B517-44A4-A0D9-69D69216B420}"/>
              </a:ext>
            </a:extLst>
          </p:cNvPr>
          <p:cNvSpPr/>
          <p:nvPr/>
        </p:nvSpPr>
        <p:spPr>
          <a:xfrm>
            <a:off x="10048498" y="1163310"/>
            <a:ext cx="57705" cy="69209"/>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72" name="Freeform: Shape 71">
            <a:extLst>
              <a:ext uri="{FF2B5EF4-FFF2-40B4-BE49-F238E27FC236}">
                <a16:creationId xmlns:a16="http://schemas.microsoft.com/office/drawing/2014/main" id="{932C0CE4-8F5E-4FF3-BA63-26B5929C2C57}"/>
              </a:ext>
            </a:extLst>
          </p:cNvPr>
          <p:cNvSpPr/>
          <p:nvPr/>
        </p:nvSpPr>
        <p:spPr>
          <a:xfrm>
            <a:off x="10115892" y="1139587"/>
            <a:ext cx="11224" cy="91419"/>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73" name="Freeform: Shape 72">
            <a:extLst>
              <a:ext uri="{FF2B5EF4-FFF2-40B4-BE49-F238E27FC236}">
                <a16:creationId xmlns:a16="http://schemas.microsoft.com/office/drawing/2014/main" id="{BAE027ED-2B83-4D73-969A-37FDC5F0E913}"/>
              </a:ext>
            </a:extLst>
          </p:cNvPr>
          <p:cNvSpPr/>
          <p:nvPr/>
        </p:nvSpPr>
        <p:spPr>
          <a:xfrm>
            <a:off x="10136966" y="1138027"/>
            <a:ext cx="38739" cy="92978"/>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74" name="Freeform: Shape 73">
            <a:extLst>
              <a:ext uri="{FF2B5EF4-FFF2-40B4-BE49-F238E27FC236}">
                <a16:creationId xmlns:a16="http://schemas.microsoft.com/office/drawing/2014/main" id="{C4454715-A6E5-4624-829D-38EFC3846AFF}"/>
              </a:ext>
            </a:extLst>
          </p:cNvPr>
          <p:cNvSpPr/>
          <p:nvPr/>
        </p:nvSpPr>
        <p:spPr>
          <a:xfrm>
            <a:off x="10179766" y="1139587"/>
            <a:ext cx="11224" cy="91419"/>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75" name="Freeform: Shape 74">
            <a:extLst>
              <a:ext uri="{FF2B5EF4-FFF2-40B4-BE49-F238E27FC236}">
                <a16:creationId xmlns:a16="http://schemas.microsoft.com/office/drawing/2014/main" id="{99796EE8-9C10-4D80-98F8-0B9A88DBEA2F}"/>
              </a:ext>
            </a:extLst>
          </p:cNvPr>
          <p:cNvSpPr/>
          <p:nvPr/>
        </p:nvSpPr>
        <p:spPr>
          <a:xfrm>
            <a:off x="10204667" y="1163310"/>
            <a:ext cx="57705" cy="69209"/>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76" name="Freeform: Shape 75">
            <a:extLst>
              <a:ext uri="{FF2B5EF4-FFF2-40B4-BE49-F238E27FC236}">
                <a16:creationId xmlns:a16="http://schemas.microsoft.com/office/drawing/2014/main" id="{EF23D20E-F984-457D-8639-80D6701E54EC}"/>
              </a:ext>
            </a:extLst>
          </p:cNvPr>
          <p:cNvSpPr/>
          <p:nvPr/>
        </p:nvSpPr>
        <p:spPr>
          <a:xfrm>
            <a:off x="10310981" y="1139587"/>
            <a:ext cx="12084" cy="91419"/>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77" name="Freeform: Shape 76">
            <a:extLst>
              <a:ext uri="{FF2B5EF4-FFF2-40B4-BE49-F238E27FC236}">
                <a16:creationId xmlns:a16="http://schemas.microsoft.com/office/drawing/2014/main" id="{AC1725E4-87C6-4135-AA4D-E84EF7E0E78D}"/>
              </a:ext>
            </a:extLst>
          </p:cNvPr>
          <p:cNvSpPr/>
          <p:nvPr/>
        </p:nvSpPr>
        <p:spPr>
          <a:xfrm>
            <a:off x="10338489" y="1163310"/>
            <a:ext cx="55017" cy="69209"/>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78" name="Freeform: Shape 77">
            <a:extLst>
              <a:ext uri="{FF2B5EF4-FFF2-40B4-BE49-F238E27FC236}">
                <a16:creationId xmlns:a16="http://schemas.microsoft.com/office/drawing/2014/main" id="{82E462DE-0823-424D-B80D-301B76C576F4}"/>
              </a:ext>
            </a:extLst>
          </p:cNvPr>
          <p:cNvSpPr/>
          <p:nvPr/>
        </p:nvSpPr>
        <p:spPr>
          <a:xfrm>
            <a:off x="10406611" y="1139587"/>
            <a:ext cx="11230" cy="91419"/>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79" name="Freeform: Shape 78">
            <a:extLst>
              <a:ext uri="{FF2B5EF4-FFF2-40B4-BE49-F238E27FC236}">
                <a16:creationId xmlns:a16="http://schemas.microsoft.com/office/drawing/2014/main" id="{F59C975A-1AD6-4D37-AC60-AF3D62566BCA}"/>
              </a:ext>
            </a:extLst>
          </p:cNvPr>
          <p:cNvSpPr/>
          <p:nvPr/>
        </p:nvSpPr>
        <p:spPr>
          <a:xfrm>
            <a:off x="10431432" y="1163310"/>
            <a:ext cx="61039" cy="69209"/>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80" name="Freeform: Shape 79">
            <a:extLst>
              <a:ext uri="{FF2B5EF4-FFF2-40B4-BE49-F238E27FC236}">
                <a16:creationId xmlns:a16="http://schemas.microsoft.com/office/drawing/2014/main" id="{BA99CBBE-4839-466A-A90B-FCC0756CE98A}"/>
              </a:ext>
            </a:extLst>
          </p:cNvPr>
          <p:cNvSpPr/>
          <p:nvPr/>
        </p:nvSpPr>
        <p:spPr>
          <a:xfrm>
            <a:off x="10506302" y="1163310"/>
            <a:ext cx="53844" cy="67696"/>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81" name="Freeform: Shape 80">
            <a:extLst>
              <a:ext uri="{FF2B5EF4-FFF2-40B4-BE49-F238E27FC236}">
                <a16:creationId xmlns:a16="http://schemas.microsoft.com/office/drawing/2014/main" id="{27A5AF3E-9873-4F7D-945A-5698AA9C40A1}"/>
              </a:ext>
            </a:extLst>
          </p:cNvPr>
          <p:cNvSpPr/>
          <p:nvPr/>
        </p:nvSpPr>
        <p:spPr>
          <a:xfrm>
            <a:off x="10573330" y="1139587"/>
            <a:ext cx="57465" cy="92932"/>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82" name="Freeform: Shape 81">
            <a:extLst>
              <a:ext uri="{FF2B5EF4-FFF2-40B4-BE49-F238E27FC236}">
                <a16:creationId xmlns:a16="http://schemas.microsoft.com/office/drawing/2014/main" id="{5CAE0686-1B2E-40E8-9363-6AF35FF33858}"/>
              </a:ext>
            </a:extLst>
          </p:cNvPr>
          <p:cNvSpPr/>
          <p:nvPr/>
        </p:nvSpPr>
        <p:spPr>
          <a:xfrm>
            <a:off x="10643946" y="1163310"/>
            <a:ext cx="55017" cy="69209"/>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83" name="Freeform: Shape 82">
            <a:extLst>
              <a:ext uri="{FF2B5EF4-FFF2-40B4-BE49-F238E27FC236}">
                <a16:creationId xmlns:a16="http://schemas.microsoft.com/office/drawing/2014/main" id="{DD1551D2-8328-422C-95C5-8F5AEDD03B24}"/>
              </a:ext>
            </a:extLst>
          </p:cNvPr>
          <p:cNvSpPr/>
          <p:nvPr/>
        </p:nvSpPr>
        <p:spPr>
          <a:xfrm>
            <a:off x="10748879" y="1139587"/>
            <a:ext cx="87294" cy="91419"/>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84" name="Freeform: Shape 83">
            <a:extLst>
              <a:ext uri="{FF2B5EF4-FFF2-40B4-BE49-F238E27FC236}">
                <a16:creationId xmlns:a16="http://schemas.microsoft.com/office/drawing/2014/main" id="{E2C52A3C-9653-4138-8F30-104D7CCCFA55}"/>
              </a:ext>
            </a:extLst>
          </p:cNvPr>
          <p:cNvSpPr/>
          <p:nvPr/>
        </p:nvSpPr>
        <p:spPr>
          <a:xfrm>
            <a:off x="10850444" y="1163310"/>
            <a:ext cx="61039" cy="69209"/>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85" name="Freeform: Shape 84">
            <a:extLst>
              <a:ext uri="{FF2B5EF4-FFF2-40B4-BE49-F238E27FC236}">
                <a16:creationId xmlns:a16="http://schemas.microsoft.com/office/drawing/2014/main" id="{8F9381C6-EE3D-4A5F-84AE-287305488896}"/>
              </a:ext>
            </a:extLst>
          </p:cNvPr>
          <p:cNvSpPr/>
          <p:nvPr/>
        </p:nvSpPr>
        <p:spPr>
          <a:xfrm>
            <a:off x="10925181" y="1163310"/>
            <a:ext cx="36005" cy="67696"/>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86" name="Freeform: Shape 85">
            <a:extLst>
              <a:ext uri="{FF2B5EF4-FFF2-40B4-BE49-F238E27FC236}">
                <a16:creationId xmlns:a16="http://schemas.microsoft.com/office/drawing/2014/main" id="{9B6E28AC-BEEA-4299-86E7-92E691328ACB}"/>
              </a:ext>
            </a:extLst>
          </p:cNvPr>
          <p:cNvSpPr/>
          <p:nvPr/>
        </p:nvSpPr>
        <p:spPr>
          <a:xfrm>
            <a:off x="10967927" y="1139587"/>
            <a:ext cx="11230" cy="91419"/>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87" name="Freeform: Shape 86">
            <a:extLst>
              <a:ext uri="{FF2B5EF4-FFF2-40B4-BE49-F238E27FC236}">
                <a16:creationId xmlns:a16="http://schemas.microsoft.com/office/drawing/2014/main" id="{CF193491-419B-4409-A9E5-3C20D16D8A23}"/>
              </a:ext>
            </a:extLst>
          </p:cNvPr>
          <p:cNvSpPr/>
          <p:nvPr/>
        </p:nvSpPr>
        <p:spPr>
          <a:xfrm>
            <a:off x="10996243" y="1163310"/>
            <a:ext cx="53850" cy="67696"/>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88" name="Freeform: Shape 87">
            <a:extLst>
              <a:ext uri="{FF2B5EF4-FFF2-40B4-BE49-F238E27FC236}">
                <a16:creationId xmlns:a16="http://schemas.microsoft.com/office/drawing/2014/main" id="{6077A88C-4DC3-440B-A5F3-F93E8E86CCD2}"/>
              </a:ext>
            </a:extLst>
          </p:cNvPr>
          <p:cNvSpPr/>
          <p:nvPr/>
        </p:nvSpPr>
        <p:spPr>
          <a:xfrm>
            <a:off x="11063557" y="1163310"/>
            <a:ext cx="61086" cy="69209"/>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89" name="Freeform: Shape 88">
            <a:extLst>
              <a:ext uri="{FF2B5EF4-FFF2-40B4-BE49-F238E27FC236}">
                <a16:creationId xmlns:a16="http://schemas.microsoft.com/office/drawing/2014/main" id="{580DC2A8-BA92-485B-8723-E51278EE4E31}"/>
              </a:ext>
            </a:extLst>
          </p:cNvPr>
          <p:cNvSpPr/>
          <p:nvPr/>
        </p:nvSpPr>
        <p:spPr>
          <a:xfrm>
            <a:off x="9896577" y="1297975"/>
            <a:ext cx="69062" cy="91418"/>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90" name="Freeform: Shape 89">
            <a:extLst>
              <a:ext uri="{FF2B5EF4-FFF2-40B4-BE49-F238E27FC236}">
                <a16:creationId xmlns:a16="http://schemas.microsoft.com/office/drawing/2014/main" id="{AAFA27BD-8FBC-476A-B2C9-68D5110BDFBC}"/>
              </a:ext>
            </a:extLst>
          </p:cNvPr>
          <p:cNvSpPr/>
          <p:nvPr/>
        </p:nvSpPr>
        <p:spPr>
          <a:xfrm>
            <a:off x="9980924" y="1297975"/>
            <a:ext cx="11230" cy="91418"/>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91" name="Freeform: Shape 90">
            <a:extLst>
              <a:ext uri="{FF2B5EF4-FFF2-40B4-BE49-F238E27FC236}">
                <a16:creationId xmlns:a16="http://schemas.microsoft.com/office/drawing/2014/main" id="{54340E45-8E66-4EC0-B5F9-CED694D6804F}"/>
              </a:ext>
            </a:extLst>
          </p:cNvPr>
          <p:cNvSpPr/>
          <p:nvPr/>
        </p:nvSpPr>
        <p:spPr>
          <a:xfrm>
            <a:off x="10005077" y="1321672"/>
            <a:ext cx="62073" cy="69235"/>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92" name="Freeform: Shape 91">
            <a:extLst>
              <a:ext uri="{FF2B5EF4-FFF2-40B4-BE49-F238E27FC236}">
                <a16:creationId xmlns:a16="http://schemas.microsoft.com/office/drawing/2014/main" id="{E143160A-C369-465D-BE5E-99FC6A3DED85}"/>
              </a:ext>
            </a:extLst>
          </p:cNvPr>
          <p:cNvSpPr/>
          <p:nvPr/>
        </p:nvSpPr>
        <p:spPr>
          <a:xfrm>
            <a:off x="10080388" y="1297975"/>
            <a:ext cx="11224" cy="91418"/>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93" name="Freeform: Shape 92">
            <a:extLst>
              <a:ext uri="{FF2B5EF4-FFF2-40B4-BE49-F238E27FC236}">
                <a16:creationId xmlns:a16="http://schemas.microsoft.com/office/drawing/2014/main" id="{962D4F21-B89C-4377-9C92-B3F7B94EAFD2}"/>
              </a:ext>
            </a:extLst>
          </p:cNvPr>
          <p:cNvSpPr/>
          <p:nvPr/>
        </p:nvSpPr>
        <p:spPr>
          <a:xfrm>
            <a:off x="10108704" y="1321672"/>
            <a:ext cx="53844" cy="67722"/>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94" name="Freeform: Shape 93">
            <a:extLst>
              <a:ext uri="{FF2B5EF4-FFF2-40B4-BE49-F238E27FC236}">
                <a16:creationId xmlns:a16="http://schemas.microsoft.com/office/drawing/2014/main" id="{1BDEBC3A-228F-4405-B941-4B67C461AA13}"/>
              </a:ext>
            </a:extLst>
          </p:cNvPr>
          <p:cNvSpPr/>
          <p:nvPr/>
        </p:nvSpPr>
        <p:spPr>
          <a:xfrm>
            <a:off x="10172964" y="1323158"/>
            <a:ext cx="60779" cy="66236"/>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95" name="Freeform: Shape 94">
            <a:extLst>
              <a:ext uri="{FF2B5EF4-FFF2-40B4-BE49-F238E27FC236}">
                <a16:creationId xmlns:a16="http://schemas.microsoft.com/office/drawing/2014/main" id="{5045C136-44C3-4703-86A5-0320481AD7FF}"/>
              </a:ext>
            </a:extLst>
          </p:cNvPr>
          <p:cNvSpPr/>
          <p:nvPr/>
        </p:nvSpPr>
        <p:spPr>
          <a:xfrm>
            <a:off x="10239838" y="1321672"/>
            <a:ext cx="61032" cy="69235"/>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96" name="Freeform: Shape 95">
            <a:extLst>
              <a:ext uri="{FF2B5EF4-FFF2-40B4-BE49-F238E27FC236}">
                <a16:creationId xmlns:a16="http://schemas.microsoft.com/office/drawing/2014/main" id="{6A18347D-A764-4CA9-9880-96829C8FE4BF}"/>
              </a:ext>
            </a:extLst>
          </p:cNvPr>
          <p:cNvSpPr/>
          <p:nvPr/>
        </p:nvSpPr>
        <p:spPr>
          <a:xfrm>
            <a:off x="10310220" y="1321672"/>
            <a:ext cx="55017" cy="69235"/>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97" name="Freeform: Shape 96">
            <a:extLst>
              <a:ext uri="{FF2B5EF4-FFF2-40B4-BE49-F238E27FC236}">
                <a16:creationId xmlns:a16="http://schemas.microsoft.com/office/drawing/2014/main" id="{8691ECEB-F7C5-4FDC-9F54-00D608EA6C7D}"/>
              </a:ext>
            </a:extLst>
          </p:cNvPr>
          <p:cNvSpPr/>
          <p:nvPr/>
        </p:nvSpPr>
        <p:spPr>
          <a:xfrm>
            <a:off x="10378655" y="1297975"/>
            <a:ext cx="11230" cy="91418"/>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98" name="Freeform: Shape 97">
            <a:extLst>
              <a:ext uri="{FF2B5EF4-FFF2-40B4-BE49-F238E27FC236}">
                <a16:creationId xmlns:a16="http://schemas.microsoft.com/office/drawing/2014/main" id="{16FC1C99-BF11-4D5E-9E9C-569D7AC4847A}"/>
              </a:ext>
            </a:extLst>
          </p:cNvPr>
          <p:cNvSpPr/>
          <p:nvPr/>
        </p:nvSpPr>
        <p:spPr>
          <a:xfrm>
            <a:off x="10402803" y="1321672"/>
            <a:ext cx="62079" cy="69235"/>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99" name="Freeform: Shape 98">
            <a:extLst>
              <a:ext uri="{FF2B5EF4-FFF2-40B4-BE49-F238E27FC236}">
                <a16:creationId xmlns:a16="http://schemas.microsoft.com/office/drawing/2014/main" id="{8355E58E-0EAF-4D05-AD78-A83B8930962D}"/>
              </a:ext>
            </a:extLst>
          </p:cNvPr>
          <p:cNvSpPr/>
          <p:nvPr/>
        </p:nvSpPr>
        <p:spPr>
          <a:xfrm>
            <a:off x="10478033" y="1321672"/>
            <a:ext cx="53850" cy="67722"/>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100" name="Freeform: Shape 99">
            <a:extLst>
              <a:ext uri="{FF2B5EF4-FFF2-40B4-BE49-F238E27FC236}">
                <a16:creationId xmlns:a16="http://schemas.microsoft.com/office/drawing/2014/main" id="{A91E1C9B-AF32-4DEA-8C43-BE6DF2257F3F}"/>
              </a:ext>
            </a:extLst>
          </p:cNvPr>
          <p:cNvSpPr/>
          <p:nvPr/>
        </p:nvSpPr>
        <p:spPr>
          <a:xfrm>
            <a:off x="10544621" y="1321672"/>
            <a:ext cx="55017" cy="69235"/>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101" name="Freeform: Shape 100">
            <a:extLst>
              <a:ext uri="{FF2B5EF4-FFF2-40B4-BE49-F238E27FC236}">
                <a16:creationId xmlns:a16="http://schemas.microsoft.com/office/drawing/2014/main" id="{6DBE1352-61FE-402B-B259-B0B5FC406281}"/>
              </a:ext>
            </a:extLst>
          </p:cNvPr>
          <p:cNvSpPr/>
          <p:nvPr/>
        </p:nvSpPr>
        <p:spPr>
          <a:xfrm>
            <a:off x="10632822" y="1297975"/>
            <a:ext cx="85600" cy="91418"/>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102" name="Freeform: Shape 101">
            <a:extLst>
              <a:ext uri="{FF2B5EF4-FFF2-40B4-BE49-F238E27FC236}">
                <a16:creationId xmlns:a16="http://schemas.microsoft.com/office/drawing/2014/main" id="{9194F677-3BBE-4358-B2C8-803BC66EC4EC}"/>
              </a:ext>
            </a:extLst>
          </p:cNvPr>
          <p:cNvSpPr/>
          <p:nvPr/>
        </p:nvSpPr>
        <p:spPr>
          <a:xfrm>
            <a:off x="10726425" y="1297975"/>
            <a:ext cx="11230" cy="91418"/>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103" name="Freeform: Shape 102">
            <a:extLst>
              <a:ext uri="{FF2B5EF4-FFF2-40B4-BE49-F238E27FC236}">
                <a16:creationId xmlns:a16="http://schemas.microsoft.com/office/drawing/2014/main" id="{7C8FCCE5-B767-4432-AABF-E5B825B81A34}"/>
              </a:ext>
            </a:extLst>
          </p:cNvPr>
          <p:cNvSpPr/>
          <p:nvPr/>
        </p:nvSpPr>
        <p:spPr>
          <a:xfrm>
            <a:off x="10751299" y="1321672"/>
            <a:ext cx="61086" cy="69235"/>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104" name="Freeform: Shape 103">
            <a:extLst>
              <a:ext uri="{FF2B5EF4-FFF2-40B4-BE49-F238E27FC236}">
                <a16:creationId xmlns:a16="http://schemas.microsoft.com/office/drawing/2014/main" id="{82EE1835-A9B7-4A8C-910A-36D69BE585BD}"/>
              </a:ext>
            </a:extLst>
          </p:cNvPr>
          <p:cNvSpPr/>
          <p:nvPr/>
        </p:nvSpPr>
        <p:spPr>
          <a:xfrm>
            <a:off x="10825983" y="1321672"/>
            <a:ext cx="36005" cy="67722"/>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105" name="Freeform: Shape 104">
            <a:extLst>
              <a:ext uri="{FF2B5EF4-FFF2-40B4-BE49-F238E27FC236}">
                <a16:creationId xmlns:a16="http://schemas.microsoft.com/office/drawing/2014/main" id="{53BE7948-F9B1-47B5-BB7F-E3159BCBCBB5}"/>
              </a:ext>
            </a:extLst>
          </p:cNvPr>
          <p:cNvSpPr/>
          <p:nvPr/>
        </p:nvSpPr>
        <p:spPr>
          <a:xfrm>
            <a:off x="10862508" y="1300035"/>
            <a:ext cx="32303" cy="9021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106" name="Freeform: Shape 105">
            <a:extLst>
              <a:ext uri="{FF2B5EF4-FFF2-40B4-BE49-F238E27FC236}">
                <a16:creationId xmlns:a16="http://schemas.microsoft.com/office/drawing/2014/main" id="{06BCECB7-3191-4F02-AE38-0717D2F64A93}"/>
              </a:ext>
            </a:extLst>
          </p:cNvPr>
          <p:cNvSpPr/>
          <p:nvPr/>
        </p:nvSpPr>
        <p:spPr>
          <a:xfrm>
            <a:off x="10940966" y="1297975"/>
            <a:ext cx="72082" cy="91418"/>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107" name="Freeform: Shape 106">
            <a:extLst>
              <a:ext uri="{FF2B5EF4-FFF2-40B4-BE49-F238E27FC236}">
                <a16:creationId xmlns:a16="http://schemas.microsoft.com/office/drawing/2014/main" id="{96F24808-43A5-419C-9CE6-49AA2D3B417A}"/>
              </a:ext>
            </a:extLst>
          </p:cNvPr>
          <p:cNvSpPr/>
          <p:nvPr/>
        </p:nvSpPr>
        <p:spPr>
          <a:xfrm>
            <a:off x="11028186" y="1321672"/>
            <a:ext cx="61086" cy="69235"/>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108" name="Freeform: Shape 107">
            <a:extLst>
              <a:ext uri="{FF2B5EF4-FFF2-40B4-BE49-F238E27FC236}">
                <a16:creationId xmlns:a16="http://schemas.microsoft.com/office/drawing/2014/main" id="{B4E8663A-41B1-4B72-824A-D7B97858BA79}"/>
              </a:ext>
            </a:extLst>
          </p:cNvPr>
          <p:cNvSpPr/>
          <p:nvPr/>
        </p:nvSpPr>
        <p:spPr>
          <a:xfrm>
            <a:off x="11096828" y="1300035"/>
            <a:ext cx="32323" cy="9021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109" name="Freeform: Shape 108">
            <a:extLst>
              <a:ext uri="{FF2B5EF4-FFF2-40B4-BE49-F238E27FC236}">
                <a16:creationId xmlns:a16="http://schemas.microsoft.com/office/drawing/2014/main" id="{313F5594-27F1-4F2E-AB4E-C88641E5B38C}"/>
              </a:ext>
            </a:extLst>
          </p:cNvPr>
          <p:cNvSpPr/>
          <p:nvPr/>
        </p:nvSpPr>
        <p:spPr>
          <a:xfrm>
            <a:off x="11130459" y="1323158"/>
            <a:ext cx="90908" cy="66236"/>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110" name="Freeform: Shape 109">
            <a:extLst>
              <a:ext uri="{FF2B5EF4-FFF2-40B4-BE49-F238E27FC236}">
                <a16:creationId xmlns:a16="http://schemas.microsoft.com/office/drawing/2014/main" id="{7EB17AB7-AD6D-4C33-B39E-FF9E3066F4FA}"/>
              </a:ext>
            </a:extLst>
          </p:cNvPr>
          <p:cNvSpPr/>
          <p:nvPr/>
        </p:nvSpPr>
        <p:spPr>
          <a:xfrm>
            <a:off x="11226602" y="1321672"/>
            <a:ext cx="62079" cy="69235"/>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111" name="Freeform: Shape 110">
            <a:extLst>
              <a:ext uri="{FF2B5EF4-FFF2-40B4-BE49-F238E27FC236}">
                <a16:creationId xmlns:a16="http://schemas.microsoft.com/office/drawing/2014/main" id="{626AF50D-2C95-4882-946E-D110DCDB3156}"/>
              </a:ext>
            </a:extLst>
          </p:cNvPr>
          <p:cNvSpPr/>
          <p:nvPr/>
        </p:nvSpPr>
        <p:spPr>
          <a:xfrm>
            <a:off x="11301706" y="1321672"/>
            <a:ext cx="36005" cy="67722"/>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112" name="Freeform: Shape 111">
            <a:extLst>
              <a:ext uri="{FF2B5EF4-FFF2-40B4-BE49-F238E27FC236}">
                <a16:creationId xmlns:a16="http://schemas.microsoft.com/office/drawing/2014/main" id="{8C76DA1F-7954-4E1C-AF6D-E97E89DD0110}"/>
              </a:ext>
            </a:extLst>
          </p:cNvPr>
          <p:cNvSpPr/>
          <p:nvPr/>
        </p:nvSpPr>
        <p:spPr>
          <a:xfrm>
            <a:off x="11344453" y="1297975"/>
            <a:ext cx="54891" cy="91418"/>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119" name="Freeform: Shape 118">
            <a:extLst>
              <a:ext uri="{FF2B5EF4-FFF2-40B4-BE49-F238E27FC236}">
                <a16:creationId xmlns:a16="http://schemas.microsoft.com/office/drawing/2014/main" id="{95B8346B-FC72-49CC-A64A-3A71B4B44394}"/>
              </a:ext>
            </a:extLst>
          </p:cNvPr>
          <p:cNvSpPr/>
          <p:nvPr/>
        </p:nvSpPr>
        <p:spPr>
          <a:xfrm>
            <a:off x="9129228" y="641386"/>
            <a:ext cx="339300" cy="352470"/>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120" name="Freeform: Shape 119">
            <a:extLst>
              <a:ext uri="{FF2B5EF4-FFF2-40B4-BE49-F238E27FC236}">
                <a16:creationId xmlns:a16="http://schemas.microsoft.com/office/drawing/2014/main" id="{7F025070-44B9-49B1-B139-0915D861F872}"/>
              </a:ext>
            </a:extLst>
          </p:cNvPr>
          <p:cNvSpPr/>
          <p:nvPr/>
        </p:nvSpPr>
        <p:spPr>
          <a:xfrm>
            <a:off x="9550088" y="641386"/>
            <a:ext cx="275553" cy="352470"/>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121" name="Freeform: Shape 120">
            <a:extLst>
              <a:ext uri="{FF2B5EF4-FFF2-40B4-BE49-F238E27FC236}">
                <a16:creationId xmlns:a16="http://schemas.microsoft.com/office/drawing/2014/main" id="{06627F82-A8F8-4F4A-9430-993CB9FA8810}"/>
              </a:ext>
            </a:extLst>
          </p:cNvPr>
          <p:cNvSpPr/>
          <p:nvPr/>
        </p:nvSpPr>
        <p:spPr>
          <a:xfrm>
            <a:off x="9896577" y="415642"/>
            <a:ext cx="581250" cy="592952"/>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122" name="Freeform: Shape 121">
            <a:extLst>
              <a:ext uri="{FF2B5EF4-FFF2-40B4-BE49-F238E27FC236}">
                <a16:creationId xmlns:a16="http://schemas.microsoft.com/office/drawing/2014/main" id="{35FE7D74-E51F-4A3C-9A83-0AB468CEC6B7}"/>
              </a:ext>
            </a:extLst>
          </p:cNvPr>
          <p:cNvSpPr/>
          <p:nvPr/>
        </p:nvSpPr>
        <p:spPr>
          <a:xfrm>
            <a:off x="10529223" y="422154"/>
            <a:ext cx="514435" cy="562124"/>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123" name="Freeform: Shape 122">
            <a:extLst>
              <a:ext uri="{FF2B5EF4-FFF2-40B4-BE49-F238E27FC236}">
                <a16:creationId xmlns:a16="http://schemas.microsoft.com/office/drawing/2014/main" id="{98FF52FF-AA86-46EE-B790-6988FA78A54F}"/>
              </a:ext>
            </a:extLst>
          </p:cNvPr>
          <p:cNvSpPr/>
          <p:nvPr/>
        </p:nvSpPr>
        <p:spPr>
          <a:xfrm>
            <a:off x="11109799" y="419415"/>
            <a:ext cx="465773" cy="597072"/>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124" name="Freeform: Shape 123">
            <a:extLst>
              <a:ext uri="{FF2B5EF4-FFF2-40B4-BE49-F238E27FC236}">
                <a16:creationId xmlns:a16="http://schemas.microsoft.com/office/drawing/2014/main" id="{159EABED-3533-4D03-8716-3F9E5BFA50E6}"/>
              </a:ext>
            </a:extLst>
          </p:cNvPr>
          <p:cNvSpPr/>
          <p:nvPr/>
        </p:nvSpPr>
        <p:spPr>
          <a:xfrm>
            <a:off x="8799538" y="455349"/>
            <a:ext cx="296787" cy="528929"/>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sp>
        <p:nvSpPr>
          <p:cNvPr id="3" name="TextBox 2">
            <a:extLst>
              <a:ext uri="{FF2B5EF4-FFF2-40B4-BE49-F238E27FC236}">
                <a16:creationId xmlns:a16="http://schemas.microsoft.com/office/drawing/2014/main" id="{AFC25E87-7122-425D-AC5A-A9E4FAEF4671}"/>
              </a:ext>
            </a:extLst>
          </p:cNvPr>
          <p:cNvSpPr txBox="1"/>
          <p:nvPr/>
        </p:nvSpPr>
        <p:spPr>
          <a:xfrm>
            <a:off x="7583172" y="4854178"/>
            <a:ext cx="4620560" cy="646331"/>
          </a:xfrm>
          <a:prstGeom prst="rect">
            <a:avLst/>
          </a:prstGeom>
          <a:noFill/>
        </p:spPr>
        <p:txBody>
          <a:bodyPr wrap="none" rtlCol="0">
            <a:spAutoFit/>
          </a:bodyPr>
          <a:lstStyle/>
          <a:p>
            <a:r>
              <a:rPr lang="en-US" dirty="0">
                <a:solidFill>
                  <a:srgbClr val="2964B4"/>
                </a:solidFill>
                <a:latin typeface="Arial Black" panose="020B0A04020102020204" pitchFamily="34" charset="0"/>
              </a:rPr>
              <a:t>1. Close work with partners </a:t>
            </a:r>
          </a:p>
          <a:p>
            <a:r>
              <a:rPr lang="en-US" dirty="0">
                <a:solidFill>
                  <a:srgbClr val="2964B4"/>
                </a:solidFill>
                <a:latin typeface="Arial Black" panose="020B0A04020102020204" pitchFamily="34" charset="0"/>
              </a:rPr>
              <a:t>and </a:t>
            </a:r>
            <a:r>
              <a:rPr lang="en-US" dirty="0" smtClean="0">
                <a:solidFill>
                  <a:srgbClr val="2964B4"/>
                </a:solidFill>
                <a:latin typeface="Arial Black" panose="020B0A04020102020204" pitchFamily="34" charset="0"/>
              </a:rPr>
              <a:t>stakeholders (co-development)</a:t>
            </a:r>
            <a:endParaRPr lang="en-US" dirty="0">
              <a:solidFill>
                <a:srgbClr val="2964B4"/>
              </a:solidFill>
              <a:latin typeface="Arial Black" panose="020B0A04020102020204" pitchFamily="34" charset="0"/>
            </a:endParaRPr>
          </a:p>
        </p:txBody>
      </p:sp>
      <p:sp>
        <p:nvSpPr>
          <p:cNvPr id="13" name="TextBox 12">
            <a:extLst>
              <a:ext uri="{FF2B5EF4-FFF2-40B4-BE49-F238E27FC236}">
                <a16:creationId xmlns:a16="http://schemas.microsoft.com/office/drawing/2014/main" id="{6CA3258F-23C1-47BC-B39D-5AD03EEEBC14}"/>
              </a:ext>
            </a:extLst>
          </p:cNvPr>
          <p:cNvSpPr txBox="1"/>
          <p:nvPr/>
        </p:nvSpPr>
        <p:spPr>
          <a:xfrm>
            <a:off x="444886" y="3287528"/>
            <a:ext cx="2811410" cy="923330"/>
          </a:xfrm>
          <a:prstGeom prst="rect">
            <a:avLst/>
          </a:prstGeom>
          <a:noFill/>
        </p:spPr>
        <p:txBody>
          <a:bodyPr wrap="square" rtlCol="0">
            <a:spAutoFit/>
          </a:bodyPr>
          <a:lstStyle/>
          <a:p>
            <a:r>
              <a:rPr lang="en-US" dirty="0" smtClean="0">
                <a:solidFill>
                  <a:srgbClr val="FF0000"/>
                </a:solidFill>
                <a:latin typeface="Arial Black" panose="020B0A04020102020204" pitchFamily="34" charset="0"/>
              </a:rPr>
              <a:t>3. Training </a:t>
            </a:r>
            <a:r>
              <a:rPr lang="en-US" dirty="0">
                <a:solidFill>
                  <a:srgbClr val="FF0000"/>
                </a:solidFill>
                <a:latin typeface="Arial Black" panose="020B0A04020102020204" pitchFamily="34" charset="0"/>
              </a:rPr>
              <a:t>Program for </a:t>
            </a:r>
            <a:r>
              <a:rPr lang="en-US" dirty="0" smtClean="0">
                <a:solidFill>
                  <a:srgbClr val="FF0000"/>
                </a:solidFill>
                <a:latin typeface="Arial Black" panose="020B0A04020102020204" pitchFamily="34" charset="0"/>
              </a:rPr>
              <a:t>local </a:t>
            </a:r>
            <a:r>
              <a:rPr lang="en-US" dirty="0">
                <a:solidFill>
                  <a:srgbClr val="FF0000"/>
                </a:solidFill>
                <a:latin typeface="Arial Black" panose="020B0A04020102020204" pitchFamily="34" charset="0"/>
              </a:rPr>
              <a:t>scientists and managers </a:t>
            </a:r>
            <a:endParaRPr lang="x-none" dirty="0">
              <a:solidFill>
                <a:srgbClr val="FF0000"/>
              </a:solidFill>
              <a:latin typeface="Arial Black" panose="020B0A04020102020204" pitchFamily="34" charset="0"/>
            </a:endParaRPr>
          </a:p>
        </p:txBody>
      </p:sp>
      <p:sp>
        <p:nvSpPr>
          <p:cNvPr id="14" name="TextBox 13">
            <a:extLst>
              <a:ext uri="{FF2B5EF4-FFF2-40B4-BE49-F238E27FC236}">
                <a16:creationId xmlns:a16="http://schemas.microsoft.com/office/drawing/2014/main" id="{0F40A785-FAAC-470D-B2EE-36B3F960D5C8}"/>
              </a:ext>
            </a:extLst>
          </p:cNvPr>
          <p:cNvSpPr txBox="1"/>
          <p:nvPr/>
        </p:nvSpPr>
        <p:spPr>
          <a:xfrm>
            <a:off x="723208" y="5387847"/>
            <a:ext cx="3623568" cy="923330"/>
          </a:xfrm>
          <a:prstGeom prst="rect">
            <a:avLst/>
          </a:prstGeom>
          <a:noFill/>
        </p:spPr>
        <p:txBody>
          <a:bodyPr wrap="square" rtlCol="0">
            <a:spAutoFit/>
          </a:bodyPr>
          <a:lstStyle/>
          <a:p>
            <a:pPr algn="just"/>
            <a:r>
              <a:rPr lang="en-US" dirty="0" smtClean="0">
                <a:solidFill>
                  <a:srgbClr val="2964B4"/>
                </a:solidFill>
                <a:latin typeface="Arial Black" panose="020B0A04020102020204" pitchFamily="34" charset="0"/>
              </a:rPr>
              <a:t>2. Establish baseline data and develop </a:t>
            </a:r>
            <a:r>
              <a:rPr lang="en-US" dirty="0">
                <a:solidFill>
                  <a:srgbClr val="2964B4"/>
                </a:solidFill>
                <a:latin typeface="Arial Black" panose="020B0A04020102020204" pitchFamily="34" charset="0"/>
              </a:rPr>
              <a:t>a </a:t>
            </a:r>
            <a:r>
              <a:rPr lang="en-US" dirty="0" smtClean="0">
                <a:solidFill>
                  <a:srgbClr val="2964B4"/>
                </a:solidFill>
                <a:latin typeface="Arial Black" panose="020B0A04020102020204" pitchFamily="34" charset="0"/>
              </a:rPr>
              <a:t>monitoring Plan with eDNA analyses</a:t>
            </a:r>
            <a:endParaRPr lang="x-none" dirty="0">
              <a:solidFill>
                <a:srgbClr val="2964B4"/>
              </a:solidFill>
              <a:latin typeface="Arial Black" panose="020B0A04020102020204" pitchFamily="34" charset="0"/>
            </a:endParaRPr>
          </a:p>
        </p:txBody>
      </p:sp>
      <p:sp>
        <p:nvSpPr>
          <p:cNvPr id="15" name="TextBox 14">
            <a:extLst>
              <a:ext uri="{FF2B5EF4-FFF2-40B4-BE49-F238E27FC236}">
                <a16:creationId xmlns:a16="http://schemas.microsoft.com/office/drawing/2014/main" id="{70184321-6D25-459C-97DE-7D64F9D1062A}"/>
              </a:ext>
            </a:extLst>
          </p:cNvPr>
          <p:cNvSpPr txBox="1"/>
          <p:nvPr/>
        </p:nvSpPr>
        <p:spPr>
          <a:xfrm>
            <a:off x="1200866" y="927499"/>
            <a:ext cx="3296870" cy="1200329"/>
          </a:xfrm>
          <a:prstGeom prst="rect">
            <a:avLst/>
          </a:prstGeom>
          <a:noFill/>
        </p:spPr>
        <p:txBody>
          <a:bodyPr wrap="square" rtlCol="0">
            <a:spAutoFit/>
          </a:bodyPr>
          <a:lstStyle/>
          <a:p>
            <a:r>
              <a:rPr lang="en-US" dirty="0">
                <a:solidFill>
                  <a:srgbClr val="4472C4"/>
                </a:solidFill>
                <a:latin typeface="Arial Black" panose="020B0A04020102020204" pitchFamily="34" charset="0"/>
              </a:rPr>
              <a:t>4. </a:t>
            </a:r>
            <a:r>
              <a:rPr lang="en-US" dirty="0">
                <a:solidFill>
                  <a:srgbClr val="2964B4"/>
                </a:solidFill>
                <a:latin typeface="Arial Black" panose="020B0A04020102020204" pitchFamily="34" charset="0"/>
              </a:rPr>
              <a:t>Standardized bioinformatics and data management</a:t>
            </a:r>
            <a:endParaRPr lang="x-none" dirty="0">
              <a:solidFill>
                <a:srgbClr val="2964B4"/>
              </a:solidFill>
              <a:latin typeface="Arial Black" panose="020B0A04020102020204" pitchFamily="34" charset="0"/>
            </a:endParaRPr>
          </a:p>
          <a:p>
            <a:pPr algn="r"/>
            <a:r>
              <a:rPr lang="en-US" dirty="0">
                <a:solidFill>
                  <a:srgbClr val="2964B4"/>
                </a:solidFill>
                <a:latin typeface="Arial Black" panose="020B0A04020102020204" pitchFamily="34" charset="0"/>
              </a:rPr>
              <a:t> </a:t>
            </a:r>
            <a:endParaRPr lang="x-none" dirty="0">
              <a:solidFill>
                <a:srgbClr val="2964B4"/>
              </a:solidFill>
              <a:latin typeface="Arial Black" panose="020B0A04020102020204" pitchFamily="34" charset="0"/>
            </a:endParaRPr>
          </a:p>
        </p:txBody>
      </p:sp>
      <p:sp>
        <p:nvSpPr>
          <p:cNvPr id="16" name="TextBox 15">
            <a:extLst>
              <a:ext uri="{FF2B5EF4-FFF2-40B4-BE49-F238E27FC236}">
                <a16:creationId xmlns:a16="http://schemas.microsoft.com/office/drawing/2014/main" id="{FEADF89B-C721-48F8-B9AC-E53FE2D61E97}"/>
              </a:ext>
            </a:extLst>
          </p:cNvPr>
          <p:cNvSpPr txBox="1"/>
          <p:nvPr/>
        </p:nvSpPr>
        <p:spPr>
          <a:xfrm>
            <a:off x="7265032" y="1598004"/>
            <a:ext cx="4845663" cy="923330"/>
          </a:xfrm>
          <a:prstGeom prst="rect">
            <a:avLst/>
          </a:prstGeom>
          <a:noFill/>
        </p:spPr>
        <p:txBody>
          <a:bodyPr wrap="square" rtlCol="0">
            <a:spAutoFit/>
          </a:bodyPr>
          <a:lstStyle/>
          <a:p>
            <a:r>
              <a:rPr lang="en-US" dirty="0">
                <a:solidFill>
                  <a:srgbClr val="4472C4"/>
                </a:solidFill>
                <a:latin typeface="Arial Black" panose="020B0A04020102020204" pitchFamily="34" charset="0"/>
              </a:rPr>
              <a:t>5. </a:t>
            </a:r>
            <a:r>
              <a:rPr lang="en-US" dirty="0">
                <a:solidFill>
                  <a:srgbClr val="2964B4"/>
                </a:solidFill>
                <a:latin typeface="Arial Black" panose="020B0A04020102020204" pitchFamily="34" charset="0"/>
              </a:rPr>
              <a:t>A decision support tool for early warnings of invasive species presence</a:t>
            </a:r>
          </a:p>
        </p:txBody>
      </p:sp>
    </p:spTree>
    <p:extLst>
      <p:ext uri="{BB962C8B-B14F-4D97-AF65-F5344CB8AC3E}">
        <p14:creationId xmlns:p14="http://schemas.microsoft.com/office/powerpoint/2010/main" val="12755970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D23BD-3F5C-449A-AF9E-9188A1C44D13}"/>
              </a:ext>
            </a:extLst>
          </p:cNvPr>
          <p:cNvSpPr txBox="1"/>
          <p:nvPr/>
        </p:nvSpPr>
        <p:spPr>
          <a:xfrm>
            <a:off x="763251" y="528142"/>
            <a:ext cx="7087966" cy="1077218"/>
          </a:xfrm>
          <a:prstGeom prst="rect">
            <a:avLst/>
          </a:prstGeom>
          <a:noFill/>
        </p:spPr>
        <p:txBody>
          <a:bodyPr wrap="none" rtlCol="0">
            <a:spAutoFit/>
          </a:bodyPr>
          <a:lstStyle/>
          <a:p>
            <a:r>
              <a:rPr lang="en-US" sz="3200" dirty="0">
                <a:solidFill>
                  <a:srgbClr val="FF0000"/>
                </a:solidFill>
                <a:latin typeface="Arial Black" panose="020B0A04020102020204" pitchFamily="34" charset="0"/>
              </a:rPr>
              <a:t>3</a:t>
            </a:r>
            <a:r>
              <a:rPr lang="en-US" sz="3200" dirty="0" smtClean="0">
                <a:solidFill>
                  <a:srgbClr val="FF0000"/>
                </a:solidFill>
                <a:latin typeface="Arial Black" panose="020B0A04020102020204" pitchFamily="34" charset="0"/>
              </a:rPr>
              <a:t>. </a:t>
            </a:r>
            <a:r>
              <a:rPr lang="en-US" sz="3200" dirty="0">
                <a:solidFill>
                  <a:srgbClr val="FF0000"/>
                </a:solidFill>
                <a:latin typeface="Arial Black" panose="020B0A04020102020204" pitchFamily="34" charset="0"/>
              </a:rPr>
              <a:t>Training </a:t>
            </a:r>
            <a:r>
              <a:rPr lang="en-US" sz="3200" dirty="0" smtClean="0">
                <a:solidFill>
                  <a:srgbClr val="FF0000"/>
                </a:solidFill>
                <a:latin typeface="Arial Black" panose="020B0A04020102020204" pitchFamily="34" charset="0"/>
              </a:rPr>
              <a:t>Workshop </a:t>
            </a:r>
            <a:r>
              <a:rPr lang="en-US" sz="3200" dirty="0">
                <a:solidFill>
                  <a:srgbClr val="FF0000"/>
                </a:solidFill>
                <a:latin typeface="Arial Black" panose="020B0A04020102020204" pitchFamily="34" charset="0"/>
              </a:rPr>
              <a:t>for </a:t>
            </a:r>
          </a:p>
          <a:p>
            <a:r>
              <a:rPr lang="en-US" sz="3200" dirty="0">
                <a:solidFill>
                  <a:srgbClr val="FF0000"/>
                </a:solidFill>
                <a:latin typeface="Arial Black" panose="020B0A04020102020204" pitchFamily="34" charset="0"/>
              </a:rPr>
              <a:t>local scientists and managers</a:t>
            </a:r>
            <a:r>
              <a:rPr lang="en-US" sz="3200" dirty="0">
                <a:solidFill>
                  <a:srgbClr val="2964B4"/>
                </a:solidFill>
                <a:latin typeface="Arial Black" panose="020B0A04020102020204" pitchFamily="34" charset="0"/>
              </a:rPr>
              <a:t> </a:t>
            </a:r>
            <a:endParaRPr lang="x-none" sz="3200" dirty="0">
              <a:solidFill>
                <a:srgbClr val="2964B4"/>
              </a:solidFill>
              <a:latin typeface="Arial Black" panose="020B0A04020102020204" pitchFamily="34" charset="0"/>
            </a:endParaRPr>
          </a:p>
        </p:txBody>
      </p:sp>
      <p:sp>
        <p:nvSpPr>
          <p:cNvPr id="16" name="Freeform: Shape 15">
            <a:extLst>
              <a:ext uri="{FF2B5EF4-FFF2-40B4-BE49-F238E27FC236}">
                <a16:creationId xmlns:a16="http://schemas.microsoft.com/office/drawing/2014/main" id="{81AF9FE8-9623-49A3-B0BC-DBED07C76D00}"/>
              </a:ext>
            </a:extLst>
          </p:cNvPr>
          <p:cNvSpPr/>
          <p:nvPr/>
        </p:nvSpPr>
        <p:spPr>
          <a:xfrm>
            <a:off x="9897070" y="1139587"/>
            <a:ext cx="69815" cy="91419"/>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17" name="Freeform: Shape 16">
            <a:extLst>
              <a:ext uri="{FF2B5EF4-FFF2-40B4-BE49-F238E27FC236}">
                <a16:creationId xmlns:a16="http://schemas.microsoft.com/office/drawing/2014/main" id="{2B6C68BB-0A34-4A31-A8D0-EFCA5D78092F}"/>
              </a:ext>
            </a:extLst>
          </p:cNvPr>
          <p:cNvSpPr/>
          <p:nvPr/>
        </p:nvSpPr>
        <p:spPr>
          <a:xfrm>
            <a:off x="9977069" y="1163310"/>
            <a:ext cx="61012" cy="69209"/>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18" name="Freeform: Shape 17">
            <a:extLst>
              <a:ext uri="{FF2B5EF4-FFF2-40B4-BE49-F238E27FC236}">
                <a16:creationId xmlns:a16="http://schemas.microsoft.com/office/drawing/2014/main" id="{B9B83B08-5143-4DDA-92ED-401ADB932262}"/>
              </a:ext>
            </a:extLst>
          </p:cNvPr>
          <p:cNvSpPr/>
          <p:nvPr/>
        </p:nvSpPr>
        <p:spPr>
          <a:xfrm>
            <a:off x="10048498" y="1163310"/>
            <a:ext cx="57705" cy="69209"/>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19" name="Freeform: Shape 18">
            <a:extLst>
              <a:ext uri="{FF2B5EF4-FFF2-40B4-BE49-F238E27FC236}">
                <a16:creationId xmlns:a16="http://schemas.microsoft.com/office/drawing/2014/main" id="{9579855D-794E-4858-804F-2C04747F697A}"/>
              </a:ext>
            </a:extLst>
          </p:cNvPr>
          <p:cNvSpPr/>
          <p:nvPr/>
        </p:nvSpPr>
        <p:spPr>
          <a:xfrm>
            <a:off x="10115892" y="1139587"/>
            <a:ext cx="11224" cy="91419"/>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20" name="Freeform: Shape 19">
            <a:extLst>
              <a:ext uri="{FF2B5EF4-FFF2-40B4-BE49-F238E27FC236}">
                <a16:creationId xmlns:a16="http://schemas.microsoft.com/office/drawing/2014/main" id="{C8FBAE2E-F1A4-4DAF-849D-99DCCF49E903}"/>
              </a:ext>
            </a:extLst>
          </p:cNvPr>
          <p:cNvSpPr/>
          <p:nvPr/>
        </p:nvSpPr>
        <p:spPr>
          <a:xfrm>
            <a:off x="10136966" y="1138027"/>
            <a:ext cx="38739" cy="92978"/>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21" name="Freeform: Shape 20">
            <a:extLst>
              <a:ext uri="{FF2B5EF4-FFF2-40B4-BE49-F238E27FC236}">
                <a16:creationId xmlns:a16="http://schemas.microsoft.com/office/drawing/2014/main" id="{820AD6C3-F0FB-4DF7-8EC7-31B05B9A8BFD}"/>
              </a:ext>
            </a:extLst>
          </p:cNvPr>
          <p:cNvSpPr/>
          <p:nvPr/>
        </p:nvSpPr>
        <p:spPr>
          <a:xfrm>
            <a:off x="10179766" y="1139587"/>
            <a:ext cx="11224" cy="91419"/>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22" name="Freeform: Shape 21">
            <a:extLst>
              <a:ext uri="{FF2B5EF4-FFF2-40B4-BE49-F238E27FC236}">
                <a16:creationId xmlns:a16="http://schemas.microsoft.com/office/drawing/2014/main" id="{CDA10FB2-9543-4DB4-B056-C448F8CD3CA4}"/>
              </a:ext>
            </a:extLst>
          </p:cNvPr>
          <p:cNvSpPr/>
          <p:nvPr/>
        </p:nvSpPr>
        <p:spPr>
          <a:xfrm>
            <a:off x="10204667" y="1163310"/>
            <a:ext cx="57705" cy="69209"/>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23" name="Freeform: Shape 22">
            <a:extLst>
              <a:ext uri="{FF2B5EF4-FFF2-40B4-BE49-F238E27FC236}">
                <a16:creationId xmlns:a16="http://schemas.microsoft.com/office/drawing/2014/main" id="{A8617C3D-30BE-4CE8-BBA0-9B55719FAA87}"/>
              </a:ext>
            </a:extLst>
          </p:cNvPr>
          <p:cNvSpPr/>
          <p:nvPr/>
        </p:nvSpPr>
        <p:spPr>
          <a:xfrm>
            <a:off x="10310981" y="1139587"/>
            <a:ext cx="12084" cy="91419"/>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24" name="Freeform: Shape 23">
            <a:extLst>
              <a:ext uri="{FF2B5EF4-FFF2-40B4-BE49-F238E27FC236}">
                <a16:creationId xmlns:a16="http://schemas.microsoft.com/office/drawing/2014/main" id="{5C1BE902-EF88-4D0B-973E-3F59758D5521}"/>
              </a:ext>
            </a:extLst>
          </p:cNvPr>
          <p:cNvSpPr/>
          <p:nvPr/>
        </p:nvSpPr>
        <p:spPr>
          <a:xfrm>
            <a:off x="10338489" y="1163310"/>
            <a:ext cx="55017" cy="69209"/>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25" name="Freeform: Shape 24">
            <a:extLst>
              <a:ext uri="{FF2B5EF4-FFF2-40B4-BE49-F238E27FC236}">
                <a16:creationId xmlns:a16="http://schemas.microsoft.com/office/drawing/2014/main" id="{153515F8-1DA0-4D65-8ED9-B31074725EBF}"/>
              </a:ext>
            </a:extLst>
          </p:cNvPr>
          <p:cNvSpPr/>
          <p:nvPr/>
        </p:nvSpPr>
        <p:spPr>
          <a:xfrm>
            <a:off x="10406611" y="1139587"/>
            <a:ext cx="11230" cy="91419"/>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26" name="Freeform: Shape 25">
            <a:extLst>
              <a:ext uri="{FF2B5EF4-FFF2-40B4-BE49-F238E27FC236}">
                <a16:creationId xmlns:a16="http://schemas.microsoft.com/office/drawing/2014/main" id="{A864586D-DAAA-4364-B8B7-8C99A823591A}"/>
              </a:ext>
            </a:extLst>
          </p:cNvPr>
          <p:cNvSpPr/>
          <p:nvPr/>
        </p:nvSpPr>
        <p:spPr>
          <a:xfrm>
            <a:off x="10431432" y="1163310"/>
            <a:ext cx="61039" cy="69209"/>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27" name="Freeform: Shape 26">
            <a:extLst>
              <a:ext uri="{FF2B5EF4-FFF2-40B4-BE49-F238E27FC236}">
                <a16:creationId xmlns:a16="http://schemas.microsoft.com/office/drawing/2014/main" id="{1824AF27-1D41-4847-AB7C-2EB4C86F62C0}"/>
              </a:ext>
            </a:extLst>
          </p:cNvPr>
          <p:cNvSpPr/>
          <p:nvPr/>
        </p:nvSpPr>
        <p:spPr>
          <a:xfrm>
            <a:off x="10506302" y="1163310"/>
            <a:ext cx="53844" cy="67696"/>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28" name="Freeform: Shape 27">
            <a:extLst>
              <a:ext uri="{FF2B5EF4-FFF2-40B4-BE49-F238E27FC236}">
                <a16:creationId xmlns:a16="http://schemas.microsoft.com/office/drawing/2014/main" id="{C7E4C39B-4C76-40BC-A71D-BDE98C259D5A}"/>
              </a:ext>
            </a:extLst>
          </p:cNvPr>
          <p:cNvSpPr/>
          <p:nvPr/>
        </p:nvSpPr>
        <p:spPr>
          <a:xfrm>
            <a:off x="10573330" y="1139587"/>
            <a:ext cx="57465" cy="92932"/>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29" name="Freeform: Shape 28">
            <a:extLst>
              <a:ext uri="{FF2B5EF4-FFF2-40B4-BE49-F238E27FC236}">
                <a16:creationId xmlns:a16="http://schemas.microsoft.com/office/drawing/2014/main" id="{1223C1CB-FECE-48EA-BBFD-CCBD8DF70809}"/>
              </a:ext>
            </a:extLst>
          </p:cNvPr>
          <p:cNvSpPr/>
          <p:nvPr/>
        </p:nvSpPr>
        <p:spPr>
          <a:xfrm>
            <a:off x="10643946" y="1163310"/>
            <a:ext cx="55017" cy="69209"/>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30" name="Freeform: Shape 29">
            <a:extLst>
              <a:ext uri="{FF2B5EF4-FFF2-40B4-BE49-F238E27FC236}">
                <a16:creationId xmlns:a16="http://schemas.microsoft.com/office/drawing/2014/main" id="{658D99FF-4FF5-4205-8341-4349F29A24C2}"/>
              </a:ext>
            </a:extLst>
          </p:cNvPr>
          <p:cNvSpPr/>
          <p:nvPr/>
        </p:nvSpPr>
        <p:spPr>
          <a:xfrm>
            <a:off x="10748879" y="1139587"/>
            <a:ext cx="87294" cy="91419"/>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31" name="Freeform: Shape 30">
            <a:extLst>
              <a:ext uri="{FF2B5EF4-FFF2-40B4-BE49-F238E27FC236}">
                <a16:creationId xmlns:a16="http://schemas.microsoft.com/office/drawing/2014/main" id="{3B53AAA2-D6A1-4541-937A-F3AB0B0AD279}"/>
              </a:ext>
            </a:extLst>
          </p:cNvPr>
          <p:cNvSpPr/>
          <p:nvPr/>
        </p:nvSpPr>
        <p:spPr>
          <a:xfrm>
            <a:off x="10850444" y="1163310"/>
            <a:ext cx="61039" cy="69209"/>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32" name="Freeform: Shape 31">
            <a:extLst>
              <a:ext uri="{FF2B5EF4-FFF2-40B4-BE49-F238E27FC236}">
                <a16:creationId xmlns:a16="http://schemas.microsoft.com/office/drawing/2014/main" id="{8DA769A1-C0E7-470D-A89C-79178A95E618}"/>
              </a:ext>
            </a:extLst>
          </p:cNvPr>
          <p:cNvSpPr/>
          <p:nvPr/>
        </p:nvSpPr>
        <p:spPr>
          <a:xfrm>
            <a:off x="10925181" y="1163310"/>
            <a:ext cx="36005" cy="67696"/>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33" name="Freeform: Shape 32">
            <a:extLst>
              <a:ext uri="{FF2B5EF4-FFF2-40B4-BE49-F238E27FC236}">
                <a16:creationId xmlns:a16="http://schemas.microsoft.com/office/drawing/2014/main" id="{EB51EF3A-D620-4EB8-807A-F10FAC758FB1}"/>
              </a:ext>
            </a:extLst>
          </p:cNvPr>
          <p:cNvSpPr/>
          <p:nvPr/>
        </p:nvSpPr>
        <p:spPr>
          <a:xfrm>
            <a:off x="10967927" y="1139587"/>
            <a:ext cx="11230" cy="91419"/>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34" name="Freeform: Shape 33">
            <a:extLst>
              <a:ext uri="{FF2B5EF4-FFF2-40B4-BE49-F238E27FC236}">
                <a16:creationId xmlns:a16="http://schemas.microsoft.com/office/drawing/2014/main" id="{49C970DA-49C2-4120-AEFB-1E6A0AABEE2B}"/>
              </a:ext>
            </a:extLst>
          </p:cNvPr>
          <p:cNvSpPr/>
          <p:nvPr/>
        </p:nvSpPr>
        <p:spPr>
          <a:xfrm>
            <a:off x="10996243" y="1163310"/>
            <a:ext cx="53850" cy="67696"/>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35" name="Freeform: Shape 34">
            <a:extLst>
              <a:ext uri="{FF2B5EF4-FFF2-40B4-BE49-F238E27FC236}">
                <a16:creationId xmlns:a16="http://schemas.microsoft.com/office/drawing/2014/main" id="{33C66066-FF69-41DB-B8A4-0ADC16374C5A}"/>
              </a:ext>
            </a:extLst>
          </p:cNvPr>
          <p:cNvSpPr/>
          <p:nvPr/>
        </p:nvSpPr>
        <p:spPr>
          <a:xfrm>
            <a:off x="11063557" y="1163310"/>
            <a:ext cx="61086" cy="69209"/>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36" name="Freeform: Shape 35">
            <a:extLst>
              <a:ext uri="{FF2B5EF4-FFF2-40B4-BE49-F238E27FC236}">
                <a16:creationId xmlns:a16="http://schemas.microsoft.com/office/drawing/2014/main" id="{B36EEBCA-12E7-47CC-BED5-6D65FD70B53D}"/>
              </a:ext>
            </a:extLst>
          </p:cNvPr>
          <p:cNvSpPr/>
          <p:nvPr/>
        </p:nvSpPr>
        <p:spPr>
          <a:xfrm>
            <a:off x="9896577" y="1297975"/>
            <a:ext cx="69062" cy="91418"/>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37" name="Freeform: Shape 36">
            <a:extLst>
              <a:ext uri="{FF2B5EF4-FFF2-40B4-BE49-F238E27FC236}">
                <a16:creationId xmlns:a16="http://schemas.microsoft.com/office/drawing/2014/main" id="{B48F9B1A-8EEB-4C36-BAFE-DE9BE4316BBD}"/>
              </a:ext>
            </a:extLst>
          </p:cNvPr>
          <p:cNvSpPr/>
          <p:nvPr/>
        </p:nvSpPr>
        <p:spPr>
          <a:xfrm>
            <a:off x="9980924" y="1297975"/>
            <a:ext cx="11230" cy="91418"/>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38" name="Freeform: Shape 37">
            <a:extLst>
              <a:ext uri="{FF2B5EF4-FFF2-40B4-BE49-F238E27FC236}">
                <a16:creationId xmlns:a16="http://schemas.microsoft.com/office/drawing/2014/main" id="{76016FA3-1D90-4DE2-926F-6D677786FDC8}"/>
              </a:ext>
            </a:extLst>
          </p:cNvPr>
          <p:cNvSpPr/>
          <p:nvPr/>
        </p:nvSpPr>
        <p:spPr>
          <a:xfrm>
            <a:off x="10005077" y="1321672"/>
            <a:ext cx="62073" cy="69235"/>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39" name="Freeform: Shape 38">
            <a:extLst>
              <a:ext uri="{FF2B5EF4-FFF2-40B4-BE49-F238E27FC236}">
                <a16:creationId xmlns:a16="http://schemas.microsoft.com/office/drawing/2014/main" id="{88268D96-399A-401B-9751-FBA12F849F22}"/>
              </a:ext>
            </a:extLst>
          </p:cNvPr>
          <p:cNvSpPr/>
          <p:nvPr/>
        </p:nvSpPr>
        <p:spPr>
          <a:xfrm>
            <a:off x="10080388" y="1297975"/>
            <a:ext cx="11224" cy="91418"/>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40" name="Freeform: Shape 39">
            <a:extLst>
              <a:ext uri="{FF2B5EF4-FFF2-40B4-BE49-F238E27FC236}">
                <a16:creationId xmlns:a16="http://schemas.microsoft.com/office/drawing/2014/main" id="{4D0D2AFC-E5BF-4585-8AED-C20015AD9BED}"/>
              </a:ext>
            </a:extLst>
          </p:cNvPr>
          <p:cNvSpPr/>
          <p:nvPr/>
        </p:nvSpPr>
        <p:spPr>
          <a:xfrm>
            <a:off x="10108704" y="1321672"/>
            <a:ext cx="53844" cy="67722"/>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41" name="Freeform: Shape 40">
            <a:extLst>
              <a:ext uri="{FF2B5EF4-FFF2-40B4-BE49-F238E27FC236}">
                <a16:creationId xmlns:a16="http://schemas.microsoft.com/office/drawing/2014/main" id="{34F3CD60-C0A2-49A2-9662-2A1280E9E123}"/>
              </a:ext>
            </a:extLst>
          </p:cNvPr>
          <p:cNvSpPr/>
          <p:nvPr/>
        </p:nvSpPr>
        <p:spPr>
          <a:xfrm>
            <a:off x="10172964" y="1323158"/>
            <a:ext cx="60779" cy="66236"/>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42" name="Freeform: Shape 41">
            <a:extLst>
              <a:ext uri="{FF2B5EF4-FFF2-40B4-BE49-F238E27FC236}">
                <a16:creationId xmlns:a16="http://schemas.microsoft.com/office/drawing/2014/main" id="{927C668E-8E52-4337-8FCB-48A6B7AD9F97}"/>
              </a:ext>
            </a:extLst>
          </p:cNvPr>
          <p:cNvSpPr/>
          <p:nvPr/>
        </p:nvSpPr>
        <p:spPr>
          <a:xfrm>
            <a:off x="10239838" y="1321672"/>
            <a:ext cx="61032" cy="69235"/>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43" name="Freeform: Shape 42">
            <a:extLst>
              <a:ext uri="{FF2B5EF4-FFF2-40B4-BE49-F238E27FC236}">
                <a16:creationId xmlns:a16="http://schemas.microsoft.com/office/drawing/2014/main" id="{4F6767CD-EBAF-478F-905D-2B809A10752F}"/>
              </a:ext>
            </a:extLst>
          </p:cNvPr>
          <p:cNvSpPr/>
          <p:nvPr/>
        </p:nvSpPr>
        <p:spPr>
          <a:xfrm>
            <a:off x="10310220" y="1321672"/>
            <a:ext cx="55017" cy="69235"/>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44" name="Freeform: Shape 43">
            <a:extLst>
              <a:ext uri="{FF2B5EF4-FFF2-40B4-BE49-F238E27FC236}">
                <a16:creationId xmlns:a16="http://schemas.microsoft.com/office/drawing/2014/main" id="{32D31A0F-F223-4A9F-BE81-3D7F10F2560A}"/>
              </a:ext>
            </a:extLst>
          </p:cNvPr>
          <p:cNvSpPr/>
          <p:nvPr/>
        </p:nvSpPr>
        <p:spPr>
          <a:xfrm>
            <a:off x="10378655" y="1297975"/>
            <a:ext cx="11230" cy="91418"/>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45" name="Freeform: Shape 44">
            <a:extLst>
              <a:ext uri="{FF2B5EF4-FFF2-40B4-BE49-F238E27FC236}">
                <a16:creationId xmlns:a16="http://schemas.microsoft.com/office/drawing/2014/main" id="{3A172DF9-0CEE-4B18-A338-269CCB0CFC58}"/>
              </a:ext>
            </a:extLst>
          </p:cNvPr>
          <p:cNvSpPr/>
          <p:nvPr/>
        </p:nvSpPr>
        <p:spPr>
          <a:xfrm>
            <a:off x="10402803" y="1321672"/>
            <a:ext cx="62079" cy="69235"/>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46" name="Freeform: Shape 45">
            <a:extLst>
              <a:ext uri="{FF2B5EF4-FFF2-40B4-BE49-F238E27FC236}">
                <a16:creationId xmlns:a16="http://schemas.microsoft.com/office/drawing/2014/main" id="{5F3FA0CA-8BF4-4AD3-9DE9-D6241F9A860F}"/>
              </a:ext>
            </a:extLst>
          </p:cNvPr>
          <p:cNvSpPr/>
          <p:nvPr/>
        </p:nvSpPr>
        <p:spPr>
          <a:xfrm>
            <a:off x="10478033" y="1321672"/>
            <a:ext cx="53850" cy="67722"/>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47" name="Freeform: Shape 46">
            <a:extLst>
              <a:ext uri="{FF2B5EF4-FFF2-40B4-BE49-F238E27FC236}">
                <a16:creationId xmlns:a16="http://schemas.microsoft.com/office/drawing/2014/main" id="{58271B30-A4FA-4704-9FDE-7E487E5D8D75}"/>
              </a:ext>
            </a:extLst>
          </p:cNvPr>
          <p:cNvSpPr/>
          <p:nvPr/>
        </p:nvSpPr>
        <p:spPr>
          <a:xfrm>
            <a:off x="10544621" y="1321672"/>
            <a:ext cx="55017" cy="69235"/>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48" name="Freeform: Shape 47">
            <a:extLst>
              <a:ext uri="{FF2B5EF4-FFF2-40B4-BE49-F238E27FC236}">
                <a16:creationId xmlns:a16="http://schemas.microsoft.com/office/drawing/2014/main" id="{1559D5BD-04C2-4D09-ABD4-64014DF7FA4B}"/>
              </a:ext>
            </a:extLst>
          </p:cNvPr>
          <p:cNvSpPr/>
          <p:nvPr/>
        </p:nvSpPr>
        <p:spPr>
          <a:xfrm>
            <a:off x="10632822" y="1297975"/>
            <a:ext cx="85600" cy="91418"/>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49" name="Freeform: Shape 48">
            <a:extLst>
              <a:ext uri="{FF2B5EF4-FFF2-40B4-BE49-F238E27FC236}">
                <a16:creationId xmlns:a16="http://schemas.microsoft.com/office/drawing/2014/main" id="{3FAC0E61-0F0E-4A3E-B595-B8F068FEDA63}"/>
              </a:ext>
            </a:extLst>
          </p:cNvPr>
          <p:cNvSpPr/>
          <p:nvPr/>
        </p:nvSpPr>
        <p:spPr>
          <a:xfrm>
            <a:off x="10726425" y="1297975"/>
            <a:ext cx="11230" cy="91418"/>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50" name="Freeform: Shape 49">
            <a:extLst>
              <a:ext uri="{FF2B5EF4-FFF2-40B4-BE49-F238E27FC236}">
                <a16:creationId xmlns:a16="http://schemas.microsoft.com/office/drawing/2014/main" id="{95034548-FBCB-4212-A1A9-1A54C81A4C0B}"/>
              </a:ext>
            </a:extLst>
          </p:cNvPr>
          <p:cNvSpPr/>
          <p:nvPr/>
        </p:nvSpPr>
        <p:spPr>
          <a:xfrm>
            <a:off x="10751299" y="1321672"/>
            <a:ext cx="61086" cy="69235"/>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51" name="Freeform: Shape 50">
            <a:extLst>
              <a:ext uri="{FF2B5EF4-FFF2-40B4-BE49-F238E27FC236}">
                <a16:creationId xmlns:a16="http://schemas.microsoft.com/office/drawing/2014/main" id="{3D2E037A-8942-424D-A2AF-4A6324771FBF}"/>
              </a:ext>
            </a:extLst>
          </p:cNvPr>
          <p:cNvSpPr/>
          <p:nvPr/>
        </p:nvSpPr>
        <p:spPr>
          <a:xfrm>
            <a:off x="10825983" y="1321672"/>
            <a:ext cx="36005" cy="67722"/>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52" name="Freeform: Shape 51">
            <a:extLst>
              <a:ext uri="{FF2B5EF4-FFF2-40B4-BE49-F238E27FC236}">
                <a16:creationId xmlns:a16="http://schemas.microsoft.com/office/drawing/2014/main" id="{40383FA8-1202-45B7-93BE-F836AD7F045F}"/>
              </a:ext>
            </a:extLst>
          </p:cNvPr>
          <p:cNvSpPr/>
          <p:nvPr/>
        </p:nvSpPr>
        <p:spPr>
          <a:xfrm>
            <a:off x="10862508" y="1300035"/>
            <a:ext cx="32303" cy="9021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53" name="Freeform: Shape 52">
            <a:extLst>
              <a:ext uri="{FF2B5EF4-FFF2-40B4-BE49-F238E27FC236}">
                <a16:creationId xmlns:a16="http://schemas.microsoft.com/office/drawing/2014/main" id="{9C247197-D7E8-4515-ADE4-6D889B68D869}"/>
              </a:ext>
            </a:extLst>
          </p:cNvPr>
          <p:cNvSpPr/>
          <p:nvPr/>
        </p:nvSpPr>
        <p:spPr>
          <a:xfrm>
            <a:off x="10940966" y="1297975"/>
            <a:ext cx="72082" cy="91418"/>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54" name="Freeform: Shape 53">
            <a:extLst>
              <a:ext uri="{FF2B5EF4-FFF2-40B4-BE49-F238E27FC236}">
                <a16:creationId xmlns:a16="http://schemas.microsoft.com/office/drawing/2014/main" id="{BC2D28DE-CFD1-45BA-A4F8-FF0242D9082A}"/>
              </a:ext>
            </a:extLst>
          </p:cNvPr>
          <p:cNvSpPr/>
          <p:nvPr/>
        </p:nvSpPr>
        <p:spPr>
          <a:xfrm>
            <a:off x="11028186" y="1321672"/>
            <a:ext cx="61086" cy="69235"/>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55" name="Freeform: Shape 54">
            <a:extLst>
              <a:ext uri="{FF2B5EF4-FFF2-40B4-BE49-F238E27FC236}">
                <a16:creationId xmlns:a16="http://schemas.microsoft.com/office/drawing/2014/main" id="{082D0A35-520C-492A-A9EF-F5B777BB5639}"/>
              </a:ext>
            </a:extLst>
          </p:cNvPr>
          <p:cNvSpPr/>
          <p:nvPr/>
        </p:nvSpPr>
        <p:spPr>
          <a:xfrm>
            <a:off x="11096828" y="1300035"/>
            <a:ext cx="32323" cy="9021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56" name="Freeform: Shape 55">
            <a:extLst>
              <a:ext uri="{FF2B5EF4-FFF2-40B4-BE49-F238E27FC236}">
                <a16:creationId xmlns:a16="http://schemas.microsoft.com/office/drawing/2014/main" id="{D85803AF-407F-4EDB-8C8A-C2CC0AFE7ECC}"/>
              </a:ext>
            </a:extLst>
          </p:cNvPr>
          <p:cNvSpPr/>
          <p:nvPr/>
        </p:nvSpPr>
        <p:spPr>
          <a:xfrm>
            <a:off x="11130459" y="1323158"/>
            <a:ext cx="90908" cy="66236"/>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57" name="Freeform: Shape 56">
            <a:extLst>
              <a:ext uri="{FF2B5EF4-FFF2-40B4-BE49-F238E27FC236}">
                <a16:creationId xmlns:a16="http://schemas.microsoft.com/office/drawing/2014/main" id="{3C4FCADE-0C63-40C9-AB9E-87F2332DDB7A}"/>
              </a:ext>
            </a:extLst>
          </p:cNvPr>
          <p:cNvSpPr/>
          <p:nvPr/>
        </p:nvSpPr>
        <p:spPr>
          <a:xfrm>
            <a:off x="11226602" y="1321672"/>
            <a:ext cx="62079" cy="69235"/>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58" name="Freeform: Shape 57">
            <a:extLst>
              <a:ext uri="{FF2B5EF4-FFF2-40B4-BE49-F238E27FC236}">
                <a16:creationId xmlns:a16="http://schemas.microsoft.com/office/drawing/2014/main" id="{9557DF1A-9D48-4B13-B4FC-F37806F949CC}"/>
              </a:ext>
            </a:extLst>
          </p:cNvPr>
          <p:cNvSpPr/>
          <p:nvPr/>
        </p:nvSpPr>
        <p:spPr>
          <a:xfrm>
            <a:off x="11301706" y="1321672"/>
            <a:ext cx="36005" cy="67722"/>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60" name="Freeform: Shape 59">
            <a:extLst>
              <a:ext uri="{FF2B5EF4-FFF2-40B4-BE49-F238E27FC236}">
                <a16:creationId xmlns:a16="http://schemas.microsoft.com/office/drawing/2014/main" id="{44905D34-6EAD-4FA6-A90D-5BD247158375}"/>
              </a:ext>
            </a:extLst>
          </p:cNvPr>
          <p:cNvSpPr/>
          <p:nvPr/>
        </p:nvSpPr>
        <p:spPr>
          <a:xfrm>
            <a:off x="11344453" y="1297975"/>
            <a:ext cx="54891" cy="91418"/>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63" name="Freeform: Shape 62">
            <a:extLst>
              <a:ext uri="{FF2B5EF4-FFF2-40B4-BE49-F238E27FC236}">
                <a16:creationId xmlns:a16="http://schemas.microsoft.com/office/drawing/2014/main" id="{EAB54380-66BB-4944-B64A-6C058AAA1C91}"/>
              </a:ext>
            </a:extLst>
          </p:cNvPr>
          <p:cNvSpPr/>
          <p:nvPr/>
        </p:nvSpPr>
        <p:spPr>
          <a:xfrm>
            <a:off x="9129228" y="641386"/>
            <a:ext cx="339300" cy="352470"/>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64" name="Freeform: Shape 63">
            <a:extLst>
              <a:ext uri="{FF2B5EF4-FFF2-40B4-BE49-F238E27FC236}">
                <a16:creationId xmlns:a16="http://schemas.microsoft.com/office/drawing/2014/main" id="{26C86EB6-1E1A-42C5-88B4-219538541661}"/>
              </a:ext>
            </a:extLst>
          </p:cNvPr>
          <p:cNvSpPr/>
          <p:nvPr/>
        </p:nvSpPr>
        <p:spPr>
          <a:xfrm>
            <a:off x="9550088" y="641386"/>
            <a:ext cx="275553" cy="352470"/>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65" name="Freeform: Shape 64">
            <a:extLst>
              <a:ext uri="{FF2B5EF4-FFF2-40B4-BE49-F238E27FC236}">
                <a16:creationId xmlns:a16="http://schemas.microsoft.com/office/drawing/2014/main" id="{A9CB988B-8A54-4631-87ED-C3FA01759F00}"/>
              </a:ext>
            </a:extLst>
          </p:cNvPr>
          <p:cNvSpPr/>
          <p:nvPr/>
        </p:nvSpPr>
        <p:spPr>
          <a:xfrm>
            <a:off x="9896577" y="415642"/>
            <a:ext cx="581250" cy="592952"/>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66" name="Freeform: Shape 65">
            <a:extLst>
              <a:ext uri="{FF2B5EF4-FFF2-40B4-BE49-F238E27FC236}">
                <a16:creationId xmlns:a16="http://schemas.microsoft.com/office/drawing/2014/main" id="{FFAD6AD0-2BA7-461B-ABB7-2FA6CEB29E08}"/>
              </a:ext>
            </a:extLst>
          </p:cNvPr>
          <p:cNvSpPr/>
          <p:nvPr/>
        </p:nvSpPr>
        <p:spPr>
          <a:xfrm>
            <a:off x="10529223" y="422154"/>
            <a:ext cx="514435" cy="562124"/>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67" name="Freeform: Shape 66">
            <a:extLst>
              <a:ext uri="{FF2B5EF4-FFF2-40B4-BE49-F238E27FC236}">
                <a16:creationId xmlns:a16="http://schemas.microsoft.com/office/drawing/2014/main" id="{6B229AA6-176D-4E2E-9913-D2A381F9111E}"/>
              </a:ext>
            </a:extLst>
          </p:cNvPr>
          <p:cNvSpPr/>
          <p:nvPr/>
        </p:nvSpPr>
        <p:spPr>
          <a:xfrm>
            <a:off x="11109799" y="419415"/>
            <a:ext cx="465773" cy="597072"/>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68" name="Freeform: Shape 67">
            <a:extLst>
              <a:ext uri="{FF2B5EF4-FFF2-40B4-BE49-F238E27FC236}">
                <a16:creationId xmlns:a16="http://schemas.microsoft.com/office/drawing/2014/main" id="{DCCCE737-CF2D-4965-B3F8-7E23E1AF20C0}"/>
              </a:ext>
            </a:extLst>
          </p:cNvPr>
          <p:cNvSpPr/>
          <p:nvPr/>
        </p:nvSpPr>
        <p:spPr>
          <a:xfrm>
            <a:off x="8799538" y="455349"/>
            <a:ext cx="296787" cy="528929"/>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sp>
        <p:nvSpPr>
          <p:cNvPr id="2" name="Freeform: Shape 1">
            <a:extLst>
              <a:ext uri="{FF2B5EF4-FFF2-40B4-BE49-F238E27FC236}">
                <a16:creationId xmlns:a16="http://schemas.microsoft.com/office/drawing/2014/main" id="{C7345F15-B412-485E-8560-8DAB9463DC68}"/>
              </a:ext>
            </a:extLst>
          </p:cNvPr>
          <p:cNvSpPr/>
          <p:nvPr/>
        </p:nvSpPr>
        <p:spPr>
          <a:xfrm rot="3461112">
            <a:off x="1659897" y="5788290"/>
            <a:ext cx="730843" cy="718895"/>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endParaRPr lang="x-none"/>
          </a:p>
        </p:txBody>
      </p:sp>
      <p:sp>
        <p:nvSpPr>
          <p:cNvPr id="4" name="Freeform: Shape 3">
            <a:extLst>
              <a:ext uri="{FF2B5EF4-FFF2-40B4-BE49-F238E27FC236}">
                <a16:creationId xmlns:a16="http://schemas.microsoft.com/office/drawing/2014/main" id="{81DDFC10-FCAF-4DFF-9786-8EAFBE8E75F6}"/>
              </a:ext>
            </a:extLst>
          </p:cNvPr>
          <p:cNvSpPr/>
          <p:nvPr/>
        </p:nvSpPr>
        <p:spPr>
          <a:xfrm rot="3461112">
            <a:off x="2085019" y="5036900"/>
            <a:ext cx="797315" cy="544579"/>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6" name="Freeform: Shape 5">
            <a:extLst>
              <a:ext uri="{FF2B5EF4-FFF2-40B4-BE49-F238E27FC236}">
                <a16:creationId xmlns:a16="http://schemas.microsoft.com/office/drawing/2014/main" id="{17981BA5-5DB1-42F2-A193-2A13DC3C5506}"/>
              </a:ext>
            </a:extLst>
          </p:cNvPr>
          <p:cNvSpPr/>
          <p:nvPr/>
        </p:nvSpPr>
        <p:spPr>
          <a:xfrm rot="3461112">
            <a:off x="141555" y="5210303"/>
            <a:ext cx="797439" cy="544550"/>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blipFill dpi="0" rotWithShape="1">
            <a:blip r:embed="rId3"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7" name="Freeform: Shape 6">
            <a:extLst>
              <a:ext uri="{FF2B5EF4-FFF2-40B4-BE49-F238E27FC236}">
                <a16:creationId xmlns:a16="http://schemas.microsoft.com/office/drawing/2014/main" id="{EBA0E1DE-0DE1-4C5F-967E-08A7F9E640EC}"/>
              </a:ext>
            </a:extLst>
          </p:cNvPr>
          <p:cNvSpPr/>
          <p:nvPr/>
        </p:nvSpPr>
        <p:spPr>
          <a:xfrm rot="3461112">
            <a:off x="842444" y="4165611"/>
            <a:ext cx="321615" cy="852225"/>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8" name="Freeform: Shape 7">
            <a:extLst>
              <a:ext uri="{FF2B5EF4-FFF2-40B4-BE49-F238E27FC236}">
                <a16:creationId xmlns:a16="http://schemas.microsoft.com/office/drawing/2014/main" id="{B110669E-F52F-4334-8C28-8D79C9BDBD34}"/>
              </a:ext>
            </a:extLst>
          </p:cNvPr>
          <p:cNvSpPr/>
          <p:nvPr/>
        </p:nvSpPr>
        <p:spPr>
          <a:xfrm rot="3461112">
            <a:off x="723758" y="5968214"/>
            <a:ext cx="797315" cy="544550"/>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blipFill dpi="0" rotWithShape="1">
            <a:blip r:embed="rId5"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9" name="Freeform: Shape 8">
            <a:extLst>
              <a:ext uri="{FF2B5EF4-FFF2-40B4-BE49-F238E27FC236}">
                <a16:creationId xmlns:a16="http://schemas.microsoft.com/office/drawing/2014/main" id="{00B6B63F-BA95-40B6-8C1F-674C134DAFB2}"/>
              </a:ext>
            </a:extLst>
          </p:cNvPr>
          <p:cNvSpPr/>
          <p:nvPr/>
        </p:nvSpPr>
        <p:spPr>
          <a:xfrm rot="3461112">
            <a:off x="1484561" y="4277490"/>
            <a:ext cx="879460" cy="567708"/>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blipFill dpi="0" rotWithShape="1">
            <a:blip r:embed="rId6"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2" name="Content Placeholder 5">
            <a:extLst>
              <a:ext uri="{FF2B5EF4-FFF2-40B4-BE49-F238E27FC236}">
                <a16:creationId xmlns:a16="http://schemas.microsoft.com/office/drawing/2014/main" id="{9D814316-41CA-4CFA-8277-FEFCC1791B51}"/>
              </a:ext>
            </a:extLst>
          </p:cNvPr>
          <p:cNvSpPr txBox="1">
            <a:spLocks/>
          </p:cNvSpPr>
          <p:nvPr/>
        </p:nvSpPr>
        <p:spPr>
          <a:xfrm>
            <a:off x="324196" y="2071386"/>
            <a:ext cx="8974682" cy="16299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t>Two training workshops planned for November 2022 and November 2023</a:t>
            </a:r>
            <a:endParaRPr lang="en-US" sz="2400" b="1" dirty="0"/>
          </a:p>
          <a:p>
            <a:pPr lvl="1"/>
            <a:r>
              <a:rPr lang="en-US" sz="2000" i="1" dirty="0" smtClean="0"/>
              <a:t>First training workshop</a:t>
            </a:r>
            <a:r>
              <a:rPr lang="en-US" sz="2000" dirty="0" smtClean="0"/>
              <a:t>: To train local experts on the monitoring methods</a:t>
            </a:r>
          </a:p>
          <a:p>
            <a:pPr marL="457200" lvl="1" indent="0">
              <a:buNone/>
            </a:pPr>
            <a:r>
              <a:rPr lang="en-US" sz="2000" dirty="0"/>
              <a:t> </a:t>
            </a:r>
            <a:r>
              <a:rPr lang="en-US" sz="2000" dirty="0" smtClean="0"/>
              <a:t>  as well familiarize them with molecular tools (qPCR and </a:t>
            </a:r>
            <a:r>
              <a:rPr lang="en-US" sz="2000" dirty="0" err="1" smtClean="0"/>
              <a:t>eDNA</a:t>
            </a:r>
            <a:r>
              <a:rPr lang="en-US" sz="2000" dirty="0" smtClean="0"/>
              <a:t> analyses)</a:t>
            </a:r>
          </a:p>
          <a:p>
            <a:pPr lvl="1"/>
            <a:r>
              <a:rPr lang="en-US" sz="2000" dirty="0" smtClean="0"/>
              <a:t>Total number of participants targeted- 25</a:t>
            </a:r>
            <a:endParaRPr lang="en-US" sz="2000" dirty="0"/>
          </a:p>
          <a:p>
            <a:pPr marL="914400" lvl="2" indent="0">
              <a:buNone/>
            </a:pPr>
            <a:endParaRPr lang="en-US" dirty="0"/>
          </a:p>
          <a:p>
            <a:pPr marL="914400" lvl="1" indent="-457200">
              <a:buFont typeface="+mj-lt"/>
              <a:buAutoNum type="arabicPeriod"/>
            </a:pPr>
            <a:endParaRPr lang="en-US" dirty="0"/>
          </a:p>
        </p:txBody>
      </p:sp>
      <p:sp>
        <p:nvSpPr>
          <p:cNvPr id="5" name="Content Placeholder 5">
            <a:extLst>
              <a:ext uri="{FF2B5EF4-FFF2-40B4-BE49-F238E27FC236}">
                <a16:creationId xmlns:a16="http://schemas.microsoft.com/office/drawing/2014/main" id="{AAB723EC-AF7A-4C9A-AE3E-FC6957033ED6}"/>
              </a:ext>
            </a:extLst>
          </p:cNvPr>
          <p:cNvSpPr txBox="1">
            <a:spLocks/>
          </p:cNvSpPr>
          <p:nvPr/>
        </p:nvSpPr>
        <p:spPr>
          <a:xfrm>
            <a:off x="3401720" y="4370200"/>
            <a:ext cx="8678008" cy="22785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t>1</a:t>
            </a:r>
            <a:r>
              <a:rPr lang="en-US" sz="2400" b="1" baseline="30000" dirty="0" smtClean="0"/>
              <a:t>st</a:t>
            </a:r>
            <a:r>
              <a:rPr lang="en-US" sz="2400" b="1" dirty="0" smtClean="0"/>
              <a:t> training Course design (in progress)</a:t>
            </a:r>
            <a:endParaRPr lang="en-US" sz="2400" b="1" dirty="0"/>
          </a:p>
          <a:p>
            <a:pPr lvl="1"/>
            <a:r>
              <a:rPr lang="en-US" sz="2000" dirty="0" smtClean="0"/>
              <a:t>Blended mode of virtual through Ocean Expert OTGA and F2F at USP</a:t>
            </a:r>
            <a:endParaRPr lang="en-US" sz="2000" dirty="0"/>
          </a:p>
          <a:p>
            <a:pPr lvl="2"/>
            <a:r>
              <a:rPr lang="en-US" sz="1600" dirty="0"/>
              <a:t>Sampling and sample/data handling for monitoring purposes</a:t>
            </a:r>
          </a:p>
          <a:p>
            <a:pPr lvl="2"/>
            <a:r>
              <a:rPr lang="en-US" sz="1600" dirty="0" smtClean="0"/>
              <a:t>Familiarization of new scientific methods and hands on applications</a:t>
            </a:r>
            <a:endParaRPr lang="en-US" sz="1600" dirty="0"/>
          </a:p>
        </p:txBody>
      </p:sp>
      <p:pic>
        <p:nvPicPr>
          <p:cNvPr id="10" name="Picture 9" descr="A picture containing logo&#10;&#10;Description automatically generated">
            <a:extLst>
              <a:ext uri="{FF2B5EF4-FFF2-40B4-BE49-F238E27FC236}">
                <a16:creationId xmlns:a16="http://schemas.microsoft.com/office/drawing/2014/main" id="{EEFD492B-AE01-4DAE-A6F1-ADBF308446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4071" y="3394279"/>
            <a:ext cx="2552566" cy="1132795"/>
          </a:xfrm>
          <a:prstGeom prst="rect">
            <a:avLst/>
          </a:prstGeom>
        </p:spPr>
      </p:pic>
    </p:spTree>
    <p:extLst>
      <p:ext uri="{BB962C8B-B14F-4D97-AF65-F5344CB8AC3E}">
        <p14:creationId xmlns:p14="http://schemas.microsoft.com/office/powerpoint/2010/main" val="39055768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CFC443A6-7FFE-42BB-BFDA-0551609881E3}"/>
              </a:ext>
            </a:extLst>
          </p:cNvPr>
          <p:cNvSpPr/>
          <p:nvPr/>
        </p:nvSpPr>
        <p:spPr>
          <a:xfrm>
            <a:off x="6706353" y="3061771"/>
            <a:ext cx="1397695" cy="1374844"/>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endParaRPr lang="x-none"/>
          </a:p>
        </p:txBody>
      </p:sp>
      <p:sp>
        <p:nvSpPr>
          <p:cNvPr id="114" name="Freeform: Shape 113">
            <a:extLst>
              <a:ext uri="{FF2B5EF4-FFF2-40B4-BE49-F238E27FC236}">
                <a16:creationId xmlns:a16="http://schemas.microsoft.com/office/drawing/2014/main" id="{A826FEE9-B0D8-4E98-AAFC-4F4C0FC0E834}"/>
              </a:ext>
            </a:extLst>
          </p:cNvPr>
          <p:cNvSpPr/>
          <p:nvPr/>
        </p:nvSpPr>
        <p:spPr>
          <a:xfrm>
            <a:off x="5622425" y="1538931"/>
            <a:ext cx="1524819" cy="1041475"/>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5" name="Freeform: Shape 114">
            <a:extLst>
              <a:ext uri="{FF2B5EF4-FFF2-40B4-BE49-F238E27FC236}">
                <a16:creationId xmlns:a16="http://schemas.microsoft.com/office/drawing/2014/main" id="{7FF2CFC9-351A-45E0-947E-1ABE211289DE}"/>
              </a:ext>
            </a:extLst>
          </p:cNvPr>
          <p:cNvSpPr/>
          <p:nvPr/>
        </p:nvSpPr>
        <p:spPr>
          <a:xfrm>
            <a:off x="3915835" y="4860187"/>
            <a:ext cx="1525055" cy="1041421"/>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blipFill dpi="0" rotWithShape="1">
            <a:blip r:embed="rId3"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6" name="Freeform: Shape 115">
            <a:extLst>
              <a:ext uri="{FF2B5EF4-FFF2-40B4-BE49-F238E27FC236}">
                <a16:creationId xmlns:a16="http://schemas.microsoft.com/office/drawing/2014/main" id="{E0A4BA13-3C1C-4956-8AB2-887E226C403A}"/>
              </a:ext>
            </a:extLst>
          </p:cNvPr>
          <p:cNvSpPr/>
          <p:nvPr/>
        </p:nvSpPr>
        <p:spPr>
          <a:xfrm>
            <a:off x="3477503" y="2991822"/>
            <a:ext cx="615070" cy="1629831"/>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7" name="Freeform: Shape 116">
            <a:extLst>
              <a:ext uri="{FF2B5EF4-FFF2-40B4-BE49-F238E27FC236}">
                <a16:creationId xmlns:a16="http://schemas.microsoft.com/office/drawing/2014/main" id="{01130726-7E67-4D6D-B0C0-4A986EB78A63}"/>
              </a:ext>
            </a:extLst>
          </p:cNvPr>
          <p:cNvSpPr/>
          <p:nvPr/>
        </p:nvSpPr>
        <p:spPr>
          <a:xfrm>
            <a:off x="6008660" y="4714584"/>
            <a:ext cx="1524819" cy="1041421"/>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blipFill dpi="0" rotWithShape="1">
            <a:blip r:embed="rId5"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8" name="Freeform: Shape 117">
            <a:extLst>
              <a:ext uri="{FF2B5EF4-FFF2-40B4-BE49-F238E27FC236}">
                <a16:creationId xmlns:a16="http://schemas.microsoft.com/office/drawing/2014/main" id="{648C4EB3-DCC9-4B1F-8DB3-A3B3056FF14E}"/>
              </a:ext>
            </a:extLst>
          </p:cNvPr>
          <p:cNvSpPr/>
          <p:nvPr/>
        </p:nvSpPr>
        <p:spPr>
          <a:xfrm>
            <a:off x="3785038" y="1677070"/>
            <a:ext cx="1524938" cy="1041675"/>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blipFill dpi="0" rotWithShape="1">
            <a:blip r:embed="rId6"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69" name="Freeform: Shape 68">
            <a:extLst>
              <a:ext uri="{FF2B5EF4-FFF2-40B4-BE49-F238E27FC236}">
                <a16:creationId xmlns:a16="http://schemas.microsoft.com/office/drawing/2014/main" id="{8EFAA155-EF74-4741-B565-6BE5F7455AE6}"/>
              </a:ext>
            </a:extLst>
          </p:cNvPr>
          <p:cNvSpPr/>
          <p:nvPr/>
        </p:nvSpPr>
        <p:spPr>
          <a:xfrm>
            <a:off x="9897070" y="1139587"/>
            <a:ext cx="69815" cy="91419"/>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70" name="Freeform: Shape 69">
            <a:extLst>
              <a:ext uri="{FF2B5EF4-FFF2-40B4-BE49-F238E27FC236}">
                <a16:creationId xmlns:a16="http://schemas.microsoft.com/office/drawing/2014/main" id="{C1FEF68A-22E8-49F3-BA27-DE89CA7F002E}"/>
              </a:ext>
            </a:extLst>
          </p:cNvPr>
          <p:cNvSpPr/>
          <p:nvPr/>
        </p:nvSpPr>
        <p:spPr>
          <a:xfrm>
            <a:off x="9977069" y="1163310"/>
            <a:ext cx="61012" cy="69209"/>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71" name="Freeform: Shape 70">
            <a:extLst>
              <a:ext uri="{FF2B5EF4-FFF2-40B4-BE49-F238E27FC236}">
                <a16:creationId xmlns:a16="http://schemas.microsoft.com/office/drawing/2014/main" id="{50D1D843-B517-44A4-A0D9-69D69216B420}"/>
              </a:ext>
            </a:extLst>
          </p:cNvPr>
          <p:cNvSpPr/>
          <p:nvPr/>
        </p:nvSpPr>
        <p:spPr>
          <a:xfrm>
            <a:off x="10048498" y="1163310"/>
            <a:ext cx="57705" cy="69209"/>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72" name="Freeform: Shape 71">
            <a:extLst>
              <a:ext uri="{FF2B5EF4-FFF2-40B4-BE49-F238E27FC236}">
                <a16:creationId xmlns:a16="http://schemas.microsoft.com/office/drawing/2014/main" id="{932C0CE4-8F5E-4FF3-BA63-26B5929C2C57}"/>
              </a:ext>
            </a:extLst>
          </p:cNvPr>
          <p:cNvSpPr/>
          <p:nvPr/>
        </p:nvSpPr>
        <p:spPr>
          <a:xfrm>
            <a:off x="10115892" y="1139587"/>
            <a:ext cx="11224" cy="91419"/>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73" name="Freeform: Shape 72">
            <a:extLst>
              <a:ext uri="{FF2B5EF4-FFF2-40B4-BE49-F238E27FC236}">
                <a16:creationId xmlns:a16="http://schemas.microsoft.com/office/drawing/2014/main" id="{BAE027ED-2B83-4D73-969A-37FDC5F0E913}"/>
              </a:ext>
            </a:extLst>
          </p:cNvPr>
          <p:cNvSpPr/>
          <p:nvPr/>
        </p:nvSpPr>
        <p:spPr>
          <a:xfrm>
            <a:off x="10136966" y="1138027"/>
            <a:ext cx="38739" cy="92978"/>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74" name="Freeform: Shape 73">
            <a:extLst>
              <a:ext uri="{FF2B5EF4-FFF2-40B4-BE49-F238E27FC236}">
                <a16:creationId xmlns:a16="http://schemas.microsoft.com/office/drawing/2014/main" id="{C4454715-A6E5-4624-829D-38EFC3846AFF}"/>
              </a:ext>
            </a:extLst>
          </p:cNvPr>
          <p:cNvSpPr/>
          <p:nvPr/>
        </p:nvSpPr>
        <p:spPr>
          <a:xfrm>
            <a:off x="10179766" y="1139587"/>
            <a:ext cx="11224" cy="91419"/>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75" name="Freeform: Shape 74">
            <a:extLst>
              <a:ext uri="{FF2B5EF4-FFF2-40B4-BE49-F238E27FC236}">
                <a16:creationId xmlns:a16="http://schemas.microsoft.com/office/drawing/2014/main" id="{99796EE8-9C10-4D80-98F8-0B9A88DBEA2F}"/>
              </a:ext>
            </a:extLst>
          </p:cNvPr>
          <p:cNvSpPr/>
          <p:nvPr/>
        </p:nvSpPr>
        <p:spPr>
          <a:xfrm>
            <a:off x="10204667" y="1163310"/>
            <a:ext cx="57705" cy="69209"/>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76" name="Freeform: Shape 75">
            <a:extLst>
              <a:ext uri="{FF2B5EF4-FFF2-40B4-BE49-F238E27FC236}">
                <a16:creationId xmlns:a16="http://schemas.microsoft.com/office/drawing/2014/main" id="{EF23D20E-F984-457D-8639-80D6701E54EC}"/>
              </a:ext>
            </a:extLst>
          </p:cNvPr>
          <p:cNvSpPr/>
          <p:nvPr/>
        </p:nvSpPr>
        <p:spPr>
          <a:xfrm>
            <a:off x="10310981" y="1139587"/>
            <a:ext cx="12084" cy="91419"/>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77" name="Freeform: Shape 76">
            <a:extLst>
              <a:ext uri="{FF2B5EF4-FFF2-40B4-BE49-F238E27FC236}">
                <a16:creationId xmlns:a16="http://schemas.microsoft.com/office/drawing/2014/main" id="{AC1725E4-87C6-4135-AA4D-E84EF7E0E78D}"/>
              </a:ext>
            </a:extLst>
          </p:cNvPr>
          <p:cNvSpPr/>
          <p:nvPr/>
        </p:nvSpPr>
        <p:spPr>
          <a:xfrm>
            <a:off x="10338489" y="1163310"/>
            <a:ext cx="55017" cy="69209"/>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78" name="Freeform: Shape 77">
            <a:extLst>
              <a:ext uri="{FF2B5EF4-FFF2-40B4-BE49-F238E27FC236}">
                <a16:creationId xmlns:a16="http://schemas.microsoft.com/office/drawing/2014/main" id="{82E462DE-0823-424D-B80D-301B76C576F4}"/>
              </a:ext>
            </a:extLst>
          </p:cNvPr>
          <p:cNvSpPr/>
          <p:nvPr/>
        </p:nvSpPr>
        <p:spPr>
          <a:xfrm>
            <a:off x="10406611" y="1139587"/>
            <a:ext cx="11230" cy="91419"/>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79" name="Freeform: Shape 78">
            <a:extLst>
              <a:ext uri="{FF2B5EF4-FFF2-40B4-BE49-F238E27FC236}">
                <a16:creationId xmlns:a16="http://schemas.microsoft.com/office/drawing/2014/main" id="{F59C975A-1AD6-4D37-AC60-AF3D62566BCA}"/>
              </a:ext>
            </a:extLst>
          </p:cNvPr>
          <p:cNvSpPr/>
          <p:nvPr/>
        </p:nvSpPr>
        <p:spPr>
          <a:xfrm>
            <a:off x="10431432" y="1163310"/>
            <a:ext cx="61039" cy="69209"/>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80" name="Freeform: Shape 79">
            <a:extLst>
              <a:ext uri="{FF2B5EF4-FFF2-40B4-BE49-F238E27FC236}">
                <a16:creationId xmlns:a16="http://schemas.microsoft.com/office/drawing/2014/main" id="{BA99CBBE-4839-466A-A90B-FCC0756CE98A}"/>
              </a:ext>
            </a:extLst>
          </p:cNvPr>
          <p:cNvSpPr/>
          <p:nvPr/>
        </p:nvSpPr>
        <p:spPr>
          <a:xfrm>
            <a:off x="10506302" y="1163310"/>
            <a:ext cx="53844" cy="67696"/>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81" name="Freeform: Shape 80">
            <a:extLst>
              <a:ext uri="{FF2B5EF4-FFF2-40B4-BE49-F238E27FC236}">
                <a16:creationId xmlns:a16="http://schemas.microsoft.com/office/drawing/2014/main" id="{27A5AF3E-9873-4F7D-945A-5698AA9C40A1}"/>
              </a:ext>
            </a:extLst>
          </p:cNvPr>
          <p:cNvSpPr/>
          <p:nvPr/>
        </p:nvSpPr>
        <p:spPr>
          <a:xfrm>
            <a:off x="10573330" y="1139587"/>
            <a:ext cx="57465" cy="92932"/>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82" name="Freeform: Shape 81">
            <a:extLst>
              <a:ext uri="{FF2B5EF4-FFF2-40B4-BE49-F238E27FC236}">
                <a16:creationId xmlns:a16="http://schemas.microsoft.com/office/drawing/2014/main" id="{5CAE0686-1B2E-40E8-9363-6AF35FF33858}"/>
              </a:ext>
            </a:extLst>
          </p:cNvPr>
          <p:cNvSpPr/>
          <p:nvPr/>
        </p:nvSpPr>
        <p:spPr>
          <a:xfrm>
            <a:off x="10643946" y="1163310"/>
            <a:ext cx="55017" cy="69209"/>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83" name="Freeform: Shape 82">
            <a:extLst>
              <a:ext uri="{FF2B5EF4-FFF2-40B4-BE49-F238E27FC236}">
                <a16:creationId xmlns:a16="http://schemas.microsoft.com/office/drawing/2014/main" id="{DD1551D2-8328-422C-95C5-8F5AEDD03B24}"/>
              </a:ext>
            </a:extLst>
          </p:cNvPr>
          <p:cNvSpPr/>
          <p:nvPr/>
        </p:nvSpPr>
        <p:spPr>
          <a:xfrm>
            <a:off x="10748879" y="1139587"/>
            <a:ext cx="87294" cy="91419"/>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84" name="Freeform: Shape 83">
            <a:extLst>
              <a:ext uri="{FF2B5EF4-FFF2-40B4-BE49-F238E27FC236}">
                <a16:creationId xmlns:a16="http://schemas.microsoft.com/office/drawing/2014/main" id="{E2C52A3C-9653-4138-8F30-104D7CCCFA55}"/>
              </a:ext>
            </a:extLst>
          </p:cNvPr>
          <p:cNvSpPr/>
          <p:nvPr/>
        </p:nvSpPr>
        <p:spPr>
          <a:xfrm>
            <a:off x="10850444" y="1163310"/>
            <a:ext cx="61039" cy="69209"/>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85" name="Freeform: Shape 84">
            <a:extLst>
              <a:ext uri="{FF2B5EF4-FFF2-40B4-BE49-F238E27FC236}">
                <a16:creationId xmlns:a16="http://schemas.microsoft.com/office/drawing/2014/main" id="{8F9381C6-EE3D-4A5F-84AE-287305488896}"/>
              </a:ext>
            </a:extLst>
          </p:cNvPr>
          <p:cNvSpPr/>
          <p:nvPr/>
        </p:nvSpPr>
        <p:spPr>
          <a:xfrm>
            <a:off x="10925181" y="1163310"/>
            <a:ext cx="36005" cy="67696"/>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86" name="Freeform: Shape 85">
            <a:extLst>
              <a:ext uri="{FF2B5EF4-FFF2-40B4-BE49-F238E27FC236}">
                <a16:creationId xmlns:a16="http://schemas.microsoft.com/office/drawing/2014/main" id="{9B6E28AC-BEEA-4299-86E7-92E691328ACB}"/>
              </a:ext>
            </a:extLst>
          </p:cNvPr>
          <p:cNvSpPr/>
          <p:nvPr/>
        </p:nvSpPr>
        <p:spPr>
          <a:xfrm>
            <a:off x="10967927" y="1139587"/>
            <a:ext cx="11230" cy="91419"/>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87" name="Freeform: Shape 86">
            <a:extLst>
              <a:ext uri="{FF2B5EF4-FFF2-40B4-BE49-F238E27FC236}">
                <a16:creationId xmlns:a16="http://schemas.microsoft.com/office/drawing/2014/main" id="{CF193491-419B-4409-A9E5-3C20D16D8A23}"/>
              </a:ext>
            </a:extLst>
          </p:cNvPr>
          <p:cNvSpPr/>
          <p:nvPr/>
        </p:nvSpPr>
        <p:spPr>
          <a:xfrm>
            <a:off x="10996243" y="1163310"/>
            <a:ext cx="53850" cy="67696"/>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88" name="Freeform: Shape 87">
            <a:extLst>
              <a:ext uri="{FF2B5EF4-FFF2-40B4-BE49-F238E27FC236}">
                <a16:creationId xmlns:a16="http://schemas.microsoft.com/office/drawing/2014/main" id="{6077A88C-4DC3-440B-A5F3-F93E8E86CCD2}"/>
              </a:ext>
            </a:extLst>
          </p:cNvPr>
          <p:cNvSpPr/>
          <p:nvPr/>
        </p:nvSpPr>
        <p:spPr>
          <a:xfrm>
            <a:off x="11063557" y="1163310"/>
            <a:ext cx="61086" cy="69209"/>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89" name="Freeform: Shape 88">
            <a:extLst>
              <a:ext uri="{FF2B5EF4-FFF2-40B4-BE49-F238E27FC236}">
                <a16:creationId xmlns:a16="http://schemas.microsoft.com/office/drawing/2014/main" id="{580DC2A8-BA92-485B-8723-E51278EE4E31}"/>
              </a:ext>
            </a:extLst>
          </p:cNvPr>
          <p:cNvSpPr/>
          <p:nvPr/>
        </p:nvSpPr>
        <p:spPr>
          <a:xfrm>
            <a:off x="9896577" y="1297975"/>
            <a:ext cx="69062" cy="91418"/>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90" name="Freeform: Shape 89">
            <a:extLst>
              <a:ext uri="{FF2B5EF4-FFF2-40B4-BE49-F238E27FC236}">
                <a16:creationId xmlns:a16="http://schemas.microsoft.com/office/drawing/2014/main" id="{AAFA27BD-8FBC-476A-B2C9-68D5110BDFBC}"/>
              </a:ext>
            </a:extLst>
          </p:cNvPr>
          <p:cNvSpPr/>
          <p:nvPr/>
        </p:nvSpPr>
        <p:spPr>
          <a:xfrm>
            <a:off x="9980924" y="1297975"/>
            <a:ext cx="11230" cy="91418"/>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91" name="Freeform: Shape 90">
            <a:extLst>
              <a:ext uri="{FF2B5EF4-FFF2-40B4-BE49-F238E27FC236}">
                <a16:creationId xmlns:a16="http://schemas.microsoft.com/office/drawing/2014/main" id="{54340E45-8E66-4EC0-B5F9-CED694D6804F}"/>
              </a:ext>
            </a:extLst>
          </p:cNvPr>
          <p:cNvSpPr/>
          <p:nvPr/>
        </p:nvSpPr>
        <p:spPr>
          <a:xfrm>
            <a:off x="10005077" y="1321672"/>
            <a:ext cx="62073" cy="69235"/>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92" name="Freeform: Shape 91">
            <a:extLst>
              <a:ext uri="{FF2B5EF4-FFF2-40B4-BE49-F238E27FC236}">
                <a16:creationId xmlns:a16="http://schemas.microsoft.com/office/drawing/2014/main" id="{E143160A-C369-465D-BE5E-99FC6A3DED85}"/>
              </a:ext>
            </a:extLst>
          </p:cNvPr>
          <p:cNvSpPr/>
          <p:nvPr/>
        </p:nvSpPr>
        <p:spPr>
          <a:xfrm>
            <a:off x="10080388" y="1297975"/>
            <a:ext cx="11224" cy="91418"/>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93" name="Freeform: Shape 92">
            <a:extLst>
              <a:ext uri="{FF2B5EF4-FFF2-40B4-BE49-F238E27FC236}">
                <a16:creationId xmlns:a16="http://schemas.microsoft.com/office/drawing/2014/main" id="{962D4F21-B89C-4377-9C92-B3F7B94EAFD2}"/>
              </a:ext>
            </a:extLst>
          </p:cNvPr>
          <p:cNvSpPr/>
          <p:nvPr/>
        </p:nvSpPr>
        <p:spPr>
          <a:xfrm>
            <a:off x="10108704" y="1321672"/>
            <a:ext cx="53844" cy="67722"/>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94" name="Freeform: Shape 93">
            <a:extLst>
              <a:ext uri="{FF2B5EF4-FFF2-40B4-BE49-F238E27FC236}">
                <a16:creationId xmlns:a16="http://schemas.microsoft.com/office/drawing/2014/main" id="{1BDEBC3A-228F-4405-B941-4B67C461AA13}"/>
              </a:ext>
            </a:extLst>
          </p:cNvPr>
          <p:cNvSpPr/>
          <p:nvPr/>
        </p:nvSpPr>
        <p:spPr>
          <a:xfrm>
            <a:off x="10172964" y="1323158"/>
            <a:ext cx="60779" cy="66236"/>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95" name="Freeform: Shape 94">
            <a:extLst>
              <a:ext uri="{FF2B5EF4-FFF2-40B4-BE49-F238E27FC236}">
                <a16:creationId xmlns:a16="http://schemas.microsoft.com/office/drawing/2014/main" id="{5045C136-44C3-4703-86A5-0320481AD7FF}"/>
              </a:ext>
            </a:extLst>
          </p:cNvPr>
          <p:cNvSpPr/>
          <p:nvPr/>
        </p:nvSpPr>
        <p:spPr>
          <a:xfrm>
            <a:off x="10239838" y="1321672"/>
            <a:ext cx="61032" cy="69235"/>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96" name="Freeform: Shape 95">
            <a:extLst>
              <a:ext uri="{FF2B5EF4-FFF2-40B4-BE49-F238E27FC236}">
                <a16:creationId xmlns:a16="http://schemas.microsoft.com/office/drawing/2014/main" id="{6A18347D-A764-4CA9-9880-96829C8FE4BF}"/>
              </a:ext>
            </a:extLst>
          </p:cNvPr>
          <p:cNvSpPr/>
          <p:nvPr/>
        </p:nvSpPr>
        <p:spPr>
          <a:xfrm>
            <a:off x="10310220" y="1321672"/>
            <a:ext cx="55017" cy="69235"/>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97" name="Freeform: Shape 96">
            <a:extLst>
              <a:ext uri="{FF2B5EF4-FFF2-40B4-BE49-F238E27FC236}">
                <a16:creationId xmlns:a16="http://schemas.microsoft.com/office/drawing/2014/main" id="{8691ECEB-F7C5-4FDC-9F54-00D608EA6C7D}"/>
              </a:ext>
            </a:extLst>
          </p:cNvPr>
          <p:cNvSpPr/>
          <p:nvPr/>
        </p:nvSpPr>
        <p:spPr>
          <a:xfrm>
            <a:off x="10378655" y="1297975"/>
            <a:ext cx="11230" cy="91418"/>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98" name="Freeform: Shape 97">
            <a:extLst>
              <a:ext uri="{FF2B5EF4-FFF2-40B4-BE49-F238E27FC236}">
                <a16:creationId xmlns:a16="http://schemas.microsoft.com/office/drawing/2014/main" id="{16FC1C99-BF11-4D5E-9E9C-569D7AC4847A}"/>
              </a:ext>
            </a:extLst>
          </p:cNvPr>
          <p:cNvSpPr/>
          <p:nvPr/>
        </p:nvSpPr>
        <p:spPr>
          <a:xfrm>
            <a:off x="10402803" y="1321672"/>
            <a:ext cx="62079" cy="69235"/>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99" name="Freeform: Shape 98">
            <a:extLst>
              <a:ext uri="{FF2B5EF4-FFF2-40B4-BE49-F238E27FC236}">
                <a16:creationId xmlns:a16="http://schemas.microsoft.com/office/drawing/2014/main" id="{8355E58E-0EAF-4D05-AD78-A83B8930962D}"/>
              </a:ext>
            </a:extLst>
          </p:cNvPr>
          <p:cNvSpPr/>
          <p:nvPr/>
        </p:nvSpPr>
        <p:spPr>
          <a:xfrm>
            <a:off x="10478033" y="1321672"/>
            <a:ext cx="53850" cy="67722"/>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100" name="Freeform: Shape 99">
            <a:extLst>
              <a:ext uri="{FF2B5EF4-FFF2-40B4-BE49-F238E27FC236}">
                <a16:creationId xmlns:a16="http://schemas.microsoft.com/office/drawing/2014/main" id="{A91E1C9B-AF32-4DEA-8C43-BE6DF2257F3F}"/>
              </a:ext>
            </a:extLst>
          </p:cNvPr>
          <p:cNvSpPr/>
          <p:nvPr/>
        </p:nvSpPr>
        <p:spPr>
          <a:xfrm>
            <a:off x="10544621" y="1321672"/>
            <a:ext cx="55017" cy="69235"/>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101" name="Freeform: Shape 100">
            <a:extLst>
              <a:ext uri="{FF2B5EF4-FFF2-40B4-BE49-F238E27FC236}">
                <a16:creationId xmlns:a16="http://schemas.microsoft.com/office/drawing/2014/main" id="{6DBE1352-61FE-402B-B259-B0B5FC406281}"/>
              </a:ext>
            </a:extLst>
          </p:cNvPr>
          <p:cNvSpPr/>
          <p:nvPr/>
        </p:nvSpPr>
        <p:spPr>
          <a:xfrm>
            <a:off x="10632822" y="1297975"/>
            <a:ext cx="85600" cy="91418"/>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102" name="Freeform: Shape 101">
            <a:extLst>
              <a:ext uri="{FF2B5EF4-FFF2-40B4-BE49-F238E27FC236}">
                <a16:creationId xmlns:a16="http://schemas.microsoft.com/office/drawing/2014/main" id="{9194F677-3BBE-4358-B2C8-803BC66EC4EC}"/>
              </a:ext>
            </a:extLst>
          </p:cNvPr>
          <p:cNvSpPr/>
          <p:nvPr/>
        </p:nvSpPr>
        <p:spPr>
          <a:xfrm>
            <a:off x="10726425" y="1297975"/>
            <a:ext cx="11230" cy="91418"/>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103" name="Freeform: Shape 102">
            <a:extLst>
              <a:ext uri="{FF2B5EF4-FFF2-40B4-BE49-F238E27FC236}">
                <a16:creationId xmlns:a16="http://schemas.microsoft.com/office/drawing/2014/main" id="{7C8FCCE5-B767-4432-AABF-E5B825B81A34}"/>
              </a:ext>
            </a:extLst>
          </p:cNvPr>
          <p:cNvSpPr/>
          <p:nvPr/>
        </p:nvSpPr>
        <p:spPr>
          <a:xfrm>
            <a:off x="10751299" y="1321672"/>
            <a:ext cx="61086" cy="69235"/>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104" name="Freeform: Shape 103">
            <a:extLst>
              <a:ext uri="{FF2B5EF4-FFF2-40B4-BE49-F238E27FC236}">
                <a16:creationId xmlns:a16="http://schemas.microsoft.com/office/drawing/2014/main" id="{82EE1835-A9B7-4A8C-910A-36D69BE585BD}"/>
              </a:ext>
            </a:extLst>
          </p:cNvPr>
          <p:cNvSpPr/>
          <p:nvPr/>
        </p:nvSpPr>
        <p:spPr>
          <a:xfrm>
            <a:off x="10825983" y="1321672"/>
            <a:ext cx="36005" cy="67722"/>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105" name="Freeform: Shape 104">
            <a:extLst>
              <a:ext uri="{FF2B5EF4-FFF2-40B4-BE49-F238E27FC236}">
                <a16:creationId xmlns:a16="http://schemas.microsoft.com/office/drawing/2014/main" id="{53BE7948-F9B1-47B5-BB7F-E3159BCBCBB5}"/>
              </a:ext>
            </a:extLst>
          </p:cNvPr>
          <p:cNvSpPr/>
          <p:nvPr/>
        </p:nvSpPr>
        <p:spPr>
          <a:xfrm>
            <a:off x="10862508" y="1300035"/>
            <a:ext cx="32303" cy="9021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106" name="Freeform: Shape 105">
            <a:extLst>
              <a:ext uri="{FF2B5EF4-FFF2-40B4-BE49-F238E27FC236}">
                <a16:creationId xmlns:a16="http://schemas.microsoft.com/office/drawing/2014/main" id="{06BCECB7-3191-4F02-AE38-0717D2F64A93}"/>
              </a:ext>
            </a:extLst>
          </p:cNvPr>
          <p:cNvSpPr/>
          <p:nvPr/>
        </p:nvSpPr>
        <p:spPr>
          <a:xfrm>
            <a:off x="10940966" y="1297975"/>
            <a:ext cx="72082" cy="91418"/>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107" name="Freeform: Shape 106">
            <a:extLst>
              <a:ext uri="{FF2B5EF4-FFF2-40B4-BE49-F238E27FC236}">
                <a16:creationId xmlns:a16="http://schemas.microsoft.com/office/drawing/2014/main" id="{96F24808-43A5-419C-9CE6-49AA2D3B417A}"/>
              </a:ext>
            </a:extLst>
          </p:cNvPr>
          <p:cNvSpPr/>
          <p:nvPr/>
        </p:nvSpPr>
        <p:spPr>
          <a:xfrm>
            <a:off x="11028186" y="1321672"/>
            <a:ext cx="61086" cy="69235"/>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108" name="Freeform: Shape 107">
            <a:extLst>
              <a:ext uri="{FF2B5EF4-FFF2-40B4-BE49-F238E27FC236}">
                <a16:creationId xmlns:a16="http://schemas.microsoft.com/office/drawing/2014/main" id="{B4E8663A-41B1-4B72-824A-D7B97858BA79}"/>
              </a:ext>
            </a:extLst>
          </p:cNvPr>
          <p:cNvSpPr/>
          <p:nvPr/>
        </p:nvSpPr>
        <p:spPr>
          <a:xfrm>
            <a:off x="11096828" y="1300035"/>
            <a:ext cx="32323" cy="9021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109" name="Freeform: Shape 108">
            <a:extLst>
              <a:ext uri="{FF2B5EF4-FFF2-40B4-BE49-F238E27FC236}">
                <a16:creationId xmlns:a16="http://schemas.microsoft.com/office/drawing/2014/main" id="{313F5594-27F1-4F2E-AB4E-C88641E5B38C}"/>
              </a:ext>
            </a:extLst>
          </p:cNvPr>
          <p:cNvSpPr/>
          <p:nvPr/>
        </p:nvSpPr>
        <p:spPr>
          <a:xfrm>
            <a:off x="11130459" y="1323158"/>
            <a:ext cx="90908" cy="66236"/>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110" name="Freeform: Shape 109">
            <a:extLst>
              <a:ext uri="{FF2B5EF4-FFF2-40B4-BE49-F238E27FC236}">
                <a16:creationId xmlns:a16="http://schemas.microsoft.com/office/drawing/2014/main" id="{7EB17AB7-AD6D-4C33-B39E-FF9E3066F4FA}"/>
              </a:ext>
            </a:extLst>
          </p:cNvPr>
          <p:cNvSpPr/>
          <p:nvPr/>
        </p:nvSpPr>
        <p:spPr>
          <a:xfrm>
            <a:off x="11226602" y="1321672"/>
            <a:ext cx="62079" cy="69235"/>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111" name="Freeform: Shape 110">
            <a:extLst>
              <a:ext uri="{FF2B5EF4-FFF2-40B4-BE49-F238E27FC236}">
                <a16:creationId xmlns:a16="http://schemas.microsoft.com/office/drawing/2014/main" id="{626AF50D-2C95-4882-946E-D110DCDB3156}"/>
              </a:ext>
            </a:extLst>
          </p:cNvPr>
          <p:cNvSpPr/>
          <p:nvPr/>
        </p:nvSpPr>
        <p:spPr>
          <a:xfrm>
            <a:off x="11301706" y="1321672"/>
            <a:ext cx="36005" cy="67722"/>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112" name="Freeform: Shape 111">
            <a:extLst>
              <a:ext uri="{FF2B5EF4-FFF2-40B4-BE49-F238E27FC236}">
                <a16:creationId xmlns:a16="http://schemas.microsoft.com/office/drawing/2014/main" id="{8C76DA1F-7954-4E1C-AF6D-E97E89DD0110}"/>
              </a:ext>
            </a:extLst>
          </p:cNvPr>
          <p:cNvSpPr/>
          <p:nvPr/>
        </p:nvSpPr>
        <p:spPr>
          <a:xfrm>
            <a:off x="11344453" y="1297975"/>
            <a:ext cx="54891" cy="91418"/>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119" name="Freeform: Shape 118">
            <a:extLst>
              <a:ext uri="{FF2B5EF4-FFF2-40B4-BE49-F238E27FC236}">
                <a16:creationId xmlns:a16="http://schemas.microsoft.com/office/drawing/2014/main" id="{95B8346B-FC72-49CC-A64A-3A71B4B44394}"/>
              </a:ext>
            </a:extLst>
          </p:cNvPr>
          <p:cNvSpPr/>
          <p:nvPr/>
        </p:nvSpPr>
        <p:spPr>
          <a:xfrm>
            <a:off x="9129228" y="641386"/>
            <a:ext cx="339300" cy="352470"/>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120" name="Freeform: Shape 119">
            <a:extLst>
              <a:ext uri="{FF2B5EF4-FFF2-40B4-BE49-F238E27FC236}">
                <a16:creationId xmlns:a16="http://schemas.microsoft.com/office/drawing/2014/main" id="{7F025070-44B9-49B1-B139-0915D861F872}"/>
              </a:ext>
            </a:extLst>
          </p:cNvPr>
          <p:cNvSpPr/>
          <p:nvPr/>
        </p:nvSpPr>
        <p:spPr>
          <a:xfrm>
            <a:off x="9550088" y="641386"/>
            <a:ext cx="275553" cy="352470"/>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121" name="Freeform: Shape 120">
            <a:extLst>
              <a:ext uri="{FF2B5EF4-FFF2-40B4-BE49-F238E27FC236}">
                <a16:creationId xmlns:a16="http://schemas.microsoft.com/office/drawing/2014/main" id="{06627F82-A8F8-4F4A-9430-993CB9FA8810}"/>
              </a:ext>
            </a:extLst>
          </p:cNvPr>
          <p:cNvSpPr/>
          <p:nvPr/>
        </p:nvSpPr>
        <p:spPr>
          <a:xfrm>
            <a:off x="9896577" y="415642"/>
            <a:ext cx="581250" cy="592952"/>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122" name="Freeform: Shape 121">
            <a:extLst>
              <a:ext uri="{FF2B5EF4-FFF2-40B4-BE49-F238E27FC236}">
                <a16:creationId xmlns:a16="http://schemas.microsoft.com/office/drawing/2014/main" id="{35FE7D74-E51F-4A3C-9A83-0AB468CEC6B7}"/>
              </a:ext>
            </a:extLst>
          </p:cNvPr>
          <p:cNvSpPr/>
          <p:nvPr/>
        </p:nvSpPr>
        <p:spPr>
          <a:xfrm>
            <a:off x="10529223" y="422154"/>
            <a:ext cx="514435" cy="562124"/>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123" name="Freeform: Shape 122">
            <a:extLst>
              <a:ext uri="{FF2B5EF4-FFF2-40B4-BE49-F238E27FC236}">
                <a16:creationId xmlns:a16="http://schemas.microsoft.com/office/drawing/2014/main" id="{98FF52FF-AA86-46EE-B790-6988FA78A54F}"/>
              </a:ext>
            </a:extLst>
          </p:cNvPr>
          <p:cNvSpPr/>
          <p:nvPr/>
        </p:nvSpPr>
        <p:spPr>
          <a:xfrm>
            <a:off x="11109799" y="419415"/>
            <a:ext cx="465773" cy="597072"/>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124" name="Freeform: Shape 123">
            <a:extLst>
              <a:ext uri="{FF2B5EF4-FFF2-40B4-BE49-F238E27FC236}">
                <a16:creationId xmlns:a16="http://schemas.microsoft.com/office/drawing/2014/main" id="{159EABED-3533-4D03-8716-3F9E5BFA50E6}"/>
              </a:ext>
            </a:extLst>
          </p:cNvPr>
          <p:cNvSpPr/>
          <p:nvPr/>
        </p:nvSpPr>
        <p:spPr>
          <a:xfrm>
            <a:off x="8799538" y="455349"/>
            <a:ext cx="296787" cy="528929"/>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sp>
        <p:nvSpPr>
          <p:cNvPr id="3" name="TextBox 2">
            <a:extLst>
              <a:ext uri="{FF2B5EF4-FFF2-40B4-BE49-F238E27FC236}">
                <a16:creationId xmlns:a16="http://schemas.microsoft.com/office/drawing/2014/main" id="{AFC25E87-7122-425D-AC5A-A9E4FAEF4671}"/>
              </a:ext>
            </a:extLst>
          </p:cNvPr>
          <p:cNvSpPr txBox="1"/>
          <p:nvPr/>
        </p:nvSpPr>
        <p:spPr>
          <a:xfrm>
            <a:off x="7583172" y="4854178"/>
            <a:ext cx="4620560" cy="646331"/>
          </a:xfrm>
          <a:prstGeom prst="rect">
            <a:avLst/>
          </a:prstGeom>
          <a:noFill/>
        </p:spPr>
        <p:txBody>
          <a:bodyPr wrap="none" rtlCol="0">
            <a:spAutoFit/>
          </a:bodyPr>
          <a:lstStyle/>
          <a:p>
            <a:r>
              <a:rPr lang="en-US" dirty="0">
                <a:solidFill>
                  <a:srgbClr val="2964B4"/>
                </a:solidFill>
                <a:latin typeface="Arial Black" panose="020B0A04020102020204" pitchFamily="34" charset="0"/>
              </a:rPr>
              <a:t>1. Close work with partners </a:t>
            </a:r>
          </a:p>
          <a:p>
            <a:r>
              <a:rPr lang="en-US" dirty="0">
                <a:solidFill>
                  <a:srgbClr val="2964B4"/>
                </a:solidFill>
                <a:latin typeface="Arial Black" panose="020B0A04020102020204" pitchFamily="34" charset="0"/>
              </a:rPr>
              <a:t>and </a:t>
            </a:r>
            <a:r>
              <a:rPr lang="en-US" dirty="0" smtClean="0">
                <a:solidFill>
                  <a:srgbClr val="2964B4"/>
                </a:solidFill>
                <a:latin typeface="Arial Black" panose="020B0A04020102020204" pitchFamily="34" charset="0"/>
              </a:rPr>
              <a:t>stakeholders (co-development)</a:t>
            </a:r>
            <a:endParaRPr lang="en-US" dirty="0">
              <a:solidFill>
                <a:srgbClr val="2964B4"/>
              </a:solidFill>
              <a:latin typeface="Arial Black" panose="020B0A04020102020204" pitchFamily="34" charset="0"/>
            </a:endParaRPr>
          </a:p>
        </p:txBody>
      </p:sp>
      <p:sp>
        <p:nvSpPr>
          <p:cNvPr id="13" name="TextBox 12">
            <a:extLst>
              <a:ext uri="{FF2B5EF4-FFF2-40B4-BE49-F238E27FC236}">
                <a16:creationId xmlns:a16="http://schemas.microsoft.com/office/drawing/2014/main" id="{6CA3258F-23C1-47BC-B39D-5AD03EEEBC14}"/>
              </a:ext>
            </a:extLst>
          </p:cNvPr>
          <p:cNvSpPr txBox="1"/>
          <p:nvPr/>
        </p:nvSpPr>
        <p:spPr>
          <a:xfrm>
            <a:off x="444886" y="3287528"/>
            <a:ext cx="2811410" cy="923330"/>
          </a:xfrm>
          <a:prstGeom prst="rect">
            <a:avLst/>
          </a:prstGeom>
          <a:noFill/>
        </p:spPr>
        <p:txBody>
          <a:bodyPr wrap="square" rtlCol="0">
            <a:spAutoFit/>
          </a:bodyPr>
          <a:lstStyle/>
          <a:p>
            <a:r>
              <a:rPr lang="en-US" dirty="0" smtClean="0">
                <a:solidFill>
                  <a:srgbClr val="2964B4"/>
                </a:solidFill>
                <a:latin typeface="Arial Black" panose="020B0A04020102020204" pitchFamily="34" charset="0"/>
              </a:rPr>
              <a:t>3. Training </a:t>
            </a:r>
            <a:r>
              <a:rPr lang="en-US" dirty="0">
                <a:solidFill>
                  <a:srgbClr val="2964B4"/>
                </a:solidFill>
                <a:latin typeface="Arial Black" panose="020B0A04020102020204" pitchFamily="34" charset="0"/>
              </a:rPr>
              <a:t>Program for </a:t>
            </a:r>
            <a:r>
              <a:rPr lang="en-US" dirty="0" smtClean="0">
                <a:solidFill>
                  <a:srgbClr val="2964B4"/>
                </a:solidFill>
                <a:latin typeface="Arial Black" panose="020B0A04020102020204" pitchFamily="34" charset="0"/>
              </a:rPr>
              <a:t>local </a:t>
            </a:r>
            <a:r>
              <a:rPr lang="en-US" dirty="0">
                <a:solidFill>
                  <a:srgbClr val="2964B4"/>
                </a:solidFill>
                <a:latin typeface="Arial Black" panose="020B0A04020102020204" pitchFamily="34" charset="0"/>
              </a:rPr>
              <a:t>scientists and managers </a:t>
            </a:r>
            <a:endParaRPr lang="x-none" dirty="0">
              <a:solidFill>
                <a:srgbClr val="2964B4"/>
              </a:solidFill>
              <a:latin typeface="Arial Black" panose="020B0A04020102020204" pitchFamily="34" charset="0"/>
            </a:endParaRPr>
          </a:p>
        </p:txBody>
      </p:sp>
      <p:sp>
        <p:nvSpPr>
          <p:cNvPr id="14" name="TextBox 13">
            <a:extLst>
              <a:ext uri="{FF2B5EF4-FFF2-40B4-BE49-F238E27FC236}">
                <a16:creationId xmlns:a16="http://schemas.microsoft.com/office/drawing/2014/main" id="{0F40A785-FAAC-470D-B2EE-36B3F960D5C8}"/>
              </a:ext>
            </a:extLst>
          </p:cNvPr>
          <p:cNvSpPr txBox="1"/>
          <p:nvPr/>
        </p:nvSpPr>
        <p:spPr>
          <a:xfrm>
            <a:off x="723208" y="5387847"/>
            <a:ext cx="3623568" cy="923330"/>
          </a:xfrm>
          <a:prstGeom prst="rect">
            <a:avLst/>
          </a:prstGeom>
          <a:noFill/>
        </p:spPr>
        <p:txBody>
          <a:bodyPr wrap="square" rtlCol="0">
            <a:spAutoFit/>
          </a:bodyPr>
          <a:lstStyle/>
          <a:p>
            <a:pPr algn="just"/>
            <a:r>
              <a:rPr lang="en-US" dirty="0" smtClean="0">
                <a:solidFill>
                  <a:srgbClr val="2964B4"/>
                </a:solidFill>
                <a:latin typeface="Arial Black" panose="020B0A04020102020204" pitchFamily="34" charset="0"/>
              </a:rPr>
              <a:t>2. Establish baseline data and develop </a:t>
            </a:r>
            <a:r>
              <a:rPr lang="en-US" dirty="0">
                <a:solidFill>
                  <a:srgbClr val="2964B4"/>
                </a:solidFill>
                <a:latin typeface="Arial Black" panose="020B0A04020102020204" pitchFamily="34" charset="0"/>
              </a:rPr>
              <a:t>a </a:t>
            </a:r>
            <a:r>
              <a:rPr lang="en-US" dirty="0" smtClean="0">
                <a:solidFill>
                  <a:srgbClr val="2964B4"/>
                </a:solidFill>
                <a:latin typeface="Arial Black" panose="020B0A04020102020204" pitchFamily="34" charset="0"/>
              </a:rPr>
              <a:t>monitoring Plan with eDNA analyses</a:t>
            </a:r>
            <a:endParaRPr lang="x-none" dirty="0">
              <a:solidFill>
                <a:srgbClr val="2964B4"/>
              </a:solidFill>
              <a:latin typeface="Arial Black" panose="020B0A04020102020204" pitchFamily="34" charset="0"/>
            </a:endParaRPr>
          </a:p>
        </p:txBody>
      </p:sp>
      <p:sp>
        <p:nvSpPr>
          <p:cNvPr id="15" name="TextBox 14">
            <a:extLst>
              <a:ext uri="{FF2B5EF4-FFF2-40B4-BE49-F238E27FC236}">
                <a16:creationId xmlns:a16="http://schemas.microsoft.com/office/drawing/2014/main" id="{70184321-6D25-459C-97DE-7D64F9D1062A}"/>
              </a:ext>
            </a:extLst>
          </p:cNvPr>
          <p:cNvSpPr txBox="1"/>
          <p:nvPr/>
        </p:nvSpPr>
        <p:spPr>
          <a:xfrm>
            <a:off x="1200866" y="927499"/>
            <a:ext cx="3296870" cy="1200329"/>
          </a:xfrm>
          <a:prstGeom prst="rect">
            <a:avLst/>
          </a:prstGeom>
          <a:noFill/>
        </p:spPr>
        <p:txBody>
          <a:bodyPr wrap="square" rtlCol="0">
            <a:spAutoFit/>
          </a:bodyPr>
          <a:lstStyle/>
          <a:p>
            <a:r>
              <a:rPr lang="en-US" dirty="0">
                <a:solidFill>
                  <a:srgbClr val="FF0000"/>
                </a:solidFill>
                <a:latin typeface="Arial Black" panose="020B0A04020102020204" pitchFamily="34" charset="0"/>
              </a:rPr>
              <a:t>4. Standardized bioinformatics and data management</a:t>
            </a:r>
            <a:endParaRPr lang="x-none" dirty="0">
              <a:solidFill>
                <a:srgbClr val="FF0000"/>
              </a:solidFill>
              <a:latin typeface="Arial Black" panose="020B0A04020102020204" pitchFamily="34" charset="0"/>
            </a:endParaRPr>
          </a:p>
          <a:p>
            <a:pPr algn="r"/>
            <a:r>
              <a:rPr lang="en-US" dirty="0">
                <a:solidFill>
                  <a:srgbClr val="2964B4"/>
                </a:solidFill>
                <a:latin typeface="Arial Black" panose="020B0A04020102020204" pitchFamily="34" charset="0"/>
              </a:rPr>
              <a:t> </a:t>
            </a:r>
            <a:endParaRPr lang="x-none" dirty="0">
              <a:solidFill>
                <a:srgbClr val="2964B4"/>
              </a:solidFill>
              <a:latin typeface="Arial Black" panose="020B0A04020102020204" pitchFamily="34" charset="0"/>
            </a:endParaRPr>
          </a:p>
        </p:txBody>
      </p:sp>
      <p:sp>
        <p:nvSpPr>
          <p:cNvPr id="16" name="TextBox 15">
            <a:extLst>
              <a:ext uri="{FF2B5EF4-FFF2-40B4-BE49-F238E27FC236}">
                <a16:creationId xmlns:a16="http://schemas.microsoft.com/office/drawing/2014/main" id="{FEADF89B-C721-48F8-B9AC-E53FE2D61E97}"/>
              </a:ext>
            </a:extLst>
          </p:cNvPr>
          <p:cNvSpPr txBox="1"/>
          <p:nvPr/>
        </p:nvSpPr>
        <p:spPr>
          <a:xfrm>
            <a:off x="7265032" y="1598004"/>
            <a:ext cx="4845663" cy="923330"/>
          </a:xfrm>
          <a:prstGeom prst="rect">
            <a:avLst/>
          </a:prstGeom>
          <a:noFill/>
        </p:spPr>
        <p:txBody>
          <a:bodyPr wrap="square" rtlCol="0">
            <a:spAutoFit/>
          </a:bodyPr>
          <a:lstStyle/>
          <a:p>
            <a:r>
              <a:rPr lang="en-US" dirty="0">
                <a:solidFill>
                  <a:srgbClr val="FF0000"/>
                </a:solidFill>
                <a:latin typeface="Arial Black" panose="020B0A04020102020204" pitchFamily="34" charset="0"/>
              </a:rPr>
              <a:t>5. A decision support tool for early warnings of invasive species presence</a:t>
            </a:r>
          </a:p>
        </p:txBody>
      </p:sp>
    </p:spTree>
    <p:extLst>
      <p:ext uri="{BB962C8B-B14F-4D97-AF65-F5344CB8AC3E}">
        <p14:creationId xmlns:p14="http://schemas.microsoft.com/office/powerpoint/2010/main" val="3755070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D23BD-3F5C-449A-AF9E-9188A1C44D13}"/>
              </a:ext>
            </a:extLst>
          </p:cNvPr>
          <p:cNvSpPr txBox="1"/>
          <p:nvPr/>
        </p:nvSpPr>
        <p:spPr>
          <a:xfrm>
            <a:off x="488474" y="326379"/>
            <a:ext cx="7582524" cy="1569660"/>
          </a:xfrm>
          <a:prstGeom prst="rect">
            <a:avLst/>
          </a:prstGeom>
          <a:noFill/>
        </p:spPr>
        <p:txBody>
          <a:bodyPr wrap="square" rtlCol="0">
            <a:spAutoFit/>
          </a:bodyPr>
          <a:lstStyle/>
          <a:p>
            <a:r>
              <a:rPr lang="en-US" sz="3200" dirty="0">
                <a:solidFill>
                  <a:srgbClr val="FF0000"/>
                </a:solidFill>
                <a:latin typeface="Arial Black" panose="020B0A04020102020204" pitchFamily="34" charset="0"/>
              </a:rPr>
              <a:t>5. A decision support tool for early warnings of invasive species presence</a:t>
            </a:r>
          </a:p>
        </p:txBody>
      </p:sp>
      <p:sp>
        <p:nvSpPr>
          <p:cNvPr id="16" name="Freeform: Shape 15">
            <a:extLst>
              <a:ext uri="{FF2B5EF4-FFF2-40B4-BE49-F238E27FC236}">
                <a16:creationId xmlns:a16="http://schemas.microsoft.com/office/drawing/2014/main" id="{81AF9FE8-9623-49A3-B0BC-DBED07C76D00}"/>
              </a:ext>
            </a:extLst>
          </p:cNvPr>
          <p:cNvSpPr/>
          <p:nvPr/>
        </p:nvSpPr>
        <p:spPr>
          <a:xfrm>
            <a:off x="9897070" y="1139587"/>
            <a:ext cx="69815" cy="91419"/>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17" name="Freeform: Shape 16">
            <a:extLst>
              <a:ext uri="{FF2B5EF4-FFF2-40B4-BE49-F238E27FC236}">
                <a16:creationId xmlns:a16="http://schemas.microsoft.com/office/drawing/2014/main" id="{2B6C68BB-0A34-4A31-A8D0-EFCA5D78092F}"/>
              </a:ext>
            </a:extLst>
          </p:cNvPr>
          <p:cNvSpPr/>
          <p:nvPr/>
        </p:nvSpPr>
        <p:spPr>
          <a:xfrm>
            <a:off x="9977069" y="1163310"/>
            <a:ext cx="61012" cy="69209"/>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18" name="Freeform: Shape 17">
            <a:extLst>
              <a:ext uri="{FF2B5EF4-FFF2-40B4-BE49-F238E27FC236}">
                <a16:creationId xmlns:a16="http://schemas.microsoft.com/office/drawing/2014/main" id="{B9B83B08-5143-4DDA-92ED-401ADB932262}"/>
              </a:ext>
            </a:extLst>
          </p:cNvPr>
          <p:cNvSpPr/>
          <p:nvPr/>
        </p:nvSpPr>
        <p:spPr>
          <a:xfrm>
            <a:off x="10048498" y="1163310"/>
            <a:ext cx="57705" cy="69209"/>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19" name="Freeform: Shape 18">
            <a:extLst>
              <a:ext uri="{FF2B5EF4-FFF2-40B4-BE49-F238E27FC236}">
                <a16:creationId xmlns:a16="http://schemas.microsoft.com/office/drawing/2014/main" id="{9579855D-794E-4858-804F-2C04747F697A}"/>
              </a:ext>
            </a:extLst>
          </p:cNvPr>
          <p:cNvSpPr/>
          <p:nvPr/>
        </p:nvSpPr>
        <p:spPr>
          <a:xfrm>
            <a:off x="10115892" y="1139587"/>
            <a:ext cx="11224" cy="91419"/>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20" name="Freeform: Shape 19">
            <a:extLst>
              <a:ext uri="{FF2B5EF4-FFF2-40B4-BE49-F238E27FC236}">
                <a16:creationId xmlns:a16="http://schemas.microsoft.com/office/drawing/2014/main" id="{C8FBAE2E-F1A4-4DAF-849D-99DCCF49E903}"/>
              </a:ext>
            </a:extLst>
          </p:cNvPr>
          <p:cNvSpPr/>
          <p:nvPr/>
        </p:nvSpPr>
        <p:spPr>
          <a:xfrm>
            <a:off x="10136966" y="1138027"/>
            <a:ext cx="38739" cy="92978"/>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21" name="Freeform: Shape 20">
            <a:extLst>
              <a:ext uri="{FF2B5EF4-FFF2-40B4-BE49-F238E27FC236}">
                <a16:creationId xmlns:a16="http://schemas.microsoft.com/office/drawing/2014/main" id="{820AD6C3-F0FB-4DF7-8EC7-31B05B9A8BFD}"/>
              </a:ext>
            </a:extLst>
          </p:cNvPr>
          <p:cNvSpPr/>
          <p:nvPr/>
        </p:nvSpPr>
        <p:spPr>
          <a:xfrm>
            <a:off x="10179766" y="1139587"/>
            <a:ext cx="11224" cy="91419"/>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22" name="Freeform: Shape 21">
            <a:extLst>
              <a:ext uri="{FF2B5EF4-FFF2-40B4-BE49-F238E27FC236}">
                <a16:creationId xmlns:a16="http://schemas.microsoft.com/office/drawing/2014/main" id="{CDA10FB2-9543-4DB4-B056-C448F8CD3CA4}"/>
              </a:ext>
            </a:extLst>
          </p:cNvPr>
          <p:cNvSpPr/>
          <p:nvPr/>
        </p:nvSpPr>
        <p:spPr>
          <a:xfrm>
            <a:off x="10204667" y="1163310"/>
            <a:ext cx="57705" cy="69209"/>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23" name="Freeform: Shape 22">
            <a:extLst>
              <a:ext uri="{FF2B5EF4-FFF2-40B4-BE49-F238E27FC236}">
                <a16:creationId xmlns:a16="http://schemas.microsoft.com/office/drawing/2014/main" id="{A8617C3D-30BE-4CE8-BBA0-9B55719FAA87}"/>
              </a:ext>
            </a:extLst>
          </p:cNvPr>
          <p:cNvSpPr/>
          <p:nvPr/>
        </p:nvSpPr>
        <p:spPr>
          <a:xfrm>
            <a:off x="10310981" y="1139587"/>
            <a:ext cx="12084" cy="91419"/>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24" name="Freeform: Shape 23">
            <a:extLst>
              <a:ext uri="{FF2B5EF4-FFF2-40B4-BE49-F238E27FC236}">
                <a16:creationId xmlns:a16="http://schemas.microsoft.com/office/drawing/2014/main" id="{5C1BE902-EF88-4D0B-973E-3F59758D5521}"/>
              </a:ext>
            </a:extLst>
          </p:cNvPr>
          <p:cNvSpPr/>
          <p:nvPr/>
        </p:nvSpPr>
        <p:spPr>
          <a:xfrm>
            <a:off x="10338489" y="1163310"/>
            <a:ext cx="55017" cy="69209"/>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25" name="Freeform: Shape 24">
            <a:extLst>
              <a:ext uri="{FF2B5EF4-FFF2-40B4-BE49-F238E27FC236}">
                <a16:creationId xmlns:a16="http://schemas.microsoft.com/office/drawing/2014/main" id="{153515F8-1DA0-4D65-8ED9-B31074725EBF}"/>
              </a:ext>
            </a:extLst>
          </p:cNvPr>
          <p:cNvSpPr/>
          <p:nvPr/>
        </p:nvSpPr>
        <p:spPr>
          <a:xfrm>
            <a:off x="10406611" y="1139587"/>
            <a:ext cx="11230" cy="91419"/>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26" name="Freeform: Shape 25">
            <a:extLst>
              <a:ext uri="{FF2B5EF4-FFF2-40B4-BE49-F238E27FC236}">
                <a16:creationId xmlns:a16="http://schemas.microsoft.com/office/drawing/2014/main" id="{A864586D-DAAA-4364-B8B7-8C99A823591A}"/>
              </a:ext>
            </a:extLst>
          </p:cNvPr>
          <p:cNvSpPr/>
          <p:nvPr/>
        </p:nvSpPr>
        <p:spPr>
          <a:xfrm>
            <a:off x="10431432" y="1163310"/>
            <a:ext cx="61039" cy="69209"/>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27" name="Freeform: Shape 26">
            <a:extLst>
              <a:ext uri="{FF2B5EF4-FFF2-40B4-BE49-F238E27FC236}">
                <a16:creationId xmlns:a16="http://schemas.microsoft.com/office/drawing/2014/main" id="{1824AF27-1D41-4847-AB7C-2EB4C86F62C0}"/>
              </a:ext>
            </a:extLst>
          </p:cNvPr>
          <p:cNvSpPr/>
          <p:nvPr/>
        </p:nvSpPr>
        <p:spPr>
          <a:xfrm>
            <a:off x="10506302" y="1163310"/>
            <a:ext cx="53844" cy="67696"/>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28" name="Freeform: Shape 27">
            <a:extLst>
              <a:ext uri="{FF2B5EF4-FFF2-40B4-BE49-F238E27FC236}">
                <a16:creationId xmlns:a16="http://schemas.microsoft.com/office/drawing/2014/main" id="{C7E4C39B-4C76-40BC-A71D-BDE98C259D5A}"/>
              </a:ext>
            </a:extLst>
          </p:cNvPr>
          <p:cNvSpPr/>
          <p:nvPr/>
        </p:nvSpPr>
        <p:spPr>
          <a:xfrm>
            <a:off x="10573330" y="1139587"/>
            <a:ext cx="57465" cy="92932"/>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29" name="Freeform: Shape 28">
            <a:extLst>
              <a:ext uri="{FF2B5EF4-FFF2-40B4-BE49-F238E27FC236}">
                <a16:creationId xmlns:a16="http://schemas.microsoft.com/office/drawing/2014/main" id="{1223C1CB-FECE-48EA-BBFD-CCBD8DF70809}"/>
              </a:ext>
            </a:extLst>
          </p:cNvPr>
          <p:cNvSpPr/>
          <p:nvPr/>
        </p:nvSpPr>
        <p:spPr>
          <a:xfrm>
            <a:off x="10643946" y="1163310"/>
            <a:ext cx="55017" cy="69209"/>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30" name="Freeform: Shape 29">
            <a:extLst>
              <a:ext uri="{FF2B5EF4-FFF2-40B4-BE49-F238E27FC236}">
                <a16:creationId xmlns:a16="http://schemas.microsoft.com/office/drawing/2014/main" id="{658D99FF-4FF5-4205-8341-4349F29A24C2}"/>
              </a:ext>
            </a:extLst>
          </p:cNvPr>
          <p:cNvSpPr/>
          <p:nvPr/>
        </p:nvSpPr>
        <p:spPr>
          <a:xfrm>
            <a:off x="10748879" y="1139587"/>
            <a:ext cx="87294" cy="91419"/>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31" name="Freeform: Shape 30">
            <a:extLst>
              <a:ext uri="{FF2B5EF4-FFF2-40B4-BE49-F238E27FC236}">
                <a16:creationId xmlns:a16="http://schemas.microsoft.com/office/drawing/2014/main" id="{3B53AAA2-D6A1-4541-937A-F3AB0B0AD279}"/>
              </a:ext>
            </a:extLst>
          </p:cNvPr>
          <p:cNvSpPr/>
          <p:nvPr/>
        </p:nvSpPr>
        <p:spPr>
          <a:xfrm>
            <a:off x="10850444" y="1163310"/>
            <a:ext cx="61039" cy="69209"/>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32" name="Freeform: Shape 31">
            <a:extLst>
              <a:ext uri="{FF2B5EF4-FFF2-40B4-BE49-F238E27FC236}">
                <a16:creationId xmlns:a16="http://schemas.microsoft.com/office/drawing/2014/main" id="{8DA769A1-C0E7-470D-A89C-79178A95E618}"/>
              </a:ext>
            </a:extLst>
          </p:cNvPr>
          <p:cNvSpPr/>
          <p:nvPr/>
        </p:nvSpPr>
        <p:spPr>
          <a:xfrm>
            <a:off x="10925181" y="1163310"/>
            <a:ext cx="36005" cy="67696"/>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33" name="Freeform: Shape 32">
            <a:extLst>
              <a:ext uri="{FF2B5EF4-FFF2-40B4-BE49-F238E27FC236}">
                <a16:creationId xmlns:a16="http://schemas.microsoft.com/office/drawing/2014/main" id="{EB51EF3A-D620-4EB8-807A-F10FAC758FB1}"/>
              </a:ext>
            </a:extLst>
          </p:cNvPr>
          <p:cNvSpPr/>
          <p:nvPr/>
        </p:nvSpPr>
        <p:spPr>
          <a:xfrm>
            <a:off x="10967927" y="1139587"/>
            <a:ext cx="11230" cy="91419"/>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34" name="Freeform: Shape 33">
            <a:extLst>
              <a:ext uri="{FF2B5EF4-FFF2-40B4-BE49-F238E27FC236}">
                <a16:creationId xmlns:a16="http://schemas.microsoft.com/office/drawing/2014/main" id="{49C970DA-49C2-4120-AEFB-1E6A0AABEE2B}"/>
              </a:ext>
            </a:extLst>
          </p:cNvPr>
          <p:cNvSpPr/>
          <p:nvPr/>
        </p:nvSpPr>
        <p:spPr>
          <a:xfrm>
            <a:off x="10996243" y="1163310"/>
            <a:ext cx="53850" cy="67696"/>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35" name="Freeform: Shape 34">
            <a:extLst>
              <a:ext uri="{FF2B5EF4-FFF2-40B4-BE49-F238E27FC236}">
                <a16:creationId xmlns:a16="http://schemas.microsoft.com/office/drawing/2014/main" id="{33C66066-FF69-41DB-B8A4-0ADC16374C5A}"/>
              </a:ext>
            </a:extLst>
          </p:cNvPr>
          <p:cNvSpPr/>
          <p:nvPr/>
        </p:nvSpPr>
        <p:spPr>
          <a:xfrm>
            <a:off x="11063557" y="1163310"/>
            <a:ext cx="61086" cy="69209"/>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36" name="Freeform: Shape 35">
            <a:extLst>
              <a:ext uri="{FF2B5EF4-FFF2-40B4-BE49-F238E27FC236}">
                <a16:creationId xmlns:a16="http://schemas.microsoft.com/office/drawing/2014/main" id="{B36EEBCA-12E7-47CC-BED5-6D65FD70B53D}"/>
              </a:ext>
            </a:extLst>
          </p:cNvPr>
          <p:cNvSpPr/>
          <p:nvPr/>
        </p:nvSpPr>
        <p:spPr>
          <a:xfrm>
            <a:off x="9896577" y="1297975"/>
            <a:ext cx="69062" cy="91418"/>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37" name="Freeform: Shape 36">
            <a:extLst>
              <a:ext uri="{FF2B5EF4-FFF2-40B4-BE49-F238E27FC236}">
                <a16:creationId xmlns:a16="http://schemas.microsoft.com/office/drawing/2014/main" id="{B48F9B1A-8EEB-4C36-BAFE-DE9BE4316BBD}"/>
              </a:ext>
            </a:extLst>
          </p:cNvPr>
          <p:cNvSpPr/>
          <p:nvPr/>
        </p:nvSpPr>
        <p:spPr>
          <a:xfrm>
            <a:off x="9980924" y="1297975"/>
            <a:ext cx="11230" cy="91418"/>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38" name="Freeform: Shape 37">
            <a:extLst>
              <a:ext uri="{FF2B5EF4-FFF2-40B4-BE49-F238E27FC236}">
                <a16:creationId xmlns:a16="http://schemas.microsoft.com/office/drawing/2014/main" id="{76016FA3-1D90-4DE2-926F-6D677786FDC8}"/>
              </a:ext>
            </a:extLst>
          </p:cNvPr>
          <p:cNvSpPr/>
          <p:nvPr/>
        </p:nvSpPr>
        <p:spPr>
          <a:xfrm>
            <a:off x="10005077" y="1321672"/>
            <a:ext cx="62073" cy="69235"/>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39" name="Freeform: Shape 38">
            <a:extLst>
              <a:ext uri="{FF2B5EF4-FFF2-40B4-BE49-F238E27FC236}">
                <a16:creationId xmlns:a16="http://schemas.microsoft.com/office/drawing/2014/main" id="{88268D96-399A-401B-9751-FBA12F849F22}"/>
              </a:ext>
            </a:extLst>
          </p:cNvPr>
          <p:cNvSpPr/>
          <p:nvPr/>
        </p:nvSpPr>
        <p:spPr>
          <a:xfrm>
            <a:off x="10080388" y="1297975"/>
            <a:ext cx="11224" cy="91418"/>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40" name="Freeform: Shape 39">
            <a:extLst>
              <a:ext uri="{FF2B5EF4-FFF2-40B4-BE49-F238E27FC236}">
                <a16:creationId xmlns:a16="http://schemas.microsoft.com/office/drawing/2014/main" id="{4D0D2AFC-E5BF-4585-8AED-C20015AD9BED}"/>
              </a:ext>
            </a:extLst>
          </p:cNvPr>
          <p:cNvSpPr/>
          <p:nvPr/>
        </p:nvSpPr>
        <p:spPr>
          <a:xfrm>
            <a:off x="10108704" y="1321672"/>
            <a:ext cx="53844" cy="67722"/>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41" name="Freeform: Shape 40">
            <a:extLst>
              <a:ext uri="{FF2B5EF4-FFF2-40B4-BE49-F238E27FC236}">
                <a16:creationId xmlns:a16="http://schemas.microsoft.com/office/drawing/2014/main" id="{34F3CD60-C0A2-49A2-9662-2A1280E9E123}"/>
              </a:ext>
            </a:extLst>
          </p:cNvPr>
          <p:cNvSpPr/>
          <p:nvPr/>
        </p:nvSpPr>
        <p:spPr>
          <a:xfrm>
            <a:off x="10172964" y="1323158"/>
            <a:ext cx="60779" cy="66236"/>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42" name="Freeform: Shape 41">
            <a:extLst>
              <a:ext uri="{FF2B5EF4-FFF2-40B4-BE49-F238E27FC236}">
                <a16:creationId xmlns:a16="http://schemas.microsoft.com/office/drawing/2014/main" id="{927C668E-8E52-4337-8FCB-48A6B7AD9F97}"/>
              </a:ext>
            </a:extLst>
          </p:cNvPr>
          <p:cNvSpPr/>
          <p:nvPr/>
        </p:nvSpPr>
        <p:spPr>
          <a:xfrm>
            <a:off x="10239838" y="1321672"/>
            <a:ext cx="61032" cy="69235"/>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43" name="Freeform: Shape 42">
            <a:extLst>
              <a:ext uri="{FF2B5EF4-FFF2-40B4-BE49-F238E27FC236}">
                <a16:creationId xmlns:a16="http://schemas.microsoft.com/office/drawing/2014/main" id="{4F6767CD-EBAF-478F-905D-2B809A10752F}"/>
              </a:ext>
            </a:extLst>
          </p:cNvPr>
          <p:cNvSpPr/>
          <p:nvPr/>
        </p:nvSpPr>
        <p:spPr>
          <a:xfrm>
            <a:off x="10310220" y="1321672"/>
            <a:ext cx="55017" cy="69235"/>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44" name="Freeform: Shape 43">
            <a:extLst>
              <a:ext uri="{FF2B5EF4-FFF2-40B4-BE49-F238E27FC236}">
                <a16:creationId xmlns:a16="http://schemas.microsoft.com/office/drawing/2014/main" id="{32D31A0F-F223-4A9F-BE81-3D7F10F2560A}"/>
              </a:ext>
            </a:extLst>
          </p:cNvPr>
          <p:cNvSpPr/>
          <p:nvPr/>
        </p:nvSpPr>
        <p:spPr>
          <a:xfrm>
            <a:off x="10378655" y="1297975"/>
            <a:ext cx="11230" cy="91418"/>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45" name="Freeform: Shape 44">
            <a:extLst>
              <a:ext uri="{FF2B5EF4-FFF2-40B4-BE49-F238E27FC236}">
                <a16:creationId xmlns:a16="http://schemas.microsoft.com/office/drawing/2014/main" id="{3A172DF9-0CEE-4B18-A338-269CCB0CFC58}"/>
              </a:ext>
            </a:extLst>
          </p:cNvPr>
          <p:cNvSpPr/>
          <p:nvPr/>
        </p:nvSpPr>
        <p:spPr>
          <a:xfrm>
            <a:off x="10402803" y="1321672"/>
            <a:ext cx="62079" cy="69235"/>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46" name="Freeform: Shape 45">
            <a:extLst>
              <a:ext uri="{FF2B5EF4-FFF2-40B4-BE49-F238E27FC236}">
                <a16:creationId xmlns:a16="http://schemas.microsoft.com/office/drawing/2014/main" id="{5F3FA0CA-8BF4-4AD3-9DE9-D6241F9A860F}"/>
              </a:ext>
            </a:extLst>
          </p:cNvPr>
          <p:cNvSpPr/>
          <p:nvPr/>
        </p:nvSpPr>
        <p:spPr>
          <a:xfrm>
            <a:off x="10478033" y="1321672"/>
            <a:ext cx="53850" cy="67722"/>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47" name="Freeform: Shape 46">
            <a:extLst>
              <a:ext uri="{FF2B5EF4-FFF2-40B4-BE49-F238E27FC236}">
                <a16:creationId xmlns:a16="http://schemas.microsoft.com/office/drawing/2014/main" id="{58271B30-A4FA-4704-9FDE-7E487E5D8D75}"/>
              </a:ext>
            </a:extLst>
          </p:cNvPr>
          <p:cNvSpPr/>
          <p:nvPr/>
        </p:nvSpPr>
        <p:spPr>
          <a:xfrm>
            <a:off x="10544621" y="1321672"/>
            <a:ext cx="55017" cy="69235"/>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48" name="Freeform: Shape 47">
            <a:extLst>
              <a:ext uri="{FF2B5EF4-FFF2-40B4-BE49-F238E27FC236}">
                <a16:creationId xmlns:a16="http://schemas.microsoft.com/office/drawing/2014/main" id="{1559D5BD-04C2-4D09-ABD4-64014DF7FA4B}"/>
              </a:ext>
            </a:extLst>
          </p:cNvPr>
          <p:cNvSpPr/>
          <p:nvPr/>
        </p:nvSpPr>
        <p:spPr>
          <a:xfrm>
            <a:off x="10632822" y="1297975"/>
            <a:ext cx="85600" cy="91418"/>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49" name="Freeform: Shape 48">
            <a:extLst>
              <a:ext uri="{FF2B5EF4-FFF2-40B4-BE49-F238E27FC236}">
                <a16:creationId xmlns:a16="http://schemas.microsoft.com/office/drawing/2014/main" id="{3FAC0E61-0F0E-4A3E-B595-B8F068FEDA63}"/>
              </a:ext>
            </a:extLst>
          </p:cNvPr>
          <p:cNvSpPr/>
          <p:nvPr/>
        </p:nvSpPr>
        <p:spPr>
          <a:xfrm>
            <a:off x="10726425" y="1297975"/>
            <a:ext cx="11230" cy="91418"/>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50" name="Freeform: Shape 49">
            <a:extLst>
              <a:ext uri="{FF2B5EF4-FFF2-40B4-BE49-F238E27FC236}">
                <a16:creationId xmlns:a16="http://schemas.microsoft.com/office/drawing/2014/main" id="{95034548-FBCB-4212-A1A9-1A54C81A4C0B}"/>
              </a:ext>
            </a:extLst>
          </p:cNvPr>
          <p:cNvSpPr/>
          <p:nvPr/>
        </p:nvSpPr>
        <p:spPr>
          <a:xfrm>
            <a:off x="10751299" y="1321672"/>
            <a:ext cx="61086" cy="69235"/>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51" name="Freeform: Shape 50">
            <a:extLst>
              <a:ext uri="{FF2B5EF4-FFF2-40B4-BE49-F238E27FC236}">
                <a16:creationId xmlns:a16="http://schemas.microsoft.com/office/drawing/2014/main" id="{3D2E037A-8942-424D-A2AF-4A6324771FBF}"/>
              </a:ext>
            </a:extLst>
          </p:cNvPr>
          <p:cNvSpPr/>
          <p:nvPr/>
        </p:nvSpPr>
        <p:spPr>
          <a:xfrm>
            <a:off x="10825983" y="1321672"/>
            <a:ext cx="36005" cy="67722"/>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52" name="Freeform: Shape 51">
            <a:extLst>
              <a:ext uri="{FF2B5EF4-FFF2-40B4-BE49-F238E27FC236}">
                <a16:creationId xmlns:a16="http://schemas.microsoft.com/office/drawing/2014/main" id="{40383FA8-1202-45B7-93BE-F836AD7F045F}"/>
              </a:ext>
            </a:extLst>
          </p:cNvPr>
          <p:cNvSpPr/>
          <p:nvPr/>
        </p:nvSpPr>
        <p:spPr>
          <a:xfrm>
            <a:off x="10862508" y="1300035"/>
            <a:ext cx="32303" cy="9021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53" name="Freeform: Shape 52">
            <a:extLst>
              <a:ext uri="{FF2B5EF4-FFF2-40B4-BE49-F238E27FC236}">
                <a16:creationId xmlns:a16="http://schemas.microsoft.com/office/drawing/2014/main" id="{9C247197-D7E8-4515-ADE4-6D889B68D869}"/>
              </a:ext>
            </a:extLst>
          </p:cNvPr>
          <p:cNvSpPr/>
          <p:nvPr/>
        </p:nvSpPr>
        <p:spPr>
          <a:xfrm>
            <a:off x="10940966" y="1297975"/>
            <a:ext cx="72082" cy="91418"/>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54" name="Freeform: Shape 53">
            <a:extLst>
              <a:ext uri="{FF2B5EF4-FFF2-40B4-BE49-F238E27FC236}">
                <a16:creationId xmlns:a16="http://schemas.microsoft.com/office/drawing/2014/main" id="{BC2D28DE-CFD1-45BA-A4F8-FF0242D9082A}"/>
              </a:ext>
            </a:extLst>
          </p:cNvPr>
          <p:cNvSpPr/>
          <p:nvPr/>
        </p:nvSpPr>
        <p:spPr>
          <a:xfrm>
            <a:off x="11028186" y="1321672"/>
            <a:ext cx="61086" cy="69235"/>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55" name="Freeform: Shape 54">
            <a:extLst>
              <a:ext uri="{FF2B5EF4-FFF2-40B4-BE49-F238E27FC236}">
                <a16:creationId xmlns:a16="http://schemas.microsoft.com/office/drawing/2014/main" id="{082D0A35-520C-492A-A9EF-F5B777BB5639}"/>
              </a:ext>
            </a:extLst>
          </p:cNvPr>
          <p:cNvSpPr/>
          <p:nvPr/>
        </p:nvSpPr>
        <p:spPr>
          <a:xfrm>
            <a:off x="11096828" y="1300035"/>
            <a:ext cx="32323" cy="9021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56" name="Freeform: Shape 55">
            <a:extLst>
              <a:ext uri="{FF2B5EF4-FFF2-40B4-BE49-F238E27FC236}">
                <a16:creationId xmlns:a16="http://schemas.microsoft.com/office/drawing/2014/main" id="{D85803AF-407F-4EDB-8C8A-C2CC0AFE7ECC}"/>
              </a:ext>
            </a:extLst>
          </p:cNvPr>
          <p:cNvSpPr/>
          <p:nvPr/>
        </p:nvSpPr>
        <p:spPr>
          <a:xfrm>
            <a:off x="11130459" y="1323158"/>
            <a:ext cx="90908" cy="66236"/>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57" name="Freeform: Shape 56">
            <a:extLst>
              <a:ext uri="{FF2B5EF4-FFF2-40B4-BE49-F238E27FC236}">
                <a16:creationId xmlns:a16="http://schemas.microsoft.com/office/drawing/2014/main" id="{3C4FCADE-0C63-40C9-AB9E-87F2332DDB7A}"/>
              </a:ext>
            </a:extLst>
          </p:cNvPr>
          <p:cNvSpPr/>
          <p:nvPr/>
        </p:nvSpPr>
        <p:spPr>
          <a:xfrm>
            <a:off x="11226602" y="1321672"/>
            <a:ext cx="62079" cy="69235"/>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58" name="Freeform: Shape 57">
            <a:extLst>
              <a:ext uri="{FF2B5EF4-FFF2-40B4-BE49-F238E27FC236}">
                <a16:creationId xmlns:a16="http://schemas.microsoft.com/office/drawing/2014/main" id="{9557DF1A-9D48-4B13-B4FC-F37806F949CC}"/>
              </a:ext>
            </a:extLst>
          </p:cNvPr>
          <p:cNvSpPr/>
          <p:nvPr/>
        </p:nvSpPr>
        <p:spPr>
          <a:xfrm>
            <a:off x="11301706" y="1321672"/>
            <a:ext cx="36005" cy="67722"/>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60" name="Freeform: Shape 59">
            <a:extLst>
              <a:ext uri="{FF2B5EF4-FFF2-40B4-BE49-F238E27FC236}">
                <a16:creationId xmlns:a16="http://schemas.microsoft.com/office/drawing/2014/main" id="{44905D34-6EAD-4FA6-A90D-5BD247158375}"/>
              </a:ext>
            </a:extLst>
          </p:cNvPr>
          <p:cNvSpPr/>
          <p:nvPr/>
        </p:nvSpPr>
        <p:spPr>
          <a:xfrm>
            <a:off x="11344453" y="1297975"/>
            <a:ext cx="54891" cy="91418"/>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63" name="Freeform: Shape 62">
            <a:extLst>
              <a:ext uri="{FF2B5EF4-FFF2-40B4-BE49-F238E27FC236}">
                <a16:creationId xmlns:a16="http://schemas.microsoft.com/office/drawing/2014/main" id="{EAB54380-66BB-4944-B64A-6C058AAA1C91}"/>
              </a:ext>
            </a:extLst>
          </p:cNvPr>
          <p:cNvSpPr/>
          <p:nvPr/>
        </p:nvSpPr>
        <p:spPr>
          <a:xfrm>
            <a:off x="9129228" y="641386"/>
            <a:ext cx="339300" cy="352470"/>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64" name="Freeform: Shape 63">
            <a:extLst>
              <a:ext uri="{FF2B5EF4-FFF2-40B4-BE49-F238E27FC236}">
                <a16:creationId xmlns:a16="http://schemas.microsoft.com/office/drawing/2014/main" id="{26C86EB6-1E1A-42C5-88B4-219538541661}"/>
              </a:ext>
            </a:extLst>
          </p:cNvPr>
          <p:cNvSpPr/>
          <p:nvPr/>
        </p:nvSpPr>
        <p:spPr>
          <a:xfrm>
            <a:off x="9550088" y="641386"/>
            <a:ext cx="275553" cy="352470"/>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65" name="Freeform: Shape 64">
            <a:extLst>
              <a:ext uri="{FF2B5EF4-FFF2-40B4-BE49-F238E27FC236}">
                <a16:creationId xmlns:a16="http://schemas.microsoft.com/office/drawing/2014/main" id="{A9CB988B-8A54-4631-87ED-C3FA01759F00}"/>
              </a:ext>
            </a:extLst>
          </p:cNvPr>
          <p:cNvSpPr/>
          <p:nvPr/>
        </p:nvSpPr>
        <p:spPr>
          <a:xfrm>
            <a:off x="9896577" y="415642"/>
            <a:ext cx="581250" cy="592952"/>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66" name="Freeform: Shape 65">
            <a:extLst>
              <a:ext uri="{FF2B5EF4-FFF2-40B4-BE49-F238E27FC236}">
                <a16:creationId xmlns:a16="http://schemas.microsoft.com/office/drawing/2014/main" id="{FFAD6AD0-2BA7-461B-ABB7-2FA6CEB29E08}"/>
              </a:ext>
            </a:extLst>
          </p:cNvPr>
          <p:cNvSpPr/>
          <p:nvPr/>
        </p:nvSpPr>
        <p:spPr>
          <a:xfrm>
            <a:off x="10529223" y="422154"/>
            <a:ext cx="514435" cy="562124"/>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67" name="Freeform: Shape 66">
            <a:extLst>
              <a:ext uri="{FF2B5EF4-FFF2-40B4-BE49-F238E27FC236}">
                <a16:creationId xmlns:a16="http://schemas.microsoft.com/office/drawing/2014/main" id="{6B229AA6-176D-4E2E-9913-D2A381F9111E}"/>
              </a:ext>
            </a:extLst>
          </p:cNvPr>
          <p:cNvSpPr/>
          <p:nvPr/>
        </p:nvSpPr>
        <p:spPr>
          <a:xfrm>
            <a:off x="11109799" y="419415"/>
            <a:ext cx="465773" cy="597072"/>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68" name="Freeform: Shape 67">
            <a:extLst>
              <a:ext uri="{FF2B5EF4-FFF2-40B4-BE49-F238E27FC236}">
                <a16:creationId xmlns:a16="http://schemas.microsoft.com/office/drawing/2014/main" id="{DCCCE737-CF2D-4965-B3F8-7E23E1AF20C0}"/>
              </a:ext>
            </a:extLst>
          </p:cNvPr>
          <p:cNvSpPr/>
          <p:nvPr/>
        </p:nvSpPr>
        <p:spPr>
          <a:xfrm>
            <a:off x="8799538" y="455349"/>
            <a:ext cx="296787" cy="528929"/>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sp>
        <p:nvSpPr>
          <p:cNvPr id="11" name="Content Placeholder 5">
            <a:extLst>
              <a:ext uri="{FF2B5EF4-FFF2-40B4-BE49-F238E27FC236}">
                <a16:creationId xmlns:a16="http://schemas.microsoft.com/office/drawing/2014/main" id="{755C3BB8-77E9-4319-B160-CE6B7FDE09C7}"/>
              </a:ext>
            </a:extLst>
          </p:cNvPr>
          <p:cNvSpPr txBox="1">
            <a:spLocks/>
          </p:cNvSpPr>
          <p:nvPr/>
        </p:nvSpPr>
        <p:spPr>
          <a:xfrm>
            <a:off x="648393" y="2167520"/>
            <a:ext cx="4937760" cy="43829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Final </a:t>
            </a:r>
            <a:r>
              <a:rPr lang="en-US" sz="2400" b="1" dirty="0" smtClean="0"/>
              <a:t>outcomes </a:t>
            </a:r>
            <a:r>
              <a:rPr lang="en-US" sz="2400" b="1" dirty="0"/>
              <a:t>of the project:</a:t>
            </a:r>
          </a:p>
          <a:p>
            <a:pPr lvl="1"/>
            <a:r>
              <a:rPr lang="en-US" sz="2000" dirty="0" smtClean="0"/>
              <a:t>Provide </a:t>
            </a:r>
            <a:r>
              <a:rPr lang="en-US" sz="2000" dirty="0"/>
              <a:t>early warnings of </a:t>
            </a:r>
            <a:r>
              <a:rPr lang="en-US" sz="2000" dirty="0" smtClean="0"/>
              <a:t>entry of identified </a:t>
            </a:r>
            <a:r>
              <a:rPr lang="en-US" sz="2000" dirty="0"/>
              <a:t>cases of invasive species o</a:t>
            </a:r>
            <a:r>
              <a:rPr lang="en-US" sz="2000" dirty="0" smtClean="0"/>
              <a:t>n priority “watch list”</a:t>
            </a:r>
            <a:endParaRPr lang="en-US" sz="2000" dirty="0"/>
          </a:p>
          <a:p>
            <a:pPr lvl="1"/>
            <a:r>
              <a:rPr lang="en-US" sz="2000" dirty="0" smtClean="0"/>
              <a:t>A </a:t>
            </a:r>
            <a:r>
              <a:rPr lang="en-US" sz="2000" dirty="0"/>
              <a:t>decision support </a:t>
            </a:r>
            <a:r>
              <a:rPr lang="en-US" sz="2000" dirty="0" smtClean="0"/>
              <a:t>tool to assist local stakeholders** in management actions through recommendations </a:t>
            </a:r>
          </a:p>
          <a:p>
            <a:pPr lvl="1"/>
            <a:r>
              <a:rPr lang="en-US" sz="2000" dirty="0" smtClean="0"/>
              <a:t>Validation of priority lists for Fiji marine alien invasive </a:t>
            </a:r>
            <a:r>
              <a:rPr lang="en-US" sz="2000" dirty="0" err="1" smtClean="0"/>
              <a:t>spp</a:t>
            </a:r>
            <a:endParaRPr lang="en-US" sz="2000" dirty="0" smtClean="0"/>
          </a:p>
          <a:p>
            <a:pPr marL="457200" lvl="1" indent="0">
              <a:buNone/>
            </a:pPr>
            <a:r>
              <a:rPr lang="en-US" sz="2000" dirty="0" smtClean="0"/>
              <a:t>** e.g. Government Ministries, Boarder control (BAF), commercial sectors (</a:t>
            </a:r>
            <a:r>
              <a:rPr lang="en-US" sz="2000" dirty="0" err="1"/>
              <a:t>m</a:t>
            </a:r>
            <a:r>
              <a:rPr lang="en-US" sz="2000" dirty="0" err="1" smtClean="0"/>
              <a:t>ariculture</a:t>
            </a:r>
            <a:r>
              <a:rPr lang="en-US" sz="2000" dirty="0" smtClean="0"/>
              <a:t>)</a:t>
            </a:r>
            <a:endParaRPr lang="en-US" sz="2000" dirty="0"/>
          </a:p>
        </p:txBody>
      </p:sp>
      <p:pic>
        <p:nvPicPr>
          <p:cNvPr id="12" name="Picture 11"/>
          <p:cNvPicPr>
            <a:picLocks noChangeAspect="1"/>
          </p:cNvPicPr>
          <p:nvPr/>
        </p:nvPicPr>
        <p:blipFill>
          <a:blip r:embed="rId2"/>
          <a:stretch>
            <a:fillRect/>
          </a:stretch>
        </p:blipFill>
        <p:spPr>
          <a:xfrm>
            <a:off x="6387460" y="1773967"/>
            <a:ext cx="4640725" cy="4292436"/>
          </a:xfrm>
          <a:prstGeom prst="rect">
            <a:avLst/>
          </a:prstGeom>
        </p:spPr>
      </p:pic>
    </p:spTree>
    <p:extLst>
      <p:ext uri="{BB962C8B-B14F-4D97-AF65-F5344CB8AC3E}">
        <p14:creationId xmlns:p14="http://schemas.microsoft.com/office/powerpoint/2010/main" val="3886170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13" y="1187581"/>
            <a:ext cx="11944303" cy="5670419"/>
          </a:xfrm>
        </p:spPr>
        <p:txBody>
          <a:bodyPr>
            <a:normAutofit/>
          </a:bodyPr>
          <a:lstStyle/>
          <a:p>
            <a:r>
              <a:rPr lang="en-US" sz="1600" dirty="0"/>
              <a:t>1. 22nd International Conference on Aquatic Invasive Species, hosted by IOC/IODE, Belgium. “Adoption of a routine marine invasive species monitoring plan using environmental DNA sampling in Suva, Fiji” presented by Dr. Saara Suominen, UNESCO Intergovernmental Oceanographic Commission, </a:t>
            </a:r>
            <a:r>
              <a:rPr lang="en-US" sz="1600" dirty="0" smtClean="0"/>
              <a:t>Belgium</a:t>
            </a:r>
            <a:endParaRPr lang="en-US" sz="1600" dirty="0"/>
          </a:p>
          <a:p>
            <a:r>
              <a:rPr lang="en-US" sz="1600" dirty="0"/>
              <a:t>2. National Consultation of the Invasive Alien Species Policy Review and the National Invasive Species Framework for Strategic Action Plan (NISFSAP) Validations workshop with Biosecurity Authority of Fiji and its GEF sponsored Invasive Alien Species Project. Presented by </a:t>
            </a:r>
            <a:r>
              <a:rPr lang="en-US" sz="1600" dirty="0" smtClean="0"/>
              <a:t>PacMAN project manager</a:t>
            </a:r>
            <a:endParaRPr lang="en-US" sz="1600" dirty="0"/>
          </a:p>
          <a:p>
            <a:r>
              <a:rPr lang="en-US" sz="1600" dirty="0"/>
              <a:t>3. The project team at USP have provided poster presentations at Fiji’s Seascape symposium in Suva from the 20-22 of April 2021 and SPREP’s Dialogue Forum on Traditional Knowledge for Biodiversity and Sustainable Development Goals (SDGs) in the Pacific from 30 May-1 June 2021</a:t>
            </a:r>
            <a:r>
              <a:rPr lang="en-US" sz="1600" dirty="0" smtClean="0"/>
              <a:t>. Presented by USP team</a:t>
            </a:r>
            <a:endParaRPr lang="en-US" sz="1600" dirty="0"/>
          </a:p>
          <a:p>
            <a:r>
              <a:rPr lang="en-US" sz="1600" dirty="0"/>
              <a:t>4. PacMAN represented in multiple webinars, including the CCLME invasive species webinar, and the IUCN and European Commission webinar on BBNJ as an example on capacity development for marine genetic </a:t>
            </a:r>
            <a:r>
              <a:rPr lang="en-US" sz="1600" dirty="0" smtClean="0"/>
              <a:t>resources</a:t>
            </a:r>
            <a:endParaRPr lang="en-US" sz="1600" dirty="0"/>
          </a:p>
          <a:p>
            <a:r>
              <a:rPr lang="en-US" sz="1600" dirty="0"/>
              <a:t>5. PacMAN also presented at the Empowering Biodiversity Research II conference in Brussels and the bioinformatics market with a stand</a:t>
            </a:r>
            <a:r>
              <a:rPr lang="en-US" sz="1600" dirty="0" smtClean="0"/>
              <a:t>.</a:t>
            </a:r>
          </a:p>
          <a:p>
            <a:r>
              <a:rPr lang="en-US" sz="1600" dirty="0" smtClean="0"/>
              <a:t>6.  PacMAN </a:t>
            </a:r>
            <a:r>
              <a:rPr lang="en-US" sz="1600" dirty="0"/>
              <a:t>was represented at the </a:t>
            </a:r>
            <a:r>
              <a:rPr lang="en-US" sz="1600" dirty="0" smtClean="0"/>
              <a:t>Marine Biosecurity Research and Management for French Polynesia and the South Pacific Region Workshop in French Polynesia September 21-22, 2022</a:t>
            </a:r>
          </a:p>
          <a:p>
            <a:r>
              <a:rPr lang="en-US" sz="1600" dirty="0" smtClean="0"/>
              <a:t>7. Dr. Brodie??</a:t>
            </a:r>
          </a:p>
          <a:p>
            <a:r>
              <a:rPr lang="en-US" sz="1600" dirty="0" smtClean="0"/>
              <a:t>8. Dr. </a:t>
            </a:r>
            <a:r>
              <a:rPr lang="en-US" sz="1600" dirty="0" err="1" smtClean="0"/>
              <a:t>Isoa’s</a:t>
            </a:r>
            <a:r>
              <a:rPr lang="en-US" sz="1600" dirty="0" smtClean="0"/>
              <a:t> course??</a:t>
            </a:r>
            <a:endParaRPr lang="en-US" sz="1600" dirty="0"/>
          </a:p>
        </p:txBody>
      </p:sp>
      <p:pic>
        <p:nvPicPr>
          <p:cNvPr id="4" name="Picture 3"/>
          <p:cNvPicPr>
            <a:picLocks noChangeAspect="1"/>
          </p:cNvPicPr>
          <p:nvPr/>
        </p:nvPicPr>
        <p:blipFill>
          <a:blip r:embed="rId2"/>
          <a:stretch>
            <a:fillRect/>
          </a:stretch>
        </p:blipFill>
        <p:spPr>
          <a:xfrm>
            <a:off x="8668562" y="148097"/>
            <a:ext cx="3273836" cy="920576"/>
          </a:xfrm>
          <a:prstGeom prst="rect">
            <a:avLst/>
          </a:prstGeom>
        </p:spPr>
      </p:pic>
      <p:sp>
        <p:nvSpPr>
          <p:cNvPr id="5" name="Title 4">
            <a:extLst>
              <a:ext uri="{FF2B5EF4-FFF2-40B4-BE49-F238E27FC236}">
                <a16:creationId xmlns:a16="http://schemas.microsoft.com/office/drawing/2014/main" id="{F8CD23BD-3F5C-449A-AF9E-9188A1C44D13}"/>
              </a:ext>
            </a:extLst>
          </p:cNvPr>
          <p:cNvSpPr txBox="1">
            <a:spLocks noGrp="1"/>
          </p:cNvSpPr>
          <p:nvPr>
            <p:ph type="title"/>
          </p:nvPr>
        </p:nvSpPr>
        <p:spPr>
          <a:xfrm>
            <a:off x="112713" y="208852"/>
            <a:ext cx="10844212" cy="978729"/>
          </a:xfrm>
          <a:prstGeom prst="rect">
            <a:avLst/>
          </a:prstGeom>
          <a:noFill/>
        </p:spPr>
        <p:txBody>
          <a:bodyPr wrap="square" rtlCol="0">
            <a:spAutoFit/>
          </a:bodyPr>
          <a:lstStyle/>
          <a:p>
            <a:r>
              <a:rPr lang="en-US" sz="3200" dirty="0">
                <a:solidFill>
                  <a:srgbClr val="2964B4"/>
                </a:solidFill>
                <a:latin typeface="Arial Black" panose="020B0A04020102020204" pitchFamily="34" charset="0"/>
              </a:rPr>
              <a:t>5. </a:t>
            </a:r>
            <a:r>
              <a:rPr lang="en-US" sz="3200" dirty="0" smtClean="0">
                <a:solidFill>
                  <a:srgbClr val="2964B4"/>
                </a:solidFill>
                <a:latin typeface="Arial Black" panose="020B0A04020102020204" pitchFamily="34" charset="0"/>
              </a:rPr>
              <a:t>Awareness and National </a:t>
            </a:r>
            <a:br>
              <a:rPr lang="en-US" sz="3200" dirty="0" smtClean="0">
                <a:solidFill>
                  <a:srgbClr val="2964B4"/>
                </a:solidFill>
                <a:latin typeface="Arial Black" panose="020B0A04020102020204" pitchFamily="34" charset="0"/>
              </a:rPr>
            </a:br>
            <a:r>
              <a:rPr lang="en-US" sz="3200" dirty="0" smtClean="0">
                <a:solidFill>
                  <a:srgbClr val="2964B4"/>
                </a:solidFill>
                <a:latin typeface="Arial Black" panose="020B0A04020102020204" pitchFamily="34" charset="0"/>
              </a:rPr>
              <a:t>Contributions</a:t>
            </a:r>
            <a:endParaRPr lang="en-US" sz="3200" dirty="0">
              <a:solidFill>
                <a:srgbClr val="2964B4"/>
              </a:solidFill>
              <a:latin typeface="Arial Black" panose="020B0A04020102020204" pitchFamily="34" charset="0"/>
            </a:endParaRPr>
          </a:p>
        </p:txBody>
      </p:sp>
    </p:spTree>
    <p:extLst>
      <p:ext uri="{BB962C8B-B14F-4D97-AF65-F5344CB8AC3E}">
        <p14:creationId xmlns:p14="http://schemas.microsoft.com/office/powerpoint/2010/main" val="751018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10261" y="682623"/>
            <a:ext cx="3603048" cy="1316850"/>
          </a:xfrm>
          <a:prstGeom prst="rect">
            <a:avLst/>
          </a:prstGeom>
        </p:spPr>
      </p:pic>
      <p:sp>
        <p:nvSpPr>
          <p:cNvPr id="2" name="Title 1"/>
          <p:cNvSpPr>
            <a:spLocks noGrp="1"/>
          </p:cNvSpPr>
          <p:nvPr>
            <p:ph type="title"/>
          </p:nvPr>
        </p:nvSpPr>
        <p:spPr>
          <a:xfrm>
            <a:off x="962893" y="470649"/>
            <a:ext cx="6952671" cy="423949"/>
          </a:xfrm>
        </p:spPr>
        <p:txBody>
          <a:bodyPr>
            <a:noAutofit/>
          </a:bodyPr>
          <a:lstStyle/>
          <a:p>
            <a:r>
              <a:rPr lang="en-US" sz="3200" b="1" dirty="0" smtClean="0">
                <a:solidFill>
                  <a:srgbClr val="3333FF"/>
                </a:solidFill>
                <a:latin typeface="+mn-lt"/>
              </a:rPr>
              <a:t>Challenges and Lessons Learned so Far</a:t>
            </a:r>
            <a:endParaRPr lang="en-US" sz="3200" b="1" dirty="0">
              <a:solidFill>
                <a:srgbClr val="3333FF"/>
              </a:solidFill>
              <a:latin typeface="+mn-lt"/>
            </a:endParaRPr>
          </a:p>
        </p:txBody>
      </p:sp>
      <p:sp>
        <p:nvSpPr>
          <p:cNvPr id="3" name="Content Placeholder 2"/>
          <p:cNvSpPr>
            <a:spLocks noGrp="1"/>
          </p:cNvSpPr>
          <p:nvPr>
            <p:ph idx="1"/>
          </p:nvPr>
        </p:nvSpPr>
        <p:spPr>
          <a:xfrm>
            <a:off x="214747" y="894598"/>
            <a:ext cx="11755580" cy="5689081"/>
          </a:xfrm>
        </p:spPr>
        <p:txBody>
          <a:bodyPr>
            <a:normAutofit lnSpcReduction="10000"/>
          </a:bodyPr>
          <a:lstStyle/>
          <a:p>
            <a:endParaRPr lang="en-US" sz="2000" dirty="0" smtClean="0"/>
          </a:p>
          <a:p>
            <a:endParaRPr lang="en-US" sz="2000" dirty="0"/>
          </a:p>
          <a:p>
            <a:pPr marL="0" indent="0">
              <a:buNone/>
            </a:pPr>
            <a:r>
              <a:rPr lang="en-US" sz="2000" b="1" dirty="0"/>
              <a:t>I</a:t>
            </a:r>
            <a:r>
              <a:rPr lang="en-US" sz="2000" b="1" dirty="0" smtClean="0"/>
              <a:t>mpact of COVID-19 at national and institutional levels</a:t>
            </a:r>
          </a:p>
          <a:p>
            <a:pPr marL="457200" indent="0">
              <a:buFont typeface="Wingdings" panose="05000000000000000000" pitchFamily="2" charset="2"/>
              <a:buChar char="ü"/>
            </a:pPr>
            <a:r>
              <a:rPr lang="en-US" sz="2000" dirty="0" smtClean="0"/>
              <a:t> 	COVID19 - influence on countries national operations </a:t>
            </a:r>
            <a:r>
              <a:rPr lang="en-US" sz="2000" dirty="0"/>
              <a:t>&amp;</a:t>
            </a:r>
            <a:r>
              <a:rPr lang="en-US" sz="2000" dirty="0" smtClean="0"/>
              <a:t> priorities</a:t>
            </a:r>
          </a:p>
          <a:p>
            <a:pPr marL="974725" indent="-517525">
              <a:buFont typeface="Wingdings" panose="05000000000000000000" pitchFamily="2" charset="2"/>
              <a:buChar char="ü"/>
            </a:pPr>
            <a:r>
              <a:rPr lang="en-US" sz="2000" dirty="0" smtClean="0"/>
              <a:t>Staff absences and national restrictions in movement and research operations (field &amp; meetings)</a:t>
            </a:r>
          </a:p>
          <a:p>
            <a:pPr marL="974725" indent="-517525">
              <a:buFont typeface="Wingdings" panose="05000000000000000000" pitchFamily="2" charset="2"/>
              <a:buChar char="ü"/>
            </a:pPr>
            <a:r>
              <a:rPr lang="en-US" sz="2000" dirty="0" smtClean="0"/>
              <a:t>Delays in arrival of overseas orders because of reduction in flights &amp; carrier transport</a:t>
            </a:r>
          </a:p>
          <a:p>
            <a:pPr marL="974725" indent="-517525">
              <a:buFont typeface="Wingdings" panose="05000000000000000000" pitchFamily="2" charset="2"/>
              <a:buChar char="ü"/>
            </a:pPr>
            <a:r>
              <a:rPr lang="en-US" sz="2000" dirty="0" smtClean="0"/>
              <a:t>Institutional “Survival Budget” produced new financial rules to manage finances caused delays</a:t>
            </a:r>
          </a:p>
          <a:p>
            <a:pPr marL="974725" indent="-517525">
              <a:buFont typeface="Wingdings" panose="05000000000000000000" pitchFamily="2" charset="2"/>
              <a:buChar char="ü"/>
            </a:pPr>
            <a:r>
              <a:rPr lang="en-US" sz="2000" dirty="0"/>
              <a:t>Shifts in institutional policy’s on finance (overseas ordering), HR </a:t>
            </a:r>
            <a:r>
              <a:rPr lang="en-US" sz="2000" dirty="0" smtClean="0"/>
              <a:t>appointments and </a:t>
            </a:r>
            <a:r>
              <a:rPr lang="en-US" sz="2000" dirty="0"/>
              <a:t>new regulations on staff movement on </a:t>
            </a:r>
            <a:r>
              <a:rPr lang="en-US" sz="2000" dirty="0" smtClean="0"/>
              <a:t>Campus</a:t>
            </a:r>
          </a:p>
          <a:p>
            <a:pPr marL="974725" indent="-517525">
              <a:buFont typeface="Wingdings" panose="05000000000000000000" pitchFamily="2" charset="2"/>
              <a:buChar char="ü"/>
            </a:pPr>
            <a:r>
              <a:rPr lang="en-US" sz="2000" dirty="0" smtClean="0"/>
              <a:t>Restructuring of institutional units to reduce costs created new approval processes</a:t>
            </a:r>
          </a:p>
          <a:p>
            <a:pPr marL="974725" indent="-517525">
              <a:buFont typeface="Wingdings" panose="05000000000000000000" pitchFamily="2" charset="2"/>
              <a:buChar char="ü"/>
            </a:pPr>
            <a:endParaRPr lang="en-US" sz="2000" dirty="0" smtClean="0"/>
          </a:p>
          <a:p>
            <a:pPr marL="0" indent="0">
              <a:buNone/>
            </a:pPr>
            <a:r>
              <a:rPr lang="en-US" sz="2000" b="1" dirty="0" smtClean="0"/>
              <a:t>Measures put in place to mitigate</a:t>
            </a:r>
          </a:p>
          <a:p>
            <a:pPr marL="974725" indent="-517525">
              <a:buFont typeface="Wingdings" panose="05000000000000000000" pitchFamily="2" charset="2"/>
              <a:buChar char="ü"/>
            </a:pPr>
            <a:r>
              <a:rPr lang="en-US" sz="2000" dirty="0" smtClean="0"/>
              <a:t>Keep communication lines active and open</a:t>
            </a:r>
          </a:p>
          <a:p>
            <a:pPr marL="974725" indent="-517525">
              <a:buFont typeface="Wingdings" panose="05000000000000000000" pitchFamily="2" charset="2"/>
              <a:buChar char="ü"/>
            </a:pPr>
            <a:r>
              <a:rPr lang="en-US" sz="2000" dirty="0" smtClean="0"/>
              <a:t>Order required equipment and consumables from overseas as early as possible</a:t>
            </a:r>
          </a:p>
          <a:p>
            <a:pPr marL="974725" indent="-517525">
              <a:buFont typeface="Wingdings" panose="05000000000000000000" pitchFamily="2" charset="2"/>
              <a:buChar char="ü"/>
            </a:pPr>
            <a:r>
              <a:rPr lang="en-US" sz="2000" dirty="0" smtClean="0"/>
              <a:t>Prudent financial measures to manage finances effectively</a:t>
            </a:r>
          </a:p>
          <a:p>
            <a:pPr marL="974725" indent="-517525">
              <a:buFont typeface="Wingdings" panose="05000000000000000000" pitchFamily="2" charset="2"/>
              <a:buChar char="ü"/>
            </a:pPr>
            <a:r>
              <a:rPr lang="en-US" sz="2000" dirty="0" smtClean="0"/>
              <a:t>Utilisation of a global shift into the utilisation of virtual services for F2F meetings</a:t>
            </a:r>
          </a:p>
          <a:p>
            <a:pPr marL="974725" indent="-517525">
              <a:buFont typeface="Wingdings" panose="05000000000000000000" pitchFamily="2" charset="2"/>
              <a:buChar char="ü"/>
            </a:pPr>
            <a:r>
              <a:rPr lang="en-US" sz="2000" dirty="0" smtClean="0"/>
              <a:t>Utilisation of social network tools e.g. Viber and Facebook Messenger to communicate in </a:t>
            </a:r>
            <a:r>
              <a:rPr lang="en-US" sz="2000" dirty="0" err="1" smtClean="0"/>
              <a:t>realtime</a:t>
            </a:r>
            <a:endParaRPr lang="en-US" sz="2000" dirty="0"/>
          </a:p>
        </p:txBody>
      </p:sp>
    </p:spTree>
    <p:extLst>
      <p:ext uri="{BB962C8B-B14F-4D97-AF65-F5344CB8AC3E}">
        <p14:creationId xmlns:p14="http://schemas.microsoft.com/office/powerpoint/2010/main" val="2871520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err="1" smtClean="0">
                <a:solidFill>
                  <a:srgbClr val="3333FF"/>
                </a:solidFill>
                <a:latin typeface="+mn-lt"/>
              </a:rPr>
              <a:t>PacMAN</a:t>
            </a:r>
            <a:r>
              <a:rPr lang="en-US" sz="3200" b="1" dirty="0" smtClean="0">
                <a:solidFill>
                  <a:srgbClr val="3333FF"/>
                </a:solidFill>
                <a:latin typeface="+mn-lt"/>
              </a:rPr>
              <a:t> Contributes to Fiji’s commitment to International Policy Frameworks via &amp; National Planning &amp; Reporting</a:t>
            </a:r>
            <a:endParaRPr lang="en-US" sz="3200" b="1" dirty="0">
              <a:solidFill>
                <a:srgbClr val="3333FF"/>
              </a:solidFill>
              <a:latin typeface="+mn-lt"/>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sz="2100" b="1" dirty="0" smtClean="0">
                <a:solidFill>
                  <a:srgbClr val="FF0000"/>
                </a:solidFill>
              </a:rPr>
              <a:t>Example for  Convention on Biological Diversity (CBD)</a:t>
            </a:r>
          </a:p>
          <a:p>
            <a:endParaRPr lang="en-US" dirty="0"/>
          </a:p>
          <a:p>
            <a:pPr marL="0" indent="0">
              <a:buNone/>
            </a:pPr>
            <a:r>
              <a:rPr lang="en-US" sz="1800" b="1" dirty="0"/>
              <a:t>Under </a:t>
            </a:r>
            <a:r>
              <a:rPr lang="en-US" sz="1800" b="1" dirty="0" smtClean="0"/>
              <a:t>Fiji </a:t>
            </a:r>
            <a:r>
              <a:rPr lang="en-US" sz="1800" b="1" dirty="0" err="1" smtClean="0"/>
              <a:t>Dept</a:t>
            </a:r>
            <a:r>
              <a:rPr lang="en-US" sz="1800" b="1" dirty="0" smtClean="0"/>
              <a:t> of Environment (DoE) </a:t>
            </a:r>
            <a:r>
              <a:rPr lang="en-US" sz="1800" b="1" dirty="0"/>
              <a:t>Mandated Fiji </a:t>
            </a:r>
            <a:r>
              <a:rPr lang="en-US" sz="1800" b="1" dirty="0" smtClean="0"/>
              <a:t>National Biodiversity </a:t>
            </a:r>
            <a:r>
              <a:rPr lang="en-US" sz="1800" b="1" dirty="0"/>
              <a:t>S</a:t>
            </a:r>
            <a:r>
              <a:rPr lang="en-US" sz="1800" b="1" dirty="0" smtClean="0"/>
              <a:t>trategy Action Plan (NBSAP) </a:t>
            </a:r>
            <a:r>
              <a:rPr lang="en-US" sz="1800" b="1" dirty="0"/>
              <a:t>for focus area 4</a:t>
            </a:r>
          </a:p>
          <a:p>
            <a:pPr marL="0" indent="0">
              <a:buNone/>
            </a:pPr>
            <a:endParaRPr lang="en-US" sz="1800" b="1" dirty="0">
              <a:solidFill>
                <a:srgbClr val="0B47A0"/>
              </a:solidFill>
            </a:endParaRPr>
          </a:p>
          <a:p>
            <a:pPr marL="0" indent="0">
              <a:buNone/>
            </a:pPr>
            <a:r>
              <a:rPr lang="en-US" sz="1600" b="1" dirty="0"/>
              <a:t>Strategic Area MIS1: Target research to support improved knowledge on invasive alien species in Fiji</a:t>
            </a:r>
          </a:p>
          <a:p>
            <a:r>
              <a:rPr lang="en-US" sz="1600" dirty="0"/>
              <a:t>1a). To establish and maintain a national invasive alien species </a:t>
            </a:r>
            <a:r>
              <a:rPr lang="en-US" sz="1600" dirty="0" smtClean="0"/>
              <a:t>database. </a:t>
            </a:r>
            <a:r>
              <a:rPr lang="en-US" sz="1600" dirty="0" smtClean="0">
                <a:solidFill>
                  <a:srgbClr val="FF0000"/>
                </a:solidFill>
              </a:rPr>
              <a:t>The bioinformatics pipeline assists validating target species</a:t>
            </a:r>
          </a:p>
          <a:p>
            <a:endParaRPr lang="en-US" sz="1600" dirty="0"/>
          </a:p>
          <a:p>
            <a:pPr marL="0" indent="0">
              <a:buNone/>
            </a:pPr>
            <a:r>
              <a:rPr lang="en-US" sz="1600" b="1" dirty="0"/>
              <a:t>Strategic Area MIS2: Strengthen national legislation, policies and strategies to support effective prevention and management of invasive alien species</a:t>
            </a:r>
          </a:p>
          <a:p>
            <a:pPr marL="0" indent="0">
              <a:buNone/>
            </a:pPr>
            <a:endParaRPr lang="en-US" sz="1400" b="1" dirty="0"/>
          </a:p>
          <a:p>
            <a:r>
              <a:rPr lang="en-US" sz="1600" dirty="0"/>
              <a:t>2b: Contribute to the development of the National Invasive Alien Species Strategy and Action Plan (NISSAP) now </a:t>
            </a:r>
            <a:r>
              <a:rPr lang="en-US" sz="1600" dirty="0">
                <a:solidFill>
                  <a:srgbClr val="FF0000"/>
                </a:solidFill>
              </a:rPr>
              <a:t>NISFSAP</a:t>
            </a:r>
          </a:p>
          <a:p>
            <a:endParaRPr lang="en-US" sz="1600" dirty="0"/>
          </a:p>
          <a:p>
            <a:r>
              <a:rPr lang="en-US" sz="1600" dirty="0"/>
              <a:t>2c: To strengthen the role and function of the Fiji Invasive Species Taskforce (FIST) as the multi-stakeholder coordination</a:t>
            </a:r>
          </a:p>
          <a:p>
            <a:pPr marL="0" indent="0">
              <a:buNone/>
            </a:pPr>
            <a:r>
              <a:rPr lang="en-US" sz="1600" dirty="0"/>
              <a:t>mechanism by providing technical advice on Invasive Alien </a:t>
            </a:r>
            <a:r>
              <a:rPr lang="en-US" sz="1600" dirty="0" smtClean="0"/>
              <a:t>Species. </a:t>
            </a:r>
            <a:r>
              <a:rPr lang="en-US" sz="1600" dirty="0" smtClean="0">
                <a:solidFill>
                  <a:srgbClr val="FF0000"/>
                </a:solidFill>
              </a:rPr>
              <a:t>Increased networking and catalyzing of experts within FIST. USP to host the 1</a:t>
            </a:r>
            <a:r>
              <a:rPr lang="en-US" sz="1600" baseline="30000" dirty="0" smtClean="0">
                <a:solidFill>
                  <a:srgbClr val="FF0000"/>
                </a:solidFill>
              </a:rPr>
              <a:t>st</a:t>
            </a:r>
            <a:r>
              <a:rPr lang="en-US" sz="1600" dirty="0" smtClean="0">
                <a:solidFill>
                  <a:srgbClr val="FF0000"/>
                </a:solidFill>
              </a:rPr>
              <a:t> National Invasive Species Symposium in early 2023</a:t>
            </a:r>
            <a:endParaRPr lang="en-US" sz="1600" dirty="0">
              <a:solidFill>
                <a:srgbClr val="FF0000"/>
              </a:solidFill>
            </a:endParaRPr>
          </a:p>
          <a:p>
            <a:pPr marL="0" indent="0">
              <a:buNone/>
            </a:pPr>
            <a:endParaRPr lang="en-US" dirty="0" smtClean="0"/>
          </a:p>
          <a:p>
            <a:pPr marL="0" indent="0">
              <a:buNone/>
            </a:pPr>
            <a:endParaRPr lang="en-US" dirty="0" smtClean="0"/>
          </a:p>
          <a:p>
            <a:r>
              <a:rPr lang="en-US" sz="1600" dirty="0"/>
              <a:t>Small Island Developing States Accelerated Modalities of Action (Samoa Pathway) </a:t>
            </a:r>
            <a:r>
              <a:rPr lang="en-US" sz="1600" dirty="0">
                <a:hlinkClick r:id="rId2" invalidUrl="https:///"/>
              </a:rPr>
              <a:t>https</a:t>
            </a:r>
            <a:r>
              <a:rPr lang="en-US" sz="1600" dirty="0" smtClean="0">
                <a:hlinkClick r:id="rId3" invalidUrl="https:///"/>
              </a:rPr>
              <a:t>://</a:t>
            </a:r>
            <a:endParaRPr lang="en-US" sz="1600" dirty="0" smtClean="0"/>
          </a:p>
          <a:p>
            <a:r>
              <a:rPr lang="en-US" sz="1800" dirty="0">
                <a:hlinkClick r:id="rId4"/>
              </a:rPr>
              <a:t>sustainabledevelopment.un.org/sids2014/</a:t>
            </a:r>
            <a:r>
              <a:rPr lang="en-US" sz="1800" dirty="0" err="1">
                <a:hlinkClick r:id="rId4"/>
              </a:rPr>
              <a:t>samoapathway</a:t>
            </a:r>
            <a:endParaRPr lang="en-US" sz="1800" dirty="0"/>
          </a:p>
          <a:p>
            <a:endParaRPr lang="en-US" dirty="0"/>
          </a:p>
        </p:txBody>
      </p:sp>
    </p:spTree>
    <p:extLst>
      <p:ext uri="{BB962C8B-B14F-4D97-AF65-F5344CB8AC3E}">
        <p14:creationId xmlns:p14="http://schemas.microsoft.com/office/powerpoint/2010/main" val="579263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6267" y="2541734"/>
            <a:ext cx="10515600" cy="3694026"/>
          </a:xfrm>
        </p:spPr>
        <p:txBody>
          <a:bodyPr/>
          <a:lstStyle/>
          <a:p>
            <a:pPr algn="ctr"/>
            <a:endParaRPr lang="en-US" dirty="0" smtClean="0"/>
          </a:p>
          <a:p>
            <a:pPr algn="ctr"/>
            <a:endParaRPr lang="en-US" dirty="0"/>
          </a:p>
          <a:p>
            <a:pPr algn="ctr"/>
            <a:endParaRPr lang="en-US" dirty="0" smtClean="0"/>
          </a:p>
          <a:p>
            <a:pPr algn="ctr"/>
            <a:endParaRPr lang="en-US" dirty="0"/>
          </a:p>
          <a:p>
            <a:pPr marL="0" indent="0" algn="ctr">
              <a:buNone/>
            </a:pPr>
            <a:r>
              <a:rPr lang="en-US" sz="4000" b="1" dirty="0" err="1" smtClean="0">
                <a:solidFill>
                  <a:srgbClr val="2964B4"/>
                </a:solidFill>
              </a:rPr>
              <a:t>Vinaka</a:t>
            </a:r>
            <a:r>
              <a:rPr lang="en-US" sz="4000" b="1" dirty="0" smtClean="0">
                <a:solidFill>
                  <a:srgbClr val="2964B4"/>
                </a:solidFill>
              </a:rPr>
              <a:t> </a:t>
            </a:r>
            <a:r>
              <a:rPr lang="en-US" sz="4000" b="1" dirty="0" err="1" smtClean="0">
                <a:solidFill>
                  <a:srgbClr val="2964B4"/>
                </a:solidFill>
              </a:rPr>
              <a:t>vakalevu</a:t>
            </a:r>
            <a:r>
              <a:rPr lang="en-US" sz="4000" b="1" dirty="0" smtClean="0">
                <a:solidFill>
                  <a:srgbClr val="2964B4"/>
                </a:solidFill>
              </a:rPr>
              <a:t> For Your Listening</a:t>
            </a:r>
          </a:p>
          <a:p>
            <a:pPr marL="0" indent="0" algn="ctr">
              <a:buNone/>
            </a:pPr>
            <a:r>
              <a:rPr lang="en-US" sz="4000" b="1" dirty="0" smtClean="0">
                <a:solidFill>
                  <a:srgbClr val="2964B4"/>
                </a:solidFill>
              </a:rPr>
              <a:t>Any Questions</a:t>
            </a:r>
            <a:r>
              <a:rPr lang="en-US" sz="4000" b="1" dirty="0">
                <a:solidFill>
                  <a:srgbClr val="2964B4"/>
                </a:solidFill>
              </a:rPr>
              <a:t>?</a:t>
            </a:r>
            <a:endParaRPr lang="en-US" sz="4000" b="1" dirty="0" smtClean="0">
              <a:solidFill>
                <a:srgbClr val="2964B4"/>
              </a:solidFill>
            </a:endParaRPr>
          </a:p>
          <a:p>
            <a:pPr marL="0" indent="0" algn="ctr">
              <a:buNone/>
            </a:pPr>
            <a:endParaRPr lang="en-US" sz="4000" b="1" dirty="0">
              <a:solidFill>
                <a:srgbClr val="2964B4"/>
              </a:solidFill>
            </a:endParaRPr>
          </a:p>
        </p:txBody>
      </p:sp>
      <p:grpSp>
        <p:nvGrpSpPr>
          <p:cNvPr id="4" name="Group 3">
            <a:extLst>
              <a:ext uri="{FF2B5EF4-FFF2-40B4-BE49-F238E27FC236}">
                <a16:creationId xmlns:a16="http://schemas.microsoft.com/office/drawing/2014/main" id="{942AD30D-F22F-4F3D-9D6D-67F5A4B97D26}"/>
              </a:ext>
            </a:extLst>
          </p:cNvPr>
          <p:cNvGrpSpPr/>
          <p:nvPr/>
        </p:nvGrpSpPr>
        <p:grpSpPr>
          <a:xfrm>
            <a:off x="6361293" y="914456"/>
            <a:ext cx="4833575" cy="1526649"/>
            <a:chOff x="559718" y="362881"/>
            <a:chExt cx="10959049" cy="3067908"/>
          </a:xfrm>
        </p:grpSpPr>
        <p:sp>
          <p:nvSpPr>
            <p:cNvPr id="5" name="Freeform: Shape 2">
              <a:extLst>
                <a:ext uri="{FF2B5EF4-FFF2-40B4-BE49-F238E27FC236}">
                  <a16:creationId xmlns:a16="http://schemas.microsoft.com/office/drawing/2014/main" id="{9DE31EEC-5ED1-444A-BA70-1DC47831ED05}"/>
                </a:ext>
              </a:extLst>
            </p:cNvPr>
            <p:cNvSpPr/>
            <p:nvPr/>
          </p:nvSpPr>
          <p:spPr>
            <a:xfrm>
              <a:off x="7083652" y="2766410"/>
              <a:ext cx="184473" cy="241671"/>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6" name="Freeform: Shape 3">
              <a:extLst>
                <a:ext uri="{FF2B5EF4-FFF2-40B4-BE49-F238E27FC236}">
                  <a16:creationId xmlns:a16="http://schemas.microsoft.com/office/drawing/2014/main" id="{FB96649C-1BBC-4081-BA25-180C4BA926AB}"/>
                </a:ext>
              </a:extLst>
            </p:cNvPr>
            <p:cNvSpPr/>
            <p:nvPr/>
          </p:nvSpPr>
          <p:spPr>
            <a:xfrm>
              <a:off x="7295033" y="2829123"/>
              <a:ext cx="161213" cy="182957"/>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7" name="Freeform: Shape 4">
              <a:extLst>
                <a:ext uri="{FF2B5EF4-FFF2-40B4-BE49-F238E27FC236}">
                  <a16:creationId xmlns:a16="http://schemas.microsoft.com/office/drawing/2014/main" id="{A0745FDF-B78E-4B28-8946-F975AF516634}"/>
                </a:ext>
              </a:extLst>
            </p:cNvPr>
            <p:cNvSpPr/>
            <p:nvPr/>
          </p:nvSpPr>
          <p:spPr>
            <a:xfrm>
              <a:off x="7483770" y="2829123"/>
              <a:ext cx="152473" cy="182957"/>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8" name="Freeform: Shape 5">
              <a:extLst>
                <a:ext uri="{FF2B5EF4-FFF2-40B4-BE49-F238E27FC236}">
                  <a16:creationId xmlns:a16="http://schemas.microsoft.com/office/drawing/2014/main" id="{64053109-1562-466D-9ED9-4BD86F27F542}"/>
                </a:ext>
              </a:extLst>
            </p:cNvPr>
            <p:cNvSpPr/>
            <p:nvPr/>
          </p:nvSpPr>
          <p:spPr>
            <a:xfrm>
              <a:off x="7661847" y="2766410"/>
              <a:ext cx="29656" cy="241671"/>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9" name="Freeform: Shape 6">
              <a:extLst>
                <a:ext uri="{FF2B5EF4-FFF2-40B4-BE49-F238E27FC236}">
                  <a16:creationId xmlns:a16="http://schemas.microsoft.com/office/drawing/2014/main" id="{5A7C1171-C02F-46E9-9979-5E1B299544C2}"/>
                </a:ext>
              </a:extLst>
            </p:cNvPr>
            <p:cNvSpPr/>
            <p:nvPr/>
          </p:nvSpPr>
          <p:spPr>
            <a:xfrm>
              <a:off x="7717529" y="2762287"/>
              <a:ext cx="102359" cy="245794"/>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0" name="Freeform: Shape 7">
              <a:extLst>
                <a:ext uri="{FF2B5EF4-FFF2-40B4-BE49-F238E27FC236}">
                  <a16:creationId xmlns:a16="http://schemas.microsoft.com/office/drawing/2014/main" id="{E8E4908C-94F5-4BF5-8BA8-12B2623AC831}"/>
                </a:ext>
              </a:extLst>
            </p:cNvPr>
            <p:cNvSpPr/>
            <p:nvPr/>
          </p:nvSpPr>
          <p:spPr>
            <a:xfrm>
              <a:off x="7830620" y="2766410"/>
              <a:ext cx="29656" cy="241671"/>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1" name="Freeform: Shape 8">
              <a:extLst>
                <a:ext uri="{FF2B5EF4-FFF2-40B4-BE49-F238E27FC236}">
                  <a16:creationId xmlns:a16="http://schemas.microsoft.com/office/drawing/2014/main" id="{A3CF3360-90F3-4178-B863-FF3E255C39F8}"/>
                </a:ext>
              </a:extLst>
            </p:cNvPr>
            <p:cNvSpPr/>
            <p:nvPr/>
          </p:nvSpPr>
          <p:spPr>
            <a:xfrm>
              <a:off x="7896417" y="2829123"/>
              <a:ext cx="152473" cy="182957"/>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2" name="Freeform: Shape 9">
              <a:extLst>
                <a:ext uri="{FF2B5EF4-FFF2-40B4-BE49-F238E27FC236}">
                  <a16:creationId xmlns:a16="http://schemas.microsoft.com/office/drawing/2014/main" id="{B1701A40-9265-4310-97C9-47B8AF547CCD}"/>
                </a:ext>
              </a:extLst>
            </p:cNvPr>
            <p:cNvSpPr/>
            <p:nvPr/>
          </p:nvSpPr>
          <p:spPr>
            <a:xfrm>
              <a:off x="8177330" y="2766410"/>
              <a:ext cx="31929" cy="241671"/>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3" name="Freeform: Shape 10">
              <a:extLst>
                <a:ext uri="{FF2B5EF4-FFF2-40B4-BE49-F238E27FC236}">
                  <a16:creationId xmlns:a16="http://schemas.microsoft.com/office/drawing/2014/main" id="{C105A928-3F8D-4C7C-8F51-FA348D29000C}"/>
                </a:ext>
              </a:extLst>
            </p:cNvPr>
            <p:cNvSpPr/>
            <p:nvPr/>
          </p:nvSpPr>
          <p:spPr>
            <a:xfrm>
              <a:off x="8250016" y="2829123"/>
              <a:ext cx="145372" cy="182957"/>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4" name="Freeform: Shape 11">
              <a:extLst>
                <a:ext uri="{FF2B5EF4-FFF2-40B4-BE49-F238E27FC236}">
                  <a16:creationId xmlns:a16="http://schemas.microsoft.com/office/drawing/2014/main" id="{E3919A51-3A6A-486C-A6F9-39ABEA5BE9AA}"/>
                </a:ext>
              </a:extLst>
            </p:cNvPr>
            <p:cNvSpPr/>
            <p:nvPr/>
          </p:nvSpPr>
          <p:spPr>
            <a:xfrm>
              <a:off x="8430014" y="2766410"/>
              <a:ext cx="29674" cy="241671"/>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5" name="Freeform: Shape 12">
              <a:extLst>
                <a:ext uri="{FF2B5EF4-FFF2-40B4-BE49-F238E27FC236}">
                  <a16:creationId xmlns:a16="http://schemas.microsoft.com/office/drawing/2014/main" id="{91260E24-BF60-4607-8904-F2ED930C8D76}"/>
                </a:ext>
              </a:extLst>
            </p:cNvPr>
            <p:cNvSpPr/>
            <p:nvPr/>
          </p:nvSpPr>
          <p:spPr>
            <a:xfrm>
              <a:off x="8495599" y="2829123"/>
              <a:ext cx="161284" cy="182957"/>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6" name="Freeform: Shape 13">
              <a:extLst>
                <a:ext uri="{FF2B5EF4-FFF2-40B4-BE49-F238E27FC236}">
                  <a16:creationId xmlns:a16="http://schemas.microsoft.com/office/drawing/2014/main" id="{612A65EF-25FE-4A1F-8BB3-A2A10ACF2ACB}"/>
                </a:ext>
              </a:extLst>
            </p:cNvPr>
            <p:cNvSpPr/>
            <p:nvPr/>
          </p:nvSpPr>
          <p:spPr>
            <a:xfrm>
              <a:off x="8693429" y="2829123"/>
              <a:ext cx="142271" cy="178958"/>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7" name="Freeform: Shape 14">
              <a:extLst>
                <a:ext uri="{FF2B5EF4-FFF2-40B4-BE49-F238E27FC236}">
                  <a16:creationId xmlns:a16="http://schemas.microsoft.com/office/drawing/2014/main" id="{87165AB6-8DF4-47E4-81D8-9C5CACF69E48}"/>
                </a:ext>
              </a:extLst>
            </p:cNvPr>
            <p:cNvSpPr/>
            <p:nvPr/>
          </p:nvSpPr>
          <p:spPr>
            <a:xfrm>
              <a:off x="8870537" y="2766410"/>
              <a:ext cx="151839" cy="245670"/>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8" name="Freeform: Shape 15">
              <a:extLst>
                <a:ext uri="{FF2B5EF4-FFF2-40B4-BE49-F238E27FC236}">
                  <a16:creationId xmlns:a16="http://schemas.microsoft.com/office/drawing/2014/main" id="{209FC418-CA8B-4FDD-8101-944F16917EBC}"/>
                </a:ext>
              </a:extLst>
            </p:cNvPr>
            <p:cNvSpPr/>
            <p:nvPr/>
          </p:nvSpPr>
          <p:spPr>
            <a:xfrm>
              <a:off x="9057125" y="2829123"/>
              <a:ext cx="145372" cy="182957"/>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19" name="Freeform: Shape 16">
              <a:extLst>
                <a:ext uri="{FF2B5EF4-FFF2-40B4-BE49-F238E27FC236}">
                  <a16:creationId xmlns:a16="http://schemas.microsoft.com/office/drawing/2014/main" id="{824C5F46-7A94-4288-A81B-FE422374965E}"/>
                </a:ext>
              </a:extLst>
            </p:cNvPr>
            <p:cNvSpPr/>
            <p:nvPr/>
          </p:nvSpPr>
          <p:spPr>
            <a:xfrm>
              <a:off x="9334390" y="2766410"/>
              <a:ext cx="230657" cy="241671"/>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0" name="Freeform: Shape 17">
              <a:extLst>
                <a:ext uri="{FF2B5EF4-FFF2-40B4-BE49-F238E27FC236}">
                  <a16:creationId xmlns:a16="http://schemas.microsoft.com/office/drawing/2014/main" id="{52E67098-556F-49BF-932E-38ED065EED4D}"/>
                </a:ext>
              </a:extLst>
            </p:cNvPr>
            <p:cNvSpPr/>
            <p:nvPr/>
          </p:nvSpPr>
          <p:spPr>
            <a:xfrm>
              <a:off x="9602756" y="2829123"/>
              <a:ext cx="161284" cy="182957"/>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1" name="Freeform: Shape 18">
              <a:extLst>
                <a:ext uri="{FF2B5EF4-FFF2-40B4-BE49-F238E27FC236}">
                  <a16:creationId xmlns:a16="http://schemas.microsoft.com/office/drawing/2014/main" id="{BB0BBC7A-AA24-4318-891B-E3A995D1D8C0}"/>
                </a:ext>
              </a:extLst>
            </p:cNvPr>
            <p:cNvSpPr/>
            <p:nvPr/>
          </p:nvSpPr>
          <p:spPr>
            <a:xfrm>
              <a:off x="9800234" y="2829123"/>
              <a:ext cx="95135" cy="178958"/>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2" name="Freeform: Shape 19">
              <a:extLst>
                <a:ext uri="{FF2B5EF4-FFF2-40B4-BE49-F238E27FC236}">
                  <a16:creationId xmlns:a16="http://schemas.microsoft.com/office/drawing/2014/main" id="{B116CCF2-7AD8-4F77-AE52-FD5BBFF71AD2}"/>
                </a:ext>
              </a:extLst>
            </p:cNvPr>
            <p:cNvSpPr/>
            <p:nvPr/>
          </p:nvSpPr>
          <p:spPr>
            <a:xfrm>
              <a:off x="9913184" y="2766410"/>
              <a:ext cx="29674" cy="241671"/>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3" name="Freeform: Shape 20">
              <a:extLst>
                <a:ext uri="{FF2B5EF4-FFF2-40B4-BE49-F238E27FC236}">
                  <a16:creationId xmlns:a16="http://schemas.microsoft.com/office/drawing/2014/main" id="{65A0FB1C-2EB2-4D8D-AFD7-76A552FE7799}"/>
                </a:ext>
              </a:extLst>
            </p:cNvPr>
            <p:cNvSpPr/>
            <p:nvPr/>
          </p:nvSpPr>
          <p:spPr>
            <a:xfrm>
              <a:off x="9988003" y="2829123"/>
              <a:ext cx="142289" cy="178958"/>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4" name="Freeform: Shape 21">
              <a:extLst>
                <a:ext uri="{FF2B5EF4-FFF2-40B4-BE49-F238E27FC236}">
                  <a16:creationId xmlns:a16="http://schemas.microsoft.com/office/drawing/2014/main" id="{972BF162-A92E-46D2-99E5-FD37C2ADC35E}"/>
                </a:ext>
              </a:extLst>
            </p:cNvPr>
            <p:cNvSpPr/>
            <p:nvPr/>
          </p:nvSpPr>
          <p:spPr>
            <a:xfrm>
              <a:off x="10165868" y="2829123"/>
              <a:ext cx="161407" cy="182957"/>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5" name="Freeform: Shape 22">
              <a:extLst>
                <a:ext uri="{FF2B5EF4-FFF2-40B4-BE49-F238E27FC236}">
                  <a16:creationId xmlns:a16="http://schemas.microsoft.com/office/drawing/2014/main" id="{E94AA075-4C4B-4DB1-9CFA-5C438C27D06F}"/>
                </a:ext>
              </a:extLst>
            </p:cNvPr>
            <p:cNvSpPr/>
            <p:nvPr/>
          </p:nvSpPr>
          <p:spPr>
            <a:xfrm>
              <a:off x="7082348" y="3185118"/>
              <a:ext cx="182482" cy="241670"/>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6" name="Freeform: Shape 23">
              <a:extLst>
                <a:ext uri="{FF2B5EF4-FFF2-40B4-BE49-F238E27FC236}">
                  <a16:creationId xmlns:a16="http://schemas.microsoft.com/office/drawing/2014/main" id="{CDC409C2-7A1D-4A5E-A9EF-77842CD3E630}"/>
                </a:ext>
              </a:extLst>
            </p:cNvPr>
            <p:cNvSpPr/>
            <p:nvPr/>
          </p:nvSpPr>
          <p:spPr>
            <a:xfrm>
              <a:off x="7305218" y="3185118"/>
              <a:ext cx="29673" cy="241670"/>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7" name="Freeform: Shape 24">
              <a:extLst>
                <a:ext uri="{FF2B5EF4-FFF2-40B4-BE49-F238E27FC236}">
                  <a16:creationId xmlns:a16="http://schemas.microsoft.com/office/drawing/2014/main" id="{C058D67D-AEE1-46A3-BCB6-85032C345A03}"/>
                </a:ext>
              </a:extLst>
            </p:cNvPr>
            <p:cNvSpPr/>
            <p:nvPr/>
          </p:nvSpPr>
          <p:spPr>
            <a:xfrm>
              <a:off x="7369040" y="3247761"/>
              <a:ext cx="164015" cy="183028"/>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8" name="Freeform: Shape 25">
              <a:extLst>
                <a:ext uri="{FF2B5EF4-FFF2-40B4-BE49-F238E27FC236}">
                  <a16:creationId xmlns:a16="http://schemas.microsoft.com/office/drawing/2014/main" id="{FD9C2665-0441-4EB4-A1F5-8A08EDAF251D}"/>
                </a:ext>
              </a:extLst>
            </p:cNvPr>
            <p:cNvSpPr/>
            <p:nvPr/>
          </p:nvSpPr>
          <p:spPr>
            <a:xfrm>
              <a:off x="7568033" y="3185118"/>
              <a:ext cx="29656" cy="241670"/>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29" name="Freeform: Shape 26">
              <a:extLst>
                <a:ext uri="{FF2B5EF4-FFF2-40B4-BE49-F238E27FC236}">
                  <a16:creationId xmlns:a16="http://schemas.microsoft.com/office/drawing/2014/main" id="{97F1C7AF-245E-458E-8191-D206E160CD4C}"/>
                </a:ext>
              </a:extLst>
            </p:cNvPr>
            <p:cNvSpPr/>
            <p:nvPr/>
          </p:nvSpPr>
          <p:spPr>
            <a:xfrm>
              <a:off x="7642852" y="3247761"/>
              <a:ext cx="142271" cy="179028"/>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0" name="Freeform: Shape 27">
              <a:extLst>
                <a:ext uri="{FF2B5EF4-FFF2-40B4-BE49-F238E27FC236}">
                  <a16:creationId xmlns:a16="http://schemas.microsoft.com/office/drawing/2014/main" id="{A09059F1-C123-402F-8D88-7240AEDFA4F7}"/>
                </a:ext>
              </a:extLst>
            </p:cNvPr>
            <p:cNvSpPr/>
            <p:nvPr/>
          </p:nvSpPr>
          <p:spPr>
            <a:xfrm>
              <a:off x="7812647" y="3251690"/>
              <a:ext cx="160596" cy="175099"/>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1" name="Freeform: Shape 28">
              <a:extLst>
                <a:ext uri="{FF2B5EF4-FFF2-40B4-BE49-F238E27FC236}">
                  <a16:creationId xmlns:a16="http://schemas.microsoft.com/office/drawing/2014/main" id="{1353F7AF-0933-4AD7-9E7F-F956F759DD9E}"/>
                </a:ext>
              </a:extLst>
            </p:cNvPr>
            <p:cNvSpPr/>
            <p:nvPr/>
          </p:nvSpPr>
          <p:spPr>
            <a:xfrm>
              <a:off x="7989350" y="3247761"/>
              <a:ext cx="161266" cy="183028"/>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2" name="Freeform: Shape 29">
              <a:extLst>
                <a:ext uri="{FF2B5EF4-FFF2-40B4-BE49-F238E27FC236}">
                  <a16:creationId xmlns:a16="http://schemas.microsoft.com/office/drawing/2014/main" id="{ABDAAD2F-3F97-4DAE-943E-87E0072FCF93}"/>
                </a:ext>
              </a:extLst>
            </p:cNvPr>
            <p:cNvSpPr/>
            <p:nvPr/>
          </p:nvSpPr>
          <p:spPr>
            <a:xfrm>
              <a:off x="8175321" y="3247761"/>
              <a:ext cx="145372" cy="183028"/>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3" name="Freeform: Shape 30">
              <a:extLst>
                <a:ext uri="{FF2B5EF4-FFF2-40B4-BE49-F238E27FC236}">
                  <a16:creationId xmlns:a16="http://schemas.microsoft.com/office/drawing/2014/main" id="{1551796B-34C7-4580-B329-07AAED2D9D3C}"/>
                </a:ext>
              </a:extLst>
            </p:cNvPr>
            <p:cNvSpPr/>
            <p:nvPr/>
          </p:nvSpPr>
          <p:spPr>
            <a:xfrm>
              <a:off x="8356147" y="3185118"/>
              <a:ext cx="29673" cy="241670"/>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4" name="Freeform: Shape 31">
              <a:extLst>
                <a:ext uri="{FF2B5EF4-FFF2-40B4-BE49-F238E27FC236}">
                  <a16:creationId xmlns:a16="http://schemas.microsoft.com/office/drawing/2014/main" id="{DB27D9EA-151C-4537-AD25-64E37411E7A0}"/>
                </a:ext>
              </a:extLst>
            </p:cNvPr>
            <p:cNvSpPr/>
            <p:nvPr/>
          </p:nvSpPr>
          <p:spPr>
            <a:xfrm>
              <a:off x="8419952" y="3247761"/>
              <a:ext cx="164032" cy="183028"/>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5" name="Freeform: Shape 32">
              <a:extLst>
                <a:ext uri="{FF2B5EF4-FFF2-40B4-BE49-F238E27FC236}">
                  <a16:creationId xmlns:a16="http://schemas.microsoft.com/office/drawing/2014/main" id="{38B3E39B-3496-42D8-A96B-04CD23E6F62F}"/>
                </a:ext>
              </a:extLst>
            </p:cNvPr>
            <p:cNvSpPr/>
            <p:nvPr/>
          </p:nvSpPr>
          <p:spPr>
            <a:xfrm>
              <a:off x="8618734" y="3247761"/>
              <a:ext cx="142288" cy="179028"/>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6" name="Freeform: Shape 33">
              <a:extLst>
                <a:ext uri="{FF2B5EF4-FFF2-40B4-BE49-F238E27FC236}">
                  <a16:creationId xmlns:a16="http://schemas.microsoft.com/office/drawing/2014/main" id="{2B679C9B-242E-4AD9-BF0D-31953CA26B72}"/>
                </a:ext>
              </a:extLst>
            </p:cNvPr>
            <p:cNvSpPr/>
            <p:nvPr/>
          </p:nvSpPr>
          <p:spPr>
            <a:xfrm>
              <a:off x="8794679" y="3247761"/>
              <a:ext cx="145372" cy="183028"/>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7" name="Freeform: Shape 34">
              <a:extLst>
                <a:ext uri="{FF2B5EF4-FFF2-40B4-BE49-F238E27FC236}">
                  <a16:creationId xmlns:a16="http://schemas.microsoft.com/office/drawing/2014/main" id="{50CFA210-73B1-4124-920C-3F8DBE30CD47}"/>
                </a:ext>
              </a:extLst>
            </p:cNvPr>
            <p:cNvSpPr/>
            <p:nvPr/>
          </p:nvSpPr>
          <p:spPr>
            <a:xfrm>
              <a:off x="9027733" y="3185118"/>
              <a:ext cx="226182" cy="241670"/>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8" name="Freeform: Shape 35">
              <a:extLst>
                <a:ext uri="{FF2B5EF4-FFF2-40B4-BE49-F238E27FC236}">
                  <a16:creationId xmlns:a16="http://schemas.microsoft.com/office/drawing/2014/main" id="{E5FEECA5-AF7F-4A3A-96BE-87ACAF242F78}"/>
                </a:ext>
              </a:extLst>
            </p:cNvPr>
            <p:cNvSpPr/>
            <p:nvPr/>
          </p:nvSpPr>
          <p:spPr>
            <a:xfrm>
              <a:off x="9275060" y="3185118"/>
              <a:ext cx="29674" cy="241670"/>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39" name="Freeform: Shape 36">
              <a:extLst>
                <a:ext uri="{FF2B5EF4-FFF2-40B4-BE49-F238E27FC236}">
                  <a16:creationId xmlns:a16="http://schemas.microsoft.com/office/drawing/2014/main" id="{AE4A68A0-E86C-410B-9D38-B2A8C80B73A3}"/>
                </a:ext>
              </a:extLst>
            </p:cNvPr>
            <p:cNvSpPr/>
            <p:nvPr/>
          </p:nvSpPr>
          <p:spPr>
            <a:xfrm>
              <a:off x="9340786" y="3247761"/>
              <a:ext cx="161407" cy="183028"/>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0" name="Freeform: Shape 37">
              <a:extLst>
                <a:ext uri="{FF2B5EF4-FFF2-40B4-BE49-F238E27FC236}">
                  <a16:creationId xmlns:a16="http://schemas.microsoft.com/office/drawing/2014/main" id="{6485FA39-C8B4-4FE5-84E0-9FE0F64ECD11}"/>
                </a:ext>
              </a:extLst>
            </p:cNvPr>
            <p:cNvSpPr/>
            <p:nvPr/>
          </p:nvSpPr>
          <p:spPr>
            <a:xfrm>
              <a:off x="9538123" y="3247761"/>
              <a:ext cx="95135" cy="179028"/>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1" name="Freeform: Shape 38">
              <a:extLst>
                <a:ext uri="{FF2B5EF4-FFF2-40B4-BE49-F238E27FC236}">
                  <a16:creationId xmlns:a16="http://schemas.microsoft.com/office/drawing/2014/main" id="{C862931F-0CF9-4D90-8B1D-2A9F835C9FA4}"/>
                </a:ext>
              </a:extLst>
            </p:cNvPr>
            <p:cNvSpPr/>
            <p:nvPr/>
          </p:nvSpPr>
          <p:spPr>
            <a:xfrm>
              <a:off x="9634633" y="3190563"/>
              <a:ext cx="85355" cy="23849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2" name="Freeform: Shape 39">
              <a:extLst>
                <a:ext uri="{FF2B5EF4-FFF2-40B4-BE49-F238E27FC236}">
                  <a16:creationId xmlns:a16="http://schemas.microsoft.com/office/drawing/2014/main" id="{2D4FB31D-543D-4E19-9BB4-12D03965B0A0}"/>
                </a:ext>
              </a:extLst>
            </p:cNvPr>
            <p:cNvSpPr/>
            <p:nvPr/>
          </p:nvSpPr>
          <p:spPr>
            <a:xfrm>
              <a:off x="9841943" y="3185118"/>
              <a:ext cx="190463" cy="241670"/>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3" name="Freeform: Shape 40">
              <a:extLst>
                <a:ext uri="{FF2B5EF4-FFF2-40B4-BE49-F238E27FC236}">
                  <a16:creationId xmlns:a16="http://schemas.microsoft.com/office/drawing/2014/main" id="{1E934257-6D8A-40C1-A034-30FE0FC1269F}"/>
                </a:ext>
              </a:extLst>
            </p:cNvPr>
            <p:cNvSpPr/>
            <p:nvPr/>
          </p:nvSpPr>
          <p:spPr>
            <a:xfrm>
              <a:off x="10072407" y="3247761"/>
              <a:ext cx="161408" cy="183028"/>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4" name="Freeform: Shape 41">
              <a:extLst>
                <a:ext uri="{FF2B5EF4-FFF2-40B4-BE49-F238E27FC236}">
                  <a16:creationId xmlns:a16="http://schemas.microsoft.com/office/drawing/2014/main" id="{7FAE880B-26E6-4510-9E71-E9A8FA3A0B3A}"/>
                </a:ext>
              </a:extLst>
            </p:cNvPr>
            <p:cNvSpPr/>
            <p:nvPr/>
          </p:nvSpPr>
          <p:spPr>
            <a:xfrm>
              <a:off x="10253779" y="3190563"/>
              <a:ext cx="85408" cy="23849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5" name="Freeform: Shape 42">
              <a:extLst>
                <a:ext uri="{FF2B5EF4-FFF2-40B4-BE49-F238E27FC236}">
                  <a16:creationId xmlns:a16="http://schemas.microsoft.com/office/drawing/2014/main" id="{93BF9F9C-0045-4F90-9072-42BE505757CC}"/>
                </a:ext>
              </a:extLst>
            </p:cNvPr>
            <p:cNvSpPr/>
            <p:nvPr/>
          </p:nvSpPr>
          <p:spPr>
            <a:xfrm>
              <a:off x="10342641" y="3251690"/>
              <a:ext cx="240208" cy="175099"/>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6" name="Freeform: Shape 43">
              <a:extLst>
                <a:ext uri="{FF2B5EF4-FFF2-40B4-BE49-F238E27FC236}">
                  <a16:creationId xmlns:a16="http://schemas.microsoft.com/office/drawing/2014/main" id="{FA3DE8EC-ABA3-428C-8E75-46C392E6B0C7}"/>
                </a:ext>
              </a:extLst>
            </p:cNvPr>
            <p:cNvSpPr/>
            <p:nvPr/>
          </p:nvSpPr>
          <p:spPr>
            <a:xfrm>
              <a:off x="10596682" y="3247761"/>
              <a:ext cx="164033" cy="183028"/>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7" name="Freeform: Shape 44">
              <a:extLst>
                <a:ext uri="{FF2B5EF4-FFF2-40B4-BE49-F238E27FC236}">
                  <a16:creationId xmlns:a16="http://schemas.microsoft.com/office/drawing/2014/main" id="{5699543A-AED7-4438-883A-168638680E52}"/>
                </a:ext>
              </a:extLst>
            </p:cNvPr>
            <p:cNvSpPr/>
            <p:nvPr/>
          </p:nvSpPr>
          <p:spPr>
            <a:xfrm>
              <a:off x="10795129" y="3247761"/>
              <a:ext cx="95135" cy="179028"/>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8" name="Freeform: Shape 45">
              <a:extLst>
                <a:ext uri="{FF2B5EF4-FFF2-40B4-BE49-F238E27FC236}">
                  <a16:creationId xmlns:a16="http://schemas.microsoft.com/office/drawing/2014/main" id="{E27197EF-22ED-4806-9C85-AD6C2F6B03B8}"/>
                </a:ext>
              </a:extLst>
            </p:cNvPr>
            <p:cNvSpPr/>
            <p:nvPr/>
          </p:nvSpPr>
          <p:spPr>
            <a:xfrm>
              <a:off x="10908079" y="3185118"/>
              <a:ext cx="145038" cy="241670"/>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49" name="Freeform: Shape 46">
              <a:extLst>
                <a:ext uri="{FF2B5EF4-FFF2-40B4-BE49-F238E27FC236}">
                  <a16:creationId xmlns:a16="http://schemas.microsoft.com/office/drawing/2014/main" id="{306F3980-FBBC-4AF0-BB51-CF65628EB413}"/>
                </a:ext>
              </a:extLst>
            </p:cNvPr>
            <p:cNvSpPr/>
            <p:nvPr/>
          </p:nvSpPr>
          <p:spPr>
            <a:xfrm>
              <a:off x="2455693" y="1219416"/>
              <a:ext cx="836359" cy="822685"/>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pPr defTabSz="316520"/>
              <a:endParaRPr lang="x-none" sz="1246">
                <a:solidFill>
                  <a:prstClr val="black"/>
                </a:solidFill>
              </a:endParaRPr>
            </a:p>
          </p:txBody>
        </p:sp>
        <p:sp>
          <p:nvSpPr>
            <p:cNvPr id="50" name="Freeform: Shape 47">
              <a:extLst>
                <a:ext uri="{FF2B5EF4-FFF2-40B4-BE49-F238E27FC236}">
                  <a16:creationId xmlns:a16="http://schemas.microsoft.com/office/drawing/2014/main" id="{2F18FBC2-B1FC-484A-88E7-5E73DE78D335}"/>
                </a:ext>
              </a:extLst>
            </p:cNvPr>
            <p:cNvSpPr/>
            <p:nvPr/>
          </p:nvSpPr>
          <p:spPr>
            <a:xfrm>
              <a:off x="1887066" y="362881"/>
              <a:ext cx="912428" cy="623202"/>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1" name="Freeform: Shape 48">
              <a:extLst>
                <a:ext uri="{FF2B5EF4-FFF2-40B4-BE49-F238E27FC236}">
                  <a16:creationId xmlns:a16="http://schemas.microsoft.com/office/drawing/2014/main" id="{0174A25C-F505-43F6-96DD-FBC5B8140CBB}"/>
                </a:ext>
              </a:extLst>
            </p:cNvPr>
            <p:cNvSpPr/>
            <p:nvPr/>
          </p:nvSpPr>
          <p:spPr>
            <a:xfrm>
              <a:off x="865811" y="2348506"/>
              <a:ext cx="912569" cy="623170"/>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2" name="Freeform: Shape 49">
              <a:extLst>
                <a:ext uri="{FF2B5EF4-FFF2-40B4-BE49-F238E27FC236}">
                  <a16:creationId xmlns:a16="http://schemas.microsoft.com/office/drawing/2014/main" id="{E9EB2BC0-803A-4D67-B102-8F8528BB808E}"/>
                </a:ext>
              </a:extLst>
            </p:cNvPr>
            <p:cNvSpPr/>
            <p:nvPr/>
          </p:nvSpPr>
          <p:spPr>
            <a:xfrm>
              <a:off x="559718" y="1179717"/>
              <a:ext cx="368048" cy="975265"/>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3" name="Freeform: Shape 50">
              <a:extLst>
                <a:ext uri="{FF2B5EF4-FFF2-40B4-BE49-F238E27FC236}">
                  <a16:creationId xmlns:a16="http://schemas.microsoft.com/office/drawing/2014/main" id="{1D62511A-85A0-4997-9A84-3256104477C3}"/>
                </a:ext>
              </a:extLst>
            </p:cNvPr>
            <p:cNvSpPr/>
            <p:nvPr/>
          </p:nvSpPr>
          <p:spPr>
            <a:xfrm>
              <a:off x="1955012" y="2249148"/>
              <a:ext cx="912428" cy="623170"/>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4" name="Freeform: Shape 51">
              <a:extLst>
                <a:ext uri="{FF2B5EF4-FFF2-40B4-BE49-F238E27FC236}">
                  <a16:creationId xmlns:a16="http://schemas.microsoft.com/office/drawing/2014/main" id="{22B6C8EC-37F8-4E49-B7A8-45C466D1E5F2}"/>
                </a:ext>
              </a:extLst>
            </p:cNvPr>
            <p:cNvSpPr/>
            <p:nvPr/>
          </p:nvSpPr>
          <p:spPr>
            <a:xfrm>
              <a:off x="798076" y="462298"/>
              <a:ext cx="912499" cy="623322"/>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5" name="Freeform: Shape 52">
              <a:extLst>
                <a:ext uri="{FF2B5EF4-FFF2-40B4-BE49-F238E27FC236}">
                  <a16:creationId xmlns:a16="http://schemas.microsoft.com/office/drawing/2014/main" id="{5B423534-5467-44B6-8AB5-18C464C34A13}"/>
                </a:ext>
              </a:extLst>
            </p:cNvPr>
            <p:cNvSpPr/>
            <p:nvPr/>
          </p:nvSpPr>
          <p:spPr>
            <a:xfrm>
              <a:off x="5054779" y="1449387"/>
              <a:ext cx="896534" cy="931776"/>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6" name="Freeform: Shape 53">
              <a:extLst>
                <a:ext uri="{FF2B5EF4-FFF2-40B4-BE49-F238E27FC236}">
                  <a16:creationId xmlns:a16="http://schemas.microsoft.com/office/drawing/2014/main" id="{4A69894F-5AB0-488C-A887-11EDC0629B0F}"/>
                </a:ext>
              </a:extLst>
            </p:cNvPr>
            <p:cNvSpPr/>
            <p:nvPr/>
          </p:nvSpPr>
          <p:spPr>
            <a:xfrm>
              <a:off x="6166818" y="1449387"/>
              <a:ext cx="728096" cy="931776"/>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7" name="Freeform: Shape 54">
              <a:extLst>
                <a:ext uri="{FF2B5EF4-FFF2-40B4-BE49-F238E27FC236}">
                  <a16:creationId xmlns:a16="http://schemas.microsoft.com/office/drawing/2014/main" id="{2371D41D-314D-498E-9628-CA6B3ED15D69}"/>
                </a:ext>
              </a:extLst>
            </p:cNvPr>
            <p:cNvSpPr/>
            <p:nvPr/>
          </p:nvSpPr>
          <p:spPr>
            <a:xfrm>
              <a:off x="7082348" y="852619"/>
              <a:ext cx="1535839" cy="1567504"/>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8" name="Freeform: Shape 55">
              <a:extLst>
                <a:ext uri="{FF2B5EF4-FFF2-40B4-BE49-F238E27FC236}">
                  <a16:creationId xmlns:a16="http://schemas.microsoft.com/office/drawing/2014/main" id="{3B4DF38C-C5F0-40F6-A436-D85FA1B6DEEC}"/>
                </a:ext>
              </a:extLst>
            </p:cNvPr>
            <p:cNvSpPr/>
            <p:nvPr/>
          </p:nvSpPr>
          <p:spPr>
            <a:xfrm>
              <a:off x="8753992" y="869835"/>
              <a:ext cx="1359295" cy="1486007"/>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59" name="Freeform: Shape 56">
              <a:extLst>
                <a:ext uri="{FF2B5EF4-FFF2-40B4-BE49-F238E27FC236}">
                  <a16:creationId xmlns:a16="http://schemas.microsoft.com/office/drawing/2014/main" id="{BCB5DA23-B158-4E07-AD7A-32FA959D8995}"/>
                </a:ext>
              </a:extLst>
            </p:cNvPr>
            <p:cNvSpPr/>
            <p:nvPr/>
          </p:nvSpPr>
          <p:spPr>
            <a:xfrm>
              <a:off x="10288052" y="862593"/>
              <a:ext cx="1230715" cy="1578394"/>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sp>
          <p:nvSpPr>
            <p:cNvPr id="60" name="Freeform: Shape 57">
              <a:extLst>
                <a:ext uri="{FF2B5EF4-FFF2-40B4-BE49-F238E27FC236}">
                  <a16:creationId xmlns:a16="http://schemas.microsoft.com/office/drawing/2014/main" id="{E73754DF-7E22-4D72-B20A-863D83626E0C}"/>
                </a:ext>
              </a:extLst>
            </p:cNvPr>
            <p:cNvSpPr/>
            <p:nvPr/>
          </p:nvSpPr>
          <p:spPr>
            <a:xfrm>
              <a:off x="4183636" y="957587"/>
              <a:ext cx="784201" cy="1398255"/>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pPr defTabSz="316520"/>
              <a:endParaRPr lang="x-none" sz="1246">
                <a:solidFill>
                  <a:prstClr val="black"/>
                </a:solidFill>
              </a:endParaRPr>
            </a:p>
          </p:txBody>
        </p:sp>
      </p:grpSp>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742" y="843555"/>
            <a:ext cx="2872575" cy="1576955"/>
          </a:xfrm>
          <a:prstGeom prst="rect">
            <a:avLst/>
          </a:prstGeom>
        </p:spPr>
      </p:pic>
    </p:spTree>
    <p:extLst>
      <p:ext uri="{BB962C8B-B14F-4D97-AF65-F5344CB8AC3E}">
        <p14:creationId xmlns:p14="http://schemas.microsoft.com/office/powerpoint/2010/main" val="4284645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8446" y="208374"/>
            <a:ext cx="4834547" cy="1530229"/>
          </a:xfrm>
          <a:prstGeom prst="rect">
            <a:avLst/>
          </a:prstGeom>
        </p:spPr>
      </p:pic>
      <p:sp>
        <p:nvSpPr>
          <p:cNvPr id="2" name="Title 1"/>
          <p:cNvSpPr>
            <a:spLocks noGrp="1"/>
          </p:cNvSpPr>
          <p:nvPr>
            <p:ph type="title"/>
          </p:nvPr>
        </p:nvSpPr>
        <p:spPr>
          <a:xfrm>
            <a:off x="248193" y="208374"/>
            <a:ext cx="6320244" cy="601523"/>
          </a:xfrm>
        </p:spPr>
        <p:txBody>
          <a:bodyPr>
            <a:normAutofit/>
          </a:bodyPr>
          <a:lstStyle/>
          <a:p>
            <a:r>
              <a:rPr lang="en-US" sz="3200" b="1" dirty="0" smtClean="0">
                <a:solidFill>
                  <a:srgbClr val="10489B"/>
                </a:solidFill>
                <a:latin typeface="+mn-lt"/>
              </a:rPr>
              <a:t>Update on the monitoring plan</a:t>
            </a:r>
            <a:endParaRPr lang="en-US" sz="3200" b="1" dirty="0">
              <a:solidFill>
                <a:srgbClr val="10489B"/>
              </a:solidFill>
              <a:latin typeface="+mn-lt"/>
            </a:endParaRPr>
          </a:p>
        </p:txBody>
      </p:sp>
      <p:sp>
        <p:nvSpPr>
          <p:cNvPr id="3" name="Content Placeholder 2"/>
          <p:cNvSpPr>
            <a:spLocks noGrp="1"/>
          </p:cNvSpPr>
          <p:nvPr>
            <p:ph idx="1"/>
          </p:nvPr>
        </p:nvSpPr>
        <p:spPr>
          <a:xfrm>
            <a:off x="248193" y="809898"/>
            <a:ext cx="11744800" cy="5891348"/>
          </a:xfrm>
        </p:spPr>
        <p:txBody>
          <a:bodyPr/>
          <a:lstStyle/>
          <a:p>
            <a:r>
              <a:rPr lang="en-US" dirty="0" smtClean="0"/>
              <a:t>Plankton collections in triplicates rather then quadruplicates</a:t>
            </a:r>
          </a:p>
          <a:p>
            <a:r>
              <a:rPr lang="en-US" dirty="0" smtClean="0"/>
              <a:t>PVC sheets have been replaced with PVC cut sections</a:t>
            </a:r>
          </a:p>
          <a:p>
            <a:r>
              <a:rPr lang="en-US" dirty="0" smtClean="0"/>
              <a:t>Physicochemical measurements are limited by probe chord length (0,2,4m intervals)</a:t>
            </a:r>
          </a:p>
          <a:p>
            <a:r>
              <a:rPr lang="en-US" dirty="0"/>
              <a:t>Added </a:t>
            </a:r>
            <a:r>
              <a:rPr lang="en-US" dirty="0" smtClean="0"/>
              <a:t>Total </a:t>
            </a:r>
            <a:r>
              <a:rPr lang="en-US" dirty="0"/>
              <a:t>Dissolved Solids (TDS</a:t>
            </a:r>
            <a:r>
              <a:rPr lang="en-US" dirty="0" smtClean="0"/>
              <a:t>) measurements </a:t>
            </a:r>
            <a:r>
              <a:rPr lang="en-US" dirty="0"/>
              <a:t>to required pH, dissolved </a:t>
            </a:r>
            <a:r>
              <a:rPr lang="en-US" dirty="0" smtClean="0"/>
              <a:t>oxygen, turbidity</a:t>
            </a:r>
          </a:p>
          <a:p>
            <a:r>
              <a:rPr lang="en-US" dirty="0" smtClean="0"/>
              <a:t>Sterilization steps – Autoclaving added (heating materials to bleaching steps)</a:t>
            </a:r>
          </a:p>
          <a:p>
            <a:r>
              <a:rPr lang="en-US" dirty="0" smtClean="0"/>
              <a:t>Depth and plate distances have been adjusted equidistant if the site is shallow (below setup length) during peak low tide</a:t>
            </a:r>
          </a:p>
          <a:p>
            <a:r>
              <a:rPr lang="en-US" dirty="0" smtClean="0"/>
              <a:t>Adjusting anchors according to sites helps to avoid rope tangling</a:t>
            </a:r>
          </a:p>
          <a:p>
            <a:pPr marL="0" indent="0">
              <a:buNone/>
            </a:pPr>
            <a:endParaRPr lang="en-US" dirty="0"/>
          </a:p>
          <a:p>
            <a:pPr marL="0" indent="0">
              <a:buNone/>
            </a:pPr>
            <a:r>
              <a:rPr lang="en-US" sz="3200" b="1" dirty="0" smtClean="0">
                <a:solidFill>
                  <a:srgbClr val="10489B"/>
                </a:solidFill>
              </a:rPr>
              <a:t>Suggestions from Scientific Experts</a:t>
            </a:r>
          </a:p>
          <a:p>
            <a:r>
              <a:rPr lang="en-US" sz="1450" dirty="0" smtClean="0"/>
              <a:t>Addition of nets below each rope setup to capture motile organisms e.g. Crabs</a:t>
            </a:r>
          </a:p>
          <a:p>
            <a:r>
              <a:rPr lang="en-US" sz="1450" dirty="0" smtClean="0"/>
              <a:t>Use of precautionary principle to capture juveniles yet to develop adult features which are diagnostic</a:t>
            </a:r>
          </a:p>
          <a:p>
            <a:r>
              <a:rPr lang="en-US" sz="1450" dirty="0" smtClean="0"/>
              <a:t>Keep multiple reserved samples for Biobanking with good book keeping for the metadata collected to link samples to origin</a:t>
            </a:r>
          </a:p>
          <a:p>
            <a:r>
              <a:rPr lang="en-US" sz="1450" dirty="0" smtClean="0"/>
              <a:t>For the bioinformatics pipeline- Careful consideration on the layers chosen to include in modelling </a:t>
            </a:r>
            <a:r>
              <a:rPr lang="en-US" sz="1450" dirty="0" err="1" smtClean="0"/>
              <a:t>e.g</a:t>
            </a:r>
            <a:r>
              <a:rPr lang="en-US" sz="1450" dirty="0" smtClean="0"/>
              <a:t> ecological vs economical (Habitat vs Suitability modelling)</a:t>
            </a:r>
          </a:p>
          <a:p>
            <a:r>
              <a:rPr lang="en-US" sz="1450" dirty="0" smtClean="0"/>
              <a:t>Risk species of wide tolerance limits should be undergo strict monitoring and modelling cycles to detect their presence</a:t>
            </a:r>
          </a:p>
          <a:p>
            <a:r>
              <a:rPr lang="en-US" sz="1450" dirty="0" smtClean="0"/>
              <a:t>Importance of mapping hydrodynamic information or access geospatial work on the harbor to proactively predict hotspots that can be settlement sites</a:t>
            </a:r>
          </a:p>
          <a:p>
            <a:r>
              <a:rPr lang="en-US" sz="1450" dirty="0" smtClean="0"/>
              <a:t>Importance of avoiding a silored approach for Fiji and to attract interest from other teams in the Pacific with similar strategies</a:t>
            </a:r>
          </a:p>
          <a:p>
            <a:r>
              <a:rPr lang="en-US" sz="1450" dirty="0" smtClean="0"/>
              <a:t>eDNA for Ballast water may not be useful due to false positives and calibration time to detect positives or false positives. Risks of not declaring the uncertainties is real</a:t>
            </a:r>
          </a:p>
          <a:p>
            <a:r>
              <a:rPr lang="en-US" sz="1450" dirty="0" smtClean="0"/>
              <a:t>Track and trace option and sustainable practices can be covered through citizen science complemented with other technical methods e.g. Bioinformatics pipeline</a:t>
            </a:r>
          </a:p>
          <a:p>
            <a:r>
              <a:rPr lang="en-US" sz="1450" dirty="0" smtClean="0"/>
              <a:t>Potential risk species discovered in French Polynesia to be noted and incorporated into query searches </a:t>
            </a:r>
          </a:p>
          <a:p>
            <a:pPr marL="0" indent="0">
              <a:buNone/>
            </a:pPr>
            <a:endParaRPr lang="en-US" sz="1450" dirty="0"/>
          </a:p>
        </p:txBody>
      </p:sp>
    </p:spTree>
    <p:extLst>
      <p:ext uri="{BB962C8B-B14F-4D97-AF65-F5344CB8AC3E}">
        <p14:creationId xmlns:p14="http://schemas.microsoft.com/office/powerpoint/2010/main" val="85487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57025" y="396416"/>
            <a:ext cx="3603048" cy="1316850"/>
          </a:xfrm>
          <a:prstGeom prst="rect">
            <a:avLst/>
          </a:prstGeom>
        </p:spPr>
      </p:pic>
      <p:sp>
        <p:nvSpPr>
          <p:cNvPr id="6" name="Content Placeholder 5"/>
          <p:cNvSpPr>
            <a:spLocks noGrp="1"/>
          </p:cNvSpPr>
          <p:nvPr>
            <p:ph idx="1"/>
          </p:nvPr>
        </p:nvSpPr>
        <p:spPr>
          <a:xfrm>
            <a:off x="1132616" y="2028304"/>
            <a:ext cx="9472948" cy="3075709"/>
          </a:xfrm>
        </p:spPr>
        <p:txBody>
          <a:bodyPr>
            <a:normAutofit/>
          </a:bodyPr>
          <a:lstStyle/>
          <a:p>
            <a:r>
              <a:rPr lang="en-US" sz="1800" b="1" dirty="0" smtClean="0">
                <a:solidFill>
                  <a:srgbClr val="10489B"/>
                </a:solidFill>
                <a:latin typeface="Lato"/>
              </a:rPr>
              <a:t>1. Develop a marine “high risk” non-native invasive species monitoring plan </a:t>
            </a:r>
          </a:p>
          <a:p>
            <a:pPr marL="0" indent="0">
              <a:buNone/>
            </a:pPr>
            <a:endParaRPr lang="en-US" sz="1800" b="1" dirty="0">
              <a:solidFill>
                <a:srgbClr val="10489B"/>
              </a:solidFill>
              <a:latin typeface="Lato"/>
            </a:endParaRPr>
          </a:p>
          <a:p>
            <a:pPr marL="0" indent="0">
              <a:buNone/>
            </a:pPr>
            <a:endParaRPr lang="en-US" sz="1800" b="1" dirty="0">
              <a:solidFill>
                <a:srgbClr val="10489B"/>
              </a:solidFill>
              <a:latin typeface="Lato"/>
            </a:endParaRPr>
          </a:p>
          <a:p>
            <a:r>
              <a:rPr lang="en-US" sz="1800" b="1" dirty="0" smtClean="0">
                <a:solidFill>
                  <a:srgbClr val="10489B"/>
                </a:solidFill>
                <a:latin typeface="Lato"/>
              </a:rPr>
              <a:t>2. Build an easy to use (desk top) early warning decision support tool </a:t>
            </a:r>
          </a:p>
          <a:p>
            <a:endParaRPr lang="en-US" sz="1800" dirty="0">
              <a:latin typeface="Lato"/>
            </a:endParaRPr>
          </a:p>
          <a:p>
            <a:endParaRPr lang="en-US" sz="1800" dirty="0" smtClean="0">
              <a:latin typeface="Lato"/>
            </a:endParaRPr>
          </a:p>
          <a:p>
            <a:r>
              <a:rPr lang="en-US" sz="1800" dirty="0" smtClean="0">
                <a:latin typeface="Lato"/>
                <a:hlinkClick r:id="rId3"/>
              </a:rPr>
              <a:t>PacMAN Video</a:t>
            </a:r>
            <a:endParaRPr lang="en-US" sz="1800" dirty="0">
              <a:latin typeface="Lato"/>
            </a:endParaRPr>
          </a:p>
        </p:txBody>
      </p:sp>
      <p:sp>
        <p:nvSpPr>
          <p:cNvPr id="7" name="TextBox 6"/>
          <p:cNvSpPr txBox="1"/>
          <p:nvPr/>
        </p:nvSpPr>
        <p:spPr>
          <a:xfrm>
            <a:off x="757383" y="454677"/>
            <a:ext cx="7416114" cy="646331"/>
          </a:xfrm>
          <a:prstGeom prst="rect">
            <a:avLst/>
          </a:prstGeom>
          <a:noFill/>
        </p:spPr>
        <p:txBody>
          <a:bodyPr wrap="square" rtlCol="0">
            <a:spAutoFit/>
          </a:bodyPr>
          <a:lstStyle/>
          <a:p>
            <a:r>
              <a:rPr lang="en-US" sz="3600" dirty="0" smtClean="0">
                <a:solidFill>
                  <a:srgbClr val="10489B"/>
                </a:solidFill>
                <a:latin typeface="Arial Black" panose="020B0A04020102020204" pitchFamily="34" charset="0"/>
              </a:rPr>
              <a:t>PacMAN Pilot Project</a:t>
            </a:r>
            <a:endParaRPr lang="en-US" sz="3600" dirty="0">
              <a:solidFill>
                <a:srgbClr val="10489B"/>
              </a:solidFill>
              <a:latin typeface="Arial Black" panose="020B0A04020102020204" pitchFamily="34" charset="0"/>
            </a:endParaRPr>
          </a:p>
        </p:txBody>
      </p:sp>
      <p:pic>
        <p:nvPicPr>
          <p:cNvPr id="11" name="Picture 10"/>
          <p:cNvPicPr>
            <a:picLocks noChangeAspect="1"/>
          </p:cNvPicPr>
          <p:nvPr/>
        </p:nvPicPr>
        <p:blipFill>
          <a:blip r:embed="rId4"/>
          <a:stretch>
            <a:fillRect/>
          </a:stretch>
        </p:blipFill>
        <p:spPr>
          <a:xfrm>
            <a:off x="5937677" y="3873678"/>
            <a:ext cx="4471639" cy="2616195"/>
          </a:xfrm>
          <a:prstGeom prst="rect">
            <a:avLst/>
          </a:prstGeom>
        </p:spPr>
      </p:pic>
    </p:spTree>
    <p:extLst>
      <p:ext uri="{BB962C8B-B14F-4D97-AF65-F5344CB8AC3E}">
        <p14:creationId xmlns:p14="http://schemas.microsoft.com/office/powerpoint/2010/main" val="40749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CFC443A6-7FFE-42BB-BFDA-0551609881E3}"/>
              </a:ext>
            </a:extLst>
          </p:cNvPr>
          <p:cNvSpPr/>
          <p:nvPr/>
        </p:nvSpPr>
        <p:spPr>
          <a:xfrm>
            <a:off x="6706353" y="3061771"/>
            <a:ext cx="1397695" cy="1374844"/>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endParaRPr lang="x-none"/>
          </a:p>
        </p:txBody>
      </p:sp>
      <p:sp>
        <p:nvSpPr>
          <p:cNvPr id="114" name="Freeform: Shape 113">
            <a:extLst>
              <a:ext uri="{FF2B5EF4-FFF2-40B4-BE49-F238E27FC236}">
                <a16:creationId xmlns:a16="http://schemas.microsoft.com/office/drawing/2014/main" id="{A826FEE9-B0D8-4E98-AAFC-4F4C0FC0E834}"/>
              </a:ext>
            </a:extLst>
          </p:cNvPr>
          <p:cNvSpPr/>
          <p:nvPr/>
        </p:nvSpPr>
        <p:spPr>
          <a:xfrm>
            <a:off x="5622425" y="1538931"/>
            <a:ext cx="1524819" cy="1041475"/>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5" name="Freeform: Shape 114">
            <a:extLst>
              <a:ext uri="{FF2B5EF4-FFF2-40B4-BE49-F238E27FC236}">
                <a16:creationId xmlns:a16="http://schemas.microsoft.com/office/drawing/2014/main" id="{7FF2CFC9-351A-45E0-947E-1ABE211289DE}"/>
              </a:ext>
            </a:extLst>
          </p:cNvPr>
          <p:cNvSpPr/>
          <p:nvPr/>
        </p:nvSpPr>
        <p:spPr>
          <a:xfrm>
            <a:off x="3915835" y="4860187"/>
            <a:ext cx="1525055" cy="1041421"/>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blipFill dpi="0" rotWithShape="1">
            <a:blip r:embed="rId3"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6" name="Freeform: Shape 115">
            <a:extLst>
              <a:ext uri="{FF2B5EF4-FFF2-40B4-BE49-F238E27FC236}">
                <a16:creationId xmlns:a16="http://schemas.microsoft.com/office/drawing/2014/main" id="{E0A4BA13-3C1C-4956-8AB2-887E226C403A}"/>
              </a:ext>
            </a:extLst>
          </p:cNvPr>
          <p:cNvSpPr/>
          <p:nvPr/>
        </p:nvSpPr>
        <p:spPr>
          <a:xfrm>
            <a:off x="3477503" y="2991822"/>
            <a:ext cx="615070" cy="1629831"/>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7" name="Freeform: Shape 116">
            <a:extLst>
              <a:ext uri="{FF2B5EF4-FFF2-40B4-BE49-F238E27FC236}">
                <a16:creationId xmlns:a16="http://schemas.microsoft.com/office/drawing/2014/main" id="{01130726-7E67-4D6D-B0C0-4A986EB78A63}"/>
              </a:ext>
            </a:extLst>
          </p:cNvPr>
          <p:cNvSpPr/>
          <p:nvPr/>
        </p:nvSpPr>
        <p:spPr>
          <a:xfrm>
            <a:off x="6008660" y="4714584"/>
            <a:ext cx="1524819" cy="1041421"/>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blipFill dpi="0" rotWithShape="1">
            <a:blip r:embed="rId5"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8" name="Freeform: Shape 117">
            <a:extLst>
              <a:ext uri="{FF2B5EF4-FFF2-40B4-BE49-F238E27FC236}">
                <a16:creationId xmlns:a16="http://schemas.microsoft.com/office/drawing/2014/main" id="{648C4EB3-DCC9-4B1F-8DB3-A3B3056FF14E}"/>
              </a:ext>
            </a:extLst>
          </p:cNvPr>
          <p:cNvSpPr/>
          <p:nvPr/>
        </p:nvSpPr>
        <p:spPr>
          <a:xfrm>
            <a:off x="3785038" y="1677070"/>
            <a:ext cx="1524938" cy="1041675"/>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blipFill dpi="0" rotWithShape="1">
            <a:blip r:embed="rId6"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3" name="TextBox 2">
            <a:extLst>
              <a:ext uri="{FF2B5EF4-FFF2-40B4-BE49-F238E27FC236}">
                <a16:creationId xmlns:a16="http://schemas.microsoft.com/office/drawing/2014/main" id="{AFC25E87-7122-425D-AC5A-A9E4FAEF4671}"/>
              </a:ext>
            </a:extLst>
          </p:cNvPr>
          <p:cNvSpPr txBox="1"/>
          <p:nvPr/>
        </p:nvSpPr>
        <p:spPr>
          <a:xfrm>
            <a:off x="7583172" y="4854178"/>
            <a:ext cx="4620560" cy="646331"/>
          </a:xfrm>
          <a:prstGeom prst="rect">
            <a:avLst/>
          </a:prstGeom>
          <a:noFill/>
        </p:spPr>
        <p:txBody>
          <a:bodyPr wrap="none" rtlCol="0">
            <a:spAutoFit/>
          </a:bodyPr>
          <a:lstStyle/>
          <a:p>
            <a:r>
              <a:rPr lang="en-US" dirty="0">
                <a:solidFill>
                  <a:srgbClr val="00B050"/>
                </a:solidFill>
                <a:latin typeface="Arial Black" panose="020B0A04020102020204" pitchFamily="34" charset="0"/>
              </a:rPr>
              <a:t>1. Close work with partners </a:t>
            </a:r>
          </a:p>
          <a:p>
            <a:r>
              <a:rPr lang="en-US" dirty="0">
                <a:solidFill>
                  <a:srgbClr val="00B050"/>
                </a:solidFill>
                <a:latin typeface="Arial Black" panose="020B0A04020102020204" pitchFamily="34" charset="0"/>
              </a:rPr>
              <a:t>and </a:t>
            </a:r>
            <a:r>
              <a:rPr lang="en-US" dirty="0" smtClean="0">
                <a:solidFill>
                  <a:srgbClr val="00B050"/>
                </a:solidFill>
                <a:latin typeface="Arial Black" panose="020B0A04020102020204" pitchFamily="34" charset="0"/>
              </a:rPr>
              <a:t>stakeholders (co-development)</a:t>
            </a:r>
            <a:endParaRPr lang="en-US" dirty="0">
              <a:solidFill>
                <a:srgbClr val="00B050"/>
              </a:solidFill>
              <a:latin typeface="Arial Black" panose="020B0A04020102020204" pitchFamily="34" charset="0"/>
            </a:endParaRPr>
          </a:p>
        </p:txBody>
      </p:sp>
      <p:sp>
        <p:nvSpPr>
          <p:cNvPr id="13" name="TextBox 12">
            <a:extLst>
              <a:ext uri="{FF2B5EF4-FFF2-40B4-BE49-F238E27FC236}">
                <a16:creationId xmlns:a16="http://schemas.microsoft.com/office/drawing/2014/main" id="{6CA3258F-23C1-47BC-B39D-5AD03EEEBC14}"/>
              </a:ext>
            </a:extLst>
          </p:cNvPr>
          <p:cNvSpPr txBox="1"/>
          <p:nvPr/>
        </p:nvSpPr>
        <p:spPr>
          <a:xfrm>
            <a:off x="444886" y="3287528"/>
            <a:ext cx="2811410" cy="923330"/>
          </a:xfrm>
          <a:prstGeom prst="rect">
            <a:avLst/>
          </a:prstGeom>
          <a:noFill/>
        </p:spPr>
        <p:txBody>
          <a:bodyPr wrap="square" rtlCol="0">
            <a:spAutoFit/>
          </a:bodyPr>
          <a:lstStyle/>
          <a:p>
            <a:r>
              <a:rPr lang="en-US" dirty="0" smtClean="0">
                <a:solidFill>
                  <a:srgbClr val="00B050"/>
                </a:solidFill>
                <a:latin typeface="Arial Black" panose="020B0A04020102020204" pitchFamily="34" charset="0"/>
              </a:rPr>
              <a:t>3. Training </a:t>
            </a:r>
            <a:r>
              <a:rPr lang="en-US" dirty="0">
                <a:solidFill>
                  <a:srgbClr val="00B050"/>
                </a:solidFill>
                <a:latin typeface="Arial Black" panose="020B0A04020102020204" pitchFamily="34" charset="0"/>
              </a:rPr>
              <a:t>Program for </a:t>
            </a:r>
            <a:r>
              <a:rPr lang="en-US" dirty="0" smtClean="0">
                <a:solidFill>
                  <a:srgbClr val="00B050"/>
                </a:solidFill>
                <a:latin typeface="Arial Black" panose="020B0A04020102020204" pitchFamily="34" charset="0"/>
              </a:rPr>
              <a:t>local </a:t>
            </a:r>
            <a:r>
              <a:rPr lang="en-US" dirty="0">
                <a:solidFill>
                  <a:srgbClr val="00B050"/>
                </a:solidFill>
                <a:latin typeface="Arial Black" panose="020B0A04020102020204" pitchFamily="34" charset="0"/>
              </a:rPr>
              <a:t>scientists and managers </a:t>
            </a:r>
            <a:endParaRPr lang="x-none" dirty="0">
              <a:solidFill>
                <a:srgbClr val="00B050"/>
              </a:solidFill>
              <a:latin typeface="Arial Black" panose="020B0A04020102020204" pitchFamily="34" charset="0"/>
            </a:endParaRPr>
          </a:p>
        </p:txBody>
      </p:sp>
      <p:sp>
        <p:nvSpPr>
          <p:cNvPr id="14" name="TextBox 13">
            <a:extLst>
              <a:ext uri="{FF2B5EF4-FFF2-40B4-BE49-F238E27FC236}">
                <a16:creationId xmlns:a16="http://schemas.microsoft.com/office/drawing/2014/main" id="{0F40A785-FAAC-470D-B2EE-36B3F960D5C8}"/>
              </a:ext>
            </a:extLst>
          </p:cNvPr>
          <p:cNvSpPr txBox="1"/>
          <p:nvPr/>
        </p:nvSpPr>
        <p:spPr>
          <a:xfrm>
            <a:off x="723208" y="5387847"/>
            <a:ext cx="3623568" cy="923330"/>
          </a:xfrm>
          <a:prstGeom prst="rect">
            <a:avLst/>
          </a:prstGeom>
          <a:noFill/>
        </p:spPr>
        <p:txBody>
          <a:bodyPr wrap="square" rtlCol="0">
            <a:spAutoFit/>
          </a:bodyPr>
          <a:lstStyle/>
          <a:p>
            <a:pPr algn="just"/>
            <a:r>
              <a:rPr lang="en-US" dirty="0" smtClean="0">
                <a:solidFill>
                  <a:srgbClr val="00B050"/>
                </a:solidFill>
                <a:latin typeface="Arial Black" panose="020B0A04020102020204" pitchFamily="34" charset="0"/>
              </a:rPr>
              <a:t>2. Establish baseline data and develop </a:t>
            </a:r>
            <a:r>
              <a:rPr lang="en-US" dirty="0">
                <a:solidFill>
                  <a:srgbClr val="00B050"/>
                </a:solidFill>
                <a:latin typeface="Arial Black" panose="020B0A04020102020204" pitchFamily="34" charset="0"/>
              </a:rPr>
              <a:t>a </a:t>
            </a:r>
            <a:r>
              <a:rPr lang="en-US" dirty="0" smtClean="0">
                <a:solidFill>
                  <a:srgbClr val="00B050"/>
                </a:solidFill>
                <a:latin typeface="Arial Black" panose="020B0A04020102020204" pitchFamily="34" charset="0"/>
              </a:rPr>
              <a:t>monitoring Plan with eDNA analyses</a:t>
            </a:r>
            <a:endParaRPr lang="x-none" dirty="0">
              <a:solidFill>
                <a:srgbClr val="00B050"/>
              </a:solidFill>
              <a:latin typeface="Arial Black" panose="020B0A04020102020204" pitchFamily="34" charset="0"/>
            </a:endParaRPr>
          </a:p>
        </p:txBody>
      </p:sp>
      <p:sp>
        <p:nvSpPr>
          <p:cNvPr id="15" name="TextBox 14">
            <a:extLst>
              <a:ext uri="{FF2B5EF4-FFF2-40B4-BE49-F238E27FC236}">
                <a16:creationId xmlns:a16="http://schemas.microsoft.com/office/drawing/2014/main" id="{70184321-6D25-459C-97DE-7D64F9D1062A}"/>
              </a:ext>
            </a:extLst>
          </p:cNvPr>
          <p:cNvSpPr txBox="1"/>
          <p:nvPr/>
        </p:nvSpPr>
        <p:spPr>
          <a:xfrm>
            <a:off x="1200866" y="927499"/>
            <a:ext cx="3296870" cy="1200329"/>
          </a:xfrm>
          <a:prstGeom prst="rect">
            <a:avLst/>
          </a:prstGeom>
          <a:noFill/>
        </p:spPr>
        <p:txBody>
          <a:bodyPr wrap="square" rtlCol="0">
            <a:spAutoFit/>
          </a:bodyPr>
          <a:lstStyle/>
          <a:p>
            <a:r>
              <a:rPr lang="en-US" dirty="0">
                <a:solidFill>
                  <a:schemeClr val="accent4"/>
                </a:solidFill>
                <a:latin typeface="Arial Black" panose="020B0A04020102020204" pitchFamily="34" charset="0"/>
              </a:rPr>
              <a:t>4. Standardized bioinformatics and data management</a:t>
            </a:r>
            <a:endParaRPr lang="x-none" dirty="0">
              <a:solidFill>
                <a:schemeClr val="accent4"/>
              </a:solidFill>
              <a:latin typeface="Arial Black" panose="020B0A04020102020204" pitchFamily="34" charset="0"/>
            </a:endParaRPr>
          </a:p>
          <a:p>
            <a:pPr algn="r"/>
            <a:r>
              <a:rPr lang="en-US" dirty="0">
                <a:solidFill>
                  <a:srgbClr val="2964B4"/>
                </a:solidFill>
                <a:latin typeface="Arial Black" panose="020B0A04020102020204" pitchFamily="34" charset="0"/>
              </a:rPr>
              <a:t> </a:t>
            </a:r>
            <a:endParaRPr lang="x-none" dirty="0">
              <a:solidFill>
                <a:srgbClr val="2964B4"/>
              </a:solidFill>
              <a:latin typeface="Arial Black" panose="020B0A04020102020204" pitchFamily="34" charset="0"/>
            </a:endParaRPr>
          </a:p>
        </p:txBody>
      </p:sp>
      <p:sp>
        <p:nvSpPr>
          <p:cNvPr id="16" name="TextBox 15">
            <a:extLst>
              <a:ext uri="{FF2B5EF4-FFF2-40B4-BE49-F238E27FC236}">
                <a16:creationId xmlns:a16="http://schemas.microsoft.com/office/drawing/2014/main" id="{FEADF89B-C721-48F8-B9AC-E53FE2D61E97}"/>
              </a:ext>
            </a:extLst>
          </p:cNvPr>
          <p:cNvSpPr txBox="1"/>
          <p:nvPr/>
        </p:nvSpPr>
        <p:spPr>
          <a:xfrm>
            <a:off x="7265032" y="1598004"/>
            <a:ext cx="4845663" cy="923330"/>
          </a:xfrm>
          <a:prstGeom prst="rect">
            <a:avLst/>
          </a:prstGeom>
          <a:noFill/>
        </p:spPr>
        <p:txBody>
          <a:bodyPr wrap="square" rtlCol="0">
            <a:spAutoFit/>
          </a:bodyPr>
          <a:lstStyle/>
          <a:p>
            <a:r>
              <a:rPr lang="en-US" dirty="0">
                <a:solidFill>
                  <a:schemeClr val="accent4"/>
                </a:solidFill>
                <a:latin typeface="Arial Black" panose="020B0A04020102020204" pitchFamily="34" charset="0"/>
              </a:rPr>
              <a:t>5. A decision support tool for early warnings of invasive species presence</a:t>
            </a:r>
          </a:p>
        </p:txBody>
      </p:sp>
      <p:sp>
        <p:nvSpPr>
          <p:cNvPr id="63" name="TextBox 62"/>
          <p:cNvSpPr txBox="1"/>
          <p:nvPr/>
        </p:nvSpPr>
        <p:spPr>
          <a:xfrm>
            <a:off x="4415247" y="450168"/>
            <a:ext cx="7788485" cy="646331"/>
          </a:xfrm>
          <a:prstGeom prst="rect">
            <a:avLst/>
          </a:prstGeom>
          <a:noFill/>
        </p:spPr>
        <p:txBody>
          <a:bodyPr wrap="square" rtlCol="0">
            <a:spAutoFit/>
          </a:bodyPr>
          <a:lstStyle/>
          <a:p>
            <a:r>
              <a:rPr lang="en-US" sz="3600" dirty="0" err="1" smtClean="0">
                <a:solidFill>
                  <a:srgbClr val="3333FF"/>
                </a:solidFill>
                <a:latin typeface="Arial Black" panose="020B0A04020102020204" pitchFamily="34" charset="0"/>
              </a:rPr>
              <a:t>PacMAN</a:t>
            </a:r>
            <a:r>
              <a:rPr lang="en-US" sz="3600" dirty="0" smtClean="0">
                <a:solidFill>
                  <a:srgbClr val="3333FF"/>
                </a:solidFill>
                <a:latin typeface="Arial Black" panose="020B0A04020102020204" pitchFamily="34" charset="0"/>
              </a:rPr>
              <a:t> has 5 primary steps</a:t>
            </a:r>
            <a:endParaRPr lang="en-US" sz="3600" dirty="0">
              <a:solidFill>
                <a:srgbClr val="3333FF"/>
              </a:solidFill>
              <a:latin typeface="Arial Black" panose="020B0A04020102020204" pitchFamily="34" charset="0"/>
            </a:endParaRPr>
          </a:p>
        </p:txBody>
      </p:sp>
    </p:spTree>
    <p:extLst>
      <p:ext uri="{BB962C8B-B14F-4D97-AF65-F5344CB8AC3E}">
        <p14:creationId xmlns:p14="http://schemas.microsoft.com/office/powerpoint/2010/main" val="4025464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28" y="371515"/>
            <a:ext cx="8372302" cy="532650"/>
          </a:xfrm>
        </p:spPr>
        <p:txBody>
          <a:bodyPr>
            <a:normAutofit fontScale="90000"/>
          </a:bodyPr>
          <a:lstStyle/>
          <a:p>
            <a:r>
              <a:rPr lang="en-US" sz="3200" b="1" dirty="0" smtClean="0">
                <a:solidFill>
                  <a:srgbClr val="FF0000"/>
                </a:solidFill>
                <a:latin typeface="Arial" panose="020B0604020202020204" pitchFamily="34" charset="0"/>
                <a:cs typeface="Arial" panose="020B0604020202020204" pitchFamily="34" charset="0"/>
              </a:rPr>
              <a:t>1. </a:t>
            </a:r>
            <a:r>
              <a:rPr lang="en-US" sz="3200" b="1" dirty="0" smtClean="0">
                <a:solidFill>
                  <a:srgbClr val="FF0000"/>
                </a:solidFill>
                <a:latin typeface="Arial Black" panose="020B0A04020102020204" pitchFamily="34" charset="0"/>
                <a:cs typeface="Arial" panose="020B0604020202020204" pitchFamily="34" charset="0"/>
              </a:rPr>
              <a:t>Close work with local stakeholders</a:t>
            </a:r>
            <a:endParaRPr lang="en-US" sz="3200" b="1" dirty="0">
              <a:solidFill>
                <a:srgbClr val="FF0000"/>
              </a:solidFill>
              <a:latin typeface="Arial Black" panose="020B0A040201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906087" y="1945288"/>
            <a:ext cx="4322617" cy="2659961"/>
          </a:xfrm>
          <a:prstGeom prst="rect">
            <a:avLst/>
          </a:prstGeom>
        </p:spPr>
      </p:pic>
      <p:pic>
        <p:nvPicPr>
          <p:cNvPr id="4" name="Picture 3"/>
          <p:cNvPicPr>
            <a:picLocks noChangeAspect="1"/>
          </p:cNvPicPr>
          <p:nvPr/>
        </p:nvPicPr>
        <p:blipFill>
          <a:blip r:embed="rId3"/>
          <a:stretch>
            <a:fillRect/>
          </a:stretch>
        </p:blipFill>
        <p:spPr>
          <a:xfrm>
            <a:off x="8617330" y="263541"/>
            <a:ext cx="3505634" cy="1281247"/>
          </a:xfrm>
          <a:prstGeom prst="rect">
            <a:avLst/>
          </a:prstGeom>
        </p:spPr>
      </p:pic>
      <p:pic>
        <p:nvPicPr>
          <p:cNvPr id="6" name="Picture 5"/>
          <p:cNvPicPr>
            <a:picLocks noChangeAspect="1"/>
          </p:cNvPicPr>
          <p:nvPr/>
        </p:nvPicPr>
        <p:blipFill>
          <a:blip r:embed="rId4"/>
          <a:stretch>
            <a:fillRect/>
          </a:stretch>
        </p:blipFill>
        <p:spPr>
          <a:xfrm>
            <a:off x="6442365" y="1927998"/>
            <a:ext cx="4349930" cy="2789919"/>
          </a:xfrm>
          <a:prstGeom prst="rect">
            <a:avLst/>
          </a:prstGeom>
        </p:spPr>
      </p:pic>
      <p:sp>
        <p:nvSpPr>
          <p:cNvPr id="3" name="TextBox 2"/>
          <p:cNvSpPr txBox="1"/>
          <p:nvPr/>
        </p:nvSpPr>
        <p:spPr>
          <a:xfrm>
            <a:off x="533202" y="4717917"/>
            <a:ext cx="10855234" cy="1600438"/>
          </a:xfrm>
          <a:prstGeom prst="rect">
            <a:avLst/>
          </a:prstGeom>
          <a:noFill/>
        </p:spPr>
        <p:txBody>
          <a:bodyPr wrap="square" rtlCol="0">
            <a:spAutoFit/>
          </a:bodyPr>
          <a:lstStyle/>
          <a:p>
            <a:pPr marL="342900" indent="-342900">
              <a:buFontTx/>
              <a:buAutoNum type="arabicPeriod"/>
            </a:pPr>
            <a:r>
              <a:rPr lang="en-US" sz="1400" b="1" dirty="0" smtClean="0">
                <a:solidFill>
                  <a:srgbClr val="10489B"/>
                </a:solidFill>
              </a:rPr>
              <a:t>Department of Environment (DoE) – Focal Point for CBD</a:t>
            </a:r>
          </a:p>
          <a:p>
            <a:pPr marL="342900" indent="-342900">
              <a:buAutoNum type="arabicPeriod"/>
            </a:pPr>
            <a:r>
              <a:rPr lang="en-US" sz="1400" b="1" dirty="0" smtClean="0">
                <a:solidFill>
                  <a:srgbClr val="10489B"/>
                </a:solidFill>
              </a:rPr>
              <a:t>Biosecurity Authority of Fiji  (BAF)                                                             </a:t>
            </a:r>
            <a:r>
              <a:rPr lang="en-US" sz="1400" b="1" dirty="0">
                <a:solidFill>
                  <a:srgbClr val="10489B"/>
                </a:solidFill>
              </a:rPr>
              <a:t>8</a:t>
            </a:r>
            <a:r>
              <a:rPr lang="en-US" sz="1400" b="1" dirty="0" smtClean="0">
                <a:solidFill>
                  <a:srgbClr val="10489B"/>
                </a:solidFill>
              </a:rPr>
              <a:t>. International Union for the Conservation of Nature (Oceania office)</a:t>
            </a:r>
          </a:p>
          <a:p>
            <a:pPr marL="342900" indent="-342900">
              <a:buAutoNum type="arabicPeriod"/>
            </a:pPr>
            <a:r>
              <a:rPr lang="en-US" sz="1400" b="1" dirty="0" smtClean="0">
                <a:solidFill>
                  <a:srgbClr val="10489B"/>
                </a:solidFill>
              </a:rPr>
              <a:t>Fiji Ports Terminal Services + (FPTL, FSHIL)                                               </a:t>
            </a:r>
            <a:r>
              <a:rPr lang="en-US" sz="1400" b="1" dirty="0">
                <a:solidFill>
                  <a:srgbClr val="10489B"/>
                </a:solidFill>
              </a:rPr>
              <a:t>9</a:t>
            </a:r>
            <a:r>
              <a:rPr lang="en-US" sz="1400" b="1" dirty="0" smtClean="0">
                <a:solidFill>
                  <a:srgbClr val="10489B"/>
                </a:solidFill>
              </a:rPr>
              <a:t>. Wider USP Academia (e.g. </a:t>
            </a:r>
            <a:r>
              <a:rPr lang="en-US" sz="1400" b="1" dirty="0" err="1" smtClean="0">
                <a:solidFill>
                  <a:srgbClr val="10489B"/>
                </a:solidFill>
              </a:rPr>
              <a:t>mariculture</a:t>
            </a:r>
            <a:r>
              <a:rPr lang="en-US" sz="1400" b="1" dirty="0" smtClean="0">
                <a:solidFill>
                  <a:srgbClr val="10489B"/>
                </a:solidFill>
              </a:rPr>
              <a:t> and aquaculture experts)</a:t>
            </a:r>
          </a:p>
          <a:p>
            <a:pPr marL="342900" indent="-342900">
              <a:buAutoNum type="arabicPeriod"/>
            </a:pPr>
            <a:r>
              <a:rPr lang="en-US" sz="1400" b="1" dirty="0" smtClean="0">
                <a:solidFill>
                  <a:srgbClr val="10489B"/>
                </a:solidFill>
              </a:rPr>
              <a:t>Maritime Safety Authority of Fiji   (MSAF)                                                   </a:t>
            </a:r>
          </a:p>
          <a:p>
            <a:pPr marL="342900" indent="-342900">
              <a:buAutoNum type="arabicPeriod"/>
            </a:pPr>
            <a:r>
              <a:rPr lang="en-US" sz="1400" b="1" dirty="0" smtClean="0">
                <a:solidFill>
                  <a:srgbClr val="10489B"/>
                </a:solidFill>
              </a:rPr>
              <a:t>Fiji Ministry of Fisheries</a:t>
            </a:r>
          </a:p>
          <a:p>
            <a:pPr marL="342900" indent="-342900">
              <a:buAutoNum type="arabicPeriod"/>
            </a:pPr>
            <a:r>
              <a:rPr lang="en-US" sz="1400" b="1" dirty="0" smtClean="0">
                <a:solidFill>
                  <a:srgbClr val="10489B"/>
                </a:solidFill>
              </a:rPr>
              <a:t>Pacific Community (SPC)</a:t>
            </a:r>
          </a:p>
          <a:p>
            <a:pPr marL="342900" indent="-342900">
              <a:buAutoNum type="arabicPeriod"/>
            </a:pPr>
            <a:r>
              <a:rPr lang="en-US" sz="1400" b="1" dirty="0" smtClean="0">
                <a:solidFill>
                  <a:srgbClr val="10489B"/>
                </a:solidFill>
              </a:rPr>
              <a:t>Secretariat of the Regional Pacific Environment Programme (SPREP)</a:t>
            </a:r>
            <a:endParaRPr lang="en-US" sz="1400" b="1" dirty="0">
              <a:solidFill>
                <a:srgbClr val="10489B"/>
              </a:solidFill>
            </a:endParaRPr>
          </a:p>
        </p:txBody>
      </p:sp>
      <p:sp>
        <p:nvSpPr>
          <p:cNvPr id="7" name="TextBox 6"/>
          <p:cNvSpPr txBox="1"/>
          <p:nvPr/>
        </p:nvSpPr>
        <p:spPr>
          <a:xfrm>
            <a:off x="1005840" y="1085121"/>
            <a:ext cx="7930341"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Online survey (gap analysis) plus two stakeholder meetings were conducted virtually to capture information on stakeholder needs and expectations</a:t>
            </a:r>
            <a:endParaRPr lang="en-US" dirty="0"/>
          </a:p>
        </p:txBody>
      </p:sp>
      <p:sp>
        <p:nvSpPr>
          <p:cNvPr id="8" name="TextBox 7"/>
          <p:cNvSpPr txBox="1"/>
          <p:nvPr/>
        </p:nvSpPr>
        <p:spPr>
          <a:xfrm>
            <a:off x="6367550" y="5560794"/>
            <a:ext cx="4838006" cy="923330"/>
          </a:xfrm>
          <a:prstGeom prst="rect">
            <a:avLst/>
          </a:prstGeom>
          <a:noFill/>
        </p:spPr>
        <p:txBody>
          <a:bodyPr wrap="square" rtlCol="0">
            <a:spAutoFit/>
          </a:bodyPr>
          <a:lstStyle/>
          <a:p>
            <a:r>
              <a:rPr lang="en-US" dirty="0" smtClean="0">
                <a:solidFill>
                  <a:srgbClr val="FF0000"/>
                </a:solidFill>
              </a:rPr>
              <a:t>Online survey clarified misunderstandings of project scope in relation to ballast water and invasive species management expectations</a:t>
            </a:r>
            <a:endParaRPr lang="en-US" dirty="0">
              <a:solidFill>
                <a:srgbClr val="FF0000"/>
              </a:solidFill>
            </a:endParaRPr>
          </a:p>
        </p:txBody>
      </p:sp>
    </p:spTree>
    <p:extLst>
      <p:ext uri="{BB962C8B-B14F-4D97-AF65-F5344CB8AC3E}">
        <p14:creationId xmlns:p14="http://schemas.microsoft.com/office/powerpoint/2010/main" val="21601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CFC443A6-7FFE-42BB-BFDA-0551609881E3}"/>
              </a:ext>
            </a:extLst>
          </p:cNvPr>
          <p:cNvSpPr/>
          <p:nvPr/>
        </p:nvSpPr>
        <p:spPr>
          <a:xfrm>
            <a:off x="6706353" y="3061771"/>
            <a:ext cx="1397695" cy="1374844"/>
          </a:xfrm>
          <a:custGeom>
            <a:avLst/>
            <a:gdLst>
              <a:gd name="connsiteX0" fmla="*/ 621111 w 836359"/>
              <a:gd name="connsiteY0" fmla="*/ 505392 h 822685"/>
              <a:gd name="connsiteX1" fmla="*/ 726695 w 836359"/>
              <a:gd name="connsiteY1" fmla="*/ 476969 h 822685"/>
              <a:gd name="connsiteX2" fmla="*/ 641886 w 836359"/>
              <a:gd name="connsiteY2" fmla="*/ 408072 h 822685"/>
              <a:gd name="connsiteX3" fmla="*/ 836403 w 836359"/>
              <a:gd name="connsiteY3" fmla="*/ 367385 h 822685"/>
              <a:gd name="connsiteX4" fmla="*/ 637216 w 836359"/>
              <a:gd name="connsiteY4" fmla="*/ 368072 h 822685"/>
              <a:gd name="connsiteX5" fmla="*/ 706396 w 836359"/>
              <a:gd name="connsiteY5" fmla="*/ 283069 h 822685"/>
              <a:gd name="connsiteX6" fmla="*/ 596811 w 836359"/>
              <a:gd name="connsiteY6" fmla="*/ 277501 h 822685"/>
              <a:gd name="connsiteX7" fmla="*/ 730625 w 836359"/>
              <a:gd name="connsiteY7" fmla="*/ 129855 h 822685"/>
              <a:gd name="connsiteX8" fmla="*/ 570169 w 836359"/>
              <a:gd name="connsiteY8" fmla="*/ 247422 h 822685"/>
              <a:gd name="connsiteX9" fmla="*/ 575948 w 836359"/>
              <a:gd name="connsiteY9" fmla="*/ 138172 h 822685"/>
              <a:gd name="connsiteX10" fmla="*/ 483985 w 836359"/>
              <a:gd name="connsiteY10" fmla="*/ 198541 h 822685"/>
              <a:gd name="connsiteX11" fmla="*/ 505676 w 836359"/>
              <a:gd name="connsiteY11" fmla="*/ 24 h 822685"/>
              <a:gd name="connsiteX12" fmla="*/ 444761 w 836359"/>
              <a:gd name="connsiteY12" fmla="*/ 190083 h 822685"/>
              <a:gd name="connsiteX13" fmla="*/ 385360 w 836359"/>
              <a:gd name="connsiteY13" fmla="*/ 97697 h 822685"/>
              <a:gd name="connsiteX14" fmla="*/ 346119 w 836359"/>
              <a:gd name="connsiteY14" fmla="*/ 199986 h 822685"/>
              <a:gd name="connsiteX15" fmla="*/ 247212 w 836359"/>
              <a:gd name="connsiteY15" fmla="*/ 27160 h 822685"/>
              <a:gd name="connsiteX16" fmla="*/ 309502 w 836359"/>
              <a:gd name="connsiteY16" fmla="*/ 216374 h 822685"/>
              <a:gd name="connsiteX17" fmla="*/ 207213 w 836359"/>
              <a:gd name="connsiteY17" fmla="*/ 176938 h 822685"/>
              <a:gd name="connsiteX18" fmla="*/ 235794 w 836359"/>
              <a:gd name="connsiteY18" fmla="*/ 282716 h 822685"/>
              <a:gd name="connsiteX19" fmla="*/ 54140 w 836359"/>
              <a:gd name="connsiteY19" fmla="*/ 201026 h 822685"/>
              <a:gd name="connsiteX20" fmla="*/ 215336 w 836359"/>
              <a:gd name="connsiteY20" fmla="*/ 317342 h 822685"/>
              <a:gd name="connsiteX21" fmla="*/ 109752 w 836359"/>
              <a:gd name="connsiteY21" fmla="*/ 345835 h 822685"/>
              <a:gd name="connsiteX22" fmla="*/ 194632 w 836359"/>
              <a:gd name="connsiteY22" fmla="*/ 414750 h 822685"/>
              <a:gd name="connsiteX23" fmla="*/ 44 w 836359"/>
              <a:gd name="connsiteY23" fmla="*/ 455349 h 822685"/>
              <a:gd name="connsiteX24" fmla="*/ 199301 w 836359"/>
              <a:gd name="connsiteY24" fmla="*/ 454591 h 822685"/>
              <a:gd name="connsiteX25" fmla="*/ 130121 w 836359"/>
              <a:gd name="connsiteY25" fmla="*/ 539665 h 822685"/>
              <a:gd name="connsiteX26" fmla="*/ 239565 w 836359"/>
              <a:gd name="connsiteY26" fmla="*/ 545251 h 822685"/>
              <a:gd name="connsiteX27" fmla="*/ 105840 w 836359"/>
              <a:gd name="connsiteY27" fmla="*/ 692826 h 822685"/>
              <a:gd name="connsiteX28" fmla="*/ 266349 w 836359"/>
              <a:gd name="connsiteY28" fmla="*/ 575329 h 822685"/>
              <a:gd name="connsiteX29" fmla="*/ 260569 w 836359"/>
              <a:gd name="connsiteY29" fmla="*/ 684562 h 822685"/>
              <a:gd name="connsiteX30" fmla="*/ 352533 w 836359"/>
              <a:gd name="connsiteY30" fmla="*/ 624263 h 822685"/>
              <a:gd name="connsiteX31" fmla="*/ 330841 w 836359"/>
              <a:gd name="connsiteY31" fmla="*/ 822710 h 822685"/>
              <a:gd name="connsiteX32" fmla="*/ 391757 w 836359"/>
              <a:gd name="connsiteY32" fmla="*/ 632668 h 822685"/>
              <a:gd name="connsiteX33" fmla="*/ 451228 w 836359"/>
              <a:gd name="connsiteY33" fmla="*/ 725037 h 822685"/>
              <a:gd name="connsiteX34" fmla="*/ 490399 w 836359"/>
              <a:gd name="connsiteY34" fmla="*/ 622747 h 822685"/>
              <a:gd name="connsiteX35" fmla="*/ 589305 w 836359"/>
              <a:gd name="connsiteY35" fmla="*/ 795591 h 822685"/>
              <a:gd name="connsiteX36" fmla="*/ 527015 w 836359"/>
              <a:gd name="connsiteY36" fmla="*/ 606378 h 822685"/>
              <a:gd name="connsiteX37" fmla="*/ 629234 w 836359"/>
              <a:gd name="connsiteY37" fmla="*/ 645743 h 822685"/>
              <a:gd name="connsiteX38" fmla="*/ 600671 w 836359"/>
              <a:gd name="connsiteY38" fmla="*/ 539947 h 822685"/>
              <a:gd name="connsiteX39" fmla="*/ 782378 w 836359"/>
              <a:gd name="connsiteY39" fmla="*/ 621725 h 822685"/>
              <a:gd name="connsiteX40" fmla="*/ 621111 w 836359"/>
              <a:gd name="connsiteY40" fmla="*/ 505392 h 82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6359" h="822685">
                <a:moveTo>
                  <a:pt x="621111" y="505392"/>
                </a:moveTo>
                <a:cubicBezTo>
                  <a:pt x="656423" y="496441"/>
                  <a:pt x="722079" y="498573"/>
                  <a:pt x="726695" y="476969"/>
                </a:cubicBezTo>
                <a:cubicBezTo>
                  <a:pt x="731312" y="455419"/>
                  <a:pt x="670520" y="430574"/>
                  <a:pt x="641886" y="408072"/>
                </a:cubicBezTo>
                <a:lnTo>
                  <a:pt x="836403" y="367385"/>
                </a:lnTo>
                <a:lnTo>
                  <a:pt x="637216" y="368072"/>
                </a:lnTo>
                <a:cubicBezTo>
                  <a:pt x="660194" y="339579"/>
                  <a:pt x="715065" y="302540"/>
                  <a:pt x="706396" y="283069"/>
                </a:cubicBezTo>
                <a:cubicBezTo>
                  <a:pt x="697586" y="263386"/>
                  <a:pt x="633287" y="279351"/>
                  <a:pt x="596811" y="277501"/>
                </a:cubicBezTo>
                <a:lnTo>
                  <a:pt x="730625" y="129855"/>
                </a:lnTo>
                <a:lnTo>
                  <a:pt x="570169" y="247422"/>
                </a:lnTo>
                <a:cubicBezTo>
                  <a:pt x="572442" y="210858"/>
                  <a:pt x="594820" y="149044"/>
                  <a:pt x="575948" y="138172"/>
                </a:cubicBezTo>
                <a:cubicBezTo>
                  <a:pt x="557640" y="127652"/>
                  <a:pt x="514962" y="178859"/>
                  <a:pt x="483985" y="198541"/>
                </a:cubicBezTo>
                <a:lnTo>
                  <a:pt x="505676" y="24"/>
                </a:lnTo>
                <a:lnTo>
                  <a:pt x="444761" y="190083"/>
                </a:lnTo>
                <a:cubicBezTo>
                  <a:pt x="424461" y="159440"/>
                  <a:pt x="406276" y="95494"/>
                  <a:pt x="385360" y="97697"/>
                </a:cubicBezTo>
                <a:cubicBezTo>
                  <a:pt x="363669" y="99899"/>
                  <a:pt x="359000" y="165854"/>
                  <a:pt x="346119" y="199986"/>
                </a:cubicBezTo>
                <a:lnTo>
                  <a:pt x="247212" y="27160"/>
                </a:lnTo>
                <a:lnTo>
                  <a:pt x="309502" y="216374"/>
                </a:lnTo>
                <a:cubicBezTo>
                  <a:pt x="275441" y="203228"/>
                  <a:pt x="223266" y="162542"/>
                  <a:pt x="207213" y="176938"/>
                </a:cubicBezTo>
                <a:cubicBezTo>
                  <a:pt x="191389" y="191176"/>
                  <a:pt x="226349" y="247351"/>
                  <a:pt x="235794" y="282716"/>
                </a:cubicBezTo>
                <a:lnTo>
                  <a:pt x="54140" y="201026"/>
                </a:lnTo>
                <a:lnTo>
                  <a:pt x="215336" y="317342"/>
                </a:lnTo>
                <a:cubicBezTo>
                  <a:pt x="180024" y="326293"/>
                  <a:pt x="114368" y="324231"/>
                  <a:pt x="109752" y="345835"/>
                </a:cubicBezTo>
                <a:cubicBezTo>
                  <a:pt x="105205" y="367385"/>
                  <a:pt x="166068" y="392160"/>
                  <a:pt x="194632" y="414750"/>
                </a:cubicBezTo>
                <a:lnTo>
                  <a:pt x="44" y="455349"/>
                </a:lnTo>
                <a:lnTo>
                  <a:pt x="199301" y="454591"/>
                </a:lnTo>
                <a:cubicBezTo>
                  <a:pt x="176323" y="483102"/>
                  <a:pt x="121452" y="520194"/>
                  <a:pt x="130121" y="539665"/>
                </a:cubicBezTo>
                <a:cubicBezTo>
                  <a:pt x="138932" y="559365"/>
                  <a:pt x="203090" y="543453"/>
                  <a:pt x="239565" y="545251"/>
                </a:cubicBezTo>
                <a:lnTo>
                  <a:pt x="105840" y="692826"/>
                </a:lnTo>
                <a:lnTo>
                  <a:pt x="266349" y="575329"/>
                </a:lnTo>
                <a:cubicBezTo>
                  <a:pt x="264146" y="611805"/>
                  <a:pt x="241697" y="673689"/>
                  <a:pt x="260569" y="684562"/>
                </a:cubicBezTo>
                <a:cubicBezTo>
                  <a:pt x="278807" y="695099"/>
                  <a:pt x="321555" y="643892"/>
                  <a:pt x="352533" y="624263"/>
                </a:cubicBezTo>
                <a:lnTo>
                  <a:pt x="330841" y="822710"/>
                </a:lnTo>
                <a:lnTo>
                  <a:pt x="391757" y="632668"/>
                </a:lnTo>
                <a:cubicBezTo>
                  <a:pt x="412056" y="663223"/>
                  <a:pt x="430241" y="727239"/>
                  <a:pt x="451228" y="725037"/>
                </a:cubicBezTo>
                <a:cubicBezTo>
                  <a:pt x="472848" y="722764"/>
                  <a:pt x="477518" y="656897"/>
                  <a:pt x="490399" y="622747"/>
                </a:cubicBezTo>
                <a:lnTo>
                  <a:pt x="589305" y="795591"/>
                </a:lnTo>
                <a:lnTo>
                  <a:pt x="527015" y="606378"/>
                </a:lnTo>
                <a:cubicBezTo>
                  <a:pt x="561094" y="619523"/>
                  <a:pt x="613199" y="660121"/>
                  <a:pt x="629234" y="645743"/>
                </a:cubicBezTo>
                <a:cubicBezTo>
                  <a:pt x="645058" y="631487"/>
                  <a:pt x="610098" y="575400"/>
                  <a:pt x="600671" y="539947"/>
                </a:cubicBezTo>
                <a:lnTo>
                  <a:pt x="782378" y="621725"/>
                </a:lnTo>
                <a:lnTo>
                  <a:pt x="621111" y="505392"/>
                </a:lnTo>
              </a:path>
            </a:pathLst>
          </a:custGeom>
          <a:solidFill>
            <a:srgbClr val="3DBCE1"/>
          </a:solidFill>
          <a:ln w="17617" cap="flat">
            <a:noFill/>
            <a:prstDash val="solid"/>
            <a:miter/>
          </a:ln>
        </p:spPr>
        <p:txBody>
          <a:bodyPr rtlCol="0" anchor="ctr"/>
          <a:lstStyle/>
          <a:p>
            <a:endParaRPr lang="x-none"/>
          </a:p>
        </p:txBody>
      </p:sp>
      <p:sp>
        <p:nvSpPr>
          <p:cNvPr id="114" name="Freeform: Shape 113">
            <a:extLst>
              <a:ext uri="{FF2B5EF4-FFF2-40B4-BE49-F238E27FC236}">
                <a16:creationId xmlns:a16="http://schemas.microsoft.com/office/drawing/2014/main" id="{A826FEE9-B0D8-4E98-AAFC-4F4C0FC0E834}"/>
              </a:ext>
            </a:extLst>
          </p:cNvPr>
          <p:cNvSpPr/>
          <p:nvPr/>
        </p:nvSpPr>
        <p:spPr>
          <a:xfrm>
            <a:off x="5622425" y="1538931"/>
            <a:ext cx="1524819" cy="1041475"/>
          </a:xfrm>
          <a:custGeom>
            <a:avLst/>
            <a:gdLst>
              <a:gd name="connsiteX0" fmla="*/ 747760 w 912428"/>
              <a:gd name="connsiteY0" fmla="*/ 513638 h 623202"/>
              <a:gd name="connsiteX1" fmla="*/ 737646 w 912428"/>
              <a:gd name="connsiteY1" fmla="*/ 475912 h 623202"/>
              <a:gd name="connsiteX2" fmla="*/ 775284 w 912428"/>
              <a:gd name="connsiteY2" fmla="*/ 465797 h 623202"/>
              <a:gd name="connsiteX3" fmla="*/ 785398 w 912428"/>
              <a:gd name="connsiteY3" fmla="*/ 503436 h 623202"/>
              <a:gd name="connsiteX4" fmla="*/ 747760 w 912428"/>
              <a:gd name="connsiteY4" fmla="*/ 513638 h 623202"/>
              <a:gd name="connsiteX5" fmla="*/ 639338 w 912428"/>
              <a:gd name="connsiteY5" fmla="*/ 234928 h 623202"/>
              <a:gd name="connsiteX6" fmla="*/ 263872 w 912428"/>
              <a:gd name="connsiteY6" fmla="*/ 170083 h 623202"/>
              <a:gd name="connsiteX7" fmla="*/ 135697 w 912428"/>
              <a:gd name="connsiteY7" fmla="*/ 6 h 623202"/>
              <a:gd name="connsiteX8" fmla="*/ 112508 w 912428"/>
              <a:gd name="connsiteY8" fmla="*/ 142013 h 623202"/>
              <a:gd name="connsiteX9" fmla="*/ 34 w 912428"/>
              <a:gd name="connsiteY9" fmla="*/ 234928 h 623202"/>
              <a:gd name="connsiteX10" fmla="*/ 211414 w 912428"/>
              <a:gd name="connsiteY10" fmla="*/ 260954 h 623202"/>
              <a:gd name="connsiteX11" fmla="*/ 455358 w 912428"/>
              <a:gd name="connsiteY11" fmla="*/ 553620 h 623202"/>
              <a:gd name="connsiteX12" fmla="*/ 912463 w 912428"/>
              <a:gd name="connsiteY12" fmla="*/ 605179 h 623202"/>
              <a:gd name="connsiteX13" fmla="*/ 639338 w 912428"/>
              <a:gd name="connsiteY13" fmla="*/ 234928 h 62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202">
                <a:moveTo>
                  <a:pt x="747760" y="513638"/>
                </a:moveTo>
                <a:cubicBezTo>
                  <a:pt x="734544" y="505991"/>
                  <a:pt x="729998" y="488986"/>
                  <a:pt x="737646" y="475912"/>
                </a:cubicBezTo>
                <a:cubicBezTo>
                  <a:pt x="745205" y="462696"/>
                  <a:pt x="762068" y="458150"/>
                  <a:pt x="775284" y="465797"/>
                </a:cubicBezTo>
                <a:cubicBezTo>
                  <a:pt x="788570" y="473357"/>
                  <a:pt x="793046" y="490220"/>
                  <a:pt x="785398" y="503436"/>
                </a:cubicBezTo>
                <a:cubicBezTo>
                  <a:pt x="777768" y="516581"/>
                  <a:pt x="760976" y="521198"/>
                  <a:pt x="747760" y="513638"/>
                </a:cubicBezTo>
                <a:close/>
                <a:moveTo>
                  <a:pt x="639338" y="234928"/>
                </a:moveTo>
                <a:cubicBezTo>
                  <a:pt x="508697" y="159563"/>
                  <a:pt x="355624" y="160251"/>
                  <a:pt x="263872" y="170083"/>
                </a:cubicBezTo>
                <a:lnTo>
                  <a:pt x="135697" y="6"/>
                </a:lnTo>
                <a:lnTo>
                  <a:pt x="112508" y="142013"/>
                </a:lnTo>
                <a:lnTo>
                  <a:pt x="34" y="234928"/>
                </a:lnTo>
                <a:lnTo>
                  <a:pt x="211414" y="260954"/>
                </a:lnTo>
                <a:cubicBezTo>
                  <a:pt x="248788" y="345341"/>
                  <a:pt x="324787" y="478255"/>
                  <a:pt x="455358" y="553620"/>
                </a:cubicBezTo>
                <a:cubicBezTo>
                  <a:pt x="657030" y="670077"/>
                  <a:pt x="912463" y="605179"/>
                  <a:pt x="912463" y="605179"/>
                </a:cubicBezTo>
                <a:cubicBezTo>
                  <a:pt x="912463" y="605179"/>
                  <a:pt x="841027" y="351402"/>
                  <a:pt x="639338" y="234928"/>
                </a:cubicBezTo>
              </a:path>
            </a:pathLst>
          </a:custGeom>
          <a:blipFill dpi="0" rotWithShape="1">
            <a:blip r:embed="rId2"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5" name="Freeform: Shape 114">
            <a:extLst>
              <a:ext uri="{FF2B5EF4-FFF2-40B4-BE49-F238E27FC236}">
                <a16:creationId xmlns:a16="http://schemas.microsoft.com/office/drawing/2014/main" id="{7FF2CFC9-351A-45E0-947E-1ABE211289DE}"/>
              </a:ext>
            </a:extLst>
          </p:cNvPr>
          <p:cNvSpPr/>
          <p:nvPr/>
        </p:nvSpPr>
        <p:spPr>
          <a:xfrm>
            <a:off x="3915835" y="4860187"/>
            <a:ext cx="1525055" cy="1041421"/>
          </a:xfrm>
          <a:custGeom>
            <a:avLst/>
            <a:gdLst>
              <a:gd name="connsiteX0" fmla="*/ 174920 w 912569"/>
              <a:gd name="connsiteY0" fmla="*/ 147378 h 623170"/>
              <a:gd name="connsiteX1" fmla="*/ 137264 w 912569"/>
              <a:gd name="connsiteY1" fmla="*/ 157493 h 623170"/>
              <a:gd name="connsiteX2" fmla="*/ 127220 w 912569"/>
              <a:gd name="connsiteY2" fmla="*/ 119784 h 623170"/>
              <a:gd name="connsiteX3" fmla="*/ 164876 w 912569"/>
              <a:gd name="connsiteY3" fmla="*/ 109652 h 623170"/>
              <a:gd name="connsiteX4" fmla="*/ 174920 w 912569"/>
              <a:gd name="connsiteY4" fmla="*/ 147378 h 623170"/>
              <a:gd name="connsiteX5" fmla="*/ 701204 w 912569"/>
              <a:gd name="connsiteY5" fmla="*/ 362266 h 623170"/>
              <a:gd name="connsiteX6" fmla="*/ 457260 w 912569"/>
              <a:gd name="connsiteY6" fmla="*/ 69600 h 623170"/>
              <a:gd name="connsiteX7" fmla="*/ 14 w 912569"/>
              <a:gd name="connsiteY7" fmla="*/ 18111 h 623170"/>
              <a:gd name="connsiteX8" fmla="*/ 273280 w 912569"/>
              <a:gd name="connsiteY8" fmla="*/ 388292 h 623170"/>
              <a:gd name="connsiteX9" fmla="*/ 648817 w 912569"/>
              <a:gd name="connsiteY9" fmla="*/ 453189 h 623170"/>
              <a:gd name="connsiteX10" fmla="*/ 776991 w 912569"/>
              <a:gd name="connsiteY10" fmla="*/ 623214 h 623170"/>
              <a:gd name="connsiteX11" fmla="*/ 800180 w 912569"/>
              <a:gd name="connsiteY11" fmla="*/ 481277 h 623170"/>
              <a:gd name="connsiteX12" fmla="*/ 912584 w 912569"/>
              <a:gd name="connsiteY12" fmla="*/ 388292 h 623170"/>
              <a:gd name="connsiteX13" fmla="*/ 701204 w 912569"/>
              <a:gd name="connsiteY13" fmla="*/ 362266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569" h="623170">
                <a:moveTo>
                  <a:pt x="174920" y="147378"/>
                </a:moveTo>
                <a:cubicBezTo>
                  <a:pt x="167343" y="160594"/>
                  <a:pt x="150409" y="165070"/>
                  <a:pt x="137264" y="157493"/>
                </a:cubicBezTo>
                <a:cubicBezTo>
                  <a:pt x="124048" y="149863"/>
                  <a:pt x="119572" y="133000"/>
                  <a:pt x="127220" y="119784"/>
                </a:cubicBezTo>
                <a:cubicBezTo>
                  <a:pt x="134797" y="106621"/>
                  <a:pt x="151660" y="102093"/>
                  <a:pt x="164876" y="109652"/>
                </a:cubicBezTo>
                <a:cubicBezTo>
                  <a:pt x="178091" y="117300"/>
                  <a:pt x="182550" y="134233"/>
                  <a:pt x="174920" y="147378"/>
                </a:cubicBezTo>
                <a:close/>
                <a:moveTo>
                  <a:pt x="701204" y="362266"/>
                </a:moveTo>
                <a:cubicBezTo>
                  <a:pt x="663830" y="277950"/>
                  <a:pt x="587831" y="145035"/>
                  <a:pt x="457260" y="69600"/>
                </a:cubicBezTo>
                <a:cubicBezTo>
                  <a:pt x="255588" y="-46857"/>
                  <a:pt x="14" y="18111"/>
                  <a:pt x="14" y="18111"/>
                </a:cubicBezTo>
                <a:cubicBezTo>
                  <a:pt x="14" y="18111"/>
                  <a:pt x="71608" y="271817"/>
                  <a:pt x="273280" y="388292"/>
                </a:cubicBezTo>
                <a:cubicBezTo>
                  <a:pt x="403921" y="463727"/>
                  <a:pt x="557065" y="463040"/>
                  <a:pt x="648817" y="453189"/>
                </a:cubicBezTo>
                <a:lnTo>
                  <a:pt x="776991" y="623214"/>
                </a:lnTo>
                <a:lnTo>
                  <a:pt x="800180" y="481277"/>
                </a:lnTo>
                <a:lnTo>
                  <a:pt x="912584" y="388292"/>
                </a:lnTo>
                <a:lnTo>
                  <a:pt x="701204" y="362266"/>
                </a:lnTo>
              </a:path>
            </a:pathLst>
          </a:custGeom>
          <a:blipFill dpi="0" rotWithShape="1">
            <a:blip r:embed="rId3"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6" name="Freeform: Shape 115">
            <a:extLst>
              <a:ext uri="{FF2B5EF4-FFF2-40B4-BE49-F238E27FC236}">
                <a16:creationId xmlns:a16="http://schemas.microsoft.com/office/drawing/2014/main" id="{E0A4BA13-3C1C-4956-8AB2-887E226C403A}"/>
              </a:ext>
            </a:extLst>
          </p:cNvPr>
          <p:cNvSpPr/>
          <p:nvPr/>
        </p:nvSpPr>
        <p:spPr>
          <a:xfrm>
            <a:off x="3477503" y="2991822"/>
            <a:ext cx="615070" cy="1629831"/>
          </a:xfrm>
          <a:custGeom>
            <a:avLst/>
            <a:gdLst>
              <a:gd name="connsiteX0" fmla="*/ 159490 w 368048"/>
              <a:gd name="connsiteY0" fmla="*/ 160939 h 975265"/>
              <a:gd name="connsiteX1" fmla="*/ 187085 w 368048"/>
              <a:gd name="connsiteY1" fmla="*/ 188480 h 975265"/>
              <a:gd name="connsiteX2" fmla="*/ 159490 w 368048"/>
              <a:gd name="connsiteY2" fmla="*/ 216075 h 975265"/>
              <a:gd name="connsiteX3" fmla="*/ 131808 w 368048"/>
              <a:gd name="connsiteY3" fmla="*/ 188480 h 975265"/>
              <a:gd name="connsiteX4" fmla="*/ 159490 w 368048"/>
              <a:gd name="connsiteY4" fmla="*/ 160939 h 975265"/>
              <a:gd name="connsiteX5" fmla="*/ 368052 w 368048"/>
              <a:gd name="connsiteY5" fmla="*/ 421605 h 975265"/>
              <a:gd name="connsiteX6" fmla="*/ 183984 w 368048"/>
              <a:gd name="connsiteY6" fmla="*/ 25 h 975265"/>
              <a:gd name="connsiteX7" fmla="*/ 3 w 368048"/>
              <a:gd name="connsiteY7" fmla="*/ 421605 h 975265"/>
              <a:gd name="connsiteX8" fmla="*/ 131544 w 368048"/>
              <a:gd name="connsiteY8" fmla="*/ 779257 h 975265"/>
              <a:gd name="connsiteX9" fmla="*/ 48320 w 368048"/>
              <a:gd name="connsiteY9" fmla="*/ 975290 h 975265"/>
              <a:gd name="connsiteX10" fmla="*/ 182891 w 368048"/>
              <a:gd name="connsiteY10" fmla="*/ 924418 h 975265"/>
              <a:gd name="connsiteX11" fmla="*/ 319665 w 368048"/>
              <a:gd name="connsiteY11" fmla="*/ 975290 h 975265"/>
              <a:gd name="connsiteX12" fmla="*/ 236441 w 368048"/>
              <a:gd name="connsiteY12" fmla="*/ 779257 h 975265"/>
              <a:gd name="connsiteX13" fmla="*/ 368052 w 368048"/>
              <a:gd name="connsiteY13" fmla="*/ 421605 h 97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048" h="975265">
                <a:moveTo>
                  <a:pt x="159490" y="160939"/>
                </a:moveTo>
                <a:cubicBezTo>
                  <a:pt x="174768" y="160939"/>
                  <a:pt x="187085" y="173274"/>
                  <a:pt x="187085" y="188480"/>
                </a:cubicBezTo>
                <a:cubicBezTo>
                  <a:pt x="187085" y="203687"/>
                  <a:pt x="174768" y="216075"/>
                  <a:pt x="159490" y="216075"/>
                </a:cubicBezTo>
                <a:cubicBezTo>
                  <a:pt x="144284" y="216145"/>
                  <a:pt x="131808" y="203687"/>
                  <a:pt x="131808" y="188480"/>
                </a:cubicBezTo>
                <a:cubicBezTo>
                  <a:pt x="131808" y="173274"/>
                  <a:pt x="144284" y="160868"/>
                  <a:pt x="159490" y="160939"/>
                </a:cubicBezTo>
                <a:close/>
                <a:moveTo>
                  <a:pt x="368052" y="421605"/>
                </a:moveTo>
                <a:cubicBezTo>
                  <a:pt x="368052" y="188745"/>
                  <a:pt x="183984" y="25"/>
                  <a:pt x="183984" y="25"/>
                </a:cubicBezTo>
                <a:cubicBezTo>
                  <a:pt x="183984" y="25"/>
                  <a:pt x="3" y="188815"/>
                  <a:pt x="3" y="421605"/>
                </a:cubicBezTo>
                <a:cubicBezTo>
                  <a:pt x="3" y="572493"/>
                  <a:pt x="77166" y="704721"/>
                  <a:pt x="131544" y="779257"/>
                </a:cubicBezTo>
                <a:lnTo>
                  <a:pt x="48320" y="975290"/>
                </a:lnTo>
                <a:lnTo>
                  <a:pt x="182891" y="924418"/>
                </a:lnTo>
                <a:lnTo>
                  <a:pt x="319665" y="975290"/>
                </a:lnTo>
                <a:lnTo>
                  <a:pt x="236441" y="779257"/>
                </a:lnTo>
                <a:cubicBezTo>
                  <a:pt x="290819" y="704721"/>
                  <a:pt x="368052" y="572493"/>
                  <a:pt x="368052" y="421605"/>
                </a:cubicBezTo>
              </a:path>
            </a:pathLst>
          </a:custGeom>
          <a:blipFill dpi="0" rotWithShape="1">
            <a:blip r:embed="rId4"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7" name="Freeform: Shape 116">
            <a:extLst>
              <a:ext uri="{FF2B5EF4-FFF2-40B4-BE49-F238E27FC236}">
                <a16:creationId xmlns:a16="http://schemas.microsoft.com/office/drawing/2014/main" id="{01130726-7E67-4D6D-B0C0-4A986EB78A63}"/>
              </a:ext>
            </a:extLst>
          </p:cNvPr>
          <p:cNvSpPr/>
          <p:nvPr/>
        </p:nvSpPr>
        <p:spPr>
          <a:xfrm>
            <a:off x="6008660" y="4714584"/>
            <a:ext cx="1524819" cy="1041421"/>
          </a:xfrm>
          <a:custGeom>
            <a:avLst/>
            <a:gdLst>
              <a:gd name="connsiteX0" fmla="*/ 189319 w 912428"/>
              <a:gd name="connsiteY0" fmla="*/ 556140 h 623170"/>
              <a:gd name="connsiteX1" fmla="*/ 151593 w 912428"/>
              <a:gd name="connsiteY1" fmla="*/ 545938 h 623170"/>
              <a:gd name="connsiteX2" fmla="*/ 161707 w 912428"/>
              <a:gd name="connsiteY2" fmla="*/ 508299 h 623170"/>
              <a:gd name="connsiteX3" fmla="*/ 199363 w 912428"/>
              <a:gd name="connsiteY3" fmla="*/ 518343 h 623170"/>
              <a:gd name="connsiteX4" fmla="*/ 189319 w 912428"/>
              <a:gd name="connsiteY4" fmla="*/ 556140 h 623170"/>
              <a:gd name="connsiteX5" fmla="*/ 912464 w 912428"/>
              <a:gd name="connsiteY5" fmla="*/ 235034 h 623170"/>
              <a:gd name="connsiteX6" fmla="*/ 801100 w 912428"/>
              <a:gd name="connsiteY6" fmla="*/ 143899 h 623170"/>
              <a:gd name="connsiteX7" fmla="*/ 776801 w 912428"/>
              <a:gd name="connsiteY7" fmla="*/ 42 h 623170"/>
              <a:gd name="connsiteX8" fmla="*/ 648626 w 912428"/>
              <a:gd name="connsiteY8" fmla="*/ 170048 h 623170"/>
              <a:gd name="connsiteX9" fmla="*/ 273159 w 912428"/>
              <a:gd name="connsiteY9" fmla="*/ 235034 h 623170"/>
              <a:gd name="connsiteX10" fmla="*/ 35 w 912428"/>
              <a:gd name="connsiteY10" fmla="*/ 605144 h 623170"/>
              <a:gd name="connsiteX11" fmla="*/ 457139 w 912428"/>
              <a:gd name="connsiteY11" fmla="*/ 553656 h 623170"/>
              <a:gd name="connsiteX12" fmla="*/ 701013 w 912428"/>
              <a:gd name="connsiteY12" fmla="*/ 260990 h 623170"/>
              <a:gd name="connsiteX13" fmla="*/ 912464 w 912428"/>
              <a:gd name="connsiteY13" fmla="*/ 235034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28" h="623170">
                <a:moveTo>
                  <a:pt x="189319" y="556140"/>
                </a:moveTo>
                <a:cubicBezTo>
                  <a:pt x="176033" y="563700"/>
                  <a:pt x="159240" y="559153"/>
                  <a:pt x="151593" y="545938"/>
                </a:cubicBezTo>
                <a:cubicBezTo>
                  <a:pt x="144016" y="532722"/>
                  <a:pt x="148491" y="515859"/>
                  <a:pt x="161707" y="508299"/>
                </a:cubicBezTo>
                <a:cubicBezTo>
                  <a:pt x="174923" y="500652"/>
                  <a:pt x="191786" y="505128"/>
                  <a:pt x="199363" y="518343"/>
                </a:cubicBezTo>
                <a:cubicBezTo>
                  <a:pt x="207010" y="531559"/>
                  <a:pt x="202535" y="548352"/>
                  <a:pt x="189319" y="556140"/>
                </a:cubicBezTo>
                <a:close/>
                <a:moveTo>
                  <a:pt x="912464" y="235034"/>
                </a:moveTo>
                <a:lnTo>
                  <a:pt x="801100" y="143899"/>
                </a:lnTo>
                <a:lnTo>
                  <a:pt x="776801" y="42"/>
                </a:lnTo>
                <a:lnTo>
                  <a:pt x="648626" y="170048"/>
                </a:lnTo>
                <a:cubicBezTo>
                  <a:pt x="556944" y="160216"/>
                  <a:pt x="403871" y="159529"/>
                  <a:pt x="273159" y="235034"/>
                </a:cubicBezTo>
                <a:cubicBezTo>
                  <a:pt x="71541" y="351350"/>
                  <a:pt x="35" y="605144"/>
                  <a:pt x="35" y="605144"/>
                </a:cubicBezTo>
                <a:cubicBezTo>
                  <a:pt x="35" y="605144"/>
                  <a:pt x="255397" y="670113"/>
                  <a:pt x="457139" y="553656"/>
                </a:cubicBezTo>
                <a:cubicBezTo>
                  <a:pt x="587781" y="478291"/>
                  <a:pt x="663709" y="345376"/>
                  <a:pt x="701013" y="260990"/>
                </a:cubicBezTo>
                <a:lnTo>
                  <a:pt x="912464" y="235034"/>
                </a:lnTo>
              </a:path>
            </a:pathLst>
          </a:custGeom>
          <a:blipFill dpi="0" rotWithShape="1">
            <a:blip r:embed="rId5"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118" name="Freeform: Shape 117">
            <a:extLst>
              <a:ext uri="{FF2B5EF4-FFF2-40B4-BE49-F238E27FC236}">
                <a16:creationId xmlns:a16="http://schemas.microsoft.com/office/drawing/2014/main" id="{648C4EB3-DCC9-4B1F-8DB3-A3B3056FF14E}"/>
              </a:ext>
            </a:extLst>
          </p:cNvPr>
          <p:cNvSpPr/>
          <p:nvPr/>
        </p:nvSpPr>
        <p:spPr>
          <a:xfrm>
            <a:off x="3785038" y="1677070"/>
            <a:ext cx="1524938" cy="1041675"/>
          </a:xfrm>
          <a:custGeom>
            <a:avLst/>
            <a:gdLst>
              <a:gd name="connsiteX0" fmla="*/ 750911 w 912499"/>
              <a:gd name="connsiteY0" fmla="*/ 115073 h 623322"/>
              <a:gd name="connsiteX1" fmla="*/ 713114 w 912499"/>
              <a:gd name="connsiteY1" fmla="*/ 104958 h 623322"/>
              <a:gd name="connsiteX2" fmla="*/ 723229 w 912499"/>
              <a:gd name="connsiteY2" fmla="*/ 67232 h 623322"/>
              <a:gd name="connsiteX3" fmla="*/ 760955 w 912499"/>
              <a:gd name="connsiteY3" fmla="*/ 77276 h 623322"/>
              <a:gd name="connsiteX4" fmla="*/ 750911 w 912499"/>
              <a:gd name="connsiteY4" fmla="*/ 115073 h 623322"/>
              <a:gd name="connsiteX5" fmla="*/ 455338 w 912499"/>
              <a:gd name="connsiteY5" fmla="*/ 69576 h 623322"/>
              <a:gd name="connsiteX6" fmla="*/ 211464 w 912499"/>
              <a:gd name="connsiteY6" fmla="*/ 362312 h 623322"/>
              <a:gd name="connsiteX7" fmla="*/ 13 w 912499"/>
              <a:gd name="connsiteY7" fmla="*/ 388338 h 623322"/>
              <a:gd name="connsiteX8" fmla="*/ 111395 w 912499"/>
              <a:gd name="connsiteY8" fmla="*/ 479403 h 623322"/>
              <a:gd name="connsiteX9" fmla="*/ 135747 w 912499"/>
              <a:gd name="connsiteY9" fmla="*/ 623331 h 623322"/>
              <a:gd name="connsiteX10" fmla="*/ 263922 w 912499"/>
              <a:gd name="connsiteY10" fmla="*/ 453165 h 623322"/>
              <a:gd name="connsiteX11" fmla="*/ 639335 w 912499"/>
              <a:gd name="connsiteY11" fmla="*/ 388338 h 623322"/>
              <a:gd name="connsiteX12" fmla="*/ 912512 w 912499"/>
              <a:gd name="connsiteY12" fmla="*/ 18017 h 623322"/>
              <a:gd name="connsiteX13" fmla="*/ 455338 w 912499"/>
              <a:gd name="connsiteY13" fmla="*/ 69576 h 62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499" h="623322">
                <a:moveTo>
                  <a:pt x="750911" y="115073"/>
                </a:moveTo>
                <a:cubicBezTo>
                  <a:pt x="737695" y="122650"/>
                  <a:pt x="720762" y="118104"/>
                  <a:pt x="713114" y="104958"/>
                </a:cubicBezTo>
                <a:cubicBezTo>
                  <a:pt x="705537" y="91743"/>
                  <a:pt x="710083" y="74879"/>
                  <a:pt x="723229" y="67232"/>
                </a:cubicBezTo>
                <a:cubicBezTo>
                  <a:pt x="736374" y="59602"/>
                  <a:pt x="753378" y="64131"/>
                  <a:pt x="760955" y="77276"/>
                </a:cubicBezTo>
                <a:cubicBezTo>
                  <a:pt x="768603" y="90492"/>
                  <a:pt x="764056" y="107425"/>
                  <a:pt x="750911" y="115073"/>
                </a:cubicBezTo>
                <a:close/>
                <a:moveTo>
                  <a:pt x="455338" y="69576"/>
                </a:moveTo>
                <a:cubicBezTo>
                  <a:pt x="324696" y="145011"/>
                  <a:pt x="248785" y="277925"/>
                  <a:pt x="211464" y="362312"/>
                </a:cubicBezTo>
                <a:lnTo>
                  <a:pt x="13" y="388338"/>
                </a:lnTo>
                <a:lnTo>
                  <a:pt x="111395" y="479403"/>
                </a:lnTo>
                <a:lnTo>
                  <a:pt x="135747" y="623331"/>
                </a:lnTo>
                <a:lnTo>
                  <a:pt x="263922" y="453165"/>
                </a:lnTo>
                <a:cubicBezTo>
                  <a:pt x="355674" y="463015"/>
                  <a:pt x="508747" y="463703"/>
                  <a:pt x="639335" y="388338"/>
                </a:cubicBezTo>
                <a:cubicBezTo>
                  <a:pt x="841077" y="271793"/>
                  <a:pt x="912512" y="18017"/>
                  <a:pt x="912512" y="18017"/>
                </a:cubicBezTo>
                <a:cubicBezTo>
                  <a:pt x="912512" y="18017"/>
                  <a:pt x="657080" y="-46828"/>
                  <a:pt x="455338" y="69576"/>
                </a:cubicBezTo>
              </a:path>
            </a:pathLst>
          </a:custGeom>
          <a:blipFill dpi="0" rotWithShape="1">
            <a:blip r:embed="rId6" cstate="print">
              <a:extLst>
                <a:ext uri="{28A0092B-C50C-407E-A947-70E740481C1C}">
                  <a14:useLocalDpi xmlns:a14="http://schemas.microsoft.com/office/drawing/2010/main" val="0"/>
                </a:ext>
              </a:extLst>
            </a:blip>
            <a:srcRect/>
            <a:stretch>
              <a:fillRect/>
            </a:stretch>
          </a:blipFill>
          <a:ln w="17617" cap="flat">
            <a:noFill/>
            <a:prstDash val="solid"/>
            <a:miter/>
          </a:ln>
        </p:spPr>
        <p:txBody>
          <a:bodyPr rtlCol="0" anchor="ctr"/>
          <a:lstStyle/>
          <a:p>
            <a:endParaRPr lang="x-none"/>
          </a:p>
        </p:txBody>
      </p:sp>
      <p:sp>
        <p:nvSpPr>
          <p:cNvPr id="69" name="Freeform: Shape 68">
            <a:extLst>
              <a:ext uri="{FF2B5EF4-FFF2-40B4-BE49-F238E27FC236}">
                <a16:creationId xmlns:a16="http://schemas.microsoft.com/office/drawing/2014/main" id="{8EFAA155-EF74-4741-B565-6BE5F7455AE6}"/>
              </a:ext>
            </a:extLst>
          </p:cNvPr>
          <p:cNvSpPr/>
          <p:nvPr/>
        </p:nvSpPr>
        <p:spPr>
          <a:xfrm>
            <a:off x="9897070" y="1139587"/>
            <a:ext cx="69815" cy="91419"/>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70" name="Freeform: Shape 69">
            <a:extLst>
              <a:ext uri="{FF2B5EF4-FFF2-40B4-BE49-F238E27FC236}">
                <a16:creationId xmlns:a16="http://schemas.microsoft.com/office/drawing/2014/main" id="{C1FEF68A-22E8-49F3-BA27-DE89CA7F002E}"/>
              </a:ext>
            </a:extLst>
          </p:cNvPr>
          <p:cNvSpPr/>
          <p:nvPr/>
        </p:nvSpPr>
        <p:spPr>
          <a:xfrm>
            <a:off x="9977069" y="1163310"/>
            <a:ext cx="61012" cy="69209"/>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71" name="Freeform: Shape 70">
            <a:extLst>
              <a:ext uri="{FF2B5EF4-FFF2-40B4-BE49-F238E27FC236}">
                <a16:creationId xmlns:a16="http://schemas.microsoft.com/office/drawing/2014/main" id="{50D1D843-B517-44A4-A0D9-69D69216B420}"/>
              </a:ext>
            </a:extLst>
          </p:cNvPr>
          <p:cNvSpPr/>
          <p:nvPr/>
        </p:nvSpPr>
        <p:spPr>
          <a:xfrm>
            <a:off x="10048498" y="1163310"/>
            <a:ext cx="57705" cy="69209"/>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72" name="Freeform: Shape 71">
            <a:extLst>
              <a:ext uri="{FF2B5EF4-FFF2-40B4-BE49-F238E27FC236}">
                <a16:creationId xmlns:a16="http://schemas.microsoft.com/office/drawing/2014/main" id="{932C0CE4-8F5E-4FF3-BA63-26B5929C2C57}"/>
              </a:ext>
            </a:extLst>
          </p:cNvPr>
          <p:cNvSpPr/>
          <p:nvPr/>
        </p:nvSpPr>
        <p:spPr>
          <a:xfrm>
            <a:off x="10115892" y="1139587"/>
            <a:ext cx="11224" cy="91419"/>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73" name="Freeform: Shape 72">
            <a:extLst>
              <a:ext uri="{FF2B5EF4-FFF2-40B4-BE49-F238E27FC236}">
                <a16:creationId xmlns:a16="http://schemas.microsoft.com/office/drawing/2014/main" id="{BAE027ED-2B83-4D73-969A-37FDC5F0E913}"/>
              </a:ext>
            </a:extLst>
          </p:cNvPr>
          <p:cNvSpPr/>
          <p:nvPr/>
        </p:nvSpPr>
        <p:spPr>
          <a:xfrm>
            <a:off x="10136966" y="1138027"/>
            <a:ext cx="38739" cy="92978"/>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74" name="Freeform: Shape 73">
            <a:extLst>
              <a:ext uri="{FF2B5EF4-FFF2-40B4-BE49-F238E27FC236}">
                <a16:creationId xmlns:a16="http://schemas.microsoft.com/office/drawing/2014/main" id="{C4454715-A6E5-4624-829D-38EFC3846AFF}"/>
              </a:ext>
            </a:extLst>
          </p:cNvPr>
          <p:cNvSpPr/>
          <p:nvPr/>
        </p:nvSpPr>
        <p:spPr>
          <a:xfrm>
            <a:off x="10179766" y="1139587"/>
            <a:ext cx="11224" cy="91419"/>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75" name="Freeform: Shape 74">
            <a:extLst>
              <a:ext uri="{FF2B5EF4-FFF2-40B4-BE49-F238E27FC236}">
                <a16:creationId xmlns:a16="http://schemas.microsoft.com/office/drawing/2014/main" id="{99796EE8-9C10-4D80-98F8-0B9A88DBEA2F}"/>
              </a:ext>
            </a:extLst>
          </p:cNvPr>
          <p:cNvSpPr/>
          <p:nvPr/>
        </p:nvSpPr>
        <p:spPr>
          <a:xfrm>
            <a:off x="10204667" y="1163310"/>
            <a:ext cx="57705" cy="69209"/>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76" name="Freeform: Shape 75">
            <a:extLst>
              <a:ext uri="{FF2B5EF4-FFF2-40B4-BE49-F238E27FC236}">
                <a16:creationId xmlns:a16="http://schemas.microsoft.com/office/drawing/2014/main" id="{EF23D20E-F984-457D-8639-80D6701E54EC}"/>
              </a:ext>
            </a:extLst>
          </p:cNvPr>
          <p:cNvSpPr/>
          <p:nvPr/>
        </p:nvSpPr>
        <p:spPr>
          <a:xfrm>
            <a:off x="10310981" y="1139587"/>
            <a:ext cx="12084" cy="91419"/>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77" name="Freeform: Shape 76">
            <a:extLst>
              <a:ext uri="{FF2B5EF4-FFF2-40B4-BE49-F238E27FC236}">
                <a16:creationId xmlns:a16="http://schemas.microsoft.com/office/drawing/2014/main" id="{AC1725E4-87C6-4135-AA4D-E84EF7E0E78D}"/>
              </a:ext>
            </a:extLst>
          </p:cNvPr>
          <p:cNvSpPr/>
          <p:nvPr/>
        </p:nvSpPr>
        <p:spPr>
          <a:xfrm>
            <a:off x="10338489" y="1163310"/>
            <a:ext cx="55017" cy="69209"/>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78" name="Freeform: Shape 77">
            <a:extLst>
              <a:ext uri="{FF2B5EF4-FFF2-40B4-BE49-F238E27FC236}">
                <a16:creationId xmlns:a16="http://schemas.microsoft.com/office/drawing/2014/main" id="{82E462DE-0823-424D-B80D-301B76C576F4}"/>
              </a:ext>
            </a:extLst>
          </p:cNvPr>
          <p:cNvSpPr/>
          <p:nvPr/>
        </p:nvSpPr>
        <p:spPr>
          <a:xfrm>
            <a:off x="10406611" y="1139587"/>
            <a:ext cx="11230" cy="91419"/>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79" name="Freeform: Shape 78">
            <a:extLst>
              <a:ext uri="{FF2B5EF4-FFF2-40B4-BE49-F238E27FC236}">
                <a16:creationId xmlns:a16="http://schemas.microsoft.com/office/drawing/2014/main" id="{F59C975A-1AD6-4D37-AC60-AF3D62566BCA}"/>
              </a:ext>
            </a:extLst>
          </p:cNvPr>
          <p:cNvSpPr/>
          <p:nvPr/>
        </p:nvSpPr>
        <p:spPr>
          <a:xfrm>
            <a:off x="10431432" y="1163310"/>
            <a:ext cx="61039" cy="69209"/>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80" name="Freeform: Shape 79">
            <a:extLst>
              <a:ext uri="{FF2B5EF4-FFF2-40B4-BE49-F238E27FC236}">
                <a16:creationId xmlns:a16="http://schemas.microsoft.com/office/drawing/2014/main" id="{BA99CBBE-4839-466A-A90B-FCC0756CE98A}"/>
              </a:ext>
            </a:extLst>
          </p:cNvPr>
          <p:cNvSpPr/>
          <p:nvPr/>
        </p:nvSpPr>
        <p:spPr>
          <a:xfrm>
            <a:off x="10506302" y="1163310"/>
            <a:ext cx="53844" cy="67696"/>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81" name="Freeform: Shape 80">
            <a:extLst>
              <a:ext uri="{FF2B5EF4-FFF2-40B4-BE49-F238E27FC236}">
                <a16:creationId xmlns:a16="http://schemas.microsoft.com/office/drawing/2014/main" id="{27A5AF3E-9873-4F7D-945A-5698AA9C40A1}"/>
              </a:ext>
            </a:extLst>
          </p:cNvPr>
          <p:cNvSpPr/>
          <p:nvPr/>
        </p:nvSpPr>
        <p:spPr>
          <a:xfrm>
            <a:off x="10573330" y="1139587"/>
            <a:ext cx="57465" cy="92932"/>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82" name="Freeform: Shape 81">
            <a:extLst>
              <a:ext uri="{FF2B5EF4-FFF2-40B4-BE49-F238E27FC236}">
                <a16:creationId xmlns:a16="http://schemas.microsoft.com/office/drawing/2014/main" id="{5CAE0686-1B2E-40E8-9363-6AF35FF33858}"/>
              </a:ext>
            </a:extLst>
          </p:cNvPr>
          <p:cNvSpPr/>
          <p:nvPr/>
        </p:nvSpPr>
        <p:spPr>
          <a:xfrm>
            <a:off x="10643946" y="1163310"/>
            <a:ext cx="55017" cy="69209"/>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83" name="Freeform: Shape 82">
            <a:extLst>
              <a:ext uri="{FF2B5EF4-FFF2-40B4-BE49-F238E27FC236}">
                <a16:creationId xmlns:a16="http://schemas.microsoft.com/office/drawing/2014/main" id="{DD1551D2-8328-422C-95C5-8F5AEDD03B24}"/>
              </a:ext>
            </a:extLst>
          </p:cNvPr>
          <p:cNvSpPr/>
          <p:nvPr/>
        </p:nvSpPr>
        <p:spPr>
          <a:xfrm>
            <a:off x="10748879" y="1139587"/>
            <a:ext cx="87294" cy="91419"/>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84" name="Freeform: Shape 83">
            <a:extLst>
              <a:ext uri="{FF2B5EF4-FFF2-40B4-BE49-F238E27FC236}">
                <a16:creationId xmlns:a16="http://schemas.microsoft.com/office/drawing/2014/main" id="{E2C52A3C-9653-4138-8F30-104D7CCCFA55}"/>
              </a:ext>
            </a:extLst>
          </p:cNvPr>
          <p:cNvSpPr/>
          <p:nvPr/>
        </p:nvSpPr>
        <p:spPr>
          <a:xfrm>
            <a:off x="10850444" y="1163310"/>
            <a:ext cx="61039" cy="69209"/>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85" name="Freeform: Shape 84">
            <a:extLst>
              <a:ext uri="{FF2B5EF4-FFF2-40B4-BE49-F238E27FC236}">
                <a16:creationId xmlns:a16="http://schemas.microsoft.com/office/drawing/2014/main" id="{8F9381C6-EE3D-4A5F-84AE-287305488896}"/>
              </a:ext>
            </a:extLst>
          </p:cNvPr>
          <p:cNvSpPr/>
          <p:nvPr/>
        </p:nvSpPr>
        <p:spPr>
          <a:xfrm>
            <a:off x="10925181" y="1163310"/>
            <a:ext cx="36005" cy="67696"/>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86" name="Freeform: Shape 85">
            <a:extLst>
              <a:ext uri="{FF2B5EF4-FFF2-40B4-BE49-F238E27FC236}">
                <a16:creationId xmlns:a16="http://schemas.microsoft.com/office/drawing/2014/main" id="{9B6E28AC-BEEA-4299-86E7-92E691328ACB}"/>
              </a:ext>
            </a:extLst>
          </p:cNvPr>
          <p:cNvSpPr/>
          <p:nvPr/>
        </p:nvSpPr>
        <p:spPr>
          <a:xfrm>
            <a:off x="10967927" y="1139587"/>
            <a:ext cx="11230" cy="91419"/>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87" name="Freeform: Shape 86">
            <a:extLst>
              <a:ext uri="{FF2B5EF4-FFF2-40B4-BE49-F238E27FC236}">
                <a16:creationId xmlns:a16="http://schemas.microsoft.com/office/drawing/2014/main" id="{CF193491-419B-4409-A9E5-3C20D16D8A23}"/>
              </a:ext>
            </a:extLst>
          </p:cNvPr>
          <p:cNvSpPr/>
          <p:nvPr/>
        </p:nvSpPr>
        <p:spPr>
          <a:xfrm>
            <a:off x="10996243" y="1163310"/>
            <a:ext cx="53850" cy="67696"/>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88" name="Freeform: Shape 87">
            <a:extLst>
              <a:ext uri="{FF2B5EF4-FFF2-40B4-BE49-F238E27FC236}">
                <a16:creationId xmlns:a16="http://schemas.microsoft.com/office/drawing/2014/main" id="{6077A88C-4DC3-440B-A5F3-F93E8E86CCD2}"/>
              </a:ext>
            </a:extLst>
          </p:cNvPr>
          <p:cNvSpPr/>
          <p:nvPr/>
        </p:nvSpPr>
        <p:spPr>
          <a:xfrm>
            <a:off x="11063557" y="1163310"/>
            <a:ext cx="61086" cy="69209"/>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89" name="Freeform: Shape 88">
            <a:extLst>
              <a:ext uri="{FF2B5EF4-FFF2-40B4-BE49-F238E27FC236}">
                <a16:creationId xmlns:a16="http://schemas.microsoft.com/office/drawing/2014/main" id="{580DC2A8-BA92-485B-8723-E51278EE4E31}"/>
              </a:ext>
            </a:extLst>
          </p:cNvPr>
          <p:cNvSpPr/>
          <p:nvPr/>
        </p:nvSpPr>
        <p:spPr>
          <a:xfrm>
            <a:off x="9896577" y="1297975"/>
            <a:ext cx="69062" cy="91418"/>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90" name="Freeform: Shape 89">
            <a:extLst>
              <a:ext uri="{FF2B5EF4-FFF2-40B4-BE49-F238E27FC236}">
                <a16:creationId xmlns:a16="http://schemas.microsoft.com/office/drawing/2014/main" id="{AAFA27BD-8FBC-476A-B2C9-68D5110BDFBC}"/>
              </a:ext>
            </a:extLst>
          </p:cNvPr>
          <p:cNvSpPr/>
          <p:nvPr/>
        </p:nvSpPr>
        <p:spPr>
          <a:xfrm>
            <a:off x="9980924" y="1297975"/>
            <a:ext cx="11230" cy="91418"/>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91" name="Freeform: Shape 90">
            <a:extLst>
              <a:ext uri="{FF2B5EF4-FFF2-40B4-BE49-F238E27FC236}">
                <a16:creationId xmlns:a16="http://schemas.microsoft.com/office/drawing/2014/main" id="{54340E45-8E66-4EC0-B5F9-CED694D6804F}"/>
              </a:ext>
            </a:extLst>
          </p:cNvPr>
          <p:cNvSpPr/>
          <p:nvPr/>
        </p:nvSpPr>
        <p:spPr>
          <a:xfrm>
            <a:off x="10005077" y="1321672"/>
            <a:ext cx="62073" cy="69235"/>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92" name="Freeform: Shape 91">
            <a:extLst>
              <a:ext uri="{FF2B5EF4-FFF2-40B4-BE49-F238E27FC236}">
                <a16:creationId xmlns:a16="http://schemas.microsoft.com/office/drawing/2014/main" id="{E143160A-C369-465D-BE5E-99FC6A3DED85}"/>
              </a:ext>
            </a:extLst>
          </p:cNvPr>
          <p:cNvSpPr/>
          <p:nvPr/>
        </p:nvSpPr>
        <p:spPr>
          <a:xfrm>
            <a:off x="10080388" y="1297975"/>
            <a:ext cx="11224" cy="91418"/>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93" name="Freeform: Shape 92">
            <a:extLst>
              <a:ext uri="{FF2B5EF4-FFF2-40B4-BE49-F238E27FC236}">
                <a16:creationId xmlns:a16="http://schemas.microsoft.com/office/drawing/2014/main" id="{962D4F21-B89C-4377-9C92-B3F7B94EAFD2}"/>
              </a:ext>
            </a:extLst>
          </p:cNvPr>
          <p:cNvSpPr/>
          <p:nvPr/>
        </p:nvSpPr>
        <p:spPr>
          <a:xfrm>
            <a:off x="10108704" y="1321672"/>
            <a:ext cx="53844" cy="67722"/>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94" name="Freeform: Shape 93">
            <a:extLst>
              <a:ext uri="{FF2B5EF4-FFF2-40B4-BE49-F238E27FC236}">
                <a16:creationId xmlns:a16="http://schemas.microsoft.com/office/drawing/2014/main" id="{1BDEBC3A-228F-4405-B941-4B67C461AA13}"/>
              </a:ext>
            </a:extLst>
          </p:cNvPr>
          <p:cNvSpPr/>
          <p:nvPr/>
        </p:nvSpPr>
        <p:spPr>
          <a:xfrm>
            <a:off x="10172964" y="1323158"/>
            <a:ext cx="60779" cy="66236"/>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95" name="Freeform: Shape 94">
            <a:extLst>
              <a:ext uri="{FF2B5EF4-FFF2-40B4-BE49-F238E27FC236}">
                <a16:creationId xmlns:a16="http://schemas.microsoft.com/office/drawing/2014/main" id="{5045C136-44C3-4703-86A5-0320481AD7FF}"/>
              </a:ext>
            </a:extLst>
          </p:cNvPr>
          <p:cNvSpPr/>
          <p:nvPr/>
        </p:nvSpPr>
        <p:spPr>
          <a:xfrm>
            <a:off x="10239838" y="1321672"/>
            <a:ext cx="61032" cy="69235"/>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96" name="Freeform: Shape 95">
            <a:extLst>
              <a:ext uri="{FF2B5EF4-FFF2-40B4-BE49-F238E27FC236}">
                <a16:creationId xmlns:a16="http://schemas.microsoft.com/office/drawing/2014/main" id="{6A18347D-A764-4CA9-9880-96829C8FE4BF}"/>
              </a:ext>
            </a:extLst>
          </p:cNvPr>
          <p:cNvSpPr/>
          <p:nvPr/>
        </p:nvSpPr>
        <p:spPr>
          <a:xfrm>
            <a:off x="10310220" y="1321672"/>
            <a:ext cx="55017" cy="69235"/>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97" name="Freeform: Shape 96">
            <a:extLst>
              <a:ext uri="{FF2B5EF4-FFF2-40B4-BE49-F238E27FC236}">
                <a16:creationId xmlns:a16="http://schemas.microsoft.com/office/drawing/2014/main" id="{8691ECEB-F7C5-4FDC-9F54-00D608EA6C7D}"/>
              </a:ext>
            </a:extLst>
          </p:cNvPr>
          <p:cNvSpPr/>
          <p:nvPr/>
        </p:nvSpPr>
        <p:spPr>
          <a:xfrm>
            <a:off x="10378655" y="1297975"/>
            <a:ext cx="11230" cy="91418"/>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98" name="Freeform: Shape 97">
            <a:extLst>
              <a:ext uri="{FF2B5EF4-FFF2-40B4-BE49-F238E27FC236}">
                <a16:creationId xmlns:a16="http://schemas.microsoft.com/office/drawing/2014/main" id="{16FC1C99-BF11-4D5E-9E9C-569D7AC4847A}"/>
              </a:ext>
            </a:extLst>
          </p:cNvPr>
          <p:cNvSpPr/>
          <p:nvPr/>
        </p:nvSpPr>
        <p:spPr>
          <a:xfrm>
            <a:off x="10402803" y="1321672"/>
            <a:ext cx="62079" cy="69235"/>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99" name="Freeform: Shape 98">
            <a:extLst>
              <a:ext uri="{FF2B5EF4-FFF2-40B4-BE49-F238E27FC236}">
                <a16:creationId xmlns:a16="http://schemas.microsoft.com/office/drawing/2014/main" id="{8355E58E-0EAF-4D05-AD78-A83B8930962D}"/>
              </a:ext>
            </a:extLst>
          </p:cNvPr>
          <p:cNvSpPr/>
          <p:nvPr/>
        </p:nvSpPr>
        <p:spPr>
          <a:xfrm>
            <a:off x="10478033" y="1321672"/>
            <a:ext cx="53850" cy="67722"/>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100" name="Freeform: Shape 99">
            <a:extLst>
              <a:ext uri="{FF2B5EF4-FFF2-40B4-BE49-F238E27FC236}">
                <a16:creationId xmlns:a16="http://schemas.microsoft.com/office/drawing/2014/main" id="{A91E1C9B-AF32-4DEA-8C43-BE6DF2257F3F}"/>
              </a:ext>
            </a:extLst>
          </p:cNvPr>
          <p:cNvSpPr/>
          <p:nvPr/>
        </p:nvSpPr>
        <p:spPr>
          <a:xfrm>
            <a:off x="10544621" y="1321672"/>
            <a:ext cx="55017" cy="69235"/>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101" name="Freeform: Shape 100">
            <a:extLst>
              <a:ext uri="{FF2B5EF4-FFF2-40B4-BE49-F238E27FC236}">
                <a16:creationId xmlns:a16="http://schemas.microsoft.com/office/drawing/2014/main" id="{6DBE1352-61FE-402B-B259-B0B5FC406281}"/>
              </a:ext>
            </a:extLst>
          </p:cNvPr>
          <p:cNvSpPr/>
          <p:nvPr/>
        </p:nvSpPr>
        <p:spPr>
          <a:xfrm>
            <a:off x="10632822" y="1297975"/>
            <a:ext cx="85600" cy="91418"/>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102" name="Freeform: Shape 101">
            <a:extLst>
              <a:ext uri="{FF2B5EF4-FFF2-40B4-BE49-F238E27FC236}">
                <a16:creationId xmlns:a16="http://schemas.microsoft.com/office/drawing/2014/main" id="{9194F677-3BBE-4358-B2C8-803BC66EC4EC}"/>
              </a:ext>
            </a:extLst>
          </p:cNvPr>
          <p:cNvSpPr/>
          <p:nvPr/>
        </p:nvSpPr>
        <p:spPr>
          <a:xfrm>
            <a:off x="10726425" y="1297975"/>
            <a:ext cx="11230" cy="91418"/>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103" name="Freeform: Shape 102">
            <a:extLst>
              <a:ext uri="{FF2B5EF4-FFF2-40B4-BE49-F238E27FC236}">
                <a16:creationId xmlns:a16="http://schemas.microsoft.com/office/drawing/2014/main" id="{7C8FCCE5-B767-4432-AABF-E5B825B81A34}"/>
              </a:ext>
            </a:extLst>
          </p:cNvPr>
          <p:cNvSpPr/>
          <p:nvPr/>
        </p:nvSpPr>
        <p:spPr>
          <a:xfrm>
            <a:off x="10751299" y="1321672"/>
            <a:ext cx="61086" cy="69235"/>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104" name="Freeform: Shape 103">
            <a:extLst>
              <a:ext uri="{FF2B5EF4-FFF2-40B4-BE49-F238E27FC236}">
                <a16:creationId xmlns:a16="http://schemas.microsoft.com/office/drawing/2014/main" id="{82EE1835-A9B7-4A8C-910A-36D69BE585BD}"/>
              </a:ext>
            </a:extLst>
          </p:cNvPr>
          <p:cNvSpPr/>
          <p:nvPr/>
        </p:nvSpPr>
        <p:spPr>
          <a:xfrm>
            <a:off x="10825983" y="1321672"/>
            <a:ext cx="36005" cy="67722"/>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105" name="Freeform: Shape 104">
            <a:extLst>
              <a:ext uri="{FF2B5EF4-FFF2-40B4-BE49-F238E27FC236}">
                <a16:creationId xmlns:a16="http://schemas.microsoft.com/office/drawing/2014/main" id="{53BE7948-F9B1-47B5-BB7F-E3159BCBCBB5}"/>
              </a:ext>
            </a:extLst>
          </p:cNvPr>
          <p:cNvSpPr/>
          <p:nvPr/>
        </p:nvSpPr>
        <p:spPr>
          <a:xfrm>
            <a:off x="10862508" y="1300035"/>
            <a:ext cx="32303" cy="9021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106" name="Freeform: Shape 105">
            <a:extLst>
              <a:ext uri="{FF2B5EF4-FFF2-40B4-BE49-F238E27FC236}">
                <a16:creationId xmlns:a16="http://schemas.microsoft.com/office/drawing/2014/main" id="{06BCECB7-3191-4F02-AE38-0717D2F64A93}"/>
              </a:ext>
            </a:extLst>
          </p:cNvPr>
          <p:cNvSpPr/>
          <p:nvPr/>
        </p:nvSpPr>
        <p:spPr>
          <a:xfrm>
            <a:off x="10940966" y="1297975"/>
            <a:ext cx="72082" cy="91418"/>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107" name="Freeform: Shape 106">
            <a:extLst>
              <a:ext uri="{FF2B5EF4-FFF2-40B4-BE49-F238E27FC236}">
                <a16:creationId xmlns:a16="http://schemas.microsoft.com/office/drawing/2014/main" id="{96F24808-43A5-419C-9CE6-49AA2D3B417A}"/>
              </a:ext>
            </a:extLst>
          </p:cNvPr>
          <p:cNvSpPr/>
          <p:nvPr/>
        </p:nvSpPr>
        <p:spPr>
          <a:xfrm>
            <a:off x="11028186" y="1321672"/>
            <a:ext cx="61086" cy="69235"/>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108" name="Freeform: Shape 107">
            <a:extLst>
              <a:ext uri="{FF2B5EF4-FFF2-40B4-BE49-F238E27FC236}">
                <a16:creationId xmlns:a16="http://schemas.microsoft.com/office/drawing/2014/main" id="{B4E8663A-41B1-4B72-824A-D7B97858BA79}"/>
              </a:ext>
            </a:extLst>
          </p:cNvPr>
          <p:cNvSpPr/>
          <p:nvPr/>
        </p:nvSpPr>
        <p:spPr>
          <a:xfrm>
            <a:off x="11096828" y="1300035"/>
            <a:ext cx="32323" cy="9021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109" name="Freeform: Shape 108">
            <a:extLst>
              <a:ext uri="{FF2B5EF4-FFF2-40B4-BE49-F238E27FC236}">
                <a16:creationId xmlns:a16="http://schemas.microsoft.com/office/drawing/2014/main" id="{313F5594-27F1-4F2E-AB4E-C88641E5B38C}"/>
              </a:ext>
            </a:extLst>
          </p:cNvPr>
          <p:cNvSpPr/>
          <p:nvPr/>
        </p:nvSpPr>
        <p:spPr>
          <a:xfrm>
            <a:off x="11130459" y="1323158"/>
            <a:ext cx="90908" cy="66236"/>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110" name="Freeform: Shape 109">
            <a:extLst>
              <a:ext uri="{FF2B5EF4-FFF2-40B4-BE49-F238E27FC236}">
                <a16:creationId xmlns:a16="http://schemas.microsoft.com/office/drawing/2014/main" id="{7EB17AB7-AD6D-4C33-B39E-FF9E3066F4FA}"/>
              </a:ext>
            </a:extLst>
          </p:cNvPr>
          <p:cNvSpPr/>
          <p:nvPr/>
        </p:nvSpPr>
        <p:spPr>
          <a:xfrm>
            <a:off x="11226602" y="1321672"/>
            <a:ext cx="62079" cy="69235"/>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111" name="Freeform: Shape 110">
            <a:extLst>
              <a:ext uri="{FF2B5EF4-FFF2-40B4-BE49-F238E27FC236}">
                <a16:creationId xmlns:a16="http://schemas.microsoft.com/office/drawing/2014/main" id="{626AF50D-2C95-4882-946E-D110DCDB3156}"/>
              </a:ext>
            </a:extLst>
          </p:cNvPr>
          <p:cNvSpPr/>
          <p:nvPr/>
        </p:nvSpPr>
        <p:spPr>
          <a:xfrm>
            <a:off x="11301706" y="1321672"/>
            <a:ext cx="36005" cy="67722"/>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112" name="Freeform: Shape 111">
            <a:extLst>
              <a:ext uri="{FF2B5EF4-FFF2-40B4-BE49-F238E27FC236}">
                <a16:creationId xmlns:a16="http://schemas.microsoft.com/office/drawing/2014/main" id="{8C76DA1F-7954-4E1C-AF6D-E97E89DD0110}"/>
              </a:ext>
            </a:extLst>
          </p:cNvPr>
          <p:cNvSpPr/>
          <p:nvPr/>
        </p:nvSpPr>
        <p:spPr>
          <a:xfrm>
            <a:off x="11344453" y="1297975"/>
            <a:ext cx="54891" cy="91418"/>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119" name="Freeform: Shape 118">
            <a:extLst>
              <a:ext uri="{FF2B5EF4-FFF2-40B4-BE49-F238E27FC236}">
                <a16:creationId xmlns:a16="http://schemas.microsoft.com/office/drawing/2014/main" id="{95B8346B-FC72-49CC-A64A-3A71B4B44394}"/>
              </a:ext>
            </a:extLst>
          </p:cNvPr>
          <p:cNvSpPr/>
          <p:nvPr/>
        </p:nvSpPr>
        <p:spPr>
          <a:xfrm>
            <a:off x="9129228" y="641386"/>
            <a:ext cx="339300" cy="352470"/>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120" name="Freeform: Shape 119">
            <a:extLst>
              <a:ext uri="{FF2B5EF4-FFF2-40B4-BE49-F238E27FC236}">
                <a16:creationId xmlns:a16="http://schemas.microsoft.com/office/drawing/2014/main" id="{7F025070-44B9-49B1-B139-0915D861F872}"/>
              </a:ext>
            </a:extLst>
          </p:cNvPr>
          <p:cNvSpPr/>
          <p:nvPr/>
        </p:nvSpPr>
        <p:spPr>
          <a:xfrm>
            <a:off x="9550088" y="641386"/>
            <a:ext cx="275553" cy="352470"/>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121" name="Freeform: Shape 120">
            <a:extLst>
              <a:ext uri="{FF2B5EF4-FFF2-40B4-BE49-F238E27FC236}">
                <a16:creationId xmlns:a16="http://schemas.microsoft.com/office/drawing/2014/main" id="{06627F82-A8F8-4F4A-9430-993CB9FA8810}"/>
              </a:ext>
            </a:extLst>
          </p:cNvPr>
          <p:cNvSpPr/>
          <p:nvPr/>
        </p:nvSpPr>
        <p:spPr>
          <a:xfrm>
            <a:off x="9896577" y="415642"/>
            <a:ext cx="581250" cy="592952"/>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122" name="Freeform: Shape 121">
            <a:extLst>
              <a:ext uri="{FF2B5EF4-FFF2-40B4-BE49-F238E27FC236}">
                <a16:creationId xmlns:a16="http://schemas.microsoft.com/office/drawing/2014/main" id="{35FE7D74-E51F-4A3C-9A83-0AB468CEC6B7}"/>
              </a:ext>
            </a:extLst>
          </p:cNvPr>
          <p:cNvSpPr/>
          <p:nvPr/>
        </p:nvSpPr>
        <p:spPr>
          <a:xfrm>
            <a:off x="10529223" y="422154"/>
            <a:ext cx="514435" cy="562124"/>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123" name="Freeform: Shape 122">
            <a:extLst>
              <a:ext uri="{FF2B5EF4-FFF2-40B4-BE49-F238E27FC236}">
                <a16:creationId xmlns:a16="http://schemas.microsoft.com/office/drawing/2014/main" id="{98FF52FF-AA86-46EE-B790-6988FA78A54F}"/>
              </a:ext>
            </a:extLst>
          </p:cNvPr>
          <p:cNvSpPr/>
          <p:nvPr/>
        </p:nvSpPr>
        <p:spPr>
          <a:xfrm>
            <a:off x="11109799" y="419415"/>
            <a:ext cx="465773" cy="597072"/>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124" name="Freeform: Shape 123">
            <a:extLst>
              <a:ext uri="{FF2B5EF4-FFF2-40B4-BE49-F238E27FC236}">
                <a16:creationId xmlns:a16="http://schemas.microsoft.com/office/drawing/2014/main" id="{159EABED-3533-4D03-8716-3F9E5BFA50E6}"/>
              </a:ext>
            </a:extLst>
          </p:cNvPr>
          <p:cNvSpPr/>
          <p:nvPr/>
        </p:nvSpPr>
        <p:spPr>
          <a:xfrm>
            <a:off x="8799538" y="455349"/>
            <a:ext cx="296787" cy="528929"/>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sp>
        <p:nvSpPr>
          <p:cNvPr id="3" name="TextBox 2">
            <a:extLst>
              <a:ext uri="{FF2B5EF4-FFF2-40B4-BE49-F238E27FC236}">
                <a16:creationId xmlns:a16="http://schemas.microsoft.com/office/drawing/2014/main" id="{AFC25E87-7122-425D-AC5A-A9E4FAEF4671}"/>
              </a:ext>
            </a:extLst>
          </p:cNvPr>
          <p:cNvSpPr txBox="1"/>
          <p:nvPr/>
        </p:nvSpPr>
        <p:spPr>
          <a:xfrm>
            <a:off x="7583172" y="4854178"/>
            <a:ext cx="4620560" cy="646331"/>
          </a:xfrm>
          <a:prstGeom prst="rect">
            <a:avLst/>
          </a:prstGeom>
          <a:noFill/>
        </p:spPr>
        <p:txBody>
          <a:bodyPr wrap="none" rtlCol="0">
            <a:spAutoFit/>
          </a:bodyPr>
          <a:lstStyle/>
          <a:p>
            <a:r>
              <a:rPr lang="en-US" dirty="0">
                <a:solidFill>
                  <a:srgbClr val="2964B4"/>
                </a:solidFill>
                <a:latin typeface="Arial Black" panose="020B0A04020102020204" pitchFamily="34" charset="0"/>
              </a:rPr>
              <a:t>1. Close work with partners </a:t>
            </a:r>
          </a:p>
          <a:p>
            <a:r>
              <a:rPr lang="en-US" dirty="0">
                <a:solidFill>
                  <a:srgbClr val="2964B4"/>
                </a:solidFill>
                <a:latin typeface="Arial Black" panose="020B0A04020102020204" pitchFamily="34" charset="0"/>
              </a:rPr>
              <a:t>and </a:t>
            </a:r>
            <a:r>
              <a:rPr lang="en-US" dirty="0" smtClean="0">
                <a:solidFill>
                  <a:srgbClr val="2964B4"/>
                </a:solidFill>
                <a:latin typeface="Arial Black" panose="020B0A04020102020204" pitchFamily="34" charset="0"/>
              </a:rPr>
              <a:t>stakeholders (co-development)</a:t>
            </a:r>
            <a:endParaRPr lang="en-US" dirty="0">
              <a:solidFill>
                <a:srgbClr val="2964B4"/>
              </a:solidFill>
              <a:latin typeface="Arial Black" panose="020B0A04020102020204" pitchFamily="34" charset="0"/>
            </a:endParaRPr>
          </a:p>
        </p:txBody>
      </p:sp>
      <p:sp>
        <p:nvSpPr>
          <p:cNvPr id="13" name="TextBox 12">
            <a:extLst>
              <a:ext uri="{FF2B5EF4-FFF2-40B4-BE49-F238E27FC236}">
                <a16:creationId xmlns:a16="http://schemas.microsoft.com/office/drawing/2014/main" id="{6CA3258F-23C1-47BC-B39D-5AD03EEEBC14}"/>
              </a:ext>
            </a:extLst>
          </p:cNvPr>
          <p:cNvSpPr txBox="1"/>
          <p:nvPr/>
        </p:nvSpPr>
        <p:spPr>
          <a:xfrm>
            <a:off x="444886" y="3287528"/>
            <a:ext cx="2811410" cy="923330"/>
          </a:xfrm>
          <a:prstGeom prst="rect">
            <a:avLst/>
          </a:prstGeom>
          <a:noFill/>
        </p:spPr>
        <p:txBody>
          <a:bodyPr wrap="square" rtlCol="0">
            <a:spAutoFit/>
          </a:bodyPr>
          <a:lstStyle/>
          <a:p>
            <a:r>
              <a:rPr lang="en-US" dirty="0" smtClean="0">
                <a:solidFill>
                  <a:srgbClr val="FF0000"/>
                </a:solidFill>
                <a:latin typeface="Arial Black" panose="020B0A04020102020204" pitchFamily="34" charset="0"/>
              </a:rPr>
              <a:t>3. </a:t>
            </a:r>
            <a:r>
              <a:rPr lang="en-US" dirty="0" smtClean="0">
                <a:solidFill>
                  <a:srgbClr val="2964B4"/>
                </a:solidFill>
                <a:latin typeface="Arial Black" panose="020B0A04020102020204" pitchFamily="34" charset="0"/>
              </a:rPr>
              <a:t>Training </a:t>
            </a:r>
            <a:r>
              <a:rPr lang="en-US" dirty="0">
                <a:solidFill>
                  <a:srgbClr val="2964B4"/>
                </a:solidFill>
                <a:latin typeface="Arial Black" panose="020B0A04020102020204" pitchFamily="34" charset="0"/>
              </a:rPr>
              <a:t>Program for </a:t>
            </a:r>
            <a:r>
              <a:rPr lang="en-US" dirty="0" smtClean="0">
                <a:solidFill>
                  <a:srgbClr val="2964B4"/>
                </a:solidFill>
                <a:latin typeface="Arial Black" panose="020B0A04020102020204" pitchFamily="34" charset="0"/>
              </a:rPr>
              <a:t>local </a:t>
            </a:r>
            <a:r>
              <a:rPr lang="en-US" dirty="0">
                <a:solidFill>
                  <a:srgbClr val="2964B4"/>
                </a:solidFill>
                <a:latin typeface="Arial Black" panose="020B0A04020102020204" pitchFamily="34" charset="0"/>
              </a:rPr>
              <a:t>scientists and managers </a:t>
            </a:r>
            <a:endParaRPr lang="x-none" dirty="0">
              <a:solidFill>
                <a:srgbClr val="2964B4"/>
              </a:solidFill>
              <a:latin typeface="Arial Black" panose="020B0A04020102020204" pitchFamily="34" charset="0"/>
            </a:endParaRPr>
          </a:p>
        </p:txBody>
      </p:sp>
      <p:sp>
        <p:nvSpPr>
          <p:cNvPr id="14" name="TextBox 13">
            <a:extLst>
              <a:ext uri="{FF2B5EF4-FFF2-40B4-BE49-F238E27FC236}">
                <a16:creationId xmlns:a16="http://schemas.microsoft.com/office/drawing/2014/main" id="{0F40A785-FAAC-470D-B2EE-36B3F960D5C8}"/>
              </a:ext>
            </a:extLst>
          </p:cNvPr>
          <p:cNvSpPr txBox="1"/>
          <p:nvPr/>
        </p:nvSpPr>
        <p:spPr>
          <a:xfrm>
            <a:off x="723208" y="5387847"/>
            <a:ext cx="3623568" cy="923330"/>
          </a:xfrm>
          <a:prstGeom prst="rect">
            <a:avLst/>
          </a:prstGeom>
          <a:noFill/>
        </p:spPr>
        <p:txBody>
          <a:bodyPr wrap="square" rtlCol="0">
            <a:spAutoFit/>
          </a:bodyPr>
          <a:lstStyle/>
          <a:p>
            <a:pPr algn="just"/>
            <a:r>
              <a:rPr lang="en-US" dirty="0" smtClean="0">
                <a:solidFill>
                  <a:srgbClr val="FF0000"/>
                </a:solidFill>
                <a:latin typeface="Arial Black" panose="020B0A04020102020204" pitchFamily="34" charset="0"/>
              </a:rPr>
              <a:t>2. Establish baseline data and develop </a:t>
            </a:r>
            <a:r>
              <a:rPr lang="en-US" dirty="0">
                <a:solidFill>
                  <a:srgbClr val="FF0000"/>
                </a:solidFill>
                <a:latin typeface="Arial Black" panose="020B0A04020102020204" pitchFamily="34" charset="0"/>
              </a:rPr>
              <a:t>a </a:t>
            </a:r>
            <a:r>
              <a:rPr lang="en-US" dirty="0" smtClean="0">
                <a:solidFill>
                  <a:srgbClr val="FF0000"/>
                </a:solidFill>
                <a:latin typeface="Arial Black" panose="020B0A04020102020204" pitchFamily="34" charset="0"/>
              </a:rPr>
              <a:t>monitoring Plan with eDNA analyses</a:t>
            </a:r>
            <a:endParaRPr lang="x-none" dirty="0">
              <a:solidFill>
                <a:srgbClr val="FF0000"/>
              </a:solidFill>
              <a:latin typeface="Arial Black" panose="020B0A04020102020204" pitchFamily="34" charset="0"/>
            </a:endParaRPr>
          </a:p>
        </p:txBody>
      </p:sp>
      <p:sp>
        <p:nvSpPr>
          <p:cNvPr id="15" name="TextBox 14">
            <a:extLst>
              <a:ext uri="{FF2B5EF4-FFF2-40B4-BE49-F238E27FC236}">
                <a16:creationId xmlns:a16="http://schemas.microsoft.com/office/drawing/2014/main" id="{70184321-6D25-459C-97DE-7D64F9D1062A}"/>
              </a:ext>
            </a:extLst>
          </p:cNvPr>
          <p:cNvSpPr txBox="1"/>
          <p:nvPr/>
        </p:nvSpPr>
        <p:spPr>
          <a:xfrm>
            <a:off x="1200866" y="927499"/>
            <a:ext cx="3296870" cy="1200329"/>
          </a:xfrm>
          <a:prstGeom prst="rect">
            <a:avLst/>
          </a:prstGeom>
          <a:noFill/>
        </p:spPr>
        <p:txBody>
          <a:bodyPr wrap="square" rtlCol="0">
            <a:spAutoFit/>
          </a:bodyPr>
          <a:lstStyle/>
          <a:p>
            <a:r>
              <a:rPr lang="en-US" dirty="0">
                <a:solidFill>
                  <a:srgbClr val="FF0000"/>
                </a:solidFill>
                <a:latin typeface="Arial Black" panose="020B0A04020102020204" pitchFamily="34" charset="0"/>
              </a:rPr>
              <a:t>4. </a:t>
            </a:r>
            <a:r>
              <a:rPr lang="en-US" dirty="0">
                <a:solidFill>
                  <a:srgbClr val="2964B4"/>
                </a:solidFill>
                <a:latin typeface="Arial Black" panose="020B0A04020102020204" pitchFamily="34" charset="0"/>
              </a:rPr>
              <a:t>Standardized bioinformatics and data management</a:t>
            </a:r>
            <a:endParaRPr lang="x-none" dirty="0">
              <a:solidFill>
                <a:srgbClr val="2964B4"/>
              </a:solidFill>
              <a:latin typeface="Arial Black" panose="020B0A04020102020204" pitchFamily="34" charset="0"/>
            </a:endParaRPr>
          </a:p>
          <a:p>
            <a:pPr algn="r"/>
            <a:r>
              <a:rPr lang="en-US" dirty="0">
                <a:solidFill>
                  <a:srgbClr val="2964B4"/>
                </a:solidFill>
                <a:latin typeface="Arial Black" panose="020B0A04020102020204" pitchFamily="34" charset="0"/>
              </a:rPr>
              <a:t> </a:t>
            </a:r>
            <a:endParaRPr lang="x-none" dirty="0">
              <a:solidFill>
                <a:srgbClr val="2964B4"/>
              </a:solidFill>
              <a:latin typeface="Arial Black" panose="020B0A04020102020204" pitchFamily="34" charset="0"/>
            </a:endParaRPr>
          </a:p>
        </p:txBody>
      </p:sp>
      <p:sp>
        <p:nvSpPr>
          <p:cNvPr id="16" name="TextBox 15">
            <a:extLst>
              <a:ext uri="{FF2B5EF4-FFF2-40B4-BE49-F238E27FC236}">
                <a16:creationId xmlns:a16="http://schemas.microsoft.com/office/drawing/2014/main" id="{FEADF89B-C721-48F8-B9AC-E53FE2D61E97}"/>
              </a:ext>
            </a:extLst>
          </p:cNvPr>
          <p:cNvSpPr txBox="1"/>
          <p:nvPr/>
        </p:nvSpPr>
        <p:spPr>
          <a:xfrm>
            <a:off x="7265032" y="1598004"/>
            <a:ext cx="4845663" cy="923330"/>
          </a:xfrm>
          <a:prstGeom prst="rect">
            <a:avLst/>
          </a:prstGeom>
          <a:noFill/>
        </p:spPr>
        <p:txBody>
          <a:bodyPr wrap="square" rtlCol="0">
            <a:spAutoFit/>
          </a:bodyPr>
          <a:lstStyle/>
          <a:p>
            <a:r>
              <a:rPr lang="en-US" dirty="0">
                <a:solidFill>
                  <a:srgbClr val="FF0000"/>
                </a:solidFill>
                <a:latin typeface="Arial Black" panose="020B0A04020102020204" pitchFamily="34" charset="0"/>
              </a:rPr>
              <a:t>5. </a:t>
            </a:r>
            <a:r>
              <a:rPr lang="en-US" dirty="0">
                <a:solidFill>
                  <a:srgbClr val="2964B4"/>
                </a:solidFill>
                <a:latin typeface="Arial Black" panose="020B0A04020102020204" pitchFamily="34" charset="0"/>
              </a:rPr>
              <a:t>A decision support tool for early warnings of invasive species presence</a:t>
            </a:r>
          </a:p>
        </p:txBody>
      </p:sp>
    </p:spTree>
    <p:extLst>
      <p:ext uri="{BB962C8B-B14F-4D97-AF65-F5344CB8AC3E}">
        <p14:creationId xmlns:p14="http://schemas.microsoft.com/office/powerpoint/2010/main" val="1870559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D23BD-3F5C-449A-AF9E-9188A1C44D13}"/>
              </a:ext>
            </a:extLst>
          </p:cNvPr>
          <p:cNvSpPr txBox="1"/>
          <p:nvPr/>
        </p:nvSpPr>
        <p:spPr>
          <a:xfrm>
            <a:off x="482101" y="415642"/>
            <a:ext cx="7986032" cy="1077218"/>
          </a:xfrm>
          <a:prstGeom prst="rect">
            <a:avLst/>
          </a:prstGeom>
          <a:noFill/>
        </p:spPr>
        <p:txBody>
          <a:bodyPr wrap="none" rtlCol="0">
            <a:spAutoFit/>
          </a:bodyPr>
          <a:lstStyle/>
          <a:p>
            <a:r>
              <a:rPr lang="en-US" sz="3200" dirty="0">
                <a:solidFill>
                  <a:srgbClr val="FF0000"/>
                </a:solidFill>
                <a:latin typeface="Arial Black" panose="020B0A04020102020204" pitchFamily="34" charset="0"/>
              </a:rPr>
              <a:t>2</a:t>
            </a:r>
            <a:r>
              <a:rPr lang="en-US" sz="3200" dirty="0" smtClean="0">
                <a:solidFill>
                  <a:srgbClr val="FF0000"/>
                </a:solidFill>
                <a:latin typeface="Arial Black" panose="020B0A04020102020204" pitchFamily="34" charset="0"/>
              </a:rPr>
              <a:t>. Co-Developing a Monitoring </a:t>
            </a:r>
            <a:r>
              <a:rPr lang="en-US" sz="3200" dirty="0">
                <a:solidFill>
                  <a:srgbClr val="FF0000"/>
                </a:solidFill>
                <a:latin typeface="Arial Black" panose="020B0A04020102020204" pitchFamily="34" charset="0"/>
              </a:rPr>
              <a:t>Plan</a:t>
            </a:r>
          </a:p>
          <a:p>
            <a:r>
              <a:rPr lang="en-US" sz="3200" dirty="0" smtClean="0">
                <a:solidFill>
                  <a:srgbClr val="FF0000"/>
                </a:solidFill>
                <a:latin typeface="Arial Black" panose="020B0A04020102020204" pitchFamily="34" charset="0"/>
              </a:rPr>
              <a:t>Identifying High Risk Taxa</a:t>
            </a:r>
            <a:endParaRPr lang="x-none" sz="3200" dirty="0">
              <a:solidFill>
                <a:srgbClr val="FF0000"/>
              </a:solidFill>
              <a:latin typeface="Arial Black" panose="020B0A04020102020204" pitchFamily="34" charset="0"/>
            </a:endParaRPr>
          </a:p>
        </p:txBody>
      </p:sp>
      <p:sp>
        <p:nvSpPr>
          <p:cNvPr id="16" name="Freeform: Shape 15">
            <a:extLst>
              <a:ext uri="{FF2B5EF4-FFF2-40B4-BE49-F238E27FC236}">
                <a16:creationId xmlns:a16="http://schemas.microsoft.com/office/drawing/2014/main" id="{81AF9FE8-9623-49A3-B0BC-DBED07C76D00}"/>
              </a:ext>
            </a:extLst>
          </p:cNvPr>
          <p:cNvSpPr/>
          <p:nvPr/>
        </p:nvSpPr>
        <p:spPr>
          <a:xfrm>
            <a:off x="9897070" y="1139587"/>
            <a:ext cx="69815" cy="91419"/>
          </a:xfrm>
          <a:custGeom>
            <a:avLst/>
            <a:gdLst>
              <a:gd name="connsiteX0" fmla="*/ 32142 w 184473"/>
              <a:gd name="connsiteY0" fmla="*/ 115007 h 241671"/>
              <a:gd name="connsiteX1" fmla="*/ 94643 w 184473"/>
              <a:gd name="connsiteY1" fmla="*/ 115007 h 241671"/>
              <a:gd name="connsiteX2" fmla="*/ 138625 w 184473"/>
              <a:gd name="connsiteY2" fmla="*/ 103448 h 241671"/>
              <a:gd name="connsiteX3" fmla="*/ 151630 w 184473"/>
              <a:gd name="connsiteY3" fmla="*/ 70954 h 241671"/>
              <a:gd name="connsiteX4" fmla="*/ 143982 w 184473"/>
              <a:gd name="connsiteY4" fmla="*/ 44999 h 241671"/>
              <a:gd name="connsiteX5" fmla="*/ 123824 w 184473"/>
              <a:gd name="connsiteY5" fmla="*/ 30761 h 241671"/>
              <a:gd name="connsiteX6" fmla="*/ 93939 w 184473"/>
              <a:gd name="connsiteY6" fmla="*/ 28629 h 241671"/>
              <a:gd name="connsiteX7" fmla="*/ 32142 w 184473"/>
              <a:gd name="connsiteY7" fmla="*/ 28629 h 241671"/>
              <a:gd name="connsiteX8" fmla="*/ 125 w 184473"/>
              <a:gd name="connsiteY8" fmla="*/ 241719 h 241671"/>
              <a:gd name="connsiteX9" fmla="*/ 125 w 184473"/>
              <a:gd name="connsiteY9" fmla="*/ 48 h 241671"/>
              <a:gd name="connsiteX10" fmla="*/ 91331 w 184473"/>
              <a:gd name="connsiteY10" fmla="*/ 48 h 241671"/>
              <a:gd name="connsiteX11" fmla="*/ 128088 w 184473"/>
              <a:gd name="connsiteY11" fmla="*/ 2392 h 241671"/>
              <a:gd name="connsiteX12" fmla="*/ 157885 w 184473"/>
              <a:gd name="connsiteY12" fmla="*/ 13686 h 241671"/>
              <a:gd name="connsiteX13" fmla="*/ 177303 w 184473"/>
              <a:gd name="connsiteY13" fmla="*/ 37017 h 241671"/>
              <a:gd name="connsiteX14" fmla="*/ 184598 w 184473"/>
              <a:gd name="connsiteY14" fmla="*/ 69985 h 241671"/>
              <a:gd name="connsiteX15" fmla="*/ 164986 w 184473"/>
              <a:gd name="connsiteY15" fmla="*/ 122161 h 241671"/>
              <a:gd name="connsiteX16" fmla="*/ 94080 w 184473"/>
              <a:gd name="connsiteY16" fmla="*/ 143500 h 241671"/>
              <a:gd name="connsiteX17" fmla="*/ 32142 w 184473"/>
              <a:gd name="connsiteY17" fmla="*/ 143500 h 241671"/>
              <a:gd name="connsiteX18" fmla="*/ 32142 w 184473"/>
              <a:gd name="connsiteY18" fmla="*/ 241719 h 241671"/>
              <a:gd name="connsiteX19" fmla="*/ 125 w 184473"/>
              <a:gd name="connsiteY19"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73" h="241671">
                <a:moveTo>
                  <a:pt x="32142" y="115007"/>
                </a:moveTo>
                <a:lnTo>
                  <a:pt x="94643" y="115007"/>
                </a:lnTo>
                <a:cubicBezTo>
                  <a:pt x="115278" y="115007"/>
                  <a:pt x="129939" y="111148"/>
                  <a:pt x="138625" y="103448"/>
                </a:cubicBezTo>
                <a:cubicBezTo>
                  <a:pt x="147295" y="95729"/>
                  <a:pt x="151630" y="84928"/>
                  <a:pt x="151630" y="70954"/>
                </a:cubicBezTo>
                <a:cubicBezTo>
                  <a:pt x="151630" y="60911"/>
                  <a:pt x="149075" y="52223"/>
                  <a:pt x="143982" y="44999"/>
                </a:cubicBezTo>
                <a:cubicBezTo>
                  <a:pt x="138890" y="37774"/>
                  <a:pt x="132141" y="33034"/>
                  <a:pt x="123824" y="30761"/>
                </a:cubicBezTo>
                <a:cubicBezTo>
                  <a:pt x="118379" y="29316"/>
                  <a:pt x="108476" y="28629"/>
                  <a:pt x="93939" y="28629"/>
                </a:cubicBezTo>
                <a:lnTo>
                  <a:pt x="32142" y="28629"/>
                </a:lnTo>
                <a:close/>
                <a:moveTo>
                  <a:pt x="125" y="241719"/>
                </a:moveTo>
                <a:lnTo>
                  <a:pt x="125" y="48"/>
                </a:lnTo>
                <a:lnTo>
                  <a:pt x="91331" y="48"/>
                </a:lnTo>
                <a:cubicBezTo>
                  <a:pt x="107366" y="48"/>
                  <a:pt x="119630" y="805"/>
                  <a:pt x="128088" y="2392"/>
                </a:cubicBezTo>
                <a:cubicBezTo>
                  <a:pt x="139929" y="4400"/>
                  <a:pt x="149903" y="8101"/>
                  <a:pt x="157885" y="13686"/>
                </a:cubicBezTo>
                <a:cubicBezTo>
                  <a:pt x="165938" y="19255"/>
                  <a:pt x="172422" y="27043"/>
                  <a:pt x="177303" y="37017"/>
                </a:cubicBezTo>
                <a:cubicBezTo>
                  <a:pt x="182185" y="46990"/>
                  <a:pt x="184598" y="58021"/>
                  <a:pt x="184598" y="69985"/>
                </a:cubicBezTo>
                <a:cubicBezTo>
                  <a:pt x="184598" y="90496"/>
                  <a:pt x="178061" y="107923"/>
                  <a:pt x="164986" y="122161"/>
                </a:cubicBezTo>
                <a:cubicBezTo>
                  <a:pt x="151911" y="136416"/>
                  <a:pt x="128300" y="143500"/>
                  <a:pt x="94080" y="143500"/>
                </a:cubicBezTo>
                <a:lnTo>
                  <a:pt x="32142" y="143500"/>
                </a:lnTo>
                <a:lnTo>
                  <a:pt x="32142" y="241719"/>
                </a:lnTo>
                <a:lnTo>
                  <a:pt x="125" y="241719"/>
                </a:lnTo>
              </a:path>
            </a:pathLst>
          </a:custGeom>
          <a:solidFill>
            <a:srgbClr val="3DBCE1"/>
          </a:solidFill>
          <a:ln w="17617" cap="flat">
            <a:noFill/>
            <a:prstDash val="solid"/>
            <a:miter/>
          </a:ln>
        </p:spPr>
        <p:txBody>
          <a:bodyPr rtlCol="0" anchor="ctr"/>
          <a:lstStyle/>
          <a:p>
            <a:endParaRPr lang="x-none"/>
          </a:p>
        </p:txBody>
      </p:sp>
      <p:sp>
        <p:nvSpPr>
          <p:cNvPr id="17" name="Freeform: Shape 16">
            <a:extLst>
              <a:ext uri="{FF2B5EF4-FFF2-40B4-BE49-F238E27FC236}">
                <a16:creationId xmlns:a16="http://schemas.microsoft.com/office/drawing/2014/main" id="{2B6C68BB-0A34-4A31-A8D0-EFCA5D78092F}"/>
              </a:ext>
            </a:extLst>
          </p:cNvPr>
          <p:cNvSpPr/>
          <p:nvPr/>
        </p:nvSpPr>
        <p:spPr>
          <a:xfrm>
            <a:off x="9977069" y="1163310"/>
            <a:ext cx="61012" cy="69209"/>
          </a:xfrm>
          <a:custGeom>
            <a:avLst/>
            <a:gdLst>
              <a:gd name="connsiteX0" fmla="*/ 121960 w 161213"/>
              <a:gd name="connsiteY0" fmla="*/ 91184 h 182957"/>
              <a:gd name="connsiteX1" fmla="*/ 73449 w 161213"/>
              <a:gd name="connsiteY1" fmla="*/ 102408 h 182957"/>
              <a:gd name="connsiteX2" fmla="*/ 47564 w 161213"/>
              <a:gd name="connsiteY2" fmla="*/ 108329 h 182957"/>
              <a:gd name="connsiteX3" fmla="*/ 35864 w 161213"/>
              <a:gd name="connsiteY3" fmla="*/ 117950 h 182957"/>
              <a:gd name="connsiteX4" fmla="*/ 31723 w 161213"/>
              <a:gd name="connsiteY4" fmla="*/ 132064 h 182957"/>
              <a:gd name="connsiteX5" fmla="*/ 40745 w 161213"/>
              <a:gd name="connsiteY5" fmla="*/ 151818 h 182957"/>
              <a:gd name="connsiteX6" fmla="*/ 67036 w 161213"/>
              <a:gd name="connsiteY6" fmla="*/ 159747 h 182957"/>
              <a:gd name="connsiteX7" fmla="*/ 97537 w 161213"/>
              <a:gd name="connsiteY7" fmla="*/ 152240 h 182957"/>
              <a:gd name="connsiteX8" fmla="*/ 117149 w 161213"/>
              <a:gd name="connsiteY8" fmla="*/ 131729 h 182957"/>
              <a:gd name="connsiteX9" fmla="*/ 121960 w 161213"/>
              <a:gd name="connsiteY9" fmla="*/ 102056 h 182957"/>
              <a:gd name="connsiteX10" fmla="*/ 124374 w 161213"/>
              <a:gd name="connsiteY10" fmla="*/ 157474 h 182957"/>
              <a:gd name="connsiteX11" fmla="*/ 92639 w 161213"/>
              <a:gd name="connsiteY11" fmla="*/ 177227 h 182957"/>
              <a:gd name="connsiteX12" fmla="*/ 59952 w 161213"/>
              <a:gd name="connsiteY12" fmla="*/ 183006 h 182957"/>
              <a:gd name="connsiteX13" fmla="*/ 15618 w 161213"/>
              <a:gd name="connsiteY13" fmla="*/ 168892 h 182957"/>
              <a:gd name="connsiteX14" fmla="*/ 129 w 161213"/>
              <a:gd name="connsiteY14" fmla="*/ 132893 h 182957"/>
              <a:gd name="connsiteX15" fmla="*/ 5979 w 161213"/>
              <a:gd name="connsiteY15" fmla="*/ 109351 h 182957"/>
              <a:gd name="connsiteX16" fmla="*/ 21274 w 161213"/>
              <a:gd name="connsiteY16" fmla="*/ 92347 h 182957"/>
              <a:gd name="connsiteX17" fmla="*/ 42666 w 161213"/>
              <a:gd name="connsiteY17" fmla="*/ 82655 h 182957"/>
              <a:gd name="connsiteX18" fmla="*/ 69044 w 161213"/>
              <a:gd name="connsiteY18" fmla="*/ 78180 h 182957"/>
              <a:gd name="connsiteX19" fmla="*/ 121960 w 161213"/>
              <a:gd name="connsiteY19" fmla="*/ 67924 h 182957"/>
              <a:gd name="connsiteX20" fmla="*/ 122101 w 161213"/>
              <a:gd name="connsiteY20" fmla="*/ 60206 h 182957"/>
              <a:gd name="connsiteX21" fmla="*/ 113713 w 161213"/>
              <a:gd name="connsiteY21" fmla="*/ 34603 h 182957"/>
              <a:gd name="connsiteX22" fmla="*/ 79916 w 161213"/>
              <a:gd name="connsiteY22" fmla="*/ 24630 h 182957"/>
              <a:gd name="connsiteX23" fmla="*/ 49009 w 161213"/>
              <a:gd name="connsiteY23" fmla="*/ 31925 h 182957"/>
              <a:gd name="connsiteX24" fmla="*/ 34208 w 161213"/>
              <a:gd name="connsiteY24" fmla="*/ 57863 h 182957"/>
              <a:gd name="connsiteX25" fmla="*/ 5221 w 161213"/>
              <a:gd name="connsiteY25" fmla="*/ 53951 h 182957"/>
              <a:gd name="connsiteX26" fmla="*/ 18243 w 161213"/>
              <a:gd name="connsiteY26" fmla="*/ 23872 h 182957"/>
              <a:gd name="connsiteX27" fmla="*/ 44463 w 161213"/>
              <a:gd name="connsiteY27" fmla="*/ 6180 h 182957"/>
              <a:gd name="connsiteX28" fmla="*/ 84181 w 161213"/>
              <a:gd name="connsiteY28" fmla="*/ 48 h 182957"/>
              <a:gd name="connsiteX29" fmla="*/ 120586 w 161213"/>
              <a:gd name="connsiteY29" fmla="*/ 5282 h 182957"/>
              <a:gd name="connsiteX30" fmla="*/ 141237 w 161213"/>
              <a:gd name="connsiteY30" fmla="*/ 18568 h 182957"/>
              <a:gd name="connsiteX31" fmla="*/ 150470 w 161213"/>
              <a:gd name="connsiteY31" fmla="*/ 38726 h 182957"/>
              <a:gd name="connsiteX32" fmla="*/ 151915 w 161213"/>
              <a:gd name="connsiteY32" fmla="*/ 66127 h 182957"/>
              <a:gd name="connsiteX33" fmla="*/ 151915 w 161213"/>
              <a:gd name="connsiteY33" fmla="*/ 105703 h 182957"/>
              <a:gd name="connsiteX34" fmla="*/ 153836 w 161213"/>
              <a:gd name="connsiteY34" fmla="*/ 158020 h 182957"/>
              <a:gd name="connsiteX35" fmla="*/ 161343 w 161213"/>
              <a:gd name="connsiteY35" fmla="*/ 179007 h 182957"/>
              <a:gd name="connsiteX36" fmla="*/ 130365 w 161213"/>
              <a:gd name="connsiteY36" fmla="*/ 179007 h 182957"/>
              <a:gd name="connsiteX37" fmla="*/ 124374 w 161213"/>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13" h="182957">
                <a:moveTo>
                  <a:pt x="121960" y="91184"/>
                </a:moveTo>
                <a:cubicBezTo>
                  <a:pt x="111158" y="95589"/>
                  <a:pt x="94982" y="99307"/>
                  <a:pt x="73449" y="102408"/>
                </a:cubicBezTo>
                <a:cubicBezTo>
                  <a:pt x="61256" y="104118"/>
                  <a:pt x="52657" y="106126"/>
                  <a:pt x="47564" y="108329"/>
                </a:cubicBezTo>
                <a:cubicBezTo>
                  <a:pt x="42542" y="110532"/>
                  <a:pt x="38613" y="113756"/>
                  <a:pt x="35864" y="117950"/>
                </a:cubicBezTo>
                <a:cubicBezTo>
                  <a:pt x="33098" y="122232"/>
                  <a:pt x="31723" y="126901"/>
                  <a:pt x="31723" y="132064"/>
                </a:cubicBezTo>
                <a:cubicBezTo>
                  <a:pt x="31723" y="139976"/>
                  <a:pt x="34754" y="146584"/>
                  <a:pt x="40745" y="151818"/>
                </a:cubicBezTo>
                <a:cubicBezTo>
                  <a:pt x="46736" y="157121"/>
                  <a:pt x="55476" y="159747"/>
                  <a:pt x="67036" y="159747"/>
                </a:cubicBezTo>
                <a:cubicBezTo>
                  <a:pt x="78471" y="159747"/>
                  <a:pt x="88656" y="157262"/>
                  <a:pt x="97537" y="152240"/>
                </a:cubicBezTo>
                <a:cubicBezTo>
                  <a:pt x="106418" y="147271"/>
                  <a:pt x="112955" y="140399"/>
                  <a:pt x="117149" y="131729"/>
                </a:cubicBezTo>
                <a:cubicBezTo>
                  <a:pt x="120321" y="125051"/>
                  <a:pt x="121960" y="115131"/>
                  <a:pt x="121960" y="102056"/>
                </a:cubicBezTo>
                <a:close/>
                <a:moveTo>
                  <a:pt x="124374" y="157474"/>
                </a:moveTo>
                <a:cubicBezTo>
                  <a:pt x="113431" y="166760"/>
                  <a:pt x="102824" y="173368"/>
                  <a:pt x="92639" y="177227"/>
                </a:cubicBezTo>
                <a:cubicBezTo>
                  <a:pt x="82524" y="181068"/>
                  <a:pt x="71582" y="183006"/>
                  <a:pt x="59952" y="183006"/>
                </a:cubicBezTo>
                <a:cubicBezTo>
                  <a:pt x="40745" y="183006"/>
                  <a:pt x="25944" y="178319"/>
                  <a:pt x="15618" y="168892"/>
                </a:cubicBezTo>
                <a:cubicBezTo>
                  <a:pt x="5292" y="159535"/>
                  <a:pt x="129" y="147483"/>
                  <a:pt x="129" y="132893"/>
                </a:cubicBezTo>
                <a:cubicBezTo>
                  <a:pt x="129" y="124293"/>
                  <a:pt x="2067" y="116434"/>
                  <a:pt x="5979" y="109351"/>
                </a:cubicBezTo>
                <a:cubicBezTo>
                  <a:pt x="9838" y="102338"/>
                  <a:pt x="15001" y="96629"/>
                  <a:pt x="21274" y="92347"/>
                </a:cubicBezTo>
                <a:cubicBezTo>
                  <a:pt x="27600" y="88083"/>
                  <a:pt x="34754" y="84858"/>
                  <a:pt x="42666" y="82655"/>
                </a:cubicBezTo>
                <a:cubicBezTo>
                  <a:pt x="48463" y="81069"/>
                  <a:pt x="57273" y="79625"/>
                  <a:pt x="69044" y="78180"/>
                </a:cubicBezTo>
                <a:cubicBezTo>
                  <a:pt x="92991" y="75290"/>
                  <a:pt x="110612" y="71907"/>
                  <a:pt x="121960" y="67924"/>
                </a:cubicBezTo>
                <a:cubicBezTo>
                  <a:pt x="122030" y="63854"/>
                  <a:pt x="122101" y="61316"/>
                  <a:pt x="122101" y="60206"/>
                </a:cubicBezTo>
                <a:cubicBezTo>
                  <a:pt x="122101" y="48101"/>
                  <a:pt x="119281" y="39555"/>
                  <a:pt x="113713" y="34603"/>
                </a:cubicBezTo>
                <a:cubicBezTo>
                  <a:pt x="106136" y="27925"/>
                  <a:pt x="94841" y="24630"/>
                  <a:pt x="79916" y="24630"/>
                </a:cubicBezTo>
                <a:cubicBezTo>
                  <a:pt x="65943" y="24630"/>
                  <a:pt x="55617" y="27026"/>
                  <a:pt x="49009" y="31925"/>
                </a:cubicBezTo>
                <a:cubicBezTo>
                  <a:pt x="42331" y="36806"/>
                  <a:pt x="37450" y="45475"/>
                  <a:pt x="34208" y="57863"/>
                </a:cubicBezTo>
                <a:lnTo>
                  <a:pt x="5221" y="53951"/>
                </a:lnTo>
                <a:cubicBezTo>
                  <a:pt x="7847" y="41493"/>
                  <a:pt x="12181" y="31431"/>
                  <a:pt x="18243" y="23872"/>
                </a:cubicBezTo>
                <a:cubicBezTo>
                  <a:pt x="24287" y="16224"/>
                  <a:pt x="33044" y="10304"/>
                  <a:pt x="44463" y="6180"/>
                </a:cubicBezTo>
                <a:cubicBezTo>
                  <a:pt x="55882" y="2040"/>
                  <a:pt x="69097" y="48"/>
                  <a:pt x="84181" y="48"/>
                </a:cubicBezTo>
                <a:cubicBezTo>
                  <a:pt x="99123" y="48"/>
                  <a:pt x="111299" y="1775"/>
                  <a:pt x="120586" y="5282"/>
                </a:cubicBezTo>
                <a:cubicBezTo>
                  <a:pt x="129960" y="8788"/>
                  <a:pt x="136832" y="13264"/>
                  <a:pt x="141237" y="18568"/>
                </a:cubicBezTo>
                <a:cubicBezTo>
                  <a:pt x="145642" y="23925"/>
                  <a:pt x="148673" y="30603"/>
                  <a:pt x="150470" y="38726"/>
                </a:cubicBezTo>
                <a:cubicBezTo>
                  <a:pt x="151422" y="43819"/>
                  <a:pt x="151915" y="52911"/>
                  <a:pt x="151915" y="66127"/>
                </a:cubicBezTo>
                <a:lnTo>
                  <a:pt x="151915" y="105703"/>
                </a:lnTo>
                <a:cubicBezTo>
                  <a:pt x="151915" y="133315"/>
                  <a:pt x="152603" y="150725"/>
                  <a:pt x="153836" y="158020"/>
                </a:cubicBezTo>
                <a:cubicBezTo>
                  <a:pt x="155070" y="165315"/>
                  <a:pt x="157625" y="172328"/>
                  <a:pt x="161343" y="179007"/>
                </a:cubicBezTo>
                <a:lnTo>
                  <a:pt x="130365" y="179007"/>
                </a:lnTo>
                <a:cubicBezTo>
                  <a:pt x="127264" y="172892"/>
                  <a:pt x="125273" y="165650"/>
                  <a:pt x="124374" y="157474"/>
                </a:cubicBezTo>
              </a:path>
            </a:pathLst>
          </a:custGeom>
          <a:solidFill>
            <a:srgbClr val="3DBCE1"/>
          </a:solidFill>
          <a:ln w="17617" cap="flat">
            <a:noFill/>
            <a:prstDash val="solid"/>
            <a:miter/>
          </a:ln>
        </p:spPr>
        <p:txBody>
          <a:bodyPr rtlCol="0" anchor="ctr"/>
          <a:lstStyle/>
          <a:p>
            <a:endParaRPr lang="x-none"/>
          </a:p>
        </p:txBody>
      </p:sp>
      <p:sp>
        <p:nvSpPr>
          <p:cNvPr id="18" name="Freeform: Shape 17">
            <a:extLst>
              <a:ext uri="{FF2B5EF4-FFF2-40B4-BE49-F238E27FC236}">
                <a16:creationId xmlns:a16="http://schemas.microsoft.com/office/drawing/2014/main" id="{B9B83B08-5143-4DDA-92ED-401ADB932262}"/>
              </a:ext>
            </a:extLst>
          </p:cNvPr>
          <p:cNvSpPr/>
          <p:nvPr/>
        </p:nvSpPr>
        <p:spPr>
          <a:xfrm>
            <a:off x="10048498" y="1163310"/>
            <a:ext cx="57705" cy="69209"/>
          </a:xfrm>
          <a:custGeom>
            <a:avLst/>
            <a:gdLst>
              <a:gd name="connsiteX0" fmla="*/ 123408 w 152473"/>
              <a:gd name="connsiteY0" fmla="*/ 114937 h 182957"/>
              <a:gd name="connsiteX1" fmla="*/ 152606 w 152473"/>
              <a:gd name="connsiteY1" fmla="*/ 118708 h 182957"/>
              <a:gd name="connsiteX2" fmla="*/ 128166 w 152473"/>
              <a:gd name="connsiteY2" fmla="*/ 165932 h 182957"/>
              <a:gd name="connsiteX3" fmla="*/ 79779 w 152473"/>
              <a:gd name="connsiteY3" fmla="*/ 183006 h 182957"/>
              <a:gd name="connsiteX4" fmla="*/ 21964 w 152473"/>
              <a:gd name="connsiteY4" fmla="*/ 159535 h 182957"/>
              <a:gd name="connsiteX5" fmla="*/ 132 w 152473"/>
              <a:gd name="connsiteY5" fmla="*/ 92153 h 182957"/>
              <a:gd name="connsiteX6" fmla="*/ 9506 w 152473"/>
              <a:gd name="connsiteY6" fmla="*/ 42515 h 182957"/>
              <a:gd name="connsiteX7" fmla="*/ 38140 w 152473"/>
              <a:gd name="connsiteY7" fmla="*/ 10656 h 182957"/>
              <a:gd name="connsiteX8" fmla="*/ 79920 w 152473"/>
              <a:gd name="connsiteY8" fmla="*/ 48 h 182957"/>
              <a:gd name="connsiteX9" fmla="*/ 126580 w 152473"/>
              <a:gd name="connsiteY9" fmla="*/ 14427 h 182957"/>
              <a:gd name="connsiteX10" fmla="*/ 149840 w 152473"/>
              <a:gd name="connsiteY10" fmla="*/ 55396 h 182957"/>
              <a:gd name="connsiteX11" fmla="*/ 121012 w 152473"/>
              <a:gd name="connsiteY11" fmla="*/ 59871 h 182957"/>
              <a:gd name="connsiteX12" fmla="*/ 106422 w 152473"/>
              <a:gd name="connsiteY12" fmla="*/ 33299 h 182957"/>
              <a:gd name="connsiteX13" fmla="*/ 81083 w 152473"/>
              <a:gd name="connsiteY13" fmla="*/ 24418 h 182957"/>
              <a:gd name="connsiteX14" fmla="*/ 44678 w 152473"/>
              <a:gd name="connsiteY14" fmla="*/ 40524 h 182957"/>
              <a:gd name="connsiteX15" fmla="*/ 30634 w 152473"/>
              <a:gd name="connsiteY15" fmla="*/ 91325 h 182957"/>
              <a:gd name="connsiteX16" fmla="*/ 44114 w 152473"/>
              <a:gd name="connsiteY16" fmla="*/ 142602 h 182957"/>
              <a:gd name="connsiteX17" fmla="*/ 79427 w 152473"/>
              <a:gd name="connsiteY17" fmla="*/ 158637 h 182957"/>
              <a:gd name="connsiteX18" fmla="*/ 108624 w 152473"/>
              <a:gd name="connsiteY18" fmla="*/ 147906 h 182957"/>
              <a:gd name="connsiteX19" fmla="*/ 123408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08" y="114937"/>
                </a:moveTo>
                <a:lnTo>
                  <a:pt x="152606" y="118708"/>
                </a:lnTo>
                <a:cubicBezTo>
                  <a:pt x="149434" y="138813"/>
                  <a:pt x="141241" y="154584"/>
                  <a:pt x="128166" y="165932"/>
                </a:cubicBezTo>
                <a:cubicBezTo>
                  <a:pt x="115021" y="177297"/>
                  <a:pt x="98915" y="183006"/>
                  <a:pt x="79779" y="183006"/>
                </a:cubicBezTo>
                <a:cubicBezTo>
                  <a:pt x="55815" y="183006"/>
                  <a:pt x="36555" y="175165"/>
                  <a:pt x="21964" y="159535"/>
                </a:cubicBezTo>
                <a:cubicBezTo>
                  <a:pt x="7428" y="143835"/>
                  <a:pt x="132" y="121404"/>
                  <a:pt x="132" y="92153"/>
                </a:cubicBezTo>
                <a:cubicBezTo>
                  <a:pt x="132" y="73281"/>
                  <a:pt x="3234" y="56700"/>
                  <a:pt x="9506" y="42515"/>
                </a:cubicBezTo>
                <a:cubicBezTo>
                  <a:pt x="15762" y="28330"/>
                  <a:pt x="25330" y="17740"/>
                  <a:pt x="38140" y="10656"/>
                </a:cubicBezTo>
                <a:cubicBezTo>
                  <a:pt x="50933" y="3555"/>
                  <a:pt x="64836" y="48"/>
                  <a:pt x="79920" y="48"/>
                </a:cubicBezTo>
                <a:cubicBezTo>
                  <a:pt x="98915" y="48"/>
                  <a:pt x="114474" y="4806"/>
                  <a:pt x="126580" y="14427"/>
                </a:cubicBezTo>
                <a:cubicBezTo>
                  <a:pt x="138703" y="24066"/>
                  <a:pt x="146404" y="37704"/>
                  <a:pt x="149840" y="55396"/>
                </a:cubicBezTo>
                <a:lnTo>
                  <a:pt x="121012" y="59871"/>
                </a:lnTo>
                <a:cubicBezTo>
                  <a:pt x="118246" y="48101"/>
                  <a:pt x="113364" y="39290"/>
                  <a:pt x="106422" y="33299"/>
                </a:cubicBezTo>
                <a:cubicBezTo>
                  <a:pt x="99391" y="27378"/>
                  <a:pt x="91003" y="24418"/>
                  <a:pt x="81083" y="24418"/>
                </a:cubicBezTo>
                <a:cubicBezTo>
                  <a:pt x="66140" y="24418"/>
                  <a:pt x="53964" y="29793"/>
                  <a:pt x="44678" y="40524"/>
                </a:cubicBezTo>
                <a:cubicBezTo>
                  <a:pt x="35304" y="51184"/>
                  <a:pt x="30634" y="68118"/>
                  <a:pt x="30634" y="91325"/>
                </a:cubicBezTo>
                <a:cubicBezTo>
                  <a:pt x="30634" y="114866"/>
                  <a:pt x="35180" y="131923"/>
                  <a:pt x="44114" y="142602"/>
                </a:cubicBezTo>
                <a:cubicBezTo>
                  <a:pt x="53136" y="153262"/>
                  <a:pt x="64907" y="158637"/>
                  <a:pt x="79427" y="158637"/>
                </a:cubicBezTo>
                <a:cubicBezTo>
                  <a:pt x="91056" y="158637"/>
                  <a:pt x="100765" y="155060"/>
                  <a:pt x="108624" y="147906"/>
                </a:cubicBezTo>
                <a:cubicBezTo>
                  <a:pt x="116395" y="140734"/>
                  <a:pt x="121347" y="129721"/>
                  <a:pt x="123408" y="114937"/>
                </a:cubicBezTo>
              </a:path>
            </a:pathLst>
          </a:custGeom>
          <a:solidFill>
            <a:srgbClr val="3DBCE1"/>
          </a:solidFill>
          <a:ln w="17617" cap="flat">
            <a:noFill/>
            <a:prstDash val="solid"/>
            <a:miter/>
          </a:ln>
        </p:spPr>
        <p:txBody>
          <a:bodyPr rtlCol="0" anchor="ctr"/>
          <a:lstStyle/>
          <a:p>
            <a:endParaRPr lang="x-none"/>
          </a:p>
        </p:txBody>
      </p:sp>
      <p:sp>
        <p:nvSpPr>
          <p:cNvPr id="19" name="Freeform: Shape 18">
            <a:extLst>
              <a:ext uri="{FF2B5EF4-FFF2-40B4-BE49-F238E27FC236}">
                <a16:creationId xmlns:a16="http://schemas.microsoft.com/office/drawing/2014/main" id="{9579855D-794E-4858-804F-2C04747F697A}"/>
              </a:ext>
            </a:extLst>
          </p:cNvPr>
          <p:cNvSpPr/>
          <p:nvPr/>
        </p:nvSpPr>
        <p:spPr>
          <a:xfrm>
            <a:off x="10115892" y="1139587"/>
            <a:ext cx="11224" cy="91419"/>
          </a:xfrm>
          <a:custGeom>
            <a:avLst/>
            <a:gdLst>
              <a:gd name="connsiteX0" fmla="*/ 135 w 29656"/>
              <a:gd name="connsiteY0" fmla="*/ 241719 h 241671"/>
              <a:gd name="connsiteX1" fmla="*/ 135 w 29656"/>
              <a:gd name="connsiteY1" fmla="*/ 66690 h 241671"/>
              <a:gd name="connsiteX2" fmla="*/ 29791 w 29656"/>
              <a:gd name="connsiteY2" fmla="*/ 66690 h 241671"/>
              <a:gd name="connsiteX3" fmla="*/ 29791 w 29656"/>
              <a:gd name="connsiteY3" fmla="*/ 241719 h 241671"/>
              <a:gd name="connsiteX4" fmla="*/ 135 w 29656"/>
              <a:gd name="connsiteY4" fmla="*/ 34197 h 241671"/>
              <a:gd name="connsiteX5" fmla="*/ 135 w 29656"/>
              <a:gd name="connsiteY5" fmla="*/ 48 h 241671"/>
              <a:gd name="connsiteX6" fmla="*/ 29791 w 29656"/>
              <a:gd name="connsiteY6" fmla="*/ 48 h 241671"/>
              <a:gd name="connsiteX7" fmla="*/ 29791 w 29656"/>
              <a:gd name="connsiteY7" fmla="*/ 34197 h 241671"/>
              <a:gd name="connsiteX8" fmla="*/ 135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5" y="241719"/>
                </a:moveTo>
                <a:lnTo>
                  <a:pt x="135" y="66690"/>
                </a:lnTo>
                <a:lnTo>
                  <a:pt x="29791" y="66690"/>
                </a:lnTo>
                <a:lnTo>
                  <a:pt x="29791" y="241719"/>
                </a:lnTo>
                <a:close/>
                <a:moveTo>
                  <a:pt x="135" y="34197"/>
                </a:moveTo>
                <a:lnTo>
                  <a:pt x="135" y="48"/>
                </a:lnTo>
                <a:lnTo>
                  <a:pt x="29791" y="48"/>
                </a:lnTo>
                <a:lnTo>
                  <a:pt x="29791" y="34197"/>
                </a:lnTo>
                <a:lnTo>
                  <a:pt x="135" y="34197"/>
                </a:lnTo>
              </a:path>
            </a:pathLst>
          </a:custGeom>
          <a:solidFill>
            <a:srgbClr val="3DBCE1"/>
          </a:solidFill>
          <a:ln w="17617" cap="flat">
            <a:noFill/>
            <a:prstDash val="solid"/>
            <a:miter/>
          </a:ln>
        </p:spPr>
        <p:txBody>
          <a:bodyPr rtlCol="0" anchor="ctr"/>
          <a:lstStyle/>
          <a:p>
            <a:endParaRPr lang="x-none"/>
          </a:p>
        </p:txBody>
      </p:sp>
      <p:sp>
        <p:nvSpPr>
          <p:cNvPr id="20" name="Freeform: Shape 19">
            <a:extLst>
              <a:ext uri="{FF2B5EF4-FFF2-40B4-BE49-F238E27FC236}">
                <a16:creationId xmlns:a16="http://schemas.microsoft.com/office/drawing/2014/main" id="{C8FBAE2E-F1A4-4DAF-849D-99DCCF49E903}"/>
              </a:ext>
            </a:extLst>
          </p:cNvPr>
          <p:cNvSpPr/>
          <p:nvPr/>
        </p:nvSpPr>
        <p:spPr>
          <a:xfrm>
            <a:off x="10136966" y="1138027"/>
            <a:ext cx="38739" cy="92978"/>
          </a:xfrm>
          <a:custGeom>
            <a:avLst/>
            <a:gdLst>
              <a:gd name="connsiteX0" fmla="*/ 26356 w 102359"/>
              <a:gd name="connsiteY0" fmla="*/ 245842 h 245794"/>
              <a:gd name="connsiteX1" fmla="*/ 26356 w 102359"/>
              <a:gd name="connsiteY1" fmla="*/ 93862 h 245794"/>
              <a:gd name="connsiteX2" fmla="*/ 136 w 102359"/>
              <a:gd name="connsiteY2" fmla="*/ 93862 h 245794"/>
              <a:gd name="connsiteX3" fmla="*/ 136 w 102359"/>
              <a:gd name="connsiteY3" fmla="*/ 70813 h 245794"/>
              <a:gd name="connsiteX4" fmla="*/ 26356 w 102359"/>
              <a:gd name="connsiteY4" fmla="*/ 70813 h 245794"/>
              <a:gd name="connsiteX5" fmla="*/ 26356 w 102359"/>
              <a:gd name="connsiteY5" fmla="*/ 52153 h 245794"/>
              <a:gd name="connsiteX6" fmla="*/ 29458 w 102359"/>
              <a:gd name="connsiteY6" fmla="*/ 26003 h 245794"/>
              <a:gd name="connsiteX7" fmla="*/ 44594 w 102359"/>
              <a:gd name="connsiteY7" fmla="*/ 7272 h 245794"/>
              <a:gd name="connsiteX8" fmla="*/ 74814 w 102359"/>
              <a:gd name="connsiteY8" fmla="*/ 48 h 245794"/>
              <a:gd name="connsiteX9" fmla="*/ 102496 w 102359"/>
              <a:gd name="connsiteY9" fmla="*/ 3078 h 245794"/>
              <a:gd name="connsiteX10" fmla="*/ 98091 w 102359"/>
              <a:gd name="connsiteY10" fmla="*/ 28963 h 245794"/>
              <a:gd name="connsiteX11" fmla="*/ 80594 w 102359"/>
              <a:gd name="connsiteY11" fmla="*/ 27307 h 245794"/>
              <a:gd name="connsiteX12" fmla="*/ 61457 w 102359"/>
              <a:gd name="connsiteY12" fmla="*/ 33016 h 245794"/>
              <a:gd name="connsiteX13" fmla="*/ 55889 w 102359"/>
              <a:gd name="connsiteY13" fmla="*/ 54637 h 245794"/>
              <a:gd name="connsiteX14" fmla="*/ 55889 w 102359"/>
              <a:gd name="connsiteY14" fmla="*/ 70813 h 245794"/>
              <a:gd name="connsiteX15" fmla="*/ 89968 w 102359"/>
              <a:gd name="connsiteY15" fmla="*/ 70813 h 245794"/>
              <a:gd name="connsiteX16" fmla="*/ 89968 w 102359"/>
              <a:gd name="connsiteY16" fmla="*/ 93862 h 245794"/>
              <a:gd name="connsiteX17" fmla="*/ 55889 w 102359"/>
              <a:gd name="connsiteY17" fmla="*/ 93862 h 245794"/>
              <a:gd name="connsiteX18" fmla="*/ 55889 w 102359"/>
              <a:gd name="connsiteY18" fmla="*/ 245842 h 245794"/>
              <a:gd name="connsiteX19" fmla="*/ 26356 w 102359"/>
              <a:gd name="connsiteY19" fmla="*/ 245842 h 2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359" h="245794">
                <a:moveTo>
                  <a:pt x="26356" y="245842"/>
                </a:moveTo>
                <a:lnTo>
                  <a:pt x="26356" y="93862"/>
                </a:lnTo>
                <a:lnTo>
                  <a:pt x="136" y="93862"/>
                </a:lnTo>
                <a:lnTo>
                  <a:pt x="136" y="70813"/>
                </a:lnTo>
                <a:lnTo>
                  <a:pt x="26356" y="70813"/>
                </a:lnTo>
                <a:lnTo>
                  <a:pt x="26356" y="52153"/>
                </a:lnTo>
                <a:cubicBezTo>
                  <a:pt x="26356" y="40452"/>
                  <a:pt x="27396" y="31712"/>
                  <a:pt x="29458" y="26003"/>
                </a:cubicBezTo>
                <a:cubicBezTo>
                  <a:pt x="32347" y="18285"/>
                  <a:pt x="37369" y="12030"/>
                  <a:pt x="44594" y="7272"/>
                </a:cubicBezTo>
                <a:cubicBezTo>
                  <a:pt x="51766" y="2462"/>
                  <a:pt x="61880" y="48"/>
                  <a:pt x="74814" y="48"/>
                </a:cubicBezTo>
                <a:cubicBezTo>
                  <a:pt x="83149" y="48"/>
                  <a:pt x="92435" y="1087"/>
                  <a:pt x="102496" y="3078"/>
                </a:cubicBezTo>
                <a:lnTo>
                  <a:pt x="98091" y="28963"/>
                </a:lnTo>
                <a:cubicBezTo>
                  <a:pt x="91889" y="27854"/>
                  <a:pt x="86109" y="27307"/>
                  <a:pt x="80594" y="27307"/>
                </a:cubicBezTo>
                <a:cubicBezTo>
                  <a:pt x="71589" y="27307"/>
                  <a:pt x="65175" y="29228"/>
                  <a:pt x="61457" y="33016"/>
                </a:cubicBezTo>
                <a:cubicBezTo>
                  <a:pt x="57739" y="36946"/>
                  <a:pt x="55889" y="44100"/>
                  <a:pt x="55889" y="54637"/>
                </a:cubicBezTo>
                <a:lnTo>
                  <a:pt x="55889" y="70813"/>
                </a:lnTo>
                <a:lnTo>
                  <a:pt x="89968" y="70813"/>
                </a:lnTo>
                <a:lnTo>
                  <a:pt x="89968" y="93862"/>
                </a:lnTo>
                <a:lnTo>
                  <a:pt x="55889" y="93862"/>
                </a:lnTo>
                <a:lnTo>
                  <a:pt x="55889" y="245842"/>
                </a:lnTo>
                <a:lnTo>
                  <a:pt x="26356" y="245842"/>
                </a:lnTo>
              </a:path>
            </a:pathLst>
          </a:custGeom>
          <a:solidFill>
            <a:srgbClr val="3DBCE1"/>
          </a:solidFill>
          <a:ln w="17617" cap="flat">
            <a:noFill/>
            <a:prstDash val="solid"/>
            <a:miter/>
          </a:ln>
        </p:spPr>
        <p:txBody>
          <a:bodyPr rtlCol="0" anchor="ctr"/>
          <a:lstStyle/>
          <a:p>
            <a:endParaRPr lang="x-none"/>
          </a:p>
        </p:txBody>
      </p:sp>
      <p:sp>
        <p:nvSpPr>
          <p:cNvPr id="21" name="Freeform: Shape 20">
            <a:extLst>
              <a:ext uri="{FF2B5EF4-FFF2-40B4-BE49-F238E27FC236}">
                <a16:creationId xmlns:a16="http://schemas.microsoft.com/office/drawing/2014/main" id="{820AD6C3-F0FB-4DF7-8EC7-31B05B9A8BFD}"/>
              </a:ext>
            </a:extLst>
          </p:cNvPr>
          <p:cNvSpPr/>
          <p:nvPr/>
        </p:nvSpPr>
        <p:spPr>
          <a:xfrm>
            <a:off x="10179766" y="1139587"/>
            <a:ext cx="11224" cy="91419"/>
          </a:xfrm>
          <a:custGeom>
            <a:avLst/>
            <a:gdLst>
              <a:gd name="connsiteX0" fmla="*/ 138 w 29656"/>
              <a:gd name="connsiteY0" fmla="*/ 241719 h 241671"/>
              <a:gd name="connsiteX1" fmla="*/ 138 w 29656"/>
              <a:gd name="connsiteY1" fmla="*/ 66690 h 241671"/>
              <a:gd name="connsiteX2" fmla="*/ 29794 w 29656"/>
              <a:gd name="connsiteY2" fmla="*/ 66690 h 241671"/>
              <a:gd name="connsiteX3" fmla="*/ 29794 w 29656"/>
              <a:gd name="connsiteY3" fmla="*/ 241719 h 241671"/>
              <a:gd name="connsiteX4" fmla="*/ 138 w 29656"/>
              <a:gd name="connsiteY4" fmla="*/ 34197 h 241671"/>
              <a:gd name="connsiteX5" fmla="*/ 138 w 29656"/>
              <a:gd name="connsiteY5" fmla="*/ 48 h 241671"/>
              <a:gd name="connsiteX6" fmla="*/ 29794 w 29656"/>
              <a:gd name="connsiteY6" fmla="*/ 48 h 241671"/>
              <a:gd name="connsiteX7" fmla="*/ 29794 w 29656"/>
              <a:gd name="connsiteY7" fmla="*/ 34197 h 241671"/>
              <a:gd name="connsiteX8" fmla="*/ 138 w 29656"/>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1">
                <a:moveTo>
                  <a:pt x="138" y="241719"/>
                </a:moveTo>
                <a:lnTo>
                  <a:pt x="138" y="66690"/>
                </a:lnTo>
                <a:lnTo>
                  <a:pt x="29794" y="66690"/>
                </a:lnTo>
                <a:lnTo>
                  <a:pt x="29794" y="241719"/>
                </a:lnTo>
                <a:close/>
                <a:moveTo>
                  <a:pt x="138" y="34197"/>
                </a:moveTo>
                <a:lnTo>
                  <a:pt x="138" y="48"/>
                </a:lnTo>
                <a:lnTo>
                  <a:pt x="29794" y="48"/>
                </a:lnTo>
                <a:lnTo>
                  <a:pt x="29794" y="34197"/>
                </a:lnTo>
                <a:lnTo>
                  <a:pt x="138" y="34197"/>
                </a:lnTo>
              </a:path>
            </a:pathLst>
          </a:custGeom>
          <a:solidFill>
            <a:srgbClr val="3DBCE1"/>
          </a:solidFill>
          <a:ln w="17617" cap="flat">
            <a:noFill/>
            <a:prstDash val="solid"/>
            <a:miter/>
          </a:ln>
        </p:spPr>
        <p:txBody>
          <a:bodyPr rtlCol="0" anchor="ctr"/>
          <a:lstStyle/>
          <a:p>
            <a:endParaRPr lang="x-none"/>
          </a:p>
        </p:txBody>
      </p:sp>
      <p:sp>
        <p:nvSpPr>
          <p:cNvPr id="22" name="Freeform: Shape 21">
            <a:extLst>
              <a:ext uri="{FF2B5EF4-FFF2-40B4-BE49-F238E27FC236}">
                <a16:creationId xmlns:a16="http://schemas.microsoft.com/office/drawing/2014/main" id="{CDA10FB2-9543-4DB4-B056-C448F8CD3CA4}"/>
              </a:ext>
            </a:extLst>
          </p:cNvPr>
          <p:cNvSpPr/>
          <p:nvPr/>
        </p:nvSpPr>
        <p:spPr>
          <a:xfrm>
            <a:off x="10204667" y="1163310"/>
            <a:ext cx="57705" cy="69209"/>
          </a:xfrm>
          <a:custGeom>
            <a:avLst/>
            <a:gdLst>
              <a:gd name="connsiteX0" fmla="*/ 123416 w 152473"/>
              <a:gd name="connsiteY0" fmla="*/ 114937 h 182957"/>
              <a:gd name="connsiteX1" fmla="*/ 152614 w 152473"/>
              <a:gd name="connsiteY1" fmla="*/ 118708 h 182957"/>
              <a:gd name="connsiteX2" fmla="*/ 128103 w 152473"/>
              <a:gd name="connsiteY2" fmla="*/ 165932 h 182957"/>
              <a:gd name="connsiteX3" fmla="*/ 79787 w 152473"/>
              <a:gd name="connsiteY3" fmla="*/ 183006 h 182957"/>
              <a:gd name="connsiteX4" fmla="*/ 21972 w 152473"/>
              <a:gd name="connsiteY4" fmla="*/ 159535 h 182957"/>
              <a:gd name="connsiteX5" fmla="*/ 140 w 152473"/>
              <a:gd name="connsiteY5" fmla="*/ 92153 h 182957"/>
              <a:gd name="connsiteX6" fmla="*/ 9514 w 152473"/>
              <a:gd name="connsiteY6" fmla="*/ 42515 h 182957"/>
              <a:gd name="connsiteX7" fmla="*/ 38148 w 152473"/>
              <a:gd name="connsiteY7" fmla="*/ 10656 h 182957"/>
              <a:gd name="connsiteX8" fmla="*/ 79927 w 152473"/>
              <a:gd name="connsiteY8" fmla="*/ 48 h 182957"/>
              <a:gd name="connsiteX9" fmla="*/ 126588 w 152473"/>
              <a:gd name="connsiteY9" fmla="*/ 14427 h 182957"/>
              <a:gd name="connsiteX10" fmla="*/ 149777 w 152473"/>
              <a:gd name="connsiteY10" fmla="*/ 55396 h 182957"/>
              <a:gd name="connsiteX11" fmla="*/ 120949 w 152473"/>
              <a:gd name="connsiteY11" fmla="*/ 59871 h 182957"/>
              <a:gd name="connsiteX12" fmla="*/ 106359 w 152473"/>
              <a:gd name="connsiteY12" fmla="*/ 33299 h 182957"/>
              <a:gd name="connsiteX13" fmla="*/ 81091 w 152473"/>
              <a:gd name="connsiteY13" fmla="*/ 24418 h 182957"/>
              <a:gd name="connsiteX14" fmla="*/ 44615 w 152473"/>
              <a:gd name="connsiteY14" fmla="*/ 40524 h 182957"/>
              <a:gd name="connsiteX15" fmla="*/ 30642 w 152473"/>
              <a:gd name="connsiteY15" fmla="*/ 91325 h 182957"/>
              <a:gd name="connsiteX16" fmla="*/ 44122 w 152473"/>
              <a:gd name="connsiteY16" fmla="*/ 142602 h 182957"/>
              <a:gd name="connsiteX17" fmla="*/ 79434 w 152473"/>
              <a:gd name="connsiteY17" fmla="*/ 158637 h 182957"/>
              <a:gd name="connsiteX18" fmla="*/ 108632 w 152473"/>
              <a:gd name="connsiteY18" fmla="*/ 147906 h 182957"/>
              <a:gd name="connsiteX19" fmla="*/ 123416 w 152473"/>
              <a:gd name="connsiteY19" fmla="*/ 1149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73" h="182957">
                <a:moveTo>
                  <a:pt x="123416" y="114937"/>
                </a:moveTo>
                <a:lnTo>
                  <a:pt x="152614" y="118708"/>
                </a:lnTo>
                <a:cubicBezTo>
                  <a:pt x="149442" y="138813"/>
                  <a:pt x="141248" y="154584"/>
                  <a:pt x="128103" y="165932"/>
                </a:cubicBezTo>
                <a:cubicBezTo>
                  <a:pt x="115028" y="177297"/>
                  <a:pt x="98852" y="183006"/>
                  <a:pt x="79787" y="183006"/>
                </a:cubicBezTo>
                <a:cubicBezTo>
                  <a:pt x="55769" y="183006"/>
                  <a:pt x="36562" y="175165"/>
                  <a:pt x="21972" y="159535"/>
                </a:cubicBezTo>
                <a:cubicBezTo>
                  <a:pt x="7365" y="143835"/>
                  <a:pt x="140" y="121404"/>
                  <a:pt x="140" y="92153"/>
                </a:cubicBezTo>
                <a:cubicBezTo>
                  <a:pt x="140" y="73281"/>
                  <a:pt x="3241" y="56700"/>
                  <a:pt x="9514" y="42515"/>
                </a:cubicBezTo>
                <a:cubicBezTo>
                  <a:pt x="15770" y="28330"/>
                  <a:pt x="25338" y="17740"/>
                  <a:pt x="38148" y="10656"/>
                </a:cubicBezTo>
                <a:cubicBezTo>
                  <a:pt x="50941" y="3555"/>
                  <a:pt x="64844" y="48"/>
                  <a:pt x="79927" y="48"/>
                </a:cubicBezTo>
                <a:cubicBezTo>
                  <a:pt x="98923" y="48"/>
                  <a:pt x="114482" y="4806"/>
                  <a:pt x="126588" y="14427"/>
                </a:cubicBezTo>
                <a:cubicBezTo>
                  <a:pt x="138640" y="24066"/>
                  <a:pt x="146411" y="37704"/>
                  <a:pt x="149777" y="55396"/>
                </a:cubicBezTo>
                <a:lnTo>
                  <a:pt x="120949" y="59871"/>
                </a:lnTo>
                <a:cubicBezTo>
                  <a:pt x="118183" y="48101"/>
                  <a:pt x="113372" y="39290"/>
                  <a:pt x="106359" y="33299"/>
                </a:cubicBezTo>
                <a:cubicBezTo>
                  <a:pt x="99399" y="27378"/>
                  <a:pt x="90941" y="24418"/>
                  <a:pt x="81091" y="24418"/>
                </a:cubicBezTo>
                <a:cubicBezTo>
                  <a:pt x="66148" y="24418"/>
                  <a:pt x="53972" y="29793"/>
                  <a:pt x="44615" y="40524"/>
                </a:cubicBezTo>
                <a:cubicBezTo>
                  <a:pt x="35312" y="51184"/>
                  <a:pt x="30642" y="68118"/>
                  <a:pt x="30642" y="91325"/>
                </a:cubicBezTo>
                <a:cubicBezTo>
                  <a:pt x="30642" y="114866"/>
                  <a:pt x="35118" y="131923"/>
                  <a:pt x="44122" y="142602"/>
                </a:cubicBezTo>
                <a:cubicBezTo>
                  <a:pt x="53144" y="153262"/>
                  <a:pt x="64915" y="158637"/>
                  <a:pt x="79434" y="158637"/>
                </a:cubicBezTo>
                <a:cubicBezTo>
                  <a:pt x="91064" y="158637"/>
                  <a:pt x="100773" y="155060"/>
                  <a:pt x="108632" y="147906"/>
                </a:cubicBezTo>
                <a:cubicBezTo>
                  <a:pt x="116403" y="140734"/>
                  <a:pt x="121355" y="129721"/>
                  <a:pt x="123416" y="114937"/>
                </a:cubicBezTo>
              </a:path>
            </a:pathLst>
          </a:custGeom>
          <a:solidFill>
            <a:srgbClr val="3DBCE1"/>
          </a:solidFill>
          <a:ln w="17617" cap="flat">
            <a:noFill/>
            <a:prstDash val="solid"/>
            <a:miter/>
          </a:ln>
        </p:spPr>
        <p:txBody>
          <a:bodyPr rtlCol="0" anchor="ctr"/>
          <a:lstStyle/>
          <a:p>
            <a:endParaRPr lang="x-none"/>
          </a:p>
        </p:txBody>
      </p:sp>
      <p:sp>
        <p:nvSpPr>
          <p:cNvPr id="23" name="Freeform: Shape 22">
            <a:extLst>
              <a:ext uri="{FF2B5EF4-FFF2-40B4-BE49-F238E27FC236}">
                <a16:creationId xmlns:a16="http://schemas.microsoft.com/office/drawing/2014/main" id="{A8617C3D-30BE-4CE8-BBA0-9B55719FAA87}"/>
              </a:ext>
            </a:extLst>
          </p:cNvPr>
          <p:cNvSpPr/>
          <p:nvPr/>
        </p:nvSpPr>
        <p:spPr>
          <a:xfrm>
            <a:off x="10310981" y="1139587"/>
            <a:ext cx="12084" cy="91419"/>
          </a:xfrm>
          <a:custGeom>
            <a:avLst/>
            <a:gdLst>
              <a:gd name="connsiteX0" fmla="*/ 144 w 31929"/>
              <a:gd name="connsiteY0" fmla="*/ 48 h 241671"/>
              <a:gd name="connsiteX1" fmla="*/ 32074 w 31929"/>
              <a:gd name="connsiteY1" fmla="*/ 48 h 241671"/>
              <a:gd name="connsiteX2" fmla="*/ 32074 w 31929"/>
              <a:gd name="connsiteY2" fmla="*/ 241719 h 241671"/>
              <a:gd name="connsiteX3" fmla="*/ 144 w 31929"/>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31929" h="241671">
                <a:moveTo>
                  <a:pt x="144" y="48"/>
                </a:moveTo>
                <a:lnTo>
                  <a:pt x="32074" y="48"/>
                </a:lnTo>
                <a:lnTo>
                  <a:pt x="32074" y="241719"/>
                </a:lnTo>
                <a:lnTo>
                  <a:pt x="144" y="241719"/>
                </a:lnTo>
                <a:close/>
              </a:path>
            </a:pathLst>
          </a:custGeom>
          <a:solidFill>
            <a:srgbClr val="3DBCE1"/>
          </a:solidFill>
          <a:ln w="17617" cap="flat">
            <a:noFill/>
            <a:prstDash val="solid"/>
            <a:miter/>
          </a:ln>
        </p:spPr>
        <p:txBody>
          <a:bodyPr rtlCol="0" anchor="ctr"/>
          <a:lstStyle/>
          <a:p>
            <a:endParaRPr lang="x-none"/>
          </a:p>
        </p:txBody>
      </p:sp>
      <p:sp>
        <p:nvSpPr>
          <p:cNvPr id="24" name="Freeform: Shape 23">
            <a:extLst>
              <a:ext uri="{FF2B5EF4-FFF2-40B4-BE49-F238E27FC236}">
                <a16:creationId xmlns:a16="http://schemas.microsoft.com/office/drawing/2014/main" id="{5C1BE902-EF88-4D0B-973E-3F59758D5521}"/>
              </a:ext>
            </a:extLst>
          </p:cNvPr>
          <p:cNvSpPr/>
          <p:nvPr/>
        </p:nvSpPr>
        <p:spPr>
          <a:xfrm>
            <a:off x="10338489" y="1163310"/>
            <a:ext cx="55017" cy="69209"/>
          </a:xfrm>
          <a:custGeom>
            <a:avLst/>
            <a:gdLst>
              <a:gd name="connsiteX0" fmla="*/ 147 w 145372"/>
              <a:gd name="connsiteY0" fmla="*/ 126760 h 182957"/>
              <a:gd name="connsiteX1" fmla="*/ 29468 w 145372"/>
              <a:gd name="connsiteY1" fmla="*/ 122161 h 182957"/>
              <a:gd name="connsiteX2" fmla="*/ 43230 w 145372"/>
              <a:gd name="connsiteY2" fmla="*/ 149209 h 182957"/>
              <a:gd name="connsiteX3" fmla="*/ 74824 w 145372"/>
              <a:gd name="connsiteY3" fmla="*/ 158637 h 182957"/>
              <a:gd name="connsiteX4" fmla="*/ 105185 w 145372"/>
              <a:gd name="connsiteY4" fmla="*/ 150231 h 182957"/>
              <a:gd name="connsiteX5" fmla="*/ 115018 w 145372"/>
              <a:gd name="connsiteY5" fmla="*/ 130760 h 182957"/>
              <a:gd name="connsiteX6" fmla="*/ 106278 w 145372"/>
              <a:gd name="connsiteY6" fmla="*/ 114937 h 182957"/>
              <a:gd name="connsiteX7" fmla="*/ 75988 w 145372"/>
              <a:gd name="connsiteY7" fmla="*/ 104875 h 182957"/>
              <a:gd name="connsiteX8" fmla="*/ 30702 w 145372"/>
              <a:gd name="connsiteY8" fmla="*/ 90638 h 182957"/>
              <a:gd name="connsiteX9" fmla="*/ 11565 w 145372"/>
              <a:gd name="connsiteY9" fmla="*/ 73968 h 182957"/>
              <a:gd name="connsiteX10" fmla="*/ 5098 w 145372"/>
              <a:gd name="connsiteY10" fmla="*/ 50426 h 182957"/>
              <a:gd name="connsiteX11" fmla="*/ 10473 w 145372"/>
              <a:gd name="connsiteY11" fmla="*/ 28823 h 182957"/>
              <a:gd name="connsiteX12" fmla="*/ 25063 w 145372"/>
              <a:gd name="connsiteY12" fmla="*/ 12224 h 182957"/>
              <a:gd name="connsiteX13" fmla="*/ 43917 w 145372"/>
              <a:gd name="connsiteY13" fmla="*/ 3555 h 182957"/>
              <a:gd name="connsiteX14" fmla="*/ 69521 w 145372"/>
              <a:gd name="connsiteY14" fmla="*/ 48 h 182957"/>
              <a:gd name="connsiteX15" fmla="*/ 105731 w 145372"/>
              <a:gd name="connsiteY15" fmla="*/ 5969 h 182957"/>
              <a:gd name="connsiteX16" fmla="*/ 128727 w 145372"/>
              <a:gd name="connsiteY16" fmla="*/ 22004 h 182957"/>
              <a:gd name="connsiteX17" fmla="*/ 138982 w 145372"/>
              <a:gd name="connsiteY17" fmla="*/ 49123 h 182957"/>
              <a:gd name="connsiteX18" fmla="*/ 109925 w 145372"/>
              <a:gd name="connsiteY18" fmla="*/ 53122 h 182957"/>
              <a:gd name="connsiteX19" fmla="*/ 98507 w 145372"/>
              <a:gd name="connsiteY19" fmla="*/ 31995 h 182957"/>
              <a:gd name="connsiteX20" fmla="*/ 71653 w 145372"/>
              <a:gd name="connsiteY20" fmla="*/ 24418 h 182957"/>
              <a:gd name="connsiteX21" fmla="*/ 42543 w 145372"/>
              <a:gd name="connsiteY21" fmla="*/ 31167 h 182957"/>
              <a:gd name="connsiteX22" fmla="*/ 33803 w 145372"/>
              <a:gd name="connsiteY22" fmla="*/ 46991 h 182957"/>
              <a:gd name="connsiteX23" fmla="*/ 37380 w 145372"/>
              <a:gd name="connsiteY23" fmla="*/ 57387 h 182957"/>
              <a:gd name="connsiteX24" fmla="*/ 48799 w 145372"/>
              <a:gd name="connsiteY24" fmla="*/ 65299 h 182957"/>
              <a:gd name="connsiteX25" fmla="*/ 74965 w 145372"/>
              <a:gd name="connsiteY25" fmla="*/ 72876 h 182957"/>
              <a:gd name="connsiteX26" fmla="*/ 118947 w 145372"/>
              <a:gd name="connsiteY26" fmla="*/ 86638 h 182957"/>
              <a:gd name="connsiteX27" fmla="*/ 138418 w 145372"/>
              <a:gd name="connsiteY27" fmla="*/ 102267 h 182957"/>
              <a:gd name="connsiteX28" fmla="*/ 145519 w 145372"/>
              <a:gd name="connsiteY28" fmla="*/ 127589 h 182957"/>
              <a:gd name="connsiteX29" fmla="*/ 136903 w 145372"/>
              <a:gd name="connsiteY29" fmla="*/ 155535 h 182957"/>
              <a:gd name="connsiteX30" fmla="*/ 111917 w 145372"/>
              <a:gd name="connsiteY30" fmla="*/ 175852 h 182957"/>
              <a:gd name="connsiteX31" fmla="*/ 74965 w 145372"/>
              <a:gd name="connsiteY31" fmla="*/ 183006 h 182957"/>
              <a:gd name="connsiteX32" fmla="*/ 23001 w 145372"/>
              <a:gd name="connsiteY32" fmla="*/ 168822 h 182957"/>
              <a:gd name="connsiteX33" fmla="*/ 147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47" y="126760"/>
                </a:moveTo>
                <a:lnTo>
                  <a:pt x="29468" y="122161"/>
                </a:lnTo>
                <a:cubicBezTo>
                  <a:pt x="31124" y="133932"/>
                  <a:pt x="35724" y="142936"/>
                  <a:pt x="43230" y="149209"/>
                </a:cubicBezTo>
                <a:cubicBezTo>
                  <a:pt x="50807" y="155465"/>
                  <a:pt x="61327" y="158637"/>
                  <a:pt x="74824" y="158637"/>
                </a:cubicBezTo>
                <a:cubicBezTo>
                  <a:pt x="88446" y="158637"/>
                  <a:pt x="98577" y="155817"/>
                  <a:pt x="105185" y="150231"/>
                </a:cubicBezTo>
                <a:cubicBezTo>
                  <a:pt x="111723" y="144734"/>
                  <a:pt x="115018" y="138196"/>
                  <a:pt x="115018" y="130760"/>
                </a:cubicBezTo>
                <a:cubicBezTo>
                  <a:pt x="115018" y="124012"/>
                  <a:pt x="112128" y="118778"/>
                  <a:pt x="106278" y="114937"/>
                </a:cubicBezTo>
                <a:cubicBezTo>
                  <a:pt x="102225" y="112311"/>
                  <a:pt x="92093" y="108946"/>
                  <a:pt x="75988" y="104875"/>
                </a:cubicBezTo>
                <a:cubicBezTo>
                  <a:pt x="54243" y="99377"/>
                  <a:pt x="39107" y="94620"/>
                  <a:pt x="30702" y="90638"/>
                </a:cubicBezTo>
                <a:cubicBezTo>
                  <a:pt x="22314" y="86567"/>
                  <a:pt x="15971" y="81069"/>
                  <a:pt x="11565" y="73968"/>
                </a:cubicBezTo>
                <a:cubicBezTo>
                  <a:pt x="7231" y="66885"/>
                  <a:pt x="5098" y="59043"/>
                  <a:pt x="5098" y="50426"/>
                </a:cubicBezTo>
                <a:cubicBezTo>
                  <a:pt x="5098" y="42656"/>
                  <a:pt x="6878" y="35431"/>
                  <a:pt x="10473" y="28823"/>
                </a:cubicBezTo>
                <a:cubicBezTo>
                  <a:pt x="14050" y="22145"/>
                  <a:pt x="18860" y="16630"/>
                  <a:pt x="25063" y="12224"/>
                </a:cubicBezTo>
                <a:cubicBezTo>
                  <a:pt x="29662" y="8788"/>
                  <a:pt x="35935" y="5899"/>
                  <a:pt x="43917" y="3555"/>
                </a:cubicBezTo>
                <a:cubicBezTo>
                  <a:pt x="51900" y="1211"/>
                  <a:pt x="60446" y="48"/>
                  <a:pt x="69521" y="48"/>
                </a:cubicBezTo>
                <a:cubicBezTo>
                  <a:pt x="83283" y="48"/>
                  <a:pt x="95335" y="1969"/>
                  <a:pt x="105731" y="5969"/>
                </a:cubicBezTo>
                <a:cubicBezTo>
                  <a:pt x="116128" y="9899"/>
                  <a:pt x="123758" y="15255"/>
                  <a:pt x="128727" y="22004"/>
                </a:cubicBezTo>
                <a:cubicBezTo>
                  <a:pt x="133678" y="28823"/>
                  <a:pt x="137044" y="37845"/>
                  <a:pt x="138982" y="49123"/>
                </a:cubicBezTo>
                <a:lnTo>
                  <a:pt x="109925" y="53122"/>
                </a:lnTo>
                <a:cubicBezTo>
                  <a:pt x="108621" y="44101"/>
                  <a:pt x="104762" y="37088"/>
                  <a:pt x="98507" y="31995"/>
                </a:cubicBezTo>
                <a:cubicBezTo>
                  <a:pt x="92164" y="26955"/>
                  <a:pt x="83229" y="24418"/>
                  <a:pt x="71653" y="24418"/>
                </a:cubicBezTo>
                <a:cubicBezTo>
                  <a:pt x="58032" y="24418"/>
                  <a:pt x="48323" y="26691"/>
                  <a:pt x="42543" y="31167"/>
                </a:cubicBezTo>
                <a:cubicBezTo>
                  <a:pt x="36693" y="35695"/>
                  <a:pt x="33803" y="40929"/>
                  <a:pt x="33803" y="46991"/>
                </a:cubicBezTo>
                <a:cubicBezTo>
                  <a:pt x="33803" y="50849"/>
                  <a:pt x="34966" y="54286"/>
                  <a:pt x="37380" y="57387"/>
                </a:cubicBezTo>
                <a:cubicBezTo>
                  <a:pt x="39794" y="60559"/>
                  <a:pt x="43582" y="63237"/>
                  <a:pt x="48799" y="65299"/>
                </a:cubicBezTo>
                <a:cubicBezTo>
                  <a:pt x="51759" y="66409"/>
                  <a:pt x="60499" y="68946"/>
                  <a:pt x="74965" y="72876"/>
                </a:cubicBezTo>
                <a:cubicBezTo>
                  <a:pt x="95952" y="78444"/>
                  <a:pt x="110613" y="83061"/>
                  <a:pt x="118947" y="86638"/>
                </a:cubicBezTo>
                <a:cubicBezTo>
                  <a:pt x="127211" y="90215"/>
                  <a:pt x="133749" y="95378"/>
                  <a:pt x="138418" y="102267"/>
                </a:cubicBezTo>
                <a:cubicBezTo>
                  <a:pt x="143176" y="109087"/>
                  <a:pt x="145519" y="117474"/>
                  <a:pt x="145519" y="127589"/>
                </a:cubicBezTo>
                <a:cubicBezTo>
                  <a:pt x="145519" y="137509"/>
                  <a:pt x="142630" y="146795"/>
                  <a:pt x="136903" y="155535"/>
                </a:cubicBezTo>
                <a:cubicBezTo>
                  <a:pt x="131123" y="164275"/>
                  <a:pt x="122806" y="171024"/>
                  <a:pt x="111917" y="175852"/>
                </a:cubicBezTo>
                <a:cubicBezTo>
                  <a:pt x="101044" y="180592"/>
                  <a:pt x="88727" y="183006"/>
                  <a:pt x="74965" y="183006"/>
                </a:cubicBezTo>
                <a:cubicBezTo>
                  <a:pt x="52252" y="183006"/>
                  <a:pt x="34896" y="178249"/>
                  <a:pt x="23001" y="168822"/>
                </a:cubicBezTo>
                <a:cubicBezTo>
                  <a:pt x="11019" y="159394"/>
                  <a:pt x="3442" y="145351"/>
                  <a:pt x="147" y="126760"/>
                </a:cubicBezTo>
              </a:path>
            </a:pathLst>
          </a:custGeom>
          <a:solidFill>
            <a:srgbClr val="3DBCE1"/>
          </a:solidFill>
          <a:ln w="17617" cap="flat">
            <a:noFill/>
            <a:prstDash val="solid"/>
            <a:miter/>
          </a:ln>
        </p:spPr>
        <p:txBody>
          <a:bodyPr rtlCol="0" anchor="ctr"/>
          <a:lstStyle/>
          <a:p>
            <a:endParaRPr lang="x-none"/>
          </a:p>
        </p:txBody>
      </p:sp>
      <p:sp>
        <p:nvSpPr>
          <p:cNvPr id="25" name="Freeform: Shape 24">
            <a:extLst>
              <a:ext uri="{FF2B5EF4-FFF2-40B4-BE49-F238E27FC236}">
                <a16:creationId xmlns:a16="http://schemas.microsoft.com/office/drawing/2014/main" id="{153515F8-1DA0-4D65-8ED9-B31074725EBF}"/>
              </a:ext>
            </a:extLst>
          </p:cNvPr>
          <p:cNvSpPr/>
          <p:nvPr/>
        </p:nvSpPr>
        <p:spPr>
          <a:xfrm>
            <a:off x="10406611" y="1139587"/>
            <a:ext cx="11230" cy="91419"/>
          </a:xfrm>
          <a:custGeom>
            <a:avLst/>
            <a:gdLst>
              <a:gd name="connsiteX0" fmla="*/ 149 w 29674"/>
              <a:gd name="connsiteY0" fmla="*/ 48 h 241671"/>
              <a:gd name="connsiteX1" fmla="*/ 29823 w 29674"/>
              <a:gd name="connsiteY1" fmla="*/ 48 h 241671"/>
              <a:gd name="connsiteX2" fmla="*/ 29823 w 29674"/>
              <a:gd name="connsiteY2" fmla="*/ 241719 h 241671"/>
              <a:gd name="connsiteX3" fmla="*/ 149 w 29674"/>
              <a:gd name="connsiteY3" fmla="*/ 241719 h 241671"/>
            </a:gdLst>
            <a:ahLst/>
            <a:cxnLst>
              <a:cxn ang="0">
                <a:pos x="connsiteX0" y="connsiteY0"/>
              </a:cxn>
              <a:cxn ang="0">
                <a:pos x="connsiteX1" y="connsiteY1"/>
              </a:cxn>
              <a:cxn ang="0">
                <a:pos x="connsiteX2" y="connsiteY2"/>
              </a:cxn>
              <a:cxn ang="0">
                <a:pos x="connsiteX3" y="connsiteY3"/>
              </a:cxn>
            </a:cxnLst>
            <a:rect l="l" t="t" r="r" b="b"/>
            <a:pathLst>
              <a:path w="29674" h="241671">
                <a:moveTo>
                  <a:pt x="149" y="48"/>
                </a:moveTo>
                <a:lnTo>
                  <a:pt x="29823" y="48"/>
                </a:lnTo>
                <a:lnTo>
                  <a:pt x="29823" y="241719"/>
                </a:lnTo>
                <a:lnTo>
                  <a:pt x="149" y="241719"/>
                </a:lnTo>
                <a:close/>
              </a:path>
            </a:pathLst>
          </a:custGeom>
          <a:solidFill>
            <a:srgbClr val="3DBCE1"/>
          </a:solidFill>
          <a:ln w="17617" cap="flat">
            <a:noFill/>
            <a:prstDash val="solid"/>
            <a:miter/>
          </a:ln>
        </p:spPr>
        <p:txBody>
          <a:bodyPr rtlCol="0" anchor="ctr"/>
          <a:lstStyle/>
          <a:p>
            <a:endParaRPr lang="x-none"/>
          </a:p>
        </p:txBody>
      </p:sp>
      <p:sp>
        <p:nvSpPr>
          <p:cNvPr id="26" name="Freeform: Shape 25">
            <a:extLst>
              <a:ext uri="{FF2B5EF4-FFF2-40B4-BE49-F238E27FC236}">
                <a16:creationId xmlns:a16="http://schemas.microsoft.com/office/drawing/2014/main" id="{A864586D-DAAA-4364-B8B7-8C99A823591A}"/>
              </a:ext>
            </a:extLst>
          </p:cNvPr>
          <p:cNvSpPr/>
          <p:nvPr/>
        </p:nvSpPr>
        <p:spPr>
          <a:xfrm>
            <a:off x="10431432" y="1163310"/>
            <a:ext cx="61039" cy="69209"/>
          </a:xfrm>
          <a:custGeom>
            <a:avLst/>
            <a:gdLst>
              <a:gd name="connsiteX0" fmla="*/ 121983 w 161284"/>
              <a:gd name="connsiteY0" fmla="*/ 91184 h 182957"/>
              <a:gd name="connsiteX1" fmla="*/ 73525 w 161284"/>
              <a:gd name="connsiteY1" fmla="*/ 102408 h 182957"/>
              <a:gd name="connsiteX2" fmla="*/ 47640 w 161284"/>
              <a:gd name="connsiteY2" fmla="*/ 108329 h 182957"/>
              <a:gd name="connsiteX3" fmla="*/ 35940 w 161284"/>
              <a:gd name="connsiteY3" fmla="*/ 117950 h 182957"/>
              <a:gd name="connsiteX4" fmla="*/ 31816 w 161284"/>
              <a:gd name="connsiteY4" fmla="*/ 132064 h 182957"/>
              <a:gd name="connsiteX5" fmla="*/ 40838 w 161284"/>
              <a:gd name="connsiteY5" fmla="*/ 151818 h 182957"/>
              <a:gd name="connsiteX6" fmla="*/ 67129 w 161284"/>
              <a:gd name="connsiteY6" fmla="*/ 159747 h 182957"/>
              <a:gd name="connsiteX7" fmla="*/ 97613 w 161284"/>
              <a:gd name="connsiteY7" fmla="*/ 152240 h 182957"/>
              <a:gd name="connsiteX8" fmla="*/ 117242 w 161284"/>
              <a:gd name="connsiteY8" fmla="*/ 131729 h 182957"/>
              <a:gd name="connsiteX9" fmla="*/ 121983 w 161284"/>
              <a:gd name="connsiteY9" fmla="*/ 102056 h 182957"/>
              <a:gd name="connsiteX10" fmla="*/ 124467 w 161284"/>
              <a:gd name="connsiteY10" fmla="*/ 157474 h 182957"/>
              <a:gd name="connsiteX11" fmla="*/ 92732 w 161284"/>
              <a:gd name="connsiteY11" fmla="*/ 177227 h 182957"/>
              <a:gd name="connsiteX12" fmla="*/ 60045 w 161284"/>
              <a:gd name="connsiteY12" fmla="*/ 183006 h 182957"/>
              <a:gd name="connsiteX13" fmla="*/ 15640 w 161284"/>
              <a:gd name="connsiteY13" fmla="*/ 168892 h 182957"/>
              <a:gd name="connsiteX14" fmla="*/ 152 w 161284"/>
              <a:gd name="connsiteY14" fmla="*/ 132893 h 182957"/>
              <a:gd name="connsiteX15" fmla="*/ 6002 w 161284"/>
              <a:gd name="connsiteY15" fmla="*/ 109351 h 182957"/>
              <a:gd name="connsiteX16" fmla="*/ 21350 w 161284"/>
              <a:gd name="connsiteY16" fmla="*/ 92347 h 182957"/>
              <a:gd name="connsiteX17" fmla="*/ 42689 w 161284"/>
              <a:gd name="connsiteY17" fmla="*/ 82655 h 182957"/>
              <a:gd name="connsiteX18" fmla="*/ 69050 w 161284"/>
              <a:gd name="connsiteY18" fmla="*/ 78180 h 182957"/>
              <a:gd name="connsiteX19" fmla="*/ 121983 w 161284"/>
              <a:gd name="connsiteY19" fmla="*/ 67924 h 182957"/>
              <a:gd name="connsiteX20" fmla="*/ 122194 w 161284"/>
              <a:gd name="connsiteY20" fmla="*/ 60206 h 182957"/>
              <a:gd name="connsiteX21" fmla="*/ 113789 w 161284"/>
              <a:gd name="connsiteY21" fmla="*/ 34603 h 182957"/>
              <a:gd name="connsiteX22" fmla="*/ 79992 w 161284"/>
              <a:gd name="connsiteY22" fmla="*/ 24630 h 182957"/>
              <a:gd name="connsiteX23" fmla="*/ 49032 w 161284"/>
              <a:gd name="connsiteY23" fmla="*/ 31925 h 182957"/>
              <a:gd name="connsiteX24" fmla="*/ 34301 w 161284"/>
              <a:gd name="connsiteY24" fmla="*/ 57863 h 182957"/>
              <a:gd name="connsiteX25" fmla="*/ 5315 w 161284"/>
              <a:gd name="connsiteY25" fmla="*/ 53951 h 182957"/>
              <a:gd name="connsiteX26" fmla="*/ 18319 w 161284"/>
              <a:gd name="connsiteY26" fmla="*/ 23872 h 182957"/>
              <a:gd name="connsiteX27" fmla="*/ 44556 w 161284"/>
              <a:gd name="connsiteY27" fmla="*/ 6180 h 182957"/>
              <a:gd name="connsiteX28" fmla="*/ 84274 w 161284"/>
              <a:gd name="connsiteY28" fmla="*/ 48 h 182957"/>
              <a:gd name="connsiteX29" fmla="*/ 120679 w 161284"/>
              <a:gd name="connsiteY29" fmla="*/ 5282 h 182957"/>
              <a:gd name="connsiteX30" fmla="*/ 141260 w 161284"/>
              <a:gd name="connsiteY30" fmla="*/ 18568 h 182957"/>
              <a:gd name="connsiteX31" fmla="*/ 150546 w 161284"/>
              <a:gd name="connsiteY31" fmla="*/ 38726 h 182957"/>
              <a:gd name="connsiteX32" fmla="*/ 151991 w 161284"/>
              <a:gd name="connsiteY32" fmla="*/ 66127 h 182957"/>
              <a:gd name="connsiteX33" fmla="*/ 151991 w 161284"/>
              <a:gd name="connsiteY33" fmla="*/ 105703 h 182957"/>
              <a:gd name="connsiteX34" fmla="*/ 153929 w 161284"/>
              <a:gd name="connsiteY34" fmla="*/ 158020 h 182957"/>
              <a:gd name="connsiteX35" fmla="*/ 161436 w 161284"/>
              <a:gd name="connsiteY35" fmla="*/ 179007 h 182957"/>
              <a:gd name="connsiteX36" fmla="*/ 130388 w 161284"/>
              <a:gd name="connsiteY36" fmla="*/ 179007 h 182957"/>
              <a:gd name="connsiteX37" fmla="*/ 124467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1983" y="91184"/>
                </a:moveTo>
                <a:cubicBezTo>
                  <a:pt x="111251" y="95589"/>
                  <a:pt x="95075" y="99307"/>
                  <a:pt x="73525" y="102408"/>
                </a:cubicBezTo>
                <a:cubicBezTo>
                  <a:pt x="61349" y="104118"/>
                  <a:pt x="52750" y="106126"/>
                  <a:pt x="47640" y="108329"/>
                </a:cubicBezTo>
                <a:cubicBezTo>
                  <a:pt x="42618" y="110532"/>
                  <a:pt x="38706" y="113756"/>
                  <a:pt x="35940" y="117950"/>
                </a:cubicBezTo>
                <a:cubicBezTo>
                  <a:pt x="33191" y="122232"/>
                  <a:pt x="31816" y="126901"/>
                  <a:pt x="31816" y="132064"/>
                </a:cubicBezTo>
                <a:cubicBezTo>
                  <a:pt x="31816" y="139976"/>
                  <a:pt x="34847" y="146584"/>
                  <a:pt x="40838" y="151818"/>
                </a:cubicBezTo>
                <a:cubicBezTo>
                  <a:pt x="46829" y="157121"/>
                  <a:pt x="55569" y="159747"/>
                  <a:pt x="67129" y="159747"/>
                </a:cubicBezTo>
                <a:cubicBezTo>
                  <a:pt x="78547" y="159747"/>
                  <a:pt x="88679" y="157262"/>
                  <a:pt x="97613" y="152240"/>
                </a:cubicBezTo>
                <a:cubicBezTo>
                  <a:pt x="106494" y="147271"/>
                  <a:pt x="113031" y="140399"/>
                  <a:pt x="117242" y="131729"/>
                </a:cubicBezTo>
                <a:cubicBezTo>
                  <a:pt x="120397" y="125051"/>
                  <a:pt x="121983" y="115131"/>
                  <a:pt x="121983" y="102056"/>
                </a:cubicBezTo>
                <a:close/>
                <a:moveTo>
                  <a:pt x="124467" y="157474"/>
                </a:moveTo>
                <a:cubicBezTo>
                  <a:pt x="113524" y="166760"/>
                  <a:pt x="102917" y="173368"/>
                  <a:pt x="92732" y="177227"/>
                </a:cubicBezTo>
                <a:cubicBezTo>
                  <a:pt x="82547" y="181068"/>
                  <a:pt x="71675" y="183006"/>
                  <a:pt x="60045" y="183006"/>
                </a:cubicBezTo>
                <a:cubicBezTo>
                  <a:pt x="40768" y="183006"/>
                  <a:pt x="26037" y="178319"/>
                  <a:pt x="15640" y="168892"/>
                </a:cubicBezTo>
                <a:cubicBezTo>
                  <a:pt x="5315" y="159535"/>
                  <a:pt x="152" y="147483"/>
                  <a:pt x="152" y="132893"/>
                </a:cubicBezTo>
                <a:cubicBezTo>
                  <a:pt x="152" y="124293"/>
                  <a:pt x="2143" y="116434"/>
                  <a:pt x="6002" y="109351"/>
                </a:cubicBezTo>
                <a:cubicBezTo>
                  <a:pt x="9931" y="102338"/>
                  <a:pt x="15024" y="96629"/>
                  <a:pt x="21350" y="92347"/>
                </a:cubicBezTo>
                <a:cubicBezTo>
                  <a:pt x="27693" y="88083"/>
                  <a:pt x="34777" y="84858"/>
                  <a:pt x="42689" y="82655"/>
                </a:cubicBezTo>
                <a:cubicBezTo>
                  <a:pt x="48539" y="81069"/>
                  <a:pt x="57349" y="79625"/>
                  <a:pt x="69050" y="78180"/>
                </a:cubicBezTo>
                <a:cubicBezTo>
                  <a:pt x="93084" y="75290"/>
                  <a:pt x="110705" y="71907"/>
                  <a:pt x="121983" y="67924"/>
                </a:cubicBezTo>
                <a:cubicBezTo>
                  <a:pt x="122124" y="63854"/>
                  <a:pt x="122194" y="61316"/>
                  <a:pt x="122194" y="60206"/>
                </a:cubicBezTo>
                <a:cubicBezTo>
                  <a:pt x="122194" y="48101"/>
                  <a:pt x="119375" y="39555"/>
                  <a:pt x="113789" y="34603"/>
                </a:cubicBezTo>
                <a:cubicBezTo>
                  <a:pt x="106159" y="27925"/>
                  <a:pt x="94935" y="24630"/>
                  <a:pt x="79992" y="24630"/>
                </a:cubicBezTo>
                <a:cubicBezTo>
                  <a:pt x="66019" y="24630"/>
                  <a:pt x="55710" y="27026"/>
                  <a:pt x="49032" y="31925"/>
                </a:cubicBezTo>
                <a:cubicBezTo>
                  <a:pt x="42424" y="36806"/>
                  <a:pt x="37455" y="45475"/>
                  <a:pt x="34301" y="57863"/>
                </a:cubicBezTo>
                <a:lnTo>
                  <a:pt x="5315" y="53951"/>
                </a:lnTo>
                <a:cubicBezTo>
                  <a:pt x="7940" y="41493"/>
                  <a:pt x="12275" y="31431"/>
                  <a:pt x="18319" y="23872"/>
                </a:cubicBezTo>
                <a:cubicBezTo>
                  <a:pt x="24380" y="16224"/>
                  <a:pt x="33120" y="10304"/>
                  <a:pt x="44556" y="6180"/>
                </a:cubicBezTo>
                <a:cubicBezTo>
                  <a:pt x="55975" y="2040"/>
                  <a:pt x="69190" y="48"/>
                  <a:pt x="84274" y="48"/>
                </a:cubicBezTo>
                <a:cubicBezTo>
                  <a:pt x="99199" y="48"/>
                  <a:pt x="111322" y="1775"/>
                  <a:pt x="120679" y="5282"/>
                </a:cubicBezTo>
                <a:cubicBezTo>
                  <a:pt x="130035" y="8788"/>
                  <a:pt x="136925" y="13264"/>
                  <a:pt x="141260" y="18568"/>
                </a:cubicBezTo>
                <a:cubicBezTo>
                  <a:pt x="145665" y="23925"/>
                  <a:pt x="148766" y="30603"/>
                  <a:pt x="150546" y="38726"/>
                </a:cubicBezTo>
                <a:cubicBezTo>
                  <a:pt x="151515" y="43819"/>
                  <a:pt x="151991" y="52911"/>
                  <a:pt x="151991" y="66127"/>
                </a:cubicBezTo>
                <a:lnTo>
                  <a:pt x="151991" y="105703"/>
                </a:lnTo>
                <a:cubicBezTo>
                  <a:pt x="151991" y="133315"/>
                  <a:pt x="152625" y="150725"/>
                  <a:pt x="153929" y="158020"/>
                </a:cubicBezTo>
                <a:cubicBezTo>
                  <a:pt x="155163" y="165315"/>
                  <a:pt x="157647" y="172328"/>
                  <a:pt x="161436" y="179007"/>
                </a:cubicBezTo>
                <a:lnTo>
                  <a:pt x="130388" y="179007"/>
                </a:lnTo>
                <a:cubicBezTo>
                  <a:pt x="127357" y="172892"/>
                  <a:pt x="125366" y="165650"/>
                  <a:pt x="124467" y="157474"/>
                </a:cubicBezTo>
              </a:path>
            </a:pathLst>
          </a:custGeom>
          <a:solidFill>
            <a:srgbClr val="3DBCE1"/>
          </a:solidFill>
          <a:ln w="17617" cap="flat">
            <a:noFill/>
            <a:prstDash val="solid"/>
            <a:miter/>
          </a:ln>
        </p:spPr>
        <p:txBody>
          <a:bodyPr rtlCol="0" anchor="ctr"/>
          <a:lstStyle/>
          <a:p>
            <a:endParaRPr lang="x-none"/>
          </a:p>
        </p:txBody>
      </p:sp>
      <p:sp>
        <p:nvSpPr>
          <p:cNvPr id="27" name="Freeform: Shape 26">
            <a:extLst>
              <a:ext uri="{FF2B5EF4-FFF2-40B4-BE49-F238E27FC236}">
                <a16:creationId xmlns:a16="http://schemas.microsoft.com/office/drawing/2014/main" id="{1824AF27-1D41-4847-AB7C-2EB4C86F62C0}"/>
              </a:ext>
            </a:extLst>
          </p:cNvPr>
          <p:cNvSpPr/>
          <p:nvPr/>
        </p:nvSpPr>
        <p:spPr>
          <a:xfrm>
            <a:off x="10506302" y="1163310"/>
            <a:ext cx="53844" cy="67696"/>
          </a:xfrm>
          <a:custGeom>
            <a:avLst/>
            <a:gdLst>
              <a:gd name="connsiteX0" fmla="*/ 155 w 142271"/>
              <a:gd name="connsiteY0" fmla="*/ 179007 h 178958"/>
              <a:gd name="connsiteX1" fmla="*/ 155 w 142271"/>
              <a:gd name="connsiteY1" fmla="*/ 3978 h 178958"/>
              <a:gd name="connsiteX2" fmla="*/ 26851 w 142271"/>
              <a:gd name="connsiteY2" fmla="*/ 3978 h 178958"/>
              <a:gd name="connsiteX3" fmla="*/ 26851 w 142271"/>
              <a:gd name="connsiteY3" fmla="*/ 28894 h 178958"/>
              <a:gd name="connsiteX4" fmla="*/ 82604 w 142271"/>
              <a:gd name="connsiteY4" fmla="*/ 48 h 178958"/>
              <a:gd name="connsiteX5" fmla="*/ 111731 w 142271"/>
              <a:gd name="connsiteY5" fmla="*/ 5687 h 178958"/>
              <a:gd name="connsiteX6" fmla="*/ 131554 w 142271"/>
              <a:gd name="connsiteY6" fmla="*/ 20630 h 178958"/>
              <a:gd name="connsiteX7" fmla="*/ 140770 w 142271"/>
              <a:gd name="connsiteY7" fmla="*/ 42515 h 178958"/>
              <a:gd name="connsiteX8" fmla="*/ 142427 w 142271"/>
              <a:gd name="connsiteY8" fmla="*/ 71431 h 178958"/>
              <a:gd name="connsiteX9" fmla="*/ 142427 w 142271"/>
              <a:gd name="connsiteY9" fmla="*/ 179007 h 178958"/>
              <a:gd name="connsiteX10" fmla="*/ 112753 w 142271"/>
              <a:gd name="connsiteY10" fmla="*/ 179007 h 178958"/>
              <a:gd name="connsiteX11" fmla="*/ 112753 w 142271"/>
              <a:gd name="connsiteY11" fmla="*/ 72523 h 178958"/>
              <a:gd name="connsiteX12" fmla="*/ 109317 w 142271"/>
              <a:gd name="connsiteY12" fmla="*/ 45405 h 178958"/>
              <a:gd name="connsiteX13" fmla="*/ 97070 w 142271"/>
              <a:gd name="connsiteY13" fmla="*/ 31096 h 178958"/>
              <a:gd name="connsiteX14" fmla="*/ 76348 w 142271"/>
              <a:gd name="connsiteY14" fmla="*/ 25722 h 178958"/>
              <a:gd name="connsiteX15" fmla="*/ 43644 w 142271"/>
              <a:gd name="connsiteY15" fmla="*/ 37775 h 178958"/>
              <a:gd name="connsiteX16" fmla="*/ 29882 w 142271"/>
              <a:gd name="connsiteY16" fmla="*/ 83413 h 178958"/>
              <a:gd name="connsiteX17" fmla="*/ 29882 w 142271"/>
              <a:gd name="connsiteY17" fmla="*/ 179007 h 178958"/>
              <a:gd name="connsiteX18" fmla="*/ 155 w 142271"/>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8958">
                <a:moveTo>
                  <a:pt x="155" y="179007"/>
                </a:moveTo>
                <a:lnTo>
                  <a:pt x="155" y="3978"/>
                </a:lnTo>
                <a:lnTo>
                  <a:pt x="26851" y="3978"/>
                </a:lnTo>
                <a:lnTo>
                  <a:pt x="26851" y="28894"/>
                </a:lnTo>
                <a:cubicBezTo>
                  <a:pt x="39732" y="9616"/>
                  <a:pt x="58322" y="48"/>
                  <a:pt x="82604" y="48"/>
                </a:cubicBezTo>
                <a:cubicBezTo>
                  <a:pt x="93141" y="48"/>
                  <a:pt x="102850" y="1898"/>
                  <a:pt x="111731" y="5687"/>
                </a:cubicBezTo>
                <a:cubicBezTo>
                  <a:pt x="120541" y="9476"/>
                  <a:pt x="127149" y="14427"/>
                  <a:pt x="131554" y="20630"/>
                </a:cubicBezTo>
                <a:cubicBezTo>
                  <a:pt x="135960" y="26762"/>
                  <a:pt x="139061" y="34127"/>
                  <a:pt x="140770" y="42515"/>
                </a:cubicBezTo>
                <a:cubicBezTo>
                  <a:pt x="141880" y="48030"/>
                  <a:pt x="142427" y="57669"/>
                  <a:pt x="142427" y="71431"/>
                </a:cubicBezTo>
                <a:lnTo>
                  <a:pt x="142427" y="179007"/>
                </a:lnTo>
                <a:lnTo>
                  <a:pt x="112753" y="179007"/>
                </a:lnTo>
                <a:lnTo>
                  <a:pt x="112753" y="72523"/>
                </a:lnTo>
                <a:cubicBezTo>
                  <a:pt x="112753" y="60488"/>
                  <a:pt x="111590" y="51396"/>
                  <a:pt x="109317" y="45405"/>
                </a:cubicBezTo>
                <a:cubicBezTo>
                  <a:pt x="106973" y="39413"/>
                  <a:pt x="102920" y="34673"/>
                  <a:pt x="97070" y="31096"/>
                </a:cubicBezTo>
                <a:cubicBezTo>
                  <a:pt x="91150" y="27519"/>
                  <a:pt x="84260" y="25722"/>
                  <a:pt x="76348" y="25722"/>
                </a:cubicBezTo>
                <a:cubicBezTo>
                  <a:pt x="63679" y="25722"/>
                  <a:pt x="52807" y="29793"/>
                  <a:pt x="43644" y="37775"/>
                </a:cubicBezTo>
                <a:cubicBezTo>
                  <a:pt x="34428" y="45827"/>
                  <a:pt x="29882" y="61034"/>
                  <a:pt x="29882" y="83413"/>
                </a:cubicBezTo>
                <a:lnTo>
                  <a:pt x="29882" y="179007"/>
                </a:lnTo>
                <a:lnTo>
                  <a:pt x="155" y="179007"/>
                </a:lnTo>
              </a:path>
            </a:pathLst>
          </a:custGeom>
          <a:solidFill>
            <a:srgbClr val="3DBCE1"/>
          </a:solidFill>
          <a:ln w="17617" cap="flat">
            <a:noFill/>
            <a:prstDash val="solid"/>
            <a:miter/>
          </a:ln>
        </p:spPr>
        <p:txBody>
          <a:bodyPr rtlCol="0" anchor="ctr"/>
          <a:lstStyle/>
          <a:p>
            <a:endParaRPr lang="x-none"/>
          </a:p>
        </p:txBody>
      </p:sp>
      <p:sp>
        <p:nvSpPr>
          <p:cNvPr id="28" name="Freeform: Shape 27">
            <a:extLst>
              <a:ext uri="{FF2B5EF4-FFF2-40B4-BE49-F238E27FC236}">
                <a16:creationId xmlns:a16="http://schemas.microsoft.com/office/drawing/2014/main" id="{C7E4C39B-4C76-40BC-A71D-BDE98C259D5A}"/>
              </a:ext>
            </a:extLst>
          </p:cNvPr>
          <p:cNvSpPr/>
          <p:nvPr/>
        </p:nvSpPr>
        <p:spPr>
          <a:xfrm>
            <a:off x="10573330" y="1139587"/>
            <a:ext cx="57465" cy="92932"/>
          </a:xfrm>
          <a:custGeom>
            <a:avLst/>
            <a:gdLst>
              <a:gd name="connsiteX0" fmla="*/ 30643 w 151839"/>
              <a:gd name="connsiteY0" fmla="*/ 154372 h 245670"/>
              <a:gd name="connsiteX1" fmla="*/ 44828 w 151839"/>
              <a:gd name="connsiteY1" fmla="*/ 204697 h 245670"/>
              <a:gd name="connsiteX2" fmla="*/ 78272 w 151839"/>
              <a:gd name="connsiteY2" fmla="*/ 221349 h 245670"/>
              <a:gd name="connsiteX3" fmla="*/ 111312 w 151839"/>
              <a:gd name="connsiteY3" fmla="*/ 205455 h 245670"/>
              <a:gd name="connsiteX4" fmla="*/ 124950 w 151839"/>
              <a:gd name="connsiteY4" fmla="*/ 156856 h 245670"/>
              <a:gd name="connsiteX5" fmla="*/ 111100 w 151839"/>
              <a:gd name="connsiteY5" fmla="*/ 104135 h 245670"/>
              <a:gd name="connsiteX6" fmla="*/ 76968 w 151839"/>
              <a:gd name="connsiteY6" fmla="*/ 87342 h 245670"/>
              <a:gd name="connsiteX7" fmla="*/ 43929 w 151839"/>
              <a:gd name="connsiteY7" fmla="*/ 103448 h 245670"/>
              <a:gd name="connsiteX8" fmla="*/ 30643 w 151839"/>
              <a:gd name="connsiteY8" fmla="*/ 154372 h 245670"/>
              <a:gd name="connsiteX9" fmla="*/ 124457 w 151839"/>
              <a:gd name="connsiteY9" fmla="*/ 241719 h 245670"/>
              <a:gd name="connsiteX10" fmla="*/ 124457 w 151839"/>
              <a:gd name="connsiteY10" fmla="*/ 219622 h 245670"/>
              <a:gd name="connsiteX11" fmla="*/ 75453 w 151839"/>
              <a:gd name="connsiteY11" fmla="*/ 245719 h 245670"/>
              <a:gd name="connsiteX12" fmla="*/ 36969 w 151839"/>
              <a:gd name="connsiteY12" fmla="*/ 234160 h 245670"/>
              <a:gd name="connsiteX13" fmla="*/ 9780 w 151839"/>
              <a:gd name="connsiteY13" fmla="*/ 201931 h 245670"/>
              <a:gd name="connsiteX14" fmla="*/ 159 w 151839"/>
              <a:gd name="connsiteY14" fmla="*/ 154372 h 245670"/>
              <a:gd name="connsiteX15" fmla="*/ 8899 w 151839"/>
              <a:gd name="connsiteY15" fmla="*/ 106813 h 245670"/>
              <a:gd name="connsiteX16" fmla="*/ 35119 w 151839"/>
              <a:gd name="connsiteY16" fmla="*/ 74126 h 245670"/>
              <a:gd name="connsiteX17" fmla="*/ 74149 w 151839"/>
              <a:gd name="connsiteY17" fmla="*/ 62761 h 245670"/>
              <a:gd name="connsiteX18" fmla="*/ 102360 w 151839"/>
              <a:gd name="connsiteY18" fmla="*/ 69439 h 245670"/>
              <a:gd name="connsiteX19" fmla="*/ 122466 w 151839"/>
              <a:gd name="connsiteY19" fmla="*/ 86778 h 245670"/>
              <a:gd name="connsiteX20" fmla="*/ 122466 w 151839"/>
              <a:gd name="connsiteY20" fmla="*/ 48 h 245670"/>
              <a:gd name="connsiteX21" fmla="*/ 151998 w 151839"/>
              <a:gd name="connsiteY21" fmla="*/ 48 h 245670"/>
              <a:gd name="connsiteX22" fmla="*/ 151998 w 151839"/>
              <a:gd name="connsiteY22" fmla="*/ 241719 h 245670"/>
              <a:gd name="connsiteX23" fmla="*/ 124457 w 151839"/>
              <a:gd name="connsiteY23" fmla="*/ 241719 h 24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839" h="245670">
                <a:moveTo>
                  <a:pt x="30643" y="154372"/>
                </a:moveTo>
                <a:cubicBezTo>
                  <a:pt x="30643" y="176821"/>
                  <a:pt x="35330" y="193543"/>
                  <a:pt x="44828" y="204697"/>
                </a:cubicBezTo>
                <a:cubicBezTo>
                  <a:pt x="54255" y="215781"/>
                  <a:pt x="65409" y="221349"/>
                  <a:pt x="78272" y="221349"/>
                </a:cubicBezTo>
                <a:cubicBezTo>
                  <a:pt x="91206" y="221349"/>
                  <a:pt x="102237" y="215975"/>
                  <a:pt x="111312" y="205455"/>
                </a:cubicBezTo>
                <a:cubicBezTo>
                  <a:pt x="120404" y="194777"/>
                  <a:pt x="124950" y="178601"/>
                  <a:pt x="124950" y="156856"/>
                </a:cubicBezTo>
                <a:cubicBezTo>
                  <a:pt x="124950" y="132910"/>
                  <a:pt x="120333" y="115289"/>
                  <a:pt x="111100" y="104135"/>
                </a:cubicBezTo>
                <a:cubicBezTo>
                  <a:pt x="101814" y="92910"/>
                  <a:pt x="90466" y="87342"/>
                  <a:pt x="76968" y="87342"/>
                </a:cubicBezTo>
                <a:cubicBezTo>
                  <a:pt x="63753" y="87342"/>
                  <a:pt x="52740" y="92699"/>
                  <a:pt x="43929" y="103448"/>
                </a:cubicBezTo>
                <a:cubicBezTo>
                  <a:pt x="35048" y="114249"/>
                  <a:pt x="30643" y="131183"/>
                  <a:pt x="30643" y="154372"/>
                </a:cubicBezTo>
                <a:close/>
                <a:moveTo>
                  <a:pt x="124457" y="241719"/>
                </a:moveTo>
                <a:lnTo>
                  <a:pt x="124457" y="219622"/>
                </a:lnTo>
                <a:cubicBezTo>
                  <a:pt x="113303" y="237049"/>
                  <a:pt x="97003" y="245719"/>
                  <a:pt x="75453" y="245719"/>
                </a:cubicBezTo>
                <a:cubicBezTo>
                  <a:pt x="61550" y="245719"/>
                  <a:pt x="48669" y="241860"/>
                  <a:pt x="36969" y="234160"/>
                </a:cubicBezTo>
                <a:cubicBezTo>
                  <a:pt x="25269" y="226442"/>
                  <a:pt x="16194" y="215781"/>
                  <a:pt x="9780" y="201931"/>
                </a:cubicBezTo>
                <a:cubicBezTo>
                  <a:pt x="3313" y="188169"/>
                  <a:pt x="159" y="172275"/>
                  <a:pt x="159" y="154372"/>
                </a:cubicBezTo>
                <a:cubicBezTo>
                  <a:pt x="159" y="136892"/>
                  <a:pt x="3049" y="121068"/>
                  <a:pt x="8899" y="106813"/>
                </a:cubicBezTo>
                <a:cubicBezTo>
                  <a:pt x="14678" y="92558"/>
                  <a:pt x="23418" y="81686"/>
                  <a:pt x="35119" y="74126"/>
                </a:cubicBezTo>
                <a:cubicBezTo>
                  <a:pt x="46749" y="66479"/>
                  <a:pt x="59753" y="62761"/>
                  <a:pt x="74149" y="62761"/>
                </a:cubicBezTo>
                <a:cubicBezTo>
                  <a:pt x="84669" y="62761"/>
                  <a:pt x="94113" y="64963"/>
                  <a:pt x="102360" y="69439"/>
                </a:cubicBezTo>
                <a:cubicBezTo>
                  <a:pt x="110554" y="73844"/>
                  <a:pt x="117303" y="79624"/>
                  <a:pt x="122466" y="86778"/>
                </a:cubicBezTo>
                <a:lnTo>
                  <a:pt x="122466" y="48"/>
                </a:lnTo>
                <a:lnTo>
                  <a:pt x="151998" y="48"/>
                </a:lnTo>
                <a:lnTo>
                  <a:pt x="151998" y="241719"/>
                </a:lnTo>
                <a:lnTo>
                  <a:pt x="124457" y="241719"/>
                </a:lnTo>
              </a:path>
            </a:pathLst>
          </a:custGeom>
          <a:solidFill>
            <a:srgbClr val="3DBCE1"/>
          </a:solidFill>
          <a:ln w="17617" cap="flat">
            <a:noFill/>
            <a:prstDash val="solid"/>
            <a:miter/>
          </a:ln>
        </p:spPr>
        <p:txBody>
          <a:bodyPr rtlCol="0" anchor="ctr"/>
          <a:lstStyle/>
          <a:p>
            <a:endParaRPr lang="x-none"/>
          </a:p>
        </p:txBody>
      </p:sp>
      <p:sp>
        <p:nvSpPr>
          <p:cNvPr id="29" name="Freeform: Shape 28">
            <a:extLst>
              <a:ext uri="{FF2B5EF4-FFF2-40B4-BE49-F238E27FC236}">
                <a16:creationId xmlns:a16="http://schemas.microsoft.com/office/drawing/2014/main" id="{1223C1CB-FECE-48EA-BBFD-CCBD8DF70809}"/>
              </a:ext>
            </a:extLst>
          </p:cNvPr>
          <p:cNvSpPr/>
          <p:nvPr/>
        </p:nvSpPr>
        <p:spPr>
          <a:xfrm>
            <a:off x="10643946" y="1163310"/>
            <a:ext cx="55017" cy="69209"/>
          </a:xfrm>
          <a:custGeom>
            <a:avLst/>
            <a:gdLst>
              <a:gd name="connsiteX0" fmla="*/ 162 w 145372"/>
              <a:gd name="connsiteY0" fmla="*/ 126760 h 182957"/>
              <a:gd name="connsiteX1" fmla="*/ 29483 w 145372"/>
              <a:gd name="connsiteY1" fmla="*/ 122161 h 182957"/>
              <a:gd name="connsiteX2" fmla="*/ 43263 w 145372"/>
              <a:gd name="connsiteY2" fmla="*/ 149209 h 182957"/>
              <a:gd name="connsiteX3" fmla="*/ 74857 w 145372"/>
              <a:gd name="connsiteY3" fmla="*/ 158637 h 182957"/>
              <a:gd name="connsiteX4" fmla="*/ 105130 w 145372"/>
              <a:gd name="connsiteY4" fmla="*/ 150231 h 182957"/>
              <a:gd name="connsiteX5" fmla="*/ 115050 w 145372"/>
              <a:gd name="connsiteY5" fmla="*/ 130760 h 182957"/>
              <a:gd name="connsiteX6" fmla="*/ 106310 w 145372"/>
              <a:gd name="connsiteY6" fmla="*/ 114937 h 182957"/>
              <a:gd name="connsiteX7" fmla="*/ 75950 w 145372"/>
              <a:gd name="connsiteY7" fmla="*/ 104875 h 182957"/>
              <a:gd name="connsiteX8" fmla="*/ 30734 w 145372"/>
              <a:gd name="connsiteY8" fmla="*/ 90638 h 182957"/>
              <a:gd name="connsiteX9" fmla="*/ 11598 w 145372"/>
              <a:gd name="connsiteY9" fmla="*/ 73968 h 182957"/>
              <a:gd name="connsiteX10" fmla="*/ 5131 w 145372"/>
              <a:gd name="connsiteY10" fmla="*/ 50426 h 182957"/>
              <a:gd name="connsiteX11" fmla="*/ 10418 w 145372"/>
              <a:gd name="connsiteY11" fmla="*/ 28823 h 182957"/>
              <a:gd name="connsiteX12" fmla="*/ 25025 w 145372"/>
              <a:gd name="connsiteY12" fmla="*/ 12224 h 182957"/>
              <a:gd name="connsiteX13" fmla="*/ 43950 w 145372"/>
              <a:gd name="connsiteY13" fmla="*/ 3555 h 182957"/>
              <a:gd name="connsiteX14" fmla="*/ 69553 w 145372"/>
              <a:gd name="connsiteY14" fmla="*/ 48 h 182957"/>
              <a:gd name="connsiteX15" fmla="*/ 105764 w 145372"/>
              <a:gd name="connsiteY15" fmla="*/ 5969 h 182957"/>
              <a:gd name="connsiteX16" fmla="*/ 128742 w 145372"/>
              <a:gd name="connsiteY16" fmla="*/ 22004 h 182957"/>
              <a:gd name="connsiteX17" fmla="*/ 138927 w 145372"/>
              <a:gd name="connsiteY17" fmla="*/ 49123 h 182957"/>
              <a:gd name="connsiteX18" fmla="*/ 109958 w 145372"/>
              <a:gd name="connsiteY18" fmla="*/ 53122 h 182957"/>
              <a:gd name="connsiteX19" fmla="*/ 98452 w 145372"/>
              <a:gd name="connsiteY19" fmla="*/ 31995 h 182957"/>
              <a:gd name="connsiteX20" fmla="*/ 71685 w 145372"/>
              <a:gd name="connsiteY20" fmla="*/ 24418 h 182957"/>
              <a:gd name="connsiteX21" fmla="*/ 42505 w 145372"/>
              <a:gd name="connsiteY21" fmla="*/ 31167 h 182957"/>
              <a:gd name="connsiteX22" fmla="*/ 33765 w 145372"/>
              <a:gd name="connsiteY22" fmla="*/ 46991 h 182957"/>
              <a:gd name="connsiteX23" fmla="*/ 37412 w 145372"/>
              <a:gd name="connsiteY23" fmla="*/ 57387 h 182957"/>
              <a:gd name="connsiteX24" fmla="*/ 48761 w 145372"/>
              <a:gd name="connsiteY24" fmla="*/ 65299 h 182957"/>
              <a:gd name="connsiteX25" fmla="*/ 74981 w 145372"/>
              <a:gd name="connsiteY25" fmla="*/ 72876 h 182957"/>
              <a:gd name="connsiteX26" fmla="*/ 118909 w 145372"/>
              <a:gd name="connsiteY26" fmla="*/ 86638 h 182957"/>
              <a:gd name="connsiteX27" fmla="*/ 138451 w 145372"/>
              <a:gd name="connsiteY27" fmla="*/ 102267 h 182957"/>
              <a:gd name="connsiteX28" fmla="*/ 145535 w 145372"/>
              <a:gd name="connsiteY28" fmla="*/ 127589 h 182957"/>
              <a:gd name="connsiteX29" fmla="*/ 136865 w 145372"/>
              <a:gd name="connsiteY29" fmla="*/ 155535 h 182957"/>
              <a:gd name="connsiteX30" fmla="*/ 111949 w 145372"/>
              <a:gd name="connsiteY30" fmla="*/ 175852 h 182957"/>
              <a:gd name="connsiteX31" fmla="*/ 74981 w 145372"/>
              <a:gd name="connsiteY31" fmla="*/ 183006 h 182957"/>
              <a:gd name="connsiteX32" fmla="*/ 22946 w 145372"/>
              <a:gd name="connsiteY32" fmla="*/ 168822 h 182957"/>
              <a:gd name="connsiteX33" fmla="*/ 162 w 145372"/>
              <a:gd name="connsiteY33" fmla="*/ 126760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2957">
                <a:moveTo>
                  <a:pt x="162" y="126760"/>
                </a:moveTo>
                <a:lnTo>
                  <a:pt x="29483" y="122161"/>
                </a:lnTo>
                <a:cubicBezTo>
                  <a:pt x="31140" y="133932"/>
                  <a:pt x="35756" y="142936"/>
                  <a:pt x="43263" y="149209"/>
                </a:cubicBezTo>
                <a:cubicBezTo>
                  <a:pt x="50752" y="155465"/>
                  <a:pt x="61289" y="158637"/>
                  <a:pt x="74857" y="158637"/>
                </a:cubicBezTo>
                <a:cubicBezTo>
                  <a:pt x="88478" y="158637"/>
                  <a:pt x="98593" y="155817"/>
                  <a:pt x="105130" y="150231"/>
                </a:cubicBezTo>
                <a:cubicBezTo>
                  <a:pt x="111738" y="144734"/>
                  <a:pt x="115050" y="138196"/>
                  <a:pt x="115050" y="130760"/>
                </a:cubicBezTo>
                <a:cubicBezTo>
                  <a:pt x="115050" y="124012"/>
                  <a:pt x="112160" y="118778"/>
                  <a:pt x="106310" y="114937"/>
                </a:cubicBezTo>
                <a:cubicBezTo>
                  <a:pt x="102240" y="112311"/>
                  <a:pt x="92126" y="108946"/>
                  <a:pt x="75950" y="104875"/>
                </a:cubicBezTo>
                <a:cubicBezTo>
                  <a:pt x="54205" y="99377"/>
                  <a:pt x="39122" y="94620"/>
                  <a:pt x="30734" y="90638"/>
                </a:cubicBezTo>
                <a:cubicBezTo>
                  <a:pt x="22329" y="86567"/>
                  <a:pt x="15933" y="81069"/>
                  <a:pt x="11598" y="73968"/>
                </a:cubicBezTo>
                <a:cubicBezTo>
                  <a:pt x="7263" y="66885"/>
                  <a:pt x="5131" y="59043"/>
                  <a:pt x="5131" y="50426"/>
                </a:cubicBezTo>
                <a:cubicBezTo>
                  <a:pt x="5131" y="42656"/>
                  <a:pt x="6911" y="35431"/>
                  <a:pt x="10418" y="28823"/>
                </a:cubicBezTo>
                <a:cubicBezTo>
                  <a:pt x="14012" y="22145"/>
                  <a:pt x="18893" y="16630"/>
                  <a:pt x="25025" y="12224"/>
                </a:cubicBezTo>
                <a:cubicBezTo>
                  <a:pt x="29624" y="8788"/>
                  <a:pt x="35968" y="5899"/>
                  <a:pt x="43950" y="3555"/>
                </a:cubicBezTo>
                <a:cubicBezTo>
                  <a:pt x="51862" y="1211"/>
                  <a:pt x="60461" y="48"/>
                  <a:pt x="69553" y="48"/>
                </a:cubicBezTo>
                <a:cubicBezTo>
                  <a:pt x="83315" y="48"/>
                  <a:pt x="95368" y="1969"/>
                  <a:pt x="105764" y="5969"/>
                </a:cubicBezTo>
                <a:cubicBezTo>
                  <a:pt x="116143" y="9899"/>
                  <a:pt x="123790" y="15255"/>
                  <a:pt x="128742" y="22004"/>
                </a:cubicBezTo>
                <a:cubicBezTo>
                  <a:pt x="133694" y="28823"/>
                  <a:pt x="137076" y="37845"/>
                  <a:pt x="138927" y="49123"/>
                </a:cubicBezTo>
                <a:lnTo>
                  <a:pt x="109958" y="53122"/>
                </a:lnTo>
                <a:cubicBezTo>
                  <a:pt x="108654" y="44101"/>
                  <a:pt x="104795" y="37088"/>
                  <a:pt x="98452" y="31995"/>
                </a:cubicBezTo>
                <a:cubicBezTo>
                  <a:pt x="92196" y="26955"/>
                  <a:pt x="83245" y="24418"/>
                  <a:pt x="71685" y="24418"/>
                </a:cubicBezTo>
                <a:cubicBezTo>
                  <a:pt x="58064" y="24418"/>
                  <a:pt x="48355" y="26691"/>
                  <a:pt x="42505" y="31167"/>
                </a:cubicBezTo>
                <a:cubicBezTo>
                  <a:pt x="36725" y="35695"/>
                  <a:pt x="33765" y="40929"/>
                  <a:pt x="33765" y="46991"/>
                </a:cubicBezTo>
                <a:cubicBezTo>
                  <a:pt x="33765" y="50849"/>
                  <a:pt x="34999" y="54286"/>
                  <a:pt x="37412" y="57387"/>
                </a:cubicBezTo>
                <a:cubicBezTo>
                  <a:pt x="39809" y="60559"/>
                  <a:pt x="43598" y="63237"/>
                  <a:pt x="48761" y="65299"/>
                </a:cubicBezTo>
                <a:cubicBezTo>
                  <a:pt x="51721" y="66409"/>
                  <a:pt x="60461" y="68946"/>
                  <a:pt x="74981" y="72876"/>
                </a:cubicBezTo>
                <a:cubicBezTo>
                  <a:pt x="95984" y="78444"/>
                  <a:pt x="110645" y="83061"/>
                  <a:pt x="118909" y="86638"/>
                </a:cubicBezTo>
                <a:cubicBezTo>
                  <a:pt x="127227" y="90215"/>
                  <a:pt x="133694" y="95378"/>
                  <a:pt x="138451" y="102267"/>
                </a:cubicBezTo>
                <a:cubicBezTo>
                  <a:pt x="143208" y="109087"/>
                  <a:pt x="145535" y="117474"/>
                  <a:pt x="145535" y="127589"/>
                </a:cubicBezTo>
                <a:cubicBezTo>
                  <a:pt x="145535" y="137509"/>
                  <a:pt x="142645" y="146795"/>
                  <a:pt x="136865" y="155535"/>
                </a:cubicBezTo>
                <a:cubicBezTo>
                  <a:pt x="131156" y="164275"/>
                  <a:pt x="122821" y="171024"/>
                  <a:pt x="111949" y="175852"/>
                </a:cubicBezTo>
                <a:cubicBezTo>
                  <a:pt x="101007" y="180592"/>
                  <a:pt x="88760" y="183006"/>
                  <a:pt x="74981" y="183006"/>
                </a:cubicBezTo>
                <a:cubicBezTo>
                  <a:pt x="52267" y="183006"/>
                  <a:pt x="34928" y="178249"/>
                  <a:pt x="22946" y="168822"/>
                </a:cubicBezTo>
                <a:cubicBezTo>
                  <a:pt x="11052" y="159394"/>
                  <a:pt x="3475" y="145351"/>
                  <a:pt x="162" y="126760"/>
                </a:cubicBezTo>
              </a:path>
            </a:pathLst>
          </a:custGeom>
          <a:solidFill>
            <a:srgbClr val="3DBCE1"/>
          </a:solidFill>
          <a:ln w="17617" cap="flat">
            <a:noFill/>
            <a:prstDash val="solid"/>
            <a:miter/>
          </a:ln>
        </p:spPr>
        <p:txBody>
          <a:bodyPr rtlCol="0" anchor="ctr"/>
          <a:lstStyle/>
          <a:p>
            <a:endParaRPr lang="x-none"/>
          </a:p>
        </p:txBody>
      </p:sp>
      <p:sp>
        <p:nvSpPr>
          <p:cNvPr id="30" name="Freeform: Shape 29">
            <a:extLst>
              <a:ext uri="{FF2B5EF4-FFF2-40B4-BE49-F238E27FC236}">
                <a16:creationId xmlns:a16="http://schemas.microsoft.com/office/drawing/2014/main" id="{658D99FF-4FF5-4205-8341-4349F29A24C2}"/>
              </a:ext>
            </a:extLst>
          </p:cNvPr>
          <p:cNvSpPr/>
          <p:nvPr/>
        </p:nvSpPr>
        <p:spPr>
          <a:xfrm>
            <a:off x="10748879" y="1139587"/>
            <a:ext cx="87294" cy="91419"/>
          </a:xfrm>
          <a:custGeom>
            <a:avLst/>
            <a:gdLst>
              <a:gd name="connsiteX0" fmla="*/ 168 w 230657"/>
              <a:gd name="connsiteY0" fmla="*/ 241719 h 241671"/>
              <a:gd name="connsiteX1" fmla="*/ 168 w 230657"/>
              <a:gd name="connsiteY1" fmla="*/ 48 h 241671"/>
              <a:gd name="connsiteX2" fmla="*/ 48344 w 230657"/>
              <a:gd name="connsiteY2" fmla="*/ 48 h 241671"/>
              <a:gd name="connsiteX3" fmla="*/ 105541 w 230657"/>
              <a:gd name="connsiteY3" fmla="*/ 171165 h 241671"/>
              <a:gd name="connsiteX4" fmla="*/ 117048 w 230657"/>
              <a:gd name="connsiteY4" fmla="*/ 206970 h 241671"/>
              <a:gd name="connsiteX5" fmla="*/ 129911 w 230657"/>
              <a:gd name="connsiteY5" fmla="*/ 168204 h 241671"/>
              <a:gd name="connsiteX6" fmla="*/ 187796 w 230657"/>
              <a:gd name="connsiteY6" fmla="*/ 48 h 241671"/>
              <a:gd name="connsiteX7" fmla="*/ 230826 w 230657"/>
              <a:gd name="connsiteY7" fmla="*/ 48 h 241671"/>
              <a:gd name="connsiteX8" fmla="*/ 230826 w 230657"/>
              <a:gd name="connsiteY8" fmla="*/ 241719 h 241671"/>
              <a:gd name="connsiteX9" fmla="*/ 199989 w 230657"/>
              <a:gd name="connsiteY9" fmla="*/ 241719 h 241671"/>
              <a:gd name="connsiteX10" fmla="*/ 199989 w 230657"/>
              <a:gd name="connsiteY10" fmla="*/ 39501 h 241671"/>
              <a:gd name="connsiteX11" fmla="*/ 129770 w 230657"/>
              <a:gd name="connsiteY11" fmla="*/ 241719 h 241671"/>
              <a:gd name="connsiteX12" fmla="*/ 100942 w 230657"/>
              <a:gd name="connsiteY12" fmla="*/ 241719 h 241671"/>
              <a:gd name="connsiteX13" fmla="*/ 31005 w 230657"/>
              <a:gd name="connsiteY13" fmla="*/ 35995 h 241671"/>
              <a:gd name="connsiteX14" fmla="*/ 31005 w 230657"/>
              <a:gd name="connsiteY14" fmla="*/ 241719 h 241671"/>
              <a:gd name="connsiteX15" fmla="*/ 168 w 230657"/>
              <a:gd name="connsiteY15" fmla="*/ 241719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657" h="241671">
                <a:moveTo>
                  <a:pt x="168" y="241719"/>
                </a:moveTo>
                <a:lnTo>
                  <a:pt x="168" y="48"/>
                </a:lnTo>
                <a:lnTo>
                  <a:pt x="48344" y="48"/>
                </a:lnTo>
                <a:lnTo>
                  <a:pt x="105541" y="171165"/>
                </a:lnTo>
                <a:cubicBezTo>
                  <a:pt x="110775" y="187147"/>
                  <a:pt x="114634" y="199041"/>
                  <a:pt x="117048" y="206970"/>
                </a:cubicBezTo>
                <a:cubicBezTo>
                  <a:pt x="119797" y="198230"/>
                  <a:pt x="124061" y="185279"/>
                  <a:pt x="129911" y="168204"/>
                </a:cubicBezTo>
                <a:lnTo>
                  <a:pt x="187796" y="48"/>
                </a:lnTo>
                <a:lnTo>
                  <a:pt x="230826" y="48"/>
                </a:lnTo>
                <a:lnTo>
                  <a:pt x="230826" y="241719"/>
                </a:lnTo>
                <a:lnTo>
                  <a:pt x="199989" y="241719"/>
                </a:lnTo>
                <a:lnTo>
                  <a:pt x="199989" y="39501"/>
                </a:lnTo>
                <a:lnTo>
                  <a:pt x="129770" y="241719"/>
                </a:lnTo>
                <a:lnTo>
                  <a:pt x="100942" y="241719"/>
                </a:lnTo>
                <a:lnTo>
                  <a:pt x="31005" y="35995"/>
                </a:lnTo>
                <a:lnTo>
                  <a:pt x="31005" y="241719"/>
                </a:lnTo>
                <a:lnTo>
                  <a:pt x="168" y="241719"/>
                </a:lnTo>
              </a:path>
            </a:pathLst>
          </a:custGeom>
          <a:solidFill>
            <a:srgbClr val="3DBCE1"/>
          </a:solidFill>
          <a:ln w="17617" cap="flat">
            <a:noFill/>
            <a:prstDash val="solid"/>
            <a:miter/>
          </a:ln>
        </p:spPr>
        <p:txBody>
          <a:bodyPr rtlCol="0" anchor="ctr"/>
          <a:lstStyle/>
          <a:p>
            <a:endParaRPr lang="x-none"/>
          </a:p>
        </p:txBody>
      </p:sp>
      <p:sp>
        <p:nvSpPr>
          <p:cNvPr id="31" name="Freeform: Shape 30">
            <a:extLst>
              <a:ext uri="{FF2B5EF4-FFF2-40B4-BE49-F238E27FC236}">
                <a16:creationId xmlns:a16="http://schemas.microsoft.com/office/drawing/2014/main" id="{3B53AAA2-D6A1-4541-937A-F3AB0B0AD279}"/>
              </a:ext>
            </a:extLst>
          </p:cNvPr>
          <p:cNvSpPr/>
          <p:nvPr/>
        </p:nvSpPr>
        <p:spPr>
          <a:xfrm>
            <a:off x="10850444" y="1163310"/>
            <a:ext cx="61039" cy="69209"/>
          </a:xfrm>
          <a:custGeom>
            <a:avLst/>
            <a:gdLst>
              <a:gd name="connsiteX0" fmla="*/ 122004 w 161284"/>
              <a:gd name="connsiteY0" fmla="*/ 91184 h 182957"/>
              <a:gd name="connsiteX1" fmla="*/ 73546 w 161284"/>
              <a:gd name="connsiteY1" fmla="*/ 102408 h 182957"/>
              <a:gd name="connsiteX2" fmla="*/ 47679 w 161284"/>
              <a:gd name="connsiteY2" fmla="*/ 108329 h 182957"/>
              <a:gd name="connsiteX3" fmla="*/ 35961 w 161284"/>
              <a:gd name="connsiteY3" fmla="*/ 117950 h 182957"/>
              <a:gd name="connsiteX4" fmla="*/ 31837 w 161284"/>
              <a:gd name="connsiteY4" fmla="*/ 132064 h 182957"/>
              <a:gd name="connsiteX5" fmla="*/ 40860 w 161284"/>
              <a:gd name="connsiteY5" fmla="*/ 151818 h 182957"/>
              <a:gd name="connsiteX6" fmla="*/ 67150 w 161284"/>
              <a:gd name="connsiteY6" fmla="*/ 159747 h 182957"/>
              <a:gd name="connsiteX7" fmla="*/ 97634 w 161284"/>
              <a:gd name="connsiteY7" fmla="*/ 152240 h 182957"/>
              <a:gd name="connsiteX8" fmla="*/ 117264 w 161284"/>
              <a:gd name="connsiteY8" fmla="*/ 131729 h 182957"/>
              <a:gd name="connsiteX9" fmla="*/ 122004 w 161284"/>
              <a:gd name="connsiteY9" fmla="*/ 102056 h 182957"/>
              <a:gd name="connsiteX10" fmla="*/ 124489 w 161284"/>
              <a:gd name="connsiteY10" fmla="*/ 157474 h 182957"/>
              <a:gd name="connsiteX11" fmla="*/ 92753 w 161284"/>
              <a:gd name="connsiteY11" fmla="*/ 177227 h 182957"/>
              <a:gd name="connsiteX12" fmla="*/ 60067 w 161284"/>
              <a:gd name="connsiteY12" fmla="*/ 183006 h 182957"/>
              <a:gd name="connsiteX13" fmla="*/ 15662 w 161284"/>
              <a:gd name="connsiteY13" fmla="*/ 168892 h 182957"/>
              <a:gd name="connsiteX14" fmla="*/ 173 w 161284"/>
              <a:gd name="connsiteY14" fmla="*/ 132893 h 182957"/>
              <a:gd name="connsiteX15" fmla="*/ 6023 w 161284"/>
              <a:gd name="connsiteY15" fmla="*/ 109351 h 182957"/>
              <a:gd name="connsiteX16" fmla="*/ 21371 w 161284"/>
              <a:gd name="connsiteY16" fmla="*/ 92347 h 182957"/>
              <a:gd name="connsiteX17" fmla="*/ 42710 w 161284"/>
              <a:gd name="connsiteY17" fmla="*/ 82655 h 182957"/>
              <a:gd name="connsiteX18" fmla="*/ 69071 w 161284"/>
              <a:gd name="connsiteY18" fmla="*/ 78180 h 182957"/>
              <a:gd name="connsiteX19" fmla="*/ 122004 w 161284"/>
              <a:gd name="connsiteY19" fmla="*/ 67924 h 182957"/>
              <a:gd name="connsiteX20" fmla="*/ 122216 w 161284"/>
              <a:gd name="connsiteY20" fmla="*/ 60206 h 182957"/>
              <a:gd name="connsiteX21" fmla="*/ 113811 w 161284"/>
              <a:gd name="connsiteY21" fmla="*/ 34603 h 182957"/>
              <a:gd name="connsiteX22" fmla="*/ 80013 w 161284"/>
              <a:gd name="connsiteY22" fmla="*/ 24630 h 182957"/>
              <a:gd name="connsiteX23" fmla="*/ 49054 w 161284"/>
              <a:gd name="connsiteY23" fmla="*/ 31925 h 182957"/>
              <a:gd name="connsiteX24" fmla="*/ 34323 w 161284"/>
              <a:gd name="connsiteY24" fmla="*/ 57863 h 182957"/>
              <a:gd name="connsiteX25" fmla="*/ 5336 w 161284"/>
              <a:gd name="connsiteY25" fmla="*/ 53951 h 182957"/>
              <a:gd name="connsiteX26" fmla="*/ 18340 w 161284"/>
              <a:gd name="connsiteY26" fmla="*/ 23872 h 182957"/>
              <a:gd name="connsiteX27" fmla="*/ 44578 w 161284"/>
              <a:gd name="connsiteY27" fmla="*/ 6180 h 182957"/>
              <a:gd name="connsiteX28" fmla="*/ 84296 w 161284"/>
              <a:gd name="connsiteY28" fmla="*/ 48 h 182957"/>
              <a:gd name="connsiteX29" fmla="*/ 120700 w 161284"/>
              <a:gd name="connsiteY29" fmla="*/ 5282 h 182957"/>
              <a:gd name="connsiteX30" fmla="*/ 141281 w 161284"/>
              <a:gd name="connsiteY30" fmla="*/ 18568 h 182957"/>
              <a:gd name="connsiteX31" fmla="*/ 150568 w 161284"/>
              <a:gd name="connsiteY31" fmla="*/ 38726 h 182957"/>
              <a:gd name="connsiteX32" fmla="*/ 152012 w 161284"/>
              <a:gd name="connsiteY32" fmla="*/ 66127 h 182957"/>
              <a:gd name="connsiteX33" fmla="*/ 152012 w 161284"/>
              <a:gd name="connsiteY33" fmla="*/ 105703 h 182957"/>
              <a:gd name="connsiteX34" fmla="*/ 153951 w 161284"/>
              <a:gd name="connsiteY34" fmla="*/ 158020 h 182957"/>
              <a:gd name="connsiteX35" fmla="*/ 161457 w 161284"/>
              <a:gd name="connsiteY35" fmla="*/ 179007 h 182957"/>
              <a:gd name="connsiteX36" fmla="*/ 130410 w 161284"/>
              <a:gd name="connsiteY36" fmla="*/ 179007 h 182957"/>
              <a:gd name="connsiteX37" fmla="*/ 124489 w 161284"/>
              <a:gd name="connsiteY37" fmla="*/ 157474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84" h="182957">
                <a:moveTo>
                  <a:pt x="122004" y="91184"/>
                </a:moveTo>
                <a:cubicBezTo>
                  <a:pt x="111273" y="95589"/>
                  <a:pt x="95097" y="99307"/>
                  <a:pt x="73546" y="102408"/>
                </a:cubicBezTo>
                <a:cubicBezTo>
                  <a:pt x="61370" y="104118"/>
                  <a:pt x="52772" y="106126"/>
                  <a:pt x="47679" y="108329"/>
                </a:cubicBezTo>
                <a:cubicBezTo>
                  <a:pt x="42640" y="110532"/>
                  <a:pt x="38728" y="113756"/>
                  <a:pt x="35961" y="117950"/>
                </a:cubicBezTo>
                <a:cubicBezTo>
                  <a:pt x="33212" y="122232"/>
                  <a:pt x="31837" y="126901"/>
                  <a:pt x="31837" y="132064"/>
                </a:cubicBezTo>
                <a:cubicBezTo>
                  <a:pt x="31837" y="139976"/>
                  <a:pt x="34869" y="146584"/>
                  <a:pt x="40860" y="151818"/>
                </a:cubicBezTo>
                <a:cubicBezTo>
                  <a:pt x="46851" y="157121"/>
                  <a:pt x="55591" y="159747"/>
                  <a:pt x="67150" y="159747"/>
                </a:cubicBezTo>
                <a:cubicBezTo>
                  <a:pt x="78569" y="159747"/>
                  <a:pt x="88701" y="157262"/>
                  <a:pt x="97634" y="152240"/>
                </a:cubicBezTo>
                <a:cubicBezTo>
                  <a:pt x="106515" y="147271"/>
                  <a:pt x="113052" y="140399"/>
                  <a:pt x="117264" y="131729"/>
                </a:cubicBezTo>
                <a:cubicBezTo>
                  <a:pt x="120418" y="125051"/>
                  <a:pt x="122004" y="115131"/>
                  <a:pt x="122004" y="102056"/>
                </a:cubicBezTo>
                <a:close/>
                <a:moveTo>
                  <a:pt x="124489" y="157474"/>
                </a:moveTo>
                <a:cubicBezTo>
                  <a:pt x="113546" y="166760"/>
                  <a:pt x="102938" y="173368"/>
                  <a:pt x="92753" y="177227"/>
                </a:cubicBezTo>
                <a:cubicBezTo>
                  <a:pt x="82568" y="181068"/>
                  <a:pt x="71696" y="183006"/>
                  <a:pt x="60067" y="183006"/>
                </a:cubicBezTo>
                <a:cubicBezTo>
                  <a:pt x="40790" y="183006"/>
                  <a:pt x="26059" y="178319"/>
                  <a:pt x="15662" y="168892"/>
                </a:cubicBezTo>
                <a:cubicBezTo>
                  <a:pt x="5336" y="159535"/>
                  <a:pt x="173" y="147483"/>
                  <a:pt x="173" y="132893"/>
                </a:cubicBezTo>
                <a:cubicBezTo>
                  <a:pt x="173" y="124293"/>
                  <a:pt x="2164" y="116434"/>
                  <a:pt x="6023" y="109351"/>
                </a:cubicBezTo>
                <a:cubicBezTo>
                  <a:pt x="9953" y="102338"/>
                  <a:pt x="15046" y="96629"/>
                  <a:pt x="21371" y="92347"/>
                </a:cubicBezTo>
                <a:cubicBezTo>
                  <a:pt x="27715" y="88083"/>
                  <a:pt x="34798" y="84858"/>
                  <a:pt x="42710" y="82655"/>
                </a:cubicBezTo>
                <a:cubicBezTo>
                  <a:pt x="48560" y="81069"/>
                  <a:pt x="57371" y="79625"/>
                  <a:pt x="69071" y="78180"/>
                </a:cubicBezTo>
                <a:cubicBezTo>
                  <a:pt x="93106" y="75290"/>
                  <a:pt x="110727" y="71907"/>
                  <a:pt x="122004" y="67924"/>
                </a:cubicBezTo>
                <a:cubicBezTo>
                  <a:pt x="122145" y="63854"/>
                  <a:pt x="122216" y="61316"/>
                  <a:pt x="122216" y="60206"/>
                </a:cubicBezTo>
                <a:cubicBezTo>
                  <a:pt x="122216" y="48101"/>
                  <a:pt x="119397" y="39555"/>
                  <a:pt x="113811" y="34603"/>
                </a:cubicBezTo>
                <a:cubicBezTo>
                  <a:pt x="106181" y="27925"/>
                  <a:pt x="94956" y="24630"/>
                  <a:pt x="80013" y="24630"/>
                </a:cubicBezTo>
                <a:cubicBezTo>
                  <a:pt x="66057" y="24630"/>
                  <a:pt x="55732" y="27026"/>
                  <a:pt x="49054" y="31925"/>
                </a:cubicBezTo>
                <a:cubicBezTo>
                  <a:pt x="42446" y="36806"/>
                  <a:pt x="37476" y="45475"/>
                  <a:pt x="34323" y="57863"/>
                </a:cubicBezTo>
                <a:lnTo>
                  <a:pt x="5336" y="53951"/>
                </a:lnTo>
                <a:cubicBezTo>
                  <a:pt x="7961" y="41493"/>
                  <a:pt x="12297" y="31431"/>
                  <a:pt x="18340" y="23872"/>
                </a:cubicBezTo>
                <a:cubicBezTo>
                  <a:pt x="24401" y="16224"/>
                  <a:pt x="33142" y="10304"/>
                  <a:pt x="44578" y="6180"/>
                </a:cubicBezTo>
                <a:cubicBezTo>
                  <a:pt x="55996" y="2040"/>
                  <a:pt x="69212" y="48"/>
                  <a:pt x="84296" y="48"/>
                </a:cubicBezTo>
                <a:cubicBezTo>
                  <a:pt x="99220" y="48"/>
                  <a:pt x="111343" y="1775"/>
                  <a:pt x="120700" y="5282"/>
                </a:cubicBezTo>
                <a:cubicBezTo>
                  <a:pt x="130057" y="8788"/>
                  <a:pt x="136947" y="13264"/>
                  <a:pt x="141281" y="18568"/>
                </a:cubicBezTo>
                <a:cubicBezTo>
                  <a:pt x="145686" y="23925"/>
                  <a:pt x="148788" y="30603"/>
                  <a:pt x="150568" y="38726"/>
                </a:cubicBezTo>
                <a:cubicBezTo>
                  <a:pt x="151537" y="43819"/>
                  <a:pt x="152012" y="52911"/>
                  <a:pt x="152012" y="66127"/>
                </a:cubicBezTo>
                <a:lnTo>
                  <a:pt x="152012" y="105703"/>
                </a:lnTo>
                <a:cubicBezTo>
                  <a:pt x="152012" y="133315"/>
                  <a:pt x="152647" y="150725"/>
                  <a:pt x="153951" y="158020"/>
                </a:cubicBezTo>
                <a:cubicBezTo>
                  <a:pt x="155184" y="165315"/>
                  <a:pt x="157669" y="172328"/>
                  <a:pt x="161457" y="179007"/>
                </a:cubicBezTo>
                <a:lnTo>
                  <a:pt x="130410" y="179007"/>
                </a:lnTo>
                <a:cubicBezTo>
                  <a:pt x="127379" y="172892"/>
                  <a:pt x="125387" y="165650"/>
                  <a:pt x="124489" y="157474"/>
                </a:cubicBezTo>
              </a:path>
            </a:pathLst>
          </a:custGeom>
          <a:solidFill>
            <a:srgbClr val="3DBCE1"/>
          </a:solidFill>
          <a:ln w="17617" cap="flat">
            <a:noFill/>
            <a:prstDash val="solid"/>
            <a:miter/>
          </a:ln>
        </p:spPr>
        <p:txBody>
          <a:bodyPr rtlCol="0" anchor="ctr"/>
          <a:lstStyle/>
          <a:p>
            <a:endParaRPr lang="x-none"/>
          </a:p>
        </p:txBody>
      </p:sp>
      <p:sp>
        <p:nvSpPr>
          <p:cNvPr id="32" name="Freeform: Shape 31">
            <a:extLst>
              <a:ext uri="{FF2B5EF4-FFF2-40B4-BE49-F238E27FC236}">
                <a16:creationId xmlns:a16="http://schemas.microsoft.com/office/drawing/2014/main" id="{8DA769A1-C0E7-470D-A89C-79178A95E618}"/>
              </a:ext>
            </a:extLst>
          </p:cNvPr>
          <p:cNvSpPr/>
          <p:nvPr/>
        </p:nvSpPr>
        <p:spPr>
          <a:xfrm>
            <a:off x="10925181" y="1163310"/>
            <a:ext cx="36005" cy="67696"/>
          </a:xfrm>
          <a:custGeom>
            <a:avLst/>
            <a:gdLst>
              <a:gd name="connsiteX0" fmla="*/ 176 w 95135"/>
              <a:gd name="connsiteY0" fmla="*/ 179007 h 178958"/>
              <a:gd name="connsiteX1" fmla="*/ 176 w 95135"/>
              <a:gd name="connsiteY1" fmla="*/ 3978 h 178958"/>
              <a:gd name="connsiteX2" fmla="*/ 26889 w 95135"/>
              <a:gd name="connsiteY2" fmla="*/ 3978 h 178958"/>
              <a:gd name="connsiteX3" fmla="*/ 26889 w 95135"/>
              <a:gd name="connsiteY3" fmla="*/ 30550 h 178958"/>
              <a:gd name="connsiteX4" fmla="*/ 45813 w 95135"/>
              <a:gd name="connsiteY4" fmla="*/ 5969 h 178958"/>
              <a:gd name="connsiteX5" fmla="*/ 64809 w 95135"/>
              <a:gd name="connsiteY5" fmla="*/ 48 h 178958"/>
              <a:gd name="connsiteX6" fmla="*/ 95311 w 95135"/>
              <a:gd name="connsiteY6" fmla="*/ 9546 h 178958"/>
              <a:gd name="connsiteX7" fmla="*/ 85126 w 95135"/>
              <a:gd name="connsiteY7" fmla="*/ 37140 h 178958"/>
              <a:gd name="connsiteX8" fmla="*/ 63364 w 95135"/>
              <a:gd name="connsiteY8" fmla="*/ 30674 h 178958"/>
              <a:gd name="connsiteX9" fmla="*/ 45884 w 95135"/>
              <a:gd name="connsiteY9" fmla="*/ 36524 h 178958"/>
              <a:gd name="connsiteX10" fmla="*/ 34800 w 95135"/>
              <a:gd name="connsiteY10" fmla="*/ 52770 h 178958"/>
              <a:gd name="connsiteX11" fmla="*/ 29920 w 95135"/>
              <a:gd name="connsiteY11" fmla="*/ 87395 h 178958"/>
              <a:gd name="connsiteX12" fmla="*/ 29920 w 95135"/>
              <a:gd name="connsiteY12" fmla="*/ 179007 h 178958"/>
              <a:gd name="connsiteX13" fmla="*/ 176 w 95135"/>
              <a:gd name="connsiteY13"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8958">
                <a:moveTo>
                  <a:pt x="176" y="179007"/>
                </a:moveTo>
                <a:lnTo>
                  <a:pt x="176" y="3978"/>
                </a:lnTo>
                <a:lnTo>
                  <a:pt x="26889" y="3978"/>
                </a:lnTo>
                <a:lnTo>
                  <a:pt x="26889" y="30550"/>
                </a:lnTo>
                <a:cubicBezTo>
                  <a:pt x="33709" y="18074"/>
                  <a:pt x="40035" y="9899"/>
                  <a:pt x="45813" y="5969"/>
                </a:cubicBezTo>
                <a:cubicBezTo>
                  <a:pt x="51523" y="1969"/>
                  <a:pt x="57937" y="48"/>
                  <a:pt x="64809" y="48"/>
                </a:cubicBezTo>
                <a:cubicBezTo>
                  <a:pt x="74871" y="48"/>
                  <a:pt x="84985" y="3220"/>
                  <a:pt x="95311" y="9546"/>
                </a:cubicBezTo>
                <a:lnTo>
                  <a:pt x="85126" y="37140"/>
                </a:lnTo>
                <a:cubicBezTo>
                  <a:pt x="77814" y="32806"/>
                  <a:pt x="70588" y="30674"/>
                  <a:pt x="63364" y="30674"/>
                </a:cubicBezTo>
                <a:cubicBezTo>
                  <a:pt x="56826" y="30674"/>
                  <a:pt x="51048" y="32612"/>
                  <a:pt x="45884" y="36524"/>
                </a:cubicBezTo>
                <a:cubicBezTo>
                  <a:pt x="40721" y="40453"/>
                  <a:pt x="37003" y="45827"/>
                  <a:pt x="34800" y="52770"/>
                </a:cubicBezTo>
                <a:cubicBezTo>
                  <a:pt x="31506" y="63307"/>
                  <a:pt x="29920" y="74867"/>
                  <a:pt x="29920" y="87395"/>
                </a:cubicBezTo>
                <a:lnTo>
                  <a:pt x="29920" y="179007"/>
                </a:lnTo>
                <a:lnTo>
                  <a:pt x="176" y="179007"/>
                </a:lnTo>
              </a:path>
            </a:pathLst>
          </a:custGeom>
          <a:solidFill>
            <a:srgbClr val="3DBCE1"/>
          </a:solidFill>
          <a:ln w="17617" cap="flat">
            <a:noFill/>
            <a:prstDash val="solid"/>
            <a:miter/>
          </a:ln>
        </p:spPr>
        <p:txBody>
          <a:bodyPr rtlCol="0" anchor="ctr"/>
          <a:lstStyle/>
          <a:p>
            <a:endParaRPr lang="x-none"/>
          </a:p>
        </p:txBody>
      </p:sp>
      <p:sp>
        <p:nvSpPr>
          <p:cNvPr id="33" name="Freeform: Shape 32">
            <a:extLst>
              <a:ext uri="{FF2B5EF4-FFF2-40B4-BE49-F238E27FC236}">
                <a16:creationId xmlns:a16="http://schemas.microsoft.com/office/drawing/2014/main" id="{EB51EF3A-D620-4EB8-807A-F10FAC758FB1}"/>
              </a:ext>
            </a:extLst>
          </p:cNvPr>
          <p:cNvSpPr/>
          <p:nvPr/>
        </p:nvSpPr>
        <p:spPr>
          <a:xfrm>
            <a:off x="10967927" y="1139587"/>
            <a:ext cx="11230" cy="91419"/>
          </a:xfrm>
          <a:custGeom>
            <a:avLst/>
            <a:gdLst>
              <a:gd name="connsiteX0" fmla="*/ 177 w 29674"/>
              <a:gd name="connsiteY0" fmla="*/ 241719 h 241671"/>
              <a:gd name="connsiteX1" fmla="*/ 177 w 29674"/>
              <a:gd name="connsiteY1" fmla="*/ 66690 h 241671"/>
              <a:gd name="connsiteX2" fmla="*/ 29851 w 29674"/>
              <a:gd name="connsiteY2" fmla="*/ 66690 h 241671"/>
              <a:gd name="connsiteX3" fmla="*/ 29851 w 29674"/>
              <a:gd name="connsiteY3" fmla="*/ 241719 h 241671"/>
              <a:gd name="connsiteX4" fmla="*/ 177 w 29674"/>
              <a:gd name="connsiteY4" fmla="*/ 34197 h 241671"/>
              <a:gd name="connsiteX5" fmla="*/ 177 w 29674"/>
              <a:gd name="connsiteY5" fmla="*/ 48 h 241671"/>
              <a:gd name="connsiteX6" fmla="*/ 29851 w 29674"/>
              <a:gd name="connsiteY6" fmla="*/ 48 h 241671"/>
              <a:gd name="connsiteX7" fmla="*/ 29851 w 29674"/>
              <a:gd name="connsiteY7" fmla="*/ 34197 h 241671"/>
              <a:gd name="connsiteX8" fmla="*/ 177 w 29674"/>
              <a:gd name="connsiteY8" fmla="*/ 34197 h 24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4" h="241671">
                <a:moveTo>
                  <a:pt x="177" y="241719"/>
                </a:moveTo>
                <a:lnTo>
                  <a:pt x="177" y="66690"/>
                </a:lnTo>
                <a:lnTo>
                  <a:pt x="29851" y="66690"/>
                </a:lnTo>
                <a:lnTo>
                  <a:pt x="29851" y="241719"/>
                </a:lnTo>
                <a:close/>
                <a:moveTo>
                  <a:pt x="177" y="34197"/>
                </a:moveTo>
                <a:lnTo>
                  <a:pt x="177" y="48"/>
                </a:lnTo>
                <a:lnTo>
                  <a:pt x="29851" y="48"/>
                </a:lnTo>
                <a:lnTo>
                  <a:pt x="29851" y="34197"/>
                </a:lnTo>
                <a:lnTo>
                  <a:pt x="177" y="34197"/>
                </a:lnTo>
              </a:path>
            </a:pathLst>
          </a:custGeom>
          <a:solidFill>
            <a:srgbClr val="3DBCE1"/>
          </a:solidFill>
          <a:ln w="17617" cap="flat">
            <a:noFill/>
            <a:prstDash val="solid"/>
            <a:miter/>
          </a:ln>
        </p:spPr>
        <p:txBody>
          <a:bodyPr rtlCol="0" anchor="ctr"/>
          <a:lstStyle/>
          <a:p>
            <a:endParaRPr lang="x-none"/>
          </a:p>
        </p:txBody>
      </p:sp>
      <p:sp>
        <p:nvSpPr>
          <p:cNvPr id="34" name="Freeform: Shape 33">
            <a:extLst>
              <a:ext uri="{FF2B5EF4-FFF2-40B4-BE49-F238E27FC236}">
                <a16:creationId xmlns:a16="http://schemas.microsoft.com/office/drawing/2014/main" id="{49C970DA-49C2-4120-AEFB-1E6A0AABEE2B}"/>
              </a:ext>
            </a:extLst>
          </p:cNvPr>
          <p:cNvSpPr/>
          <p:nvPr/>
        </p:nvSpPr>
        <p:spPr>
          <a:xfrm>
            <a:off x="10996243" y="1163310"/>
            <a:ext cx="53850" cy="67696"/>
          </a:xfrm>
          <a:custGeom>
            <a:avLst/>
            <a:gdLst>
              <a:gd name="connsiteX0" fmla="*/ 180 w 142289"/>
              <a:gd name="connsiteY0" fmla="*/ 179007 h 178958"/>
              <a:gd name="connsiteX1" fmla="*/ 180 w 142289"/>
              <a:gd name="connsiteY1" fmla="*/ 3978 h 178958"/>
              <a:gd name="connsiteX2" fmla="*/ 26893 w 142289"/>
              <a:gd name="connsiteY2" fmla="*/ 3978 h 178958"/>
              <a:gd name="connsiteX3" fmla="*/ 26893 w 142289"/>
              <a:gd name="connsiteY3" fmla="*/ 28894 h 178958"/>
              <a:gd name="connsiteX4" fmla="*/ 82645 w 142289"/>
              <a:gd name="connsiteY4" fmla="*/ 48 h 178958"/>
              <a:gd name="connsiteX5" fmla="*/ 111773 w 142289"/>
              <a:gd name="connsiteY5" fmla="*/ 5687 h 178958"/>
              <a:gd name="connsiteX6" fmla="*/ 131597 w 142289"/>
              <a:gd name="connsiteY6" fmla="*/ 20630 h 178958"/>
              <a:gd name="connsiteX7" fmla="*/ 140813 w 142289"/>
              <a:gd name="connsiteY7" fmla="*/ 42515 h 178958"/>
              <a:gd name="connsiteX8" fmla="*/ 142469 w 142289"/>
              <a:gd name="connsiteY8" fmla="*/ 71431 h 178958"/>
              <a:gd name="connsiteX9" fmla="*/ 142469 w 142289"/>
              <a:gd name="connsiteY9" fmla="*/ 179007 h 178958"/>
              <a:gd name="connsiteX10" fmla="*/ 112795 w 142289"/>
              <a:gd name="connsiteY10" fmla="*/ 179007 h 178958"/>
              <a:gd name="connsiteX11" fmla="*/ 112795 w 142289"/>
              <a:gd name="connsiteY11" fmla="*/ 72523 h 178958"/>
              <a:gd name="connsiteX12" fmla="*/ 109359 w 142289"/>
              <a:gd name="connsiteY12" fmla="*/ 45405 h 178958"/>
              <a:gd name="connsiteX13" fmla="*/ 97095 w 142289"/>
              <a:gd name="connsiteY13" fmla="*/ 31096 h 178958"/>
              <a:gd name="connsiteX14" fmla="*/ 76390 w 142289"/>
              <a:gd name="connsiteY14" fmla="*/ 25722 h 178958"/>
              <a:gd name="connsiteX15" fmla="*/ 43686 w 142289"/>
              <a:gd name="connsiteY15" fmla="*/ 37775 h 178958"/>
              <a:gd name="connsiteX16" fmla="*/ 29924 w 142289"/>
              <a:gd name="connsiteY16" fmla="*/ 83413 h 178958"/>
              <a:gd name="connsiteX17" fmla="*/ 29924 w 142289"/>
              <a:gd name="connsiteY17" fmla="*/ 179007 h 178958"/>
              <a:gd name="connsiteX18" fmla="*/ 180 w 142289"/>
              <a:gd name="connsiteY18" fmla="*/ 179007 h 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9" h="178958">
                <a:moveTo>
                  <a:pt x="180" y="179007"/>
                </a:moveTo>
                <a:lnTo>
                  <a:pt x="180" y="3978"/>
                </a:lnTo>
                <a:lnTo>
                  <a:pt x="26893" y="3978"/>
                </a:lnTo>
                <a:lnTo>
                  <a:pt x="26893" y="28894"/>
                </a:lnTo>
                <a:cubicBezTo>
                  <a:pt x="39774" y="9616"/>
                  <a:pt x="58346" y="48"/>
                  <a:pt x="82645" y="48"/>
                </a:cubicBezTo>
                <a:cubicBezTo>
                  <a:pt x="93183" y="48"/>
                  <a:pt x="102892" y="1898"/>
                  <a:pt x="111773" y="5687"/>
                </a:cubicBezTo>
                <a:cubicBezTo>
                  <a:pt x="120584" y="9476"/>
                  <a:pt x="127191" y="14427"/>
                  <a:pt x="131597" y="20630"/>
                </a:cubicBezTo>
                <a:cubicBezTo>
                  <a:pt x="136002" y="26762"/>
                  <a:pt x="139085" y="34127"/>
                  <a:pt x="140813" y="42515"/>
                </a:cubicBezTo>
                <a:cubicBezTo>
                  <a:pt x="141904" y="48030"/>
                  <a:pt x="142469" y="57669"/>
                  <a:pt x="142469" y="71431"/>
                </a:cubicBezTo>
                <a:lnTo>
                  <a:pt x="142469" y="179007"/>
                </a:lnTo>
                <a:lnTo>
                  <a:pt x="112795" y="179007"/>
                </a:lnTo>
                <a:lnTo>
                  <a:pt x="112795" y="72523"/>
                </a:lnTo>
                <a:cubicBezTo>
                  <a:pt x="112795" y="60488"/>
                  <a:pt x="111632" y="51396"/>
                  <a:pt x="109359" y="45405"/>
                </a:cubicBezTo>
                <a:cubicBezTo>
                  <a:pt x="107015" y="39413"/>
                  <a:pt x="102963" y="34673"/>
                  <a:pt x="97095" y="31096"/>
                </a:cubicBezTo>
                <a:cubicBezTo>
                  <a:pt x="91191" y="27519"/>
                  <a:pt x="84302" y="25722"/>
                  <a:pt x="76390" y="25722"/>
                </a:cubicBezTo>
                <a:cubicBezTo>
                  <a:pt x="63721" y="25722"/>
                  <a:pt x="52849" y="29793"/>
                  <a:pt x="43686" y="37775"/>
                </a:cubicBezTo>
                <a:cubicBezTo>
                  <a:pt x="34470" y="45827"/>
                  <a:pt x="29924" y="61034"/>
                  <a:pt x="29924" y="83413"/>
                </a:cubicBezTo>
                <a:lnTo>
                  <a:pt x="29924" y="179007"/>
                </a:lnTo>
                <a:lnTo>
                  <a:pt x="180" y="179007"/>
                </a:lnTo>
              </a:path>
            </a:pathLst>
          </a:custGeom>
          <a:solidFill>
            <a:srgbClr val="3DBCE1"/>
          </a:solidFill>
          <a:ln w="17617" cap="flat">
            <a:noFill/>
            <a:prstDash val="solid"/>
            <a:miter/>
          </a:ln>
        </p:spPr>
        <p:txBody>
          <a:bodyPr rtlCol="0" anchor="ctr"/>
          <a:lstStyle/>
          <a:p>
            <a:endParaRPr lang="x-none"/>
          </a:p>
        </p:txBody>
      </p:sp>
      <p:sp>
        <p:nvSpPr>
          <p:cNvPr id="35" name="Freeform: Shape 34">
            <a:extLst>
              <a:ext uri="{FF2B5EF4-FFF2-40B4-BE49-F238E27FC236}">
                <a16:creationId xmlns:a16="http://schemas.microsoft.com/office/drawing/2014/main" id="{33C66066-FF69-41DB-B8A4-0ADC16374C5A}"/>
              </a:ext>
            </a:extLst>
          </p:cNvPr>
          <p:cNvSpPr/>
          <p:nvPr/>
        </p:nvSpPr>
        <p:spPr>
          <a:xfrm>
            <a:off x="11063557" y="1163310"/>
            <a:ext cx="61086" cy="69209"/>
          </a:xfrm>
          <a:custGeom>
            <a:avLst/>
            <a:gdLst>
              <a:gd name="connsiteX0" fmla="*/ 32535 w 161407"/>
              <a:gd name="connsiteY0" fmla="*/ 74655 h 182957"/>
              <a:gd name="connsiteX1" fmla="*/ 130278 w 161407"/>
              <a:gd name="connsiteY1" fmla="*/ 74655 h 182957"/>
              <a:gd name="connsiteX2" fmla="*/ 119053 w 161407"/>
              <a:gd name="connsiteY2" fmla="*/ 41546 h 182957"/>
              <a:gd name="connsiteX3" fmla="*/ 82296 w 161407"/>
              <a:gd name="connsiteY3" fmla="*/ 24418 h 182957"/>
              <a:gd name="connsiteX4" fmla="*/ 47954 w 161407"/>
              <a:gd name="connsiteY4" fmla="*/ 38110 h 182957"/>
              <a:gd name="connsiteX5" fmla="*/ 32535 w 161407"/>
              <a:gd name="connsiteY5" fmla="*/ 74655 h 182957"/>
              <a:gd name="connsiteX6" fmla="*/ 129944 w 161407"/>
              <a:gd name="connsiteY6" fmla="*/ 122637 h 182957"/>
              <a:gd name="connsiteX7" fmla="*/ 160640 w 161407"/>
              <a:gd name="connsiteY7" fmla="*/ 126496 h 182957"/>
              <a:gd name="connsiteX8" fmla="*/ 133715 w 161407"/>
              <a:gd name="connsiteY8" fmla="*/ 168134 h 182957"/>
              <a:gd name="connsiteX9" fmla="*/ 83618 w 161407"/>
              <a:gd name="connsiteY9" fmla="*/ 183006 h 182957"/>
              <a:gd name="connsiteX10" fmla="*/ 22703 w 161407"/>
              <a:gd name="connsiteY10" fmla="*/ 159324 h 182957"/>
              <a:gd name="connsiteX11" fmla="*/ 183 w 161407"/>
              <a:gd name="connsiteY11" fmla="*/ 92963 h 182957"/>
              <a:gd name="connsiteX12" fmla="*/ 22967 w 161407"/>
              <a:gd name="connsiteY12" fmla="*/ 24418 h 182957"/>
              <a:gd name="connsiteX13" fmla="*/ 81962 w 161407"/>
              <a:gd name="connsiteY13" fmla="*/ 48 h 182957"/>
              <a:gd name="connsiteX14" fmla="*/ 139371 w 161407"/>
              <a:gd name="connsiteY14" fmla="*/ 23925 h 182957"/>
              <a:gd name="connsiteX15" fmla="*/ 161590 w 161407"/>
              <a:gd name="connsiteY15" fmla="*/ 91184 h 182957"/>
              <a:gd name="connsiteX16" fmla="*/ 161468 w 161407"/>
              <a:gd name="connsiteY16" fmla="*/ 99096 h 182957"/>
              <a:gd name="connsiteX17" fmla="*/ 30879 w 161407"/>
              <a:gd name="connsiteY17" fmla="*/ 99096 h 182957"/>
              <a:gd name="connsiteX18" fmla="*/ 47195 w 161407"/>
              <a:gd name="connsiteY18" fmla="*/ 143289 h 182957"/>
              <a:gd name="connsiteX19" fmla="*/ 83812 w 161407"/>
              <a:gd name="connsiteY19" fmla="*/ 158637 h 182957"/>
              <a:gd name="connsiteX20" fmla="*/ 111688 w 161407"/>
              <a:gd name="connsiteY20" fmla="*/ 150038 h 182957"/>
              <a:gd name="connsiteX21" fmla="*/ 129944 w 161407"/>
              <a:gd name="connsiteY21" fmla="*/ 122637 h 1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2957">
                <a:moveTo>
                  <a:pt x="32535" y="74655"/>
                </a:moveTo>
                <a:lnTo>
                  <a:pt x="130278" y="74655"/>
                </a:lnTo>
                <a:cubicBezTo>
                  <a:pt x="128975" y="59924"/>
                  <a:pt x="125257" y="48911"/>
                  <a:pt x="119053" y="41546"/>
                </a:cubicBezTo>
                <a:cubicBezTo>
                  <a:pt x="109627" y="30127"/>
                  <a:pt x="97380" y="24418"/>
                  <a:pt x="82296" y="24418"/>
                </a:cubicBezTo>
                <a:cubicBezTo>
                  <a:pt x="68676" y="24418"/>
                  <a:pt x="57258" y="28964"/>
                  <a:pt x="47954" y="38110"/>
                </a:cubicBezTo>
                <a:cubicBezTo>
                  <a:pt x="38668" y="47202"/>
                  <a:pt x="33504" y="59449"/>
                  <a:pt x="32535" y="74655"/>
                </a:cubicBezTo>
                <a:close/>
                <a:moveTo>
                  <a:pt x="129944" y="122637"/>
                </a:moveTo>
                <a:lnTo>
                  <a:pt x="160640" y="126496"/>
                </a:lnTo>
                <a:cubicBezTo>
                  <a:pt x="155811" y="144381"/>
                  <a:pt x="146807" y="158302"/>
                  <a:pt x="133715" y="168134"/>
                </a:cubicBezTo>
                <a:cubicBezTo>
                  <a:pt x="120640" y="178055"/>
                  <a:pt x="103988" y="183006"/>
                  <a:pt x="83618" y="183006"/>
                </a:cubicBezTo>
                <a:cubicBezTo>
                  <a:pt x="58015" y="183006"/>
                  <a:pt x="37698" y="175165"/>
                  <a:pt x="22703" y="159324"/>
                </a:cubicBezTo>
                <a:cubicBezTo>
                  <a:pt x="7689" y="143571"/>
                  <a:pt x="183" y="121474"/>
                  <a:pt x="183" y="92963"/>
                </a:cubicBezTo>
                <a:cubicBezTo>
                  <a:pt x="183" y="63572"/>
                  <a:pt x="7831" y="40664"/>
                  <a:pt x="22967" y="24418"/>
                </a:cubicBezTo>
                <a:cubicBezTo>
                  <a:pt x="38121" y="8172"/>
                  <a:pt x="57804" y="48"/>
                  <a:pt x="81962" y="48"/>
                </a:cubicBezTo>
                <a:cubicBezTo>
                  <a:pt x="105433" y="48"/>
                  <a:pt x="124499" y="7960"/>
                  <a:pt x="139371" y="23925"/>
                </a:cubicBezTo>
                <a:cubicBezTo>
                  <a:pt x="154173" y="39836"/>
                  <a:pt x="161590" y="62268"/>
                  <a:pt x="161590" y="91184"/>
                </a:cubicBezTo>
                <a:cubicBezTo>
                  <a:pt x="161590" y="92911"/>
                  <a:pt x="161521" y="95589"/>
                  <a:pt x="161468" y="99096"/>
                </a:cubicBezTo>
                <a:lnTo>
                  <a:pt x="30879" y="99096"/>
                </a:lnTo>
                <a:cubicBezTo>
                  <a:pt x="31989" y="118302"/>
                  <a:pt x="37434" y="133033"/>
                  <a:pt x="47195" y="143289"/>
                </a:cubicBezTo>
                <a:cubicBezTo>
                  <a:pt x="56976" y="153474"/>
                  <a:pt x="69152" y="158637"/>
                  <a:pt x="83812" y="158637"/>
                </a:cubicBezTo>
                <a:cubicBezTo>
                  <a:pt x="94702" y="158637"/>
                  <a:pt x="103988" y="155747"/>
                  <a:pt x="111688" y="150038"/>
                </a:cubicBezTo>
                <a:cubicBezTo>
                  <a:pt x="119336" y="144329"/>
                  <a:pt x="125468" y="135236"/>
                  <a:pt x="129944" y="122637"/>
                </a:cubicBezTo>
              </a:path>
            </a:pathLst>
          </a:custGeom>
          <a:solidFill>
            <a:srgbClr val="3DBCE1"/>
          </a:solidFill>
          <a:ln w="17617" cap="flat">
            <a:noFill/>
            <a:prstDash val="solid"/>
            <a:miter/>
          </a:ln>
        </p:spPr>
        <p:txBody>
          <a:bodyPr rtlCol="0" anchor="ctr"/>
          <a:lstStyle/>
          <a:p>
            <a:endParaRPr lang="x-none"/>
          </a:p>
        </p:txBody>
      </p:sp>
      <p:sp>
        <p:nvSpPr>
          <p:cNvPr id="36" name="Freeform: Shape 35">
            <a:extLst>
              <a:ext uri="{FF2B5EF4-FFF2-40B4-BE49-F238E27FC236}">
                <a16:creationId xmlns:a16="http://schemas.microsoft.com/office/drawing/2014/main" id="{B36EEBCA-12E7-47CC-BED5-6D65FD70B53D}"/>
              </a:ext>
            </a:extLst>
          </p:cNvPr>
          <p:cNvSpPr/>
          <p:nvPr/>
        </p:nvSpPr>
        <p:spPr>
          <a:xfrm>
            <a:off x="9896577" y="1297975"/>
            <a:ext cx="69062" cy="91418"/>
          </a:xfrm>
          <a:custGeom>
            <a:avLst/>
            <a:gdLst>
              <a:gd name="connsiteX0" fmla="*/ 32125 w 182482"/>
              <a:gd name="connsiteY0" fmla="*/ 213233 h 241670"/>
              <a:gd name="connsiteX1" fmla="*/ 92300 w 182482"/>
              <a:gd name="connsiteY1" fmla="*/ 213233 h 241670"/>
              <a:gd name="connsiteX2" fmla="*/ 114044 w 182482"/>
              <a:gd name="connsiteY2" fmla="*/ 212053 h 241670"/>
              <a:gd name="connsiteX3" fmla="*/ 132493 w 182482"/>
              <a:gd name="connsiteY3" fmla="*/ 205445 h 241670"/>
              <a:gd name="connsiteX4" fmla="*/ 144740 w 182482"/>
              <a:gd name="connsiteY4" fmla="*/ 192035 h 241670"/>
              <a:gd name="connsiteX5" fmla="*/ 149497 w 182482"/>
              <a:gd name="connsiteY5" fmla="*/ 171648 h 241670"/>
              <a:gd name="connsiteX6" fmla="*/ 142537 w 182482"/>
              <a:gd name="connsiteY6" fmla="*/ 148177 h 241670"/>
              <a:gd name="connsiteX7" fmla="*/ 123331 w 182482"/>
              <a:gd name="connsiteY7" fmla="*/ 134151 h 241670"/>
              <a:gd name="connsiteX8" fmla="*/ 88018 w 182482"/>
              <a:gd name="connsiteY8" fmla="*/ 130151 h 241670"/>
              <a:gd name="connsiteX9" fmla="*/ 32125 w 182482"/>
              <a:gd name="connsiteY9" fmla="*/ 130151 h 241670"/>
              <a:gd name="connsiteX10" fmla="*/ 32125 w 182482"/>
              <a:gd name="connsiteY10" fmla="*/ 101587 h 241670"/>
              <a:gd name="connsiteX11" fmla="*/ 84371 w 182482"/>
              <a:gd name="connsiteY11" fmla="*/ 101587 h 241670"/>
              <a:gd name="connsiteX12" fmla="*/ 114872 w 182482"/>
              <a:gd name="connsiteY12" fmla="*/ 98839 h 241670"/>
              <a:gd name="connsiteX13" fmla="*/ 133251 w 182482"/>
              <a:gd name="connsiteY13" fmla="*/ 86786 h 241670"/>
              <a:gd name="connsiteX14" fmla="*/ 139436 w 182482"/>
              <a:gd name="connsiteY14" fmla="*/ 65658 h 241670"/>
              <a:gd name="connsiteX15" fmla="*/ 133657 w 182482"/>
              <a:gd name="connsiteY15" fmla="*/ 44531 h 241670"/>
              <a:gd name="connsiteX16" fmla="*/ 117216 w 182482"/>
              <a:gd name="connsiteY16" fmla="*/ 31932 h 241670"/>
              <a:gd name="connsiteX17" fmla="*/ 80388 w 182482"/>
              <a:gd name="connsiteY17" fmla="*/ 28549 h 241670"/>
              <a:gd name="connsiteX18" fmla="*/ 32125 w 182482"/>
              <a:gd name="connsiteY18" fmla="*/ 28549 h 241670"/>
              <a:gd name="connsiteX19" fmla="*/ 125 w 182482"/>
              <a:gd name="connsiteY19" fmla="*/ 241727 h 241670"/>
              <a:gd name="connsiteX20" fmla="*/ 125 w 182482"/>
              <a:gd name="connsiteY20" fmla="*/ 56 h 241670"/>
              <a:gd name="connsiteX21" fmla="*/ 90785 w 182482"/>
              <a:gd name="connsiteY21" fmla="*/ 56 h 241670"/>
              <a:gd name="connsiteX22" fmla="*/ 135242 w 182482"/>
              <a:gd name="connsiteY22" fmla="*/ 7421 h 241670"/>
              <a:gd name="connsiteX23" fmla="*/ 161462 w 182482"/>
              <a:gd name="connsiteY23" fmla="*/ 29923 h 241670"/>
              <a:gd name="connsiteX24" fmla="*/ 170890 w 182482"/>
              <a:gd name="connsiteY24" fmla="*/ 61870 h 241670"/>
              <a:gd name="connsiteX25" fmla="*/ 162502 w 182482"/>
              <a:gd name="connsiteY25" fmla="*/ 91050 h 241670"/>
              <a:gd name="connsiteX26" fmla="*/ 137110 w 182482"/>
              <a:gd name="connsiteY26" fmla="*/ 113147 h 241670"/>
              <a:gd name="connsiteX27" fmla="*/ 170836 w 182482"/>
              <a:gd name="connsiteY27" fmla="*/ 135032 h 241670"/>
              <a:gd name="connsiteX28" fmla="*/ 182607 w 182482"/>
              <a:gd name="connsiteY28" fmla="*/ 171648 h 241670"/>
              <a:gd name="connsiteX29" fmla="*/ 175436 w 182482"/>
              <a:gd name="connsiteY29" fmla="*/ 203242 h 241670"/>
              <a:gd name="connsiteX30" fmla="*/ 157744 w 182482"/>
              <a:gd name="connsiteY30" fmla="*/ 225762 h 241670"/>
              <a:gd name="connsiteX31" fmla="*/ 131243 w 182482"/>
              <a:gd name="connsiteY31" fmla="*/ 237674 h 241670"/>
              <a:gd name="connsiteX32" fmla="*/ 92300 w 182482"/>
              <a:gd name="connsiteY32" fmla="*/ 241727 h 241670"/>
              <a:gd name="connsiteX33" fmla="*/ 125 w 182482"/>
              <a:gd name="connsiteY3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482" h="241670">
                <a:moveTo>
                  <a:pt x="32125" y="213233"/>
                </a:moveTo>
                <a:lnTo>
                  <a:pt x="92300" y="213233"/>
                </a:lnTo>
                <a:cubicBezTo>
                  <a:pt x="102609" y="213233"/>
                  <a:pt x="109850" y="212811"/>
                  <a:pt x="114044" y="212053"/>
                </a:cubicBezTo>
                <a:cubicBezTo>
                  <a:pt x="121410" y="210749"/>
                  <a:pt x="127542" y="208546"/>
                  <a:pt x="132493" y="205445"/>
                </a:cubicBezTo>
                <a:cubicBezTo>
                  <a:pt x="137445" y="202432"/>
                  <a:pt x="141515" y="197886"/>
                  <a:pt x="144740" y="192035"/>
                </a:cubicBezTo>
                <a:cubicBezTo>
                  <a:pt x="147912" y="186186"/>
                  <a:pt x="149497" y="179366"/>
                  <a:pt x="149497" y="171648"/>
                </a:cubicBezTo>
                <a:cubicBezTo>
                  <a:pt x="149497" y="162644"/>
                  <a:pt x="147154" y="154785"/>
                  <a:pt x="142537" y="148177"/>
                </a:cubicBezTo>
                <a:cubicBezTo>
                  <a:pt x="137921" y="141516"/>
                  <a:pt x="131524" y="136829"/>
                  <a:pt x="123331" y="134151"/>
                </a:cubicBezTo>
                <a:cubicBezTo>
                  <a:pt x="115137" y="131455"/>
                  <a:pt x="103366" y="130151"/>
                  <a:pt x="88018" y="130151"/>
                </a:cubicBezTo>
                <a:lnTo>
                  <a:pt x="32125" y="130151"/>
                </a:lnTo>
                <a:close/>
                <a:moveTo>
                  <a:pt x="32125" y="101587"/>
                </a:moveTo>
                <a:lnTo>
                  <a:pt x="84371" y="101587"/>
                </a:lnTo>
                <a:cubicBezTo>
                  <a:pt x="98556" y="101587"/>
                  <a:pt x="108740" y="100689"/>
                  <a:pt x="114872" y="98839"/>
                </a:cubicBezTo>
                <a:cubicBezTo>
                  <a:pt x="122996" y="96354"/>
                  <a:pt x="129110" y="92354"/>
                  <a:pt x="133251" y="86786"/>
                </a:cubicBezTo>
                <a:cubicBezTo>
                  <a:pt x="137374" y="81147"/>
                  <a:pt x="139436" y="74116"/>
                  <a:pt x="139436" y="65658"/>
                </a:cubicBezTo>
                <a:cubicBezTo>
                  <a:pt x="139436" y="57676"/>
                  <a:pt x="137515" y="50575"/>
                  <a:pt x="133657" y="44531"/>
                </a:cubicBezTo>
                <a:cubicBezTo>
                  <a:pt x="129798" y="38399"/>
                  <a:pt x="124300" y="34205"/>
                  <a:pt x="117216" y="31932"/>
                </a:cubicBezTo>
                <a:cubicBezTo>
                  <a:pt x="110045" y="29729"/>
                  <a:pt x="97798" y="28549"/>
                  <a:pt x="80388" y="28549"/>
                </a:cubicBezTo>
                <a:lnTo>
                  <a:pt x="32125" y="28549"/>
                </a:lnTo>
                <a:close/>
                <a:moveTo>
                  <a:pt x="125" y="241727"/>
                </a:moveTo>
                <a:lnTo>
                  <a:pt x="125" y="56"/>
                </a:lnTo>
                <a:lnTo>
                  <a:pt x="90785" y="56"/>
                </a:lnTo>
                <a:cubicBezTo>
                  <a:pt x="109287" y="56"/>
                  <a:pt x="124088" y="2470"/>
                  <a:pt x="135242" y="7421"/>
                </a:cubicBezTo>
                <a:cubicBezTo>
                  <a:pt x="146396" y="12249"/>
                  <a:pt x="155136" y="19809"/>
                  <a:pt x="161462" y="29923"/>
                </a:cubicBezTo>
                <a:cubicBezTo>
                  <a:pt x="167735" y="40126"/>
                  <a:pt x="170890" y="50786"/>
                  <a:pt x="170890" y="61870"/>
                </a:cubicBezTo>
                <a:cubicBezTo>
                  <a:pt x="170890" y="72196"/>
                  <a:pt x="168141" y="81975"/>
                  <a:pt x="162502" y="91050"/>
                </a:cubicBezTo>
                <a:cubicBezTo>
                  <a:pt x="156916" y="100213"/>
                  <a:pt x="148458" y="107578"/>
                  <a:pt x="137110" y="113147"/>
                </a:cubicBezTo>
                <a:cubicBezTo>
                  <a:pt x="151771" y="117411"/>
                  <a:pt x="162978" y="124706"/>
                  <a:pt x="170836" y="135032"/>
                </a:cubicBezTo>
                <a:cubicBezTo>
                  <a:pt x="178678" y="145358"/>
                  <a:pt x="182607" y="157622"/>
                  <a:pt x="182607" y="171648"/>
                </a:cubicBezTo>
                <a:cubicBezTo>
                  <a:pt x="182607" y="183014"/>
                  <a:pt x="180264" y="193551"/>
                  <a:pt x="175436" y="203242"/>
                </a:cubicBezTo>
                <a:cubicBezTo>
                  <a:pt x="170696" y="212952"/>
                  <a:pt x="164775" y="220458"/>
                  <a:pt x="157744" y="225762"/>
                </a:cubicBezTo>
                <a:cubicBezTo>
                  <a:pt x="150731" y="230996"/>
                  <a:pt x="141850" y="234978"/>
                  <a:pt x="131243" y="237674"/>
                </a:cubicBezTo>
                <a:cubicBezTo>
                  <a:pt x="120652" y="240352"/>
                  <a:pt x="107648" y="241727"/>
                  <a:pt x="92300" y="241727"/>
                </a:cubicBezTo>
                <a:lnTo>
                  <a:pt x="125" y="241727"/>
                </a:lnTo>
              </a:path>
            </a:pathLst>
          </a:custGeom>
          <a:solidFill>
            <a:srgbClr val="3DBCE1"/>
          </a:solidFill>
          <a:ln w="17617" cap="flat">
            <a:noFill/>
            <a:prstDash val="solid"/>
            <a:miter/>
          </a:ln>
        </p:spPr>
        <p:txBody>
          <a:bodyPr rtlCol="0" anchor="ctr"/>
          <a:lstStyle/>
          <a:p>
            <a:endParaRPr lang="x-none"/>
          </a:p>
        </p:txBody>
      </p:sp>
      <p:sp>
        <p:nvSpPr>
          <p:cNvPr id="37" name="Freeform: Shape 36">
            <a:extLst>
              <a:ext uri="{FF2B5EF4-FFF2-40B4-BE49-F238E27FC236}">
                <a16:creationId xmlns:a16="http://schemas.microsoft.com/office/drawing/2014/main" id="{B48F9B1A-8EEB-4C36-BAFE-DE9BE4316BBD}"/>
              </a:ext>
            </a:extLst>
          </p:cNvPr>
          <p:cNvSpPr/>
          <p:nvPr/>
        </p:nvSpPr>
        <p:spPr>
          <a:xfrm>
            <a:off x="9980924" y="1297975"/>
            <a:ext cx="11230" cy="91418"/>
          </a:xfrm>
          <a:custGeom>
            <a:avLst/>
            <a:gdLst>
              <a:gd name="connsiteX0" fmla="*/ 128 w 29673"/>
              <a:gd name="connsiteY0" fmla="*/ 241727 h 241670"/>
              <a:gd name="connsiteX1" fmla="*/ 128 w 29673"/>
              <a:gd name="connsiteY1" fmla="*/ 66628 h 241670"/>
              <a:gd name="connsiteX2" fmla="*/ 29801 w 29673"/>
              <a:gd name="connsiteY2" fmla="*/ 66628 h 241670"/>
              <a:gd name="connsiteX3" fmla="*/ 29801 w 29673"/>
              <a:gd name="connsiteY3" fmla="*/ 241727 h 241670"/>
              <a:gd name="connsiteX4" fmla="*/ 128 w 29673"/>
              <a:gd name="connsiteY4" fmla="*/ 34205 h 241670"/>
              <a:gd name="connsiteX5" fmla="*/ 128 w 29673"/>
              <a:gd name="connsiteY5" fmla="*/ 56 h 241670"/>
              <a:gd name="connsiteX6" fmla="*/ 29801 w 29673"/>
              <a:gd name="connsiteY6" fmla="*/ 56 h 241670"/>
              <a:gd name="connsiteX7" fmla="*/ 29801 w 29673"/>
              <a:gd name="connsiteY7" fmla="*/ 34205 h 241670"/>
              <a:gd name="connsiteX8" fmla="*/ 12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28" y="241727"/>
                </a:moveTo>
                <a:lnTo>
                  <a:pt x="128" y="66628"/>
                </a:lnTo>
                <a:lnTo>
                  <a:pt x="29801" y="66628"/>
                </a:lnTo>
                <a:lnTo>
                  <a:pt x="29801" y="241727"/>
                </a:lnTo>
                <a:close/>
                <a:moveTo>
                  <a:pt x="128" y="34205"/>
                </a:moveTo>
                <a:lnTo>
                  <a:pt x="128" y="56"/>
                </a:lnTo>
                <a:lnTo>
                  <a:pt x="29801" y="56"/>
                </a:lnTo>
                <a:lnTo>
                  <a:pt x="29801" y="34205"/>
                </a:lnTo>
                <a:lnTo>
                  <a:pt x="128" y="34205"/>
                </a:lnTo>
              </a:path>
            </a:pathLst>
          </a:custGeom>
          <a:solidFill>
            <a:srgbClr val="3DBCE1"/>
          </a:solidFill>
          <a:ln w="17617" cap="flat">
            <a:noFill/>
            <a:prstDash val="solid"/>
            <a:miter/>
          </a:ln>
        </p:spPr>
        <p:txBody>
          <a:bodyPr rtlCol="0" anchor="ctr"/>
          <a:lstStyle/>
          <a:p>
            <a:endParaRPr lang="x-none"/>
          </a:p>
        </p:txBody>
      </p:sp>
      <p:sp>
        <p:nvSpPr>
          <p:cNvPr id="38" name="Freeform: Shape 37">
            <a:extLst>
              <a:ext uri="{FF2B5EF4-FFF2-40B4-BE49-F238E27FC236}">
                <a16:creationId xmlns:a16="http://schemas.microsoft.com/office/drawing/2014/main" id="{76016FA3-1D90-4DE2-926F-6D677786FDC8}"/>
              </a:ext>
            </a:extLst>
          </p:cNvPr>
          <p:cNvSpPr/>
          <p:nvPr/>
        </p:nvSpPr>
        <p:spPr>
          <a:xfrm>
            <a:off x="10005077" y="1321672"/>
            <a:ext cx="62073" cy="69235"/>
          </a:xfrm>
          <a:custGeom>
            <a:avLst/>
            <a:gdLst>
              <a:gd name="connsiteX0" fmla="*/ 30615 w 164015"/>
              <a:gd name="connsiteY0" fmla="*/ 91527 h 183028"/>
              <a:gd name="connsiteX1" fmla="*/ 45275 w 164015"/>
              <a:gd name="connsiteY1" fmla="*/ 141923 h 183028"/>
              <a:gd name="connsiteX2" fmla="*/ 82244 w 164015"/>
              <a:gd name="connsiteY2" fmla="*/ 158645 h 183028"/>
              <a:gd name="connsiteX3" fmla="*/ 119001 w 164015"/>
              <a:gd name="connsiteY3" fmla="*/ 141852 h 183028"/>
              <a:gd name="connsiteX4" fmla="*/ 133662 w 164015"/>
              <a:gd name="connsiteY4" fmla="*/ 90575 h 183028"/>
              <a:gd name="connsiteX5" fmla="*/ 118931 w 164015"/>
              <a:gd name="connsiteY5" fmla="*/ 41360 h 183028"/>
              <a:gd name="connsiteX6" fmla="*/ 82244 w 164015"/>
              <a:gd name="connsiteY6" fmla="*/ 24620 h 183028"/>
              <a:gd name="connsiteX7" fmla="*/ 45275 w 164015"/>
              <a:gd name="connsiteY7" fmla="*/ 41289 h 183028"/>
              <a:gd name="connsiteX8" fmla="*/ 30615 w 164015"/>
              <a:gd name="connsiteY8" fmla="*/ 91527 h 183028"/>
              <a:gd name="connsiteX9" fmla="*/ 130 w 164015"/>
              <a:gd name="connsiteY9" fmla="*/ 91527 h 183028"/>
              <a:gd name="connsiteX10" fmla="*/ 27179 w 164015"/>
              <a:gd name="connsiteY10" fmla="*/ 19528 h 183028"/>
              <a:gd name="connsiteX11" fmla="*/ 82244 w 164015"/>
              <a:gd name="connsiteY11" fmla="*/ 56 h 183028"/>
              <a:gd name="connsiteX12" fmla="*/ 141221 w 164015"/>
              <a:gd name="connsiteY12" fmla="*/ 23739 h 183028"/>
              <a:gd name="connsiteX13" fmla="*/ 164146 w 164015"/>
              <a:gd name="connsiteY13" fmla="*/ 89060 h 183028"/>
              <a:gd name="connsiteX14" fmla="*/ 154032 w 164015"/>
              <a:gd name="connsiteY14" fmla="*/ 142257 h 183028"/>
              <a:gd name="connsiteX15" fmla="*/ 124499 w 164015"/>
              <a:gd name="connsiteY15" fmla="*/ 172336 h 183028"/>
              <a:gd name="connsiteX16" fmla="*/ 82244 w 164015"/>
              <a:gd name="connsiteY16" fmla="*/ 183085 h 183028"/>
              <a:gd name="connsiteX17" fmla="*/ 22773 w 164015"/>
              <a:gd name="connsiteY17" fmla="*/ 159473 h 183028"/>
              <a:gd name="connsiteX18" fmla="*/ 130 w 164015"/>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15" h="183028">
                <a:moveTo>
                  <a:pt x="30615" y="91527"/>
                </a:moveTo>
                <a:cubicBezTo>
                  <a:pt x="30615" y="113975"/>
                  <a:pt x="35496" y="130768"/>
                  <a:pt x="45275" y="141923"/>
                </a:cubicBezTo>
                <a:cubicBezTo>
                  <a:pt x="55055" y="153059"/>
                  <a:pt x="67372" y="158645"/>
                  <a:pt x="82244" y="158645"/>
                </a:cubicBezTo>
                <a:cubicBezTo>
                  <a:pt x="96975" y="158645"/>
                  <a:pt x="109222" y="153006"/>
                  <a:pt x="119001" y="141852"/>
                </a:cubicBezTo>
                <a:cubicBezTo>
                  <a:pt x="128763" y="130627"/>
                  <a:pt x="133662" y="113482"/>
                  <a:pt x="133662" y="90575"/>
                </a:cubicBezTo>
                <a:cubicBezTo>
                  <a:pt x="133662" y="68884"/>
                  <a:pt x="128693" y="52496"/>
                  <a:pt x="118931" y="41360"/>
                </a:cubicBezTo>
                <a:cubicBezTo>
                  <a:pt x="109081" y="30206"/>
                  <a:pt x="96834" y="24620"/>
                  <a:pt x="82244" y="24620"/>
                </a:cubicBezTo>
                <a:cubicBezTo>
                  <a:pt x="67372" y="24620"/>
                  <a:pt x="55055" y="30135"/>
                  <a:pt x="45275" y="41289"/>
                </a:cubicBezTo>
                <a:cubicBezTo>
                  <a:pt x="35496" y="52373"/>
                  <a:pt x="30615" y="69166"/>
                  <a:pt x="30615" y="91527"/>
                </a:cubicBezTo>
                <a:close/>
                <a:moveTo>
                  <a:pt x="130" y="91527"/>
                </a:moveTo>
                <a:cubicBezTo>
                  <a:pt x="130" y="59104"/>
                  <a:pt x="9135" y="35087"/>
                  <a:pt x="27179" y="19528"/>
                </a:cubicBezTo>
                <a:cubicBezTo>
                  <a:pt x="42174" y="6523"/>
                  <a:pt x="60553" y="56"/>
                  <a:pt x="82244" y="56"/>
                </a:cubicBezTo>
                <a:cubicBezTo>
                  <a:pt x="106261" y="56"/>
                  <a:pt x="125944" y="7898"/>
                  <a:pt x="141221" y="23739"/>
                </a:cubicBezTo>
                <a:cubicBezTo>
                  <a:pt x="156516" y="39492"/>
                  <a:pt x="164146" y="61254"/>
                  <a:pt x="164146" y="89060"/>
                </a:cubicBezTo>
                <a:cubicBezTo>
                  <a:pt x="164146" y="111632"/>
                  <a:pt x="160780" y="129323"/>
                  <a:pt x="154032" y="142257"/>
                </a:cubicBezTo>
                <a:cubicBezTo>
                  <a:pt x="147283" y="155138"/>
                  <a:pt x="137450" y="165182"/>
                  <a:pt x="124499" y="172336"/>
                </a:cubicBezTo>
                <a:cubicBezTo>
                  <a:pt x="111565" y="179437"/>
                  <a:pt x="97521" y="183085"/>
                  <a:pt x="82244" y="183085"/>
                </a:cubicBezTo>
                <a:cubicBezTo>
                  <a:pt x="57733" y="183085"/>
                  <a:pt x="37910" y="175155"/>
                  <a:pt x="22773" y="159473"/>
                </a:cubicBezTo>
                <a:cubicBezTo>
                  <a:pt x="7690" y="143773"/>
                  <a:pt x="130" y="121130"/>
                  <a:pt x="130" y="91527"/>
                </a:cubicBezTo>
              </a:path>
            </a:pathLst>
          </a:custGeom>
          <a:solidFill>
            <a:srgbClr val="3DBCE1"/>
          </a:solidFill>
          <a:ln w="17617" cap="flat">
            <a:noFill/>
            <a:prstDash val="solid"/>
            <a:miter/>
          </a:ln>
        </p:spPr>
        <p:txBody>
          <a:bodyPr rtlCol="0" anchor="ctr"/>
          <a:lstStyle/>
          <a:p>
            <a:endParaRPr lang="x-none"/>
          </a:p>
        </p:txBody>
      </p:sp>
      <p:sp>
        <p:nvSpPr>
          <p:cNvPr id="39" name="Freeform: Shape 38">
            <a:extLst>
              <a:ext uri="{FF2B5EF4-FFF2-40B4-BE49-F238E27FC236}">
                <a16:creationId xmlns:a16="http://schemas.microsoft.com/office/drawing/2014/main" id="{88268D96-399A-401B-9751-FBA12F849F22}"/>
              </a:ext>
            </a:extLst>
          </p:cNvPr>
          <p:cNvSpPr/>
          <p:nvPr/>
        </p:nvSpPr>
        <p:spPr>
          <a:xfrm>
            <a:off x="10080388" y="1297975"/>
            <a:ext cx="11224" cy="91418"/>
          </a:xfrm>
          <a:custGeom>
            <a:avLst/>
            <a:gdLst>
              <a:gd name="connsiteX0" fmla="*/ 133 w 29656"/>
              <a:gd name="connsiteY0" fmla="*/ 241727 h 241670"/>
              <a:gd name="connsiteX1" fmla="*/ 133 w 29656"/>
              <a:gd name="connsiteY1" fmla="*/ 66628 h 241670"/>
              <a:gd name="connsiteX2" fmla="*/ 29789 w 29656"/>
              <a:gd name="connsiteY2" fmla="*/ 66628 h 241670"/>
              <a:gd name="connsiteX3" fmla="*/ 29789 w 29656"/>
              <a:gd name="connsiteY3" fmla="*/ 241727 h 241670"/>
              <a:gd name="connsiteX4" fmla="*/ 133 w 29656"/>
              <a:gd name="connsiteY4" fmla="*/ 34205 h 241670"/>
              <a:gd name="connsiteX5" fmla="*/ 133 w 29656"/>
              <a:gd name="connsiteY5" fmla="*/ 56 h 241670"/>
              <a:gd name="connsiteX6" fmla="*/ 29789 w 29656"/>
              <a:gd name="connsiteY6" fmla="*/ 56 h 241670"/>
              <a:gd name="connsiteX7" fmla="*/ 29789 w 29656"/>
              <a:gd name="connsiteY7" fmla="*/ 34205 h 241670"/>
              <a:gd name="connsiteX8" fmla="*/ 133 w 29656"/>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6" h="241670">
                <a:moveTo>
                  <a:pt x="133" y="241727"/>
                </a:moveTo>
                <a:lnTo>
                  <a:pt x="133" y="66628"/>
                </a:lnTo>
                <a:lnTo>
                  <a:pt x="29789" y="66628"/>
                </a:lnTo>
                <a:lnTo>
                  <a:pt x="29789" y="241727"/>
                </a:lnTo>
                <a:close/>
                <a:moveTo>
                  <a:pt x="133" y="34205"/>
                </a:moveTo>
                <a:lnTo>
                  <a:pt x="133" y="56"/>
                </a:lnTo>
                <a:lnTo>
                  <a:pt x="29789" y="56"/>
                </a:lnTo>
                <a:lnTo>
                  <a:pt x="29789" y="34205"/>
                </a:lnTo>
                <a:lnTo>
                  <a:pt x="133" y="34205"/>
                </a:lnTo>
              </a:path>
            </a:pathLst>
          </a:custGeom>
          <a:solidFill>
            <a:srgbClr val="3DBCE1"/>
          </a:solidFill>
          <a:ln w="17617" cap="flat">
            <a:noFill/>
            <a:prstDash val="solid"/>
            <a:miter/>
          </a:ln>
        </p:spPr>
        <p:txBody>
          <a:bodyPr rtlCol="0" anchor="ctr"/>
          <a:lstStyle/>
          <a:p>
            <a:endParaRPr lang="x-none"/>
          </a:p>
        </p:txBody>
      </p:sp>
      <p:sp>
        <p:nvSpPr>
          <p:cNvPr id="40" name="Freeform: Shape 39">
            <a:extLst>
              <a:ext uri="{FF2B5EF4-FFF2-40B4-BE49-F238E27FC236}">
                <a16:creationId xmlns:a16="http://schemas.microsoft.com/office/drawing/2014/main" id="{4D0D2AFC-E5BF-4585-8AED-C20015AD9BED}"/>
              </a:ext>
            </a:extLst>
          </p:cNvPr>
          <p:cNvSpPr/>
          <p:nvPr/>
        </p:nvSpPr>
        <p:spPr>
          <a:xfrm>
            <a:off x="10108704" y="1321672"/>
            <a:ext cx="53844" cy="67722"/>
          </a:xfrm>
          <a:custGeom>
            <a:avLst/>
            <a:gdLst>
              <a:gd name="connsiteX0" fmla="*/ 135 w 142271"/>
              <a:gd name="connsiteY0" fmla="*/ 179085 h 179028"/>
              <a:gd name="connsiteX1" fmla="*/ 135 w 142271"/>
              <a:gd name="connsiteY1" fmla="*/ 3986 h 179028"/>
              <a:gd name="connsiteX2" fmla="*/ 26831 w 142271"/>
              <a:gd name="connsiteY2" fmla="*/ 3986 h 179028"/>
              <a:gd name="connsiteX3" fmla="*/ 26831 w 142271"/>
              <a:gd name="connsiteY3" fmla="*/ 28902 h 179028"/>
              <a:gd name="connsiteX4" fmla="*/ 82584 w 142271"/>
              <a:gd name="connsiteY4" fmla="*/ 56 h 179028"/>
              <a:gd name="connsiteX5" fmla="*/ 111641 w 142271"/>
              <a:gd name="connsiteY5" fmla="*/ 5766 h 179028"/>
              <a:gd name="connsiteX6" fmla="*/ 131535 w 142271"/>
              <a:gd name="connsiteY6" fmla="*/ 20708 h 179028"/>
              <a:gd name="connsiteX7" fmla="*/ 140750 w 142271"/>
              <a:gd name="connsiteY7" fmla="*/ 42593 h 179028"/>
              <a:gd name="connsiteX8" fmla="*/ 142407 w 142271"/>
              <a:gd name="connsiteY8" fmla="*/ 71439 h 179028"/>
              <a:gd name="connsiteX9" fmla="*/ 142407 w 142271"/>
              <a:gd name="connsiteY9" fmla="*/ 179085 h 179028"/>
              <a:gd name="connsiteX10" fmla="*/ 112733 w 142271"/>
              <a:gd name="connsiteY10" fmla="*/ 179085 h 179028"/>
              <a:gd name="connsiteX11" fmla="*/ 112733 w 142271"/>
              <a:gd name="connsiteY11" fmla="*/ 72602 h 179028"/>
              <a:gd name="connsiteX12" fmla="*/ 109297 w 142271"/>
              <a:gd name="connsiteY12" fmla="*/ 45483 h 179028"/>
              <a:gd name="connsiteX13" fmla="*/ 96980 w 142271"/>
              <a:gd name="connsiteY13" fmla="*/ 31104 h 179028"/>
              <a:gd name="connsiteX14" fmla="*/ 76328 w 142271"/>
              <a:gd name="connsiteY14" fmla="*/ 25800 h 179028"/>
              <a:gd name="connsiteX15" fmla="*/ 43571 w 142271"/>
              <a:gd name="connsiteY15" fmla="*/ 37765 h 179028"/>
              <a:gd name="connsiteX16" fmla="*/ 29792 w 142271"/>
              <a:gd name="connsiteY16" fmla="*/ 83474 h 179028"/>
              <a:gd name="connsiteX17" fmla="*/ 29792 w 142271"/>
              <a:gd name="connsiteY17" fmla="*/ 179085 h 179028"/>
              <a:gd name="connsiteX18" fmla="*/ 135 w 142271"/>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71" h="179028">
                <a:moveTo>
                  <a:pt x="135" y="179085"/>
                </a:moveTo>
                <a:lnTo>
                  <a:pt x="135" y="3986"/>
                </a:lnTo>
                <a:lnTo>
                  <a:pt x="26831" y="3986"/>
                </a:lnTo>
                <a:lnTo>
                  <a:pt x="26831" y="28902"/>
                </a:lnTo>
                <a:cubicBezTo>
                  <a:pt x="39712" y="9695"/>
                  <a:pt x="58285" y="56"/>
                  <a:pt x="82584" y="56"/>
                </a:cubicBezTo>
                <a:cubicBezTo>
                  <a:pt x="93121" y="56"/>
                  <a:pt x="102830" y="1907"/>
                  <a:pt x="111641" y="5766"/>
                </a:cubicBezTo>
                <a:cubicBezTo>
                  <a:pt x="120521" y="9554"/>
                  <a:pt x="127129" y="14506"/>
                  <a:pt x="131535" y="20708"/>
                </a:cubicBezTo>
                <a:cubicBezTo>
                  <a:pt x="135940" y="26822"/>
                  <a:pt x="139024" y="34117"/>
                  <a:pt x="140750" y="42593"/>
                </a:cubicBezTo>
                <a:cubicBezTo>
                  <a:pt x="141860" y="48091"/>
                  <a:pt x="142407" y="57659"/>
                  <a:pt x="142407" y="71439"/>
                </a:cubicBezTo>
                <a:lnTo>
                  <a:pt x="142407" y="179085"/>
                </a:lnTo>
                <a:lnTo>
                  <a:pt x="112733" y="179085"/>
                </a:lnTo>
                <a:lnTo>
                  <a:pt x="112733" y="72602"/>
                </a:lnTo>
                <a:cubicBezTo>
                  <a:pt x="112733" y="60496"/>
                  <a:pt x="111570" y="51474"/>
                  <a:pt x="109297" y="45483"/>
                </a:cubicBezTo>
                <a:cubicBezTo>
                  <a:pt x="106954" y="39492"/>
                  <a:pt x="102901" y="34752"/>
                  <a:pt x="96980" y="31104"/>
                </a:cubicBezTo>
                <a:cubicBezTo>
                  <a:pt x="91130" y="27510"/>
                  <a:pt x="84240" y="25800"/>
                  <a:pt x="76328" y="25800"/>
                </a:cubicBezTo>
                <a:cubicBezTo>
                  <a:pt x="63659" y="25800"/>
                  <a:pt x="52787" y="29783"/>
                  <a:pt x="43571" y="37765"/>
                </a:cubicBezTo>
                <a:cubicBezTo>
                  <a:pt x="34408" y="45818"/>
                  <a:pt x="29792" y="61042"/>
                  <a:pt x="29792" y="83474"/>
                </a:cubicBezTo>
                <a:lnTo>
                  <a:pt x="29792" y="179085"/>
                </a:lnTo>
                <a:lnTo>
                  <a:pt x="135" y="179085"/>
                </a:lnTo>
              </a:path>
            </a:pathLst>
          </a:custGeom>
          <a:solidFill>
            <a:srgbClr val="3DBCE1"/>
          </a:solidFill>
          <a:ln w="17617" cap="flat">
            <a:noFill/>
            <a:prstDash val="solid"/>
            <a:miter/>
          </a:ln>
        </p:spPr>
        <p:txBody>
          <a:bodyPr rtlCol="0" anchor="ctr"/>
          <a:lstStyle/>
          <a:p>
            <a:endParaRPr lang="x-none"/>
          </a:p>
        </p:txBody>
      </p:sp>
      <p:sp>
        <p:nvSpPr>
          <p:cNvPr id="41" name="Freeform: Shape 40">
            <a:extLst>
              <a:ext uri="{FF2B5EF4-FFF2-40B4-BE49-F238E27FC236}">
                <a16:creationId xmlns:a16="http://schemas.microsoft.com/office/drawing/2014/main" id="{34F3CD60-C0A2-49A2-9662-2A1280E9E123}"/>
              </a:ext>
            </a:extLst>
          </p:cNvPr>
          <p:cNvSpPr/>
          <p:nvPr/>
        </p:nvSpPr>
        <p:spPr>
          <a:xfrm>
            <a:off x="10172964" y="1323158"/>
            <a:ext cx="60779" cy="66236"/>
          </a:xfrm>
          <a:custGeom>
            <a:avLst/>
            <a:gdLst>
              <a:gd name="connsiteX0" fmla="*/ 66710 w 160596"/>
              <a:gd name="connsiteY0" fmla="*/ 175155 h 175099"/>
              <a:gd name="connsiteX1" fmla="*/ 139 w 160596"/>
              <a:gd name="connsiteY1" fmla="*/ 56 h 175099"/>
              <a:gd name="connsiteX2" fmla="*/ 31468 w 160596"/>
              <a:gd name="connsiteY2" fmla="*/ 56 h 175099"/>
              <a:gd name="connsiteX3" fmla="*/ 69054 w 160596"/>
              <a:gd name="connsiteY3" fmla="*/ 104954 h 175099"/>
              <a:gd name="connsiteX4" fmla="*/ 80261 w 160596"/>
              <a:gd name="connsiteY4" fmla="*/ 140196 h 175099"/>
              <a:gd name="connsiteX5" fmla="*/ 91274 w 160596"/>
              <a:gd name="connsiteY5" fmla="*/ 106874 h 175099"/>
              <a:gd name="connsiteX6" fmla="*/ 130234 w 160596"/>
              <a:gd name="connsiteY6" fmla="*/ 56 h 175099"/>
              <a:gd name="connsiteX7" fmla="*/ 160736 w 160596"/>
              <a:gd name="connsiteY7" fmla="*/ 56 h 175099"/>
              <a:gd name="connsiteX8" fmla="*/ 94446 w 160596"/>
              <a:gd name="connsiteY8" fmla="*/ 175155 h 175099"/>
              <a:gd name="connsiteX9" fmla="*/ 66710 w 160596"/>
              <a:gd name="connsiteY9"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596" h="175099">
                <a:moveTo>
                  <a:pt x="66710" y="175155"/>
                </a:moveTo>
                <a:lnTo>
                  <a:pt x="139" y="56"/>
                </a:lnTo>
                <a:lnTo>
                  <a:pt x="31468" y="56"/>
                </a:lnTo>
                <a:lnTo>
                  <a:pt x="69054" y="104954"/>
                </a:lnTo>
                <a:cubicBezTo>
                  <a:pt x="73107" y="116231"/>
                  <a:pt x="76825" y="128002"/>
                  <a:pt x="80261" y="140196"/>
                </a:cubicBezTo>
                <a:cubicBezTo>
                  <a:pt x="82886" y="130962"/>
                  <a:pt x="86604" y="119879"/>
                  <a:pt x="91274" y="106874"/>
                </a:cubicBezTo>
                <a:lnTo>
                  <a:pt x="130234" y="56"/>
                </a:lnTo>
                <a:lnTo>
                  <a:pt x="160736" y="56"/>
                </a:lnTo>
                <a:lnTo>
                  <a:pt x="94446" y="175155"/>
                </a:lnTo>
                <a:lnTo>
                  <a:pt x="66710" y="175155"/>
                </a:lnTo>
              </a:path>
            </a:pathLst>
          </a:custGeom>
          <a:solidFill>
            <a:srgbClr val="3DBCE1"/>
          </a:solidFill>
          <a:ln w="17617" cap="flat">
            <a:noFill/>
            <a:prstDash val="solid"/>
            <a:miter/>
          </a:ln>
        </p:spPr>
        <p:txBody>
          <a:bodyPr rtlCol="0" anchor="ctr"/>
          <a:lstStyle/>
          <a:p>
            <a:endParaRPr lang="x-none"/>
          </a:p>
        </p:txBody>
      </p:sp>
      <p:sp>
        <p:nvSpPr>
          <p:cNvPr id="42" name="Freeform: Shape 41">
            <a:extLst>
              <a:ext uri="{FF2B5EF4-FFF2-40B4-BE49-F238E27FC236}">
                <a16:creationId xmlns:a16="http://schemas.microsoft.com/office/drawing/2014/main" id="{927C668E-8E52-4337-8FCB-48A6B7AD9F97}"/>
              </a:ext>
            </a:extLst>
          </p:cNvPr>
          <p:cNvSpPr/>
          <p:nvPr/>
        </p:nvSpPr>
        <p:spPr>
          <a:xfrm>
            <a:off x="10239838" y="1321672"/>
            <a:ext cx="61032" cy="69235"/>
          </a:xfrm>
          <a:custGeom>
            <a:avLst/>
            <a:gdLst>
              <a:gd name="connsiteX0" fmla="*/ 121973 w 161266"/>
              <a:gd name="connsiteY0" fmla="*/ 91262 h 183028"/>
              <a:gd name="connsiteX1" fmla="*/ 73516 w 161266"/>
              <a:gd name="connsiteY1" fmla="*/ 102399 h 183028"/>
              <a:gd name="connsiteX2" fmla="*/ 47631 w 161266"/>
              <a:gd name="connsiteY2" fmla="*/ 108319 h 183028"/>
              <a:gd name="connsiteX3" fmla="*/ 35930 w 161266"/>
              <a:gd name="connsiteY3" fmla="*/ 118029 h 183028"/>
              <a:gd name="connsiteX4" fmla="*/ 31807 w 161266"/>
              <a:gd name="connsiteY4" fmla="*/ 132072 h 183028"/>
              <a:gd name="connsiteX5" fmla="*/ 40811 w 161266"/>
              <a:gd name="connsiteY5" fmla="*/ 151896 h 183028"/>
              <a:gd name="connsiteX6" fmla="*/ 67119 w 161266"/>
              <a:gd name="connsiteY6" fmla="*/ 159808 h 183028"/>
              <a:gd name="connsiteX7" fmla="*/ 97603 w 161266"/>
              <a:gd name="connsiteY7" fmla="*/ 152301 h 183028"/>
              <a:gd name="connsiteX8" fmla="*/ 117216 w 161266"/>
              <a:gd name="connsiteY8" fmla="*/ 131790 h 183028"/>
              <a:gd name="connsiteX9" fmla="*/ 121973 w 161266"/>
              <a:gd name="connsiteY9" fmla="*/ 102064 h 183028"/>
              <a:gd name="connsiteX10" fmla="*/ 124440 w 161266"/>
              <a:gd name="connsiteY10" fmla="*/ 157464 h 183028"/>
              <a:gd name="connsiteX11" fmla="*/ 92722 w 161266"/>
              <a:gd name="connsiteY11" fmla="*/ 177288 h 183028"/>
              <a:gd name="connsiteX12" fmla="*/ 60018 w 161266"/>
              <a:gd name="connsiteY12" fmla="*/ 183085 h 183028"/>
              <a:gd name="connsiteX13" fmla="*/ 15631 w 161266"/>
              <a:gd name="connsiteY13" fmla="*/ 168970 h 183028"/>
              <a:gd name="connsiteX14" fmla="*/ 142 w 161266"/>
              <a:gd name="connsiteY14" fmla="*/ 132900 h 183028"/>
              <a:gd name="connsiteX15" fmla="*/ 5992 w 161266"/>
              <a:gd name="connsiteY15" fmla="*/ 109429 h 183028"/>
              <a:gd name="connsiteX16" fmla="*/ 21340 w 161266"/>
              <a:gd name="connsiteY16" fmla="*/ 92355 h 183028"/>
              <a:gd name="connsiteX17" fmla="*/ 42679 w 161266"/>
              <a:gd name="connsiteY17" fmla="*/ 82646 h 183028"/>
              <a:gd name="connsiteX18" fmla="*/ 69040 w 161266"/>
              <a:gd name="connsiteY18" fmla="*/ 78170 h 183028"/>
              <a:gd name="connsiteX19" fmla="*/ 121973 w 161266"/>
              <a:gd name="connsiteY19" fmla="*/ 67985 h 183028"/>
              <a:gd name="connsiteX20" fmla="*/ 122167 w 161266"/>
              <a:gd name="connsiteY20" fmla="*/ 60214 h 183028"/>
              <a:gd name="connsiteX21" fmla="*/ 113779 w 161266"/>
              <a:gd name="connsiteY21" fmla="*/ 34681 h 183028"/>
              <a:gd name="connsiteX22" fmla="*/ 79983 w 161266"/>
              <a:gd name="connsiteY22" fmla="*/ 24620 h 183028"/>
              <a:gd name="connsiteX23" fmla="*/ 49005 w 161266"/>
              <a:gd name="connsiteY23" fmla="*/ 31915 h 183028"/>
              <a:gd name="connsiteX24" fmla="*/ 34274 w 161266"/>
              <a:gd name="connsiteY24" fmla="*/ 57941 h 183028"/>
              <a:gd name="connsiteX25" fmla="*/ 5305 w 161266"/>
              <a:gd name="connsiteY25" fmla="*/ 53941 h 183028"/>
              <a:gd name="connsiteX26" fmla="*/ 18309 w 161266"/>
              <a:gd name="connsiteY26" fmla="*/ 23862 h 183028"/>
              <a:gd name="connsiteX27" fmla="*/ 44529 w 161266"/>
              <a:gd name="connsiteY27" fmla="*/ 6241 h 183028"/>
              <a:gd name="connsiteX28" fmla="*/ 84247 w 161266"/>
              <a:gd name="connsiteY28" fmla="*/ 56 h 183028"/>
              <a:gd name="connsiteX29" fmla="*/ 120669 w 161266"/>
              <a:gd name="connsiteY29" fmla="*/ 5360 h 183028"/>
              <a:gd name="connsiteX30" fmla="*/ 141250 w 161266"/>
              <a:gd name="connsiteY30" fmla="*/ 18647 h 183028"/>
              <a:gd name="connsiteX31" fmla="*/ 150537 w 161266"/>
              <a:gd name="connsiteY31" fmla="*/ 38805 h 183028"/>
              <a:gd name="connsiteX32" fmla="*/ 151982 w 161266"/>
              <a:gd name="connsiteY32" fmla="*/ 66205 h 183028"/>
              <a:gd name="connsiteX33" fmla="*/ 151982 w 161266"/>
              <a:gd name="connsiteY33" fmla="*/ 105711 h 183028"/>
              <a:gd name="connsiteX34" fmla="*/ 153902 w 161266"/>
              <a:gd name="connsiteY34" fmla="*/ 158099 h 183028"/>
              <a:gd name="connsiteX35" fmla="*/ 161409 w 161266"/>
              <a:gd name="connsiteY35" fmla="*/ 179085 h 183028"/>
              <a:gd name="connsiteX36" fmla="*/ 130361 w 161266"/>
              <a:gd name="connsiteY36" fmla="*/ 179085 h 183028"/>
              <a:gd name="connsiteX37" fmla="*/ 124440 w 161266"/>
              <a:gd name="connsiteY37" fmla="*/ 157464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1266" h="183028">
                <a:moveTo>
                  <a:pt x="121973" y="91262"/>
                </a:moveTo>
                <a:cubicBezTo>
                  <a:pt x="111225" y="95597"/>
                  <a:pt x="95049" y="99386"/>
                  <a:pt x="73516" y="102399"/>
                </a:cubicBezTo>
                <a:cubicBezTo>
                  <a:pt x="61322" y="104196"/>
                  <a:pt x="52723" y="106117"/>
                  <a:pt x="47631" y="108319"/>
                </a:cubicBezTo>
                <a:cubicBezTo>
                  <a:pt x="42609" y="110522"/>
                  <a:pt x="38679" y="113764"/>
                  <a:pt x="35930" y="118029"/>
                </a:cubicBezTo>
                <a:cubicBezTo>
                  <a:pt x="33181" y="122222"/>
                  <a:pt x="31807" y="126980"/>
                  <a:pt x="31807" y="132072"/>
                </a:cubicBezTo>
                <a:cubicBezTo>
                  <a:pt x="31807" y="139984"/>
                  <a:pt x="34820" y="146592"/>
                  <a:pt x="40811" y="151896"/>
                </a:cubicBezTo>
                <a:cubicBezTo>
                  <a:pt x="46802" y="157129"/>
                  <a:pt x="55542" y="159808"/>
                  <a:pt x="67119" y="159808"/>
                </a:cubicBezTo>
                <a:cubicBezTo>
                  <a:pt x="78538" y="159808"/>
                  <a:pt x="88652" y="157341"/>
                  <a:pt x="97603" y="152301"/>
                </a:cubicBezTo>
                <a:cubicBezTo>
                  <a:pt x="106484" y="147279"/>
                  <a:pt x="113022" y="140478"/>
                  <a:pt x="117216" y="131790"/>
                </a:cubicBezTo>
                <a:cubicBezTo>
                  <a:pt x="120387" y="125059"/>
                  <a:pt x="121973" y="115209"/>
                  <a:pt x="121973" y="102064"/>
                </a:cubicBezTo>
                <a:close/>
                <a:moveTo>
                  <a:pt x="124440" y="157464"/>
                </a:moveTo>
                <a:cubicBezTo>
                  <a:pt x="113498" y="166838"/>
                  <a:pt x="102907" y="173446"/>
                  <a:pt x="92722" y="177288"/>
                </a:cubicBezTo>
                <a:cubicBezTo>
                  <a:pt x="82520" y="181076"/>
                  <a:pt x="71648" y="183085"/>
                  <a:pt x="60018" y="183085"/>
                </a:cubicBezTo>
                <a:cubicBezTo>
                  <a:pt x="40741" y="183085"/>
                  <a:pt x="26010" y="178327"/>
                  <a:pt x="15631" y="168970"/>
                </a:cubicBezTo>
                <a:cubicBezTo>
                  <a:pt x="5305" y="159543"/>
                  <a:pt x="142" y="147561"/>
                  <a:pt x="142" y="132900"/>
                </a:cubicBezTo>
                <a:cubicBezTo>
                  <a:pt x="142" y="124372"/>
                  <a:pt x="2133" y="116513"/>
                  <a:pt x="5992" y="109429"/>
                </a:cubicBezTo>
                <a:cubicBezTo>
                  <a:pt x="9904" y="102346"/>
                  <a:pt x="14997" y="96619"/>
                  <a:pt x="21340" y="92355"/>
                </a:cubicBezTo>
                <a:cubicBezTo>
                  <a:pt x="27666" y="88090"/>
                  <a:pt x="34767" y="84848"/>
                  <a:pt x="42679" y="82646"/>
                </a:cubicBezTo>
                <a:cubicBezTo>
                  <a:pt x="48529" y="81060"/>
                  <a:pt x="57340" y="79615"/>
                  <a:pt x="69040" y="78170"/>
                </a:cubicBezTo>
                <a:cubicBezTo>
                  <a:pt x="93057" y="75351"/>
                  <a:pt x="110678" y="71914"/>
                  <a:pt x="121973" y="67985"/>
                </a:cubicBezTo>
                <a:cubicBezTo>
                  <a:pt x="122114" y="63932"/>
                  <a:pt x="122167" y="61307"/>
                  <a:pt x="122167" y="60214"/>
                </a:cubicBezTo>
                <a:cubicBezTo>
                  <a:pt x="122167" y="48091"/>
                  <a:pt x="119348" y="39633"/>
                  <a:pt x="113779" y="34681"/>
                </a:cubicBezTo>
                <a:cubicBezTo>
                  <a:pt x="106132" y="27933"/>
                  <a:pt x="94925" y="24620"/>
                  <a:pt x="79983" y="24620"/>
                </a:cubicBezTo>
                <a:cubicBezTo>
                  <a:pt x="66009" y="24620"/>
                  <a:pt x="55683" y="27104"/>
                  <a:pt x="49005" y="31915"/>
                </a:cubicBezTo>
                <a:cubicBezTo>
                  <a:pt x="42397" y="36884"/>
                  <a:pt x="37446" y="45483"/>
                  <a:pt x="34274" y="57941"/>
                </a:cubicBezTo>
                <a:lnTo>
                  <a:pt x="5305" y="53941"/>
                </a:lnTo>
                <a:cubicBezTo>
                  <a:pt x="7913" y="41554"/>
                  <a:pt x="12248" y="31510"/>
                  <a:pt x="18309" y="23862"/>
                </a:cubicBezTo>
                <a:cubicBezTo>
                  <a:pt x="24371" y="16232"/>
                  <a:pt x="33111" y="10382"/>
                  <a:pt x="44529" y="6241"/>
                </a:cubicBezTo>
                <a:cubicBezTo>
                  <a:pt x="55965" y="2118"/>
                  <a:pt x="69181" y="56"/>
                  <a:pt x="84247" y="56"/>
                </a:cubicBezTo>
                <a:cubicBezTo>
                  <a:pt x="99189" y="56"/>
                  <a:pt x="111295" y="1766"/>
                  <a:pt x="120669" y="5360"/>
                </a:cubicBezTo>
                <a:cubicBezTo>
                  <a:pt x="130026" y="8867"/>
                  <a:pt x="136898" y="13272"/>
                  <a:pt x="141250" y="18647"/>
                </a:cubicBezTo>
                <a:cubicBezTo>
                  <a:pt x="145656" y="23933"/>
                  <a:pt x="148740" y="30682"/>
                  <a:pt x="150537" y="38805"/>
                </a:cubicBezTo>
                <a:cubicBezTo>
                  <a:pt x="151506" y="43827"/>
                  <a:pt x="151982" y="52990"/>
                  <a:pt x="151982" y="66205"/>
                </a:cubicBezTo>
                <a:lnTo>
                  <a:pt x="151982" y="105711"/>
                </a:lnTo>
                <a:cubicBezTo>
                  <a:pt x="151982" y="133306"/>
                  <a:pt x="152598" y="150803"/>
                  <a:pt x="153902" y="158099"/>
                </a:cubicBezTo>
                <a:cubicBezTo>
                  <a:pt x="155153" y="165394"/>
                  <a:pt x="157620" y="172407"/>
                  <a:pt x="161409" y="179085"/>
                </a:cubicBezTo>
                <a:lnTo>
                  <a:pt x="130361" y="179085"/>
                </a:lnTo>
                <a:cubicBezTo>
                  <a:pt x="127330" y="172882"/>
                  <a:pt x="125339" y="165728"/>
                  <a:pt x="124440" y="157464"/>
                </a:cubicBezTo>
              </a:path>
            </a:pathLst>
          </a:custGeom>
          <a:solidFill>
            <a:srgbClr val="3DBCE1"/>
          </a:solidFill>
          <a:ln w="17617" cap="flat">
            <a:noFill/>
            <a:prstDash val="solid"/>
            <a:miter/>
          </a:ln>
        </p:spPr>
        <p:txBody>
          <a:bodyPr rtlCol="0" anchor="ctr"/>
          <a:lstStyle/>
          <a:p>
            <a:endParaRPr lang="x-none"/>
          </a:p>
        </p:txBody>
      </p:sp>
      <p:sp>
        <p:nvSpPr>
          <p:cNvPr id="43" name="Freeform: Shape 42">
            <a:extLst>
              <a:ext uri="{FF2B5EF4-FFF2-40B4-BE49-F238E27FC236}">
                <a16:creationId xmlns:a16="http://schemas.microsoft.com/office/drawing/2014/main" id="{4F6767CD-EBAF-478F-905D-2B809A10752F}"/>
              </a:ext>
            </a:extLst>
          </p:cNvPr>
          <p:cNvSpPr/>
          <p:nvPr/>
        </p:nvSpPr>
        <p:spPr>
          <a:xfrm>
            <a:off x="10310220" y="1321672"/>
            <a:ext cx="55017" cy="69235"/>
          </a:xfrm>
          <a:custGeom>
            <a:avLst/>
            <a:gdLst>
              <a:gd name="connsiteX0" fmla="*/ 145 w 145372"/>
              <a:gd name="connsiteY0" fmla="*/ 126839 h 183028"/>
              <a:gd name="connsiteX1" fmla="*/ 29467 w 145372"/>
              <a:gd name="connsiteY1" fmla="*/ 122222 h 183028"/>
              <a:gd name="connsiteX2" fmla="*/ 43246 w 145372"/>
              <a:gd name="connsiteY2" fmla="*/ 149288 h 183028"/>
              <a:gd name="connsiteX3" fmla="*/ 74840 w 145372"/>
              <a:gd name="connsiteY3" fmla="*/ 158645 h 183028"/>
              <a:gd name="connsiteX4" fmla="*/ 105184 w 145372"/>
              <a:gd name="connsiteY4" fmla="*/ 150310 h 183028"/>
              <a:gd name="connsiteX5" fmla="*/ 115034 w 145372"/>
              <a:gd name="connsiteY5" fmla="*/ 130768 h 183028"/>
              <a:gd name="connsiteX6" fmla="*/ 106294 w 145372"/>
              <a:gd name="connsiteY6" fmla="*/ 114927 h 183028"/>
              <a:gd name="connsiteX7" fmla="*/ 76003 w 145372"/>
              <a:gd name="connsiteY7" fmla="*/ 104883 h 183028"/>
              <a:gd name="connsiteX8" fmla="*/ 30717 w 145372"/>
              <a:gd name="connsiteY8" fmla="*/ 90628 h 183028"/>
              <a:gd name="connsiteX9" fmla="*/ 11581 w 145372"/>
              <a:gd name="connsiteY9" fmla="*/ 73976 h 183028"/>
              <a:gd name="connsiteX10" fmla="*/ 5114 w 145372"/>
              <a:gd name="connsiteY10" fmla="*/ 50505 h 183028"/>
              <a:gd name="connsiteX11" fmla="*/ 10471 w 145372"/>
              <a:gd name="connsiteY11" fmla="*/ 28831 h 183028"/>
              <a:gd name="connsiteX12" fmla="*/ 25061 w 145372"/>
              <a:gd name="connsiteY12" fmla="*/ 12233 h 183028"/>
              <a:gd name="connsiteX13" fmla="*/ 43933 w 145372"/>
              <a:gd name="connsiteY13" fmla="*/ 3563 h 183028"/>
              <a:gd name="connsiteX14" fmla="*/ 69536 w 145372"/>
              <a:gd name="connsiteY14" fmla="*/ 56 h 183028"/>
              <a:gd name="connsiteX15" fmla="*/ 105747 w 145372"/>
              <a:gd name="connsiteY15" fmla="*/ 5977 h 183028"/>
              <a:gd name="connsiteX16" fmla="*/ 128725 w 145372"/>
              <a:gd name="connsiteY16" fmla="*/ 22082 h 183028"/>
              <a:gd name="connsiteX17" fmla="*/ 138981 w 145372"/>
              <a:gd name="connsiteY17" fmla="*/ 49201 h 183028"/>
              <a:gd name="connsiteX18" fmla="*/ 109941 w 145372"/>
              <a:gd name="connsiteY18" fmla="*/ 53131 h 183028"/>
              <a:gd name="connsiteX19" fmla="*/ 98505 w 145372"/>
              <a:gd name="connsiteY19" fmla="*/ 32056 h 183028"/>
              <a:gd name="connsiteX20" fmla="*/ 71669 w 145372"/>
              <a:gd name="connsiteY20" fmla="*/ 24497 h 183028"/>
              <a:gd name="connsiteX21" fmla="*/ 42559 w 145372"/>
              <a:gd name="connsiteY21" fmla="*/ 31228 h 183028"/>
              <a:gd name="connsiteX22" fmla="*/ 33819 w 145372"/>
              <a:gd name="connsiteY22" fmla="*/ 46998 h 183028"/>
              <a:gd name="connsiteX23" fmla="*/ 37396 w 145372"/>
              <a:gd name="connsiteY23" fmla="*/ 57465 h 183028"/>
              <a:gd name="connsiteX24" fmla="*/ 48814 w 145372"/>
              <a:gd name="connsiteY24" fmla="*/ 65307 h 183028"/>
              <a:gd name="connsiteX25" fmla="*/ 74981 w 145372"/>
              <a:gd name="connsiteY25" fmla="*/ 72954 h 183028"/>
              <a:gd name="connsiteX26" fmla="*/ 118963 w 145372"/>
              <a:gd name="connsiteY26" fmla="*/ 86646 h 183028"/>
              <a:gd name="connsiteX27" fmla="*/ 138434 w 145372"/>
              <a:gd name="connsiteY27" fmla="*/ 102275 h 183028"/>
              <a:gd name="connsiteX28" fmla="*/ 145518 w 145372"/>
              <a:gd name="connsiteY28" fmla="*/ 127667 h 183028"/>
              <a:gd name="connsiteX29" fmla="*/ 136919 w 145372"/>
              <a:gd name="connsiteY29" fmla="*/ 155614 h 183028"/>
              <a:gd name="connsiteX30" fmla="*/ 111932 w 145372"/>
              <a:gd name="connsiteY30" fmla="*/ 175843 h 183028"/>
              <a:gd name="connsiteX31" fmla="*/ 74981 w 145372"/>
              <a:gd name="connsiteY31" fmla="*/ 183085 h 183028"/>
              <a:gd name="connsiteX32" fmla="*/ 23000 w 145372"/>
              <a:gd name="connsiteY32" fmla="*/ 168830 h 183028"/>
              <a:gd name="connsiteX33" fmla="*/ 145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45" y="126839"/>
                </a:moveTo>
                <a:lnTo>
                  <a:pt x="29467" y="122222"/>
                </a:lnTo>
                <a:cubicBezTo>
                  <a:pt x="31123" y="133922"/>
                  <a:pt x="35740" y="142945"/>
                  <a:pt x="43246" y="149288"/>
                </a:cubicBezTo>
                <a:cubicBezTo>
                  <a:pt x="50806" y="155473"/>
                  <a:pt x="61343" y="158645"/>
                  <a:pt x="74840" y="158645"/>
                </a:cubicBezTo>
                <a:cubicBezTo>
                  <a:pt x="88461" y="158645"/>
                  <a:pt x="98576" y="155896"/>
                  <a:pt x="105184" y="150310"/>
                </a:cubicBezTo>
                <a:cubicBezTo>
                  <a:pt x="111721" y="144812"/>
                  <a:pt x="115034" y="138275"/>
                  <a:pt x="115034" y="130768"/>
                </a:cubicBezTo>
                <a:cubicBezTo>
                  <a:pt x="115034" y="124090"/>
                  <a:pt x="112144" y="118786"/>
                  <a:pt x="106294" y="114927"/>
                </a:cubicBezTo>
                <a:cubicBezTo>
                  <a:pt x="102223" y="112319"/>
                  <a:pt x="92109" y="108954"/>
                  <a:pt x="76003" y="104883"/>
                </a:cubicBezTo>
                <a:cubicBezTo>
                  <a:pt x="54259" y="99386"/>
                  <a:pt x="39105" y="94628"/>
                  <a:pt x="30717" y="90628"/>
                </a:cubicBezTo>
                <a:cubicBezTo>
                  <a:pt x="22312" y="86646"/>
                  <a:pt x="15986" y="81060"/>
                  <a:pt x="11581" y="73976"/>
                </a:cubicBezTo>
                <a:cubicBezTo>
                  <a:pt x="7246" y="66892"/>
                  <a:pt x="5114" y="59034"/>
                  <a:pt x="5114" y="50505"/>
                </a:cubicBezTo>
                <a:cubicBezTo>
                  <a:pt x="5114" y="42734"/>
                  <a:pt x="6894" y="35510"/>
                  <a:pt x="10471" y="28831"/>
                </a:cubicBezTo>
                <a:cubicBezTo>
                  <a:pt x="14048" y="22153"/>
                  <a:pt x="18876" y="16638"/>
                  <a:pt x="25061" y="12233"/>
                </a:cubicBezTo>
                <a:cubicBezTo>
                  <a:pt x="29678" y="8867"/>
                  <a:pt x="35951" y="5977"/>
                  <a:pt x="43933" y="3563"/>
                </a:cubicBezTo>
                <a:cubicBezTo>
                  <a:pt x="51915" y="1219"/>
                  <a:pt x="60444" y="56"/>
                  <a:pt x="69536" y="56"/>
                </a:cubicBezTo>
                <a:cubicBezTo>
                  <a:pt x="83298" y="56"/>
                  <a:pt x="95351" y="2048"/>
                  <a:pt x="105747" y="5977"/>
                </a:cubicBezTo>
                <a:cubicBezTo>
                  <a:pt x="116126" y="9959"/>
                  <a:pt x="123774" y="15263"/>
                  <a:pt x="128725" y="22082"/>
                </a:cubicBezTo>
                <a:cubicBezTo>
                  <a:pt x="133694" y="28831"/>
                  <a:pt x="137060" y="37836"/>
                  <a:pt x="138981" y="49201"/>
                </a:cubicBezTo>
                <a:lnTo>
                  <a:pt x="109941" y="53131"/>
                </a:lnTo>
                <a:cubicBezTo>
                  <a:pt x="108637" y="44109"/>
                  <a:pt x="104778" y="37078"/>
                  <a:pt x="98505" y="32056"/>
                </a:cubicBezTo>
                <a:cubicBezTo>
                  <a:pt x="92179" y="26964"/>
                  <a:pt x="83228" y="24497"/>
                  <a:pt x="71669" y="24497"/>
                </a:cubicBezTo>
                <a:cubicBezTo>
                  <a:pt x="58047" y="24497"/>
                  <a:pt x="48338" y="26699"/>
                  <a:pt x="42559" y="31228"/>
                </a:cubicBezTo>
                <a:cubicBezTo>
                  <a:pt x="36709" y="35704"/>
                  <a:pt x="33819" y="41007"/>
                  <a:pt x="33819" y="46998"/>
                </a:cubicBezTo>
                <a:cubicBezTo>
                  <a:pt x="33819" y="50928"/>
                  <a:pt x="34982" y="54364"/>
                  <a:pt x="37396" y="57465"/>
                </a:cubicBezTo>
                <a:cubicBezTo>
                  <a:pt x="39793" y="60619"/>
                  <a:pt x="43581" y="63245"/>
                  <a:pt x="48814" y="65307"/>
                </a:cubicBezTo>
                <a:cubicBezTo>
                  <a:pt x="51775" y="66399"/>
                  <a:pt x="60515" y="68954"/>
                  <a:pt x="74981" y="72954"/>
                </a:cubicBezTo>
                <a:cubicBezTo>
                  <a:pt x="95968" y="78522"/>
                  <a:pt x="110628" y="83139"/>
                  <a:pt x="118963" y="86646"/>
                </a:cubicBezTo>
                <a:cubicBezTo>
                  <a:pt x="127210" y="90223"/>
                  <a:pt x="133747" y="95456"/>
                  <a:pt x="138434" y="102275"/>
                </a:cubicBezTo>
                <a:cubicBezTo>
                  <a:pt x="143192" y="109077"/>
                  <a:pt x="145518" y="117553"/>
                  <a:pt x="145518" y="127667"/>
                </a:cubicBezTo>
                <a:cubicBezTo>
                  <a:pt x="145518" y="137588"/>
                  <a:pt x="142628" y="146874"/>
                  <a:pt x="136919" y="155614"/>
                </a:cubicBezTo>
                <a:cubicBezTo>
                  <a:pt x="131139" y="164354"/>
                  <a:pt x="122805" y="171103"/>
                  <a:pt x="111932" y="175843"/>
                </a:cubicBezTo>
                <a:cubicBezTo>
                  <a:pt x="101060" y="180671"/>
                  <a:pt x="88743" y="183085"/>
                  <a:pt x="74981" y="183085"/>
                </a:cubicBezTo>
                <a:cubicBezTo>
                  <a:pt x="52251" y="183085"/>
                  <a:pt x="34911" y="178327"/>
                  <a:pt x="23000" y="168830"/>
                </a:cubicBezTo>
                <a:cubicBezTo>
                  <a:pt x="11035" y="159402"/>
                  <a:pt x="3458" y="145429"/>
                  <a:pt x="145" y="126839"/>
                </a:cubicBezTo>
              </a:path>
            </a:pathLst>
          </a:custGeom>
          <a:solidFill>
            <a:srgbClr val="3DBCE1"/>
          </a:solidFill>
          <a:ln w="17617" cap="flat">
            <a:noFill/>
            <a:prstDash val="solid"/>
            <a:miter/>
          </a:ln>
        </p:spPr>
        <p:txBody>
          <a:bodyPr rtlCol="0" anchor="ctr"/>
          <a:lstStyle/>
          <a:p>
            <a:endParaRPr lang="x-none"/>
          </a:p>
        </p:txBody>
      </p:sp>
      <p:sp>
        <p:nvSpPr>
          <p:cNvPr id="44" name="Freeform: Shape 43">
            <a:extLst>
              <a:ext uri="{FF2B5EF4-FFF2-40B4-BE49-F238E27FC236}">
                <a16:creationId xmlns:a16="http://schemas.microsoft.com/office/drawing/2014/main" id="{32D31A0F-F223-4A9F-BE81-3D7F10F2560A}"/>
              </a:ext>
            </a:extLst>
          </p:cNvPr>
          <p:cNvSpPr/>
          <p:nvPr/>
        </p:nvSpPr>
        <p:spPr>
          <a:xfrm>
            <a:off x="10378655" y="1297975"/>
            <a:ext cx="11230" cy="91418"/>
          </a:xfrm>
          <a:custGeom>
            <a:avLst/>
            <a:gdLst>
              <a:gd name="connsiteX0" fmla="*/ 148 w 29673"/>
              <a:gd name="connsiteY0" fmla="*/ 241727 h 241670"/>
              <a:gd name="connsiteX1" fmla="*/ 148 w 29673"/>
              <a:gd name="connsiteY1" fmla="*/ 66628 h 241670"/>
              <a:gd name="connsiteX2" fmla="*/ 29821 w 29673"/>
              <a:gd name="connsiteY2" fmla="*/ 66628 h 241670"/>
              <a:gd name="connsiteX3" fmla="*/ 29821 w 29673"/>
              <a:gd name="connsiteY3" fmla="*/ 241727 h 241670"/>
              <a:gd name="connsiteX4" fmla="*/ 148 w 29673"/>
              <a:gd name="connsiteY4" fmla="*/ 34205 h 241670"/>
              <a:gd name="connsiteX5" fmla="*/ 148 w 29673"/>
              <a:gd name="connsiteY5" fmla="*/ 56 h 241670"/>
              <a:gd name="connsiteX6" fmla="*/ 29821 w 29673"/>
              <a:gd name="connsiteY6" fmla="*/ 56 h 241670"/>
              <a:gd name="connsiteX7" fmla="*/ 29821 w 29673"/>
              <a:gd name="connsiteY7" fmla="*/ 34205 h 241670"/>
              <a:gd name="connsiteX8" fmla="*/ 148 w 29673"/>
              <a:gd name="connsiteY8" fmla="*/ 34205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41670">
                <a:moveTo>
                  <a:pt x="148" y="241727"/>
                </a:moveTo>
                <a:lnTo>
                  <a:pt x="148" y="66628"/>
                </a:lnTo>
                <a:lnTo>
                  <a:pt x="29821" y="66628"/>
                </a:lnTo>
                <a:lnTo>
                  <a:pt x="29821" y="241727"/>
                </a:lnTo>
                <a:close/>
                <a:moveTo>
                  <a:pt x="148" y="34205"/>
                </a:moveTo>
                <a:lnTo>
                  <a:pt x="148" y="56"/>
                </a:lnTo>
                <a:lnTo>
                  <a:pt x="29821" y="56"/>
                </a:lnTo>
                <a:lnTo>
                  <a:pt x="29821" y="34205"/>
                </a:lnTo>
                <a:lnTo>
                  <a:pt x="148" y="34205"/>
                </a:lnTo>
              </a:path>
            </a:pathLst>
          </a:custGeom>
          <a:solidFill>
            <a:srgbClr val="3DBCE1"/>
          </a:solidFill>
          <a:ln w="17617" cap="flat">
            <a:noFill/>
            <a:prstDash val="solid"/>
            <a:miter/>
          </a:ln>
        </p:spPr>
        <p:txBody>
          <a:bodyPr rtlCol="0" anchor="ctr"/>
          <a:lstStyle/>
          <a:p>
            <a:endParaRPr lang="x-none"/>
          </a:p>
        </p:txBody>
      </p:sp>
      <p:sp>
        <p:nvSpPr>
          <p:cNvPr id="45" name="Freeform: Shape 44">
            <a:extLst>
              <a:ext uri="{FF2B5EF4-FFF2-40B4-BE49-F238E27FC236}">
                <a16:creationId xmlns:a16="http://schemas.microsoft.com/office/drawing/2014/main" id="{3A172DF9-0CEE-4B18-A338-269CCB0CFC58}"/>
              </a:ext>
            </a:extLst>
          </p:cNvPr>
          <p:cNvSpPr/>
          <p:nvPr/>
        </p:nvSpPr>
        <p:spPr>
          <a:xfrm>
            <a:off x="10402803" y="1321672"/>
            <a:ext cx="62079" cy="69235"/>
          </a:xfrm>
          <a:custGeom>
            <a:avLst/>
            <a:gdLst>
              <a:gd name="connsiteX0" fmla="*/ 30652 w 164032"/>
              <a:gd name="connsiteY0" fmla="*/ 91527 h 183028"/>
              <a:gd name="connsiteX1" fmla="*/ 45312 w 164032"/>
              <a:gd name="connsiteY1" fmla="*/ 141923 h 183028"/>
              <a:gd name="connsiteX2" fmla="*/ 82264 w 164032"/>
              <a:gd name="connsiteY2" fmla="*/ 158645 h 183028"/>
              <a:gd name="connsiteX3" fmla="*/ 119021 w 164032"/>
              <a:gd name="connsiteY3" fmla="*/ 141852 h 183028"/>
              <a:gd name="connsiteX4" fmla="*/ 133682 w 164032"/>
              <a:gd name="connsiteY4" fmla="*/ 90575 h 183028"/>
              <a:gd name="connsiteX5" fmla="*/ 118951 w 164032"/>
              <a:gd name="connsiteY5" fmla="*/ 41360 h 183028"/>
              <a:gd name="connsiteX6" fmla="*/ 82264 w 164032"/>
              <a:gd name="connsiteY6" fmla="*/ 24620 h 183028"/>
              <a:gd name="connsiteX7" fmla="*/ 45312 w 164032"/>
              <a:gd name="connsiteY7" fmla="*/ 41289 h 183028"/>
              <a:gd name="connsiteX8" fmla="*/ 30652 w 164032"/>
              <a:gd name="connsiteY8" fmla="*/ 91527 h 183028"/>
              <a:gd name="connsiteX9" fmla="*/ 150 w 164032"/>
              <a:gd name="connsiteY9" fmla="*/ 91527 h 183028"/>
              <a:gd name="connsiteX10" fmla="*/ 27198 w 164032"/>
              <a:gd name="connsiteY10" fmla="*/ 19528 h 183028"/>
              <a:gd name="connsiteX11" fmla="*/ 82264 w 164032"/>
              <a:gd name="connsiteY11" fmla="*/ 56 h 183028"/>
              <a:gd name="connsiteX12" fmla="*/ 141259 w 164032"/>
              <a:gd name="connsiteY12" fmla="*/ 23739 h 183028"/>
              <a:gd name="connsiteX13" fmla="*/ 164183 w 164032"/>
              <a:gd name="connsiteY13" fmla="*/ 89060 h 183028"/>
              <a:gd name="connsiteX14" fmla="*/ 154069 w 164032"/>
              <a:gd name="connsiteY14" fmla="*/ 142257 h 183028"/>
              <a:gd name="connsiteX15" fmla="*/ 124536 w 164032"/>
              <a:gd name="connsiteY15" fmla="*/ 172336 h 183028"/>
              <a:gd name="connsiteX16" fmla="*/ 82264 w 164032"/>
              <a:gd name="connsiteY16" fmla="*/ 183085 h 183028"/>
              <a:gd name="connsiteX17" fmla="*/ 22864 w 164032"/>
              <a:gd name="connsiteY17" fmla="*/ 159473 h 183028"/>
              <a:gd name="connsiteX18" fmla="*/ 150 w 164032"/>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2" h="183028">
                <a:moveTo>
                  <a:pt x="30652" y="91527"/>
                </a:moveTo>
                <a:cubicBezTo>
                  <a:pt x="30652" y="113975"/>
                  <a:pt x="35533" y="130768"/>
                  <a:pt x="45312" y="141923"/>
                </a:cubicBezTo>
                <a:cubicBezTo>
                  <a:pt x="55145" y="153059"/>
                  <a:pt x="67409" y="158645"/>
                  <a:pt x="82264" y="158645"/>
                </a:cubicBezTo>
                <a:cubicBezTo>
                  <a:pt x="96995" y="158645"/>
                  <a:pt x="109259" y="153006"/>
                  <a:pt x="119021" y="141852"/>
                </a:cubicBezTo>
                <a:cubicBezTo>
                  <a:pt x="128800" y="130627"/>
                  <a:pt x="133682" y="113482"/>
                  <a:pt x="133682" y="90575"/>
                </a:cubicBezTo>
                <a:cubicBezTo>
                  <a:pt x="133682" y="68884"/>
                  <a:pt x="128800" y="52496"/>
                  <a:pt x="118951" y="41360"/>
                </a:cubicBezTo>
                <a:cubicBezTo>
                  <a:pt x="109118" y="30206"/>
                  <a:pt x="96854" y="24620"/>
                  <a:pt x="82264" y="24620"/>
                </a:cubicBezTo>
                <a:cubicBezTo>
                  <a:pt x="67409" y="24620"/>
                  <a:pt x="55145" y="30135"/>
                  <a:pt x="45312" y="41289"/>
                </a:cubicBezTo>
                <a:cubicBezTo>
                  <a:pt x="35533" y="52373"/>
                  <a:pt x="30652" y="69166"/>
                  <a:pt x="30652" y="91527"/>
                </a:cubicBezTo>
                <a:close/>
                <a:moveTo>
                  <a:pt x="150" y="91527"/>
                </a:moveTo>
                <a:cubicBezTo>
                  <a:pt x="150" y="59104"/>
                  <a:pt x="9172" y="35087"/>
                  <a:pt x="27198" y="19528"/>
                </a:cubicBezTo>
                <a:cubicBezTo>
                  <a:pt x="42282" y="6523"/>
                  <a:pt x="60590" y="56"/>
                  <a:pt x="82264" y="56"/>
                </a:cubicBezTo>
                <a:cubicBezTo>
                  <a:pt x="106369" y="56"/>
                  <a:pt x="125981" y="7898"/>
                  <a:pt x="141259" y="23739"/>
                </a:cubicBezTo>
                <a:cubicBezTo>
                  <a:pt x="156536" y="39492"/>
                  <a:pt x="164183" y="61254"/>
                  <a:pt x="164183" y="89060"/>
                </a:cubicBezTo>
                <a:cubicBezTo>
                  <a:pt x="164183" y="111632"/>
                  <a:pt x="160800" y="129323"/>
                  <a:pt x="154069" y="142257"/>
                </a:cubicBezTo>
                <a:cubicBezTo>
                  <a:pt x="147320" y="155138"/>
                  <a:pt x="137470" y="165182"/>
                  <a:pt x="124536" y="172336"/>
                </a:cubicBezTo>
                <a:cubicBezTo>
                  <a:pt x="111655" y="179437"/>
                  <a:pt x="97558" y="183085"/>
                  <a:pt x="82264" y="183085"/>
                </a:cubicBezTo>
                <a:cubicBezTo>
                  <a:pt x="57770" y="183085"/>
                  <a:pt x="37947" y="175155"/>
                  <a:pt x="22864" y="159473"/>
                </a:cubicBezTo>
                <a:cubicBezTo>
                  <a:pt x="7727" y="143773"/>
                  <a:pt x="150" y="121130"/>
                  <a:pt x="150" y="91527"/>
                </a:cubicBezTo>
              </a:path>
            </a:pathLst>
          </a:custGeom>
          <a:solidFill>
            <a:srgbClr val="3DBCE1"/>
          </a:solidFill>
          <a:ln w="17617" cap="flat">
            <a:noFill/>
            <a:prstDash val="solid"/>
            <a:miter/>
          </a:ln>
        </p:spPr>
        <p:txBody>
          <a:bodyPr rtlCol="0" anchor="ctr"/>
          <a:lstStyle/>
          <a:p>
            <a:endParaRPr lang="x-none"/>
          </a:p>
        </p:txBody>
      </p:sp>
      <p:sp>
        <p:nvSpPr>
          <p:cNvPr id="46" name="Freeform: Shape 45">
            <a:extLst>
              <a:ext uri="{FF2B5EF4-FFF2-40B4-BE49-F238E27FC236}">
                <a16:creationId xmlns:a16="http://schemas.microsoft.com/office/drawing/2014/main" id="{5F3FA0CA-8BF4-4AD3-9DE9-D6241F9A860F}"/>
              </a:ext>
            </a:extLst>
          </p:cNvPr>
          <p:cNvSpPr/>
          <p:nvPr/>
        </p:nvSpPr>
        <p:spPr>
          <a:xfrm>
            <a:off x="10478033" y="1321672"/>
            <a:ext cx="53850" cy="67722"/>
          </a:xfrm>
          <a:custGeom>
            <a:avLst/>
            <a:gdLst>
              <a:gd name="connsiteX0" fmla="*/ 154 w 142288"/>
              <a:gd name="connsiteY0" fmla="*/ 179085 h 179028"/>
              <a:gd name="connsiteX1" fmla="*/ 154 w 142288"/>
              <a:gd name="connsiteY1" fmla="*/ 3986 h 179028"/>
              <a:gd name="connsiteX2" fmla="*/ 26867 w 142288"/>
              <a:gd name="connsiteY2" fmla="*/ 3986 h 179028"/>
              <a:gd name="connsiteX3" fmla="*/ 26867 w 142288"/>
              <a:gd name="connsiteY3" fmla="*/ 28902 h 179028"/>
              <a:gd name="connsiteX4" fmla="*/ 82620 w 142288"/>
              <a:gd name="connsiteY4" fmla="*/ 56 h 179028"/>
              <a:gd name="connsiteX5" fmla="*/ 111747 w 142288"/>
              <a:gd name="connsiteY5" fmla="*/ 5766 h 179028"/>
              <a:gd name="connsiteX6" fmla="*/ 131553 w 142288"/>
              <a:gd name="connsiteY6" fmla="*/ 20708 h 179028"/>
              <a:gd name="connsiteX7" fmla="*/ 140786 w 142288"/>
              <a:gd name="connsiteY7" fmla="*/ 42593 h 179028"/>
              <a:gd name="connsiteX8" fmla="*/ 142442 w 142288"/>
              <a:gd name="connsiteY8" fmla="*/ 71439 h 179028"/>
              <a:gd name="connsiteX9" fmla="*/ 142442 w 142288"/>
              <a:gd name="connsiteY9" fmla="*/ 179085 h 179028"/>
              <a:gd name="connsiteX10" fmla="*/ 112769 w 142288"/>
              <a:gd name="connsiteY10" fmla="*/ 179085 h 179028"/>
              <a:gd name="connsiteX11" fmla="*/ 112769 w 142288"/>
              <a:gd name="connsiteY11" fmla="*/ 72602 h 179028"/>
              <a:gd name="connsiteX12" fmla="*/ 109333 w 142288"/>
              <a:gd name="connsiteY12" fmla="*/ 45483 h 179028"/>
              <a:gd name="connsiteX13" fmla="*/ 97069 w 142288"/>
              <a:gd name="connsiteY13" fmla="*/ 31104 h 179028"/>
              <a:gd name="connsiteX14" fmla="*/ 76364 w 142288"/>
              <a:gd name="connsiteY14" fmla="*/ 25800 h 179028"/>
              <a:gd name="connsiteX15" fmla="*/ 43660 w 142288"/>
              <a:gd name="connsiteY15" fmla="*/ 37765 h 179028"/>
              <a:gd name="connsiteX16" fmla="*/ 29898 w 142288"/>
              <a:gd name="connsiteY16" fmla="*/ 83474 h 179028"/>
              <a:gd name="connsiteX17" fmla="*/ 29898 w 142288"/>
              <a:gd name="connsiteY17" fmla="*/ 179085 h 179028"/>
              <a:gd name="connsiteX18" fmla="*/ 154 w 142288"/>
              <a:gd name="connsiteY18"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288" h="179028">
                <a:moveTo>
                  <a:pt x="154" y="179085"/>
                </a:moveTo>
                <a:lnTo>
                  <a:pt x="154" y="3986"/>
                </a:lnTo>
                <a:lnTo>
                  <a:pt x="26867" y="3986"/>
                </a:lnTo>
                <a:lnTo>
                  <a:pt x="26867" y="28902"/>
                </a:lnTo>
                <a:cubicBezTo>
                  <a:pt x="39748" y="9695"/>
                  <a:pt x="58320" y="56"/>
                  <a:pt x="82620" y="56"/>
                </a:cubicBezTo>
                <a:cubicBezTo>
                  <a:pt x="93157" y="56"/>
                  <a:pt x="102866" y="1907"/>
                  <a:pt x="111747" y="5766"/>
                </a:cubicBezTo>
                <a:cubicBezTo>
                  <a:pt x="120557" y="9554"/>
                  <a:pt x="127148" y="14506"/>
                  <a:pt x="131553" y="20708"/>
                </a:cubicBezTo>
                <a:cubicBezTo>
                  <a:pt x="135958" y="26822"/>
                  <a:pt x="139059" y="34117"/>
                  <a:pt x="140786" y="42593"/>
                </a:cubicBezTo>
                <a:cubicBezTo>
                  <a:pt x="141879" y="48091"/>
                  <a:pt x="142442" y="57659"/>
                  <a:pt x="142442" y="71439"/>
                </a:cubicBezTo>
                <a:lnTo>
                  <a:pt x="142442" y="179085"/>
                </a:lnTo>
                <a:lnTo>
                  <a:pt x="112769" y="179085"/>
                </a:lnTo>
                <a:lnTo>
                  <a:pt x="112769" y="72602"/>
                </a:lnTo>
                <a:cubicBezTo>
                  <a:pt x="112769" y="60496"/>
                  <a:pt x="111606" y="51474"/>
                  <a:pt x="109333" y="45483"/>
                </a:cubicBezTo>
                <a:cubicBezTo>
                  <a:pt x="106989" y="39492"/>
                  <a:pt x="102936" y="34752"/>
                  <a:pt x="97069" y="31104"/>
                </a:cubicBezTo>
                <a:cubicBezTo>
                  <a:pt x="91165" y="27510"/>
                  <a:pt x="84276" y="25800"/>
                  <a:pt x="76364" y="25800"/>
                </a:cubicBezTo>
                <a:cubicBezTo>
                  <a:pt x="63695" y="25800"/>
                  <a:pt x="52822" y="29783"/>
                  <a:pt x="43660" y="37765"/>
                </a:cubicBezTo>
                <a:cubicBezTo>
                  <a:pt x="34444" y="45818"/>
                  <a:pt x="29898" y="61042"/>
                  <a:pt x="29898" y="83474"/>
                </a:cubicBezTo>
                <a:lnTo>
                  <a:pt x="29898" y="179085"/>
                </a:lnTo>
                <a:lnTo>
                  <a:pt x="154" y="179085"/>
                </a:lnTo>
              </a:path>
            </a:pathLst>
          </a:custGeom>
          <a:solidFill>
            <a:srgbClr val="3DBCE1"/>
          </a:solidFill>
          <a:ln w="17617" cap="flat">
            <a:noFill/>
            <a:prstDash val="solid"/>
            <a:miter/>
          </a:ln>
        </p:spPr>
        <p:txBody>
          <a:bodyPr rtlCol="0" anchor="ctr"/>
          <a:lstStyle/>
          <a:p>
            <a:endParaRPr lang="x-none"/>
          </a:p>
        </p:txBody>
      </p:sp>
      <p:sp>
        <p:nvSpPr>
          <p:cNvPr id="47" name="Freeform: Shape 46">
            <a:extLst>
              <a:ext uri="{FF2B5EF4-FFF2-40B4-BE49-F238E27FC236}">
                <a16:creationId xmlns:a16="http://schemas.microsoft.com/office/drawing/2014/main" id="{58271B30-A4FA-4704-9FDE-7E487E5D8D75}"/>
              </a:ext>
            </a:extLst>
          </p:cNvPr>
          <p:cNvSpPr/>
          <p:nvPr/>
        </p:nvSpPr>
        <p:spPr>
          <a:xfrm>
            <a:off x="10544621" y="1321672"/>
            <a:ext cx="55017" cy="69235"/>
          </a:xfrm>
          <a:custGeom>
            <a:avLst/>
            <a:gdLst>
              <a:gd name="connsiteX0" fmla="*/ 157 w 145372"/>
              <a:gd name="connsiteY0" fmla="*/ 126839 h 183028"/>
              <a:gd name="connsiteX1" fmla="*/ 29478 w 145372"/>
              <a:gd name="connsiteY1" fmla="*/ 122222 h 183028"/>
              <a:gd name="connsiteX2" fmla="*/ 43240 w 145372"/>
              <a:gd name="connsiteY2" fmla="*/ 149288 h 183028"/>
              <a:gd name="connsiteX3" fmla="*/ 74835 w 145372"/>
              <a:gd name="connsiteY3" fmla="*/ 158645 h 183028"/>
              <a:gd name="connsiteX4" fmla="*/ 105195 w 145372"/>
              <a:gd name="connsiteY4" fmla="*/ 150310 h 183028"/>
              <a:gd name="connsiteX5" fmla="*/ 115028 w 145372"/>
              <a:gd name="connsiteY5" fmla="*/ 130768 h 183028"/>
              <a:gd name="connsiteX6" fmla="*/ 106288 w 145372"/>
              <a:gd name="connsiteY6" fmla="*/ 114927 h 183028"/>
              <a:gd name="connsiteX7" fmla="*/ 76015 w 145372"/>
              <a:gd name="connsiteY7" fmla="*/ 104883 h 183028"/>
              <a:gd name="connsiteX8" fmla="*/ 30712 w 145372"/>
              <a:gd name="connsiteY8" fmla="*/ 90628 h 183028"/>
              <a:gd name="connsiteX9" fmla="*/ 11576 w 145372"/>
              <a:gd name="connsiteY9" fmla="*/ 73976 h 183028"/>
              <a:gd name="connsiteX10" fmla="*/ 5109 w 145372"/>
              <a:gd name="connsiteY10" fmla="*/ 50505 h 183028"/>
              <a:gd name="connsiteX11" fmla="*/ 10483 w 145372"/>
              <a:gd name="connsiteY11" fmla="*/ 28831 h 183028"/>
              <a:gd name="connsiteX12" fmla="*/ 25073 w 145372"/>
              <a:gd name="connsiteY12" fmla="*/ 12233 h 183028"/>
              <a:gd name="connsiteX13" fmla="*/ 43928 w 145372"/>
              <a:gd name="connsiteY13" fmla="*/ 3563 h 183028"/>
              <a:gd name="connsiteX14" fmla="*/ 69531 w 145372"/>
              <a:gd name="connsiteY14" fmla="*/ 56 h 183028"/>
              <a:gd name="connsiteX15" fmla="*/ 105742 w 145372"/>
              <a:gd name="connsiteY15" fmla="*/ 5977 h 183028"/>
              <a:gd name="connsiteX16" fmla="*/ 128737 w 145372"/>
              <a:gd name="connsiteY16" fmla="*/ 22082 h 183028"/>
              <a:gd name="connsiteX17" fmla="*/ 138992 w 145372"/>
              <a:gd name="connsiteY17" fmla="*/ 49201 h 183028"/>
              <a:gd name="connsiteX18" fmla="*/ 109936 w 145372"/>
              <a:gd name="connsiteY18" fmla="*/ 53131 h 183028"/>
              <a:gd name="connsiteX19" fmla="*/ 98517 w 145372"/>
              <a:gd name="connsiteY19" fmla="*/ 32056 h 183028"/>
              <a:gd name="connsiteX20" fmla="*/ 71663 w 145372"/>
              <a:gd name="connsiteY20" fmla="*/ 24497 h 183028"/>
              <a:gd name="connsiteX21" fmla="*/ 42553 w 145372"/>
              <a:gd name="connsiteY21" fmla="*/ 31228 h 183028"/>
              <a:gd name="connsiteX22" fmla="*/ 33813 w 145372"/>
              <a:gd name="connsiteY22" fmla="*/ 46998 h 183028"/>
              <a:gd name="connsiteX23" fmla="*/ 37390 w 145372"/>
              <a:gd name="connsiteY23" fmla="*/ 57465 h 183028"/>
              <a:gd name="connsiteX24" fmla="*/ 48826 w 145372"/>
              <a:gd name="connsiteY24" fmla="*/ 65307 h 183028"/>
              <a:gd name="connsiteX25" fmla="*/ 74976 w 145372"/>
              <a:gd name="connsiteY25" fmla="*/ 72954 h 183028"/>
              <a:gd name="connsiteX26" fmla="*/ 118957 w 145372"/>
              <a:gd name="connsiteY26" fmla="*/ 86646 h 183028"/>
              <a:gd name="connsiteX27" fmla="*/ 138446 w 145372"/>
              <a:gd name="connsiteY27" fmla="*/ 102275 h 183028"/>
              <a:gd name="connsiteX28" fmla="*/ 145530 w 145372"/>
              <a:gd name="connsiteY28" fmla="*/ 127667 h 183028"/>
              <a:gd name="connsiteX29" fmla="*/ 136931 w 145372"/>
              <a:gd name="connsiteY29" fmla="*/ 155614 h 183028"/>
              <a:gd name="connsiteX30" fmla="*/ 111944 w 145372"/>
              <a:gd name="connsiteY30" fmla="*/ 175843 h 183028"/>
              <a:gd name="connsiteX31" fmla="*/ 74976 w 145372"/>
              <a:gd name="connsiteY31" fmla="*/ 183085 h 183028"/>
              <a:gd name="connsiteX32" fmla="*/ 23011 w 145372"/>
              <a:gd name="connsiteY32" fmla="*/ 168830 h 183028"/>
              <a:gd name="connsiteX33" fmla="*/ 157 w 145372"/>
              <a:gd name="connsiteY33" fmla="*/ 126839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5372" h="183028">
                <a:moveTo>
                  <a:pt x="157" y="126839"/>
                </a:moveTo>
                <a:lnTo>
                  <a:pt x="29478" y="122222"/>
                </a:lnTo>
                <a:cubicBezTo>
                  <a:pt x="31135" y="133922"/>
                  <a:pt x="35734" y="142945"/>
                  <a:pt x="43240" y="149288"/>
                </a:cubicBezTo>
                <a:cubicBezTo>
                  <a:pt x="50817" y="155473"/>
                  <a:pt x="61337" y="158645"/>
                  <a:pt x="74835" y="158645"/>
                </a:cubicBezTo>
                <a:cubicBezTo>
                  <a:pt x="88473" y="158645"/>
                  <a:pt x="98588" y="155896"/>
                  <a:pt x="105195" y="150310"/>
                </a:cubicBezTo>
                <a:cubicBezTo>
                  <a:pt x="111733" y="144812"/>
                  <a:pt x="115028" y="138275"/>
                  <a:pt x="115028" y="130768"/>
                </a:cubicBezTo>
                <a:cubicBezTo>
                  <a:pt x="115028" y="124090"/>
                  <a:pt x="112138" y="118786"/>
                  <a:pt x="106288" y="114927"/>
                </a:cubicBezTo>
                <a:cubicBezTo>
                  <a:pt x="102235" y="112319"/>
                  <a:pt x="92121" y="108954"/>
                  <a:pt x="76015" y="104883"/>
                </a:cubicBezTo>
                <a:cubicBezTo>
                  <a:pt x="54254" y="99386"/>
                  <a:pt x="39117" y="94628"/>
                  <a:pt x="30712" y="90628"/>
                </a:cubicBezTo>
                <a:cubicBezTo>
                  <a:pt x="22324" y="86646"/>
                  <a:pt x="15981" y="81060"/>
                  <a:pt x="11576" y="73976"/>
                </a:cubicBezTo>
                <a:cubicBezTo>
                  <a:pt x="7241" y="66892"/>
                  <a:pt x="5109" y="59034"/>
                  <a:pt x="5109" y="50505"/>
                </a:cubicBezTo>
                <a:cubicBezTo>
                  <a:pt x="5109" y="42734"/>
                  <a:pt x="6906" y="35510"/>
                  <a:pt x="10483" y="28831"/>
                </a:cubicBezTo>
                <a:cubicBezTo>
                  <a:pt x="14060" y="22153"/>
                  <a:pt x="18871" y="16638"/>
                  <a:pt x="25073" y="12233"/>
                </a:cubicBezTo>
                <a:cubicBezTo>
                  <a:pt x="29690" y="8867"/>
                  <a:pt x="35945" y="5977"/>
                  <a:pt x="43928" y="3563"/>
                </a:cubicBezTo>
                <a:cubicBezTo>
                  <a:pt x="51910" y="1219"/>
                  <a:pt x="60456" y="56"/>
                  <a:pt x="69531" y="56"/>
                </a:cubicBezTo>
                <a:cubicBezTo>
                  <a:pt x="83310" y="56"/>
                  <a:pt x="95346" y="2048"/>
                  <a:pt x="105742" y="5977"/>
                </a:cubicBezTo>
                <a:cubicBezTo>
                  <a:pt x="116138" y="9959"/>
                  <a:pt x="123768" y="15263"/>
                  <a:pt x="128737" y="22082"/>
                </a:cubicBezTo>
                <a:cubicBezTo>
                  <a:pt x="133689" y="28831"/>
                  <a:pt x="137054" y="37836"/>
                  <a:pt x="138992" y="49201"/>
                </a:cubicBezTo>
                <a:lnTo>
                  <a:pt x="109936" y="53131"/>
                </a:lnTo>
                <a:cubicBezTo>
                  <a:pt x="108632" y="44109"/>
                  <a:pt x="104773" y="37078"/>
                  <a:pt x="98517" y="32056"/>
                </a:cubicBezTo>
                <a:cubicBezTo>
                  <a:pt x="92174" y="26964"/>
                  <a:pt x="83240" y="24497"/>
                  <a:pt x="71663" y="24497"/>
                </a:cubicBezTo>
                <a:cubicBezTo>
                  <a:pt x="58042" y="24497"/>
                  <a:pt x="48333" y="26699"/>
                  <a:pt x="42553" y="31228"/>
                </a:cubicBezTo>
                <a:cubicBezTo>
                  <a:pt x="36703" y="35704"/>
                  <a:pt x="33813" y="41007"/>
                  <a:pt x="33813" y="46998"/>
                </a:cubicBezTo>
                <a:cubicBezTo>
                  <a:pt x="33813" y="50928"/>
                  <a:pt x="34976" y="54364"/>
                  <a:pt x="37390" y="57465"/>
                </a:cubicBezTo>
                <a:cubicBezTo>
                  <a:pt x="39804" y="60619"/>
                  <a:pt x="43593" y="63245"/>
                  <a:pt x="48826" y="65307"/>
                </a:cubicBezTo>
                <a:cubicBezTo>
                  <a:pt x="51786" y="66399"/>
                  <a:pt x="60526" y="68954"/>
                  <a:pt x="74976" y="72954"/>
                </a:cubicBezTo>
                <a:cubicBezTo>
                  <a:pt x="95962" y="78522"/>
                  <a:pt x="110623" y="83139"/>
                  <a:pt x="118957" y="86646"/>
                </a:cubicBezTo>
                <a:cubicBezTo>
                  <a:pt x="127222" y="90223"/>
                  <a:pt x="133759" y="95456"/>
                  <a:pt x="138446" y="102275"/>
                </a:cubicBezTo>
                <a:cubicBezTo>
                  <a:pt x="143186" y="109077"/>
                  <a:pt x="145530" y="117553"/>
                  <a:pt x="145530" y="127667"/>
                </a:cubicBezTo>
                <a:cubicBezTo>
                  <a:pt x="145530" y="137588"/>
                  <a:pt x="142640" y="146874"/>
                  <a:pt x="136931" y="155614"/>
                </a:cubicBezTo>
                <a:cubicBezTo>
                  <a:pt x="131134" y="164354"/>
                  <a:pt x="122816" y="171103"/>
                  <a:pt x="111944" y="175843"/>
                </a:cubicBezTo>
                <a:cubicBezTo>
                  <a:pt x="101055" y="180671"/>
                  <a:pt x="88738" y="183085"/>
                  <a:pt x="74976" y="183085"/>
                </a:cubicBezTo>
                <a:cubicBezTo>
                  <a:pt x="52262" y="183085"/>
                  <a:pt x="34906" y="178327"/>
                  <a:pt x="23011" y="168830"/>
                </a:cubicBezTo>
                <a:cubicBezTo>
                  <a:pt x="11029" y="159402"/>
                  <a:pt x="3452" y="145429"/>
                  <a:pt x="157" y="126839"/>
                </a:cubicBezTo>
              </a:path>
            </a:pathLst>
          </a:custGeom>
          <a:solidFill>
            <a:srgbClr val="3DBCE1"/>
          </a:solidFill>
          <a:ln w="17617" cap="flat">
            <a:noFill/>
            <a:prstDash val="solid"/>
            <a:miter/>
          </a:ln>
        </p:spPr>
        <p:txBody>
          <a:bodyPr rtlCol="0" anchor="ctr"/>
          <a:lstStyle/>
          <a:p>
            <a:endParaRPr lang="x-none"/>
          </a:p>
        </p:txBody>
      </p:sp>
      <p:sp>
        <p:nvSpPr>
          <p:cNvPr id="48" name="Freeform: Shape 47">
            <a:extLst>
              <a:ext uri="{FF2B5EF4-FFF2-40B4-BE49-F238E27FC236}">
                <a16:creationId xmlns:a16="http://schemas.microsoft.com/office/drawing/2014/main" id="{1559D5BD-04C2-4D09-ABD4-64014DF7FA4B}"/>
              </a:ext>
            </a:extLst>
          </p:cNvPr>
          <p:cNvSpPr/>
          <p:nvPr/>
        </p:nvSpPr>
        <p:spPr>
          <a:xfrm>
            <a:off x="10632822" y="1297975"/>
            <a:ext cx="85600" cy="91418"/>
          </a:xfrm>
          <a:custGeom>
            <a:avLst/>
            <a:gdLst>
              <a:gd name="connsiteX0" fmla="*/ 69959 w 226182"/>
              <a:gd name="connsiteY0" fmla="*/ 142468 h 241670"/>
              <a:gd name="connsiteX1" fmla="*/ 151878 w 226182"/>
              <a:gd name="connsiteY1" fmla="*/ 142468 h 241670"/>
              <a:gd name="connsiteX2" fmla="*/ 126610 w 226182"/>
              <a:gd name="connsiteY2" fmla="*/ 75561 h 241670"/>
              <a:gd name="connsiteX3" fmla="*/ 109482 w 226182"/>
              <a:gd name="connsiteY3" fmla="*/ 25465 h 241670"/>
              <a:gd name="connsiteX4" fmla="*/ 96461 w 226182"/>
              <a:gd name="connsiteY4" fmla="*/ 71579 h 241670"/>
              <a:gd name="connsiteX5" fmla="*/ 162 w 226182"/>
              <a:gd name="connsiteY5" fmla="*/ 241727 h 241670"/>
              <a:gd name="connsiteX6" fmla="*/ 93024 w 226182"/>
              <a:gd name="connsiteY6" fmla="*/ 56 h 241670"/>
              <a:gd name="connsiteX7" fmla="*/ 127438 w 226182"/>
              <a:gd name="connsiteY7" fmla="*/ 56 h 241670"/>
              <a:gd name="connsiteX8" fmla="*/ 226344 w 226182"/>
              <a:gd name="connsiteY8" fmla="*/ 241727 h 241670"/>
              <a:gd name="connsiteX9" fmla="*/ 189939 w 226182"/>
              <a:gd name="connsiteY9" fmla="*/ 241727 h 241670"/>
              <a:gd name="connsiteX10" fmla="*/ 161781 w 226182"/>
              <a:gd name="connsiteY10" fmla="*/ 168565 h 241670"/>
              <a:gd name="connsiteX11" fmla="*/ 60672 w 226182"/>
              <a:gd name="connsiteY11" fmla="*/ 168565 h 241670"/>
              <a:gd name="connsiteX12" fmla="*/ 34171 w 226182"/>
              <a:gd name="connsiteY12" fmla="*/ 241727 h 241670"/>
              <a:gd name="connsiteX13" fmla="*/ 162 w 226182"/>
              <a:gd name="connsiteY13"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182" h="241670">
                <a:moveTo>
                  <a:pt x="69959" y="142468"/>
                </a:moveTo>
                <a:lnTo>
                  <a:pt x="151878" y="142468"/>
                </a:lnTo>
                <a:lnTo>
                  <a:pt x="126610" y="75561"/>
                </a:lnTo>
                <a:cubicBezTo>
                  <a:pt x="118980" y="55191"/>
                  <a:pt x="113253" y="38540"/>
                  <a:pt x="109482" y="25465"/>
                </a:cubicBezTo>
                <a:cubicBezTo>
                  <a:pt x="106451" y="40936"/>
                  <a:pt x="102117" y="56302"/>
                  <a:pt x="96461" y="71579"/>
                </a:cubicBezTo>
                <a:close/>
                <a:moveTo>
                  <a:pt x="162" y="241727"/>
                </a:moveTo>
                <a:lnTo>
                  <a:pt x="93024" y="56"/>
                </a:lnTo>
                <a:lnTo>
                  <a:pt x="127438" y="56"/>
                </a:lnTo>
                <a:lnTo>
                  <a:pt x="226344" y="241727"/>
                </a:lnTo>
                <a:lnTo>
                  <a:pt x="189939" y="241727"/>
                </a:lnTo>
                <a:lnTo>
                  <a:pt x="161781" y="168565"/>
                </a:lnTo>
                <a:lnTo>
                  <a:pt x="60672" y="168565"/>
                </a:lnTo>
                <a:lnTo>
                  <a:pt x="34171" y="241727"/>
                </a:lnTo>
                <a:lnTo>
                  <a:pt x="162" y="241727"/>
                </a:lnTo>
              </a:path>
            </a:pathLst>
          </a:custGeom>
          <a:solidFill>
            <a:srgbClr val="3DBCE1"/>
          </a:solidFill>
          <a:ln w="17617" cap="flat">
            <a:noFill/>
            <a:prstDash val="solid"/>
            <a:miter/>
          </a:ln>
        </p:spPr>
        <p:txBody>
          <a:bodyPr rtlCol="0" anchor="ctr"/>
          <a:lstStyle/>
          <a:p>
            <a:endParaRPr lang="x-none"/>
          </a:p>
        </p:txBody>
      </p:sp>
      <p:sp>
        <p:nvSpPr>
          <p:cNvPr id="49" name="Freeform: Shape 48">
            <a:extLst>
              <a:ext uri="{FF2B5EF4-FFF2-40B4-BE49-F238E27FC236}">
                <a16:creationId xmlns:a16="http://schemas.microsoft.com/office/drawing/2014/main" id="{3FAC0E61-0F0E-4A3E-B595-B8F068FEDA63}"/>
              </a:ext>
            </a:extLst>
          </p:cNvPr>
          <p:cNvSpPr/>
          <p:nvPr/>
        </p:nvSpPr>
        <p:spPr>
          <a:xfrm>
            <a:off x="10726425" y="1297975"/>
            <a:ext cx="11230" cy="91418"/>
          </a:xfrm>
          <a:custGeom>
            <a:avLst/>
            <a:gdLst>
              <a:gd name="connsiteX0" fmla="*/ 165 w 29674"/>
              <a:gd name="connsiteY0" fmla="*/ 56 h 241670"/>
              <a:gd name="connsiteX1" fmla="*/ 29839 w 29674"/>
              <a:gd name="connsiteY1" fmla="*/ 56 h 241670"/>
              <a:gd name="connsiteX2" fmla="*/ 29839 w 29674"/>
              <a:gd name="connsiteY2" fmla="*/ 241727 h 241670"/>
              <a:gd name="connsiteX3" fmla="*/ 165 w 29674"/>
              <a:gd name="connsiteY3" fmla="*/ 241727 h 241670"/>
            </a:gdLst>
            <a:ahLst/>
            <a:cxnLst>
              <a:cxn ang="0">
                <a:pos x="connsiteX0" y="connsiteY0"/>
              </a:cxn>
              <a:cxn ang="0">
                <a:pos x="connsiteX1" y="connsiteY1"/>
              </a:cxn>
              <a:cxn ang="0">
                <a:pos x="connsiteX2" y="connsiteY2"/>
              </a:cxn>
              <a:cxn ang="0">
                <a:pos x="connsiteX3" y="connsiteY3"/>
              </a:cxn>
            </a:cxnLst>
            <a:rect l="l" t="t" r="r" b="b"/>
            <a:pathLst>
              <a:path w="29674" h="241670">
                <a:moveTo>
                  <a:pt x="165" y="56"/>
                </a:moveTo>
                <a:lnTo>
                  <a:pt x="29839" y="56"/>
                </a:lnTo>
                <a:lnTo>
                  <a:pt x="29839" y="241727"/>
                </a:lnTo>
                <a:lnTo>
                  <a:pt x="165" y="241727"/>
                </a:lnTo>
                <a:close/>
              </a:path>
            </a:pathLst>
          </a:custGeom>
          <a:solidFill>
            <a:srgbClr val="3DBCE1"/>
          </a:solidFill>
          <a:ln w="17617" cap="flat">
            <a:noFill/>
            <a:prstDash val="solid"/>
            <a:miter/>
          </a:ln>
        </p:spPr>
        <p:txBody>
          <a:bodyPr rtlCol="0" anchor="ctr"/>
          <a:lstStyle/>
          <a:p>
            <a:endParaRPr lang="x-none"/>
          </a:p>
        </p:txBody>
      </p:sp>
      <p:sp>
        <p:nvSpPr>
          <p:cNvPr id="50" name="Freeform: Shape 49">
            <a:extLst>
              <a:ext uri="{FF2B5EF4-FFF2-40B4-BE49-F238E27FC236}">
                <a16:creationId xmlns:a16="http://schemas.microsoft.com/office/drawing/2014/main" id="{95034548-FBCB-4212-A1A9-1A54C81A4C0B}"/>
              </a:ext>
            </a:extLst>
          </p:cNvPr>
          <p:cNvSpPr/>
          <p:nvPr/>
        </p:nvSpPr>
        <p:spPr>
          <a:xfrm>
            <a:off x="10751299" y="1321672"/>
            <a:ext cx="61086" cy="69235"/>
          </a:xfrm>
          <a:custGeom>
            <a:avLst/>
            <a:gdLst>
              <a:gd name="connsiteX0" fmla="*/ 32520 w 161407"/>
              <a:gd name="connsiteY0" fmla="*/ 74734 h 183028"/>
              <a:gd name="connsiteX1" fmla="*/ 130263 w 161407"/>
              <a:gd name="connsiteY1" fmla="*/ 74734 h 183028"/>
              <a:gd name="connsiteX2" fmla="*/ 119038 w 161407"/>
              <a:gd name="connsiteY2" fmla="*/ 41554 h 183028"/>
              <a:gd name="connsiteX3" fmla="*/ 82281 w 161407"/>
              <a:gd name="connsiteY3" fmla="*/ 24497 h 183028"/>
              <a:gd name="connsiteX4" fmla="*/ 47938 w 161407"/>
              <a:gd name="connsiteY4" fmla="*/ 38118 h 183028"/>
              <a:gd name="connsiteX5" fmla="*/ 32520 w 161407"/>
              <a:gd name="connsiteY5" fmla="*/ 74734 h 183028"/>
              <a:gd name="connsiteX6" fmla="*/ 129911 w 161407"/>
              <a:gd name="connsiteY6" fmla="*/ 122716 h 183028"/>
              <a:gd name="connsiteX7" fmla="*/ 160624 w 161407"/>
              <a:gd name="connsiteY7" fmla="*/ 126504 h 183028"/>
              <a:gd name="connsiteX8" fmla="*/ 133699 w 161407"/>
              <a:gd name="connsiteY8" fmla="*/ 168213 h 183028"/>
              <a:gd name="connsiteX9" fmla="*/ 83585 w 161407"/>
              <a:gd name="connsiteY9" fmla="*/ 183085 h 183028"/>
              <a:gd name="connsiteX10" fmla="*/ 22670 w 161407"/>
              <a:gd name="connsiteY10" fmla="*/ 159402 h 183028"/>
              <a:gd name="connsiteX11" fmla="*/ 168 w 161407"/>
              <a:gd name="connsiteY11" fmla="*/ 93042 h 183028"/>
              <a:gd name="connsiteX12" fmla="*/ 22951 w 161407"/>
              <a:gd name="connsiteY12" fmla="*/ 24497 h 183028"/>
              <a:gd name="connsiteX13" fmla="*/ 81946 w 161407"/>
              <a:gd name="connsiteY13" fmla="*/ 56 h 183028"/>
              <a:gd name="connsiteX14" fmla="*/ 139338 w 161407"/>
              <a:gd name="connsiteY14" fmla="*/ 23933 h 183028"/>
              <a:gd name="connsiteX15" fmla="*/ 161575 w 161407"/>
              <a:gd name="connsiteY15" fmla="*/ 91262 h 183028"/>
              <a:gd name="connsiteX16" fmla="*/ 161434 w 161407"/>
              <a:gd name="connsiteY16" fmla="*/ 99104 h 183028"/>
              <a:gd name="connsiteX17" fmla="*/ 30863 w 161407"/>
              <a:gd name="connsiteY17" fmla="*/ 99104 h 183028"/>
              <a:gd name="connsiteX18" fmla="*/ 47180 w 161407"/>
              <a:gd name="connsiteY18" fmla="*/ 143297 h 183028"/>
              <a:gd name="connsiteX19" fmla="*/ 83797 w 161407"/>
              <a:gd name="connsiteY19" fmla="*/ 158645 h 183028"/>
              <a:gd name="connsiteX20" fmla="*/ 111673 w 161407"/>
              <a:gd name="connsiteY20" fmla="*/ 150046 h 183028"/>
              <a:gd name="connsiteX21" fmla="*/ 129911 w 161407"/>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7" h="183028">
                <a:moveTo>
                  <a:pt x="32520" y="74734"/>
                </a:moveTo>
                <a:lnTo>
                  <a:pt x="130263" y="74734"/>
                </a:lnTo>
                <a:cubicBezTo>
                  <a:pt x="128959" y="60003"/>
                  <a:pt x="125241" y="48919"/>
                  <a:pt x="119038" y="41554"/>
                </a:cubicBezTo>
                <a:cubicBezTo>
                  <a:pt x="109611" y="30135"/>
                  <a:pt x="97364" y="24497"/>
                  <a:pt x="82281" y="24497"/>
                </a:cubicBezTo>
                <a:cubicBezTo>
                  <a:pt x="68660" y="24497"/>
                  <a:pt x="57224" y="29025"/>
                  <a:pt x="47938" y="38118"/>
                </a:cubicBezTo>
                <a:cubicBezTo>
                  <a:pt x="38652" y="47281"/>
                  <a:pt x="33489" y="59456"/>
                  <a:pt x="32520" y="74734"/>
                </a:cubicBezTo>
                <a:close/>
                <a:moveTo>
                  <a:pt x="129911" y="122716"/>
                </a:moveTo>
                <a:lnTo>
                  <a:pt x="160624" y="126504"/>
                </a:lnTo>
                <a:cubicBezTo>
                  <a:pt x="155796" y="144389"/>
                  <a:pt x="146774" y="158292"/>
                  <a:pt x="133699" y="168213"/>
                </a:cubicBezTo>
                <a:cubicBezTo>
                  <a:pt x="120624" y="178116"/>
                  <a:pt x="103972" y="183085"/>
                  <a:pt x="83585" y="183085"/>
                </a:cubicBezTo>
                <a:cubicBezTo>
                  <a:pt x="57982" y="183085"/>
                  <a:pt x="37683" y="175155"/>
                  <a:pt x="22670" y="159402"/>
                </a:cubicBezTo>
                <a:cubicBezTo>
                  <a:pt x="7674" y="143632"/>
                  <a:pt x="168" y="121464"/>
                  <a:pt x="168" y="93042"/>
                </a:cubicBezTo>
                <a:cubicBezTo>
                  <a:pt x="168" y="63580"/>
                  <a:pt x="7815" y="40725"/>
                  <a:pt x="22951" y="24497"/>
                </a:cubicBezTo>
                <a:cubicBezTo>
                  <a:pt x="38088" y="8180"/>
                  <a:pt x="57788" y="56"/>
                  <a:pt x="81946" y="56"/>
                </a:cubicBezTo>
                <a:cubicBezTo>
                  <a:pt x="105417" y="56"/>
                  <a:pt x="124483" y="8039"/>
                  <a:pt x="139338" y="23933"/>
                </a:cubicBezTo>
                <a:cubicBezTo>
                  <a:pt x="154139" y="39915"/>
                  <a:pt x="161575" y="62346"/>
                  <a:pt x="161575" y="91262"/>
                </a:cubicBezTo>
                <a:cubicBezTo>
                  <a:pt x="161575" y="92972"/>
                  <a:pt x="161505" y="95597"/>
                  <a:pt x="161434" y="99104"/>
                </a:cubicBezTo>
                <a:lnTo>
                  <a:pt x="30863" y="99104"/>
                </a:lnTo>
                <a:cubicBezTo>
                  <a:pt x="31973" y="118381"/>
                  <a:pt x="37401" y="133112"/>
                  <a:pt x="47180" y="143297"/>
                </a:cubicBezTo>
                <a:cubicBezTo>
                  <a:pt x="56960" y="153552"/>
                  <a:pt x="69136" y="158645"/>
                  <a:pt x="83797" y="158645"/>
                </a:cubicBezTo>
                <a:cubicBezTo>
                  <a:pt x="94669" y="158645"/>
                  <a:pt x="103972" y="155825"/>
                  <a:pt x="111673" y="150046"/>
                </a:cubicBezTo>
                <a:cubicBezTo>
                  <a:pt x="119320" y="144319"/>
                  <a:pt x="125435" y="135244"/>
                  <a:pt x="129911" y="122716"/>
                </a:cubicBezTo>
              </a:path>
            </a:pathLst>
          </a:custGeom>
          <a:solidFill>
            <a:srgbClr val="3DBCE1"/>
          </a:solidFill>
          <a:ln w="17617" cap="flat">
            <a:noFill/>
            <a:prstDash val="solid"/>
            <a:miter/>
          </a:ln>
        </p:spPr>
        <p:txBody>
          <a:bodyPr rtlCol="0" anchor="ctr"/>
          <a:lstStyle/>
          <a:p>
            <a:endParaRPr lang="x-none"/>
          </a:p>
        </p:txBody>
      </p:sp>
      <p:sp>
        <p:nvSpPr>
          <p:cNvPr id="51" name="Freeform: Shape 50">
            <a:extLst>
              <a:ext uri="{FF2B5EF4-FFF2-40B4-BE49-F238E27FC236}">
                <a16:creationId xmlns:a16="http://schemas.microsoft.com/office/drawing/2014/main" id="{3D2E037A-8942-424D-A2AF-4A6324771FBF}"/>
              </a:ext>
            </a:extLst>
          </p:cNvPr>
          <p:cNvSpPr/>
          <p:nvPr/>
        </p:nvSpPr>
        <p:spPr>
          <a:xfrm>
            <a:off x="10825983" y="1321672"/>
            <a:ext cx="36005" cy="67722"/>
          </a:xfrm>
          <a:custGeom>
            <a:avLst/>
            <a:gdLst>
              <a:gd name="connsiteX0" fmla="*/ 171 w 95135"/>
              <a:gd name="connsiteY0" fmla="*/ 179085 h 179028"/>
              <a:gd name="connsiteX1" fmla="*/ 171 w 95135"/>
              <a:gd name="connsiteY1" fmla="*/ 3986 h 179028"/>
              <a:gd name="connsiteX2" fmla="*/ 26884 w 95135"/>
              <a:gd name="connsiteY2" fmla="*/ 3986 h 179028"/>
              <a:gd name="connsiteX3" fmla="*/ 26884 w 95135"/>
              <a:gd name="connsiteY3" fmla="*/ 30541 h 179028"/>
              <a:gd name="connsiteX4" fmla="*/ 45808 w 95135"/>
              <a:gd name="connsiteY4" fmla="*/ 5977 h 179028"/>
              <a:gd name="connsiteX5" fmla="*/ 64804 w 95135"/>
              <a:gd name="connsiteY5" fmla="*/ 56 h 179028"/>
              <a:gd name="connsiteX6" fmla="*/ 95306 w 95135"/>
              <a:gd name="connsiteY6" fmla="*/ 9624 h 179028"/>
              <a:gd name="connsiteX7" fmla="*/ 85121 w 95135"/>
              <a:gd name="connsiteY7" fmla="*/ 37148 h 179028"/>
              <a:gd name="connsiteX8" fmla="*/ 63359 w 95135"/>
              <a:gd name="connsiteY8" fmla="*/ 30682 h 179028"/>
              <a:gd name="connsiteX9" fmla="*/ 45879 w 95135"/>
              <a:gd name="connsiteY9" fmla="*/ 36532 h 179028"/>
              <a:gd name="connsiteX10" fmla="*/ 34796 w 95135"/>
              <a:gd name="connsiteY10" fmla="*/ 52778 h 179028"/>
              <a:gd name="connsiteX11" fmla="*/ 29915 w 95135"/>
              <a:gd name="connsiteY11" fmla="*/ 87403 h 179028"/>
              <a:gd name="connsiteX12" fmla="*/ 29915 w 95135"/>
              <a:gd name="connsiteY12" fmla="*/ 179085 h 179028"/>
              <a:gd name="connsiteX13" fmla="*/ 171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71" y="179085"/>
                </a:moveTo>
                <a:lnTo>
                  <a:pt x="171" y="3986"/>
                </a:lnTo>
                <a:lnTo>
                  <a:pt x="26884" y="3986"/>
                </a:lnTo>
                <a:lnTo>
                  <a:pt x="26884" y="30541"/>
                </a:lnTo>
                <a:cubicBezTo>
                  <a:pt x="33703" y="18153"/>
                  <a:pt x="40029" y="9959"/>
                  <a:pt x="45808" y="5977"/>
                </a:cubicBezTo>
                <a:cubicBezTo>
                  <a:pt x="51518" y="2048"/>
                  <a:pt x="57932" y="56"/>
                  <a:pt x="64804" y="56"/>
                </a:cubicBezTo>
                <a:cubicBezTo>
                  <a:pt x="74866" y="56"/>
                  <a:pt x="84980" y="3228"/>
                  <a:pt x="95306" y="9624"/>
                </a:cubicBezTo>
                <a:lnTo>
                  <a:pt x="85121" y="37148"/>
                </a:lnTo>
                <a:cubicBezTo>
                  <a:pt x="77826" y="32884"/>
                  <a:pt x="70583" y="30682"/>
                  <a:pt x="63359" y="30682"/>
                </a:cubicBezTo>
                <a:cubicBezTo>
                  <a:pt x="56821" y="30682"/>
                  <a:pt x="51043" y="32673"/>
                  <a:pt x="45879" y="36532"/>
                </a:cubicBezTo>
                <a:cubicBezTo>
                  <a:pt x="40716" y="40461"/>
                  <a:pt x="36998" y="45888"/>
                  <a:pt x="34796" y="52778"/>
                </a:cubicBezTo>
                <a:cubicBezTo>
                  <a:pt x="31500" y="63386"/>
                  <a:pt x="29915" y="74875"/>
                  <a:pt x="29915" y="87403"/>
                </a:cubicBezTo>
                <a:lnTo>
                  <a:pt x="29915" y="179085"/>
                </a:lnTo>
                <a:lnTo>
                  <a:pt x="171" y="179085"/>
                </a:lnTo>
              </a:path>
            </a:pathLst>
          </a:custGeom>
          <a:solidFill>
            <a:srgbClr val="3DBCE1"/>
          </a:solidFill>
          <a:ln w="17617" cap="flat">
            <a:noFill/>
            <a:prstDash val="solid"/>
            <a:miter/>
          </a:ln>
        </p:spPr>
        <p:txBody>
          <a:bodyPr rtlCol="0" anchor="ctr"/>
          <a:lstStyle/>
          <a:p>
            <a:endParaRPr lang="x-none"/>
          </a:p>
        </p:txBody>
      </p:sp>
      <p:sp>
        <p:nvSpPr>
          <p:cNvPr id="52" name="Freeform: Shape 51">
            <a:extLst>
              <a:ext uri="{FF2B5EF4-FFF2-40B4-BE49-F238E27FC236}">
                <a16:creationId xmlns:a16="http://schemas.microsoft.com/office/drawing/2014/main" id="{40383FA8-1202-45B7-93BE-F836AD7F045F}"/>
              </a:ext>
            </a:extLst>
          </p:cNvPr>
          <p:cNvSpPr/>
          <p:nvPr/>
        </p:nvSpPr>
        <p:spPr>
          <a:xfrm>
            <a:off x="10862508" y="1300035"/>
            <a:ext cx="32303" cy="90219"/>
          </a:xfrm>
          <a:custGeom>
            <a:avLst/>
            <a:gdLst>
              <a:gd name="connsiteX0" fmla="*/ 81247 w 85355"/>
              <a:gd name="connsiteY0" fmla="*/ 209710 h 238499"/>
              <a:gd name="connsiteX1" fmla="*/ 85528 w 85355"/>
              <a:gd name="connsiteY1" fmla="*/ 235929 h 238499"/>
              <a:gd name="connsiteX2" fmla="*/ 63079 w 85355"/>
              <a:gd name="connsiteY2" fmla="*/ 238555 h 238499"/>
              <a:gd name="connsiteX3" fmla="*/ 38022 w 85355"/>
              <a:gd name="connsiteY3" fmla="*/ 233463 h 238499"/>
              <a:gd name="connsiteX4" fmla="*/ 25494 w 85355"/>
              <a:gd name="connsiteY4" fmla="*/ 220035 h 238499"/>
              <a:gd name="connsiteX5" fmla="*/ 21917 w 85355"/>
              <a:gd name="connsiteY5" fmla="*/ 185005 h 238499"/>
              <a:gd name="connsiteX6" fmla="*/ 21917 w 85355"/>
              <a:gd name="connsiteY6" fmla="*/ 84301 h 238499"/>
              <a:gd name="connsiteX7" fmla="*/ 172 w 85355"/>
              <a:gd name="connsiteY7" fmla="*/ 84301 h 238499"/>
              <a:gd name="connsiteX8" fmla="*/ 172 w 85355"/>
              <a:gd name="connsiteY8" fmla="*/ 61183 h 238499"/>
              <a:gd name="connsiteX9" fmla="*/ 21917 w 85355"/>
              <a:gd name="connsiteY9" fmla="*/ 61183 h 238499"/>
              <a:gd name="connsiteX10" fmla="*/ 21917 w 85355"/>
              <a:gd name="connsiteY10" fmla="*/ 17818 h 238499"/>
              <a:gd name="connsiteX11" fmla="*/ 51379 w 85355"/>
              <a:gd name="connsiteY11" fmla="*/ 56 h 238499"/>
              <a:gd name="connsiteX12" fmla="*/ 51379 w 85355"/>
              <a:gd name="connsiteY12" fmla="*/ 61183 h 238499"/>
              <a:gd name="connsiteX13" fmla="*/ 81247 w 85355"/>
              <a:gd name="connsiteY13" fmla="*/ 61183 h 238499"/>
              <a:gd name="connsiteX14" fmla="*/ 81247 w 85355"/>
              <a:gd name="connsiteY14" fmla="*/ 84301 h 238499"/>
              <a:gd name="connsiteX15" fmla="*/ 51379 w 85355"/>
              <a:gd name="connsiteY15" fmla="*/ 84301 h 238499"/>
              <a:gd name="connsiteX16" fmla="*/ 51379 w 85355"/>
              <a:gd name="connsiteY16" fmla="*/ 186662 h 238499"/>
              <a:gd name="connsiteX17" fmla="*/ 52965 w 85355"/>
              <a:gd name="connsiteY17" fmla="*/ 202961 h 238499"/>
              <a:gd name="connsiteX18" fmla="*/ 58058 w 85355"/>
              <a:gd name="connsiteY18" fmla="*/ 208740 h 238499"/>
              <a:gd name="connsiteX19" fmla="*/ 68242 w 85355"/>
              <a:gd name="connsiteY19" fmla="*/ 210890 h 238499"/>
              <a:gd name="connsiteX20" fmla="*/ 81247 w 85355"/>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55" h="238499">
                <a:moveTo>
                  <a:pt x="81247" y="209710"/>
                </a:moveTo>
                <a:lnTo>
                  <a:pt x="85528" y="235929"/>
                </a:lnTo>
                <a:cubicBezTo>
                  <a:pt x="77194" y="237727"/>
                  <a:pt x="69687" y="238555"/>
                  <a:pt x="63079" y="238555"/>
                </a:cubicBezTo>
                <a:cubicBezTo>
                  <a:pt x="52348" y="238555"/>
                  <a:pt x="44013" y="236899"/>
                  <a:pt x="38022" y="233463"/>
                </a:cubicBezTo>
                <a:cubicBezTo>
                  <a:pt x="32102" y="230079"/>
                  <a:pt x="27978" y="225621"/>
                  <a:pt x="25494" y="220035"/>
                </a:cubicBezTo>
                <a:cubicBezTo>
                  <a:pt x="23098" y="214538"/>
                  <a:pt x="21917" y="202838"/>
                  <a:pt x="21917" y="185005"/>
                </a:cubicBezTo>
                <a:lnTo>
                  <a:pt x="21917" y="84301"/>
                </a:lnTo>
                <a:lnTo>
                  <a:pt x="172" y="84301"/>
                </a:lnTo>
                <a:lnTo>
                  <a:pt x="172" y="61183"/>
                </a:lnTo>
                <a:lnTo>
                  <a:pt x="21917" y="61183"/>
                </a:lnTo>
                <a:lnTo>
                  <a:pt x="21917" y="17818"/>
                </a:lnTo>
                <a:lnTo>
                  <a:pt x="51379" y="56"/>
                </a:lnTo>
                <a:lnTo>
                  <a:pt x="51379" y="61183"/>
                </a:lnTo>
                <a:lnTo>
                  <a:pt x="81247" y="61183"/>
                </a:lnTo>
                <a:lnTo>
                  <a:pt x="81247" y="84301"/>
                </a:lnTo>
                <a:lnTo>
                  <a:pt x="51379" y="84301"/>
                </a:lnTo>
                <a:lnTo>
                  <a:pt x="51379" y="186662"/>
                </a:lnTo>
                <a:cubicBezTo>
                  <a:pt x="51379" y="195119"/>
                  <a:pt x="51925" y="200564"/>
                  <a:pt x="52965" y="202961"/>
                </a:cubicBezTo>
                <a:cubicBezTo>
                  <a:pt x="53987" y="205375"/>
                  <a:pt x="55713" y="207295"/>
                  <a:pt x="58058" y="208740"/>
                </a:cubicBezTo>
                <a:cubicBezTo>
                  <a:pt x="60471" y="210203"/>
                  <a:pt x="63836" y="210890"/>
                  <a:pt x="68242" y="210890"/>
                </a:cubicBezTo>
                <a:cubicBezTo>
                  <a:pt x="71555" y="210890"/>
                  <a:pt x="75890" y="210467"/>
                  <a:pt x="81247" y="209710"/>
                </a:cubicBezTo>
              </a:path>
            </a:pathLst>
          </a:custGeom>
          <a:solidFill>
            <a:srgbClr val="3DBCE1"/>
          </a:solidFill>
          <a:ln w="17617" cap="flat">
            <a:noFill/>
            <a:prstDash val="solid"/>
            <a:miter/>
          </a:ln>
        </p:spPr>
        <p:txBody>
          <a:bodyPr rtlCol="0" anchor="ctr"/>
          <a:lstStyle/>
          <a:p>
            <a:endParaRPr lang="x-none"/>
          </a:p>
        </p:txBody>
      </p:sp>
      <p:sp>
        <p:nvSpPr>
          <p:cNvPr id="53" name="Freeform: Shape 52">
            <a:extLst>
              <a:ext uri="{FF2B5EF4-FFF2-40B4-BE49-F238E27FC236}">
                <a16:creationId xmlns:a16="http://schemas.microsoft.com/office/drawing/2014/main" id="{9C247197-D7E8-4515-ADE4-6D889B68D869}"/>
              </a:ext>
            </a:extLst>
          </p:cNvPr>
          <p:cNvSpPr/>
          <p:nvPr/>
        </p:nvSpPr>
        <p:spPr>
          <a:xfrm>
            <a:off x="10940966" y="1297975"/>
            <a:ext cx="72082" cy="91418"/>
          </a:xfrm>
          <a:custGeom>
            <a:avLst/>
            <a:gdLst>
              <a:gd name="connsiteX0" fmla="*/ 177 w 190463"/>
              <a:gd name="connsiteY0" fmla="*/ 241727 h 241670"/>
              <a:gd name="connsiteX1" fmla="*/ 177 w 190463"/>
              <a:gd name="connsiteY1" fmla="*/ 56 h 241670"/>
              <a:gd name="connsiteX2" fmla="*/ 33023 w 190463"/>
              <a:gd name="connsiteY2" fmla="*/ 56 h 241670"/>
              <a:gd name="connsiteX3" fmla="*/ 159947 w 190463"/>
              <a:gd name="connsiteY3" fmla="*/ 189833 h 241670"/>
              <a:gd name="connsiteX4" fmla="*/ 159947 w 190463"/>
              <a:gd name="connsiteY4" fmla="*/ 56 h 241670"/>
              <a:gd name="connsiteX5" fmla="*/ 190641 w 190463"/>
              <a:gd name="connsiteY5" fmla="*/ 56 h 241670"/>
              <a:gd name="connsiteX6" fmla="*/ 190641 w 190463"/>
              <a:gd name="connsiteY6" fmla="*/ 241727 h 241670"/>
              <a:gd name="connsiteX7" fmla="*/ 157814 w 190463"/>
              <a:gd name="connsiteY7" fmla="*/ 241727 h 241670"/>
              <a:gd name="connsiteX8" fmla="*/ 30890 w 190463"/>
              <a:gd name="connsiteY8" fmla="*/ 51826 h 241670"/>
              <a:gd name="connsiteX9" fmla="*/ 30890 w 190463"/>
              <a:gd name="connsiteY9" fmla="*/ 241727 h 241670"/>
              <a:gd name="connsiteX10" fmla="*/ 177 w 190463"/>
              <a:gd name="connsiteY10"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63" h="241670">
                <a:moveTo>
                  <a:pt x="177" y="241727"/>
                </a:moveTo>
                <a:lnTo>
                  <a:pt x="177" y="56"/>
                </a:lnTo>
                <a:lnTo>
                  <a:pt x="33023" y="56"/>
                </a:lnTo>
                <a:lnTo>
                  <a:pt x="159947" y="189833"/>
                </a:lnTo>
                <a:lnTo>
                  <a:pt x="159947" y="56"/>
                </a:lnTo>
                <a:lnTo>
                  <a:pt x="190641" y="56"/>
                </a:lnTo>
                <a:lnTo>
                  <a:pt x="190641" y="241727"/>
                </a:lnTo>
                <a:lnTo>
                  <a:pt x="157814" y="241727"/>
                </a:lnTo>
                <a:lnTo>
                  <a:pt x="30890" y="51826"/>
                </a:lnTo>
                <a:lnTo>
                  <a:pt x="30890" y="241727"/>
                </a:lnTo>
                <a:lnTo>
                  <a:pt x="177" y="241727"/>
                </a:lnTo>
              </a:path>
            </a:pathLst>
          </a:custGeom>
          <a:solidFill>
            <a:srgbClr val="3DBCE1"/>
          </a:solidFill>
          <a:ln w="17617" cap="flat">
            <a:noFill/>
            <a:prstDash val="solid"/>
            <a:miter/>
          </a:ln>
        </p:spPr>
        <p:txBody>
          <a:bodyPr rtlCol="0" anchor="ctr"/>
          <a:lstStyle/>
          <a:p>
            <a:endParaRPr lang="x-none"/>
          </a:p>
        </p:txBody>
      </p:sp>
      <p:sp>
        <p:nvSpPr>
          <p:cNvPr id="54" name="Freeform: Shape 53">
            <a:extLst>
              <a:ext uri="{FF2B5EF4-FFF2-40B4-BE49-F238E27FC236}">
                <a16:creationId xmlns:a16="http://schemas.microsoft.com/office/drawing/2014/main" id="{BC2D28DE-CFD1-45BA-A4F8-FF0242D9082A}"/>
              </a:ext>
            </a:extLst>
          </p:cNvPr>
          <p:cNvSpPr/>
          <p:nvPr/>
        </p:nvSpPr>
        <p:spPr>
          <a:xfrm>
            <a:off x="11028186" y="1321672"/>
            <a:ext cx="61086" cy="69235"/>
          </a:xfrm>
          <a:custGeom>
            <a:avLst/>
            <a:gdLst>
              <a:gd name="connsiteX0" fmla="*/ 32533 w 161408"/>
              <a:gd name="connsiteY0" fmla="*/ 74734 h 183028"/>
              <a:gd name="connsiteX1" fmla="*/ 130259 w 161408"/>
              <a:gd name="connsiteY1" fmla="*/ 74734 h 183028"/>
              <a:gd name="connsiteX2" fmla="*/ 119053 w 161408"/>
              <a:gd name="connsiteY2" fmla="*/ 41554 h 183028"/>
              <a:gd name="connsiteX3" fmla="*/ 82296 w 161408"/>
              <a:gd name="connsiteY3" fmla="*/ 24497 h 183028"/>
              <a:gd name="connsiteX4" fmla="*/ 47935 w 161408"/>
              <a:gd name="connsiteY4" fmla="*/ 38118 h 183028"/>
              <a:gd name="connsiteX5" fmla="*/ 32533 w 161408"/>
              <a:gd name="connsiteY5" fmla="*/ 74734 h 183028"/>
              <a:gd name="connsiteX6" fmla="*/ 129925 w 161408"/>
              <a:gd name="connsiteY6" fmla="*/ 122716 h 183028"/>
              <a:gd name="connsiteX7" fmla="*/ 160620 w 161408"/>
              <a:gd name="connsiteY7" fmla="*/ 126504 h 183028"/>
              <a:gd name="connsiteX8" fmla="*/ 133713 w 161408"/>
              <a:gd name="connsiteY8" fmla="*/ 168213 h 183028"/>
              <a:gd name="connsiteX9" fmla="*/ 83599 w 161408"/>
              <a:gd name="connsiteY9" fmla="*/ 183085 h 183028"/>
              <a:gd name="connsiteX10" fmla="*/ 22684 w 161408"/>
              <a:gd name="connsiteY10" fmla="*/ 159402 h 183028"/>
              <a:gd name="connsiteX11" fmla="*/ 181 w 161408"/>
              <a:gd name="connsiteY11" fmla="*/ 93042 h 183028"/>
              <a:gd name="connsiteX12" fmla="*/ 22966 w 161408"/>
              <a:gd name="connsiteY12" fmla="*/ 24497 h 183028"/>
              <a:gd name="connsiteX13" fmla="*/ 81943 w 161408"/>
              <a:gd name="connsiteY13" fmla="*/ 56 h 183028"/>
              <a:gd name="connsiteX14" fmla="*/ 139352 w 161408"/>
              <a:gd name="connsiteY14" fmla="*/ 23933 h 183028"/>
              <a:gd name="connsiteX15" fmla="*/ 161590 w 161408"/>
              <a:gd name="connsiteY15" fmla="*/ 91262 h 183028"/>
              <a:gd name="connsiteX16" fmla="*/ 161449 w 161408"/>
              <a:gd name="connsiteY16" fmla="*/ 99104 h 183028"/>
              <a:gd name="connsiteX17" fmla="*/ 30877 w 161408"/>
              <a:gd name="connsiteY17" fmla="*/ 99104 h 183028"/>
              <a:gd name="connsiteX18" fmla="*/ 47195 w 161408"/>
              <a:gd name="connsiteY18" fmla="*/ 143297 h 183028"/>
              <a:gd name="connsiteX19" fmla="*/ 83811 w 161408"/>
              <a:gd name="connsiteY19" fmla="*/ 158645 h 183028"/>
              <a:gd name="connsiteX20" fmla="*/ 111687 w 161408"/>
              <a:gd name="connsiteY20" fmla="*/ 150046 h 183028"/>
              <a:gd name="connsiteX21" fmla="*/ 129925 w 161408"/>
              <a:gd name="connsiteY21" fmla="*/ 122716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408" h="183028">
                <a:moveTo>
                  <a:pt x="32533" y="74734"/>
                </a:moveTo>
                <a:lnTo>
                  <a:pt x="130259" y="74734"/>
                </a:lnTo>
                <a:cubicBezTo>
                  <a:pt x="128955" y="60003"/>
                  <a:pt x="125237" y="48919"/>
                  <a:pt x="119053" y="41554"/>
                </a:cubicBezTo>
                <a:cubicBezTo>
                  <a:pt x="109608" y="30135"/>
                  <a:pt x="97361" y="24497"/>
                  <a:pt x="82296" y="24497"/>
                </a:cubicBezTo>
                <a:cubicBezTo>
                  <a:pt x="68656" y="24497"/>
                  <a:pt x="57239" y="29025"/>
                  <a:pt x="47935" y="38118"/>
                </a:cubicBezTo>
                <a:cubicBezTo>
                  <a:pt x="38648" y="47281"/>
                  <a:pt x="33485" y="59456"/>
                  <a:pt x="32533" y="74734"/>
                </a:cubicBezTo>
                <a:close/>
                <a:moveTo>
                  <a:pt x="129925" y="122716"/>
                </a:moveTo>
                <a:lnTo>
                  <a:pt x="160620" y="126504"/>
                </a:lnTo>
                <a:cubicBezTo>
                  <a:pt x="155810" y="144389"/>
                  <a:pt x="146788" y="158292"/>
                  <a:pt x="133713" y="168213"/>
                </a:cubicBezTo>
                <a:cubicBezTo>
                  <a:pt x="120638" y="178116"/>
                  <a:pt x="103969" y="183085"/>
                  <a:pt x="83599" y="183085"/>
                </a:cubicBezTo>
                <a:cubicBezTo>
                  <a:pt x="57996" y="183085"/>
                  <a:pt x="37679" y="175155"/>
                  <a:pt x="22684" y="159402"/>
                </a:cubicBezTo>
                <a:cubicBezTo>
                  <a:pt x="7670" y="143632"/>
                  <a:pt x="181" y="121464"/>
                  <a:pt x="181" y="93042"/>
                </a:cubicBezTo>
                <a:cubicBezTo>
                  <a:pt x="181" y="63580"/>
                  <a:pt x="7811" y="40725"/>
                  <a:pt x="22966" y="24497"/>
                </a:cubicBezTo>
                <a:cubicBezTo>
                  <a:pt x="38102" y="8180"/>
                  <a:pt x="57784" y="56"/>
                  <a:pt x="81943" y="56"/>
                </a:cubicBezTo>
                <a:cubicBezTo>
                  <a:pt x="105413" y="56"/>
                  <a:pt x="124480" y="8039"/>
                  <a:pt x="139352" y="23933"/>
                </a:cubicBezTo>
                <a:cubicBezTo>
                  <a:pt x="154154" y="39915"/>
                  <a:pt x="161590" y="62346"/>
                  <a:pt x="161590" y="91262"/>
                </a:cubicBezTo>
                <a:cubicBezTo>
                  <a:pt x="161590" y="92972"/>
                  <a:pt x="161519" y="95597"/>
                  <a:pt x="161449" y="99104"/>
                </a:cubicBezTo>
                <a:lnTo>
                  <a:pt x="30877" y="99104"/>
                </a:lnTo>
                <a:cubicBezTo>
                  <a:pt x="31970" y="118381"/>
                  <a:pt x="37415" y="133112"/>
                  <a:pt x="47195" y="143297"/>
                </a:cubicBezTo>
                <a:cubicBezTo>
                  <a:pt x="56956" y="153552"/>
                  <a:pt x="69150" y="158645"/>
                  <a:pt x="83811" y="158645"/>
                </a:cubicBezTo>
                <a:cubicBezTo>
                  <a:pt x="94683" y="158645"/>
                  <a:pt x="103969" y="155825"/>
                  <a:pt x="111687" y="150046"/>
                </a:cubicBezTo>
                <a:cubicBezTo>
                  <a:pt x="119316" y="144319"/>
                  <a:pt x="125449" y="135244"/>
                  <a:pt x="129925" y="122716"/>
                </a:cubicBezTo>
              </a:path>
            </a:pathLst>
          </a:custGeom>
          <a:solidFill>
            <a:srgbClr val="3DBCE1"/>
          </a:solidFill>
          <a:ln w="17617" cap="flat">
            <a:noFill/>
            <a:prstDash val="solid"/>
            <a:miter/>
          </a:ln>
        </p:spPr>
        <p:txBody>
          <a:bodyPr rtlCol="0" anchor="ctr"/>
          <a:lstStyle/>
          <a:p>
            <a:endParaRPr lang="x-none"/>
          </a:p>
        </p:txBody>
      </p:sp>
      <p:sp>
        <p:nvSpPr>
          <p:cNvPr id="55" name="Freeform: Shape 54">
            <a:extLst>
              <a:ext uri="{FF2B5EF4-FFF2-40B4-BE49-F238E27FC236}">
                <a16:creationId xmlns:a16="http://schemas.microsoft.com/office/drawing/2014/main" id="{082D0A35-520C-492A-A9EF-F5B777BB5639}"/>
              </a:ext>
            </a:extLst>
          </p:cNvPr>
          <p:cNvSpPr/>
          <p:nvPr/>
        </p:nvSpPr>
        <p:spPr>
          <a:xfrm>
            <a:off x="11096828" y="1300035"/>
            <a:ext cx="32323" cy="90219"/>
          </a:xfrm>
          <a:custGeom>
            <a:avLst/>
            <a:gdLst>
              <a:gd name="connsiteX0" fmla="*/ 81257 w 85408"/>
              <a:gd name="connsiteY0" fmla="*/ 209710 h 238499"/>
              <a:gd name="connsiteX1" fmla="*/ 85593 w 85408"/>
              <a:gd name="connsiteY1" fmla="*/ 235929 h 238499"/>
              <a:gd name="connsiteX2" fmla="*/ 63161 w 85408"/>
              <a:gd name="connsiteY2" fmla="*/ 238555 h 238499"/>
              <a:gd name="connsiteX3" fmla="*/ 38104 w 85408"/>
              <a:gd name="connsiteY3" fmla="*/ 233463 h 238499"/>
              <a:gd name="connsiteX4" fmla="*/ 25576 w 85408"/>
              <a:gd name="connsiteY4" fmla="*/ 220035 h 238499"/>
              <a:gd name="connsiteX5" fmla="*/ 21929 w 85408"/>
              <a:gd name="connsiteY5" fmla="*/ 185005 h 238499"/>
              <a:gd name="connsiteX6" fmla="*/ 21929 w 85408"/>
              <a:gd name="connsiteY6" fmla="*/ 84301 h 238499"/>
              <a:gd name="connsiteX7" fmla="*/ 184 w 85408"/>
              <a:gd name="connsiteY7" fmla="*/ 84301 h 238499"/>
              <a:gd name="connsiteX8" fmla="*/ 184 w 85408"/>
              <a:gd name="connsiteY8" fmla="*/ 61183 h 238499"/>
              <a:gd name="connsiteX9" fmla="*/ 21929 w 85408"/>
              <a:gd name="connsiteY9" fmla="*/ 61183 h 238499"/>
              <a:gd name="connsiteX10" fmla="*/ 21929 w 85408"/>
              <a:gd name="connsiteY10" fmla="*/ 17818 h 238499"/>
              <a:gd name="connsiteX11" fmla="*/ 51461 w 85408"/>
              <a:gd name="connsiteY11" fmla="*/ 56 h 238499"/>
              <a:gd name="connsiteX12" fmla="*/ 51461 w 85408"/>
              <a:gd name="connsiteY12" fmla="*/ 61183 h 238499"/>
              <a:gd name="connsiteX13" fmla="*/ 81257 w 85408"/>
              <a:gd name="connsiteY13" fmla="*/ 61183 h 238499"/>
              <a:gd name="connsiteX14" fmla="*/ 81257 w 85408"/>
              <a:gd name="connsiteY14" fmla="*/ 84301 h 238499"/>
              <a:gd name="connsiteX15" fmla="*/ 51461 w 85408"/>
              <a:gd name="connsiteY15" fmla="*/ 84301 h 238499"/>
              <a:gd name="connsiteX16" fmla="*/ 51461 w 85408"/>
              <a:gd name="connsiteY16" fmla="*/ 186662 h 238499"/>
              <a:gd name="connsiteX17" fmla="*/ 53047 w 85408"/>
              <a:gd name="connsiteY17" fmla="*/ 202961 h 238499"/>
              <a:gd name="connsiteX18" fmla="*/ 58139 w 85408"/>
              <a:gd name="connsiteY18" fmla="*/ 208740 h 238499"/>
              <a:gd name="connsiteX19" fmla="*/ 68253 w 85408"/>
              <a:gd name="connsiteY19" fmla="*/ 210890 h 238499"/>
              <a:gd name="connsiteX20" fmla="*/ 81257 w 85408"/>
              <a:gd name="connsiteY20" fmla="*/ 209710 h 23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08" h="238499">
                <a:moveTo>
                  <a:pt x="81257" y="209710"/>
                </a:moveTo>
                <a:lnTo>
                  <a:pt x="85593" y="235929"/>
                </a:lnTo>
                <a:cubicBezTo>
                  <a:pt x="77205" y="237727"/>
                  <a:pt x="69769" y="238555"/>
                  <a:pt x="63161" y="238555"/>
                </a:cubicBezTo>
                <a:cubicBezTo>
                  <a:pt x="52341" y="238555"/>
                  <a:pt x="44025" y="236899"/>
                  <a:pt x="38104" y="233463"/>
                </a:cubicBezTo>
                <a:cubicBezTo>
                  <a:pt x="32183" y="230079"/>
                  <a:pt x="27990" y="225621"/>
                  <a:pt x="25576" y="220035"/>
                </a:cubicBezTo>
                <a:cubicBezTo>
                  <a:pt x="23161" y="214538"/>
                  <a:pt x="21929" y="202838"/>
                  <a:pt x="21929" y="185005"/>
                </a:cubicBezTo>
                <a:lnTo>
                  <a:pt x="21929" y="84301"/>
                </a:lnTo>
                <a:lnTo>
                  <a:pt x="184" y="84301"/>
                </a:lnTo>
                <a:lnTo>
                  <a:pt x="184" y="61183"/>
                </a:lnTo>
                <a:lnTo>
                  <a:pt x="21929" y="61183"/>
                </a:lnTo>
                <a:lnTo>
                  <a:pt x="21929" y="17818"/>
                </a:lnTo>
                <a:lnTo>
                  <a:pt x="51461" y="56"/>
                </a:lnTo>
                <a:lnTo>
                  <a:pt x="51461" y="61183"/>
                </a:lnTo>
                <a:lnTo>
                  <a:pt x="81257" y="61183"/>
                </a:lnTo>
                <a:lnTo>
                  <a:pt x="81257" y="84301"/>
                </a:lnTo>
                <a:lnTo>
                  <a:pt x="51461" y="84301"/>
                </a:lnTo>
                <a:lnTo>
                  <a:pt x="51461" y="186662"/>
                </a:lnTo>
                <a:cubicBezTo>
                  <a:pt x="51461" y="195119"/>
                  <a:pt x="51936" y="200564"/>
                  <a:pt x="53047" y="202961"/>
                </a:cubicBezTo>
                <a:cubicBezTo>
                  <a:pt x="54069" y="205375"/>
                  <a:pt x="55796" y="207295"/>
                  <a:pt x="58139" y="208740"/>
                </a:cubicBezTo>
                <a:cubicBezTo>
                  <a:pt x="60465" y="210203"/>
                  <a:pt x="63848" y="210890"/>
                  <a:pt x="68253" y="210890"/>
                </a:cubicBezTo>
                <a:cubicBezTo>
                  <a:pt x="71549" y="210890"/>
                  <a:pt x="75883" y="210467"/>
                  <a:pt x="81257" y="209710"/>
                </a:cubicBezTo>
              </a:path>
            </a:pathLst>
          </a:custGeom>
          <a:solidFill>
            <a:srgbClr val="3DBCE1"/>
          </a:solidFill>
          <a:ln w="17617" cap="flat">
            <a:noFill/>
            <a:prstDash val="solid"/>
            <a:miter/>
          </a:ln>
        </p:spPr>
        <p:txBody>
          <a:bodyPr rtlCol="0" anchor="ctr"/>
          <a:lstStyle/>
          <a:p>
            <a:endParaRPr lang="x-none"/>
          </a:p>
        </p:txBody>
      </p:sp>
      <p:sp>
        <p:nvSpPr>
          <p:cNvPr id="56" name="Freeform: Shape 55">
            <a:extLst>
              <a:ext uri="{FF2B5EF4-FFF2-40B4-BE49-F238E27FC236}">
                <a16:creationId xmlns:a16="http://schemas.microsoft.com/office/drawing/2014/main" id="{D85803AF-407F-4EDB-8C8A-C2CC0AFE7ECC}"/>
              </a:ext>
            </a:extLst>
          </p:cNvPr>
          <p:cNvSpPr/>
          <p:nvPr/>
        </p:nvSpPr>
        <p:spPr>
          <a:xfrm>
            <a:off x="11130459" y="1323158"/>
            <a:ext cx="90908" cy="66236"/>
          </a:xfrm>
          <a:custGeom>
            <a:avLst/>
            <a:gdLst>
              <a:gd name="connsiteX0" fmla="*/ 53737 w 240208"/>
              <a:gd name="connsiteY0" fmla="*/ 175155 h 175099"/>
              <a:gd name="connsiteX1" fmla="*/ 187 w 240208"/>
              <a:gd name="connsiteY1" fmla="*/ 56 h 175099"/>
              <a:gd name="connsiteX2" fmla="*/ 30813 w 240208"/>
              <a:gd name="connsiteY2" fmla="*/ 56 h 175099"/>
              <a:gd name="connsiteX3" fmla="*/ 58689 w 240208"/>
              <a:gd name="connsiteY3" fmla="*/ 101165 h 175099"/>
              <a:gd name="connsiteX4" fmla="*/ 69086 w 240208"/>
              <a:gd name="connsiteY4" fmla="*/ 138751 h 175099"/>
              <a:gd name="connsiteX5" fmla="*/ 78160 w 240208"/>
              <a:gd name="connsiteY5" fmla="*/ 102610 h 175099"/>
              <a:gd name="connsiteX6" fmla="*/ 106037 w 240208"/>
              <a:gd name="connsiteY6" fmla="*/ 56 h 175099"/>
              <a:gd name="connsiteX7" fmla="*/ 136539 w 240208"/>
              <a:gd name="connsiteY7" fmla="*/ 56 h 175099"/>
              <a:gd name="connsiteX8" fmla="*/ 162687 w 240208"/>
              <a:gd name="connsiteY8" fmla="*/ 101641 h 175099"/>
              <a:gd name="connsiteX9" fmla="*/ 171428 w 240208"/>
              <a:gd name="connsiteY9" fmla="*/ 135103 h 175099"/>
              <a:gd name="connsiteX10" fmla="*/ 181489 w 240208"/>
              <a:gd name="connsiteY10" fmla="*/ 101306 h 175099"/>
              <a:gd name="connsiteX11" fmla="*/ 211498 w 240208"/>
              <a:gd name="connsiteY11" fmla="*/ 56 h 175099"/>
              <a:gd name="connsiteX12" fmla="*/ 240396 w 240208"/>
              <a:gd name="connsiteY12" fmla="*/ 56 h 175099"/>
              <a:gd name="connsiteX13" fmla="*/ 185612 w 240208"/>
              <a:gd name="connsiteY13" fmla="*/ 175155 h 175099"/>
              <a:gd name="connsiteX14" fmla="*/ 154847 w 240208"/>
              <a:gd name="connsiteY14" fmla="*/ 175155 h 175099"/>
              <a:gd name="connsiteX15" fmla="*/ 126970 w 240208"/>
              <a:gd name="connsiteY15" fmla="*/ 70328 h 175099"/>
              <a:gd name="connsiteX16" fmla="*/ 120221 w 240208"/>
              <a:gd name="connsiteY16" fmla="*/ 40443 h 175099"/>
              <a:gd name="connsiteX17" fmla="*/ 84768 w 240208"/>
              <a:gd name="connsiteY17" fmla="*/ 175155 h 175099"/>
              <a:gd name="connsiteX18" fmla="*/ 53737 w 240208"/>
              <a:gd name="connsiteY18" fmla="*/ 175155 h 1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8" h="175099">
                <a:moveTo>
                  <a:pt x="53737" y="175155"/>
                </a:moveTo>
                <a:lnTo>
                  <a:pt x="187" y="56"/>
                </a:lnTo>
                <a:lnTo>
                  <a:pt x="30813" y="56"/>
                </a:lnTo>
                <a:lnTo>
                  <a:pt x="58689" y="101165"/>
                </a:lnTo>
                <a:lnTo>
                  <a:pt x="69086" y="138751"/>
                </a:lnTo>
                <a:cubicBezTo>
                  <a:pt x="69490" y="136812"/>
                  <a:pt x="72522" y="124848"/>
                  <a:pt x="78160" y="102610"/>
                </a:cubicBezTo>
                <a:lnTo>
                  <a:pt x="106037" y="56"/>
                </a:lnTo>
                <a:lnTo>
                  <a:pt x="136539" y="56"/>
                </a:lnTo>
                <a:lnTo>
                  <a:pt x="162687" y="101641"/>
                </a:lnTo>
                <a:lnTo>
                  <a:pt x="171428" y="135103"/>
                </a:lnTo>
                <a:lnTo>
                  <a:pt x="181489" y="101306"/>
                </a:lnTo>
                <a:lnTo>
                  <a:pt x="211498" y="56"/>
                </a:lnTo>
                <a:lnTo>
                  <a:pt x="240396" y="56"/>
                </a:lnTo>
                <a:lnTo>
                  <a:pt x="185612" y="175155"/>
                </a:lnTo>
                <a:lnTo>
                  <a:pt x="154847" y="175155"/>
                </a:lnTo>
                <a:lnTo>
                  <a:pt x="126970" y="70328"/>
                </a:lnTo>
                <a:lnTo>
                  <a:pt x="120221" y="40443"/>
                </a:lnTo>
                <a:lnTo>
                  <a:pt x="84768" y="175155"/>
                </a:lnTo>
                <a:lnTo>
                  <a:pt x="53737" y="175155"/>
                </a:lnTo>
              </a:path>
            </a:pathLst>
          </a:custGeom>
          <a:solidFill>
            <a:srgbClr val="3DBCE1"/>
          </a:solidFill>
          <a:ln w="17617" cap="flat">
            <a:noFill/>
            <a:prstDash val="solid"/>
            <a:miter/>
          </a:ln>
        </p:spPr>
        <p:txBody>
          <a:bodyPr rtlCol="0" anchor="ctr"/>
          <a:lstStyle/>
          <a:p>
            <a:endParaRPr lang="x-none"/>
          </a:p>
        </p:txBody>
      </p:sp>
      <p:sp>
        <p:nvSpPr>
          <p:cNvPr id="57" name="Freeform: Shape 56">
            <a:extLst>
              <a:ext uri="{FF2B5EF4-FFF2-40B4-BE49-F238E27FC236}">
                <a16:creationId xmlns:a16="http://schemas.microsoft.com/office/drawing/2014/main" id="{3C4FCADE-0C63-40C9-AB9E-87F2332DDB7A}"/>
              </a:ext>
            </a:extLst>
          </p:cNvPr>
          <p:cNvSpPr/>
          <p:nvPr/>
        </p:nvSpPr>
        <p:spPr>
          <a:xfrm>
            <a:off x="11226602" y="1321672"/>
            <a:ext cx="62079" cy="69235"/>
          </a:xfrm>
          <a:custGeom>
            <a:avLst/>
            <a:gdLst>
              <a:gd name="connsiteX0" fmla="*/ 30694 w 164033"/>
              <a:gd name="connsiteY0" fmla="*/ 91527 h 183028"/>
              <a:gd name="connsiteX1" fmla="*/ 45355 w 164033"/>
              <a:gd name="connsiteY1" fmla="*/ 141923 h 183028"/>
              <a:gd name="connsiteX2" fmla="*/ 82253 w 164033"/>
              <a:gd name="connsiteY2" fmla="*/ 158645 h 183028"/>
              <a:gd name="connsiteX3" fmla="*/ 119080 w 164033"/>
              <a:gd name="connsiteY3" fmla="*/ 141852 h 183028"/>
              <a:gd name="connsiteX4" fmla="*/ 133741 w 164033"/>
              <a:gd name="connsiteY4" fmla="*/ 90575 h 183028"/>
              <a:gd name="connsiteX5" fmla="*/ 118939 w 164033"/>
              <a:gd name="connsiteY5" fmla="*/ 41360 h 183028"/>
              <a:gd name="connsiteX6" fmla="*/ 82253 w 164033"/>
              <a:gd name="connsiteY6" fmla="*/ 24620 h 183028"/>
              <a:gd name="connsiteX7" fmla="*/ 45355 w 164033"/>
              <a:gd name="connsiteY7" fmla="*/ 41289 h 183028"/>
              <a:gd name="connsiteX8" fmla="*/ 30694 w 164033"/>
              <a:gd name="connsiteY8" fmla="*/ 91527 h 183028"/>
              <a:gd name="connsiteX9" fmla="*/ 191 w 164033"/>
              <a:gd name="connsiteY9" fmla="*/ 91527 h 183028"/>
              <a:gd name="connsiteX10" fmla="*/ 27257 w 164033"/>
              <a:gd name="connsiteY10" fmla="*/ 19528 h 183028"/>
              <a:gd name="connsiteX11" fmla="*/ 82253 w 164033"/>
              <a:gd name="connsiteY11" fmla="*/ 56 h 183028"/>
              <a:gd name="connsiteX12" fmla="*/ 141300 w 164033"/>
              <a:gd name="connsiteY12" fmla="*/ 23739 h 183028"/>
              <a:gd name="connsiteX13" fmla="*/ 164225 w 164033"/>
              <a:gd name="connsiteY13" fmla="*/ 89060 h 183028"/>
              <a:gd name="connsiteX14" fmla="*/ 154040 w 164033"/>
              <a:gd name="connsiteY14" fmla="*/ 142257 h 183028"/>
              <a:gd name="connsiteX15" fmla="*/ 124578 w 164033"/>
              <a:gd name="connsiteY15" fmla="*/ 172336 h 183028"/>
              <a:gd name="connsiteX16" fmla="*/ 82253 w 164033"/>
              <a:gd name="connsiteY16" fmla="*/ 183085 h 183028"/>
              <a:gd name="connsiteX17" fmla="*/ 22852 w 164033"/>
              <a:gd name="connsiteY17" fmla="*/ 159473 h 183028"/>
              <a:gd name="connsiteX18" fmla="*/ 191 w 164033"/>
              <a:gd name="connsiteY18" fmla="*/ 91527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3" h="183028">
                <a:moveTo>
                  <a:pt x="30694" y="91527"/>
                </a:moveTo>
                <a:cubicBezTo>
                  <a:pt x="30694" y="113975"/>
                  <a:pt x="35574" y="130768"/>
                  <a:pt x="45355" y="141923"/>
                </a:cubicBezTo>
                <a:cubicBezTo>
                  <a:pt x="55134" y="153059"/>
                  <a:pt x="67451" y="158645"/>
                  <a:pt x="82253" y="158645"/>
                </a:cubicBezTo>
                <a:cubicBezTo>
                  <a:pt x="96984" y="158645"/>
                  <a:pt x="109231" y="153006"/>
                  <a:pt x="119080" y="141852"/>
                </a:cubicBezTo>
                <a:cubicBezTo>
                  <a:pt x="128842" y="130627"/>
                  <a:pt x="133741" y="113482"/>
                  <a:pt x="133741" y="90575"/>
                </a:cubicBezTo>
                <a:cubicBezTo>
                  <a:pt x="133741" y="68884"/>
                  <a:pt x="128771" y="52496"/>
                  <a:pt x="118939" y="41360"/>
                </a:cubicBezTo>
                <a:cubicBezTo>
                  <a:pt x="109089" y="30206"/>
                  <a:pt x="96913" y="24620"/>
                  <a:pt x="82253" y="24620"/>
                </a:cubicBezTo>
                <a:cubicBezTo>
                  <a:pt x="67451" y="24620"/>
                  <a:pt x="55134" y="30135"/>
                  <a:pt x="45355" y="41289"/>
                </a:cubicBezTo>
                <a:cubicBezTo>
                  <a:pt x="35574" y="52373"/>
                  <a:pt x="30694" y="69166"/>
                  <a:pt x="30694" y="91527"/>
                </a:cubicBezTo>
                <a:close/>
                <a:moveTo>
                  <a:pt x="191" y="91527"/>
                </a:moveTo>
                <a:cubicBezTo>
                  <a:pt x="191" y="59104"/>
                  <a:pt x="9214" y="35087"/>
                  <a:pt x="27257" y="19528"/>
                </a:cubicBezTo>
                <a:cubicBezTo>
                  <a:pt x="42253" y="6523"/>
                  <a:pt x="60631" y="56"/>
                  <a:pt x="82253" y="56"/>
                </a:cubicBezTo>
                <a:cubicBezTo>
                  <a:pt x="106341" y="56"/>
                  <a:pt x="126022" y="7898"/>
                  <a:pt x="141300" y="23739"/>
                </a:cubicBezTo>
                <a:cubicBezTo>
                  <a:pt x="156577" y="39492"/>
                  <a:pt x="164225" y="61254"/>
                  <a:pt x="164225" y="89060"/>
                </a:cubicBezTo>
                <a:cubicBezTo>
                  <a:pt x="164225" y="111632"/>
                  <a:pt x="160860" y="129323"/>
                  <a:pt x="154040" y="142257"/>
                </a:cubicBezTo>
                <a:cubicBezTo>
                  <a:pt x="147291" y="155138"/>
                  <a:pt x="137459" y="165182"/>
                  <a:pt x="124578" y="172336"/>
                </a:cubicBezTo>
                <a:cubicBezTo>
                  <a:pt x="111644" y="179437"/>
                  <a:pt x="97530" y="183085"/>
                  <a:pt x="82253" y="183085"/>
                </a:cubicBezTo>
                <a:cubicBezTo>
                  <a:pt x="57741" y="183085"/>
                  <a:pt x="37989" y="175155"/>
                  <a:pt x="22852" y="159473"/>
                </a:cubicBezTo>
                <a:cubicBezTo>
                  <a:pt x="7698" y="143773"/>
                  <a:pt x="191" y="121130"/>
                  <a:pt x="191" y="91527"/>
                </a:cubicBezTo>
              </a:path>
            </a:pathLst>
          </a:custGeom>
          <a:solidFill>
            <a:srgbClr val="3DBCE1"/>
          </a:solidFill>
          <a:ln w="17617" cap="flat">
            <a:noFill/>
            <a:prstDash val="solid"/>
            <a:miter/>
          </a:ln>
        </p:spPr>
        <p:txBody>
          <a:bodyPr rtlCol="0" anchor="ctr"/>
          <a:lstStyle/>
          <a:p>
            <a:endParaRPr lang="x-none"/>
          </a:p>
        </p:txBody>
      </p:sp>
      <p:sp>
        <p:nvSpPr>
          <p:cNvPr id="58" name="Freeform: Shape 57">
            <a:extLst>
              <a:ext uri="{FF2B5EF4-FFF2-40B4-BE49-F238E27FC236}">
                <a16:creationId xmlns:a16="http://schemas.microsoft.com/office/drawing/2014/main" id="{9557DF1A-9D48-4B13-B4FC-F37806F949CC}"/>
              </a:ext>
            </a:extLst>
          </p:cNvPr>
          <p:cNvSpPr/>
          <p:nvPr/>
        </p:nvSpPr>
        <p:spPr>
          <a:xfrm>
            <a:off x="11301706" y="1321672"/>
            <a:ext cx="36005" cy="67722"/>
          </a:xfrm>
          <a:custGeom>
            <a:avLst/>
            <a:gdLst>
              <a:gd name="connsiteX0" fmla="*/ 195 w 95135"/>
              <a:gd name="connsiteY0" fmla="*/ 179085 h 179028"/>
              <a:gd name="connsiteX1" fmla="*/ 195 w 95135"/>
              <a:gd name="connsiteY1" fmla="*/ 3986 h 179028"/>
              <a:gd name="connsiteX2" fmla="*/ 26908 w 95135"/>
              <a:gd name="connsiteY2" fmla="*/ 3986 h 179028"/>
              <a:gd name="connsiteX3" fmla="*/ 26908 w 95135"/>
              <a:gd name="connsiteY3" fmla="*/ 30541 h 179028"/>
              <a:gd name="connsiteX4" fmla="*/ 45762 w 95135"/>
              <a:gd name="connsiteY4" fmla="*/ 5977 h 179028"/>
              <a:gd name="connsiteX5" fmla="*/ 64828 w 95135"/>
              <a:gd name="connsiteY5" fmla="*/ 56 h 179028"/>
              <a:gd name="connsiteX6" fmla="*/ 95330 w 95135"/>
              <a:gd name="connsiteY6" fmla="*/ 9624 h 179028"/>
              <a:gd name="connsiteX7" fmla="*/ 85145 w 95135"/>
              <a:gd name="connsiteY7" fmla="*/ 37148 h 179028"/>
              <a:gd name="connsiteX8" fmla="*/ 63312 w 95135"/>
              <a:gd name="connsiteY8" fmla="*/ 30682 h 179028"/>
              <a:gd name="connsiteX9" fmla="*/ 45903 w 95135"/>
              <a:gd name="connsiteY9" fmla="*/ 36532 h 179028"/>
              <a:gd name="connsiteX10" fmla="*/ 34819 w 95135"/>
              <a:gd name="connsiteY10" fmla="*/ 52778 h 179028"/>
              <a:gd name="connsiteX11" fmla="*/ 29869 w 95135"/>
              <a:gd name="connsiteY11" fmla="*/ 87403 h 179028"/>
              <a:gd name="connsiteX12" fmla="*/ 29869 w 95135"/>
              <a:gd name="connsiteY12" fmla="*/ 179085 h 179028"/>
              <a:gd name="connsiteX13" fmla="*/ 195 w 95135"/>
              <a:gd name="connsiteY13" fmla="*/ 179085 h 1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135" h="179028">
                <a:moveTo>
                  <a:pt x="195" y="179085"/>
                </a:moveTo>
                <a:lnTo>
                  <a:pt x="195" y="3986"/>
                </a:lnTo>
                <a:lnTo>
                  <a:pt x="26908" y="3986"/>
                </a:lnTo>
                <a:lnTo>
                  <a:pt x="26908" y="30541"/>
                </a:lnTo>
                <a:cubicBezTo>
                  <a:pt x="33727" y="18153"/>
                  <a:pt x="40053" y="9959"/>
                  <a:pt x="45762" y="5977"/>
                </a:cubicBezTo>
                <a:cubicBezTo>
                  <a:pt x="51542" y="2048"/>
                  <a:pt x="57885" y="56"/>
                  <a:pt x="64828" y="56"/>
                </a:cubicBezTo>
                <a:cubicBezTo>
                  <a:pt x="74819" y="56"/>
                  <a:pt x="85004" y="3228"/>
                  <a:pt x="95330" y="9624"/>
                </a:cubicBezTo>
                <a:lnTo>
                  <a:pt x="85145" y="37148"/>
                </a:lnTo>
                <a:cubicBezTo>
                  <a:pt x="77832" y="32884"/>
                  <a:pt x="70607" y="30682"/>
                  <a:pt x="63312" y="30682"/>
                </a:cubicBezTo>
                <a:cubicBezTo>
                  <a:pt x="56845" y="30682"/>
                  <a:pt x="51067" y="32673"/>
                  <a:pt x="45903" y="36532"/>
                </a:cubicBezTo>
                <a:cubicBezTo>
                  <a:pt x="40741" y="40461"/>
                  <a:pt x="37022" y="45888"/>
                  <a:pt x="34819" y="52778"/>
                </a:cubicBezTo>
                <a:cubicBezTo>
                  <a:pt x="31525" y="63386"/>
                  <a:pt x="29869" y="74875"/>
                  <a:pt x="29869" y="87403"/>
                </a:cubicBezTo>
                <a:lnTo>
                  <a:pt x="29869" y="179085"/>
                </a:lnTo>
                <a:lnTo>
                  <a:pt x="195" y="179085"/>
                </a:lnTo>
              </a:path>
            </a:pathLst>
          </a:custGeom>
          <a:solidFill>
            <a:srgbClr val="3DBCE1"/>
          </a:solidFill>
          <a:ln w="17617" cap="flat">
            <a:noFill/>
            <a:prstDash val="solid"/>
            <a:miter/>
          </a:ln>
        </p:spPr>
        <p:txBody>
          <a:bodyPr rtlCol="0" anchor="ctr"/>
          <a:lstStyle/>
          <a:p>
            <a:endParaRPr lang="x-none"/>
          </a:p>
        </p:txBody>
      </p:sp>
      <p:sp>
        <p:nvSpPr>
          <p:cNvPr id="60" name="Freeform: Shape 59">
            <a:extLst>
              <a:ext uri="{FF2B5EF4-FFF2-40B4-BE49-F238E27FC236}">
                <a16:creationId xmlns:a16="http://schemas.microsoft.com/office/drawing/2014/main" id="{44905D34-6EAD-4FA6-A90D-5BD247158375}"/>
              </a:ext>
            </a:extLst>
          </p:cNvPr>
          <p:cNvSpPr/>
          <p:nvPr/>
        </p:nvSpPr>
        <p:spPr>
          <a:xfrm>
            <a:off x="11344453" y="1297975"/>
            <a:ext cx="54891" cy="91418"/>
          </a:xfrm>
          <a:custGeom>
            <a:avLst/>
            <a:gdLst>
              <a:gd name="connsiteX0" fmla="*/ 197 w 145038"/>
              <a:gd name="connsiteY0" fmla="*/ 241727 h 241670"/>
              <a:gd name="connsiteX1" fmla="*/ 197 w 145038"/>
              <a:gd name="connsiteY1" fmla="*/ 56 h 241670"/>
              <a:gd name="connsiteX2" fmla="*/ 29871 w 145038"/>
              <a:gd name="connsiteY2" fmla="*/ 56 h 241670"/>
              <a:gd name="connsiteX3" fmla="*/ 29871 w 145038"/>
              <a:gd name="connsiteY3" fmla="*/ 137851 h 241670"/>
              <a:gd name="connsiteX4" fmla="*/ 100073 w 145038"/>
              <a:gd name="connsiteY4" fmla="*/ 66628 h 241670"/>
              <a:gd name="connsiteX5" fmla="*/ 138487 w 145038"/>
              <a:gd name="connsiteY5" fmla="*/ 66628 h 241670"/>
              <a:gd name="connsiteX6" fmla="*/ 71580 w 145038"/>
              <a:gd name="connsiteY6" fmla="*/ 131596 h 241670"/>
              <a:gd name="connsiteX7" fmla="*/ 145235 w 145038"/>
              <a:gd name="connsiteY7" fmla="*/ 241727 h 241670"/>
              <a:gd name="connsiteX8" fmla="*/ 108690 w 145038"/>
              <a:gd name="connsiteY8" fmla="*/ 241727 h 241670"/>
              <a:gd name="connsiteX9" fmla="*/ 50787 w 145038"/>
              <a:gd name="connsiteY9" fmla="*/ 152177 h 241670"/>
              <a:gd name="connsiteX10" fmla="*/ 29871 w 145038"/>
              <a:gd name="connsiteY10" fmla="*/ 172353 h 241670"/>
              <a:gd name="connsiteX11" fmla="*/ 29871 w 145038"/>
              <a:gd name="connsiteY11" fmla="*/ 241727 h 241670"/>
              <a:gd name="connsiteX12" fmla="*/ 197 w 145038"/>
              <a:gd name="connsiteY12" fmla="*/ 241727 h 24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38" h="241670">
                <a:moveTo>
                  <a:pt x="197" y="241727"/>
                </a:moveTo>
                <a:lnTo>
                  <a:pt x="197" y="56"/>
                </a:lnTo>
                <a:lnTo>
                  <a:pt x="29871" y="56"/>
                </a:lnTo>
                <a:lnTo>
                  <a:pt x="29871" y="137851"/>
                </a:lnTo>
                <a:lnTo>
                  <a:pt x="100073" y="66628"/>
                </a:lnTo>
                <a:lnTo>
                  <a:pt x="138487" y="66628"/>
                </a:lnTo>
                <a:lnTo>
                  <a:pt x="71580" y="131596"/>
                </a:lnTo>
                <a:lnTo>
                  <a:pt x="145235" y="241727"/>
                </a:lnTo>
                <a:lnTo>
                  <a:pt x="108690" y="241727"/>
                </a:lnTo>
                <a:lnTo>
                  <a:pt x="50787" y="152177"/>
                </a:lnTo>
                <a:lnTo>
                  <a:pt x="29871" y="172353"/>
                </a:lnTo>
                <a:lnTo>
                  <a:pt x="29871" y="241727"/>
                </a:lnTo>
                <a:lnTo>
                  <a:pt x="197" y="241727"/>
                </a:lnTo>
              </a:path>
            </a:pathLst>
          </a:custGeom>
          <a:solidFill>
            <a:srgbClr val="3DBCE1"/>
          </a:solidFill>
          <a:ln w="17617" cap="flat">
            <a:noFill/>
            <a:prstDash val="solid"/>
            <a:miter/>
          </a:ln>
        </p:spPr>
        <p:txBody>
          <a:bodyPr rtlCol="0" anchor="ctr"/>
          <a:lstStyle/>
          <a:p>
            <a:endParaRPr lang="x-none"/>
          </a:p>
        </p:txBody>
      </p:sp>
      <p:sp>
        <p:nvSpPr>
          <p:cNvPr id="63" name="Freeform: Shape 62">
            <a:extLst>
              <a:ext uri="{FF2B5EF4-FFF2-40B4-BE49-F238E27FC236}">
                <a16:creationId xmlns:a16="http://schemas.microsoft.com/office/drawing/2014/main" id="{EAB54380-66BB-4944-B64A-6C058AAA1C91}"/>
              </a:ext>
            </a:extLst>
          </p:cNvPr>
          <p:cNvSpPr/>
          <p:nvPr/>
        </p:nvSpPr>
        <p:spPr>
          <a:xfrm>
            <a:off x="9129228" y="641386"/>
            <a:ext cx="339300" cy="352470"/>
          </a:xfrm>
          <a:custGeom>
            <a:avLst/>
            <a:gdLst>
              <a:gd name="connsiteX0" fmla="*/ 208443 w 896534"/>
              <a:gd name="connsiteY0" fmla="*/ 462720 h 931776"/>
              <a:gd name="connsiteX1" fmla="*/ 276248 w 896534"/>
              <a:gd name="connsiteY1" fmla="*/ 669219 h 931776"/>
              <a:gd name="connsiteX2" fmla="*/ 451964 w 896534"/>
              <a:gd name="connsiteY2" fmla="*/ 749817 h 931776"/>
              <a:gd name="connsiteX3" fmla="*/ 634852 w 896534"/>
              <a:gd name="connsiteY3" fmla="*/ 671968 h 931776"/>
              <a:gd name="connsiteX4" fmla="*/ 704648 w 896534"/>
              <a:gd name="connsiteY4" fmla="*/ 467266 h 931776"/>
              <a:gd name="connsiteX5" fmla="*/ 634852 w 896534"/>
              <a:gd name="connsiteY5" fmla="*/ 262634 h 931776"/>
              <a:gd name="connsiteX6" fmla="*/ 453762 w 896534"/>
              <a:gd name="connsiteY6" fmla="*/ 183886 h 931776"/>
              <a:gd name="connsiteX7" fmla="*/ 278099 w 896534"/>
              <a:gd name="connsiteY7" fmla="*/ 263515 h 931776"/>
              <a:gd name="connsiteX8" fmla="*/ 208443 w 896534"/>
              <a:gd name="connsiteY8" fmla="*/ 462720 h 931776"/>
              <a:gd name="connsiteX9" fmla="*/ 691979 w 896534"/>
              <a:gd name="connsiteY9" fmla="*/ 24470 h 931776"/>
              <a:gd name="connsiteX10" fmla="*/ 896628 w 896534"/>
              <a:gd name="connsiteY10" fmla="*/ 24470 h 931776"/>
              <a:gd name="connsiteX11" fmla="*/ 896628 w 896534"/>
              <a:gd name="connsiteY11" fmla="*/ 906485 h 931776"/>
              <a:gd name="connsiteX12" fmla="*/ 691979 w 896534"/>
              <a:gd name="connsiteY12" fmla="*/ 906485 h 931776"/>
              <a:gd name="connsiteX13" fmla="*/ 691979 w 896534"/>
              <a:gd name="connsiteY13" fmla="*/ 814098 h 931776"/>
              <a:gd name="connsiteX14" fmla="*/ 421128 w 896534"/>
              <a:gd name="connsiteY14" fmla="*/ 931806 h 931776"/>
              <a:gd name="connsiteX15" fmla="*/ 118682 w 896534"/>
              <a:gd name="connsiteY15" fmla="*/ 799649 h 931776"/>
              <a:gd name="connsiteX16" fmla="*/ 94 w 896534"/>
              <a:gd name="connsiteY16" fmla="*/ 462720 h 931776"/>
              <a:gd name="connsiteX17" fmla="*/ 118682 w 896534"/>
              <a:gd name="connsiteY17" fmla="*/ 132186 h 931776"/>
              <a:gd name="connsiteX18" fmla="*/ 415771 w 896534"/>
              <a:gd name="connsiteY18" fmla="*/ 29 h 931776"/>
              <a:gd name="connsiteX19" fmla="*/ 691979 w 896534"/>
              <a:gd name="connsiteY19" fmla="*/ 126759 h 931776"/>
              <a:gd name="connsiteX20" fmla="*/ 691979 w 896534"/>
              <a:gd name="connsiteY20" fmla="*/ 2447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6534" h="931776">
                <a:moveTo>
                  <a:pt x="208443" y="462720"/>
                </a:moveTo>
                <a:cubicBezTo>
                  <a:pt x="208443" y="547318"/>
                  <a:pt x="231016" y="616074"/>
                  <a:pt x="276248" y="669219"/>
                </a:cubicBezTo>
                <a:cubicBezTo>
                  <a:pt x="322768" y="722981"/>
                  <a:pt x="381269" y="749817"/>
                  <a:pt x="451964" y="749817"/>
                </a:cubicBezTo>
                <a:cubicBezTo>
                  <a:pt x="527470" y="749817"/>
                  <a:pt x="588456" y="723791"/>
                  <a:pt x="634852" y="671968"/>
                </a:cubicBezTo>
                <a:cubicBezTo>
                  <a:pt x="681389" y="618207"/>
                  <a:pt x="704648" y="549926"/>
                  <a:pt x="704648" y="467266"/>
                </a:cubicBezTo>
                <a:cubicBezTo>
                  <a:pt x="704648" y="384535"/>
                  <a:pt x="681389" y="316307"/>
                  <a:pt x="634852" y="262634"/>
                </a:cubicBezTo>
                <a:cubicBezTo>
                  <a:pt x="588456" y="210106"/>
                  <a:pt x="528034" y="183886"/>
                  <a:pt x="453762" y="183886"/>
                </a:cubicBezTo>
                <a:cubicBezTo>
                  <a:pt x="383754" y="183886"/>
                  <a:pt x="325182" y="210388"/>
                  <a:pt x="278099" y="263515"/>
                </a:cubicBezTo>
                <a:cubicBezTo>
                  <a:pt x="231632" y="317277"/>
                  <a:pt x="208443" y="383707"/>
                  <a:pt x="208443" y="462720"/>
                </a:cubicBezTo>
                <a:close/>
                <a:moveTo>
                  <a:pt x="691979" y="24470"/>
                </a:moveTo>
                <a:lnTo>
                  <a:pt x="896628" y="24470"/>
                </a:lnTo>
                <a:lnTo>
                  <a:pt x="896628" y="906485"/>
                </a:lnTo>
                <a:lnTo>
                  <a:pt x="691979" y="906485"/>
                </a:lnTo>
                <a:lnTo>
                  <a:pt x="691979" y="814098"/>
                </a:lnTo>
                <a:cubicBezTo>
                  <a:pt x="608085" y="892582"/>
                  <a:pt x="517778" y="931806"/>
                  <a:pt x="421128" y="931806"/>
                </a:cubicBezTo>
                <a:cubicBezTo>
                  <a:pt x="299226" y="931806"/>
                  <a:pt x="198399" y="887754"/>
                  <a:pt x="118682" y="799649"/>
                </a:cubicBezTo>
                <a:cubicBezTo>
                  <a:pt x="39670" y="709694"/>
                  <a:pt x="94" y="597361"/>
                  <a:pt x="94" y="462720"/>
                </a:cubicBezTo>
                <a:cubicBezTo>
                  <a:pt x="94" y="330563"/>
                  <a:pt x="39670" y="220361"/>
                  <a:pt x="118682" y="132186"/>
                </a:cubicBezTo>
                <a:cubicBezTo>
                  <a:pt x="197765" y="44082"/>
                  <a:pt x="296830" y="29"/>
                  <a:pt x="415771" y="29"/>
                </a:cubicBezTo>
                <a:cubicBezTo>
                  <a:pt x="518395" y="29"/>
                  <a:pt x="610482" y="42302"/>
                  <a:pt x="691979" y="126759"/>
                </a:cubicBezTo>
                <a:lnTo>
                  <a:pt x="691979" y="24470"/>
                </a:lnTo>
              </a:path>
            </a:pathLst>
          </a:custGeom>
          <a:solidFill>
            <a:srgbClr val="2964B4"/>
          </a:solidFill>
          <a:ln w="17617" cap="flat">
            <a:noFill/>
            <a:prstDash val="solid"/>
            <a:miter/>
          </a:ln>
        </p:spPr>
        <p:txBody>
          <a:bodyPr rtlCol="0" anchor="ctr"/>
          <a:lstStyle/>
          <a:p>
            <a:endParaRPr lang="x-none"/>
          </a:p>
        </p:txBody>
      </p:sp>
      <p:sp>
        <p:nvSpPr>
          <p:cNvPr id="64" name="Freeform: Shape 63">
            <a:extLst>
              <a:ext uri="{FF2B5EF4-FFF2-40B4-BE49-F238E27FC236}">
                <a16:creationId xmlns:a16="http://schemas.microsoft.com/office/drawing/2014/main" id="{26C86EB6-1E1A-42C5-88B4-219538541661}"/>
              </a:ext>
            </a:extLst>
          </p:cNvPr>
          <p:cNvSpPr/>
          <p:nvPr/>
        </p:nvSpPr>
        <p:spPr>
          <a:xfrm>
            <a:off x="9550088" y="641386"/>
            <a:ext cx="275553" cy="352470"/>
          </a:xfrm>
          <a:custGeom>
            <a:avLst/>
            <a:gdLst>
              <a:gd name="connsiteX0" fmla="*/ 728210 w 728096"/>
              <a:gd name="connsiteY0" fmla="*/ 62460 h 931776"/>
              <a:gd name="connsiteX1" fmla="*/ 728210 w 728096"/>
              <a:gd name="connsiteY1" fmla="*/ 333241 h 931776"/>
              <a:gd name="connsiteX2" fmla="*/ 603295 w 728096"/>
              <a:gd name="connsiteY2" fmla="*/ 216450 h 931776"/>
              <a:gd name="connsiteX3" fmla="*/ 475543 w 728096"/>
              <a:gd name="connsiteY3" fmla="*/ 183886 h 931776"/>
              <a:gd name="connsiteX4" fmla="*/ 284532 w 728096"/>
              <a:gd name="connsiteY4" fmla="*/ 264414 h 931776"/>
              <a:gd name="connsiteX5" fmla="*/ 208392 w 728096"/>
              <a:gd name="connsiteY5" fmla="*/ 466367 h 931776"/>
              <a:gd name="connsiteX6" fmla="*/ 281766 w 728096"/>
              <a:gd name="connsiteY6" fmla="*/ 670188 h 931776"/>
              <a:gd name="connsiteX7" fmla="*/ 471067 w 728096"/>
              <a:gd name="connsiteY7" fmla="*/ 749817 h 931776"/>
              <a:gd name="connsiteX8" fmla="*/ 600528 w 728096"/>
              <a:gd name="connsiteY8" fmla="*/ 718082 h 931776"/>
              <a:gd name="connsiteX9" fmla="*/ 728210 w 728096"/>
              <a:gd name="connsiteY9" fmla="*/ 598595 h 931776"/>
              <a:gd name="connsiteX10" fmla="*/ 728210 w 728096"/>
              <a:gd name="connsiteY10" fmla="*/ 867595 h 931776"/>
              <a:gd name="connsiteX11" fmla="*/ 480072 w 728096"/>
              <a:gd name="connsiteY11" fmla="*/ 931806 h 931776"/>
              <a:gd name="connsiteX12" fmla="*/ 137785 w 728096"/>
              <a:gd name="connsiteY12" fmla="*/ 799649 h 931776"/>
              <a:gd name="connsiteX13" fmla="*/ 113 w 728096"/>
              <a:gd name="connsiteY13" fmla="*/ 469116 h 931776"/>
              <a:gd name="connsiteX14" fmla="*/ 139635 w 728096"/>
              <a:gd name="connsiteY14" fmla="*/ 135834 h 931776"/>
              <a:gd name="connsiteX15" fmla="*/ 481869 w 728096"/>
              <a:gd name="connsiteY15" fmla="*/ 29 h 931776"/>
              <a:gd name="connsiteX16" fmla="*/ 728210 w 728096"/>
              <a:gd name="connsiteY16" fmla="*/ 62460 h 9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96" h="931776">
                <a:moveTo>
                  <a:pt x="728210" y="62460"/>
                </a:moveTo>
                <a:lnTo>
                  <a:pt x="728210" y="333241"/>
                </a:lnTo>
                <a:cubicBezTo>
                  <a:pt x="681690" y="276466"/>
                  <a:pt x="640035" y="237577"/>
                  <a:pt x="603295" y="216450"/>
                </a:cubicBezTo>
                <a:cubicBezTo>
                  <a:pt x="567013" y="194688"/>
                  <a:pt x="524406" y="183886"/>
                  <a:pt x="475543" y="183886"/>
                </a:cubicBezTo>
                <a:cubicBezTo>
                  <a:pt x="398857" y="183886"/>
                  <a:pt x="335192" y="210652"/>
                  <a:pt x="284532" y="264414"/>
                </a:cubicBezTo>
                <a:cubicBezTo>
                  <a:pt x="233802" y="318175"/>
                  <a:pt x="208392" y="385487"/>
                  <a:pt x="208392" y="466367"/>
                </a:cubicBezTo>
                <a:cubicBezTo>
                  <a:pt x="208392" y="549097"/>
                  <a:pt x="232762" y="616973"/>
                  <a:pt x="281766" y="670188"/>
                </a:cubicBezTo>
                <a:cubicBezTo>
                  <a:pt x="331263" y="723245"/>
                  <a:pt x="394381" y="749817"/>
                  <a:pt x="471067" y="749817"/>
                </a:cubicBezTo>
                <a:cubicBezTo>
                  <a:pt x="519930" y="749817"/>
                  <a:pt x="563084" y="739210"/>
                  <a:pt x="600528" y="718082"/>
                </a:cubicBezTo>
                <a:cubicBezTo>
                  <a:pt x="636739" y="697642"/>
                  <a:pt x="679347" y="657713"/>
                  <a:pt x="728210" y="598595"/>
                </a:cubicBezTo>
                <a:lnTo>
                  <a:pt x="728210" y="867595"/>
                </a:lnTo>
                <a:cubicBezTo>
                  <a:pt x="645479" y="910397"/>
                  <a:pt x="562819" y="931806"/>
                  <a:pt x="480072" y="931806"/>
                </a:cubicBezTo>
                <a:cubicBezTo>
                  <a:pt x="343650" y="931806"/>
                  <a:pt x="229590" y="887754"/>
                  <a:pt x="137785" y="799649"/>
                </a:cubicBezTo>
                <a:cubicBezTo>
                  <a:pt x="46016" y="710857"/>
                  <a:pt x="113" y="600656"/>
                  <a:pt x="113" y="469116"/>
                </a:cubicBezTo>
                <a:cubicBezTo>
                  <a:pt x="113" y="337523"/>
                  <a:pt x="46650" y="226423"/>
                  <a:pt x="139635" y="135834"/>
                </a:cubicBezTo>
                <a:cubicBezTo>
                  <a:pt x="232551" y="45262"/>
                  <a:pt x="346681" y="29"/>
                  <a:pt x="481869" y="29"/>
                </a:cubicBezTo>
                <a:cubicBezTo>
                  <a:pt x="568793" y="29"/>
                  <a:pt x="650924" y="20822"/>
                  <a:pt x="728210" y="62460"/>
                </a:cubicBezTo>
              </a:path>
            </a:pathLst>
          </a:custGeom>
          <a:solidFill>
            <a:srgbClr val="2964B4"/>
          </a:solidFill>
          <a:ln w="17617" cap="flat">
            <a:noFill/>
            <a:prstDash val="solid"/>
            <a:miter/>
          </a:ln>
        </p:spPr>
        <p:txBody>
          <a:bodyPr rtlCol="0" anchor="ctr"/>
          <a:lstStyle/>
          <a:p>
            <a:endParaRPr lang="x-none"/>
          </a:p>
        </p:txBody>
      </p:sp>
      <p:sp>
        <p:nvSpPr>
          <p:cNvPr id="65" name="Freeform: Shape 64">
            <a:extLst>
              <a:ext uri="{FF2B5EF4-FFF2-40B4-BE49-F238E27FC236}">
                <a16:creationId xmlns:a16="http://schemas.microsoft.com/office/drawing/2014/main" id="{A9CB988B-8A54-4631-87ED-C3FA01759F00}"/>
              </a:ext>
            </a:extLst>
          </p:cNvPr>
          <p:cNvSpPr/>
          <p:nvPr/>
        </p:nvSpPr>
        <p:spPr>
          <a:xfrm>
            <a:off x="9896577" y="415642"/>
            <a:ext cx="581250" cy="592952"/>
          </a:xfrm>
          <a:custGeom>
            <a:avLst/>
            <a:gdLst>
              <a:gd name="connsiteX0" fmla="*/ 138 w 1535839"/>
              <a:gd name="connsiteY0" fmla="*/ 1503247 h 1567504"/>
              <a:gd name="connsiteX1" fmla="*/ 294460 w 1535839"/>
              <a:gd name="connsiteY1" fmla="*/ 24 h 1567504"/>
              <a:gd name="connsiteX2" fmla="*/ 774419 w 1535839"/>
              <a:gd name="connsiteY2" fmla="*/ 1086671 h 1567504"/>
              <a:gd name="connsiteX3" fmla="*/ 1271523 w 1535839"/>
              <a:gd name="connsiteY3" fmla="*/ 24 h 1567504"/>
              <a:gd name="connsiteX4" fmla="*/ 1535978 w 1535839"/>
              <a:gd name="connsiteY4" fmla="*/ 1503247 h 1567504"/>
              <a:gd name="connsiteX5" fmla="*/ 1319575 w 1535839"/>
              <a:gd name="connsiteY5" fmla="*/ 1503247 h 1567504"/>
              <a:gd name="connsiteX6" fmla="*/ 1184599 w 1535839"/>
              <a:gd name="connsiteY6" fmla="*/ 659223 h 1567504"/>
              <a:gd name="connsiteX7" fmla="*/ 770771 w 1535839"/>
              <a:gd name="connsiteY7" fmla="*/ 1567529 h 1567504"/>
              <a:gd name="connsiteX8" fmla="*/ 368732 w 1535839"/>
              <a:gd name="connsiteY8" fmla="*/ 658324 h 1567504"/>
              <a:gd name="connsiteX9" fmla="*/ 218408 w 1535839"/>
              <a:gd name="connsiteY9" fmla="*/ 1503247 h 1567504"/>
              <a:gd name="connsiteX10" fmla="*/ 138 w 1535839"/>
              <a:gd name="connsiteY10" fmla="*/ 1503247 h 156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5839" h="1567504">
                <a:moveTo>
                  <a:pt x="138" y="1503247"/>
                </a:moveTo>
                <a:lnTo>
                  <a:pt x="294460" y="24"/>
                </a:lnTo>
                <a:lnTo>
                  <a:pt x="774419" y="1086671"/>
                </a:lnTo>
                <a:lnTo>
                  <a:pt x="1271523" y="24"/>
                </a:lnTo>
                <a:lnTo>
                  <a:pt x="1535978" y="1503247"/>
                </a:lnTo>
                <a:lnTo>
                  <a:pt x="1319575" y="1503247"/>
                </a:lnTo>
                <a:lnTo>
                  <a:pt x="1184599" y="659223"/>
                </a:lnTo>
                <a:lnTo>
                  <a:pt x="770771" y="1567529"/>
                </a:lnTo>
                <a:lnTo>
                  <a:pt x="368732" y="658324"/>
                </a:lnTo>
                <a:lnTo>
                  <a:pt x="218408" y="1503247"/>
                </a:lnTo>
                <a:lnTo>
                  <a:pt x="138" y="1503247"/>
                </a:lnTo>
              </a:path>
            </a:pathLst>
          </a:custGeom>
          <a:solidFill>
            <a:srgbClr val="2964B4"/>
          </a:solidFill>
          <a:ln w="17617" cap="flat">
            <a:noFill/>
            <a:prstDash val="solid"/>
            <a:miter/>
          </a:ln>
        </p:spPr>
        <p:txBody>
          <a:bodyPr rtlCol="0" anchor="ctr"/>
          <a:lstStyle/>
          <a:p>
            <a:endParaRPr lang="x-none"/>
          </a:p>
        </p:txBody>
      </p:sp>
      <p:sp>
        <p:nvSpPr>
          <p:cNvPr id="66" name="Freeform: Shape 65">
            <a:extLst>
              <a:ext uri="{FF2B5EF4-FFF2-40B4-BE49-F238E27FC236}">
                <a16:creationId xmlns:a16="http://schemas.microsoft.com/office/drawing/2014/main" id="{FFAD6AD0-2BA7-461B-ABB7-2FA6CEB29E08}"/>
              </a:ext>
            </a:extLst>
          </p:cNvPr>
          <p:cNvSpPr/>
          <p:nvPr/>
        </p:nvSpPr>
        <p:spPr>
          <a:xfrm>
            <a:off x="10529223" y="422154"/>
            <a:ext cx="514435" cy="562124"/>
          </a:xfrm>
          <a:custGeom>
            <a:avLst/>
            <a:gdLst>
              <a:gd name="connsiteX0" fmla="*/ 895804 w 1359295"/>
              <a:gd name="connsiteY0" fmla="*/ 948100 h 1486007"/>
              <a:gd name="connsiteX1" fmla="*/ 688423 w 1359295"/>
              <a:gd name="connsiteY1" fmla="*/ 472687 h 1486007"/>
              <a:gd name="connsiteX2" fmla="*/ 471052 w 1359295"/>
              <a:gd name="connsiteY2" fmla="*/ 948100 h 1486007"/>
              <a:gd name="connsiteX3" fmla="*/ 981847 w 1359295"/>
              <a:gd name="connsiteY3" fmla="*/ 1146406 h 1486007"/>
              <a:gd name="connsiteX4" fmla="*/ 383282 w 1359295"/>
              <a:gd name="connsiteY4" fmla="*/ 1146406 h 1486007"/>
              <a:gd name="connsiteX5" fmla="*/ 227530 w 1359295"/>
              <a:gd name="connsiteY5" fmla="*/ 1486031 h 1486007"/>
              <a:gd name="connsiteX6" fmla="*/ 168 w 1359295"/>
              <a:gd name="connsiteY6" fmla="*/ 1486031 h 1486007"/>
              <a:gd name="connsiteX7" fmla="*/ 692071 w 1359295"/>
              <a:gd name="connsiteY7" fmla="*/ 24 h 1486007"/>
              <a:gd name="connsiteX8" fmla="*/ 1359463 w 1359295"/>
              <a:gd name="connsiteY8" fmla="*/ 1486031 h 1486007"/>
              <a:gd name="connsiteX9" fmla="*/ 1128523 w 1359295"/>
              <a:gd name="connsiteY9" fmla="*/ 1486031 h 1486007"/>
              <a:gd name="connsiteX10" fmla="*/ 981847 w 1359295"/>
              <a:gd name="connsiteY10" fmla="*/ 1146406 h 148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9295" h="1486007">
                <a:moveTo>
                  <a:pt x="895804" y="948100"/>
                </a:moveTo>
                <a:lnTo>
                  <a:pt x="688423" y="472687"/>
                </a:lnTo>
                <a:lnTo>
                  <a:pt x="471052" y="948100"/>
                </a:lnTo>
                <a:close/>
                <a:moveTo>
                  <a:pt x="981847" y="1146406"/>
                </a:moveTo>
                <a:lnTo>
                  <a:pt x="383282" y="1146406"/>
                </a:lnTo>
                <a:lnTo>
                  <a:pt x="227530" y="1486031"/>
                </a:lnTo>
                <a:lnTo>
                  <a:pt x="168" y="1486031"/>
                </a:lnTo>
                <a:lnTo>
                  <a:pt x="692071" y="24"/>
                </a:lnTo>
                <a:lnTo>
                  <a:pt x="1359463" y="1486031"/>
                </a:lnTo>
                <a:lnTo>
                  <a:pt x="1128523" y="1486031"/>
                </a:lnTo>
                <a:lnTo>
                  <a:pt x="981847" y="1146406"/>
                </a:lnTo>
              </a:path>
            </a:pathLst>
          </a:custGeom>
          <a:solidFill>
            <a:srgbClr val="2964B4"/>
          </a:solidFill>
          <a:ln w="17617" cap="flat">
            <a:noFill/>
            <a:prstDash val="solid"/>
            <a:miter/>
          </a:ln>
        </p:spPr>
        <p:txBody>
          <a:bodyPr rtlCol="0" anchor="ctr"/>
          <a:lstStyle/>
          <a:p>
            <a:endParaRPr lang="x-none"/>
          </a:p>
        </p:txBody>
      </p:sp>
      <p:sp>
        <p:nvSpPr>
          <p:cNvPr id="67" name="Freeform: Shape 66">
            <a:extLst>
              <a:ext uri="{FF2B5EF4-FFF2-40B4-BE49-F238E27FC236}">
                <a16:creationId xmlns:a16="http://schemas.microsoft.com/office/drawing/2014/main" id="{6B229AA6-176D-4E2E-9913-D2A381F9111E}"/>
              </a:ext>
            </a:extLst>
          </p:cNvPr>
          <p:cNvSpPr/>
          <p:nvPr/>
        </p:nvSpPr>
        <p:spPr>
          <a:xfrm>
            <a:off x="11109799" y="419415"/>
            <a:ext cx="465773" cy="597072"/>
          </a:xfrm>
          <a:custGeom>
            <a:avLst/>
            <a:gdLst>
              <a:gd name="connsiteX0" fmla="*/ 196 w 1230715"/>
              <a:gd name="connsiteY0" fmla="*/ 1493274 h 1578394"/>
              <a:gd name="connsiteX1" fmla="*/ 196 w 1230715"/>
              <a:gd name="connsiteY1" fmla="*/ 24 h 1578394"/>
              <a:gd name="connsiteX2" fmla="*/ 1019865 w 1230715"/>
              <a:gd name="connsiteY2" fmla="*/ 1066725 h 1578394"/>
              <a:gd name="connsiteX3" fmla="*/ 1019865 w 1230715"/>
              <a:gd name="connsiteY3" fmla="*/ 95019 h 1578394"/>
              <a:gd name="connsiteX4" fmla="*/ 1230911 w 1230715"/>
              <a:gd name="connsiteY4" fmla="*/ 95019 h 1578394"/>
              <a:gd name="connsiteX5" fmla="*/ 1230911 w 1230715"/>
              <a:gd name="connsiteY5" fmla="*/ 1578418 h 1578394"/>
              <a:gd name="connsiteX6" fmla="*/ 211223 w 1230715"/>
              <a:gd name="connsiteY6" fmla="*/ 514344 h 1578394"/>
              <a:gd name="connsiteX7" fmla="*/ 211223 w 1230715"/>
              <a:gd name="connsiteY7" fmla="*/ 1493274 h 1578394"/>
              <a:gd name="connsiteX8" fmla="*/ 196 w 1230715"/>
              <a:gd name="connsiteY8" fmla="*/ 1493274 h 157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15" h="1578394">
                <a:moveTo>
                  <a:pt x="196" y="1493274"/>
                </a:moveTo>
                <a:lnTo>
                  <a:pt x="196" y="24"/>
                </a:lnTo>
                <a:lnTo>
                  <a:pt x="1019865" y="1066725"/>
                </a:lnTo>
                <a:lnTo>
                  <a:pt x="1019865" y="95019"/>
                </a:lnTo>
                <a:lnTo>
                  <a:pt x="1230911" y="95019"/>
                </a:lnTo>
                <a:lnTo>
                  <a:pt x="1230911" y="1578418"/>
                </a:lnTo>
                <a:lnTo>
                  <a:pt x="211223" y="514344"/>
                </a:lnTo>
                <a:lnTo>
                  <a:pt x="211223" y="1493274"/>
                </a:lnTo>
                <a:lnTo>
                  <a:pt x="196" y="1493274"/>
                </a:lnTo>
              </a:path>
            </a:pathLst>
          </a:custGeom>
          <a:solidFill>
            <a:srgbClr val="2964B4"/>
          </a:solidFill>
          <a:ln w="17617" cap="flat">
            <a:noFill/>
            <a:prstDash val="solid"/>
            <a:miter/>
          </a:ln>
        </p:spPr>
        <p:txBody>
          <a:bodyPr rtlCol="0" anchor="ctr"/>
          <a:lstStyle/>
          <a:p>
            <a:endParaRPr lang="x-none"/>
          </a:p>
        </p:txBody>
      </p:sp>
      <p:sp>
        <p:nvSpPr>
          <p:cNvPr id="68" name="Freeform: Shape 67">
            <a:extLst>
              <a:ext uri="{FF2B5EF4-FFF2-40B4-BE49-F238E27FC236}">
                <a16:creationId xmlns:a16="http://schemas.microsoft.com/office/drawing/2014/main" id="{DCCCE737-CF2D-4965-B3F8-7E23E1AF20C0}"/>
              </a:ext>
            </a:extLst>
          </p:cNvPr>
          <p:cNvSpPr/>
          <p:nvPr/>
        </p:nvSpPr>
        <p:spPr>
          <a:xfrm>
            <a:off x="8799538" y="455349"/>
            <a:ext cx="296787" cy="528929"/>
          </a:xfrm>
          <a:custGeom>
            <a:avLst/>
            <a:gdLst>
              <a:gd name="connsiteX0" fmla="*/ 538483 w 784201"/>
              <a:gd name="connsiteY0" fmla="*/ 525974 h 1398255"/>
              <a:gd name="connsiteX1" fmla="*/ 433515 w 784201"/>
              <a:gd name="connsiteY1" fmla="*/ 571612 h 1398255"/>
              <a:gd name="connsiteX2" fmla="*/ 345816 w 784201"/>
              <a:gd name="connsiteY2" fmla="*/ 535806 h 1398255"/>
              <a:gd name="connsiteX3" fmla="*/ 310028 w 784201"/>
              <a:gd name="connsiteY3" fmla="*/ 445640 h 1398255"/>
              <a:gd name="connsiteX4" fmla="*/ 394080 w 784201"/>
              <a:gd name="connsiteY4" fmla="*/ 341906 h 1398255"/>
              <a:gd name="connsiteX5" fmla="*/ 282909 w 784201"/>
              <a:gd name="connsiteY5" fmla="*/ 307369 h 1398255"/>
              <a:gd name="connsiteX6" fmla="*/ 115722 w 784201"/>
              <a:gd name="connsiteY6" fmla="*/ 408742 h 1398255"/>
              <a:gd name="connsiteX7" fmla="*/ 204849 w 784201"/>
              <a:gd name="connsiteY7" fmla="*/ 254506 h 1398255"/>
              <a:gd name="connsiteX8" fmla="*/ 349534 w 784201"/>
              <a:gd name="connsiteY8" fmla="*/ 203634 h 1398255"/>
              <a:gd name="connsiteX9" fmla="*/ 516316 w 784201"/>
              <a:gd name="connsiteY9" fmla="*/ 263034 h 1398255"/>
              <a:gd name="connsiteX10" fmla="*/ 581778 w 784201"/>
              <a:gd name="connsiteY10" fmla="*/ 416037 h 1398255"/>
              <a:gd name="connsiteX11" fmla="*/ 538483 w 784201"/>
              <a:gd name="connsiteY11" fmla="*/ 525974 h 1398255"/>
              <a:gd name="connsiteX12" fmla="*/ 663821 w 784201"/>
              <a:gd name="connsiteY12" fmla="*/ 116904 h 1398255"/>
              <a:gd name="connsiteX13" fmla="*/ 504475 w 784201"/>
              <a:gd name="connsiteY13" fmla="*/ 24535 h 1398255"/>
              <a:gd name="connsiteX14" fmla="*/ 239192 w 784201"/>
              <a:gd name="connsiteY14" fmla="*/ 24 h 1398255"/>
              <a:gd name="connsiteX15" fmla="*/ 76 w 784201"/>
              <a:gd name="connsiteY15" fmla="*/ 24 h 1398255"/>
              <a:gd name="connsiteX16" fmla="*/ 76 w 784201"/>
              <a:gd name="connsiteY16" fmla="*/ 1398280 h 1398255"/>
              <a:gd name="connsiteX17" fmla="*/ 211051 w 784201"/>
              <a:gd name="connsiteY17" fmla="*/ 1398280 h 1398255"/>
              <a:gd name="connsiteX18" fmla="*/ 211051 w 784201"/>
              <a:gd name="connsiteY18" fmla="*/ 830481 h 1398255"/>
              <a:gd name="connsiteX19" fmla="*/ 308865 w 784201"/>
              <a:gd name="connsiteY19" fmla="*/ 830481 h 1398255"/>
              <a:gd name="connsiteX20" fmla="*/ 655698 w 784201"/>
              <a:gd name="connsiteY20" fmla="*/ 718218 h 1398255"/>
              <a:gd name="connsiteX21" fmla="*/ 784277 w 784201"/>
              <a:gd name="connsiteY21" fmla="*/ 413975 h 1398255"/>
              <a:gd name="connsiteX22" fmla="*/ 663821 w 784201"/>
              <a:gd name="connsiteY22" fmla="*/ 116904 h 139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4201" h="1398255">
                <a:moveTo>
                  <a:pt x="538483" y="525974"/>
                </a:moveTo>
                <a:cubicBezTo>
                  <a:pt x="509638" y="556388"/>
                  <a:pt x="474748" y="571612"/>
                  <a:pt x="433515" y="571612"/>
                </a:cubicBezTo>
                <a:cubicBezTo>
                  <a:pt x="398961" y="571612"/>
                  <a:pt x="369781" y="559700"/>
                  <a:pt x="345816" y="535806"/>
                </a:cubicBezTo>
                <a:cubicBezTo>
                  <a:pt x="322081" y="511930"/>
                  <a:pt x="310028" y="481922"/>
                  <a:pt x="310028" y="445640"/>
                </a:cubicBezTo>
                <a:cubicBezTo>
                  <a:pt x="310028" y="379843"/>
                  <a:pt x="338116" y="345218"/>
                  <a:pt x="394080" y="341906"/>
                </a:cubicBezTo>
                <a:cubicBezTo>
                  <a:pt x="362750" y="318787"/>
                  <a:pt x="325728" y="307369"/>
                  <a:pt x="282909" y="307369"/>
                </a:cubicBezTo>
                <a:cubicBezTo>
                  <a:pt x="210628" y="307369"/>
                  <a:pt x="154946" y="341148"/>
                  <a:pt x="115722" y="408742"/>
                </a:cubicBezTo>
                <a:cubicBezTo>
                  <a:pt x="115722" y="408742"/>
                  <a:pt x="119511" y="324849"/>
                  <a:pt x="204849" y="254506"/>
                </a:cubicBezTo>
                <a:cubicBezTo>
                  <a:pt x="270451" y="200533"/>
                  <a:pt x="349534" y="203634"/>
                  <a:pt x="349534" y="203634"/>
                </a:cubicBezTo>
                <a:cubicBezTo>
                  <a:pt x="417128" y="203634"/>
                  <a:pt x="472616" y="223458"/>
                  <a:pt x="516316" y="263034"/>
                </a:cubicBezTo>
                <a:cubicBezTo>
                  <a:pt x="559892" y="302399"/>
                  <a:pt x="581778" y="353483"/>
                  <a:pt x="581778" y="416037"/>
                </a:cubicBezTo>
                <a:cubicBezTo>
                  <a:pt x="581778" y="458785"/>
                  <a:pt x="567381" y="495472"/>
                  <a:pt x="538483" y="525974"/>
                </a:cubicBezTo>
                <a:close/>
                <a:moveTo>
                  <a:pt x="663821" y="116904"/>
                </a:moveTo>
                <a:cubicBezTo>
                  <a:pt x="617989" y="71618"/>
                  <a:pt x="564914" y="40835"/>
                  <a:pt x="504475" y="24535"/>
                </a:cubicBezTo>
                <a:cubicBezTo>
                  <a:pt x="444669" y="8289"/>
                  <a:pt x="356283" y="24"/>
                  <a:pt x="239192" y="24"/>
                </a:cubicBezTo>
                <a:lnTo>
                  <a:pt x="76" y="24"/>
                </a:lnTo>
                <a:lnTo>
                  <a:pt x="76" y="1398280"/>
                </a:lnTo>
                <a:lnTo>
                  <a:pt x="211051" y="1398280"/>
                </a:lnTo>
                <a:lnTo>
                  <a:pt x="211051" y="830481"/>
                </a:lnTo>
                <a:lnTo>
                  <a:pt x="308865" y="830481"/>
                </a:lnTo>
                <a:cubicBezTo>
                  <a:pt x="454361" y="830481"/>
                  <a:pt x="570007" y="793107"/>
                  <a:pt x="655698" y="718218"/>
                </a:cubicBezTo>
                <a:cubicBezTo>
                  <a:pt x="741388" y="643329"/>
                  <a:pt x="784277" y="541868"/>
                  <a:pt x="784277" y="413975"/>
                </a:cubicBezTo>
                <a:cubicBezTo>
                  <a:pt x="784277" y="294417"/>
                  <a:pt x="744154" y="195370"/>
                  <a:pt x="663821" y="116904"/>
                </a:cubicBezTo>
              </a:path>
            </a:pathLst>
          </a:custGeom>
          <a:solidFill>
            <a:srgbClr val="2964B4"/>
          </a:solidFill>
          <a:ln w="17617" cap="flat">
            <a:noFill/>
            <a:prstDash val="solid"/>
            <a:miter/>
          </a:ln>
        </p:spPr>
        <p:txBody>
          <a:bodyPr rtlCol="0" anchor="ctr"/>
          <a:lstStyle/>
          <a:p>
            <a:endParaRPr lang="x-none"/>
          </a:p>
        </p:txBody>
      </p:sp>
      <p:sp>
        <p:nvSpPr>
          <p:cNvPr id="12" name="Content Placeholder 5">
            <a:extLst>
              <a:ext uri="{FF2B5EF4-FFF2-40B4-BE49-F238E27FC236}">
                <a16:creationId xmlns:a16="http://schemas.microsoft.com/office/drawing/2014/main" id="{9D814316-41CA-4CFA-8277-FEFCC1791B51}"/>
              </a:ext>
            </a:extLst>
          </p:cNvPr>
          <p:cNvSpPr txBox="1">
            <a:spLocks/>
          </p:cNvSpPr>
          <p:nvPr/>
        </p:nvSpPr>
        <p:spPr>
          <a:xfrm>
            <a:off x="4968873" y="2135305"/>
            <a:ext cx="6606699" cy="26579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pPr>
            <a:r>
              <a:rPr lang="en-US" sz="2000" b="1" dirty="0" smtClean="0"/>
              <a:t>Identified </a:t>
            </a:r>
            <a:r>
              <a:rPr lang="en-US" sz="2000" b="1" dirty="0"/>
              <a:t>risk </a:t>
            </a:r>
            <a:r>
              <a:rPr lang="en-US" sz="2000" b="1" dirty="0" smtClean="0"/>
              <a:t>species and established a priority list from literature review and consultations with stakeholders and advisors</a:t>
            </a:r>
          </a:p>
          <a:p>
            <a:pPr lvl="1">
              <a:spcBef>
                <a:spcPts val="1800"/>
              </a:spcBef>
            </a:pPr>
            <a:r>
              <a:rPr lang="en-US" sz="2000" b="1" dirty="0" smtClean="0">
                <a:solidFill>
                  <a:srgbClr val="FF0000"/>
                </a:solidFill>
              </a:rPr>
              <a:t>Nearly half of the 12 identified high risk target species of concern are bivalve mussels which attach to substrate (with </a:t>
            </a:r>
            <a:r>
              <a:rPr lang="en-US" sz="2000" b="1" dirty="0" err="1" smtClean="0">
                <a:solidFill>
                  <a:srgbClr val="FF0000"/>
                </a:solidFill>
              </a:rPr>
              <a:t>byssal</a:t>
            </a:r>
            <a:r>
              <a:rPr lang="en-US" sz="2000" b="1" dirty="0" smtClean="0">
                <a:solidFill>
                  <a:srgbClr val="FF0000"/>
                </a:solidFill>
              </a:rPr>
              <a:t> threads, not like an oyster)</a:t>
            </a:r>
          </a:p>
          <a:p>
            <a:pPr lvl="1">
              <a:spcBef>
                <a:spcPts val="1800"/>
              </a:spcBef>
            </a:pPr>
            <a:r>
              <a:rPr lang="en-US" sz="2000" b="1" dirty="0" smtClean="0"/>
              <a:t>Established and launched the draft monitoring plan in November 2021</a:t>
            </a:r>
          </a:p>
          <a:p>
            <a:pPr lvl="1">
              <a:spcBef>
                <a:spcPts val="1800"/>
              </a:spcBef>
            </a:pPr>
            <a:r>
              <a:rPr lang="en-US" sz="2000" b="1" dirty="0"/>
              <a:t>M</a:t>
            </a:r>
            <a:r>
              <a:rPr lang="en-US" sz="2000" b="1" dirty="0" smtClean="0"/>
              <a:t>onitoring (sampling) now in trial phase with improvements and adjustments included to the final monitoring plan</a:t>
            </a:r>
          </a:p>
        </p:txBody>
      </p:sp>
      <p:pic>
        <p:nvPicPr>
          <p:cNvPr id="5" name="Picture 4"/>
          <p:cNvPicPr>
            <a:picLocks noChangeAspect="1"/>
          </p:cNvPicPr>
          <p:nvPr/>
        </p:nvPicPr>
        <p:blipFill>
          <a:blip r:embed="rId2"/>
          <a:stretch>
            <a:fillRect/>
          </a:stretch>
        </p:blipFill>
        <p:spPr>
          <a:xfrm>
            <a:off x="660140" y="1762503"/>
            <a:ext cx="1922612" cy="1813778"/>
          </a:xfrm>
          <a:prstGeom prst="rect">
            <a:avLst/>
          </a:prstGeom>
        </p:spPr>
      </p:pic>
      <p:pic>
        <p:nvPicPr>
          <p:cNvPr id="6" name="Picture 5"/>
          <p:cNvPicPr>
            <a:picLocks noChangeAspect="1"/>
          </p:cNvPicPr>
          <p:nvPr/>
        </p:nvPicPr>
        <p:blipFill>
          <a:blip r:embed="rId3"/>
          <a:stretch>
            <a:fillRect/>
          </a:stretch>
        </p:blipFill>
        <p:spPr>
          <a:xfrm>
            <a:off x="2580278" y="1762503"/>
            <a:ext cx="2138720" cy="1813778"/>
          </a:xfrm>
          <a:prstGeom prst="rect">
            <a:avLst/>
          </a:prstGeom>
        </p:spPr>
      </p:pic>
      <p:pic>
        <p:nvPicPr>
          <p:cNvPr id="7" name="Picture 6"/>
          <p:cNvPicPr>
            <a:picLocks noChangeAspect="1"/>
          </p:cNvPicPr>
          <p:nvPr/>
        </p:nvPicPr>
        <p:blipFill>
          <a:blip r:embed="rId4"/>
          <a:stretch>
            <a:fillRect/>
          </a:stretch>
        </p:blipFill>
        <p:spPr>
          <a:xfrm rot="5400000">
            <a:off x="1341177" y="2895244"/>
            <a:ext cx="2609850" cy="3971925"/>
          </a:xfrm>
          <a:prstGeom prst="rect">
            <a:avLst/>
          </a:prstGeom>
        </p:spPr>
      </p:pic>
      <p:sp>
        <p:nvSpPr>
          <p:cNvPr id="4" name="Down Arrow 3"/>
          <p:cNvSpPr/>
          <p:nvPr/>
        </p:nvSpPr>
        <p:spPr>
          <a:xfrm>
            <a:off x="3380509" y="1762503"/>
            <a:ext cx="166255" cy="6020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82228" y="1408061"/>
            <a:ext cx="4102918" cy="369332"/>
          </a:xfrm>
          <a:prstGeom prst="rect">
            <a:avLst/>
          </a:prstGeom>
          <a:noFill/>
        </p:spPr>
        <p:txBody>
          <a:bodyPr wrap="none" rtlCol="0">
            <a:spAutoFit/>
          </a:bodyPr>
          <a:lstStyle/>
          <a:p>
            <a:r>
              <a:rPr lang="en-US" dirty="0" err="1" smtClean="0">
                <a:solidFill>
                  <a:srgbClr val="92D050"/>
                </a:solidFill>
              </a:rPr>
              <a:t>Bysaal</a:t>
            </a:r>
            <a:r>
              <a:rPr lang="en-US" dirty="0" smtClean="0">
                <a:solidFill>
                  <a:srgbClr val="92D050"/>
                </a:solidFill>
              </a:rPr>
              <a:t> threads used to attach to substrate</a:t>
            </a:r>
            <a:endParaRPr lang="en-US" dirty="0">
              <a:solidFill>
                <a:srgbClr val="92D050"/>
              </a:solidFill>
            </a:endParaRPr>
          </a:p>
        </p:txBody>
      </p:sp>
    </p:spTree>
    <p:extLst>
      <p:ext uri="{BB962C8B-B14F-4D97-AF65-F5344CB8AC3E}">
        <p14:creationId xmlns:p14="http://schemas.microsoft.com/office/powerpoint/2010/main" val="35421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594042"/>
            <a:ext cx="7432766" cy="692967"/>
          </a:xfrm>
        </p:spPr>
        <p:txBody>
          <a:bodyPr>
            <a:normAutofit fontScale="90000"/>
          </a:bodyPr>
          <a:lstStyle/>
          <a:p>
            <a:pPr lvl="0">
              <a:lnSpc>
                <a:spcPct val="100000"/>
              </a:lnSpc>
              <a:spcBef>
                <a:spcPts val="0"/>
              </a:spcBef>
            </a:pPr>
            <a:r>
              <a:rPr lang="x-none" sz="3200" dirty="0">
                <a:solidFill>
                  <a:srgbClr val="2964B4"/>
                </a:solidFill>
                <a:latin typeface="Arial Black" panose="020B0A04020102020204" pitchFamily="34" charset="0"/>
                <a:ea typeface="+mn-ea"/>
                <a:cs typeface="+mn-cs"/>
              </a:rPr>
              <a:t/>
            </a:r>
            <a:br>
              <a:rPr lang="x-none" sz="3200" dirty="0">
                <a:solidFill>
                  <a:srgbClr val="2964B4"/>
                </a:solidFill>
                <a:latin typeface="Arial Black" panose="020B0A04020102020204" pitchFamily="34" charset="0"/>
                <a:ea typeface="+mn-ea"/>
                <a:cs typeface="+mn-cs"/>
              </a:rPr>
            </a:br>
            <a:endParaRPr lang="en-US" dirty="0"/>
          </a:p>
        </p:txBody>
      </p:sp>
      <p:sp>
        <p:nvSpPr>
          <p:cNvPr id="7" name="Rectangle 6"/>
          <p:cNvSpPr/>
          <p:nvPr/>
        </p:nvSpPr>
        <p:spPr>
          <a:xfrm>
            <a:off x="175165" y="1324595"/>
            <a:ext cx="6921589" cy="3293209"/>
          </a:xfrm>
          <a:prstGeom prst="rect">
            <a:avLst/>
          </a:prstGeom>
        </p:spPr>
        <p:txBody>
          <a:bodyPr wrap="square">
            <a:spAutoFit/>
          </a:bodyPr>
          <a:lstStyle/>
          <a:p>
            <a:r>
              <a:rPr lang="en-US" b="1" dirty="0" smtClean="0"/>
              <a:t>First </a:t>
            </a:r>
            <a:r>
              <a:rPr lang="en-US" b="1" dirty="0"/>
              <a:t>phase</a:t>
            </a:r>
            <a:r>
              <a:rPr lang="en-US" b="1" dirty="0" smtClean="0"/>
              <a:t>: </a:t>
            </a:r>
            <a:r>
              <a:rPr lang="en-US" b="1" dirty="0"/>
              <a:t>Initial Port Survey </a:t>
            </a:r>
            <a:r>
              <a:rPr lang="en-US" b="1" dirty="0" smtClean="0"/>
              <a:t>Aug 2021- Dec 2022-</a:t>
            </a:r>
            <a:endParaRPr lang="en-US" dirty="0"/>
          </a:p>
          <a:p>
            <a:pPr marL="285750" indent="-285750">
              <a:buFont typeface="Arial" panose="020B0604020202020204" pitchFamily="34" charset="0"/>
              <a:buChar char="•"/>
            </a:pPr>
            <a:r>
              <a:rPr lang="en-US" dirty="0" smtClean="0"/>
              <a:t>Sample </a:t>
            </a:r>
            <a:r>
              <a:rPr lang="en-US" dirty="0"/>
              <a:t>different </a:t>
            </a:r>
            <a:r>
              <a:rPr lang="en-US" dirty="0" smtClean="0"/>
              <a:t>sources </a:t>
            </a:r>
            <a:r>
              <a:rPr lang="en-US" dirty="0"/>
              <a:t>(water, plankton, </a:t>
            </a:r>
            <a:r>
              <a:rPr lang="en-US" dirty="0" smtClean="0"/>
              <a:t>biofouling on settlement plates)</a:t>
            </a:r>
          </a:p>
          <a:p>
            <a:pPr marL="285750" indent="-285750">
              <a:buFont typeface="Arial" panose="020B0604020202020204" pitchFamily="34" charset="0"/>
              <a:buChar char="•"/>
            </a:pPr>
            <a:r>
              <a:rPr lang="en-US" dirty="0" smtClean="0"/>
              <a:t>Focus </a:t>
            </a:r>
            <a:r>
              <a:rPr lang="en-US" dirty="0"/>
              <a:t>on </a:t>
            </a:r>
            <a:r>
              <a:rPr lang="en-US" dirty="0" smtClean="0"/>
              <a:t>meta-barcoding </a:t>
            </a:r>
            <a:r>
              <a:rPr lang="en-US" dirty="0"/>
              <a:t>development </a:t>
            </a:r>
            <a:r>
              <a:rPr lang="en-US" dirty="0" smtClean="0"/>
              <a:t>&amp; specimen </a:t>
            </a:r>
            <a:r>
              <a:rPr lang="en-US" dirty="0"/>
              <a:t>collection </a:t>
            </a:r>
            <a:r>
              <a:rPr lang="en-US" dirty="0" smtClean="0"/>
              <a:t>for reference material</a:t>
            </a:r>
          </a:p>
          <a:p>
            <a:pPr marL="285750" indent="-285750">
              <a:buFont typeface="Arial" panose="020B0604020202020204" pitchFamily="34" charset="0"/>
              <a:buChar char="•"/>
            </a:pPr>
            <a:r>
              <a:rPr lang="en-US" dirty="0" smtClean="0"/>
              <a:t>Develop targeted qPCR probes for detecting selected species considered high risk if they enter</a:t>
            </a:r>
          </a:p>
          <a:p>
            <a:endParaRPr lang="en-US" sz="28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p:txBody>
      </p:sp>
      <p:sp>
        <p:nvSpPr>
          <p:cNvPr id="8" name="TextBox 7">
            <a:extLst>
              <a:ext uri="{FF2B5EF4-FFF2-40B4-BE49-F238E27FC236}">
                <a16:creationId xmlns:a16="http://schemas.microsoft.com/office/drawing/2014/main" id="{F8CD23BD-3F5C-449A-AF9E-9188A1C44D13}"/>
              </a:ext>
            </a:extLst>
          </p:cNvPr>
          <p:cNvSpPr txBox="1"/>
          <p:nvPr/>
        </p:nvSpPr>
        <p:spPr>
          <a:xfrm>
            <a:off x="352287" y="247377"/>
            <a:ext cx="7909948" cy="1077218"/>
          </a:xfrm>
          <a:prstGeom prst="rect">
            <a:avLst/>
          </a:prstGeom>
          <a:noFill/>
        </p:spPr>
        <p:txBody>
          <a:bodyPr wrap="square" rtlCol="0">
            <a:spAutoFit/>
          </a:bodyPr>
          <a:lstStyle/>
          <a:p>
            <a:r>
              <a:rPr lang="en-US" sz="3200" dirty="0">
                <a:solidFill>
                  <a:srgbClr val="FF0000"/>
                </a:solidFill>
                <a:latin typeface="Arial Black" panose="020B0A04020102020204" pitchFamily="34" charset="0"/>
              </a:rPr>
              <a:t>2</a:t>
            </a:r>
            <a:r>
              <a:rPr lang="en-US" sz="3200" dirty="0" smtClean="0">
                <a:solidFill>
                  <a:srgbClr val="FF0000"/>
                </a:solidFill>
                <a:latin typeface="Arial Black" panose="020B0A04020102020204" pitchFamily="34" charset="0"/>
              </a:rPr>
              <a:t>. Co-Developing a Monitoring </a:t>
            </a:r>
            <a:r>
              <a:rPr lang="en-US" sz="3200" dirty="0">
                <a:solidFill>
                  <a:srgbClr val="FF0000"/>
                </a:solidFill>
                <a:latin typeface="Arial Black" panose="020B0A04020102020204" pitchFamily="34" charset="0"/>
              </a:rPr>
              <a:t>Plan</a:t>
            </a:r>
          </a:p>
          <a:p>
            <a:r>
              <a:rPr lang="en-US" sz="3200" dirty="0" smtClean="0">
                <a:solidFill>
                  <a:srgbClr val="FF0000"/>
                </a:solidFill>
                <a:latin typeface="Arial Black" panose="020B0A04020102020204" pitchFamily="34" charset="0"/>
              </a:rPr>
              <a:t>And Testing/Refining It</a:t>
            </a:r>
            <a:endParaRPr lang="x-none" sz="3200" dirty="0">
              <a:solidFill>
                <a:srgbClr val="FF0000"/>
              </a:solidFill>
              <a:latin typeface="Arial Black" panose="020B0A04020102020204" pitchFamily="34" charset="0"/>
            </a:endParaRPr>
          </a:p>
        </p:txBody>
      </p:sp>
      <p:pic>
        <p:nvPicPr>
          <p:cNvPr id="10" name="Picture 9"/>
          <p:cNvPicPr>
            <a:picLocks noChangeAspect="1"/>
          </p:cNvPicPr>
          <p:nvPr/>
        </p:nvPicPr>
        <p:blipFill>
          <a:blip r:embed="rId2"/>
          <a:stretch>
            <a:fillRect/>
          </a:stretch>
        </p:blipFill>
        <p:spPr>
          <a:xfrm>
            <a:off x="9287691" y="1018903"/>
            <a:ext cx="2338252" cy="4389120"/>
          </a:xfrm>
          <a:prstGeom prst="rect">
            <a:avLst/>
          </a:prstGeom>
        </p:spPr>
      </p:pic>
      <p:pic>
        <p:nvPicPr>
          <p:cNvPr id="4" name="Picture 3"/>
          <p:cNvPicPr>
            <a:picLocks noChangeAspect="1"/>
          </p:cNvPicPr>
          <p:nvPr/>
        </p:nvPicPr>
        <p:blipFill>
          <a:blip r:embed="rId3"/>
          <a:stretch>
            <a:fillRect/>
          </a:stretch>
        </p:blipFill>
        <p:spPr>
          <a:xfrm>
            <a:off x="352287" y="3435531"/>
            <a:ext cx="4266207" cy="3252652"/>
          </a:xfrm>
          <a:prstGeom prst="rect">
            <a:avLst/>
          </a:prstGeom>
        </p:spPr>
      </p:pic>
      <p:pic>
        <p:nvPicPr>
          <p:cNvPr id="11" name="Picture 10"/>
          <p:cNvPicPr>
            <a:picLocks noChangeAspect="1"/>
          </p:cNvPicPr>
          <p:nvPr/>
        </p:nvPicPr>
        <p:blipFill>
          <a:blip r:embed="rId4"/>
          <a:stretch>
            <a:fillRect/>
          </a:stretch>
        </p:blipFill>
        <p:spPr>
          <a:xfrm>
            <a:off x="5121065" y="3435531"/>
            <a:ext cx="3951378" cy="3252652"/>
          </a:xfrm>
          <a:prstGeom prst="rect">
            <a:avLst/>
          </a:prstGeom>
        </p:spPr>
      </p:pic>
    </p:spTree>
    <p:extLst>
      <p:ext uri="{BB962C8B-B14F-4D97-AF65-F5344CB8AC3E}">
        <p14:creationId xmlns:p14="http://schemas.microsoft.com/office/powerpoint/2010/main" val="2321416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192" y="609600"/>
            <a:ext cx="7223760" cy="1208233"/>
          </a:xfrm>
        </p:spPr>
        <p:txBody>
          <a:bodyPr>
            <a:normAutofit fontScale="90000"/>
          </a:bodyPr>
          <a:lstStyle/>
          <a:p>
            <a:r>
              <a:rPr lang="en-US" sz="3600" dirty="0" smtClean="0">
                <a:solidFill>
                  <a:srgbClr val="FF0000"/>
                </a:solidFill>
                <a:latin typeface="Arial Black" panose="020B0A04020102020204" pitchFamily="34" charset="0"/>
              </a:rPr>
              <a:t>2</a:t>
            </a:r>
            <a:r>
              <a:rPr lang="en-US" sz="3600" dirty="0">
                <a:solidFill>
                  <a:srgbClr val="FF0000"/>
                </a:solidFill>
                <a:latin typeface="Arial Black" panose="020B0A04020102020204" pitchFamily="34" charset="0"/>
              </a:rPr>
              <a:t>. </a:t>
            </a:r>
            <a:r>
              <a:rPr lang="en-US" sz="3600" dirty="0" smtClean="0">
                <a:solidFill>
                  <a:srgbClr val="FF0000"/>
                </a:solidFill>
                <a:latin typeface="Arial Black" panose="020B0A04020102020204" pitchFamily="34" charset="0"/>
              </a:rPr>
              <a:t>Co-developing </a:t>
            </a:r>
            <a:r>
              <a:rPr lang="en-US" sz="3600" dirty="0">
                <a:solidFill>
                  <a:srgbClr val="FF0000"/>
                </a:solidFill>
                <a:latin typeface="Arial Black" panose="020B0A04020102020204" pitchFamily="34" charset="0"/>
              </a:rPr>
              <a:t>a </a:t>
            </a:r>
            <a:r>
              <a:rPr lang="en-US" sz="3600" dirty="0" smtClean="0">
                <a:solidFill>
                  <a:srgbClr val="FF0000"/>
                </a:solidFill>
                <a:latin typeface="Arial Black" panose="020B0A04020102020204" pitchFamily="34" charset="0"/>
              </a:rPr>
              <a:t>monitoring plan</a:t>
            </a:r>
            <a:r>
              <a:rPr lang="x-none" dirty="0">
                <a:solidFill>
                  <a:srgbClr val="FF0000"/>
                </a:solidFill>
                <a:latin typeface="Arial Black" panose="020B0A04020102020204" pitchFamily="34" charset="0"/>
              </a:rPr>
              <a:t/>
            </a:r>
            <a:br>
              <a:rPr lang="x-none" dirty="0">
                <a:solidFill>
                  <a:srgbClr val="FF0000"/>
                </a:solidFill>
                <a:latin typeface="Arial Black" panose="020B0A04020102020204" pitchFamily="34" charset="0"/>
              </a:rPr>
            </a:br>
            <a:endParaRPr lang="en-US" dirty="0"/>
          </a:p>
        </p:txBody>
      </p:sp>
      <p:pic>
        <p:nvPicPr>
          <p:cNvPr id="4" name="Picture 3"/>
          <p:cNvPicPr>
            <a:picLocks noChangeAspect="1"/>
          </p:cNvPicPr>
          <p:nvPr/>
        </p:nvPicPr>
        <p:blipFill>
          <a:blip r:embed="rId2"/>
          <a:stretch>
            <a:fillRect/>
          </a:stretch>
        </p:blipFill>
        <p:spPr>
          <a:xfrm>
            <a:off x="8588952" y="116931"/>
            <a:ext cx="3603048" cy="1316850"/>
          </a:xfrm>
          <a:prstGeom prst="rect">
            <a:avLst/>
          </a:prstGeom>
        </p:spPr>
      </p:pic>
      <p:pic>
        <p:nvPicPr>
          <p:cNvPr id="5" name="Picture 4"/>
          <p:cNvPicPr preferRelativeResize="0">
            <a:picLocks/>
          </p:cNvPicPr>
          <p:nvPr/>
        </p:nvPicPr>
        <p:blipFill>
          <a:blip r:embed="rId3"/>
          <a:stretch>
            <a:fillRect/>
          </a:stretch>
        </p:blipFill>
        <p:spPr>
          <a:xfrm>
            <a:off x="130630" y="1430878"/>
            <a:ext cx="2672023" cy="2373494"/>
          </a:xfrm>
          <a:prstGeom prst="rect">
            <a:avLst/>
          </a:prstGeom>
        </p:spPr>
      </p:pic>
      <p:pic>
        <p:nvPicPr>
          <p:cNvPr id="2050" name="Picture 2" descr="Kelly Brown - Discipline of Marine Stud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686" y="1491311"/>
            <a:ext cx="3008664" cy="2100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493301" y="1378418"/>
            <a:ext cx="1365622" cy="1432684"/>
          </a:xfrm>
          <a:prstGeom prst="rect">
            <a:avLst/>
          </a:prstGeom>
        </p:spPr>
      </p:pic>
      <p:sp>
        <p:nvSpPr>
          <p:cNvPr id="3" name="Rectangle 2"/>
          <p:cNvSpPr/>
          <p:nvPr/>
        </p:nvSpPr>
        <p:spPr>
          <a:xfrm>
            <a:off x="436178" y="4850101"/>
            <a:ext cx="6096000" cy="1015663"/>
          </a:xfrm>
          <a:prstGeom prst="rect">
            <a:avLst/>
          </a:prstGeom>
        </p:spPr>
        <p:txBody>
          <a:bodyPr>
            <a:spAutoFit/>
          </a:bodyPr>
          <a:lstStyle/>
          <a:p>
            <a:r>
              <a:rPr lang="en-US" sz="2000" b="1" dirty="0"/>
              <a:t>Second phase: Implementation Jan 2023- Jan 2024 </a:t>
            </a:r>
          </a:p>
          <a:p>
            <a:pPr marL="457200" indent="-457200">
              <a:buFont typeface="Arial" panose="020B0604020202020204" pitchFamily="34" charset="0"/>
              <a:buChar char="•"/>
            </a:pPr>
            <a:r>
              <a:rPr lang="en-US" sz="2000" dirty="0"/>
              <a:t>More frequent sampling &amp; focus on rapid detection of high-risk species with morphology and qPCR</a:t>
            </a:r>
          </a:p>
        </p:txBody>
      </p:sp>
      <p:pic>
        <p:nvPicPr>
          <p:cNvPr id="10" name="Picture 9"/>
          <p:cNvPicPr>
            <a:picLocks noChangeAspect="1"/>
          </p:cNvPicPr>
          <p:nvPr/>
        </p:nvPicPr>
        <p:blipFill>
          <a:blip r:embed="rId6"/>
          <a:stretch>
            <a:fillRect/>
          </a:stretch>
        </p:blipFill>
        <p:spPr>
          <a:xfrm>
            <a:off x="3091895" y="1378418"/>
            <a:ext cx="5751659" cy="2790276"/>
          </a:xfrm>
          <a:prstGeom prst="rect">
            <a:avLst/>
          </a:prstGeom>
        </p:spPr>
      </p:pic>
    </p:spTree>
    <p:extLst>
      <p:ext uri="{BB962C8B-B14F-4D97-AF65-F5344CB8AC3E}">
        <p14:creationId xmlns:p14="http://schemas.microsoft.com/office/powerpoint/2010/main" val="2943792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82" y="462185"/>
            <a:ext cx="3807691" cy="1325563"/>
          </a:xfrm>
        </p:spPr>
        <p:txBody>
          <a:bodyPr>
            <a:normAutofit/>
          </a:bodyPr>
          <a:lstStyle/>
          <a:p>
            <a:r>
              <a:rPr lang="en-US" sz="3200" b="1" dirty="0" smtClean="0">
                <a:solidFill>
                  <a:srgbClr val="FF0000"/>
                </a:solidFill>
                <a:latin typeface="Arial" panose="020B0604020202020204" pitchFamily="34" charset="0"/>
                <a:cs typeface="Arial" panose="020B0604020202020204" pitchFamily="34" charset="0"/>
              </a:rPr>
              <a:t>Preliminary results to date</a:t>
            </a:r>
            <a:endParaRPr lang="en-US" sz="32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9374" y="2506662"/>
            <a:ext cx="9358745" cy="4351338"/>
          </a:xfrm>
        </p:spPr>
        <p:txBody>
          <a:bodyPr/>
          <a:lstStyle/>
          <a:p>
            <a:r>
              <a:rPr lang="en-US" sz="2400" dirty="0" smtClean="0"/>
              <a:t>First ever baseline survey of marine fauna of Suva </a:t>
            </a:r>
            <a:r>
              <a:rPr lang="en-US" sz="2400" dirty="0" err="1" smtClean="0"/>
              <a:t>Harbour</a:t>
            </a:r>
            <a:endParaRPr lang="en-US" sz="2400" dirty="0" smtClean="0"/>
          </a:p>
          <a:p>
            <a:r>
              <a:rPr lang="en-US" sz="2400" dirty="0" smtClean="0"/>
              <a:t>Only one other such survey has been conducted in the USP region (Apia, Samoa) but that did not use molecular tools or look at micro-</a:t>
            </a:r>
            <a:r>
              <a:rPr lang="en-US" sz="2400" dirty="0" err="1" smtClean="0"/>
              <a:t>organisims</a:t>
            </a:r>
            <a:endParaRPr lang="en-US" sz="2400" dirty="0" smtClean="0"/>
          </a:p>
          <a:p>
            <a:r>
              <a:rPr lang="en-US" sz="2400" dirty="0" smtClean="0"/>
              <a:t>Data only from </a:t>
            </a:r>
            <a:r>
              <a:rPr lang="en-US" sz="2400" dirty="0"/>
              <a:t>Morphological Settlement </a:t>
            </a:r>
            <a:r>
              <a:rPr lang="en-US" sz="2400" dirty="0" smtClean="0"/>
              <a:t>Plates (</a:t>
            </a:r>
            <a:r>
              <a:rPr lang="en-US" sz="2400" u="sng" dirty="0" smtClean="0"/>
              <a:t>not</a:t>
            </a:r>
            <a:r>
              <a:rPr lang="en-US" sz="2400" dirty="0" smtClean="0"/>
              <a:t> DNA analysis of plate </a:t>
            </a:r>
            <a:r>
              <a:rPr lang="en-US" sz="2400" dirty="0" err="1" smtClean="0"/>
              <a:t>scapings</a:t>
            </a:r>
            <a:r>
              <a:rPr lang="en-US" sz="2400" dirty="0" smtClean="0"/>
              <a:t> yet)</a:t>
            </a:r>
          </a:p>
          <a:p>
            <a:pPr lvl="1"/>
            <a:r>
              <a:rPr lang="en-US" dirty="0" smtClean="0"/>
              <a:t>112 different </a:t>
            </a:r>
            <a:r>
              <a:rPr lang="en-US" dirty="0" err="1" smtClean="0"/>
              <a:t>morphotaxa</a:t>
            </a:r>
            <a:r>
              <a:rPr lang="en-US" dirty="0" smtClean="0"/>
              <a:t> identified but further resolution likely</a:t>
            </a:r>
          </a:p>
          <a:p>
            <a:pPr lvl="1"/>
            <a:r>
              <a:rPr lang="en-US" dirty="0" smtClean="0"/>
              <a:t>Dominate taxa are phyla </a:t>
            </a:r>
            <a:r>
              <a:rPr lang="en-US" dirty="0" err="1" smtClean="0"/>
              <a:t>Bryozoa</a:t>
            </a:r>
            <a:r>
              <a:rPr lang="en-US" dirty="0" smtClean="0"/>
              <a:t>, Chordata (ascidians), </a:t>
            </a:r>
            <a:r>
              <a:rPr lang="en-US" dirty="0" err="1" smtClean="0"/>
              <a:t>Porifera</a:t>
            </a:r>
            <a:r>
              <a:rPr lang="en-US" dirty="0" smtClean="0"/>
              <a:t> (sponges), </a:t>
            </a:r>
            <a:r>
              <a:rPr lang="en-US" dirty="0" err="1" smtClean="0"/>
              <a:t>Arthropoda</a:t>
            </a:r>
            <a:r>
              <a:rPr lang="en-US" dirty="0" smtClean="0"/>
              <a:t> (barnacles and crabs), </a:t>
            </a:r>
            <a:r>
              <a:rPr lang="en-US" dirty="0" err="1" smtClean="0"/>
              <a:t>Mollusa</a:t>
            </a:r>
            <a:r>
              <a:rPr lang="en-US" dirty="0" smtClean="0"/>
              <a:t> (oysters)</a:t>
            </a:r>
          </a:p>
          <a:p>
            <a:pPr lvl="1"/>
            <a:r>
              <a:rPr lang="en-US" dirty="0" smtClean="0">
                <a:solidFill>
                  <a:srgbClr val="FF0000"/>
                </a:solidFill>
              </a:rPr>
              <a:t>No bivalves (mussels) with </a:t>
            </a:r>
            <a:r>
              <a:rPr lang="en-US" dirty="0" err="1" smtClean="0">
                <a:solidFill>
                  <a:srgbClr val="FF0000"/>
                </a:solidFill>
              </a:rPr>
              <a:t>byssal</a:t>
            </a:r>
            <a:r>
              <a:rPr lang="en-US" dirty="0" smtClean="0">
                <a:solidFill>
                  <a:srgbClr val="FF0000"/>
                </a:solidFill>
              </a:rPr>
              <a:t> threads found </a:t>
            </a:r>
            <a:r>
              <a:rPr lang="en-US" dirty="0" err="1" smtClean="0">
                <a:solidFill>
                  <a:srgbClr val="FF0000"/>
                </a:solidFill>
              </a:rPr>
              <a:t>todate</a:t>
            </a:r>
            <a:endParaRPr lang="en-US" dirty="0" smtClean="0">
              <a:solidFill>
                <a:srgbClr val="FF0000"/>
              </a:solidFill>
            </a:endParaRPr>
          </a:p>
          <a:p>
            <a:pPr marL="457200" lvl="1" indent="0">
              <a:buNone/>
            </a:pPr>
            <a:endParaRPr lang="en-US" dirty="0" smtClean="0"/>
          </a:p>
          <a:p>
            <a:pPr lvl="1"/>
            <a:endParaRPr lang="en-US"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21653" r="21818" b="-92"/>
          <a:stretch/>
        </p:blipFill>
        <p:spPr>
          <a:xfrm>
            <a:off x="4159086" y="164385"/>
            <a:ext cx="2733354" cy="2177892"/>
          </a:xfrm>
          <a:prstGeom prst="rect">
            <a:avLst/>
          </a:prstGeo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33029" t="16970" r="34783" b="27812"/>
          <a:stretch/>
        </p:blipFill>
        <p:spPr>
          <a:xfrm>
            <a:off x="9801628" y="97845"/>
            <a:ext cx="2207492" cy="3786909"/>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val="0"/>
              </a:ext>
            </a:extLst>
          </a:blip>
          <a:srcRect l="26699" t="30035" r="14984" b="36701"/>
          <a:stretch/>
        </p:blipFill>
        <p:spPr>
          <a:xfrm rot="16200000">
            <a:off x="7316390" y="18278"/>
            <a:ext cx="2244432" cy="2403566"/>
          </a:xfrm>
          <a:prstGeom prst="rect">
            <a:avLst/>
          </a:prstGeom>
        </p:spPr>
      </p:pic>
      <p:pic>
        <p:nvPicPr>
          <p:cNvPr id="8" name="Picture 7"/>
          <p:cNvPicPr>
            <a:picLocks noChangeAspect="1"/>
          </p:cNvPicPr>
          <p:nvPr/>
        </p:nvPicPr>
        <p:blipFill rotWithShape="1">
          <a:blip r:embed="rId5" cstate="hqprint">
            <a:extLst>
              <a:ext uri="{28A0092B-C50C-407E-A947-70E740481C1C}">
                <a14:useLocalDpi xmlns:a14="http://schemas.microsoft.com/office/drawing/2010/main" val="0"/>
              </a:ext>
            </a:extLst>
          </a:blip>
          <a:srcRect l="43031" t="7294" r="17350" b="52050"/>
          <a:stretch/>
        </p:blipFill>
        <p:spPr>
          <a:xfrm>
            <a:off x="10128595" y="4405946"/>
            <a:ext cx="1786314" cy="1833017"/>
          </a:xfrm>
          <a:prstGeom prst="rect">
            <a:avLst/>
          </a:prstGeom>
        </p:spPr>
      </p:pic>
    </p:spTree>
    <p:extLst>
      <p:ext uri="{BB962C8B-B14F-4D97-AF65-F5344CB8AC3E}">
        <p14:creationId xmlns:p14="http://schemas.microsoft.com/office/powerpoint/2010/main" val="299219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3296</TotalTime>
  <Words>2034</Words>
  <Application>Microsoft Office PowerPoint</Application>
  <PresentationFormat>Widescreen</PresentationFormat>
  <Paragraphs>567</Paragraphs>
  <Slides>19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Black</vt:lpstr>
      <vt:lpstr>Calibri</vt:lpstr>
      <vt:lpstr>Calibri Light</vt:lpstr>
      <vt:lpstr>Lato</vt:lpstr>
      <vt:lpstr>Wingdings</vt:lpstr>
      <vt:lpstr>Office Theme</vt:lpstr>
      <vt:lpstr>3_Office Theme</vt:lpstr>
      <vt:lpstr>PowerPoint Presentation</vt:lpstr>
      <vt:lpstr>PowerPoint Presentation</vt:lpstr>
      <vt:lpstr>PowerPoint Presentation</vt:lpstr>
      <vt:lpstr>1. Close work with local stakeholders</vt:lpstr>
      <vt:lpstr>PowerPoint Presentation</vt:lpstr>
      <vt:lpstr>PowerPoint Presentation</vt:lpstr>
      <vt:lpstr> </vt:lpstr>
      <vt:lpstr>2. Co-developing a monitoring plan </vt:lpstr>
      <vt:lpstr>Preliminary results to date</vt:lpstr>
      <vt:lpstr>Preliminary results to date</vt:lpstr>
      <vt:lpstr>PowerPoint Presentation</vt:lpstr>
      <vt:lpstr>PowerPoint Presentation</vt:lpstr>
      <vt:lpstr>PowerPoint Presentation</vt:lpstr>
      <vt:lpstr>PowerPoint Presentation</vt:lpstr>
      <vt:lpstr>5. Awareness and National  Contributions</vt:lpstr>
      <vt:lpstr>Challenges and Lessons Learned so Far</vt:lpstr>
      <vt:lpstr>PacMAN Contributes to Fiji’s commitment to International Policy Frameworks via &amp; National Planning &amp; Reporting</vt:lpstr>
      <vt:lpstr>PowerPoint Presentation</vt:lpstr>
      <vt:lpstr>Update on the monitoring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Saara Suominen</dc:creator>
  <cp:lastModifiedBy>Joape Ginigini</cp:lastModifiedBy>
  <cp:revision>210</cp:revision>
  <dcterms:created xsi:type="dcterms:W3CDTF">2020-10-09T11:45:24Z</dcterms:created>
  <dcterms:modified xsi:type="dcterms:W3CDTF">2022-11-09T17:59:54Z</dcterms:modified>
</cp:coreProperties>
</file>