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70" r:id="rId11"/>
    <p:sldId id="265" r:id="rId12"/>
    <p:sldId id="268" r:id="rId13"/>
    <p:sldId id="269" r:id="rId14"/>
    <p:sldId id="266" r:id="rId15"/>
    <p:sldId id="267" r:id="rId1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AC03"/>
    <a:srgbClr val="F0B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9"/>
    <p:restoredTop sz="94730"/>
  </p:normalViewPr>
  <p:slideViewPr>
    <p:cSldViewPr snapToGrid="0">
      <p:cViewPr varScale="1">
        <p:scale>
          <a:sx n="119" d="100"/>
          <a:sy n="119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8FD9E-BEBF-9440-A59D-7E58B3251EFB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03A69-91ED-454A-B02C-DD6A0A7E28F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817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Decision support framework, goal is to support authorities in deciding priorities and resource allocation for monitoring and possibly mitigation of biological invasions.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8894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82876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80104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5994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495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44081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56207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Risk is calculated as the combination of the likelihood and the impact of a certain outcome. Risk levels can be used to allocate resources, depending on risk tolerance.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5594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2361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154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830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547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7776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1258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Data driven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03A69-91ED-454A-B02C-DD6A0A7E28F4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722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71237-A50C-271B-18A9-D6FEB299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411A9-BA14-9CEA-6835-4DBFF409B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9F506-3F02-8307-373E-8BF14002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536BD-AD61-D46D-1909-37848BF5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7EFF-344E-DDD5-EE30-A89D8055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332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BB0A-D936-4E2A-C31D-7ADBD3F5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39B90-4B4B-FCA8-3762-A392A5BEE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A90E9-425A-460A-5868-61F777E1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321F7-7AF9-8DE8-513B-9A74C351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63414-D1FF-F22E-D489-5522373D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1169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D0BEC2-9FF9-0294-D385-6D587CFC5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8FFC4-F974-E9E1-20E4-A43D76607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4DB80-68A2-0CA3-D9AD-1CA5EF3A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EED1-BD9B-B747-0A9F-3CC8090D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2E0C9-8A53-4442-9601-9197F3CA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616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B3687-B895-5CF1-EF62-AD3BD009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59FE5-0024-A1D3-0598-FB5A3CE6E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6F44F-68A8-A52A-DE75-C2BE545E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73299-82F3-609A-50A6-9101E507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97A2D-CB07-658F-8C7B-C6CB3941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753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55DC-15E3-173C-0DD7-AF94F459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6F97-0194-C69B-14E4-AC4B0A17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1A44C-4644-65CB-5BBB-033CF0B0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D4842-9557-11FC-B7E3-208216A6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6FEFC-D85B-F1C9-39E4-7DB6F688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660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A8ED9-8EEB-59D7-392E-907579946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8BBB-2E23-F821-F2E8-7DE0F0543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62BDF-8731-9039-4002-4DD015D73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14FF6-5C81-803E-DF90-D5E552AE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63D8B-3BAA-1F4B-392A-97996D11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FDE9E-974E-3A29-D15B-43CE1688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4864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F305-F26B-0428-1BB2-960AACAD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B9547-2F17-56BB-4E16-5008EB844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F4EF6-46AF-24C5-D952-3F33C9A07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B6F6E-4049-497D-DED0-742F30224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1366EF-541F-E636-E79A-27FA40704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54D071-B582-49FC-BB76-AAB8D13A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3ED57-DF90-D4F0-3A06-109E2B02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1465D3-E969-E8D2-7C87-CB04E4EB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2235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9239-3AC7-5354-6588-FBA3E0D38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FDB5D-31B8-3DC6-39BF-5BA2AE34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D437A-51B7-1141-5DAE-B367B22D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BFF93-A594-6EEA-98FB-D3B431CD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76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CA10B-BDE9-E5CD-F0D1-C0BD9D55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1B0AA-4E7B-431B-C5D5-8BDFD7BC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46E4C-E1C5-87E0-7982-E246A6DB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2914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FDFB9-3379-F981-3097-0B3D017E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94004-5E7A-7C87-1826-39BB0053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3A041-0AE4-C193-74E1-10EF85EA6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0A564-A436-7776-C073-1209CB37E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8C510-4C9B-0A12-B08C-422CFEA1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0DD62-F7BC-E19F-0BA6-97982720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235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1916-3101-A53A-E90C-CE597AAAD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F620B-0257-9A31-0562-94F83431E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C40A6-1D3D-18F0-C447-888F4245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D2D5B-2F82-F581-C4EE-0E33908C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D3229-EF11-81C1-2F03-34D57526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7BA63-C547-10DB-2991-B40DC648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59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349B1-87E2-19D9-CE15-D2AD2170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0B972-8123-7200-275F-460B1F46E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01701-C872-3329-9DE5-0C036921D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AABC-7298-1E43-BA17-6D43616AAD75}" type="datetimeFigureOut">
              <a:rPr lang="en-BE" smtClean="0"/>
              <a:t>09/11/2022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41EBD-8DB4-2206-A1EF-E77D45825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96B7B-D065-C680-98A6-725AC8750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775CD-AACF-ED4D-99C2-5F5DD257B91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184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obis.github.io/pacman-decision-suppor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A2678-3DB4-0A8C-81F0-4C8D6739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20" y="-1"/>
            <a:ext cx="8108114" cy="686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1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32D72-FB56-F1F3-5A99-B68986D37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5636" y="-1"/>
            <a:ext cx="8108114" cy="686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B5C54C-86D7-0DD9-1942-696052F01422}"/>
              </a:ext>
            </a:extLst>
          </p:cNvPr>
          <p:cNvSpPr/>
          <p:nvPr/>
        </p:nvSpPr>
        <p:spPr>
          <a:xfrm>
            <a:off x="11086438" y="75112"/>
            <a:ext cx="1024786" cy="502373"/>
          </a:xfrm>
          <a:prstGeom prst="roundRect">
            <a:avLst>
              <a:gd name="adj" fmla="val 16035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E6B4BF-09C7-4F41-CE96-5FFFAA2928C3}"/>
              </a:ext>
            </a:extLst>
          </p:cNvPr>
          <p:cNvSpPr/>
          <p:nvPr/>
        </p:nvSpPr>
        <p:spPr>
          <a:xfrm>
            <a:off x="5311374" y="1620057"/>
            <a:ext cx="1202157" cy="2350694"/>
          </a:xfrm>
          <a:prstGeom prst="roundRect">
            <a:avLst>
              <a:gd name="adj" fmla="val 9923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4F89B-1D4F-80E8-26C0-F7DE1EAD04C0}"/>
              </a:ext>
            </a:extLst>
          </p:cNvPr>
          <p:cNvSpPr/>
          <p:nvPr/>
        </p:nvSpPr>
        <p:spPr>
          <a:xfrm>
            <a:off x="9778251" y="2174255"/>
            <a:ext cx="1024786" cy="502373"/>
          </a:xfrm>
          <a:prstGeom prst="roundRect">
            <a:avLst>
              <a:gd name="adj" fmla="val 16035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3A5EF-59D1-109D-4492-8CF4DAD20D6E}"/>
              </a:ext>
            </a:extLst>
          </p:cNvPr>
          <p:cNvSpPr txBox="1"/>
          <p:nvPr/>
        </p:nvSpPr>
        <p:spPr>
          <a:xfrm>
            <a:off x="8603426" y="147802"/>
            <a:ext cx="117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E6AC03"/>
                </a:solidFill>
              </a:rPr>
              <a:t>detections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8CD54C-F8CF-630D-7B99-AEA80E9FE7F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996019" y="517134"/>
            <a:ext cx="196976" cy="46917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C512107-9CAE-119A-D9A5-3917619DD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74255"/>
            <a:ext cx="4005925" cy="2335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999F60-EBED-5C59-6F65-9B8B8AA76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37292"/>
            <a:ext cx="4005925" cy="24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32D72-FB56-F1F3-5A99-B68986D37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5636" y="-1"/>
            <a:ext cx="8108114" cy="686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B5C54C-86D7-0DD9-1942-696052F01422}"/>
              </a:ext>
            </a:extLst>
          </p:cNvPr>
          <p:cNvSpPr/>
          <p:nvPr/>
        </p:nvSpPr>
        <p:spPr>
          <a:xfrm>
            <a:off x="11086438" y="75112"/>
            <a:ext cx="1024786" cy="502373"/>
          </a:xfrm>
          <a:prstGeom prst="roundRect">
            <a:avLst>
              <a:gd name="adj" fmla="val 16035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B815BD-F67A-D0F7-A0E1-183FA82470E9}"/>
              </a:ext>
            </a:extLst>
          </p:cNvPr>
          <p:cNvSpPr/>
          <p:nvPr/>
        </p:nvSpPr>
        <p:spPr>
          <a:xfrm>
            <a:off x="9770038" y="1132877"/>
            <a:ext cx="1024786" cy="502373"/>
          </a:xfrm>
          <a:prstGeom prst="roundRect">
            <a:avLst>
              <a:gd name="adj" fmla="val 16035"/>
            </a:avLst>
          </a:prstGeom>
          <a:noFill/>
          <a:ln w="381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E6B4BF-09C7-4F41-CE96-5FFFAA2928C3}"/>
              </a:ext>
            </a:extLst>
          </p:cNvPr>
          <p:cNvSpPr/>
          <p:nvPr/>
        </p:nvSpPr>
        <p:spPr>
          <a:xfrm>
            <a:off x="5311374" y="1620057"/>
            <a:ext cx="1202157" cy="2350694"/>
          </a:xfrm>
          <a:prstGeom prst="roundRect">
            <a:avLst>
              <a:gd name="adj" fmla="val 9923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4F89B-1D4F-80E8-26C0-F7DE1EAD04C0}"/>
              </a:ext>
            </a:extLst>
          </p:cNvPr>
          <p:cNvSpPr/>
          <p:nvPr/>
        </p:nvSpPr>
        <p:spPr>
          <a:xfrm>
            <a:off x="9778251" y="2174255"/>
            <a:ext cx="1024786" cy="502373"/>
          </a:xfrm>
          <a:prstGeom prst="roundRect">
            <a:avLst>
              <a:gd name="adj" fmla="val 16035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3A5EF-59D1-109D-4492-8CF4DAD20D6E}"/>
              </a:ext>
            </a:extLst>
          </p:cNvPr>
          <p:cNvSpPr txBox="1"/>
          <p:nvPr/>
        </p:nvSpPr>
        <p:spPr>
          <a:xfrm>
            <a:off x="8603426" y="147802"/>
            <a:ext cx="117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E6AC03"/>
                </a:solidFill>
              </a:rPr>
              <a:t>detections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8CD54C-F8CF-630D-7B99-AEA80E9FE7FC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996019" y="517134"/>
            <a:ext cx="196976" cy="46917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C512107-9CAE-119A-D9A5-3917619DD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74255"/>
            <a:ext cx="4005925" cy="2335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999F60-EBED-5C59-6F65-9B8B8AA76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37292"/>
            <a:ext cx="4005925" cy="24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D83BD-167E-AEFB-326B-AB57B91E9408}"/>
              </a:ext>
            </a:extLst>
          </p:cNvPr>
          <p:cNvSpPr txBox="1"/>
          <p:nvPr/>
        </p:nvSpPr>
        <p:spPr>
          <a:xfrm>
            <a:off x="433227" y="1530067"/>
            <a:ext cx="837256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Data sources</a:t>
            </a:r>
          </a:p>
          <a:p>
            <a:endParaRPr lang="en-BE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BE" b="1" dirty="0"/>
              <a:t>Distribution data (detections)</a:t>
            </a:r>
            <a:r>
              <a:rPr lang="en-BE" dirty="0"/>
              <a:t>: OBIS (including PacMAN detections), GBIF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BE" b="1" dirty="0"/>
              <a:t>Distribution data (literature) + native/introduced ranges</a:t>
            </a:r>
            <a:r>
              <a:rPr lang="en-BE" dirty="0"/>
              <a:t>: WRiMS, GISD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BE" b="1" dirty="0"/>
              <a:t>Environmental layers</a:t>
            </a:r>
            <a:r>
              <a:rPr lang="en-BE" dirty="0"/>
              <a:t>: Bio-ORACLE, Copernicus Climate Data Store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BE" b="1" dirty="0"/>
              <a:t>Port connectivity / AIS / port call data</a:t>
            </a:r>
            <a:r>
              <a:rPr lang="en-BE" dirty="0"/>
              <a:t>: UN Global Platform, commercial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BE" b="1" dirty="0"/>
              <a:t>Hydrodynamics: </a:t>
            </a:r>
            <a:r>
              <a:rPr lang="en-BE" dirty="0"/>
              <a:t>Lagrangian trajectories from OLTraj</a:t>
            </a:r>
          </a:p>
          <a:p>
            <a:pPr marL="285750" indent="-285750">
              <a:buFontTx/>
              <a:buChar char="-"/>
            </a:pP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6EC83-39A1-8073-EC80-F3E4C1E75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063" y="0"/>
            <a:ext cx="4006937" cy="5298272"/>
          </a:xfrm>
          <a:prstGeom prst="rect">
            <a:avLst/>
          </a:prstGeom>
        </p:spPr>
      </p:pic>
      <p:pic>
        <p:nvPicPr>
          <p:cNvPr id="8196" name="Picture 4" descr="New versions of the Bio-Oracle dataset v2.2 and the R package sdmpredictors v2.10.0 are available">
            <a:extLst>
              <a:ext uri="{FF2B5EF4-FFF2-40B4-BE49-F238E27FC236}">
                <a16:creationId xmlns:a16="http://schemas.microsoft.com/office/drawing/2014/main" id="{F87F7552-DF3E-F901-B9EB-76B53624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91" y="4718778"/>
            <a:ext cx="4006937" cy="168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0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D83BD-167E-AEFB-326B-AB57B91E9408}"/>
              </a:ext>
            </a:extLst>
          </p:cNvPr>
          <p:cNvSpPr txBox="1"/>
          <p:nvPr/>
        </p:nvSpPr>
        <p:spPr>
          <a:xfrm>
            <a:off x="433227" y="1530067"/>
            <a:ext cx="11228062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Discussion points</a:t>
            </a:r>
          </a:p>
          <a:p>
            <a:endParaRPr lang="en-BE" b="1" dirty="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What </a:t>
            </a:r>
            <a:r>
              <a:rPr lang="en-BE" sz="16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types of risk analyses or signals</a:t>
            </a: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would you like to get from the system? For example: high risk species for a particular area or the wider region, high risk vessels based on port of origin, just detections in or near your area.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 you expect alerts to be </a:t>
            </a:r>
            <a:r>
              <a:rPr lang="en-BE" sz="16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vetted by an expert</a:t>
            </a: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or do you prefer receiving machine generated alerts which may need verification?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How would you like to </a:t>
            </a:r>
            <a:r>
              <a:rPr lang="en-BE" sz="16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integrate the PacMAN decision support system</a:t>
            </a: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into your operational processes?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 there an interest in </a:t>
            </a:r>
            <a:r>
              <a:rPr lang="en-BE" sz="16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tracking management action</a:t>
            </a:r>
            <a:r>
              <a:rPr lang="en-BE" sz="1600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through the decision support system?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Is there any need for </a:t>
            </a:r>
            <a:r>
              <a:rPr lang="en-BE" sz="16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managing information related to alien invasive species</a:t>
            </a: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which is not covered by existing databases such as WRiMS, GISD, and the CABI Invasive Species Compendium?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Are there </a:t>
            </a:r>
            <a:r>
              <a:rPr lang="en-BE" sz="16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any other features</a:t>
            </a:r>
            <a:r>
              <a:rPr lang="en-BE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which the PacMAN decision support system could deliver but we haven't thought of?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2734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0B913D-40C1-789F-3D77-0D1EA5E52E49}"/>
              </a:ext>
            </a:extLst>
          </p:cNvPr>
          <p:cNvSpPr txBox="1"/>
          <p:nvPr/>
        </p:nvSpPr>
        <p:spPr>
          <a:xfrm>
            <a:off x="2415958" y="2967335"/>
            <a:ext cx="7360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Notes on the PacMAN decision support system, including data exploration for some target species and distribution model code, are available from:</a:t>
            </a:r>
          </a:p>
          <a:p>
            <a:r>
              <a:rPr lang="en-GB" dirty="0">
                <a:hlinkClick r:id="rId4"/>
              </a:rPr>
              <a:t>https://iobis.github.io/pacman-decision-support/</a:t>
            </a:r>
            <a:r>
              <a:rPr lang="en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436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550EAC-CA53-DDA6-F38A-E753F9267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1" y="1891448"/>
            <a:ext cx="5466474" cy="4246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BD64EA-3711-DA4E-AD9A-882D5B170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461" y="720246"/>
            <a:ext cx="5917984" cy="45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D6C1E1-378C-E6F2-4058-C8EE161D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99" y="1188015"/>
            <a:ext cx="7426801" cy="44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A2678-3DB4-0A8C-81F0-4C8D6739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20" y="-1"/>
            <a:ext cx="8108114" cy="686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D2F8E144-878C-F520-94F4-C19E614EB071}"/>
              </a:ext>
            </a:extLst>
          </p:cNvPr>
          <p:cNvSpPr/>
          <p:nvPr/>
        </p:nvSpPr>
        <p:spPr>
          <a:xfrm rot="19684634">
            <a:off x="4199152" y="774560"/>
            <a:ext cx="463463" cy="1102290"/>
          </a:xfrm>
          <a:prstGeom prst="downArrow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04210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A2678-3DB4-0A8C-81F0-4C8D6739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20" y="-1"/>
            <a:ext cx="8108114" cy="686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D2F8E144-878C-F520-94F4-C19E614EB071}"/>
              </a:ext>
            </a:extLst>
          </p:cNvPr>
          <p:cNvSpPr/>
          <p:nvPr/>
        </p:nvSpPr>
        <p:spPr>
          <a:xfrm rot="2201578">
            <a:off x="8620839" y="146409"/>
            <a:ext cx="463463" cy="1102290"/>
          </a:xfrm>
          <a:prstGeom prst="downArrow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28905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F54A2-0561-86DA-A73D-8F0CD82F8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135" y="534963"/>
            <a:ext cx="8243862" cy="5245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2B9E0-EBF6-871C-72C0-0B558D6945B1}"/>
              </a:ext>
            </a:extLst>
          </p:cNvPr>
          <p:cNvSpPr txBox="1"/>
          <p:nvPr/>
        </p:nvSpPr>
        <p:spPr>
          <a:xfrm>
            <a:off x="433228" y="4058432"/>
            <a:ext cx="2621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URWPalladioL"/>
              </a:rPr>
              <a:t>UK </a:t>
            </a:r>
            <a:r>
              <a:rPr lang="en-GB" sz="1800" dirty="0" err="1">
                <a:effectLst/>
                <a:latin typeface="URWPalladioL"/>
              </a:rPr>
              <a:t>Cefas</a:t>
            </a:r>
            <a:r>
              <a:rPr lang="en-GB" sz="1800" dirty="0">
                <a:effectLst/>
                <a:latin typeface="URWPalladioL"/>
              </a:rPr>
              <a:t> Aquatic Species</a:t>
            </a:r>
          </a:p>
          <a:p>
            <a:r>
              <a:rPr lang="en-GB" sz="1800" dirty="0">
                <a:effectLst/>
                <a:latin typeface="URWPalladioL"/>
              </a:rPr>
              <a:t>Invasiveness</a:t>
            </a:r>
            <a:r>
              <a:rPr lang="en-GB" dirty="0">
                <a:latin typeface="URWPalladioL"/>
              </a:rPr>
              <a:t> </a:t>
            </a:r>
            <a:r>
              <a:rPr lang="en-GB" sz="1800" dirty="0">
                <a:effectLst/>
                <a:latin typeface="URWPalladioL"/>
              </a:rPr>
              <a:t>Screening Kit</a:t>
            </a:r>
          </a:p>
          <a:p>
            <a:r>
              <a:rPr lang="en-BE" dirty="0"/>
              <a:t>(AS-ISK) results </a:t>
            </a:r>
            <a:r>
              <a:rPr lang="en-GB" dirty="0"/>
              <a:t>f</a:t>
            </a:r>
            <a:r>
              <a:rPr lang="en-BE" dirty="0"/>
              <a:t>rom</a:t>
            </a:r>
          </a:p>
          <a:p>
            <a:r>
              <a:rPr lang="en-BE" dirty="0"/>
              <a:t>Paganelli et al. 2021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89857FB-6280-C358-2075-140304C4C5EC}"/>
              </a:ext>
            </a:extLst>
          </p:cNvPr>
          <p:cNvSpPr/>
          <p:nvPr/>
        </p:nvSpPr>
        <p:spPr>
          <a:xfrm>
            <a:off x="4633671" y="1365122"/>
            <a:ext cx="1957629" cy="717678"/>
          </a:xfrm>
          <a:prstGeom prst="roundRect">
            <a:avLst>
              <a:gd name="adj" fmla="val 17836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B0AA2B4-91CB-439C-158C-CDDD4A46642B}"/>
              </a:ext>
            </a:extLst>
          </p:cNvPr>
          <p:cNvSpPr/>
          <p:nvPr/>
        </p:nvSpPr>
        <p:spPr>
          <a:xfrm>
            <a:off x="6591300" y="1365123"/>
            <a:ext cx="2806700" cy="717678"/>
          </a:xfrm>
          <a:prstGeom prst="roundRect">
            <a:avLst>
              <a:gd name="adj" fmla="val 15313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864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2B9E0-EBF6-871C-72C0-0B558D6945B1}"/>
              </a:ext>
            </a:extLst>
          </p:cNvPr>
          <p:cNvSpPr txBox="1"/>
          <p:nvPr/>
        </p:nvSpPr>
        <p:spPr>
          <a:xfrm>
            <a:off x="333020" y="4534422"/>
            <a:ext cx="424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URWPalladioL"/>
              </a:rPr>
              <a:t>US Fish &amp; Wildlife Service</a:t>
            </a:r>
          </a:p>
          <a:p>
            <a:r>
              <a:rPr lang="en-GB" sz="1800" dirty="0">
                <a:effectLst/>
                <a:latin typeface="URWPalladioL"/>
              </a:rPr>
              <a:t>Ecological Risk Screening Summaries (ERSS)</a:t>
            </a:r>
          </a:p>
          <a:p>
            <a:r>
              <a:rPr lang="en-GB" dirty="0">
                <a:latin typeface="URWPalladioL"/>
              </a:rPr>
              <a:t>decision tree and risk ranking</a:t>
            </a:r>
            <a:endParaRPr lang="en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67874-95DD-A2DD-5123-5B93106D8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510" y="242600"/>
            <a:ext cx="6329282" cy="5248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337460-6C8B-E9E9-E83D-26BE0F695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" y="1970290"/>
            <a:ext cx="5923507" cy="192113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A8DA3FB-32A8-2804-A3F8-67B60AA5AB2E}"/>
              </a:ext>
            </a:extLst>
          </p:cNvPr>
          <p:cNvSpPr/>
          <p:nvPr/>
        </p:nvSpPr>
        <p:spPr>
          <a:xfrm>
            <a:off x="282619" y="3070161"/>
            <a:ext cx="1546179" cy="479863"/>
          </a:xfrm>
          <a:prstGeom prst="roundRect">
            <a:avLst>
              <a:gd name="adj" fmla="val 26803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8BD726-4A7D-A310-5ABA-4AB0F0F6427E}"/>
              </a:ext>
            </a:extLst>
          </p:cNvPr>
          <p:cNvSpPr/>
          <p:nvPr/>
        </p:nvSpPr>
        <p:spPr>
          <a:xfrm>
            <a:off x="3713940" y="2495773"/>
            <a:ext cx="1363670" cy="392053"/>
          </a:xfrm>
          <a:prstGeom prst="roundRect">
            <a:avLst>
              <a:gd name="adj" fmla="val 26803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2625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AD20C-09DD-9B7A-6D09-B4B8AC7C1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64" b="24326"/>
          <a:stretch/>
        </p:blipFill>
        <p:spPr>
          <a:xfrm>
            <a:off x="2745808" y="78888"/>
            <a:ext cx="6254381" cy="6284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C2B9E0-EBF6-871C-72C0-0B558D6945B1}"/>
              </a:ext>
            </a:extLst>
          </p:cNvPr>
          <p:cNvSpPr txBox="1"/>
          <p:nvPr/>
        </p:nvSpPr>
        <p:spPr>
          <a:xfrm>
            <a:off x="252186" y="5060331"/>
            <a:ext cx="3393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URWPalladioL"/>
              </a:rPr>
              <a:t>Australian Government</a:t>
            </a:r>
          </a:p>
          <a:p>
            <a:r>
              <a:rPr lang="en-GB" sz="1800" dirty="0">
                <a:effectLst/>
                <a:latin typeface="URWPalladioL"/>
              </a:rPr>
              <a:t>Department of Agriculture, </a:t>
            </a:r>
          </a:p>
          <a:p>
            <a:r>
              <a:rPr lang="en-GB" sz="1800" dirty="0">
                <a:effectLst/>
                <a:latin typeface="URWPalladioL"/>
              </a:rPr>
              <a:t>Fisheries</a:t>
            </a:r>
            <a:r>
              <a:rPr lang="en-GB" dirty="0">
                <a:latin typeface="URWPalladioL"/>
              </a:rPr>
              <a:t> </a:t>
            </a:r>
            <a:r>
              <a:rPr lang="en-GB" sz="1800" dirty="0">
                <a:effectLst/>
                <a:latin typeface="URWPalladioL"/>
              </a:rPr>
              <a:t>&amp; Forestry (DAFF)</a:t>
            </a:r>
            <a:endParaRPr lang="en-BE" dirty="0"/>
          </a:p>
          <a:p>
            <a:r>
              <a:rPr lang="en-GB" sz="1800" dirty="0">
                <a:effectLst/>
                <a:latin typeface="URWPalladioL"/>
              </a:rPr>
              <a:t>Species biofouling risk assessment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8FFD9E5-0E3B-9934-B077-2260861CDF90}"/>
              </a:ext>
            </a:extLst>
          </p:cNvPr>
          <p:cNvSpPr/>
          <p:nvPr/>
        </p:nvSpPr>
        <p:spPr>
          <a:xfrm>
            <a:off x="5080711" y="1692734"/>
            <a:ext cx="3471618" cy="1652894"/>
          </a:xfrm>
          <a:prstGeom prst="roundRect">
            <a:avLst>
              <a:gd name="adj" fmla="val 10354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DD0095E-5692-54A8-F9F1-707F24BCB2DD}"/>
              </a:ext>
            </a:extLst>
          </p:cNvPr>
          <p:cNvSpPr/>
          <p:nvPr/>
        </p:nvSpPr>
        <p:spPr>
          <a:xfrm>
            <a:off x="5080711" y="3345627"/>
            <a:ext cx="3471618" cy="3098203"/>
          </a:xfrm>
          <a:prstGeom prst="roundRect">
            <a:avLst>
              <a:gd name="adj" fmla="val 5002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B7BDE-C55A-ACF0-BD98-9F43B3C9D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25" t="75553" r="6928" b="7763"/>
          <a:stretch/>
        </p:blipFill>
        <p:spPr>
          <a:xfrm>
            <a:off x="8674187" y="2893807"/>
            <a:ext cx="3517812" cy="14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0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31E97-23DA-EAD6-8DF6-3D801B8A3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7275" y="319882"/>
            <a:ext cx="6749178" cy="5715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B5C54C-86D7-0DD9-1942-696052F01422}"/>
              </a:ext>
            </a:extLst>
          </p:cNvPr>
          <p:cNvSpPr/>
          <p:nvPr/>
        </p:nvSpPr>
        <p:spPr>
          <a:xfrm>
            <a:off x="10807611" y="332408"/>
            <a:ext cx="1024786" cy="502373"/>
          </a:xfrm>
          <a:prstGeom prst="roundRect">
            <a:avLst>
              <a:gd name="adj" fmla="val 16035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D540B-9857-0251-57D6-37E572B76C67}"/>
              </a:ext>
            </a:extLst>
          </p:cNvPr>
          <p:cNvSpPr txBox="1"/>
          <p:nvPr/>
        </p:nvSpPr>
        <p:spPr>
          <a:xfrm>
            <a:off x="376267" y="5120190"/>
            <a:ext cx="411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URWPalladioL"/>
              </a:rPr>
              <a:t>OSPAR HELCOM Ballast Water Exemptions</a:t>
            </a:r>
          </a:p>
          <a:p>
            <a:r>
              <a:rPr lang="en-GB" sz="1800" dirty="0">
                <a:effectLst/>
                <a:latin typeface="URWPalladioL"/>
              </a:rPr>
              <a:t>Decision Support Tool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129AC-E907-CC04-AFB7-5D003E221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28" y="2122431"/>
            <a:ext cx="4324156" cy="28754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B815BD-F67A-D0F7-A0E1-183FA82470E9}"/>
              </a:ext>
            </a:extLst>
          </p:cNvPr>
          <p:cNvSpPr/>
          <p:nvPr/>
        </p:nvSpPr>
        <p:spPr>
          <a:xfrm>
            <a:off x="9707408" y="2084853"/>
            <a:ext cx="1024786" cy="502373"/>
          </a:xfrm>
          <a:prstGeom prst="roundRect">
            <a:avLst>
              <a:gd name="adj" fmla="val 16035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E6B4BF-09C7-4F41-CE96-5FFFAA2928C3}"/>
              </a:ext>
            </a:extLst>
          </p:cNvPr>
          <p:cNvSpPr/>
          <p:nvPr/>
        </p:nvSpPr>
        <p:spPr>
          <a:xfrm>
            <a:off x="6087987" y="1620058"/>
            <a:ext cx="1024786" cy="2050068"/>
          </a:xfrm>
          <a:prstGeom prst="roundRect">
            <a:avLst>
              <a:gd name="adj" fmla="val 9923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2184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31E97-23DA-EAD6-8DF6-3D801B8A3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7275" y="319882"/>
            <a:ext cx="6749178" cy="5715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57D72-DC61-B338-81A6-6C581F7C6E47}"/>
              </a:ext>
            </a:extLst>
          </p:cNvPr>
          <p:cNvSpPr txBox="1"/>
          <p:nvPr/>
        </p:nvSpPr>
        <p:spPr>
          <a:xfrm>
            <a:off x="433228" y="319882"/>
            <a:ext cx="4372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400" dirty="0">
                <a:solidFill>
                  <a:schemeClr val="accent1"/>
                </a:solidFill>
              </a:rPr>
              <a:t>Risk analysis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a</a:t>
            </a:r>
            <a:r>
              <a:rPr lang="en-BE" sz="2400" dirty="0">
                <a:solidFill>
                  <a:schemeClr val="accent1"/>
                </a:solidFill>
              </a:rPr>
              <a:t>nd decision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5046C5-1F0F-5E57-4B52-0C448B6FB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82" y="5780473"/>
            <a:ext cx="3088710" cy="960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08E6C-D328-DCFF-553E-FFCA9CE6A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67" y="2736861"/>
            <a:ext cx="4429265" cy="228618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B5C54C-86D7-0DD9-1942-696052F01422}"/>
              </a:ext>
            </a:extLst>
          </p:cNvPr>
          <p:cNvSpPr/>
          <p:nvPr/>
        </p:nvSpPr>
        <p:spPr>
          <a:xfrm>
            <a:off x="10820137" y="319882"/>
            <a:ext cx="1024786" cy="2235428"/>
          </a:xfrm>
          <a:prstGeom prst="roundRect">
            <a:avLst>
              <a:gd name="adj" fmla="val 10950"/>
            </a:avLst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D540B-9857-0251-57D6-37E572B76C67}"/>
              </a:ext>
            </a:extLst>
          </p:cNvPr>
          <p:cNvSpPr txBox="1"/>
          <p:nvPr/>
        </p:nvSpPr>
        <p:spPr>
          <a:xfrm>
            <a:off x="376267" y="5120190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URWPalladioL"/>
              </a:rPr>
              <a:t>Vessel-Check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43773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471</Words>
  <Application>Microsoft Macintosh PowerPoint</Application>
  <PresentationFormat>Widescreen</PresentationFormat>
  <Paragraphs>81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URWPalladioL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Provoost, Pieter</dc:creator>
  <cp:lastModifiedBy>Provoost, Pieter</cp:lastModifiedBy>
  <cp:revision>50</cp:revision>
  <dcterms:created xsi:type="dcterms:W3CDTF">2022-10-20T09:15:37Z</dcterms:created>
  <dcterms:modified xsi:type="dcterms:W3CDTF">2022-11-09T10:10:17Z</dcterms:modified>
</cp:coreProperties>
</file>