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7" r:id="rId3"/>
  </p:sldMasterIdLst>
  <p:notesMasterIdLst>
    <p:notesMasterId r:id="rId14"/>
  </p:notesMasterIdLst>
  <p:sldIdLst>
    <p:sldId id="3520" r:id="rId4"/>
    <p:sldId id="3566" r:id="rId5"/>
    <p:sldId id="3590" r:id="rId6"/>
    <p:sldId id="3523" r:id="rId7"/>
    <p:sldId id="3524" r:id="rId8"/>
    <p:sldId id="3591" r:id="rId9"/>
    <p:sldId id="3592" r:id="rId10"/>
    <p:sldId id="3526" r:id="rId11"/>
    <p:sldId id="3527" r:id="rId12"/>
    <p:sldId id="356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CA6B32-B114-4B0E-B779-C8683BD96F5F}">
          <p14:sldIdLst>
            <p14:sldId id="3520"/>
            <p14:sldId id="3566"/>
            <p14:sldId id="3590"/>
            <p14:sldId id="3523"/>
            <p14:sldId id="3524"/>
            <p14:sldId id="3591"/>
            <p14:sldId id="3592"/>
            <p14:sldId id="3526"/>
            <p14:sldId id="3527"/>
            <p14:sldId id="35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476" autoAdjust="0"/>
  </p:normalViewPr>
  <p:slideViewPr>
    <p:cSldViewPr snapToGrid="0">
      <p:cViewPr varScale="1">
        <p:scale>
          <a:sx n="58" d="100"/>
          <a:sy n="58" d="100"/>
        </p:scale>
        <p:origin x="95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y, Celine" userId="ac6bc63d-c9fe-40f5-9c9f-0f90122993d1" providerId="ADAL" clId="{2ED51EA1-BF41-4374-A48C-6B8E8B22B2B0}"/>
    <pc:docChg chg="delSld modSection">
      <pc:chgData name="Tiffay, Celine" userId="ac6bc63d-c9fe-40f5-9c9f-0f90122993d1" providerId="ADAL" clId="{2ED51EA1-BF41-4374-A48C-6B8E8B22B2B0}" dt="2022-12-16T13:35:26.882" v="28" actId="47"/>
      <pc:docMkLst>
        <pc:docMk/>
      </pc:docMkLst>
      <pc:sldChg chg="del">
        <pc:chgData name="Tiffay, Celine" userId="ac6bc63d-c9fe-40f5-9c9f-0f90122993d1" providerId="ADAL" clId="{2ED51EA1-BF41-4374-A48C-6B8E8B22B2B0}" dt="2022-12-16T13:35:03.696" v="1" actId="47"/>
        <pc:sldMkLst>
          <pc:docMk/>
          <pc:sldMk cId="4010134209" sldId="383"/>
        </pc:sldMkLst>
      </pc:sldChg>
      <pc:sldChg chg="del">
        <pc:chgData name="Tiffay, Celine" userId="ac6bc63d-c9fe-40f5-9c9f-0f90122993d1" providerId="ADAL" clId="{2ED51EA1-BF41-4374-A48C-6B8E8B22B2B0}" dt="2022-12-16T13:35:21.262" v="23" actId="47"/>
        <pc:sldMkLst>
          <pc:docMk/>
          <pc:sldMk cId="1675260837" sldId="3474"/>
        </pc:sldMkLst>
      </pc:sldChg>
      <pc:sldChg chg="del">
        <pc:chgData name="Tiffay, Celine" userId="ac6bc63d-c9fe-40f5-9c9f-0f90122993d1" providerId="ADAL" clId="{2ED51EA1-BF41-4374-A48C-6B8E8B22B2B0}" dt="2022-12-16T13:35:20.579" v="22" actId="47"/>
        <pc:sldMkLst>
          <pc:docMk/>
          <pc:sldMk cId="1217321750" sldId="3482"/>
        </pc:sldMkLst>
      </pc:sldChg>
      <pc:sldChg chg="del">
        <pc:chgData name="Tiffay, Celine" userId="ac6bc63d-c9fe-40f5-9c9f-0f90122993d1" providerId="ADAL" clId="{2ED51EA1-BF41-4374-A48C-6B8E8B22B2B0}" dt="2022-12-16T13:35:07.933" v="12" actId="47"/>
        <pc:sldMkLst>
          <pc:docMk/>
          <pc:sldMk cId="114187382" sldId="3483"/>
        </pc:sldMkLst>
      </pc:sldChg>
      <pc:sldChg chg="del">
        <pc:chgData name="Tiffay, Celine" userId="ac6bc63d-c9fe-40f5-9c9f-0f90122993d1" providerId="ADAL" clId="{2ED51EA1-BF41-4374-A48C-6B8E8B22B2B0}" dt="2022-12-16T13:35:24.501" v="27" actId="47"/>
        <pc:sldMkLst>
          <pc:docMk/>
          <pc:sldMk cId="3553648019" sldId="3504"/>
        </pc:sldMkLst>
      </pc:sldChg>
      <pc:sldChg chg="del">
        <pc:chgData name="Tiffay, Celine" userId="ac6bc63d-c9fe-40f5-9c9f-0f90122993d1" providerId="ADAL" clId="{2ED51EA1-BF41-4374-A48C-6B8E8B22B2B0}" dt="2022-12-16T13:35:20.232" v="21" actId="47"/>
        <pc:sldMkLst>
          <pc:docMk/>
          <pc:sldMk cId="1591386603" sldId="3509"/>
        </pc:sldMkLst>
      </pc:sldChg>
      <pc:sldChg chg="del">
        <pc:chgData name="Tiffay, Celine" userId="ac6bc63d-c9fe-40f5-9c9f-0f90122993d1" providerId="ADAL" clId="{2ED51EA1-BF41-4374-A48C-6B8E8B22B2B0}" dt="2022-12-16T13:35:05.295" v="4" actId="47"/>
        <pc:sldMkLst>
          <pc:docMk/>
          <pc:sldMk cId="423469753" sldId="3513"/>
        </pc:sldMkLst>
      </pc:sldChg>
      <pc:sldChg chg="del">
        <pc:chgData name="Tiffay, Celine" userId="ac6bc63d-c9fe-40f5-9c9f-0f90122993d1" providerId="ADAL" clId="{2ED51EA1-BF41-4374-A48C-6B8E8B22B2B0}" dt="2022-12-16T13:35:08.263" v="13" actId="47"/>
        <pc:sldMkLst>
          <pc:docMk/>
          <pc:sldMk cId="1978351519" sldId="3518"/>
        </pc:sldMkLst>
      </pc:sldChg>
      <pc:sldChg chg="del">
        <pc:chgData name="Tiffay, Celine" userId="ac6bc63d-c9fe-40f5-9c9f-0f90122993d1" providerId="ADAL" clId="{2ED51EA1-BF41-4374-A48C-6B8E8B22B2B0}" dt="2022-12-16T13:35:21.896" v="24" actId="47"/>
        <pc:sldMkLst>
          <pc:docMk/>
          <pc:sldMk cId="2127237608" sldId="3534"/>
        </pc:sldMkLst>
      </pc:sldChg>
      <pc:sldChg chg="del">
        <pc:chgData name="Tiffay, Celine" userId="ac6bc63d-c9fe-40f5-9c9f-0f90122993d1" providerId="ADAL" clId="{2ED51EA1-BF41-4374-A48C-6B8E8B22B2B0}" dt="2022-12-16T13:35:18.914" v="17" actId="47"/>
        <pc:sldMkLst>
          <pc:docMk/>
          <pc:sldMk cId="1669717930" sldId="3547"/>
        </pc:sldMkLst>
      </pc:sldChg>
      <pc:sldChg chg="del">
        <pc:chgData name="Tiffay, Celine" userId="ac6bc63d-c9fe-40f5-9c9f-0f90122993d1" providerId="ADAL" clId="{2ED51EA1-BF41-4374-A48C-6B8E8B22B2B0}" dt="2022-12-16T13:35:04.031" v="2" actId="47"/>
        <pc:sldMkLst>
          <pc:docMk/>
          <pc:sldMk cId="985616307" sldId="3551"/>
        </pc:sldMkLst>
      </pc:sldChg>
      <pc:sldChg chg="del">
        <pc:chgData name="Tiffay, Celine" userId="ac6bc63d-c9fe-40f5-9c9f-0f90122993d1" providerId="ADAL" clId="{2ED51EA1-BF41-4374-A48C-6B8E8B22B2B0}" dt="2022-12-16T13:35:03.515" v="0" actId="47"/>
        <pc:sldMkLst>
          <pc:docMk/>
          <pc:sldMk cId="742583500" sldId="3556"/>
        </pc:sldMkLst>
      </pc:sldChg>
      <pc:sldChg chg="del">
        <pc:chgData name="Tiffay, Celine" userId="ac6bc63d-c9fe-40f5-9c9f-0f90122993d1" providerId="ADAL" clId="{2ED51EA1-BF41-4374-A48C-6B8E8B22B2B0}" dt="2022-12-16T13:35:07.034" v="11" actId="47"/>
        <pc:sldMkLst>
          <pc:docMk/>
          <pc:sldMk cId="2778844349" sldId="3563"/>
        </pc:sldMkLst>
      </pc:sldChg>
      <pc:sldChg chg="del">
        <pc:chgData name="Tiffay, Celine" userId="ac6bc63d-c9fe-40f5-9c9f-0f90122993d1" providerId="ADAL" clId="{2ED51EA1-BF41-4374-A48C-6B8E8B22B2B0}" dt="2022-12-16T13:35:19.584" v="19" actId="47"/>
        <pc:sldMkLst>
          <pc:docMk/>
          <pc:sldMk cId="3333534770" sldId="3564"/>
        </pc:sldMkLst>
      </pc:sldChg>
      <pc:sldChg chg="del">
        <pc:chgData name="Tiffay, Celine" userId="ac6bc63d-c9fe-40f5-9c9f-0f90122993d1" providerId="ADAL" clId="{2ED51EA1-BF41-4374-A48C-6B8E8B22B2B0}" dt="2022-12-16T13:35:18.529" v="16" actId="47"/>
        <pc:sldMkLst>
          <pc:docMk/>
          <pc:sldMk cId="231161513" sldId="3565"/>
        </pc:sldMkLst>
      </pc:sldChg>
      <pc:sldChg chg="del">
        <pc:chgData name="Tiffay, Celine" userId="ac6bc63d-c9fe-40f5-9c9f-0f90122993d1" providerId="ADAL" clId="{2ED51EA1-BF41-4374-A48C-6B8E8B22B2B0}" dt="2022-12-16T13:35:26.882" v="28" actId="47"/>
        <pc:sldMkLst>
          <pc:docMk/>
          <pc:sldMk cId="1053928544" sldId="3567"/>
        </pc:sldMkLst>
      </pc:sldChg>
      <pc:sldChg chg="del">
        <pc:chgData name="Tiffay, Celine" userId="ac6bc63d-c9fe-40f5-9c9f-0f90122993d1" providerId="ADAL" clId="{2ED51EA1-BF41-4374-A48C-6B8E8B22B2B0}" dt="2022-12-16T13:35:18.107" v="15" actId="47"/>
        <pc:sldMkLst>
          <pc:docMk/>
          <pc:sldMk cId="2102099666" sldId="3568"/>
        </pc:sldMkLst>
      </pc:sldChg>
      <pc:sldChg chg="del">
        <pc:chgData name="Tiffay, Celine" userId="ac6bc63d-c9fe-40f5-9c9f-0f90122993d1" providerId="ADAL" clId="{2ED51EA1-BF41-4374-A48C-6B8E8B22B2B0}" dt="2022-12-16T13:35:04.815" v="3" actId="47"/>
        <pc:sldMkLst>
          <pc:docMk/>
          <pc:sldMk cId="3921830743" sldId="3582"/>
        </pc:sldMkLst>
      </pc:sldChg>
      <pc:sldChg chg="del">
        <pc:chgData name="Tiffay, Celine" userId="ac6bc63d-c9fe-40f5-9c9f-0f90122993d1" providerId="ADAL" clId="{2ED51EA1-BF41-4374-A48C-6B8E8B22B2B0}" dt="2022-12-16T13:35:05.723" v="5" actId="47"/>
        <pc:sldMkLst>
          <pc:docMk/>
          <pc:sldMk cId="2220153237" sldId="3583"/>
        </pc:sldMkLst>
      </pc:sldChg>
      <pc:sldChg chg="del">
        <pc:chgData name="Tiffay, Celine" userId="ac6bc63d-c9fe-40f5-9c9f-0f90122993d1" providerId="ADAL" clId="{2ED51EA1-BF41-4374-A48C-6B8E8B22B2B0}" dt="2022-12-16T13:35:06.025" v="6" actId="47"/>
        <pc:sldMkLst>
          <pc:docMk/>
          <pc:sldMk cId="3023235497" sldId="3584"/>
        </pc:sldMkLst>
      </pc:sldChg>
      <pc:sldChg chg="del">
        <pc:chgData name="Tiffay, Celine" userId="ac6bc63d-c9fe-40f5-9c9f-0f90122993d1" providerId="ADAL" clId="{2ED51EA1-BF41-4374-A48C-6B8E8B22B2B0}" dt="2022-12-16T13:35:06.250" v="7" actId="47"/>
        <pc:sldMkLst>
          <pc:docMk/>
          <pc:sldMk cId="927571505" sldId="3585"/>
        </pc:sldMkLst>
      </pc:sldChg>
      <pc:sldChg chg="del">
        <pc:chgData name="Tiffay, Celine" userId="ac6bc63d-c9fe-40f5-9c9f-0f90122993d1" providerId="ADAL" clId="{2ED51EA1-BF41-4374-A48C-6B8E8B22B2B0}" dt="2022-12-16T13:35:06.454" v="8" actId="47"/>
        <pc:sldMkLst>
          <pc:docMk/>
          <pc:sldMk cId="1395726966" sldId="3586"/>
        </pc:sldMkLst>
      </pc:sldChg>
      <pc:sldChg chg="del">
        <pc:chgData name="Tiffay, Celine" userId="ac6bc63d-c9fe-40f5-9c9f-0f90122993d1" providerId="ADAL" clId="{2ED51EA1-BF41-4374-A48C-6B8E8B22B2B0}" dt="2022-12-16T13:35:06.659" v="9" actId="47"/>
        <pc:sldMkLst>
          <pc:docMk/>
          <pc:sldMk cId="643688467" sldId="3587"/>
        </pc:sldMkLst>
      </pc:sldChg>
      <pc:sldChg chg="del">
        <pc:chgData name="Tiffay, Celine" userId="ac6bc63d-c9fe-40f5-9c9f-0f90122993d1" providerId="ADAL" clId="{2ED51EA1-BF41-4374-A48C-6B8E8B22B2B0}" dt="2022-12-16T13:35:06.853" v="10" actId="47"/>
        <pc:sldMkLst>
          <pc:docMk/>
          <pc:sldMk cId="4152051562" sldId="3588"/>
        </pc:sldMkLst>
      </pc:sldChg>
      <pc:sldChg chg="del">
        <pc:chgData name="Tiffay, Celine" userId="ac6bc63d-c9fe-40f5-9c9f-0f90122993d1" providerId="ADAL" clId="{2ED51EA1-BF41-4374-A48C-6B8E8B22B2B0}" dt="2022-12-16T13:35:09.982" v="14" actId="47"/>
        <pc:sldMkLst>
          <pc:docMk/>
          <pc:sldMk cId="3247741151" sldId="3589"/>
        </pc:sldMkLst>
      </pc:sldChg>
      <pc:sldChg chg="del">
        <pc:chgData name="Tiffay, Celine" userId="ac6bc63d-c9fe-40f5-9c9f-0f90122993d1" providerId="ADAL" clId="{2ED51EA1-BF41-4374-A48C-6B8E8B22B2B0}" dt="2022-12-16T13:35:23.604" v="26" actId="47"/>
        <pc:sldMkLst>
          <pc:docMk/>
          <pc:sldMk cId="3132017554" sldId="3595"/>
        </pc:sldMkLst>
      </pc:sldChg>
      <pc:sldChg chg="del">
        <pc:chgData name="Tiffay, Celine" userId="ac6bc63d-c9fe-40f5-9c9f-0f90122993d1" providerId="ADAL" clId="{2ED51EA1-BF41-4374-A48C-6B8E8B22B2B0}" dt="2022-12-16T13:35:22.656" v="25" actId="47"/>
        <pc:sldMkLst>
          <pc:docMk/>
          <pc:sldMk cId="2059749700" sldId="3596"/>
        </pc:sldMkLst>
      </pc:sldChg>
      <pc:sldChg chg="del">
        <pc:chgData name="Tiffay, Celine" userId="ac6bc63d-c9fe-40f5-9c9f-0f90122993d1" providerId="ADAL" clId="{2ED51EA1-BF41-4374-A48C-6B8E8B22B2B0}" dt="2022-12-16T13:35:19.872" v="20" actId="47"/>
        <pc:sldMkLst>
          <pc:docMk/>
          <pc:sldMk cId="3628810654" sldId="3597"/>
        </pc:sldMkLst>
      </pc:sldChg>
      <pc:sldChg chg="del">
        <pc:chgData name="Tiffay, Celine" userId="ac6bc63d-c9fe-40f5-9c9f-0f90122993d1" providerId="ADAL" clId="{2ED51EA1-BF41-4374-A48C-6B8E8B22B2B0}" dt="2022-12-16T13:35:19.309" v="18" actId="47"/>
        <pc:sldMkLst>
          <pc:docMk/>
          <pc:sldMk cId="813534244" sldId="35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EF31C-4C97-4CD7-AE1B-25774F2E91C2}"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31C8D-077A-4644-A7DD-289709AEB2AE}" type="slidenum">
              <a:rPr lang="en-US" smtClean="0"/>
              <a:t>‹#›</a:t>
            </a:fld>
            <a:endParaRPr lang="en-US"/>
          </a:p>
        </p:txBody>
      </p:sp>
    </p:spTree>
    <p:extLst>
      <p:ext uri="{BB962C8B-B14F-4D97-AF65-F5344CB8AC3E}">
        <p14:creationId xmlns:p14="http://schemas.microsoft.com/office/powerpoint/2010/main" val="251420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55B3A-F9BB-419E-94F8-F6C4477A78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97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39c5abce6_4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lvl="0" indent="0" algn="just" rtl="0">
              <a:spcBef>
                <a:spcPts val="0"/>
              </a:spcBef>
              <a:spcAft>
                <a:spcPts val="0"/>
              </a:spcAft>
              <a:buSzPts val="1100"/>
              <a:buNone/>
            </a:pPr>
            <a:endParaRPr dirty="0"/>
          </a:p>
        </p:txBody>
      </p:sp>
      <p:sp>
        <p:nvSpPr>
          <p:cNvPr id="188" name="Google Shape;188;g1039c5abce6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4485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39c5abce6_4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lvl="0" indent="0" algn="just" rtl="0">
              <a:spcBef>
                <a:spcPts val="0"/>
              </a:spcBef>
              <a:spcAft>
                <a:spcPts val="0"/>
              </a:spcAft>
              <a:buSzPts val="1100"/>
              <a:buNone/>
            </a:pPr>
            <a:endParaRPr dirty="0"/>
          </a:p>
        </p:txBody>
      </p:sp>
      <p:sp>
        <p:nvSpPr>
          <p:cNvPr id="188" name="Google Shape;188;g1039c5abce6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2086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39c5abce6_4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lvl="0" indent="0" algn="just" rtl="0">
              <a:spcBef>
                <a:spcPts val="0"/>
              </a:spcBef>
              <a:spcAft>
                <a:spcPts val="0"/>
              </a:spcAft>
              <a:buSzPts val="1100"/>
              <a:buNone/>
            </a:pPr>
            <a:endParaRPr dirty="0"/>
          </a:p>
        </p:txBody>
      </p:sp>
      <p:sp>
        <p:nvSpPr>
          <p:cNvPr id="188" name="Google Shape;188;g1039c5abce6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3951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39c5abce6_4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lvl="0" indent="0" algn="just" rtl="0">
              <a:spcBef>
                <a:spcPts val="0"/>
              </a:spcBef>
              <a:spcAft>
                <a:spcPts val="0"/>
              </a:spcAft>
              <a:buSzPts val="1100"/>
              <a:buNone/>
            </a:pPr>
            <a:endParaRPr dirty="0"/>
          </a:p>
        </p:txBody>
      </p:sp>
      <p:sp>
        <p:nvSpPr>
          <p:cNvPr id="188" name="Google Shape;188;g1039c5abce6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9838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39c5abce6_4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lvl="0" indent="0" algn="just" rtl="0">
              <a:spcBef>
                <a:spcPts val="0"/>
              </a:spcBef>
              <a:spcAft>
                <a:spcPts val="0"/>
              </a:spcAft>
              <a:buSzPts val="1100"/>
              <a:buNone/>
            </a:pPr>
            <a:endParaRPr dirty="0"/>
          </a:p>
        </p:txBody>
      </p:sp>
      <p:sp>
        <p:nvSpPr>
          <p:cNvPr id="188" name="Google Shape;188;g1039c5abce6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341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39c5abce6_4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lvl="0" indent="0" algn="just" rtl="0">
              <a:spcBef>
                <a:spcPts val="0"/>
              </a:spcBef>
              <a:spcAft>
                <a:spcPts val="0"/>
              </a:spcAft>
              <a:buSzPts val="1100"/>
              <a:buNone/>
            </a:pPr>
            <a:r>
              <a:rPr lang="en-US" dirty="0"/>
              <a:t>Shapefiles linked to step 1 of MSP</a:t>
            </a:r>
            <a:endParaRPr dirty="0"/>
          </a:p>
        </p:txBody>
      </p:sp>
      <p:sp>
        <p:nvSpPr>
          <p:cNvPr id="188" name="Google Shape;188;g1039c5abce6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2533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39c5abce6_4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lvl="0" indent="0" algn="just" rtl="0">
              <a:spcBef>
                <a:spcPts val="0"/>
              </a:spcBef>
              <a:spcAft>
                <a:spcPts val="0"/>
              </a:spcAft>
              <a:buSzPts val="1100"/>
              <a:buNone/>
            </a:pPr>
            <a:r>
              <a:rPr lang="en-US" dirty="0"/>
              <a:t>Shapefiles linked to step 1 of MSP</a:t>
            </a:r>
            <a:endParaRPr dirty="0"/>
          </a:p>
        </p:txBody>
      </p:sp>
      <p:sp>
        <p:nvSpPr>
          <p:cNvPr id="188" name="Google Shape;188;g1039c5abce6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6890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39c5abce6_4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lvl="0" indent="0" algn="just" rtl="0">
              <a:spcBef>
                <a:spcPts val="0"/>
              </a:spcBef>
              <a:spcAft>
                <a:spcPts val="0"/>
              </a:spcAft>
              <a:buSzPts val="1100"/>
              <a:buNone/>
            </a:pPr>
            <a:endParaRPr dirty="0"/>
          </a:p>
        </p:txBody>
      </p:sp>
      <p:sp>
        <p:nvSpPr>
          <p:cNvPr id="188" name="Google Shape;188;g1039c5abce6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685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39c5abce6_4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lvl="0" indent="0" algn="just" rtl="0">
              <a:spcBef>
                <a:spcPts val="0"/>
              </a:spcBef>
              <a:spcAft>
                <a:spcPts val="0"/>
              </a:spcAft>
              <a:buSzPts val="1100"/>
              <a:buNone/>
            </a:pPr>
            <a:endParaRPr dirty="0"/>
          </a:p>
        </p:txBody>
      </p:sp>
      <p:sp>
        <p:nvSpPr>
          <p:cNvPr id="188" name="Google Shape;188;g1039c5abce6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5884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1C62-F1AF-42A5-BD67-B7E61F0AC4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2843CD-465C-4600-BC00-D563886426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FC0C69-F76F-4D80-B48C-168C2F158C28}"/>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5" name="Footer Placeholder 4">
            <a:extLst>
              <a:ext uri="{FF2B5EF4-FFF2-40B4-BE49-F238E27FC236}">
                <a16:creationId xmlns:a16="http://schemas.microsoft.com/office/drawing/2014/main" id="{87E76312-C71C-4E1E-B2E8-338F3AB5E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5F3AC-57CF-4067-BD36-984CEF7F5E9E}"/>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304382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F6D03-95CC-4E83-865A-3B66BBE990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35F473-2DDC-4147-A7AE-00C9D9BF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214D6-2DA9-4E52-8216-AB4A765ABDAD}"/>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5" name="Footer Placeholder 4">
            <a:extLst>
              <a:ext uri="{FF2B5EF4-FFF2-40B4-BE49-F238E27FC236}">
                <a16:creationId xmlns:a16="http://schemas.microsoft.com/office/drawing/2014/main" id="{47352E4F-485E-4552-B05E-73584B969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2A814-7B17-4C03-838A-CCA2E66F33FE}"/>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2999668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AE1FF-AC18-4293-9190-E451A8C0D1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1542C2-522C-4B1E-9E79-E675DC9E27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21B93-B1AA-4A4C-8444-92198D8F444C}"/>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5" name="Footer Placeholder 4">
            <a:extLst>
              <a:ext uri="{FF2B5EF4-FFF2-40B4-BE49-F238E27FC236}">
                <a16:creationId xmlns:a16="http://schemas.microsoft.com/office/drawing/2014/main" id="{0C0F6285-62D2-4A77-8B9B-B19A4DD2C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0D513-BD25-4768-9D58-2C82A9E399F6}"/>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3402893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p:cNvSpPr/>
          <p:nvPr userDrawn="1"/>
        </p:nvSpPr>
        <p:spPr>
          <a:xfrm rot="5400000">
            <a:off x="1412796"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
        <p:nvSpPr>
          <p:cNvPr id="2" name="Rectangle 1"/>
          <p:cNvSpPr/>
          <p:nvPr userDrawn="1"/>
        </p:nvSpPr>
        <p:spPr>
          <a:xfrm>
            <a:off x="0"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a:extLst>
              <a:ext uri="{FF2B5EF4-FFF2-40B4-BE49-F238E27FC236}">
                <a16:creationId xmlns:a16="http://schemas.microsoft.com/office/drawing/2014/main" id="{06F47C58-E686-410D-A080-804664D176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1785648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ontent Slide 1">
  <p:cSld name="1_Content Slide 1">
    <p:spTree>
      <p:nvGrpSpPr>
        <p:cNvPr id="1" name="Shape 35"/>
        <p:cNvGrpSpPr/>
        <p:nvPr/>
      </p:nvGrpSpPr>
      <p:grpSpPr>
        <a:xfrm>
          <a:off x="0" y="0"/>
          <a:ext cx="0" cy="0"/>
          <a:chOff x="0" y="0"/>
          <a:chExt cx="0" cy="0"/>
        </a:xfrm>
      </p:grpSpPr>
      <p:sp>
        <p:nvSpPr>
          <p:cNvPr id="36" name="Google Shape;36;p28"/>
          <p:cNvSpPr/>
          <p:nvPr/>
        </p:nvSpPr>
        <p:spPr>
          <a:xfrm>
            <a:off x="0" y="6336080"/>
            <a:ext cx="12192000" cy="521921"/>
          </a:xfrm>
          <a:prstGeom prst="rect">
            <a:avLst/>
          </a:prstGeom>
          <a:gradFill>
            <a:gsLst>
              <a:gs pos="0">
                <a:srgbClr val="004983"/>
              </a:gs>
              <a:gs pos="100000">
                <a:srgbClr val="0077D4"/>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 name="Google Shape;37;p28"/>
          <p:cNvSpPr>
            <a:spLocks noGrp="1"/>
          </p:cNvSpPr>
          <p:nvPr>
            <p:ph type="pic" idx="2"/>
          </p:nvPr>
        </p:nvSpPr>
        <p:spPr>
          <a:xfrm>
            <a:off x="6890876" y="971034"/>
            <a:ext cx="4711701" cy="5129355"/>
          </a:xfrm>
          <a:prstGeom prst="rect">
            <a:avLst/>
          </a:prstGeom>
          <a:solidFill>
            <a:srgbClr val="F2F2F2"/>
          </a:solidFill>
          <a:ln>
            <a:noFill/>
          </a:ln>
        </p:spPr>
      </p:sp>
      <p:sp>
        <p:nvSpPr>
          <p:cNvPr id="38" name="Google Shape;38;p28"/>
          <p:cNvSpPr/>
          <p:nvPr/>
        </p:nvSpPr>
        <p:spPr>
          <a:xfrm>
            <a:off x="-1065" y="28"/>
            <a:ext cx="12191998" cy="758619"/>
          </a:xfrm>
          <a:prstGeom prst="rect">
            <a:avLst/>
          </a:prstGeom>
          <a:gradFill>
            <a:gsLst>
              <a:gs pos="0">
                <a:srgbClr val="0077D4"/>
              </a:gs>
              <a:gs pos="100000">
                <a:srgbClr val="004983"/>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baseline="-25000">
              <a:solidFill>
                <a:schemeClr val="dk1"/>
              </a:solidFill>
              <a:latin typeface="Calibri"/>
              <a:ea typeface="Calibri"/>
              <a:cs typeface="Calibri"/>
              <a:sym typeface="Calibri"/>
            </a:endParaRPr>
          </a:p>
        </p:txBody>
      </p:sp>
      <p:sp>
        <p:nvSpPr>
          <p:cNvPr id="39" name="Google Shape;39;p28"/>
          <p:cNvSpPr txBox="1">
            <a:spLocks noGrp="1"/>
          </p:cNvSpPr>
          <p:nvPr>
            <p:ph type="body" idx="1"/>
          </p:nvPr>
        </p:nvSpPr>
        <p:spPr>
          <a:xfrm>
            <a:off x="420877" y="959561"/>
            <a:ext cx="5675123" cy="51408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4A84"/>
              </a:buClr>
              <a:buSzPts val="1350"/>
              <a:buFont typeface="Arial"/>
              <a:buNone/>
              <a:defRPr sz="1350" b="1">
                <a:solidFill>
                  <a:schemeClr val="dk1"/>
                </a:solidFill>
              </a:defRPr>
            </a:lvl1pPr>
            <a:lvl2pPr marL="914400" lvl="1" indent="-228600" algn="l">
              <a:lnSpc>
                <a:spcPct val="90000"/>
              </a:lnSpc>
              <a:spcBef>
                <a:spcPts val="500"/>
              </a:spcBef>
              <a:spcAft>
                <a:spcPts val="0"/>
              </a:spcAft>
              <a:buClr>
                <a:srgbClr val="024A84"/>
              </a:buClr>
              <a:buSzPts val="1050"/>
              <a:buFont typeface="Arial"/>
              <a:buNone/>
              <a:defRPr sz="1050" b="1">
                <a:solidFill>
                  <a:srgbClr val="0077D4"/>
                </a:solidFill>
              </a:defRPr>
            </a:lvl2pPr>
            <a:lvl3pPr marL="1371600" lvl="2" indent="-228600" algn="l">
              <a:lnSpc>
                <a:spcPct val="90000"/>
              </a:lnSpc>
              <a:spcBef>
                <a:spcPts val="500"/>
              </a:spcBef>
              <a:spcAft>
                <a:spcPts val="0"/>
              </a:spcAft>
              <a:buClr>
                <a:srgbClr val="024A84"/>
              </a:buClr>
              <a:buSzPts val="900"/>
              <a:buFont typeface="Arial"/>
              <a:buNone/>
              <a:defRPr sz="900"/>
            </a:lvl3pPr>
            <a:lvl4pPr marL="1828800" lvl="3" indent="-280987" algn="just">
              <a:lnSpc>
                <a:spcPct val="90000"/>
              </a:lnSpc>
              <a:spcBef>
                <a:spcPts val="500"/>
              </a:spcBef>
              <a:spcAft>
                <a:spcPts val="0"/>
              </a:spcAft>
              <a:buClr>
                <a:srgbClr val="024A84"/>
              </a:buClr>
              <a:buSzPts val="825"/>
              <a:buFont typeface="Arial"/>
              <a:buChar char="•"/>
              <a:defRPr sz="825"/>
            </a:lvl4pPr>
            <a:lvl5pPr marL="2286000" lvl="4" indent="-276225" algn="just">
              <a:lnSpc>
                <a:spcPct val="90000"/>
              </a:lnSpc>
              <a:spcBef>
                <a:spcPts val="500"/>
              </a:spcBef>
              <a:spcAft>
                <a:spcPts val="0"/>
              </a:spcAft>
              <a:buClr>
                <a:srgbClr val="024A84"/>
              </a:buClr>
              <a:buSzPts val="750"/>
              <a:buFont typeface="Arial"/>
              <a:buChar char="•"/>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lvl1pPr lvl="0" algn="l">
              <a:lnSpc>
                <a:spcPct val="115625"/>
              </a:lnSpc>
              <a:spcBef>
                <a:spcPts val="0"/>
              </a:spcBef>
              <a:spcAft>
                <a:spcPts val="0"/>
              </a:spcAft>
              <a:buClr>
                <a:schemeClr val="lt1"/>
              </a:buClr>
              <a:buSzPts val="2400"/>
              <a:buFont typeface="Calibri"/>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8"/>
          <p:cNvSpPr txBox="1"/>
          <p:nvPr/>
        </p:nvSpPr>
        <p:spPr>
          <a:xfrm>
            <a:off x="11602576" y="6552000"/>
            <a:ext cx="287024" cy="300724"/>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endParaRPr sz="675">
              <a:solidFill>
                <a:srgbClr val="C5192D"/>
              </a:solidFill>
              <a:latin typeface="Calibri"/>
              <a:ea typeface="Calibri"/>
              <a:cs typeface="Calibri"/>
              <a:sym typeface="Calibri"/>
            </a:endParaRPr>
          </a:p>
        </p:txBody>
      </p:sp>
      <p:sp>
        <p:nvSpPr>
          <p:cNvPr id="42" name="Google Shape;42;p28"/>
          <p:cNvSpPr txBox="1"/>
          <p:nvPr/>
        </p:nvSpPr>
        <p:spPr>
          <a:xfrm>
            <a:off x="11602576" y="6552000"/>
            <a:ext cx="287024" cy="300724"/>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endParaRPr sz="675">
              <a:solidFill>
                <a:srgbClr val="C5192D"/>
              </a:solidFill>
              <a:latin typeface="Calibri"/>
              <a:ea typeface="Calibri"/>
              <a:cs typeface="Calibri"/>
              <a:sym typeface="Calibri"/>
            </a:endParaRPr>
          </a:p>
        </p:txBody>
      </p:sp>
      <p:sp>
        <p:nvSpPr>
          <p:cNvPr id="43" name="Google Shape;43;p28"/>
          <p:cNvSpPr txBox="1">
            <a:spLocks noGrp="1"/>
          </p:cNvSpPr>
          <p:nvPr>
            <p:ph type="body" idx="3"/>
          </p:nvPr>
        </p:nvSpPr>
        <p:spPr>
          <a:xfrm>
            <a:off x="4467277" y="6488753"/>
            <a:ext cx="3255313" cy="22351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900"/>
              <a:buNone/>
              <a:defRPr sz="9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 name="Google Shape;44;p28" descr="A black and white logo&#10;&#10;Description automatically generated with medium confidence"/>
          <p:cNvPicPr preferRelativeResize="0"/>
          <p:nvPr/>
        </p:nvPicPr>
        <p:blipFill rotWithShape="1">
          <a:blip r:embed="rId2">
            <a:alphaModFix/>
          </a:blip>
          <a:srcRect/>
          <a:stretch/>
        </p:blipFill>
        <p:spPr>
          <a:xfrm>
            <a:off x="212156" y="6367184"/>
            <a:ext cx="2181802" cy="459711"/>
          </a:xfrm>
          <a:prstGeom prst="rect">
            <a:avLst/>
          </a:prstGeom>
          <a:noFill/>
          <a:ln>
            <a:noFill/>
          </a:ln>
        </p:spPr>
      </p:pic>
    </p:spTree>
    <p:extLst>
      <p:ext uri="{BB962C8B-B14F-4D97-AF65-F5344CB8AC3E}">
        <p14:creationId xmlns:p14="http://schemas.microsoft.com/office/powerpoint/2010/main" val="1783249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txBox="1">
            <a:spLocks/>
          </p:cNvSpPr>
          <p:nvPr userDrawn="1"/>
        </p:nvSpPr>
        <p:spPr>
          <a:xfrm>
            <a:off x="2596056" y="26875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197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6151" t="6791" r="23338" b="13839"/>
          <a:stretch/>
        </p:blipFill>
        <p:spPr>
          <a:xfrm>
            <a:off x="6204857" y="0"/>
            <a:ext cx="5987143" cy="6858000"/>
          </a:xfrm>
          <a:prstGeom prst="rect">
            <a:avLst/>
          </a:prstGeom>
        </p:spPr>
      </p:pic>
      <p:pic>
        <p:nvPicPr>
          <p:cNvPr id="5" name="Picture 4">
            <a:extLst>
              <a:ext uri="{FF2B5EF4-FFF2-40B4-BE49-F238E27FC236}">
                <a16:creationId xmlns:a16="http://schemas.microsoft.com/office/drawing/2014/main" id="{E8FB8DA0-25B2-48F6-8868-B213CEA011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22621" y="5349548"/>
            <a:ext cx="1495758" cy="1437388"/>
          </a:xfrm>
          <a:prstGeom prst="rect">
            <a:avLst/>
          </a:prstGeom>
        </p:spPr>
      </p:pic>
      <p:sp>
        <p:nvSpPr>
          <p:cNvPr id="6" name="Rectangle">
            <a:extLst>
              <a:ext uri="{FF2B5EF4-FFF2-40B4-BE49-F238E27FC236}">
                <a16:creationId xmlns:a16="http://schemas.microsoft.com/office/drawing/2014/main" id="{6339B7C9-369B-4FBD-93AB-42CB9FBB9CB7}"/>
              </a:ext>
            </a:extLst>
          </p:cNvPr>
          <p:cNvSpPr/>
          <p:nvPr userDrawn="1"/>
        </p:nvSpPr>
        <p:spPr>
          <a:xfrm rot="10800000">
            <a:off x="1790483" y="1302602"/>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3156314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a:extLst>
              <a:ext uri="{FF2B5EF4-FFF2-40B4-BE49-F238E27FC236}">
                <a16:creationId xmlns:a16="http://schemas.microsoft.com/office/drawing/2014/main" id="{694F4ECB-61D4-4894-A69C-2CEC9B9D8136}"/>
              </a:ext>
            </a:extLst>
          </p:cNvPr>
          <p:cNvSpPr/>
          <p:nvPr userDrawn="1"/>
        </p:nvSpPr>
        <p:spPr>
          <a:xfrm rot="5400000">
            <a:off x="1412796"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1035248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p:cNvSpPr/>
          <p:nvPr userDrawn="1"/>
        </p:nvSpPr>
        <p:spPr>
          <a:xfrm rot="5400000">
            <a:off x="1412796"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
        <p:nvSpPr>
          <p:cNvPr id="2" name="Rectangle 1"/>
          <p:cNvSpPr/>
          <p:nvPr userDrawn="1"/>
        </p:nvSpPr>
        <p:spPr>
          <a:xfrm>
            <a:off x="0"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a:extLst>
              <a:ext uri="{FF2B5EF4-FFF2-40B4-BE49-F238E27FC236}">
                <a16:creationId xmlns:a16="http://schemas.microsoft.com/office/drawing/2014/main" id="{06F47C58-E686-410D-A080-804664D176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2237769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24247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l="1241" t="77476" r="38087" b="1776"/>
          <a:stretch/>
        </p:blipFill>
        <p:spPr>
          <a:xfrm>
            <a:off x="0" y="6148552"/>
            <a:ext cx="12192000" cy="709447"/>
          </a:xfrm>
          <a:prstGeom prst="rect">
            <a:avLst/>
          </a:prstGeom>
        </p:spPr>
      </p:pic>
    </p:spTree>
    <p:extLst>
      <p:ext uri="{BB962C8B-B14F-4D97-AF65-F5344CB8AC3E}">
        <p14:creationId xmlns:p14="http://schemas.microsoft.com/office/powerpoint/2010/main" val="107957540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AA45-1A11-43FE-826A-9B160B367F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95B2DD-A262-40C3-92C7-7C8B6C29A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F0F3E-4ABC-4816-9B28-D5C30BEDDA4D}"/>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5" name="Footer Placeholder 4">
            <a:extLst>
              <a:ext uri="{FF2B5EF4-FFF2-40B4-BE49-F238E27FC236}">
                <a16:creationId xmlns:a16="http://schemas.microsoft.com/office/drawing/2014/main" id="{12390C6B-C6F1-400B-AC00-79CD70490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01166-996B-49D1-93C5-5D2EF4FE4A12}"/>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4065338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894" t="50353" r="5606" b="36489"/>
          <a:stretch/>
        </p:blipFill>
        <p:spPr>
          <a:xfrm>
            <a:off x="-10510" y="6148552"/>
            <a:ext cx="12225126" cy="709448"/>
          </a:xfrm>
          <a:prstGeom prst="rect">
            <a:avLst/>
          </a:prstGeom>
        </p:spPr>
      </p:pic>
    </p:spTree>
    <p:extLst>
      <p:ext uri="{BB962C8B-B14F-4D97-AF65-F5344CB8AC3E}">
        <p14:creationId xmlns:p14="http://schemas.microsoft.com/office/powerpoint/2010/main" val="28664651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47678" r="47703" b="5212"/>
          <a:stretch/>
        </p:blipFill>
        <p:spPr>
          <a:xfrm rot="16200000">
            <a:off x="5717631" y="420412"/>
            <a:ext cx="756742" cy="12191999"/>
          </a:xfrm>
          <a:prstGeom prst="rect">
            <a:avLst/>
          </a:prstGeom>
        </p:spPr>
      </p:pic>
    </p:spTree>
    <p:extLst>
      <p:ext uri="{BB962C8B-B14F-4D97-AF65-F5344CB8AC3E}">
        <p14:creationId xmlns:p14="http://schemas.microsoft.com/office/powerpoint/2010/main" val="197473913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7661409" y="1881352"/>
            <a:ext cx="3490842" cy="3531476"/>
          </a:xfrm>
          <a:prstGeom prst="rect">
            <a:avLst/>
          </a:prstGeom>
        </p:spPr>
      </p:pic>
    </p:spTree>
    <p:extLst>
      <p:ext uri="{BB962C8B-B14F-4D97-AF65-F5344CB8AC3E}">
        <p14:creationId xmlns:p14="http://schemas.microsoft.com/office/powerpoint/2010/main" val="399216958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9850" t="-943" r="-1"/>
          <a:stretch/>
        </p:blipFill>
        <p:spPr>
          <a:xfrm>
            <a:off x="7338429" y="1779105"/>
            <a:ext cx="3970734" cy="3977470"/>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Tree>
    <p:extLst>
      <p:ext uri="{BB962C8B-B14F-4D97-AF65-F5344CB8AC3E}">
        <p14:creationId xmlns:p14="http://schemas.microsoft.com/office/powerpoint/2010/main" val="409018811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42F1D-BE5C-4B64-BADA-D74B4D193A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5C30A3-C513-484C-83EB-F289CB72DB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4C5608-2AC8-42EF-970A-4758F2F8E976}"/>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5" name="Footer Placeholder 4">
            <a:extLst>
              <a:ext uri="{FF2B5EF4-FFF2-40B4-BE49-F238E27FC236}">
                <a16:creationId xmlns:a16="http://schemas.microsoft.com/office/drawing/2014/main" id="{4033636B-E659-49FD-B8C1-84B59ED26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23A1F-A245-4B7E-9153-BE11C69122D6}"/>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75495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75F2-703E-4426-B49B-BE02BC1045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2E8B3A-384C-427C-A72D-489AC8889F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83E3EF-CD38-4CE2-9C2B-E9219A0897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15DD60-F3B8-49C6-AC01-76B4E7C5818C}"/>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6" name="Footer Placeholder 5">
            <a:extLst>
              <a:ext uri="{FF2B5EF4-FFF2-40B4-BE49-F238E27FC236}">
                <a16:creationId xmlns:a16="http://schemas.microsoft.com/office/drawing/2014/main" id="{57C6CEC1-BBA2-4944-9B2F-63E00B212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466746-5F1A-4BD5-BA79-8E58BF5B4352}"/>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3322104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42488-72C5-4ECF-9D2C-D3CD7790E5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0CDCF5-F612-4823-9A6A-A85A5C483D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18A4C-958B-47B4-9B1B-CDF940D1D5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3073D6-0672-4098-A1CD-BC73FD0FA6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CCB042-8D75-45A0-BF37-717AB7ADF8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B29E8E-3735-4A97-8542-6AD4FDA11F85}"/>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8" name="Footer Placeholder 7">
            <a:extLst>
              <a:ext uri="{FF2B5EF4-FFF2-40B4-BE49-F238E27FC236}">
                <a16:creationId xmlns:a16="http://schemas.microsoft.com/office/drawing/2014/main" id="{E8963EB5-A004-4AB6-ACCC-F89AB84090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6CA6F9-F0E6-4AA3-BDEA-B8ED30598A19}"/>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469211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0474-9E9F-470E-8A09-0B07A275C1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571C97-BE90-44D7-8820-25908B87AA6A}"/>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4" name="Footer Placeholder 3">
            <a:extLst>
              <a:ext uri="{FF2B5EF4-FFF2-40B4-BE49-F238E27FC236}">
                <a16:creationId xmlns:a16="http://schemas.microsoft.com/office/drawing/2014/main" id="{59576D50-5D56-44A1-B0AB-9B638B172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A61EE-6D3F-40DD-BB12-DD62227242B9}"/>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3556162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CE6B88-3D79-48D7-B53C-5ECEDFE9FA84}"/>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3" name="Footer Placeholder 2">
            <a:extLst>
              <a:ext uri="{FF2B5EF4-FFF2-40B4-BE49-F238E27FC236}">
                <a16:creationId xmlns:a16="http://schemas.microsoft.com/office/drawing/2014/main" id="{AE00A834-A898-4B1E-B9A2-F26935E266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8160EF-5935-459E-9E01-B28F82458507}"/>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409415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D7A3-7272-4A62-9841-53677BABFD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9DADF0-4074-48D1-9E36-895B8779BA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E2DE17-1037-48F9-8F47-66E392055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8DB98-D3A8-47AF-AE6F-000FDCB5EBFA}"/>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6" name="Footer Placeholder 5">
            <a:extLst>
              <a:ext uri="{FF2B5EF4-FFF2-40B4-BE49-F238E27FC236}">
                <a16:creationId xmlns:a16="http://schemas.microsoft.com/office/drawing/2014/main" id="{EA876DF6-8149-4F87-AE31-7018EF345C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378DAD-ADF4-4924-88F4-9D59A84747DA}"/>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2509379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2B46-FCA6-4EAD-8494-8D35AE5504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3AE3F5-F450-4978-A692-915112EAE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F761EE-65D1-45BB-8892-0B8FF8F9E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605F3-7C0F-43D4-8A32-7AD4DC5B0EF4}"/>
              </a:ext>
            </a:extLst>
          </p:cNvPr>
          <p:cNvSpPr>
            <a:spLocks noGrp="1"/>
          </p:cNvSpPr>
          <p:nvPr>
            <p:ph type="dt" sz="half" idx="10"/>
          </p:nvPr>
        </p:nvSpPr>
        <p:spPr/>
        <p:txBody>
          <a:bodyPr/>
          <a:lstStyle/>
          <a:p>
            <a:fld id="{8940DF08-B6FE-4AD8-8D71-FE261F266CE8}" type="datetimeFigureOut">
              <a:rPr lang="en-US" smtClean="0"/>
              <a:t>12/16/2022</a:t>
            </a:fld>
            <a:endParaRPr lang="en-US"/>
          </a:p>
        </p:txBody>
      </p:sp>
      <p:sp>
        <p:nvSpPr>
          <p:cNvPr id="6" name="Footer Placeholder 5">
            <a:extLst>
              <a:ext uri="{FF2B5EF4-FFF2-40B4-BE49-F238E27FC236}">
                <a16:creationId xmlns:a16="http://schemas.microsoft.com/office/drawing/2014/main" id="{9041A4B9-A83E-42CC-8A99-480DC98A0F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DF0ED8-06A7-413D-8A50-1D5E7BB42223}"/>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57889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87DC1-1003-4929-9263-36BDBC5CDA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61C061-ED7D-400E-8532-7937F33725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94537-7D2F-4496-B2F6-90DEFA1D2D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0DF08-B6FE-4AD8-8D71-FE261F266CE8}" type="datetimeFigureOut">
              <a:rPr lang="en-US" smtClean="0"/>
              <a:t>12/16/2022</a:t>
            </a:fld>
            <a:endParaRPr lang="en-US"/>
          </a:p>
        </p:txBody>
      </p:sp>
      <p:sp>
        <p:nvSpPr>
          <p:cNvPr id="5" name="Footer Placeholder 4">
            <a:extLst>
              <a:ext uri="{FF2B5EF4-FFF2-40B4-BE49-F238E27FC236}">
                <a16:creationId xmlns:a16="http://schemas.microsoft.com/office/drawing/2014/main" id="{49CD4F4E-1123-4B18-80B8-81FC7FE0F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BB656F-97A0-4EE8-847C-1AB706432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1F511-2137-457A-920C-804833877628}" type="slidenum">
              <a:rPr lang="en-US" smtClean="0"/>
              <a:t>‹#›</a:t>
            </a:fld>
            <a:endParaRPr lang="en-US"/>
          </a:p>
        </p:txBody>
      </p:sp>
    </p:spTree>
    <p:extLst>
      <p:ext uri="{BB962C8B-B14F-4D97-AF65-F5344CB8AC3E}">
        <p14:creationId xmlns:p14="http://schemas.microsoft.com/office/powerpoint/2010/main" val="173500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0"/>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575486" y="136525"/>
            <a:ext cx="1495758" cy="1437388"/>
          </a:xfrm>
          <a:prstGeom prst="rect">
            <a:avLst/>
          </a:prstGeom>
        </p:spPr>
      </p:pic>
    </p:spTree>
    <p:extLst>
      <p:ext uri="{BB962C8B-B14F-4D97-AF65-F5344CB8AC3E}">
        <p14:creationId xmlns:p14="http://schemas.microsoft.com/office/powerpoint/2010/main" val="396051005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C10E1C6E-56AE-4A56-82D7-922AEEE28BA1}"/>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6" name="Picture 5">
            <a:extLst>
              <a:ext uri="{FF2B5EF4-FFF2-40B4-BE49-F238E27FC236}">
                <a16:creationId xmlns:a16="http://schemas.microsoft.com/office/drawing/2014/main" id="{434AB9F8-DCDF-4F56-BFC8-6D6873D2C011}"/>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8" name="Rectangle 7">
            <a:extLst>
              <a:ext uri="{FF2B5EF4-FFF2-40B4-BE49-F238E27FC236}">
                <a16:creationId xmlns:a16="http://schemas.microsoft.com/office/drawing/2014/main" id="{517863F2-11A4-4389-99C2-FE101F254974}"/>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82021043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ransition spd="med"/>
  <p:hf sldNum="0"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mailto:c.tiffay@unesco.org" TargetMode="External"/><Relationship Id="rId5" Type="http://schemas.openxmlformats.org/officeDocument/2006/relationships/hyperlink" Target="mailto:k.isensee@unesco.org" TargetMode="External"/><Relationship Id="rId4" Type="http://schemas.openxmlformats.org/officeDocument/2006/relationships/hyperlink" Target="mailto:b.aliaga@unesco.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www.mspglobal2030.org/msp-roadmap/msp-around-the-world/asia/indonesi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B49B13-23B9-4BB6-84C3-FECD41DF029B}"/>
              </a:ext>
            </a:extLst>
          </p:cNvPr>
          <p:cNvSpPr/>
          <p:nvPr/>
        </p:nvSpPr>
        <p:spPr>
          <a:xfrm>
            <a:off x="10266218" y="74815"/>
            <a:ext cx="1853738" cy="184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197BB6B-6C87-48A3-81E5-2EE6CFA1CF51}"/>
              </a:ext>
            </a:extLst>
          </p:cNvPr>
          <p:cNvSpPr/>
          <p:nvPr/>
        </p:nvSpPr>
        <p:spPr>
          <a:xfrm>
            <a:off x="2529841" y="2083724"/>
            <a:ext cx="279620" cy="2690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F56DF1DC-717C-4925-86A8-B92DEFF1153C}"/>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6963" r="30419"/>
          <a:stretch/>
        </p:blipFill>
        <p:spPr bwMode="auto">
          <a:xfrm>
            <a:off x="2445488" y="-21266"/>
            <a:ext cx="9823776" cy="68792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7AACC8-86D5-4404-A0D8-75B5E6A9591C}"/>
              </a:ext>
            </a:extLst>
          </p:cNvPr>
          <p:cNvSpPr txBox="1"/>
          <p:nvPr/>
        </p:nvSpPr>
        <p:spPr>
          <a:xfrm>
            <a:off x="2809461" y="2327242"/>
            <a:ext cx="8163339" cy="1251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5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rPr>
              <a:t>The </a:t>
            </a:r>
            <a:r>
              <a:rPr kumimoji="0" lang="fr-FR" sz="3500" b="1" i="0" u="none" strike="noStrike" kern="1200" cap="none" spc="0" normalizeH="0" baseline="0" noProof="0" dirty="0" err="1">
                <a:ln>
                  <a:noFill/>
                </a:ln>
                <a:solidFill>
                  <a:srgbClr val="0069B4"/>
                </a:solidFill>
                <a:effectLst/>
                <a:uLnTx/>
                <a:uFillTx/>
                <a:latin typeface="Arial" panose="020B0604020202020204" pitchFamily="34" charset="0"/>
                <a:ea typeface="+mn-ea"/>
                <a:cs typeface="Arial" panose="020B0604020202020204" pitchFamily="34" charset="0"/>
              </a:rPr>
              <a:t>project</a:t>
            </a:r>
            <a:r>
              <a:rPr kumimoji="0" lang="fr-FR" sz="35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rPr>
              <a:t> </a:t>
            </a:r>
            <a:r>
              <a:rPr kumimoji="0" lang="fr-FR" sz="3500" b="1" i="0" u="none" strike="noStrike" kern="1200" cap="none" spc="0" normalizeH="0" baseline="0" noProof="0" dirty="0" err="1">
                <a:ln>
                  <a:noFill/>
                </a:ln>
                <a:solidFill>
                  <a:srgbClr val="0069B4"/>
                </a:solidFill>
                <a:effectLst/>
                <a:uLnTx/>
                <a:uFillTx/>
                <a:latin typeface="Arial" panose="020B0604020202020204" pitchFamily="34" charset="0"/>
                <a:ea typeface="+mn-ea"/>
                <a:cs typeface="Arial" panose="020B0604020202020204" pitchFamily="34" charset="0"/>
              </a:rPr>
              <a:t>results</a:t>
            </a:r>
            <a:r>
              <a:rPr kumimoji="0" lang="fr-FR" sz="35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rPr>
              <a:t> </a:t>
            </a:r>
            <a:r>
              <a:rPr kumimoji="0" lang="fr-FR" sz="3500" b="1" i="0" u="none" strike="noStrike" kern="1200" cap="none" spc="0" normalizeH="0" baseline="0" noProof="0" dirty="0" err="1">
                <a:ln>
                  <a:noFill/>
                </a:ln>
                <a:solidFill>
                  <a:srgbClr val="0069B4"/>
                </a:solidFill>
                <a:effectLst/>
                <a:uLnTx/>
                <a:uFillTx/>
                <a:latin typeface="Arial" panose="020B0604020202020204" pitchFamily="34" charset="0"/>
                <a:ea typeface="+mn-ea"/>
                <a:cs typeface="Arial" panose="020B0604020202020204" pitchFamily="34" charset="0"/>
              </a:rPr>
              <a:t>framework</a:t>
            </a:r>
            <a:endParaRPr kumimoji="0" lang="fr-FR" sz="35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Céline</a:t>
            </a:r>
            <a:r>
              <a:rPr lang="en-US" sz="1700" b="1" dirty="0">
                <a:solidFill>
                  <a:srgbClr val="E7E6E6">
                    <a:lumMod val="10000"/>
                  </a:srgbClr>
                </a:solidFill>
                <a:latin typeface="Arial" panose="020B0604020202020204" pitchFamily="34" charset="0"/>
                <a:cs typeface="Arial" panose="020B0604020202020204" pitchFamily="34" charset="0"/>
              </a:rPr>
              <a:t> Tiffay, </a:t>
            </a:r>
            <a:r>
              <a:rPr lang="en-US" sz="1700" b="1" i="1" dirty="0">
                <a:solidFill>
                  <a:srgbClr val="E7E6E6">
                    <a:lumMod val="10000"/>
                  </a:srgbClr>
                </a:solidFill>
                <a:latin typeface="Arial" panose="020B0604020202020204" pitchFamily="34" charset="0"/>
                <a:cs typeface="Arial" panose="020B0604020202020204" pitchFamily="34" charset="0"/>
              </a:rPr>
              <a:t>Programme and project assistant, Tsunami Unit</a:t>
            </a:r>
            <a:endParaRPr kumimoji="0" lang="en-US" sz="1700" b="1" i="1"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p:txBody>
      </p:sp>
      <p:pic>
        <p:nvPicPr>
          <p:cNvPr id="6" name="Imagen 17">
            <a:extLst>
              <a:ext uri="{FF2B5EF4-FFF2-40B4-BE49-F238E27FC236}">
                <a16:creationId xmlns:a16="http://schemas.microsoft.com/office/drawing/2014/main" id="{A97E82F7-896B-4102-B3A1-E82571944CE4}"/>
              </a:ext>
            </a:extLst>
          </p:cNvPr>
          <p:cNvPicPr>
            <a:picLocks noChangeAspect="1"/>
          </p:cNvPicPr>
          <p:nvPr/>
        </p:nvPicPr>
        <p:blipFill>
          <a:blip r:embed="rId4"/>
          <a:stretch>
            <a:fillRect/>
          </a:stretch>
        </p:blipFill>
        <p:spPr>
          <a:xfrm>
            <a:off x="10598849" y="6415806"/>
            <a:ext cx="1458090" cy="309150"/>
          </a:xfrm>
          <a:prstGeom prst="rect">
            <a:avLst/>
          </a:prstGeom>
        </p:spPr>
      </p:pic>
    </p:spTree>
    <p:extLst>
      <p:ext uri="{BB962C8B-B14F-4D97-AF65-F5344CB8AC3E}">
        <p14:creationId xmlns:p14="http://schemas.microsoft.com/office/powerpoint/2010/main" val="587579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9"/>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78A0EFD-216F-4464-9130-5B6EEAC7754E}"/>
              </a:ext>
            </a:extLst>
          </p:cNvPr>
          <p:cNvSpPr txBox="1"/>
          <p:nvPr/>
        </p:nvSpPr>
        <p:spPr>
          <a:xfrm>
            <a:off x="804672" y="5116529"/>
            <a:ext cx="10592174" cy="100065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dirty="0">
                <a:latin typeface="Arial Black" panose="020B0A04020102020204" pitchFamily="34" charset="0"/>
                <a:ea typeface="+mj-ea"/>
                <a:cs typeface="+mj-cs"/>
              </a:rPr>
              <a:t>Thank you!</a:t>
            </a:r>
          </a:p>
        </p:txBody>
      </p:sp>
      <p:pic>
        <p:nvPicPr>
          <p:cNvPr id="5" name="Picture 4">
            <a:extLst>
              <a:ext uri="{FF2B5EF4-FFF2-40B4-BE49-F238E27FC236}">
                <a16:creationId xmlns:a16="http://schemas.microsoft.com/office/drawing/2014/main" id="{9E3E0A5C-21D3-4492-B4B7-4BAF9E78A9CF}"/>
              </a:ext>
            </a:extLst>
          </p:cNvPr>
          <p:cNvPicPr>
            <a:picLocks noChangeAspect="1"/>
          </p:cNvPicPr>
          <p:nvPr/>
        </p:nvPicPr>
        <p:blipFill rotWithShape="1">
          <a:blip r:embed="rId3"/>
          <a:srcRect t="388" b="5842"/>
          <a:stretch/>
        </p:blipFill>
        <p:spPr>
          <a:xfrm>
            <a:off x="-1" y="10"/>
            <a:ext cx="12192001" cy="4201449"/>
          </a:xfrm>
          <a:prstGeom prst="rect">
            <a:avLst/>
          </a:prstGeom>
        </p:spPr>
      </p:pic>
      <p:grpSp>
        <p:nvGrpSpPr>
          <p:cNvPr id="19"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1"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4186F049-8D4C-43FE-8FFD-120642C7BEB7}"/>
              </a:ext>
            </a:extLst>
          </p:cNvPr>
          <p:cNvSpPr txBox="1"/>
          <p:nvPr/>
        </p:nvSpPr>
        <p:spPr>
          <a:xfrm>
            <a:off x="7367891" y="4399599"/>
            <a:ext cx="4110747" cy="1962076"/>
          </a:xfrm>
          <a:prstGeom prst="rect">
            <a:avLst/>
          </a:prstGeom>
          <a:noFill/>
        </p:spPr>
        <p:txBody>
          <a:bodyPr wrap="square" rtlCol="0">
            <a:spAutoFit/>
          </a:bodyPr>
          <a:lstStyle/>
          <a:p>
            <a:pPr>
              <a:spcAft>
                <a:spcPts val="300"/>
              </a:spcAft>
            </a:pPr>
            <a:r>
              <a:rPr lang="en-US" dirty="0"/>
              <a:t>Contacts:</a:t>
            </a:r>
          </a:p>
          <a:p>
            <a:pPr>
              <a:spcAft>
                <a:spcPts val="300"/>
              </a:spcAft>
            </a:pPr>
            <a:r>
              <a:rPr lang="en-US" sz="1600" i="1" dirty="0"/>
              <a:t>Bernardo Aliaga, </a:t>
            </a:r>
            <a:r>
              <a:rPr lang="en-US" sz="1600" dirty="0"/>
              <a:t>Head of the Tsunami Unit, </a:t>
            </a:r>
            <a:r>
              <a:rPr lang="en-US" sz="1600" dirty="0">
                <a:hlinkClick r:id="rId4"/>
              </a:rPr>
              <a:t>b.aliaga@unesco.org</a:t>
            </a:r>
            <a:endParaRPr lang="en-US" sz="1600" dirty="0"/>
          </a:p>
          <a:p>
            <a:pPr>
              <a:spcAft>
                <a:spcPts val="300"/>
              </a:spcAft>
            </a:pPr>
            <a:r>
              <a:rPr lang="en-US" sz="1600" i="1" dirty="0"/>
              <a:t>Kirsten Isensee</a:t>
            </a:r>
            <a:r>
              <a:rPr lang="en-US" sz="1600" dirty="0"/>
              <a:t>, Programme Specialist for Ocean Science Section, </a:t>
            </a:r>
            <a:r>
              <a:rPr lang="en-US" sz="1600" dirty="0">
                <a:hlinkClick r:id="rId5"/>
              </a:rPr>
              <a:t>k.isensee@unesco.org</a:t>
            </a:r>
            <a:endParaRPr lang="en-US" sz="1600" dirty="0"/>
          </a:p>
          <a:p>
            <a:pPr>
              <a:spcAft>
                <a:spcPts val="300"/>
              </a:spcAft>
            </a:pPr>
            <a:r>
              <a:rPr lang="en-US" sz="1600" i="1" dirty="0"/>
              <a:t>Celine Tiffay</a:t>
            </a:r>
            <a:r>
              <a:rPr lang="en-US" sz="1600" dirty="0"/>
              <a:t>, Programme and project assistant, Tsunami Unit, </a:t>
            </a:r>
            <a:r>
              <a:rPr lang="en-US" sz="1600" dirty="0">
                <a:hlinkClick r:id="rId6"/>
              </a:rPr>
              <a:t>c.tiffay@unesco.org</a:t>
            </a:r>
            <a:endParaRPr lang="en-US" sz="1600" dirty="0"/>
          </a:p>
        </p:txBody>
      </p:sp>
    </p:spTree>
    <p:extLst>
      <p:ext uri="{BB962C8B-B14F-4D97-AF65-F5344CB8AC3E}">
        <p14:creationId xmlns:p14="http://schemas.microsoft.com/office/powerpoint/2010/main" val="4122476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0" name="TextBox 7">
            <a:extLst>
              <a:ext uri="{FF2B5EF4-FFF2-40B4-BE49-F238E27FC236}">
                <a16:creationId xmlns:a16="http://schemas.microsoft.com/office/drawing/2014/main" id="{7838E2E2-947F-481B-ADE9-281F88E783E2}"/>
              </a:ext>
            </a:extLst>
          </p:cNvPr>
          <p:cNvSpPr txBox="1"/>
          <p:nvPr/>
        </p:nvSpPr>
        <p:spPr>
          <a:xfrm>
            <a:off x="1058412" y="3659939"/>
            <a:ext cx="4829912" cy="523220"/>
          </a:xfrm>
          <a:prstGeom prst="rect">
            <a:avLst/>
          </a:prstGeom>
          <a:solidFill>
            <a:schemeClr val="accent5">
              <a:lumMod val="60000"/>
              <a:lumOff val="40000"/>
            </a:schemeClr>
          </a:solidFill>
          <a:ln>
            <a:solidFill>
              <a:schemeClr val="accent5">
                <a:lumMod val="75000"/>
              </a:schemeClr>
            </a:solidFill>
          </a:ln>
        </p:spPr>
        <p:txBody>
          <a:bodyPr wrap="square" rtlCol="0">
            <a:spAutoFit/>
          </a:bodyPr>
          <a:lstStyle/>
          <a:p>
            <a:pPr>
              <a:spcBef>
                <a:spcPts val="200"/>
              </a:spcBef>
              <a:spcAft>
                <a:spcPts val="200"/>
              </a:spcAft>
            </a:pPr>
            <a:r>
              <a:rPr lang="en-US" sz="1400" b="1" dirty="0">
                <a:latin typeface="+mj-lt"/>
              </a:rPr>
              <a:t>1. </a:t>
            </a:r>
            <a:r>
              <a:rPr lang="en-US" sz="1400" dirty="0">
                <a:effectLst/>
                <a:latin typeface="+mj-lt"/>
                <a:ea typeface="Arial" panose="020B0604020202020204" pitchFamily="34" charset="0"/>
              </a:rPr>
              <a:t>Strengthening national capacity to measure and monitor climate change impacts on coastal hazards and climate change</a:t>
            </a:r>
            <a:endParaRPr lang="en-IT" sz="1400" dirty="0">
              <a:latin typeface="+mj-lt"/>
            </a:endParaRPr>
          </a:p>
        </p:txBody>
      </p:sp>
      <p:sp>
        <p:nvSpPr>
          <p:cNvPr id="14" name="TextBox 14">
            <a:extLst>
              <a:ext uri="{FF2B5EF4-FFF2-40B4-BE49-F238E27FC236}">
                <a16:creationId xmlns:a16="http://schemas.microsoft.com/office/drawing/2014/main" id="{F1B40441-E53F-420C-90BB-14DA54BD979B}"/>
              </a:ext>
            </a:extLst>
          </p:cNvPr>
          <p:cNvSpPr txBox="1"/>
          <p:nvPr/>
        </p:nvSpPr>
        <p:spPr>
          <a:xfrm>
            <a:off x="656488" y="1199525"/>
            <a:ext cx="10874832" cy="584775"/>
          </a:xfrm>
          <a:prstGeom prst="rect">
            <a:avLst/>
          </a:prstGeom>
          <a:solidFill>
            <a:schemeClr val="accent4">
              <a:lumMod val="60000"/>
              <a:lumOff val="40000"/>
            </a:schemeClr>
          </a:solidFill>
          <a:ln>
            <a:solidFill>
              <a:schemeClr val="accent4"/>
            </a:solidFill>
          </a:ln>
        </p:spPr>
        <p:txBody>
          <a:bodyPr wrap="square" rtlCol="0">
            <a:spAutoFit/>
          </a:bodyPr>
          <a:lstStyle/>
          <a:p>
            <a:pPr lvl="0" algn="ctr">
              <a:spcBef>
                <a:spcPts val="600"/>
              </a:spcBef>
              <a:spcAft>
                <a:spcPts val="600"/>
              </a:spcAft>
            </a:pPr>
            <a:r>
              <a:rPr lang="en-US" sz="1600" dirty="0">
                <a:latin typeface="+mj-lt"/>
                <a:ea typeface="Arial" panose="020B0604020202020204" pitchFamily="34" charset="0"/>
              </a:rPr>
              <a:t>S</a:t>
            </a:r>
            <a:r>
              <a:rPr lang="en-US" sz="1600" dirty="0">
                <a:effectLst/>
                <a:latin typeface="+mj-lt"/>
                <a:ea typeface="Arial" panose="020B0604020202020204" pitchFamily="34" charset="0"/>
              </a:rPr>
              <a:t>trengthen climate change resilience in coastal and island Biosphere Reserves by developing preparedness for coastal hazards and enhancing ocean management, governance and policies</a:t>
            </a:r>
            <a:r>
              <a:rPr lang="fr-FR" sz="1600" dirty="0">
                <a:effectLst/>
                <a:latin typeface="+mj-lt"/>
                <a:ea typeface="Arial" panose="020B0604020202020204" pitchFamily="34" charset="0"/>
              </a:rPr>
              <a:t>.</a:t>
            </a:r>
            <a:endParaRPr lang="en-US" sz="1600" dirty="0">
              <a:latin typeface="+mj-lt"/>
            </a:endParaRPr>
          </a:p>
        </p:txBody>
      </p:sp>
      <p:sp>
        <p:nvSpPr>
          <p:cNvPr id="8" name="TextBox 7">
            <a:extLst>
              <a:ext uri="{FF2B5EF4-FFF2-40B4-BE49-F238E27FC236}">
                <a16:creationId xmlns:a16="http://schemas.microsoft.com/office/drawing/2014/main" id="{909ED06E-9F56-40C8-B342-4E4AC6D2E63D}"/>
              </a:ext>
            </a:extLst>
          </p:cNvPr>
          <p:cNvSpPr txBox="1"/>
          <p:nvPr/>
        </p:nvSpPr>
        <p:spPr>
          <a:xfrm>
            <a:off x="1058412" y="4341565"/>
            <a:ext cx="4829912" cy="738664"/>
          </a:xfrm>
          <a:prstGeom prst="rect">
            <a:avLst/>
          </a:prstGeom>
          <a:solidFill>
            <a:schemeClr val="accent5">
              <a:lumMod val="60000"/>
              <a:lumOff val="40000"/>
            </a:schemeClr>
          </a:solidFill>
          <a:ln>
            <a:solidFill>
              <a:schemeClr val="accent5">
                <a:lumMod val="75000"/>
              </a:schemeClr>
            </a:solidFill>
          </a:ln>
        </p:spPr>
        <p:txBody>
          <a:bodyPr wrap="square" rtlCol="0">
            <a:spAutoFit/>
          </a:bodyPr>
          <a:lstStyle/>
          <a:p>
            <a:pPr>
              <a:spcBef>
                <a:spcPts val="200"/>
              </a:spcBef>
              <a:spcAft>
                <a:spcPts val="200"/>
              </a:spcAft>
            </a:pPr>
            <a:r>
              <a:rPr lang="en-US" sz="1400" b="1" dirty="0">
                <a:latin typeface="+mj-lt"/>
              </a:rPr>
              <a:t>2. </a:t>
            </a:r>
            <a:r>
              <a:rPr lang="en-US" sz="1400" dirty="0">
                <a:latin typeface="+mj-lt"/>
              </a:rPr>
              <a:t>Develop and establish local measures for multi-hazard preparedness against inundation from coastal hazards in selected Biosphere Reserves</a:t>
            </a:r>
            <a:endParaRPr lang="en-IT" sz="1400" dirty="0">
              <a:latin typeface="+mj-lt"/>
            </a:endParaRPr>
          </a:p>
        </p:txBody>
      </p:sp>
      <p:sp>
        <p:nvSpPr>
          <p:cNvPr id="11" name="TextBox 7">
            <a:extLst>
              <a:ext uri="{FF2B5EF4-FFF2-40B4-BE49-F238E27FC236}">
                <a16:creationId xmlns:a16="http://schemas.microsoft.com/office/drawing/2014/main" id="{30EA2BE5-CC07-4124-896A-05602CAD77ED}"/>
              </a:ext>
            </a:extLst>
          </p:cNvPr>
          <p:cNvSpPr txBox="1"/>
          <p:nvPr/>
        </p:nvSpPr>
        <p:spPr>
          <a:xfrm>
            <a:off x="1058412" y="5238635"/>
            <a:ext cx="4829912" cy="523220"/>
          </a:xfrm>
          <a:prstGeom prst="rect">
            <a:avLst/>
          </a:prstGeom>
          <a:solidFill>
            <a:schemeClr val="accent5">
              <a:lumMod val="60000"/>
              <a:lumOff val="40000"/>
            </a:schemeClr>
          </a:solidFill>
          <a:ln>
            <a:solidFill>
              <a:schemeClr val="accent5">
                <a:lumMod val="75000"/>
              </a:schemeClr>
            </a:solidFill>
          </a:ln>
        </p:spPr>
        <p:txBody>
          <a:bodyPr wrap="square" rtlCol="0">
            <a:spAutoFit/>
          </a:bodyPr>
          <a:lstStyle/>
          <a:p>
            <a:pPr>
              <a:spcBef>
                <a:spcPts val="200"/>
              </a:spcBef>
              <a:spcAft>
                <a:spcPts val="200"/>
              </a:spcAft>
            </a:pPr>
            <a:r>
              <a:rPr lang="en-US" sz="1400" b="1" dirty="0">
                <a:latin typeface="+mj-lt"/>
              </a:rPr>
              <a:t>3. </a:t>
            </a:r>
            <a:r>
              <a:rPr lang="en-US" sz="1400" dirty="0">
                <a:effectLst/>
                <a:latin typeface="+mj-lt"/>
                <a:ea typeface="Arial" panose="020B0604020202020204" pitchFamily="34" charset="0"/>
              </a:rPr>
              <a:t>Strengthen early warning systems at the local, national, and regional level for selected countries</a:t>
            </a:r>
            <a:endParaRPr lang="en-IT" sz="1400" dirty="0">
              <a:latin typeface="+mj-lt"/>
            </a:endParaRPr>
          </a:p>
        </p:txBody>
      </p:sp>
      <p:sp>
        <p:nvSpPr>
          <p:cNvPr id="12" name="TextBox 7">
            <a:extLst>
              <a:ext uri="{FF2B5EF4-FFF2-40B4-BE49-F238E27FC236}">
                <a16:creationId xmlns:a16="http://schemas.microsoft.com/office/drawing/2014/main" id="{E3C3DF81-93F2-4069-A3AF-5D9B291C1982}"/>
              </a:ext>
            </a:extLst>
          </p:cNvPr>
          <p:cNvSpPr txBox="1"/>
          <p:nvPr/>
        </p:nvSpPr>
        <p:spPr>
          <a:xfrm>
            <a:off x="6345533" y="4557466"/>
            <a:ext cx="4829912" cy="523220"/>
          </a:xfrm>
          <a:prstGeom prst="rect">
            <a:avLst/>
          </a:prstGeom>
          <a:solidFill>
            <a:schemeClr val="accent5">
              <a:lumMod val="60000"/>
              <a:lumOff val="40000"/>
            </a:schemeClr>
          </a:solidFill>
          <a:ln>
            <a:solidFill>
              <a:schemeClr val="accent5">
                <a:lumMod val="75000"/>
              </a:schemeClr>
            </a:solidFill>
          </a:ln>
        </p:spPr>
        <p:txBody>
          <a:bodyPr wrap="square" rtlCol="0">
            <a:spAutoFit/>
          </a:bodyPr>
          <a:lstStyle/>
          <a:p>
            <a:pPr>
              <a:spcBef>
                <a:spcPts val="200"/>
              </a:spcBef>
              <a:spcAft>
                <a:spcPts val="200"/>
              </a:spcAft>
            </a:pPr>
            <a:r>
              <a:rPr lang="en-US" sz="1400" b="1" dirty="0"/>
              <a:t>5. </a:t>
            </a:r>
            <a:r>
              <a:rPr lang="en-US" sz="1400" dirty="0">
                <a:latin typeface="+mj-lt"/>
              </a:rPr>
              <a:t>Strengthen ocean governance and policies to enhance climate resilience of selected Biosphere Reserves </a:t>
            </a:r>
            <a:endParaRPr lang="en-IT" sz="100" dirty="0">
              <a:latin typeface="+mj-lt"/>
            </a:endParaRPr>
          </a:p>
        </p:txBody>
      </p:sp>
      <p:sp>
        <p:nvSpPr>
          <p:cNvPr id="13" name="TextBox 7">
            <a:extLst>
              <a:ext uri="{FF2B5EF4-FFF2-40B4-BE49-F238E27FC236}">
                <a16:creationId xmlns:a16="http://schemas.microsoft.com/office/drawing/2014/main" id="{149A6948-0A35-498A-B0A5-4DAC59BCE735}"/>
              </a:ext>
            </a:extLst>
          </p:cNvPr>
          <p:cNvSpPr txBox="1"/>
          <p:nvPr/>
        </p:nvSpPr>
        <p:spPr>
          <a:xfrm>
            <a:off x="6345533" y="3659939"/>
            <a:ext cx="4829912" cy="738664"/>
          </a:xfrm>
          <a:prstGeom prst="rect">
            <a:avLst/>
          </a:prstGeom>
          <a:solidFill>
            <a:schemeClr val="accent5">
              <a:lumMod val="60000"/>
              <a:lumOff val="40000"/>
            </a:schemeClr>
          </a:solidFill>
          <a:ln>
            <a:solidFill>
              <a:schemeClr val="accent5">
                <a:lumMod val="75000"/>
              </a:schemeClr>
            </a:solidFill>
          </a:ln>
        </p:spPr>
        <p:txBody>
          <a:bodyPr wrap="square" rtlCol="0">
            <a:spAutoFit/>
          </a:bodyPr>
          <a:lstStyle/>
          <a:p>
            <a:pPr>
              <a:spcBef>
                <a:spcPts val="200"/>
              </a:spcBef>
              <a:spcAft>
                <a:spcPts val="200"/>
              </a:spcAft>
            </a:pPr>
            <a:r>
              <a:rPr lang="en-US" sz="1400" b="1" dirty="0">
                <a:latin typeface="+mj-lt"/>
              </a:rPr>
              <a:t>4. </a:t>
            </a:r>
            <a:r>
              <a:rPr lang="en-US" sz="1400" dirty="0">
                <a:effectLst/>
                <a:latin typeface="+mj-lt"/>
                <a:ea typeface="Arial" panose="020B0604020202020204" pitchFamily="34" charset="0"/>
              </a:rPr>
              <a:t>Quantify and develop monitoring indicators for impacts from climate change and coastal hazards on ecosystem services and local socio-economic activities</a:t>
            </a:r>
            <a:endParaRPr lang="en-IT" sz="1400" dirty="0">
              <a:latin typeface="+mj-lt"/>
            </a:endParaRPr>
          </a:p>
        </p:txBody>
      </p:sp>
      <p:sp>
        <p:nvSpPr>
          <p:cNvPr id="15" name="TextBox 7">
            <a:extLst>
              <a:ext uri="{FF2B5EF4-FFF2-40B4-BE49-F238E27FC236}">
                <a16:creationId xmlns:a16="http://schemas.microsoft.com/office/drawing/2014/main" id="{CBE3A3DD-7E17-4D33-940D-4718B3094EC0}"/>
              </a:ext>
            </a:extLst>
          </p:cNvPr>
          <p:cNvSpPr txBox="1"/>
          <p:nvPr/>
        </p:nvSpPr>
        <p:spPr>
          <a:xfrm>
            <a:off x="6345533" y="5238635"/>
            <a:ext cx="4829911" cy="738664"/>
          </a:xfrm>
          <a:prstGeom prst="rect">
            <a:avLst/>
          </a:prstGeom>
          <a:solidFill>
            <a:schemeClr val="accent5">
              <a:lumMod val="60000"/>
              <a:lumOff val="40000"/>
            </a:schemeClr>
          </a:solidFill>
          <a:ln>
            <a:solidFill>
              <a:schemeClr val="accent5">
                <a:lumMod val="75000"/>
              </a:schemeClr>
            </a:solidFill>
          </a:ln>
        </p:spPr>
        <p:txBody>
          <a:bodyPr wrap="square" rtlCol="0">
            <a:spAutoFit/>
          </a:bodyPr>
          <a:lstStyle/>
          <a:p>
            <a:pPr>
              <a:spcBef>
                <a:spcPts val="200"/>
              </a:spcBef>
              <a:spcAft>
                <a:spcPts val="200"/>
              </a:spcAft>
            </a:pPr>
            <a:r>
              <a:rPr lang="en-US" sz="1400" b="1" dirty="0">
                <a:latin typeface="+mj-lt"/>
              </a:rPr>
              <a:t>6. </a:t>
            </a:r>
            <a:r>
              <a:rPr lang="en-US" sz="1400" dirty="0">
                <a:effectLst/>
                <a:latin typeface="+mj-lt"/>
                <a:ea typeface="Arial" panose="020B0604020202020204" pitchFamily="34" charset="0"/>
              </a:rPr>
              <a:t>Strengthen communication and collaboration between coastal and island Biosphere Reserves to leverage learning and experiences and support expansion of the IOC/MAB approach</a:t>
            </a:r>
            <a:endParaRPr lang="en-IT" sz="1400" dirty="0">
              <a:latin typeface="+mj-lt"/>
            </a:endParaRPr>
          </a:p>
        </p:txBody>
      </p:sp>
      <p:sp>
        <p:nvSpPr>
          <p:cNvPr id="16" name="TextBox 14">
            <a:extLst>
              <a:ext uri="{FF2B5EF4-FFF2-40B4-BE49-F238E27FC236}">
                <a16:creationId xmlns:a16="http://schemas.microsoft.com/office/drawing/2014/main" id="{E89E895B-2507-40B9-8F81-CA4041438DC3}"/>
              </a:ext>
            </a:extLst>
          </p:cNvPr>
          <p:cNvSpPr txBox="1"/>
          <p:nvPr/>
        </p:nvSpPr>
        <p:spPr>
          <a:xfrm>
            <a:off x="3631656" y="822789"/>
            <a:ext cx="4928688" cy="338554"/>
          </a:xfrm>
          <a:prstGeom prst="rect">
            <a:avLst/>
          </a:prstGeom>
          <a:noFill/>
          <a:ln>
            <a:noFill/>
          </a:ln>
        </p:spPr>
        <p:txBody>
          <a:bodyPr wrap="square" rtlCol="0">
            <a:spAutoFit/>
          </a:bodyPr>
          <a:lstStyle/>
          <a:p>
            <a:pPr lvl="0" algn="ctr"/>
            <a:r>
              <a:rPr lang="en-US" sz="1600" b="1" dirty="0"/>
              <a:t>GOAL</a:t>
            </a:r>
            <a:endParaRPr lang="en-US" sz="1400" b="1" dirty="0"/>
          </a:p>
        </p:txBody>
      </p:sp>
      <p:sp>
        <p:nvSpPr>
          <p:cNvPr id="17" name="TextBox 14">
            <a:extLst>
              <a:ext uri="{FF2B5EF4-FFF2-40B4-BE49-F238E27FC236}">
                <a16:creationId xmlns:a16="http://schemas.microsoft.com/office/drawing/2014/main" id="{7F1A898C-1316-441C-A044-C94D68616410}"/>
              </a:ext>
            </a:extLst>
          </p:cNvPr>
          <p:cNvSpPr txBox="1"/>
          <p:nvPr/>
        </p:nvSpPr>
        <p:spPr>
          <a:xfrm>
            <a:off x="3627463" y="1834609"/>
            <a:ext cx="4932877" cy="338554"/>
          </a:xfrm>
          <a:prstGeom prst="rect">
            <a:avLst/>
          </a:prstGeom>
          <a:noFill/>
          <a:ln>
            <a:noFill/>
          </a:ln>
        </p:spPr>
        <p:txBody>
          <a:bodyPr wrap="square" rtlCol="0">
            <a:spAutoFit/>
          </a:bodyPr>
          <a:lstStyle/>
          <a:p>
            <a:pPr lvl="0" algn="ctr"/>
            <a:r>
              <a:rPr lang="en-US" sz="1600" b="1" dirty="0"/>
              <a:t>IMPACT</a:t>
            </a:r>
            <a:endParaRPr lang="en-US" sz="1400" b="1" dirty="0"/>
          </a:p>
        </p:txBody>
      </p:sp>
      <p:sp>
        <p:nvSpPr>
          <p:cNvPr id="32" name="TextBox 31">
            <a:extLst>
              <a:ext uri="{FF2B5EF4-FFF2-40B4-BE49-F238E27FC236}">
                <a16:creationId xmlns:a16="http://schemas.microsoft.com/office/drawing/2014/main" id="{15D505F0-67EF-4CF1-AA3F-918E3BFBDA8E}"/>
              </a:ext>
            </a:extLst>
          </p:cNvPr>
          <p:cNvSpPr txBox="1"/>
          <p:nvPr/>
        </p:nvSpPr>
        <p:spPr>
          <a:xfrm>
            <a:off x="278837" y="89424"/>
            <a:ext cx="9011920" cy="523220"/>
          </a:xfrm>
          <a:prstGeom prst="rect">
            <a:avLst/>
          </a:prstGeom>
          <a:noFill/>
        </p:spPr>
        <p:txBody>
          <a:bodyPr wrap="square" rtlCol="0">
            <a:spAutoFit/>
          </a:bodyPr>
          <a:lstStyle/>
          <a:p>
            <a:r>
              <a:rPr lang="en-US" sz="2800" b="1" dirty="0">
                <a:solidFill>
                  <a:schemeClr val="lt1"/>
                </a:solidFill>
                <a:ea typeface="+mj-ea"/>
                <a:cs typeface="+mj-cs"/>
              </a:rPr>
              <a:t>Project results framework</a:t>
            </a:r>
          </a:p>
        </p:txBody>
      </p:sp>
      <p:sp>
        <p:nvSpPr>
          <p:cNvPr id="21" name="TextBox 14">
            <a:extLst>
              <a:ext uri="{FF2B5EF4-FFF2-40B4-BE49-F238E27FC236}">
                <a16:creationId xmlns:a16="http://schemas.microsoft.com/office/drawing/2014/main" id="{C999064F-B15A-4916-8392-D5535BDB676A}"/>
              </a:ext>
            </a:extLst>
          </p:cNvPr>
          <p:cNvSpPr txBox="1"/>
          <p:nvPr/>
        </p:nvSpPr>
        <p:spPr>
          <a:xfrm>
            <a:off x="656488" y="2223472"/>
            <a:ext cx="10874832" cy="830997"/>
          </a:xfrm>
          <a:prstGeom prst="rect">
            <a:avLst/>
          </a:prstGeom>
          <a:solidFill>
            <a:schemeClr val="accent6">
              <a:lumMod val="60000"/>
              <a:lumOff val="40000"/>
            </a:schemeClr>
          </a:solidFill>
          <a:ln>
            <a:solidFill>
              <a:schemeClr val="accent6"/>
            </a:solidFill>
          </a:ln>
        </p:spPr>
        <p:txBody>
          <a:bodyPr wrap="square" rtlCol="0">
            <a:spAutoFit/>
          </a:bodyPr>
          <a:lstStyle/>
          <a:p>
            <a:pPr lvl="0" algn="ctr">
              <a:spcBef>
                <a:spcPts val="600"/>
              </a:spcBef>
              <a:spcAft>
                <a:spcPts val="600"/>
              </a:spcAft>
            </a:pPr>
            <a:r>
              <a:rPr lang="en-US" sz="1600" dirty="0">
                <a:latin typeface="+mj-lt"/>
                <a:ea typeface="Arial" panose="020B0604020202020204" pitchFamily="34" charset="0"/>
              </a:rPr>
              <a:t>Reduce risk, increase safety and enhance the resilience of vulnerable coastal communities to the increasing risk of inundation from coastal hazards due to climate change, and to protect and leverage the unique ecosystems of Biosphere Reserves, as well as their local socio-economic activities</a:t>
            </a:r>
            <a:r>
              <a:rPr lang="fr-FR" sz="1600" dirty="0">
                <a:effectLst/>
                <a:latin typeface="+mj-lt"/>
                <a:ea typeface="Arial" panose="020B0604020202020204" pitchFamily="34" charset="0"/>
              </a:rPr>
              <a:t>.</a:t>
            </a:r>
            <a:endParaRPr lang="en-US" sz="1600" dirty="0">
              <a:latin typeface="+mj-lt"/>
            </a:endParaRPr>
          </a:p>
        </p:txBody>
      </p:sp>
      <p:sp>
        <p:nvSpPr>
          <p:cNvPr id="29" name="TextBox 14">
            <a:extLst>
              <a:ext uri="{FF2B5EF4-FFF2-40B4-BE49-F238E27FC236}">
                <a16:creationId xmlns:a16="http://schemas.microsoft.com/office/drawing/2014/main" id="{BA05C062-C99E-47E9-9468-4803FC98BD56}"/>
              </a:ext>
            </a:extLst>
          </p:cNvPr>
          <p:cNvSpPr txBox="1"/>
          <p:nvPr/>
        </p:nvSpPr>
        <p:spPr>
          <a:xfrm>
            <a:off x="3627462" y="3181362"/>
            <a:ext cx="4932877" cy="338554"/>
          </a:xfrm>
          <a:prstGeom prst="rect">
            <a:avLst/>
          </a:prstGeom>
          <a:noFill/>
          <a:ln>
            <a:noFill/>
          </a:ln>
        </p:spPr>
        <p:txBody>
          <a:bodyPr wrap="square" rtlCol="0">
            <a:spAutoFit/>
          </a:bodyPr>
          <a:lstStyle/>
          <a:p>
            <a:pPr lvl="0" algn="ctr"/>
            <a:r>
              <a:rPr lang="en-US" sz="1600" b="1" dirty="0"/>
              <a:t>COPMPONENTS</a:t>
            </a:r>
            <a:endParaRPr lang="en-US" sz="1400" b="1" dirty="0"/>
          </a:p>
        </p:txBody>
      </p:sp>
    </p:spTree>
    <p:extLst>
      <p:ext uri="{BB962C8B-B14F-4D97-AF65-F5344CB8AC3E}">
        <p14:creationId xmlns:p14="http://schemas.microsoft.com/office/powerpoint/2010/main" val="2827993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4" name="TextBox 14">
            <a:extLst>
              <a:ext uri="{FF2B5EF4-FFF2-40B4-BE49-F238E27FC236}">
                <a16:creationId xmlns:a16="http://schemas.microsoft.com/office/drawing/2014/main" id="{F1B40441-E53F-420C-90BB-14DA54BD979B}"/>
              </a:ext>
            </a:extLst>
          </p:cNvPr>
          <p:cNvSpPr txBox="1"/>
          <p:nvPr/>
        </p:nvSpPr>
        <p:spPr>
          <a:xfrm>
            <a:off x="1485900" y="1103983"/>
            <a:ext cx="9220199" cy="646331"/>
          </a:xfrm>
          <a:prstGeom prst="rect">
            <a:avLst/>
          </a:prstGeom>
          <a:solidFill>
            <a:schemeClr val="accent1">
              <a:lumMod val="75000"/>
            </a:schemeClr>
          </a:solidFill>
          <a:ln>
            <a:solidFill>
              <a:schemeClr val="accent1">
                <a:lumMod val="75000"/>
              </a:schemeClr>
            </a:solidFill>
          </a:ln>
        </p:spPr>
        <p:txBody>
          <a:bodyPr wrap="square" rtlCol="0">
            <a:spAutoFit/>
          </a:bodyPr>
          <a:lstStyle/>
          <a:p>
            <a:pPr lvl="0" algn="ctr">
              <a:spcBef>
                <a:spcPts val="600"/>
              </a:spcBef>
              <a:spcAft>
                <a:spcPts val="600"/>
              </a:spcAft>
            </a:pPr>
            <a:r>
              <a:rPr lang="en-US" b="1" dirty="0">
                <a:ln>
                  <a:solidFill>
                    <a:schemeClr val="bg1"/>
                  </a:solidFill>
                </a:ln>
                <a:solidFill>
                  <a:schemeClr val="bg1"/>
                </a:solidFill>
                <a:effectLst/>
                <a:latin typeface="+mj-lt"/>
                <a:ea typeface="Arial" panose="020B0604020202020204" pitchFamily="34" charset="0"/>
              </a:rPr>
              <a:t>Strengthening national capacity to measure and monitor climate change impacts on coastal hazards and climate change</a:t>
            </a:r>
            <a:endParaRPr lang="en-US" b="1" dirty="0">
              <a:ln>
                <a:solidFill>
                  <a:schemeClr val="bg1"/>
                </a:solidFill>
              </a:ln>
              <a:solidFill>
                <a:schemeClr val="bg1"/>
              </a:solidFill>
              <a:latin typeface="+mj-lt"/>
            </a:endParaRPr>
          </a:p>
        </p:txBody>
      </p:sp>
      <p:sp>
        <p:nvSpPr>
          <p:cNvPr id="32" name="TextBox 31">
            <a:extLst>
              <a:ext uri="{FF2B5EF4-FFF2-40B4-BE49-F238E27FC236}">
                <a16:creationId xmlns:a16="http://schemas.microsoft.com/office/drawing/2014/main" id="{15D505F0-67EF-4CF1-AA3F-918E3BFBDA8E}"/>
              </a:ext>
            </a:extLst>
          </p:cNvPr>
          <p:cNvSpPr txBox="1"/>
          <p:nvPr/>
        </p:nvSpPr>
        <p:spPr>
          <a:xfrm>
            <a:off x="278837" y="89424"/>
            <a:ext cx="9011920" cy="523220"/>
          </a:xfrm>
          <a:prstGeom prst="rect">
            <a:avLst/>
          </a:prstGeom>
          <a:noFill/>
        </p:spPr>
        <p:txBody>
          <a:bodyPr wrap="square" rtlCol="0">
            <a:spAutoFit/>
          </a:bodyPr>
          <a:lstStyle/>
          <a:p>
            <a:r>
              <a:rPr lang="en-US" sz="2800" b="1" dirty="0">
                <a:solidFill>
                  <a:schemeClr val="lt1"/>
                </a:solidFill>
                <a:ea typeface="+mj-ea"/>
                <a:cs typeface="+mj-cs"/>
              </a:rPr>
              <a:t>Component 1</a:t>
            </a:r>
          </a:p>
        </p:txBody>
      </p:sp>
      <p:sp>
        <p:nvSpPr>
          <p:cNvPr id="18" name="TextBox 14">
            <a:extLst>
              <a:ext uri="{FF2B5EF4-FFF2-40B4-BE49-F238E27FC236}">
                <a16:creationId xmlns:a16="http://schemas.microsoft.com/office/drawing/2014/main" id="{54415713-8A48-4281-99B3-AC4A18CE2772}"/>
              </a:ext>
            </a:extLst>
          </p:cNvPr>
          <p:cNvSpPr txBox="1"/>
          <p:nvPr/>
        </p:nvSpPr>
        <p:spPr>
          <a:xfrm>
            <a:off x="278837" y="2130772"/>
            <a:ext cx="3838208" cy="1246495"/>
          </a:xfrm>
          <a:prstGeom prst="rect">
            <a:avLst/>
          </a:prstGeom>
          <a:solidFill>
            <a:schemeClr val="accent2">
              <a:lumMod val="60000"/>
              <a:lumOff val="40000"/>
            </a:schemeClr>
          </a:solidFill>
          <a:ln>
            <a:solidFill>
              <a:schemeClr val="accent2"/>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1.1: </a:t>
            </a:r>
            <a:r>
              <a:rPr lang="en-US" sz="1500" dirty="0">
                <a:effectLst/>
                <a:latin typeface="Calibri" panose="020F0502020204030204" pitchFamily="34" charset="0"/>
                <a:ea typeface="DengXian" panose="02010600030101010101" pitchFamily="2" charset="-122"/>
                <a:cs typeface="Arial" panose="020B0604020202020204" pitchFamily="34" charset="0"/>
              </a:rPr>
              <a:t>Data and information about the biogeochemical changes, caused by direct human activities and climate change, affecting climate change resilience in the selected Biosphere Reserves</a:t>
            </a:r>
            <a:endParaRPr lang="en-US" sz="1500" b="1" dirty="0">
              <a:latin typeface="+mj-lt"/>
            </a:endParaRPr>
          </a:p>
        </p:txBody>
      </p:sp>
      <p:sp>
        <p:nvSpPr>
          <p:cNvPr id="19" name="TextBox 14">
            <a:extLst>
              <a:ext uri="{FF2B5EF4-FFF2-40B4-BE49-F238E27FC236}">
                <a16:creationId xmlns:a16="http://schemas.microsoft.com/office/drawing/2014/main" id="{45C002AC-AA79-4482-9C98-FD729395BD9E}"/>
              </a:ext>
            </a:extLst>
          </p:cNvPr>
          <p:cNvSpPr txBox="1"/>
          <p:nvPr/>
        </p:nvSpPr>
        <p:spPr>
          <a:xfrm>
            <a:off x="4262441" y="2130772"/>
            <a:ext cx="3667115" cy="1246495"/>
          </a:xfrm>
          <a:prstGeom prst="rect">
            <a:avLst/>
          </a:prstGeom>
          <a:solidFill>
            <a:schemeClr val="accent2">
              <a:lumMod val="40000"/>
              <a:lumOff val="60000"/>
            </a:schemeClr>
          </a:solidFill>
          <a:ln>
            <a:solidFill>
              <a:schemeClr val="accent2">
                <a:lumMod val="60000"/>
                <a:lumOff val="40000"/>
              </a:schemeClr>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1.2: </a:t>
            </a:r>
            <a:r>
              <a:rPr lang="en-US" sz="1500" dirty="0">
                <a:effectLst/>
                <a:latin typeface="Calibri" panose="020F0502020204030204" pitchFamily="34" charset="0"/>
                <a:ea typeface="DengXian" panose="02010600030101010101" pitchFamily="2" charset="-122"/>
                <a:cs typeface="Arial" panose="020B0604020202020204" pitchFamily="34" charset="0"/>
              </a:rPr>
              <a:t>Data, quantitative and qualitative information about marine/coastal life, incl. biodiversity, degradation, related carbon stocks and fluxes in the selected Biosphere Reserves </a:t>
            </a:r>
            <a:endParaRPr lang="en-US" sz="1500" b="1" dirty="0">
              <a:latin typeface="+mj-lt"/>
            </a:endParaRPr>
          </a:p>
        </p:txBody>
      </p:sp>
      <p:sp>
        <p:nvSpPr>
          <p:cNvPr id="20" name="TextBox 14">
            <a:extLst>
              <a:ext uri="{FF2B5EF4-FFF2-40B4-BE49-F238E27FC236}">
                <a16:creationId xmlns:a16="http://schemas.microsoft.com/office/drawing/2014/main" id="{5563D24D-1DCD-476C-AD5F-4003290E386C}"/>
              </a:ext>
            </a:extLst>
          </p:cNvPr>
          <p:cNvSpPr txBox="1"/>
          <p:nvPr/>
        </p:nvSpPr>
        <p:spPr>
          <a:xfrm>
            <a:off x="8074952" y="2130772"/>
            <a:ext cx="3838211" cy="1246495"/>
          </a:xfrm>
          <a:prstGeom prst="rect">
            <a:avLst/>
          </a:prstGeom>
          <a:solidFill>
            <a:schemeClr val="accent2">
              <a:lumMod val="60000"/>
              <a:lumOff val="40000"/>
            </a:schemeClr>
          </a:solidFill>
          <a:ln>
            <a:solidFill>
              <a:schemeClr val="accent2"/>
            </a:solidFill>
          </a:ln>
        </p:spPr>
        <p:txBody>
          <a:bodyPr wrap="square" rtlCol="0">
            <a:spAutoFit/>
          </a:bodyPr>
          <a:lstStyle/>
          <a:p>
            <a:pPr lvl="0">
              <a:spcBef>
                <a:spcPts val="600"/>
              </a:spcBef>
              <a:spcAft>
                <a:spcPts val="600"/>
              </a:spcAft>
            </a:pPr>
            <a:br>
              <a:rPr lang="fr-FR" sz="1500" b="1" dirty="0">
                <a:effectLst/>
                <a:latin typeface="Calibri" panose="020F0502020204030204" pitchFamily="34" charset="0"/>
                <a:ea typeface="DengXian" panose="02010600030101010101" pitchFamily="2" charset="-122"/>
                <a:cs typeface="Arial" panose="020B0604020202020204" pitchFamily="34" charset="0"/>
              </a:rPr>
            </a:br>
            <a:r>
              <a:rPr lang="fr-FR" sz="1500" b="1" dirty="0">
                <a:effectLst/>
                <a:latin typeface="Calibri" panose="020F0502020204030204" pitchFamily="34" charset="0"/>
                <a:ea typeface="DengXian" panose="02010600030101010101" pitchFamily="2" charset="-122"/>
                <a:cs typeface="Arial" panose="020B0604020202020204" pitchFamily="34" charset="0"/>
              </a:rPr>
              <a:t>Output 1.3: </a:t>
            </a:r>
            <a:r>
              <a:rPr lang="en-US" sz="1500" dirty="0">
                <a:effectLst/>
                <a:latin typeface="Calibri" panose="020F0502020204030204" pitchFamily="34" charset="0"/>
                <a:ea typeface="DengXian" panose="02010600030101010101" pitchFamily="2" charset="-122"/>
                <a:cs typeface="Arial" panose="020B0604020202020204" pitchFamily="34" charset="0"/>
              </a:rPr>
              <a:t>Data and information obtained within the project are freely available. </a:t>
            </a:r>
            <a:br>
              <a:rPr lang="en-US" sz="1500" b="1" dirty="0">
                <a:effectLst/>
                <a:latin typeface="Calibri" panose="020F0502020204030204" pitchFamily="34" charset="0"/>
                <a:ea typeface="DengXian" panose="02010600030101010101" pitchFamily="2" charset="-122"/>
                <a:cs typeface="Arial" panose="020B0604020202020204" pitchFamily="34" charset="0"/>
              </a:rPr>
            </a:br>
            <a:br>
              <a:rPr lang="en-US" sz="1500" b="1" dirty="0">
                <a:effectLst/>
                <a:latin typeface="Calibri" panose="020F0502020204030204" pitchFamily="34" charset="0"/>
                <a:ea typeface="DengXian" panose="02010600030101010101" pitchFamily="2" charset="-122"/>
                <a:cs typeface="Arial" panose="020B0604020202020204" pitchFamily="34" charset="0"/>
              </a:rPr>
            </a:br>
            <a:endParaRPr lang="en-US" sz="15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9" name="TextBox 14">
            <a:extLst>
              <a:ext uri="{FF2B5EF4-FFF2-40B4-BE49-F238E27FC236}">
                <a16:creationId xmlns:a16="http://schemas.microsoft.com/office/drawing/2014/main" id="{059B8E5A-FEDE-42A1-B847-D1BDFB989437}"/>
              </a:ext>
            </a:extLst>
          </p:cNvPr>
          <p:cNvSpPr txBox="1"/>
          <p:nvPr/>
        </p:nvSpPr>
        <p:spPr>
          <a:xfrm>
            <a:off x="492610" y="3757725"/>
            <a:ext cx="3410661" cy="2169825"/>
          </a:xfrm>
          <a:prstGeom prst="rect">
            <a:avLst/>
          </a:prstGeom>
          <a:solidFill>
            <a:schemeClr val="accent6">
              <a:lumMod val="40000"/>
              <a:lumOff val="60000"/>
            </a:schemeClr>
          </a:solidFill>
          <a:ln>
            <a:solidFill>
              <a:schemeClr val="accent6"/>
            </a:solidFill>
          </a:ln>
        </p:spPr>
        <p:txBody>
          <a:bodyPr wrap="square" rtlCol="0">
            <a:spAutoFit/>
          </a:bodyPr>
          <a:lstStyle/>
          <a:p>
            <a:pPr lvl="0">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1.1.1 </a:t>
            </a:r>
            <a:r>
              <a:rPr lang="en-US" sz="1500" dirty="0">
                <a:effectLst/>
                <a:latin typeface="Calibri" panose="020F0502020204030204" pitchFamily="34" charset="0"/>
                <a:ea typeface="DengXian" panose="02010600030101010101" pitchFamily="2" charset="-122"/>
                <a:cs typeface="Arial" panose="020B0604020202020204" pitchFamily="34" charset="0"/>
              </a:rPr>
              <a:t>Identification of </a:t>
            </a:r>
            <a:r>
              <a:rPr lang="en-US" sz="1500" b="1" dirty="0">
                <a:effectLst/>
                <a:latin typeface="Calibri" panose="020F0502020204030204" pitchFamily="34" charset="0"/>
                <a:ea typeface="DengXian" panose="02010600030101010101" pitchFamily="2" charset="-122"/>
                <a:cs typeface="Arial" panose="020B0604020202020204" pitchFamily="34" charset="0"/>
              </a:rPr>
              <a:t>existing capacities </a:t>
            </a:r>
            <a:r>
              <a:rPr lang="en-US" sz="1500" dirty="0">
                <a:effectLst/>
                <a:latin typeface="Calibri" panose="020F0502020204030204" pitchFamily="34" charset="0"/>
                <a:ea typeface="DengXian" panose="02010600030101010101" pitchFamily="2" charset="-122"/>
                <a:cs typeface="Arial" panose="020B0604020202020204" pitchFamily="34" charset="0"/>
              </a:rPr>
              <a:t>to observe and monitor </a:t>
            </a:r>
          </a:p>
          <a:p>
            <a:pPr lvl="0">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1.1.2 Capacity development </a:t>
            </a:r>
            <a:r>
              <a:rPr lang="en-US" sz="1500" dirty="0">
                <a:effectLst/>
                <a:latin typeface="Calibri" panose="020F0502020204030204" pitchFamily="34" charset="0"/>
                <a:ea typeface="DengXian" panose="02010600030101010101" pitchFamily="2" charset="-122"/>
                <a:cs typeface="Arial" panose="020B0604020202020204" pitchFamily="34" charset="0"/>
              </a:rPr>
              <a:t>on observation and monitoring </a:t>
            </a:r>
          </a:p>
          <a:p>
            <a:pPr lvl="0">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1.1.3 </a:t>
            </a:r>
            <a:r>
              <a:rPr lang="en-US" sz="1500" dirty="0">
                <a:effectLst/>
                <a:latin typeface="Calibri" panose="020F0502020204030204" pitchFamily="34" charset="0"/>
                <a:ea typeface="DengXian" panose="02010600030101010101" pitchFamily="2" charset="-122"/>
                <a:cs typeface="Arial" panose="020B0604020202020204" pitchFamily="34" charset="0"/>
              </a:rPr>
              <a:t>Establish </a:t>
            </a:r>
            <a:r>
              <a:rPr lang="en-US" sz="1500" b="1" dirty="0">
                <a:effectLst/>
                <a:latin typeface="Calibri" panose="020F0502020204030204" pitchFamily="34" charset="0"/>
                <a:ea typeface="DengXian" panose="02010600030101010101" pitchFamily="2" charset="-122"/>
                <a:cs typeface="Arial" panose="020B0604020202020204" pitchFamily="34" charset="0"/>
              </a:rPr>
              <a:t>regular observation </a:t>
            </a:r>
            <a:r>
              <a:rPr lang="en-US" sz="1500" dirty="0">
                <a:effectLst/>
                <a:latin typeface="Calibri" panose="020F0502020204030204" pitchFamily="34" charset="0"/>
                <a:ea typeface="DengXian" panose="02010600030101010101" pitchFamily="2" charset="-122"/>
                <a:cs typeface="Arial" panose="020B0604020202020204" pitchFamily="34" charset="0"/>
              </a:rPr>
              <a:t>throughout the project period</a:t>
            </a:r>
          </a:p>
          <a:p>
            <a:pPr lvl="0">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1.1.4 </a:t>
            </a:r>
            <a:r>
              <a:rPr lang="en-US" sz="1500" dirty="0">
                <a:effectLst/>
                <a:latin typeface="Calibri" panose="020F0502020204030204" pitchFamily="34" charset="0"/>
                <a:ea typeface="DengXian" panose="02010600030101010101" pitchFamily="2" charset="-122"/>
                <a:cs typeface="Arial" panose="020B0604020202020204" pitchFamily="34" charset="0"/>
              </a:rPr>
              <a:t>Development of a </a:t>
            </a:r>
            <a:r>
              <a:rPr lang="en-US" sz="1500" b="1" dirty="0">
                <a:effectLst/>
                <a:latin typeface="Calibri" panose="020F0502020204030204" pitchFamily="34" charset="0"/>
                <a:ea typeface="DengXian" panose="02010600030101010101" pitchFamily="2" charset="-122"/>
                <a:cs typeface="Arial" panose="020B0604020202020204" pitchFamily="34" charset="0"/>
              </a:rPr>
              <a:t>publication</a:t>
            </a:r>
          </a:p>
        </p:txBody>
      </p:sp>
      <p:sp>
        <p:nvSpPr>
          <p:cNvPr id="10" name="TextBox 14">
            <a:extLst>
              <a:ext uri="{FF2B5EF4-FFF2-40B4-BE49-F238E27FC236}">
                <a16:creationId xmlns:a16="http://schemas.microsoft.com/office/drawing/2014/main" id="{497E2FBE-73DB-40AA-9A79-8D1D067926A4}"/>
              </a:ext>
            </a:extLst>
          </p:cNvPr>
          <p:cNvSpPr txBox="1"/>
          <p:nvPr/>
        </p:nvSpPr>
        <p:spPr>
          <a:xfrm>
            <a:off x="4390667" y="3757725"/>
            <a:ext cx="3410661" cy="2169825"/>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lvl="0">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1.2.1 </a:t>
            </a:r>
            <a:r>
              <a:rPr lang="en-US" sz="1500" dirty="0">
                <a:effectLst/>
                <a:latin typeface="Calibri" panose="020F0502020204030204" pitchFamily="34" charset="0"/>
                <a:ea typeface="DengXian" panose="02010600030101010101" pitchFamily="2" charset="-122"/>
                <a:cs typeface="Arial" panose="020B0604020202020204" pitchFamily="34" charset="0"/>
              </a:rPr>
              <a:t>Identification of </a:t>
            </a:r>
            <a:r>
              <a:rPr lang="en-US" sz="1500" b="1" dirty="0">
                <a:effectLst/>
                <a:latin typeface="Calibri" panose="020F0502020204030204" pitchFamily="34" charset="0"/>
                <a:ea typeface="DengXian" panose="02010600030101010101" pitchFamily="2" charset="-122"/>
                <a:cs typeface="Arial" panose="020B0604020202020204" pitchFamily="34" charset="0"/>
              </a:rPr>
              <a:t>existing capacities </a:t>
            </a:r>
            <a:r>
              <a:rPr lang="en-US" sz="1500" dirty="0">
                <a:effectLst/>
                <a:latin typeface="Calibri" panose="020F0502020204030204" pitchFamily="34" charset="0"/>
                <a:ea typeface="DengXian" panose="02010600030101010101" pitchFamily="2" charset="-122"/>
                <a:cs typeface="Arial" panose="020B0604020202020204" pitchFamily="34" charset="0"/>
              </a:rPr>
              <a:t>to observe </a:t>
            </a:r>
          </a:p>
          <a:p>
            <a:pPr lvl="0">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1.2.2</a:t>
            </a:r>
            <a:r>
              <a:rPr lang="en-US" sz="1500" b="1" dirty="0">
                <a:latin typeface="Calibri" panose="020F0502020204030204" pitchFamily="34" charset="0"/>
                <a:ea typeface="DengXian" panose="02010600030101010101" pitchFamily="2" charset="-122"/>
                <a:cs typeface="Arial" panose="020B0604020202020204" pitchFamily="34" charset="0"/>
              </a:rPr>
              <a:t> C</a:t>
            </a:r>
            <a:r>
              <a:rPr lang="en-US" sz="1500" b="1" dirty="0">
                <a:effectLst/>
                <a:latin typeface="Calibri" panose="020F0502020204030204" pitchFamily="34" charset="0"/>
                <a:ea typeface="DengXian" panose="02010600030101010101" pitchFamily="2" charset="-122"/>
                <a:cs typeface="Arial" panose="020B0604020202020204" pitchFamily="34" charset="0"/>
              </a:rPr>
              <a:t>apacity development </a:t>
            </a:r>
            <a:r>
              <a:rPr lang="en-US" sz="1500" dirty="0">
                <a:effectLst/>
                <a:latin typeface="Calibri" panose="020F0502020204030204" pitchFamily="34" charset="0"/>
                <a:ea typeface="DengXian" panose="02010600030101010101" pitchFamily="2" charset="-122"/>
                <a:cs typeface="Arial" panose="020B0604020202020204" pitchFamily="34" charset="0"/>
              </a:rPr>
              <a:t>on monitoring, applying best practices</a:t>
            </a:r>
          </a:p>
          <a:p>
            <a:pPr>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1.2.3</a:t>
            </a:r>
            <a:r>
              <a:rPr lang="en-US" sz="1500" b="1" dirty="0">
                <a:latin typeface="Calibri" panose="020F0502020204030204" pitchFamily="34" charset="0"/>
                <a:ea typeface="DengXian" panose="02010600030101010101" pitchFamily="2" charset="-122"/>
                <a:cs typeface="Arial" panose="020B0604020202020204" pitchFamily="34" charset="0"/>
              </a:rPr>
              <a:t> </a:t>
            </a:r>
            <a:r>
              <a:rPr lang="en-US" sz="1500" dirty="0">
                <a:effectLst/>
                <a:latin typeface="Calibri" panose="020F0502020204030204" pitchFamily="34" charset="0"/>
                <a:ea typeface="DengXian" panose="02010600030101010101" pitchFamily="2" charset="-122"/>
                <a:cs typeface="Arial" panose="020B0604020202020204" pitchFamily="34" charset="0"/>
              </a:rPr>
              <a:t>Establish </a:t>
            </a:r>
            <a:r>
              <a:rPr lang="en-US" sz="1500" b="1" dirty="0">
                <a:effectLst/>
                <a:latin typeface="Calibri" panose="020F0502020204030204" pitchFamily="34" charset="0"/>
                <a:ea typeface="DengXian" panose="02010600030101010101" pitchFamily="2" charset="-122"/>
                <a:cs typeface="Arial" panose="020B0604020202020204" pitchFamily="34" charset="0"/>
              </a:rPr>
              <a:t>regular observation </a:t>
            </a:r>
            <a:r>
              <a:rPr lang="en-US" sz="1500" dirty="0">
                <a:effectLst/>
                <a:latin typeface="Calibri" panose="020F0502020204030204" pitchFamily="34" charset="0"/>
                <a:ea typeface="DengXian" panose="02010600030101010101" pitchFamily="2" charset="-122"/>
                <a:cs typeface="Arial" panose="020B0604020202020204" pitchFamily="34" charset="0"/>
              </a:rPr>
              <a:t>throughout the project period</a:t>
            </a:r>
          </a:p>
          <a:p>
            <a:pPr lvl="0">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1.2.4</a:t>
            </a:r>
            <a:r>
              <a:rPr lang="en-US" sz="1500" b="1" dirty="0">
                <a:latin typeface="Calibri" panose="020F0502020204030204" pitchFamily="34" charset="0"/>
                <a:ea typeface="DengXian" panose="02010600030101010101" pitchFamily="2" charset="-122"/>
                <a:cs typeface="Arial" panose="020B0604020202020204" pitchFamily="34" charset="0"/>
              </a:rPr>
              <a:t> </a:t>
            </a:r>
            <a:r>
              <a:rPr lang="en-US" sz="1500" dirty="0">
                <a:effectLst/>
                <a:latin typeface="Calibri" panose="020F0502020204030204" pitchFamily="34" charset="0"/>
                <a:ea typeface="DengXian" panose="02010600030101010101" pitchFamily="2" charset="-122"/>
                <a:cs typeface="Arial" panose="020B0604020202020204" pitchFamily="34" charset="0"/>
              </a:rPr>
              <a:t>Development of a </a:t>
            </a:r>
            <a:r>
              <a:rPr lang="en-US" sz="1500" b="1" dirty="0">
                <a:effectLst/>
                <a:latin typeface="Calibri" panose="020F0502020204030204" pitchFamily="34" charset="0"/>
                <a:ea typeface="DengXian" panose="02010600030101010101" pitchFamily="2" charset="-122"/>
                <a:cs typeface="Arial" panose="020B0604020202020204" pitchFamily="34" charset="0"/>
              </a:rPr>
              <a:t>publication</a:t>
            </a:r>
          </a:p>
        </p:txBody>
      </p:sp>
      <p:sp>
        <p:nvSpPr>
          <p:cNvPr id="13" name="TextBox 14">
            <a:extLst>
              <a:ext uri="{FF2B5EF4-FFF2-40B4-BE49-F238E27FC236}">
                <a16:creationId xmlns:a16="http://schemas.microsoft.com/office/drawing/2014/main" id="{BBE907FE-0883-40A7-BA74-B413D72514D0}"/>
              </a:ext>
            </a:extLst>
          </p:cNvPr>
          <p:cNvSpPr txBox="1"/>
          <p:nvPr/>
        </p:nvSpPr>
        <p:spPr>
          <a:xfrm>
            <a:off x="8288724" y="3757725"/>
            <a:ext cx="3410661" cy="1400383"/>
          </a:xfrm>
          <a:prstGeom prst="rect">
            <a:avLst/>
          </a:prstGeom>
          <a:solidFill>
            <a:schemeClr val="accent6">
              <a:lumMod val="40000"/>
              <a:lumOff val="60000"/>
            </a:schemeClr>
          </a:solidFill>
          <a:ln>
            <a:solidFill>
              <a:schemeClr val="accent6"/>
            </a:solidFill>
          </a:ln>
        </p:spPr>
        <p:txBody>
          <a:bodyPr wrap="square" rtlCol="0">
            <a:spAutoFit/>
          </a:bodyPr>
          <a:lstStyle/>
          <a:p>
            <a:pPr lvl="0">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1.3.1 </a:t>
            </a:r>
            <a:r>
              <a:rPr lang="en-US" sz="1500" dirty="0">
                <a:effectLst/>
                <a:latin typeface="Calibri" panose="020F0502020204030204" pitchFamily="34" charset="0"/>
                <a:ea typeface="DengXian" panose="02010600030101010101" pitchFamily="2" charset="-122"/>
                <a:cs typeface="Arial" panose="020B0604020202020204" pitchFamily="34" charset="0"/>
              </a:rPr>
              <a:t>Development of a </a:t>
            </a:r>
            <a:r>
              <a:rPr lang="en-US" sz="1500" b="1" dirty="0">
                <a:effectLst/>
                <a:latin typeface="Calibri" panose="020F0502020204030204" pitchFamily="34" charset="0"/>
                <a:ea typeface="DengXian" panose="02010600030101010101" pitchFamily="2" charset="-122"/>
                <a:cs typeface="Arial" panose="020B0604020202020204" pitchFamily="34" charset="0"/>
              </a:rPr>
              <a:t>data management plan</a:t>
            </a:r>
          </a:p>
          <a:p>
            <a:pPr lvl="0">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1.3.2</a:t>
            </a:r>
            <a:r>
              <a:rPr lang="en-US" sz="1500" b="1" dirty="0">
                <a:latin typeface="Calibri" panose="020F0502020204030204" pitchFamily="34" charset="0"/>
                <a:ea typeface="DengXian" panose="02010600030101010101" pitchFamily="2" charset="-122"/>
                <a:cs typeface="Arial" panose="020B0604020202020204" pitchFamily="34" charset="0"/>
              </a:rPr>
              <a:t> </a:t>
            </a:r>
            <a:r>
              <a:rPr lang="en-US" sz="1500" dirty="0">
                <a:effectLst/>
                <a:latin typeface="Calibri" panose="020F0502020204030204" pitchFamily="34" charset="0"/>
                <a:ea typeface="DengXian" panose="02010600030101010101" pitchFamily="2" charset="-122"/>
                <a:cs typeface="Arial" panose="020B0604020202020204" pitchFamily="34" charset="0"/>
              </a:rPr>
              <a:t>Metadata, data and products accessible, interoperable and </a:t>
            </a:r>
            <a:r>
              <a:rPr lang="en-US" sz="1500" b="1" dirty="0">
                <a:effectLst/>
                <a:latin typeface="Calibri" panose="020F0502020204030204" pitchFamily="34" charset="0"/>
                <a:ea typeface="DengXian" panose="02010600030101010101" pitchFamily="2" charset="-122"/>
                <a:cs typeface="Arial" panose="020B0604020202020204" pitchFamily="34" charset="0"/>
              </a:rPr>
              <a:t>openly shareable</a:t>
            </a:r>
          </a:p>
        </p:txBody>
      </p:sp>
      <p:cxnSp>
        <p:nvCxnSpPr>
          <p:cNvPr id="3" name="Straight Connector 2">
            <a:extLst>
              <a:ext uri="{FF2B5EF4-FFF2-40B4-BE49-F238E27FC236}">
                <a16:creationId xmlns:a16="http://schemas.microsoft.com/office/drawing/2014/main" id="{2EB23174-7F36-4822-ABF9-3211F2EB089D}"/>
              </a:ext>
            </a:extLst>
          </p:cNvPr>
          <p:cNvCxnSpPr>
            <a:cxnSpLocks/>
            <a:stCxn id="14" idx="2"/>
            <a:endCxn id="19" idx="0"/>
          </p:cNvCxnSpPr>
          <p:nvPr/>
        </p:nvCxnSpPr>
        <p:spPr>
          <a:xfrm flipH="1">
            <a:off x="6095999" y="1750314"/>
            <a:ext cx="1" cy="380458"/>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9A9BEC-F589-43AF-90A6-3B031E9BAC14}"/>
              </a:ext>
            </a:extLst>
          </p:cNvPr>
          <p:cNvCxnSpPr>
            <a:cxnSpLocks/>
            <a:stCxn id="18" idx="0"/>
            <a:endCxn id="14" idx="2"/>
          </p:cNvCxnSpPr>
          <p:nvPr/>
        </p:nvCxnSpPr>
        <p:spPr>
          <a:xfrm flipV="1">
            <a:off x="2197941" y="1750314"/>
            <a:ext cx="3898059" cy="380458"/>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B86A3D-B683-4DB5-873D-4F6B8F89F4C1}"/>
              </a:ext>
            </a:extLst>
          </p:cNvPr>
          <p:cNvCxnSpPr>
            <a:stCxn id="14" idx="2"/>
            <a:endCxn id="20" idx="0"/>
          </p:cNvCxnSpPr>
          <p:nvPr/>
        </p:nvCxnSpPr>
        <p:spPr>
          <a:xfrm>
            <a:off x="6096000" y="1750314"/>
            <a:ext cx="3898058" cy="380458"/>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0E2398B-9BC5-433B-B2F7-2240504EAC96}"/>
              </a:ext>
            </a:extLst>
          </p:cNvPr>
          <p:cNvCxnSpPr>
            <a:stCxn id="18" idx="2"/>
            <a:endCxn id="9" idx="0"/>
          </p:cNvCxnSpPr>
          <p:nvPr/>
        </p:nvCxnSpPr>
        <p:spPr>
          <a:xfrm>
            <a:off x="2197941" y="3377267"/>
            <a:ext cx="0" cy="38045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9FE941F-5262-4A33-9E9A-DD5A8606E0DE}"/>
              </a:ext>
            </a:extLst>
          </p:cNvPr>
          <p:cNvCxnSpPr>
            <a:cxnSpLocks/>
          </p:cNvCxnSpPr>
          <p:nvPr/>
        </p:nvCxnSpPr>
        <p:spPr>
          <a:xfrm flipH="1">
            <a:off x="6095997" y="3377267"/>
            <a:ext cx="1" cy="38045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2DD10EE-3149-43E3-9840-551FA6D77721}"/>
              </a:ext>
            </a:extLst>
          </p:cNvPr>
          <p:cNvCxnSpPr>
            <a:cxnSpLocks/>
          </p:cNvCxnSpPr>
          <p:nvPr/>
        </p:nvCxnSpPr>
        <p:spPr>
          <a:xfrm flipH="1">
            <a:off x="9994053" y="3387688"/>
            <a:ext cx="1" cy="38045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 descr="SDG 14.3 Methods | OA Africa">
            <a:extLst>
              <a:ext uri="{FF2B5EF4-FFF2-40B4-BE49-F238E27FC236}">
                <a16:creationId xmlns:a16="http://schemas.microsoft.com/office/drawing/2014/main" id="{6D74D07E-7ACC-4BAF-BD70-B6CAAA88E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0860" y="340221"/>
            <a:ext cx="932256" cy="1359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737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1885426-1831-4E1B-A41E-D29CB030E8D2}"/>
              </a:ext>
            </a:extLst>
          </p:cNvPr>
          <p:cNvCxnSpPr>
            <a:cxnSpLocks/>
            <a:stCxn id="10" idx="0"/>
            <a:endCxn id="18" idx="2"/>
          </p:cNvCxnSpPr>
          <p:nvPr/>
        </p:nvCxnSpPr>
        <p:spPr>
          <a:xfrm flipV="1">
            <a:off x="2790197" y="2570399"/>
            <a:ext cx="1" cy="280537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4">
            <a:extLst>
              <a:ext uri="{FF2B5EF4-FFF2-40B4-BE49-F238E27FC236}">
                <a16:creationId xmlns:a16="http://schemas.microsoft.com/office/drawing/2014/main" id="{F1B40441-E53F-420C-90BB-14DA54BD979B}"/>
              </a:ext>
            </a:extLst>
          </p:cNvPr>
          <p:cNvSpPr txBox="1"/>
          <p:nvPr/>
        </p:nvSpPr>
        <p:spPr>
          <a:xfrm>
            <a:off x="1485900" y="944680"/>
            <a:ext cx="9220199" cy="646331"/>
          </a:xfrm>
          <a:prstGeom prst="rect">
            <a:avLst/>
          </a:prstGeom>
          <a:solidFill>
            <a:schemeClr val="accent1">
              <a:lumMod val="75000"/>
            </a:schemeClr>
          </a:solidFill>
          <a:ln>
            <a:solidFill>
              <a:schemeClr val="accent1">
                <a:lumMod val="50000"/>
              </a:schemeClr>
            </a:solidFill>
          </a:ln>
        </p:spPr>
        <p:txBody>
          <a:bodyPr wrap="square" rtlCol="0">
            <a:spAutoFit/>
          </a:bodyPr>
          <a:lstStyle/>
          <a:p>
            <a:pPr lvl="0" algn="ctr">
              <a:spcBef>
                <a:spcPts val="600"/>
              </a:spcBef>
              <a:spcAft>
                <a:spcPts val="600"/>
              </a:spcAft>
            </a:pPr>
            <a:r>
              <a:rPr lang="en-US" b="1" dirty="0">
                <a:ln>
                  <a:solidFill>
                    <a:schemeClr val="bg1"/>
                  </a:solidFill>
                </a:ln>
                <a:solidFill>
                  <a:schemeClr val="bg1"/>
                </a:solidFill>
                <a:effectLst/>
                <a:latin typeface="+mj-lt"/>
                <a:ea typeface="Arial" panose="020B0604020202020204" pitchFamily="34" charset="0"/>
              </a:rPr>
              <a:t>Develop and establish local measures for multi-hazard preparedness against inundation from coastal hazards in selected Biosphere Reserves</a:t>
            </a:r>
            <a:endParaRPr lang="en-US" b="1" dirty="0">
              <a:ln>
                <a:solidFill>
                  <a:schemeClr val="bg1"/>
                </a:solidFill>
              </a:ln>
              <a:solidFill>
                <a:schemeClr val="bg1"/>
              </a:solidFill>
              <a:latin typeface="+mj-lt"/>
            </a:endParaRPr>
          </a:p>
        </p:txBody>
      </p:sp>
      <p:sp>
        <p:nvSpPr>
          <p:cNvPr id="32" name="TextBox 31">
            <a:extLst>
              <a:ext uri="{FF2B5EF4-FFF2-40B4-BE49-F238E27FC236}">
                <a16:creationId xmlns:a16="http://schemas.microsoft.com/office/drawing/2014/main" id="{15D505F0-67EF-4CF1-AA3F-918E3BFBDA8E}"/>
              </a:ext>
            </a:extLst>
          </p:cNvPr>
          <p:cNvSpPr txBox="1"/>
          <p:nvPr/>
        </p:nvSpPr>
        <p:spPr>
          <a:xfrm>
            <a:off x="278837" y="89424"/>
            <a:ext cx="9011920" cy="523220"/>
          </a:xfrm>
          <a:prstGeom prst="rect">
            <a:avLst/>
          </a:prstGeom>
          <a:noFill/>
        </p:spPr>
        <p:txBody>
          <a:bodyPr wrap="square" rtlCol="0">
            <a:spAutoFit/>
          </a:bodyPr>
          <a:lstStyle/>
          <a:p>
            <a:r>
              <a:rPr lang="en-US" sz="2800" b="1" dirty="0">
                <a:solidFill>
                  <a:schemeClr val="lt1"/>
                </a:solidFill>
                <a:ea typeface="+mj-ea"/>
                <a:cs typeface="+mj-cs"/>
              </a:rPr>
              <a:t>Component 2</a:t>
            </a:r>
          </a:p>
        </p:txBody>
      </p:sp>
      <p:sp>
        <p:nvSpPr>
          <p:cNvPr id="18" name="TextBox 14">
            <a:extLst>
              <a:ext uri="{FF2B5EF4-FFF2-40B4-BE49-F238E27FC236}">
                <a16:creationId xmlns:a16="http://schemas.microsoft.com/office/drawing/2014/main" id="{54415713-8A48-4281-99B3-AC4A18CE2772}"/>
              </a:ext>
            </a:extLst>
          </p:cNvPr>
          <p:cNvSpPr txBox="1"/>
          <p:nvPr/>
        </p:nvSpPr>
        <p:spPr>
          <a:xfrm>
            <a:off x="705164" y="1785569"/>
            <a:ext cx="4170067" cy="784830"/>
          </a:xfrm>
          <a:prstGeom prst="rect">
            <a:avLst/>
          </a:prstGeom>
          <a:solidFill>
            <a:schemeClr val="accent2">
              <a:lumMod val="60000"/>
              <a:lumOff val="40000"/>
            </a:schemeClr>
          </a:solidFill>
          <a:ln>
            <a:solidFill>
              <a:schemeClr val="accent2">
                <a:lumMod val="60000"/>
                <a:lumOff val="40000"/>
              </a:schemeClr>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2.1: </a:t>
            </a:r>
            <a:r>
              <a:rPr lang="en-US" sz="1500" dirty="0">
                <a:effectLst/>
                <a:latin typeface="Calibri" panose="020F0502020204030204" pitchFamily="34" charset="0"/>
                <a:ea typeface="DengXian" panose="02010600030101010101" pitchFamily="2" charset="-122"/>
                <a:cs typeface="Arial" panose="020B0604020202020204" pitchFamily="34" charset="0"/>
              </a:rPr>
              <a:t>Comprehensive survey of community environmental, social, and economic vulnerability to inundation.</a:t>
            </a:r>
            <a:endParaRPr lang="en-US" sz="1500" b="1" dirty="0">
              <a:latin typeface="+mj-lt"/>
            </a:endParaRPr>
          </a:p>
        </p:txBody>
      </p:sp>
      <p:sp>
        <p:nvSpPr>
          <p:cNvPr id="19" name="TextBox 14">
            <a:extLst>
              <a:ext uri="{FF2B5EF4-FFF2-40B4-BE49-F238E27FC236}">
                <a16:creationId xmlns:a16="http://schemas.microsoft.com/office/drawing/2014/main" id="{45C002AC-AA79-4482-9C98-FD729395BD9E}"/>
              </a:ext>
            </a:extLst>
          </p:cNvPr>
          <p:cNvSpPr txBox="1"/>
          <p:nvPr/>
        </p:nvSpPr>
        <p:spPr>
          <a:xfrm>
            <a:off x="705164" y="2684171"/>
            <a:ext cx="4170067" cy="784830"/>
          </a:xfrm>
          <a:prstGeom prst="rect">
            <a:avLst/>
          </a:prstGeom>
          <a:solidFill>
            <a:schemeClr val="accent2">
              <a:lumMod val="40000"/>
              <a:lumOff val="60000"/>
            </a:schemeClr>
          </a:solidFill>
          <a:ln>
            <a:solidFill>
              <a:schemeClr val="accent2">
                <a:lumMod val="60000"/>
                <a:lumOff val="40000"/>
              </a:schemeClr>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2.2: </a:t>
            </a:r>
            <a:r>
              <a:rPr lang="en-US" sz="1500" dirty="0">
                <a:effectLst/>
                <a:latin typeface="Calibri" panose="020F0502020204030204" pitchFamily="34" charset="0"/>
                <a:ea typeface="DengXian" panose="02010600030101010101" pitchFamily="2" charset="-122"/>
                <a:cs typeface="Arial" panose="020B0604020202020204" pitchFamily="34" charset="0"/>
              </a:rPr>
              <a:t>Comprehensive assessment and documentation of relevant coastal hazards (e.g. tsunamis, storm surges, etc.)</a:t>
            </a:r>
            <a:endParaRPr lang="en-US" sz="1500" b="1" dirty="0">
              <a:latin typeface="+mj-lt"/>
            </a:endParaRPr>
          </a:p>
        </p:txBody>
      </p:sp>
      <p:sp>
        <p:nvSpPr>
          <p:cNvPr id="20" name="TextBox 14">
            <a:extLst>
              <a:ext uri="{FF2B5EF4-FFF2-40B4-BE49-F238E27FC236}">
                <a16:creationId xmlns:a16="http://schemas.microsoft.com/office/drawing/2014/main" id="{5563D24D-1DCD-476C-AD5F-4003290E386C}"/>
              </a:ext>
            </a:extLst>
          </p:cNvPr>
          <p:cNvSpPr txBox="1"/>
          <p:nvPr/>
        </p:nvSpPr>
        <p:spPr>
          <a:xfrm>
            <a:off x="705164" y="3583165"/>
            <a:ext cx="4170066" cy="784830"/>
          </a:xfrm>
          <a:prstGeom prst="rect">
            <a:avLst/>
          </a:prstGeom>
          <a:solidFill>
            <a:schemeClr val="accent2">
              <a:lumMod val="60000"/>
              <a:lumOff val="40000"/>
            </a:schemeClr>
          </a:solidFill>
          <a:ln>
            <a:solidFill>
              <a:schemeClr val="accent2">
                <a:lumMod val="60000"/>
                <a:lumOff val="40000"/>
              </a:schemeClr>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2.3: </a:t>
            </a:r>
            <a:r>
              <a:rPr lang="en-US" sz="1500" dirty="0">
                <a:effectLst/>
                <a:latin typeface="Calibri" panose="020F0502020204030204" pitchFamily="34" charset="0"/>
                <a:ea typeface="DengXian" panose="02010600030101010101" pitchFamily="2" charset="-122"/>
                <a:cs typeface="Arial" panose="020B0604020202020204" pitchFamily="34" charset="0"/>
              </a:rPr>
              <a:t>Evacuation maps for tsunamis and other coastal hazards based on community co-creation created </a:t>
            </a:r>
            <a:endParaRPr lang="en-US" sz="1500" b="1" dirty="0">
              <a:latin typeface="+mj-lt"/>
            </a:endParaRPr>
          </a:p>
        </p:txBody>
      </p:sp>
      <p:sp>
        <p:nvSpPr>
          <p:cNvPr id="9" name="TextBox 14">
            <a:extLst>
              <a:ext uri="{FF2B5EF4-FFF2-40B4-BE49-F238E27FC236}">
                <a16:creationId xmlns:a16="http://schemas.microsoft.com/office/drawing/2014/main" id="{1DBDEF0F-00D9-4ABD-8068-E83B2EEFB9DA}"/>
              </a:ext>
            </a:extLst>
          </p:cNvPr>
          <p:cNvSpPr txBox="1"/>
          <p:nvPr/>
        </p:nvSpPr>
        <p:spPr>
          <a:xfrm>
            <a:off x="705164" y="4482159"/>
            <a:ext cx="4170066" cy="784830"/>
          </a:xfrm>
          <a:prstGeom prst="rect">
            <a:avLst/>
          </a:prstGeom>
          <a:solidFill>
            <a:schemeClr val="accent2">
              <a:lumMod val="40000"/>
              <a:lumOff val="60000"/>
            </a:schemeClr>
          </a:solidFill>
          <a:ln>
            <a:solidFill>
              <a:schemeClr val="accent2">
                <a:lumMod val="60000"/>
                <a:lumOff val="40000"/>
              </a:schemeClr>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2.4: </a:t>
            </a:r>
            <a:r>
              <a:rPr lang="en-US" sz="1500" dirty="0">
                <a:effectLst/>
                <a:latin typeface="Calibri" panose="020F0502020204030204" pitchFamily="34" charset="0"/>
                <a:ea typeface="DengXian" panose="02010600030101010101" pitchFamily="2" charset="-122"/>
                <a:cs typeface="Arial" panose="020B0604020202020204" pitchFamily="34" charset="0"/>
              </a:rPr>
              <a:t>Updated and enhanced ERPs and SOPs in all target Biosphere Reserve, in line with national plans, procedures, and processes</a:t>
            </a:r>
            <a:endParaRPr lang="en-US" sz="1500" b="1" dirty="0">
              <a:latin typeface="+mj-lt"/>
            </a:endParaRPr>
          </a:p>
        </p:txBody>
      </p:sp>
      <p:sp>
        <p:nvSpPr>
          <p:cNvPr id="10" name="TextBox 14">
            <a:extLst>
              <a:ext uri="{FF2B5EF4-FFF2-40B4-BE49-F238E27FC236}">
                <a16:creationId xmlns:a16="http://schemas.microsoft.com/office/drawing/2014/main" id="{BAA40EF4-F417-4133-A37C-EC7335EE401B}"/>
              </a:ext>
            </a:extLst>
          </p:cNvPr>
          <p:cNvSpPr txBox="1"/>
          <p:nvPr/>
        </p:nvSpPr>
        <p:spPr>
          <a:xfrm>
            <a:off x="705164" y="5375772"/>
            <a:ext cx="4170066" cy="784830"/>
          </a:xfrm>
          <a:prstGeom prst="rect">
            <a:avLst/>
          </a:prstGeom>
          <a:solidFill>
            <a:schemeClr val="accent2">
              <a:lumMod val="60000"/>
              <a:lumOff val="40000"/>
            </a:schemeClr>
          </a:solidFill>
          <a:ln>
            <a:solidFill>
              <a:schemeClr val="accent2">
                <a:lumMod val="60000"/>
                <a:lumOff val="40000"/>
              </a:schemeClr>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2.5: </a:t>
            </a:r>
            <a:r>
              <a:rPr lang="en-US" sz="1500" dirty="0">
                <a:effectLst/>
                <a:latin typeface="Calibri" panose="020F0502020204030204" pitchFamily="34" charset="0"/>
                <a:ea typeface="DengXian" panose="02010600030101010101" pitchFamily="2" charset="-122"/>
                <a:cs typeface="Arial" panose="020B0604020202020204" pitchFamily="34" charset="0"/>
              </a:rPr>
              <a:t>At least one drill and/or simulation exercise successfully completed in all target Biosphere Reserves</a:t>
            </a:r>
            <a:endParaRPr lang="en-US" sz="1500" b="1" dirty="0">
              <a:latin typeface="+mj-lt"/>
            </a:endParaRPr>
          </a:p>
        </p:txBody>
      </p:sp>
      <p:pic>
        <p:nvPicPr>
          <p:cNvPr id="11" name="Picture 10">
            <a:extLst>
              <a:ext uri="{FF2B5EF4-FFF2-40B4-BE49-F238E27FC236}">
                <a16:creationId xmlns:a16="http://schemas.microsoft.com/office/drawing/2014/main" id="{67D3B0CF-EE27-4879-BCAC-468BDB3FA0B3}"/>
              </a:ext>
            </a:extLst>
          </p:cNvPr>
          <p:cNvPicPr>
            <a:picLocks noChangeAspect="1"/>
          </p:cNvPicPr>
          <p:nvPr/>
        </p:nvPicPr>
        <p:blipFill>
          <a:blip r:embed="rId3"/>
          <a:stretch>
            <a:fillRect/>
          </a:stretch>
        </p:blipFill>
        <p:spPr>
          <a:xfrm>
            <a:off x="8443050" y="1887691"/>
            <a:ext cx="3399845" cy="2427706"/>
          </a:xfrm>
          <a:prstGeom prst="rect">
            <a:avLst/>
          </a:prstGeom>
        </p:spPr>
      </p:pic>
      <p:pic>
        <p:nvPicPr>
          <p:cNvPr id="13" name="Picture 12">
            <a:extLst>
              <a:ext uri="{FF2B5EF4-FFF2-40B4-BE49-F238E27FC236}">
                <a16:creationId xmlns:a16="http://schemas.microsoft.com/office/drawing/2014/main" id="{ABDF67AE-36CD-4DF1-8F51-04F1DF992C71}"/>
              </a:ext>
            </a:extLst>
          </p:cNvPr>
          <p:cNvPicPr>
            <a:picLocks noChangeAspect="1"/>
          </p:cNvPicPr>
          <p:nvPr/>
        </p:nvPicPr>
        <p:blipFill rotWithShape="1">
          <a:blip r:embed="rId4"/>
          <a:srcRect l="58623" t="28752" r="24612" b="11302"/>
          <a:stretch/>
        </p:blipFill>
        <p:spPr>
          <a:xfrm>
            <a:off x="5390600" y="2875850"/>
            <a:ext cx="1339965" cy="2636955"/>
          </a:xfrm>
          <a:prstGeom prst="rect">
            <a:avLst/>
          </a:prstGeom>
        </p:spPr>
      </p:pic>
      <p:pic>
        <p:nvPicPr>
          <p:cNvPr id="4" name="Picture 3">
            <a:extLst>
              <a:ext uri="{FF2B5EF4-FFF2-40B4-BE49-F238E27FC236}">
                <a16:creationId xmlns:a16="http://schemas.microsoft.com/office/drawing/2014/main" id="{12FA7E9B-DF18-439B-84D5-4609AADC0898}"/>
              </a:ext>
            </a:extLst>
          </p:cNvPr>
          <p:cNvPicPr>
            <a:picLocks noChangeAspect="1"/>
          </p:cNvPicPr>
          <p:nvPr/>
        </p:nvPicPr>
        <p:blipFill>
          <a:blip r:embed="rId5"/>
          <a:stretch>
            <a:fillRect/>
          </a:stretch>
        </p:blipFill>
        <p:spPr>
          <a:xfrm>
            <a:off x="7122589" y="4488465"/>
            <a:ext cx="3440424" cy="1575887"/>
          </a:xfrm>
          <a:prstGeom prst="rect">
            <a:avLst/>
          </a:prstGeom>
        </p:spPr>
      </p:pic>
      <p:pic>
        <p:nvPicPr>
          <p:cNvPr id="5" name="Picture 4">
            <a:extLst>
              <a:ext uri="{FF2B5EF4-FFF2-40B4-BE49-F238E27FC236}">
                <a16:creationId xmlns:a16="http://schemas.microsoft.com/office/drawing/2014/main" id="{C6CDA7C9-D4A1-488F-B700-CB22592B7727}"/>
              </a:ext>
            </a:extLst>
          </p:cNvPr>
          <p:cNvPicPr>
            <a:picLocks noChangeAspect="1"/>
          </p:cNvPicPr>
          <p:nvPr/>
        </p:nvPicPr>
        <p:blipFill>
          <a:blip r:embed="rId6"/>
          <a:stretch>
            <a:fillRect/>
          </a:stretch>
        </p:blipFill>
        <p:spPr>
          <a:xfrm>
            <a:off x="6859768" y="2250182"/>
            <a:ext cx="1502200" cy="1857051"/>
          </a:xfrm>
          <a:prstGeom prst="rect">
            <a:avLst/>
          </a:prstGeom>
        </p:spPr>
      </p:pic>
      <p:cxnSp>
        <p:nvCxnSpPr>
          <p:cNvPr id="15" name="Straight Connector 14">
            <a:extLst>
              <a:ext uri="{FF2B5EF4-FFF2-40B4-BE49-F238E27FC236}">
                <a16:creationId xmlns:a16="http://schemas.microsoft.com/office/drawing/2014/main" id="{01B264C7-B1B8-4987-AFA6-B31AEB6624C4}"/>
              </a:ext>
            </a:extLst>
          </p:cNvPr>
          <p:cNvCxnSpPr>
            <a:cxnSpLocks/>
            <a:stCxn id="18" idx="0"/>
            <a:endCxn id="14" idx="2"/>
          </p:cNvCxnSpPr>
          <p:nvPr/>
        </p:nvCxnSpPr>
        <p:spPr>
          <a:xfrm flipV="1">
            <a:off x="2790198" y="1591011"/>
            <a:ext cx="3305802" cy="194558"/>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799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4" name="TextBox 14">
            <a:extLst>
              <a:ext uri="{FF2B5EF4-FFF2-40B4-BE49-F238E27FC236}">
                <a16:creationId xmlns:a16="http://schemas.microsoft.com/office/drawing/2014/main" id="{F1B40441-E53F-420C-90BB-14DA54BD979B}"/>
              </a:ext>
            </a:extLst>
          </p:cNvPr>
          <p:cNvSpPr txBox="1"/>
          <p:nvPr/>
        </p:nvSpPr>
        <p:spPr>
          <a:xfrm>
            <a:off x="1485900" y="927002"/>
            <a:ext cx="9220199" cy="646331"/>
          </a:xfrm>
          <a:prstGeom prst="rect">
            <a:avLst/>
          </a:prstGeom>
          <a:solidFill>
            <a:schemeClr val="accent1">
              <a:lumMod val="75000"/>
            </a:schemeClr>
          </a:solidFill>
          <a:ln>
            <a:solidFill>
              <a:schemeClr val="accent1">
                <a:lumMod val="50000"/>
              </a:schemeClr>
            </a:solidFill>
          </a:ln>
        </p:spPr>
        <p:txBody>
          <a:bodyPr wrap="square" rtlCol="0">
            <a:spAutoFit/>
          </a:bodyPr>
          <a:lstStyle/>
          <a:p>
            <a:pPr lvl="0" algn="ctr">
              <a:spcBef>
                <a:spcPts val="600"/>
              </a:spcBef>
              <a:spcAft>
                <a:spcPts val="600"/>
              </a:spcAft>
            </a:pPr>
            <a:r>
              <a:rPr lang="en-US" b="1" dirty="0">
                <a:ln>
                  <a:solidFill>
                    <a:schemeClr val="bg1"/>
                  </a:solidFill>
                </a:ln>
                <a:solidFill>
                  <a:schemeClr val="bg1"/>
                </a:solidFill>
                <a:effectLst/>
                <a:latin typeface="+mj-lt"/>
                <a:ea typeface="Arial" panose="020B0604020202020204" pitchFamily="34" charset="0"/>
              </a:rPr>
              <a:t>Strengthen early warning systems at the local, national, and regional level</a:t>
            </a:r>
            <a:br>
              <a:rPr lang="en-US" b="1" dirty="0">
                <a:ln>
                  <a:solidFill>
                    <a:schemeClr val="bg1"/>
                  </a:solidFill>
                </a:ln>
                <a:solidFill>
                  <a:schemeClr val="bg1"/>
                </a:solidFill>
                <a:effectLst/>
                <a:latin typeface="+mj-lt"/>
                <a:ea typeface="Arial" panose="020B0604020202020204" pitchFamily="34" charset="0"/>
              </a:rPr>
            </a:br>
            <a:r>
              <a:rPr lang="en-US" b="1" dirty="0">
                <a:ln>
                  <a:solidFill>
                    <a:schemeClr val="bg1"/>
                  </a:solidFill>
                </a:ln>
                <a:solidFill>
                  <a:schemeClr val="bg1"/>
                </a:solidFill>
                <a:effectLst/>
                <a:latin typeface="+mj-lt"/>
                <a:ea typeface="Arial" panose="020B0604020202020204" pitchFamily="34" charset="0"/>
              </a:rPr>
              <a:t>for selected countries</a:t>
            </a:r>
            <a:endParaRPr lang="en-US" b="1" dirty="0">
              <a:ln>
                <a:solidFill>
                  <a:schemeClr val="bg1"/>
                </a:solidFill>
              </a:ln>
              <a:solidFill>
                <a:schemeClr val="bg1"/>
              </a:solidFill>
              <a:latin typeface="+mj-lt"/>
            </a:endParaRPr>
          </a:p>
        </p:txBody>
      </p:sp>
      <p:sp>
        <p:nvSpPr>
          <p:cNvPr id="32" name="TextBox 31">
            <a:extLst>
              <a:ext uri="{FF2B5EF4-FFF2-40B4-BE49-F238E27FC236}">
                <a16:creationId xmlns:a16="http://schemas.microsoft.com/office/drawing/2014/main" id="{15D505F0-67EF-4CF1-AA3F-918E3BFBDA8E}"/>
              </a:ext>
            </a:extLst>
          </p:cNvPr>
          <p:cNvSpPr txBox="1"/>
          <p:nvPr/>
        </p:nvSpPr>
        <p:spPr>
          <a:xfrm>
            <a:off x="278837" y="89424"/>
            <a:ext cx="9011920" cy="523220"/>
          </a:xfrm>
          <a:prstGeom prst="rect">
            <a:avLst/>
          </a:prstGeom>
          <a:noFill/>
        </p:spPr>
        <p:txBody>
          <a:bodyPr wrap="square" rtlCol="0">
            <a:spAutoFit/>
          </a:bodyPr>
          <a:lstStyle/>
          <a:p>
            <a:r>
              <a:rPr lang="en-US" sz="2800" b="1" dirty="0">
                <a:solidFill>
                  <a:schemeClr val="lt1"/>
                </a:solidFill>
                <a:ea typeface="+mj-ea"/>
                <a:cs typeface="+mj-cs"/>
              </a:rPr>
              <a:t>Component 3</a:t>
            </a:r>
          </a:p>
        </p:txBody>
      </p:sp>
      <p:sp>
        <p:nvSpPr>
          <p:cNvPr id="18" name="TextBox 14">
            <a:extLst>
              <a:ext uri="{FF2B5EF4-FFF2-40B4-BE49-F238E27FC236}">
                <a16:creationId xmlns:a16="http://schemas.microsoft.com/office/drawing/2014/main" id="{54415713-8A48-4281-99B3-AC4A18CE2772}"/>
              </a:ext>
            </a:extLst>
          </p:cNvPr>
          <p:cNvSpPr txBox="1"/>
          <p:nvPr/>
        </p:nvSpPr>
        <p:spPr>
          <a:xfrm>
            <a:off x="5459604" y="1915119"/>
            <a:ext cx="5830973" cy="553998"/>
          </a:xfrm>
          <a:prstGeom prst="rect">
            <a:avLst/>
          </a:prstGeom>
          <a:solidFill>
            <a:schemeClr val="accent2">
              <a:lumMod val="60000"/>
              <a:lumOff val="40000"/>
            </a:schemeClr>
          </a:solidFill>
          <a:ln>
            <a:solidFill>
              <a:schemeClr val="accent2"/>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3.1: </a:t>
            </a:r>
            <a:r>
              <a:rPr lang="en-US" sz="1500" dirty="0">
                <a:effectLst/>
                <a:latin typeface="Calibri" panose="020F0502020204030204" pitchFamily="34" charset="0"/>
                <a:ea typeface="DengXian" panose="02010600030101010101" pitchFamily="2" charset="-122"/>
                <a:cs typeface="Arial" panose="020B0604020202020204" pitchFamily="34" charset="0"/>
              </a:rPr>
              <a:t>Communication strategy on early warning for coastal hazard established within all selected Biosphere Reserves</a:t>
            </a:r>
            <a:endParaRPr lang="en-US" sz="1500" b="1" dirty="0">
              <a:latin typeface="+mj-lt"/>
            </a:endParaRPr>
          </a:p>
        </p:txBody>
      </p:sp>
      <p:sp>
        <p:nvSpPr>
          <p:cNvPr id="19" name="TextBox 14">
            <a:extLst>
              <a:ext uri="{FF2B5EF4-FFF2-40B4-BE49-F238E27FC236}">
                <a16:creationId xmlns:a16="http://schemas.microsoft.com/office/drawing/2014/main" id="{45C002AC-AA79-4482-9C98-FD729395BD9E}"/>
              </a:ext>
            </a:extLst>
          </p:cNvPr>
          <p:cNvSpPr txBox="1"/>
          <p:nvPr/>
        </p:nvSpPr>
        <p:spPr>
          <a:xfrm>
            <a:off x="5459604" y="2641466"/>
            <a:ext cx="5830973" cy="784830"/>
          </a:xfrm>
          <a:prstGeom prst="rect">
            <a:avLst/>
          </a:prstGeom>
          <a:solidFill>
            <a:schemeClr val="accent2">
              <a:lumMod val="40000"/>
              <a:lumOff val="60000"/>
            </a:schemeClr>
          </a:solidFill>
          <a:ln>
            <a:solidFill>
              <a:schemeClr val="accent2">
                <a:lumMod val="60000"/>
                <a:lumOff val="40000"/>
              </a:schemeClr>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3.2: </a:t>
            </a:r>
            <a:r>
              <a:rPr lang="en-US" sz="1500" dirty="0">
                <a:effectLst/>
                <a:latin typeface="Calibri" panose="020F0502020204030204" pitchFamily="34" charset="0"/>
                <a:ea typeface="DengXian" panose="02010600030101010101" pitchFamily="2" charset="-122"/>
                <a:cs typeface="Arial" panose="020B0604020202020204" pitchFamily="34" charset="0"/>
              </a:rPr>
              <a:t>Organization and administrative structure created or enhanced for processing/applying for Tsunami Ready recognition at the national level in all countries containing the target Biosphere Reserves</a:t>
            </a:r>
            <a:endParaRPr lang="en-US" sz="1500" b="1" dirty="0">
              <a:latin typeface="+mj-lt"/>
            </a:endParaRPr>
          </a:p>
        </p:txBody>
      </p:sp>
      <p:sp>
        <p:nvSpPr>
          <p:cNvPr id="20" name="TextBox 14">
            <a:extLst>
              <a:ext uri="{FF2B5EF4-FFF2-40B4-BE49-F238E27FC236}">
                <a16:creationId xmlns:a16="http://schemas.microsoft.com/office/drawing/2014/main" id="{5563D24D-1DCD-476C-AD5F-4003290E386C}"/>
              </a:ext>
            </a:extLst>
          </p:cNvPr>
          <p:cNvSpPr txBox="1"/>
          <p:nvPr/>
        </p:nvSpPr>
        <p:spPr>
          <a:xfrm>
            <a:off x="5459604" y="3600897"/>
            <a:ext cx="5830973" cy="553998"/>
          </a:xfrm>
          <a:prstGeom prst="rect">
            <a:avLst/>
          </a:prstGeom>
          <a:solidFill>
            <a:schemeClr val="accent2">
              <a:lumMod val="60000"/>
              <a:lumOff val="40000"/>
            </a:schemeClr>
          </a:solidFill>
          <a:ln>
            <a:solidFill>
              <a:schemeClr val="accent2"/>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3.3: </a:t>
            </a:r>
            <a:r>
              <a:rPr lang="en-US" sz="1500" dirty="0">
                <a:effectLst/>
                <a:latin typeface="Calibri" panose="020F0502020204030204" pitchFamily="34" charset="0"/>
                <a:ea typeface="DengXian" panose="02010600030101010101" pitchFamily="2" charset="-122"/>
                <a:cs typeface="Arial" panose="020B0604020202020204" pitchFamily="34" charset="0"/>
              </a:rPr>
              <a:t>Communities in target Biosphere Reserves have successfully achieved Tsunami Ready recognition </a:t>
            </a:r>
            <a:endParaRPr lang="en-US" sz="1500" b="1" dirty="0">
              <a:latin typeface="+mj-lt"/>
            </a:endParaRPr>
          </a:p>
        </p:txBody>
      </p:sp>
      <p:pic>
        <p:nvPicPr>
          <p:cNvPr id="4" name="Picture 3" descr="Chart, sunburst chart&#10;&#10;Description automatically generated">
            <a:extLst>
              <a:ext uri="{FF2B5EF4-FFF2-40B4-BE49-F238E27FC236}">
                <a16:creationId xmlns:a16="http://schemas.microsoft.com/office/drawing/2014/main" id="{7E2FF167-8434-4906-B9CE-AF9C73B3E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23" y="1817595"/>
            <a:ext cx="4380946" cy="4380946"/>
          </a:xfrm>
          <a:prstGeom prst="rect">
            <a:avLst/>
          </a:prstGeom>
        </p:spPr>
      </p:pic>
      <p:pic>
        <p:nvPicPr>
          <p:cNvPr id="2050" name="Picture 2">
            <a:extLst>
              <a:ext uri="{FF2B5EF4-FFF2-40B4-BE49-F238E27FC236}">
                <a16:creationId xmlns:a16="http://schemas.microsoft.com/office/drawing/2014/main" id="{AA37D8E7-A245-470E-A77B-BB3D77111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134" y="4410933"/>
            <a:ext cx="3921911" cy="20237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364706E-926C-49E0-AE18-EC634F3D9BCB}"/>
              </a:ext>
            </a:extLst>
          </p:cNvPr>
          <p:cNvPicPr>
            <a:picLocks noChangeAspect="1"/>
          </p:cNvPicPr>
          <p:nvPr/>
        </p:nvPicPr>
        <p:blipFill>
          <a:blip r:embed="rId5"/>
          <a:stretch>
            <a:fillRect/>
          </a:stretch>
        </p:blipFill>
        <p:spPr>
          <a:xfrm>
            <a:off x="4599723" y="5212573"/>
            <a:ext cx="1409160" cy="1103559"/>
          </a:xfrm>
          <a:prstGeom prst="rect">
            <a:avLst/>
          </a:prstGeom>
        </p:spPr>
      </p:pic>
      <p:cxnSp>
        <p:nvCxnSpPr>
          <p:cNvPr id="11" name="Straight Connector 10">
            <a:extLst>
              <a:ext uri="{FF2B5EF4-FFF2-40B4-BE49-F238E27FC236}">
                <a16:creationId xmlns:a16="http://schemas.microsoft.com/office/drawing/2014/main" id="{06066962-2573-4AFC-B1E4-B0427F5E891E}"/>
              </a:ext>
            </a:extLst>
          </p:cNvPr>
          <p:cNvCxnSpPr>
            <a:cxnSpLocks/>
            <a:stCxn id="18" idx="0"/>
            <a:endCxn id="14" idx="2"/>
          </p:cNvCxnSpPr>
          <p:nvPr/>
        </p:nvCxnSpPr>
        <p:spPr>
          <a:xfrm flipH="1" flipV="1">
            <a:off x="6096000" y="1573333"/>
            <a:ext cx="2279091" cy="341786"/>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A72B456-3CE2-4C21-AB1E-5E70EB59372D}"/>
              </a:ext>
            </a:extLst>
          </p:cNvPr>
          <p:cNvCxnSpPr>
            <a:cxnSpLocks/>
            <a:stCxn id="19" idx="0"/>
            <a:endCxn id="18" idx="2"/>
          </p:cNvCxnSpPr>
          <p:nvPr/>
        </p:nvCxnSpPr>
        <p:spPr>
          <a:xfrm flipV="1">
            <a:off x="8375091" y="2469117"/>
            <a:ext cx="0" cy="172349"/>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A5CF2B-B545-4F1E-9468-0C3A8D7DA74B}"/>
              </a:ext>
            </a:extLst>
          </p:cNvPr>
          <p:cNvCxnSpPr>
            <a:cxnSpLocks/>
            <a:stCxn id="20" idx="0"/>
            <a:endCxn id="19" idx="2"/>
          </p:cNvCxnSpPr>
          <p:nvPr/>
        </p:nvCxnSpPr>
        <p:spPr>
          <a:xfrm flipV="1">
            <a:off x="8375091" y="3426296"/>
            <a:ext cx="0" cy="17460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136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4" name="TextBox 14">
            <a:extLst>
              <a:ext uri="{FF2B5EF4-FFF2-40B4-BE49-F238E27FC236}">
                <a16:creationId xmlns:a16="http://schemas.microsoft.com/office/drawing/2014/main" id="{F1B40441-E53F-420C-90BB-14DA54BD979B}"/>
              </a:ext>
            </a:extLst>
          </p:cNvPr>
          <p:cNvSpPr txBox="1"/>
          <p:nvPr/>
        </p:nvSpPr>
        <p:spPr>
          <a:xfrm>
            <a:off x="1485900" y="927002"/>
            <a:ext cx="9220199" cy="646331"/>
          </a:xfrm>
          <a:prstGeom prst="rect">
            <a:avLst/>
          </a:prstGeom>
          <a:solidFill>
            <a:schemeClr val="accent1">
              <a:lumMod val="75000"/>
            </a:schemeClr>
          </a:solidFill>
          <a:ln>
            <a:solidFill>
              <a:schemeClr val="accent1">
                <a:lumMod val="50000"/>
              </a:schemeClr>
            </a:solidFill>
          </a:ln>
        </p:spPr>
        <p:txBody>
          <a:bodyPr wrap="square" rtlCol="0">
            <a:spAutoFit/>
          </a:bodyPr>
          <a:lstStyle/>
          <a:p>
            <a:pPr lvl="0" algn="ctr">
              <a:spcBef>
                <a:spcPts val="600"/>
              </a:spcBef>
              <a:spcAft>
                <a:spcPts val="600"/>
              </a:spcAft>
            </a:pPr>
            <a:r>
              <a:rPr lang="en-US" b="1" dirty="0">
                <a:ln>
                  <a:solidFill>
                    <a:schemeClr val="bg1"/>
                  </a:solidFill>
                </a:ln>
                <a:solidFill>
                  <a:schemeClr val="bg1"/>
                </a:solidFill>
                <a:effectLst/>
                <a:latin typeface="+mj-lt"/>
                <a:ea typeface="Arial" panose="020B0604020202020204" pitchFamily="34" charset="0"/>
              </a:rPr>
              <a:t>Quantify and develop monitoring indicators for impacts from climate change and coastal hazards on ecosystem services and local socio-economic activities</a:t>
            </a:r>
            <a:endParaRPr lang="en-US" b="1" dirty="0">
              <a:ln>
                <a:solidFill>
                  <a:schemeClr val="bg1"/>
                </a:solidFill>
              </a:ln>
              <a:solidFill>
                <a:schemeClr val="bg1"/>
              </a:solidFill>
              <a:latin typeface="+mj-lt"/>
            </a:endParaRPr>
          </a:p>
        </p:txBody>
      </p:sp>
      <p:sp>
        <p:nvSpPr>
          <p:cNvPr id="32" name="TextBox 31">
            <a:extLst>
              <a:ext uri="{FF2B5EF4-FFF2-40B4-BE49-F238E27FC236}">
                <a16:creationId xmlns:a16="http://schemas.microsoft.com/office/drawing/2014/main" id="{15D505F0-67EF-4CF1-AA3F-918E3BFBDA8E}"/>
              </a:ext>
            </a:extLst>
          </p:cNvPr>
          <p:cNvSpPr txBox="1"/>
          <p:nvPr/>
        </p:nvSpPr>
        <p:spPr>
          <a:xfrm>
            <a:off x="278837" y="89424"/>
            <a:ext cx="9011920" cy="523220"/>
          </a:xfrm>
          <a:prstGeom prst="rect">
            <a:avLst/>
          </a:prstGeom>
          <a:noFill/>
        </p:spPr>
        <p:txBody>
          <a:bodyPr wrap="square" rtlCol="0">
            <a:spAutoFit/>
          </a:bodyPr>
          <a:lstStyle/>
          <a:p>
            <a:r>
              <a:rPr lang="en-US" sz="2800" b="1" dirty="0">
                <a:solidFill>
                  <a:schemeClr val="lt1"/>
                </a:solidFill>
                <a:ea typeface="+mj-ea"/>
                <a:cs typeface="+mj-cs"/>
              </a:rPr>
              <a:t>Component 4</a:t>
            </a:r>
          </a:p>
        </p:txBody>
      </p:sp>
      <p:sp>
        <p:nvSpPr>
          <p:cNvPr id="18" name="TextBox 14">
            <a:extLst>
              <a:ext uri="{FF2B5EF4-FFF2-40B4-BE49-F238E27FC236}">
                <a16:creationId xmlns:a16="http://schemas.microsoft.com/office/drawing/2014/main" id="{54415713-8A48-4281-99B3-AC4A18CE2772}"/>
              </a:ext>
            </a:extLst>
          </p:cNvPr>
          <p:cNvSpPr txBox="1"/>
          <p:nvPr/>
        </p:nvSpPr>
        <p:spPr>
          <a:xfrm>
            <a:off x="597609" y="1801110"/>
            <a:ext cx="3416229" cy="1246495"/>
          </a:xfrm>
          <a:prstGeom prst="rect">
            <a:avLst/>
          </a:prstGeom>
          <a:solidFill>
            <a:schemeClr val="accent2">
              <a:lumMod val="60000"/>
              <a:lumOff val="40000"/>
            </a:schemeClr>
          </a:solidFill>
          <a:ln>
            <a:solidFill>
              <a:schemeClr val="accent2"/>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4.1: </a:t>
            </a:r>
            <a:r>
              <a:rPr lang="en-US" sz="1500" dirty="0">
                <a:effectLst/>
                <a:latin typeface="Calibri" panose="020F0502020204030204" pitchFamily="34" charset="0"/>
                <a:ea typeface="DengXian" panose="02010600030101010101" pitchFamily="2" charset="-122"/>
                <a:cs typeface="Arial" panose="020B0604020202020204" pitchFamily="34" charset="0"/>
              </a:rPr>
              <a:t>A comprehensive assessment and analysis of the ecosystem services and the impacts of climate change and coastal hazards for all project Biosphere Reserves</a:t>
            </a:r>
            <a:endParaRPr lang="en-US" sz="1500" b="1" dirty="0">
              <a:latin typeface="+mj-lt"/>
            </a:endParaRPr>
          </a:p>
        </p:txBody>
      </p:sp>
      <p:pic>
        <p:nvPicPr>
          <p:cNvPr id="4100" name="Picture 4" descr="Mangroves for coastal defence">
            <a:extLst>
              <a:ext uri="{FF2B5EF4-FFF2-40B4-BE49-F238E27FC236}">
                <a16:creationId xmlns:a16="http://schemas.microsoft.com/office/drawing/2014/main" id="{3A98C895-A95C-4B12-8FDF-8773BCF4C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7308" y="4786992"/>
            <a:ext cx="1742092" cy="11440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hy Reefs Matter — Restoring Our World's Dying Reefs">
            <a:extLst>
              <a:ext uri="{FF2B5EF4-FFF2-40B4-BE49-F238E27FC236}">
                <a16:creationId xmlns:a16="http://schemas.microsoft.com/office/drawing/2014/main" id="{708312E1-1563-4213-BBBA-C89ECCBFE3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4" t="3288" r="2317" b="14208"/>
          <a:stretch/>
        </p:blipFill>
        <p:spPr bwMode="auto">
          <a:xfrm>
            <a:off x="8178164" y="1859092"/>
            <a:ext cx="2776530" cy="209980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4">
            <a:extLst>
              <a:ext uri="{FF2B5EF4-FFF2-40B4-BE49-F238E27FC236}">
                <a16:creationId xmlns:a16="http://schemas.microsoft.com/office/drawing/2014/main" id="{AE214F4A-EDBB-4141-9063-78ACB4F5F8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1" t="6047" r="3182" b="7674"/>
          <a:stretch/>
        </p:blipFill>
        <p:spPr bwMode="auto">
          <a:xfrm>
            <a:off x="4784797" y="1853082"/>
            <a:ext cx="3051645" cy="2105811"/>
          </a:xfrm>
          <a:prstGeom prst="rect">
            <a:avLst/>
          </a:prstGeom>
          <a:ln>
            <a:noFill/>
          </a:ln>
          <a:extLst>
            <a:ext uri="{53640926-AAD7-44D8-BBD7-CCE9431645EC}">
              <a14:shadowObscured xmlns:a14="http://schemas.microsoft.com/office/drawing/2010/main"/>
            </a:ext>
          </a:extLst>
        </p:spPr>
      </p:pic>
      <p:sp>
        <p:nvSpPr>
          <p:cNvPr id="11" name="TextBox 14">
            <a:extLst>
              <a:ext uri="{FF2B5EF4-FFF2-40B4-BE49-F238E27FC236}">
                <a16:creationId xmlns:a16="http://schemas.microsoft.com/office/drawing/2014/main" id="{79AD8CE3-F291-4C73-B1BB-50256F331754}"/>
              </a:ext>
            </a:extLst>
          </p:cNvPr>
          <p:cNvSpPr txBox="1"/>
          <p:nvPr/>
        </p:nvSpPr>
        <p:spPr>
          <a:xfrm>
            <a:off x="597609" y="3245735"/>
            <a:ext cx="3416229" cy="3016210"/>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lvl="0">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4.1.1</a:t>
            </a:r>
            <a:r>
              <a:rPr lang="en-US" sz="1500" b="1" dirty="0">
                <a:latin typeface="Calibri" panose="020F0502020204030204" pitchFamily="34" charset="0"/>
                <a:ea typeface="DengXian" panose="02010600030101010101" pitchFamily="2" charset="-122"/>
                <a:cs typeface="Arial" panose="020B0604020202020204" pitchFamily="34" charset="0"/>
              </a:rPr>
              <a:t> </a:t>
            </a:r>
            <a:r>
              <a:rPr lang="en-US" sz="1500" dirty="0">
                <a:effectLst/>
                <a:latin typeface="Calibri" panose="020F0502020204030204" pitchFamily="34" charset="0"/>
                <a:ea typeface="DengXian" panose="02010600030101010101" pitchFamily="2" charset="-122"/>
                <a:cs typeface="Arial" panose="020B0604020202020204" pitchFamily="34" charset="0"/>
              </a:rPr>
              <a:t>Assessment of ecosystem services</a:t>
            </a:r>
          </a:p>
          <a:p>
            <a:pPr lvl="0">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4.1.2 </a:t>
            </a:r>
            <a:r>
              <a:rPr lang="en-US" sz="1500" dirty="0">
                <a:effectLst/>
                <a:latin typeface="Calibri" panose="020F0502020204030204" pitchFamily="34" charset="0"/>
                <a:ea typeface="DengXian" panose="02010600030101010101" pitchFamily="2" charset="-122"/>
                <a:cs typeface="Arial" panose="020B0604020202020204" pitchFamily="34" charset="0"/>
              </a:rPr>
              <a:t>Create shapefiles with zonation </a:t>
            </a:r>
          </a:p>
          <a:p>
            <a:pPr lvl="0">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4.1.3 </a:t>
            </a:r>
            <a:r>
              <a:rPr lang="en-US" sz="1500" dirty="0">
                <a:effectLst/>
                <a:latin typeface="Calibri" panose="020F0502020204030204" pitchFamily="34" charset="0"/>
                <a:ea typeface="DengXian" panose="02010600030101010101" pitchFamily="2" charset="-122"/>
                <a:cs typeface="Arial" panose="020B0604020202020204" pitchFamily="34" charset="0"/>
              </a:rPr>
              <a:t>Technical analysis of the impact of climate change on ecosystem services </a:t>
            </a:r>
          </a:p>
          <a:p>
            <a:pPr lvl="0">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4.1.4 </a:t>
            </a:r>
            <a:r>
              <a:rPr lang="en-US" sz="1500" dirty="0">
                <a:effectLst/>
                <a:latin typeface="Calibri" panose="020F0502020204030204" pitchFamily="34" charset="0"/>
                <a:ea typeface="DengXian" panose="02010600030101010101" pitchFamily="2" charset="-122"/>
                <a:cs typeface="Arial" panose="020B0604020202020204" pitchFamily="34" charset="0"/>
              </a:rPr>
              <a:t>Analysis on the relationship between coastal hazards, CC and ecosystem services</a:t>
            </a:r>
          </a:p>
          <a:p>
            <a:pPr lvl="0">
              <a:spcBef>
                <a:spcPts val="600"/>
              </a:spcBef>
              <a:spcAft>
                <a:spcPts val="600"/>
              </a:spcAft>
            </a:pPr>
            <a:r>
              <a:rPr lang="en-US" sz="1500" b="1" dirty="0">
                <a:effectLst/>
                <a:latin typeface="Calibri" panose="020F0502020204030204" pitchFamily="34" charset="0"/>
                <a:ea typeface="DengXian" panose="02010600030101010101" pitchFamily="2" charset="-122"/>
                <a:cs typeface="Arial" panose="020B0604020202020204" pitchFamily="34" charset="0"/>
              </a:rPr>
              <a:t>4.1.5</a:t>
            </a:r>
            <a:r>
              <a:rPr lang="en-US" sz="1500" b="1" dirty="0">
                <a:latin typeface="Calibri" panose="020F0502020204030204" pitchFamily="34" charset="0"/>
                <a:ea typeface="DengXian" panose="02010600030101010101" pitchFamily="2" charset="-122"/>
                <a:cs typeface="Arial" panose="020B0604020202020204" pitchFamily="34" charset="0"/>
              </a:rPr>
              <a:t> </a:t>
            </a:r>
            <a:r>
              <a:rPr lang="en-US" sz="1500" dirty="0">
                <a:latin typeface="Calibri" panose="020F0502020204030204" pitchFamily="34" charset="0"/>
                <a:ea typeface="DengXian" panose="02010600030101010101" pitchFamily="2" charset="-122"/>
                <a:cs typeface="Arial" panose="020B0604020202020204" pitchFamily="34" charset="0"/>
              </a:rPr>
              <a:t>R</a:t>
            </a:r>
            <a:r>
              <a:rPr lang="en-US" sz="1500" dirty="0">
                <a:effectLst/>
                <a:latin typeface="Calibri" panose="020F0502020204030204" pitchFamily="34" charset="0"/>
                <a:ea typeface="DengXian" panose="02010600030101010101" pitchFamily="2" charset="-122"/>
                <a:cs typeface="Arial" panose="020B0604020202020204" pitchFamily="34" charset="0"/>
              </a:rPr>
              <a:t>ecommendations for mitigating the impact of coastal hazards and CC through nature-based solutions</a:t>
            </a:r>
          </a:p>
        </p:txBody>
      </p:sp>
      <p:pic>
        <p:nvPicPr>
          <p:cNvPr id="1026" name="Picture 2">
            <a:extLst>
              <a:ext uri="{FF2B5EF4-FFF2-40B4-BE49-F238E27FC236}">
                <a16:creationId xmlns:a16="http://schemas.microsoft.com/office/drawing/2014/main" id="{DE3C630D-C531-444D-81B7-58FDB72712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2871" y="4052417"/>
            <a:ext cx="5669218" cy="2613155"/>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9F78B08E-2332-4035-AE56-C23958A439E2}"/>
              </a:ext>
            </a:extLst>
          </p:cNvPr>
          <p:cNvCxnSpPr>
            <a:cxnSpLocks/>
            <a:stCxn id="18" idx="0"/>
            <a:endCxn id="14" idx="2"/>
          </p:cNvCxnSpPr>
          <p:nvPr/>
        </p:nvCxnSpPr>
        <p:spPr>
          <a:xfrm flipV="1">
            <a:off x="2305724" y="1573333"/>
            <a:ext cx="3790276" cy="227777"/>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066F86B-CAC7-49EB-B12C-057648A56607}"/>
              </a:ext>
            </a:extLst>
          </p:cNvPr>
          <p:cNvCxnSpPr>
            <a:cxnSpLocks/>
            <a:stCxn id="18" idx="2"/>
            <a:endCxn id="11" idx="0"/>
          </p:cNvCxnSpPr>
          <p:nvPr/>
        </p:nvCxnSpPr>
        <p:spPr>
          <a:xfrm>
            <a:off x="2305724" y="3047605"/>
            <a:ext cx="0" cy="19813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641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4" name="TextBox 14">
            <a:extLst>
              <a:ext uri="{FF2B5EF4-FFF2-40B4-BE49-F238E27FC236}">
                <a16:creationId xmlns:a16="http://schemas.microsoft.com/office/drawing/2014/main" id="{F1B40441-E53F-420C-90BB-14DA54BD979B}"/>
              </a:ext>
            </a:extLst>
          </p:cNvPr>
          <p:cNvSpPr txBox="1"/>
          <p:nvPr/>
        </p:nvSpPr>
        <p:spPr>
          <a:xfrm>
            <a:off x="1485900" y="927002"/>
            <a:ext cx="9220199" cy="646331"/>
          </a:xfrm>
          <a:prstGeom prst="rect">
            <a:avLst/>
          </a:prstGeom>
          <a:solidFill>
            <a:schemeClr val="accent1">
              <a:lumMod val="75000"/>
            </a:schemeClr>
          </a:solidFill>
          <a:ln>
            <a:solidFill>
              <a:schemeClr val="accent1">
                <a:lumMod val="50000"/>
              </a:schemeClr>
            </a:solidFill>
          </a:ln>
        </p:spPr>
        <p:txBody>
          <a:bodyPr wrap="square" rtlCol="0">
            <a:spAutoFit/>
          </a:bodyPr>
          <a:lstStyle/>
          <a:p>
            <a:pPr lvl="0" algn="ctr">
              <a:spcBef>
                <a:spcPts val="600"/>
              </a:spcBef>
              <a:spcAft>
                <a:spcPts val="600"/>
              </a:spcAft>
            </a:pPr>
            <a:r>
              <a:rPr lang="en-US" b="1" dirty="0">
                <a:ln>
                  <a:solidFill>
                    <a:schemeClr val="bg1"/>
                  </a:solidFill>
                </a:ln>
                <a:solidFill>
                  <a:schemeClr val="bg1"/>
                </a:solidFill>
                <a:effectLst/>
                <a:latin typeface="+mj-lt"/>
                <a:ea typeface="Arial" panose="020B0604020202020204" pitchFamily="34" charset="0"/>
              </a:rPr>
              <a:t>Quantify and develop monitoring indicators for impacts from climate change and coastal hazards on ecosystem services and local socio-economic activities</a:t>
            </a:r>
            <a:endParaRPr lang="en-US" b="1" dirty="0">
              <a:ln>
                <a:solidFill>
                  <a:schemeClr val="bg1"/>
                </a:solidFill>
              </a:ln>
              <a:solidFill>
                <a:schemeClr val="bg1"/>
              </a:solidFill>
              <a:latin typeface="+mj-lt"/>
            </a:endParaRPr>
          </a:p>
        </p:txBody>
      </p:sp>
      <p:sp>
        <p:nvSpPr>
          <p:cNvPr id="32" name="TextBox 31">
            <a:extLst>
              <a:ext uri="{FF2B5EF4-FFF2-40B4-BE49-F238E27FC236}">
                <a16:creationId xmlns:a16="http://schemas.microsoft.com/office/drawing/2014/main" id="{15D505F0-67EF-4CF1-AA3F-918E3BFBDA8E}"/>
              </a:ext>
            </a:extLst>
          </p:cNvPr>
          <p:cNvSpPr txBox="1"/>
          <p:nvPr/>
        </p:nvSpPr>
        <p:spPr>
          <a:xfrm>
            <a:off x="278837" y="89424"/>
            <a:ext cx="9011920" cy="523220"/>
          </a:xfrm>
          <a:prstGeom prst="rect">
            <a:avLst/>
          </a:prstGeom>
          <a:noFill/>
        </p:spPr>
        <p:txBody>
          <a:bodyPr wrap="square" rtlCol="0">
            <a:spAutoFit/>
          </a:bodyPr>
          <a:lstStyle/>
          <a:p>
            <a:r>
              <a:rPr lang="en-US" sz="2800" b="1" dirty="0">
                <a:solidFill>
                  <a:schemeClr val="lt1"/>
                </a:solidFill>
                <a:ea typeface="+mj-ea"/>
                <a:cs typeface="+mj-cs"/>
              </a:rPr>
              <a:t>Component 4</a:t>
            </a:r>
          </a:p>
        </p:txBody>
      </p:sp>
      <p:sp>
        <p:nvSpPr>
          <p:cNvPr id="20" name="TextBox 14">
            <a:extLst>
              <a:ext uri="{FF2B5EF4-FFF2-40B4-BE49-F238E27FC236}">
                <a16:creationId xmlns:a16="http://schemas.microsoft.com/office/drawing/2014/main" id="{5563D24D-1DCD-476C-AD5F-4003290E386C}"/>
              </a:ext>
            </a:extLst>
          </p:cNvPr>
          <p:cNvSpPr txBox="1"/>
          <p:nvPr/>
        </p:nvSpPr>
        <p:spPr>
          <a:xfrm>
            <a:off x="597608" y="1805264"/>
            <a:ext cx="3416229" cy="1477328"/>
          </a:xfrm>
          <a:prstGeom prst="rect">
            <a:avLst/>
          </a:prstGeom>
          <a:solidFill>
            <a:schemeClr val="accent2">
              <a:lumMod val="60000"/>
              <a:lumOff val="40000"/>
            </a:schemeClr>
          </a:solidFill>
          <a:ln>
            <a:solidFill>
              <a:schemeClr val="accent2"/>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4.2: </a:t>
            </a:r>
            <a:r>
              <a:rPr lang="en-US" sz="1500" dirty="0">
                <a:effectLst/>
                <a:latin typeface="Calibri" panose="020F0502020204030204" pitchFamily="34" charset="0"/>
                <a:ea typeface="DengXian" panose="02010600030101010101" pitchFamily="2" charset="-122"/>
                <a:cs typeface="Arial" panose="020B0604020202020204" pitchFamily="34" charset="0"/>
              </a:rPr>
              <a:t>A comprehensive assessment of local socio-economic activities and the impacts of coastal hazards on relevant economic sectors for all project Biosphere Reserves, using a Marine Spatial Planning (MSP) approach</a:t>
            </a:r>
            <a:endParaRPr lang="en-US" sz="1500" b="1" dirty="0">
              <a:latin typeface="+mj-lt"/>
            </a:endParaRPr>
          </a:p>
        </p:txBody>
      </p:sp>
      <p:sp>
        <p:nvSpPr>
          <p:cNvPr id="11" name="TextBox 14">
            <a:extLst>
              <a:ext uri="{FF2B5EF4-FFF2-40B4-BE49-F238E27FC236}">
                <a16:creationId xmlns:a16="http://schemas.microsoft.com/office/drawing/2014/main" id="{79AD8CE3-F291-4C73-B1BB-50256F331754}"/>
              </a:ext>
            </a:extLst>
          </p:cNvPr>
          <p:cNvSpPr txBox="1"/>
          <p:nvPr/>
        </p:nvSpPr>
        <p:spPr>
          <a:xfrm>
            <a:off x="597607" y="3429000"/>
            <a:ext cx="3416229" cy="2708434"/>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defPPr>
              <a:defRPr lang="en-US"/>
            </a:defPPr>
            <a:lvl1pPr lvl="0">
              <a:spcBef>
                <a:spcPts val="600"/>
              </a:spcBef>
              <a:spcAft>
                <a:spcPts val="600"/>
              </a:spcAft>
              <a:defRPr sz="1500" b="1">
                <a:effectLst/>
                <a:latin typeface="Calibri" panose="020F0502020204030204" pitchFamily="34" charset="0"/>
                <a:ea typeface="DengXian" panose="02010600030101010101" pitchFamily="2" charset="-122"/>
                <a:cs typeface="Arial" panose="020B0604020202020204" pitchFamily="34" charset="0"/>
              </a:defRPr>
            </a:lvl1pPr>
          </a:lstStyle>
          <a:p>
            <a:r>
              <a:rPr lang="en-US" dirty="0"/>
              <a:t>4.2.1</a:t>
            </a:r>
            <a:r>
              <a:rPr lang="en-US" b="0" dirty="0"/>
              <a:t> Development of institutional capacity for mapping environmental, socio and economic spatial data</a:t>
            </a:r>
          </a:p>
          <a:p>
            <a:r>
              <a:rPr lang="en-US" dirty="0"/>
              <a:t>4.2.2 </a:t>
            </a:r>
            <a:r>
              <a:rPr lang="en-US" b="0" dirty="0"/>
              <a:t>Comprehensive multi-sectoral characterization of conditions, using an MSP approach </a:t>
            </a:r>
          </a:p>
          <a:p>
            <a:r>
              <a:rPr lang="en-US" dirty="0"/>
              <a:t>4.2.3 </a:t>
            </a:r>
            <a:r>
              <a:rPr lang="en-US" b="0" dirty="0"/>
              <a:t>Analysis of potential impacts from coastal hazards in the key economic sectors and develop related recommendations.</a:t>
            </a:r>
          </a:p>
        </p:txBody>
      </p:sp>
      <p:pic>
        <p:nvPicPr>
          <p:cNvPr id="12" name="Picture 2">
            <a:extLst>
              <a:ext uri="{FF2B5EF4-FFF2-40B4-BE49-F238E27FC236}">
                <a16:creationId xmlns:a16="http://schemas.microsoft.com/office/drawing/2014/main" id="{07CD416A-CA79-4F7D-8DC5-D3248A536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9795" y="1805264"/>
            <a:ext cx="3423246" cy="20453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35CC83-D557-49AD-804F-DFF0DE918324}"/>
              </a:ext>
            </a:extLst>
          </p:cNvPr>
          <p:cNvSpPr txBox="1"/>
          <p:nvPr/>
        </p:nvSpPr>
        <p:spPr>
          <a:xfrm>
            <a:off x="8188795" y="4201414"/>
            <a:ext cx="3685246" cy="1815882"/>
          </a:xfrm>
          <a:prstGeom prst="rect">
            <a:avLst/>
          </a:prstGeom>
          <a:noFill/>
          <a:ln>
            <a:solidFill>
              <a:schemeClr val="tx2"/>
            </a:solidFill>
          </a:ln>
        </p:spPr>
        <p:txBody>
          <a:bodyPr wrap="square" rtlCol="0">
            <a:spAutoFit/>
          </a:bodyPr>
          <a:lstStyle/>
          <a:p>
            <a:pPr marR="0" lvl="0">
              <a:spcBef>
                <a:spcPts val="0"/>
              </a:spcBef>
              <a:spcAft>
                <a:spcPts val="0"/>
              </a:spcAft>
            </a:pPr>
            <a:r>
              <a:rPr lang="en-US" sz="1400" b="1" dirty="0">
                <a:effectLst/>
                <a:latin typeface="Calibri" panose="020F0502020204030204" pitchFamily="34" charset="0"/>
                <a:ea typeface="Times New Roman" panose="02020603050405020304" pitchFamily="18" charset="0"/>
              </a:rPr>
              <a:t>MSP in Indonesia: </a:t>
            </a:r>
            <a:r>
              <a:rPr lang="en-US" sz="1400" dirty="0">
                <a:effectLst/>
                <a:latin typeface="Calibri" panose="020F0502020204030204" pitchFamily="34" charset="0"/>
                <a:ea typeface="Times New Roman" panose="02020603050405020304" pitchFamily="18" charset="0"/>
              </a:rPr>
              <a:t>Several plans has been organized as a nested approach, integrating land and marine spatial planning.  </a:t>
            </a:r>
            <a:br>
              <a:rPr lang="en-US" sz="1400" dirty="0">
                <a:effectLst/>
                <a:latin typeface="Calibri" panose="020F0502020204030204" pitchFamily="34" charset="0"/>
                <a:ea typeface="Times New Roman" panose="02020603050405020304" pitchFamily="18" charset="0"/>
              </a:rPr>
            </a:br>
            <a:endParaRPr lang="en-US" sz="1400" dirty="0">
              <a:effectLst/>
              <a:latin typeface="Calibri" panose="020F0502020204030204" pitchFamily="34" charset="0"/>
              <a:ea typeface="Times New Roman" panose="02020603050405020304" pitchFamily="18" charset="0"/>
            </a:endParaRPr>
          </a:p>
          <a:p>
            <a:pPr marR="0" lvl="0">
              <a:spcBef>
                <a:spcPts val="0"/>
              </a:spcBef>
              <a:spcAft>
                <a:spcPts val="0"/>
              </a:spcAft>
            </a:pPr>
            <a:r>
              <a:rPr lang="en-US" sz="1400" dirty="0">
                <a:latin typeface="Calibri" panose="020F0502020204030204" pitchFamily="34" charset="0"/>
                <a:ea typeface="Calibri" panose="020F0502020204030204" pitchFamily="34" charset="0"/>
              </a:rPr>
              <a:t>For </a:t>
            </a:r>
            <a:r>
              <a:rPr lang="en-US" sz="1400" b="1" dirty="0">
                <a:latin typeface="Calibri" panose="020F0502020204030204" pitchFamily="34" charset="0"/>
                <a:ea typeface="Calibri" panose="020F0502020204030204" pitchFamily="34" charset="0"/>
              </a:rPr>
              <a:t>additional information </a:t>
            </a:r>
            <a:r>
              <a:rPr lang="en-US" sz="1400" dirty="0">
                <a:latin typeface="Calibri" panose="020F0502020204030204" pitchFamily="34" charset="0"/>
                <a:ea typeface="Calibri" panose="020F0502020204030204" pitchFamily="34" charset="0"/>
              </a:rPr>
              <a:t>on MSP in Indonesia: </a:t>
            </a:r>
            <a:r>
              <a:rPr lang="en-US" sz="1400" u="sng" dirty="0">
                <a:solidFill>
                  <a:srgbClr val="0563C1"/>
                </a:solidFill>
                <a:effectLst/>
                <a:latin typeface="Calibri" panose="020F0502020204030204" pitchFamily="34" charset="0"/>
                <a:ea typeface="DengXian" panose="02010600030101010101" pitchFamily="2" charset="-122"/>
                <a:hlinkClick r:id="rId4"/>
              </a:rPr>
              <a:t>https://www.mspglobal2030.org/msp-roadmap/msp-around-the-world/asia/indonesia/</a:t>
            </a:r>
            <a:endParaRPr lang="en-US" sz="1400" dirty="0"/>
          </a:p>
        </p:txBody>
      </p:sp>
      <p:pic>
        <p:nvPicPr>
          <p:cNvPr id="4" name="Picture 3">
            <a:extLst>
              <a:ext uri="{FF2B5EF4-FFF2-40B4-BE49-F238E27FC236}">
                <a16:creationId xmlns:a16="http://schemas.microsoft.com/office/drawing/2014/main" id="{4BA9DEE7-12E7-49B0-B776-F581281A02B9}"/>
              </a:ext>
            </a:extLst>
          </p:cNvPr>
          <p:cNvPicPr>
            <a:picLocks noChangeAspect="1"/>
          </p:cNvPicPr>
          <p:nvPr/>
        </p:nvPicPr>
        <p:blipFill>
          <a:blip r:embed="rId5"/>
          <a:stretch>
            <a:fillRect/>
          </a:stretch>
        </p:blipFill>
        <p:spPr>
          <a:xfrm>
            <a:off x="5060518" y="3739280"/>
            <a:ext cx="2397557" cy="2087873"/>
          </a:xfrm>
          <a:prstGeom prst="rect">
            <a:avLst/>
          </a:prstGeom>
          <a:ln>
            <a:solidFill>
              <a:schemeClr val="tx2"/>
            </a:solidFill>
          </a:ln>
        </p:spPr>
      </p:pic>
      <p:cxnSp>
        <p:nvCxnSpPr>
          <p:cNvPr id="16" name="Straight Connector 15">
            <a:extLst>
              <a:ext uri="{FF2B5EF4-FFF2-40B4-BE49-F238E27FC236}">
                <a16:creationId xmlns:a16="http://schemas.microsoft.com/office/drawing/2014/main" id="{AAB58C9F-3FC3-41C2-B2E7-9A86AC90B8B3}"/>
              </a:ext>
            </a:extLst>
          </p:cNvPr>
          <p:cNvCxnSpPr>
            <a:cxnSpLocks/>
            <a:stCxn id="20" idx="0"/>
            <a:endCxn id="14" idx="2"/>
          </p:cNvCxnSpPr>
          <p:nvPr/>
        </p:nvCxnSpPr>
        <p:spPr>
          <a:xfrm flipV="1">
            <a:off x="2305723" y="1573333"/>
            <a:ext cx="3790277" cy="23193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D6D0D23-136A-47F0-BBCE-82F1F191ADDA}"/>
              </a:ext>
            </a:extLst>
          </p:cNvPr>
          <p:cNvCxnSpPr>
            <a:cxnSpLocks/>
            <a:stCxn id="20" idx="2"/>
            <a:endCxn id="11" idx="0"/>
          </p:cNvCxnSpPr>
          <p:nvPr/>
        </p:nvCxnSpPr>
        <p:spPr>
          <a:xfrm flipH="1">
            <a:off x="2305722" y="3282592"/>
            <a:ext cx="1" cy="14640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14">
            <a:extLst>
              <a:ext uri="{FF2B5EF4-FFF2-40B4-BE49-F238E27FC236}">
                <a16:creationId xmlns:a16="http://schemas.microsoft.com/office/drawing/2014/main" id="{BC88A765-74E0-43E8-B8C7-DA90FD5BE427}"/>
              </a:ext>
            </a:extLst>
          </p:cNvPr>
          <p:cNvSpPr txBox="1"/>
          <p:nvPr/>
        </p:nvSpPr>
        <p:spPr>
          <a:xfrm>
            <a:off x="4384377" y="1791107"/>
            <a:ext cx="3423246" cy="1477328"/>
          </a:xfrm>
          <a:prstGeom prst="rect">
            <a:avLst/>
          </a:prstGeom>
          <a:solidFill>
            <a:schemeClr val="accent2">
              <a:lumMod val="60000"/>
              <a:lumOff val="40000"/>
            </a:schemeClr>
          </a:solidFill>
          <a:ln>
            <a:solidFill>
              <a:schemeClr val="accent2"/>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4.3: </a:t>
            </a:r>
            <a:r>
              <a:rPr lang="en-US" sz="1500" dirty="0">
                <a:effectLst/>
                <a:latin typeface="Calibri" panose="020F0502020204030204" pitchFamily="34" charset="0"/>
                <a:ea typeface="DengXian" panose="02010600030101010101" pitchFamily="2" charset="-122"/>
                <a:cs typeface="Arial" panose="020B0604020202020204" pitchFamily="34" charset="0"/>
              </a:rPr>
              <a:t>A set of indicators and recommended approach for measuring and monitoring impacts of coastal hazards on ecosystem services and baseline measurements for all project Biosphere Reserves</a:t>
            </a:r>
            <a:endParaRPr lang="en-US" sz="1500" b="1" dirty="0">
              <a:latin typeface="+mj-lt"/>
            </a:endParaRPr>
          </a:p>
        </p:txBody>
      </p:sp>
      <p:cxnSp>
        <p:nvCxnSpPr>
          <p:cNvPr id="23" name="Straight Connector 22">
            <a:extLst>
              <a:ext uri="{FF2B5EF4-FFF2-40B4-BE49-F238E27FC236}">
                <a16:creationId xmlns:a16="http://schemas.microsoft.com/office/drawing/2014/main" id="{8490F9D8-7DA7-448B-B1BF-459F8F516143}"/>
              </a:ext>
            </a:extLst>
          </p:cNvPr>
          <p:cNvCxnSpPr>
            <a:cxnSpLocks/>
            <a:stCxn id="22" idx="0"/>
            <a:endCxn id="14" idx="2"/>
          </p:cNvCxnSpPr>
          <p:nvPr/>
        </p:nvCxnSpPr>
        <p:spPr>
          <a:xfrm flipV="1">
            <a:off x="6096000" y="1573333"/>
            <a:ext cx="0" cy="217774"/>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242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4" name="TextBox 14">
            <a:extLst>
              <a:ext uri="{FF2B5EF4-FFF2-40B4-BE49-F238E27FC236}">
                <a16:creationId xmlns:a16="http://schemas.microsoft.com/office/drawing/2014/main" id="{F1B40441-E53F-420C-90BB-14DA54BD979B}"/>
              </a:ext>
            </a:extLst>
          </p:cNvPr>
          <p:cNvSpPr txBox="1"/>
          <p:nvPr/>
        </p:nvSpPr>
        <p:spPr>
          <a:xfrm>
            <a:off x="1485900" y="927002"/>
            <a:ext cx="9220199" cy="646331"/>
          </a:xfrm>
          <a:prstGeom prst="rect">
            <a:avLst/>
          </a:prstGeom>
          <a:solidFill>
            <a:schemeClr val="accent1">
              <a:lumMod val="75000"/>
            </a:schemeClr>
          </a:solidFill>
          <a:ln>
            <a:solidFill>
              <a:schemeClr val="accent1">
                <a:lumMod val="50000"/>
              </a:schemeClr>
            </a:solidFill>
          </a:ln>
        </p:spPr>
        <p:txBody>
          <a:bodyPr wrap="square" rtlCol="0">
            <a:spAutoFit/>
          </a:bodyPr>
          <a:lstStyle/>
          <a:p>
            <a:pPr lvl="0" algn="ctr">
              <a:spcBef>
                <a:spcPts val="600"/>
              </a:spcBef>
              <a:spcAft>
                <a:spcPts val="600"/>
              </a:spcAft>
            </a:pPr>
            <a:r>
              <a:rPr lang="en-US" b="1" dirty="0">
                <a:ln>
                  <a:solidFill>
                    <a:schemeClr val="bg1"/>
                  </a:solidFill>
                </a:ln>
                <a:solidFill>
                  <a:schemeClr val="bg1"/>
                </a:solidFill>
                <a:effectLst/>
                <a:latin typeface="+mj-lt"/>
                <a:ea typeface="Arial" panose="020B0604020202020204" pitchFamily="34" charset="0"/>
              </a:rPr>
              <a:t>Strengthen ocean governance and policies to enhance climate resilience of selected</a:t>
            </a:r>
            <a:br>
              <a:rPr lang="en-US" b="1" dirty="0">
                <a:ln>
                  <a:solidFill>
                    <a:schemeClr val="bg1"/>
                  </a:solidFill>
                </a:ln>
                <a:solidFill>
                  <a:schemeClr val="bg1"/>
                </a:solidFill>
                <a:effectLst/>
                <a:latin typeface="+mj-lt"/>
                <a:ea typeface="Arial" panose="020B0604020202020204" pitchFamily="34" charset="0"/>
              </a:rPr>
            </a:br>
            <a:r>
              <a:rPr lang="en-US" b="1" dirty="0">
                <a:ln>
                  <a:solidFill>
                    <a:schemeClr val="bg1"/>
                  </a:solidFill>
                </a:ln>
                <a:solidFill>
                  <a:schemeClr val="bg1"/>
                </a:solidFill>
                <a:effectLst/>
                <a:latin typeface="+mj-lt"/>
                <a:ea typeface="Arial" panose="020B0604020202020204" pitchFamily="34" charset="0"/>
              </a:rPr>
              <a:t>Biosphere Reserves</a:t>
            </a:r>
            <a:endParaRPr lang="en-US" b="1" dirty="0">
              <a:ln>
                <a:solidFill>
                  <a:schemeClr val="bg1"/>
                </a:solidFill>
              </a:ln>
              <a:solidFill>
                <a:schemeClr val="bg1"/>
              </a:solidFill>
              <a:latin typeface="+mj-lt"/>
            </a:endParaRPr>
          </a:p>
        </p:txBody>
      </p:sp>
      <p:sp>
        <p:nvSpPr>
          <p:cNvPr id="32" name="TextBox 31">
            <a:extLst>
              <a:ext uri="{FF2B5EF4-FFF2-40B4-BE49-F238E27FC236}">
                <a16:creationId xmlns:a16="http://schemas.microsoft.com/office/drawing/2014/main" id="{15D505F0-67EF-4CF1-AA3F-918E3BFBDA8E}"/>
              </a:ext>
            </a:extLst>
          </p:cNvPr>
          <p:cNvSpPr txBox="1"/>
          <p:nvPr/>
        </p:nvSpPr>
        <p:spPr>
          <a:xfrm>
            <a:off x="278837" y="89424"/>
            <a:ext cx="9011920" cy="523220"/>
          </a:xfrm>
          <a:prstGeom prst="rect">
            <a:avLst/>
          </a:prstGeom>
          <a:noFill/>
        </p:spPr>
        <p:txBody>
          <a:bodyPr wrap="square" rtlCol="0">
            <a:spAutoFit/>
          </a:bodyPr>
          <a:lstStyle/>
          <a:p>
            <a:r>
              <a:rPr lang="en-US" sz="2800" b="1" dirty="0">
                <a:solidFill>
                  <a:schemeClr val="lt1"/>
                </a:solidFill>
                <a:ea typeface="+mj-ea"/>
                <a:cs typeface="+mj-cs"/>
              </a:rPr>
              <a:t>Component 5</a:t>
            </a:r>
          </a:p>
        </p:txBody>
      </p:sp>
      <p:sp>
        <p:nvSpPr>
          <p:cNvPr id="18" name="TextBox 14">
            <a:extLst>
              <a:ext uri="{FF2B5EF4-FFF2-40B4-BE49-F238E27FC236}">
                <a16:creationId xmlns:a16="http://schemas.microsoft.com/office/drawing/2014/main" id="{54415713-8A48-4281-99B3-AC4A18CE2772}"/>
              </a:ext>
            </a:extLst>
          </p:cNvPr>
          <p:cNvSpPr txBox="1"/>
          <p:nvPr/>
        </p:nvSpPr>
        <p:spPr>
          <a:xfrm>
            <a:off x="7477125" y="2121852"/>
            <a:ext cx="3813453" cy="1477328"/>
          </a:xfrm>
          <a:prstGeom prst="rect">
            <a:avLst/>
          </a:prstGeom>
          <a:solidFill>
            <a:schemeClr val="accent2">
              <a:lumMod val="60000"/>
              <a:lumOff val="40000"/>
            </a:schemeClr>
          </a:solidFill>
          <a:ln>
            <a:solidFill>
              <a:schemeClr val="accent2">
                <a:lumMod val="75000"/>
              </a:schemeClr>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5.1: </a:t>
            </a:r>
            <a:r>
              <a:rPr lang="en-US" sz="1500" dirty="0">
                <a:effectLst/>
                <a:latin typeface="Calibri" panose="020F0502020204030204" pitchFamily="34" charset="0"/>
                <a:ea typeface="DengXian" panose="02010600030101010101" pitchFamily="2" charset="-122"/>
                <a:cs typeface="Arial" panose="020B0604020202020204" pitchFamily="34" charset="0"/>
              </a:rPr>
              <a:t>Dynamic and inclusive Biosphere Reserve Management Committees and MAB National Committees that ensure effective governance of selected Biosphere Reserves linked with overall national and local ocean governance.</a:t>
            </a:r>
            <a:endParaRPr lang="en-US" sz="1500" b="1" dirty="0">
              <a:latin typeface="+mj-lt"/>
            </a:endParaRPr>
          </a:p>
        </p:txBody>
      </p:sp>
      <p:sp>
        <p:nvSpPr>
          <p:cNvPr id="19" name="TextBox 14">
            <a:extLst>
              <a:ext uri="{FF2B5EF4-FFF2-40B4-BE49-F238E27FC236}">
                <a16:creationId xmlns:a16="http://schemas.microsoft.com/office/drawing/2014/main" id="{45C002AC-AA79-4482-9C98-FD729395BD9E}"/>
              </a:ext>
            </a:extLst>
          </p:cNvPr>
          <p:cNvSpPr txBox="1"/>
          <p:nvPr/>
        </p:nvSpPr>
        <p:spPr>
          <a:xfrm>
            <a:off x="7477125" y="3995526"/>
            <a:ext cx="3813452" cy="1708160"/>
          </a:xfrm>
          <a:prstGeom prst="rect">
            <a:avLst/>
          </a:prstGeom>
          <a:solidFill>
            <a:schemeClr val="accent2">
              <a:lumMod val="40000"/>
              <a:lumOff val="60000"/>
            </a:schemeClr>
          </a:solidFill>
          <a:ln>
            <a:solidFill>
              <a:schemeClr val="accent2">
                <a:lumMod val="60000"/>
                <a:lumOff val="40000"/>
              </a:schemeClr>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5.2: </a:t>
            </a:r>
            <a:r>
              <a:rPr lang="en-US" sz="1500" dirty="0">
                <a:effectLst/>
                <a:latin typeface="Calibri" panose="020F0502020204030204" pitchFamily="34" charset="0"/>
                <a:ea typeface="DengXian" panose="02010600030101010101" pitchFamily="2" charset="-122"/>
                <a:cs typeface="Arial" panose="020B0604020202020204" pitchFamily="34" charset="0"/>
              </a:rPr>
              <a:t>Policies expanded or established to include relevant nature-based solutions to coastal hazards in selected Biosphere Reserves informed by regional and international best practice and frameworks on climate change, climate change resilience, biodiversity and sustainable development.</a:t>
            </a:r>
            <a:endParaRPr lang="en-US" sz="1500" b="1" dirty="0">
              <a:latin typeface="+mj-lt"/>
            </a:endParaRPr>
          </a:p>
        </p:txBody>
      </p:sp>
      <p:pic>
        <p:nvPicPr>
          <p:cNvPr id="3" name="Picture 2">
            <a:extLst>
              <a:ext uri="{FF2B5EF4-FFF2-40B4-BE49-F238E27FC236}">
                <a16:creationId xmlns:a16="http://schemas.microsoft.com/office/drawing/2014/main" id="{D1542C75-62A6-4A9C-936B-CC5FA8B4FA4E}"/>
              </a:ext>
            </a:extLst>
          </p:cNvPr>
          <p:cNvPicPr>
            <a:picLocks noChangeAspect="1"/>
          </p:cNvPicPr>
          <p:nvPr/>
        </p:nvPicPr>
        <p:blipFill>
          <a:blip r:embed="rId3"/>
          <a:stretch>
            <a:fillRect/>
          </a:stretch>
        </p:blipFill>
        <p:spPr>
          <a:xfrm>
            <a:off x="3039404" y="2078827"/>
            <a:ext cx="3477767" cy="1564236"/>
          </a:xfrm>
          <a:prstGeom prst="rect">
            <a:avLst/>
          </a:prstGeom>
        </p:spPr>
      </p:pic>
      <p:pic>
        <p:nvPicPr>
          <p:cNvPr id="5" name="Picture 4">
            <a:extLst>
              <a:ext uri="{FF2B5EF4-FFF2-40B4-BE49-F238E27FC236}">
                <a16:creationId xmlns:a16="http://schemas.microsoft.com/office/drawing/2014/main" id="{921595AF-DA04-41CF-9E81-BCE45843E093}"/>
              </a:ext>
            </a:extLst>
          </p:cNvPr>
          <p:cNvPicPr>
            <a:picLocks noChangeAspect="1"/>
          </p:cNvPicPr>
          <p:nvPr/>
        </p:nvPicPr>
        <p:blipFill>
          <a:blip r:embed="rId4"/>
          <a:stretch>
            <a:fillRect/>
          </a:stretch>
        </p:blipFill>
        <p:spPr>
          <a:xfrm>
            <a:off x="901422" y="1855488"/>
            <a:ext cx="1498687" cy="2091664"/>
          </a:xfrm>
          <a:prstGeom prst="rect">
            <a:avLst/>
          </a:prstGeom>
        </p:spPr>
      </p:pic>
      <p:pic>
        <p:nvPicPr>
          <p:cNvPr id="4" name="Picture 3">
            <a:extLst>
              <a:ext uri="{FF2B5EF4-FFF2-40B4-BE49-F238E27FC236}">
                <a16:creationId xmlns:a16="http://schemas.microsoft.com/office/drawing/2014/main" id="{50FBEEE7-1A6D-4A4B-8918-86F523E16C42}"/>
              </a:ext>
            </a:extLst>
          </p:cNvPr>
          <p:cNvPicPr>
            <a:picLocks noChangeAspect="1"/>
          </p:cNvPicPr>
          <p:nvPr/>
        </p:nvPicPr>
        <p:blipFill rotWithShape="1">
          <a:blip r:embed="rId5"/>
          <a:srcRect l="9584" r="10332"/>
          <a:stretch/>
        </p:blipFill>
        <p:spPr>
          <a:xfrm>
            <a:off x="826852" y="4247195"/>
            <a:ext cx="1647825" cy="1587898"/>
          </a:xfrm>
          <a:prstGeom prst="rect">
            <a:avLst/>
          </a:prstGeom>
          <a:ln>
            <a:solidFill>
              <a:schemeClr val="accent1">
                <a:lumMod val="50000"/>
              </a:schemeClr>
            </a:solidFill>
          </a:ln>
        </p:spPr>
      </p:pic>
      <p:pic>
        <p:nvPicPr>
          <p:cNvPr id="7" name="Picture 6">
            <a:extLst>
              <a:ext uri="{FF2B5EF4-FFF2-40B4-BE49-F238E27FC236}">
                <a16:creationId xmlns:a16="http://schemas.microsoft.com/office/drawing/2014/main" id="{5C0E1431-4BD3-4143-B62A-586C76531C7E}"/>
              </a:ext>
            </a:extLst>
          </p:cNvPr>
          <p:cNvPicPr>
            <a:picLocks noChangeAspect="1"/>
          </p:cNvPicPr>
          <p:nvPr/>
        </p:nvPicPr>
        <p:blipFill>
          <a:blip r:embed="rId6"/>
          <a:stretch>
            <a:fillRect/>
          </a:stretch>
        </p:blipFill>
        <p:spPr>
          <a:xfrm>
            <a:off x="2871973" y="3947152"/>
            <a:ext cx="3813453" cy="2300083"/>
          </a:xfrm>
          <a:prstGeom prst="rect">
            <a:avLst/>
          </a:prstGeom>
        </p:spPr>
      </p:pic>
      <p:cxnSp>
        <p:nvCxnSpPr>
          <p:cNvPr id="12" name="Straight Connector 11">
            <a:extLst>
              <a:ext uri="{FF2B5EF4-FFF2-40B4-BE49-F238E27FC236}">
                <a16:creationId xmlns:a16="http://schemas.microsoft.com/office/drawing/2014/main" id="{E279E0CC-3F7D-4DDC-83BE-EC770B948FCB}"/>
              </a:ext>
            </a:extLst>
          </p:cNvPr>
          <p:cNvCxnSpPr>
            <a:cxnSpLocks/>
            <a:stCxn id="18" idx="0"/>
            <a:endCxn id="14" idx="2"/>
          </p:cNvCxnSpPr>
          <p:nvPr/>
        </p:nvCxnSpPr>
        <p:spPr>
          <a:xfrm flipH="1" flipV="1">
            <a:off x="6096000" y="1573333"/>
            <a:ext cx="3287852" cy="548519"/>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9E6EDC-F791-4B0D-83E0-3BC9FC28374C}"/>
              </a:ext>
            </a:extLst>
          </p:cNvPr>
          <p:cNvCxnSpPr>
            <a:cxnSpLocks/>
            <a:stCxn id="19" idx="0"/>
            <a:endCxn id="18" idx="2"/>
          </p:cNvCxnSpPr>
          <p:nvPr/>
        </p:nvCxnSpPr>
        <p:spPr>
          <a:xfrm flipV="1">
            <a:off x="9383851" y="3599180"/>
            <a:ext cx="1" cy="396346"/>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114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4" name="TextBox 14">
            <a:extLst>
              <a:ext uri="{FF2B5EF4-FFF2-40B4-BE49-F238E27FC236}">
                <a16:creationId xmlns:a16="http://schemas.microsoft.com/office/drawing/2014/main" id="{F1B40441-E53F-420C-90BB-14DA54BD979B}"/>
              </a:ext>
            </a:extLst>
          </p:cNvPr>
          <p:cNvSpPr txBox="1"/>
          <p:nvPr/>
        </p:nvSpPr>
        <p:spPr>
          <a:xfrm>
            <a:off x="1435678" y="927002"/>
            <a:ext cx="9320644" cy="646331"/>
          </a:xfrm>
          <a:prstGeom prst="rect">
            <a:avLst/>
          </a:prstGeom>
          <a:solidFill>
            <a:schemeClr val="accent1">
              <a:lumMod val="75000"/>
            </a:schemeClr>
          </a:solidFill>
          <a:ln>
            <a:solidFill>
              <a:schemeClr val="accent1">
                <a:lumMod val="50000"/>
              </a:schemeClr>
            </a:solidFill>
          </a:ln>
        </p:spPr>
        <p:txBody>
          <a:bodyPr wrap="square" rtlCol="0">
            <a:spAutoFit/>
          </a:bodyPr>
          <a:lstStyle/>
          <a:p>
            <a:pPr lvl="0" algn="ctr">
              <a:spcBef>
                <a:spcPts val="600"/>
              </a:spcBef>
              <a:spcAft>
                <a:spcPts val="600"/>
              </a:spcAft>
            </a:pPr>
            <a:r>
              <a:rPr lang="en-US" b="1" dirty="0">
                <a:ln>
                  <a:solidFill>
                    <a:schemeClr val="bg1"/>
                  </a:solidFill>
                </a:ln>
                <a:solidFill>
                  <a:schemeClr val="bg1"/>
                </a:solidFill>
                <a:effectLst/>
                <a:latin typeface="+mj-lt"/>
                <a:ea typeface="Arial" panose="020B0604020202020204" pitchFamily="34" charset="0"/>
              </a:rPr>
              <a:t>Strengthen communication and collaboration between coastal and island Biosphere Reserves to leverage learning and experiences and support expansion of the IOC/MAB approach</a:t>
            </a:r>
            <a:endParaRPr lang="en-US" b="1" dirty="0">
              <a:ln>
                <a:solidFill>
                  <a:schemeClr val="bg1"/>
                </a:solidFill>
              </a:ln>
              <a:solidFill>
                <a:schemeClr val="bg1"/>
              </a:solidFill>
              <a:latin typeface="+mj-lt"/>
            </a:endParaRPr>
          </a:p>
        </p:txBody>
      </p:sp>
      <p:sp>
        <p:nvSpPr>
          <p:cNvPr id="32" name="TextBox 31">
            <a:extLst>
              <a:ext uri="{FF2B5EF4-FFF2-40B4-BE49-F238E27FC236}">
                <a16:creationId xmlns:a16="http://schemas.microsoft.com/office/drawing/2014/main" id="{15D505F0-67EF-4CF1-AA3F-918E3BFBDA8E}"/>
              </a:ext>
            </a:extLst>
          </p:cNvPr>
          <p:cNvSpPr txBox="1"/>
          <p:nvPr/>
        </p:nvSpPr>
        <p:spPr>
          <a:xfrm>
            <a:off x="278837" y="89424"/>
            <a:ext cx="9011920" cy="523220"/>
          </a:xfrm>
          <a:prstGeom prst="rect">
            <a:avLst/>
          </a:prstGeom>
          <a:noFill/>
        </p:spPr>
        <p:txBody>
          <a:bodyPr wrap="square" rtlCol="0">
            <a:spAutoFit/>
          </a:bodyPr>
          <a:lstStyle/>
          <a:p>
            <a:r>
              <a:rPr lang="en-US" sz="2800" b="1" dirty="0">
                <a:solidFill>
                  <a:schemeClr val="lt1"/>
                </a:solidFill>
                <a:ea typeface="+mj-ea"/>
                <a:cs typeface="+mj-cs"/>
              </a:rPr>
              <a:t>Component 6</a:t>
            </a:r>
          </a:p>
        </p:txBody>
      </p:sp>
      <p:sp>
        <p:nvSpPr>
          <p:cNvPr id="18" name="TextBox 14">
            <a:extLst>
              <a:ext uri="{FF2B5EF4-FFF2-40B4-BE49-F238E27FC236}">
                <a16:creationId xmlns:a16="http://schemas.microsoft.com/office/drawing/2014/main" id="{54415713-8A48-4281-99B3-AC4A18CE2772}"/>
              </a:ext>
            </a:extLst>
          </p:cNvPr>
          <p:cNvSpPr txBox="1"/>
          <p:nvPr/>
        </p:nvSpPr>
        <p:spPr>
          <a:xfrm>
            <a:off x="703384" y="1887691"/>
            <a:ext cx="4170067" cy="1477328"/>
          </a:xfrm>
          <a:prstGeom prst="rect">
            <a:avLst/>
          </a:prstGeom>
          <a:solidFill>
            <a:schemeClr val="accent2">
              <a:lumMod val="60000"/>
              <a:lumOff val="40000"/>
            </a:schemeClr>
          </a:solidFill>
          <a:ln>
            <a:solidFill>
              <a:schemeClr val="accent2">
                <a:lumMod val="75000"/>
              </a:schemeClr>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6.1: </a:t>
            </a:r>
            <a:r>
              <a:rPr lang="en-US" sz="1500" dirty="0">
                <a:effectLst/>
                <a:latin typeface="Calibri" panose="020F0502020204030204" pitchFamily="34" charset="0"/>
                <a:ea typeface="DengXian" panose="02010600030101010101" pitchFamily="2" charset="-122"/>
                <a:cs typeface="Arial" panose="020B0604020202020204" pitchFamily="34" charset="0"/>
              </a:rPr>
              <a:t>Package of materials including the IOC/MAB project Guidelines, project templates for project timelines and plans, sample consultant Terms of Reference, Guiding Committee Terms of Reference description in EN, SP, FR and required local languages</a:t>
            </a:r>
            <a:endParaRPr lang="en-US" sz="1500" b="1" dirty="0">
              <a:latin typeface="+mj-lt"/>
            </a:endParaRPr>
          </a:p>
        </p:txBody>
      </p:sp>
      <p:sp>
        <p:nvSpPr>
          <p:cNvPr id="10" name="TextBox 14">
            <a:extLst>
              <a:ext uri="{FF2B5EF4-FFF2-40B4-BE49-F238E27FC236}">
                <a16:creationId xmlns:a16="http://schemas.microsoft.com/office/drawing/2014/main" id="{BAA40EF4-F417-4133-A37C-EC7335EE401B}"/>
              </a:ext>
            </a:extLst>
          </p:cNvPr>
          <p:cNvSpPr txBox="1"/>
          <p:nvPr/>
        </p:nvSpPr>
        <p:spPr>
          <a:xfrm>
            <a:off x="703385" y="3710996"/>
            <a:ext cx="4170066" cy="1015663"/>
          </a:xfrm>
          <a:prstGeom prst="rect">
            <a:avLst/>
          </a:prstGeom>
          <a:solidFill>
            <a:schemeClr val="accent2">
              <a:lumMod val="40000"/>
              <a:lumOff val="60000"/>
            </a:schemeClr>
          </a:solidFill>
          <a:ln>
            <a:solidFill>
              <a:schemeClr val="accent2">
                <a:lumMod val="60000"/>
                <a:lumOff val="40000"/>
              </a:schemeClr>
            </a:solidFill>
          </a:ln>
        </p:spPr>
        <p:txBody>
          <a:bodyPr wrap="square" rtlCol="0">
            <a:spAutoFit/>
          </a:bodyPr>
          <a:lstStyle/>
          <a:p>
            <a:pPr lvl="0">
              <a:spcBef>
                <a:spcPts val="600"/>
              </a:spcBef>
              <a:spcAft>
                <a:spcPts val="600"/>
              </a:spcAft>
            </a:pPr>
            <a:r>
              <a:rPr lang="fr-FR" sz="1500" b="1" dirty="0">
                <a:effectLst/>
                <a:latin typeface="Calibri" panose="020F0502020204030204" pitchFamily="34" charset="0"/>
                <a:ea typeface="DengXian" panose="02010600030101010101" pitchFamily="2" charset="-122"/>
                <a:cs typeface="Arial" panose="020B0604020202020204" pitchFamily="34" charset="0"/>
              </a:rPr>
              <a:t>Output 6.2: </a:t>
            </a:r>
            <a:r>
              <a:rPr lang="en-US" sz="1500" dirty="0">
                <a:effectLst/>
                <a:latin typeface="Calibri" panose="020F0502020204030204" pitchFamily="34" charset="0"/>
                <a:ea typeface="DengXian" panose="02010600030101010101" pitchFamily="2" charset="-122"/>
                <a:cs typeface="Arial" panose="020B0604020202020204" pitchFamily="34" charset="0"/>
              </a:rPr>
              <a:t>A robust and active network of coastal and island Biosphere Reserves sharing learning and experiences on coastal hazard preparedness and climate resilience</a:t>
            </a:r>
            <a:endParaRPr lang="en-US" sz="1500" b="1" dirty="0">
              <a:latin typeface="+mj-lt"/>
            </a:endParaRPr>
          </a:p>
        </p:txBody>
      </p:sp>
      <p:pic>
        <p:nvPicPr>
          <p:cNvPr id="5124" name="Picture 4" descr="Imatge">
            <a:extLst>
              <a:ext uri="{FF2B5EF4-FFF2-40B4-BE49-F238E27FC236}">
                <a16:creationId xmlns:a16="http://schemas.microsoft.com/office/drawing/2014/main" id="{820587F7-61E2-4405-8404-FD09B045A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0157" y="2637337"/>
            <a:ext cx="2644263" cy="16030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1F81590-9BDB-4509-94F8-7F5687362E46}"/>
              </a:ext>
            </a:extLst>
          </p:cNvPr>
          <p:cNvPicPr>
            <a:picLocks noChangeAspect="1"/>
          </p:cNvPicPr>
          <p:nvPr/>
        </p:nvPicPr>
        <p:blipFill rotWithShape="1">
          <a:blip r:embed="rId4"/>
          <a:srcRect l="25991" t="23046" r="31260" b="319"/>
          <a:stretch/>
        </p:blipFill>
        <p:spPr>
          <a:xfrm>
            <a:off x="8719496" y="1873984"/>
            <a:ext cx="1805584" cy="897271"/>
          </a:xfrm>
          <a:prstGeom prst="rect">
            <a:avLst/>
          </a:prstGeom>
        </p:spPr>
      </p:pic>
      <p:pic>
        <p:nvPicPr>
          <p:cNvPr id="5" name="Picture 4">
            <a:extLst>
              <a:ext uri="{FF2B5EF4-FFF2-40B4-BE49-F238E27FC236}">
                <a16:creationId xmlns:a16="http://schemas.microsoft.com/office/drawing/2014/main" id="{14A7980C-5C8E-4148-93A5-F023498135B1}"/>
              </a:ext>
            </a:extLst>
          </p:cNvPr>
          <p:cNvPicPr>
            <a:picLocks noChangeAspect="1"/>
          </p:cNvPicPr>
          <p:nvPr/>
        </p:nvPicPr>
        <p:blipFill>
          <a:blip r:embed="rId5"/>
          <a:stretch>
            <a:fillRect/>
          </a:stretch>
        </p:blipFill>
        <p:spPr>
          <a:xfrm>
            <a:off x="5995676" y="1873984"/>
            <a:ext cx="1892162" cy="2584563"/>
          </a:xfrm>
          <a:prstGeom prst="rect">
            <a:avLst/>
          </a:prstGeom>
        </p:spPr>
      </p:pic>
      <p:pic>
        <p:nvPicPr>
          <p:cNvPr id="5126" name="Picture 6" descr="Imatge">
            <a:extLst>
              <a:ext uri="{FF2B5EF4-FFF2-40B4-BE49-F238E27FC236}">
                <a16:creationId xmlns:a16="http://schemas.microsoft.com/office/drawing/2014/main" id="{0D387FFA-27F2-4231-BC4D-D775B565F5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8551" y="3977488"/>
            <a:ext cx="2644262" cy="15634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3FE3697-8F34-43AD-86D6-07EBC5949849}"/>
              </a:ext>
            </a:extLst>
          </p:cNvPr>
          <p:cNvPicPr>
            <a:picLocks noChangeAspect="1"/>
          </p:cNvPicPr>
          <p:nvPr/>
        </p:nvPicPr>
        <p:blipFill>
          <a:blip r:embed="rId7"/>
          <a:stretch>
            <a:fillRect/>
          </a:stretch>
        </p:blipFill>
        <p:spPr>
          <a:xfrm>
            <a:off x="6041462" y="4893381"/>
            <a:ext cx="1409160" cy="1103559"/>
          </a:xfrm>
          <a:prstGeom prst="rect">
            <a:avLst/>
          </a:prstGeom>
        </p:spPr>
      </p:pic>
      <p:pic>
        <p:nvPicPr>
          <p:cNvPr id="3" name="Picture 2">
            <a:extLst>
              <a:ext uri="{FF2B5EF4-FFF2-40B4-BE49-F238E27FC236}">
                <a16:creationId xmlns:a16="http://schemas.microsoft.com/office/drawing/2014/main" id="{A1AB9742-8700-407A-98A4-BEAA826BB189}"/>
              </a:ext>
            </a:extLst>
          </p:cNvPr>
          <p:cNvPicPr>
            <a:picLocks noChangeAspect="1"/>
          </p:cNvPicPr>
          <p:nvPr/>
        </p:nvPicPr>
        <p:blipFill>
          <a:blip r:embed="rId8"/>
          <a:stretch>
            <a:fillRect/>
          </a:stretch>
        </p:blipFill>
        <p:spPr>
          <a:xfrm>
            <a:off x="8112059" y="5426763"/>
            <a:ext cx="2644263" cy="567028"/>
          </a:xfrm>
          <a:prstGeom prst="rect">
            <a:avLst/>
          </a:prstGeom>
        </p:spPr>
      </p:pic>
      <p:cxnSp>
        <p:nvCxnSpPr>
          <p:cNvPr id="15" name="Straight Connector 14">
            <a:extLst>
              <a:ext uri="{FF2B5EF4-FFF2-40B4-BE49-F238E27FC236}">
                <a16:creationId xmlns:a16="http://schemas.microsoft.com/office/drawing/2014/main" id="{CB6AE386-FB33-40D0-BD4B-70806BFB08CF}"/>
              </a:ext>
            </a:extLst>
          </p:cNvPr>
          <p:cNvCxnSpPr>
            <a:cxnSpLocks/>
            <a:stCxn id="18" idx="0"/>
            <a:endCxn id="14" idx="2"/>
          </p:cNvCxnSpPr>
          <p:nvPr/>
        </p:nvCxnSpPr>
        <p:spPr>
          <a:xfrm flipV="1">
            <a:off x="2788418" y="1573333"/>
            <a:ext cx="3307582" cy="314358"/>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3F8BF9-A60B-4838-ADC6-CE87A4C38B6A}"/>
              </a:ext>
            </a:extLst>
          </p:cNvPr>
          <p:cNvCxnSpPr>
            <a:cxnSpLocks/>
            <a:stCxn id="10" idx="0"/>
            <a:endCxn id="18" idx="2"/>
          </p:cNvCxnSpPr>
          <p:nvPr/>
        </p:nvCxnSpPr>
        <p:spPr>
          <a:xfrm flipV="1">
            <a:off x="2788418" y="3365019"/>
            <a:ext cx="0" cy="345977"/>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0701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1692</TotalTime>
  <Words>1107</Words>
  <Application>Microsoft Office PowerPoint</Application>
  <PresentationFormat>Widescreen</PresentationFormat>
  <Paragraphs>75</Paragraphs>
  <Slides>10</Slides>
  <Notes>10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Arial</vt:lpstr>
      <vt:lpstr>Arial Black</vt:lpstr>
      <vt:lpstr>Calibri</vt:lpstr>
      <vt:lpstr>Calibri Light</vt:lpstr>
      <vt:lpstr>Open Sans</vt:lpstr>
      <vt:lpstr>Roboto</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Tiffay, Celine</dc:creator>
  <cp:lastModifiedBy>Tiffay, Celine</cp:lastModifiedBy>
  <cp:revision>14</cp:revision>
  <dcterms:created xsi:type="dcterms:W3CDTF">2022-12-01T13:23:49Z</dcterms:created>
  <dcterms:modified xsi:type="dcterms:W3CDTF">2022-12-16T13:35:33Z</dcterms:modified>
</cp:coreProperties>
</file>