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04" r:id="rId3"/>
  </p:sldMasterIdLst>
  <p:notesMasterIdLst>
    <p:notesMasterId r:id="rId17"/>
  </p:notesMasterIdLst>
  <p:sldIdLst>
    <p:sldId id="256" r:id="rId4"/>
    <p:sldId id="292" r:id="rId5"/>
    <p:sldId id="286" r:id="rId6"/>
    <p:sldId id="436" r:id="rId7"/>
    <p:sldId id="257" r:id="rId8"/>
    <p:sldId id="425" r:id="rId9"/>
    <p:sldId id="258" r:id="rId10"/>
    <p:sldId id="259" r:id="rId11"/>
    <p:sldId id="2019" r:id="rId12"/>
    <p:sldId id="2023" r:id="rId13"/>
    <p:sldId id="2022" r:id="rId14"/>
    <p:sldId id="2020" r:id="rId15"/>
    <p:sldId id="293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07" autoAdjust="0"/>
  </p:normalViewPr>
  <p:slideViewPr>
    <p:cSldViewPr snapToGrid="0">
      <p:cViewPr varScale="1">
        <p:scale>
          <a:sx n="30" d="100"/>
          <a:sy n="30" d="100"/>
        </p:scale>
        <p:origin x="92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27164C-A140-4B4D-BA87-37037A3200D7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5A211924-6651-44A0-8DE3-2A29CF216B91}">
      <dgm:prSet phldrT="[Text]"/>
      <dgm:spPr>
        <a:solidFill>
          <a:srgbClr val="006CC1"/>
        </a:solidFill>
        <a:ln>
          <a:solidFill>
            <a:srgbClr val="006CC1"/>
          </a:solidFill>
        </a:ln>
      </dgm:spPr>
      <dgm:t>
        <a:bodyPr/>
        <a:lstStyle/>
        <a:p>
          <a:endParaRPr lang="en-US"/>
        </a:p>
        <a:p>
          <a:r>
            <a:rPr lang="en-US"/>
            <a:t>World Heritage</a:t>
          </a:r>
        </a:p>
      </dgm:t>
    </dgm:pt>
    <dgm:pt modelId="{D7EF7832-66B8-45C8-B16F-77E1C82A0B22}" type="parTrans" cxnId="{B0DD1093-0446-4A4C-BDF8-743F38BC7127}">
      <dgm:prSet/>
      <dgm:spPr/>
      <dgm:t>
        <a:bodyPr/>
        <a:lstStyle/>
        <a:p>
          <a:endParaRPr lang="en-US"/>
        </a:p>
      </dgm:t>
    </dgm:pt>
    <dgm:pt modelId="{345A54FC-974F-4926-A8B0-1E56A2B2307E}" type="sibTrans" cxnId="{B0DD1093-0446-4A4C-BDF8-743F38BC7127}">
      <dgm:prSet/>
      <dgm:spPr/>
      <dgm:t>
        <a:bodyPr/>
        <a:lstStyle/>
        <a:p>
          <a:endParaRPr lang="en-US"/>
        </a:p>
      </dgm:t>
    </dgm:pt>
    <dgm:pt modelId="{B9C8D60E-B226-49B4-AD59-49FA89E307CA}">
      <dgm:prSet phldrT="[Text]"/>
      <dgm:spPr>
        <a:solidFill>
          <a:srgbClr val="006CC1"/>
        </a:solidFill>
        <a:ln>
          <a:solidFill>
            <a:srgbClr val="006CC1"/>
          </a:solidFill>
        </a:ln>
      </dgm:spPr>
      <dgm:t>
        <a:bodyPr/>
        <a:lstStyle/>
        <a:p>
          <a:endParaRPr lang="en-US"/>
        </a:p>
        <a:p>
          <a:r>
            <a:rPr lang="en-US"/>
            <a:t>Biosphere Reserves</a:t>
          </a:r>
        </a:p>
      </dgm:t>
    </dgm:pt>
    <dgm:pt modelId="{5037E046-991A-40E0-8C06-1EDC014592D1}" type="parTrans" cxnId="{F9451DE7-D958-41F3-8378-559228FC6744}">
      <dgm:prSet/>
      <dgm:spPr/>
      <dgm:t>
        <a:bodyPr/>
        <a:lstStyle/>
        <a:p>
          <a:endParaRPr lang="en-US"/>
        </a:p>
      </dgm:t>
    </dgm:pt>
    <dgm:pt modelId="{5E66FCA7-4B75-4E97-92BC-644410085FE7}" type="sibTrans" cxnId="{F9451DE7-D958-41F3-8378-559228FC6744}">
      <dgm:prSet/>
      <dgm:spPr/>
      <dgm:t>
        <a:bodyPr/>
        <a:lstStyle/>
        <a:p>
          <a:endParaRPr lang="en-US"/>
        </a:p>
      </dgm:t>
    </dgm:pt>
    <dgm:pt modelId="{E872C479-FE77-4650-A788-90FAAE6A4BB7}">
      <dgm:prSet phldrT="[Text]"/>
      <dgm:spPr>
        <a:solidFill>
          <a:srgbClr val="006CC1"/>
        </a:solidFill>
        <a:ln>
          <a:solidFill>
            <a:srgbClr val="006CC1"/>
          </a:solidFill>
        </a:ln>
      </dgm:spPr>
      <dgm:t>
        <a:bodyPr/>
        <a:lstStyle/>
        <a:p>
          <a:endParaRPr lang="en-US"/>
        </a:p>
        <a:p>
          <a:r>
            <a:rPr lang="en-US"/>
            <a:t>UNESCO Global Geoparks</a:t>
          </a:r>
        </a:p>
      </dgm:t>
    </dgm:pt>
    <dgm:pt modelId="{C779198D-F868-4F0E-9F59-3C5AA3DAB9DD}" type="parTrans" cxnId="{1ECD75D6-67C0-4AEA-89EB-A32957BB163C}">
      <dgm:prSet/>
      <dgm:spPr/>
      <dgm:t>
        <a:bodyPr/>
        <a:lstStyle/>
        <a:p>
          <a:endParaRPr lang="en-US"/>
        </a:p>
      </dgm:t>
    </dgm:pt>
    <dgm:pt modelId="{7FA56811-DD76-4E37-9D8A-D47ABCA558B0}" type="sibTrans" cxnId="{1ECD75D6-67C0-4AEA-89EB-A32957BB163C}">
      <dgm:prSet/>
      <dgm:spPr/>
      <dgm:t>
        <a:bodyPr/>
        <a:lstStyle/>
        <a:p>
          <a:endParaRPr lang="en-US"/>
        </a:p>
      </dgm:t>
    </dgm:pt>
    <dgm:pt modelId="{6FA9007F-EF33-43F9-B63C-36D65E15C01D}" type="pres">
      <dgm:prSet presAssocID="{8B27164C-A140-4B4D-BA87-37037A3200D7}" presName="Name0" presStyleCnt="0">
        <dgm:presLayoutVars>
          <dgm:dir/>
          <dgm:resizeHandles val="exact"/>
        </dgm:presLayoutVars>
      </dgm:prSet>
      <dgm:spPr/>
    </dgm:pt>
    <dgm:pt modelId="{F07B1230-BD9F-496C-8D8E-94FA9B97AFD6}" type="pres">
      <dgm:prSet presAssocID="{8B27164C-A140-4B4D-BA87-37037A3200D7}" presName="fgShape" presStyleLbl="fgShp" presStyleIdx="0" presStyleCnt="1" custScaleX="108696" custScaleY="36079" custLinFactNeighborX="804" custLinFactNeighborY="-15715"/>
      <dgm:spPr>
        <a:prstGeom prst="flowChartProcess">
          <a:avLst/>
        </a:prstGeom>
      </dgm:spPr>
    </dgm:pt>
    <dgm:pt modelId="{9D8E7926-D181-4C17-9332-5F4D1768D5C7}" type="pres">
      <dgm:prSet presAssocID="{8B27164C-A140-4B4D-BA87-37037A3200D7}" presName="linComp" presStyleCnt="0"/>
      <dgm:spPr/>
    </dgm:pt>
    <dgm:pt modelId="{6D5630B2-13DE-47BB-B8D8-609AF0FFD6ED}" type="pres">
      <dgm:prSet presAssocID="{5A211924-6651-44A0-8DE3-2A29CF216B91}" presName="compNode" presStyleCnt="0"/>
      <dgm:spPr/>
    </dgm:pt>
    <dgm:pt modelId="{D8FC6221-C81A-4201-8877-3779C8206D06}" type="pres">
      <dgm:prSet presAssocID="{5A211924-6651-44A0-8DE3-2A29CF216B91}" presName="bkgdShape" presStyleLbl="node1" presStyleIdx="0" presStyleCnt="3"/>
      <dgm:spPr/>
    </dgm:pt>
    <dgm:pt modelId="{9DD298F1-BCDA-448A-B3B3-92A416AA9DCB}" type="pres">
      <dgm:prSet presAssocID="{5A211924-6651-44A0-8DE3-2A29CF216B91}" presName="nodeTx" presStyleLbl="node1" presStyleIdx="0" presStyleCnt="3">
        <dgm:presLayoutVars>
          <dgm:bulletEnabled val="1"/>
        </dgm:presLayoutVars>
      </dgm:prSet>
      <dgm:spPr/>
    </dgm:pt>
    <dgm:pt modelId="{06DF80CA-F5FC-48F9-B0D0-C53986EA0D98}" type="pres">
      <dgm:prSet presAssocID="{5A211924-6651-44A0-8DE3-2A29CF216B91}" presName="invisiNode" presStyleLbl="node1" presStyleIdx="0" presStyleCnt="3"/>
      <dgm:spPr/>
    </dgm:pt>
    <dgm:pt modelId="{BAD32681-D154-45DD-9335-E6F0EF330725}" type="pres">
      <dgm:prSet presAssocID="{5A211924-6651-44A0-8DE3-2A29CF216B91}" presName="imagNode" presStyleLbl="fgImgPlace1" presStyleIdx="0" presStyleCnt="3" custScaleX="123969" custScaleY="75301" custLinFactNeighborX="-1011" custLinFactNeighborY="2022"/>
      <dgm:spPr>
        <a:prstGeom prst="rect">
          <a:avLst/>
        </a:prstGeom>
      </dgm:spPr>
    </dgm:pt>
    <dgm:pt modelId="{E37EEED1-1A57-45AD-9E3E-B9DEEDE1D59F}" type="pres">
      <dgm:prSet presAssocID="{345A54FC-974F-4926-A8B0-1E56A2B2307E}" presName="sibTrans" presStyleLbl="sibTrans2D1" presStyleIdx="0" presStyleCnt="0"/>
      <dgm:spPr/>
    </dgm:pt>
    <dgm:pt modelId="{E72A1447-8E41-413B-BF24-69A9AAC9ECAD}" type="pres">
      <dgm:prSet presAssocID="{B9C8D60E-B226-49B4-AD59-49FA89E307CA}" presName="compNode" presStyleCnt="0"/>
      <dgm:spPr/>
    </dgm:pt>
    <dgm:pt modelId="{8B731223-8036-46E4-9D04-C078BE77E550}" type="pres">
      <dgm:prSet presAssocID="{B9C8D60E-B226-49B4-AD59-49FA89E307CA}" presName="bkgdShape" presStyleLbl="node1" presStyleIdx="1" presStyleCnt="3" custLinFactNeighborX="0"/>
      <dgm:spPr/>
    </dgm:pt>
    <dgm:pt modelId="{D9B38708-EE15-4DC5-8354-001CBF00E755}" type="pres">
      <dgm:prSet presAssocID="{B9C8D60E-B226-49B4-AD59-49FA89E307CA}" presName="nodeTx" presStyleLbl="node1" presStyleIdx="1" presStyleCnt="3">
        <dgm:presLayoutVars>
          <dgm:bulletEnabled val="1"/>
        </dgm:presLayoutVars>
      </dgm:prSet>
      <dgm:spPr/>
    </dgm:pt>
    <dgm:pt modelId="{DAD70128-6DAB-4736-A33B-109B08FD4283}" type="pres">
      <dgm:prSet presAssocID="{B9C8D60E-B226-49B4-AD59-49FA89E307CA}" presName="invisiNode" presStyleLbl="node1" presStyleIdx="1" presStyleCnt="3"/>
      <dgm:spPr/>
    </dgm:pt>
    <dgm:pt modelId="{FC39D381-E118-4076-A409-4408FE299BB2}" type="pres">
      <dgm:prSet presAssocID="{B9C8D60E-B226-49B4-AD59-49FA89E307CA}" presName="imagNode" presStyleLbl="fgImgPlace1" presStyleIdx="1" presStyleCnt="3" custScaleX="123969" custScaleY="79345"/>
      <dgm:spPr>
        <a:prstGeom prst="rect">
          <a:avLst/>
        </a:prstGeom>
        <a:solidFill>
          <a:schemeClr val="bg1"/>
        </a:solidFill>
      </dgm:spPr>
    </dgm:pt>
    <dgm:pt modelId="{4C807EFE-071E-466F-8A61-8738870E25BD}" type="pres">
      <dgm:prSet presAssocID="{5E66FCA7-4B75-4E97-92BC-644410085FE7}" presName="sibTrans" presStyleLbl="sibTrans2D1" presStyleIdx="0" presStyleCnt="0"/>
      <dgm:spPr/>
    </dgm:pt>
    <dgm:pt modelId="{DB35ACDB-C3A7-40AF-AABF-F2B4D56CAB6B}" type="pres">
      <dgm:prSet presAssocID="{E872C479-FE77-4650-A788-90FAAE6A4BB7}" presName="compNode" presStyleCnt="0"/>
      <dgm:spPr/>
    </dgm:pt>
    <dgm:pt modelId="{F7ED373E-56D5-4083-B00B-3D448FE14B6C}" type="pres">
      <dgm:prSet presAssocID="{E872C479-FE77-4650-A788-90FAAE6A4BB7}" presName="bkgdShape" presStyleLbl="node1" presStyleIdx="2" presStyleCnt="3"/>
      <dgm:spPr/>
    </dgm:pt>
    <dgm:pt modelId="{B329F20A-F14A-40B2-8FA7-2113571C4639}" type="pres">
      <dgm:prSet presAssocID="{E872C479-FE77-4650-A788-90FAAE6A4BB7}" presName="nodeTx" presStyleLbl="node1" presStyleIdx="2" presStyleCnt="3">
        <dgm:presLayoutVars>
          <dgm:bulletEnabled val="1"/>
        </dgm:presLayoutVars>
      </dgm:prSet>
      <dgm:spPr/>
    </dgm:pt>
    <dgm:pt modelId="{8147FA3C-A967-43D0-A57F-08AE35315EA6}" type="pres">
      <dgm:prSet presAssocID="{E872C479-FE77-4650-A788-90FAAE6A4BB7}" presName="invisiNode" presStyleLbl="node1" presStyleIdx="2" presStyleCnt="3"/>
      <dgm:spPr/>
    </dgm:pt>
    <dgm:pt modelId="{82A73C2B-86A7-477F-A2D7-0283C9A98FDF}" type="pres">
      <dgm:prSet presAssocID="{E872C479-FE77-4650-A788-90FAAE6A4BB7}" presName="imagNode" presStyleLbl="fgImgPlace1" presStyleIdx="2" presStyleCnt="3" custScaleX="123969" custScaleY="79345"/>
      <dgm:spPr>
        <a:prstGeom prst="rect">
          <a:avLst/>
        </a:prstGeom>
        <a:solidFill>
          <a:schemeClr val="bg1"/>
        </a:solidFill>
      </dgm:spPr>
    </dgm:pt>
  </dgm:ptLst>
  <dgm:cxnLst>
    <dgm:cxn modelId="{0865D002-708D-420C-9851-428138A8096D}" type="presOf" srcId="{5A211924-6651-44A0-8DE3-2A29CF216B91}" destId="{D8FC6221-C81A-4201-8877-3779C8206D06}" srcOrd="0" destOrd="0" presId="urn:microsoft.com/office/officeart/2005/8/layout/hList7"/>
    <dgm:cxn modelId="{51F28720-04B7-4FBD-9AEC-89253A4A200B}" type="presOf" srcId="{345A54FC-974F-4926-A8B0-1E56A2B2307E}" destId="{E37EEED1-1A57-45AD-9E3E-B9DEEDE1D59F}" srcOrd="0" destOrd="0" presId="urn:microsoft.com/office/officeart/2005/8/layout/hList7"/>
    <dgm:cxn modelId="{8F354221-00EF-4D44-97C3-03FE85A51163}" type="presOf" srcId="{B9C8D60E-B226-49B4-AD59-49FA89E307CA}" destId="{8B731223-8036-46E4-9D04-C078BE77E550}" srcOrd="0" destOrd="0" presId="urn:microsoft.com/office/officeart/2005/8/layout/hList7"/>
    <dgm:cxn modelId="{88CB9028-BD6B-48EC-AA78-C5A49D4A41BC}" type="presOf" srcId="{B9C8D60E-B226-49B4-AD59-49FA89E307CA}" destId="{D9B38708-EE15-4DC5-8354-001CBF00E755}" srcOrd="1" destOrd="0" presId="urn:microsoft.com/office/officeart/2005/8/layout/hList7"/>
    <dgm:cxn modelId="{4846AF52-D6E6-4C21-AB71-6C8E154340F3}" type="presOf" srcId="{E872C479-FE77-4650-A788-90FAAE6A4BB7}" destId="{F7ED373E-56D5-4083-B00B-3D448FE14B6C}" srcOrd="0" destOrd="0" presId="urn:microsoft.com/office/officeart/2005/8/layout/hList7"/>
    <dgm:cxn modelId="{B0DD1093-0446-4A4C-BDF8-743F38BC7127}" srcId="{8B27164C-A140-4B4D-BA87-37037A3200D7}" destId="{5A211924-6651-44A0-8DE3-2A29CF216B91}" srcOrd="0" destOrd="0" parTransId="{D7EF7832-66B8-45C8-B16F-77E1C82A0B22}" sibTransId="{345A54FC-974F-4926-A8B0-1E56A2B2307E}"/>
    <dgm:cxn modelId="{AE88D694-3F2D-4281-8D4B-9FF4C19630B8}" type="presOf" srcId="{E872C479-FE77-4650-A788-90FAAE6A4BB7}" destId="{B329F20A-F14A-40B2-8FA7-2113571C4639}" srcOrd="1" destOrd="0" presId="urn:microsoft.com/office/officeart/2005/8/layout/hList7"/>
    <dgm:cxn modelId="{B862B09A-AA70-4DB4-805A-A47A5E7D9B06}" type="presOf" srcId="{5E66FCA7-4B75-4E97-92BC-644410085FE7}" destId="{4C807EFE-071E-466F-8A61-8738870E25BD}" srcOrd="0" destOrd="0" presId="urn:microsoft.com/office/officeart/2005/8/layout/hList7"/>
    <dgm:cxn modelId="{1ECD75D6-67C0-4AEA-89EB-A32957BB163C}" srcId="{8B27164C-A140-4B4D-BA87-37037A3200D7}" destId="{E872C479-FE77-4650-A788-90FAAE6A4BB7}" srcOrd="2" destOrd="0" parTransId="{C779198D-F868-4F0E-9F59-3C5AA3DAB9DD}" sibTransId="{7FA56811-DD76-4E37-9D8A-D47ABCA558B0}"/>
    <dgm:cxn modelId="{2BD3F5D8-2FB5-422D-BCA3-A38F5EB9EBE4}" type="presOf" srcId="{8B27164C-A140-4B4D-BA87-37037A3200D7}" destId="{6FA9007F-EF33-43F9-B63C-36D65E15C01D}" srcOrd="0" destOrd="0" presId="urn:microsoft.com/office/officeart/2005/8/layout/hList7"/>
    <dgm:cxn modelId="{F9451DE7-D958-41F3-8378-559228FC6744}" srcId="{8B27164C-A140-4B4D-BA87-37037A3200D7}" destId="{B9C8D60E-B226-49B4-AD59-49FA89E307CA}" srcOrd="1" destOrd="0" parTransId="{5037E046-991A-40E0-8C06-1EDC014592D1}" sibTransId="{5E66FCA7-4B75-4E97-92BC-644410085FE7}"/>
    <dgm:cxn modelId="{4FE69BEC-A3AA-466F-94CB-550485F0B330}" type="presOf" srcId="{5A211924-6651-44A0-8DE3-2A29CF216B91}" destId="{9DD298F1-BCDA-448A-B3B3-92A416AA9DCB}" srcOrd="1" destOrd="0" presId="urn:microsoft.com/office/officeart/2005/8/layout/hList7"/>
    <dgm:cxn modelId="{149335B7-A843-4865-AD5A-F6B30317847C}" type="presParOf" srcId="{6FA9007F-EF33-43F9-B63C-36D65E15C01D}" destId="{F07B1230-BD9F-496C-8D8E-94FA9B97AFD6}" srcOrd="0" destOrd="0" presId="urn:microsoft.com/office/officeart/2005/8/layout/hList7"/>
    <dgm:cxn modelId="{35A378AA-D620-430E-82E0-720B8A522FB3}" type="presParOf" srcId="{6FA9007F-EF33-43F9-B63C-36D65E15C01D}" destId="{9D8E7926-D181-4C17-9332-5F4D1768D5C7}" srcOrd="1" destOrd="0" presId="urn:microsoft.com/office/officeart/2005/8/layout/hList7"/>
    <dgm:cxn modelId="{95A192AC-5112-41B2-A819-3C2E65E41F3D}" type="presParOf" srcId="{9D8E7926-D181-4C17-9332-5F4D1768D5C7}" destId="{6D5630B2-13DE-47BB-B8D8-609AF0FFD6ED}" srcOrd="0" destOrd="0" presId="urn:microsoft.com/office/officeart/2005/8/layout/hList7"/>
    <dgm:cxn modelId="{4DD3F879-1351-4BB8-9596-F002E1A9FF59}" type="presParOf" srcId="{6D5630B2-13DE-47BB-B8D8-609AF0FFD6ED}" destId="{D8FC6221-C81A-4201-8877-3779C8206D06}" srcOrd="0" destOrd="0" presId="urn:microsoft.com/office/officeart/2005/8/layout/hList7"/>
    <dgm:cxn modelId="{1E641B3C-818A-4315-B677-92945DE427CC}" type="presParOf" srcId="{6D5630B2-13DE-47BB-B8D8-609AF0FFD6ED}" destId="{9DD298F1-BCDA-448A-B3B3-92A416AA9DCB}" srcOrd="1" destOrd="0" presId="urn:microsoft.com/office/officeart/2005/8/layout/hList7"/>
    <dgm:cxn modelId="{07C67A8A-40B1-46F8-9C4B-ABAC8908C96F}" type="presParOf" srcId="{6D5630B2-13DE-47BB-B8D8-609AF0FFD6ED}" destId="{06DF80CA-F5FC-48F9-B0D0-C53986EA0D98}" srcOrd="2" destOrd="0" presId="urn:microsoft.com/office/officeart/2005/8/layout/hList7"/>
    <dgm:cxn modelId="{6AEB5C5A-64A3-4AAD-97E3-0DD9AA8FE96E}" type="presParOf" srcId="{6D5630B2-13DE-47BB-B8D8-609AF0FFD6ED}" destId="{BAD32681-D154-45DD-9335-E6F0EF330725}" srcOrd="3" destOrd="0" presId="urn:microsoft.com/office/officeart/2005/8/layout/hList7"/>
    <dgm:cxn modelId="{F1618F3B-4FDA-4B6F-87E6-2C393826F1D0}" type="presParOf" srcId="{9D8E7926-D181-4C17-9332-5F4D1768D5C7}" destId="{E37EEED1-1A57-45AD-9E3E-B9DEEDE1D59F}" srcOrd="1" destOrd="0" presId="urn:microsoft.com/office/officeart/2005/8/layout/hList7"/>
    <dgm:cxn modelId="{D489409D-0C8E-4578-87D5-69A9F61D4C3D}" type="presParOf" srcId="{9D8E7926-D181-4C17-9332-5F4D1768D5C7}" destId="{E72A1447-8E41-413B-BF24-69A9AAC9ECAD}" srcOrd="2" destOrd="0" presId="urn:microsoft.com/office/officeart/2005/8/layout/hList7"/>
    <dgm:cxn modelId="{8F9ED6AA-27D8-4DFF-80E4-B2F0936B1AA8}" type="presParOf" srcId="{E72A1447-8E41-413B-BF24-69A9AAC9ECAD}" destId="{8B731223-8036-46E4-9D04-C078BE77E550}" srcOrd="0" destOrd="0" presId="urn:microsoft.com/office/officeart/2005/8/layout/hList7"/>
    <dgm:cxn modelId="{C0348FEE-DC49-4B44-9605-A8069662FE5E}" type="presParOf" srcId="{E72A1447-8E41-413B-BF24-69A9AAC9ECAD}" destId="{D9B38708-EE15-4DC5-8354-001CBF00E755}" srcOrd="1" destOrd="0" presId="urn:microsoft.com/office/officeart/2005/8/layout/hList7"/>
    <dgm:cxn modelId="{95185231-1849-46D6-B8BB-5E240EAD0CF4}" type="presParOf" srcId="{E72A1447-8E41-413B-BF24-69A9AAC9ECAD}" destId="{DAD70128-6DAB-4736-A33B-109B08FD4283}" srcOrd="2" destOrd="0" presId="urn:microsoft.com/office/officeart/2005/8/layout/hList7"/>
    <dgm:cxn modelId="{0327536F-A01D-4072-8D5A-B23B15546E73}" type="presParOf" srcId="{E72A1447-8E41-413B-BF24-69A9AAC9ECAD}" destId="{FC39D381-E118-4076-A409-4408FE299BB2}" srcOrd="3" destOrd="0" presId="urn:microsoft.com/office/officeart/2005/8/layout/hList7"/>
    <dgm:cxn modelId="{4DA11FDB-4702-41E3-ACEE-AF7E29A63B5A}" type="presParOf" srcId="{9D8E7926-D181-4C17-9332-5F4D1768D5C7}" destId="{4C807EFE-071E-466F-8A61-8738870E25BD}" srcOrd="3" destOrd="0" presId="urn:microsoft.com/office/officeart/2005/8/layout/hList7"/>
    <dgm:cxn modelId="{482F2F6E-4EB1-4C74-ADE1-EC96D6AB7052}" type="presParOf" srcId="{9D8E7926-D181-4C17-9332-5F4D1768D5C7}" destId="{DB35ACDB-C3A7-40AF-AABF-F2B4D56CAB6B}" srcOrd="4" destOrd="0" presId="urn:microsoft.com/office/officeart/2005/8/layout/hList7"/>
    <dgm:cxn modelId="{8864C9C0-12C2-433A-9027-57A6067AA941}" type="presParOf" srcId="{DB35ACDB-C3A7-40AF-AABF-F2B4D56CAB6B}" destId="{F7ED373E-56D5-4083-B00B-3D448FE14B6C}" srcOrd="0" destOrd="0" presId="urn:microsoft.com/office/officeart/2005/8/layout/hList7"/>
    <dgm:cxn modelId="{A325D6AA-59D3-487C-AB98-2E1998C1B0F4}" type="presParOf" srcId="{DB35ACDB-C3A7-40AF-AABF-F2B4D56CAB6B}" destId="{B329F20A-F14A-40B2-8FA7-2113571C4639}" srcOrd="1" destOrd="0" presId="urn:microsoft.com/office/officeart/2005/8/layout/hList7"/>
    <dgm:cxn modelId="{8C5D3176-0AA0-41B1-AA8C-C137E6556104}" type="presParOf" srcId="{DB35ACDB-C3A7-40AF-AABF-F2B4D56CAB6B}" destId="{8147FA3C-A967-43D0-A57F-08AE35315EA6}" srcOrd="2" destOrd="0" presId="urn:microsoft.com/office/officeart/2005/8/layout/hList7"/>
    <dgm:cxn modelId="{ED6D29C8-BFBC-4A67-8ADE-2AE19A035B49}" type="presParOf" srcId="{DB35ACDB-C3A7-40AF-AABF-F2B4D56CAB6B}" destId="{82A73C2B-86A7-477F-A2D7-0283C9A98FDF}" srcOrd="3" destOrd="0" presId="urn:microsoft.com/office/officeart/2005/8/layout/hList7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C6221-C81A-4201-8877-3779C8206D06}">
      <dsp:nvSpPr>
        <dsp:cNvPr id="0" name=""/>
        <dsp:cNvSpPr/>
      </dsp:nvSpPr>
      <dsp:spPr>
        <a:xfrm>
          <a:off x="3455" y="0"/>
          <a:ext cx="5376564" cy="9051926"/>
        </a:xfrm>
        <a:prstGeom prst="roundRect">
          <a:avLst>
            <a:gd name="adj" fmla="val 10000"/>
          </a:avLst>
        </a:prstGeom>
        <a:solidFill>
          <a:srgbClr val="006CC1"/>
        </a:solidFill>
        <a:ln w="12700" cap="flat" cmpd="sng" algn="ctr">
          <a:solidFill>
            <a:srgbClr val="006C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/>
        </a:p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World Heritage</a:t>
          </a:r>
        </a:p>
      </dsp:txBody>
      <dsp:txXfrm>
        <a:off x="3455" y="3620770"/>
        <a:ext cx="5376564" cy="3620770"/>
      </dsp:txXfrm>
    </dsp:sp>
    <dsp:sp modelId="{BAD32681-D154-45DD-9335-E6F0EF330725}">
      <dsp:nvSpPr>
        <dsp:cNvPr id="0" name=""/>
        <dsp:cNvSpPr/>
      </dsp:nvSpPr>
      <dsp:spPr>
        <a:xfrm>
          <a:off x="792870" y="976314"/>
          <a:ext cx="3736786" cy="226979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731223-8036-46E4-9D04-C078BE77E550}">
      <dsp:nvSpPr>
        <dsp:cNvPr id="0" name=""/>
        <dsp:cNvSpPr/>
      </dsp:nvSpPr>
      <dsp:spPr>
        <a:xfrm>
          <a:off x="5541317" y="0"/>
          <a:ext cx="5376564" cy="9051926"/>
        </a:xfrm>
        <a:prstGeom prst="roundRect">
          <a:avLst>
            <a:gd name="adj" fmla="val 10000"/>
          </a:avLst>
        </a:prstGeom>
        <a:solidFill>
          <a:srgbClr val="006CC1"/>
        </a:solidFill>
        <a:ln w="12700" cap="flat" cmpd="sng" algn="ctr">
          <a:solidFill>
            <a:srgbClr val="006C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/>
        </a:p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Biosphere Reserves</a:t>
          </a:r>
        </a:p>
      </dsp:txBody>
      <dsp:txXfrm>
        <a:off x="5541317" y="3620770"/>
        <a:ext cx="5376564" cy="3620770"/>
      </dsp:txXfrm>
    </dsp:sp>
    <dsp:sp modelId="{FC39D381-E118-4076-A409-4408FE299BB2}">
      <dsp:nvSpPr>
        <dsp:cNvPr id="0" name=""/>
        <dsp:cNvSpPr/>
      </dsp:nvSpPr>
      <dsp:spPr>
        <a:xfrm>
          <a:off x="6361206" y="854416"/>
          <a:ext cx="3736786" cy="2391689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D373E-56D5-4083-B00B-3D448FE14B6C}">
      <dsp:nvSpPr>
        <dsp:cNvPr id="0" name=""/>
        <dsp:cNvSpPr/>
      </dsp:nvSpPr>
      <dsp:spPr>
        <a:xfrm>
          <a:off x="11079179" y="0"/>
          <a:ext cx="5376564" cy="9051926"/>
        </a:xfrm>
        <a:prstGeom prst="roundRect">
          <a:avLst>
            <a:gd name="adj" fmla="val 10000"/>
          </a:avLst>
        </a:prstGeom>
        <a:solidFill>
          <a:srgbClr val="006CC1"/>
        </a:solidFill>
        <a:ln w="12700" cap="flat" cmpd="sng" algn="ctr">
          <a:solidFill>
            <a:srgbClr val="006C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5384" tIns="405384" rIns="405384" bIns="405384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700" kern="1200"/>
        </a:p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700" kern="1200"/>
            <a:t>UNESCO Global Geoparks</a:t>
          </a:r>
        </a:p>
      </dsp:txBody>
      <dsp:txXfrm>
        <a:off x="11079179" y="3620770"/>
        <a:ext cx="5376564" cy="3620770"/>
      </dsp:txXfrm>
    </dsp:sp>
    <dsp:sp modelId="{82A73C2B-86A7-477F-A2D7-0283C9A98FDF}">
      <dsp:nvSpPr>
        <dsp:cNvPr id="0" name=""/>
        <dsp:cNvSpPr/>
      </dsp:nvSpPr>
      <dsp:spPr>
        <a:xfrm>
          <a:off x="11899068" y="854416"/>
          <a:ext cx="3736786" cy="2391689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B1230-BD9F-496C-8D8E-94FA9B97AFD6}">
      <dsp:nvSpPr>
        <dsp:cNvPr id="0" name=""/>
        <dsp:cNvSpPr/>
      </dsp:nvSpPr>
      <dsp:spPr>
        <a:xfrm>
          <a:off x="-26" y="7462120"/>
          <a:ext cx="16459252" cy="489876"/>
        </a:xfrm>
        <a:prstGeom prst="flowChartProces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ão factua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Informação factual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m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m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m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m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7374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8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44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424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e data</a:t>
            </a:r>
          </a:p>
        </p:txBody>
      </p:sp>
      <p:sp>
        <p:nvSpPr>
          <p:cNvPr id="24" name="Nível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87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2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103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263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858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9158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728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7"/>
            <a:ext cx="103632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389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32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18"/>
            <a:ext cx="103632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4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grafia alterna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diapositivo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diapositivo</a:t>
            </a:r>
          </a:p>
        </p:txBody>
      </p:sp>
      <p:sp>
        <p:nvSpPr>
          <p:cNvPr id="34" name="Nível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diapositivo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75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6817"/>
            <a:ext cx="538691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99833"/>
            <a:ext cx="538691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67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52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99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64067"/>
            <a:ext cx="6815667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13467"/>
            <a:ext cx="4011084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66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400800"/>
            <a:ext cx="73152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156451"/>
            <a:ext cx="73152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71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89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6185"/>
            <a:ext cx="27432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6185"/>
            <a:ext cx="80264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1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diapositiv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diapositivo</a:t>
            </a:r>
          </a:p>
        </p:txBody>
      </p:sp>
      <p:sp>
        <p:nvSpPr>
          <p:cNvPr id="43" name="Subtítulo do diapositiv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diapositivo</a:t>
            </a:r>
          </a:p>
        </p:txBody>
      </p:sp>
      <p:sp>
        <p:nvSpPr>
          <p:cNvPr id="44" name="Nível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diapositivo com marcas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do diapositivo com marcas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diapositiv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diapositivo</a:t>
            </a:r>
          </a:p>
        </p:txBody>
      </p:sp>
      <p:sp>
        <p:nvSpPr>
          <p:cNvPr id="61" name="Nível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do diapositivo com marcas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diapositiv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diapositivo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diapositiv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diapositivo</a:t>
            </a:r>
          </a:p>
        </p:txBody>
      </p:sp>
      <p:sp>
        <p:nvSpPr>
          <p:cNvPr id="80" name="Subtítulo do diapositiv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diapositivo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a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da agenda</a:t>
            </a:r>
          </a:p>
        </p:txBody>
      </p:sp>
      <p:sp>
        <p:nvSpPr>
          <p:cNvPr id="90" name="Nível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diapositivo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diapositivo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do diapositivo com marcas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841C1-9548-4147-B066-7EEEA7AC7DDB}" type="datetimeFigureOut">
              <a:rPr lang="pt-BR" smtClean="0"/>
              <a:t>15/12/2022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0C229-DF68-4E81-A78C-C7FD52DC48F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64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475134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9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0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hyperlink" Target="https://unesdoc.unesco.org/ark:/48223/pf000037354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unesdoc.unesco.org/ark:/48223/pf0000373540" TargetMode="External"/><Relationship Id="rId5" Type="http://schemas.openxmlformats.org/officeDocument/2006/relationships/hyperlink" Target="https://unesdoc.unesco.org/ark:/48223/pf0000373538" TargetMode="Externa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openxmlformats.org/officeDocument/2006/relationships/image" Target="../media/image7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sv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sv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water, nature, outdoor&#10;&#10;Description automatically generated">
            <a:extLst>
              <a:ext uri="{FF2B5EF4-FFF2-40B4-BE49-F238E27FC236}">
                <a16:creationId xmlns:a16="http://schemas.microsoft.com/office/drawing/2014/main" id="{0828F656-921C-4E9F-AF8C-72A26E9C7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427"/>
            <a:ext cx="24384000" cy="13729427"/>
          </a:xfrm>
          <a:prstGeom prst="rect">
            <a:avLst/>
          </a:prstGeom>
          <a:noFill/>
        </p:spPr>
      </p:pic>
      <p:sp>
        <p:nvSpPr>
          <p:cNvPr id="158" name="Title 2">
            <a:extLst>
              <a:ext uri="{FF2B5EF4-FFF2-40B4-BE49-F238E27FC236}">
                <a16:creationId xmlns:a16="http://schemas.microsoft.com/office/drawing/2014/main" id="{28E0BC92-93C7-1B10-BCD2-676BBC120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7416800"/>
            <a:ext cx="23583900" cy="3492500"/>
          </a:xfrm>
        </p:spPr>
        <p:txBody>
          <a:bodyPr>
            <a:normAutofit/>
          </a:bodyPr>
          <a:lstStyle/>
          <a:p>
            <a:r>
              <a:rPr lang="en-US" sz="7000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UNESCO for natural resources management, biodiversity conservation and </a:t>
            </a:r>
            <a:br>
              <a:rPr lang="en-US" sz="7000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</a:br>
            <a:r>
              <a:rPr lang="en-US" sz="7000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ecosystem restoration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B7F42B5-A8DE-48F1-B16E-C05D89F881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1" y="473927"/>
            <a:ext cx="5072415" cy="107547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578A6A3-E465-4292-B0B1-E1B28DB04C16}"/>
              </a:ext>
            </a:extLst>
          </p:cNvPr>
          <p:cNvSpPr txBox="1">
            <a:spLocks/>
          </p:cNvSpPr>
          <p:nvPr/>
        </p:nvSpPr>
        <p:spPr>
          <a:xfrm>
            <a:off x="574205" y="2318837"/>
            <a:ext cx="14166977" cy="6126577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/>
              <a:t>Youth represent the present and the future of the MAB </a:t>
            </a:r>
            <a:r>
              <a:rPr lang="en-US" sz="3500" b="1" dirty="0" err="1"/>
              <a:t>programme</a:t>
            </a:r>
            <a:r>
              <a:rPr lang="en-US" sz="3500" b="1" dirty="0"/>
              <a:t>, their involvement in the governance of Biosphere Reserves and the </a:t>
            </a:r>
            <a:r>
              <a:rPr lang="en-US" sz="3500" b="1" dirty="0" err="1"/>
              <a:t>Programme</a:t>
            </a:r>
            <a:r>
              <a:rPr lang="en-US" sz="3500" b="1" dirty="0"/>
              <a:t> itself is extremely relevant.</a:t>
            </a:r>
          </a:p>
          <a:p>
            <a:r>
              <a:rPr lang="en-US" sz="3500" b="1" dirty="0"/>
              <a:t>MAB Young Scientist Award</a:t>
            </a:r>
          </a:p>
          <a:p>
            <a:pPr marL="533386" lvl="1" indent="0">
              <a:buNone/>
            </a:pPr>
            <a:r>
              <a:rPr lang="en-US" sz="3500" dirty="0"/>
              <a:t>Since 1989, supporting young researchers each year with awards of up to US$ 5,000 in support of their research on ecosystems, natural resources and biodiversity. </a:t>
            </a:r>
          </a:p>
          <a:p>
            <a:pPr marL="533386" lvl="1" indent="0">
              <a:buNone/>
            </a:pPr>
            <a:r>
              <a:rPr lang="en-US" sz="3500" dirty="0"/>
              <a:t>MAB is investing in a new generation of scientists because well-trained and committed young people are key to addressing ecological and sustainability issues.</a:t>
            </a:r>
          </a:p>
          <a:p>
            <a:pPr marL="0" indent="0">
              <a:buNone/>
            </a:pPr>
            <a:endParaRPr lang="en-US" sz="3500" b="1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153839"/>
            <a:ext cx="12616160" cy="25036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2995" y="10153839"/>
            <a:ext cx="11951005" cy="250363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2344400"/>
            <a:ext cx="24384000" cy="1381296"/>
            <a:chOff x="0" y="0"/>
            <a:chExt cx="8239199" cy="4667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39199" cy="466731"/>
            </a:xfrm>
            <a:custGeom>
              <a:avLst/>
              <a:gdLst/>
              <a:ahLst/>
              <a:cxnLst/>
              <a:rect l="l" t="t" r="r" b="b"/>
              <a:pathLst>
                <a:path w="8239199" h="466731">
                  <a:moveTo>
                    <a:pt x="0" y="0"/>
                  </a:moveTo>
                  <a:lnTo>
                    <a:pt x="8239199" y="0"/>
                  </a:lnTo>
                  <a:lnTo>
                    <a:pt x="8239199" y="466731"/>
                  </a:lnTo>
                  <a:lnTo>
                    <a:pt x="0" y="466731"/>
                  </a:lnTo>
                  <a:close/>
                </a:path>
              </a:pathLst>
            </a:custGeom>
            <a:solidFill>
              <a:srgbClr val="0069B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-128859"/>
            <a:ext cx="24384000" cy="2228763"/>
            <a:chOff x="0" y="0"/>
            <a:chExt cx="8090698" cy="7395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90698" cy="739511"/>
            </a:xfrm>
            <a:custGeom>
              <a:avLst/>
              <a:gdLst/>
              <a:ahLst/>
              <a:cxnLst/>
              <a:rect l="l" t="t" r="r" b="b"/>
              <a:pathLst>
                <a:path w="8090698" h="739511">
                  <a:moveTo>
                    <a:pt x="0" y="0"/>
                  </a:moveTo>
                  <a:lnTo>
                    <a:pt x="8090698" y="0"/>
                  </a:lnTo>
                  <a:lnTo>
                    <a:pt x="8090698" y="739511"/>
                  </a:lnTo>
                  <a:lnTo>
                    <a:pt x="0" y="739511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/>
            <a:lstStyle/>
            <a:p>
              <a:pPr algn="l" defTabSz="1219170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351" y="649613"/>
            <a:ext cx="4187304" cy="8907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02609" y="663117"/>
            <a:ext cx="1197878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 hangingPunct="1">
              <a:lnSpc>
                <a:spcPts val="8012"/>
              </a:lnSpc>
            </a:pPr>
            <a:r>
              <a:rPr lang="en-US" sz="7488" b="1" kern="1200" dirty="0">
                <a:solidFill>
                  <a:srgbClr val="FFFFFF"/>
                </a:solidFill>
                <a:latin typeface="Geomanist"/>
              </a:rPr>
              <a:t>Engaging with Youth</a:t>
            </a:r>
            <a:endParaRPr lang="en-US" sz="5488" b="1" kern="1200" dirty="0">
              <a:solidFill>
                <a:srgbClr val="FFFFFF"/>
              </a:solidFill>
              <a:latin typeface="Geomanis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12588908"/>
            <a:ext cx="2438400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 hangingPunct="1">
              <a:lnSpc>
                <a:spcPts val="3504"/>
              </a:lnSpc>
            </a:pPr>
            <a:r>
              <a:rPr lang="en-US" sz="3275" kern="1200" spc="327" dirty="0">
                <a:solidFill>
                  <a:srgbClr val="FFFFFF"/>
                </a:solidFill>
                <a:latin typeface="Arimo Bold"/>
              </a:rPr>
              <a:t>UNESCO's commitment to biodiversity</a:t>
            </a:r>
          </a:p>
          <a:p>
            <a:pPr defTabSz="1219170" hangingPunct="1">
              <a:lnSpc>
                <a:spcPts val="3504"/>
              </a:lnSpc>
            </a:pPr>
            <a:r>
              <a:rPr lang="en-US" sz="3275" kern="1200" spc="327" dirty="0">
                <a:solidFill>
                  <a:srgbClr val="FFFFFF"/>
                </a:solidFill>
                <a:latin typeface="Arimo"/>
              </a:rPr>
              <a:t>Time for reconciliation</a:t>
            </a:r>
          </a:p>
        </p:txBody>
      </p:sp>
      <p:pic>
        <p:nvPicPr>
          <p:cNvPr id="11" name="Picture 10" descr="A group of people walking through the woods&#10;&#10;Description automatically generated with medium confidence">
            <a:extLst>
              <a:ext uri="{FF2B5EF4-FFF2-40B4-BE49-F238E27FC236}">
                <a16:creationId xmlns:a16="http://schemas.microsoft.com/office/drawing/2014/main" id="{B41F1289-B6AD-4922-BB1D-C42296EE20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1182" y="2142802"/>
            <a:ext cx="9483792" cy="632252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507C7B-A563-48F4-BEFA-E98E2E494989}"/>
              </a:ext>
            </a:extLst>
          </p:cNvPr>
          <p:cNvSpPr txBox="1">
            <a:spLocks/>
          </p:cNvSpPr>
          <p:nvPr/>
        </p:nvSpPr>
        <p:spPr>
          <a:xfrm>
            <a:off x="665734" y="8664347"/>
            <a:ext cx="22093638" cy="363715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500" b="1" dirty="0"/>
              <a:t>Awardee:</a:t>
            </a:r>
            <a:endParaRPr lang="en-US" sz="3500" dirty="0"/>
          </a:p>
          <a:p>
            <a:pPr marL="533386" lvl="1" indent="0">
              <a:buNone/>
            </a:pPr>
            <a:r>
              <a:rPr lang="en-US" sz="3500" dirty="0"/>
              <a:t>- 2020, Dr </a:t>
            </a:r>
            <a:r>
              <a:rPr lang="en-US" sz="3500" dirty="0" err="1"/>
              <a:t>Radisti</a:t>
            </a:r>
            <a:r>
              <a:rPr lang="en-US" sz="3500" dirty="0"/>
              <a:t> </a:t>
            </a:r>
            <a:r>
              <a:rPr lang="en-US" sz="3500" dirty="0" err="1"/>
              <a:t>Praptiwi</a:t>
            </a:r>
            <a:r>
              <a:rPr lang="en-US" sz="3500" dirty="0"/>
              <a:t>: Understanding the impact of climate change to cultural ecosystem services in tropical marine biosphere reserve Taka </a:t>
            </a:r>
            <a:r>
              <a:rPr lang="en-US" sz="3500" dirty="0" err="1"/>
              <a:t>Bonerate</a:t>
            </a:r>
            <a:r>
              <a:rPr lang="en-US" sz="3500" dirty="0"/>
              <a:t> </a:t>
            </a:r>
            <a:r>
              <a:rPr lang="en-US" sz="3500" dirty="0" err="1"/>
              <a:t>Kepulauan</a:t>
            </a:r>
            <a:r>
              <a:rPr lang="en-US" sz="3500" dirty="0"/>
              <a:t> </a:t>
            </a:r>
            <a:r>
              <a:rPr lang="en-US" sz="3500" dirty="0" err="1"/>
              <a:t>Selayar</a:t>
            </a:r>
            <a:endParaRPr lang="en-US" sz="3500" dirty="0"/>
          </a:p>
          <a:p>
            <a:pPr marL="533386" lvl="1" indent="0">
              <a:buNone/>
            </a:pPr>
            <a:r>
              <a:rPr lang="en-US" sz="3500" dirty="0"/>
              <a:t>- 2021, Dr Dian </a:t>
            </a:r>
            <a:r>
              <a:rPr lang="en-US" sz="3500" dirty="0" err="1"/>
              <a:t>Burhani</a:t>
            </a:r>
            <a:r>
              <a:rPr lang="en-US" sz="3500" dirty="0"/>
              <a:t>: The potential of local commodity of macroalgae from </a:t>
            </a:r>
            <a:r>
              <a:rPr lang="en-US" sz="3500" dirty="0" err="1"/>
              <a:t>Karimunjawa</a:t>
            </a:r>
            <a:r>
              <a:rPr lang="en-US" sz="3500" dirty="0"/>
              <a:t> </a:t>
            </a:r>
            <a:r>
              <a:rPr lang="en-US" sz="3500" dirty="0" err="1"/>
              <a:t>Jepara</a:t>
            </a:r>
            <a:r>
              <a:rPr lang="en-US" sz="3500" dirty="0"/>
              <a:t> </a:t>
            </a:r>
            <a:r>
              <a:rPr lang="en-US" sz="3500" dirty="0" err="1"/>
              <a:t>Muria</a:t>
            </a:r>
            <a:r>
              <a:rPr lang="en-US" sz="3500" dirty="0"/>
              <a:t> Biosphere Reserve as mask filter-based cellulose nanofiber in non-medical cloth mask to promote green economy for local community</a:t>
            </a:r>
            <a:r>
              <a:rPr lang="en-US" sz="3500" b="1" dirty="0"/>
              <a:t>.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457891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578A6A3-E465-4292-B0B1-E1B28DB04C16}"/>
              </a:ext>
            </a:extLst>
          </p:cNvPr>
          <p:cNvSpPr txBox="1">
            <a:spLocks/>
          </p:cNvSpPr>
          <p:nvPr/>
        </p:nvSpPr>
        <p:spPr>
          <a:xfrm>
            <a:off x="780796" y="2318838"/>
            <a:ext cx="11835364" cy="87229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/>
              <a:t>UNESCO Water Resilience Challenge</a:t>
            </a:r>
            <a:r>
              <a:rPr lang="en-US" sz="4000" dirty="0"/>
              <a:t>:</a:t>
            </a:r>
            <a:br>
              <a:rPr lang="en-US" sz="4000" dirty="0"/>
            </a:br>
            <a:r>
              <a:rPr lang="en-US" sz="4000" dirty="0"/>
              <a:t>in </a:t>
            </a:r>
            <a:r>
              <a:rPr lang="en-US" sz="4000" b="1" dirty="0"/>
              <a:t>Indonesian and Vietnam Biosphere Reserves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0" dirty="0"/>
              <a:t>Strengthening analytical, presentation, communication and critical thinking skills among young researchers, students and professionals.</a:t>
            </a:r>
          </a:p>
          <a:p>
            <a:pPr marL="0" indent="0">
              <a:spcBef>
                <a:spcPts val="0"/>
              </a:spcBef>
              <a:buNone/>
            </a:pPr>
            <a:endParaRPr lang="en-US" sz="4000" dirty="0">
              <a:solidFill>
                <a:srgbClr val="000000"/>
              </a:solidFill>
              <a:latin typeface="Sansation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0" i="0" u="none" strike="noStrike" baseline="0" dirty="0">
                <a:solidFill>
                  <a:srgbClr val="211D1E"/>
                </a:solidFill>
                <a:latin typeface="Sansation"/>
              </a:rPr>
              <a:t>Showing potential for realizing innovative ideas into locally implementable projects onsite, but also shows the broader potential for other UNESCO BR to benefit from a more inclusive engagement with youth in achieving other sustainable development goals, especially on SDG 4</a:t>
            </a:r>
            <a:r>
              <a:rPr lang="en-US" sz="4000" dirty="0">
                <a:solidFill>
                  <a:srgbClr val="211D1E"/>
                </a:solidFill>
                <a:latin typeface="Sansation"/>
              </a:rPr>
              <a:t> and SDG 6</a:t>
            </a:r>
            <a:r>
              <a:rPr lang="en-US" sz="4000" b="0" i="0" u="none" strike="noStrike" baseline="0" dirty="0">
                <a:solidFill>
                  <a:srgbClr val="211D1E"/>
                </a:solidFill>
                <a:latin typeface="Sansation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0" b="1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153839"/>
            <a:ext cx="12616160" cy="25036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2995" y="10153839"/>
            <a:ext cx="11951005" cy="250363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2344400"/>
            <a:ext cx="24384000" cy="1381296"/>
            <a:chOff x="0" y="0"/>
            <a:chExt cx="8239199" cy="4667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39199" cy="466731"/>
            </a:xfrm>
            <a:custGeom>
              <a:avLst/>
              <a:gdLst/>
              <a:ahLst/>
              <a:cxnLst/>
              <a:rect l="l" t="t" r="r" b="b"/>
              <a:pathLst>
                <a:path w="8239199" h="466731">
                  <a:moveTo>
                    <a:pt x="0" y="0"/>
                  </a:moveTo>
                  <a:lnTo>
                    <a:pt x="8239199" y="0"/>
                  </a:lnTo>
                  <a:lnTo>
                    <a:pt x="8239199" y="466731"/>
                  </a:lnTo>
                  <a:lnTo>
                    <a:pt x="0" y="466731"/>
                  </a:lnTo>
                  <a:close/>
                </a:path>
              </a:pathLst>
            </a:custGeom>
            <a:solidFill>
              <a:srgbClr val="0069B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-128859"/>
            <a:ext cx="24384000" cy="2228763"/>
            <a:chOff x="0" y="0"/>
            <a:chExt cx="8090698" cy="7395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90698" cy="739511"/>
            </a:xfrm>
            <a:custGeom>
              <a:avLst/>
              <a:gdLst/>
              <a:ahLst/>
              <a:cxnLst/>
              <a:rect l="l" t="t" r="r" b="b"/>
              <a:pathLst>
                <a:path w="8090698" h="739511">
                  <a:moveTo>
                    <a:pt x="0" y="0"/>
                  </a:moveTo>
                  <a:lnTo>
                    <a:pt x="8090698" y="0"/>
                  </a:lnTo>
                  <a:lnTo>
                    <a:pt x="8090698" y="739511"/>
                  </a:lnTo>
                  <a:lnTo>
                    <a:pt x="0" y="739511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/>
            <a:lstStyle/>
            <a:p>
              <a:pPr algn="l" defTabSz="1219170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351" y="649613"/>
            <a:ext cx="4187304" cy="8907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02609" y="663117"/>
            <a:ext cx="1197878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 hangingPunct="1">
              <a:lnSpc>
                <a:spcPts val="8012"/>
              </a:lnSpc>
            </a:pPr>
            <a:r>
              <a:rPr lang="en-US" sz="7488" b="1" kern="1200" dirty="0">
                <a:solidFill>
                  <a:srgbClr val="FFFFFF"/>
                </a:solidFill>
                <a:latin typeface="Geomanist"/>
              </a:rPr>
              <a:t>Engaging with Youth</a:t>
            </a:r>
            <a:endParaRPr lang="en-US" sz="5488" b="1" kern="1200" dirty="0">
              <a:solidFill>
                <a:srgbClr val="FFFFFF"/>
              </a:solidFill>
              <a:latin typeface="Geomanis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12588908"/>
            <a:ext cx="2438400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 hangingPunct="1">
              <a:lnSpc>
                <a:spcPts val="3504"/>
              </a:lnSpc>
            </a:pPr>
            <a:r>
              <a:rPr lang="en-US" sz="3275" kern="1200" spc="327" dirty="0">
                <a:solidFill>
                  <a:srgbClr val="FFFFFF"/>
                </a:solidFill>
                <a:latin typeface="Arimo Bold"/>
              </a:rPr>
              <a:t>UNESCO's commitment to biodiversity</a:t>
            </a:r>
          </a:p>
          <a:p>
            <a:pPr defTabSz="1219170" hangingPunct="1">
              <a:lnSpc>
                <a:spcPts val="3504"/>
              </a:lnSpc>
            </a:pPr>
            <a:r>
              <a:rPr lang="en-US" sz="3275" kern="1200" spc="327" dirty="0">
                <a:solidFill>
                  <a:srgbClr val="FFFFFF"/>
                </a:solidFill>
                <a:latin typeface="Arimo"/>
              </a:rPr>
              <a:t>Time for reconciliation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D5F6B2-9DF1-4ACD-A152-0CCEE914E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9234" y="3037515"/>
            <a:ext cx="110585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2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153839"/>
            <a:ext cx="12616160" cy="25036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2995" y="10153839"/>
            <a:ext cx="11951005" cy="250363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2344400"/>
            <a:ext cx="24384000" cy="1381296"/>
            <a:chOff x="0" y="0"/>
            <a:chExt cx="8239199" cy="4667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39199" cy="466731"/>
            </a:xfrm>
            <a:custGeom>
              <a:avLst/>
              <a:gdLst/>
              <a:ahLst/>
              <a:cxnLst/>
              <a:rect l="l" t="t" r="r" b="b"/>
              <a:pathLst>
                <a:path w="8239199" h="466731">
                  <a:moveTo>
                    <a:pt x="0" y="0"/>
                  </a:moveTo>
                  <a:lnTo>
                    <a:pt x="8239199" y="0"/>
                  </a:lnTo>
                  <a:lnTo>
                    <a:pt x="8239199" y="466731"/>
                  </a:lnTo>
                  <a:lnTo>
                    <a:pt x="0" y="466731"/>
                  </a:lnTo>
                  <a:close/>
                </a:path>
              </a:pathLst>
            </a:custGeom>
            <a:solidFill>
              <a:srgbClr val="0069B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-128859"/>
            <a:ext cx="24384000" cy="2228763"/>
            <a:chOff x="0" y="0"/>
            <a:chExt cx="8090698" cy="7395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90698" cy="739511"/>
            </a:xfrm>
            <a:custGeom>
              <a:avLst/>
              <a:gdLst/>
              <a:ahLst/>
              <a:cxnLst/>
              <a:rect l="l" t="t" r="r" b="b"/>
              <a:pathLst>
                <a:path w="8090698" h="739511">
                  <a:moveTo>
                    <a:pt x="0" y="0"/>
                  </a:moveTo>
                  <a:lnTo>
                    <a:pt x="8090698" y="0"/>
                  </a:lnTo>
                  <a:lnTo>
                    <a:pt x="8090698" y="739511"/>
                  </a:lnTo>
                  <a:lnTo>
                    <a:pt x="0" y="739511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/>
            <a:lstStyle/>
            <a:p>
              <a:pPr algn="l" defTabSz="1219170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351" y="649613"/>
            <a:ext cx="4187304" cy="8907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02609" y="663117"/>
            <a:ext cx="1197878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 hangingPunct="1">
              <a:lnSpc>
                <a:spcPts val="8012"/>
              </a:lnSpc>
            </a:pPr>
            <a:r>
              <a:rPr lang="en-US" sz="7488" b="1" kern="1200" dirty="0">
                <a:solidFill>
                  <a:srgbClr val="FFFFFF"/>
                </a:solidFill>
                <a:latin typeface="Geomanist"/>
              </a:rPr>
              <a:t>Publications</a:t>
            </a:r>
            <a:endParaRPr lang="en-US" sz="5488" b="1" kern="1200" dirty="0">
              <a:solidFill>
                <a:srgbClr val="FFFFFF"/>
              </a:solidFill>
              <a:latin typeface="Geomanis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12588908"/>
            <a:ext cx="2438400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 hangingPunct="1">
              <a:lnSpc>
                <a:spcPts val="3504"/>
              </a:lnSpc>
            </a:pPr>
            <a:r>
              <a:rPr lang="en-US" sz="3275" kern="1200" spc="327" dirty="0">
                <a:solidFill>
                  <a:srgbClr val="FFFFFF"/>
                </a:solidFill>
                <a:latin typeface="Arimo Bold"/>
              </a:rPr>
              <a:t>UNESCO's commitment to biodiversity</a:t>
            </a:r>
          </a:p>
          <a:p>
            <a:pPr defTabSz="1219170" hangingPunct="1">
              <a:lnSpc>
                <a:spcPts val="3504"/>
              </a:lnSpc>
            </a:pPr>
            <a:r>
              <a:rPr lang="en-US" sz="3275" kern="1200" spc="327" dirty="0">
                <a:solidFill>
                  <a:srgbClr val="FFFFFF"/>
                </a:solidFill>
                <a:latin typeface="Arimo"/>
              </a:rPr>
              <a:t>Time for reconciliation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578A6A3-E465-4292-B0B1-E1B28DB04C16}"/>
              </a:ext>
            </a:extLst>
          </p:cNvPr>
          <p:cNvSpPr txBox="1">
            <a:spLocks/>
          </p:cNvSpPr>
          <p:nvPr/>
        </p:nvSpPr>
        <p:spPr>
          <a:xfrm>
            <a:off x="1156907" y="2501085"/>
            <a:ext cx="13988751" cy="655747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/>
              <a:t>UNESCO publication </a:t>
            </a:r>
            <a:r>
              <a:rPr lang="en-US" sz="4000" dirty="0"/>
              <a:t>based on three </a:t>
            </a:r>
            <a:r>
              <a:rPr lang="en-US" sz="4000" b="1" dirty="0"/>
              <a:t>practical guidelines </a:t>
            </a:r>
            <a:r>
              <a:rPr lang="en-US" sz="4000" dirty="0"/>
              <a:t>on priority issues requested by the MAB community in Asia and the Pacific.</a:t>
            </a:r>
          </a:p>
          <a:p>
            <a:pPr marL="0" indent="0">
              <a:buNone/>
            </a:pPr>
            <a:endParaRPr lang="en-US" sz="4000" b="1" dirty="0"/>
          </a:p>
          <a:p>
            <a:r>
              <a:rPr lang="en-US" sz="4000" b="1" dirty="0"/>
              <a:t>A Standard Framework for Biosphere Reserve Management Informed by Sustainability Science</a:t>
            </a:r>
            <a:r>
              <a:rPr lang="en-US" sz="4000" dirty="0"/>
              <a:t>; </a:t>
            </a:r>
            <a:br>
              <a:rPr lang="en-US" sz="4000" dirty="0"/>
            </a:br>
            <a:r>
              <a:rPr lang="en-US" sz="4000" dirty="0">
                <a:hlinkClick r:id="rId5"/>
              </a:rPr>
              <a:t>https://unesdoc.unesco.org/ark:/48223/pf0000373538</a:t>
            </a:r>
            <a:r>
              <a:rPr lang="en-US" sz="4000" dirty="0"/>
              <a:t> </a:t>
            </a:r>
          </a:p>
          <a:p>
            <a:r>
              <a:rPr lang="en-US" sz="4000" b="1" dirty="0"/>
              <a:t>Eco-labelling Guidelines for Biosphere Reserve Management</a:t>
            </a:r>
            <a:r>
              <a:rPr lang="en-US" sz="4000" dirty="0"/>
              <a:t>. </a:t>
            </a:r>
            <a:br>
              <a:rPr lang="en-US" sz="4000" dirty="0"/>
            </a:br>
            <a:r>
              <a:rPr lang="en-US" sz="4000" dirty="0">
                <a:hlinkClick r:id="rId6"/>
              </a:rPr>
              <a:t>https://unesdoc.unesco.org/ark:/48223/pf0000373540</a:t>
            </a:r>
            <a:r>
              <a:rPr lang="en-US" sz="4000" dirty="0"/>
              <a:t> </a:t>
            </a:r>
          </a:p>
          <a:p>
            <a:r>
              <a:rPr lang="en-US" sz="4000" b="1" dirty="0"/>
              <a:t>Biosphere Reserve Zonation in Asia and the Pacific: Legal Context and Perspective</a:t>
            </a:r>
            <a:br>
              <a:rPr lang="en-US" sz="4000" b="1" dirty="0"/>
            </a:br>
            <a:r>
              <a:rPr lang="en-US" sz="4000" dirty="0">
                <a:hlinkClick r:id="rId7"/>
              </a:rPr>
              <a:t>https://unesdoc.unesco.org/ark:/48223/pf0000373541</a:t>
            </a:r>
            <a:r>
              <a:rPr lang="en-US" sz="4000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53641B-B90B-40E0-8C3C-DBF4C001525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805" y="1540366"/>
            <a:ext cx="7988844" cy="1084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E40FD-953F-454D-96CE-C3572B69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536" y="5712594"/>
            <a:ext cx="15773400" cy="22908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Geomanist" panose="02000503000000020004" pitchFamily="50" charset="0"/>
              </a:rPr>
              <a:t>Thank you!</a:t>
            </a:r>
            <a:br>
              <a:rPr lang="en-US" b="1" dirty="0">
                <a:solidFill>
                  <a:schemeClr val="accent1"/>
                </a:solidFill>
                <a:latin typeface="Geomanist" panose="02000503000000020004" pitchFamily="50" charset="0"/>
              </a:rPr>
            </a:br>
            <a:r>
              <a:rPr lang="en-US" b="1" dirty="0">
                <a:solidFill>
                  <a:schemeClr val="accent1"/>
                </a:solidFill>
                <a:latin typeface="Geomanist" panose="02000503000000020004" pitchFamily="50" charset="0"/>
              </a:rPr>
              <a:t>al.wulandari@unesco.org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463CF-F196-40A3-8C28-AA5C28C422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625" y="305653"/>
            <a:ext cx="4195566" cy="8915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F7B8E9-4EE4-42EA-A778-6CD6797BD8A3}"/>
              </a:ext>
            </a:extLst>
          </p:cNvPr>
          <p:cNvGrpSpPr/>
          <p:nvPr/>
        </p:nvGrpSpPr>
        <p:grpSpPr>
          <a:xfrm>
            <a:off x="0" y="647"/>
            <a:ext cx="24384000" cy="13715354"/>
            <a:chOff x="0" y="323"/>
            <a:chExt cx="12192000" cy="6857677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A34DC50A-B001-48A0-B29B-094268E14F9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23"/>
              <a:ext cx="12192000" cy="886482"/>
            </a:xfrm>
            <a:prstGeom prst="rect">
              <a:avLst/>
            </a:prstGeom>
            <a:gradFill flip="none" rotWithShape="1">
              <a:gsLst>
                <a:gs pos="0">
                  <a:srgbClr val="0077D3">
                    <a:shade val="30000"/>
                    <a:satMod val="115000"/>
                  </a:srgbClr>
                </a:gs>
                <a:gs pos="50000">
                  <a:srgbClr val="0077D3">
                    <a:shade val="67500"/>
                    <a:satMod val="115000"/>
                  </a:srgbClr>
                </a:gs>
                <a:gs pos="100000">
                  <a:srgbClr val="0077D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lIns="182880" tIns="91440" rIns="182880" bIns="9144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en-US" sz="6400" b="1" dirty="0">
                <a:solidFill>
                  <a:prstClr val="white"/>
                </a:solidFill>
                <a:latin typeface="Futura Std Book" panose="020B0802020204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0131D8-F34B-4407-9977-1AAAEEE35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349" y="221616"/>
              <a:ext cx="2097783" cy="44577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CC4049-E4F1-4FC5-9DBD-ED2BD001D913}"/>
                </a:ext>
              </a:extLst>
            </p:cNvPr>
            <p:cNvGrpSpPr/>
            <p:nvPr/>
          </p:nvGrpSpPr>
          <p:grpSpPr>
            <a:xfrm>
              <a:off x="0" y="6168596"/>
              <a:ext cx="12192000" cy="689404"/>
              <a:chOff x="0" y="6170399"/>
              <a:chExt cx="12192000" cy="689404"/>
            </a:xfrm>
          </p:grpSpPr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1E171047-797F-45FA-A5C6-C5D1FA8C1E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6172018"/>
                <a:ext cx="12192000" cy="685982"/>
              </a:xfrm>
              <a:prstGeom prst="rect">
                <a:avLst/>
              </a:prstGeom>
              <a:gradFill flip="none" rotWithShape="1">
                <a:gsLst>
                  <a:gs pos="0">
                    <a:srgbClr val="0077D3">
                      <a:shade val="30000"/>
                      <a:satMod val="115000"/>
                    </a:srgbClr>
                  </a:gs>
                  <a:gs pos="50000">
                    <a:srgbClr val="0077D3">
                      <a:shade val="67500"/>
                      <a:satMod val="115000"/>
                    </a:srgbClr>
                  </a:gs>
                  <a:gs pos="100000">
                    <a:srgbClr val="0077D3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800">
                  <a:spcBef>
                    <a:spcPts val="2000"/>
                  </a:spcBef>
                </a:pP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923C9A6-65A8-4706-A509-7B2051EBF166}"/>
                  </a:ext>
                </a:extLst>
              </p:cNvPr>
              <p:cNvCxnSpPr/>
              <p:nvPr/>
            </p:nvCxnSpPr>
            <p:spPr>
              <a:xfrm>
                <a:off x="3019926" y="6172203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15EE91E-1EDE-41C2-BD03-02C2E877F93D}"/>
                  </a:ext>
                </a:extLst>
              </p:cNvPr>
              <p:cNvCxnSpPr/>
              <p:nvPr/>
            </p:nvCxnSpPr>
            <p:spPr>
              <a:xfrm>
                <a:off x="9079832" y="6170399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6CEA9C-27B5-47A8-B10E-5B66CC163638}"/>
                  </a:ext>
                </a:extLst>
              </p:cNvPr>
              <p:cNvSpPr txBox="1"/>
              <p:nvPr/>
            </p:nvSpPr>
            <p:spPr>
              <a:xfrm>
                <a:off x="10214808" y="6329533"/>
                <a:ext cx="104674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hangingPunct="1"/>
                <a:r>
                  <a:rPr lang="en-US" sz="3200" kern="1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69F77F8-7F9C-4D0D-A8ED-7B51CF1614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8" y="6183035"/>
                <a:ext cx="2935705" cy="6749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24018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4D41B14B-D946-44AC-A72A-29F112CC2492}"/>
              </a:ext>
            </a:extLst>
          </p:cNvPr>
          <p:cNvSpPr txBox="1"/>
          <p:nvPr/>
        </p:nvSpPr>
        <p:spPr>
          <a:xfrm>
            <a:off x="3406350" y="266666"/>
            <a:ext cx="1718824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5600" b="1" kern="1200" dirty="0">
                <a:solidFill>
                  <a:prstClr val="white"/>
                </a:solidFill>
                <a:latin typeface="Futura Std Book" panose="020B0802020204020204" pitchFamily="34" charset="0"/>
              </a:rPr>
              <a:t>UNESCO-designated sites</a:t>
            </a:r>
          </a:p>
        </p:txBody>
      </p: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id="{10E64A10-319B-404B-826A-140829A812B8}"/>
              </a:ext>
            </a:extLst>
          </p:cNvPr>
          <p:cNvGraphicFramePr>
            <a:graphicFrameLocks/>
          </p:cNvGraphicFramePr>
          <p:nvPr/>
        </p:nvGraphicFramePr>
        <p:xfrm>
          <a:off x="3883660" y="2355795"/>
          <a:ext cx="16459200" cy="9051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B18A833-2F19-4CA2-85A9-59CE763F40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3481" y="2831330"/>
            <a:ext cx="4857750" cy="3581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A29D34-22FA-4697-BE91-3617E34F3B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7260" y="2878961"/>
            <a:ext cx="4572000" cy="3486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AFCD45-1883-4CDB-8913-8E02A7FFB8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1051" y="2831330"/>
            <a:ext cx="4572002" cy="35027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588C89F-226E-4FE1-AE26-8BA396009629}"/>
              </a:ext>
            </a:extLst>
          </p:cNvPr>
          <p:cNvGrpSpPr/>
          <p:nvPr/>
        </p:nvGrpSpPr>
        <p:grpSpPr>
          <a:xfrm>
            <a:off x="0" y="647"/>
            <a:ext cx="24384000" cy="13715354"/>
            <a:chOff x="0" y="323"/>
            <a:chExt cx="12192000" cy="6857677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183FB8F6-07D5-470F-AF80-80A8AEC6CC9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23"/>
              <a:ext cx="12192000" cy="886482"/>
            </a:xfrm>
            <a:prstGeom prst="rect">
              <a:avLst/>
            </a:prstGeom>
            <a:gradFill flip="none" rotWithShape="1">
              <a:gsLst>
                <a:gs pos="0">
                  <a:srgbClr val="0077D3">
                    <a:shade val="30000"/>
                    <a:satMod val="115000"/>
                  </a:srgbClr>
                </a:gs>
                <a:gs pos="50000">
                  <a:srgbClr val="0077D3">
                    <a:shade val="67500"/>
                    <a:satMod val="115000"/>
                  </a:srgbClr>
                </a:gs>
                <a:gs pos="100000">
                  <a:srgbClr val="0077D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lIns="182880" tIns="91440" rIns="182880" bIns="9144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en-US" sz="6400" b="1" dirty="0">
                <a:solidFill>
                  <a:prstClr val="white"/>
                </a:solidFill>
                <a:latin typeface="Futura Std Book" panose="020B0802020204020204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9C4A3E-35AE-47B8-A7DF-EEBEDAB68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349" y="221616"/>
              <a:ext cx="2097783" cy="445779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C74E0F-8DCA-4E3C-B52F-5080DB1D7780}"/>
                </a:ext>
              </a:extLst>
            </p:cNvPr>
            <p:cNvGrpSpPr/>
            <p:nvPr/>
          </p:nvGrpSpPr>
          <p:grpSpPr>
            <a:xfrm>
              <a:off x="0" y="6168596"/>
              <a:ext cx="12192000" cy="689404"/>
              <a:chOff x="0" y="6170399"/>
              <a:chExt cx="12192000" cy="689404"/>
            </a:xfrm>
          </p:grpSpPr>
          <p:sp>
            <p:nvSpPr>
              <p:cNvPr id="14" name="Subtitle 2">
                <a:extLst>
                  <a:ext uri="{FF2B5EF4-FFF2-40B4-BE49-F238E27FC236}">
                    <a16:creationId xmlns:a16="http://schemas.microsoft.com/office/drawing/2014/main" id="{5A666C31-209A-4941-92A8-267ABC3AA4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6172018"/>
                <a:ext cx="12192000" cy="685982"/>
              </a:xfrm>
              <a:prstGeom prst="rect">
                <a:avLst/>
              </a:prstGeom>
              <a:gradFill flip="none" rotWithShape="1">
                <a:gsLst>
                  <a:gs pos="0">
                    <a:srgbClr val="0077D3">
                      <a:shade val="30000"/>
                      <a:satMod val="115000"/>
                    </a:srgbClr>
                  </a:gs>
                  <a:gs pos="50000">
                    <a:srgbClr val="0077D3">
                      <a:shade val="67500"/>
                      <a:satMod val="115000"/>
                    </a:srgbClr>
                  </a:gs>
                  <a:gs pos="100000">
                    <a:srgbClr val="0077D3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800">
                  <a:spcBef>
                    <a:spcPts val="2000"/>
                  </a:spcBef>
                </a:pPr>
                <a:endParaRPr lang="en-US" sz="4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163EACD-167C-4312-973A-7A938C40101A}"/>
                  </a:ext>
                </a:extLst>
              </p:cNvPr>
              <p:cNvCxnSpPr/>
              <p:nvPr/>
            </p:nvCxnSpPr>
            <p:spPr>
              <a:xfrm>
                <a:off x="3019926" y="6172203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CDF9263-293F-49CE-9608-85DFBDBDF9FC}"/>
                  </a:ext>
                </a:extLst>
              </p:cNvPr>
              <p:cNvCxnSpPr/>
              <p:nvPr/>
            </p:nvCxnSpPr>
            <p:spPr>
              <a:xfrm>
                <a:off x="9079832" y="6170399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6BAB61-57D6-43F7-AD25-79C4EE122079}"/>
                  </a:ext>
                </a:extLst>
              </p:cNvPr>
              <p:cNvSpPr txBox="1"/>
              <p:nvPr/>
            </p:nvSpPr>
            <p:spPr>
              <a:xfrm>
                <a:off x="10214808" y="6329533"/>
                <a:ext cx="104674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hangingPunct="1"/>
                <a:r>
                  <a:rPr lang="en-US" sz="3200" kern="1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4DFCBC0-543B-400E-A59F-3C714F794A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8" y="6183035"/>
                <a:ext cx="2935705" cy="67496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4178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13D4818-1FF6-40E6-86F3-B1D71677F4E4}"/>
              </a:ext>
            </a:extLst>
          </p:cNvPr>
          <p:cNvSpPr txBox="1"/>
          <p:nvPr/>
        </p:nvSpPr>
        <p:spPr>
          <a:xfrm>
            <a:off x="3406350" y="266666"/>
            <a:ext cx="1718824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5600" b="1" kern="1200" dirty="0">
                <a:solidFill>
                  <a:prstClr val="white"/>
                </a:solidFill>
                <a:latin typeface="Futura Std Book" panose="020B0802020204020204" pitchFamily="34" charset="0"/>
              </a:rPr>
              <a:t>What is the UNESCO-MAB Programme?</a:t>
            </a:r>
            <a:endParaRPr lang="pt-BR" sz="5600" b="1" kern="1200" dirty="0">
              <a:solidFill>
                <a:prstClr val="white"/>
              </a:solidFill>
              <a:latin typeface="Futura Std Book" panose="020B0802020204020204" pitchFamily="34" charset="0"/>
            </a:endParaRPr>
          </a:p>
        </p:txBody>
      </p:sp>
      <p:pic>
        <p:nvPicPr>
          <p:cNvPr id="3" name="Picture 2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5584DE69-EE19-4B70-B3CE-2EA2805F7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2" y="1535534"/>
            <a:ext cx="7463480" cy="5451284"/>
          </a:xfrm>
          <a:prstGeom prst="rect">
            <a:avLst/>
          </a:prstGeom>
        </p:spPr>
      </p:pic>
      <p:pic>
        <p:nvPicPr>
          <p:cNvPr id="5" name="Graphic 4" descr="Open quotation mark">
            <a:extLst>
              <a:ext uri="{FF2B5EF4-FFF2-40B4-BE49-F238E27FC236}">
                <a16:creationId xmlns:a16="http://schemas.microsoft.com/office/drawing/2014/main" id="{22FC4F37-4649-4753-8B58-FBFD8840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3961" y="-469555"/>
            <a:ext cx="7858898" cy="7858898"/>
          </a:xfrm>
          <a:prstGeom prst="rect">
            <a:avLst/>
          </a:prstGeom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7612FAD-7C21-44D6-8BFA-C4655E3AB636}"/>
              </a:ext>
            </a:extLst>
          </p:cNvPr>
          <p:cNvSpPr/>
          <p:nvPr/>
        </p:nvSpPr>
        <p:spPr>
          <a:xfrm>
            <a:off x="3048005" y="6858007"/>
            <a:ext cx="18287998" cy="1927654"/>
          </a:xfrm>
          <a:prstGeom prst="rect">
            <a:avLst/>
          </a:prstGeom>
          <a:solidFill>
            <a:srgbClr val="002F3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pt-BR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30E56-257F-4429-9FEC-1FF550F0052A}"/>
              </a:ext>
            </a:extLst>
          </p:cNvPr>
          <p:cNvSpPr/>
          <p:nvPr/>
        </p:nvSpPr>
        <p:spPr>
          <a:xfrm>
            <a:off x="11252888" y="2362804"/>
            <a:ext cx="9662980" cy="3785652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20000"/>
              </a:srgbClr>
            </a:outerShdw>
          </a:effectLst>
        </p:spPr>
        <p:txBody>
          <a:bodyPr wrap="square">
            <a:spAutoFit/>
          </a:bodyPr>
          <a:lstStyle/>
          <a:p>
            <a:pPr algn="l" defTabSz="914400" hangingPunct="1"/>
            <a:r>
              <a:rPr lang="en-US" sz="4800" kern="1200" dirty="0">
                <a:solidFill>
                  <a:srgbClr val="002F37"/>
                </a:solidFill>
                <a:latin typeface="Calibri" panose="020F0502020204030204"/>
              </a:rPr>
              <a:t>MAB is an intergovernmental scientific programme which aims to establish a scientific basis </a:t>
            </a:r>
            <a:r>
              <a:rPr lang="en-US" sz="4800" b="1" kern="1200" dirty="0">
                <a:solidFill>
                  <a:srgbClr val="002F37"/>
                </a:solidFill>
                <a:latin typeface="Calibri" panose="020F0502020204030204"/>
              </a:rPr>
              <a:t>for improving the relationship between people and their environment</a:t>
            </a:r>
            <a:endParaRPr lang="pt-BR" sz="4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A99B6E-BE15-4635-B854-64A0DE8FE3D7}"/>
              </a:ext>
            </a:extLst>
          </p:cNvPr>
          <p:cNvSpPr/>
          <p:nvPr/>
        </p:nvSpPr>
        <p:spPr>
          <a:xfrm>
            <a:off x="3446817" y="7258675"/>
            <a:ext cx="216437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hangingPunct="1"/>
            <a:r>
              <a:rPr lang="pt-BR" sz="5600" kern="1200" dirty="0">
                <a:solidFill>
                  <a:prstClr val="white"/>
                </a:solidFill>
                <a:latin typeface="Futura Std Book" panose="020B0802020204020204" pitchFamily="34" charset="0"/>
              </a:rPr>
              <a:t>Vision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F0F834-7B6C-4E33-8F9F-3EDE02E3448D}"/>
              </a:ext>
            </a:extLst>
          </p:cNvPr>
          <p:cNvSpPr/>
          <p:nvPr/>
        </p:nvSpPr>
        <p:spPr>
          <a:xfrm>
            <a:off x="6853901" y="7105080"/>
            <a:ext cx="14083290" cy="1338828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algn="l" defTabSz="914400" hangingPunct="1"/>
            <a:r>
              <a:rPr lang="en-US" sz="2800" kern="1200" dirty="0">
                <a:solidFill>
                  <a:srgbClr val="FFFFFF"/>
                </a:solidFill>
                <a:latin typeface="Calibri" panose="020F0502020204030204"/>
              </a:rPr>
              <a:t>A world where people are conscious of their common future and their interactions with the planet, and </a:t>
            </a:r>
            <a:r>
              <a:rPr lang="en-US" sz="2800" b="1" kern="1200" dirty="0">
                <a:solidFill>
                  <a:srgbClr val="FFFFFF"/>
                </a:solidFill>
                <a:latin typeface="Calibri" panose="020F0502020204030204"/>
              </a:rPr>
              <a:t>act collectively and responsibly to build thriving societies in harmony within the biosphere</a:t>
            </a:r>
            <a:r>
              <a:rPr lang="en-US" sz="2800" kern="1200" dirty="0">
                <a:solidFill>
                  <a:srgbClr val="FFFFFF"/>
                </a:solidFill>
                <a:latin typeface="Calibri" panose="020F0502020204030204"/>
              </a:rPr>
              <a:t>.</a:t>
            </a:r>
            <a:endParaRPr lang="pt-BR" sz="280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B41342-40B1-4D6E-96FE-D4580818CB50}"/>
              </a:ext>
            </a:extLst>
          </p:cNvPr>
          <p:cNvSpPr/>
          <p:nvPr/>
        </p:nvSpPr>
        <p:spPr>
          <a:xfrm>
            <a:off x="3048009" y="8737149"/>
            <a:ext cx="18287998" cy="3974666"/>
          </a:xfrm>
          <a:prstGeom prst="rect">
            <a:avLst/>
          </a:prstGeom>
          <a:solidFill>
            <a:srgbClr val="03797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hangingPunct="1"/>
            <a:endParaRPr lang="pt-BR" sz="36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33EC27-BBF2-4059-A6CB-A16D54C7EC66}"/>
              </a:ext>
            </a:extLst>
          </p:cNvPr>
          <p:cNvSpPr/>
          <p:nvPr/>
        </p:nvSpPr>
        <p:spPr>
          <a:xfrm>
            <a:off x="3341776" y="8822733"/>
            <a:ext cx="259878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914400" hangingPunct="1"/>
            <a:r>
              <a:rPr lang="en-US" sz="5600" kern="1200" dirty="0">
                <a:solidFill>
                  <a:prstClr val="white"/>
                </a:solidFill>
                <a:latin typeface="Futura Std Book" panose="020B0802020204020204" pitchFamily="34" charset="0"/>
              </a:rPr>
              <a:t>Mission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4961D0-9FC9-4613-A3DC-A963B9CE3786}"/>
              </a:ext>
            </a:extLst>
          </p:cNvPr>
          <p:cNvSpPr/>
          <p:nvPr/>
        </p:nvSpPr>
        <p:spPr>
          <a:xfrm>
            <a:off x="6832585" y="8841253"/>
            <a:ext cx="14283456" cy="3339376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pPr marL="571500" indent="-571500" algn="l" defTabSz="914400" hangingPunct="1"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FFFFFF"/>
                </a:solidFill>
                <a:latin typeface="Calibri" panose="020F0502020204030204"/>
              </a:rPr>
              <a:t>Develop and strengthen models of sustainable development through the WNBR;</a:t>
            </a:r>
          </a:p>
          <a:p>
            <a:pPr algn="l" defTabSz="914400" hangingPunct="1"/>
            <a:endParaRPr lang="en-US" sz="600" kern="1200" dirty="0">
              <a:solidFill>
                <a:srgbClr val="FFFFFF"/>
              </a:solidFill>
              <a:latin typeface="Calibri" panose="020F0502020204030204"/>
            </a:endParaRPr>
          </a:p>
          <a:p>
            <a:pPr marL="571500" indent="-571500" algn="l" defTabSz="914400" hangingPunct="1"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FFFFFF"/>
                </a:solidFill>
                <a:latin typeface="Calibri" panose="020F0502020204030204"/>
              </a:rPr>
              <a:t>Communicate experiences and lessons learned, and facilitate the global diffusion and application of these models; </a:t>
            </a:r>
          </a:p>
          <a:p>
            <a:pPr algn="l" defTabSz="914400" hangingPunct="1"/>
            <a:endParaRPr lang="en-US" sz="600" kern="1200" dirty="0">
              <a:solidFill>
                <a:srgbClr val="FFFFFF"/>
              </a:solidFill>
              <a:latin typeface="Calibri" panose="020F0502020204030204"/>
            </a:endParaRPr>
          </a:p>
          <a:p>
            <a:pPr marL="571500" indent="-571500" algn="l" defTabSz="914400" hangingPunct="1"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FFFFFF"/>
                </a:solidFill>
                <a:latin typeface="Calibri" panose="020F0502020204030204"/>
              </a:rPr>
              <a:t>Support evaluation and high-quality management of biosphere reserves, strategies and policies for sustainable development and planning, and accountable and resilient institutions; </a:t>
            </a:r>
          </a:p>
          <a:p>
            <a:pPr algn="l" defTabSz="914400" hangingPunct="1"/>
            <a:endParaRPr lang="en-US" sz="600" kern="1200" dirty="0">
              <a:solidFill>
                <a:srgbClr val="FFFFFF"/>
              </a:solidFill>
              <a:latin typeface="Calibri" panose="020F0502020204030204"/>
            </a:endParaRPr>
          </a:p>
          <a:p>
            <a:pPr marL="571500" indent="-571500" algn="l" defTabSz="914400" hangingPunct="1">
              <a:buFont typeface="Arial" panose="020B0604020202020204" pitchFamily="34" charset="0"/>
              <a:buChar char="•"/>
            </a:pPr>
            <a:r>
              <a:rPr lang="en-US" sz="2800" kern="1200" dirty="0">
                <a:solidFill>
                  <a:srgbClr val="FFFFFF"/>
                </a:solidFill>
                <a:latin typeface="Calibri" panose="020F0502020204030204"/>
              </a:rPr>
              <a:t>Help Member States and stakeholders to achieve the Sustainable Development Goals by sharing experiences and lessons learned.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052515-368D-48B9-A269-1FDBC9DD4E23}"/>
              </a:ext>
            </a:extLst>
          </p:cNvPr>
          <p:cNvSpPr txBox="1"/>
          <p:nvPr/>
        </p:nvSpPr>
        <p:spPr>
          <a:xfrm>
            <a:off x="18583379" y="12858166"/>
            <a:ext cx="915635" cy="523220"/>
          </a:xfrm>
          <a:prstGeom prst="rect">
            <a:avLst/>
          </a:prstGeom>
          <a:solidFill>
            <a:srgbClr val="004B87"/>
          </a:solidFill>
        </p:spPr>
        <p:txBody>
          <a:bodyPr wrap="none" rtlCol="0">
            <a:spAutoFit/>
          </a:bodyPr>
          <a:lstStyle/>
          <a:p>
            <a:pPr algn="l" defTabSz="914400" hangingPunct="1"/>
            <a:r>
              <a:rPr lang="en-US" sz="2800" kern="1200" dirty="0">
                <a:solidFill>
                  <a:prstClr val="white"/>
                </a:solidFill>
                <a:latin typeface="Calibri" panose="020F0502020204030204"/>
              </a:rPr>
              <a:t>2022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270472-48A8-4518-9309-24E4EEC4113D}"/>
              </a:ext>
            </a:extLst>
          </p:cNvPr>
          <p:cNvGrpSpPr/>
          <p:nvPr/>
        </p:nvGrpSpPr>
        <p:grpSpPr>
          <a:xfrm>
            <a:off x="0" y="647"/>
            <a:ext cx="24384000" cy="13715354"/>
            <a:chOff x="0" y="323"/>
            <a:chExt cx="12192000" cy="6857677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37215714-5469-48B4-842F-11BBE37CF3F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23"/>
              <a:ext cx="12192000" cy="886482"/>
            </a:xfrm>
            <a:prstGeom prst="rect">
              <a:avLst/>
            </a:prstGeom>
            <a:gradFill flip="none" rotWithShape="1">
              <a:gsLst>
                <a:gs pos="0">
                  <a:srgbClr val="0077D3">
                    <a:shade val="30000"/>
                    <a:satMod val="115000"/>
                  </a:srgbClr>
                </a:gs>
                <a:gs pos="50000">
                  <a:srgbClr val="0077D3">
                    <a:shade val="67500"/>
                    <a:satMod val="115000"/>
                  </a:srgbClr>
                </a:gs>
                <a:gs pos="100000">
                  <a:srgbClr val="0077D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lIns="182880" tIns="91440" rIns="182880" bIns="9144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en-US" sz="6400" b="1" dirty="0">
                <a:solidFill>
                  <a:prstClr val="white"/>
                </a:solidFill>
                <a:latin typeface="Futura Std Book" panose="020B080202020402020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1D46FF-9A48-4497-B1F1-FAF4DCC08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349" y="221616"/>
              <a:ext cx="2097783" cy="445779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7F65642-AB32-4633-B941-082D7177233E}"/>
                </a:ext>
              </a:extLst>
            </p:cNvPr>
            <p:cNvGrpSpPr/>
            <p:nvPr/>
          </p:nvGrpSpPr>
          <p:grpSpPr>
            <a:xfrm>
              <a:off x="0" y="6168596"/>
              <a:ext cx="12192000" cy="689404"/>
              <a:chOff x="0" y="6170399"/>
              <a:chExt cx="12192000" cy="689404"/>
            </a:xfrm>
          </p:grpSpPr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C0679B69-DAF2-484D-B0D5-E7831C3190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6172018"/>
                <a:ext cx="12192000" cy="685982"/>
              </a:xfrm>
              <a:prstGeom prst="rect">
                <a:avLst/>
              </a:prstGeom>
              <a:gradFill flip="none" rotWithShape="1">
                <a:gsLst>
                  <a:gs pos="0">
                    <a:srgbClr val="0077D3">
                      <a:shade val="30000"/>
                      <a:satMod val="115000"/>
                    </a:srgbClr>
                  </a:gs>
                  <a:gs pos="50000">
                    <a:srgbClr val="0077D3">
                      <a:shade val="67500"/>
                      <a:satMod val="115000"/>
                    </a:srgbClr>
                  </a:gs>
                  <a:gs pos="100000">
                    <a:srgbClr val="0077D3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800">
                  <a:spcBef>
                    <a:spcPts val="2000"/>
                  </a:spcBef>
                </a:pP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C44B238-085C-4331-95EA-FBC3C8665E4A}"/>
                  </a:ext>
                </a:extLst>
              </p:cNvPr>
              <p:cNvCxnSpPr/>
              <p:nvPr/>
            </p:nvCxnSpPr>
            <p:spPr>
              <a:xfrm>
                <a:off x="3019926" y="6172203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3878FCD-08CF-40FB-9624-09328C710546}"/>
                  </a:ext>
                </a:extLst>
              </p:cNvPr>
              <p:cNvCxnSpPr/>
              <p:nvPr/>
            </p:nvCxnSpPr>
            <p:spPr>
              <a:xfrm>
                <a:off x="9079832" y="6170399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221C68-2363-4A7B-8350-1D2214B92851}"/>
                  </a:ext>
                </a:extLst>
              </p:cNvPr>
              <p:cNvSpPr txBox="1"/>
              <p:nvPr/>
            </p:nvSpPr>
            <p:spPr>
              <a:xfrm>
                <a:off x="10214808" y="6329533"/>
                <a:ext cx="104674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hangingPunct="1"/>
                <a:r>
                  <a:rPr lang="en-US" sz="3200" kern="1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80EBD1-CBDB-44AC-B6D7-A2AB02A5C4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8" y="6183035"/>
                <a:ext cx="2935705" cy="674964"/>
              </a:xfrm>
              <a:prstGeom prst="rect">
                <a:avLst/>
              </a:prstGeom>
            </p:spPr>
          </p:pic>
        </p:grp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A788F4C-137D-492C-A068-A460D1AAF104}"/>
              </a:ext>
            </a:extLst>
          </p:cNvPr>
          <p:cNvSpPr txBox="1">
            <a:spLocks/>
          </p:cNvSpPr>
          <p:nvPr/>
        </p:nvSpPr>
        <p:spPr>
          <a:xfrm>
            <a:off x="7297145" y="689293"/>
            <a:ext cx="16447098" cy="891558"/>
          </a:xfrm>
          <a:prstGeom prst="rect">
            <a:avLst/>
          </a:prstGeom>
          <a:noFill/>
        </p:spPr>
        <p:txBody>
          <a:bodyPr vert="horz" lIns="182880" tIns="91440" rIns="182880" bIns="9144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1828800">
              <a:spcBef>
                <a:spcPts val="2000"/>
              </a:spcBef>
              <a:buNone/>
            </a:pPr>
            <a:r>
              <a:rPr lang="en-US" sz="5600" b="1" dirty="0">
                <a:solidFill>
                  <a:prstClr val="white"/>
                </a:solidFill>
                <a:latin typeface="Calibri" panose="020F0502020204030204"/>
              </a:rPr>
              <a:t>Man and Biosphere (MAB) </a:t>
            </a:r>
            <a:r>
              <a:rPr lang="en-US" sz="5600" b="1" dirty="0" err="1">
                <a:solidFill>
                  <a:prstClr val="white"/>
                </a:solidFill>
                <a:latin typeface="Calibri" panose="020F0502020204030204"/>
              </a:rPr>
              <a:t>Programme</a:t>
            </a:r>
            <a:endParaRPr lang="en-US" sz="56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8940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4D41B14B-D946-44AC-A72A-29F112CC2492}"/>
              </a:ext>
            </a:extLst>
          </p:cNvPr>
          <p:cNvSpPr txBox="1"/>
          <p:nvPr/>
        </p:nvSpPr>
        <p:spPr>
          <a:xfrm>
            <a:off x="3406350" y="266666"/>
            <a:ext cx="1718824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5600" b="1" kern="1200" dirty="0">
                <a:solidFill>
                  <a:prstClr val="white"/>
                </a:solidFill>
                <a:latin typeface="Futura Std Book" panose="020B0802020204020204" pitchFamily="34" charset="0"/>
              </a:rPr>
              <a:t>UNESCO-designated sites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88C89F-226E-4FE1-AE26-8BA396009629}"/>
              </a:ext>
            </a:extLst>
          </p:cNvPr>
          <p:cNvGrpSpPr/>
          <p:nvPr/>
        </p:nvGrpSpPr>
        <p:grpSpPr>
          <a:xfrm>
            <a:off x="0" y="647"/>
            <a:ext cx="24384000" cy="13715354"/>
            <a:chOff x="0" y="323"/>
            <a:chExt cx="12192000" cy="6857677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183FB8F6-07D5-470F-AF80-80A8AEC6CC9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23"/>
              <a:ext cx="12192000" cy="886482"/>
            </a:xfrm>
            <a:prstGeom prst="rect">
              <a:avLst/>
            </a:prstGeom>
            <a:gradFill flip="none" rotWithShape="1">
              <a:gsLst>
                <a:gs pos="0">
                  <a:srgbClr val="0077D3">
                    <a:shade val="30000"/>
                    <a:satMod val="115000"/>
                  </a:srgbClr>
                </a:gs>
                <a:gs pos="50000">
                  <a:srgbClr val="0077D3">
                    <a:shade val="67500"/>
                    <a:satMod val="115000"/>
                  </a:srgbClr>
                </a:gs>
                <a:gs pos="100000">
                  <a:srgbClr val="0077D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lIns="182880" tIns="91440" rIns="182880" bIns="9144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en-US" sz="6400" b="1" dirty="0">
                <a:solidFill>
                  <a:prstClr val="white"/>
                </a:solidFill>
                <a:latin typeface="Futura Std Book" panose="020B0802020204020204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9C4A3E-35AE-47B8-A7DF-EEBEDAB68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349" y="221616"/>
              <a:ext cx="2097783" cy="445779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3C74E0F-8DCA-4E3C-B52F-5080DB1D7780}"/>
                </a:ext>
              </a:extLst>
            </p:cNvPr>
            <p:cNvGrpSpPr/>
            <p:nvPr/>
          </p:nvGrpSpPr>
          <p:grpSpPr>
            <a:xfrm>
              <a:off x="0" y="6168596"/>
              <a:ext cx="12192000" cy="689404"/>
              <a:chOff x="0" y="6170399"/>
              <a:chExt cx="12192000" cy="689404"/>
            </a:xfrm>
          </p:grpSpPr>
          <p:sp>
            <p:nvSpPr>
              <p:cNvPr id="14" name="Subtitle 2">
                <a:extLst>
                  <a:ext uri="{FF2B5EF4-FFF2-40B4-BE49-F238E27FC236}">
                    <a16:creationId xmlns:a16="http://schemas.microsoft.com/office/drawing/2014/main" id="{5A666C31-209A-4941-92A8-267ABC3AA4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6172018"/>
                <a:ext cx="12192000" cy="685982"/>
              </a:xfrm>
              <a:prstGeom prst="rect">
                <a:avLst/>
              </a:prstGeom>
              <a:gradFill flip="none" rotWithShape="1">
                <a:gsLst>
                  <a:gs pos="0">
                    <a:srgbClr val="0077D3">
                      <a:shade val="30000"/>
                      <a:satMod val="115000"/>
                    </a:srgbClr>
                  </a:gs>
                  <a:gs pos="50000">
                    <a:srgbClr val="0077D3">
                      <a:shade val="67500"/>
                      <a:satMod val="115000"/>
                    </a:srgbClr>
                  </a:gs>
                  <a:gs pos="100000">
                    <a:srgbClr val="0077D3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800">
                  <a:spcBef>
                    <a:spcPts val="2000"/>
                  </a:spcBef>
                </a:pP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163EACD-167C-4312-973A-7A938C40101A}"/>
                  </a:ext>
                </a:extLst>
              </p:cNvPr>
              <p:cNvCxnSpPr/>
              <p:nvPr/>
            </p:nvCxnSpPr>
            <p:spPr>
              <a:xfrm>
                <a:off x="3019926" y="6172203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CDF9263-293F-49CE-9608-85DFBDBDF9FC}"/>
                  </a:ext>
                </a:extLst>
              </p:cNvPr>
              <p:cNvCxnSpPr/>
              <p:nvPr/>
            </p:nvCxnSpPr>
            <p:spPr>
              <a:xfrm>
                <a:off x="9079832" y="6170399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6BAB61-57D6-43F7-AD25-79C4EE122079}"/>
                  </a:ext>
                </a:extLst>
              </p:cNvPr>
              <p:cNvSpPr txBox="1"/>
              <p:nvPr/>
            </p:nvSpPr>
            <p:spPr>
              <a:xfrm>
                <a:off x="10214808" y="6329533"/>
                <a:ext cx="104674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hangingPunct="1"/>
                <a:r>
                  <a:rPr lang="en-US" sz="3200" kern="1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4DFCBC0-543B-400E-A59F-3C714F794A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8" y="6183035"/>
                <a:ext cx="2935705" cy="674964"/>
              </a:xfrm>
              <a:prstGeom prst="rect">
                <a:avLst/>
              </a:prstGeom>
            </p:spPr>
          </p:pic>
        </p:grp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D9988D1B-46F7-4D76-8C46-D08B6D3E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963" y="94878"/>
            <a:ext cx="14241778" cy="17145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Biosphere Reserves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B97670-245D-4227-BF31-09F786A110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52" y="2039631"/>
            <a:ext cx="9345492" cy="4627306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E8CFAA-14FB-4F59-8875-AAD7BF8DFD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183089" y="2073807"/>
            <a:ext cx="13397330" cy="9975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137160" tIns="68580" rIns="137160" bIns="6858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dirty="0"/>
              <a:t>Have experienced significant change and evolution during their 50-year history.</a:t>
            </a:r>
          </a:p>
          <a:p>
            <a:r>
              <a:rPr lang="en-GB" sz="4800" dirty="0"/>
              <a:t>Today, they are learning sites for sustainable development.</a:t>
            </a:r>
          </a:p>
          <a:p>
            <a:r>
              <a:rPr lang="en-GB" sz="4800" dirty="0"/>
              <a:t>They are places where innovative ideas for sustainable development are tested and implemented – through partnerships at the local, national, international and global level.</a:t>
            </a:r>
            <a:endParaRPr lang="en-GB" sz="4200" dirty="0"/>
          </a:p>
          <a:p>
            <a:r>
              <a:rPr lang="en-GB" sz="4800" dirty="0"/>
              <a:t>They combine scientific, local knowledge and participatory governance to: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4200" dirty="0"/>
              <a:t> Reduce loss of biodiversity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4200" dirty="0"/>
              <a:t> Improve livelihoods of local people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sz="4200" dirty="0"/>
              <a:t> Enhance social, economic and cultural conditions for environmental sustainability</a:t>
            </a:r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F4B2-71B2-4454-A7F8-5FCD990B01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185" y="6897188"/>
            <a:ext cx="5659226" cy="48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ítulo do diapositiv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ubtítulo do diapositiv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Texto do diapositivo com marca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2.png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E99DBBD-9472-466E-9F35-DDC0B3654AD1}"/>
              </a:ext>
            </a:extLst>
          </p:cNvPr>
          <p:cNvGrpSpPr/>
          <p:nvPr/>
        </p:nvGrpSpPr>
        <p:grpSpPr>
          <a:xfrm>
            <a:off x="3911942" y="2127787"/>
            <a:ext cx="5535826" cy="4607006"/>
            <a:chOff x="5293657" y="2251001"/>
            <a:chExt cx="5535826" cy="460700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DF4A8F-6F4A-4150-B360-507CF303B7A5}"/>
                </a:ext>
              </a:extLst>
            </p:cNvPr>
            <p:cNvSpPr/>
            <p:nvPr/>
          </p:nvSpPr>
          <p:spPr>
            <a:xfrm>
              <a:off x="5293657" y="2251001"/>
              <a:ext cx="5535826" cy="4607006"/>
            </a:xfrm>
            <a:prstGeom prst="rect">
              <a:avLst/>
            </a:prstGeom>
            <a:solidFill>
              <a:srgbClr val="002F37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lang="pt-BR" sz="36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92D84D-8BE0-4F52-B2B6-66AA802A0B45}"/>
                </a:ext>
              </a:extLst>
            </p:cNvPr>
            <p:cNvSpPr/>
            <p:nvPr/>
          </p:nvSpPr>
          <p:spPr>
            <a:xfrm>
              <a:off x="5891400" y="2413004"/>
              <a:ext cx="2239716" cy="2308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hangingPunct="1"/>
              <a:r>
                <a:rPr lang="pt-BR" sz="144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50</a:t>
              </a:r>
              <a:endParaRPr lang="pt-BR" sz="13200" kern="1200" dirty="0">
                <a:solidFill>
                  <a:prstClr val="white"/>
                </a:solidFill>
                <a:latin typeface="Geomanist" panose="02000503000000020004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3B36EC2-FAD1-403A-BA22-5215D3FD112F}"/>
                </a:ext>
              </a:extLst>
            </p:cNvPr>
            <p:cNvSpPr/>
            <p:nvPr/>
          </p:nvSpPr>
          <p:spPr>
            <a:xfrm>
              <a:off x="5556276" y="4360447"/>
              <a:ext cx="4784002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hangingPunct="1"/>
              <a:r>
                <a:rPr lang="pt-BR" sz="80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Biosphere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33A9B90-E110-41E7-B235-B10E2A812365}"/>
                </a:ext>
              </a:extLst>
            </p:cNvPr>
            <p:cNvSpPr/>
            <p:nvPr/>
          </p:nvSpPr>
          <p:spPr>
            <a:xfrm>
              <a:off x="5556277" y="5373133"/>
              <a:ext cx="4548361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hangingPunct="1"/>
              <a:r>
                <a:rPr lang="pt-BR" sz="80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Reserves</a:t>
              </a:r>
            </a:p>
          </p:txBody>
        </p:sp>
        <p:pic>
          <p:nvPicPr>
            <p:cNvPr id="23" name="Graphic 22" descr="Deciduous tree">
              <a:extLst>
                <a:ext uri="{FF2B5EF4-FFF2-40B4-BE49-F238E27FC236}">
                  <a16:creationId xmlns:a16="http://schemas.microsoft.com/office/drawing/2014/main" id="{B1BAFB1D-945B-4EF9-A26A-ACD72C34D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78190" y="2535708"/>
              <a:ext cx="2014932" cy="2014932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D41B14B-D946-44AC-A72A-29F112CC2492}"/>
              </a:ext>
            </a:extLst>
          </p:cNvPr>
          <p:cNvSpPr txBox="1"/>
          <p:nvPr/>
        </p:nvSpPr>
        <p:spPr>
          <a:xfrm>
            <a:off x="3406350" y="266666"/>
            <a:ext cx="1718824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 defTabSz="914400" hangingPunct="1"/>
            <a:r>
              <a:rPr lang="en-US" sz="5600" b="1" kern="1200" dirty="0">
                <a:solidFill>
                  <a:prstClr val="white"/>
                </a:solidFill>
                <a:latin typeface="Futura Std Book" panose="020B0802020204020204" pitchFamily="34" charset="0"/>
              </a:rPr>
              <a:t>Southeast Asian Biosphere Reserves Network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279A75-F681-4518-A545-5C15BEF5C0E5}"/>
              </a:ext>
            </a:extLst>
          </p:cNvPr>
          <p:cNvGrpSpPr/>
          <p:nvPr/>
        </p:nvGrpSpPr>
        <p:grpSpPr>
          <a:xfrm>
            <a:off x="3911942" y="6960758"/>
            <a:ext cx="5598371" cy="5298955"/>
            <a:chOff x="5309422" y="6880041"/>
            <a:chExt cx="5598371" cy="529895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2976D8-D7EF-4C56-8BF2-90F402E1753B}"/>
                </a:ext>
              </a:extLst>
            </p:cNvPr>
            <p:cNvSpPr/>
            <p:nvPr/>
          </p:nvSpPr>
          <p:spPr>
            <a:xfrm>
              <a:off x="5309422" y="6880041"/>
              <a:ext cx="5535826" cy="5298955"/>
            </a:xfrm>
            <a:prstGeom prst="rect">
              <a:avLst/>
            </a:prstGeom>
            <a:solidFill>
              <a:srgbClr val="037973"/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 hangingPunct="1"/>
              <a:endParaRPr lang="pt-BR" sz="360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Graphic 31" descr="Flag">
              <a:extLst>
                <a:ext uri="{FF2B5EF4-FFF2-40B4-BE49-F238E27FC236}">
                  <a16:creationId xmlns:a16="http://schemas.microsoft.com/office/drawing/2014/main" id="{244E2D30-43D2-45B3-9DAF-6722C5508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515994">
              <a:off x="8900180" y="7445386"/>
              <a:ext cx="1275320" cy="1275320"/>
            </a:xfrm>
            <a:prstGeom prst="rect">
              <a:avLst/>
            </a:prstGeom>
          </p:spPr>
        </p:pic>
        <p:pic>
          <p:nvPicPr>
            <p:cNvPr id="35" name="Graphic 34" descr="Flag">
              <a:extLst>
                <a:ext uri="{FF2B5EF4-FFF2-40B4-BE49-F238E27FC236}">
                  <a16:creationId xmlns:a16="http://schemas.microsoft.com/office/drawing/2014/main" id="{A54F2C58-55CB-486E-A505-0936B037A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0084006" flipH="1">
              <a:off x="8340008" y="7453622"/>
              <a:ext cx="1275320" cy="1275320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D9247C8-640D-47A1-A19A-7040363F7452}"/>
                </a:ext>
              </a:extLst>
            </p:cNvPr>
            <p:cNvSpPr/>
            <p:nvPr/>
          </p:nvSpPr>
          <p:spPr>
            <a:xfrm>
              <a:off x="5469033" y="7009133"/>
              <a:ext cx="2919517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Active for over</a:t>
              </a:r>
            </a:p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 25 Years in: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BF0DEAA-0483-4E89-82F5-88C519695BFB}"/>
                </a:ext>
              </a:extLst>
            </p:cNvPr>
            <p:cNvSpPr/>
            <p:nvPr/>
          </p:nvSpPr>
          <p:spPr>
            <a:xfrm>
              <a:off x="5469033" y="8805455"/>
              <a:ext cx="2777178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Cambodia</a:t>
              </a:r>
            </a:p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Indonesia</a:t>
              </a:r>
            </a:p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Malaysia</a:t>
              </a:r>
            </a:p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Vietnam</a:t>
              </a:r>
            </a:p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Timor-Leste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1AEBB9D-6276-4C6E-AE53-3CE77334D3A7}"/>
                </a:ext>
              </a:extLst>
            </p:cNvPr>
            <p:cNvSpPr/>
            <p:nvPr/>
          </p:nvSpPr>
          <p:spPr>
            <a:xfrm>
              <a:off x="8130615" y="8805453"/>
              <a:ext cx="2777178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Myanmar</a:t>
              </a:r>
            </a:p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Philippines</a:t>
              </a:r>
            </a:p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Thailand</a:t>
              </a:r>
            </a:p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Lao PDR</a:t>
              </a:r>
            </a:p>
            <a:p>
              <a:pPr algn="l" defTabSz="914400" hangingPunct="1"/>
              <a:r>
                <a:rPr lang="pt-BR" sz="3600" kern="1200" dirty="0">
                  <a:solidFill>
                    <a:prstClr val="white"/>
                  </a:solidFill>
                  <a:latin typeface="Geomanist" panose="02000503000000020004" pitchFamily="50" charset="0"/>
                </a:rPr>
                <a:t>Japan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1CF39A-359E-45F9-B411-DCAF50214F05}"/>
              </a:ext>
            </a:extLst>
          </p:cNvPr>
          <p:cNvGrpSpPr/>
          <p:nvPr/>
        </p:nvGrpSpPr>
        <p:grpSpPr>
          <a:xfrm>
            <a:off x="0" y="647"/>
            <a:ext cx="24384000" cy="13715354"/>
            <a:chOff x="0" y="323"/>
            <a:chExt cx="12192000" cy="6857677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C4B91DB6-9325-4C80-B3EA-EFAABADFA59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23"/>
              <a:ext cx="12192000" cy="886482"/>
            </a:xfrm>
            <a:prstGeom prst="rect">
              <a:avLst/>
            </a:prstGeom>
            <a:gradFill flip="none" rotWithShape="1">
              <a:gsLst>
                <a:gs pos="0">
                  <a:srgbClr val="0077D3">
                    <a:shade val="30000"/>
                    <a:satMod val="115000"/>
                  </a:srgbClr>
                </a:gs>
                <a:gs pos="50000">
                  <a:srgbClr val="0077D3">
                    <a:shade val="67500"/>
                    <a:satMod val="115000"/>
                  </a:srgbClr>
                </a:gs>
                <a:gs pos="100000">
                  <a:srgbClr val="0077D3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vert="horz" lIns="182880" tIns="91440" rIns="182880" bIns="9144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endParaRPr lang="en-US" sz="6400" b="1" dirty="0">
                <a:solidFill>
                  <a:prstClr val="white"/>
                </a:solidFill>
                <a:latin typeface="Futura Std Book" panose="020B0802020204020204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5C84C79-C90F-4835-818C-4A2A7BEC7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349" y="221616"/>
              <a:ext cx="2097783" cy="445779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7E38D2E-B1DD-4AA2-81F4-5C718138729A}"/>
                </a:ext>
              </a:extLst>
            </p:cNvPr>
            <p:cNvGrpSpPr/>
            <p:nvPr/>
          </p:nvGrpSpPr>
          <p:grpSpPr>
            <a:xfrm>
              <a:off x="0" y="6168596"/>
              <a:ext cx="12192000" cy="689404"/>
              <a:chOff x="0" y="6170399"/>
              <a:chExt cx="12192000" cy="689404"/>
            </a:xfrm>
          </p:grpSpPr>
          <p:sp>
            <p:nvSpPr>
              <p:cNvPr id="24" name="Subtitle 2">
                <a:extLst>
                  <a:ext uri="{FF2B5EF4-FFF2-40B4-BE49-F238E27FC236}">
                    <a16:creationId xmlns:a16="http://schemas.microsoft.com/office/drawing/2014/main" id="{43885195-355A-467A-8C2D-E9632102B2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6172018"/>
                <a:ext cx="12192000" cy="685982"/>
              </a:xfrm>
              <a:prstGeom prst="rect">
                <a:avLst/>
              </a:prstGeom>
              <a:gradFill flip="none" rotWithShape="1">
                <a:gsLst>
                  <a:gs pos="0">
                    <a:srgbClr val="0077D3">
                      <a:shade val="30000"/>
                      <a:satMod val="115000"/>
                    </a:srgbClr>
                  </a:gs>
                  <a:gs pos="50000">
                    <a:srgbClr val="0077D3">
                      <a:shade val="67500"/>
                      <a:satMod val="115000"/>
                    </a:srgbClr>
                  </a:gs>
                  <a:gs pos="100000">
                    <a:srgbClr val="0077D3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</p:spPr>
            <p:txBody>
              <a:bodyPr vert="horz" lIns="182880" tIns="91440" rIns="182880" bIns="9144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28800">
                  <a:spcBef>
                    <a:spcPts val="2000"/>
                  </a:spcBef>
                </a:pPr>
                <a:endPara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80EA2D7-A4B5-4224-9B30-C0DFA225A8DB}"/>
                  </a:ext>
                </a:extLst>
              </p:cNvPr>
              <p:cNvCxnSpPr/>
              <p:nvPr/>
            </p:nvCxnSpPr>
            <p:spPr>
              <a:xfrm>
                <a:off x="3019926" y="6172203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3D285DC-36E7-4C23-959F-1D94C8FCC567}"/>
                  </a:ext>
                </a:extLst>
              </p:cNvPr>
              <p:cNvCxnSpPr/>
              <p:nvPr/>
            </p:nvCxnSpPr>
            <p:spPr>
              <a:xfrm>
                <a:off x="9079832" y="6170399"/>
                <a:ext cx="0" cy="687600"/>
              </a:xfrm>
              <a:prstGeom prst="line">
                <a:avLst/>
              </a:prstGeom>
              <a:ln w="95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3FA4BD-588A-4679-BA3E-95DD544E7910}"/>
                  </a:ext>
                </a:extLst>
              </p:cNvPr>
              <p:cNvSpPr txBox="1"/>
              <p:nvPr/>
            </p:nvSpPr>
            <p:spPr>
              <a:xfrm>
                <a:off x="10214808" y="6329533"/>
                <a:ext cx="1046745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hangingPunct="1"/>
                <a:r>
                  <a:rPr lang="en-US" sz="3200" kern="1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2022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CC71230-2A31-4192-B4DF-9481B52B9F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128" y="6183035"/>
                <a:ext cx="2935705" cy="674964"/>
              </a:xfrm>
              <a:prstGeom prst="rect">
                <a:avLst/>
              </a:prstGeom>
            </p:spPr>
          </p:pic>
        </p:grp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D1871C7-FA14-44BA-BD14-C214381A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962" y="94878"/>
            <a:ext cx="18625231" cy="15043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Southeast Asia Biosphere Reserves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9B4CB-9C46-45B9-A1BA-D9A2EB7CC74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31"/>
          <a:stretch/>
        </p:blipFill>
        <p:spPr>
          <a:xfrm>
            <a:off x="9710387" y="2127787"/>
            <a:ext cx="11939712" cy="1013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08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ítulo do diapositiv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ubtítulo do diapositiv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Texto do diapositivo com marca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4" name="3.png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6264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0E7BFB2-02F7-4800-8466-CDDEC3F4CEC5}"/>
              </a:ext>
            </a:extLst>
          </p:cNvPr>
          <p:cNvGrpSpPr/>
          <p:nvPr/>
        </p:nvGrpSpPr>
        <p:grpSpPr>
          <a:xfrm>
            <a:off x="735600" y="2897864"/>
            <a:ext cx="22755050" cy="6644100"/>
            <a:chOff x="735600" y="2897864"/>
            <a:chExt cx="22755050" cy="6644100"/>
          </a:xfrm>
        </p:grpSpPr>
        <p:pic>
          <p:nvPicPr>
            <p:cNvPr id="3" name="Picture 2" descr="A picture containing outdoor, tree, boat, surrounded&#10;&#10;Description automatically generated">
              <a:extLst>
                <a:ext uri="{FF2B5EF4-FFF2-40B4-BE49-F238E27FC236}">
                  <a16:creationId xmlns:a16="http://schemas.microsoft.com/office/drawing/2014/main" id="{E1D77CD9-095A-4957-A304-F5FDFF4C4C5A}"/>
                </a:ext>
              </a:extLst>
            </p:cNvPr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12"/>
            <a:stretch/>
          </p:blipFill>
          <p:spPr>
            <a:xfrm>
              <a:off x="9041400" y="2897864"/>
              <a:ext cx="6606000" cy="6606000"/>
            </a:xfrm>
            <a:prstGeom prst="ellipse">
              <a:avLst/>
            </a:prstGeom>
          </p:spPr>
        </p:pic>
        <p:pic>
          <p:nvPicPr>
            <p:cNvPr id="5" name="Picture 4" descr="A tree with white flowers&#10;&#10;Description automatically generated with medium confidence">
              <a:extLst>
                <a:ext uri="{FF2B5EF4-FFF2-40B4-BE49-F238E27FC236}">
                  <a16:creationId xmlns:a16="http://schemas.microsoft.com/office/drawing/2014/main" id="{A4543FD3-549B-4B8C-8713-EB6AF4E08176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00" y="2897864"/>
              <a:ext cx="6606000" cy="6606000"/>
            </a:xfrm>
            <a:prstGeom prst="ellipse">
              <a:avLst/>
            </a:prstGeom>
          </p:spPr>
        </p:pic>
        <p:pic>
          <p:nvPicPr>
            <p:cNvPr id="7" name="Picture 6" descr="A group of people on a dock&#10;&#10;Description automatically generated with medium confidence">
              <a:extLst>
                <a:ext uri="{FF2B5EF4-FFF2-40B4-BE49-F238E27FC236}">
                  <a16:creationId xmlns:a16="http://schemas.microsoft.com/office/drawing/2014/main" id="{14FAA6CD-26FA-4184-96DA-F665E8D0CAB1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4650" y="2935964"/>
              <a:ext cx="6606000" cy="6606000"/>
            </a:xfrm>
            <a:prstGeom prst="ellipse">
              <a:avLst/>
            </a:prstGeom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ítulo do diapositiv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ubtítulo do diapositiv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Texto do diapositivo com marca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World Savings and Retail Banking Institute (WSBI) (2).png" descr="World Savings and Retail Banking Institute (WSBI)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578A6A3-E465-4292-B0B1-E1B28DB04C16}"/>
              </a:ext>
            </a:extLst>
          </p:cNvPr>
          <p:cNvSpPr txBox="1">
            <a:spLocks/>
          </p:cNvSpPr>
          <p:nvPr/>
        </p:nvSpPr>
        <p:spPr>
          <a:xfrm>
            <a:off x="840431" y="3036825"/>
            <a:ext cx="15306260" cy="872296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/>
              <a:t>A Study of Biosphere Reserve Governance in Indonesia, Philippines and Japan </a:t>
            </a:r>
          </a:p>
          <a:p>
            <a:r>
              <a:rPr lang="en-US" sz="4000" b="1" dirty="0"/>
              <a:t>Updating nomination dossier of Nino </a:t>
            </a:r>
            <a:r>
              <a:rPr lang="en-US" sz="4000" b="1" dirty="0" err="1"/>
              <a:t>Konis</a:t>
            </a:r>
            <a:r>
              <a:rPr lang="en-US" sz="4000" b="1" dirty="0"/>
              <a:t> Santana National Park, Timor-Leste as a future Biosphere Reserve </a:t>
            </a:r>
          </a:p>
          <a:p>
            <a:r>
              <a:rPr lang="en-US" sz="4000" b="1" dirty="0">
                <a:ea typeface="+mj-lt"/>
                <a:cs typeface="+mj-lt"/>
              </a:rPr>
              <a:t>Assessment for Sustainable Beekeeping Ecosystem:</a:t>
            </a:r>
          </a:p>
          <a:p>
            <a:pPr lvl="1"/>
            <a:r>
              <a:rPr lang="en-US" sz="4000" b="1" dirty="0"/>
              <a:t>Tonle Sap Biosphere Reserve, Cambodia:</a:t>
            </a:r>
          </a:p>
          <a:p>
            <a:pPr marL="1562087" lvl="2" indent="-342900"/>
            <a:r>
              <a:rPr lang="en-US" sz="4000" b="1" dirty="0"/>
              <a:t>24 beekeepers </a:t>
            </a:r>
            <a:r>
              <a:rPr lang="en-US" sz="4000" dirty="0"/>
              <a:t>in</a:t>
            </a:r>
            <a:r>
              <a:rPr lang="en-US" sz="4000" b="1" dirty="0"/>
              <a:t> 4 villages</a:t>
            </a:r>
          </a:p>
          <a:p>
            <a:pPr marL="1562087" lvl="2" indent="-342900"/>
            <a:r>
              <a:rPr lang="en-US" sz="4000" dirty="0"/>
              <a:t>Identifies high-potential practices from </a:t>
            </a:r>
            <a:r>
              <a:rPr lang="en-US" sz="4000" b="1" dirty="0"/>
              <a:t>more than 56 bee plants </a:t>
            </a:r>
          </a:p>
          <a:p>
            <a:pPr marL="876286" lvl="1" indent="-342900">
              <a:buFont typeface="Arial" panose="020B0604020202020204" pitchFamily="34" charset="0"/>
              <a:buChar char="•"/>
            </a:pPr>
            <a:r>
              <a:rPr lang="en-US" sz="4000" b="1" dirty="0"/>
              <a:t>21 UNESCO-Designated Sites in Indonesia:</a:t>
            </a:r>
          </a:p>
          <a:p>
            <a:pPr marL="1562087" lvl="2" indent="-342900"/>
            <a:r>
              <a:rPr lang="en-US" sz="4000" dirty="0"/>
              <a:t>Identifies </a:t>
            </a:r>
            <a:r>
              <a:rPr lang="en-US" sz="4000" b="1" dirty="0"/>
              <a:t>8</a:t>
            </a:r>
            <a:r>
              <a:rPr lang="en-US" sz="4000" dirty="0"/>
              <a:t> </a:t>
            </a:r>
            <a:r>
              <a:rPr lang="en-US" sz="4000" b="1" dirty="0"/>
              <a:t>potential sites</a:t>
            </a:r>
          </a:p>
          <a:p>
            <a:pPr marL="0" indent="0">
              <a:buNone/>
            </a:pPr>
            <a:endParaRPr lang="en-US" sz="4000" b="1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153839"/>
            <a:ext cx="12616160" cy="25036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2995" y="10153839"/>
            <a:ext cx="11951005" cy="250363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12344400"/>
            <a:ext cx="24384000" cy="1381296"/>
            <a:chOff x="0" y="0"/>
            <a:chExt cx="8239199" cy="4667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39199" cy="466731"/>
            </a:xfrm>
            <a:custGeom>
              <a:avLst/>
              <a:gdLst/>
              <a:ahLst/>
              <a:cxnLst/>
              <a:rect l="l" t="t" r="r" b="b"/>
              <a:pathLst>
                <a:path w="8239199" h="466731">
                  <a:moveTo>
                    <a:pt x="0" y="0"/>
                  </a:moveTo>
                  <a:lnTo>
                    <a:pt x="8239199" y="0"/>
                  </a:lnTo>
                  <a:lnTo>
                    <a:pt x="8239199" y="466731"/>
                  </a:lnTo>
                  <a:lnTo>
                    <a:pt x="0" y="466731"/>
                  </a:lnTo>
                  <a:close/>
                </a:path>
              </a:pathLst>
            </a:custGeom>
            <a:solidFill>
              <a:srgbClr val="0069B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-128859"/>
            <a:ext cx="24384000" cy="2228763"/>
            <a:chOff x="0" y="0"/>
            <a:chExt cx="8090698" cy="7395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90698" cy="739511"/>
            </a:xfrm>
            <a:custGeom>
              <a:avLst/>
              <a:gdLst/>
              <a:ahLst/>
              <a:cxnLst/>
              <a:rect l="l" t="t" r="r" b="b"/>
              <a:pathLst>
                <a:path w="8090698" h="739511">
                  <a:moveTo>
                    <a:pt x="0" y="0"/>
                  </a:moveTo>
                  <a:lnTo>
                    <a:pt x="8090698" y="0"/>
                  </a:lnTo>
                  <a:lnTo>
                    <a:pt x="8090698" y="739511"/>
                  </a:lnTo>
                  <a:lnTo>
                    <a:pt x="0" y="739511"/>
                  </a:lnTo>
                  <a:close/>
                </a:path>
              </a:pathLst>
            </a:custGeom>
            <a:solidFill>
              <a:srgbClr val="0069B4"/>
            </a:solidFill>
          </p:spPr>
          <p:txBody>
            <a:bodyPr/>
            <a:lstStyle/>
            <a:p>
              <a:pPr algn="l" defTabSz="1219170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351" y="649613"/>
            <a:ext cx="4187304" cy="89075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202609" y="663117"/>
            <a:ext cx="1197878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 hangingPunct="1">
              <a:lnSpc>
                <a:spcPts val="8012"/>
              </a:lnSpc>
            </a:pPr>
            <a:r>
              <a:rPr lang="en-US" sz="7488" b="1" kern="1200" dirty="0">
                <a:solidFill>
                  <a:srgbClr val="FFFFFF"/>
                </a:solidFill>
                <a:latin typeface="Geomanist"/>
              </a:rPr>
              <a:t>Activities</a:t>
            </a:r>
            <a:endParaRPr lang="en-US" sz="5488" b="1" kern="1200" dirty="0">
              <a:solidFill>
                <a:srgbClr val="FFFFFF"/>
              </a:solidFill>
              <a:latin typeface="Geomanis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0" y="12588908"/>
            <a:ext cx="2438400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 hangingPunct="1">
              <a:lnSpc>
                <a:spcPts val="3504"/>
              </a:lnSpc>
            </a:pPr>
            <a:r>
              <a:rPr lang="en-US" sz="3275" kern="1200" spc="327" dirty="0">
                <a:solidFill>
                  <a:srgbClr val="FFFFFF"/>
                </a:solidFill>
                <a:latin typeface="Arimo Bold"/>
              </a:rPr>
              <a:t>UNESCO's commitment to biodiversity</a:t>
            </a:r>
          </a:p>
          <a:p>
            <a:pPr defTabSz="1219170" hangingPunct="1">
              <a:lnSpc>
                <a:spcPts val="3504"/>
              </a:lnSpc>
            </a:pPr>
            <a:r>
              <a:rPr lang="en-US" sz="3275" kern="1200" spc="327" dirty="0">
                <a:solidFill>
                  <a:srgbClr val="FFFFFF"/>
                </a:solidFill>
                <a:latin typeface="Arimo"/>
              </a:rPr>
              <a:t>Time for reconciliation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919A32-37BE-476C-8E03-5B0B0D1927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48220" y="5889173"/>
            <a:ext cx="5230917" cy="7263762"/>
          </a:xfrm>
          <a:prstGeom prst="rect">
            <a:avLst/>
          </a:prstGeom>
        </p:spPr>
      </p:pic>
      <p:pic>
        <p:nvPicPr>
          <p:cNvPr id="21" name="図 22550">
            <a:extLst>
              <a:ext uri="{FF2B5EF4-FFF2-40B4-BE49-F238E27FC236}">
                <a16:creationId xmlns:a16="http://schemas.microsoft.com/office/drawing/2014/main" id="{53727237-DA4A-4AD8-8B50-935ACC2827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46692" y="184478"/>
            <a:ext cx="8033974" cy="5704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561382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716</Words>
  <Application>Microsoft Office PowerPoint</Application>
  <PresentationFormat>Custom</PresentationFormat>
  <Paragraphs>91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</vt:lpstr>
      <vt:lpstr>Arimo</vt:lpstr>
      <vt:lpstr>Arimo Bold</vt:lpstr>
      <vt:lpstr>Calibri</vt:lpstr>
      <vt:lpstr>Calibri Light</vt:lpstr>
      <vt:lpstr>Courier New</vt:lpstr>
      <vt:lpstr>Futura Std Book</vt:lpstr>
      <vt:lpstr>Geomanist</vt:lpstr>
      <vt:lpstr>Helvetica Neue</vt:lpstr>
      <vt:lpstr>Helvetica Neue Medium</vt:lpstr>
      <vt:lpstr>Sansation</vt:lpstr>
      <vt:lpstr>21_BasicWhite</vt:lpstr>
      <vt:lpstr>1_Office Theme</vt:lpstr>
      <vt:lpstr>Office Theme</vt:lpstr>
      <vt:lpstr>UNESCO for natural resources management, biodiversity conservation and  ecosystem restoration</vt:lpstr>
      <vt:lpstr>PowerPoint Presentation</vt:lpstr>
      <vt:lpstr>PowerPoint Presentation</vt:lpstr>
      <vt:lpstr>Biosphere Reserves</vt:lpstr>
      <vt:lpstr>PowerPoint Presentation</vt:lpstr>
      <vt:lpstr>Southeast Asia Biosphere Reserves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al.wulandari@unesco.org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PYPAERT, Philippe</dc:creator>
  <cp:lastModifiedBy>Wulandari, Adhe Lignita</cp:lastModifiedBy>
  <cp:revision>32</cp:revision>
  <dcterms:modified xsi:type="dcterms:W3CDTF">2022-12-15T04:48:27Z</dcterms:modified>
</cp:coreProperties>
</file>