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3PLfP8Pc4PgHBuBiic3F0v6wV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2AE8689-5A8E-4E64-B3B8-CFF8BF82DC4B}">
  <a:tblStyle styleId="{62AE8689-5A8E-4E64-B3B8-CFF8BF82DC4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49172f59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f49172f591_0_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UdzzM33UN2GJD9bs0a5vlMs707wchDv5Jiw4cqOHCTM/edit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2178425"/>
            <a:ext cx="9144000" cy="16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/>
              <a:t>Establishing a </a:t>
            </a:r>
            <a:br>
              <a:rPr lang="en-US" sz="4000"/>
            </a:br>
            <a:r>
              <a:rPr lang="en-US" sz="4000"/>
              <a:t>non-profit organization for OBPS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875525"/>
            <a:ext cx="9144000" cy="16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Reference: 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https://docs.google.com/document/d/1UdzzM33UN2GJD9bs0a5vlMs707wchDv5Jiw4cqOHCTM/edit#</a:t>
            </a:r>
            <a:endParaRPr sz="20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4525" y="202875"/>
            <a:ext cx="2208200" cy="102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40422" y="81100"/>
            <a:ext cx="3717549" cy="130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Google Shape;140;p21"/>
          <p:cNvGraphicFramePr/>
          <p:nvPr/>
        </p:nvGraphicFramePr>
        <p:xfrm>
          <a:off x="4368058" y="1919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{62AE8689-5A8E-4E64-B3B8-CFF8BF82DC4B}</a:tableStyleId>
              </a:tblPr>
              <a:tblGrid>
                <a:gridCol w="822925"/>
                <a:gridCol w="6281550"/>
              </a:tblGrid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Signatory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Minimum 2 (one from Belgium)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Preamble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Summarize purpose of AISBL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50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Articles of Association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Name (incl. condition that “AISBL” is to be used in the name)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Purpose and Activity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Registered Office (all in Belgium)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Members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Resignation of a member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Exclusion of a member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New members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Annual meetings &amp; extraordinary General Meetings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Voting and consensus at the General Meetings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Executive directors board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Secretariat office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Membership contribution - other financing of the organization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Financial year - annual accounts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Co-operation with 3rd parties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Disputes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Entry into force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17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Duration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Language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19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Amendment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20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Limited liability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21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Competent Court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  <a:tr h="2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Article 22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Final disposition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7425" marB="37425" marR="37425" marL="37425"/>
                </a:tc>
              </a:tr>
            </a:tbl>
          </a:graphicData>
        </a:graphic>
      </p:graphicFrame>
      <p:sp>
        <p:nvSpPr>
          <p:cNvPr id="141" name="Google Shape;141;p21"/>
          <p:cNvSpPr txBox="1"/>
          <p:nvPr/>
        </p:nvSpPr>
        <p:spPr>
          <a:xfrm>
            <a:off x="552893" y="574158"/>
            <a:ext cx="296106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Articles of Association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/>
              <a:t>Background</a:t>
            </a:r>
            <a:endParaRPr sz="3600"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485554" y="1552464"/>
            <a:ext cx="11284688" cy="5050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57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Funding is key to ensure long term &amp; stable operations and further development of OBPS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Core operations (repository, manager) as well as certain developments have been funded by IODE &amp; GOOS</a:t>
            </a:r>
            <a:endParaRPr/>
          </a:p>
          <a:p>
            <a:pPr indent="-457200" lvl="0" marL="4572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Limitations &amp; risks exists in the current operating environment, such as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IOC minimum grant: from EU $100K/year (often not the case)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Technological development financed via OBPS-SG member institutions who receive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party funding “in the name of OBPS”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But: 3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party funding “in the name of OBPS” cannot be spent as “promised” because SG members retire from active participation or may need to remove access to the grant resources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Potential donations need to be “filtered” through OBPS members - may not be attractive to donors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Vision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14183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26126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Add to OBPS a legal entity which can act as a full partner in EU and other grants</a:t>
            </a:r>
            <a:endParaRPr/>
          </a:p>
          <a:p>
            <a:pPr indent="-214183" lvl="0" marL="2286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ct val="126126"/>
              <a:buChar char="•"/>
            </a:pPr>
            <a:r>
              <a:rPr b="1" i="1" lang="en-US" sz="2400">
                <a:latin typeface="Arial"/>
                <a:ea typeface="Arial"/>
                <a:cs typeface="Arial"/>
                <a:sym typeface="Arial"/>
              </a:rPr>
              <a:t>Course of action:</a:t>
            </a:r>
            <a:endParaRPr/>
          </a:p>
          <a:p>
            <a:pPr indent="-214183" lvl="1" marL="6858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ct val="126126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Establishment of an int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AISBL has a seat on the OBPS-SG (e.g. observer or ex-officio)</a:t>
            </a:r>
            <a:endParaRPr/>
          </a:p>
          <a:p>
            <a:pPr indent="-391983" lvl="1" marL="9144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ct val="126126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IODE &amp; GOOS have a seat in the board of the AISBL (e.g. observer or ex-officio)</a:t>
            </a:r>
            <a:endParaRPr/>
          </a:p>
          <a:p>
            <a:pPr indent="-391983" lvl="1" marL="9144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ct val="126126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SG-OBPS member institutions be also AISBL members (e.g. no/low member fee)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14183" lvl="1" marL="6858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ct val="126126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ernational association (AISBL) closely linked to the IOC OBPS project</a:t>
            </a:r>
            <a:endParaRPr/>
          </a:p>
          <a:p>
            <a:pPr indent="-214183" lvl="0" marL="2286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ct val="126126"/>
              <a:buChar char="•"/>
            </a:pPr>
            <a:r>
              <a:rPr b="1" i="1" lang="en-US" sz="2400">
                <a:latin typeface="Arial"/>
                <a:ea typeface="Arial"/>
                <a:cs typeface="Arial"/>
                <a:sym typeface="Arial"/>
              </a:rPr>
              <a:t>Possible options for close link IOC-OBPS &amp; AISBL:</a:t>
            </a:r>
            <a:endParaRPr/>
          </a:p>
          <a:p>
            <a:pPr indent="-214183" lvl="1" marL="685800" rtl="0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126126"/>
              <a:buChar char="•"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838200" y="14238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Strengths</a:t>
            </a:r>
            <a:endParaRPr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488689" y="1295862"/>
            <a:ext cx="11214622" cy="4966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AISBL enable direct and committed funding via:</a:t>
            </a: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research grants, donations, sponsorship, commercial/industrial operations (e.g. organizing paid lectures, seminars, selling products in order to gain publicity or to increase income), membership fees?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AISBL can receive smaller grants (&lt;100k€/year IOC).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AISBL can provide a stable platform for funding continuity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Tight link between AISBL &amp; IOC OBPS (mutual observer status) can be established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Sponsor for setup-up and initial operating expenses identified (IEEE)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AISBL expands viewpoint of OBPS as a stable and sustained organization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Overhead from research grants to cover AISBL overhead &amp; coordination costs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Weaknesses</a:t>
            </a:r>
            <a:endParaRPr/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Tax declaration on annual basis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Additional personal efforts, responsibilities and liabilities will be needed to operate the AISBL including organization meetings, registration with the EC and other sponsor organizations, etc.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Clarity of relations between OBPS/OP and AISBL branding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Opportunities</a:t>
            </a:r>
            <a:endParaRPr/>
          </a:p>
        </p:txBody>
      </p:sp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The AISBL may unlock a wide spectrum of resources for continued and targeted development of the OBPS system components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Subscriber models for funding may be possible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Spending part of the overhead from grants on coordination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00"/>
              <a:buNone/>
            </a:pP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Threats</a:t>
            </a:r>
            <a:endParaRPr/>
          </a:p>
        </p:txBody>
      </p:sp>
      <p:sp>
        <p:nvSpPr>
          <p:cNvPr id="123" name="Google Shape;1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Need to assess consistency with IOC governance of the OBPS project – is there a need to adapt the OBPS governance? (to be approved by IOC)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Compliance with administrative regulations is needed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Financial accountancy firm may change over time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Competing interests between Members of AISBL and the legal entity AISBL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Costs involved </a:t>
            </a:r>
            <a:br>
              <a:rPr lang="en-US"/>
            </a:br>
            <a:r>
              <a:rPr lang="en-US" sz="2000"/>
              <a:t>(e.g. Kock &amp; Partner + “Belgische Treuhand”)</a:t>
            </a:r>
            <a:endParaRPr sz="2800"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636182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en-US" sz="2400">
                <a:latin typeface="Arial"/>
                <a:ea typeface="Arial"/>
                <a:cs typeface="Arial"/>
                <a:sym typeface="Arial"/>
              </a:rPr>
              <a:t>Establishing Association: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30000" lang="en-US" sz="24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draft articles of Association: 1.300€</a:t>
            </a: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(adjustments: 175€ hourly rate)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Notarization of the founding act: 2.500€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Other assistance: 175€ hourly rate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1" i="1" lang="en-US" sz="2400">
                <a:latin typeface="Arial"/>
                <a:ea typeface="Arial"/>
                <a:cs typeface="Arial"/>
                <a:sym typeface="Arial"/>
              </a:rPr>
              <a:t>Annual: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Tax declarations: 1.000€ flat rate per year </a:t>
            </a: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(may need adjustment if reporting volume large)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Additional tax/accounting service: 165€ hourly rate</a:t>
            </a:r>
            <a:endParaRPr/>
          </a:p>
          <a:p>
            <a:pPr indent="-165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49172f591_0_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Steps to be taken</a:t>
            </a:r>
            <a:endParaRPr/>
          </a:p>
        </p:txBody>
      </p:sp>
      <p:sp>
        <p:nvSpPr>
          <p:cNvPr id="135" name="Google Shape;135;gf49172f591_0_7"/>
          <p:cNvSpPr txBox="1"/>
          <p:nvPr>
            <p:ph idx="1" type="body"/>
          </p:nvPr>
        </p:nvSpPr>
        <p:spPr>
          <a:xfrm>
            <a:off x="838200" y="1506647"/>
            <a:ext cx="10515600" cy="4986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Identify OBPS members with interest to get involved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Name of AISBL? (OBPS-AISBL?)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Identify partner in Belgium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Drafting two documents</a:t>
            </a:r>
            <a:endParaRPr/>
          </a:p>
          <a:p>
            <a:pPr indent="-457200" lvl="1" marL="10287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b="1" i="1" lang="en-US">
                <a:latin typeface="Arial"/>
                <a:ea typeface="Arial"/>
                <a:cs typeface="Arial"/>
                <a:sym typeface="Arial"/>
              </a:rPr>
              <a:t>Articles of Association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-&gt; mostly a lawyer/OBPS dialogue </a:t>
            </a:r>
            <a:endParaRPr/>
          </a:p>
          <a:p>
            <a:pPr indent="-457200" lvl="1" marL="10287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b="1" i="1" lang="en-US">
                <a:latin typeface="Arial"/>
                <a:ea typeface="Arial"/>
                <a:cs typeface="Arial"/>
                <a:sym typeface="Arial"/>
              </a:rPr>
              <a:t>Internal Rules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-&gt; OBPS internal modalities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Develop governance model &amp; modalities for membership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Identify funding members (minimum two; one from Belgium)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Dialogue with lawyer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Publish documents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AISBL established – apply for grants!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2022-07-13T03:09:05Z</dcterms:created>
  <dc:creator>Jay Pearlman</dc:creator>
</cp:coreProperties>
</file>