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15"/>
  </p:notesMasterIdLst>
  <p:handoutMasterIdLst>
    <p:handoutMasterId r:id="rId16"/>
  </p:handoutMasterIdLst>
  <p:sldIdLst>
    <p:sldId id="336" r:id="rId2"/>
    <p:sldId id="442" r:id="rId3"/>
    <p:sldId id="337" r:id="rId4"/>
    <p:sldId id="440" r:id="rId5"/>
    <p:sldId id="339" r:id="rId6"/>
    <p:sldId id="454" r:id="rId7"/>
    <p:sldId id="435" r:id="rId8"/>
    <p:sldId id="453" r:id="rId9"/>
    <p:sldId id="436" r:id="rId10"/>
    <p:sldId id="358" r:id="rId11"/>
    <p:sldId id="397" r:id="rId12"/>
    <p:sldId id="400" r:id="rId13"/>
    <p:sldId id="455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CC00"/>
    <a:srgbClr val="003399"/>
    <a:srgbClr val="141400"/>
    <a:srgbClr val="FF3300"/>
    <a:srgbClr val="0033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5423" autoAdjust="0"/>
  </p:normalViewPr>
  <p:slideViewPr>
    <p:cSldViewPr>
      <p:cViewPr varScale="1">
        <p:scale>
          <a:sx n="109" d="100"/>
          <a:sy n="109" d="100"/>
        </p:scale>
        <p:origin x="951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0"/>
    </p:cViewPr>
  </p:sorterViewPr>
  <p:notesViewPr>
    <p:cSldViewPr>
      <p:cViewPr varScale="1">
        <p:scale>
          <a:sx n="53" d="100"/>
          <a:sy n="53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FAAC0-DB4D-404A-BBC9-20EDE310A6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1053F-4FEF-4235-8772-351318C50E66}">
      <dgm:prSet phldrT="[Texto]"/>
      <dgm:spPr>
        <a:solidFill>
          <a:schemeClr val="accent4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Reptiles</a:t>
          </a:r>
        </a:p>
      </dgm:t>
    </dgm:pt>
    <dgm:pt modelId="{B8A78A86-3025-44A6-8B6E-477AF1CBF997}" type="parTrans" cxnId="{654DE277-9386-42EC-A640-541C99828A0E}">
      <dgm:prSet/>
      <dgm:spPr/>
      <dgm:t>
        <a:bodyPr/>
        <a:lstStyle/>
        <a:p>
          <a:endParaRPr lang="en-US"/>
        </a:p>
      </dgm:t>
    </dgm:pt>
    <dgm:pt modelId="{7F9D2307-60B6-4D4F-A116-B1AD0DD12ECA}" type="sibTrans" cxnId="{654DE277-9386-42EC-A640-541C99828A0E}">
      <dgm:prSet/>
      <dgm:spPr/>
      <dgm:t>
        <a:bodyPr/>
        <a:lstStyle/>
        <a:p>
          <a:endParaRPr lang="en-US"/>
        </a:p>
      </dgm:t>
    </dgm:pt>
    <dgm:pt modelId="{A5BA75CA-2805-4B84-B7A8-5631F0BCCF72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35 sp.</a:t>
          </a:r>
        </a:p>
      </dgm:t>
    </dgm:pt>
    <dgm:pt modelId="{D44063CB-CACA-468A-BBAE-5F972D8552FF}" type="parTrans" cxnId="{37D8F421-17F2-4467-AAFD-96E1714E71D1}">
      <dgm:prSet/>
      <dgm:spPr/>
      <dgm:t>
        <a:bodyPr/>
        <a:lstStyle/>
        <a:p>
          <a:endParaRPr lang="en-US"/>
        </a:p>
      </dgm:t>
    </dgm:pt>
    <dgm:pt modelId="{88495035-40E2-400E-B787-722A7423709F}" type="sibTrans" cxnId="{37D8F421-17F2-4467-AAFD-96E1714E71D1}">
      <dgm:prSet/>
      <dgm:spPr/>
      <dgm:t>
        <a:bodyPr/>
        <a:lstStyle/>
        <a:p>
          <a:endParaRPr lang="en-US"/>
        </a:p>
      </dgm:t>
    </dgm:pt>
    <dgm:pt modelId="{B7C80A29-9B49-43CC-8DE2-85BBEF6C8AC1}">
      <dgm:prSet phldrT="[Texto]"/>
      <dgm:spPr>
        <a:solidFill>
          <a:schemeClr val="accent4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Mamíferos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02B0F-4C10-4C06-A4A7-90D0E396E631}" type="parTrans" cxnId="{A032CA8F-2B5F-4DEE-9B3B-4685CCB043EE}">
      <dgm:prSet/>
      <dgm:spPr/>
      <dgm:t>
        <a:bodyPr/>
        <a:lstStyle/>
        <a:p>
          <a:endParaRPr lang="en-US"/>
        </a:p>
      </dgm:t>
    </dgm:pt>
    <dgm:pt modelId="{F2BD1095-5408-4FB0-BEB2-91B111B91A0A}" type="sibTrans" cxnId="{A032CA8F-2B5F-4DEE-9B3B-4685CCB043EE}">
      <dgm:prSet/>
      <dgm:spPr/>
      <dgm:t>
        <a:bodyPr/>
        <a:lstStyle/>
        <a:p>
          <a:endParaRPr lang="en-US"/>
        </a:p>
      </dgm:t>
    </dgm:pt>
    <dgm:pt modelId="{6759C8E4-9757-4451-8C2D-77F86B93510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18 sp.</a:t>
          </a:r>
        </a:p>
      </dgm:t>
    </dgm:pt>
    <dgm:pt modelId="{3D64EFEE-42B4-44FD-BDBF-EBEC58C86A9B}" type="parTrans" cxnId="{2C9F76F6-D0FB-42DB-B463-449029A6D5CE}">
      <dgm:prSet/>
      <dgm:spPr/>
      <dgm:t>
        <a:bodyPr/>
        <a:lstStyle/>
        <a:p>
          <a:endParaRPr lang="en-US"/>
        </a:p>
      </dgm:t>
    </dgm:pt>
    <dgm:pt modelId="{A8DEB8C0-94CE-497F-90D4-4CB2E6C1025B}" type="sibTrans" cxnId="{2C9F76F6-D0FB-42DB-B463-449029A6D5CE}">
      <dgm:prSet/>
      <dgm:spPr/>
      <dgm:t>
        <a:bodyPr/>
        <a:lstStyle/>
        <a:p>
          <a:endParaRPr lang="en-US"/>
        </a:p>
      </dgm:t>
    </dgm:pt>
    <dgm:pt modelId="{CB6992BD-36E8-41D0-A3CC-168CB1EACEF9}">
      <dgm:prSet phldrT="[Texto]"/>
      <dgm:spPr>
        <a:solidFill>
          <a:schemeClr val="accent4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Aves</a:t>
          </a:r>
        </a:p>
      </dgm:t>
    </dgm:pt>
    <dgm:pt modelId="{1FD2C0AC-92B5-4B32-A570-3F65BC569EE2}" type="parTrans" cxnId="{2A99A0EA-065A-4330-BF12-F9388B2896EE}">
      <dgm:prSet/>
      <dgm:spPr/>
      <dgm:t>
        <a:bodyPr/>
        <a:lstStyle/>
        <a:p>
          <a:endParaRPr lang="en-US"/>
        </a:p>
      </dgm:t>
    </dgm:pt>
    <dgm:pt modelId="{8E816FD0-43B7-4A05-B568-853494A8CD3A}" type="sibTrans" cxnId="{2A99A0EA-065A-4330-BF12-F9388B2896EE}">
      <dgm:prSet/>
      <dgm:spPr/>
      <dgm:t>
        <a:bodyPr/>
        <a:lstStyle/>
        <a:p>
          <a:endParaRPr lang="en-US"/>
        </a:p>
      </dgm:t>
    </dgm:pt>
    <dgm:pt modelId="{934C5649-2908-4DAF-A19E-31C19C71B5BD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213 sp.</a:t>
          </a:r>
        </a:p>
      </dgm:t>
    </dgm:pt>
    <dgm:pt modelId="{056245B7-F5D9-4DF8-9757-BDD4BA373D55}" type="parTrans" cxnId="{EA2CF50F-535A-4894-829E-DC72916B23DA}">
      <dgm:prSet/>
      <dgm:spPr/>
      <dgm:t>
        <a:bodyPr/>
        <a:lstStyle/>
        <a:p>
          <a:endParaRPr lang="en-US"/>
        </a:p>
      </dgm:t>
    </dgm:pt>
    <dgm:pt modelId="{FFDC09A7-CF40-4D88-9363-006C2BD1C1BA}" type="sibTrans" cxnId="{EA2CF50F-535A-4894-829E-DC72916B23DA}">
      <dgm:prSet/>
      <dgm:spPr/>
      <dgm:t>
        <a:bodyPr/>
        <a:lstStyle/>
        <a:p>
          <a:endParaRPr lang="en-US"/>
        </a:p>
      </dgm:t>
    </dgm:pt>
    <dgm:pt modelId="{8CD5E232-DFBE-4CF5-8198-EA55139AABD2}" type="pres">
      <dgm:prSet presAssocID="{750FAAC0-DB4D-404A-BBC9-20EDE310A61B}" presName="Name0" presStyleCnt="0">
        <dgm:presLayoutVars>
          <dgm:dir/>
          <dgm:animLvl val="lvl"/>
          <dgm:resizeHandles val="exact"/>
        </dgm:presLayoutVars>
      </dgm:prSet>
      <dgm:spPr/>
    </dgm:pt>
    <dgm:pt modelId="{D5B9DFDD-1F99-4923-9DC0-0522327562B0}" type="pres">
      <dgm:prSet presAssocID="{1991053F-4FEF-4235-8772-351318C50E66}" presName="composite" presStyleCnt="0"/>
      <dgm:spPr/>
    </dgm:pt>
    <dgm:pt modelId="{57A7B0E0-6723-4485-B152-9A22A8C6CEE6}" type="pres">
      <dgm:prSet presAssocID="{1991053F-4FEF-4235-8772-351318C50E6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FB9DF7-7539-40D7-9656-2449A52D3245}" type="pres">
      <dgm:prSet presAssocID="{1991053F-4FEF-4235-8772-351318C50E66}" presName="desTx" presStyleLbl="alignAccFollowNode1" presStyleIdx="0" presStyleCnt="3">
        <dgm:presLayoutVars>
          <dgm:bulletEnabled val="1"/>
        </dgm:presLayoutVars>
      </dgm:prSet>
      <dgm:spPr/>
    </dgm:pt>
    <dgm:pt modelId="{53986A5C-7B05-40F2-B5A7-42084F5C8CA5}" type="pres">
      <dgm:prSet presAssocID="{7F9D2307-60B6-4D4F-A116-B1AD0DD12ECA}" presName="space" presStyleCnt="0"/>
      <dgm:spPr/>
    </dgm:pt>
    <dgm:pt modelId="{A6A53C77-CEB6-4605-89F6-493275977F08}" type="pres">
      <dgm:prSet presAssocID="{B7C80A29-9B49-43CC-8DE2-85BBEF6C8AC1}" presName="composite" presStyleCnt="0"/>
      <dgm:spPr/>
    </dgm:pt>
    <dgm:pt modelId="{30370D33-1B25-4403-B4DF-5C60244F036F}" type="pres">
      <dgm:prSet presAssocID="{B7C80A29-9B49-43CC-8DE2-85BBEF6C8A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794B9F6-4BD5-423E-B922-E4DCB828A95F}" type="pres">
      <dgm:prSet presAssocID="{B7C80A29-9B49-43CC-8DE2-85BBEF6C8AC1}" presName="desTx" presStyleLbl="alignAccFollowNode1" presStyleIdx="1" presStyleCnt="3">
        <dgm:presLayoutVars>
          <dgm:bulletEnabled val="1"/>
        </dgm:presLayoutVars>
      </dgm:prSet>
      <dgm:spPr/>
    </dgm:pt>
    <dgm:pt modelId="{064989A0-A2A4-4149-9F61-973523E74A2C}" type="pres">
      <dgm:prSet presAssocID="{F2BD1095-5408-4FB0-BEB2-91B111B91A0A}" presName="space" presStyleCnt="0"/>
      <dgm:spPr/>
    </dgm:pt>
    <dgm:pt modelId="{D3519C1D-2334-4FF8-A6B0-3A4B8DAA921C}" type="pres">
      <dgm:prSet presAssocID="{CB6992BD-36E8-41D0-A3CC-168CB1EACEF9}" presName="composite" presStyleCnt="0"/>
      <dgm:spPr/>
    </dgm:pt>
    <dgm:pt modelId="{B7F4B07E-5B8E-436A-8532-BA595EB418E5}" type="pres">
      <dgm:prSet presAssocID="{CB6992BD-36E8-41D0-A3CC-168CB1EACE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1CDFE13-EB8B-4CC0-B4E9-A6506425D408}" type="pres">
      <dgm:prSet presAssocID="{CB6992BD-36E8-41D0-A3CC-168CB1EACEF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A2CF50F-535A-4894-829E-DC72916B23DA}" srcId="{CB6992BD-36E8-41D0-A3CC-168CB1EACEF9}" destId="{934C5649-2908-4DAF-A19E-31C19C71B5BD}" srcOrd="0" destOrd="0" parTransId="{056245B7-F5D9-4DF8-9757-BDD4BA373D55}" sibTransId="{FFDC09A7-CF40-4D88-9363-006C2BD1C1BA}"/>
    <dgm:cxn modelId="{70D35319-C562-4EA1-B135-1D305DF00E71}" type="presOf" srcId="{CB6992BD-36E8-41D0-A3CC-168CB1EACEF9}" destId="{B7F4B07E-5B8E-436A-8532-BA595EB418E5}" srcOrd="0" destOrd="0" presId="urn:microsoft.com/office/officeart/2005/8/layout/hList1"/>
    <dgm:cxn modelId="{37D8F421-17F2-4467-AAFD-96E1714E71D1}" srcId="{1991053F-4FEF-4235-8772-351318C50E66}" destId="{A5BA75CA-2805-4B84-B7A8-5631F0BCCF72}" srcOrd="0" destOrd="0" parTransId="{D44063CB-CACA-468A-BBAE-5F972D8552FF}" sibTransId="{88495035-40E2-400E-B787-722A7423709F}"/>
    <dgm:cxn modelId="{14F0ED36-714F-48A1-A45D-70919E48D88B}" type="presOf" srcId="{B7C80A29-9B49-43CC-8DE2-85BBEF6C8AC1}" destId="{30370D33-1B25-4403-B4DF-5C60244F036F}" srcOrd="0" destOrd="0" presId="urn:microsoft.com/office/officeart/2005/8/layout/hList1"/>
    <dgm:cxn modelId="{076F385D-1F4E-4E00-92FA-F5897D76A4CE}" type="presOf" srcId="{934C5649-2908-4DAF-A19E-31C19C71B5BD}" destId="{91CDFE13-EB8B-4CC0-B4E9-A6506425D408}" srcOrd="0" destOrd="0" presId="urn:microsoft.com/office/officeart/2005/8/layout/hList1"/>
    <dgm:cxn modelId="{795B2E73-CFA3-46A1-BDE0-4F7571611768}" type="presOf" srcId="{1991053F-4FEF-4235-8772-351318C50E66}" destId="{57A7B0E0-6723-4485-B152-9A22A8C6CEE6}" srcOrd="0" destOrd="0" presId="urn:microsoft.com/office/officeart/2005/8/layout/hList1"/>
    <dgm:cxn modelId="{654DE277-9386-42EC-A640-541C99828A0E}" srcId="{750FAAC0-DB4D-404A-BBC9-20EDE310A61B}" destId="{1991053F-4FEF-4235-8772-351318C50E66}" srcOrd="0" destOrd="0" parTransId="{B8A78A86-3025-44A6-8B6E-477AF1CBF997}" sibTransId="{7F9D2307-60B6-4D4F-A116-B1AD0DD12ECA}"/>
    <dgm:cxn modelId="{A032CA8F-2B5F-4DEE-9B3B-4685CCB043EE}" srcId="{750FAAC0-DB4D-404A-BBC9-20EDE310A61B}" destId="{B7C80A29-9B49-43CC-8DE2-85BBEF6C8AC1}" srcOrd="1" destOrd="0" parTransId="{60002B0F-4C10-4C06-A4A7-90D0E396E631}" sibTransId="{F2BD1095-5408-4FB0-BEB2-91B111B91A0A}"/>
    <dgm:cxn modelId="{A0039FAA-1EAF-4D27-A9CE-1F12CE11BD28}" type="presOf" srcId="{A5BA75CA-2805-4B84-B7A8-5631F0BCCF72}" destId="{1AFB9DF7-7539-40D7-9656-2449A52D3245}" srcOrd="0" destOrd="0" presId="urn:microsoft.com/office/officeart/2005/8/layout/hList1"/>
    <dgm:cxn modelId="{14FA75C1-1A81-4966-961A-E753DF04A1D6}" type="presOf" srcId="{750FAAC0-DB4D-404A-BBC9-20EDE310A61B}" destId="{8CD5E232-DFBE-4CF5-8198-EA55139AABD2}" srcOrd="0" destOrd="0" presId="urn:microsoft.com/office/officeart/2005/8/layout/hList1"/>
    <dgm:cxn modelId="{66E6EAD1-D197-4342-B938-8B752DBCF0AE}" type="presOf" srcId="{6759C8E4-9757-4451-8C2D-77F86B935100}" destId="{5794B9F6-4BD5-423E-B922-E4DCB828A95F}" srcOrd="0" destOrd="0" presId="urn:microsoft.com/office/officeart/2005/8/layout/hList1"/>
    <dgm:cxn modelId="{2A99A0EA-065A-4330-BF12-F9388B2896EE}" srcId="{750FAAC0-DB4D-404A-BBC9-20EDE310A61B}" destId="{CB6992BD-36E8-41D0-A3CC-168CB1EACEF9}" srcOrd="2" destOrd="0" parTransId="{1FD2C0AC-92B5-4B32-A570-3F65BC569EE2}" sibTransId="{8E816FD0-43B7-4A05-B568-853494A8CD3A}"/>
    <dgm:cxn modelId="{2C9F76F6-D0FB-42DB-B463-449029A6D5CE}" srcId="{B7C80A29-9B49-43CC-8DE2-85BBEF6C8AC1}" destId="{6759C8E4-9757-4451-8C2D-77F86B935100}" srcOrd="0" destOrd="0" parTransId="{3D64EFEE-42B4-44FD-BDBF-EBEC58C86A9B}" sibTransId="{A8DEB8C0-94CE-497F-90D4-4CB2E6C1025B}"/>
    <dgm:cxn modelId="{7452CFC9-61D0-4FF8-8CD0-A2358E3475CF}" type="presParOf" srcId="{8CD5E232-DFBE-4CF5-8198-EA55139AABD2}" destId="{D5B9DFDD-1F99-4923-9DC0-0522327562B0}" srcOrd="0" destOrd="0" presId="urn:microsoft.com/office/officeart/2005/8/layout/hList1"/>
    <dgm:cxn modelId="{FF663ACA-545C-427F-91B8-8ADAA71D3CBC}" type="presParOf" srcId="{D5B9DFDD-1F99-4923-9DC0-0522327562B0}" destId="{57A7B0E0-6723-4485-B152-9A22A8C6CEE6}" srcOrd="0" destOrd="0" presId="urn:microsoft.com/office/officeart/2005/8/layout/hList1"/>
    <dgm:cxn modelId="{69743C4F-CB1D-4689-A481-B888EF8B8DF9}" type="presParOf" srcId="{D5B9DFDD-1F99-4923-9DC0-0522327562B0}" destId="{1AFB9DF7-7539-40D7-9656-2449A52D3245}" srcOrd="1" destOrd="0" presId="urn:microsoft.com/office/officeart/2005/8/layout/hList1"/>
    <dgm:cxn modelId="{1ED8D2CF-D82E-4FF8-A284-C5605F6466D8}" type="presParOf" srcId="{8CD5E232-DFBE-4CF5-8198-EA55139AABD2}" destId="{53986A5C-7B05-40F2-B5A7-42084F5C8CA5}" srcOrd="1" destOrd="0" presId="urn:microsoft.com/office/officeart/2005/8/layout/hList1"/>
    <dgm:cxn modelId="{D5438AD5-1D6A-4004-A0EC-C83D623E5353}" type="presParOf" srcId="{8CD5E232-DFBE-4CF5-8198-EA55139AABD2}" destId="{A6A53C77-CEB6-4605-89F6-493275977F08}" srcOrd="2" destOrd="0" presId="urn:microsoft.com/office/officeart/2005/8/layout/hList1"/>
    <dgm:cxn modelId="{BF5E2457-E6AD-42DA-BD21-754992D1090F}" type="presParOf" srcId="{A6A53C77-CEB6-4605-89F6-493275977F08}" destId="{30370D33-1B25-4403-B4DF-5C60244F036F}" srcOrd="0" destOrd="0" presId="urn:microsoft.com/office/officeart/2005/8/layout/hList1"/>
    <dgm:cxn modelId="{7A79403C-B0F6-43FB-8548-2D8464DE6C81}" type="presParOf" srcId="{A6A53C77-CEB6-4605-89F6-493275977F08}" destId="{5794B9F6-4BD5-423E-B922-E4DCB828A95F}" srcOrd="1" destOrd="0" presId="urn:microsoft.com/office/officeart/2005/8/layout/hList1"/>
    <dgm:cxn modelId="{2989D059-B9A7-4A44-A58E-6258CFE3D34B}" type="presParOf" srcId="{8CD5E232-DFBE-4CF5-8198-EA55139AABD2}" destId="{064989A0-A2A4-4149-9F61-973523E74A2C}" srcOrd="3" destOrd="0" presId="urn:microsoft.com/office/officeart/2005/8/layout/hList1"/>
    <dgm:cxn modelId="{545501FB-623B-422E-9C0E-FE89AF02F505}" type="presParOf" srcId="{8CD5E232-DFBE-4CF5-8198-EA55139AABD2}" destId="{D3519C1D-2334-4FF8-A6B0-3A4B8DAA921C}" srcOrd="4" destOrd="0" presId="urn:microsoft.com/office/officeart/2005/8/layout/hList1"/>
    <dgm:cxn modelId="{AEF21D1A-B814-41E2-926B-46898BB46B51}" type="presParOf" srcId="{D3519C1D-2334-4FF8-A6B0-3A4B8DAA921C}" destId="{B7F4B07E-5B8E-436A-8532-BA595EB418E5}" srcOrd="0" destOrd="0" presId="urn:microsoft.com/office/officeart/2005/8/layout/hList1"/>
    <dgm:cxn modelId="{C519B545-383C-47D0-A205-DAA233C27844}" type="presParOf" srcId="{D3519C1D-2334-4FF8-A6B0-3A4B8DAA921C}" destId="{91CDFE13-EB8B-4CC0-B4E9-A6506425D4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FAAC0-DB4D-404A-BBC9-20EDE310A6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1053F-4FEF-4235-8772-351318C50E66}">
      <dgm:prSet phldrT="[Texto]" custT="1"/>
      <dgm:spPr>
        <a:solidFill>
          <a:schemeClr val="accent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Esponjas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78A86-3025-44A6-8B6E-477AF1CBF997}" type="parTrans" cxnId="{654DE277-9386-42EC-A640-541C99828A0E}">
      <dgm:prSet/>
      <dgm:spPr/>
      <dgm:t>
        <a:bodyPr/>
        <a:lstStyle/>
        <a:p>
          <a:endParaRPr lang="en-US"/>
        </a:p>
      </dgm:t>
    </dgm:pt>
    <dgm:pt modelId="{7F9D2307-60B6-4D4F-A116-B1AD0DD12ECA}" type="sibTrans" cxnId="{654DE277-9386-42EC-A640-541C99828A0E}">
      <dgm:prSet/>
      <dgm:spPr/>
      <dgm:t>
        <a:bodyPr/>
        <a:lstStyle/>
        <a:p>
          <a:endParaRPr lang="en-US"/>
        </a:p>
      </dgm:t>
    </dgm:pt>
    <dgm:pt modelId="{A5BA75CA-2805-4B84-B7A8-5631F0BCCF72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39 sp.</a:t>
          </a:r>
        </a:p>
      </dgm:t>
    </dgm:pt>
    <dgm:pt modelId="{D44063CB-CACA-468A-BBAE-5F972D8552FF}" type="parTrans" cxnId="{37D8F421-17F2-4467-AAFD-96E1714E71D1}">
      <dgm:prSet/>
      <dgm:spPr/>
      <dgm:t>
        <a:bodyPr/>
        <a:lstStyle/>
        <a:p>
          <a:endParaRPr lang="en-US"/>
        </a:p>
      </dgm:t>
    </dgm:pt>
    <dgm:pt modelId="{88495035-40E2-400E-B787-722A7423709F}" type="sibTrans" cxnId="{37D8F421-17F2-4467-AAFD-96E1714E71D1}">
      <dgm:prSet/>
      <dgm:spPr/>
      <dgm:t>
        <a:bodyPr/>
        <a:lstStyle/>
        <a:p>
          <a:endParaRPr lang="en-US"/>
        </a:p>
      </dgm:t>
    </dgm:pt>
    <dgm:pt modelId="{B7C80A29-9B49-43CC-8DE2-85BBEF6C8AC1}">
      <dgm:prSet phldrT="[Texto]" custT="1"/>
      <dgm:spPr>
        <a:solidFill>
          <a:schemeClr val="accent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Corales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02B0F-4C10-4C06-A4A7-90D0E396E631}" type="parTrans" cxnId="{A032CA8F-2B5F-4DEE-9B3B-4685CCB043EE}">
      <dgm:prSet/>
      <dgm:spPr/>
      <dgm:t>
        <a:bodyPr/>
        <a:lstStyle/>
        <a:p>
          <a:endParaRPr lang="en-US"/>
        </a:p>
      </dgm:t>
    </dgm:pt>
    <dgm:pt modelId="{F2BD1095-5408-4FB0-BEB2-91B111B91A0A}" type="sibTrans" cxnId="{A032CA8F-2B5F-4DEE-9B3B-4685CCB043EE}">
      <dgm:prSet/>
      <dgm:spPr/>
      <dgm:t>
        <a:bodyPr/>
        <a:lstStyle/>
        <a:p>
          <a:endParaRPr lang="en-US"/>
        </a:p>
      </dgm:t>
    </dgm:pt>
    <dgm:pt modelId="{6759C8E4-9757-4451-8C2D-77F86B935100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42 sp.</a:t>
          </a:r>
        </a:p>
      </dgm:t>
    </dgm:pt>
    <dgm:pt modelId="{3D64EFEE-42B4-44FD-BDBF-EBEC58C86A9B}" type="parTrans" cxnId="{2C9F76F6-D0FB-42DB-B463-449029A6D5CE}">
      <dgm:prSet/>
      <dgm:spPr/>
      <dgm:t>
        <a:bodyPr/>
        <a:lstStyle/>
        <a:p>
          <a:endParaRPr lang="en-US"/>
        </a:p>
      </dgm:t>
    </dgm:pt>
    <dgm:pt modelId="{A8DEB8C0-94CE-497F-90D4-4CB2E6C1025B}" type="sibTrans" cxnId="{2C9F76F6-D0FB-42DB-B463-449029A6D5CE}">
      <dgm:prSet/>
      <dgm:spPr/>
      <dgm:t>
        <a:bodyPr/>
        <a:lstStyle/>
        <a:p>
          <a:endParaRPr lang="en-US"/>
        </a:p>
      </dgm:t>
    </dgm:pt>
    <dgm:pt modelId="{CB6992BD-36E8-41D0-A3CC-168CB1EACEF9}">
      <dgm:prSet phldrT="[Texto]" custT="1"/>
      <dgm:spPr>
        <a:solidFill>
          <a:schemeClr val="accent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Peces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2C0AC-92B5-4B32-A570-3F65BC569EE2}" type="parTrans" cxnId="{2A99A0EA-065A-4330-BF12-F9388B2896EE}">
      <dgm:prSet/>
      <dgm:spPr/>
      <dgm:t>
        <a:bodyPr/>
        <a:lstStyle/>
        <a:p>
          <a:endParaRPr lang="en-US"/>
        </a:p>
      </dgm:t>
    </dgm:pt>
    <dgm:pt modelId="{8E816FD0-43B7-4A05-B568-853494A8CD3A}" type="sibTrans" cxnId="{2A99A0EA-065A-4330-BF12-F9388B2896EE}">
      <dgm:prSet/>
      <dgm:spPr/>
      <dgm:t>
        <a:bodyPr/>
        <a:lstStyle/>
        <a:p>
          <a:endParaRPr lang="en-US"/>
        </a:p>
      </dgm:t>
    </dgm:pt>
    <dgm:pt modelId="{934C5649-2908-4DAF-A19E-31C19C71B5BD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201 sp.</a:t>
          </a:r>
        </a:p>
      </dgm:t>
    </dgm:pt>
    <dgm:pt modelId="{056245B7-F5D9-4DF8-9757-BDD4BA373D55}" type="parTrans" cxnId="{EA2CF50F-535A-4894-829E-DC72916B23DA}">
      <dgm:prSet/>
      <dgm:spPr/>
      <dgm:t>
        <a:bodyPr/>
        <a:lstStyle/>
        <a:p>
          <a:endParaRPr lang="en-US"/>
        </a:p>
      </dgm:t>
    </dgm:pt>
    <dgm:pt modelId="{FFDC09A7-CF40-4D88-9363-006C2BD1C1BA}" type="sibTrans" cxnId="{EA2CF50F-535A-4894-829E-DC72916B23DA}">
      <dgm:prSet/>
      <dgm:spPr/>
      <dgm:t>
        <a:bodyPr/>
        <a:lstStyle/>
        <a:p>
          <a:endParaRPr lang="en-US"/>
        </a:p>
      </dgm:t>
    </dgm:pt>
    <dgm:pt modelId="{8CD5E232-DFBE-4CF5-8198-EA55139AABD2}" type="pres">
      <dgm:prSet presAssocID="{750FAAC0-DB4D-404A-BBC9-20EDE310A61B}" presName="Name0" presStyleCnt="0">
        <dgm:presLayoutVars>
          <dgm:dir/>
          <dgm:animLvl val="lvl"/>
          <dgm:resizeHandles val="exact"/>
        </dgm:presLayoutVars>
      </dgm:prSet>
      <dgm:spPr/>
    </dgm:pt>
    <dgm:pt modelId="{D5B9DFDD-1F99-4923-9DC0-0522327562B0}" type="pres">
      <dgm:prSet presAssocID="{1991053F-4FEF-4235-8772-351318C50E66}" presName="composite" presStyleCnt="0"/>
      <dgm:spPr/>
    </dgm:pt>
    <dgm:pt modelId="{57A7B0E0-6723-4485-B152-9A22A8C6CEE6}" type="pres">
      <dgm:prSet presAssocID="{1991053F-4FEF-4235-8772-351318C50E6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FB9DF7-7539-40D7-9656-2449A52D3245}" type="pres">
      <dgm:prSet presAssocID="{1991053F-4FEF-4235-8772-351318C50E66}" presName="desTx" presStyleLbl="alignAccFollowNode1" presStyleIdx="0" presStyleCnt="3">
        <dgm:presLayoutVars>
          <dgm:bulletEnabled val="1"/>
        </dgm:presLayoutVars>
      </dgm:prSet>
      <dgm:spPr/>
    </dgm:pt>
    <dgm:pt modelId="{53986A5C-7B05-40F2-B5A7-42084F5C8CA5}" type="pres">
      <dgm:prSet presAssocID="{7F9D2307-60B6-4D4F-A116-B1AD0DD12ECA}" presName="space" presStyleCnt="0"/>
      <dgm:spPr/>
    </dgm:pt>
    <dgm:pt modelId="{A6A53C77-CEB6-4605-89F6-493275977F08}" type="pres">
      <dgm:prSet presAssocID="{B7C80A29-9B49-43CC-8DE2-85BBEF6C8AC1}" presName="composite" presStyleCnt="0"/>
      <dgm:spPr/>
    </dgm:pt>
    <dgm:pt modelId="{30370D33-1B25-4403-B4DF-5C60244F036F}" type="pres">
      <dgm:prSet presAssocID="{B7C80A29-9B49-43CC-8DE2-85BBEF6C8A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794B9F6-4BD5-423E-B922-E4DCB828A95F}" type="pres">
      <dgm:prSet presAssocID="{B7C80A29-9B49-43CC-8DE2-85BBEF6C8AC1}" presName="desTx" presStyleLbl="alignAccFollowNode1" presStyleIdx="1" presStyleCnt="3">
        <dgm:presLayoutVars>
          <dgm:bulletEnabled val="1"/>
        </dgm:presLayoutVars>
      </dgm:prSet>
      <dgm:spPr/>
    </dgm:pt>
    <dgm:pt modelId="{064989A0-A2A4-4149-9F61-973523E74A2C}" type="pres">
      <dgm:prSet presAssocID="{F2BD1095-5408-4FB0-BEB2-91B111B91A0A}" presName="space" presStyleCnt="0"/>
      <dgm:spPr/>
    </dgm:pt>
    <dgm:pt modelId="{D3519C1D-2334-4FF8-A6B0-3A4B8DAA921C}" type="pres">
      <dgm:prSet presAssocID="{CB6992BD-36E8-41D0-A3CC-168CB1EACEF9}" presName="composite" presStyleCnt="0"/>
      <dgm:spPr/>
    </dgm:pt>
    <dgm:pt modelId="{B7F4B07E-5B8E-436A-8532-BA595EB418E5}" type="pres">
      <dgm:prSet presAssocID="{CB6992BD-36E8-41D0-A3CC-168CB1EACE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1CDFE13-EB8B-4CC0-B4E9-A6506425D408}" type="pres">
      <dgm:prSet presAssocID="{CB6992BD-36E8-41D0-A3CC-168CB1EACEF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A2CF50F-535A-4894-829E-DC72916B23DA}" srcId="{CB6992BD-36E8-41D0-A3CC-168CB1EACEF9}" destId="{934C5649-2908-4DAF-A19E-31C19C71B5BD}" srcOrd="0" destOrd="0" parTransId="{056245B7-F5D9-4DF8-9757-BDD4BA373D55}" sibTransId="{FFDC09A7-CF40-4D88-9363-006C2BD1C1BA}"/>
    <dgm:cxn modelId="{70D35319-C562-4EA1-B135-1D305DF00E71}" type="presOf" srcId="{CB6992BD-36E8-41D0-A3CC-168CB1EACEF9}" destId="{B7F4B07E-5B8E-436A-8532-BA595EB418E5}" srcOrd="0" destOrd="0" presId="urn:microsoft.com/office/officeart/2005/8/layout/hList1"/>
    <dgm:cxn modelId="{37D8F421-17F2-4467-AAFD-96E1714E71D1}" srcId="{1991053F-4FEF-4235-8772-351318C50E66}" destId="{A5BA75CA-2805-4B84-B7A8-5631F0BCCF72}" srcOrd="0" destOrd="0" parTransId="{D44063CB-CACA-468A-BBAE-5F972D8552FF}" sibTransId="{88495035-40E2-400E-B787-722A7423709F}"/>
    <dgm:cxn modelId="{14F0ED36-714F-48A1-A45D-70919E48D88B}" type="presOf" srcId="{B7C80A29-9B49-43CC-8DE2-85BBEF6C8AC1}" destId="{30370D33-1B25-4403-B4DF-5C60244F036F}" srcOrd="0" destOrd="0" presId="urn:microsoft.com/office/officeart/2005/8/layout/hList1"/>
    <dgm:cxn modelId="{076F385D-1F4E-4E00-92FA-F5897D76A4CE}" type="presOf" srcId="{934C5649-2908-4DAF-A19E-31C19C71B5BD}" destId="{91CDFE13-EB8B-4CC0-B4E9-A6506425D408}" srcOrd="0" destOrd="0" presId="urn:microsoft.com/office/officeart/2005/8/layout/hList1"/>
    <dgm:cxn modelId="{795B2E73-CFA3-46A1-BDE0-4F7571611768}" type="presOf" srcId="{1991053F-4FEF-4235-8772-351318C50E66}" destId="{57A7B0E0-6723-4485-B152-9A22A8C6CEE6}" srcOrd="0" destOrd="0" presId="urn:microsoft.com/office/officeart/2005/8/layout/hList1"/>
    <dgm:cxn modelId="{654DE277-9386-42EC-A640-541C99828A0E}" srcId="{750FAAC0-DB4D-404A-BBC9-20EDE310A61B}" destId="{1991053F-4FEF-4235-8772-351318C50E66}" srcOrd="0" destOrd="0" parTransId="{B8A78A86-3025-44A6-8B6E-477AF1CBF997}" sibTransId="{7F9D2307-60B6-4D4F-A116-B1AD0DD12ECA}"/>
    <dgm:cxn modelId="{A032CA8F-2B5F-4DEE-9B3B-4685CCB043EE}" srcId="{750FAAC0-DB4D-404A-BBC9-20EDE310A61B}" destId="{B7C80A29-9B49-43CC-8DE2-85BBEF6C8AC1}" srcOrd="1" destOrd="0" parTransId="{60002B0F-4C10-4C06-A4A7-90D0E396E631}" sibTransId="{F2BD1095-5408-4FB0-BEB2-91B111B91A0A}"/>
    <dgm:cxn modelId="{A0039FAA-1EAF-4D27-A9CE-1F12CE11BD28}" type="presOf" srcId="{A5BA75CA-2805-4B84-B7A8-5631F0BCCF72}" destId="{1AFB9DF7-7539-40D7-9656-2449A52D3245}" srcOrd="0" destOrd="0" presId="urn:microsoft.com/office/officeart/2005/8/layout/hList1"/>
    <dgm:cxn modelId="{14FA75C1-1A81-4966-961A-E753DF04A1D6}" type="presOf" srcId="{750FAAC0-DB4D-404A-BBC9-20EDE310A61B}" destId="{8CD5E232-DFBE-4CF5-8198-EA55139AABD2}" srcOrd="0" destOrd="0" presId="urn:microsoft.com/office/officeart/2005/8/layout/hList1"/>
    <dgm:cxn modelId="{66E6EAD1-D197-4342-B938-8B752DBCF0AE}" type="presOf" srcId="{6759C8E4-9757-4451-8C2D-77F86B935100}" destId="{5794B9F6-4BD5-423E-B922-E4DCB828A95F}" srcOrd="0" destOrd="0" presId="urn:microsoft.com/office/officeart/2005/8/layout/hList1"/>
    <dgm:cxn modelId="{2A99A0EA-065A-4330-BF12-F9388B2896EE}" srcId="{750FAAC0-DB4D-404A-BBC9-20EDE310A61B}" destId="{CB6992BD-36E8-41D0-A3CC-168CB1EACEF9}" srcOrd="2" destOrd="0" parTransId="{1FD2C0AC-92B5-4B32-A570-3F65BC569EE2}" sibTransId="{8E816FD0-43B7-4A05-B568-853494A8CD3A}"/>
    <dgm:cxn modelId="{2C9F76F6-D0FB-42DB-B463-449029A6D5CE}" srcId="{B7C80A29-9B49-43CC-8DE2-85BBEF6C8AC1}" destId="{6759C8E4-9757-4451-8C2D-77F86B935100}" srcOrd="0" destOrd="0" parTransId="{3D64EFEE-42B4-44FD-BDBF-EBEC58C86A9B}" sibTransId="{A8DEB8C0-94CE-497F-90D4-4CB2E6C1025B}"/>
    <dgm:cxn modelId="{7452CFC9-61D0-4FF8-8CD0-A2358E3475CF}" type="presParOf" srcId="{8CD5E232-DFBE-4CF5-8198-EA55139AABD2}" destId="{D5B9DFDD-1F99-4923-9DC0-0522327562B0}" srcOrd="0" destOrd="0" presId="urn:microsoft.com/office/officeart/2005/8/layout/hList1"/>
    <dgm:cxn modelId="{FF663ACA-545C-427F-91B8-8ADAA71D3CBC}" type="presParOf" srcId="{D5B9DFDD-1F99-4923-9DC0-0522327562B0}" destId="{57A7B0E0-6723-4485-B152-9A22A8C6CEE6}" srcOrd="0" destOrd="0" presId="urn:microsoft.com/office/officeart/2005/8/layout/hList1"/>
    <dgm:cxn modelId="{69743C4F-CB1D-4689-A481-B888EF8B8DF9}" type="presParOf" srcId="{D5B9DFDD-1F99-4923-9DC0-0522327562B0}" destId="{1AFB9DF7-7539-40D7-9656-2449A52D3245}" srcOrd="1" destOrd="0" presId="urn:microsoft.com/office/officeart/2005/8/layout/hList1"/>
    <dgm:cxn modelId="{1ED8D2CF-D82E-4FF8-A284-C5605F6466D8}" type="presParOf" srcId="{8CD5E232-DFBE-4CF5-8198-EA55139AABD2}" destId="{53986A5C-7B05-40F2-B5A7-42084F5C8CA5}" srcOrd="1" destOrd="0" presId="urn:microsoft.com/office/officeart/2005/8/layout/hList1"/>
    <dgm:cxn modelId="{D5438AD5-1D6A-4004-A0EC-C83D623E5353}" type="presParOf" srcId="{8CD5E232-DFBE-4CF5-8198-EA55139AABD2}" destId="{A6A53C77-CEB6-4605-89F6-493275977F08}" srcOrd="2" destOrd="0" presId="urn:microsoft.com/office/officeart/2005/8/layout/hList1"/>
    <dgm:cxn modelId="{BF5E2457-E6AD-42DA-BD21-754992D1090F}" type="presParOf" srcId="{A6A53C77-CEB6-4605-89F6-493275977F08}" destId="{30370D33-1B25-4403-B4DF-5C60244F036F}" srcOrd="0" destOrd="0" presId="urn:microsoft.com/office/officeart/2005/8/layout/hList1"/>
    <dgm:cxn modelId="{7A79403C-B0F6-43FB-8548-2D8464DE6C81}" type="presParOf" srcId="{A6A53C77-CEB6-4605-89F6-493275977F08}" destId="{5794B9F6-4BD5-423E-B922-E4DCB828A95F}" srcOrd="1" destOrd="0" presId="urn:microsoft.com/office/officeart/2005/8/layout/hList1"/>
    <dgm:cxn modelId="{2989D059-B9A7-4A44-A58E-6258CFE3D34B}" type="presParOf" srcId="{8CD5E232-DFBE-4CF5-8198-EA55139AABD2}" destId="{064989A0-A2A4-4149-9F61-973523E74A2C}" srcOrd="3" destOrd="0" presId="urn:microsoft.com/office/officeart/2005/8/layout/hList1"/>
    <dgm:cxn modelId="{545501FB-623B-422E-9C0E-FE89AF02F505}" type="presParOf" srcId="{8CD5E232-DFBE-4CF5-8198-EA55139AABD2}" destId="{D3519C1D-2334-4FF8-A6B0-3A4B8DAA921C}" srcOrd="4" destOrd="0" presId="urn:microsoft.com/office/officeart/2005/8/layout/hList1"/>
    <dgm:cxn modelId="{AEF21D1A-B814-41E2-926B-46898BB46B51}" type="presParOf" srcId="{D3519C1D-2334-4FF8-A6B0-3A4B8DAA921C}" destId="{B7F4B07E-5B8E-436A-8532-BA595EB418E5}" srcOrd="0" destOrd="0" presId="urn:microsoft.com/office/officeart/2005/8/layout/hList1"/>
    <dgm:cxn modelId="{C519B545-383C-47D0-A205-DAA233C27844}" type="presParOf" srcId="{D3519C1D-2334-4FF8-A6B0-3A4B8DAA921C}" destId="{91CDFE13-EB8B-4CC0-B4E9-A6506425D4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7B0E0-6723-4485-B152-9A22A8C6CEE6}">
      <dsp:nvSpPr>
        <dsp:cNvPr id="0" name=""/>
        <dsp:cNvSpPr/>
      </dsp:nvSpPr>
      <dsp:spPr>
        <a:xfrm>
          <a:off x="1361" y="11879"/>
          <a:ext cx="1327218" cy="4896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Reptiles</a:t>
          </a:r>
        </a:p>
      </dsp:txBody>
      <dsp:txXfrm>
        <a:off x="1361" y="11879"/>
        <a:ext cx="1327218" cy="489600"/>
      </dsp:txXfrm>
    </dsp:sp>
    <dsp:sp modelId="{1AFB9DF7-7539-40D7-9656-2449A52D3245}">
      <dsp:nvSpPr>
        <dsp:cNvPr id="0" name=""/>
        <dsp:cNvSpPr/>
      </dsp:nvSpPr>
      <dsp:spPr>
        <a:xfrm>
          <a:off x="1361" y="501480"/>
          <a:ext cx="1327218" cy="74663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35 sp.</a:t>
          </a:r>
        </a:p>
      </dsp:txBody>
      <dsp:txXfrm>
        <a:off x="1361" y="501480"/>
        <a:ext cx="1327218" cy="746639"/>
      </dsp:txXfrm>
    </dsp:sp>
    <dsp:sp modelId="{30370D33-1B25-4403-B4DF-5C60244F036F}">
      <dsp:nvSpPr>
        <dsp:cNvPr id="0" name=""/>
        <dsp:cNvSpPr/>
      </dsp:nvSpPr>
      <dsp:spPr>
        <a:xfrm>
          <a:off x="1514390" y="11879"/>
          <a:ext cx="1327218" cy="4896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Mamíferos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4390" y="11879"/>
        <a:ext cx="1327218" cy="489600"/>
      </dsp:txXfrm>
    </dsp:sp>
    <dsp:sp modelId="{5794B9F6-4BD5-423E-B922-E4DCB828A95F}">
      <dsp:nvSpPr>
        <dsp:cNvPr id="0" name=""/>
        <dsp:cNvSpPr/>
      </dsp:nvSpPr>
      <dsp:spPr>
        <a:xfrm>
          <a:off x="1514390" y="501480"/>
          <a:ext cx="1327218" cy="74663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18 sp.</a:t>
          </a:r>
        </a:p>
      </dsp:txBody>
      <dsp:txXfrm>
        <a:off x="1514390" y="501480"/>
        <a:ext cx="1327218" cy="746639"/>
      </dsp:txXfrm>
    </dsp:sp>
    <dsp:sp modelId="{B7F4B07E-5B8E-436A-8532-BA595EB418E5}">
      <dsp:nvSpPr>
        <dsp:cNvPr id="0" name=""/>
        <dsp:cNvSpPr/>
      </dsp:nvSpPr>
      <dsp:spPr>
        <a:xfrm>
          <a:off x="3027420" y="11879"/>
          <a:ext cx="1327218" cy="4896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Aves</a:t>
          </a:r>
        </a:p>
      </dsp:txBody>
      <dsp:txXfrm>
        <a:off x="3027420" y="11879"/>
        <a:ext cx="1327218" cy="489600"/>
      </dsp:txXfrm>
    </dsp:sp>
    <dsp:sp modelId="{91CDFE13-EB8B-4CC0-B4E9-A6506425D408}">
      <dsp:nvSpPr>
        <dsp:cNvPr id="0" name=""/>
        <dsp:cNvSpPr/>
      </dsp:nvSpPr>
      <dsp:spPr>
        <a:xfrm>
          <a:off x="3027420" y="501480"/>
          <a:ext cx="1327218" cy="74663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213 sp.</a:t>
          </a:r>
        </a:p>
      </dsp:txBody>
      <dsp:txXfrm>
        <a:off x="3027420" y="501480"/>
        <a:ext cx="1327218" cy="746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7B0E0-6723-4485-B152-9A22A8C6CEE6}">
      <dsp:nvSpPr>
        <dsp:cNvPr id="0" name=""/>
        <dsp:cNvSpPr/>
      </dsp:nvSpPr>
      <dsp:spPr>
        <a:xfrm>
          <a:off x="1361" y="11879"/>
          <a:ext cx="1327218" cy="4896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Esponjas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1" y="11879"/>
        <a:ext cx="1327218" cy="489600"/>
      </dsp:txXfrm>
    </dsp:sp>
    <dsp:sp modelId="{1AFB9DF7-7539-40D7-9656-2449A52D3245}">
      <dsp:nvSpPr>
        <dsp:cNvPr id="0" name=""/>
        <dsp:cNvSpPr/>
      </dsp:nvSpPr>
      <dsp:spPr>
        <a:xfrm>
          <a:off x="1361" y="501480"/>
          <a:ext cx="1327218" cy="746639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39 sp.</a:t>
          </a:r>
        </a:p>
      </dsp:txBody>
      <dsp:txXfrm>
        <a:off x="1361" y="501480"/>
        <a:ext cx="1327218" cy="746639"/>
      </dsp:txXfrm>
    </dsp:sp>
    <dsp:sp modelId="{30370D33-1B25-4403-B4DF-5C60244F036F}">
      <dsp:nvSpPr>
        <dsp:cNvPr id="0" name=""/>
        <dsp:cNvSpPr/>
      </dsp:nvSpPr>
      <dsp:spPr>
        <a:xfrm>
          <a:off x="1514390" y="11879"/>
          <a:ext cx="1327218" cy="4896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Corales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4390" y="11879"/>
        <a:ext cx="1327218" cy="489600"/>
      </dsp:txXfrm>
    </dsp:sp>
    <dsp:sp modelId="{5794B9F6-4BD5-423E-B922-E4DCB828A95F}">
      <dsp:nvSpPr>
        <dsp:cNvPr id="0" name=""/>
        <dsp:cNvSpPr/>
      </dsp:nvSpPr>
      <dsp:spPr>
        <a:xfrm>
          <a:off x="1514390" y="501480"/>
          <a:ext cx="1327218" cy="746639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42 sp.</a:t>
          </a:r>
        </a:p>
      </dsp:txBody>
      <dsp:txXfrm>
        <a:off x="1514390" y="501480"/>
        <a:ext cx="1327218" cy="746639"/>
      </dsp:txXfrm>
    </dsp:sp>
    <dsp:sp modelId="{B7F4B07E-5B8E-436A-8532-BA595EB418E5}">
      <dsp:nvSpPr>
        <dsp:cNvPr id="0" name=""/>
        <dsp:cNvSpPr/>
      </dsp:nvSpPr>
      <dsp:spPr>
        <a:xfrm>
          <a:off x="3027420" y="11879"/>
          <a:ext cx="1327218" cy="4896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Peces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7420" y="11879"/>
        <a:ext cx="1327218" cy="489600"/>
      </dsp:txXfrm>
    </dsp:sp>
    <dsp:sp modelId="{91CDFE13-EB8B-4CC0-B4E9-A6506425D408}">
      <dsp:nvSpPr>
        <dsp:cNvPr id="0" name=""/>
        <dsp:cNvSpPr/>
      </dsp:nvSpPr>
      <dsp:spPr>
        <a:xfrm>
          <a:off x="3027420" y="501480"/>
          <a:ext cx="1327218" cy="746639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201 sp.</a:t>
          </a:r>
        </a:p>
      </dsp:txBody>
      <dsp:txXfrm>
        <a:off x="3027420" y="501480"/>
        <a:ext cx="1327218" cy="74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1988BB-9C70-4E2D-9969-495D49B62C94}" type="datetimeFigureOut">
              <a:rPr lang="es-ES"/>
              <a:pPr>
                <a:defRPr/>
              </a:pPr>
              <a:t>21/12/2022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6B81BC-1065-46D9-96BB-7427420A3B0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885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2A902AA-ED0A-4241-B7C9-E07CDBAEC3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165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99DBFD-061A-4D32-8887-11E57D5BAB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5F99B98-70E9-42BF-835C-DFF9D85926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3063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8.jpe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19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1500" y="2059661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s-ES" sz="2000" b="1" dirty="0"/>
              <a:t>Taller consultivo COI-MAB 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“Un enfoque integrado de los riesgos costeros y el cambio climático en las Reservas de Biosfera de la UNESCO: Salvar vidas, proteger la biodiversidad”</a:t>
            </a:r>
            <a:endParaRPr lang="en-CA" sz="2000" dirty="0"/>
          </a:p>
          <a:p>
            <a:pPr algn="ctr">
              <a:defRPr/>
            </a:pPr>
            <a:endParaRPr lang="es-ES" sz="2400" b="1" dirty="0">
              <a:cs typeface="+mn-cs"/>
            </a:endParaRPr>
          </a:p>
          <a:p>
            <a:pPr algn="ctr">
              <a:defRPr/>
            </a:pPr>
            <a:r>
              <a:rPr lang="es-ES" sz="2000" b="1" dirty="0">
                <a:cs typeface="+mn-cs"/>
              </a:rPr>
              <a:t>La Habana, 22 de diciembre de 2022</a:t>
            </a:r>
            <a:endParaRPr lang="en-US" sz="2000" dirty="0">
              <a:latin typeface="+mn-lt"/>
              <a:cs typeface="Arial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0" y="900000"/>
            <a:ext cx="120677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G:\Lázaro\Presentaciones\Logos\Logo ECOVIDA.bmp">
            <a:extLst>
              <a:ext uri="{FF2B5EF4-FFF2-40B4-BE49-F238E27FC236}">
                <a16:creationId xmlns:a16="http://schemas.microsoft.com/office/drawing/2014/main" id="{BEE7AD46-3664-4B5D-A0B2-F6A5AEC0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58" y="5400000"/>
            <a:ext cx="322228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Lázaro\Presentaciones\Logos\SNAP.jpg">
            <a:extLst>
              <a:ext uri="{FF2B5EF4-FFF2-40B4-BE49-F238E27FC236}">
                <a16:creationId xmlns:a16="http://schemas.microsoft.com/office/drawing/2014/main" id="{84E2B951-B1B7-4C2C-B3CF-8B41C439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400000"/>
            <a:ext cx="68627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Lázaro\Presentaciones\Logos\Logo CITMA.bmp">
            <a:extLst>
              <a:ext uri="{FF2B5EF4-FFF2-40B4-BE49-F238E27FC236}">
                <a16:creationId xmlns:a16="http://schemas.microsoft.com/office/drawing/2014/main" id="{6F555BCE-8E5F-478E-8C3E-1F138ECC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5400000"/>
            <a:ext cx="44036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Lázaro\Presentaciones\Logos\Logo PN Guanahacabibes (Vertical).bmp">
            <a:extLst>
              <a:ext uri="{FF2B5EF4-FFF2-40B4-BE49-F238E27FC236}">
                <a16:creationId xmlns:a16="http://schemas.microsoft.com/office/drawing/2014/main" id="{D2664063-D51E-47EF-951D-AF0DC3B2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00" y="5400000"/>
            <a:ext cx="57546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Lázaro\Presentaciones\Logos\Logo UNESCO MAB 50 aniversari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00000"/>
            <a:ext cx="21207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3890" y="4648200"/>
            <a:ext cx="785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Reserva de Biosfera Península de Guanahacabibes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6B2D8ED-A01F-4844-89CC-9C6A8914B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5381041"/>
            <a:ext cx="1159322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xfrm>
            <a:off x="228600" y="540000"/>
            <a:ext cx="86868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Huracanes y otros eventos extremos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>
              <a:latin typeface="Constantia" pitchFamily="18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>
              <a:latin typeface="Constantia" pitchFamily="18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>
              <a:latin typeface="Constantia" pitchFamily="18" charset="0"/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>
              <a:latin typeface="Constantia" pitchFamily="18" charset="0"/>
            </a:endParaRPr>
          </a:p>
        </p:txBody>
      </p:sp>
      <p:pic>
        <p:nvPicPr>
          <p:cNvPr id="15367" name="Picture 9" descr="Huracan Ivan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6" y="2376000"/>
            <a:ext cx="2160000" cy="157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0" descr="dvor-n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2376000"/>
            <a:ext cx="2160000" cy="1572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380068" y="1980000"/>
            <a:ext cx="24393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100" dirty="0"/>
              <a:t>Huracán Iván, </a:t>
            </a:r>
          </a:p>
          <a:p>
            <a:pPr algn="ctr" eaLnBrk="1" hangingPunct="1"/>
            <a:r>
              <a:rPr lang="es-ES" sz="1100" dirty="0"/>
              <a:t>13 y 14 de septiembre de 2004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3352800" y="1980000"/>
            <a:ext cx="2438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100" dirty="0"/>
              <a:t>Huracán </a:t>
            </a:r>
            <a:r>
              <a:rPr lang="es-ES" sz="1100" dirty="0" err="1"/>
              <a:t>Wilma</a:t>
            </a:r>
            <a:r>
              <a:rPr lang="es-ES" sz="1100" dirty="0"/>
              <a:t>, </a:t>
            </a:r>
          </a:p>
          <a:p>
            <a:pPr algn="ctr" eaLnBrk="1" hangingPunct="1"/>
            <a:r>
              <a:rPr lang="es-ES" sz="1100" dirty="0"/>
              <a:t>19 al 23 de octubre de 2005</a:t>
            </a:r>
          </a:p>
        </p:txBody>
      </p:sp>
      <p:sp>
        <p:nvSpPr>
          <p:cNvPr id="15372" name="1 Título"/>
          <p:cNvSpPr txBox="1">
            <a:spLocks/>
          </p:cNvSpPr>
          <p:nvPr/>
        </p:nvSpPr>
        <p:spPr bwMode="auto">
          <a:xfrm>
            <a:off x="266700" y="1260000"/>
            <a:ext cx="8662987" cy="6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buFont typeface="Arial" charset="0"/>
              <a:buChar char="•"/>
              <a:defRPr/>
            </a:pPr>
            <a:r>
              <a:rPr lang="es-ES" sz="2000" dirty="0">
                <a:cs typeface="+mn-cs"/>
              </a:rPr>
              <a:t>En los últimos 20 años el territorio de Guanahacabibes ha sido impactado de manera directa por 9 huracanes, de ellos 2 de gran intensidad.</a:t>
            </a:r>
            <a:endParaRPr lang="es-ES" sz="2000" dirty="0">
              <a:latin typeface="Constantia" pitchFamily="18" charset="0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24600" y="1980000"/>
            <a:ext cx="2473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Huracán Michael,</a:t>
            </a:r>
          </a:p>
          <a:p>
            <a:pPr algn="ctr"/>
            <a:r>
              <a:rPr lang="es-ES" sz="1100" dirty="0"/>
              <a:t>8 y 9 de octubre de 2018</a:t>
            </a:r>
            <a:endParaRPr lang="es-US" sz="1100" dirty="0"/>
          </a:p>
        </p:txBody>
      </p:sp>
      <p:pic>
        <p:nvPicPr>
          <p:cNvPr id="3074" name="Picture 2" descr="C:\Users\Lázaro\Desktop\5bbb7c4bebeb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21159"/>
          <a:stretch/>
        </p:blipFill>
        <p:spPr bwMode="auto">
          <a:xfrm>
            <a:off x="6521857" y="2376000"/>
            <a:ext cx="2160000" cy="15719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id="{BD95BA74-9C51-4C7A-92E3-B8A9EFB0019C}"/>
              </a:ext>
            </a:extLst>
          </p:cNvPr>
          <p:cNvSpPr txBox="1">
            <a:spLocks/>
          </p:cNvSpPr>
          <p:nvPr/>
        </p:nvSpPr>
        <p:spPr bwMode="auto">
          <a:xfrm>
            <a:off x="346077" y="4101258"/>
            <a:ext cx="8416924" cy="91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Fuertes vientos.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Inundaciones por intensas lluvias.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/>
              <a:t>Inundaciones costeras por penetraciones del mar.</a:t>
            </a:r>
            <a:endParaRPr lang="es-ES" sz="2000" dirty="0">
              <a:latin typeface="Constantia" pitchFamily="18" charset="0"/>
              <a:cs typeface="+mn-cs"/>
            </a:endParaRPr>
          </a:p>
        </p:txBody>
      </p:sp>
      <p:pic>
        <p:nvPicPr>
          <p:cNvPr id="15" name="Picture 3" descr="G:\Lázaro\Huracán Iván (13.09.2004)\Fotos huracán Iván\Fotos Reynaldo\IMG_0026.JPG">
            <a:extLst>
              <a:ext uri="{FF2B5EF4-FFF2-40B4-BE49-F238E27FC236}">
                <a16:creationId xmlns:a16="http://schemas.microsoft.com/office/drawing/2014/main" id="{BA0A5C7E-161A-4A10-BE06-858F56F6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11" y="5184000"/>
            <a:ext cx="1990779" cy="14930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1900CB5-88EE-4C73-9D53-494C0D59F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7594"/>
          <a:stretch/>
        </p:blipFill>
        <p:spPr bwMode="auto">
          <a:xfrm>
            <a:off x="6735266" y="5184000"/>
            <a:ext cx="1920908" cy="14314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FB617030-9CE9-4F50-8A0B-418B7CD3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4000"/>
            <a:ext cx="1990779" cy="149337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/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US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81000" y="2819400"/>
            <a:ext cx="5410200" cy="1447800"/>
          </a:xfrm>
          <a:prstGeom prst="rect">
            <a:avLst/>
          </a:prstGeom>
        </p:spPr>
        <p:txBody>
          <a:bodyPr/>
          <a:lstStyle/>
          <a:p>
            <a:pPr marL="177800" indent="-177800" eaLnBrk="0" hangingPunct="0">
              <a:buFont typeface="Arial" pitchFamily="34" charset="0"/>
              <a:buChar char="•"/>
              <a:defRPr/>
            </a:pP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30188" y="540000"/>
            <a:ext cx="8686800" cy="4778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sz="2800" kern="0" dirty="0">
                <a:ea typeface="+mj-ea"/>
              </a:rPr>
              <a:t>Efectos de los huracanes</a:t>
            </a:r>
          </a:p>
        </p:txBody>
      </p:sp>
      <p:pic>
        <p:nvPicPr>
          <p:cNvPr id="31754" name="Picture 23" descr="101-0139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1260000"/>
            <a:ext cx="1778176" cy="133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1260000"/>
            <a:ext cx="1777088" cy="133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102-0205_IMG">
            <a:extLst>
              <a:ext uri="{FF2B5EF4-FFF2-40B4-BE49-F238E27FC236}">
                <a16:creationId xmlns:a16="http://schemas.microsoft.com/office/drawing/2014/main" id="{5CB705C6-8CBE-4487-ACBE-F12E7390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592000"/>
            <a:ext cx="1778493" cy="133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102-0210_IMG">
            <a:extLst>
              <a:ext uri="{FF2B5EF4-FFF2-40B4-BE49-F238E27FC236}">
                <a16:creationId xmlns:a16="http://schemas.microsoft.com/office/drawing/2014/main" id="{95A55B9F-BE11-443E-B781-D984D71E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00" y="2592000"/>
            <a:ext cx="1777423" cy="133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E6ADCD0-67E7-4C58-B9E9-5FD0E7AB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3960000"/>
            <a:ext cx="1775201" cy="133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91C1657-5FE1-4744-B417-B15D48E7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3960000"/>
            <a:ext cx="1774004" cy="133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SC_0110">
            <a:extLst>
              <a:ext uri="{FF2B5EF4-FFF2-40B4-BE49-F238E27FC236}">
                <a16:creationId xmlns:a16="http://schemas.microsoft.com/office/drawing/2014/main" id="{FF376F50-1D17-45B8-A3F7-177D7A02FD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00" y="5292000"/>
            <a:ext cx="1778400" cy="1332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100-0051_IMG">
            <a:extLst>
              <a:ext uri="{FF2B5EF4-FFF2-40B4-BE49-F238E27FC236}">
                <a16:creationId xmlns:a16="http://schemas.microsoft.com/office/drawing/2014/main" id="{D891F35A-C9C5-4D78-80C6-3BF6C615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5292000"/>
            <a:ext cx="1776640" cy="1332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2F9F4D-1BC3-4BD4-B1DE-EF2E90C73128}"/>
              </a:ext>
            </a:extLst>
          </p:cNvPr>
          <p:cNvSpPr/>
          <p:nvPr/>
        </p:nvSpPr>
        <p:spPr>
          <a:xfrm>
            <a:off x="1692000" y="1548000"/>
            <a:ext cx="2880000" cy="720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Fauna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ECF94EC9-54F1-4E3E-B0AE-74D1743531B3}"/>
              </a:ext>
            </a:extLst>
          </p:cNvPr>
          <p:cNvSpPr/>
          <p:nvPr/>
        </p:nvSpPr>
        <p:spPr>
          <a:xfrm>
            <a:off x="4608000" y="2916000"/>
            <a:ext cx="2880000" cy="7200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Vegetación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280142C4-F90E-4A11-A58E-91B3ED406695}"/>
              </a:ext>
            </a:extLst>
          </p:cNvPr>
          <p:cNvSpPr/>
          <p:nvPr/>
        </p:nvSpPr>
        <p:spPr>
          <a:xfrm>
            <a:off x="1692000" y="4248000"/>
            <a:ext cx="2880000" cy="720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Playas</a:t>
            </a:r>
          </a:p>
        </p:txBody>
      </p:sp>
      <p:sp>
        <p:nvSpPr>
          <p:cNvPr id="36" name="Flecha: hacia la izquierda 35">
            <a:extLst>
              <a:ext uri="{FF2B5EF4-FFF2-40B4-BE49-F238E27FC236}">
                <a16:creationId xmlns:a16="http://schemas.microsoft.com/office/drawing/2014/main" id="{FCE337DA-A424-4A1E-A767-F0F2D300A3DA}"/>
              </a:ext>
            </a:extLst>
          </p:cNvPr>
          <p:cNvSpPr/>
          <p:nvPr/>
        </p:nvSpPr>
        <p:spPr>
          <a:xfrm>
            <a:off x="4608000" y="5616000"/>
            <a:ext cx="2880000" cy="7200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marinos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8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1 Título"/>
          <p:cNvSpPr>
            <a:spLocks noGrp="1"/>
          </p:cNvSpPr>
          <p:nvPr>
            <p:ph type="title"/>
          </p:nvPr>
        </p:nvSpPr>
        <p:spPr bwMode="auto">
          <a:xfrm>
            <a:off x="381000" y="540000"/>
            <a:ext cx="83058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Eventos anómalos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082521-2E6C-4809-8B41-2095D333BB66}"/>
              </a:ext>
            </a:extLst>
          </p:cNvPr>
          <p:cNvSpPr txBox="1"/>
          <p:nvPr/>
        </p:nvSpPr>
        <p:spPr>
          <a:xfrm>
            <a:off x="362700" y="1366331"/>
            <a:ext cx="420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itchFamily="34" charset="0"/>
              </a:rPr>
              <a:t>Comportamiento expansivo de las especies nativas.</a:t>
            </a:r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52208-CD17-45AE-A09D-12DA6E8D7250}"/>
              </a:ext>
            </a:extLst>
          </p:cNvPr>
          <p:cNvSpPr txBox="1"/>
          <p:nvPr/>
        </p:nvSpPr>
        <p:spPr>
          <a:xfrm>
            <a:off x="386310" y="2677327"/>
            <a:ext cx="418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Propagación</a:t>
            </a:r>
            <a:r>
              <a:rPr lang="en-US" sz="2000" dirty="0"/>
              <a:t> de </a:t>
            </a:r>
            <a:r>
              <a:rPr lang="en-US" sz="2000" dirty="0" err="1"/>
              <a:t>especies</a:t>
            </a:r>
            <a:r>
              <a:rPr lang="en-US" sz="2000" dirty="0"/>
              <a:t> </a:t>
            </a:r>
            <a:r>
              <a:rPr lang="en-US" sz="2000" dirty="0" err="1"/>
              <a:t>exóticas</a:t>
            </a:r>
            <a:r>
              <a:rPr lang="en-US" sz="2000" dirty="0"/>
              <a:t> </a:t>
            </a:r>
            <a:r>
              <a:rPr lang="en-US" sz="2000" dirty="0" err="1"/>
              <a:t>invasoras</a:t>
            </a:r>
            <a:r>
              <a:rPr lang="en-US" sz="2000" dirty="0"/>
              <a:t>.</a:t>
            </a:r>
          </a:p>
        </p:txBody>
      </p:sp>
      <p:pic>
        <p:nvPicPr>
          <p:cNvPr id="13" name="Picture 5" descr="100_3449">
            <a:extLst>
              <a:ext uri="{FF2B5EF4-FFF2-40B4-BE49-F238E27FC236}">
                <a16:creationId xmlns:a16="http://schemas.microsoft.com/office/drawing/2014/main" id="{EACB86B7-FDBC-4600-BBFB-8C2C67C7AC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953523"/>
            <a:ext cx="1620000" cy="108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100_3565">
            <a:extLst>
              <a:ext uri="{FF2B5EF4-FFF2-40B4-BE49-F238E27FC236}">
                <a16:creationId xmlns:a16="http://schemas.microsoft.com/office/drawing/2014/main" id="{F5A462F2-B162-4DC0-9D24-99DE5DBD9E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3953523"/>
            <a:ext cx="1620000" cy="108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5">
            <a:extLst>
              <a:ext uri="{FF2B5EF4-FFF2-40B4-BE49-F238E27FC236}">
                <a16:creationId xmlns:a16="http://schemas.microsoft.com/office/drawing/2014/main" id="{EB1B41BA-4720-4345-8407-57DA4D06D49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2678992"/>
            <a:ext cx="1620000" cy="108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AEC4ED-F795-4FB7-9F1E-0570730A563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366331"/>
            <a:ext cx="1620000" cy="108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5CAA6F-2B40-4732-9FE3-C3477B09153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366331"/>
            <a:ext cx="1620000" cy="108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9797B06-D3D5-4DDF-9710-012587AF255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677327"/>
            <a:ext cx="1620000" cy="108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E684F0C-02AA-47BB-83D8-50BCF1AE769A}"/>
              </a:ext>
            </a:extLst>
          </p:cNvPr>
          <p:cNvSpPr txBox="1"/>
          <p:nvPr/>
        </p:nvSpPr>
        <p:spPr>
          <a:xfrm>
            <a:off x="360001" y="3953523"/>
            <a:ext cx="421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Arribo</a:t>
            </a:r>
            <a:r>
              <a:rPr lang="en-US" sz="2000" dirty="0"/>
              <a:t> de </a:t>
            </a:r>
            <a:r>
              <a:rPr lang="en-US" sz="2000" dirty="0" err="1"/>
              <a:t>grandes</a:t>
            </a:r>
            <a:r>
              <a:rPr lang="en-US" sz="2000" dirty="0"/>
              <a:t> </a:t>
            </a:r>
            <a:r>
              <a:rPr lang="en-US" sz="2000" dirty="0" err="1"/>
              <a:t>volúmenes</a:t>
            </a:r>
            <a:r>
              <a:rPr lang="en-US" sz="2000" dirty="0"/>
              <a:t> de </a:t>
            </a:r>
            <a:r>
              <a:rPr lang="en-US" sz="2000" dirty="0" err="1"/>
              <a:t>sargazo</a:t>
            </a:r>
            <a:r>
              <a:rPr lang="en-US" sz="2000" dirty="0"/>
              <a:t>.</a:t>
            </a:r>
          </a:p>
        </p:txBody>
      </p:sp>
      <p:pic>
        <p:nvPicPr>
          <p:cNvPr id="23" name="Imagen 22" descr="C:\Users\Dorka Cobián Rojas\AppData\Local\Microsoft\Windows\INetCache\Content.Word\IMG_1018.jpg">
            <a:extLst>
              <a:ext uri="{FF2B5EF4-FFF2-40B4-BE49-F238E27FC236}">
                <a16:creationId xmlns:a16="http://schemas.microsoft.com/office/drawing/2014/main" id="{EAEAA846-66E5-4007-BEA4-CB1CABC7ED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5225909"/>
            <a:ext cx="162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C:\Users\Dorka Cobián Rojas\AppData\Local\Microsoft\Windows\INetCache\Content.Word\IMG_0866.jpg">
            <a:extLst>
              <a:ext uri="{FF2B5EF4-FFF2-40B4-BE49-F238E27FC236}">
                <a16:creationId xmlns:a16="http://schemas.microsoft.com/office/drawing/2014/main" id="{4CF9A38A-2197-46DD-8211-679F6F228BA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5225909"/>
            <a:ext cx="162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5174649-CFB3-479C-90D6-F1EDB32B1960}"/>
              </a:ext>
            </a:extLst>
          </p:cNvPr>
          <p:cNvSpPr txBox="1"/>
          <p:nvPr/>
        </p:nvSpPr>
        <p:spPr>
          <a:xfrm>
            <a:off x="360000" y="5225909"/>
            <a:ext cx="421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Eventos</a:t>
            </a:r>
            <a:r>
              <a:rPr lang="en-US" sz="2000" dirty="0"/>
              <a:t> de </a:t>
            </a:r>
            <a:r>
              <a:rPr lang="en-US" sz="2000" dirty="0" err="1"/>
              <a:t>blanquemiento</a:t>
            </a:r>
            <a:r>
              <a:rPr lang="en-US" sz="2000" dirty="0"/>
              <a:t> de </a:t>
            </a:r>
            <a:r>
              <a:rPr lang="en-US" sz="2000" dirty="0" err="1"/>
              <a:t>corales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6792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>
            <a:extLst>
              <a:ext uri="{FF2B5EF4-FFF2-40B4-BE49-F238E27FC236}">
                <a16:creationId xmlns:a16="http://schemas.microsoft.com/office/drawing/2014/main" id="{A163EC8E-958F-42E1-8833-22C2B372F358}"/>
              </a:ext>
            </a:extLst>
          </p:cNvPr>
          <p:cNvSpPr txBox="1"/>
          <p:nvPr/>
        </p:nvSpPr>
        <p:spPr>
          <a:xfrm>
            <a:off x="1371600" y="540000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/>
              <a:t>Proyectos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2662B1-4B14-4C7B-838D-CD0F9AD9C7CA}"/>
              </a:ext>
            </a:extLst>
          </p:cNvPr>
          <p:cNvSpPr/>
          <p:nvPr/>
        </p:nvSpPr>
        <p:spPr>
          <a:xfrm>
            <a:off x="360000" y="3402329"/>
            <a:ext cx="5659800" cy="162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U" sz="2200" dirty="0"/>
              <a:t>Resiliencia de los ecosistemas costeros y marinos en los sitios piloto de la Península de Guanahacabibes y Playa Santa Lucía (Cuba)</a:t>
            </a:r>
            <a:endParaRPr lang="en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DCAB59-69AD-4C38-AABD-EE2A426A21B0}"/>
              </a:ext>
            </a:extLst>
          </p:cNvPr>
          <p:cNvSpPr/>
          <p:nvPr/>
        </p:nvSpPr>
        <p:spPr>
          <a:xfrm>
            <a:off x="360000" y="1569299"/>
            <a:ext cx="573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Incorporando consideraciones ambientales múltiples y sus implicaciones económicas en el manejo de los paisajes, bosques y sectores productivos en Cuba (ECOVALOR)</a:t>
            </a:r>
            <a:endParaRPr lang="en-C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D:\Aylem\Proyectos\Proyecto GEF Valoración Económica de BSE\GEF6 PRODOC\ENTREGA ECOVALOR\Aplicaciones\02_SPONSORS\Hoja carta-03.jpg">
            <a:extLst>
              <a:ext uri="{FF2B5EF4-FFF2-40B4-BE49-F238E27FC236}">
                <a16:creationId xmlns:a16="http://schemas.microsoft.com/office/drawing/2014/main" id="{E5F2C864-7087-448A-9132-37A35FA6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1"/>
          <a:stretch>
            <a:fillRect/>
          </a:stretch>
        </p:blipFill>
        <p:spPr bwMode="auto">
          <a:xfrm>
            <a:off x="6324600" y="1581255"/>
            <a:ext cx="23368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54E777BE-79B9-442C-9AFA-F05828E71AE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51" y="3578352"/>
            <a:ext cx="102609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Logo, company name&#10;&#10;Description automatically generated">
            <a:extLst>
              <a:ext uri="{FF2B5EF4-FFF2-40B4-BE49-F238E27FC236}">
                <a16:creationId xmlns:a16="http://schemas.microsoft.com/office/drawing/2014/main" id="{4FCD7474-CEF7-400E-B1A0-8D78D64230C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78352"/>
            <a:ext cx="990600" cy="52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" descr="FFEM-logo">
            <a:extLst>
              <a:ext uri="{FF2B5EF4-FFF2-40B4-BE49-F238E27FC236}">
                <a16:creationId xmlns:a16="http://schemas.microsoft.com/office/drawing/2014/main" id="{462833C9-5715-45E4-857C-2E6370DABFC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45" y="4165677"/>
            <a:ext cx="2346907" cy="52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1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540000"/>
            <a:ext cx="8229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2800" dirty="0"/>
              <a:t>Ubicación y zonificación</a:t>
            </a: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80000" y="1260000"/>
            <a:ext cx="873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/>
              <a:t>Se ubica en el extremo más occidental de la isla de Cuba y tiene costas en el Mar Caribe y en el Golfo de México.</a:t>
            </a:r>
          </a:p>
        </p:txBody>
      </p:sp>
      <p:pic>
        <p:nvPicPr>
          <p:cNvPr id="10" name="Picture 2" descr="C:\Users\u\Desktop\Mapa Zonificación RB (actualizado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12" y="1996169"/>
            <a:ext cx="5679776" cy="32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278267" y="5334000"/>
            <a:ext cx="67703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Zonificación funcional:</a:t>
            </a:r>
          </a:p>
          <a:p>
            <a:pPr lvl="0"/>
            <a:endParaRPr lang="es-ES" sz="8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s-ES" sz="2000" dirty="0"/>
              <a:t>Zona Núcleo: 52 126 ha, de ellas 27 681 ha marinas</a:t>
            </a:r>
          </a:p>
          <a:p>
            <a:r>
              <a:rPr lang="es-ES" sz="2000" dirty="0"/>
              <a:t>Zona Tampón: 97 941 ha, de ellas 26 577 ha marinas</a:t>
            </a:r>
          </a:p>
          <a:p>
            <a:r>
              <a:rPr lang="es-ES" sz="2000" dirty="0"/>
              <a:t>Zona de Transición: 6 135 ha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2564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57200" y="540000"/>
            <a:ext cx="8229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_tradnl" sz="2800" dirty="0">
                <a:latin typeface="Arial" pitchFamily="34" charset="0"/>
                <a:cs typeface="Arial" pitchFamily="34" charset="0"/>
              </a:rPr>
              <a:t>Ecosistemas y hábitats predominantes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7" y="5111750"/>
            <a:ext cx="19440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999" y="5111750"/>
            <a:ext cx="1944000" cy="144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999" y="5111750"/>
            <a:ext cx="19440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9" descr="DSC_0004"/>
          <p:cNvPicPr>
            <a:picLocks noChangeAspect="1" noChangeArrowheads="1"/>
          </p:cNvPicPr>
          <p:nvPr/>
        </p:nvPicPr>
        <p:blipFill>
          <a:blip r:embed="rId5"/>
          <a:srcRect l="10025" t="13853" r="21471" b="17412"/>
          <a:stretch>
            <a:fillRect/>
          </a:stretch>
        </p:blipFill>
        <p:spPr bwMode="auto">
          <a:xfrm>
            <a:off x="304799" y="3124200"/>
            <a:ext cx="27000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7" y="5111750"/>
            <a:ext cx="1944000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DSC_01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124200"/>
            <a:ext cx="27000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1850" y="3124200"/>
            <a:ext cx="24003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180000" y="1260000"/>
            <a:ext cx="431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es-ES_tradnl" sz="2000" dirty="0"/>
              <a:t>Bosques semideciduos.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s-ES_tradnl" sz="2000" dirty="0"/>
              <a:t>Manglares.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s-ES_tradnl" sz="2000" dirty="0"/>
              <a:t>Complejos de vegetación de costa arenosa y rocosa.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Arrecifes coralinos.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48200" y="12600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es-ES_tradnl" sz="2000" dirty="0"/>
              <a:t>Bosques siempreverdes.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s-ES_tradnl" sz="2000" dirty="0"/>
              <a:t>Matorrales xeromorfos costeros y subcosteros.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s-ES_tradnl" sz="2000" dirty="0"/>
              <a:t>Sabanas antrópicas.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Pastos marinos.</a:t>
            </a:r>
            <a:endParaRPr lang="en-C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D:\Fotos\Fotos submarinas\María la Gorda\Para Miriela\MLG10.jpg"/>
          <p:cNvPicPr preferRelativeResize="0">
            <a:picLocks noChangeAspect="1" noChangeArrowheads="1"/>
          </p:cNvPicPr>
          <p:nvPr/>
        </p:nvPicPr>
        <p:blipFill rotWithShape="1">
          <a:blip r:embed="rId2"/>
          <a:srcRect l="-652" r="6535"/>
          <a:stretch/>
        </p:blipFill>
        <p:spPr bwMode="auto">
          <a:xfrm>
            <a:off x="375319" y="5029200"/>
            <a:ext cx="1980000" cy="148500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5" name="Picture 7" descr="D:\Tortugas Marinas\Tortugas 2010\Tortugas\IMG_0832.JPG"/>
          <p:cNvPicPr preferRelativeResize="0">
            <a:picLocks noChangeAspect="1" noChangeArrowheads="1"/>
          </p:cNvPicPr>
          <p:nvPr/>
        </p:nvPicPr>
        <p:blipFill rotWithShape="1">
          <a:blip r:embed="rId3"/>
          <a:srcRect l="8630" r="2768" b="4851"/>
          <a:stretch/>
        </p:blipFill>
        <p:spPr bwMode="auto">
          <a:xfrm>
            <a:off x="4625039" y="5029200"/>
            <a:ext cx="1980000" cy="1485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3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5254"/>
          <a:stretch/>
        </p:blipFill>
        <p:spPr bwMode="auto">
          <a:xfrm>
            <a:off x="4625039" y="3190921"/>
            <a:ext cx="1980000" cy="1485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2953" r="2953" b="2953"/>
          <a:stretch/>
        </p:blipFill>
        <p:spPr bwMode="auto">
          <a:xfrm>
            <a:off x="2479627" y="5029200"/>
            <a:ext cx="1980000" cy="1486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Lázaro\Fotos naturaleza\Fotos de Harrisia\Endémico de la flora local Harrisia taetra.JPG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795" r="4238" b="4701"/>
          <a:stretch/>
        </p:blipFill>
        <p:spPr bwMode="auto">
          <a:xfrm>
            <a:off x="375319" y="3190921"/>
            <a:ext cx="1980000" cy="1485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80000" y="1260000"/>
            <a:ext cx="8723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s-ES" sz="2000" dirty="0"/>
              <a:t>Flora representada por 791 especies con alto grado de endemismo.</a:t>
            </a:r>
            <a:endParaRPr lang="es-ES_tradnl" sz="2000" dirty="0"/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s-ES_tradnl" sz="2000" dirty="0"/>
              <a:t>Arrecifes coralinos diversos y conservados.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_tradnl" sz="2000" dirty="0"/>
              <a:t>Sitio de agregación de especies de peces comerciales.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_tradnl" sz="2000" dirty="0"/>
              <a:t>Activo corredor migratorio para las aves.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_tradnl" sz="2000" dirty="0"/>
              <a:t>Sitio de anidación de 3 especies de tortugas marinas.</a:t>
            </a:r>
            <a:endParaRPr lang="en-CA" sz="2000" dirty="0"/>
          </a:p>
        </p:txBody>
      </p:sp>
      <p:pic>
        <p:nvPicPr>
          <p:cNvPr id="11" name="Picture 7" descr="DSCF22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51" y="3190921"/>
            <a:ext cx="1980000" cy="1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8" descr="P1300923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81" y="5030117"/>
            <a:ext cx="1980000" cy="1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540000"/>
            <a:ext cx="8229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_tradnl" sz="2800" dirty="0">
                <a:latin typeface="Arial" pitchFamily="34" charset="0"/>
                <a:cs typeface="Arial" pitchFamily="34" charset="0"/>
              </a:rPr>
              <a:t>Elementos singulares</a:t>
            </a:r>
          </a:p>
        </p:txBody>
      </p:sp>
      <p:pic>
        <p:nvPicPr>
          <p:cNvPr id="14" name="Imagen 6">
            <a:extLst>
              <a:ext uri="{FF2B5EF4-FFF2-40B4-BE49-F238E27FC236}">
                <a16:creationId xmlns:a16="http://schemas.microsoft.com/office/drawing/2014/main" id="{4949A051-0622-4915-B11A-B1F88B3BCA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r="-519"/>
          <a:stretch/>
        </p:blipFill>
        <p:spPr>
          <a:xfrm>
            <a:off x="2479627" y="3190921"/>
            <a:ext cx="1980000" cy="14868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602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0000"/>
            <a:ext cx="8229600" cy="503237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Grupos representativos de la fauna</a:t>
            </a:r>
          </a:p>
        </p:txBody>
      </p:sp>
      <p:pic>
        <p:nvPicPr>
          <p:cNvPr id="7175" name="Picture 15" descr="P131008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56000"/>
            <a:ext cx="1800000" cy="12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176" name="Picture 16" descr="P131020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633" y="1188000"/>
            <a:ext cx="1800000" cy="12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178" name="Picture 7" descr="D:\Lázaro\Fotos naturaleza\Fotos de jutías\Jutia  Linares..jpg"/>
          <p:cNvPicPr preferRelativeResize="0">
            <a:picLocks noChangeAspect="1" noChangeArrowheads="1"/>
          </p:cNvPicPr>
          <p:nvPr/>
        </p:nvPicPr>
        <p:blipFill>
          <a:blip r:embed="rId4"/>
          <a:srcRect l="9096"/>
          <a:stretch>
            <a:fillRect/>
          </a:stretch>
        </p:blipFill>
        <p:spPr bwMode="auto">
          <a:xfrm>
            <a:off x="6929633" y="2556000"/>
            <a:ext cx="1800000" cy="12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9" descr="Sergio GF 00021">
            <a:extLst>
              <a:ext uri="{FF2B5EF4-FFF2-40B4-BE49-F238E27FC236}">
                <a16:creationId xmlns:a16="http://schemas.microsoft.com/office/drawing/2014/main" id="{63E0ABF5-BB67-49B0-A3E3-807D97F838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886200"/>
            <a:ext cx="1800000" cy="12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10" descr="IMG_0023">
            <a:extLst>
              <a:ext uri="{FF2B5EF4-FFF2-40B4-BE49-F238E27FC236}">
                <a16:creationId xmlns:a16="http://schemas.microsoft.com/office/drawing/2014/main" id="{B42D0341-8BBE-46E0-BC8D-13BDCF970EE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245021"/>
            <a:ext cx="1800000" cy="12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12" descr="Sergio Gf 290705 noc (53)">
            <a:extLst>
              <a:ext uri="{FF2B5EF4-FFF2-40B4-BE49-F238E27FC236}">
                <a16:creationId xmlns:a16="http://schemas.microsoft.com/office/drawing/2014/main" id="{96AAC9A2-B977-45FD-B863-523BC8AC43D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80" y="5245021"/>
            <a:ext cx="1800000" cy="12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4" descr="bonacígato nuevo">
            <a:extLst>
              <a:ext uri="{FF2B5EF4-FFF2-40B4-BE49-F238E27FC236}">
                <a16:creationId xmlns:a16="http://schemas.microsoft.com/office/drawing/2014/main" id="{B569E861-9099-419C-8180-E5B886D6E3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980" y="3886200"/>
            <a:ext cx="1800000" cy="126000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4BAA3B-4981-4B4B-BFC0-8EB866C73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307229"/>
              </p:ext>
            </p:extLst>
          </p:nvPr>
        </p:nvGraphicFramePr>
        <p:xfrm>
          <a:off x="432000" y="1872000"/>
          <a:ext cx="4356000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4845482-7DA9-4A88-8BC2-D44A680AC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361221"/>
              </p:ext>
            </p:extLst>
          </p:nvPr>
        </p:nvGraphicFramePr>
        <p:xfrm>
          <a:off x="4369622" y="4572000"/>
          <a:ext cx="4356000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49CE1D2-4DE0-4E03-A546-3A8BE95ED9AB}"/>
              </a:ext>
            </a:extLst>
          </p:cNvPr>
          <p:cNvSpPr txBox="1"/>
          <p:nvPr/>
        </p:nvSpPr>
        <p:spPr>
          <a:xfrm>
            <a:off x="432000" y="1368000"/>
            <a:ext cx="4356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F5B365-58A0-4CA6-9EE1-C6A2F6BF1E4E}"/>
              </a:ext>
            </a:extLst>
          </p:cNvPr>
          <p:cNvSpPr txBox="1"/>
          <p:nvPr/>
        </p:nvSpPr>
        <p:spPr>
          <a:xfrm>
            <a:off x="4369622" y="4068000"/>
            <a:ext cx="4356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</a:t>
            </a:r>
          </a:p>
        </p:txBody>
      </p:sp>
      <p:pic>
        <p:nvPicPr>
          <p:cNvPr id="17" name="Picture 10" descr="E:\P1310859.JPG">
            <a:extLst>
              <a:ext uri="{FF2B5EF4-FFF2-40B4-BE49-F238E27FC236}">
                <a16:creationId xmlns:a16="http://schemas.microsoft.com/office/drawing/2014/main" id="{391ABC59-EF93-469C-A5F0-94603AAA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 r="2022" b="11819"/>
          <a:stretch>
            <a:fillRect/>
          </a:stretch>
        </p:blipFill>
        <p:spPr bwMode="auto">
          <a:xfrm>
            <a:off x="5029201" y="1187090"/>
            <a:ext cx="1799999" cy="1260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100-0046_IMG">
            <a:extLst>
              <a:ext uri="{FF2B5EF4-FFF2-40B4-BE49-F238E27FC236}">
                <a16:creationId xmlns:a16="http://schemas.microsoft.com/office/drawing/2014/main" id="{043BAA00-5771-479B-8D12-9611E01D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4824000"/>
            <a:ext cx="2304000" cy="17283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SC00156">
            <a:extLst>
              <a:ext uri="{FF2B5EF4-FFF2-40B4-BE49-F238E27FC236}">
                <a16:creationId xmlns:a16="http://schemas.microsoft.com/office/drawing/2014/main" id="{01F5CADA-84EB-481A-9C19-2E5F47C3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20" y="4824000"/>
            <a:ext cx="2304000" cy="17273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Fotos\UNESCO 1\P1330010.JPG">
            <a:extLst>
              <a:ext uri="{FF2B5EF4-FFF2-40B4-BE49-F238E27FC236}">
                <a16:creationId xmlns:a16="http://schemas.microsoft.com/office/drawing/2014/main" id="{9DF8F741-78A9-415F-A0B6-D42CFE8EA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3780"/>
          <a:stretch/>
        </p:blipFill>
        <p:spPr bwMode="auto">
          <a:xfrm>
            <a:off x="432000" y="2880360"/>
            <a:ext cx="2304000" cy="172723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1490413">
            <a:extLst>
              <a:ext uri="{FF2B5EF4-FFF2-40B4-BE49-F238E27FC236}">
                <a16:creationId xmlns:a16="http://schemas.microsoft.com/office/drawing/2014/main" id="{DE67F760-D65F-4198-847E-91C2B3AD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3816000"/>
            <a:ext cx="3474720" cy="17840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140F79-D102-49D0-8155-C96E9988DF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20" y="2880360"/>
            <a:ext cx="2304000" cy="1728000"/>
          </a:xfrm>
          <a:prstGeom prst="rect">
            <a:avLst/>
          </a:prstGeom>
          <a:effectLst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DA3B49D-601E-4E05-BB2C-B701458AD1A4}"/>
              </a:ext>
            </a:extLst>
          </p:cNvPr>
          <p:cNvSpPr/>
          <p:nvPr/>
        </p:nvSpPr>
        <p:spPr>
          <a:xfrm>
            <a:off x="360000" y="1260000"/>
            <a:ext cx="8251080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9388" lvl="0" indent="-179388" algn="just">
              <a:buFont typeface="Arial" pitchFamily="34" charset="0"/>
              <a:buChar char="•"/>
              <a:tabLst>
                <a:tab pos="179388" algn="l"/>
              </a:tabLst>
            </a:pPr>
            <a:r>
              <a:rPr lang="es-ES_tradnl" sz="2000" dirty="0"/>
              <a:t>5 </a:t>
            </a:r>
            <a:r>
              <a:rPr lang="es-ES" sz="2000" dirty="0"/>
              <a:t>comunidades en el territorio de la reserva de biosfera con una población de 1 684 habitantes.</a:t>
            </a:r>
          </a:p>
          <a:p>
            <a:pPr marL="179388" lvl="0" indent="-179388" algn="just">
              <a:buFont typeface="Arial" pitchFamily="34" charset="0"/>
              <a:buChar char="•"/>
              <a:tabLst>
                <a:tab pos="179388" algn="l"/>
              </a:tabLst>
            </a:pPr>
            <a:r>
              <a:rPr lang="es-ES" sz="2000" dirty="0"/>
              <a:t>3 comunidades en la zona de influencia de la reserva de biosfera con una población de unos 5 000 habitantes.</a:t>
            </a:r>
            <a:endParaRPr lang="en-CA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75FE1F-0FBA-4973-A8A1-218F2E492B3B}"/>
              </a:ext>
            </a:extLst>
          </p:cNvPr>
          <p:cNvSpPr txBox="1"/>
          <p:nvPr/>
        </p:nvSpPr>
        <p:spPr>
          <a:xfrm>
            <a:off x="3295849" y="540000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U" sz="2800" dirty="0"/>
              <a:t>Comunidades</a:t>
            </a:r>
          </a:p>
        </p:txBody>
      </p:sp>
    </p:spTree>
    <p:extLst>
      <p:ext uri="{BB962C8B-B14F-4D97-AF65-F5344CB8AC3E}">
        <p14:creationId xmlns:p14="http://schemas.microsoft.com/office/powerpoint/2010/main" val="117036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0000" y="1260000"/>
            <a:ext cx="84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Fomento y aprovechamiento forestal.</a:t>
            </a:r>
            <a:endParaRPr lang="en-CA" sz="2000" dirty="0"/>
          </a:p>
          <a:p>
            <a:pPr lvl="0"/>
            <a:r>
              <a:rPr lang="es-ES_tradnl" sz="2000" dirty="0"/>
              <a:t>Turismo: Buceo, senderismo y observación de vida silvestre.</a:t>
            </a:r>
            <a:endParaRPr lang="en-CA" sz="2000" dirty="0"/>
          </a:p>
          <a:p>
            <a:pPr lvl="0"/>
            <a:r>
              <a:rPr lang="es-ES" sz="2000" dirty="0"/>
              <a:t>Apicultura trashumante.</a:t>
            </a:r>
            <a:endParaRPr lang="en-CA" sz="2000" dirty="0"/>
          </a:p>
          <a:p>
            <a:r>
              <a:rPr lang="es-ES" sz="2000" dirty="0"/>
              <a:t>Agricultura: Cultivo de tabaco, frutas, viandas, hortalizas y granos.</a:t>
            </a:r>
            <a:endParaRPr lang="en-C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000" y="48600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P1330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000" y="2880000"/>
            <a:ext cx="240039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2000" y="38520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Lázaro\Turismo de naturaleza\ImaSub 2013\Fotos ImaSub 2013\P145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00" y="4860000"/>
            <a:ext cx="24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:\Lázaro\Fotos de sitios\Cueva Las Perlas\DSC_04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"/>
          <a:stretch/>
        </p:blipFill>
        <p:spPr bwMode="auto">
          <a:xfrm>
            <a:off x="432000" y="28800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371600" y="540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Actividades económicas</a:t>
            </a:r>
          </a:p>
        </p:txBody>
      </p:sp>
    </p:spTree>
    <p:extLst>
      <p:ext uri="{BB962C8B-B14F-4D97-AF65-F5344CB8AC3E}">
        <p14:creationId xmlns:p14="http://schemas.microsoft.com/office/powerpoint/2010/main" val="121949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221F62F8-8887-4EF0-9F3A-DFD86FD18E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40000"/>
            <a:ext cx="8229600" cy="48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geológicos y geomorfológicos</a:t>
            </a:r>
          </a:p>
        </p:txBody>
      </p:sp>
      <p:sp>
        <p:nvSpPr>
          <p:cNvPr id="6" name="7 Rectángulo">
            <a:extLst>
              <a:ext uri="{FF2B5EF4-FFF2-40B4-BE49-F238E27FC236}">
                <a16:creationId xmlns:a16="http://schemas.microsoft.com/office/drawing/2014/main" id="{AF6FE783-DCDD-4F44-900E-533856BC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68000"/>
            <a:ext cx="4356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2000" dirty="0"/>
              <a:t>Costa Norte cubierta por ciénagas y pantanos que se orienta sobre una ancha plataforma submarina de poca profundidad.</a:t>
            </a:r>
            <a:endParaRPr lang="es-ES" sz="2000" dirty="0"/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31C62DD8-DDAF-4D64-80CC-528E6F6F2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791" y="5400000"/>
            <a:ext cx="4356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2000" dirty="0"/>
              <a:t>Costa Sur con acantilados, seboruco costero y playas arenosas con una plataforma insular sumamente estrecha.</a:t>
            </a:r>
            <a:endParaRPr lang="es-ES" sz="20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16E2B3-3927-4920-8D4D-B58BB370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106112"/>
            <a:ext cx="8586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_tradnl" sz="2000" dirty="0">
                <a:cs typeface="Calibri" pitchFamily="34" charset="0"/>
              </a:rPr>
              <a:t>Llanura conformada por rocas calizas de origen orgánico, fundamentalmente arrecifales, con basculamiento </a:t>
            </a:r>
            <a:r>
              <a:rPr lang="es-ES_tradnl" sz="2000" dirty="0" err="1">
                <a:cs typeface="Calibri" pitchFamily="34" charset="0"/>
              </a:rPr>
              <a:t>neotectónico</a:t>
            </a:r>
            <a:r>
              <a:rPr lang="es-ES_tradnl" sz="2000" dirty="0">
                <a:cs typeface="Calibri" pitchFamily="34" charset="0"/>
              </a:rPr>
              <a:t> de 4</a:t>
            </a:r>
            <a:r>
              <a:rPr lang="es-ES_tradnl" sz="2000" dirty="0">
                <a:cs typeface="Calibri" pitchFamily="34" charset="0"/>
                <a:sym typeface="Symbol" pitchFamily="18" charset="2"/>
              </a:rPr>
              <a:t></a:t>
            </a:r>
            <a:r>
              <a:rPr lang="es-ES_tradnl" sz="2000" dirty="0">
                <a:cs typeface="Calibri" pitchFamily="34" charset="0"/>
              </a:rPr>
              <a:t> a 6</a:t>
            </a:r>
            <a:r>
              <a:rPr lang="es-ES_tradnl" sz="2000" dirty="0">
                <a:cs typeface="Calibri" pitchFamily="34" charset="0"/>
                <a:sym typeface="Symbol" pitchFamily="18" charset="2"/>
              </a:rPr>
              <a:t> de Sur a Norte</a:t>
            </a:r>
            <a:r>
              <a:rPr lang="es-ES_tradnl" sz="2000" dirty="0">
                <a:cs typeface="Calibri" pitchFamily="34" charset="0"/>
              </a:rPr>
              <a:t>. </a:t>
            </a:r>
            <a:endParaRPr lang="es-ES_tradnl" sz="2000" dirty="0">
              <a:cs typeface="Calibri" pitchFamily="34" charset="0"/>
              <a:sym typeface="Symbol" pitchFamily="18" charset="2"/>
            </a:endParaRPr>
          </a:p>
        </p:txBody>
      </p:sp>
      <p:pic>
        <p:nvPicPr>
          <p:cNvPr id="11" name="Picture 2" descr="F:\Imagen1.jpg">
            <a:extLst>
              <a:ext uri="{FF2B5EF4-FFF2-40B4-BE49-F238E27FC236}">
                <a16:creationId xmlns:a16="http://schemas.microsoft.com/office/drawing/2014/main" id="{7D063A42-2B18-4AC0-80A5-C72B6B9E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43178" r="12979" b="2129"/>
          <a:stretch>
            <a:fillRect/>
          </a:stretch>
        </p:blipFill>
        <p:spPr bwMode="auto">
          <a:xfrm>
            <a:off x="2590800" y="3708000"/>
            <a:ext cx="3810000" cy="1644650"/>
          </a:xfrm>
          <a:prstGeom prst="rect">
            <a:avLst/>
          </a:prstGeom>
          <a:ln w="9525" cap="sq">
            <a:solidFill>
              <a:srgbClr val="00FF00"/>
            </a:solidFill>
            <a:prstDash val="solid"/>
            <a:miter lim="800000"/>
          </a:ln>
          <a:effectLst/>
        </p:spPr>
      </p:pic>
      <p:pic>
        <p:nvPicPr>
          <p:cNvPr id="13" name="Picture 5" descr="D:\Lázaro\Fotos de sitios\Bajada 1er farallón\P1040700.JPG">
            <a:extLst>
              <a:ext uri="{FF2B5EF4-FFF2-40B4-BE49-F238E27FC236}">
                <a16:creationId xmlns:a16="http://schemas.microsoft.com/office/drawing/2014/main" id="{AE436F88-1588-425F-B6C3-CA7491C6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1" y="5004000"/>
            <a:ext cx="2160588" cy="16208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E:\Proyecto del Sur\Expedición APRM, Caracterización\FOTOS EXPEDICION COSTA NORTE\Carabelita\IMG_1138.JPG">
            <a:extLst>
              <a:ext uri="{FF2B5EF4-FFF2-40B4-BE49-F238E27FC236}">
                <a16:creationId xmlns:a16="http://schemas.microsoft.com/office/drawing/2014/main" id="{8989CCAD-5915-463A-9CA8-D773D2A58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817"/>
          <a:stretch/>
        </p:blipFill>
        <p:spPr bwMode="auto">
          <a:xfrm>
            <a:off x="5638800" y="2412000"/>
            <a:ext cx="2160588" cy="16192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0498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ortugas Marinas\Tortugas 2010\Tortugas\IMG_0791.JPG"/>
          <p:cNvPicPr preferRelativeResize="0">
            <a:picLocks noChangeAspect="1" noChangeArrowheads="1"/>
          </p:cNvPicPr>
          <p:nvPr/>
        </p:nvPicPr>
        <p:blipFill rotWithShape="1">
          <a:blip r:embed="rId2"/>
          <a:srcRect l="820" r="2368"/>
          <a:stretch/>
        </p:blipFill>
        <p:spPr bwMode="auto">
          <a:xfrm>
            <a:off x="324000" y="5400000"/>
            <a:ext cx="1620000" cy="1215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E:\Proyecto del Sur\Componente 2\Manati\Enero 2012\Manatí 2012\IMG_4533.JPG"/>
          <p:cNvPicPr preferRelativeResize="0">
            <a:picLocks noChangeAspect="1" noChangeArrowheads="1"/>
          </p:cNvPicPr>
          <p:nvPr/>
        </p:nvPicPr>
        <p:blipFill rotWithShape="1">
          <a:blip r:embed="rId3"/>
          <a:srcRect l="1912" r="1912"/>
          <a:stretch/>
        </p:blipFill>
        <p:spPr bwMode="auto">
          <a:xfrm>
            <a:off x="5472000" y="5400000"/>
            <a:ext cx="1620000" cy="121500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6" name="Picture 19" descr="D:\Lázaro\Proyecto AMP\Expediciones\Expedición monitoreo de aves\Expedición 28-29-30 marzo 2012\DSCF0860.JPG"/>
          <p:cNvPicPr preferRelativeResize="0">
            <a:picLocks noChangeAspect="1" noChangeArrowheads="1"/>
          </p:cNvPicPr>
          <p:nvPr/>
        </p:nvPicPr>
        <p:blipFill rotWithShape="1">
          <a:blip r:embed="rId4" cstate="print"/>
          <a:srcRect l="4197" t="45" r="-373" b="-45"/>
          <a:stretch/>
        </p:blipFill>
        <p:spPr bwMode="auto">
          <a:xfrm>
            <a:off x="2052000" y="5400000"/>
            <a:ext cx="1620000" cy="1215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4" descr="E:\Proyecto del Sur\Expedición APRM, Caracterización\FOTOS EXPEDICION COSTA NORTE\Day two\P1130320.JPG"/>
          <p:cNvPicPr preferRelativeResize="0">
            <a:picLocks noChangeAspect="1" noChangeArrowheads="1"/>
          </p:cNvPicPr>
          <p:nvPr/>
        </p:nvPicPr>
        <p:blipFill rotWithShape="1">
          <a:blip r:embed="rId5" cstate="print"/>
          <a:srcRect l="512" r="5877"/>
          <a:stretch/>
        </p:blipFill>
        <p:spPr bwMode="auto">
          <a:xfrm>
            <a:off x="3762000" y="5400000"/>
            <a:ext cx="1620000" cy="1215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09600" y="540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Programa de investigación científica y monitoreo</a:t>
            </a:r>
          </a:p>
        </p:txBody>
      </p:sp>
      <p:pic>
        <p:nvPicPr>
          <p:cNvPr id="9" name="Picture 3"/>
          <p:cNvPicPr preferRelativeResize="0">
            <a:picLocks noChangeAspect="1"/>
          </p:cNvPicPr>
          <p:nvPr/>
        </p:nvPicPr>
        <p:blipFill rotWithShape="1">
          <a:blip r:embed="rId6"/>
          <a:srcRect t="325" r="3824" b="-325"/>
          <a:stretch/>
        </p:blipFill>
        <p:spPr>
          <a:xfrm>
            <a:off x="7200000" y="5400000"/>
            <a:ext cx="1620000" cy="1215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80000" y="1260000"/>
            <a:ext cx="88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buFont typeface="Arial" pitchFamily="34" charset="0"/>
              <a:buChar char="•"/>
            </a:pPr>
            <a:r>
              <a:rPr lang="es-ES" sz="2000" dirty="0"/>
              <a:t>Monitoreo de eventos anómalos (arribo de grandes volúmenes de sargazo, comportamiento expansivo de especies nativas, etc.).</a:t>
            </a:r>
            <a:endParaRPr lang="en-CA" sz="2000" dirty="0"/>
          </a:p>
          <a:p>
            <a:pPr marL="179388" lvl="0" indent="-179388">
              <a:buFont typeface="Arial" pitchFamily="34" charset="0"/>
              <a:buChar char="•"/>
            </a:pPr>
            <a:r>
              <a:rPr lang="es-ES" sz="2000" dirty="0"/>
              <a:t>Investigación para evidenciar efectos del cambio climático, con especial énfasis en los arrecifes de coral, manglares, playas arenosas, entre otros.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es-ES" sz="2000" dirty="0"/>
              <a:t>Caracterización de la vegetación litoral para evaluar su contribución a la resiliencia costera.</a:t>
            </a:r>
            <a:endParaRPr lang="es-ES_tradnl" sz="2000" dirty="0"/>
          </a:p>
          <a:p>
            <a:pPr marL="179388" indent="-179388">
              <a:buFont typeface="Arial" pitchFamily="34" charset="0"/>
              <a:buChar char="•"/>
            </a:pPr>
            <a:r>
              <a:rPr lang="es-ES" sz="2000" dirty="0"/>
              <a:t>Evaluación del potencial de captura de carbono por el bosque semideciduo sobre caliza.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_tradnl" sz="2000" dirty="0"/>
              <a:t>Valoración de la percepción comunitaria acerca de los efectos del cambio climático a nivel local.</a:t>
            </a:r>
          </a:p>
        </p:txBody>
      </p:sp>
    </p:spTree>
    <p:extLst>
      <p:ext uri="{BB962C8B-B14F-4D97-AF65-F5344CB8AC3E}">
        <p14:creationId xmlns:p14="http://schemas.microsoft.com/office/powerpoint/2010/main" val="426840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6" ma:contentTypeDescription="Create a new document." ma:contentTypeScope="" ma:versionID="1c6d3cadda3257b21ac48727a1d9be7a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c5e1a26f2f8838283117988bdf4d3f1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e95782-8f65-413c-8c84-20cb4815fabf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51C38-91FE-453B-A509-96358382FDE8}"/>
</file>

<file path=customXml/itemProps2.xml><?xml version="1.0" encoding="utf-8"?>
<ds:datastoreItem xmlns:ds="http://schemas.openxmlformats.org/officeDocument/2006/customXml" ds:itemID="{1769049C-6418-4735-8543-85EEB9590AA9}"/>
</file>

<file path=customXml/itemProps3.xml><?xml version="1.0" encoding="utf-8"?>
<ds:datastoreItem xmlns:ds="http://schemas.openxmlformats.org/officeDocument/2006/customXml" ds:itemID="{87E6EAAF-3FBC-44FF-8843-F00840FA1A6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12475914</TotalTime>
  <Words>620</Words>
  <Application>Microsoft Office PowerPoint</Application>
  <PresentationFormat>Presentación en pantalla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Grupos representativos de la fauna</vt:lpstr>
      <vt:lpstr>Presentación de PowerPoint</vt:lpstr>
      <vt:lpstr>Presentación de PowerPoint</vt:lpstr>
      <vt:lpstr>Elementos geológicos y geomorfológicos</vt:lpstr>
      <vt:lpstr>Presentación de PowerPoint</vt:lpstr>
      <vt:lpstr>Huracanes y otros eventos extremos</vt:lpstr>
      <vt:lpstr>Presentación de PowerPoint</vt:lpstr>
      <vt:lpstr>Eventos anómalos</vt:lpstr>
      <vt:lpstr>Presentación de PowerPoint</vt:lpstr>
    </vt:vector>
  </TitlesOfParts>
  <Company>CNAP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Aylem Hernández Avila</dc:creator>
  <cp:lastModifiedBy>Lázaro Márquez</cp:lastModifiedBy>
  <cp:revision>1258</cp:revision>
  <dcterms:created xsi:type="dcterms:W3CDTF">2005-10-26T17:26:41Z</dcterms:created>
  <dcterms:modified xsi:type="dcterms:W3CDTF">2022-12-21T13:27:46Z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