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3"/>
  </p:notesMasterIdLst>
  <p:sldIdLst>
    <p:sldId id="256" r:id="rId2"/>
    <p:sldId id="267" r:id="rId3"/>
    <p:sldId id="280" r:id="rId4"/>
    <p:sldId id="281" r:id="rId5"/>
    <p:sldId id="282" r:id="rId6"/>
    <p:sldId id="283" r:id="rId7"/>
    <p:sldId id="268" r:id="rId8"/>
    <p:sldId id="269" r:id="rId9"/>
    <p:sldId id="285" r:id="rId10"/>
    <p:sldId id="284" r:id="rId11"/>
    <p:sldId id="263"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40"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355DA3-1249-41F4-8819-E12EC41D8F16}" type="datetimeFigureOut">
              <a:rPr lang="es-VE" smtClean="0"/>
              <a:pPr/>
              <a:t>21/12/2022</a:t>
            </a:fld>
            <a:endParaRPr lang="es-V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4F75D4-850F-4113-B884-594EB2E5D0D4}" type="slidenum">
              <a:rPr lang="es-VE" smtClean="0"/>
              <a:pPr/>
              <a:t>‹#›</a:t>
            </a:fld>
            <a:endParaRPr lang="es-VE"/>
          </a:p>
        </p:txBody>
      </p:sp>
    </p:spTree>
    <p:extLst>
      <p:ext uri="{BB962C8B-B14F-4D97-AF65-F5344CB8AC3E}">
        <p14:creationId xmlns:p14="http://schemas.microsoft.com/office/powerpoint/2010/main" val="275499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D64F75D4-850F-4113-B884-594EB2E5D0D4}" type="slidenum">
              <a:rPr lang="es-VE" smtClean="0"/>
              <a:pPr/>
              <a:t>1</a:t>
            </a:fld>
            <a:endParaRPr lang="es-VE"/>
          </a:p>
        </p:txBody>
      </p:sp>
    </p:spTree>
    <p:extLst>
      <p:ext uri="{BB962C8B-B14F-4D97-AF65-F5344CB8AC3E}">
        <p14:creationId xmlns:p14="http://schemas.microsoft.com/office/powerpoint/2010/main" val="1126505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D64F75D4-850F-4113-B884-594EB2E5D0D4}" type="slidenum">
              <a:rPr lang="es-VE" smtClean="0"/>
              <a:pPr/>
              <a:t>4</a:t>
            </a:fld>
            <a:endParaRPr lang="es-VE"/>
          </a:p>
        </p:txBody>
      </p:sp>
    </p:spTree>
    <p:extLst>
      <p:ext uri="{BB962C8B-B14F-4D97-AF65-F5344CB8AC3E}">
        <p14:creationId xmlns:p14="http://schemas.microsoft.com/office/powerpoint/2010/main" val="3105858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D64F75D4-850F-4113-B884-594EB2E5D0D4}" type="slidenum">
              <a:rPr lang="es-VE" smtClean="0"/>
              <a:pPr/>
              <a:t>7</a:t>
            </a:fld>
            <a:endParaRPr lang="es-VE"/>
          </a:p>
        </p:txBody>
      </p:sp>
    </p:spTree>
    <p:extLst>
      <p:ext uri="{BB962C8B-B14F-4D97-AF65-F5344CB8AC3E}">
        <p14:creationId xmlns:p14="http://schemas.microsoft.com/office/powerpoint/2010/main" val="3923259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21/12/2022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21/12/2022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21/12/2022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21/12/2022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21/12/2022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pPr/>
              <a:t>21/12/2022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pPr/>
              <a:t>21/12/2022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pPr/>
              <a:t>21/12/2022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21/12/2022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21/12/2022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21/12/2022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21/12/2022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tif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048000" y="169166"/>
            <a:ext cx="5562600" cy="1583434"/>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00"/>
                </a:solidFill>
                <a:effectLst/>
                <a:latin typeface="Arial" pitchFamily="34" charset="0"/>
                <a:cs typeface="Arial" pitchFamily="34" charset="0"/>
              </a:rPr>
              <a:t>MINISTERIO DE CIENCIA, TECNOLOGÍA Y MEDIO AMBIENTE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00"/>
                </a:solidFill>
                <a:effectLst/>
                <a:latin typeface="Arial" pitchFamily="34" charset="0"/>
                <a:cs typeface="Arial" pitchFamily="34" charset="0"/>
              </a:rPr>
              <a:t>UNIDAD DE SERVICIOS AMBIENTALES ALEJANDRO DE HUMBOLDT (UPSA)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00"/>
                </a:solidFill>
                <a:effectLst/>
                <a:latin typeface="Arial" pitchFamily="34" charset="0"/>
                <a:cs typeface="Arial" pitchFamily="34" charset="0"/>
              </a:rPr>
              <a:t>DELEGACIÓN TERRITORIAL DEL CITMA GUANTÁNAMO, CUBA</a:t>
            </a:r>
          </a:p>
        </p:txBody>
      </p:sp>
      <p:sp>
        <p:nvSpPr>
          <p:cNvPr id="1030" name="Rectangle 6"/>
          <p:cNvSpPr>
            <a:spLocks noChangeArrowheads="1"/>
          </p:cNvSpPr>
          <p:nvPr/>
        </p:nvSpPr>
        <p:spPr bwMode="auto">
          <a:xfrm>
            <a:off x="795286" y="1863858"/>
            <a:ext cx="735811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VE" sz="2000" b="1" dirty="0">
                <a:latin typeface="Arial" pitchFamily="34" charset="0"/>
                <a:ea typeface="Calibri" pitchFamily="34" charset="0"/>
                <a:cs typeface="Arial" pitchFamily="34" charset="0"/>
              </a:rPr>
              <a:t>Un enfoque integrado de los riesgos costeros y el cambio climático</a:t>
            </a:r>
            <a:r>
              <a:rPr kumimoji="0" lang="es-VE" sz="2000" b="1" i="0" u="none" strike="noStrike" cap="none" normalizeH="0" dirty="0">
                <a:ln>
                  <a:noFill/>
                </a:ln>
                <a:solidFill>
                  <a:schemeClr val="tx1"/>
                </a:solidFill>
                <a:effectLst/>
                <a:latin typeface="Arial" pitchFamily="34" charset="0"/>
                <a:ea typeface="Calibri" pitchFamily="34" charset="0"/>
                <a:cs typeface="Arial" pitchFamily="34" charset="0"/>
              </a:rPr>
              <a:t> en la Reserva de Biosfera Cuchillas del </a:t>
            </a:r>
            <a:r>
              <a:rPr kumimoji="0" lang="es-VE" sz="2000" b="1" i="0" u="none" strike="noStrike" cap="none" normalizeH="0" dirty="0" err="1">
                <a:ln>
                  <a:noFill/>
                </a:ln>
                <a:solidFill>
                  <a:schemeClr val="tx1"/>
                </a:solidFill>
                <a:effectLst/>
                <a:latin typeface="Arial" pitchFamily="34" charset="0"/>
                <a:ea typeface="Calibri" pitchFamily="34" charset="0"/>
                <a:cs typeface="Arial" pitchFamily="34" charset="0"/>
              </a:rPr>
              <a:t>Toa</a:t>
            </a:r>
            <a:r>
              <a:rPr kumimoji="0" lang="es-VE" sz="2000" b="1" i="0" u="none" strike="noStrike" cap="none" normalizeH="0" dirty="0">
                <a:ln>
                  <a:noFill/>
                </a:ln>
                <a:solidFill>
                  <a:schemeClr val="tx1"/>
                </a:solidFill>
                <a:effectLst/>
                <a:latin typeface="Arial" pitchFamily="34" charset="0"/>
                <a:ea typeface="Calibri" pitchFamily="34" charset="0"/>
                <a:cs typeface="Arial" pitchFamily="34" charset="0"/>
              </a:rPr>
              <a:t>.</a:t>
            </a:r>
            <a:endParaRPr kumimoji="0" lang="es-VE" sz="2000" b="0" i="0" u="none" strike="noStrike" cap="none" normalizeH="0" baseline="0" dirty="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2057400" y="6183868"/>
            <a:ext cx="5715001"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VE" b="1" i="0" u="none" strike="noStrike" cap="none" normalizeH="0" baseline="0" dirty="0">
                <a:ln>
                  <a:noFill/>
                </a:ln>
                <a:solidFill>
                  <a:schemeClr val="tx1"/>
                </a:solidFill>
                <a:effectLst/>
                <a:latin typeface="Arial" pitchFamily="34" charset="0"/>
                <a:ea typeface="Calibri" pitchFamily="34" charset="0"/>
                <a:cs typeface="Arial" pitchFamily="34" charset="0"/>
              </a:rPr>
              <a:t>Guant</a:t>
            </a:r>
            <a:r>
              <a:rPr kumimoji="0" lang="es-VE" b="1" i="0" u="none" strike="noStrike" cap="none" normalizeH="0" baseline="0" dirty="0">
                <a:ln>
                  <a:noFill/>
                </a:ln>
                <a:solidFill>
                  <a:schemeClr val="tx1"/>
                </a:solidFill>
                <a:effectLst/>
                <a:latin typeface="Calibri"/>
                <a:ea typeface="Calibri" pitchFamily="34" charset="0"/>
                <a:cs typeface="Arial" pitchFamily="34" charset="0"/>
              </a:rPr>
              <a:t>á</a:t>
            </a:r>
            <a:r>
              <a:rPr kumimoji="0" lang="es-VE" b="1" i="0" u="none" strike="noStrike" cap="none" normalizeH="0" baseline="0" dirty="0">
                <a:ln>
                  <a:noFill/>
                </a:ln>
                <a:solidFill>
                  <a:schemeClr val="tx1"/>
                </a:solidFill>
                <a:effectLst/>
                <a:latin typeface="Arial" pitchFamily="34" charset="0"/>
                <a:ea typeface="Calibri" pitchFamily="34" charset="0"/>
                <a:cs typeface="Arial" pitchFamily="34" charset="0"/>
              </a:rPr>
              <a:t>namo Cuba </a:t>
            </a:r>
            <a:r>
              <a:rPr lang="es-VE" b="1" dirty="0">
                <a:latin typeface="Arial" pitchFamily="34" charset="0"/>
                <a:ea typeface="Calibri" pitchFamily="34" charset="0"/>
                <a:cs typeface="Arial" pitchFamily="34" charset="0"/>
              </a:rPr>
              <a:t>22</a:t>
            </a:r>
            <a:r>
              <a:rPr kumimoji="0" lang="es-VE" b="1" i="0" u="none" strike="noStrike" cap="none" normalizeH="0" baseline="0" dirty="0">
                <a:ln>
                  <a:noFill/>
                </a:ln>
                <a:solidFill>
                  <a:schemeClr val="tx1"/>
                </a:solidFill>
                <a:effectLst/>
                <a:latin typeface="Arial" pitchFamily="34" charset="0"/>
                <a:ea typeface="Calibri" pitchFamily="34" charset="0"/>
                <a:cs typeface="Arial" pitchFamily="34" charset="0"/>
              </a:rPr>
              <a:t> de </a:t>
            </a:r>
            <a:r>
              <a:rPr lang="es-VE" b="1" dirty="0">
                <a:latin typeface="Arial" pitchFamily="34" charset="0"/>
                <a:ea typeface="Calibri" pitchFamily="34" charset="0"/>
                <a:cs typeface="Arial" pitchFamily="34" charset="0"/>
              </a:rPr>
              <a:t>Dic</a:t>
            </a:r>
            <a:r>
              <a:rPr kumimoji="0" lang="es-VE" b="1" i="0" u="none" strike="noStrike" cap="none" normalizeH="0" baseline="0" dirty="0">
                <a:ln>
                  <a:noFill/>
                </a:ln>
                <a:solidFill>
                  <a:schemeClr val="tx1"/>
                </a:solidFill>
                <a:effectLst/>
                <a:latin typeface="Arial" pitchFamily="34" charset="0"/>
                <a:ea typeface="Calibri" pitchFamily="34" charset="0"/>
                <a:cs typeface="Arial" pitchFamily="34" charset="0"/>
              </a:rPr>
              <a:t>iembre de 2022</a:t>
            </a:r>
            <a:endParaRPr kumimoji="0" lang="es-VE" b="0" i="0" u="none" strike="noStrike" cap="none" normalizeH="0" baseline="0" dirty="0">
              <a:ln>
                <a:noFill/>
              </a:ln>
              <a:solidFill>
                <a:schemeClr val="tx1"/>
              </a:solidFill>
              <a:effectLst/>
              <a:latin typeface="Arial" pitchFamily="34" charset="0"/>
              <a:cs typeface="Arial" pitchFamily="34" charset="0"/>
            </a:endParaRPr>
          </a:p>
        </p:txBody>
      </p:sp>
      <p:pic>
        <p:nvPicPr>
          <p:cNvPr id="9" name="0 Imagen">
            <a:extLst>
              <a:ext uri="{FF2B5EF4-FFF2-40B4-BE49-F238E27FC236}">
                <a16:creationId xmlns:a16="http://schemas.microsoft.com/office/drawing/2014/main" id="{66D4F2B4-D7EC-437F-A862-0BC56EECE5CF}"/>
              </a:ext>
            </a:extLst>
          </p:cNvPr>
          <p:cNvPicPr/>
          <p:nvPr/>
        </p:nvPicPr>
        <p:blipFill rotWithShape="1">
          <a:blip r:embed="rId3" cstate="print">
            <a:extLst>
              <a:ext uri="{28A0092B-C50C-407E-A947-70E740481C1C}">
                <a14:useLocalDpi xmlns:a14="http://schemas.microsoft.com/office/drawing/2010/main" val="0"/>
              </a:ext>
            </a:extLst>
          </a:blip>
          <a:srcRect l="9265" t="4965" r="9745" b="34217"/>
          <a:stretch/>
        </p:blipFill>
        <p:spPr bwMode="auto">
          <a:xfrm>
            <a:off x="425917" y="152400"/>
            <a:ext cx="2469683" cy="1600200"/>
          </a:xfrm>
          <a:prstGeom prst="rect">
            <a:avLst/>
          </a:prstGeom>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BD96E7FF-FE69-4B91-A83B-E3E995E5CE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8183" y="2959768"/>
            <a:ext cx="2286000" cy="2000264"/>
          </a:xfrm>
          <a:prstGeom prst="rect">
            <a:avLst/>
          </a:prstGeom>
        </p:spPr>
      </p:pic>
      <p:pic>
        <p:nvPicPr>
          <p:cNvPr id="7" name="Picture 3" descr="D:\aa DOC. GERARDO BEGUÉ-QUIALA\Mis imágenes\Fotos RTV-Comercial 2017\Boca del río Jiguaní Parque Nac. A. de Humboldt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720" y="2571744"/>
            <a:ext cx="3918842" cy="2939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2 CuadroTexto"/>
          <p:cNvSpPr txBox="1"/>
          <p:nvPr/>
        </p:nvSpPr>
        <p:spPr>
          <a:xfrm>
            <a:off x="562720" y="5562600"/>
            <a:ext cx="8047880" cy="646331"/>
          </a:xfrm>
          <a:prstGeom prst="rect">
            <a:avLst/>
          </a:prstGeom>
          <a:noFill/>
        </p:spPr>
        <p:txBody>
          <a:bodyPr wrap="square" rtlCol="0">
            <a:spAutoFit/>
          </a:bodyPr>
          <a:lstStyle/>
          <a:p>
            <a:pPr algn="just"/>
            <a:r>
              <a:rPr lang="es-ES" dirty="0"/>
              <a:t>Manglar Boca de Jiguaní, costa norte o atlántica de Baracoa. </a:t>
            </a:r>
            <a:r>
              <a:rPr lang="es-ES" b="1" dirty="0"/>
              <a:t>«Conservando la tierra firme»</a:t>
            </a:r>
            <a:endParaRPr lang="es-VE"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0ADF6FB9-642A-414A-B693-7287F1AAA159}"/>
              </a:ext>
            </a:extLst>
          </p:cNvPr>
          <p:cNvSpPr/>
          <p:nvPr/>
        </p:nvSpPr>
        <p:spPr>
          <a:xfrm>
            <a:off x="228600" y="197346"/>
            <a:ext cx="8534400" cy="5909310"/>
          </a:xfrm>
          <a:prstGeom prst="rect">
            <a:avLst/>
          </a:prstGeom>
        </p:spPr>
        <p:txBody>
          <a:bodyPr wrap="square">
            <a:spAutoFit/>
          </a:bodyPr>
          <a:lstStyle/>
          <a:p>
            <a:r>
              <a:rPr lang="es-ES" b="1" dirty="0"/>
              <a:t>CONCLUSIONES</a:t>
            </a:r>
          </a:p>
          <a:p>
            <a:r>
              <a:rPr lang="es-ES" b="1" dirty="0"/>
              <a:t> </a:t>
            </a:r>
            <a:r>
              <a:rPr lang="es-ES" dirty="0"/>
              <a:t> </a:t>
            </a:r>
          </a:p>
          <a:p>
            <a:pPr marL="285750"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Después de modeladas todas las zonas fuentes seleccionadas del área del Caribe, la única zona que genera un tsunami con impacto a las costas de Cuba es el situado al norte de La Española.  </a:t>
            </a:r>
          </a:p>
          <a:p>
            <a:pPr algn="just"/>
            <a:endParaRPr lang="es-E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De las provincias de Guantánamo y Santiago de Cuba, las localidades más afectadas son las de Punta de </a:t>
            </a:r>
            <a:r>
              <a:rPr lang="es-ES" dirty="0" err="1">
                <a:latin typeface="Arial" panose="020B0604020202020204" pitchFamily="34" charset="0"/>
                <a:cs typeface="Arial" panose="020B0604020202020204" pitchFamily="34" charset="0"/>
              </a:rPr>
              <a:t>Maisí</a:t>
            </a:r>
            <a:r>
              <a:rPr lang="es-ES" dirty="0">
                <a:latin typeface="Arial" panose="020B0604020202020204" pitchFamily="34" charset="0"/>
                <a:cs typeface="Arial" panose="020B0604020202020204" pitchFamily="34" charset="0"/>
              </a:rPr>
              <a:t> y Baracoa, en estas dos localidades se estiman llegadas de alturas de olas de hasta 5 metros a los 35 y 40 minutos respectivamente después de ocurrido el sismo </a:t>
            </a:r>
            <a:r>
              <a:rPr lang="es-ES" dirty="0" err="1">
                <a:latin typeface="Arial" panose="020B0604020202020204" pitchFamily="34" charset="0"/>
                <a:cs typeface="Arial" panose="020B0604020202020204" pitchFamily="34" charset="0"/>
              </a:rPr>
              <a:t>tsunamigénico</a:t>
            </a:r>
            <a:r>
              <a:rPr lang="es-ES" dirty="0">
                <a:latin typeface="Arial" panose="020B0604020202020204" pitchFamily="34" charset="0"/>
                <a:cs typeface="Arial" panose="020B0604020202020204" pitchFamily="34" charset="0"/>
              </a:rPr>
              <a:t>.  </a:t>
            </a:r>
          </a:p>
          <a:p>
            <a:endParaRPr lang="es-ES" dirty="0">
              <a:latin typeface="Arial" panose="020B0604020202020204" pitchFamily="34" charset="0"/>
              <a:cs typeface="Arial" panose="020B0604020202020204" pitchFamily="34" charset="0"/>
            </a:endParaRPr>
          </a:p>
          <a:p>
            <a:r>
              <a:rPr lang="es-ES" b="1" dirty="0">
                <a:latin typeface="Arial" panose="020B0604020202020204" pitchFamily="34" charset="0"/>
                <a:cs typeface="Arial" panose="020B0604020202020204" pitchFamily="34" charset="0"/>
              </a:rPr>
              <a:t>RECOMENDACIONES</a:t>
            </a:r>
            <a:r>
              <a:rPr lang="es-ES" dirty="0">
                <a:latin typeface="Arial" panose="020B0604020202020204" pitchFamily="34" charset="0"/>
                <a:cs typeface="Arial" panose="020B0604020202020204" pitchFamily="34" charset="0"/>
              </a:rPr>
              <a:t>   </a:t>
            </a:r>
          </a:p>
          <a:p>
            <a:endParaRPr lang="es-E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Realizar los cálculos de vulnerabilidad y riesgo de tsunami para las localidades de Punta de Maisí y Baracoa, para posteriormente llevar a cabo medidas de mitigación.</a:t>
            </a:r>
          </a:p>
          <a:p>
            <a:pPr algn="just"/>
            <a:r>
              <a:rPr lang="es-ES" dirty="0">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Determinar la altura de las olas y el tiempo de llegada para otras localidades y polos turísticos de interés situados en la costa norte del territorio cubano, desde la provincia de Holguín hasta la provincia de Villa Clara, teniendo en cuenta los resultados obtenidos en este estudio. </a:t>
            </a:r>
          </a:p>
        </p:txBody>
      </p:sp>
    </p:spTree>
    <p:extLst>
      <p:ext uri="{BB962C8B-B14F-4D97-AF65-F5344CB8AC3E}">
        <p14:creationId xmlns:p14="http://schemas.microsoft.com/office/powerpoint/2010/main" val="1152917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428728" y="928670"/>
            <a:ext cx="184731" cy="369332"/>
          </a:xfrm>
          <a:prstGeom prst="rect">
            <a:avLst/>
          </a:prstGeom>
          <a:noFill/>
        </p:spPr>
        <p:txBody>
          <a:bodyPr wrap="none" rtlCol="0">
            <a:spAutoFit/>
          </a:bodyPr>
          <a:lstStyle/>
          <a:p>
            <a:endParaRPr lang="en-US" dirty="0"/>
          </a:p>
        </p:txBody>
      </p:sp>
      <p:pic>
        <p:nvPicPr>
          <p:cNvPr id="2050" name="Picture 2" descr="D:\Moa Nickel SA. 2018 nuevos trabajos\Fotos Monitoreo biologico Moa Nickel SA 2018\Fotos Junio Gerardo 2018\DSCF45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 y="0"/>
            <a:ext cx="9144000" cy="6919742"/>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357190" y="71414"/>
            <a:ext cx="8786842" cy="1200329"/>
          </a:xfrm>
          <a:prstGeom prst="rect">
            <a:avLst/>
          </a:prstGeom>
          <a:noFill/>
        </p:spPr>
        <p:txBody>
          <a:bodyPr wrap="square" rtlCol="0">
            <a:spAutoFit/>
          </a:bodyPr>
          <a:lstStyle/>
          <a:p>
            <a:r>
              <a:rPr lang="en-US" sz="7200" b="1" dirty="0">
                <a:solidFill>
                  <a:srgbClr val="FFFF00"/>
                </a:solidFill>
              </a:rPr>
              <a:t>Protegiendo el </a:t>
            </a:r>
            <a:r>
              <a:rPr lang="en-US" sz="7200" b="1" dirty="0" err="1">
                <a:solidFill>
                  <a:srgbClr val="FFFF00"/>
                </a:solidFill>
              </a:rPr>
              <a:t>futuro</a:t>
            </a:r>
            <a:endParaRPr lang="en-US" sz="7200" b="1" dirty="0">
              <a:solidFill>
                <a:srgbClr val="FFFF00"/>
              </a:solidFill>
            </a:endParaRPr>
          </a:p>
        </p:txBody>
      </p:sp>
      <p:sp>
        <p:nvSpPr>
          <p:cNvPr id="5" name="4 Rectángulo"/>
          <p:cNvSpPr/>
          <p:nvPr/>
        </p:nvSpPr>
        <p:spPr>
          <a:xfrm rot="19792986">
            <a:off x="1935763" y="1603098"/>
            <a:ext cx="5112568" cy="1200329"/>
          </a:xfrm>
          <a:prstGeom prst="rect">
            <a:avLst/>
          </a:prstGeom>
          <a:noFill/>
        </p:spPr>
        <p:txBody>
          <a:bodyPr wrap="square" lIns="91440" tIns="45720" rIns="91440" bIns="45720">
            <a:spAutoFit/>
          </a:bodyPr>
          <a:lstStyle/>
          <a:p>
            <a:pPr algn="ctr"/>
            <a:r>
              <a:rPr lang="es-ES" sz="7200" b="1"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Gracias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85720" y="56818"/>
            <a:ext cx="8572560" cy="707886"/>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MX" sz="2000" b="1" dirty="0">
                <a:latin typeface="Arial" pitchFamily="34" charset="0"/>
                <a:cs typeface="Arial" pitchFamily="34" charset="0"/>
              </a:rPr>
              <a:t>Mapa del Sistema Provincial de Áreas Protegidas de Guantánamo, Cuba (SPAP):</a:t>
            </a:r>
            <a:endParaRPr kumimoji="0" lang="es-VE" sz="2000" b="0" i="0" u="none" strike="noStrike" cap="none" normalizeH="0" baseline="0" dirty="0">
              <a:ln>
                <a:noFill/>
              </a:ln>
              <a:solidFill>
                <a:schemeClr val="tx1"/>
              </a:solidFill>
              <a:effectLst/>
              <a:latin typeface="Arial" pitchFamily="34" charset="0"/>
              <a:cs typeface="Arial" pitchFamily="34" charset="0"/>
            </a:endParaRPr>
          </a:p>
        </p:txBody>
      </p:sp>
      <p:pic>
        <p:nvPicPr>
          <p:cNvPr id="2050" name="Picture 2" descr="D:\aa DOC. GERARDO BEGUÉ-QUIALA\SNAP 2013\! 2018 Informaciones del SNAP 2018\Sistema Provincial de Áreas Protegidas 201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233" r="2227"/>
          <a:stretch/>
        </p:blipFill>
        <p:spPr bwMode="auto">
          <a:xfrm>
            <a:off x="507281" y="908720"/>
            <a:ext cx="8097167"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314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79392E0-2823-4A8C-A162-6E6FC9D8E441}"/>
              </a:ext>
            </a:extLst>
          </p:cNvPr>
          <p:cNvSpPr/>
          <p:nvPr/>
        </p:nvSpPr>
        <p:spPr>
          <a:xfrm>
            <a:off x="533400" y="118170"/>
            <a:ext cx="8229600" cy="2677656"/>
          </a:xfrm>
          <a:prstGeom prst="rect">
            <a:avLst/>
          </a:prstGeom>
        </p:spPr>
        <p:txBody>
          <a:bodyPr wrap="square">
            <a:spAutoFit/>
          </a:bodyPr>
          <a:lstStyle/>
          <a:p>
            <a:pPr algn="just"/>
            <a:r>
              <a:rPr lang="es-ES" sz="1400" dirty="0">
                <a:latin typeface="Arial" panose="020B0604020202020204" pitchFamily="34" charset="0"/>
                <a:cs typeface="Arial" panose="020B0604020202020204" pitchFamily="34" charset="0"/>
              </a:rPr>
              <a:t>El área protegida de recursos manejados Cuchillas del </a:t>
            </a:r>
            <a:r>
              <a:rPr lang="es-ES" sz="1400" dirty="0" err="1">
                <a:latin typeface="Arial" panose="020B0604020202020204" pitchFamily="34" charset="0"/>
                <a:cs typeface="Arial" panose="020B0604020202020204" pitchFamily="34" charset="0"/>
              </a:rPr>
              <a:t>Toa</a:t>
            </a:r>
            <a:r>
              <a:rPr lang="es-ES" sz="1400" dirty="0">
                <a:latin typeface="Arial" panose="020B0604020202020204" pitchFamily="34" charset="0"/>
                <a:cs typeface="Arial" panose="020B0604020202020204" pitchFamily="34" charset="0"/>
              </a:rPr>
              <a:t> (APRM CT), desde 1987 forma parte de la Red Internacional de Reservas del Programa del Hombre y la Biosfera (MAB) de la Organización de las Naciones Unidas para la Educación, la Ciencia y la Cultura (UNESCO). Su fin fundamental está dirigido a promover el uso sostenible de los recursos naturales de toda esta zona montañosa ubicado al Noroeste del macizo Nipe-Sagua-Baracoa.   </a:t>
            </a:r>
          </a:p>
          <a:p>
            <a:pPr algn="just"/>
            <a:endParaRPr lang="es-ES"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La situación de las áreas protegidas en Cuba se ha transformado en los últimos años gracias a la redefinición y perfeccionamiento de las políticas gubernamentales, la organización y aprobación del marco local y la reorganización y establecimiento del Sistema Nacional de Áreas Protegidas (SNAP).Toda la información básica reciente sobre este territorio se ha recopilado en base de datos en la dirección de </a:t>
            </a:r>
            <a:r>
              <a:rPr lang="es-ES" sz="1400" b="1" dirty="0">
                <a:latin typeface="Arial" panose="020B0604020202020204" pitchFamily="34" charset="0"/>
                <a:cs typeface="Arial" panose="020B0604020202020204" pitchFamily="34" charset="0"/>
              </a:rPr>
              <a:t>la Unidad de Servicios Ambientales “Alejandro de Humboldt”  (UPSA) </a:t>
            </a:r>
            <a:r>
              <a:rPr lang="es-ES" sz="1400" dirty="0">
                <a:latin typeface="Arial" panose="020B0604020202020204" pitchFamily="34" charset="0"/>
                <a:cs typeface="Arial" panose="020B0604020202020204" pitchFamily="34" charset="0"/>
              </a:rPr>
              <a:t>y el Centro Nacional de Áreas Protegidas (CNAP). </a:t>
            </a:r>
          </a:p>
        </p:txBody>
      </p:sp>
      <p:sp>
        <p:nvSpPr>
          <p:cNvPr id="3" name="2 Rectángulo"/>
          <p:cNvSpPr/>
          <p:nvPr/>
        </p:nvSpPr>
        <p:spPr>
          <a:xfrm>
            <a:off x="533400" y="3429000"/>
            <a:ext cx="2819400" cy="1477328"/>
          </a:xfrm>
          <a:prstGeom prst="rect">
            <a:avLst/>
          </a:prstGeom>
        </p:spPr>
        <p:txBody>
          <a:bodyPr wrap="square">
            <a:spAutoFit/>
          </a:bodyPr>
          <a:lstStyle/>
          <a:p>
            <a:pPr algn="ctr"/>
            <a:r>
              <a:rPr lang="es-VE" b="1" dirty="0"/>
              <a:t>Plan de Manejo 2022-2026</a:t>
            </a:r>
            <a:endParaRPr lang="es-VE" dirty="0"/>
          </a:p>
          <a:p>
            <a:pPr algn="ctr"/>
            <a:r>
              <a:rPr lang="es-VE" b="1" dirty="0"/>
              <a:t>Área Protegida de Recursos Manejados: Cuchillas del Toa </a:t>
            </a:r>
            <a:endParaRPr lang="es-VE" dirty="0"/>
          </a:p>
          <a:p>
            <a:pPr algn="ctr"/>
            <a:r>
              <a:rPr lang="es-VE" b="1" dirty="0"/>
              <a:t>(Reserva de Biosfera) </a:t>
            </a:r>
            <a:endParaRPr lang="es-VE" dirty="0"/>
          </a:p>
        </p:txBody>
      </p:sp>
      <p:pic>
        <p:nvPicPr>
          <p:cNvPr id="4" name="3 Imagen" descr="D:\SubDirecciónTécnica\2021\PM Begue RBCT Cuchillas del Toa 2021-2025\9.jpg"/>
          <p:cNvPicPr/>
          <p:nvPr/>
        </p:nvPicPr>
        <p:blipFill>
          <a:blip r:embed="rId2">
            <a:extLst>
              <a:ext uri="{28A0092B-C50C-407E-A947-70E740481C1C}">
                <a14:useLocalDpi xmlns:a14="http://schemas.microsoft.com/office/drawing/2010/main" val="0"/>
              </a:ext>
            </a:extLst>
          </a:blip>
          <a:srcRect/>
          <a:stretch>
            <a:fillRect/>
          </a:stretch>
        </p:blipFill>
        <p:spPr bwMode="auto">
          <a:xfrm>
            <a:off x="3862135" y="2590800"/>
            <a:ext cx="4865571" cy="3962400"/>
          </a:xfrm>
          <a:prstGeom prst="rect">
            <a:avLst/>
          </a:prstGeom>
          <a:noFill/>
          <a:ln>
            <a:noFill/>
          </a:ln>
        </p:spPr>
      </p:pic>
    </p:spTree>
    <p:extLst>
      <p:ext uri="{BB962C8B-B14F-4D97-AF65-F5344CB8AC3E}">
        <p14:creationId xmlns:p14="http://schemas.microsoft.com/office/powerpoint/2010/main" val="325329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A97DC3-EED7-4F8D-87BD-A0EDD4A9D4BA}"/>
              </a:ext>
            </a:extLst>
          </p:cNvPr>
          <p:cNvSpPr>
            <a:spLocks noChangeArrowheads="1"/>
          </p:cNvSpPr>
          <p:nvPr/>
        </p:nvSpPr>
        <p:spPr bwMode="auto">
          <a:xfrm>
            <a:off x="299062" y="76200"/>
            <a:ext cx="8559218" cy="461665"/>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2400" dirty="0"/>
              <a:t>Caracterización de los principales asentamientos humanos.</a:t>
            </a:r>
            <a:endParaRPr kumimoji="0" lang="es-VE" sz="2400" b="0" i="0" u="none" strike="noStrike" cap="none" normalizeH="0" baseline="0" dirty="0">
              <a:ln>
                <a:noFill/>
              </a:ln>
              <a:solidFill>
                <a:schemeClr val="tx1"/>
              </a:solidFill>
              <a:effectLst/>
              <a:latin typeface="Arial" pitchFamily="34" charset="0"/>
              <a:cs typeface="Arial" pitchFamily="34" charset="0"/>
            </a:endParaRPr>
          </a:p>
        </p:txBody>
      </p:sp>
      <p:sp>
        <p:nvSpPr>
          <p:cNvPr id="5" name="2 CuadroTexto">
            <a:extLst>
              <a:ext uri="{FF2B5EF4-FFF2-40B4-BE49-F238E27FC236}">
                <a16:creationId xmlns:a16="http://schemas.microsoft.com/office/drawing/2014/main" id="{C8E143F7-6215-4EE8-9077-8244BC293460}"/>
              </a:ext>
            </a:extLst>
          </p:cNvPr>
          <p:cNvSpPr txBox="1"/>
          <p:nvPr/>
        </p:nvSpPr>
        <p:spPr>
          <a:xfrm>
            <a:off x="299062" y="533400"/>
            <a:ext cx="8559218" cy="2031325"/>
          </a:xfrm>
          <a:prstGeom prst="rect">
            <a:avLst/>
          </a:prstGeom>
          <a:noFill/>
        </p:spPr>
        <p:txBody>
          <a:bodyPr wrap="square" rtlCol="0">
            <a:spAutoFit/>
          </a:bodyPr>
          <a:lstStyle/>
          <a:p>
            <a:pPr algn="just"/>
            <a:r>
              <a:rPr lang="es-ES" sz="1400" dirty="0">
                <a:latin typeface="Arial" panose="020B0604020202020204" pitchFamily="34" charset="0"/>
                <a:cs typeface="Arial" panose="020B0604020202020204" pitchFamily="34" charset="0"/>
              </a:rPr>
              <a:t>En la reserva viven un total de 30 673 habitantes asentados en 53 comunidades, siendo la densidad de población de 14.39 </a:t>
            </a:r>
            <a:r>
              <a:rPr lang="es-ES" sz="1400" dirty="0" err="1">
                <a:latin typeface="Arial" panose="020B0604020202020204" pitchFamily="34" charset="0"/>
                <a:cs typeface="Arial" panose="020B0604020202020204" pitchFamily="34" charset="0"/>
              </a:rPr>
              <a:t>hab</a:t>
            </a:r>
            <a:r>
              <a:rPr lang="es-ES" sz="1400" dirty="0">
                <a:latin typeface="Arial" panose="020B0604020202020204" pitchFamily="34" charset="0"/>
                <a:cs typeface="Arial" panose="020B0604020202020204" pitchFamily="34" charset="0"/>
              </a:rPr>
              <a:t>/km2. De ese total 12 714 pertenecen al sexo masculino y el resto al femenino, lo que indica una supremacía del sexo femenino, con un total de 17 959 féminas, equivalente al 58.54% de la población total. </a:t>
            </a:r>
          </a:p>
          <a:p>
            <a:pPr algn="just"/>
            <a:r>
              <a:rPr lang="es-ES" sz="1400" dirty="0">
                <a:latin typeface="Arial" panose="020B0604020202020204" pitchFamily="34" charset="0"/>
                <a:cs typeface="Arial" panose="020B0604020202020204" pitchFamily="34" charset="0"/>
              </a:rPr>
              <a:t> </a:t>
            </a:r>
          </a:p>
          <a:p>
            <a:pPr algn="just"/>
            <a:r>
              <a:rPr lang="es-ES" sz="1400" dirty="0">
                <a:latin typeface="Arial" panose="020B0604020202020204" pitchFamily="34" charset="0"/>
                <a:cs typeface="Arial" panose="020B0604020202020204" pitchFamily="34" charset="0"/>
              </a:rPr>
              <a:t>El predominio de los asentamientos rurales menores de 200 habitantes constituye una resultante de las características físico-geográficas del territorio donde las fuertes pendientes constituyen un umbral para la expansión espacial de los asentamientos, además de la base económica, predominantemente agropecuaria.</a:t>
            </a:r>
          </a:p>
        </p:txBody>
      </p:sp>
      <p:pic>
        <p:nvPicPr>
          <p:cNvPr id="1026" name="Picture 2" descr="D:\INIFAT PROYECTO NUEVO\! 2022 Libro COBARB\Libro COBARB 2022\Figura 4 .tif"/>
          <p:cNvPicPr>
            <a:picLocks noChangeAspect="1" noChangeArrowheads="1"/>
          </p:cNvPicPr>
          <p:nvPr/>
        </p:nvPicPr>
        <p:blipFill rotWithShape="1">
          <a:blip r:embed="rId3">
            <a:extLst>
              <a:ext uri="{28A0092B-C50C-407E-A947-70E740481C1C}">
                <a14:useLocalDpi xmlns:a14="http://schemas.microsoft.com/office/drawing/2010/main" val="0"/>
              </a:ext>
            </a:extLst>
          </a:blip>
          <a:srcRect b="10642"/>
          <a:stretch/>
        </p:blipFill>
        <p:spPr bwMode="auto">
          <a:xfrm>
            <a:off x="304800" y="2819400"/>
            <a:ext cx="4589134"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NIFAT PROYECTO NUEVO\! 2022 Libro COBARB\Libro COBARB 2022\Figura 5 .t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510"/>
          <a:stretch/>
        </p:blipFill>
        <p:spPr bwMode="auto">
          <a:xfrm>
            <a:off x="4876800" y="2837849"/>
            <a:ext cx="3955436" cy="2800951"/>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478054" y="5766335"/>
            <a:ext cx="8354181" cy="646331"/>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En la Reserva de Biosfera Cuchillas del Toa, son pocos los asentamientos humanos con más 483 habitantes</a:t>
            </a:r>
            <a:r>
              <a:rPr lang="es-ES" dirty="0"/>
              <a:t>.</a:t>
            </a:r>
            <a:endParaRPr lang="es-VE" dirty="0"/>
          </a:p>
        </p:txBody>
      </p:sp>
    </p:spTree>
    <p:extLst>
      <p:ext uri="{BB962C8B-B14F-4D97-AF65-F5344CB8AC3E}">
        <p14:creationId xmlns:p14="http://schemas.microsoft.com/office/powerpoint/2010/main" val="3127440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DDCD16-E5FF-4D71-8129-0FC051DF5D95}"/>
              </a:ext>
            </a:extLst>
          </p:cNvPr>
          <p:cNvSpPr>
            <a:spLocks noChangeArrowheads="1"/>
          </p:cNvSpPr>
          <p:nvPr/>
        </p:nvSpPr>
        <p:spPr bwMode="auto">
          <a:xfrm>
            <a:off x="299062" y="71735"/>
            <a:ext cx="8559218" cy="461665"/>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2400" dirty="0"/>
              <a:t>Situación económica social</a:t>
            </a:r>
            <a:endParaRPr kumimoji="0" lang="es-VE" sz="2400" b="0" i="0" u="none" strike="noStrike" cap="none" normalizeH="0" baseline="0" dirty="0">
              <a:ln>
                <a:noFill/>
              </a:ln>
              <a:solidFill>
                <a:schemeClr val="tx1"/>
              </a:solidFill>
              <a:effectLst/>
              <a:latin typeface="Arial" pitchFamily="34" charset="0"/>
              <a:cs typeface="Arial" pitchFamily="34" charset="0"/>
            </a:endParaRPr>
          </a:p>
        </p:txBody>
      </p:sp>
      <p:sp>
        <p:nvSpPr>
          <p:cNvPr id="3" name="2 CuadroTexto">
            <a:extLst>
              <a:ext uri="{FF2B5EF4-FFF2-40B4-BE49-F238E27FC236}">
                <a16:creationId xmlns:a16="http://schemas.microsoft.com/office/drawing/2014/main" id="{596518DC-BCF2-4E56-9C66-EC16B87CBE80}"/>
              </a:ext>
            </a:extLst>
          </p:cNvPr>
          <p:cNvSpPr txBox="1"/>
          <p:nvPr/>
        </p:nvSpPr>
        <p:spPr>
          <a:xfrm>
            <a:off x="299062" y="533400"/>
            <a:ext cx="8559218" cy="3754874"/>
          </a:xfrm>
          <a:prstGeom prst="rect">
            <a:avLst/>
          </a:prstGeom>
          <a:noFill/>
        </p:spPr>
        <p:txBody>
          <a:bodyPr wrap="square" rtlCol="0">
            <a:spAutoFit/>
          </a:bodyPr>
          <a:lstStyle/>
          <a:p>
            <a:pPr algn="just"/>
            <a:r>
              <a:rPr lang="es-ES" sz="1400" dirty="0">
                <a:latin typeface="Arial" panose="020B0604020202020204" pitchFamily="34" charset="0"/>
                <a:cs typeface="Arial" panose="020B0604020202020204" pitchFamily="34" charset="0"/>
              </a:rPr>
              <a:t>El área está comprendida en zonas eminentemente rurales y de difícil acceso, localizadas  en dos de las provincias más orientales del país, Holguín y Guantánamo.</a:t>
            </a:r>
          </a:p>
          <a:p>
            <a:pPr algn="just"/>
            <a:endParaRPr lang="es-ES" sz="1400" dirty="0"/>
          </a:p>
          <a:p>
            <a:pPr algn="just"/>
            <a:endParaRPr lang="es-ES" sz="1400" dirty="0"/>
          </a:p>
          <a:p>
            <a:pPr algn="just"/>
            <a:endParaRPr lang="es-ES" sz="1400" dirty="0"/>
          </a:p>
          <a:p>
            <a:pPr algn="just"/>
            <a:endParaRPr lang="es-ES" sz="1400" dirty="0"/>
          </a:p>
          <a:p>
            <a:pPr algn="just"/>
            <a:endParaRPr lang="es-ES" sz="1400" dirty="0"/>
          </a:p>
          <a:p>
            <a:pPr algn="just"/>
            <a:endParaRPr lang="es-ES" sz="1400" dirty="0"/>
          </a:p>
          <a:p>
            <a:pPr algn="just"/>
            <a:endParaRPr lang="es-ES" sz="1400" dirty="0"/>
          </a:p>
          <a:p>
            <a:pPr algn="just"/>
            <a:endParaRPr lang="es-ES" sz="1400" dirty="0"/>
          </a:p>
          <a:p>
            <a:pPr algn="just"/>
            <a:endParaRPr lang="es-ES" sz="1400" dirty="0"/>
          </a:p>
          <a:p>
            <a:pPr algn="just"/>
            <a:endParaRPr lang="es-ES" sz="1400" dirty="0"/>
          </a:p>
          <a:p>
            <a:pPr algn="just"/>
            <a:endParaRPr lang="es-ES" sz="1400" dirty="0"/>
          </a:p>
          <a:p>
            <a:pPr algn="just"/>
            <a:endParaRPr lang="es-ES" sz="1400" dirty="0"/>
          </a:p>
          <a:p>
            <a:pPr algn="just"/>
            <a:endParaRPr lang="es-ES" sz="1400" dirty="0"/>
          </a:p>
          <a:p>
            <a:pPr algn="just"/>
            <a:endParaRPr lang="es-ES" sz="1400" dirty="0"/>
          </a:p>
          <a:p>
            <a:pPr algn="just"/>
            <a:r>
              <a:rPr lang="es-VE" sz="1400" i="1" dirty="0"/>
              <a:t>Fig. 4.  Representación gráfica del fondo habitacional actual en las c</a:t>
            </a:r>
            <a:endParaRPr lang="es-ES" sz="1400" dirty="0"/>
          </a:p>
        </p:txBody>
      </p:sp>
      <p:pic>
        <p:nvPicPr>
          <p:cNvPr id="2050" name="Picture 2" descr="D:\INIFAT PROYECTO NUEVO\! 2022 Libro COBARB\Libro COBARB 2022\Figura 6 .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3345"/>
          <a:stretch/>
        </p:blipFill>
        <p:spPr bwMode="auto">
          <a:xfrm>
            <a:off x="368156" y="1018952"/>
            <a:ext cx="5078733" cy="3280611"/>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5181600" y="1078468"/>
            <a:ext cx="3676680" cy="954107"/>
          </a:xfrm>
          <a:prstGeom prst="rect">
            <a:avLst/>
          </a:prstGeom>
          <a:solidFill>
            <a:schemeClr val="tx1"/>
          </a:solidFill>
        </p:spPr>
        <p:txBody>
          <a:bodyPr wrap="square" rtlCol="0">
            <a:spAutoFit/>
          </a:bodyPr>
          <a:lstStyle/>
          <a:p>
            <a:pPr algn="just"/>
            <a:r>
              <a:rPr lang="es-ES" sz="1400" b="1" dirty="0">
                <a:solidFill>
                  <a:srgbClr val="FFFF00"/>
                </a:solidFill>
                <a:latin typeface="Arial" panose="020B0604020202020204" pitchFamily="34" charset="0"/>
                <a:cs typeface="Arial" panose="020B0604020202020204" pitchFamily="34" charset="0"/>
              </a:rPr>
              <a:t>Distribución y diferentes tipos de usos, en gran medida determinan las principales actividades socioeconómicas fundamentales.</a:t>
            </a:r>
            <a:endParaRPr lang="es-VE" sz="1400" b="1" dirty="0">
              <a:solidFill>
                <a:srgbClr val="FFFF00"/>
              </a:solidFill>
              <a:latin typeface="Arial" panose="020B0604020202020204" pitchFamily="34" charset="0"/>
              <a:cs typeface="Arial" panose="020B0604020202020204" pitchFamily="34" charset="0"/>
            </a:endParaRPr>
          </a:p>
        </p:txBody>
      </p:sp>
      <p:sp>
        <p:nvSpPr>
          <p:cNvPr id="5" name="4 CuadroTexto"/>
          <p:cNvSpPr txBox="1"/>
          <p:nvPr/>
        </p:nvSpPr>
        <p:spPr>
          <a:xfrm>
            <a:off x="5181600" y="2133600"/>
            <a:ext cx="3676681" cy="1815882"/>
          </a:xfrm>
          <a:prstGeom prst="rect">
            <a:avLst/>
          </a:prstGeom>
          <a:noFill/>
        </p:spPr>
        <p:txBody>
          <a:bodyPr wrap="square" rtlCol="0">
            <a:spAutoFit/>
          </a:bodyPr>
          <a:lstStyle/>
          <a:p>
            <a:pPr algn="just"/>
            <a:r>
              <a:rPr lang="es-ES" sz="1400" b="1" dirty="0">
                <a:latin typeface="Arial" panose="020B0604020202020204" pitchFamily="34" charset="0"/>
                <a:cs typeface="Arial" panose="020B0604020202020204" pitchFamily="34" charset="0"/>
              </a:rPr>
              <a:t>Existen en el área alrededor de 34 focos contaminantes fundamentalmente debido a la actividad económica relacionada con las producciones de café y a las condiciones de vida de las comunidades en la costa, con una mayor incidencia en las áreas de los municipios Yateras, San Antonio del Sur y Baracoa.  </a:t>
            </a:r>
            <a:r>
              <a:rPr lang="es-ES" sz="1400" dirty="0">
                <a:latin typeface="Arial" panose="020B0604020202020204" pitchFamily="34" charset="0"/>
                <a:cs typeface="Arial" panose="020B0604020202020204" pitchFamily="34" charset="0"/>
              </a:rPr>
              <a:t> </a:t>
            </a:r>
          </a:p>
        </p:txBody>
      </p:sp>
      <p:sp>
        <p:nvSpPr>
          <p:cNvPr id="6" name="5 CuadroTexto"/>
          <p:cNvSpPr txBox="1"/>
          <p:nvPr/>
        </p:nvSpPr>
        <p:spPr>
          <a:xfrm>
            <a:off x="299061" y="4491686"/>
            <a:ext cx="5078733" cy="2246769"/>
          </a:xfrm>
          <a:prstGeom prst="rect">
            <a:avLst/>
          </a:prstGeom>
          <a:noFill/>
        </p:spPr>
        <p:txBody>
          <a:bodyPr wrap="square" rtlCol="0">
            <a:spAutoFit/>
          </a:bodyPr>
          <a:lstStyle/>
          <a:p>
            <a:pPr algn="just"/>
            <a:r>
              <a:rPr lang="es-ES" sz="1400" b="1" dirty="0">
                <a:latin typeface="Arial" panose="020B0604020202020204" pitchFamily="34" charset="0"/>
                <a:cs typeface="Arial" panose="020B0604020202020204" pitchFamily="34" charset="0"/>
              </a:rPr>
              <a:t>La tendencia dentro del área en cuanto a la permanencia de las familias es la emigración de los pobladores fundamentada en el mejoramiento de sus condiciones de vida, problemas familiares, falta de empleo y enfermedades.  En esta zona las viviendas presentan dos tipologías principales: bohíos y casas, calificadas entre mal estado y regular estado, posee letrinas, muchas de ellas se encuentran mal ubicadas, sin tener en cuenta las normas existentes para evitar la contaminación de las fuentes de abasto de agua.   </a:t>
            </a:r>
          </a:p>
        </p:txBody>
      </p:sp>
      <p:pic>
        <p:nvPicPr>
          <p:cNvPr id="8" name="Gráfico 18"/>
          <p:cNvPicPr/>
          <p:nvPr/>
        </p:nvPicPr>
        <p:blipFill rotWithShape="1">
          <a:blip r:embed="rId3">
            <a:extLst>
              <a:ext uri="{28A0092B-C50C-407E-A947-70E740481C1C}">
                <a14:useLocalDpi xmlns:a14="http://schemas.microsoft.com/office/drawing/2010/main" val="0"/>
              </a:ext>
            </a:extLst>
          </a:blip>
          <a:srcRect l="4321"/>
          <a:stretch/>
        </p:blipFill>
        <p:spPr bwMode="auto">
          <a:xfrm>
            <a:off x="5562600" y="3719314"/>
            <a:ext cx="3179142" cy="1919486"/>
          </a:xfrm>
          <a:prstGeom prst="rect">
            <a:avLst/>
          </a:prstGeom>
          <a:noFill/>
          <a:ln>
            <a:noFill/>
          </a:ln>
          <a:extLst>
            <a:ext uri="{53640926-AAD7-44D8-BBD7-CCE9431645EC}">
              <a14:shadowObscured xmlns:a14="http://schemas.microsoft.com/office/drawing/2010/main"/>
            </a:ext>
          </a:extLst>
        </p:spPr>
      </p:pic>
      <p:sp>
        <p:nvSpPr>
          <p:cNvPr id="7" name="6 CuadroTexto"/>
          <p:cNvSpPr txBox="1"/>
          <p:nvPr/>
        </p:nvSpPr>
        <p:spPr>
          <a:xfrm>
            <a:off x="5410200" y="5715000"/>
            <a:ext cx="3448080" cy="830997"/>
          </a:xfrm>
          <a:prstGeom prst="rect">
            <a:avLst/>
          </a:prstGeom>
          <a:solidFill>
            <a:srgbClr val="FFFF00"/>
          </a:solidFill>
        </p:spPr>
        <p:txBody>
          <a:bodyPr wrap="square" rtlCol="0">
            <a:spAutoFit/>
          </a:bodyPr>
          <a:lstStyle/>
          <a:p>
            <a:pPr algn="just"/>
            <a:r>
              <a:rPr lang="es-ES" sz="1600" b="1" dirty="0">
                <a:latin typeface="Arial" panose="020B0604020202020204" pitchFamily="34" charset="0"/>
                <a:cs typeface="Arial" panose="020B0604020202020204" pitchFamily="34" charset="0"/>
              </a:rPr>
              <a:t>Caso de estudio en Cuchillas del Toa predominan las viviendas categorías constructivas IV y V.</a:t>
            </a:r>
            <a:endParaRPr lang="es-VE"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0379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49FE36-3368-4A00-8CC6-AAEEDEFCDDEA}"/>
              </a:ext>
            </a:extLst>
          </p:cNvPr>
          <p:cNvSpPr>
            <a:spLocks noChangeArrowheads="1"/>
          </p:cNvSpPr>
          <p:nvPr/>
        </p:nvSpPr>
        <p:spPr bwMode="auto">
          <a:xfrm>
            <a:off x="299062" y="132432"/>
            <a:ext cx="8559218" cy="461665"/>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2400" dirty="0">
                <a:latin typeface="Arial" panose="020B0604020202020204" pitchFamily="34" charset="0"/>
                <a:cs typeface="Arial" panose="020B0604020202020204" pitchFamily="34" charset="0"/>
              </a:rPr>
              <a:t>Situación medio ambiental </a:t>
            </a:r>
            <a:endParaRPr kumimoji="0" lang="es-VE" sz="2400" b="0" i="0" u="none" strike="noStrike" cap="none" normalizeH="0" baseline="0" dirty="0">
              <a:ln>
                <a:noFill/>
              </a:ln>
              <a:solidFill>
                <a:schemeClr val="tx1"/>
              </a:solidFill>
              <a:effectLst/>
              <a:latin typeface="Arial" panose="020B0604020202020204" pitchFamily="34" charset="0"/>
              <a:cs typeface="Arial" pitchFamily="34" charset="0"/>
            </a:endParaRPr>
          </a:p>
        </p:txBody>
      </p:sp>
      <p:sp>
        <p:nvSpPr>
          <p:cNvPr id="3" name="2 CuadroTexto">
            <a:extLst>
              <a:ext uri="{FF2B5EF4-FFF2-40B4-BE49-F238E27FC236}">
                <a16:creationId xmlns:a16="http://schemas.microsoft.com/office/drawing/2014/main" id="{60D99E9F-8BB4-4938-8C55-D80EEF2EBDC8}"/>
              </a:ext>
            </a:extLst>
          </p:cNvPr>
          <p:cNvSpPr txBox="1"/>
          <p:nvPr/>
        </p:nvSpPr>
        <p:spPr>
          <a:xfrm>
            <a:off x="299062" y="764704"/>
            <a:ext cx="8559218" cy="4832092"/>
          </a:xfrm>
          <a:prstGeom prst="rect">
            <a:avLst/>
          </a:prstGeom>
          <a:noFill/>
        </p:spPr>
        <p:txBody>
          <a:bodyPr wrap="square" rtlCol="0">
            <a:spAutoFit/>
          </a:bodyPr>
          <a:lstStyle/>
          <a:p>
            <a:pPr marL="285750" indent="-285750" algn="just">
              <a:buFont typeface="Wingdings" panose="05000000000000000000" pitchFamily="2" charset="2"/>
              <a:buChar char="ü"/>
            </a:pPr>
            <a:r>
              <a:rPr lang="es-ES" sz="2000" dirty="0"/>
              <a:t> </a:t>
            </a:r>
            <a:r>
              <a:rPr lang="es-ES" dirty="0">
                <a:latin typeface="Arial" panose="020B0604020202020204" pitchFamily="34" charset="0"/>
                <a:cs typeface="Arial" panose="020B0604020202020204" pitchFamily="34" charset="0"/>
              </a:rPr>
              <a:t>Existencia de áreas deforestadas con vocación, parches afectados explotaciones mineras pasadas. </a:t>
            </a:r>
          </a:p>
          <a:p>
            <a:pPr marL="285750"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 Talas no autorizadas sobre especies maderables (preciosas y de usos especiales), focalizadas en muchos sitios del APRM Cuchillas del </a:t>
            </a:r>
            <a:r>
              <a:rPr lang="es-ES" dirty="0" err="1">
                <a:latin typeface="Arial" panose="020B0604020202020204" pitchFamily="34" charset="0"/>
                <a:cs typeface="Arial" panose="020B0604020202020204" pitchFamily="34" charset="0"/>
              </a:rPr>
              <a:t>Toa</a:t>
            </a:r>
            <a:r>
              <a:rPr lang="es-ES" dirty="0">
                <a:latin typeface="Arial" panose="020B0604020202020204" pitchFamily="34" charset="0"/>
                <a:cs typeface="Arial" panose="020B0604020202020204" pitchFamily="34" charset="0"/>
              </a:rPr>
              <a:t>. Caza  y  pesca  de  subsistencia,  con tendencia a no ser sostenible en el espacio y el tiempo. </a:t>
            </a:r>
          </a:p>
          <a:p>
            <a:pPr marL="285750"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Captura  y comercio ilegal de especies carismáticas de la fauna, aves, moluscos y especies comerciales restringidas. Áreas proclives a incendios forestales (pinares,  y herbazales).</a:t>
            </a:r>
          </a:p>
          <a:p>
            <a:pPr marL="285750"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  Erosión hídrica en laderas y caminos abandonados  (laminar y cárcavas).  </a:t>
            </a:r>
          </a:p>
          <a:p>
            <a:pPr marL="285750"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 Conflictos de usos y tenencias de las tierras en diferentes sitios con los actores involucrados. </a:t>
            </a:r>
          </a:p>
          <a:p>
            <a:pPr marL="285750"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 Existencia de especies exóticas e invasoras de la flora y la fauna, con afectación a poblaciones endémicas y nativas de la biota. Desarrollo de actividades agrícolas en sitios inadecuados, altas pendientes fajas </a:t>
            </a:r>
            <a:r>
              <a:rPr lang="es-ES" dirty="0" err="1">
                <a:latin typeface="Arial" panose="020B0604020202020204" pitchFamily="34" charset="0"/>
                <a:cs typeface="Arial" panose="020B0604020202020204" pitchFamily="34" charset="0"/>
              </a:rPr>
              <a:t>hidroreguladoras</a:t>
            </a:r>
            <a:r>
              <a:rPr lang="es-ES"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Degradación de hábitats y en menor cuantía pérdida de algunos. </a:t>
            </a:r>
          </a:p>
        </p:txBody>
      </p:sp>
    </p:spTree>
    <p:extLst>
      <p:ext uri="{BB962C8B-B14F-4D97-AF65-F5344CB8AC3E}">
        <p14:creationId xmlns:p14="http://schemas.microsoft.com/office/powerpoint/2010/main" val="4092093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95660" y="54114"/>
            <a:ext cx="8643540" cy="707886"/>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a:ln>
                  <a:noFill/>
                </a:ln>
                <a:solidFill>
                  <a:schemeClr val="tx1"/>
                </a:solidFill>
                <a:effectLst/>
                <a:latin typeface="Arial" pitchFamily="34" charset="0"/>
                <a:cs typeface="Arial" pitchFamily="34" charset="0"/>
              </a:rPr>
              <a:t>Ca</a:t>
            </a:r>
            <a:r>
              <a:rPr lang="es-MX" sz="2000" b="1" dirty="0">
                <a:latin typeface="Arial" pitchFamily="34" charset="0"/>
                <a:cs typeface="Arial" pitchFamily="34" charset="0"/>
              </a:rPr>
              <a:t>mbio climático y efectos colaterales matizados en lluvias extremas, sequías intensas, colapsos repentinos de la infraestructura gris.</a:t>
            </a:r>
            <a:endParaRPr kumimoji="0" lang="es-VE" sz="2000" b="0" i="0" u="none" strike="noStrike" cap="none" normalizeH="0" baseline="0" dirty="0">
              <a:ln>
                <a:noFill/>
              </a:ln>
              <a:solidFill>
                <a:schemeClr val="tx1"/>
              </a:solidFill>
              <a:effectLst/>
              <a:latin typeface="Arial" pitchFamily="34" charset="0"/>
              <a:cs typeface="Arial" pitchFamily="34" charset="0"/>
            </a:endParaRPr>
          </a:p>
        </p:txBody>
      </p:sp>
      <p:grpSp>
        <p:nvGrpSpPr>
          <p:cNvPr id="5" name="4 Grupo"/>
          <p:cNvGrpSpPr/>
          <p:nvPr/>
        </p:nvGrpSpPr>
        <p:grpSpPr>
          <a:xfrm>
            <a:off x="405880" y="838200"/>
            <a:ext cx="8280920" cy="2149202"/>
            <a:chOff x="467544" y="4304134"/>
            <a:chExt cx="8280920" cy="2149202"/>
          </a:xfrm>
        </p:grpSpPr>
        <p:pic>
          <p:nvPicPr>
            <p:cNvPr id="3074" name="Picture 2" descr="C:\Users\begue.UPSAPH\Desktop\DSCF69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304134"/>
              <a:ext cx="2952328" cy="20443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aa DOC. GERARDO BEGUÉ-QUIALA\Hatibonico Agricultura 2011-Construcción\Producción local de materiales de construccion 2018 Hatibonico\REH 9 2018\DSCF49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4347102"/>
              <a:ext cx="2808312" cy="210623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3419872" y="4941168"/>
              <a:ext cx="2520280" cy="923330"/>
            </a:xfrm>
            <a:prstGeom prst="rect">
              <a:avLst/>
            </a:prstGeom>
            <a:solidFill>
              <a:srgbClr val="FFFF00"/>
            </a:solidFill>
          </p:spPr>
          <p:txBody>
            <a:bodyPr wrap="square" rtlCol="0">
              <a:spAutoFit/>
            </a:bodyPr>
            <a:lstStyle/>
            <a:p>
              <a:pPr algn="just"/>
              <a:r>
                <a:rPr lang="es-MX" b="1" dirty="0"/>
                <a:t>Estos caminos también son inescrutables. Nadie  puede pasarlos.</a:t>
              </a:r>
              <a:endParaRPr lang="es-VE" b="1" dirty="0"/>
            </a:p>
          </p:txBody>
        </p:sp>
      </p:grpSp>
      <p:pic>
        <p:nvPicPr>
          <p:cNvPr id="11" name="1 Gráfico"/>
          <p:cNvPicPr/>
          <p:nvPr/>
        </p:nvPicPr>
        <p:blipFill>
          <a:blip r:embed="rId5">
            <a:extLst>
              <a:ext uri="{28A0092B-C50C-407E-A947-70E740481C1C}">
                <a14:useLocalDpi xmlns:a14="http://schemas.microsoft.com/office/drawing/2010/main" val="0"/>
              </a:ext>
            </a:extLst>
          </a:blip>
          <a:srcRect/>
          <a:stretch>
            <a:fillRect/>
          </a:stretch>
        </p:blipFill>
        <p:spPr bwMode="auto">
          <a:xfrm>
            <a:off x="195660" y="3124200"/>
            <a:ext cx="6509940" cy="3540760"/>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6676724" y="3108158"/>
            <a:ext cx="2133600" cy="3693319"/>
          </a:xfrm>
          <a:prstGeom prst="rect">
            <a:avLst/>
          </a:prstGeom>
          <a:noFill/>
        </p:spPr>
        <p:txBody>
          <a:bodyPr wrap="square" rtlCol="0">
            <a:spAutoFit/>
          </a:bodyPr>
          <a:lstStyle/>
          <a:p>
            <a:pPr algn="just"/>
            <a:r>
              <a:rPr lang="es-ES" b="1" dirty="0"/>
              <a:t>En Cuchillas del Toa, impresionante cambio en la distribución de las precipitaciones, al mes y al año  menos días con lluvias , un decremento de un 25.6%, sin embargo, los niveles de lluvias caídas en unos 50 años han declinados  pocos unos 3.4%.</a:t>
            </a:r>
            <a:endParaRPr lang="es-VE" b="1" dirty="0"/>
          </a:p>
        </p:txBody>
      </p:sp>
    </p:spTree>
    <p:extLst>
      <p:ext uri="{BB962C8B-B14F-4D97-AF65-F5344CB8AC3E}">
        <p14:creationId xmlns:p14="http://schemas.microsoft.com/office/powerpoint/2010/main" val="1691915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85720" y="133290"/>
            <a:ext cx="8572560" cy="40011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VE" sz="2000" b="0" i="0" u="none" strike="noStrike" cap="none" normalizeH="0" baseline="0" dirty="0">
                <a:ln>
                  <a:noFill/>
                </a:ln>
                <a:solidFill>
                  <a:schemeClr val="tx1"/>
                </a:solidFill>
                <a:effectLst/>
                <a:latin typeface="Arial" pitchFamily="34" charset="0"/>
                <a:cs typeface="Arial" pitchFamily="34" charset="0"/>
              </a:rPr>
              <a:t>Amenazas costeras</a:t>
            </a:r>
          </a:p>
        </p:txBody>
      </p:sp>
      <p:sp>
        <p:nvSpPr>
          <p:cNvPr id="3" name="2 CuadroTexto"/>
          <p:cNvSpPr txBox="1"/>
          <p:nvPr/>
        </p:nvSpPr>
        <p:spPr>
          <a:xfrm>
            <a:off x="285720" y="497681"/>
            <a:ext cx="8572560" cy="3600986"/>
          </a:xfrm>
          <a:prstGeom prst="rect">
            <a:avLst/>
          </a:prstGeom>
          <a:noFill/>
        </p:spPr>
        <p:txBody>
          <a:bodyPr wrap="square" rtlCol="0">
            <a:spAutoFit/>
          </a:bodyPr>
          <a:lstStyle/>
          <a:p>
            <a:pPr algn="ctr"/>
            <a:r>
              <a:rPr lang="es-ES" sz="3600" b="1" dirty="0"/>
              <a:t>Baracoa  y Cuchillas del Toa</a:t>
            </a:r>
          </a:p>
          <a:p>
            <a:pPr marL="285750" indent="-285750" algn="just">
              <a:buFont typeface="Arial" pitchFamily="34" charset="0"/>
              <a:buChar char="•"/>
            </a:pPr>
            <a:r>
              <a:rPr lang="es-ES" sz="1600" dirty="0">
                <a:latin typeface="Arial" panose="020B0604020202020204" pitchFamily="34" charset="0"/>
                <a:cs typeface="Arial" panose="020B0604020202020204" pitchFamily="34" charset="0"/>
              </a:rPr>
              <a:t>Punta de Maisí esta localidad es de las más afectadas por el impacto de olas de tsunamis generadas por un sismo fuerte al norte de La Española.</a:t>
            </a:r>
          </a:p>
          <a:p>
            <a:pPr algn="just"/>
            <a:r>
              <a:rPr lang="es-ES" sz="1600" dirty="0">
                <a:latin typeface="Arial" panose="020B0604020202020204" pitchFamily="34" charset="0"/>
                <a:cs typeface="Arial" panose="020B0604020202020204" pitchFamily="34" charset="0"/>
              </a:rPr>
              <a:t> </a:t>
            </a:r>
          </a:p>
          <a:p>
            <a:pPr marL="285750" indent="-285750" algn="just">
              <a:buFont typeface="Arial" pitchFamily="34" charset="0"/>
              <a:buChar char="•"/>
            </a:pPr>
            <a:r>
              <a:rPr lang="es-ES" sz="1600" dirty="0">
                <a:latin typeface="Arial" panose="020B0604020202020204" pitchFamily="34" charset="0"/>
                <a:cs typeface="Arial" panose="020B0604020202020204" pitchFamily="34" charset="0"/>
              </a:rPr>
              <a:t>En Baracoa Consejo Popular Playa </a:t>
            </a:r>
            <a:r>
              <a:rPr lang="es-ES" sz="1600" dirty="0" err="1">
                <a:latin typeface="Arial" panose="020B0604020202020204" pitchFamily="34" charset="0"/>
                <a:cs typeface="Arial" panose="020B0604020202020204" pitchFamily="34" charset="0"/>
              </a:rPr>
              <a:t>Turey</a:t>
            </a:r>
            <a:r>
              <a:rPr lang="es-ES" sz="1600" dirty="0">
                <a:latin typeface="Arial" panose="020B0604020202020204" pitchFamily="34" charset="0"/>
                <a:cs typeface="Arial" panose="020B0604020202020204" pitchFamily="34" charset="0"/>
              </a:rPr>
              <a:t> la altura máxima del nivel del mar alcanzará hasta 5 metros en la zona poblada, así como en el valle de la desembocadura del río Miel que abarca los Consejos Populares XXX Aniversarios, La Reforma, y en la zona del Malecón. </a:t>
            </a:r>
          </a:p>
          <a:p>
            <a:pPr marL="285750" indent="-285750" algn="just">
              <a:buFont typeface="Arial" pitchFamily="34" charset="0"/>
              <a:buChar char="•"/>
            </a:pPr>
            <a:endParaRPr lang="es-ES" sz="1600" dirty="0">
              <a:latin typeface="Arial" panose="020B0604020202020204" pitchFamily="34" charset="0"/>
              <a:cs typeface="Arial" panose="020B0604020202020204" pitchFamily="34" charset="0"/>
            </a:endParaRPr>
          </a:p>
          <a:p>
            <a:pPr marL="285750" indent="-285750" algn="just">
              <a:buFont typeface="Arial" pitchFamily="34" charset="0"/>
              <a:buChar char="•"/>
            </a:pPr>
            <a:r>
              <a:rPr lang="es-ES" sz="1600" dirty="0">
                <a:latin typeface="Arial" panose="020B0604020202020204" pitchFamily="34" charset="0"/>
                <a:cs typeface="Arial" panose="020B0604020202020204" pitchFamily="34" charset="0"/>
              </a:rPr>
              <a:t>También en las zonas bajas de la desembocadura de los ríos Toa y </a:t>
            </a:r>
            <a:r>
              <a:rPr lang="es-ES" sz="1600" dirty="0" err="1">
                <a:latin typeface="Arial" panose="020B0604020202020204" pitchFamily="34" charset="0"/>
                <a:cs typeface="Arial" panose="020B0604020202020204" pitchFamily="34" charset="0"/>
              </a:rPr>
              <a:t>Duaba</a:t>
            </a:r>
            <a:r>
              <a:rPr lang="es-ES" sz="1600" dirty="0">
                <a:latin typeface="Arial" panose="020B0604020202020204" pitchFamily="34" charset="0"/>
                <a:cs typeface="Arial" panose="020B0604020202020204" pitchFamily="34" charset="0"/>
              </a:rPr>
              <a:t> el nivel del mar alcanzará una altura de 2,0 a 3,5 metros. En estas localidades  las olas mayores a 1 metro comenzarán a llegar a los 16 minutos, mientras que la mayor altura de las olas se alcanzará a los 40 minutos. </a:t>
            </a:r>
          </a:p>
        </p:txBody>
      </p:sp>
      <p:pic>
        <p:nvPicPr>
          <p:cNvPr id="4" name="Picture 5" descr="H:\Gerardo Begue-Quiala. Fotos de afectaciones del ciclon Matthew a Humboldt Oct. 2016\Fotos Baracoa, Gtmo. Oct. 2016\DSCF18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528" y="3733800"/>
            <a:ext cx="3867472" cy="2900604"/>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4604084" y="4521875"/>
            <a:ext cx="4158916" cy="2031325"/>
          </a:xfrm>
          <a:prstGeom prst="rect">
            <a:avLst/>
          </a:prstGeom>
          <a:solidFill>
            <a:schemeClr val="tx1"/>
          </a:solidFill>
        </p:spPr>
        <p:txBody>
          <a:bodyPr wrap="square" rtlCol="0">
            <a:spAutoFit/>
          </a:bodyPr>
          <a:lstStyle/>
          <a:p>
            <a:pPr algn="just"/>
            <a:r>
              <a:rPr lang="es-ES" b="1" dirty="0">
                <a:solidFill>
                  <a:srgbClr val="FFFF00"/>
                </a:solidFill>
              </a:rPr>
              <a:t>Carretera Moa Baracoa, en este tramo de la costa norte o atlántica. El agua del mar a más de 350 metros de la línea de costa cubre una parte notable del vial. Esta constituye una zona muy vulnerable por la elevación del nivel medio del mar y para los tsunamis.</a:t>
            </a:r>
            <a:endParaRPr lang="es-VE" b="1" dirty="0">
              <a:solidFill>
                <a:srgbClr val="FFFF00"/>
              </a:solidFill>
            </a:endParaRPr>
          </a:p>
        </p:txBody>
      </p:sp>
    </p:spTree>
    <p:extLst>
      <p:ext uri="{BB962C8B-B14F-4D97-AF65-F5344CB8AC3E}">
        <p14:creationId xmlns:p14="http://schemas.microsoft.com/office/powerpoint/2010/main" val="392610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D:\SubDirecciónTécnica\2021\PM Begue RBCT Cuchillas del Toa 2021-2025\4.jpg"/>
          <p:cNvPicPr/>
          <p:nvPr/>
        </p:nvPicPr>
        <p:blipFill>
          <a:blip r:embed="rId2">
            <a:extLst>
              <a:ext uri="{28A0092B-C50C-407E-A947-70E740481C1C}">
                <a14:useLocalDpi xmlns:a14="http://schemas.microsoft.com/office/drawing/2010/main" val="0"/>
              </a:ext>
            </a:extLst>
          </a:blip>
          <a:srcRect/>
          <a:stretch>
            <a:fillRect/>
          </a:stretch>
        </p:blipFill>
        <p:spPr bwMode="auto">
          <a:xfrm>
            <a:off x="304800" y="5615"/>
            <a:ext cx="8001000" cy="5252185"/>
          </a:xfrm>
          <a:prstGeom prst="rect">
            <a:avLst/>
          </a:prstGeom>
          <a:noFill/>
          <a:ln>
            <a:noFill/>
          </a:ln>
        </p:spPr>
      </p:pic>
      <p:sp>
        <p:nvSpPr>
          <p:cNvPr id="3" name="2 CuadroTexto"/>
          <p:cNvSpPr txBox="1"/>
          <p:nvPr/>
        </p:nvSpPr>
        <p:spPr>
          <a:xfrm>
            <a:off x="685800" y="5105400"/>
            <a:ext cx="7696200" cy="1477328"/>
          </a:xfrm>
          <a:prstGeom prst="rect">
            <a:avLst/>
          </a:prstGeom>
          <a:solidFill>
            <a:srgbClr val="FFFF00"/>
          </a:solidFill>
        </p:spPr>
        <p:txBody>
          <a:bodyPr wrap="square" rtlCol="0">
            <a:spAutoFit/>
          </a:bodyPr>
          <a:lstStyle/>
          <a:p>
            <a:pPr algn="just"/>
            <a:r>
              <a:rPr lang="es-ES" dirty="0">
                <a:latin typeface="Arial" panose="020B0604020202020204" pitchFamily="34" charset="0"/>
                <a:cs typeface="Arial" panose="020B0604020202020204" pitchFamily="34" charset="0"/>
              </a:rPr>
              <a:t>Aun cuando el polígono marino-costero de Cuchillas del Toa, desde el punto  de vista de paisajes, es poco modificado, no deja de ser muy  vulnerable para la elevación del nivel medio del mar y los tsunamis. </a:t>
            </a:r>
            <a:r>
              <a:rPr lang="es-ES" b="1" dirty="0">
                <a:solidFill>
                  <a:srgbClr val="FF0000"/>
                </a:solidFill>
                <a:latin typeface="Arial" panose="020B0604020202020204" pitchFamily="34" charset="0"/>
                <a:cs typeface="Arial" panose="020B0604020202020204" pitchFamily="34" charset="0"/>
              </a:rPr>
              <a:t>Importante para la toma de decisión gubernamental y la gobernanza sobre los recursos naturales.</a:t>
            </a:r>
            <a:endParaRPr lang="es-VE"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7124437"/>
      </p:ext>
    </p:extLst>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TotalTime>
  <Words>1305</Words>
  <Application>Microsoft Office PowerPoint</Application>
  <PresentationFormat>On-screen Show (4:3)</PresentationFormat>
  <Paragraphs>75</Paragraphs>
  <Slides>11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Tiffay, Celine</cp:lastModifiedBy>
  <cp:revision>112</cp:revision>
  <dcterms:modified xsi:type="dcterms:W3CDTF">2022-12-21T14:27:15Z</dcterms:modified>
</cp:coreProperties>
</file>