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1" r:id="rId2"/>
    <p:sldId id="283" r:id="rId3"/>
    <p:sldId id="282" r:id="rId4"/>
    <p:sldId id="280" r:id="rId5"/>
    <p:sldId id="268" r:id="rId6"/>
    <p:sldId id="269" r:id="rId7"/>
    <p:sldId id="270" r:id="rId8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327"/>
    <a:srgbClr val="15AB23"/>
    <a:srgbClr val="CCF6AC"/>
    <a:srgbClr val="0000FF"/>
    <a:srgbClr val="00FFFF"/>
    <a:srgbClr val="008000"/>
    <a:srgbClr val="AB08B8"/>
    <a:srgbClr val="CCFF33"/>
    <a:srgbClr val="E43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51292-158C-446D-84E6-B8CFD2A55B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EEED5B-BD56-43A3-9BFA-6C719D03658C}">
      <dgm:prSet/>
      <dgm:spPr/>
      <dgm:t>
        <a:bodyPr/>
        <a:lstStyle/>
        <a:p>
          <a:pPr rtl="0"/>
          <a:r>
            <a:rPr lang="es-CR" dirty="0" smtClean="0"/>
            <a:t>Reserva </a:t>
          </a:r>
          <a:r>
            <a:rPr lang="es-CR" dirty="0" smtClean="0"/>
            <a:t>de la Biosfera Sierra del Rosario, Cuba.</a:t>
          </a:r>
          <a:endParaRPr lang="es-ES" dirty="0"/>
        </a:p>
      </dgm:t>
    </dgm:pt>
    <dgm:pt modelId="{47E8951E-29AE-4FE7-BE39-77AF38B9472B}" type="parTrans" cxnId="{DDE6A5EF-2E35-4292-A54A-F5DF68D0D816}">
      <dgm:prSet/>
      <dgm:spPr/>
      <dgm:t>
        <a:bodyPr/>
        <a:lstStyle/>
        <a:p>
          <a:endParaRPr lang="es-ES"/>
        </a:p>
      </dgm:t>
    </dgm:pt>
    <dgm:pt modelId="{90AE39E5-99D6-43ED-8E79-93597E49E394}" type="sibTrans" cxnId="{DDE6A5EF-2E35-4292-A54A-F5DF68D0D816}">
      <dgm:prSet/>
      <dgm:spPr/>
      <dgm:t>
        <a:bodyPr/>
        <a:lstStyle/>
        <a:p>
          <a:endParaRPr lang="es-ES"/>
        </a:p>
      </dgm:t>
    </dgm:pt>
    <dgm:pt modelId="{068CC635-9B9A-4788-A38F-0919F98B8F75}" type="pres">
      <dgm:prSet presAssocID="{E8951292-158C-446D-84E6-B8CFD2A55B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258986-F2F5-49E6-853F-885A8F71C4CA}" type="pres">
      <dgm:prSet presAssocID="{EAEEED5B-BD56-43A3-9BFA-6C719D03658C}" presName="composite" presStyleCnt="0"/>
      <dgm:spPr/>
    </dgm:pt>
    <dgm:pt modelId="{4804CFAF-0F10-4ACB-9311-5634569BAEBF}" type="pres">
      <dgm:prSet presAssocID="{EAEEED5B-BD56-43A3-9BFA-6C719D03658C}" presName="imgShp" presStyleLbl="fgImgPlace1" presStyleIdx="0" presStyleCnt="1" custLinFactNeighborX="-89350" custLinFactNeighborY="12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A87F7BB-F21A-4D16-8CC0-C4C99E7ACCB1}" type="pres">
      <dgm:prSet presAssocID="{EAEEED5B-BD56-43A3-9BFA-6C719D03658C}" presName="txShp" presStyleLbl="node1" presStyleIdx="0" presStyleCnt="1" custScaleX="136802" custLinFactNeighborX="75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90B02-12F1-4BE8-B397-5647216C3805}" type="presOf" srcId="{E8951292-158C-446D-84E6-B8CFD2A55BD7}" destId="{068CC635-9B9A-4788-A38F-0919F98B8F75}" srcOrd="0" destOrd="0" presId="urn:microsoft.com/office/officeart/2005/8/layout/vList3"/>
    <dgm:cxn modelId="{A994237C-E625-4709-BDEE-88FAFDC56E96}" type="presOf" srcId="{EAEEED5B-BD56-43A3-9BFA-6C719D03658C}" destId="{CA87F7BB-F21A-4D16-8CC0-C4C99E7ACCB1}" srcOrd="0" destOrd="0" presId="urn:microsoft.com/office/officeart/2005/8/layout/vList3"/>
    <dgm:cxn modelId="{DDE6A5EF-2E35-4292-A54A-F5DF68D0D816}" srcId="{E8951292-158C-446D-84E6-B8CFD2A55BD7}" destId="{EAEEED5B-BD56-43A3-9BFA-6C719D03658C}" srcOrd="0" destOrd="0" parTransId="{47E8951E-29AE-4FE7-BE39-77AF38B9472B}" sibTransId="{90AE39E5-99D6-43ED-8E79-93597E49E394}"/>
    <dgm:cxn modelId="{05DCA995-B176-49FB-A2D7-C048E36675EE}" type="presParOf" srcId="{068CC635-9B9A-4788-A38F-0919F98B8F75}" destId="{6A258986-F2F5-49E6-853F-885A8F71C4CA}" srcOrd="0" destOrd="0" presId="urn:microsoft.com/office/officeart/2005/8/layout/vList3"/>
    <dgm:cxn modelId="{0B38DC9D-0E29-442F-9EF6-8BFDF292F6BC}" type="presParOf" srcId="{6A258986-F2F5-49E6-853F-885A8F71C4CA}" destId="{4804CFAF-0F10-4ACB-9311-5634569BAEBF}" srcOrd="0" destOrd="0" presId="urn:microsoft.com/office/officeart/2005/8/layout/vList3"/>
    <dgm:cxn modelId="{6D88D8A0-8413-44E2-8F8A-CA842769EFE7}" type="presParOf" srcId="{6A258986-F2F5-49E6-853F-885A8F71C4CA}" destId="{CA87F7BB-F21A-4D16-8CC0-C4C99E7ACC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7F7BB-F21A-4D16-8CC0-C4C99E7ACCB1}">
      <dsp:nvSpPr>
        <dsp:cNvPr id="0" name=""/>
        <dsp:cNvSpPr/>
      </dsp:nvSpPr>
      <dsp:spPr>
        <a:xfrm rot="10800000">
          <a:off x="742858" y="0"/>
          <a:ext cx="7486741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Reserva </a:t>
          </a:r>
          <a:r>
            <a:rPr lang="es-CR" sz="3200" kern="1200" dirty="0" smtClean="0"/>
            <a:t>de la Biosfera Sierra del Rosario, Cuba.</a:t>
          </a:r>
          <a:endParaRPr lang="es-ES" sz="3200" kern="1200" dirty="0"/>
        </a:p>
      </dsp:txBody>
      <dsp:txXfrm rot="10800000">
        <a:off x="1028608" y="0"/>
        <a:ext cx="7200991" cy="1143000"/>
      </dsp:txXfrm>
    </dsp:sp>
    <dsp:sp modelId="{4804CFAF-0F10-4ACB-9311-5634569BAEBF}">
      <dsp:nvSpPr>
        <dsp:cNvPr id="0" name=""/>
        <dsp:cNvSpPr/>
      </dsp:nvSpPr>
      <dsp:spPr>
        <a:xfrm>
          <a:off x="0" y="0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979E-C3D9-418E-8516-03D50377E582}" type="datetimeFigureOut">
              <a:rPr lang="es-ES" smtClean="0"/>
              <a:t>21/12/2022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99DA-6685-4921-9958-8CF1004C2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0251-3DD6-4958-A116-C7E34DA35FD9}" type="datetimeFigureOut">
              <a:rPr lang="es-ES" smtClean="0"/>
              <a:pPr/>
              <a:t>21/12/2022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89484-3CD8-4B2B-8A98-7A704B3C33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85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0356C-3956-4D87-812B-56F2A0389617}" type="slidenum">
              <a:rPr lang="es-ES_tradnl" altLang="es-ES"/>
              <a:pPr eaLnBrk="1" hangingPunct="1"/>
              <a:t>2</a:t>
            </a:fld>
            <a:endParaRPr lang="es-ES_tradnl" altLang="es-ES"/>
          </a:p>
        </p:txBody>
      </p:sp>
      <p:sp>
        <p:nvSpPr>
          <p:cNvPr id="235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55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4FE217-1232-404A-896F-1233DAFB76EA}" type="slidenum">
              <a:rPr lang="es-ES" altLang="es-ES" sz="1200"/>
              <a:pPr algn="r" eaLnBrk="1" hangingPunct="1"/>
              <a:t>2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2379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0356C-3956-4D87-812B-56F2A0389617}" type="slidenum">
              <a:rPr lang="es-ES_tradnl" altLang="es-ES"/>
              <a:pPr eaLnBrk="1" hangingPunct="1"/>
              <a:t>3</a:t>
            </a:fld>
            <a:endParaRPr lang="es-ES_tradnl" altLang="es-ES"/>
          </a:p>
        </p:txBody>
      </p:sp>
      <p:sp>
        <p:nvSpPr>
          <p:cNvPr id="235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355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4FE217-1232-404A-896F-1233DAFB76EA}" type="slidenum">
              <a:rPr lang="es-ES" altLang="es-ES" sz="1200"/>
              <a:pPr algn="r" eaLnBrk="1" hangingPunct="1"/>
              <a:t>3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158109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91423" y="9507767"/>
            <a:ext cx="2978601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7" rIns="93171" bIns="46587" anchor="b"/>
          <a:lstStyle/>
          <a:p>
            <a:pPr algn="r" defTabSz="930015"/>
            <a:fld id="{6F751912-1C0B-47ED-84E2-73E60707C7C9}" type="slidenum">
              <a:rPr lang="es-ES" sz="1300"/>
              <a:pPr algn="r" defTabSz="930015"/>
              <a:t>5</a:t>
            </a:fld>
            <a:endParaRPr lang="es-ES" sz="13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ts val="1730"/>
              </a:spcBef>
            </a:pPr>
            <a:endParaRPr lang="es-ES" b="1" dirty="0" smtClean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1989" name="4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015">
              <a:defRPr/>
            </a:pPr>
            <a:fld id="{EA1F915C-A2A8-41B3-B53E-6D773E6FF3F1}" type="slidenum">
              <a:rPr lang="es-ES" smtClean="0"/>
              <a:pPr defTabSz="930015">
                <a:defRPr/>
              </a:pPr>
              <a:t>5</a:t>
            </a:fld>
            <a:endParaRPr lang="es-ES" dirty="0" smtClean="0"/>
          </a:p>
        </p:txBody>
      </p:sp>
      <p:sp>
        <p:nvSpPr>
          <p:cNvPr id="41990" name="1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36247">
              <a:defRPr/>
            </a:pPr>
            <a:r>
              <a:rPr lang="es-MX" dirty="0" smtClean="0"/>
              <a:t>25 de mayo de 2017</a:t>
            </a:r>
            <a:endParaRPr lang="es-ES" dirty="0" smtClean="0"/>
          </a:p>
        </p:txBody>
      </p:sp>
      <p:sp>
        <p:nvSpPr>
          <p:cNvPr id="41991" name="2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6247">
              <a:defRPr/>
            </a:pPr>
            <a:r>
              <a:rPr lang="es-MX" dirty="0" smtClean="0"/>
              <a:t>Reunión CAP Pinar del Río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4020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Audrey </a:t>
            </a:r>
            <a:r>
              <a:rPr lang="es-ES" dirty="0" err="1" smtClean="0"/>
              <a:t>Azoulay</a:t>
            </a:r>
            <a:r>
              <a:rPr lang="es-ES" baseline="0" dirty="0" smtClean="0"/>
              <a:t> Programa de formación para las comunidades costeras expuestas a eventuales tsunamis o con poblaciones vulnerables es una iniciativa que tiene como meta preparar al 100 % de estas comunidades antes del 2030.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89484-3CD8-4B2B-8A98-7A704B3C336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92150"/>
            <a:ext cx="4613275" cy="3459163"/>
          </a:xfrm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ES" dirty="0" smtClean="0">
                <a:latin typeface="Arial" panose="020B0604020202020204" pitchFamily="34" charset="0"/>
              </a:rPr>
              <a:t>    El sur de las provincias de Artemisa y </a:t>
            </a:r>
            <a:r>
              <a:rPr lang="es-ES" dirty="0" err="1" smtClean="0">
                <a:latin typeface="Arial" panose="020B0604020202020204" pitchFamily="34" charset="0"/>
              </a:rPr>
              <a:t>Mayabeque</a:t>
            </a:r>
            <a:r>
              <a:rPr lang="es-ES" dirty="0" smtClean="0">
                <a:latin typeface="Arial" panose="020B0604020202020204" pitchFamily="34" charset="0"/>
              </a:rPr>
              <a:t> abarca 120 km de litoral y 2 990 km</a:t>
            </a:r>
            <a:r>
              <a:rPr lang="es-ES" baseline="30000" dirty="0" smtClean="0">
                <a:latin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</a:rPr>
              <a:t> (299 000 ha) de zona costera de la isla de Cuba. Abarca 9 municipios: 3 de Artemisa (Artemisa, </a:t>
            </a:r>
            <a:r>
              <a:rPr lang="es-ES" dirty="0" err="1" smtClean="0">
                <a:latin typeface="Arial" panose="020B0604020202020204" pitchFamily="34" charset="0"/>
              </a:rPr>
              <a:t>Alquízar</a:t>
            </a:r>
            <a:r>
              <a:rPr lang="es-ES" dirty="0" smtClean="0">
                <a:latin typeface="Arial" panose="020B0604020202020204" pitchFamily="34" charset="0"/>
              </a:rPr>
              <a:t> y Güira de Melena) y 6 de </a:t>
            </a:r>
            <a:r>
              <a:rPr lang="es-ES" dirty="0" err="1" smtClean="0">
                <a:latin typeface="Arial" panose="020B0604020202020204" pitchFamily="34" charset="0"/>
              </a:rPr>
              <a:t>Mayabeque</a:t>
            </a:r>
            <a:r>
              <a:rPr lang="es-ES" dirty="0" smtClean="0">
                <a:latin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</a:rPr>
              <a:t>Batabanó</a:t>
            </a:r>
            <a:r>
              <a:rPr lang="es-ES" dirty="0" smtClean="0">
                <a:latin typeface="Arial" panose="020B0604020202020204" pitchFamily="34" charset="0"/>
              </a:rPr>
              <a:t>, </a:t>
            </a:r>
            <a:r>
              <a:rPr lang="es-ES" dirty="0" err="1" smtClean="0">
                <a:latin typeface="Arial" panose="020B0604020202020204" pitchFamily="34" charset="0"/>
              </a:rPr>
              <a:t>Quivicán</a:t>
            </a:r>
            <a:r>
              <a:rPr lang="es-ES" dirty="0" smtClean="0">
                <a:latin typeface="Arial" panose="020B0604020202020204" pitchFamily="34" charset="0"/>
              </a:rPr>
              <a:t>, Melena del Sur, Güines, San Nicolás de Bari y Nueva Paz)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dirty="0" smtClean="0">
                <a:latin typeface="Arial" panose="020B0604020202020204" pitchFamily="34" charset="0"/>
              </a:rPr>
              <a:t>    </a:t>
            </a:r>
            <a:r>
              <a:rPr lang="es-ES" dirty="0" err="1" smtClean="0">
                <a:latin typeface="Arial" panose="020B0604020202020204" pitchFamily="34" charset="0"/>
              </a:rPr>
              <a:t>Majana</a:t>
            </a:r>
            <a:r>
              <a:rPr lang="es-ES" dirty="0" smtClean="0">
                <a:latin typeface="Arial" panose="020B0604020202020204" pitchFamily="34" charset="0"/>
              </a:rPr>
              <a:t> tiene 100 m, </a:t>
            </a:r>
            <a:r>
              <a:rPr lang="es-ES" dirty="0" err="1" smtClean="0">
                <a:latin typeface="Arial" panose="020B0604020202020204" pitchFamily="34" charset="0"/>
              </a:rPr>
              <a:t>Guanimar</a:t>
            </a:r>
            <a:r>
              <a:rPr lang="es-ES" dirty="0" smtClean="0">
                <a:latin typeface="Arial" panose="020B0604020202020204" pitchFamily="34" charset="0"/>
              </a:rPr>
              <a:t> 250 m y </a:t>
            </a:r>
            <a:r>
              <a:rPr lang="es-ES" dirty="0" err="1" smtClean="0">
                <a:latin typeface="Arial" panose="020B0604020202020204" pitchFamily="34" charset="0"/>
              </a:rPr>
              <a:t>Cajío</a:t>
            </a:r>
            <a:r>
              <a:rPr lang="es-ES" dirty="0" smtClean="0">
                <a:latin typeface="Arial" panose="020B0604020202020204" pitchFamily="34" charset="0"/>
              </a:rPr>
              <a:t> 250 m de playa.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US" dirty="0" smtClean="0">
                <a:latin typeface="Arial" panose="020B0604020202020204" pitchFamily="34" charset="0"/>
              </a:rPr>
              <a:t>    Del Dique Sur: De los 38 badenes, 10 no funcionan bien y 7 rotos.</a:t>
            </a:r>
            <a:r>
              <a:rPr lang="es-ES" dirty="0" smtClean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s-US" dirty="0" smtClean="0">
                <a:latin typeface="Arial" panose="020B0604020202020204" pitchFamily="34" charset="0"/>
              </a:rPr>
              <a:t>    Acuífero costero Artemisa-</a:t>
            </a:r>
            <a:r>
              <a:rPr lang="es-US" dirty="0" err="1" smtClean="0">
                <a:latin typeface="Arial" panose="020B0604020202020204" pitchFamily="34" charset="0"/>
              </a:rPr>
              <a:t>Quivicán</a:t>
            </a:r>
            <a:r>
              <a:rPr lang="es-US" dirty="0" smtClean="0">
                <a:latin typeface="Arial" panose="020B0604020202020204" pitchFamily="34" charset="0"/>
              </a:rPr>
              <a:t> afectado actualmente por la intrusión salina. Área de cuña salina al cierre del período seco 2015: ~400 km</a:t>
            </a:r>
            <a:r>
              <a:rPr lang="es-US" baseline="30000" dirty="0" smtClean="0">
                <a:latin typeface="Arial" panose="020B0604020202020204" pitchFamily="34" charset="0"/>
              </a:rPr>
              <a:t>2 . </a:t>
            </a:r>
            <a:endParaRPr lang="es-ES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s-US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s-ES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s-ES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s-ES" sz="1500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s-ES" sz="1500" dirty="0" smtClean="0">
              <a:latin typeface="Arial" panose="020B0604020202020204" pitchFamily="34" charset="0"/>
            </a:endParaRPr>
          </a:p>
        </p:txBody>
      </p:sp>
      <p:sp>
        <p:nvSpPr>
          <p:cNvPr id="44036" name="5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088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45D96C-1ACC-4326-A76A-D2B5D5428F28}" type="slidenum">
              <a:rPr lang="es-ES" sz="1300"/>
              <a:pPr eaLnBrk="1" hangingPunct="1"/>
              <a:t>7</a:t>
            </a:fld>
            <a:endParaRPr lang="es-ES" sz="1300"/>
          </a:p>
        </p:txBody>
      </p:sp>
      <p:sp>
        <p:nvSpPr>
          <p:cNvPr id="44037" name="3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4088">
              <a:defRPr/>
            </a:pPr>
            <a:r>
              <a:rPr lang="es-MX" smtClean="0"/>
              <a:t>25 de mayo de 2017</a:t>
            </a:r>
            <a:endParaRPr lang="es-ES" smtClean="0"/>
          </a:p>
        </p:txBody>
      </p:sp>
      <p:sp>
        <p:nvSpPr>
          <p:cNvPr id="44038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54088">
              <a:defRPr/>
            </a:pPr>
            <a:r>
              <a:rPr lang="es-MX" smtClean="0"/>
              <a:t>Reunión CAP Pinar del Río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02388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Imagen" descr="fotos marzo 2010 3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24661922"/>
              </p:ext>
            </p:extLst>
          </p:nvPr>
        </p:nvGraphicFramePr>
        <p:xfrm>
          <a:off x="500034" y="21429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12 Imagen" descr="logoUNESCO-MAB-Sp-Color-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16081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6" descr="logotipo M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9286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Logo_Sierra del Rosario_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000750"/>
            <a:ext cx="1517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10 CuadroTexto"/>
          <p:cNvSpPr txBox="1">
            <a:spLocks noChangeArrowheads="1"/>
          </p:cNvSpPr>
          <p:nvPr/>
        </p:nvSpPr>
        <p:spPr bwMode="auto">
          <a:xfrm>
            <a:off x="6572250" y="6000750"/>
            <a:ext cx="257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 dirty="0">
                <a:solidFill>
                  <a:srgbClr val="FFFF00"/>
                </a:solidFill>
              </a:rPr>
              <a:t>Fidel Hernández Figueroa</a:t>
            </a:r>
          </a:p>
          <a:p>
            <a:pPr eaLnBrk="1" hangingPunct="1"/>
            <a:r>
              <a:rPr lang="es-ES" altLang="es-ES" sz="1600" dirty="0">
                <a:solidFill>
                  <a:srgbClr val="FFFF00"/>
                </a:solidFill>
              </a:rPr>
              <a:t>Coordinador RBSR.</a:t>
            </a:r>
          </a:p>
          <a:p>
            <a:pPr eaLnBrk="1" hangingPunct="1"/>
            <a:r>
              <a:rPr lang="es-ES" altLang="es-ES" sz="1600" dirty="0" smtClean="0">
                <a:solidFill>
                  <a:srgbClr val="FFFF00"/>
                </a:solidFill>
              </a:rPr>
              <a:t>direcosr@ceniai.inf.cu </a:t>
            </a:r>
            <a:endParaRPr lang="es-ES" altLang="es-E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096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M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/>
          <a:stretch>
            <a:fillRect/>
          </a:stretch>
        </p:blipFill>
        <p:spPr bwMode="auto">
          <a:xfrm>
            <a:off x="3563938" y="-12700"/>
            <a:ext cx="5545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Pinar del Rí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067" r="3171" b="1715"/>
          <a:stretch>
            <a:fillRect/>
          </a:stretch>
        </p:blipFill>
        <p:spPr bwMode="auto">
          <a:xfrm>
            <a:off x="4572000" y="4365625"/>
            <a:ext cx="3600450" cy="201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236538" y="5241925"/>
          <a:ext cx="410368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6" imgW="10475280" imgH="3627720" progId="CorelDRAW.Graphic.11">
                  <p:embed/>
                </p:oleObj>
              </mc:Choice>
              <mc:Fallback>
                <p:oleObj name="CorelDRAW" r:id="rId6" imgW="10475280" imgH="3627720" progId="CorelDRAW.Graphic.11">
                  <p:embed/>
                  <p:pic>
                    <p:nvPicPr>
                      <p:cNvPr id="317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241925"/>
                        <a:ext cx="4103687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142875" y="1077913"/>
            <a:ext cx="3781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Reserva de la Biosfera Sierra del Rosario (RBSR) está ubicada en la parte más oriental de la Cordillera de Guaniguanico, posee una extensión superficial de 25 000 ha. (250 km</a:t>
            </a:r>
            <a:r>
              <a:rPr lang="es-ES" altLang="es-ES" sz="1500" baseline="300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 pertenecientes a la provincia de Artemisa</a:t>
            </a:r>
          </a:p>
          <a:p>
            <a:pPr algn="just"/>
            <a:r>
              <a:rPr lang="es-ES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_tradnl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entrada este de la Reserva se localiza a 47 km de Ciudad de la Habana, geográficamente está situada al Sur de la Bahía de Cabañas entre los 22 grados 45 minutos y los 23 grados 00 minutos de Latitud Norte y los 82 grados 50 minutos y 83 grados 10 minutos de Longitud Oeste</a:t>
            </a:r>
            <a:r>
              <a:rPr lang="es-ES_tradnl" altLang="es-ES" sz="1500" b="1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_tradnl" altLang="es-ES" sz="1500" b="1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9388" y="5243513"/>
            <a:ext cx="1439862" cy="8477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-185738" y="303213"/>
            <a:ext cx="431800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Ubicación geográfica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971550" y="5386388"/>
            <a:ext cx="71438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 rot="480309">
            <a:off x="1243013" y="5118100"/>
            <a:ext cx="3817937" cy="685800"/>
          </a:xfrm>
          <a:custGeom>
            <a:avLst/>
            <a:gdLst>
              <a:gd name="G0" fmla="+- -5429558 0 0"/>
              <a:gd name="G1" fmla="+- -9214902 0 0"/>
              <a:gd name="G2" fmla="+- -5429558 0 -9214902"/>
              <a:gd name="G3" fmla="+- 10800 0 0"/>
              <a:gd name="G4" fmla="+- 0 0 -542955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630 0 0"/>
              <a:gd name="G9" fmla="+- 0 0 -9214902"/>
              <a:gd name="G10" fmla="+- 5630 0 2700"/>
              <a:gd name="G11" fmla="cos G10 -5429558"/>
              <a:gd name="G12" fmla="sin G10 -5429558"/>
              <a:gd name="G13" fmla="cos 13500 -5429558"/>
              <a:gd name="G14" fmla="sin 13500 -5429558"/>
              <a:gd name="G15" fmla="+- G11 10800 0"/>
              <a:gd name="G16" fmla="+- G12 10800 0"/>
              <a:gd name="G17" fmla="+- G13 10800 0"/>
              <a:gd name="G18" fmla="+- G14 10800 0"/>
              <a:gd name="G19" fmla="*/ 5630 1 2"/>
              <a:gd name="G20" fmla="+- G19 5400 0"/>
              <a:gd name="G21" fmla="cos G20 -5429558"/>
              <a:gd name="G22" fmla="sin G20 -5429558"/>
              <a:gd name="G23" fmla="+- G21 10800 0"/>
              <a:gd name="G24" fmla="+- G12 G23 G22"/>
              <a:gd name="G25" fmla="+- G22 G23 G11"/>
              <a:gd name="G26" fmla="cos 10800 -5429558"/>
              <a:gd name="G27" fmla="sin 10800 -5429558"/>
              <a:gd name="G28" fmla="cos 5630 -5429558"/>
              <a:gd name="G29" fmla="sin 5630 -542955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214902"/>
              <a:gd name="G36" fmla="sin G34 -9214902"/>
              <a:gd name="G37" fmla="+/ -9214902 -542955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630 G39"/>
              <a:gd name="G43" fmla="sin 56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801 w 21600"/>
              <a:gd name="T5" fmla="*/ 767 h 21600"/>
              <a:gd name="T6" fmla="*/ 4451 w 21600"/>
              <a:gd name="T7" fmla="*/ 5586 h 21600"/>
              <a:gd name="T8" fmla="*/ 8715 w 21600"/>
              <a:gd name="T9" fmla="*/ 5570 h 21600"/>
              <a:gd name="T10" fmla="*/ 12480 w 21600"/>
              <a:gd name="T11" fmla="*/ -2595 h 21600"/>
              <a:gd name="T12" fmla="*/ 17066 w 21600"/>
              <a:gd name="T13" fmla="*/ 3306 h 21600"/>
              <a:gd name="T14" fmla="*/ 11164 w 21600"/>
              <a:gd name="T15" fmla="*/ 789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00" y="5213"/>
                </a:moveTo>
                <a:cubicBezTo>
                  <a:pt x="11268" y="5184"/>
                  <a:pt x="11034" y="5170"/>
                  <a:pt x="10800" y="5170"/>
                </a:cubicBezTo>
                <a:cubicBezTo>
                  <a:pt x="9114" y="5169"/>
                  <a:pt x="7518" y="5924"/>
                  <a:pt x="6448" y="7227"/>
                </a:cubicBezTo>
                <a:lnTo>
                  <a:pt x="2453" y="3946"/>
                </a:lnTo>
                <a:cubicBezTo>
                  <a:pt x="4504" y="1447"/>
                  <a:pt x="7567" y="-1"/>
                  <a:pt x="10800" y="0"/>
                </a:cubicBezTo>
                <a:cubicBezTo>
                  <a:pt x="11249" y="0"/>
                  <a:pt x="11698" y="28"/>
                  <a:pt x="12144" y="84"/>
                </a:cubicBezTo>
                <a:lnTo>
                  <a:pt x="12480" y="-2595"/>
                </a:lnTo>
                <a:lnTo>
                  <a:pt x="17066" y="3306"/>
                </a:lnTo>
                <a:lnTo>
                  <a:pt x="11164" y="7892"/>
                </a:lnTo>
                <a:lnTo>
                  <a:pt x="11500" y="5213"/>
                </a:lnTo>
                <a:close/>
              </a:path>
            </a:pathLst>
          </a:custGeom>
          <a:gradFill rotWithShape="1">
            <a:gsLst>
              <a:gs pos="0">
                <a:srgbClr val="B3C9B3"/>
              </a:gs>
              <a:gs pos="100000">
                <a:srgbClr val="CCFFCC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perspectiveRelaxed"/>
            <a:lightRig rig="threePt" dir="t"/>
          </a:scene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Arial" charset="0"/>
            </a:endParaRPr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 rot="5432803" flipH="1">
            <a:off x="7269162" y="2962276"/>
            <a:ext cx="1584325" cy="78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50" y="7077"/>
                </a:moveTo>
                <a:cubicBezTo>
                  <a:pt x="15198" y="5176"/>
                  <a:pt x="13075" y="4033"/>
                  <a:pt x="10800" y="4033"/>
                </a:cubicBezTo>
                <a:cubicBezTo>
                  <a:pt x="7199" y="4032"/>
                  <a:pt x="4228" y="6852"/>
                  <a:pt x="4042" y="10448"/>
                </a:cubicBezTo>
                <a:lnTo>
                  <a:pt x="14" y="10239"/>
                </a:lnTo>
                <a:cubicBezTo>
                  <a:pt x="312" y="4500"/>
                  <a:pt x="5053" y="-1"/>
                  <a:pt x="10800" y="0"/>
                </a:cubicBezTo>
                <a:cubicBezTo>
                  <a:pt x="14431" y="0"/>
                  <a:pt x="17820" y="1825"/>
                  <a:pt x="19818" y="4858"/>
                </a:cubicBezTo>
                <a:lnTo>
                  <a:pt x="22073" y="3372"/>
                </a:lnTo>
                <a:lnTo>
                  <a:pt x="20730" y="9906"/>
                </a:lnTo>
                <a:lnTo>
                  <a:pt x="14196" y="8562"/>
                </a:lnTo>
                <a:lnTo>
                  <a:pt x="16450" y="7077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100000">
                <a:srgbClr val="CCCC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5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60" grpId="0" animBg="1"/>
      <p:bldP spid="31760" grpId="1" animBg="1"/>
      <p:bldP spid="31764" grpId="0"/>
      <p:bldP spid="31765" grpId="0" animBg="1"/>
      <p:bldP spid="31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M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/>
          <a:stretch>
            <a:fillRect/>
          </a:stretch>
        </p:blipFill>
        <p:spPr bwMode="auto">
          <a:xfrm>
            <a:off x="3563938" y="-12700"/>
            <a:ext cx="5545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Pinar del Rí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067" r="3171" b="1715"/>
          <a:stretch>
            <a:fillRect/>
          </a:stretch>
        </p:blipFill>
        <p:spPr bwMode="auto">
          <a:xfrm>
            <a:off x="4572000" y="4365625"/>
            <a:ext cx="3600450" cy="201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236538" y="5241925"/>
          <a:ext cx="410368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6" imgW="10475280" imgH="3627720" progId="CorelDRAW.Graphic.11">
                  <p:embed/>
                </p:oleObj>
              </mc:Choice>
              <mc:Fallback>
                <p:oleObj name="CorelDRAW" r:id="rId6" imgW="10475280" imgH="3627720" progId="CorelDRAW.Graphic.11">
                  <p:embed/>
                  <p:pic>
                    <p:nvPicPr>
                      <p:cNvPr id="317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241925"/>
                        <a:ext cx="4103687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142875" y="1077913"/>
            <a:ext cx="3781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Reserva de la Biosfera Sierra del Rosario (RBSR) está ubicada en la parte más oriental de la Cordillera de Guaniguanico, posee una extensión superficial de 25 000 ha. (250 km</a:t>
            </a:r>
            <a:r>
              <a:rPr lang="es-ES" altLang="es-ES" sz="1500" baseline="300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), pertenecientes a la provincia de Artemisa</a:t>
            </a:r>
          </a:p>
          <a:p>
            <a:pPr algn="just"/>
            <a:r>
              <a:rPr lang="es-ES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_tradnl" altLang="es-ES" sz="150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entrada este de la Reserva se localiza a 47 km de Ciudad de la Habana, geográficamente está situada al Sur de la Bahía de Cabañas entre los 22 grados 45 minutos y los 23 grados 00 minutos de Latitud Norte y los 82 grados 50 minutos y 83 grados 10 minutos de Longitud Oeste</a:t>
            </a:r>
            <a:r>
              <a:rPr lang="es-ES_tradnl" altLang="es-ES" sz="1500" b="1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_tradnl" altLang="es-ES" sz="1500" b="1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9388" y="5243513"/>
            <a:ext cx="1439862" cy="8477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-185738" y="303213"/>
            <a:ext cx="431800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Ubicación geográfica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971550" y="5386388"/>
            <a:ext cx="71438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 rot="480309">
            <a:off x="1243013" y="5118100"/>
            <a:ext cx="3817937" cy="685800"/>
          </a:xfrm>
          <a:custGeom>
            <a:avLst/>
            <a:gdLst>
              <a:gd name="G0" fmla="+- -5429558 0 0"/>
              <a:gd name="G1" fmla="+- -9214902 0 0"/>
              <a:gd name="G2" fmla="+- -5429558 0 -9214902"/>
              <a:gd name="G3" fmla="+- 10800 0 0"/>
              <a:gd name="G4" fmla="+- 0 0 -542955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630 0 0"/>
              <a:gd name="G9" fmla="+- 0 0 -9214902"/>
              <a:gd name="G10" fmla="+- 5630 0 2700"/>
              <a:gd name="G11" fmla="cos G10 -5429558"/>
              <a:gd name="G12" fmla="sin G10 -5429558"/>
              <a:gd name="G13" fmla="cos 13500 -5429558"/>
              <a:gd name="G14" fmla="sin 13500 -5429558"/>
              <a:gd name="G15" fmla="+- G11 10800 0"/>
              <a:gd name="G16" fmla="+- G12 10800 0"/>
              <a:gd name="G17" fmla="+- G13 10800 0"/>
              <a:gd name="G18" fmla="+- G14 10800 0"/>
              <a:gd name="G19" fmla="*/ 5630 1 2"/>
              <a:gd name="G20" fmla="+- G19 5400 0"/>
              <a:gd name="G21" fmla="cos G20 -5429558"/>
              <a:gd name="G22" fmla="sin G20 -5429558"/>
              <a:gd name="G23" fmla="+- G21 10800 0"/>
              <a:gd name="G24" fmla="+- G12 G23 G22"/>
              <a:gd name="G25" fmla="+- G22 G23 G11"/>
              <a:gd name="G26" fmla="cos 10800 -5429558"/>
              <a:gd name="G27" fmla="sin 10800 -5429558"/>
              <a:gd name="G28" fmla="cos 5630 -5429558"/>
              <a:gd name="G29" fmla="sin 5630 -542955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214902"/>
              <a:gd name="G36" fmla="sin G34 -9214902"/>
              <a:gd name="G37" fmla="+/ -9214902 -542955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630 G39"/>
              <a:gd name="G43" fmla="sin 56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801 w 21600"/>
              <a:gd name="T5" fmla="*/ 767 h 21600"/>
              <a:gd name="T6" fmla="*/ 4451 w 21600"/>
              <a:gd name="T7" fmla="*/ 5586 h 21600"/>
              <a:gd name="T8" fmla="*/ 8715 w 21600"/>
              <a:gd name="T9" fmla="*/ 5570 h 21600"/>
              <a:gd name="T10" fmla="*/ 12480 w 21600"/>
              <a:gd name="T11" fmla="*/ -2595 h 21600"/>
              <a:gd name="T12" fmla="*/ 17066 w 21600"/>
              <a:gd name="T13" fmla="*/ 3306 h 21600"/>
              <a:gd name="T14" fmla="*/ 11164 w 21600"/>
              <a:gd name="T15" fmla="*/ 789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500" y="5213"/>
                </a:moveTo>
                <a:cubicBezTo>
                  <a:pt x="11268" y="5184"/>
                  <a:pt x="11034" y="5170"/>
                  <a:pt x="10800" y="5170"/>
                </a:cubicBezTo>
                <a:cubicBezTo>
                  <a:pt x="9114" y="5169"/>
                  <a:pt x="7518" y="5924"/>
                  <a:pt x="6448" y="7227"/>
                </a:cubicBezTo>
                <a:lnTo>
                  <a:pt x="2453" y="3946"/>
                </a:lnTo>
                <a:cubicBezTo>
                  <a:pt x="4504" y="1447"/>
                  <a:pt x="7567" y="-1"/>
                  <a:pt x="10800" y="0"/>
                </a:cubicBezTo>
                <a:cubicBezTo>
                  <a:pt x="11249" y="0"/>
                  <a:pt x="11698" y="28"/>
                  <a:pt x="12144" y="84"/>
                </a:cubicBezTo>
                <a:lnTo>
                  <a:pt x="12480" y="-2595"/>
                </a:lnTo>
                <a:lnTo>
                  <a:pt x="17066" y="3306"/>
                </a:lnTo>
                <a:lnTo>
                  <a:pt x="11164" y="7892"/>
                </a:lnTo>
                <a:lnTo>
                  <a:pt x="11500" y="5213"/>
                </a:lnTo>
                <a:close/>
              </a:path>
            </a:pathLst>
          </a:custGeom>
          <a:gradFill rotWithShape="1">
            <a:gsLst>
              <a:gs pos="0">
                <a:srgbClr val="B3C9B3"/>
              </a:gs>
              <a:gs pos="100000">
                <a:srgbClr val="CCFFCC"/>
              </a:gs>
            </a:gsLst>
            <a:lin ang="0" scaled="1"/>
          </a:gra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perspectiveRelaxed"/>
            <a:lightRig rig="threePt" dir="t"/>
          </a:scene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Arial" charset="0"/>
            </a:endParaRPr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 rot="5432803" flipH="1">
            <a:off x="7269162" y="2962276"/>
            <a:ext cx="1584325" cy="78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50" y="7077"/>
                </a:moveTo>
                <a:cubicBezTo>
                  <a:pt x="15198" y="5176"/>
                  <a:pt x="13075" y="4033"/>
                  <a:pt x="10800" y="4033"/>
                </a:cubicBezTo>
                <a:cubicBezTo>
                  <a:pt x="7199" y="4032"/>
                  <a:pt x="4228" y="6852"/>
                  <a:pt x="4042" y="10448"/>
                </a:cubicBezTo>
                <a:lnTo>
                  <a:pt x="14" y="10239"/>
                </a:lnTo>
                <a:cubicBezTo>
                  <a:pt x="312" y="4500"/>
                  <a:pt x="5053" y="-1"/>
                  <a:pt x="10800" y="0"/>
                </a:cubicBezTo>
                <a:cubicBezTo>
                  <a:pt x="14431" y="0"/>
                  <a:pt x="17820" y="1825"/>
                  <a:pt x="19818" y="4858"/>
                </a:cubicBezTo>
                <a:lnTo>
                  <a:pt x="22073" y="3372"/>
                </a:lnTo>
                <a:lnTo>
                  <a:pt x="20730" y="9906"/>
                </a:lnTo>
                <a:lnTo>
                  <a:pt x="14196" y="8562"/>
                </a:lnTo>
                <a:lnTo>
                  <a:pt x="16450" y="7077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100000">
                <a:srgbClr val="CCCC00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2" y="0"/>
            <a:ext cx="887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60" grpId="0" animBg="1"/>
      <p:bldP spid="31760" grpId="1" animBg="1"/>
      <p:bldP spid="31764" grpId="0"/>
      <p:bldP spid="31765" grpId="0" animBg="1"/>
      <p:bldP spid="317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Ubicación y distancias hasta las costas.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0" y="1778744"/>
            <a:ext cx="3789606" cy="45141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03" y="1778744"/>
            <a:ext cx="3746207" cy="45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38151"/>
            <a:ext cx="9144000" cy="11767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s-ES" sz="2954" b="1" dirty="0">
                <a:solidFill>
                  <a:srgbClr val="002060"/>
                </a:solidFill>
                <a:latin typeface="Arial Black" panose="020B0A04020102020204" pitchFamily="34" charset="0"/>
              </a:rPr>
              <a:t>ZONAS, ÁREAS Y LUGARES PRIORIZADOS</a:t>
            </a:r>
          </a:p>
        </p:txBody>
      </p:sp>
      <p:grpSp>
        <p:nvGrpSpPr>
          <p:cNvPr id="2" name="228 Grupo"/>
          <p:cNvGrpSpPr>
            <a:grpSpLocks/>
          </p:cNvGrpSpPr>
          <p:nvPr/>
        </p:nvGrpSpPr>
        <p:grpSpPr bwMode="auto">
          <a:xfrm>
            <a:off x="421769" y="1597270"/>
            <a:ext cx="8370241" cy="3862337"/>
            <a:chOff x="432048" y="1033572"/>
            <a:chExt cx="8569176" cy="4184226"/>
          </a:xfrm>
        </p:grpSpPr>
        <p:pic>
          <p:nvPicPr>
            <p:cNvPr id="16409" name="3 Imagen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48" y="1969676"/>
              <a:ext cx="8569176" cy="2976842"/>
            </a:xfrm>
            <a:prstGeom prst="rect">
              <a:avLst/>
            </a:prstGeom>
            <a:noFill/>
            <a:ln w="15875">
              <a:noFill/>
              <a:prstDash val="sysDash"/>
              <a:miter lim="800000"/>
              <a:headEnd/>
              <a:tailEnd/>
            </a:ln>
          </p:spPr>
        </p:pic>
        <p:grpSp>
          <p:nvGrpSpPr>
            <p:cNvPr id="4" name="11 Grupo"/>
            <p:cNvGrpSpPr>
              <a:grpSpLocks/>
            </p:cNvGrpSpPr>
            <p:nvPr/>
          </p:nvGrpSpPr>
          <p:grpSpPr bwMode="auto">
            <a:xfrm>
              <a:off x="2587836" y="2614732"/>
              <a:ext cx="811537" cy="1798404"/>
              <a:chOff x="2587836" y="2849920"/>
              <a:chExt cx="811537" cy="1798404"/>
            </a:xfrm>
          </p:grpSpPr>
          <p:cxnSp>
            <p:nvCxnSpPr>
              <p:cNvPr id="10" name="9 Conector recto de flecha"/>
              <p:cNvCxnSpPr>
                <a:stCxn id="37" idx="4"/>
              </p:cNvCxnSpPr>
              <p:nvPr/>
            </p:nvCxnSpPr>
            <p:spPr>
              <a:xfrm>
                <a:off x="2587836" y="2849920"/>
                <a:ext cx="292095" cy="12985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94" name="10 CuadroTexto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2751301" y="4117342"/>
                <a:ext cx="648072" cy="53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US" sz="2585">
                    <a:latin typeface="Arial Black" pitchFamily="34" charset="0"/>
                  </a:rPr>
                  <a:t>1.</a:t>
                </a:r>
                <a:endParaRPr lang="es-ES" sz="2585">
                  <a:latin typeface="Arial Black" pitchFamily="34" charset="0"/>
                </a:endParaRPr>
              </a:p>
            </p:txBody>
          </p:sp>
        </p:grpSp>
        <p:grpSp>
          <p:nvGrpSpPr>
            <p:cNvPr id="5" name="15 Grupo"/>
            <p:cNvGrpSpPr>
              <a:grpSpLocks/>
            </p:cNvGrpSpPr>
            <p:nvPr/>
          </p:nvGrpSpPr>
          <p:grpSpPr bwMode="auto">
            <a:xfrm>
              <a:off x="1800266" y="1249596"/>
              <a:ext cx="965366" cy="988896"/>
              <a:chOff x="1800266" y="1484784"/>
              <a:chExt cx="965366" cy="988896"/>
            </a:xfrm>
          </p:grpSpPr>
          <p:sp>
            <p:nvSpPr>
              <p:cNvPr id="13" name="12 Elipse">
                <a:hlinkClick r:id="" action="ppaction://noaction"/>
              </p:cNvPr>
              <p:cNvSpPr/>
              <p:nvPr/>
            </p:nvSpPr>
            <p:spPr>
              <a:xfrm rot="20750870">
                <a:off x="2354477" y="2283179"/>
                <a:ext cx="411155" cy="1905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662"/>
              </a:p>
            </p:txBody>
          </p:sp>
          <p:cxnSp>
            <p:nvCxnSpPr>
              <p:cNvPr id="15" name="14 Conector recto de flecha"/>
              <p:cNvCxnSpPr>
                <a:stCxn id="13" idx="0"/>
              </p:cNvCxnSpPr>
              <p:nvPr/>
            </p:nvCxnSpPr>
            <p:spPr>
              <a:xfrm flipH="1" flipV="1">
                <a:off x="2232241" y="1916464"/>
                <a:ext cx="304795" cy="3698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92" name="17 CuadroTexto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1800266" y="1484784"/>
                <a:ext cx="648072" cy="53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US" sz="2585">
                    <a:latin typeface="Arial Black" pitchFamily="34" charset="0"/>
                  </a:rPr>
                  <a:t>2.</a:t>
                </a:r>
                <a:endParaRPr lang="es-ES" sz="2585">
                  <a:latin typeface="Arial Black" pitchFamily="34" charset="0"/>
                </a:endParaRPr>
              </a:p>
            </p:txBody>
          </p:sp>
        </p:grpSp>
        <p:grpSp>
          <p:nvGrpSpPr>
            <p:cNvPr id="8" name="18 Grupo"/>
            <p:cNvGrpSpPr>
              <a:grpSpLocks/>
            </p:cNvGrpSpPr>
            <p:nvPr/>
          </p:nvGrpSpPr>
          <p:grpSpPr bwMode="auto">
            <a:xfrm>
              <a:off x="2520504" y="1033572"/>
              <a:ext cx="648072" cy="1139832"/>
              <a:chOff x="2520504" y="1268760"/>
              <a:chExt cx="648072" cy="1139832"/>
            </a:xfrm>
          </p:grpSpPr>
          <p:cxnSp>
            <p:nvCxnSpPr>
              <p:cNvPr id="20" name="19 Conector recto de flecha"/>
              <p:cNvCxnSpPr/>
              <p:nvPr/>
            </p:nvCxnSpPr>
            <p:spPr>
              <a:xfrm flipV="1">
                <a:off x="2549737" y="1700563"/>
                <a:ext cx="158747" cy="708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9" name="21 CuadroTexto"/>
              <p:cNvSpPr txBox="1">
                <a:spLocks noChangeArrowheads="1"/>
              </p:cNvSpPr>
              <p:nvPr/>
            </p:nvSpPr>
            <p:spPr bwMode="auto">
              <a:xfrm>
                <a:off x="2520504" y="1268760"/>
                <a:ext cx="648072" cy="53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US" sz="2585">
                    <a:latin typeface="Arial Black" pitchFamily="34" charset="0"/>
                  </a:rPr>
                  <a:t>3.</a:t>
                </a:r>
                <a:endParaRPr lang="es-ES" sz="2585">
                  <a:latin typeface="Arial Black" pitchFamily="34" charset="0"/>
                </a:endParaRPr>
              </a:p>
            </p:txBody>
          </p:sp>
        </p:grpSp>
        <p:grpSp>
          <p:nvGrpSpPr>
            <p:cNvPr id="9" name="29 Grupo"/>
            <p:cNvGrpSpPr>
              <a:grpSpLocks/>
            </p:cNvGrpSpPr>
            <p:nvPr/>
          </p:nvGrpSpPr>
          <p:grpSpPr bwMode="auto">
            <a:xfrm>
              <a:off x="1080344" y="1374448"/>
              <a:ext cx="980451" cy="816419"/>
              <a:chOff x="1080344" y="1609636"/>
              <a:chExt cx="980451" cy="816419"/>
            </a:xfrm>
          </p:grpSpPr>
          <p:cxnSp>
            <p:nvCxnSpPr>
              <p:cNvPr id="25" name="24 Conector recto de flecha"/>
              <p:cNvCxnSpPr>
                <a:stCxn id="202" idx="1"/>
              </p:cNvCxnSpPr>
              <p:nvPr/>
            </p:nvCxnSpPr>
            <p:spPr>
              <a:xfrm flipH="1" flipV="1">
                <a:off x="1478193" y="2040290"/>
                <a:ext cx="582602" cy="3857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7" name="26 CuadroTexto"/>
              <p:cNvSpPr txBox="1">
                <a:spLocks noChangeArrowheads="1"/>
              </p:cNvSpPr>
              <p:nvPr/>
            </p:nvSpPr>
            <p:spPr bwMode="auto">
              <a:xfrm>
                <a:off x="1080344" y="1609636"/>
                <a:ext cx="648072" cy="53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US" sz="2585">
                    <a:latin typeface="Arial Black" pitchFamily="34" charset="0"/>
                  </a:rPr>
                  <a:t>4.</a:t>
                </a:r>
                <a:endParaRPr lang="es-ES" sz="2585">
                  <a:latin typeface="Arial Black" pitchFamily="34" charset="0"/>
                </a:endParaRPr>
              </a:p>
            </p:txBody>
          </p:sp>
        </p:grpSp>
        <p:grpSp>
          <p:nvGrpSpPr>
            <p:cNvPr id="11" name="25 Grupo"/>
            <p:cNvGrpSpPr>
              <a:grpSpLocks/>
            </p:cNvGrpSpPr>
            <p:nvPr/>
          </p:nvGrpSpPr>
          <p:grpSpPr bwMode="auto">
            <a:xfrm>
              <a:off x="3232422" y="1112838"/>
              <a:ext cx="648072" cy="933566"/>
              <a:chOff x="3232422" y="1348026"/>
              <a:chExt cx="648072" cy="933566"/>
            </a:xfrm>
          </p:grpSpPr>
          <p:cxnSp>
            <p:nvCxnSpPr>
              <p:cNvPr id="29" name="28 Conector recto de flecha"/>
              <p:cNvCxnSpPr>
                <a:stCxn id="223" idx="0"/>
              </p:cNvCxnSpPr>
              <p:nvPr/>
            </p:nvCxnSpPr>
            <p:spPr>
              <a:xfrm flipV="1">
                <a:off x="3394271" y="1811689"/>
                <a:ext cx="68262" cy="4699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5" name="30 CuadroTexto"/>
              <p:cNvSpPr txBox="1">
                <a:spLocks noChangeArrowheads="1"/>
              </p:cNvSpPr>
              <p:nvPr/>
            </p:nvSpPr>
            <p:spPr bwMode="auto">
              <a:xfrm>
                <a:off x="3232422" y="1348026"/>
                <a:ext cx="648072" cy="53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US" sz="2585">
                    <a:latin typeface="Arial Black" pitchFamily="34" charset="0"/>
                  </a:rPr>
                  <a:t>5.</a:t>
                </a:r>
                <a:endParaRPr lang="es-ES" sz="2585">
                  <a:latin typeface="Arial Black" pitchFamily="34" charset="0"/>
                </a:endParaRPr>
              </a:p>
            </p:txBody>
          </p:sp>
        </p:grpSp>
        <p:sp>
          <p:nvSpPr>
            <p:cNvPr id="34" name="33 Elipse"/>
            <p:cNvSpPr/>
            <p:nvPr/>
          </p:nvSpPr>
          <p:spPr>
            <a:xfrm rot="20750870">
              <a:off x="4630913" y="2449631"/>
              <a:ext cx="555615" cy="3286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35" name="34 Conector recto de flecha"/>
            <p:cNvCxnSpPr/>
            <p:nvPr/>
          </p:nvCxnSpPr>
          <p:spPr>
            <a:xfrm flipV="1">
              <a:off x="5059531" y="1755890"/>
              <a:ext cx="158747" cy="706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7" name="35 CuadroTexto"/>
            <p:cNvSpPr txBox="1">
              <a:spLocks noChangeArrowheads="1"/>
            </p:cNvSpPr>
            <p:nvPr/>
          </p:nvSpPr>
          <p:spPr bwMode="auto">
            <a:xfrm>
              <a:off x="5040784" y="1302440"/>
              <a:ext cx="648072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6.</a:t>
              </a:r>
              <a:endParaRPr lang="es-ES" sz="2585">
                <a:latin typeface="Arial Black" pitchFamily="34" charset="0"/>
              </a:endParaRPr>
            </a:p>
          </p:txBody>
        </p:sp>
        <p:sp>
          <p:nvSpPr>
            <p:cNvPr id="37" name="36 Elipse">
              <a:hlinkClick r:id="" action="ppaction://noaction"/>
            </p:cNvPr>
            <p:cNvSpPr/>
            <p:nvPr/>
          </p:nvSpPr>
          <p:spPr>
            <a:xfrm rot="157757">
              <a:off x="2160806" y="2387719"/>
              <a:ext cx="863585" cy="2270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38" name="37 Conector recto de flecha"/>
            <p:cNvCxnSpPr>
              <a:stCxn id="197" idx="0"/>
            </p:cNvCxnSpPr>
            <p:nvPr/>
          </p:nvCxnSpPr>
          <p:spPr>
            <a:xfrm flipV="1">
              <a:off x="5737381" y="2173404"/>
              <a:ext cx="311145" cy="4762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0" name="39 CuadroTexto"/>
            <p:cNvSpPr txBox="1">
              <a:spLocks noChangeArrowheads="1"/>
            </p:cNvSpPr>
            <p:nvPr/>
          </p:nvSpPr>
          <p:spPr bwMode="auto">
            <a:xfrm>
              <a:off x="5922645" y="1700392"/>
              <a:ext cx="648072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7.</a:t>
              </a:r>
              <a:endParaRPr lang="es-ES" sz="2585">
                <a:latin typeface="Arial Black" pitchFamily="34" charset="0"/>
              </a:endParaRPr>
            </a:p>
          </p:txBody>
        </p:sp>
        <p:sp>
          <p:nvSpPr>
            <p:cNvPr id="41" name="40 Elipse"/>
            <p:cNvSpPr/>
            <p:nvPr/>
          </p:nvSpPr>
          <p:spPr>
            <a:xfrm rot="1432602">
              <a:off x="5129379" y="2779833"/>
              <a:ext cx="614351" cy="2365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42" name="41 Elipse"/>
            <p:cNvSpPr/>
            <p:nvPr/>
          </p:nvSpPr>
          <p:spPr>
            <a:xfrm rot="1220464">
              <a:off x="5192878" y="3300537"/>
              <a:ext cx="361944" cy="201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 flipH="1">
              <a:off x="4908720" y="3479926"/>
              <a:ext cx="409568" cy="525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>
              <a:stCxn id="41" idx="4"/>
              <a:endCxn id="42" idx="0"/>
            </p:cNvCxnSpPr>
            <p:nvPr/>
          </p:nvCxnSpPr>
          <p:spPr>
            <a:xfrm>
              <a:off x="5389725" y="3005260"/>
              <a:ext cx="19050" cy="301627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425" name="47 CuadroTexto"/>
            <p:cNvSpPr txBox="1">
              <a:spLocks noChangeArrowheads="1"/>
            </p:cNvSpPr>
            <p:nvPr/>
          </p:nvSpPr>
          <p:spPr bwMode="auto">
            <a:xfrm>
              <a:off x="4536728" y="3841884"/>
              <a:ext cx="648072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8.</a:t>
              </a:r>
              <a:endParaRPr lang="es-ES" sz="2585">
                <a:latin typeface="Arial Black" pitchFamily="34" charset="0"/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 rot="1969453">
              <a:off x="5778655" y="3024310"/>
              <a:ext cx="955658" cy="40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50" name="49 Conector recto de flecha"/>
            <p:cNvCxnSpPr/>
            <p:nvPr/>
          </p:nvCxnSpPr>
          <p:spPr>
            <a:xfrm flipV="1">
              <a:off x="6331095" y="2629020"/>
              <a:ext cx="239709" cy="409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8" name="50 CuadroTexto"/>
            <p:cNvSpPr txBox="1">
              <a:spLocks noChangeArrowheads="1"/>
            </p:cNvSpPr>
            <p:nvPr/>
          </p:nvSpPr>
          <p:spPr bwMode="auto">
            <a:xfrm>
              <a:off x="6570717" y="2218591"/>
              <a:ext cx="648072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9.</a:t>
              </a:r>
              <a:endParaRPr lang="es-ES" sz="2585">
                <a:latin typeface="Arial Black" pitchFamily="34" charset="0"/>
              </a:endParaRPr>
            </a:p>
          </p:txBody>
        </p:sp>
        <p:sp>
          <p:nvSpPr>
            <p:cNvPr id="52" name="51 Elipse"/>
            <p:cNvSpPr/>
            <p:nvPr/>
          </p:nvSpPr>
          <p:spPr>
            <a:xfrm rot="1969453">
              <a:off x="7180394" y="3656139"/>
              <a:ext cx="769924" cy="3889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53" name="52 Conector recto de flecha"/>
            <p:cNvCxnSpPr/>
            <p:nvPr/>
          </p:nvCxnSpPr>
          <p:spPr>
            <a:xfrm flipV="1">
              <a:off x="7705847" y="3300537"/>
              <a:ext cx="239709" cy="409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31" name="53 CuadroTexto"/>
            <p:cNvSpPr txBox="1">
              <a:spLocks noChangeArrowheads="1"/>
            </p:cNvSpPr>
            <p:nvPr/>
          </p:nvSpPr>
          <p:spPr bwMode="auto">
            <a:xfrm>
              <a:off x="7825178" y="2886616"/>
              <a:ext cx="888014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10.</a:t>
              </a:r>
              <a:endParaRPr lang="es-ES" sz="2585">
                <a:latin typeface="Arial Black" pitchFamily="34" charset="0"/>
              </a:endParaRPr>
            </a:p>
          </p:txBody>
        </p:sp>
        <p:sp>
          <p:nvSpPr>
            <p:cNvPr id="55" name="54 Elipse"/>
            <p:cNvSpPr/>
            <p:nvPr/>
          </p:nvSpPr>
          <p:spPr>
            <a:xfrm rot="1220464">
              <a:off x="7466139" y="4581658"/>
              <a:ext cx="139698" cy="131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6433" name="55 CuadroTexto"/>
            <p:cNvSpPr txBox="1">
              <a:spLocks noChangeArrowheads="1"/>
            </p:cNvSpPr>
            <p:nvPr/>
          </p:nvSpPr>
          <p:spPr bwMode="auto">
            <a:xfrm>
              <a:off x="7417048" y="4686816"/>
              <a:ext cx="888014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11.</a:t>
              </a:r>
              <a:endParaRPr lang="es-ES" sz="2585">
                <a:latin typeface="Arial Black" pitchFamily="34" charset="0"/>
              </a:endParaRPr>
            </a:p>
          </p:txBody>
        </p:sp>
        <p:sp>
          <p:nvSpPr>
            <p:cNvPr id="57" name="56 Elipse"/>
            <p:cNvSpPr/>
            <p:nvPr/>
          </p:nvSpPr>
          <p:spPr>
            <a:xfrm rot="1220464">
              <a:off x="6500955" y="4340356"/>
              <a:ext cx="139698" cy="130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6435" name="57 CuadroTexto"/>
            <p:cNvSpPr txBox="1">
              <a:spLocks noChangeArrowheads="1"/>
            </p:cNvSpPr>
            <p:nvPr/>
          </p:nvSpPr>
          <p:spPr bwMode="auto">
            <a:xfrm>
              <a:off x="5032701" y="4331644"/>
              <a:ext cx="888014" cy="5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US" sz="2585">
                  <a:latin typeface="Arial Black" pitchFamily="34" charset="0"/>
                </a:rPr>
                <a:t>12.</a:t>
              </a:r>
              <a:endParaRPr lang="es-ES" sz="2585">
                <a:latin typeface="Arial Black" pitchFamily="34" charset="0"/>
              </a:endParaRPr>
            </a:p>
          </p:txBody>
        </p:sp>
        <p:cxnSp>
          <p:nvCxnSpPr>
            <p:cNvPr id="59" name="58 Conector recto de flecha"/>
            <p:cNvCxnSpPr>
              <a:stCxn id="57" idx="3"/>
            </p:cNvCxnSpPr>
            <p:nvPr/>
          </p:nvCxnSpPr>
          <p:spPr>
            <a:xfrm flipH="1">
              <a:off x="5688170" y="4430844"/>
              <a:ext cx="820723" cy="69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Elipse"/>
            <p:cNvSpPr/>
            <p:nvPr/>
          </p:nvSpPr>
          <p:spPr>
            <a:xfrm rot="1933644">
              <a:off x="6458093" y="4046666"/>
              <a:ext cx="363532" cy="31432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64" name="63 Elipse"/>
            <p:cNvSpPr/>
            <p:nvPr/>
          </p:nvSpPr>
          <p:spPr>
            <a:xfrm>
              <a:off x="4697587" y="3211636"/>
              <a:ext cx="520691" cy="250827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73" name="72 Elipse"/>
            <p:cNvSpPr/>
            <p:nvPr/>
          </p:nvSpPr>
          <p:spPr>
            <a:xfrm rot="1220464">
              <a:off x="5838979" y="4057780"/>
              <a:ext cx="139698" cy="11271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74" name="73 Elipse"/>
            <p:cNvSpPr/>
            <p:nvPr/>
          </p:nvSpPr>
          <p:spPr>
            <a:xfrm rot="19697326">
              <a:off x="1546454" y="2581395"/>
              <a:ext cx="673088" cy="242889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75" name="74 Elipse"/>
            <p:cNvSpPr/>
            <p:nvPr/>
          </p:nvSpPr>
          <p:spPr>
            <a:xfrm rot="2818666">
              <a:off x="3352198" y="2659978"/>
              <a:ext cx="501653" cy="239709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79" name="78 Elipse"/>
            <p:cNvSpPr/>
            <p:nvPr/>
          </p:nvSpPr>
          <p:spPr>
            <a:xfrm rot="1220464">
              <a:off x="1390881" y="2867147"/>
              <a:ext cx="69849" cy="6508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80" name="79 Elipse"/>
            <p:cNvSpPr/>
            <p:nvPr/>
          </p:nvSpPr>
          <p:spPr>
            <a:xfrm rot="1220464">
              <a:off x="1521054" y="2854447"/>
              <a:ext cx="69849" cy="6508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24" name="123 Elipse"/>
            <p:cNvSpPr/>
            <p:nvPr/>
          </p:nvSpPr>
          <p:spPr>
            <a:xfrm rot="1220464">
              <a:off x="4637263" y="3335462"/>
              <a:ext cx="69849" cy="6508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25" name="124 Elipse"/>
            <p:cNvSpPr/>
            <p:nvPr/>
          </p:nvSpPr>
          <p:spPr>
            <a:xfrm rot="1220464">
              <a:off x="4321355" y="2341680"/>
              <a:ext cx="69849" cy="6508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26" name="125 Elipse"/>
            <p:cNvSpPr/>
            <p:nvPr/>
          </p:nvSpPr>
          <p:spPr>
            <a:xfrm rot="1220464">
              <a:off x="4365805" y="2363906"/>
              <a:ext cx="69849" cy="6508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27" name="126 Elipse"/>
            <p:cNvSpPr/>
            <p:nvPr/>
          </p:nvSpPr>
          <p:spPr>
            <a:xfrm rot="1220464">
              <a:off x="5418299" y="3514851"/>
              <a:ext cx="69849" cy="6508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28" name="127 Elipse"/>
            <p:cNvSpPr/>
            <p:nvPr/>
          </p:nvSpPr>
          <p:spPr>
            <a:xfrm rot="1220464">
              <a:off x="4557889" y="2448044"/>
              <a:ext cx="69849" cy="6667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29" name="128 Elipse"/>
            <p:cNvSpPr/>
            <p:nvPr/>
          </p:nvSpPr>
          <p:spPr>
            <a:xfrm rot="1220464">
              <a:off x="4475341" y="2406769"/>
              <a:ext cx="69849" cy="6508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35" name="134 Elipse"/>
            <p:cNvSpPr/>
            <p:nvPr/>
          </p:nvSpPr>
          <p:spPr>
            <a:xfrm rot="1220464">
              <a:off x="654294" y="3311650"/>
              <a:ext cx="69849" cy="6508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80" name="179 Elipse"/>
            <p:cNvSpPr/>
            <p:nvPr/>
          </p:nvSpPr>
          <p:spPr>
            <a:xfrm rot="1220464">
              <a:off x="754305" y="3362450"/>
              <a:ext cx="69849" cy="6508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81" name="180 Elipse"/>
            <p:cNvSpPr/>
            <p:nvPr/>
          </p:nvSpPr>
          <p:spPr>
            <a:xfrm rot="1220464">
              <a:off x="838441" y="3421187"/>
              <a:ext cx="69849" cy="6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182" name="181 Conector recto de flecha"/>
            <p:cNvCxnSpPr>
              <a:stCxn id="180" idx="0"/>
            </p:cNvCxnSpPr>
            <p:nvPr/>
          </p:nvCxnSpPr>
          <p:spPr>
            <a:xfrm flipV="1">
              <a:off x="801930" y="3156074"/>
              <a:ext cx="134935" cy="2079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>
              <a:endCxn id="181" idx="0"/>
            </p:cNvCxnSpPr>
            <p:nvPr/>
          </p:nvCxnSpPr>
          <p:spPr>
            <a:xfrm>
              <a:off x="847966" y="3292600"/>
              <a:ext cx="36512" cy="131763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>
              <a:endCxn id="135" idx="0"/>
            </p:cNvCxnSpPr>
            <p:nvPr/>
          </p:nvCxnSpPr>
          <p:spPr>
            <a:xfrm flipH="1">
              <a:off x="700331" y="3287837"/>
              <a:ext cx="147634" cy="25400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190 Elipse"/>
            <p:cNvSpPr/>
            <p:nvPr/>
          </p:nvSpPr>
          <p:spPr>
            <a:xfrm rot="1220464">
              <a:off x="1238484" y="2444869"/>
              <a:ext cx="69849" cy="6508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92" name="191 Elipse"/>
            <p:cNvSpPr/>
            <p:nvPr/>
          </p:nvSpPr>
          <p:spPr>
            <a:xfrm rot="1220464">
              <a:off x="1575028" y="2352794"/>
              <a:ext cx="69849" cy="6667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93" name="192 Elipse"/>
            <p:cNvSpPr/>
            <p:nvPr/>
          </p:nvSpPr>
          <p:spPr>
            <a:xfrm rot="1220464">
              <a:off x="5383375" y="3570413"/>
              <a:ext cx="69849" cy="6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94" name="193 Elipse"/>
            <p:cNvSpPr/>
            <p:nvPr/>
          </p:nvSpPr>
          <p:spPr>
            <a:xfrm rot="1220464">
              <a:off x="6386657" y="4738821"/>
              <a:ext cx="69849" cy="6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95" name="194 Elipse"/>
            <p:cNvSpPr/>
            <p:nvPr/>
          </p:nvSpPr>
          <p:spPr>
            <a:xfrm rot="1220464">
              <a:off x="8002704" y="4014916"/>
              <a:ext cx="69849" cy="6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96" name="195 Elipse"/>
            <p:cNvSpPr/>
            <p:nvPr/>
          </p:nvSpPr>
          <p:spPr>
            <a:xfrm rot="1220464">
              <a:off x="8226537" y="4014916"/>
              <a:ext cx="69849" cy="6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197" name="196 Elipse"/>
            <p:cNvSpPr/>
            <p:nvPr/>
          </p:nvSpPr>
          <p:spPr>
            <a:xfrm rot="654212">
              <a:off x="5402425" y="2646482"/>
              <a:ext cx="617526" cy="2841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202" name="201 Elipse"/>
            <p:cNvSpPr/>
            <p:nvPr/>
          </p:nvSpPr>
          <p:spPr>
            <a:xfrm rot="21426696">
              <a:off x="2009996" y="2162292"/>
              <a:ext cx="365119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211" name="210 Conector recto"/>
            <p:cNvCxnSpPr>
              <a:stCxn id="37" idx="0"/>
              <a:endCxn id="37" idx="4"/>
            </p:cNvCxnSpPr>
            <p:nvPr/>
          </p:nvCxnSpPr>
          <p:spPr>
            <a:xfrm flipH="1">
              <a:off x="2587836" y="2387719"/>
              <a:ext cx="9525" cy="227013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213 Elipse"/>
            <p:cNvSpPr/>
            <p:nvPr/>
          </p:nvSpPr>
          <p:spPr>
            <a:xfrm rot="1220464">
              <a:off x="2559261" y="2473444"/>
              <a:ext cx="69849" cy="650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215" name="214 Conector recto"/>
            <p:cNvCxnSpPr/>
            <p:nvPr/>
          </p:nvCxnSpPr>
          <p:spPr>
            <a:xfrm>
              <a:off x="2448138" y="2074979"/>
              <a:ext cx="33337" cy="158751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>
              <a:off x="2611648" y="2049579"/>
              <a:ext cx="33336" cy="160339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220 Elipse"/>
            <p:cNvSpPr/>
            <p:nvPr/>
          </p:nvSpPr>
          <p:spPr>
            <a:xfrm rot="1220464">
              <a:off x="2519575" y="2146417"/>
              <a:ext cx="112710" cy="1143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 dirty="0"/>
            </a:p>
          </p:txBody>
        </p:sp>
        <p:sp>
          <p:nvSpPr>
            <p:cNvPr id="222" name="221 Elipse"/>
            <p:cNvSpPr/>
            <p:nvPr/>
          </p:nvSpPr>
          <p:spPr>
            <a:xfrm rot="1220464">
              <a:off x="2197317" y="2205155"/>
              <a:ext cx="69849" cy="65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223" name="222 Elipse"/>
            <p:cNvSpPr/>
            <p:nvPr/>
          </p:nvSpPr>
          <p:spPr>
            <a:xfrm rot="20485124">
              <a:off x="3129164" y="2040054"/>
              <a:ext cx="606414" cy="23336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225" name="224 Elipse"/>
            <p:cNvSpPr/>
            <p:nvPr/>
          </p:nvSpPr>
          <p:spPr>
            <a:xfrm rot="20928503">
              <a:off x="3297436" y="2008303"/>
              <a:ext cx="415918" cy="1444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226" name="225 Elipse"/>
            <p:cNvSpPr/>
            <p:nvPr/>
          </p:nvSpPr>
          <p:spPr>
            <a:xfrm rot="1220464">
              <a:off x="3322836" y="2162292"/>
              <a:ext cx="163509" cy="968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227" name="226 Conector recto"/>
            <p:cNvCxnSpPr>
              <a:endCxn id="223" idx="2"/>
            </p:cNvCxnSpPr>
            <p:nvPr/>
          </p:nvCxnSpPr>
          <p:spPr>
            <a:xfrm flipH="1">
              <a:off x="3145039" y="2154354"/>
              <a:ext cx="214308" cy="100014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229 Elipse"/>
            <p:cNvSpPr/>
            <p:nvPr/>
          </p:nvSpPr>
          <p:spPr>
            <a:xfrm rot="1220464">
              <a:off x="4686474" y="2597270"/>
              <a:ext cx="82549" cy="9683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sp>
          <p:nvSpPr>
            <p:cNvPr id="231" name="230 Elipse"/>
            <p:cNvSpPr/>
            <p:nvPr/>
          </p:nvSpPr>
          <p:spPr>
            <a:xfrm rot="2242879">
              <a:off x="6499368" y="3335462"/>
              <a:ext cx="184147" cy="1222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62"/>
            </a:p>
          </p:txBody>
        </p:sp>
        <p:cxnSp>
          <p:nvCxnSpPr>
            <p:cNvPr id="232" name="231 Conector recto"/>
            <p:cNvCxnSpPr/>
            <p:nvPr/>
          </p:nvCxnSpPr>
          <p:spPr>
            <a:xfrm flipH="1">
              <a:off x="7656635" y="3881565"/>
              <a:ext cx="214308" cy="209551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ángulo 2"/>
          <p:cNvSpPr/>
          <p:nvPr/>
        </p:nvSpPr>
        <p:spPr>
          <a:xfrm>
            <a:off x="4211482" y="2730012"/>
            <a:ext cx="317877" cy="320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S" sz="1662"/>
          </a:p>
        </p:txBody>
      </p:sp>
      <p:sp>
        <p:nvSpPr>
          <p:cNvPr id="7" name="6 Rectángulo"/>
          <p:cNvSpPr/>
          <p:nvPr/>
        </p:nvSpPr>
        <p:spPr>
          <a:xfrm>
            <a:off x="628002" y="3533043"/>
            <a:ext cx="401610" cy="38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99" name="195 Elipse"/>
          <p:cNvSpPr/>
          <p:nvPr/>
        </p:nvSpPr>
        <p:spPr>
          <a:xfrm rot="1220464">
            <a:off x="6686270" y="3890598"/>
            <a:ext cx="68227" cy="6154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0" name="195 Elipse"/>
          <p:cNvSpPr/>
          <p:nvPr/>
        </p:nvSpPr>
        <p:spPr>
          <a:xfrm rot="1220464">
            <a:off x="6808768" y="3946283"/>
            <a:ext cx="68227" cy="600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2" name="195 Elipse"/>
          <p:cNvSpPr/>
          <p:nvPr/>
        </p:nvSpPr>
        <p:spPr>
          <a:xfrm rot="1220464">
            <a:off x="3081080" y="3746990"/>
            <a:ext cx="66676" cy="600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1" name="78 Elipse"/>
          <p:cNvSpPr/>
          <p:nvPr/>
        </p:nvSpPr>
        <p:spPr>
          <a:xfrm rot="1220464">
            <a:off x="1877800" y="2700706"/>
            <a:ext cx="68227" cy="6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3" name="123 Elipse"/>
          <p:cNvSpPr/>
          <p:nvPr/>
        </p:nvSpPr>
        <p:spPr>
          <a:xfrm rot="1220464">
            <a:off x="1815776" y="3156439"/>
            <a:ext cx="68227" cy="6008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4" name="56 Elipse"/>
          <p:cNvSpPr/>
          <p:nvPr/>
        </p:nvSpPr>
        <p:spPr>
          <a:xfrm rot="1220464">
            <a:off x="8385747" y="4624755"/>
            <a:ext cx="136455" cy="120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5" name="56 Elipse"/>
          <p:cNvSpPr/>
          <p:nvPr/>
        </p:nvSpPr>
        <p:spPr>
          <a:xfrm rot="1220464">
            <a:off x="7973282" y="4341936"/>
            <a:ext cx="136455" cy="120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06" name="56 Elipse"/>
          <p:cNvSpPr/>
          <p:nvPr/>
        </p:nvSpPr>
        <p:spPr>
          <a:xfrm rot="1220464">
            <a:off x="6010198" y="4878267"/>
            <a:ext cx="136455" cy="120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224" name="56 Elipse"/>
          <p:cNvSpPr/>
          <p:nvPr/>
        </p:nvSpPr>
        <p:spPr>
          <a:xfrm rot="1220464">
            <a:off x="3857940" y="3314701"/>
            <a:ext cx="136455" cy="120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cxnSp>
        <p:nvCxnSpPr>
          <p:cNvPr id="233" name="44 Conector recto"/>
          <p:cNvCxnSpPr/>
          <p:nvPr/>
        </p:nvCxnSpPr>
        <p:spPr>
          <a:xfrm flipH="1">
            <a:off x="6090832" y="4740520"/>
            <a:ext cx="27911" cy="139211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400" name="57 CuadroTexto"/>
          <p:cNvSpPr txBox="1">
            <a:spLocks noChangeArrowheads="1"/>
          </p:cNvSpPr>
          <p:nvPr/>
        </p:nvSpPr>
        <p:spPr bwMode="auto">
          <a:xfrm>
            <a:off x="8421412" y="3894993"/>
            <a:ext cx="866795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2585">
                <a:latin typeface="Arial Black" pitchFamily="34" charset="0"/>
              </a:rPr>
              <a:t>12.</a:t>
            </a:r>
            <a:endParaRPr lang="es-ES" sz="2585">
              <a:latin typeface="Arial Black" pitchFamily="34" charset="0"/>
            </a:endParaRPr>
          </a:p>
        </p:txBody>
      </p:sp>
      <p:cxnSp>
        <p:nvCxnSpPr>
          <p:cNvPr id="235" name="58 Conector recto de flecha"/>
          <p:cNvCxnSpPr/>
          <p:nvPr/>
        </p:nvCxnSpPr>
        <p:spPr>
          <a:xfrm flipV="1">
            <a:off x="8387299" y="4278924"/>
            <a:ext cx="204681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44 Conector recto"/>
          <p:cNvCxnSpPr>
            <a:endCxn id="105" idx="6"/>
          </p:cNvCxnSpPr>
          <p:nvPr/>
        </p:nvCxnSpPr>
        <p:spPr>
          <a:xfrm flipH="1" flipV="1">
            <a:off x="8105086" y="4423998"/>
            <a:ext cx="282212" cy="4396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7" name="44 Conector recto"/>
          <p:cNvCxnSpPr>
            <a:stCxn id="104" idx="1"/>
          </p:cNvCxnSpPr>
          <p:nvPr/>
        </p:nvCxnSpPr>
        <p:spPr>
          <a:xfrm flipH="1" flipV="1">
            <a:off x="8387298" y="4467960"/>
            <a:ext cx="37215" cy="16119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404" name="57 CuadroTexto"/>
          <p:cNvSpPr txBox="1">
            <a:spLocks noChangeArrowheads="1"/>
          </p:cNvSpPr>
          <p:nvPr/>
        </p:nvSpPr>
        <p:spPr bwMode="auto">
          <a:xfrm>
            <a:off x="3554019" y="3886201"/>
            <a:ext cx="868347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2585">
                <a:latin typeface="Arial Black" pitchFamily="34" charset="0"/>
              </a:rPr>
              <a:t>12.</a:t>
            </a:r>
            <a:endParaRPr lang="es-ES" sz="2585">
              <a:latin typeface="Arial Black" pitchFamily="34" charset="0"/>
            </a:endParaRPr>
          </a:p>
        </p:txBody>
      </p:sp>
      <p:cxnSp>
        <p:nvCxnSpPr>
          <p:cNvPr id="240" name="58 Conector recto de flecha"/>
          <p:cNvCxnSpPr/>
          <p:nvPr/>
        </p:nvCxnSpPr>
        <p:spPr>
          <a:xfrm>
            <a:off x="3916864" y="3429002"/>
            <a:ext cx="17058" cy="489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78 Elipse"/>
          <p:cNvSpPr/>
          <p:nvPr/>
        </p:nvSpPr>
        <p:spPr>
          <a:xfrm rot="1220464">
            <a:off x="859044" y="3500806"/>
            <a:ext cx="68227" cy="6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62"/>
          </a:p>
        </p:txBody>
      </p:sp>
      <p:sp>
        <p:nvSpPr>
          <p:cNvPr id="111" name="110 Elipse"/>
          <p:cNvSpPr/>
          <p:nvPr/>
        </p:nvSpPr>
        <p:spPr>
          <a:xfrm>
            <a:off x="849740" y="1833746"/>
            <a:ext cx="1528785" cy="531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112" name="111 Elipse"/>
          <p:cNvSpPr/>
          <p:nvPr/>
        </p:nvSpPr>
        <p:spPr>
          <a:xfrm>
            <a:off x="2444995" y="1501401"/>
            <a:ext cx="531751" cy="664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113" name="112 Elipse"/>
          <p:cNvSpPr/>
          <p:nvPr/>
        </p:nvSpPr>
        <p:spPr>
          <a:xfrm>
            <a:off x="2577932" y="3960751"/>
            <a:ext cx="664689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7200800" cy="45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Municipios de la provincia con áreas con peligro de penetraciones del mar.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contenido 1"/>
          <p:cNvSpPr>
            <a:spLocks noGrp="1"/>
          </p:cNvSpPr>
          <p:nvPr>
            <p:ph idx="1"/>
          </p:nvPr>
        </p:nvSpPr>
        <p:spPr>
          <a:xfrm>
            <a:off x="107504" y="980728"/>
            <a:ext cx="8739288" cy="5472608"/>
          </a:xfrm>
        </p:spPr>
        <p:txBody>
          <a:bodyPr anchor="ctr">
            <a:normAutofit fontScale="92500" lnSpcReduction="10000"/>
          </a:bodyPr>
          <a:lstStyle/>
          <a:p>
            <a:pPr marL="150813" lvl="1" indent="0" algn="just">
              <a:lnSpc>
                <a:spcPct val="110000"/>
              </a:lnSpc>
              <a:spcBef>
                <a:spcPts val="1172"/>
              </a:spcBef>
              <a:buNone/>
            </a:pPr>
            <a:r>
              <a:rPr lang="es-MX" sz="2344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US" sz="2344" dirty="0" err="1">
                <a:latin typeface="Arial" panose="020B0604020202020204" pitchFamily="34" charset="0"/>
                <a:cs typeface="Arial" panose="020B0604020202020204" pitchFamily="34" charset="0"/>
              </a:rPr>
              <a:t>esaparecidas</a:t>
            </a: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 las playas arenosas de </a:t>
            </a:r>
            <a:r>
              <a:rPr lang="es-US" sz="2344" dirty="0" err="1">
                <a:latin typeface="Arial" panose="020B0604020202020204" pitchFamily="34" charset="0"/>
                <a:cs typeface="Arial" panose="020B0604020202020204" pitchFamily="34" charset="0"/>
              </a:rPr>
              <a:t>Majana</a:t>
            </a: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2344" dirty="0" err="1">
                <a:latin typeface="Arial" panose="020B0604020202020204" pitchFamily="34" charset="0"/>
                <a:cs typeface="Arial" panose="020B0604020202020204" pitchFamily="34" charset="0"/>
              </a:rPr>
              <a:t>Guanímar</a:t>
            </a: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US" sz="2344" dirty="0" err="1">
                <a:latin typeface="Arial" panose="020B0604020202020204" pitchFamily="34" charset="0"/>
                <a:cs typeface="Arial" panose="020B0604020202020204" pitchFamily="34" charset="0"/>
              </a:rPr>
              <a:t>Cajío</a:t>
            </a: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 (2 300 m de  costa perdidos).</a:t>
            </a:r>
            <a:endParaRPr lang="en-CA" sz="23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813" lvl="1" indent="0" algn="just">
              <a:lnSpc>
                <a:spcPct val="110000"/>
              </a:lnSpc>
              <a:spcBef>
                <a:spcPts val="1172"/>
              </a:spcBef>
              <a:buNone/>
            </a:pP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Elevado deterioro de manglares (8 552 ha. casi todos con baja salud) y modificaciones en la vegetación de ciénaga (lagunas, herbazales (7 115 ha.) y bosques (2 670 ha</a:t>
            </a:r>
            <a:r>
              <a:rPr lang="es-US" sz="2344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en-CA" sz="23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1" indent="0" algn="just">
              <a:lnSpc>
                <a:spcPct val="110000"/>
              </a:lnSpc>
              <a:buNone/>
              <a:defRPr/>
            </a:pPr>
            <a:r>
              <a:rPr lang="es-US" sz="2344" dirty="0" smtClean="0">
                <a:latin typeface="Arial" panose="020B0604020202020204" pitchFamily="34" charset="0"/>
                <a:cs typeface="Arial" panose="020B0604020202020204" pitchFamily="34" charset="0"/>
              </a:rPr>
              <a:t>Acuífero </a:t>
            </a: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costero Artemisa-</a:t>
            </a:r>
            <a:r>
              <a:rPr lang="es-US" sz="2344" dirty="0" err="1">
                <a:latin typeface="Arial" panose="020B0604020202020204" pitchFamily="34" charset="0"/>
                <a:cs typeface="Arial" panose="020B0604020202020204" pitchFamily="34" charset="0"/>
              </a:rPr>
              <a:t>Quivicán</a:t>
            </a:r>
            <a:r>
              <a:rPr lang="es-US" sz="2344" dirty="0">
                <a:latin typeface="Arial" panose="020B0604020202020204" pitchFamily="34" charset="0"/>
                <a:cs typeface="Arial" panose="020B0604020202020204" pitchFamily="34" charset="0"/>
              </a:rPr>
              <a:t> afectado actualmente por la intrusión marina </a:t>
            </a:r>
            <a:r>
              <a:rPr lang="es-US" sz="2344" dirty="0"/>
              <a:t>(~400 km</a:t>
            </a:r>
            <a:r>
              <a:rPr lang="es-US" sz="2344" baseline="30000" dirty="0"/>
              <a:t>2</a:t>
            </a:r>
            <a:r>
              <a:rPr lang="es-US" sz="2344" dirty="0"/>
              <a:t> en profundidad</a:t>
            </a:r>
            <a:r>
              <a:rPr lang="es-US" sz="2344" dirty="0" smtClean="0"/>
              <a:t>).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comprometiendo el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desarrollo de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agricultura.</a:t>
            </a:r>
            <a:endParaRPr lang="es-US" sz="2344" dirty="0" smtClean="0"/>
          </a:p>
          <a:p>
            <a:pPr marL="150813" lvl="1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607863" algn="l"/>
              </a:tabLst>
              <a:defRPr/>
            </a:pPr>
            <a:r>
              <a:rPr lang="es-US" sz="2344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150813" lvl="1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607863" algn="l"/>
              </a:tabLst>
              <a:defRPr/>
            </a:pPr>
            <a:r>
              <a:rPr lang="es-US" sz="2344" dirty="0" smtClean="0">
                <a:latin typeface="Arial" pitchFamily="34" charset="0"/>
                <a:cs typeface="Arial" pitchFamily="34" charset="0"/>
              </a:rPr>
              <a:t>Retroceso </a:t>
            </a:r>
            <a:r>
              <a:rPr lang="es-US" sz="2344" dirty="0">
                <a:latin typeface="Arial" pitchFamily="34" charset="0"/>
                <a:cs typeface="Arial" pitchFamily="34" charset="0"/>
              </a:rPr>
              <a:t>de la línea de costa y pronóstico de pérdida de terreno de 47 km</a:t>
            </a:r>
            <a:r>
              <a:rPr lang="es-US" sz="2344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s-US" sz="2344" dirty="0">
                <a:latin typeface="Arial" pitchFamily="34" charset="0"/>
                <a:cs typeface="Arial" pitchFamily="34" charset="0"/>
              </a:rPr>
              <a:t> en el 2050, que llegaría hasta 133 km</a:t>
            </a:r>
            <a:r>
              <a:rPr lang="es-US" sz="2344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s-US" sz="2344" dirty="0">
                <a:latin typeface="Arial" pitchFamily="34" charset="0"/>
                <a:cs typeface="Arial" pitchFamily="34" charset="0"/>
              </a:rPr>
              <a:t> en el 2100.</a:t>
            </a:r>
            <a:endParaRPr lang="en-CA" sz="2344" dirty="0">
              <a:latin typeface="Arial" pitchFamily="34" charset="0"/>
              <a:cs typeface="Arial" pitchFamily="34" charset="0"/>
            </a:endParaRPr>
          </a:p>
          <a:p>
            <a:pPr marL="150813" lvl="1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607863" algn="l"/>
              </a:tabLst>
              <a:defRPr/>
            </a:pPr>
            <a:endParaRPr lang="es-ES" sz="2344" dirty="0" smtClean="0">
              <a:latin typeface="Arial" pitchFamily="34" charset="0"/>
              <a:cs typeface="Arial" pitchFamily="34" charset="0"/>
            </a:endParaRPr>
          </a:p>
          <a:p>
            <a:pPr marL="150813" lvl="1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607863" algn="l"/>
              </a:tabLst>
              <a:defRPr/>
            </a:pPr>
            <a:r>
              <a:rPr lang="es-ES" sz="2344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s-ES" sz="2344" dirty="0">
                <a:latin typeface="Arial" pitchFamily="34" charset="0"/>
                <a:cs typeface="Arial" pitchFamily="34" charset="0"/>
              </a:rPr>
              <a:t>asentamientos con riesgo de inundaciones costeras temporales por huracanes intensos hasta el 2100 (más de 29 mil habitantes y 7 mil 900 viviendas</a:t>
            </a:r>
            <a:r>
              <a:rPr lang="es-ES" sz="2344" dirty="0" smtClean="0">
                <a:latin typeface="Arial" pitchFamily="34" charset="0"/>
                <a:cs typeface="Arial" pitchFamily="34" charset="0"/>
              </a:rPr>
              <a:t>).</a:t>
            </a:r>
            <a:endParaRPr lang="es-US" sz="2344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714" indent="-279121" eaLnBrk="0" hangingPunct="0"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6482" indent="-223296" eaLnBrk="0" hangingPunct="0"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3075" indent="-223296" eaLnBrk="0" hangingPunct="0"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9668" indent="-223296" eaLnBrk="0" hangingPunct="0"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6261" indent="-223296" eaLnBrk="0" fontAlgn="base" hangingPunct="0">
              <a:spcBef>
                <a:spcPct val="0"/>
              </a:spcBef>
              <a:spcAft>
                <a:spcPct val="0"/>
              </a:spcAft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2854" indent="-223296" eaLnBrk="0" fontAlgn="base" hangingPunct="0">
              <a:spcBef>
                <a:spcPct val="0"/>
              </a:spcBef>
              <a:spcAft>
                <a:spcPct val="0"/>
              </a:spcAft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9447" indent="-223296" eaLnBrk="0" fontAlgn="base" hangingPunct="0">
              <a:spcBef>
                <a:spcPct val="0"/>
              </a:spcBef>
              <a:spcAft>
                <a:spcPct val="0"/>
              </a:spcAft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6040" indent="-223296" eaLnBrk="0" fontAlgn="base" hangingPunct="0">
              <a:spcBef>
                <a:spcPct val="0"/>
              </a:spcBef>
              <a:spcAft>
                <a:spcPct val="0"/>
              </a:spcAft>
              <a:defRPr sz="429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F76319-ED61-4DF5-AE5D-488FE71D0B05}" type="slidenum">
              <a:rPr lang="es-ES" sz="1563">
                <a:latin typeface="Impact" panose="020B0806030902050204" pitchFamily="34" charset="0"/>
              </a:rPr>
              <a:pPr eaLnBrk="1" hangingPunct="1"/>
              <a:t>7</a:t>
            </a:fld>
            <a:endParaRPr lang="es-ES" sz="1563">
              <a:latin typeface="Impact" panose="020B080603090205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47664" y="50389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SITUACIÓN ACTUAL Y PRONÓSTICO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772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6" ma:contentTypeDescription="Create a new document." ma:contentTypeScope="" ma:versionID="1c6d3cadda3257b21ac48727a1d9be7a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c5e1a26f2f8838283117988bdf4d3f1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e95782-8f65-413c-8c84-20cb4815fabf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3D9DD1-91CA-4B9E-8262-2DE0A7B99135}"/>
</file>

<file path=customXml/itemProps2.xml><?xml version="1.0" encoding="utf-8"?>
<ds:datastoreItem xmlns:ds="http://schemas.openxmlformats.org/officeDocument/2006/customXml" ds:itemID="{8839C684-3299-4A8F-9860-3EC7E32E199C}"/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611</Words>
  <Application>Microsoft Office PowerPoint</Application>
  <PresentationFormat>Presentación en pantalla (4:3)</PresentationFormat>
  <Paragraphs>56</Paragraphs>
  <Slides>7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Impact</vt:lpstr>
      <vt:lpstr>Times New Roman</vt:lpstr>
      <vt:lpstr>1_Tema de Office</vt:lpstr>
      <vt:lpstr>Grafica di CorelDRAW 11.0</vt:lpstr>
      <vt:lpstr>Presentación de PowerPoint</vt:lpstr>
      <vt:lpstr>Presentación de PowerPoint</vt:lpstr>
      <vt:lpstr>Presentación de PowerPoint</vt:lpstr>
      <vt:lpstr>Ubicación y distancias hasta las costas.</vt:lpstr>
      <vt:lpstr>Presentación de PowerPoint</vt:lpstr>
      <vt:lpstr>Municipios de la provincia con áreas con peligro de penetraciones del mar.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elizabet.oramas</dc:creator>
  <cp:lastModifiedBy>Fidel Hernández</cp:lastModifiedBy>
  <cp:revision>75</cp:revision>
  <cp:lastPrinted>2018-04-11T14:49:23Z</cp:lastPrinted>
  <dcterms:created xsi:type="dcterms:W3CDTF">2018-04-12T17:38:30Z</dcterms:created>
  <dcterms:modified xsi:type="dcterms:W3CDTF">2022-12-21T23:59:06Z</dcterms:modified>
</cp:coreProperties>
</file>