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636" r:id="rId2"/>
    <p:sldId id="3499" r:id="rId3"/>
    <p:sldId id="3502" r:id="rId4"/>
    <p:sldId id="3505" r:id="rId5"/>
    <p:sldId id="3533" r:id="rId6"/>
    <p:sldId id="354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F7E27-0FF0-46E4-9F88-5FD86BB8D9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R"/>
        </a:p>
      </dgm:t>
    </dgm:pt>
    <dgm:pt modelId="{7BAFDFEE-FC89-48DF-966C-7B62D4CBD10E}">
      <dgm:prSet phldrT="[Texto]"/>
      <dgm:spPr/>
      <dgm:t>
        <a:bodyPr/>
        <a:lstStyle/>
        <a:p>
          <a:r>
            <a:rPr lang="es-CR" b="1" dirty="0"/>
            <a:t>2</a:t>
          </a:r>
        </a:p>
      </dgm:t>
    </dgm:pt>
    <dgm:pt modelId="{FDC2D653-715E-44C1-A10C-59FF3D950FDC}" type="parTrans" cxnId="{CD03C073-3F68-427E-A987-27A5FC94E5BA}">
      <dgm:prSet/>
      <dgm:spPr/>
      <dgm:t>
        <a:bodyPr/>
        <a:lstStyle/>
        <a:p>
          <a:endParaRPr lang="es-CR"/>
        </a:p>
      </dgm:t>
    </dgm:pt>
    <dgm:pt modelId="{7BB1BE73-541D-4A81-B74E-EE805F8B89A5}" type="sibTrans" cxnId="{CD03C073-3F68-427E-A987-27A5FC94E5BA}">
      <dgm:prSet/>
      <dgm:spPr/>
      <dgm:t>
        <a:bodyPr/>
        <a:lstStyle/>
        <a:p>
          <a:endParaRPr lang="es-CR"/>
        </a:p>
      </dgm:t>
    </dgm:pt>
    <dgm:pt modelId="{135B26FF-CE6F-4A41-B7FB-40B7C437A55F}">
      <dgm:prSet phldrT="[Texto]"/>
      <dgm:spPr/>
      <dgm:t>
        <a:bodyPr/>
        <a:lstStyle/>
        <a:p>
          <a:r>
            <a:rPr lang="es-ES" dirty="0"/>
            <a:t>Revisar y proponer actualizaciones de los componentes del proyecto (desde los objetivos generales hasta las actividades) y de la estrategia de ejecución para reflejar las necesidades, prioridades y capacidades de los sitios específicos de la Reserva de Biosfera de la UNESCO en Cuba.</a:t>
          </a:r>
          <a:endParaRPr lang="es-CR" dirty="0"/>
        </a:p>
      </dgm:t>
    </dgm:pt>
    <dgm:pt modelId="{AD471F45-92C2-4E6F-B9C1-2B3D48D6934D}" type="parTrans" cxnId="{F00F9C08-F88A-4C38-BF42-CD70CE9B0A78}">
      <dgm:prSet/>
      <dgm:spPr/>
      <dgm:t>
        <a:bodyPr/>
        <a:lstStyle/>
        <a:p>
          <a:endParaRPr lang="es-CR"/>
        </a:p>
      </dgm:t>
    </dgm:pt>
    <dgm:pt modelId="{1965C14C-179B-4165-831D-DB1FA5507602}" type="sibTrans" cxnId="{F00F9C08-F88A-4C38-BF42-CD70CE9B0A78}">
      <dgm:prSet/>
      <dgm:spPr/>
      <dgm:t>
        <a:bodyPr/>
        <a:lstStyle/>
        <a:p>
          <a:endParaRPr lang="es-CR"/>
        </a:p>
      </dgm:t>
    </dgm:pt>
    <dgm:pt modelId="{4C50BCD9-D53F-46D4-AD47-67112E3602A2}">
      <dgm:prSet phldrT="[Texto]"/>
      <dgm:spPr/>
      <dgm:t>
        <a:bodyPr/>
        <a:lstStyle/>
        <a:p>
          <a:r>
            <a:rPr lang="es-ES" dirty="0"/>
            <a:t>Decidir los próximos pasos para la presentación de la nota preconceptual del proyecto al Fondo de Adaptación al Cambio Climático. </a:t>
          </a:r>
          <a:endParaRPr lang="es-CR" dirty="0"/>
        </a:p>
      </dgm:t>
    </dgm:pt>
    <dgm:pt modelId="{36651D66-2C54-41E8-8B26-375CEF19F815}" type="parTrans" cxnId="{F62C1435-2DE7-4D67-A78B-89D1F458116A}">
      <dgm:prSet/>
      <dgm:spPr/>
      <dgm:t>
        <a:bodyPr/>
        <a:lstStyle/>
        <a:p>
          <a:endParaRPr lang="es-CR"/>
        </a:p>
      </dgm:t>
    </dgm:pt>
    <dgm:pt modelId="{411CD603-8367-4B67-8F26-6D8D763CF2C1}" type="sibTrans" cxnId="{F62C1435-2DE7-4D67-A78B-89D1F458116A}">
      <dgm:prSet/>
      <dgm:spPr/>
      <dgm:t>
        <a:bodyPr/>
        <a:lstStyle/>
        <a:p>
          <a:endParaRPr lang="es-CR"/>
        </a:p>
      </dgm:t>
    </dgm:pt>
    <dgm:pt modelId="{5DDC6368-583E-4A09-B3D4-7CF3C0118799}">
      <dgm:prSet phldrT="[Texto]"/>
      <dgm:spPr/>
      <dgm:t>
        <a:bodyPr/>
        <a:lstStyle/>
        <a:p>
          <a:r>
            <a:rPr lang="es-CR" b="1" dirty="0"/>
            <a:t>3</a:t>
          </a:r>
        </a:p>
      </dgm:t>
    </dgm:pt>
    <dgm:pt modelId="{AD2495A8-E95C-4475-A333-6B64F9898167}" type="sibTrans" cxnId="{FD9FE9B9-2EC1-4C45-AABD-F6FC46073F78}">
      <dgm:prSet/>
      <dgm:spPr/>
      <dgm:t>
        <a:bodyPr/>
        <a:lstStyle/>
        <a:p>
          <a:endParaRPr lang="es-CR"/>
        </a:p>
      </dgm:t>
    </dgm:pt>
    <dgm:pt modelId="{23CB2D32-7B3A-4C23-897E-4CB46B3CFAF7}" type="parTrans" cxnId="{FD9FE9B9-2EC1-4C45-AABD-F6FC46073F78}">
      <dgm:prSet/>
      <dgm:spPr/>
      <dgm:t>
        <a:bodyPr/>
        <a:lstStyle/>
        <a:p>
          <a:endParaRPr lang="es-CR"/>
        </a:p>
      </dgm:t>
    </dgm:pt>
    <dgm:pt modelId="{62A4A28D-C8A2-40DD-B605-978FEC018107}">
      <dgm:prSet phldrT="[Texto]"/>
      <dgm:spPr/>
      <dgm:t>
        <a:bodyPr/>
        <a:lstStyle/>
        <a:p>
          <a:r>
            <a:rPr lang="es-CR" b="1" dirty="0"/>
            <a:t>1</a:t>
          </a:r>
        </a:p>
      </dgm:t>
    </dgm:pt>
    <dgm:pt modelId="{0DB4A537-E146-488A-B4B4-C2057EA55A55}" type="sibTrans" cxnId="{B8797A4D-8828-4A38-A4FD-A49E42625E2A}">
      <dgm:prSet/>
      <dgm:spPr/>
      <dgm:t>
        <a:bodyPr/>
        <a:lstStyle/>
        <a:p>
          <a:endParaRPr lang="es-CR"/>
        </a:p>
      </dgm:t>
    </dgm:pt>
    <dgm:pt modelId="{2E47268D-3D70-44EA-8A00-1F4416F6DA19}" type="parTrans" cxnId="{B8797A4D-8828-4A38-A4FD-A49E42625E2A}">
      <dgm:prSet/>
      <dgm:spPr/>
      <dgm:t>
        <a:bodyPr/>
        <a:lstStyle/>
        <a:p>
          <a:endParaRPr lang="es-CR"/>
        </a:p>
      </dgm:t>
    </dgm:pt>
    <dgm:pt modelId="{3FE67DC3-464E-4556-A500-549E7A56006C}">
      <dgm:prSet phldrT="[Texto]"/>
      <dgm:spPr/>
      <dgm:t>
        <a:bodyPr/>
        <a:lstStyle/>
        <a:p>
          <a:r>
            <a:rPr lang="es-ES" dirty="0"/>
            <a:t>Establecer el contexto local, nacional y regional del proyecto propuesto: Localidades (poblaciones vulnerables, riesgos costeros, impactos del cambio climático), proyectos relevantes y prioridades y políticas nacionales/regionales relevantes.</a:t>
          </a:r>
          <a:endParaRPr lang="es-CR" dirty="0"/>
        </a:p>
      </dgm:t>
    </dgm:pt>
    <dgm:pt modelId="{2F6B2136-F9C4-4708-8D71-FD8D0895F9F6}" type="sibTrans" cxnId="{C5F7FB97-B378-4AD1-A0A7-E07132381607}">
      <dgm:prSet/>
      <dgm:spPr/>
      <dgm:t>
        <a:bodyPr/>
        <a:lstStyle/>
        <a:p>
          <a:endParaRPr lang="es-CR"/>
        </a:p>
      </dgm:t>
    </dgm:pt>
    <dgm:pt modelId="{80CABA34-2767-4603-B893-B8CE0FD816EC}" type="parTrans" cxnId="{C5F7FB97-B378-4AD1-A0A7-E07132381607}">
      <dgm:prSet/>
      <dgm:spPr/>
      <dgm:t>
        <a:bodyPr/>
        <a:lstStyle/>
        <a:p>
          <a:endParaRPr lang="es-CR"/>
        </a:p>
      </dgm:t>
    </dgm:pt>
    <dgm:pt modelId="{6B151CB4-E8C8-474C-84E2-402DE7698DF0}" type="pres">
      <dgm:prSet presAssocID="{581F7E27-0FF0-46E4-9F88-5FD86BB8D970}" presName="linear" presStyleCnt="0">
        <dgm:presLayoutVars>
          <dgm:dir/>
          <dgm:animLvl val="lvl"/>
          <dgm:resizeHandles val="exact"/>
        </dgm:presLayoutVars>
      </dgm:prSet>
      <dgm:spPr/>
    </dgm:pt>
    <dgm:pt modelId="{D2DFD7A2-8165-4069-AB94-93643FCBCD31}" type="pres">
      <dgm:prSet presAssocID="{62A4A28D-C8A2-40DD-B605-978FEC018107}" presName="parentLin" presStyleCnt="0"/>
      <dgm:spPr/>
    </dgm:pt>
    <dgm:pt modelId="{1CE1EC5C-7DC2-441A-9D1D-299C3AB0AC49}" type="pres">
      <dgm:prSet presAssocID="{62A4A28D-C8A2-40DD-B605-978FEC018107}" presName="parentLeftMargin" presStyleLbl="node1" presStyleIdx="0" presStyleCnt="3"/>
      <dgm:spPr/>
    </dgm:pt>
    <dgm:pt modelId="{8A33B4B7-8CA0-4728-B0A1-4FD871B43F28}" type="pres">
      <dgm:prSet presAssocID="{62A4A28D-C8A2-40DD-B605-978FEC018107}" presName="parentText" presStyleLbl="node1" presStyleIdx="0" presStyleCnt="3" custScaleY="73529">
        <dgm:presLayoutVars>
          <dgm:chMax val="0"/>
          <dgm:bulletEnabled val="1"/>
        </dgm:presLayoutVars>
      </dgm:prSet>
      <dgm:spPr/>
    </dgm:pt>
    <dgm:pt modelId="{D380B908-92A9-4653-BE29-AE35E65C0882}" type="pres">
      <dgm:prSet presAssocID="{62A4A28D-C8A2-40DD-B605-978FEC018107}" presName="negativeSpace" presStyleCnt="0"/>
      <dgm:spPr/>
    </dgm:pt>
    <dgm:pt modelId="{4E2AD9B4-28D9-4AAD-A18F-AF5D80DD998F}" type="pres">
      <dgm:prSet presAssocID="{62A4A28D-C8A2-40DD-B605-978FEC018107}" presName="childText" presStyleLbl="conFgAcc1" presStyleIdx="0" presStyleCnt="3">
        <dgm:presLayoutVars>
          <dgm:bulletEnabled val="1"/>
        </dgm:presLayoutVars>
      </dgm:prSet>
      <dgm:spPr/>
    </dgm:pt>
    <dgm:pt modelId="{B46C938C-EB8C-41FF-85A0-050D10459B31}" type="pres">
      <dgm:prSet presAssocID="{0DB4A537-E146-488A-B4B4-C2057EA55A55}" presName="spaceBetweenRectangles" presStyleCnt="0"/>
      <dgm:spPr/>
    </dgm:pt>
    <dgm:pt modelId="{D198FFD1-7FF7-4ADB-8893-4E9FDD2E4D56}" type="pres">
      <dgm:prSet presAssocID="{7BAFDFEE-FC89-48DF-966C-7B62D4CBD10E}" presName="parentLin" presStyleCnt="0"/>
      <dgm:spPr/>
    </dgm:pt>
    <dgm:pt modelId="{622970AA-E93D-47AE-9E75-DFD820A9B4D4}" type="pres">
      <dgm:prSet presAssocID="{7BAFDFEE-FC89-48DF-966C-7B62D4CBD10E}" presName="parentLeftMargin" presStyleLbl="node1" presStyleIdx="0" presStyleCnt="3"/>
      <dgm:spPr/>
    </dgm:pt>
    <dgm:pt modelId="{38B8DEC3-FFB7-4DC7-8193-8F7FDA584952}" type="pres">
      <dgm:prSet presAssocID="{7BAFDFEE-FC89-48DF-966C-7B62D4CBD10E}" presName="parentText" presStyleLbl="node1" presStyleIdx="1" presStyleCnt="3" custScaleY="71758">
        <dgm:presLayoutVars>
          <dgm:chMax val="0"/>
          <dgm:bulletEnabled val="1"/>
        </dgm:presLayoutVars>
      </dgm:prSet>
      <dgm:spPr/>
    </dgm:pt>
    <dgm:pt modelId="{338A5D65-5971-4638-9598-76E26CB5772B}" type="pres">
      <dgm:prSet presAssocID="{7BAFDFEE-FC89-48DF-966C-7B62D4CBD10E}" presName="negativeSpace" presStyleCnt="0"/>
      <dgm:spPr/>
    </dgm:pt>
    <dgm:pt modelId="{72709D26-0DBC-44FF-9C00-9763700A0CCD}" type="pres">
      <dgm:prSet presAssocID="{7BAFDFEE-FC89-48DF-966C-7B62D4CBD10E}" presName="childText" presStyleLbl="conFgAcc1" presStyleIdx="1" presStyleCnt="3">
        <dgm:presLayoutVars>
          <dgm:bulletEnabled val="1"/>
        </dgm:presLayoutVars>
      </dgm:prSet>
      <dgm:spPr/>
    </dgm:pt>
    <dgm:pt modelId="{E1331978-BE82-40D2-AAF3-2F53533AB950}" type="pres">
      <dgm:prSet presAssocID="{7BB1BE73-541D-4A81-B74E-EE805F8B89A5}" presName="spaceBetweenRectangles" presStyleCnt="0"/>
      <dgm:spPr/>
    </dgm:pt>
    <dgm:pt modelId="{9D1327FC-7DEA-49E0-8E9B-66CB4B322761}" type="pres">
      <dgm:prSet presAssocID="{5DDC6368-583E-4A09-B3D4-7CF3C0118799}" presName="parentLin" presStyleCnt="0"/>
      <dgm:spPr/>
    </dgm:pt>
    <dgm:pt modelId="{CED90856-3674-472D-AC82-49FCD603F8EE}" type="pres">
      <dgm:prSet presAssocID="{5DDC6368-583E-4A09-B3D4-7CF3C0118799}" presName="parentLeftMargin" presStyleLbl="node1" presStyleIdx="1" presStyleCnt="3"/>
      <dgm:spPr/>
    </dgm:pt>
    <dgm:pt modelId="{AB86364B-F988-4F37-852B-4D190BEA8800}" type="pres">
      <dgm:prSet presAssocID="{5DDC6368-583E-4A09-B3D4-7CF3C0118799}" presName="parentText" presStyleLbl="node1" presStyleIdx="2" presStyleCnt="3" custScaleY="79214">
        <dgm:presLayoutVars>
          <dgm:chMax val="0"/>
          <dgm:bulletEnabled val="1"/>
        </dgm:presLayoutVars>
      </dgm:prSet>
      <dgm:spPr/>
    </dgm:pt>
    <dgm:pt modelId="{96FA5BE2-4AF4-4B29-86F7-E8C70A829EC4}" type="pres">
      <dgm:prSet presAssocID="{5DDC6368-583E-4A09-B3D4-7CF3C0118799}" presName="negativeSpace" presStyleCnt="0"/>
      <dgm:spPr/>
    </dgm:pt>
    <dgm:pt modelId="{AFCEB089-1876-401E-B5E0-D1F3BABEFA2F}" type="pres">
      <dgm:prSet presAssocID="{5DDC6368-583E-4A09-B3D4-7CF3C01187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00F9C08-F88A-4C38-BF42-CD70CE9B0A78}" srcId="{7BAFDFEE-FC89-48DF-966C-7B62D4CBD10E}" destId="{135B26FF-CE6F-4A41-B7FB-40B7C437A55F}" srcOrd="0" destOrd="0" parTransId="{AD471F45-92C2-4E6F-B9C1-2B3D48D6934D}" sibTransId="{1965C14C-179B-4165-831D-DB1FA5507602}"/>
    <dgm:cxn modelId="{A2C06132-9989-4AEA-A590-A59CE307F2E2}" type="presOf" srcId="{7BAFDFEE-FC89-48DF-966C-7B62D4CBD10E}" destId="{38B8DEC3-FFB7-4DC7-8193-8F7FDA584952}" srcOrd="1" destOrd="0" presId="urn:microsoft.com/office/officeart/2005/8/layout/list1"/>
    <dgm:cxn modelId="{F62C1435-2DE7-4D67-A78B-89D1F458116A}" srcId="{5DDC6368-583E-4A09-B3D4-7CF3C0118799}" destId="{4C50BCD9-D53F-46D4-AD47-67112E3602A2}" srcOrd="0" destOrd="0" parTransId="{36651D66-2C54-41E8-8B26-375CEF19F815}" sibTransId="{411CD603-8367-4B67-8F26-6D8D763CF2C1}"/>
    <dgm:cxn modelId="{4433A143-C64F-4D9E-A011-81242BC44C43}" type="presOf" srcId="{135B26FF-CE6F-4A41-B7FB-40B7C437A55F}" destId="{72709D26-0DBC-44FF-9C00-9763700A0CCD}" srcOrd="0" destOrd="0" presId="urn:microsoft.com/office/officeart/2005/8/layout/list1"/>
    <dgm:cxn modelId="{D941BD6C-55D0-415E-A8A4-99DD7A31271B}" type="presOf" srcId="{62A4A28D-C8A2-40DD-B605-978FEC018107}" destId="{1CE1EC5C-7DC2-441A-9D1D-299C3AB0AC49}" srcOrd="0" destOrd="0" presId="urn:microsoft.com/office/officeart/2005/8/layout/list1"/>
    <dgm:cxn modelId="{B8797A4D-8828-4A38-A4FD-A49E42625E2A}" srcId="{581F7E27-0FF0-46E4-9F88-5FD86BB8D970}" destId="{62A4A28D-C8A2-40DD-B605-978FEC018107}" srcOrd="0" destOrd="0" parTransId="{2E47268D-3D70-44EA-8A00-1F4416F6DA19}" sibTransId="{0DB4A537-E146-488A-B4B4-C2057EA55A55}"/>
    <dgm:cxn modelId="{FB58B34E-7313-4A85-B033-DA6E5B614ADE}" type="presOf" srcId="{581F7E27-0FF0-46E4-9F88-5FD86BB8D970}" destId="{6B151CB4-E8C8-474C-84E2-402DE7698DF0}" srcOrd="0" destOrd="0" presId="urn:microsoft.com/office/officeart/2005/8/layout/list1"/>
    <dgm:cxn modelId="{CD03C073-3F68-427E-A987-27A5FC94E5BA}" srcId="{581F7E27-0FF0-46E4-9F88-5FD86BB8D970}" destId="{7BAFDFEE-FC89-48DF-966C-7B62D4CBD10E}" srcOrd="1" destOrd="0" parTransId="{FDC2D653-715E-44C1-A10C-59FF3D950FDC}" sibTransId="{7BB1BE73-541D-4A81-B74E-EE805F8B89A5}"/>
    <dgm:cxn modelId="{C5F7FB97-B378-4AD1-A0A7-E07132381607}" srcId="{62A4A28D-C8A2-40DD-B605-978FEC018107}" destId="{3FE67DC3-464E-4556-A500-549E7A56006C}" srcOrd="0" destOrd="0" parTransId="{80CABA34-2767-4603-B893-B8CE0FD816EC}" sibTransId="{2F6B2136-F9C4-4708-8D71-FD8D0895F9F6}"/>
    <dgm:cxn modelId="{2B21CF98-D14B-44DC-AD50-47173AE63572}" type="presOf" srcId="{62A4A28D-C8A2-40DD-B605-978FEC018107}" destId="{8A33B4B7-8CA0-4728-B0A1-4FD871B43F28}" srcOrd="1" destOrd="0" presId="urn:microsoft.com/office/officeart/2005/8/layout/list1"/>
    <dgm:cxn modelId="{4FBCBB9E-3A1B-4945-9344-1A49CC4D6F20}" type="presOf" srcId="{3FE67DC3-464E-4556-A500-549E7A56006C}" destId="{4E2AD9B4-28D9-4AAD-A18F-AF5D80DD998F}" srcOrd="0" destOrd="0" presId="urn:microsoft.com/office/officeart/2005/8/layout/list1"/>
    <dgm:cxn modelId="{FD9FE9B9-2EC1-4C45-AABD-F6FC46073F78}" srcId="{581F7E27-0FF0-46E4-9F88-5FD86BB8D970}" destId="{5DDC6368-583E-4A09-B3D4-7CF3C0118799}" srcOrd="2" destOrd="0" parTransId="{23CB2D32-7B3A-4C23-897E-4CB46B3CFAF7}" sibTransId="{AD2495A8-E95C-4475-A333-6B64F9898167}"/>
    <dgm:cxn modelId="{6C8C4DBB-8CBD-4B5F-8123-28DFA247724C}" type="presOf" srcId="{4C50BCD9-D53F-46D4-AD47-67112E3602A2}" destId="{AFCEB089-1876-401E-B5E0-D1F3BABEFA2F}" srcOrd="0" destOrd="0" presId="urn:microsoft.com/office/officeart/2005/8/layout/list1"/>
    <dgm:cxn modelId="{DBB609C7-FAF9-4526-9DCC-B10FC5300FC6}" type="presOf" srcId="{5DDC6368-583E-4A09-B3D4-7CF3C0118799}" destId="{AB86364B-F988-4F37-852B-4D190BEA8800}" srcOrd="1" destOrd="0" presId="urn:microsoft.com/office/officeart/2005/8/layout/list1"/>
    <dgm:cxn modelId="{F3E040CC-FBF3-4F5C-9F45-82FC90533913}" type="presOf" srcId="{7BAFDFEE-FC89-48DF-966C-7B62D4CBD10E}" destId="{622970AA-E93D-47AE-9E75-DFD820A9B4D4}" srcOrd="0" destOrd="0" presId="urn:microsoft.com/office/officeart/2005/8/layout/list1"/>
    <dgm:cxn modelId="{B1BFCBDF-9C4B-4535-978A-1DE07D8EC380}" type="presOf" srcId="{5DDC6368-583E-4A09-B3D4-7CF3C0118799}" destId="{CED90856-3674-472D-AC82-49FCD603F8EE}" srcOrd="0" destOrd="0" presId="urn:microsoft.com/office/officeart/2005/8/layout/list1"/>
    <dgm:cxn modelId="{40ECF8E1-BF44-47A2-B794-E239EE96DDAB}" type="presParOf" srcId="{6B151CB4-E8C8-474C-84E2-402DE7698DF0}" destId="{D2DFD7A2-8165-4069-AB94-93643FCBCD31}" srcOrd="0" destOrd="0" presId="urn:microsoft.com/office/officeart/2005/8/layout/list1"/>
    <dgm:cxn modelId="{36C87674-58A3-4602-A21B-CF2DE92B1B9B}" type="presParOf" srcId="{D2DFD7A2-8165-4069-AB94-93643FCBCD31}" destId="{1CE1EC5C-7DC2-441A-9D1D-299C3AB0AC49}" srcOrd="0" destOrd="0" presId="urn:microsoft.com/office/officeart/2005/8/layout/list1"/>
    <dgm:cxn modelId="{63D41935-8751-49A0-8A71-459DB1C9C4F7}" type="presParOf" srcId="{D2DFD7A2-8165-4069-AB94-93643FCBCD31}" destId="{8A33B4B7-8CA0-4728-B0A1-4FD871B43F28}" srcOrd="1" destOrd="0" presId="urn:microsoft.com/office/officeart/2005/8/layout/list1"/>
    <dgm:cxn modelId="{AC310F7E-FEC8-44FD-A098-F8F1A82A567A}" type="presParOf" srcId="{6B151CB4-E8C8-474C-84E2-402DE7698DF0}" destId="{D380B908-92A9-4653-BE29-AE35E65C0882}" srcOrd="1" destOrd="0" presId="urn:microsoft.com/office/officeart/2005/8/layout/list1"/>
    <dgm:cxn modelId="{D469A55B-FDF0-4804-9468-C5F64C8E1E1A}" type="presParOf" srcId="{6B151CB4-E8C8-474C-84E2-402DE7698DF0}" destId="{4E2AD9B4-28D9-4AAD-A18F-AF5D80DD998F}" srcOrd="2" destOrd="0" presId="urn:microsoft.com/office/officeart/2005/8/layout/list1"/>
    <dgm:cxn modelId="{D0E55803-13F0-4749-8126-4A624365B224}" type="presParOf" srcId="{6B151CB4-E8C8-474C-84E2-402DE7698DF0}" destId="{B46C938C-EB8C-41FF-85A0-050D10459B31}" srcOrd="3" destOrd="0" presId="urn:microsoft.com/office/officeart/2005/8/layout/list1"/>
    <dgm:cxn modelId="{12D2E511-FAA3-42EF-868E-2A107B157C0B}" type="presParOf" srcId="{6B151CB4-E8C8-474C-84E2-402DE7698DF0}" destId="{D198FFD1-7FF7-4ADB-8893-4E9FDD2E4D56}" srcOrd="4" destOrd="0" presId="urn:microsoft.com/office/officeart/2005/8/layout/list1"/>
    <dgm:cxn modelId="{C79EBE62-304E-4704-83BB-C11CA822DC85}" type="presParOf" srcId="{D198FFD1-7FF7-4ADB-8893-4E9FDD2E4D56}" destId="{622970AA-E93D-47AE-9E75-DFD820A9B4D4}" srcOrd="0" destOrd="0" presId="urn:microsoft.com/office/officeart/2005/8/layout/list1"/>
    <dgm:cxn modelId="{909D900A-09B1-4031-BF14-5A705DC44603}" type="presParOf" srcId="{D198FFD1-7FF7-4ADB-8893-4E9FDD2E4D56}" destId="{38B8DEC3-FFB7-4DC7-8193-8F7FDA584952}" srcOrd="1" destOrd="0" presId="urn:microsoft.com/office/officeart/2005/8/layout/list1"/>
    <dgm:cxn modelId="{9B8705B8-9E53-4EEE-8F30-29862ABD20E5}" type="presParOf" srcId="{6B151CB4-E8C8-474C-84E2-402DE7698DF0}" destId="{338A5D65-5971-4638-9598-76E26CB5772B}" srcOrd="5" destOrd="0" presId="urn:microsoft.com/office/officeart/2005/8/layout/list1"/>
    <dgm:cxn modelId="{0B7E8373-4AE4-4992-B37E-A6ECB205CA61}" type="presParOf" srcId="{6B151CB4-E8C8-474C-84E2-402DE7698DF0}" destId="{72709D26-0DBC-44FF-9C00-9763700A0CCD}" srcOrd="6" destOrd="0" presId="urn:microsoft.com/office/officeart/2005/8/layout/list1"/>
    <dgm:cxn modelId="{F57B49AA-F754-4F21-BEE1-22270567C5A1}" type="presParOf" srcId="{6B151CB4-E8C8-474C-84E2-402DE7698DF0}" destId="{E1331978-BE82-40D2-AAF3-2F53533AB950}" srcOrd="7" destOrd="0" presId="urn:microsoft.com/office/officeart/2005/8/layout/list1"/>
    <dgm:cxn modelId="{B1C4B604-2396-4B46-A920-2CC6C90D3733}" type="presParOf" srcId="{6B151CB4-E8C8-474C-84E2-402DE7698DF0}" destId="{9D1327FC-7DEA-49E0-8E9B-66CB4B322761}" srcOrd="8" destOrd="0" presId="urn:microsoft.com/office/officeart/2005/8/layout/list1"/>
    <dgm:cxn modelId="{F9BBF876-9AFF-456D-BF47-77CF10B56929}" type="presParOf" srcId="{9D1327FC-7DEA-49E0-8E9B-66CB4B322761}" destId="{CED90856-3674-472D-AC82-49FCD603F8EE}" srcOrd="0" destOrd="0" presId="urn:microsoft.com/office/officeart/2005/8/layout/list1"/>
    <dgm:cxn modelId="{8D1904D7-C685-46F9-BF3C-F928E321C631}" type="presParOf" srcId="{9D1327FC-7DEA-49E0-8E9B-66CB4B322761}" destId="{AB86364B-F988-4F37-852B-4D190BEA8800}" srcOrd="1" destOrd="0" presId="urn:microsoft.com/office/officeart/2005/8/layout/list1"/>
    <dgm:cxn modelId="{C3CAABCC-324A-480D-9BC1-3AA6C283E0B9}" type="presParOf" srcId="{6B151CB4-E8C8-474C-84E2-402DE7698DF0}" destId="{96FA5BE2-4AF4-4B29-86F7-E8C70A829EC4}" srcOrd="9" destOrd="0" presId="urn:microsoft.com/office/officeart/2005/8/layout/list1"/>
    <dgm:cxn modelId="{9A4EDB7C-B72D-42AA-BC1E-C0592D7115E5}" type="presParOf" srcId="{6B151CB4-E8C8-474C-84E2-402DE7698DF0}" destId="{AFCEB089-1876-401E-B5E0-D1F3BABEFA2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AD9B4-28D9-4AAD-A18F-AF5D80DD998F}">
      <dsp:nvSpPr>
        <dsp:cNvPr id="0" name=""/>
        <dsp:cNvSpPr/>
      </dsp:nvSpPr>
      <dsp:spPr>
        <a:xfrm>
          <a:off x="0" y="242871"/>
          <a:ext cx="9634523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746" tIns="395732" rIns="74774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Establecer el contexto local, nacional y regional del proyecto propuesto: Localidades (poblaciones vulnerables, riesgos costeros, impactos del cambio climático), proyectos relevantes y prioridades y políticas nacionales/regionales relevantes.</a:t>
          </a:r>
          <a:endParaRPr lang="es-CR" sz="1900" kern="1200" dirty="0"/>
        </a:p>
      </dsp:txBody>
      <dsp:txXfrm>
        <a:off x="0" y="242871"/>
        <a:ext cx="9634523" cy="1615950"/>
      </dsp:txXfrm>
    </dsp:sp>
    <dsp:sp modelId="{8A33B4B7-8CA0-4728-B0A1-4FD871B43F28}">
      <dsp:nvSpPr>
        <dsp:cNvPr id="0" name=""/>
        <dsp:cNvSpPr/>
      </dsp:nvSpPr>
      <dsp:spPr>
        <a:xfrm>
          <a:off x="481726" y="110902"/>
          <a:ext cx="6744166" cy="4124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913" tIns="0" rIns="25491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b="1" kern="1200" dirty="0"/>
            <a:t>1</a:t>
          </a:r>
        </a:p>
      </dsp:txBody>
      <dsp:txXfrm>
        <a:off x="501858" y="131034"/>
        <a:ext cx="6703902" cy="372145"/>
      </dsp:txXfrm>
    </dsp:sp>
    <dsp:sp modelId="{72709D26-0DBC-44FF-9C00-9763700A0CCD}">
      <dsp:nvSpPr>
        <dsp:cNvPr id="0" name=""/>
        <dsp:cNvSpPr/>
      </dsp:nvSpPr>
      <dsp:spPr>
        <a:xfrm>
          <a:off x="0" y="2083458"/>
          <a:ext cx="9634523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746" tIns="395732" rIns="74774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Revisar y proponer actualizaciones de los componentes del proyecto (desde los objetivos generales hasta las actividades) y de la estrategia de ejecución para reflejar las necesidades, prioridades y capacidades de los sitios específicos de la Reserva de Biosfera de la UNESCO en Cuba.</a:t>
          </a:r>
          <a:endParaRPr lang="es-CR" sz="1900" kern="1200" dirty="0"/>
        </a:p>
      </dsp:txBody>
      <dsp:txXfrm>
        <a:off x="0" y="2083458"/>
        <a:ext cx="9634523" cy="1615950"/>
      </dsp:txXfrm>
    </dsp:sp>
    <dsp:sp modelId="{38B8DEC3-FFB7-4DC7-8193-8F7FDA584952}">
      <dsp:nvSpPr>
        <dsp:cNvPr id="0" name=""/>
        <dsp:cNvSpPr/>
      </dsp:nvSpPr>
      <dsp:spPr>
        <a:xfrm>
          <a:off x="481726" y="1961421"/>
          <a:ext cx="6744166" cy="40247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913" tIns="0" rIns="25491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b="1" kern="1200" dirty="0"/>
            <a:t>2</a:t>
          </a:r>
        </a:p>
      </dsp:txBody>
      <dsp:txXfrm>
        <a:off x="501373" y="1981068"/>
        <a:ext cx="6704872" cy="363182"/>
      </dsp:txXfrm>
    </dsp:sp>
    <dsp:sp modelId="{AFCEB089-1876-401E-B5E0-D1F3BABEFA2F}">
      <dsp:nvSpPr>
        <dsp:cNvPr id="0" name=""/>
        <dsp:cNvSpPr/>
      </dsp:nvSpPr>
      <dsp:spPr>
        <a:xfrm>
          <a:off x="0" y="3965863"/>
          <a:ext cx="9634523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746" tIns="395732" rIns="74774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Decidir los próximos pasos para la presentación de la nota preconceptual del proyecto al Fondo de Adaptación al Cambio Climático. </a:t>
          </a:r>
          <a:endParaRPr lang="es-CR" sz="1900" kern="1200" dirty="0"/>
        </a:p>
      </dsp:txBody>
      <dsp:txXfrm>
        <a:off x="0" y="3965863"/>
        <a:ext cx="9634523" cy="1077300"/>
      </dsp:txXfrm>
    </dsp:sp>
    <dsp:sp modelId="{AB86364B-F988-4F37-852B-4D190BEA8800}">
      <dsp:nvSpPr>
        <dsp:cNvPr id="0" name=""/>
        <dsp:cNvSpPr/>
      </dsp:nvSpPr>
      <dsp:spPr>
        <a:xfrm>
          <a:off x="481726" y="3802008"/>
          <a:ext cx="6744166" cy="4442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913" tIns="0" rIns="254913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900" b="1" kern="1200" dirty="0"/>
            <a:t>3</a:t>
          </a:r>
        </a:p>
      </dsp:txBody>
      <dsp:txXfrm>
        <a:off x="503415" y="3823697"/>
        <a:ext cx="6700788" cy="400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00055-9095-4D23-B031-A4FFB76177AE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4AC1-5798-42AC-BED2-D03050B81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1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555B3A-F9BB-419E-94F8-F6C4477A78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57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GB" altLang="fr-FR" sz="800" dirty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3C75-11D1-483D-AD8A-3544BA0A6021}" type="slidenum"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64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GB" altLang="fr-FR" sz="800" dirty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3C75-11D1-483D-AD8A-3544BA0A6021}" type="slidenum"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230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GB" altLang="fr-FR" sz="800" dirty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3C75-11D1-483D-AD8A-3544BA0A6021}" type="slidenum">
              <a:rPr kumimoji="0" lang="en-US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706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039c5abce6_4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88" name="Google Shape;188;g1039c5abce6_4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4546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039c5abce6_4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58750" lvl="0" indent="0" algn="just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88" name="Google Shape;188;g1039c5abce6_4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5522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6228-19BD-4614-8613-D30F29817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6F97EA-2710-4137-8C50-2BD6925AC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A0454-EB30-43EA-B91F-4550735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904DA-1905-46EA-8524-C59D471A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F5B55-A6E5-48F8-93BB-8C639BC8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1AE9-76C0-4AA8-9399-232C32DB2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1196CE-BE44-46C5-BE97-877D36638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867BF-B03F-436A-8F2A-88136A79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04681-37A4-4DE4-8982-55106950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34BE2-6180-4EA4-BA7C-F6BC071B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E38BE7-B4AF-4485-AD09-AD716F603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3C8D4-D61F-437C-A7F3-4D7EA9444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D3A12-7BCD-41C3-8814-32932A78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BDAB6-4EE2-4A6D-B535-37BA9D62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1F35B-66BA-41CD-894D-AF1C8DD5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7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2445868" y="0"/>
            <a:ext cx="974613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"/>
          <p:cNvSpPr/>
          <p:nvPr userDrawn="1"/>
        </p:nvSpPr>
        <p:spPr>
          <a:xfrm rot="5400000">
            <a:off x="1412796" y="3379881"/>
            <a:ext cx="2423422" cy="98238"/>
          </a:xfrm>
          <a:prstGeom prst="rect">
            <a:avLst/>
          </a:prstGeom>
          <a:solidFill>
            <a:srgbClr val="183254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2445868" cy="6858000"/>
          </a:xfrm>
          <a:prstGeom prst="rect">
            <a:avLst/>
          </a:prstGeom>
          <a:solidFill>
            <a:srgbClr val="0069B4"/>
          </a:solidFill>
          <a:ln>
            <a:solidFill>
              <a:srgbClr val="41B7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F47C58-E686-410D-A080-804664D176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38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1">
  <p:cSld name="1_Content Slide 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/>
          <p:nvPr/>
        </p:nvSpPr>
        <p:spPr>
          <a:xfrm>
            <a:off x="0" y="6336080"/>
            <a:ext cx="12192000" cy="521921"/>
          </a:xfrm>
          <a:prstGeom prst="rect">
            <a:avLst/>
          </a:prstGeom>
          <a:gradFill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8"/>
          <p:cNvSpPr>
            <a:spLocks noGrp="1"/>
          </p:cNvSpPr>
          <p:nvPr>
            <p:ph type="pic" idx="2"/>
          </p:nvPr>
        </p:nvSpPr>
        <p:spPr>
          <a:xfrm>
            <a:off x="6890876" y="971034"/>
            <a:ext cx="4711701" cy="5129355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38" name="Google Shape;38;p28"/>
          <p:cNvSpPr/>
          <p:nvPr/>
        </p:nvSpPr>
        <p:spPr>
          <a:xfrm>
            <a:off x="-1065" y="28"/>
            <a:ext cx="12191998" cy="758619"/>
          </a:xfrm>
          <a:prstGeom prst="rect">
            <a:avLst/>
          </a:prstGeom>
          <a:gradFill>
            <a:gsLst>
              <a:gs pos="0">
                <a:srgbClr val="0077D4"/>
              </a:gs>
              <a:gs pos="100000">
                <a:srgbClr val="004983"/>
              </a:gs>
            </a:gsLst>
            <a:lin ang="0" scaled="0"/>
          </a:gra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8"/>
          <p:cNvSpPr txBox="1">
            <a:spLocks noGrp="1"/>
          </p:cNvSpPr>
          <p:nvPr>
            <p:ph type="body" idx="1"/>
          </p:nvPr>
        </p:nvSpPr>
        <p:spPr>
          <a:xfrm>
            <a:off x="420877" y="959561"/>
            <a:ext cx="5675123" cy="514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24A84"/>
              </a:buClr>
              <a:buSzPts val="1350"/>
              <a:buFont typeface="Arial"/>
              <a:buNone/>
              <a:defRPr sz="1350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24A84"/>
              </a:buClr>
              <a:buSzPts val="1050"/>
              <a:buFont typeface="Arial"/>
              <a:buNone/>
              <a:defRPr sz="1050" b="1">
                <a:solidFill>
                  <a:srgbClr val="0077D4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24A84"/>
              </a:buClr>
              <a:buSzPts val="900"/>
              <a:buFont typeface="Arial"/>
              <a:buNone/>
              <a:defRPr sz="900"/>
            </a:lvl3pPr>
            <a:lvl4pPr marL="1828800" lvl="3" indent="-280987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24A84"/>
              </a:buClr>
              <a:buSzPts val="825"/>
              <a:buFont typeface="Arial"/>
              <a:buChar char="•"/>
              <a:defRPr sz="825"/>
            </a:lvl4pPr>
            <a:lvl5pPr marL="2286000" lvl="4" indent="-276225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24A84"/>
              </a:buClr>
              <a:buSzPts val="750"/>
              <a:buFont typeface="Arial"/>
              <a:buChar char="•"/>
              <a:defRPr sz="75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8"/>
          <p:cNvSpPr txBox="1">
            <a:spLocks noGrp="1"/>
          </p:cNvSpPr>
          <p:nvPr>
            <p:ph type="ctrTitle"/>
          </p:nvPr>
        </p:nvSpPr>
        <p:spPr>
          <a:xfrm>
            <a:off x="420894" y="151609"/>
            <a:ext cx="11350193" cy="455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8"/>
          <p:cNvSpPr txBox="1"/>
          <p:nvPr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75">
              <a:solidFill>
                <a:srgbClr val="C519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8"/>
          <p:cNvSpPr txBox="1"/>
          <p:nvPr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675">
              <a:solidFill>
                <a:srgbClr val="C519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3"/>
          </p:nvPr>
        </p:nvSpPr>
        <p:spPr>
          <a:xfrm>
            <a:off x="4467277" y="6488753"/>
            <a:ext cx="3255313" cy="223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4" name="Google Shape;44;p28" descr="A black and white logo&#10;&#10;Description automatically generated with medium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2156" y="6367184"/>
            <a:ext cx="2181802" cy="459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17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263D-CB90-4AC2-93B9-76F74890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AC2E4-8DFB-46AC-BBE6-202105A84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ACC82-0C91-4DCD-8DD6-54B17F2E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B4BED-B6D7-414C-85E1-0E287092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5C9E5-D81C-40B3-88A5-FF6D9237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4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77672-C680-4D38-9B3C-3BD78EA8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19626-4787-492E-8C1C-0125A0A0E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8B0B5-FD54-4AE2-B782-9722B0E0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4D424-7C39-433A-9433-C7D3FE17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D8AF4-DA43-4547-B717-72820E06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5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45AA-23DD-4911-A1C2-0EE48640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B471C-CB29-468C-B137-454F6870D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3FE18-D872-4CC3-B6E3-68860FF8A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B3700-ADB5-42E9-A3F2-FE254303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038E1-ED29-4DC5-A45F-8260ADAF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09CC9-B4E4-4F3C-883B-135B0D79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49730-6282-4F37-9A43-1848050A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5C549-6CA2-4302-B232-F3F811759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D6041-B5D3-49EA-8545-13577B2DD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2B850-CCC4-4BB7-BCAF-4CFD620197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8A1DF5-AF85-4ACA-9654-5509F588A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FF6F6C-44FF-4CDF-B12C-39DC6E30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86E1EA-9E15-4748-A91B-2EEC5FDE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41444-091D-4F99-B20E-CA04CBDD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3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5CC5-BF19-4BFB-9ECA-577C4E06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73C8AD-817E-4EA3-AFAB-3056FAA7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D6443-F50A-4E49-97F8-7E2B9639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11EC6-9937-48CB-8C0B-930E55E9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7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FA780-F9BB-4170-9C59-E3C244A8E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5037E4-2AEC-4C77-8FC4-CECABA32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2BC0A-E90A-416A-BA0A-159D97F6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0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9F2BC-824F-4D2A-A855-75F859BA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CC7D3-8A8D-42BA-B04E-CC0F092A9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E7E9D-3FA0-4E4E-9DF1-74ECBCFE9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14294-AF74-472C-B957-2F3C0703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21415-A3C8-42F8-9BB7-BF535B694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D3434-EE6C-4F7D-BEE5-12F7454F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D6915-D42F-4ACC-A761-4279E6CA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146AD4-D722-4F20-9E23-78040B683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71F37-272F-4B91-8C68-157727422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E8BD2-0623-411C-9C8F-2943D8F1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49649-1547-499B-9DF8-CAFCD38E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99D12-9CA2-40D2-B9A8-7F2A0A73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42A43-FF9C-43CA-A261-C1957A768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C2138-1FB3-4764-97FB-2254013D8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EADB9-25DB-4FEF-88C5-54ADBC7B4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FE756-6AA2-4ECD-A90A-FAA8D09F3FBB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3E7E3-F7EF-454E-BBCE-EC39379B5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40EB9-EBFB-41ED-9D13-33E6C9D01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264B-923E-41FA-BAAE-2320002B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B49B13-23B9-4BB6-84C3-FECD41DF029B}"/>
              </a:ext>
            </a:extLst>
          </p:cNvPr>
          <p:cNvSpPr/>
          <p:nvPr/>
        </p:nvSpPr>
        <p:spPr>
          <a:xfrm>
            <a:off x="10266218" y="52781"/>
            <a:ext cx="1853738" cy="1845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97BB6B-6C87-48A3-81E5-2EE6CFA1CF51}"/>
              </a:ext>
            </a:extLst>
          </p:cNvPr>
          <p:cNvSpPr/>
          <p:nvPr/>
        </p:nvSpPr>
        <p:spPr>
          <a:xfrm>
            <a:off x="2529841" y="2083724"/>
            <a:ext cx="279620" cy="2690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2CFF65-5900-47C9-B3B4-C8E21172E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540" y="0"/>
            <a:ext cx="977646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7AACC8-86D5-4404-A0D8-75B5E6A9591C}"/>
              </a:ext>
            </a:extLst>
          </p:cNvPr>
          <p:cNvSpPr txBox="1"/>
          <p:nvPr/>
        </p:nvSpPr>
        <p:spPr>
          <a:xfrm>
            <a:off x="2809461" y="2327242"/>
            <a:ext cx="8163339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500" b="1" i="0" u="none" strike="noStrike" kern="1200" cap="none" spc="0" normalizeH="0" baseline="0" dirty="0">
                <a:ln>
                  <a:noFill/>
                </a:ln>
                <a:solidFill>
                  <a:srgbClr val="0069B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Fondo de Adaptación al Cambio Climático y próximas etapas del proceso de propuesta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0069B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Céline</a:t>
            </a:r>
            <a:r>
              <a:rPr lang="en-US" sz="17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Tiffay, </a:t>
            </a:r>
            <a:r>
              <a:rPr lang="en-US" sz="1700" b="1" i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and project assistant, Tsunami Unit</a:t>
            </a:r>
            <a:endParaRPr kumimoji="0" lang="en-US" sz="1700" b="1" i="1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fr-FR" b="1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6FCA6B-DB28-4957-AED3-581CC0BC7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1422" y="6365692"/>
            <a:ext cx="1455420" cy="31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5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83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10155238" y="6427788"/>
            <a:ext cx="4048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12" indent="-285736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2942" indent="-22858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118" indent="-2285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295" indent="-228588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47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648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8825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00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9BD18-BCC6-47ED-BB63-09F5AF307941}" type="slidenum">
              <a:rPr kumimoji="0" lang="en-US" altLang="fr-FR" sz="1200" b="1" i="0" u="none" strike="noStrike" kern="1200" cap="none" spc="0" normalizeH="0" baseline="0" noProof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fr-FR" sz="1200" b="1" i="0" u="none" strike="noStrike" kern="1200" cap="none" spc="0" normalizeH="0" baseline="0" noProof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0909A6-9B8D-416B-98BC-176A354ACD6D}"/>
              </a:ext>
            </a:extLst>
          </p:cNvPr>
          <p:cNvSpPr/>
          <p:nvPr/>
        </p:nvSpPr>
        <p:spPr>
          <a:xfrm>
            <a:off x="10357644" y="136488"/>
            <a:ext cx="1710511" cy="164793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CB3CC5-0C6C-4A90-B5FA-835862967648}"/>
              </a:ext>
            </a:extLst>
          </p:cNvPr>
          <p:cNvSpPr txBox="1"/>
          <p:nvPr/>
        </p:nvSpPr>
        <p:spPr>
          <a:xfrm>
            <a:off x="8195455" y="960453"/>
            <a:ext cx="3728177" cy="49326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t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El Fondo de Adaptación financia proyectos y programas para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ayudar a los países en desarrollo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 a adaptarse a los efectos adversos del cambio climático. El Fondo de Adaptación está financiado en parte por gobiernos y donantes privados, así como por una cuota del dos por ciento de los ingresos procedentes de las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Reducciones Certificadas de Emisiones (RCE) 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emitidas en el marco de los proyectos del Mecanismo de Desarrollo Limpio del Protocolo.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E18165-7BD9-4E46-BD12-0146E46D582F}"/>
              </a:ext>
            </a:extLst>
          </p:cNvPr>
          <p:cNvSpPr txBox="1"/>
          <p:nvPr/>
        </p:nvSpPr>
        <p:spPr>
          <a:xfrm>
            <a:off x="10059544" y="6340406"/>
            <a:ext cx="2955851" cy="3159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t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Source: Fond </a:t>
            </a:r>
            <a:r>
              <a:rPr kumimoji="0" lang="en-US" sz="1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d’Adaptation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F0CB8B-0AB6-4357-8337-FE942C635B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13" b="689"/>
          <a:stretch/>
        </p:blipFill>
        <p:spPr>
          <a:xfrm>
            <a:off x="290715" y="147121"/>
            <a:ext cx="7760219" cy="584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7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B3F3F0-B265-4D5E-82B4-ECDB27FFE4D9}"/>
              </a:ext>
            </a:extLst>
          </p:cNvPr>
          <p:cNvSpPr/>
          <p:nvPr/>
        </p:nvSpPr>
        <p:spPr>
          <a:xfrm>
            <a:off x="0" y="1424548"/>
            <a:ext cx="12191999" cy="5433452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74783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10155238" y="6427788"/>
            <a:ext cx="4048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12" indent="-285736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2942" indent="-22858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118" indent="-2285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295" indent="-228588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47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648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8825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00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9BD18-BCC6-47ED-BB63-09F5AF307941}" type="slidenum">
              <a:rPr kumimoji="0" lang="en-US" altLang="fr-FR" sz="1200" b="1" i="0" u="none" strike="noStrike" kern="1200" cap="none" spc="0" normalizeH="0" baseline="0" noProof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fr-FR" sz="1200" b="1" i="0" u="none" strike="noStrike" kern="1200" cap="none" spc="0" normalizeH="0" baseline="0" noProof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0909A6-9B8D-416B-98BC-176A354ACD6D}"/>
              </a:ext>
            </a:extLst>
          </p:cNvPr>
          <p:cNvSpPr/>
          <p:nvPr/>
        </p:nvSpPr>
        <p:spPr>
          <a:xfrm>
            <a:off x="10359847" y="54284"/>
            <a:ext cx="1710511" cy="164793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038CC7-CCF4-48F6-99F9-EE3E57B5C795}"/>
              </a:ext>
            </a:extLst>
          </p:cNvPr>
          <p:cNvSpPr/>
          <p:nvPr/>
        </p:nvSpPr>
        <p:spPr>
          <a:xfrm>
            <a:off x="401934" y="271305"/>
            <a:ext cx="2672862" cy="1153243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709FAB-0A86-42FD-9657-49E4CB081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467" y="0"/>
            <a:ext cx="8705064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685373-5B78-4E60-91F9-22BD779F18B2}"/>
              </a:ext>
            </a:extLst>
          </p:cNvPr>
          <p:cNvSpPr txBox="1"/>
          <p:nvPr/>
        </p:nvSpPr>
        <p:spPr>
          <a:xfrm>
            <a:off x="10314858" y="6389472"/>
            <a:ext cx="2010814" cy="3159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t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effectLst/>
                <a:uFillTx/>
                <a:latin typeface="+mn-lt"/>
                <a:ea typeface="+mn-ea"/>
                <a:cs typeface="+mn-cs"/>
                <a:sym typeface="Roboto"/>
              </a:rPr>
              <a:t>Source: Fond </a:t>
            </a:r>
            <a:r>
              <a:rPr kumimoji="0" lang="en-US" sz="1200" b="0" i="0" u="none" strike="noStrike" cap="none" spc="0" normalizeH="0" baseline="0" dirty="0" err="1">
                <a:ln>
                  <a:noFill/>
                </a:ln>
                <a:effectLst/>
                <a:uFillTx/>
                <a:latin typeface="+mn-lt"/>
                <a:ea typeface="+mn-ea"/>
                <a:cs typeface="+mn-cs"/>
                <a:sym typeface="Roboto"/>
              </a:rPr>
              <a:t>d’Adaptation</a:t>
            </a:r>
            <a:endParaRPr kumimoji="0" lang="en-US" sz="1200" b="0" i="0" u="none" strike="noStrike" cap="none" spc="0" normalizeH="0" baseline="0" dirty="0">
              <a:ln>
                <a:noFill/>
              </a:ln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79317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83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10155238" y="6427788"/>
            <a:ext cx="4048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12" indent="-285736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2942" indent="-22858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118" indent="-2285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295" indent="-228588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47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648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8825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001" indent="-228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19BD18-BCC6-47ED-BB63-09F5AF307941}" type="slidenum">
              <a:rPr kumimoji="0" lang="en-US" altLang="fr-FR" sz="1200" b="1" i="0" u="none" strike="noStrike" kern="1200" cap="none" spc="0" normalizeH="0" baseline="0" noProof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fr-FR" sz="1200" b="1" i="0" u="none" strike="noStrike" kern="1200" cap="none" spc="0" normalizeH="0" baseline="0" noProof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Google Shape;145;p5">
            <a:extLst>
              <a:ext uri="{FF2B5EF4-FFF2-40B4-BE49-F238E27FC236}">
                <a16:creationId xmlns:a16="http://schemas.microsoft.com/office/drawing/2014/main" id="{EF52668E-B010-7A24-9D02-55FEB93BEAD0}"/>
              </a:ext>
            </a:extLst>
          </p:cNvPr>
          <p:cNvSpPr txBox="1"/>
          <p:nvPr/>
        </p:nvSpPr>
        <p:spPr>
          <a:xfrm>
            <a:off x="421758" y="361336"/>
            <a:ext cx="6653067" cy="500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00" tIns="65000" rIns="65000" bIns="65000" anchor="t" anchorCtr="0">
            <a:spAutoFit/>
          </a:bodyPr>
          <a:lstStyle/>
          <a:p>
            <a:pPr lvl="0">
              <a:buClr>
                <a:srgbClr val="002060"/>
              </a:buClr>
              <a:buSzPts val="2400"/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Roboto"/>
                <a:cs typeface="Arial"/>
                <a:sym typeface="Arial"/>
              </a:rPr>
              <a:t>Solicitud de financiación de proyectos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90909A6-9B8D-416B-98BC-176A354ACD6D}"/>
              </a:ext>
            </a:extLst>
          </p:cNvPr>
          <p:cNvSpPr/>
          <p:nvPr/>
        </p:nvSpPr>
        <p:spPr>
          <a:xfrm>
            <a:off x="10357644" y="136488"/>
            <a:ext cx="1710511" cy="164793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CB3CC5-0C6C-4A90-B5FA-835862967648}"/>
              </a:ext>
            </a:extLst>
          </p:cNvPr>
          <p:cNvSpPr txBox="1"/>
          <p:nvPr/>
        </p:nvSpPr>
        <p:spPr>
          <a:xfrm>
            <a:off x="923260" y="1402790"/>
            <a:ext cx="10345479" cy="45632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t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Una vez acreditada por el Fondo de Adaptación, una entidad puede presentar una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nota conceptual 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o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de proyecto completo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. Las Partes que deseen obtener recursos financieros del Fondo de Adaptación deben presentar sus propuestas de proyectos y programas a través de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las entidades ejecutoras nacionales, regionales o multilaterales acreditadas.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 A continuación, las propuestas se examinan con arreglo a criterios específicos disponibles en las políticas y directrices operativas. Las propuestas se aceptan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tres veces al año.</a:t>
            </a:r>
          </a:p>
          <a:p>
            <a:pPr marL="0" marR="0" indent="0" algn="l" defTabSz="130048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  <a:p>
            <a:pPr marL="0" marR="0" indent="0" algn="l" defTabSz="130048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El Fondo de Adaptación también ha puesto a disposición varias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pequeñas subvenciones </a:t>
            </a:r>
            <a:r>
              <a:rPr kumimoji="0" lang="es-E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para ayudar a las Entidades Nacionales de Ejecución (ENE) a prestar apoyo a los países que soliciten su acreditación ante el Fondo y a crear capacidad para emprender diversas actividades de preparación para la financiación de la lucha contra el cambio climático. El Fondo de Adaptación también ha puesto a disposición tres nuevas ventanas de financiación para que las </a:t>
            </a:r>
            <a:r>
              <a:rPr kumimoji="0" lang="es-ES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Entidades Nacionales de Ejecución (ENE) acreditadas puedan acceder a pequeñas subvenciones para proyectos de innovación, aprendizaje y ampliación. 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E18165-7BD9-4E46-BD12-0146E46D582F}"/>
              </a:ext>
            </a:extLst>
          </p:cNvPr>
          <p:cNvSpPr txBox="1"/>
          <p:nvPr/>
        </p:nvSpPr>
        <p:spPr>
          <a:xfrm>
            <a:off x="10059544" y="6340406"/>
            <a:ext cx="2008611" cy="3159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3" tIns="65023" rIns="65023" bIns="65023" numCol="1" spcCol="38100" rtlCol="0" anchor="t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Source: Fond </a:t>
            </a:r>
            <a:r>
              <a:rPr kumimoji="0" lang="en-US" sz="1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Roboto"/>
              </a:rPr>
              <a:t>d’Adaptation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53077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58ADD4-78F7-48A8-99DE-809891D9F88A}"/>
              </a:ext>
            </a:extLst>
          </p:cNvPr>
          <p:cNvSpPr txBox="1"/>
          <p:nvPr/>
        </p:nvSpPr>
        <p:spPr>
          <a:xfrm>
            <a:off x="278837" y="89424"/>
            <a:ext cx="901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solidFill>
                  <a:schemeClr val="lt1"/>
                </a:solidFill>
                <a:ea typeface="+mj-ea"/>
                <a:cs typeface="+mj-cs"/>
              </a:rPr>
              <a:t>Objetivos</a:t>
            </a:r>
            <a:r>
              <a:rPr lang="fr-FR" sz="2800" b="1" dirty="0">
                <a:solidFill>
                  <a:schemeClr val="lt1"/>
                </a:solidFill>
                <a:ea typeface="+mj-ea"/>
                <a:cs typeface="+mj-cs"/>
              </a:rPr>
              <a:t> </a:t>
            </a:r>
            <a:r>
              <a:rPr lang="fr-FR" sz="2800" b="1" dirty="0" err="1">
                <a:solidFill>
                  <a:schemeClr val="lt1"/>
                </a:solidFill>
                <a:ea typeface="+mj-ea"/>
                <a:cs typeface="+mj-cs"/>
              </a:rPr>
              <a:t>del</a:t>
            </a:r>
            <a:r>
              <a:rPr lang="fr-FR" sz="2800" b="1" dirty="0">
                <a:solidFill>
                  <a:schemeClr val="lt1"/>
                </a:solidFill>
                <a:ea typeface="+mj-ea"/>
                <a:cs typeface="+mj-cs"/>
              </a:rPr>
              <a:t> taller</a:t>
            </a:r>
          </a:p>
        </p:txBody>
      </p:sp>
      <p:graphicFrame>
        <p:nvGraphicFramePr>
          <p:cNvPr id="10" name="Diagrama 3">
            <a:extLst>
              <a:ext uri="{FF2B5EF4-FFF2-40B4-BE49-F238E27FC236}">
                <a16:creationId xmlns:a16="http://schemas.microsoft.com/office/drawing/2014/main" id="{C45DF2DA-5A09-488C-9AE1-86CBA504A093}"/>
              </a:ext>
            </a:extLst>
          </p:cNvPr>
          <p:cNvGraphicFramePr/>
          <p:nvPr/>
        </p:nvGraphicFramePr>
        <p:xfrm>
          <a:off x="1278738" y="940461"/>
          <a:ext cx="9634523" cy="515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036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15D505F0-67EF-4CF1-AA3F-918E3BFBDA8E}"/>
              </a:ext>
            </a:extLst>
          </p:cNvPr>
          <p:cNvSpPr txBox="1"/>
          <p:nvPr/>
        </p:nvSpPr>
        <p:spPr>
          <a:xfrm>
            <a:off x="278836" y="89424"/>
            <a:ext cx="9957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lt1"/>
                </a:solidFill>
                <a:ea typeface="+mj-ea"/>
                <a:cs typeface="+mj-cs"/>
              </a:rPr>
              <a:t>Presentación de una nota conceptual al Fondo de Adaptación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BF70C4CF-E22F-4BE4-9285-CA7D702609FF}"/>
              </a:ext>
            </a:extLst>
          </p:cNvPr>
          <p:cNvSpPr txBox="1"/>
          <p:nvPr/>
        </p:nvSpPr>
        <p:spPr>
          <a:xfrm>
            <a:off x="614730" y="3897598"/>
            <a:ext cx="417006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fr-FR" b="1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Proyecto</a:t>
            </a:r>
            <a:r>
              <a:rPr lang="fr-FR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fr-FR" b="1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nacional</a:t>
            </a:r>
            <a:r>
              <a:rPr lang="fr-FR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o </a:t>
            </a:r>
            <a:r>
              <a:rPr lang="fr-FR" b="1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regional</a:t>
            </a:r>
            <a:endParaRPr lang="fr-FR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A401F5B7-6E25-486C-B00A-E94CC45ED882}"/>
              </a:ext>
            </a:extLst>
          </p:cNvPr>
          <p:cNvSpPr txBox="1"/>
          <p:nvPr/>
        </p:nvSpPr>
        <p:spPr>
          <a:xfrm>
            <a:off x="614730" y="5467829"/>
            <a:ext cx="417006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Fecha de presentación propuesta: abril de 2023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9ED6D0FE-0F40-40D2-A310-33B9FE3BEFDD}"/>
              </a:ext>
            </a:extLst>
          </p:cNvPr>
          <p:cNvSpPr txBox="1"/>
          <p:nvPr/>
        </p:nvSpPr>
        <p:spPr>
          <a:xfrm>
            <a:off x="614730" y="4546873"/>
            <a:ext cx="417006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Contacto y carta de apoyo del punto focal del CCAF</a:t>
            </a: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7528F51F-010C-432D-9E6E-07F6204CB6E5}"/>
              </a:ext>
            </a:extLst>
          </p:cNvPr>
          <p:cNvSpPr txBox="1"/>
          <p:nvPr/>
        </p:nvSpPr>
        <p:spPr>
          <a:xfrm>
            <a:off x="614730" y="2971324"/>
            <a:ext cx="417006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Punto(s) focal(es) para completar la nota preconcepto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170E8B-0961-4A14-B383-DA513C6C6ADE}"/>
              </a:ext>
            </a:extLst>
          </p:cNvPr>
          <p:cNvSpPr txBox="1"/>
          <p:nvPr/>
        </p:nvSpPr>
        <p:spPr>
          <a:xfrm>
            <a:off x="614730" y="1395775"/>
            <a:ext cx="4170066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Apoyo a la redacción de contenidos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131763DD-B9FE-417F-B431-D7A2F4D3FD9E}"/>
              </a:ext>
            </a:extLst>
          </p:cNvPr>
          <p:cNvSpPr txBox="1"/>
          <p:nvPr/>
        </p:nvSpPr>
        <p:spPr>
          <a:xfrm>
            <a:off x="614730" y="2045050"/>
            <a:ext cx="4170066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Ayuda para contactar con otras partes interesadas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0E7281-0EA6-40DA-987D-DA13284C4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970" y="1580441"/>
            <a:ext cx="6210300" cy="43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1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Widescreen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Tiffay, Celine</dc:creator>
  <cp:lastModifiedBy>Tiffay, Celine</cp:lastModifiedBy>
  <cp:revision>1</cp:revision>
  <dcterms:created xsi:type="dcterms:W3CDTF">2022-12-23T09:06:19Z</dcterms:created>
  <dcterms:modified xsi:type="dcterms:W3CDTF">2022-12-23T09:06:52Z</dcterms:modified>
</cp:coreProperties>
</file>