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96" r:id="rId2"/>
    <p:sldId id="3598" r:id="rId3"/>
    <p:sldId id="3522" r:id="rId4"/>
    <p:sldId id="3523" r:id="rId5"/>
    <p:sldId id="3524" r:id="rId6"/>
    <p:sldId id="3525" r:id="rId7"/>
    <p:sldId id="3526" r:id="rId8"/>
    <p:sldId id="352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2BEFC-50E6-436E-9575-0898A5B55FB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5C59B-9073-4541-8DCA-8545447E13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6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555B3A-F9BB-419E-94F8-F6C4477A78EA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4956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34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279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838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41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80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2685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039c5abce6_4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lvl="0" indent="0" algn="just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8" name="Google Shape;188;g1039c5abce6_4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88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11C62-F1AF-42A5-BD67-B7E61F0A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843CD-465C-4600-BC00-D56388642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C0C69-F76F-4D80-B48C-168C2F158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76312-C71C-4E1E-B2E8-338F3AB5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5F3AC-57CF-4067-BD36-984CEF7F5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92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F6D03-95CC-4E83-865A-3B66BBE9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5F473-2DDC-4147-A7AE-00C9D9BF2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14D6-2DA9-4E52-8216-AB4A765AB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2E4F-485E-4552-B05E-73584B96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2A814-7B17-4C03-838A-CCA2E66F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41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AE1FF-AC18-4293-9190-E451A8C0D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1542C2-522C-4B1E-9E79-E675DC9E2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21B93-B1AA-4A4C-8444-92198D8F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F6285-62D2-4A77-8B9B-B19A4DD2C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0D513-BD25-4768-9D58-2C82A9E3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4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08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Slide 1">
  <p:cSld name="1_Content Sli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/>
          <p:nvPr/>
        </p:nvSpPr>
        <p:spPr>
          <a:xfrm>
            <a:off x="0" y="6336080"/>
            <a:ext cx="12192000" cy="521921"/>
          </a:xfrm>
          <a:prstGeom prst="rect">
            <a:avLst/>
          </a:prstGeom>
          <a:gradFill>
            <a:gsLst>
              <a:gs pos="0">
                <a:srgbClr val="004983"/>
              </a:gs>
              <a:gs pos="100000">
                <a:srgbClr val="0077D4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8"/>
          <p:cNvSpPr>
            <a:spLocks noGrp="1"/>
          </p:cNvSpPr>
          <p:nvPr>
            <p:ph type="pic" idx="2"/>
          </p:nvPr>
        </p:nvSpPr>
        <p:spPr>
          <a:xfrm>
            <a:off x="6890876" y="971034"/>
            <a:ext cx="4711701" cy="512935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28"/>
          <p:cNvSpPr/>
          <p:nvPr/>
        </p:nvSpPr>
        <p:spPr>
          <a:xfrm>
            <a:off x="-1065" y="28"/>
            <a:ext cx="12191998" cy="758619"/>
          </a:xfrm>
          <a:prstGeom prst="rect">
            <a:avLst/>
          </a:prstGeom>
          <a:gradFill>
            <a:gsLst>
              <a:gs pos="0">
                <a:srgbClr val="0077D4"/>
              </a:gs>
              <a:gs pos="100000">
                <a:srgbClr val="004983"/>
              </a:gs>
            </a:gsLst>
            <a:lin ang="0" scaled="0"/>
          </a:gra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 txBox="1">
            <a:spLocks noGrp="1"/>
          </p:cNvSpPr>
          <p:nvPr>
            <p:ph type="body" idx="1"/>
          </p:nvPr>
        </p:nvSpPr>
        <p:spPr>
          <a:xfrm>
            <a:off x="420877" y="959561"/>
            <a:ext cx="5675123" cy="514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24A84"/>
              </a:buClr>
              <a:buSzPts val="1350"/>
              <a:buFont typeface="Arial"/>
              <a:buNone/>
              <a:defRPr sz="135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1050"/>
              <a:buFont typeface="Arial"/>
              <a:buNone/>
              <a:defRPr sz="1050" b="1">
                <a:solidFill>
                  <a:srgbClr val="0077D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900"/>
              <a:buFont typeface="Arial"/>
              <a:buNone/>
              <a:defRPr sz="900"/>
            </a:lvl3pPr>
            <a:lvl4pPr marL="1828800" lvl="3" indent="-280987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825"/>
              <a:buFont typeface="Arial"/>
              <a:buChar char="•"/>
              <a:defRPr sz="825"/>
            </a:lvl4pPr>
            <a:lvl5pPr marL="2286000" lvl="4" indent="-276225" algn="just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24A84"/>
              </a:buClr>
              <a:buSzPts val="750"/>
              <a:buFont typeface="Arial"/>
              <a:buChar char="•"/>
              <a:defRPr sz="75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ctrTitle"/>
          </p:nvPr>
        </p:nvSpPr>
        <p:spPr>
          <a:xfrm>
            <a:off x="420894" y="151609"/>
            <a:ext cx="11350193" cy="45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28"/>
          <p:cNvSpPr txBox="1"/>
          <p:nvPr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75">
              <a:solidFill>
                <a:srgbClr val="C519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3"/>
          </p:nvPr>
        </p:nvSpPr>
        <p:spPr>
          <a:xfrm>
            <a:off x="4467277" y="6488753"/>
            <a:ext cx="3255313" cy="22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4" name="Google Shape;44;p28" descr="A black and white logo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56" y="6367184"/>
            <a:ext cx="2181802" cy="45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26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MASTER SLIDE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65" y="1"/>
            <a:ext cx="12191997" cy="692210"/>
          </a:xfrm>
          <a:prstGeom prst="rect">
            <a:avLst/>
          </a:prstGeom>
          <a:gradFill flip="none" rotWithShape="1">
            <a:gsLst>
              <a:gs pos="100000">
                <a:srgbClr val="004983"/>
              </a:gs>
              <a:gs pos="0">
                <a:srgbClr val="0077D4"/>
              </a:gs>
            </a:gsLst>
            <a:lin ang="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aseline="-25000" dirty="0">
              <a:ln>
                <a:solidFill>
                  <a:srgbClr val="363636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1602576" y="6552000"/>
            <a:ext cx="287024" cy="30072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US" sz="900" dirty="0">
              <a:solidFill>
                <a:srgbClr val="C5192D"/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463730" y="978010"/>
            <a:ext cx="5138847" cy="5084374"/>
          </a:xfrm>
          <a:prstGeom prst="rect">
            <a:avLst/>
          </a:prstGeom>
          <a:solidFill>
            <a:schemeClr val="bg1"/>
          </a:solidFill>
        </p:spPr>
        <p:txBody>
          <a:bodyPr vert="horz" lIns="0" tIns="720000" rIns="0" bIns="0" anchor="t" anchorCtr="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/>
              <a:t>Click icon or drag image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478367" y="127999"/>
            <a:ext cx="11124208" cy="425733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37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78367" y="978011"/>
            <a:ext cx="5395384" cy="5084653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/>
          <a:lstStyle>
            <a:lvl1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800" b="1">
                <a:solidFill>
                  <a:srgbClr val="024A84"/>
                </a:solidFill>
              </a:defRPr>
            </a:lvl1pPr>
            <a:lvl2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 algn="l">
              <a:buClr>
                <a:srgbClr val="024A84"/>
              </a:buClr>
              <a:buFont typeface="Arial" panose="020B0604020202020204" pitchFamily="34" charset="0"/>
              <a:buNone/>
              <a:defRPr sz="1200"/>
            </a:lvl3pPr>
            <a:lvl4pPr marL="16002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 algn="just">
              <a:buClr>
                <a:srgbClr val="024A84"/>
              </a:buClr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AA45-1A11-43FE-826A-9B160B367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5B2DD-A262-40C3-92C7-7C8B6C29A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F0F3E-4ABC-4816-9B28-D5C30BED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90C6B-C6F1-400B-AC00-79CD7049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01166-996B-49D1-93C5-5D2EF4FE4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7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42F1D-BE5C-4B64-BADA-D74B4D19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30A3-C513-484C-83EB-F289CB72D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C5608-2AC8-42EF-970A-4758F2F8E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3636B-E659-49FD-B8C1-84B59ED2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23A1F-A245-4B7E-9153-BE11C6912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5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75F2-703E-4426-B49B-BE02BC10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E8B3A-384C-427C-A72D-489AC8889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3E3EF-CD38-4CE2-9C2B-E9219A089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DD60-F3B8-49C6-AC01-76B4E7C5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6CEC1-BBA2-4944-9B2F-63E00B212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466746-5F1A-4BD5-BA79-8E58BF5B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3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2488-72C5-4ECF-9D2C-D3CD7790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0CDCF5-F612-4823-9A6A-A85A5C483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118A4C-958B-47B4-9B1B-CDF940D1D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3073D6-0672-4098-A1CD-BC73FD0FA6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CCB042-8D75-45A0-BF37-717AB7ADF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B29E8E-3735-4A97-8542-6AD4FDA1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963EB5-A004-4AB6-ACCC-F89AB8409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6CA6F9-F0E6-4AA3-BDEA-B8ED30598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3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0474-9E9F-470E-8A09-0B07A275C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71C97-BE90-44D7-8820-25908B87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76D50-5D56-44A1-B0AB-9B638B17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7A61EE-6D3F-40DD-BB12-DD622272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0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CE6B88-3D79-48D7-B53C-5ECEDFE9F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00A834-A898-4B1E-B9A2-F26935E2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60EF-5935-459E-9E01-B28F82458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45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D7A3-7272-4A62-9841-53677BABF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DADF0-4074-48D1-9E36-895B8779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E2DE17-1037-48F9-8F47-66E392055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8DB98-D3A8-47AF-AE6F-000FDCB5E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76DF6-8149-4F87-AE31-7018EF34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78DAD-ADF4-4924-88F4-9D59A8474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23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52B46-FCA6-4EAD-8494-8D35AE55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3AE3F5-F450-4978-A692-915112EAE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761EE-65D1-45BB-8892-0B8FF8F9E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6605F3-7C0F-43D4-8A32-7AD4DC5B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1A4B9-A83E-42CC-8A99-480DC98A0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F0ED8-06A7-413D-8A50-1D5E7BB4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7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87DC1-1003-4929-9263-36BDBC5CD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1C061-ED7D-400E-8532-7937F33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94537-7D2F-4496-B2F6-90DEFA1D2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DF08-B6FE-4AD8-8D71-FE261F266CE8}" type="datetimeFigureOut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D4F4E-1123-4B18-80B8-81FC7FE0F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656F-97A0-4EE8-847C-1AB70643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1F511-2137-457A-920C-80483387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4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1B49B13-23B9-4BB6-84C3-FECD41DF029B}"/>
              </a:ext>
            </a:extLst>
          </p:cNvPr>
          <p:cNvSpPr/>
          <p:nvPr/>
        </p:nvSpPr>
        <p:spPr>
          <a:xfrm>
            <a:off x="10266218" y="74815"/>
            <a:ext cx="1853738" cy="184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97BB6B-6C87-48A3-81E5-2EE6CFA1CF51}"/>
              </a:ext>
            </a:extLst>
          </p:cNvPr>
          <p:cNvSpPr/>
          <p:nvPr/>
        </p:nvSpPr>
        <p:spPr>
          <a:xfrm>
            <a:off x="2529841" y="2083724"/>
            <a:ext cx="279620" cy="2690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cubaconecta.cm">
            <a:extLst>
              <a:ext uri="{FF2B5EF4-FFF2-40B4-BE49-F238E27FC236}">
                <a16:creationId xmlns:a16="http://schemas.microsoft.com/office/drawing/2014/main" id="{55ED2751-E423-44F1-BF9F-5C4E18CB9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r="15862"/>
          <a:stretch/>
        </p:blipFill>
        <p:spPr bwMode="auto">
          <a:xfrm>
            <a:off x="2413000" y="-1429"/>
            <a:ext cx="9779000" cy="686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AACC8-86D5-4404-A0D8-75B5E6A9591C}"/>
              </a:ext>
            </a:extLst>
          </p:cNvPr>
          <p:cNvSpPr txBox="1"/>
          <p:nvPr/>
        </p:nvSpPr>
        <p:spPr>
          <a:xfrm>
            <a:off x="2809461" y="2327242"/>
            <a:ext cx="8404639" cy="1236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120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marco de resultados del proyecto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Céline Tiffay, Programme and project assistant, Tsunami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094E88-6E8D-4260-9E50-99EB5D4113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422" y="6365692"/>
            <a:ext cx="1455420" cy="31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5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7838E2E2-947F-481B-ADE9-281F88E783E2}"/>
              </a:ext>
            </a:extLst>
          </p:cNvPr>
          <p:cNvSpPr txBox="1"/>
          <p:nvPr/>
        </p:nvSpPr>
        <p:spPr>
          <a:xfrm>
            <a:off x="1058412" y="3659939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Fortalecimiento de la capacidad nacional para medir y monitorear los impactos del cambio climático en las amenazas costeras y el cambio climático.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656488" y="1199525"/>
            <a:ext cx="1087483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la resiliencia al cambio climático en las Reservas de Biosfera costeras e insulares al desarrollar la preparación para los peligros costeros y mejorar la gestión, la gobernanza y las políticas de los océanos.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ED06E-9F56-40C8-B342-4E4AC6D2E63D}"/>
              </a:ext>
            </a:extLst>
          </p:cNvPr>
          <p:cNvSpPr txBox="1"/>
          <p:nvPr/>
        </p:nvSpPr>
        <p:spPr>
          <a:xfrm>
            <a:off x="1058412" y="4576176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Desarrollar y establecer medidas locales para la preparación ante amenazas múltiples contra inundaciones por amenazas costeras en las Reservas de Biosfera seleccionadas.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0EA2BE5-CC07-4124-896A-05602CAD77ED}"/>
              </a:ext>
            </a:extLst>
          </p:cNvPr>
          <p:cNvSpPr txBox="1"/>
          <p:nvPr/>
        </p:nvSpPr>
        <p:spPr>
          <a:xfrm>
            <a:off x="1058412" y="5492413"/>
            <a:ext cx="482991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3.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Fortalecer los sistemas de alerta temprana a nivel local, nacional y regional para países seleccionados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E3C3DF81-93F2-4069-A3AF-5D9B291C1982}"/>
              </a:ext>
            </a:extLst>
          </p:cNvPr>
          <p:cNvSpPr txBox="1"/>
          <p:nvPr/>
        </p:nvSpPr>
        <p:spPr>
          <a:xfrm>
            <a:off x="6303676" y="4642652"/>
            <a:ext cx="4829912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F</a:t>
            </a:r>
            <a:r>
              <a:rPr kumimoji="0" lang="es-E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ortalecer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gobernanza y las políticas oceánicas para mejorar la resiliencia climática de Reservas de Biosfera seleccionadas. </a:t>
            </a:r>
            <a:endParaRPr kumimoji="0" lang="en-IT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49A6948-0A35-498A-B0A5-4DAC59BCE735}"/>
              </a:ext>
            </a:extLst>
          </p:cNvPr>
          <p:cNvSpPr txBox="1"/>
          <p:nvPr/>
        </p:nvSpPr>
        <p:spPr>
          <a:xfrm>
            <a:off x="6303676" y="3519916"/>
            <a:ext cx="4829912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4.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Cuantificar y desarrollar indicadores de seguimiento de los impactos del cambio climático y los peligros costeros en los servicios ecosistémicos y las actividades socioeconómicas locales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BE3A3DD-7E17-4D33-940D-4718B3094EC0}"/>
              </a:ext>
            </a:extLst>
          </p:cNvPr>
          <p:cNvSpPr txBox="1"/>
          <p:nvPr/>
        </p:nvSpPr>
        <p:spPr>
          <a:xfrm>
            <a:off x="6303676" y="5549945"/>
            <a:ext cx="4829911" cy="7386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6.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Reforzar la comunicación y la colaboración entre las Reservas de Biosfera costeras e insulares para aprovechar el aprendizaje y las experiencias y apoyar la expansión del enfoque COI/MAB.</a:t>
            </a:r>
            <a:endParaRPr kumimoji="0" lang="en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E89E895B-2507-40B9-8F81-CA4041438DC3}"/>
              </a:ext>
            </a:extLst>
          </p:cNvPr>
          <p:cNvSpPr txBox="1"/>
          <p:nvPr/>
        </p:nvSpPr>
        <p:spPr>
          <a:xfrm>
            <a:off x="3631656" y="822789"/>
            <a:ext cx="49286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OBJECTIVO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7F1A898C-1316-441C-A044-C94D68616410}"/>
              </a:ext>
            </a:extLst>
          </p:cNvPr>
          <p:cNvSpPr txBox="1"/>
          <p:nvPr/>
        </p:nvSpPr>
        <p:spPr>
          <a:xfrm>
            <a:off x="3627463" y="1834609"/>
            <a:ext cx="49328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IMPACTO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Marco de resultados del proyecto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999064F-B15A-4916-8392-D5535BDB676A}"/>
              </a:ext>
            </a:extLst>
          </p:cNvPr>
          <p:cNvSpPr txBox="1"/>
          <p:nvPr/>
        </p:nvSpPr>
        <p:spPr>
          <a:xfrm>
            <a:off x="656488" y="2223472"/>
            <a:ext cx="10874832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Reducir el riesgo, aumentar la seguridad y mejorar la resiliencia de las comunidades costeras vulnerables al riesgo creciente de inundación por peligros costeros debido al cambio climático, y proteger y aprovechar los ecosistemas únicos de las Reservas de Biosfera. así como sus actividades socioeconómicas locales.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BA05C062-C99E-47E9-9468-4803FC98BD56}"/>
              </a:ext>
            </a:extLst>
          </p:cNvPr>
          <p:cNvSpPr txBox="1"/>
          <p:nvPr/>
        </p:nvSpPr>
        <p:spPr>
          <a:xfrm>
            <a:off x="3627462" y="3181362"/>
            <a:ext cx="493287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COPMPONENTES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AD7CB9-0D26-4DBF-8438-F2D08A586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3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85900" y="927002"/>
            <a:ext cx="92201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Fortalecimiento de la capacidad nacional para medir y monitorear los impactos del cambio climático en las amenazas costeras y el cambio climático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6169688" y="2051972"/>
            <a:ext cx="545248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1.1: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Datos e información sobre los cambios biogeoquímicos, causados por las actividades humanas directas y el cambio climático, que afectan la resiliencia al cambio climático en las Reservas de Biosfera  seleccionadas.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45C002AC-AA79-4482-9C98-FD729395BD9E}"/>
              </a:ext>
            </a:extLst>
          </p:cNvPr>
          <p:cNvSpPr txBox="1"/>
          <p:nvPr/>
        </p:nvSpPr>
        <p:spPr>
          <a:xfrm>
            <a:off x="6169688" y="3484794"/>
            <a:ext cx="5452486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Datos, información cuantitativa y cualitativa sobre la vida marina/costera incluida la biodiversidad, la degradación, las existencias y los flujos de carbono relacionados en las Reservas de Biosfera seleccionadas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563D24D-1DCD-476C-AD5F-4003290E386C}"/>
              </a:ext>
            </a:extLst>
          </p:cNvPr>
          <p:cNvSpPr txBox="1"/>
          <p:nvPr/>
        </p:nvSpPr>
        <p:spPr>
          <a:xfrm>
            <a:off x="6169688" y="4979171"/>
            <a:ext cx="5452486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1.3: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L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datos y la información obtenidos dentro del proyecto están disponibles gratuitamente.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26" name="Picture 2" descr="SDG 14.3 Methods | OA Africa">
            <a:extLst>
              <a:ext uri="{FF2B5EF4-FFF2-40B4-BE49-F238E27FC236}">
                <a16:creationId xmlns:a16="http://schemas.microsoft.com/office/drawing/2014/main" id="{C5188A04-157B-45E6-830A-F991CC8E9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7" y="3000877"/>
            <a:ext cx="1356414" cy="19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67509C-7F29-40A0-84AB-092E556BD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536" y="2049050"/>
            <a:ext cx="3431867" cy="388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85900" y="927002"/>
            <a:ext cx="92201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Desarrollar y establecer medidas locales para la preparación ante amenazas múltiples contra inundaciones por amenazas costeras en las Reservas de Biosfera seleccionadas.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675811" y="1766505"/>
            <a:ext cx="41700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2.1: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Encuesta integral de la vulnerabilidad ambiental, social y económica de la comunidad a las inundaciones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45C002AC-AA79-4482-9C98-FD729395BD9E}"/>
              </a:ext>
            </a:extLst>
          </p:cNvPr>
          <p:cNvSpPr txBox="1"/>
          <p:nvPr/>
        </p:nvSpPr>
        <p:spPr>
          <a:xfrm>
            <a:off x="675811" y="2665107"/>
            <a:ext cx="41700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y documentación integrales de tsunamis, marejadas ciclónicas y otros peligros costeros relevantes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563D24D-1DCD-476C-AD5F-4003290E386C}"/>
              </a:ext>
            </a:extLst>
          </p:cNvPr>
          <p:cNvSpPr txBox="1"/>
          <p:nvPr/>
        </p:nvSpPr>
        <p:spPr>
          <a:xfrm>
            <a:off x="675811" y="3564101"/>
            <a:ext cx="41700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2.3: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Mapas de evacuación para tsunamis y otros peligros costeros basados en la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co-creación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comunitaria creados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1DBDEF0F-00D9-4ABD-8068-E83B2EEFB9DA}"/>
              </a:ext>
            </a:extLst>
          </p:cNvPr>
          <p:cNvSpPr txBox="1"/>
          <p:nvPr/>
        </p:nvSpPr>
        <p:spPr>
          <a:xfrm>
            <a:off x="675811" y="4463095"/>
            <a:ext cx="41700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2.4: </a:t>
            </a:r>
            <a:r>
              <a:rPr kumimoji="0" lang="fr-FR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PRE y POE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actualizados y mejorados, en línea con los planes, procedimientos y procesos nacionales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A40EF4-F417-4133-A37C-EC7335EE401B}"/>
              </a:ext>
            </a:extLst>
          </p:cNvPr>
          <p:cNvSpPr txBox="1"/>
          <p:nvPr/>
        </p:nvSpPr>
        <p:spPr>
          <a:xfrm>
            <a:off x="675811" y="5356708"/>
            <a:ext cx="41700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Producto</a:t>
            </a: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2.5: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 menos un simulacro y/o ejercicio de simulación completado con éxito en todas las comunidades objetivo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7D3B0CF-EE27-4879-BCAC-468BDB3FA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0834" y="1887691"/>
            <a:ext cx="3399845" cy="24277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DF67AE-36CD-4DF1-8F51-04F1DF992C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623" t="28752" r="24612" b="11302"/>
          <a:stretch/>
        </p:blipFill>
        <p:spPr>
          <a:xfrm>
            <a:off x="5732551" y="2986687"/>
            <a:ext cx="1350364" cy="26574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FA7E9B-DF18-439B-84D5-4609AADC0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331" y="4584281"/>
            <a:ext cx="3284858" cy="1504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6828E-3D49-4E4B-AD71-809AD9EAF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423" y="3542762"/>
            <a:ext cx="1502200" cy="18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79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85900" y="927002"/>
            <a:ext cx="92201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Fortalecer los sistemas de alerta temprana a nivel local, nacional y regional para países seleccionados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5459605" y="2051972"/>
            <a:ext cx="5830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3.1: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Estrategia de comunicación sobre alerta temprana para amenazas costeras establecida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45C002AC-AA79-4482-9C98-FD729395BD9E}"/>
              </a:ext>
            </a:extLst>
          </p:cNvPr>
          <p:cNvSpPr txBox="1"/>
          <p:nvPr/>
        </p:nvSpPr>
        <p:spPr>
          <a:xfrm>
            <a:off x="5459605" y="2750021"/>
            <a:ext cx="583097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3.2: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Organización y estructura administrativa creada o mejorada para procesar/solicitar el reconocimiento Tsunami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563D24D-1DCD-476C-AD5F-4003290E386C}"/>
              </a:ext>
            </a:extLst>
          </p:cNvPr>
          <p:cNvSpPr txBox="1"/>
          <p:nvPr/>
        </p:nvSpPr>
        <p:spPr>
          <a:xfrm>
            <a:off x="5459602" y="3448070"/>
            <a:ext cx="583097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3.3: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 comunidades en las Reservas de Biosfera seleccionadas han logrado con éxito el reconocimiento Tsunami </a:t>
            </a:r>
            <a:r>
              <a:rPr kumimoji="0" lang="es-E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Ready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" name="Picture 3" descr="Chart, sunburst chart&#10;&#10;Description automatically generated">
            <a:extLst>
              <a:ext uri="{FF2B5EF4-FFF2-40B4-BE49-F238E27FC236}">
                <a16:creationId xmlns:a16="http://schemas.microsoft.com/office/drawing/2014/main" id="{7E2FF167-8434-4906-B9CE-AF9C73B3E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86" y="2236882"/>
            <a:ext cx="3438037" cy="343803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37D8E7-A245-470E-A77B-BB3D77111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616" y="4376951"/>
            <a:ext cx="4380947" cy="226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805AC4-9073-4C62-A52F-FEDC5D227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1934" y="5195165"/>
            <a:ext cx="1409160" cy="11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3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85900" y="927002"/>
            <a:ext cx="92201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Cuantificar y desarrollar indicadores de seguimiento de los impactos del cambio climático y los peligros costeros en los servicios ecosistémicos y las actividades socioeconómicas locales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703384" y="1887691"/>
            <a:ext cx="4170067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4.1: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Evaluación y análisis exhaustivos de los servicios ecosistémicos, los impactos del cambio climático y los peligros costeros 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5563D24D-1DCD-476C-AD5F-4003290E386C}"/>
              </a:ext>
            </a:extLst>
          </p:cNvPr>
          <p:cNvSpPr txBox="1"/>
          <p:nvPr/>
        </p:nvSpPr>
        <p:spPr>
          <a:xfrm>
            <a:off x="703384" y="3033046"/>
            <a:ext cx="417006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4.2: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evaluación integral de las actividades socioeconómicas locales y los impactos de los peligros costeros en los sectores económicos relevantes, utilizando un enfoque de Planificación Espacial Marina (PEM).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A40EF4-F417-4133-A37C-EC7335EE401B}"/>
              </a:ext>
            </a:extLst>
          </p:cNvPr>
          <p:cNvSpPr txBox="1"/>
          <p:nvPr/>
        </p:nvSpPr>
        <p:spPr>
          <a:xfrm>
            <a:off x="703384" y="4664545"/>
            <a:ext cx="417006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4.3: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 conjunto de indicadores y enfoque recomendado para medir y monitorear los impactos de los peligros costeros en los servicios ecosistémicos y mediciones de referencia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38381F-425A-4001-BBCA-A98293CF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489" y="1887691"/>
            <a:ext cx="3051645" cy="18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angroves for coastal defence">
            <a:extLst>
              <a:ext uri="{FF2B5EF4-FFF2-40B4-BE49-F238E27FC236}">
                <a16:creationId xmlns:a16="http://schemas.microsoft.com/office/drawing/2014/main" id="{3A98C895-A95C-4B12-8FDF-8773BCF4C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58" y="1887691"/>
            <a:ext cx="2776529" cy="182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y Reefs Matter — Restoring Our World's Dying Reefs">
            <a:extLst>
              <a:ext uri="{FF2B5EF4-FFF2-40B4-BE49-F238E27FC236}">
                <a16:creationId xmlns:a16="http://schemas.microsoft.com/office/drawing/2014/main" id="{708312E1-1563-4213-BBBA-C89ECCBFE3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3288" r="2317" b="14208"/>
          <a:stretch/>
        </p:blipFill>
        <p:spPr bwMode="auto">
          <a:xfrm>
            <a:off x="5508489" y="3896866"/>
            <a:ext cx="2776530" cy="209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4">
            <a:extLst>
              <a:ext uri="{FF2B5EF4-FFF2-40B4-BE49-F238E27FC236}">
                <a16:creationId xmlns:a16="http://schemas.microsoft.com/office/drawing/2014/main" id="{AE214F4A-EDBB-4141-9063-78ACB4F5F8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t="6047" r="3182" b="7674"/>
          <a:stretch/>
        </p:blipFill>
        <p:spPr bwMode="auto">
          <a:xfrm>
            <a:off x="8542742" y="3890856"/>
            <a:ext cx="3051645" cy="2105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8926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85900" y="927002"/>
            <a:ext cx="922019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Fortalecer la gobernanza y las políticas oceánicas para mejorar la resiliencia climática de Reservas de Biosfera seleccionadas.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6512800" y="2051972"/>
            <a:ext cx="4777777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5.1: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Comités de Gestión de Reservas de Biosfera dinámicos e inclusivos y Comités Nacionales del MAB que garanticen la gobernanza eficaz de Reservas de Biosfera seleccionadas vinculadas con la gobernanza general de los océanos a nivel nacional y local.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45C002AC-AA79-4482-9C98-FD729395BD9E}"/>
              </a:ext>
            </a:extLst>
          </p:cNvPr>
          <p:cNvSpPr txBox="1"/>
          <p:nvPr/>
        </p:nvSpPr>
        <p:spPr>
          <a:xfrm>
            <a:off x="6512799" y="3647405"/>
            <a:ext cx="4777777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5.2: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Políticas ampliadas o establecidas para incluir soluciones basadas en la naturaleza relevantes para los peligros costeros en Reservas de Biosfera seleccionadas informadas por las mejores prácticas y marcos regionales e internacionales sobre cambio climático, resiliencia al cambio climático, biodiversidad y desarrollo sostenible.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69FDB-CB14-4077-95DD-4C9DB6ED9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434" y="2051972"/>
            <a:ext cx="3477767" cy="156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A048DF-C4E9-42F5-9021-2128F95EA0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748" y="1887691"/>
            <a:ext cx="1498687" cy="2091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2CC347-B3AA-4D9D-A05E-08630EA5F8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4" r="10332"/>
          <a:stretch/>
        </p:blipFill>
        <p:spPr>
          <a:xfrm>
            <a:off x="386178" y="4279398"/>
            <a:ext cx="1647825" cy="15878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83C14C-303C-4811-A16A-6383FD110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4003" y="3920297"/>
            <a:ext cx="3813453" cy="23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14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>
            <a:extLst>
              <a:ext uri="{FF2B5EF4-FFF2-40B4-BE49-F238E27FC236}">
                <a16:creationId xmlns:a16="http://schemas.microsoft.com/office/drawing/2014/main" id="{F1B40441-E53F-420C-90BB-14DA54BD979B}"/>
              </a:ext>
            </a:extLst>
          </p:cNvPr>
          <p:cNvSpPr txBox="1"/>
          <p:nvPr/>
        </p:nvSpPr>
        <p:spPr>
          <a:xfrm>
            <a:off x="1435678" y="927002"/>
            <a:ext cx="9320644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Arial" panose="020B0604020202020204" pitchFamily="34" charset="0"/>
                <a:cs typeface="+mn-cs"/>
              </a:rPr>
              <a:t>Reforzar la comunicación y la colaboración entre las Reservas de Biosfera costeras e insulares para aprovechar el aprendizaje y las experiencias y apoyar la expansión del enfoque COI/MAB.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D505F0-67EF-4CF1-AA3F-918E3BFBDA8E}"/>
              </a:ext>
            </a:extLst>
          </p:cNvPr>
          <p:cNvSpPr txBox="1"/>
          <p:nvPr/>
        </p:nvSpPr>
        <p:spPr>
          <a:xfrm>
            <a:off x="278837" y="89424"/>
            <a:ext cx="9011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Componente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</a:t>
            </a: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54415713-8A48-4281-99B3-AC4A18CE2772}"/>
              </a:ext>
            </a:extLst>
          </p:cNvPr>
          <p:cNvSpPr txBox="1"/>
          <p:nvPr/>
        </p:nvSpPr>
        <p:spPr>
          <a:xfrm>
            <a:off x="703384" y="1887691"/>
            <a:ext cx="417006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6.1: </a:t>
            </a: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Paquete de materiales que incluye las Directrices del proyecto COI/MAB, plantillas de proyecto para los cronogramas y planes del proyecto, términos de referencia del consultor de muestra, descripción de los términos de referencia del Comité Orientador en ES.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BAA40EF4-F417-4133-A37C-EC7335EE401B}"/>
              </a:ext>
            </a:extLst>
          </p:cNvPr>
          <p:cNvSpPr txBox="1"/>
          <p:nvPr/>
        </p:nvSpPr>
        <p:spPr>
          <a:xfrm>
            <a:off x="703384" y="3679377"/>
            <a:ext cx="417006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Output 6.2: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red robusta y activa de Reservas de Biosfera costeras e insulares que comparten aprendizajes y experiencias sobre preparación frente a amenazas costeras y resiliencia climática.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" name="Picture 4" descr="Imatge">
            <a:extLst>
              <a:ext uri="{FF2B5EF4-FFF2-40B4-BE49-F238E27FC236}">
                <a16:creationId xmlns:a16="http://schemas.microsoft.com/office/drawing/2014/main" id="{348D5E49-B6B7-43AA-98F2-7E609663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157" y="2637337"/>
            <a:ext cx="2644263" cy="16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6ABE60-9079-4544-9ECD-937A4BA47B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91" t="23046" r="31260" b="319"/>
          <a:stretch/>
        </p:blipFill>
        <p:spPr>
          <a:xfrm>
            <a:off x="8719496" y="1873984"/>
            <a:ext cx="1805584" cy="897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640EDD-6787-41B2-BAE5-B42F60A8A2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676" y="1873984"/>
            <a:ext cx="1892162" cy="2584563"/>
          </a:xfrm>
          <a:prstGeom prst="rect">
            <a:avLst/>
          </a:prstGeom>
        </p:spPr>
      </p:pic>
      <p:pic>
        <p:nvPicPr>
          <p:cNvPr id="15" name="Picture 6" descr="Imatge">
            <a:extLst>
              <a:ext uri="{FF2B5EF4-FFF2-40B4-BE49-F238E27FC236}">
                <a16:creationId xmlns:a16="http://schemas.microsoft.com/office/drawing/2014/main" id="{B4E839C9-AE50-4F02-B31F-11653A565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51" y="3977488"/>
            <a:ext cx="2644262" cy="156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43BD9-E2A9-4D80-9E7E-C31732905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62" y="4893381"/>
            <a:ext cx="1409160" cy="11035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4E600A-44D8-4CA2-9AF3-5279DC703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2059" y="5426763"/>
            <a:ext cx="2644263" cy="5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01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890</Words>
  <Application>Microsoft Office PowerPoint</Application>
  <PresentationFormat>Widescreen</PresentationFormat>
  <Paragraphs>46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Tiffay, Celine</dc:creator>
  <cp:lastModifiedBy>Tiffay, Celine</cp:lastModifiedBy>
  <cp:revision>1</cp:revision>
  <dcterms:created xsi:type="dcterms:W3CDTF">2022-12-23T09:33:12Z</dcterms:created>
  <dcterms:modified xsi:type="dcterms:W3CDTF">2022-12-23T09:40:01Z</dcterms:modified>
</cp:coreProperties>
</file>