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4173" r:id="rId2"/>
    <p:sldMasterId id="2147484177" r:id="rId3"/>
  </p:sldMasterIdLst>
  <p:notesMasterIdLst>
    <p:notesMasterId r:id="rId25"/>
  </p:notesMasterIdLst>
  <p:sldIdLst>
    <p:sldId id="319" r:id="rId4"/>
    <p:sldId id="852" r:id="rId5"/>
    <p:sldId id="854" r:id="rId6"/>
    <p:sldId id="361" r:id="rId7"/>
    <p:sldId id="853" r:id="rId8"/>
    <p:sldId id="360" r:id="rId9"/>
    <p:sldId id="353" r:id="rId10"/>
    <p:sldId id="354" r:id="rId11"/>
    <p:sldId id="363" r:id="rId12"/>
    <p:sldId id="350" r:id="rId13"/>
    <p:sldId id="364" r:id="rId14"/>
    <p:sldId id="850" r:id="rId15"/>
    <p:sldId id="365" r:id="rId16"/>
    <p:sldId id="830" r:id="rId17"/>
    <p:sldId id="843" r:id="rId18"/>
    <p:sldId id="307" r:id="rId19"/>
    <p:sldId id="848" r:id="rId20"/>
    <p:sldId id="846" r:id="rId21"/>
    <p:sldId id="851" r:id="rId22"/>
    <p:sldId id="362" r:id="rId23"/>
    <p:sldId id="320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0066CC"/>
    <a:srgbClr val="66FF66"/>
    <a:srgbClr val="CCFFCC"/>
    <a:srgbClr val="ECF8EE"/>
    <a:srgbClr val="E6D8B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941901A-5C26-4D48-AD5C-61EDD766BC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C6C05DA-35EE-4B5B-A90A-F0D384B5F57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3144C89-B845-40AC-BE8A-8CFF8DAC8EE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1B87B0C-0EBF-43DA-AC47-9EB28BC4D2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3CCDF98-7C43-4194-A8F3-40FBAEC38E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A3E350C6-FDFA-469C-86BE-96673845D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032516-AB39-44C7-BA97-FD56584A8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CCE52F-814F-49B7-8C26-E0A08D54CE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10D6A4-302B-45DC-8D94-5F8140243FB4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50C54BD-6BB9-4514-A2E3-FE05EC1C2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EC09245-EB19-456B-8DF3-DB79F0A85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F314B57-2775-4A4E-BAD3-B69432851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0340ECC-18A9-4A45-A28A-08DDA6B2D75B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E973D60-70A3-4575-8000-FEBFEA94E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0A73BDA-A690-4FBB-AED4-41F382FF3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B66F2C67-9234-4BEB-AE05-7742665F4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0813" cy="92075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91368" tIns="45685" rIns="91368" bIns="45685"/>
          <a:lstStyle/>
          <a:p>
            <a:endParaRPr lang="en-US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F8BDAA33-7243-4B18-A36F-0336CB2CB5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55800" y="311150"/>
            <a:ext cx="68468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7908" tIns="43953" rIns="87908" bIns="4395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ICG/CARIBE-EWS Officers Virtual Meeting</a:t>
            </a:r>
          </a:p>
          <a:p>
            <a:pPr algn="ctr" eaLnBrk="1" hangingPunct="1">
              <a:defRPr/>
            </a:pPr>
            <a:r>
              <a:rPr lang="en-US" alt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31 January &amp; 2 February 2023  1500-1700 UTC</a:t>
            </a:r>
          </a:p>
        </p:txBody>
      </p:sp>
      <p:pic>
        <p:nvPicPr>
          <p:cNvPr id="6" name="Picture 11" descr="UNESCO-IOC_nowords.png">
            <a:extLst>
              <a:ext uri="{FF2B5EF4-FFF2-40B4-BE49-F238E27FC236}">
                <a16:creationId xmlns:a16="http://schemas.microsoft.com/office/drawing/2014/main" id="{D3CC552C-DCC6-4F69-B9F9-14FE5B656E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450850"/>
            <a:ext cx="1335087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0" y="4329701"/>
            <a:ext cx="5497513" cy="609600"/>
          </a:xfrm>
        </p:spPr>
        <p:txBody>
          <a:bodyPr/>
          <a:lstStyle>
            <a:lvl1pPr marL="0" indent="0" algn="r">
              <a:buFont typeface="Wingdings" charset="2"/>
              <a:buNone/>
              <a:defRPr sz="2100" b="0"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155" y="2115145"/>
            <a:ext cx="7772400" cy="1817688"/>
          </a:xfrm>
          <a:solidFill>
            <a:schemeClr val="bg1"/>
          </a:solidFill>
        </p:spPr>
        <p:txBody>
          <a:bodyPr/>
          <a:lstStyle>
            <a:lvl1pPr>
              <a:defRPr sz="3600"/>
            </a:lvl1pPr>
          </a:lstStyle>
          <a:p>
            <a:endParaRPr lang="th-TH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DBCE85-3C1E-4231-B62A-CD542F505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635A37-73EA-4EB7-8DF1-FB688EEBBC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21B241-FE97-4DFE-AA54-ACF86EFCA7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6C1E7C1-3DA2-4E59-B1A5-507333F023A2}" type="slidenum">
              <a:rPr lang="en-US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7152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8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912">
                <a:solidFill>
                  <a:schemeClr val="tx1">
                    <a:tint val="75000"/>
                  </a:schemeClr>
                </a:solidFill>
              </a:defRPr>
            </a:lvl1pPr>
            <a:lvl2pPr marL="436941" indent="0">
              <a:buNone/>
              <a:defRPr sz="1720">
                <a:solidFill>
                  <a:schemeClr val="tx1">
                    <a:tint val="75000"/>
                  </a:schemeClr>
                </a:solidFill>
              </a:defRPr>
            </a:lvl2pPr>
            <a:lvl3pPr marL="873880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3pPr>
            <a:lvl4pPr marL="1310821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4pPr>
            <a:lvl5pPr marL="174776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5pPr>
            <a:lvl6pPr marL="2184701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6pPr>
            <a:lvl7pPr marL="262164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7pPr>
            <a:lvl8pPr marL="3058583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8pPr>
            <a:lvl9pPr marL="3495522" indent="0">
              <a:buNone/>
              <a:defRPr sz="13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2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76"/>
            </a:lvl1pPr>
            <a:lvl2pPr>
              <a:defRPr sz="2294"/>
            </a:lvl2pPr>
            <a:lvl3pPr>
              <a:defRPr sz="1912"/>
            </a:lvl3pPr>
            <a:lvl4pPr>
              <a:defRPr sz="1720"/>
            </a:lvl4pPr>
            <a:lvl5pPr>
              <a:defRPr sz="1720"/>
            </a:lvl5pPr>
            <a:lvl6pPr>
              <a:defRPr sz="1720"/>
            </a:lvl6pPr>
            <a:lvl7pPr>
              <a:defRPr sz="1720"/>
            </a:lvl7pPr>
            <a:lvl8pPr>
              <a:defRPr sz="1720"/>
            </a:lvl8pPr>
            <a:lvl9pPr>
              <a:defRPr sz="1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5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41" indent="0">
              <a:buNone/>
              <a:defRPr sz="1912" b="1"/>
            </a:lvl2pPr>
            <a:lvl3pPr marL="873880" indent="0">
              <a:buNone/>
              <a:defRPr sz="1720" b="1"/>
            </a:lvl3pPr>
            <a:lvl4pPr marL="1310821" indent="0">
              <a:buNone/>
              <a:defRPr sz="1529" b="1"/>
            </a:lvl4pPr>
            <a:lvl5pPr marL="1747762" indent="0">
              <a:buNone/>
              <a:defRPr sz="1529" b="1"/>
            </a:lvl5pPr>
            <a:lvl6pPr marL="2184701" indent="0">
              <a:buNone/>
              <a:defRPr sz="1529" b="1"/>
            </a:lvl6pPr>
            <a:lvl7pPr marL="2621642" indent="0">
              <a:buNone/>
              <a:defRPr sz="1529" b="1"/>
            </a:lvl7pPr>
            <a:lvl8pPr marL="3058583" indent="0">
              <a:buNone/>
              <a:defRPr sz="1529" b="1"/>
            </a:lvl8pPr>
            <a:lvl9pPr marL="3495522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36941" indent="0">
              <a:buNone/>
              <a:defRPr sz="1912" b="1"/>
            </a:lvl2pPr>
            <a:lvl3pPr marL="873880" indent="0">
              <a:buNone/>
              <a:defRPr sz="1720" b="1"/>
            </a:lvl3pPr>
            <a:lvl4pPr marL="1310821" indent="0">
              <a:buNone/>
              <a:defRPr sz="1529" b="1"/>
            </a:lvl4pPr>
            <a:lvl5pPr marL="1747762" indent="0">
              <a:buNone/>
              <a:defRPr sz="1529" b="1"/>
            </a:lvl5pPr>
            <a:lvl6pPr marL="2184701" indent="0">
              <a:buNone/>
              <a:defRPr sz="1529" b="1"/>
            </a:lvl6pPr>
            <a:lvl7pPr marL="2621642" indent="0">
              <a:buNone/>
              <a:defRPr sz="1529" b="1"/>
            </a:lvl7pPr>
            <a:lvl8pPr marL="3058583" indent="0">
              <a:buNone/>
              <a:defRPr sz="1529" b="1"/>
            </a:lvl8pPr>
            <a:lvl9pPr marL="3495522" indent="0">
              <a:buNone/>
              <a:defRPr sz="15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294"/>
            </a:lvl1pPr>
            <a:lvl2pPr>
              <a:defRPr sz="1912"/>
            </a:lvl2pPr>
            <a:lvl3pPr>
              <a:defRPr sz="1720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79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66235-D7CE-4905-A74D-91144C7A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51109-28B1-4514-B515-2B264B85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E3ECA-716E-4166-8991-32057133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DD03-3241-4111-8299-D3C708FB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2377B-C7F0-405D-85F0-DE7FD51C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F2305-EF3A-429B-AE05-A595B67F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BB61A-BACD-4D4F-AE09-FC3418B0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1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058"/>
            </a:lvl1pPr>
            <a:lvl2pPr>
              <a:defRPr sz="2676"/>
            </a:lvl2pPr>
            <a:lvl3pPr>
              <a:defRPr sz="2294"/>
            </a:lvl3pPr>
            <a:lvl4pPr>
              <a:defRPr sz="1912"/>
            </a:lvl4pPr>
            <a:lvl5pPr>
              <a:defRPr sz="1912"/>
            </a:lvl5pPr>
            <a:lvl6pPr>
              <a:defRPr sz="1912"/>
            </a:lvl6pPr>
            <a:lvl7pPr>
              <a:defRPr sz="1912"/>
            </a:lvl7pPr>
            <a:lvl8pPr>
              <a:defRPr sz="1912"/>
            </a:lvl8pPr>
            <a:lvl9pPr>
              <a:defRPr sz="19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338"/>
            </a:lvl1pPr>
            <a:lvl2pPr marL="436941" indent="0">
              <a:buNone/>
              <a:defRPr sz="1147"/>
            </a:lvl2pPr>
            <a:lvl3pPr marL="873880" indent="0">
              <a:buNone/>
              <a:defRPr sz="955"/>
            </a:lvl3pPr>
            <a:lvl4pPr marL="1310821" indent="0">
              <a:buNone/>
              <a:defRPr sz="860"/>
            </a:lvl4pPr>
            <a:lvl5pPr marL="1747762" indent="0">
              <a:buNone/>
              <a:defRPr sz="860"/>
            </a:lvl5pPr>
            <a:lvl6pPr marL="2184701" indent="0">
              <a:buNone/>
              <a:defRPr sz="860"/>
            </a:lvl6pPr>
            <a:lvl7pPr marL="2621642" indent="0">
              <a:buNone/>
              <a:defRPr sz="860"/>
            </a:lvl7pPr>
            <a:lvl8pPr marL="3058583" indent="0">
              <a:buNone/>
              <a:defRPr sz="860"/>
            </a:lvl8pPr>
            <a:lvl9pPr marL="3495522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9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058"/>
            </a:lvl1pPr>
            <a:lvl2pPr marL="436941" indent="0">
              <a:buNone/>
              <a:defRPr sz="2676"/>
            </a:lvl2pPr>
            <a:lvl3pPr marL="873880" indent="0">
              <a:buNone/>
              <a:defRPr sz="2294"/>
            </a:lvl3pPr>
            <a:lvl4pPr marL="1310821" indent="0">
              <a:buNone/>
              <a:defRPr sz="1912"/>
            </a:lvl4pPr>
            <a:lvl5pPr marL="1747762" indent="0">
              <a:buNone/>
              <a:defRPr sz="1912"/>
            </a:lvl5pPr>
            <a:lvl6pPr marL="2184701" indent="0">
              <a:buNone/>
              <a:defRPr sz="1912"/>
            </a:lvl6pPr>
            <a:lvl7pPr marL="2621642" indent="0">
              <a:buNone/>
              <a:defRPr sz="1912"/>
            </a:lvl7pPr>
            <a:lvl8pPr marL="3058583" indent="0">
              <a:buNone/>
              <a:defRPr sz="1912"/>
            </a:lvl8pPr>
            <a:lvl9pPr marL="3495522" indent="0">
              <a:buNone/>
              <a:defRPr sz="1912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38"/>
            </a:lvl1pPr>
            <a:lvl2pPr marL="436941" indent="0">
              <a:buNone/>
              <a:defRPr sz="1147"/>
            </a:lvl2pPr>
            <a:lvl3pPr marL="873880" indent="0">
              <a:buNone/>
              <a:defRPr sz="955"/>
            </a:lvl3pPr>
            <a:lvl4pPr marL="1310821" indent="0">
              <a:buNone/>
              <a:defRPr sz="860"/>
            </a:lvl4pPr>
            <a:lvl5pPr marL="1747762" indent="0">
              <a:buNone/>
              <a:defRPr sz="860"/>
            </a:lvl5pPr>
            <a:lvl6pPr marL="2184701" indent="0">
              <a:buNone/>
              <a:defRPr sz="860"/>
            </a:lvl6pPr>
            <a:lvl7pPr marL="2621642" indent="0">
              <a:buNone/>
              <a:defRPr sz="860"/>
            </a:lvl7pPr>
            <a:lvl8pPr marL="3058583" indent="0">
              <a:buNone/>
              <a:defRPr sz="860"/>
            </a:lvl8pPr>
            <a:lvl9pPr marL="3495522" indent="0">
              <a:buNone/>
              <a:defRPr sz="8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9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6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18" y="151900"/>
            <a:ext cx="8380963" cy="9152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19" y="991195"/>
            <a:ext cx="4229411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7823" y="991195"/>
            <a:ext cx="4230968" cy="25181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7823" y="3652326"/>
            <a:ext cx="4230968" cy="25196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24BDAD-B0C3-4831-B359-64841C939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08" tIns="43953" rIns="87908" bIns="4395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314AE-2368-437F-A8E2-1A4559FD2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08" tIns="43953" rIns="87908" bIns="4395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0794047-EF86-4F54-AAC3-7CA092B26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80140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20" y="151811"/>
            <a:ext cx="8380962" cy="9152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13" y="991195"/>
            <a:ext cx="4229411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7818" y="991195"/>
            <a:ext cx="4230968" cy="5180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12DC4-1B48-4EEB-BE8F-596BE4D255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47" tIns="43973" rIns="87947" bIns="4397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A398E4-72FB-4CBD-BB8E-5117D135F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946EA1-BB92-4DBE-B165-653F3F47E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048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5AF4-34D5-4869-8F73-8123F6FB2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7947" tIns="43973" rIns="87947" bIns="43973"/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CCC067-4AC9-40EB-A6A3-F12B65C99F7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87947" tIns="43973" rIns="87947" bIns="4397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5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F9D33D4-D518-4136-A04D-6F80A77CF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91339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184" y="4143375"/>
            <a:ext cx="7772089" cy="90786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89000" tIns="44501" rIns="89000" bIns="44501"/>
          <a:lstStyle/>
          <a:p>
            <a:endParaRPr lang="en-US" sz="4125">
              <a:solidFill>
                <a:srgbClr val="000000"/>
              </a:solidFill>
              <a:cs typeface="Angsana New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50" y="4357688"/>
            <a:ext cx="5497513" cy="609600"/>
          </a:xfrm>
        </p:spPr>
        <p:txBody>
          <a:bodyPr/>
          <a:lstStyle>
            <a:lvl1pPr marL="0" indent="0" algn="r">
              <a:buFont typeface="Wingdings" charset="2"/>
              <a:buNone/>
              <a:defRPr sz="2063" b="0"/>
            </a:lvl1pPr>
          </a:lstStyle>
          <a:p>
            <a:r>
              <a:rPr lang="th-TH"/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183" y="2143143"/>
            <a:ext cx="7772400" cy="1817688"/>
          </a:xfrm>
          <a:solidFill>
            <a:schemeClr val="bg1"/>
          </a:solidFill>
        </p:spPr>
        <p:txBody>
          <a:bodyPr/>
          <a:lstStyle>
            <a:lvl1pPr>
              <a:defRPr sz="3469"/>
            </a:lvl1pPr>
          </a:lstStyle>
          <a:p>
            <a:r>
              <a:rPr lang="th-TH" dirty="0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177" y="6247805"/>
            <a:ext cx="1906038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125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3785" y="6247805"/>
            <a:ext cx="2896431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25">
                <a:solidFill>
                  <a:srgbClr val="000000"/>
                </a:solidFill>
                <a:latin typeface="Verdana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2785" y="6247805"/>
            <a:ext cx="1906038" cy="4583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933" tIns="47468" rIns="94933" bIns="47468" numCol="1" anchor="t" anchorCtr="0" compatLnSpc="1">
            <a:prstTxWarp prst="textNoShape">
              <a:avLst/>
            </a:prstTxWarp>
          </a:bodyPr>
          <a:lstStyle>
            <a:lvl1pPr algn="r">
              <a:defRPr sz="1125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C37C41DD-6635-419F-A81B-1F1A20DD4547}" type="slidenum">
              <a:rPr lang="en-US" altLang="en-US">
                <a:cs typeface="Angsana New"/>
              </a:rPr>
              <a:pPr/>
              <a:t>‹#›</a:t>
            </a:fld>
            <a:endParaRPr lang="th-TH" altLang="en-US">
              <a:cs typeface="Angsana New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7" y="351591"/>
            <a:ext cx="969079" cy="129210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778149" y="351591"/>
            <a:ext cx="5679124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b="0" baseline="0" dirty="0">
                <a:latin typeface="+mj-lt"/>
              </a:rPr>
              <a:t>NWS Tsunami </a:t>
            </a:r>
            <a:r>
              <a:rPr lang="en-US" sz="1613" b="0" baseline="0" dirty="0" err="1">
                <a:latin typeface="+mj-lt"/>
              </a:rPr>
              <a:t>Hotwash</a:t>
            </a:r>
            <a:endParaRPr lang="en-US" sz="1613" b="0" baseline="0" dirty="0">
              <a:latin typeface="+mj-lt"/>
            </a:endParaRPr>
          </a:p>
          <a:p>
            <a:r>
              <a:rPr lang="en-US" sz="1613" b="0" baseline="0" dirty="0">
                <a:latin typeface="+mj-lt"/>
              </a:rPr>
              <a:t>January 19, 2022</a:t>
            </a:r>
            <a:endParaRPr lang="en-US" sz="1613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525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128" y="174213"/>
            <a:ext cx="7642097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597" y="174213"/>
            <a:ext cx="837069" cy="8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21344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8" y="120785"/>
            <a:ext cx="618030" cy="8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0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77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8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5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F47BA7-7393-42A4-9045-8C844E146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6815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EF40677-734F-4BCB-91DA-D34CD4EBC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84359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C6C1E4A1-25E3-4326-9A5E-ABCC8BD6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990600"/>
            <a:ext cx="7958137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91378" tIns="45690" rIns="91378" bIns="45690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MS PGothic" panose="020B0600070205080204" pitchFamily="34" charset="-128"/>
          <a:cs typeface="Angsana New" pitchFamily="18" charset="0"/>
        </a:defRPr>
      </a:lvl5pPr>
      <a:lvl6pPr marL="456891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91378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7067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827563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66725" indent="-46672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o"/>
        <a:defRPr sz="30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04875" indent="-4333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301750" indent="-3921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90688" indent="-3841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090738" indent="-39528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49388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006279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63170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920060" indent="-39819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1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2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72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63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55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44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36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27" algn="l" defTabSz="4568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127" y="151805"/>
            <a:ext cx="681439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44" tIns="47473" rIns="94944" bIns="4747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135" y="1294817"/>
            <a:ext cx="8435464" cy="548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944" tIns="47473" rIns="94944" bIns="474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91747" y="991195"/>
            <a:ext cx="7958956" cy="108645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89010" tIns="44506" rIns="89010" bIns="44506"/>
          <a:lstStyle/>
          <a:p>
            <a:endParaRPr lang="en-US" sz="4125">
              <a:solidFill>
                <a:srgbClr val="000000"/>
              </a:solidFill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88003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MS PGothic" pitchFamily="34" charset="-128"/>
          <a:cs typeface="Angsana New" pitchFamily="18" charset="0"/>
        </a:defRPr>
      </a:lvl5pPr>
      <a:lvl6pPr marL="445052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890100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35148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780198" algn="l" rtl="0" fontAlgn="base">
        <a:lnSpc>
          <a:spcPct val="110000"/>
        </a:lnSpc>
        <a:spcBef>
          <a:spcPct val="0"/>
        </a:spcBef>
        <a:spcAft>
          <a:spcPct val="0"/>
        </a:spcAft>
        <a:defRPr sz="328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55111" indent="-45511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906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881962" indent="-42238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719">
          <a:solidFill>
            <a:schemeClr val="tx1"/>
          </a:solidFill>
          <a:latin typeface="+mn-lt"/>
          <a:ea typeface="+mn-ea"/>
          <a:cs typeface="+mn-cs"/>
        </a:defRPr>
      </a:lvl2pPr>
      <a:lvl3pPr marL="1268655" indent="-38223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344">
          <a:solidFill>
            <a:schemeClr val="tx1"/>
          </a:solidFill>
          <a:latin typeface="+mn-lt"/>
          <a:ea typeface="+mn-ea"/>
          <a:cs typeface="+mn-cs"/>
        </a:defRPr>
      </a:lvl3pPr>
      <a:lvl4pPr marL="1647913" indent="-37479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344">
          <a:solidFill>
            <a:schemeClr val="tx1"/>
          </a:solidFill>
          <a:latin typeface="+mn-lt"/>
          <a:ea typeface="+mn-ea"/>
          <a:cs typeface="+mn-cs"/>
        </a:defRPr>
      </a:lvl4pPr>
      <a:lvl5pPr marL="2037582" indent="-38520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5pPr>
      <a:lvl6pPr marL="2483317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6pPr>
      <a:lvl7pPr marL="2928366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7pPr>
      <a:lvl8pPr marL="3373418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8pPr>
      <a:lvl9pPr marL="3818464" indent="-38787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344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1pPr>
      <a:lvl2pPr marL="445052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2pPr>
      <a:lvl3pPr marL="890100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3pPr>
      <a:lvl4pPr marL="133514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178019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225249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67029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115348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560397" algn="l" defTabSz="445052" rtl="0" eaLnBrk="1" latinLnBrk="0" hangingPunct="1"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"/>
            <a:ext cx="9144000" cy="199895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60000"/>
                  <a:lumOff val="40000"/>
                </a:schemeClr>
              </a:gs>
              <a:gs pos="88000">
                <a:srgbClr val="FFFF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13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058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8CE32-DB5F-2945-9703-2789E119CE03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255326"/>
            <a:ext cx="2895600" cy="444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6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C3B05-C0A9-1440-8BC3-B8BE7B422F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26861" y="-39691"/>
            <a:ext cx="4301468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51" b="0" i="0" kern="1100" spc="383" dirty="0">
                <a:solidFill>
                  <a:schemeClr val="bg1"/>
                </a:solidFill>
                <a:latin typeface="Arial"/>
              </a:rPr>
              <a:t>NOAA Center for Tsunami Research</a:t>
            </a:r>
          </a:p>
        </p:txBody>
      </p:sp>
      <p:pic>
        <p:nvPicPr>
          <p:cNvPr id="16" name="Picture 15" descr="noaa_logo_27x27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7344"/>
            <a:ext cx="186676" cy="1866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721476"/>
            <a:ext cx="9144000" cy="1365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5"/>
          </a:p>
        </p:txBody>
      </p:sp>
    </p:spTree>
    <p:extLst>
      <p:ext uri="{BB962C8B-B14F-4D97-AF65-F5344CB8AC3E}">
        <p14:creationId xmlns:p14="http://schemas.microsoft.com/office/powerpoint/2010/main" val="411460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</p:sldLayoutIdLst>
  <p:txStyles>
    <p:titleStyle>
      <a:lvl1pPr algn="ctr" defTabSz="436941" rtl="0" eaLnBrk="1" latinLnBrk="0" hangingPunct="1">
        <a:spcBef>
          <a:spcPct val="0"/>
        </a:spcBef>
        <a:buNone/>
        <a:defRPr sz="4205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27705" indent="-327705" algn="l" defTabSz="436941" rtl="0" eaLnBrk="1" latinLnBrk="0" hangingPunct="1">
        <a:spcBef>
          <a:spcPct val="20000"/>
        </a:spcBef>
        <a:buFont typeface="Arial"/>
        <a:buChar char="•"/>
        <a:defRPr sz="3058" kern="1200">
          <a:solidFill>
            <a:schemeClr val="tx1"/>
          </a:solidFill>
          <a:latin typeface="Arial"/>
          <a:ea typeface="+mn-ea"/>
          <a:cs typeface="Arial"/>
        </a:defRPr>
      </a:lvl1pPr>
      <a:lvl2pPr marL="710028" indent="-273088" algn="l" defTabSz="436941" rtl="0" eaLnBrk="1" latinLnBrk="0" hangingPunct="1">
        <a:spcBef>
          <a:spcPct val="20000"/>
        </a:spcBef>
        <a:buFont typeface="Arial"/>
        <a:buChar char="–"/>
        <a:defRPr sz="2676" kern="1200">
          <a:solidFill>
            <a:schemeClr val="tx1"/>
          </a:solidFill>
          <a:latin typeface="Arial"/>
          <a:ea typeface="+mn-ea"/>
          <a:cs typeface="Arial"/>
        </a:defRPr>
      </a:lvl2pPr>
      <a:lvl3pPr marL="1092351" indent="-218470" algn="l" defTabSz="436941" rtl="0" eaLnBrk="1" latinLnBrk="0" hangingPunct="1">
        <a:spcBef>
          <a:spcPct val="20000"/>
        </a:spcBef>
        <a:buFont typeface="Arial"/>
        <a:buChar char="•"/>
        <a:defRPr sz="2294" kern="1200">
          <a:solidFill>
            <a:schemeClr val="tx1"/>
          </a:solidFill>
          <a:latin typeface="Arial"/>
          <a:ea typeface="+mn-ea"/>
          <a:cs typeface="Arial"/>
        </a:defRPr>
      </a:lvl3pPr>
      <a:lvl4pPr marL="1529291" indent="-218470" algn="l" defTabSz="436941" rtl="0" eaLnBrk="1" latinLnBrk="0" hangingPunct="1">
        <a:spcBef>
          <a:spcPct val="20000"/>
        </a:spcBef>
        <a:buFont typeface="Arial"/>
        <a:buChar char="–"/>
        <a:defRPr sz="1912" kern="1200">
          <a:solidFill>
            <a:schemeClr val="tx1"/>
          </a:solidFill>
          <a:latin typeface="Arial"/>
          <a:ea typeface="+mn-ea"/>
          <a:cs typeface="Arial"/>
        </a:defRPr>
      </a:lvl4pPr>
      <a:lvl5pPr marL="1966232" indent="-218470" algn="l" defTabSz="436941" rtl="0" eaLnBrk="1" latinLnBrk="0" hangingPunct="1">
        <a:spcBef>
          <a:spcPct val="20000"/>
        </a:spcBef>
        <a:buFont typeface="Arial"/>
        <a:buChar char="»"/>
        <a:defRPr sz="1912" kern="1200">
          <a:solidFill>
            <a:schemeClr val="tx1"/>
          </a:solidFill>
          <a:latin typeface="Arial"/>
          <a:ea typeface="+mn-ea"/>
          <a:cs typeface="Arial"/>
        </a:defRPr>
      </a:lvl5pPr>
      <a:lvl6pPr marL="2403172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840112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277053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713993" indent="-218470" algn="l" defTabSz="436941" rtl="0" eaLnBrk="1" latinLnBrk="0" hangingPunct="1">
        <a:spcBef>
          <a:spcPct val="20000"/>
        </a:spcBef>
        <a:buFont typeface="Arial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1pPr>
      <a:lvl2pPr marL="43694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2pPr>
      <a:lvl3pPr marL="873880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3pPr>
      <a:lvl4pPr marL="131082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4pPr>
      <a:lvl5pPr marL="174776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5pPr>
      <a:lvl6pPr marL="2184701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6pPr>
      <a:lvl7pPr marL="262164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7pPr>
      <a:lvl8pPr marL="3058583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8pPr>
      <a:lvl9pPr marL="3495522" algn="l" defTabSz="436941" rtl="0" eaLnBrk="1" latinLnBrk="0" hangingPunct="1">
        <a:defRPr sz="17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65A259F-F3F4-4266-9648-538B9585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697163"/>
            <a:ext cx="7783513" cy="1133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000" b="1">
                <a:solidFill>
                  <a:schemeClr val="accent2"/>
                </a:solidFill>
              </a:rPr>
              <a:t>Tsunami Service Provider Report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b="1">
                <a:solidFill>
                  <a:schemeClr val="accent2"/>
                </a:solidFill>
              </a:rPr>
              <a:t>Pacific Tsunami Warning Center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3922DBB-0818-4ECC-9114-4771917DB6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55925" y="5381625"/>
            <a:ext cx="5497513" cy="14112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Charles McCreery, Director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NOAA Pacific Tsunami Warning Center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charles.mccreery@noaa.gov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1448F84-D5D0-4743-A92A-3DDA016C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/>
              <a:t>Continue Southern Atlantic Event Messages?</a:t>
            </a:r>
          </a:p>
        </p:txBody>
      </p:sp>
      <p:sp>
        <p:nvSpPr>
          <p:cNvPr id="11267" name="TextBox 4">
            <a:extLst>
              <a:ext uri="{FF2B5EF4-FFF2-40B4-BE49-F238E27FC236}">
                <a16:creationId xmlns:a16="http://schemas.microsoft.com/office/drawing/2014/main" id="{9C95391F-A3CD-4458-BBAA-56A583A61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47775"/>
            <a:ext cx="79470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7 of 16 Message Events were for Southern Atlantic Earthquakes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An unlikely Mw 8.5 is only 0.3-1m in Bermuda with 14-hr travel time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Make Southern Atlantic part of PTWS – much closer to Chile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b="1"/>
              <a:t>CARIBE-EWS still covered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E15E773C-CB4B-48DD-B494-8E8A2FB9D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r="1813"/>
          <a:stretch>
            <a:fillRect/>
          </a:stretch>
        </p:blipFill>
        <p:spPr bwMode="auto">
          <a:xfrm>
            <a:off x="2954338" y="2740025"/>
            <a:ext cx="5675312" cy="3829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2">
            <a:extLst>
              <a:ext uri="{FF2B5EF4-FFF2-40B4-BE49-F238E27FC236}">
                <a16:creationId xmlns:a16="http://schemas.microsoft.com/office/drawing/2014/main" id="{09E19221-B102-4DCC-A142-F3301006A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 r="50943"/>
          <a:stretch>
            <a:fillRect/>
          </a:stretch>
        </p:blipFill>
        <p:spPr bwMode="auto">
          <a:xfrm>
            <a:off x="573088" y="2740025"/>
            <a:ext cx="214153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2.  8/14/2021 Haiti Earthquake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Initial Information Statement for Mw=7.0 was upgraded after 50 minutes to a Threat Message for upgraded Mw=7.2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Epicenter on the narrow Tiburon Peninsula – had to check for tsunami waves on both sides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Small tsunami waves, &lt; 10 cm, recorded in Haiti and Mexico</a:t>
            </a:r>
          </a:p>
        </p:txBody>
      </p:sp>
    </p:spTree>
    <p:extLst>
      <p:ext uri="{BB962C8B-B14F-4D97-AF65-F5344CB8AC3E}">
        <p14:creationId xmlns:p14="http://schemas.microsoft.com/office/powerpoint/2010/main" val="117707270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8/14/21 Mw 7.2 Haiti Earthquake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F99AD-9272-43F0-B17C-42B2DB97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1" t="12813" r="13958" b="8029"/>
          <a:stretch/>
        </p:blipFill>
        <p:spPr>
          <a:xfrm>
            <a:off x="601778" y="1428752"/>
            <a:ext cx="7969018" cy="4210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93A62-6312-4324-80D3-FCBE55A9DEE7}"/>
              </a:ext>
            </a:extLst>
          </p:cNvPr>
          <p:cNvSpPr txBox="1"/>
          <p:nvPr/>
        </p:nvSpPr>
        <p:spPr>
          <a:xfrm>
            <a:off x="7324725" y="5143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F37AE-BDE6-4908-9FD1-F3191AEE6D2C}"/>
              </a:ext>
            </a:extLst>
          </p:cNvPr>
          <p:cNvSpPr txBox="1"/>
          <p:nvPr/>
        </p:nvSpPr>
        <p:spPr>
          <a:xfrm>
            <a:off x="601778" y="5829300"/>
            <a:ext cx="796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Modified Mercalli Intensity Contours – Maximum (orange) is 7.5</a:t>
            </a:r>
          </a:p>
        </p:txBody>
      </p:sp>
    </p:spTree>
    <p:extLst>
      <p:ext uri="{BB962C8B-B14F-4D97-AF65-F5344CB8AC3E}">
        <p14:creationId xmlns:p14="http://schemas.microsoft.com/office/powerpoint/2010/main" val="209400565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3.  1/15/2022 </a:t>
            </a:r>
            <a:r>
              <a:rPr lang="en-US" altLang="en-US" sz="2000" b="1" dirty="0" err="1"/>
              <a:t>Hunga</a:t>
            </a:r>
            <a:r>
              <a:rPr lang="en-US" altLang="en-US" sz="2000" b="1" dirty="0"/>
              <a:t> Tonga Volcano eruption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Explosive eruption of the </a:t>
            </a:r>
            <a:r>
              <a:rPr lang="en-US" altLang="en-US" dirty="0" err="1"/>
              <a:t>Hunga</a:t>
            </a:r>
            <a:r>
              <a:rPr lang="en-US" altLang="en-US" dirty="0"/>
              <a:t> Tonga – </a:t>
            </a:r>
            <a:r>
              <a:rPr lang="en-US" altLang="en-US" dirty="0" err="1"/>
              <a:t>Hunga</a:t>
            </a:r>
            <a:r>
              <a:rPr lang="en-US" altLang="en-US" dirty="0"/>
              <a:t> </a:t>
            </a:r>
            <a:r>
              <a:rPr lang="en-US" altLang="en-US" dirty="0" err="1"/>
              <a:t>Ha`apai</a:t>
            </a:r>
            <a:r>
              <a:rPr lang="en-US" altLang="en-US" dirty="0"/>
              <a:t> Volcano near Tonga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runups &gt; 10m in Tonga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waves generated and observed in all the world’s ocean basins by the atmospheric disturbance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Equivalent to the 1883 explosive eruption of Krakatau?</a:t>
            </a:r>
          </a:p>
        </p:txBody>
      </p:sp>
    </p:spTree>
    <p:extLst>
      <p:ext uri="{BB962C8B-B14F-4D97-AF65-F5344CB8AC3E}">
        <p14:creationId xmlns:p14="http://schemas.microsoft.com/office/powerpoint/2010/main" val="3522710860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 Awareness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714" t="11890" r="18455" b="2145"/>
          <a:stretch/>
        </p:blipFill>
        <p:spPr>
          <a:xfrm>
            <a:off x="977981" y="1214437"/>
            <a:ext cx="7188039" cy="5531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57625" y="5500687"/>
            <a:ext cx="1857375" cy="464486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14477" eaLnBrk="1" hangingPunct="1"/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Tonga – </a:t>
            </a:r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</a:t>
            </a:r>
            <a:r>
              <a:rPr lang="en-US" sz="1209" dirty="0" err="1">
                <a:solidFill>
                  <a:srgbClr val="000000"/>
                </a:solidFill>
                <a:latin typeface="Arial"/>
                <a:cs typeface="Angsana New"/>
              </a:rPr>
              <a:t>Ha`apai</a:t>
            </a:r>
            <a:r>
              <a:rPr lang="en-US" sz="1209" dirty="0">
                <a:solidFill>
                  <a:srgbClr val="000000"/>
                </a:solidFill>
                <a:latin typeface="Arial"/>
                <a:cs typeface="Angsana New"/>
              </a:rPr>
              <a:t> Volcano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696087" y="5253399"/>
            <a:ext cx="329718" cy="2472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2829478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218" y="428625"/>
            <a:ext cx="7355138" cy="546200"/>
          </a:xfrm>
        </p:spPr>
        <p:txBody>
          <a:bodyPr/>
          <a:lstStyle/>
          <a:p>
            <a:r>
              <a:rPr lang="en-US" sz="3000" dirty="0"/>
              <a:t>Tsunami</a:t>
            </a:r>
            <a:r>
              <a:rPr lang="en-US" sz="2957" dirty="0"/>
              <a:t> arrival at Nuku`alofa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20219" y="1285875"/>
            <a:ext cx="8061773" cy="6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803" tIns="31901" rIns="63803" bIns="31901" numCol="1" anchor="t" anchorCtr="0" compatLnSpc="1">
            <a:prstTxWarp prst="textNoShape">
              <a:avLst/>
            </a:prstTxWarp>
            <a:normAutofit/>
          </a:bodyPr>
          <a:lstStyle>
            <a:lvl1pPr marL="677249" indent="-677249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4325" b="1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1312443" indent="-6285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404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7880" indent="-568799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52252" indent="-55773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32116" indent="-573226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95412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687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9966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82238" indent="-577193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3488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14477">
              <a:buClr>
                <a:srgbClr val="CC0000"/>
              </a:buClr>
              <a:buNone/>
            </a:pPr>
            <a:r>
              <a:rPr lang="en-US" sz="1882" kern="0" dirty="0">
                <a:solidFill>
                  <a:srgbClr val="000000"/>
                </a:solidFill>
                <a:latin typeface="Arial"/>
                <a:cs typeface="Angsana New"/>
              </a:rPr>
              <a:t>Tsunami signal at Nuku`alofa following the explosive eruption of </a:t>
            </a:r>
            <a:r>
              <a:rPr lang="en-US" sz="1882" kern="0" dirty="0" err="1">
                <a:solidFill>
                  <a:srgbClr val="000000"/>
                </a:solidFill>
                <a:latin typeface="Arial"/>
                <a:cs typeface="Angsana New"/>
              </a:rPr>
              <a:t>Hunga</a:t>
            </a:r>
            <a:r>
              <a:rPr lang="en-US" sz="1882" kern="0" dirty="0">
                <a:solidFill>
                  <a:srgbClr val="000000"/>
                </a:solidFill>
                <a:latin typeface="Arial"/>
                <a:cs typeface="Angsana New"/>
              </a:rPr>
              <a:t> Tonga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48941" r="5852" b="1312"/>
          <a:stretch/>
        </p:blipFill>
        <p:spPr>
          <a:xfrm>
            <a:off x="312668" y="2819455"/>
            <a:ext cx="3699259" cy="233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 b="51669"/>
          <a:stretch/>
        </p:blipFill>
        <p:spPr>
          <a:xfrm>
            <a:off x="4172392" y="2819455"/>
            <a:ext cx="4439876" cy="23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9012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E6334A-F109-0F48-8F6D-4BE8A4DE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5" y="1104256"/>
            <a:ext cx="7380651" cy="56530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F81080-D8B1-4C4A-8881-070F39884A52}"/>
              </a:ext>
            </a:extLst>
          </p:cNvPr>
          <p:cNvSpPr txBox="1"/>
          <p:nvPr/>
        </p:nvSpPr>
        <p:spPr>
          <a:xfrm>
            <a:off x="1475864" y="197449"/>
            <a:ext cx="6562366" cy="4385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prstClr val="black"/>
                </a:solidFill>
                <a:latin typeface="Calibri"/>
              </a:rPr>
              <a:t>Modeled Tsunami Maximum Amplitude In the Pacific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3A689F-AAC2-8844-8CF5-3B8CE63334B1}"/>
              </a:ext>
            </a:extLst>
          </p:cNvPr>
          <p:cNvSpPr txBox="1"/>
          <p:nvPr/>
        </p:nvSpPr>
        <p:spPr>
          <a:xfrm>
            <a:off x="2181225" y="714375"/>
            <a:ext cx="4781552" cy="3520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b="1" dirty="0">
                <a:solidFill>
                  <a:prstClr val="black"/>
                </a:solidFill>
                <a:latin typeface="Calibri"/>
              </a:rPr>
              <a:t>Based on the Ocean Disturbance at the Volcano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6D0BF5-43B4-44A5-9D65-033AD34747A7}"/>
              </a:ext>
            </a:extLst>
          </p:cNvPr>
          <p:cNvCxnSpPr>
            <a:cxnSpLocks/>
          </p:cNvCxnSpPr>
          <p:nvPr/>
        </p:nvCxnSpPr>
        <p:spPr>
          <a:xfrm flipV="1">
            <a:off x="3525899" y="4286250"/>
            <a:ext cx="285750" cy="71437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65620C-7F16-4410-AA69-1AAC44187404}"/>
              </a:ext>
            </a:extLst>
          </p:cNvPr>
          <p:cNvSpPr txBox="1"/>
          <p:nvPr/>
        </p:nvSpPr>
        <p:spPr>
          <a:xfrm>
            <a:off x="3429000" y="3918186"/>
            <a:ext cx="11371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Tonga Ridge</a:t>
            </a:r>
          </a:p>
        </p:txBody>
      </p:sp>
    </p:spTree>
    <p:extLst>
      <p:ext uri="{BB962C8B-B14F-4D97-AF65-F5344CB8AC3E}">
        <p14:creationId xmlns:p14="http://schemas.microsoft.com/office/powerpoint/2010/main" val="2526060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57" dirty="0"/>
              <a:t>Sample Maximum Tsunami Amplitudes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154DB-0F4A-4119-B795-7EDAF39717DA}"/>
              </a:ext>
            </a:extLst>
          </p:cNvPr>
          <p:cNvSpPr txBox="1"/>
          <p:nvPr/>
        </p:nvSpPr>
        <p:spPr>
          <a:xfrm>
            <a:off x="785813" y="1500187"/>
            <a:ext cx="7230849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 eaLnBrk="1" hangingPunct="1"/>
            <a:endParaRPr lang="en-US" sz="1688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24754F-F02F-4106-ABE4-2CE04DA770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0187" y="1486958"/>
          <a:ext cx="5826126" cy="451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4688">
                  <a:extLst>
                    <a:ext uri="{9D8B030D-6E8A-4147-A177-3AD203B41FA5}">
                      <a16:colId xmlns:a16="http://schemas.microsoft.com/office/drawing/2014/main" val="849244987"/>
                    </a:ext>
                  </a:extLst>
                </a:gridCol>
                <a:gridCol w="1341438">
                  <a:extLst>
                    <a:ext uri="{9D8B030D-6E8A-4147-A177-3AD203B41FA5}">
                      <a16:colId xmlns:a16="http://schemas.microsoft.com/office/drawing/2014/main" val="3479679899"/>
                    </a:ext>
                  </a:extLst>
                </a:gridCol>
              </a:tblGrid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Gauge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Amplitude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689901451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Nuku`alofa, Tonga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93891154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Pago Pago, American Samoa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809651367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Vanuatu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1.41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64405826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Lifou</a:t>
                      </a:r>
                      <a:r>
                        <a:rPr lang="en-US" sz="1700" dirty="0"/>
                        <a:t>, New Caledonia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0.89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2245833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North Cape, New Zealand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0.69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637265949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Kushimoto</a:t>
                      </a:r>
                      <a:r>
                        <a:rPr lang="en-US" sz="1700" dirty="0"/>
                        <a:t>, Japan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0.96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22588135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Rarotonga, Cook Islands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0.90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1970135867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Kahului, Hawaii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0.83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845772439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Santa Cruz, Galapagos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0.75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1304807871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Coquimbo,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1.08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4180323646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/>
                        <a:t>Arica,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1.22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541662168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r>
                        <a:rPr lang="en-US" sz="1700" dirty="0" err="1"/>
                        <a:t>Chanaral</a:t>
                      </a:r>
                      <a:r>
                        <a:rPr lang="en-US" sz="1700" dirty="0"/>
                        <a:t>, Chile</a:t>
                      </a:r>
                    </a:p>
                  </a:txBody>
                  <a:tcPr marL="85725" marR="85725" marT="42863" marB="428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1.74 m</a:t>
                      </a:r>
                    </a:p>
                  </a:txBody>
                  <a:tcPr marL="85725" marR="85725" marT="42863" marB="42863"/>
                </a:tc>
                <a:extLst>
                  <a:ext uri="{0D108BD9-81ED-4DB2-BD59-A6C34878D82A}">
                    <a16:rowId xmlns:a16="http://schemas.microsoft.com/office/drawing/2014/main" val="20536465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EED453-36B1-4C1D-803C-436B72973694}"/>
              </a:ext>
            </a:extLst>
          </p:cNvPr>
          <p:cNvSpPr txBox="1"/>
          <p:nvPr/>
        </p:nvSpPr>
        <p:spPr>
          <a:xfrm>
            <a:off x="7312667" y="1846436"/>
            <a:ext cx="386709" cy="2117782"/>
          </a:xfrm>
          <a:prstGeom prst="rect">
            <a:avLst/>
          </a:prstGeom>
          <a:solidFill>
            <a:srgbClr val="FFCC66"/>
          </a:solidFill>
        </p:spPr>
        <p:txBody>
          <a:bodyPr vert="vert" wrap="square" rtlCol="0">
            <a:spAutoFit/>
          </a:bodyPr>
          <a:lstStyle/>
          <a:p>
            <a:pPr algn="ctr" defTabSz="857250" eaLnBrk="1" hangingPunct="1"/>
            <a:r>
              <a:rPr lang="en-US" sz="1313" dirty="0">
                <a:solidFill>
                  <a:srgbClr val="000000"/>
                </a:solidFill>
                <a:latin typeface="Arial"/>
                <a:cs typeface="Angsana New"/>
              </a:rPr>
              <a:t>West of Tonga 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8CEC8-8240-451F-B5C4-4C2F2F675447}"/>
              </a:ext>
            </a:extLst>
          </p:cNvPr>
          <p:cNvSpPr txBox="1"/>
          <p:nvPr/>
        </p:nvSpPr>
        <p:spPr>
          <a:xfrm>
            <a:off x="7312667" y="4022426"/>
            <a:ext cx="386709" cy="2049761"/>
          </a:xfrm>
          <a:prstGeom prst="rect">
            <a:avLst/>
          </a:prstGeom>
          <a:solidFill>
            <a:srgbClr val="99CCFF"/>
          </a:solidFill>
        </p:spPr>
        <p:txBody>
          <a:bodyPr vert="vert" wrap="square" rtlCol="0">
            <a:spAutoFit/>
          </a:bodyPr>
          <a:lstStyle/>
          <a:p>
            <a:pPr algn="ctr" defTabSz="857250" eaLnBrk="1" hangingPunct="1"/>
            <a:r>
              <a:rPr lang="en-US" sz="1313" dirty="0">
                <a:solidFill>
                  <a:srgbClr val="000000"/>
                </a:solidFill>
                <a:latin typeface="Arial"/>
                <a:cs typeface="Angsana New"/>
              </a:rPr>
              <a:t>East of Tonga Ridge</a:t>
            </a:r>
          </a:p>
        </p:txBody>
      </p:sp>
    </p:spTree>
    <p:extLst>
      <p:ext uri="{BB962C8B-B14F-4D97-AF65-F5344CB8AC3E}">
        <p14:creationId xmlns:p14="http://schemas.microsoft.com/office/powerpoint/2010/main" val="1853693790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94CC37-6846-D34F-9495-169D8EF66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7" t="2988" r="20000" b="22872"/>
          <a:stretch/>
        </p:blipFill>
        <p:spPr>
          <a:xfrm>
            <a:off x="1131984" y="1143000"/>
            <a:ext cx="6880033" cy="5594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C23BA2-864E-7945-8997-548F4992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63" y="6023375"/>
            <a:ext cx="524387" cy="526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58ABB9-127F-46C7-B809-DE7D3F0121FD}"/>
              </a:ext>
            </a:extLst>
          </p:cNvPr>
          <p:cNvSpPr txBox="1"/>
          <p:nvPr/>
        </p:nvSpPr>
        <p:spPr>
          <a:xfrm>
            <a:off x="1475864" y="197449"/>
            <a:ext cx="6562366" cy="43858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prstClr val="black"/>
                </a:solidFill>
                <a:latin typeface="Calibri"/>
              </a:rPr>
              <a:t>Modeled Tsunami Maximum Amplitude In the Pacific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E38E7-70AB-4756-8554-4CE4F96B8BFF}"/>
              </a:ext>
            </a:extLst>
          </p:cNvPr>
          <p:cNvSpPr txBox="1"/>
          <p:nvPr/>
        </p:nvSpPr>
        <p:spPr>
          <a:xfrm>
            <a:off x="2357437" y="714375"/>
            <a:ext cx="4429127" cy="35208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3694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b="1" dirty="0">
                <a:solidFill>
                  <a:prstClr val="black"/>
                </a:solidFill>
                <a:latin typeface="Calibri"/>
              </a:rPr>
              <a:t>Based on Atmospheric Pressure Wave Forcing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0F0F27-F1A2-4758-B7EF-84014F7DDA5F}"/>
              </a:ext>
            </a:extLst>
          </p:cNvPr>
          <p:cNvSpPr>
            <a:spLocks noChangeAspect="1"/>
          </p:cNvSpPr>
          <p:nvPr/>
        </p:nvSpPr>
        <p:spPr>
          <a:xfrm>
            <a:off x="3681544" y="4429125"/>
            <a:ext cx="111443" cy="11144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1" hangingPunct="1"/>
            <a:endParaRPr lang="en-US" sz="412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FF26B-9B9A-48D1-B730-0218218A3A1B}"/>
              </a:ext>
            </a:extLst>
          </p:cNvPr>
          <p:cNvSpPr txBox="1"/>
          <p:nvPr/>
        </p:nvSpPr>
        <p:spPr>
          <a:xfrm>
            <a:off x="2435674" y="4513117"/>
            <a:ext cx="10715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Volcano</a:t>
            </a:r>
            <a:endParaRPr lang="en-US" sz="1688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4AA595-6526-4888-AA8A-C6D6A4D3C784}"/>
              </a:ext>
            </a:extLst>
          </p:cNvPr>
          <p:cNvCxnSpPr>
            <a:cxnSpLocks/>
          </p:cNvCxnSpPr>
          <p:nvPr/>
        </p:nvCxnSpPr>
        <p:spPr>
          <a:xfrm flipV="1">
            <a:off x="3326500" y="4513117"/>
            <a:ext cx="348169" cy="130321"/>
          </a:xfrm>
          <a:prstGeom prst="straightConnector1">
            <a:avLst/>
          </a:prstGeom>
          <a:ln w="19050">
            <a:solidFill>
              <a:srgbClr val="000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3DC40-3D15-4C60-9937-399AE62B0278}"/>
              </a:ext>
            </a:extLst>
          </p:cNvPr>
          <p:cNvCxnSpPr>
            <a:cxnSpLocks/>
          </p:cNvCxnSpPr>
          <p:nvPr/>
        </p:nvCxnSpPr>
        <p:spPr>
          <a:xfrm flipV="1">
            <a:off x="3674669" y="4154252"/>
            <a:ext cx="285750" cy="71437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6E97A7-C5E1-46AC-8B2B-4056468EF968}"/>
              </a:ext>
            </a:extLst>
          </p:cNvPr>
          <p:cNvSpPr txBox="1"/>
          <p:nvPr/>
        </p:nvSpPr>
        <p:spPr>
          <a:xfrm>
            <a:off x="3577770" y="3786188"/>
            <a:ext cx="11371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 eaLnBrk="1" hangingPunct="1"/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Tonga Ridge</a:t>
            </a:r>
          </a:p>
        </p:txBody>
      </p:sp>
    </p:spTree>
    <p:extLst>
      <p:ext uri="{BB962C8B-B14F-4D97-AF65-F5344CB8AC3E}">
        <p14:creationId xmlns:p14="http://schemas.microsoft.com/office/powerpoint/2010/main" val="304278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PTWC 1/15/21 </a:t>
            </a:r>
            <a:r>
              <a:rPr lang="en-US" altLang="en-US" sz="2800" dirty="0" err="1"/>
              <a:t>Hunga</a:t>
            </a:r>
            <a:r>
              <a:rPr lang="en-US" altLang="en-US" sz="2800" dirty="0"/>
              <a:t> Tonga Response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09675"/>
            <a:ext cx="7947025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sz="2000" b="1" dirty="0"/>
              <a:t>During Event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detected quickly, but no automatic threat area or Pacific forecast since not an earthquake source and no earthquake parameters.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Could use fake earthquake parameters to generate PTWS text messages and threat areas and manually modify messages for the volcano source.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But dissemination problematic due to website expecting earthquake parameters. Ad hoc alternate dissemination methods had problems.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Information statements issued for the Caribbean when tsunami waves were observed there from atmospheric pressure wave</a:t>
            </a:r>
          </a:p>
          <a:p>
            <a:pPr marL="0" indent="0">
              <a:spcBef>
                <a:spcPts val="600"/>
              </a:spcBef>
              <a:defRPr/>
            </a:pPr>
            <a:r>
              <a:rPr lang="en-US" altLang="en-US" sz="2000" b="1" dirty="0"/>
              <a:t>After Event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PTWS message code modified to handle any future </a:t>
            </a:r>
            <a:r>
              <a:rPr lang="en-US" altLang="en-US" dirty="0" err="1"/>
              <a:t>Hunga</a:t>
            </a:r>
            <a:r>
              <a:rPr lang="en-US" altLang="en-US" dirty="0"/>
              <a:t> Tonga tsunami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Forecast will be based on scaled 1/15/21 gauge amplitudes </a:t>
            </a:r>
          </a:p>
          <a:p>
            <a:pPr marL="0" indent="0">
              <a:spcBef>
                <a:spcPts val="2400"/>
              </a:spcBef>
              <a:defRPr/>
            </a:pPr>
            <a:r>
              <a:rPr lang="en-US" altLang="en-US" sz="2000" b="1" dirty="0">
                <a:solidFill>
                  <a:srgbClr val="C00000"/>
                </a:solidFill>
              </a:rPr>
              <a:t>Could this strategy be applied to any volcano using pre-run simulations and scaling to observations?</a:t>
            </a:r>
            <a:endParaRPr lang="en-US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65095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Seismic – 6/5/22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F9A7B-842D-426A-BF5F-6730219C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5555" r="16567" b="12793"/>
          <a:stretch/>
        </p:blipFill>
        <p:spPr>
          <a:xfrm>
            <a:off x="638175" y="1257300"/>
            <a:ext cx="7867650" cy="4838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5229225" y="1390650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Snapshot on 6/5/22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White Dots are Active</a:t>
            </a:r>
          </a:p>
        </p:txBody>
      </p:sp>
    </p:spTree>
    <p:extLst>
      <p:ext uri="{BB962C8B-B14F-4D97-AF65-F5344CB8AC3E}">
        <p14:creationId xmlns:p14="http://schemas.microsoft.com/office/powerpoint/2010/main" val="3350260461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 err="1"/>
              <a:t>Noteable</a:t>
            </a:r>
            <a:r>
              <a:rPr lang="en-US" altLang="en-US" sz="2800" dirty="0"/>
              <a:t> Operational Issues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381125"/>
            <a:ext cx="7947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b="1" dirty="0"/>
              <a:t>COVID-19 Status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Several infections of Duty Staff, but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interruption of operations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Now welcoming visitors on official business</a:t>
            </a:r>
          </a:p>
          <a:p>
            <a:pPr marL="0" indent="0">
              <a:spcBef>
                <a:spcPts val="1800"/>
              </a:spcBef>
              <a:defRPr/>
            </a:pPr>
            <a:r>
              <a:rPr lang="en-US" altLang="en-US" b="1" dirty="0"/>
              <a:t>No significant PTWC outages due to any other causes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64156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34ACE3C-4020-42DE-95CC-92949A276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44713"/>
            <a:ext cx="7204075" cy="168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600" b="1">
                <a:solidFill>
                  <a:srgbClr val="CC0000"/>
                </a:solidFill>
              </a:rPr>
              <a:t>Thank You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E99AE69-028D-4656-B59B-C7F7DFE42E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19400" y="5087938"/>
            <a:ext cx="5497513" cy="1411287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Charles McCreery, Chair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NOAA Pacific Tsunami Warning Center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charles.mccreery@noaa.gov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F9A7B-842D-426A-BF5F-6730219C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5555" r="16567" b="12793"/>
          <a:stretch/>
        </p:blipFill>
        <p:spPr>
          <a:xfrm>
            <a:off x="638175" y="1257300"/>
            <a:ext cx="7867650" cy="4838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7ABFC-DDE3-4CC2-A316-B2AA9EF5D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5679" r="20921" b="3745"/>
          <a:stretch/>
        </p:blipFill>
        <p:spPr>
          <a:xfrm>
            <a:off x="638175" y="1286933"/>
            <a:ext cx="7867650" cy="48090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Seismic – 1/30/23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5229225" y="1390650"/>
            <a:ext cx="31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Snapshot on 1/30/23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White Dots are Active</a:t>
            </a:r>
          </a:p>
        </p:txBody>
      </p:sp>
    </p:spTree>
    <p:extLst>
      <p:ext uri="{BB962C8B-B14F-4D97-AF65-F5344CB8AC3E}">
        <p14:creationId xmlns:p14="http://schemas.microsoft.com/office/powerpoint/2010/main" val="2370265019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Sea Level – 6/5/22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036BE-4DC9-4B36-8BD1-91040338C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" b="17350"/>
          <a:stretch/>
        </p:blipFill>
        <p:spPr>
          <a:xfrm>
            <a:off x="1252803" y="1218669"/>
            <a:ext cx="6672263" cy="5376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1235868" y="4740057"/>
            <a:ext cx="179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Snapshot on 6/5/22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White/Green/Blue Dots are Active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CDC93-4237-41EA-95F7-199A5594FCBC}"/>
              </a:ext>
            </a:extLst>
          </p:cNvPr>
          <p:cNvSpPr txBox="1"/>
          <p:nvPr/>
        </p:nvSpPr>
        <p:spPr>
          <a:xfrm>
            <a:off x="4904581" y="2421523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Large Dots are DARTs</a:t>
            </a:r>
          </a:p>
        </p:txBody>
      </p:sp>
    </p:spTree>
    <p:extLst>
      <p:ext uri="{BB962C8B-B14F-4D97-AF65-F5344CB8AC3E}">
        <p14:creationId xmlns:p14="http://schemas.microsoft.com/office/powerpoint/2010/main" val="100002838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85725"/>
            <a:ext cx="8174037" cy="914400"/>
          </a:xfrm>
        </p:spPr>
        <p:txBody>
          <a:bodyPr/>
          <a:lstStyle/>
          <a:p>
            <a:r>
              <a:rPr lang="en-US" altLang="en-US" sz="2800" dirty="0"/>
              <a:t>Sensing Network: Sea Level – 1/30/23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036BE-4DC9-4B36-8BD1-91040338C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" b="17350"/>
          <a:stretch/>
        </p:blipFill>
        <p:spPr>
          <a:xfrm>
            <a:off x="1235869" y="1252537"/>
            <a:ext cx="6672263" cy="5376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A4EF6-4D0D-4AA4-B489-D195B7277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t="4702" r="2538" b="16338"/>
          <a:stretch/>
        </p:blipFill>
        <p:spPr>
          <a:xfrm>
            <a:off x="1263649" y="1252536"/>
            <a:ext cx="6672263" cy="5376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8A035-6826-4632-8613-73520103F88C}"/>
              </a:ext>
            </a:extLst>
          </p:cNvPr>
          <p:cNvSpPr txBox="1"/>
          <p:nvPr/>
        </p:nvSpPr>
        <p:spPr>
          <a:xfrm>
            <a:off x="1235868" y="4740057"/>
            <a:ext cx="179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Snapshot on 1/30/23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White/Green/Blue Dots are Active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CDC93-4237-41EA-95F7-199A5594FCBC}"/>
              </a:ext>
            </a:extLst>
          </p:cNvPr>
          <p:cNvSpPr txBox="1"/>
          <p:nvPr/>
        </p:nvSpPr>
        <p:spPr>
          <a:xfrm>
            <a:off x="4904581" y="2421523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Large Dots are DARTs</a:t>
            </a:r>
          </a:p>
        </p:txBody>
      </p:sp>
    </p:spTree>
    <p:extLst>
      <p:ext uri="{BB962C8B-B14F-4D97-AF65-F5344CB8AC3E}">
        <p14:creationId xmlns:p14="http://schemas.microsoft.com/office/powerpoint/2010/main" val="594411035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AFB01D6A-22DE-45C2-A8A3-8AAE640C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133350"/>
            <a:ext cx="8174037" cy="914400"/>
          </a:xfrm>
        </p:spPr>
        <p:txBody>
          <a:bodyPr/>
          <a:lstStyle/>
          <a:p>
            <a:r>
              <a:rPr lang="en-US" altLang="en-US" sz="2800" dirty="0"/>
              <a:t>9 Message Events: 04/25/2021 – 01/30/2022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120C08-4F22-40C5-AAE7-17F71CE9E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24913"/>
              </p:ext>
            </p:extLst>
          </p:nvPr>
        </p:nvGraphicFramePr>
        <p:xfrm>
          <a:off x="612775" y="1176338"/>
          <a:ext cx="7972426" cy="345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9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5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2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9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955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 EARTHQUAKE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PARAMETERS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3" marR="91453" marT="45725" marB="45725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PRODUCTS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3" marR="91453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 Time (UTC)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Depth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marL="91453" marR="91453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Elapsed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53" marR="91453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00:13:27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00:48:59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00:49:52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01:48:52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08/16/2021 11:10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08/22/2021 00:45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00:08:57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08/22/2021 21:33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00:11:03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01/15/2022 04:26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14:52:40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01/15/2022 04:26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15:08:47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03/22/2022 16:35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NORTHERN_MID-ATLANTIC_RIDGE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00:10:57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09/04/2022 09:42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CENTRAL_MID-ATLANTIC_RIDGE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00:28:21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8031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09/29/2022 03:03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EAST_OF_THE_SOUTH_SANDWICH ISLANDS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19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00:10:46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99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345362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B0A8883-D15C-47DA-BE3E-7DADBE99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52438"/>
            <a:ext cx="8174037" cy="5603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800"/>
              <a:t>Message Events – Key Performance Indicators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CCCBE5-CF56-4D01-978F-DE0066A8C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60897"/>
              </p:ext>
            </p:extLst>
          </p:nvPr>
        </p:nvGraphicFramePr>
        <p:xfrm>
          <a:off x="455613" y="1176338"/>
          <a:ext cx="8232778" cy="3650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5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6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4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57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 EARTHQUAKE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PARAMETERS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PTWC</a:t>
                      </a:r>
                      <a:r>
                        <a:rPr lang="en-US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PRODUCTS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6" marR="91446" marT="45721" marB="4572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USGS PARAMETERS</a:t>
                      </a:r>
                    </a:p>
                  </a:txBody>
                  <a:tcPr marL="91461" marR="91461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6" marR="91446" marT="45728" marB="4572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Origin Time (UTC)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Elapsed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min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∆Mw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ctr" defTabSz="456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∆Dep</a:t>
                      </a: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1461" marR="91461" marT="45728" marB="45728" anchor="ctr"/>
                </a:tc>
                <a:tc>
                  <a:txBody>
                    <a:bodyPr/>
                    <a:lstStyle/>
                    <a:p>
                      <a:pPr marL="0" marR="0" lvl="0" indent="0" algn="ctr" defTabSz="456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∆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</a:t>
                      </a:r>
                      <a:endParaRPr lang="en-US" sz="13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(km)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91461" marR="91461" marT="45728" marB="4572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00:13:27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8/12/2021 18:32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00:48:59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</a:t>
                      </a:r>
                    </a:p>
                  </a:txBody>
                  <a:tcPr marL="7620" marR="7620" marT="7620" marB="0" anchor="b">
                    <a:solidFill>
                      <a:srgbClr val="FF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00:09:39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00:49:52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8/14/2021 12:29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THREAT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01:48:52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8/16/2021 11:10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00:09:58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00:45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00:08:57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8/22/2021 21:33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SOUTH_SANDWICH_ISLANDS_REGION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00:11:03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14:52:40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1/15/2022 04:26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TONGA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15:08:47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3/22/2022 16:35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NORTHERN_MID-ATLANTIC_RIDGE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00:10:57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9/04/2022 09:42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CENTRAL_MID-ATLANTIC_RIDGE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00:29:21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463040"/>
                  </a:ext>
                </a:extLst>
              </a:tr>
              <a:tr h="2057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9/29/2022 03:03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EAST_OF_SOUTH_SANDWICH ISLANDS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</a:t>
                      </a:r>
                    </a:p>
                  </a:txBody>
                  <a:tcPr marL="7621" marR="7621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00:10:40</a:t>
                      </a: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048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3 </a:t>
            </a:r>
            <a:r>
              <a:rPr lang="en-US" altLang="en-US" sz="2800" dirty="0" err="1"/>
              <a:t>Noteable</a:t>
            </a:r>
            <a:r>
              <a:rPr lang="en-US" altLang="en-US" sz="2800" dirty="0"/>
              <a:t> Events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266825"/>
            <a:ext cx="794702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altLang="en-US" sz="2000" b="1" dirty="0"/>
              <a:t>1.  8/12/2021 South Sandwich Islands Earthquake and Tsunami</a:t>
            </a:r>
            <a:endParaRPr lang="en-US" altLang="en-US" sz="20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Multiple events – largest was an 8.1 – not quickly understood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Only one nearby sea level gauge – South Georgia Island (UK)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Amplitudes greater than 0.6m were recorded at South Georgia Island, in Argentina, and in South Africa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was also widely recorded in the Pacific and Indian Oceans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tsunami alerting system for southern Atlantic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ICG/PTWS has agreed to include this source region in its Seismic Source Zone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TOWS-WG recommends to explore expanding tsunami warning system coverage to southern Atlantic</a:t>
            </a:r>
          </a:p>
        </p:txBody>
      </p:sp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C5BC471F-A9C2-4B0A-8B06-6835941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438150"/>
            <a:ext cx="8174037" cy="582613"/>
          </a:xfrm>
        </p:spPr>
        <p:txBody>
          <a:bodyPr/>
          <a:lstStyle/>
          <a:p>
            <a:r>
              <a:rPr lang="en-US" altLang="en-US" sz="2800" dirty="0"/>
              <a:t>RIFT Simulation of 8/12/21 Tsunami</a:t>
            </a:r>
          </a:p>
        </p:txBody>
      </p:sp>
      <p:sp>
        <p:nvSpPr>
          <p:cNvPr id="10243" name="TextBox 4">
            <a:extLst>
              <a:ext uri="{FF2B5EF4-FFF2-40B4-BE49-F238E27FC236}">
                <a16:creationId xmlns:a16="http://schemas.microsoft.com/office/drawing/2014/main" id="{E037B1CA-E0D6-4F6A-B77F-95757D5B0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381125"/>
            <a:ext cx="7947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en-US" altLang="en-US" b="1" dirty="0"/>
              <a:t>8/12/2021 South Sandwich Islands Earthquake and Tsunami</a:t>
            </a:r>
            <a:endParaRPr lang="en-US" altLang="en-US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Multiple events – largest was an 8.1 – not quickly understood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Only one nearby sea level gauge – South Georgia Island (UK)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Tsunami was produced and recorded in Atlantic, Pacific and Indian Oceans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Amplitudes greater than 0.6m were recorded at South Georgia Island, in Argentina, and in South Africa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No tsunami alerting system for southern Atlantic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ICG/PTWS has agreed to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43F530-64DA-4895-892E-641FEE59140D}"/>
              </a:ext>
            </a:extLst>
          </p:cNvPr>
          <p:cNvGrpSpPr>
            <a:grpSpLocks noChangeAspect="1"/>
          </p:cNvGrpSpPr>
          <p:nvPr/>
        </p:nvGrpSpPr>
        <p:grpSpPr>
          <a:xfrm>
            <a:off x="696898" y="1255394"/>
            <a:ext cx="7750205" cy="5362341"/>
            <a:chOff x="0" y="0"/>
            <a:chExt cx="7810502" cy="5400420"/>
          </a:xfrm>
          <a:solidFill>
            <a:sysClr val="windowText" lastClr="000000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683ADA-BF8D-48C7-9C5F-4F6404410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07" t="510" r="3499" b="55163"/>
            <a:stretch/>
          </p:blipFill>
          <p:spPr bwMode="auto">
            <a:xfrm>
              <a:off x="1" y="0"/>
              <a:ext cx="3912108" cy="47558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587B16-5363-4AA9-A48E-13943163B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" t="510" r="48459" b="55092"/>
            <a:stretch/>
          </p:blipFill>
          <p:spPr bwMode="auto">
            <a:xfrm>
              <a:off x="3912110" y="0"/>
              <a:ext cx="3898392" cy="47634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AED78D-676D-4665-AB33-7BFC9B970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6" t="44482" r="-1523" b="49410"/>
            <a:stretch/>
          </p:blipFill>
          <p:spPr bwMode="auto">
            <a:xfrm>
              <a:off x="0" y="4755832"/>
              <a:ext cx="7810502" cy="644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5221318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smtClean="0">
            <a:latin typeface="+mn-lt"/>
          </a:defRPr>
        </a:defPPr>
      </a:lstStyle>
    </a:tx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CT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SOP BKK Template</Template>
  <TotalTime>15732</TotalTime>
  <Words>1189</Words>
  <Application>Microsoft Office PowerPoint</Application>
  <PresentationFormat>On-screen Show (4:3)</PresentationFormat>
  <Paragraphs>372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MS PGothic</vt:lpstr>
      <vt:lpstr>MS PGothic</vt:lpstr>
      <vt:lpstr>Angsana New</vt:lpstr>
      <vt:lpstr>Arial</vt:lpstr>
      <vt:lpstr>Calibri</vt:lpstr>
      <vt:lpstr>Times New Roman</vt:lpstr>
      <vt:lpstr>Verdana</vt:lpstr>
      <vt:lpstr>Wingdings</vt:lpstr>
      <vt:lpstr>6_ITTI.McKinnie</vt:lpstr>
      <vt:lpstr>9_ITTI.McKinnie</vt:lpstr>
      <vt:lpstr>NCTR</vt:lpstr>
      <vt:lpstr>PowerPoint Presentation</vt:lpstr>
      <vt:lpstr>Sensing Network: Seismic – 6/5/22</vt:lpstr>
      <vt:lpstr>Sensing Network: Seismic – 1/30/23</vt:lpstr>
      <vt:lpstr>Sensing Network: Sea Level – 6/5/22</vt:lpstr>
      <vt:lpstr>Sensing Network: Sea Level – 1/30/23</vt:lpstr>
      <vt:lpstr>9 Message Events: 04/25/2021 – 01/30/2022</vt:lpstr>
      <vt:lpstr>Message Events – Key Performance Indicators</vt:lpstr>
      <vt:lpstr>3 Noteable Events</vt:lpstr>
      <vt:lpstr>RIFT Simulation of 8/12/21 Tsunami</vt:lpstr>
      <vt:lpstr>Continue Southern Atlantic Event Messages?</vt:lpstr>
      <vt:lpstr>3 Noteable Events</vt:lpstr>
      <vt:lpstr>8/14/21 Mw 7.2 Haiti Earthquake</vt:lpstr>
      <vt:lpstr>3 Noteable Events</vt:lpstr>
      <vt:lpstr>Geographic Awareness</vt:lpstr>
      <vt:lpstr>Tsunami arrival at Nuku`alofa</vt:lpstr>
      <vt:lpstr>PowerPoint Presentation</vt:lpstr>
      <vt:lpstr>Sample Maximum Tsunami Amplitudes</vt:lpstr>
      <vt:lpstr>PowerPoint Presentation</vt:lpstr>
      <vt:lpstr>PTWC 1/15/21 Hunga Tonga Response</vt:lpstr>
      <vt:lpstr>Noteable Operational Issues</vt:lpstr>
      <vt:lpstr>PowerPoint Presentation</vt:lpstr>
    </vt:vector>
  </TitlesOfParts>
  <Company>Pacific Tsunami Warning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from Past Tsunami</dc:title>
  <dc:creator>Charles McCreery</dc:creator>
  <cp:lastModifiedBy>cmccreery</cp:lastModifiedBy>
  <cp:revision>193</cp:revision>
  <dcterms:created xsi:type="dcterms:W3CDTF">2008-05-03T16:04:58Z</dcterms:created>
  <dcterms:modified xsi:type="dcterms:W3CDTF">2023-01-31T02:51:18Z</dcterms:modified>
</cp:coreProperties>
</file>