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09" r:id="rId3"/>
    <p:sldId id="261" r:id="rId4"/>
    <p:sldId id="285" r:id="rId5"/>
    <p:sldId id="286" r:id="rId6"/>
    <p:sldId id="312" r:id="rId7"/>
  </p:sldIdLst>
  <p:sldSz cx="12192000" cy="6858000"/>
  <p:notesSz cx="6858000" cy="91440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13" d="100"/>
          <a:sy n="113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642AC-9B48-D74C-87C1-C5E631BE63AD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8269A-53A9-944A-BD57-040B6CA7B135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96837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3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3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1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2F6BD-2D25-93EA-542E-AB062AB71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B068D-A72F-4BD9-9061-E7CB1136E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A5CB-1859-22A8-3276-F6C415D3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6DC9A-A8CF-ADF8-524D-6717A163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1B6FF-AAAB-C349-5AEC-753FDAA3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54694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76BA-145D-2188-8B46-F3DB5C23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18439-1153-51C2-883B-6AFA572A2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671CC-B8D7-C7C8-198E-E8A7D2D8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51A7C-471C-D831-12FA-61A6E403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DCFDA-DFCE-8FD6-C96B-7072DA9F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1113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94CE4-E241-713C-75FE-07DC8E8B2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F855A-DDFB-0897-C784-5504E9514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9F90-0A78-7E02-2C60-313716F1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20C07-70DD-BE51-9C88-9FA42C7C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145B-5A5A-8141-4C1D-DF0D720B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03092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576D7-3115-DF8D-82D2-F734EDFC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B297-C303-D81A-9087-445C47933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07E79-1C6F-7EFA-0897-60DF124C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87A01-AED4-55BF-89AC-C99A02E6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61B2C-07F7-779A-0249-940C1624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48804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C659-39F9-60FF-25C5-842CF4CD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7ED5B-C66F-40DE-78D7-E8D3BEE9E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547F-3B53-B52B-7921-C0A559E4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5B6BA-230E-BB62-0252-FAA156F9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0CA6-02D5-D5AA-B4DE-B772788C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27996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9E8C-5673-F111-7FBF-FA4639AC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541EA-9CE7-FCEE-1758-E24F06771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65E16-664B-8A41-22A9-D63708FC2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26803-4B0F-4D11-6234-C8D6FAC4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BDB5D-F382-2C33-47E9-11C141BF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405F8-58A1-CF82-F05C-E15C5495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08324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977A-8010-6E99-A907-E9D84C94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001C0-DC6C-3620-16C0-ED0838932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5E5D1-6DAF-4D25-EF27-882F7427C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45A7E-D1C3-A1C6-A71A-0D8D98D04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10D97-F3ED-9DD6-5B49-C9A4CEF57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745878-69A8-18F7-D574-66E74943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786E9-2230-C153-315B-6F0B3BBF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87348-5F2D-8F6A-89CE-A354E83A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7795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E4FC-4918-B507-D479-2EB83DF5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E9C1-FEB9-CD11-96C3-B2B1183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E589D-BAAB-47E7-D569-DC992243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CAE43-519E-B507-0EAF-97E925C5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64661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C1B43-F2FD-5754-0EFE-B52B32A2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84DFE-43A6-C24F-0C4F-C171C5F2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B1A91-D2F6-E588-0785-FCAAFBDF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47308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A11A-4417-42DC-B638-A191E435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7D77-C9CB-FA52-2142-486E5438C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C9A3F-BB98-EC1D-1081-EE63D699A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BC897-640B-9F96-B5BA-6282561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DC294-29E8-E447-7E61-50CB5A9D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D69B2-CF95-4F45-D416-8B39B802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52757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8E8C-5008-1409-7DEC-3B03A4B8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789D6-523C-5328-8884-7901C5FD8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B433D-7514-CD0F-891C-C12F06D87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3C2B8-BA64-73A1-8D2F-20C77A1F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E4530-B6CB-7FED-F314-33A5EEB7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EF4CD-A4A6-BAE6-5360-083A8EDF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7672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491BC-1992-9704-F573-79C48DF9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4D3AD-77DF-B145-320C-1243EEA5D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839C-3A4A-1AC8-63C7-49C4C9065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33D5F-4EDA-FF41-B1B0-BF75D45C4EA6}" type="datetimeFigureOut">
              <a:rPr lang="en-PR" smtClean="0"/>
              <a:t>01/30/2023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8E4FD-8DBD-CCB2-8FC2-3CA123C8E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77FB3-546E-F9AB-37DA-75A99F9FC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B3A8F-9A13-0C4B-A4BF-E71743452E2E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8156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itic.ioc-unesco.org/index.php?option=com_content&amp;view=category&amp;layout=blog&amp;id=2020&amp;Itemid=23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6553202" y="2238514"/>
            <a:ext cx="2903720" cy="58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ctr" anchorCtr="0">
            <a:noAutofit/>
          </a:bodyPr>
          <a:lstStyle/>
          <a:p>
            <a:pPr algn="ctr">
              <a:buClr>
                <a:srgbClr val="0C0C0C"/>
              </a:buClr>
              <a:buSzPts val="1000"/>
            </a:pPr>
            <a:r>
              <a:rPr lang="en-US" sz="40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Caribe Wave Exercise Update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5334001" y="4069920"/>
            <a:ext cx="5260081" cy="27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chemeClr val="dk1"/>
              </a:buClr>
              <a:buSzPts val="400"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Elizabeth A. Vanacore</a:t>
            </a:r>
            <a:endParaRPr dirty="0"/>
          </a:p>
          <a:p>
            <a:pPr algn="r">
              <a:lnSpc>
                <a:spcPct val="80000"/>
              </a:lnSpc>
              <a:buClr>
                <a:schemeClr val="dk1"/>
              </a:buClr>
              <a:buSzPts val="350"/>
            </a:pP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Seismologist, Puerto Rico Seismic Network</a:t>
            </a:r>
            <a:endParaRPr dirty="0"/>
          </a:p>
          <a:p>
            <a:pPr algn="r">
              <a:lnSpc>
                <a:spcPct val="80000"/>
              </a:lnSpc>
              <a:buClr>
                <a:schemeClr val="dk1"/>
              </a:buClr>
              <a:buSzPts val="350"/>
            </a:pP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ICG CARIBE-EWS CARIBE WAVE TT CHAIR</a:t>
            </a:r>
            <a:endParaRPr dirty="0"/>
          </a:p>
          <a:p>
            <a:pPr algn="r">
              <a:lnSpc>
                <a:spcPct val="80000"/>
              </a:lnSpc>
              <a:buClr>
                <a:schemeClr val="dk1"/>
              </a:buClr>
              <a:buSzPts val="500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>
              <a:lnSpc>
                <a:spcPct val="80000"/>
              </a:lnSpc>
              <a:buClr>
                <a:schemeClr val="dk1"/>
              </a:buClr>
              <a:buSzPts val="400"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Christa G. von </a:t>
            </a:r>
            <a:r>
              <a:rPr lang="en-US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Hillebrandt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-Andrade</a:t>
            </a:r>
            <a:endParaRPr dirty="0"/>
          </a:p>
          <a:p>
            <a:pPr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Manager, ITIC Caribbean Office</a:t>
            </a:r>
            <a:endParaRPr dirty="0"/>
          </a:p>
          <a:p>
            <a:pPr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ICG CARIBE-EWS WG IV Chair</a:t>
            </a:r>
            <a:endParaRPr dirty="0"/>
          </a:p>
          <a:p>
            <a:pPr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400"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Stephanie Soto</a:t>
            </a:r>
            <a:endParaRPr dirty="0"/>
          </a:p>
          <a:p>
            <a:pPr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 Geology</a:t>
            </a:r>
            <a:endParaRPr dirty="0"/>
          </a:p>
          <a:p>
            <a:pPr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ITIC Caribbean Office</a:t>
            </a:r>
            <a:endParaRPr dirty="0"/>
          </a:p>
          <a:p>
            <a:pPr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 January 2023</a:t>
            </a:r>
            <a:endParaRPr dirty="0"/>
          </a:p>
          <a:p>
            <a:pPr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400"/>
            </a:pPr>
            <a:endParaRPr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749" t="16968" r="17650" b="7591"/>
          <a:stretch/>
        </p:blipFill>
        <p:spPr>
          <a:xfrm>
            <a:off x="-22890211" y="-4029795"/>
            <a:ext cx="121477" cy="2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524001" y="6308276"/>
            <a:ext cx="27127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#CARIBEWAVE #TSUNAMIREADY</a:t>
            </a:r>
            <a:endParaRPr/>
          </a:p>
        </p:txBody>
      </p:sp>
      <p:grpSp>
        <p:nvGrpSpPr>
          <p:cNvPr id="93" name="Google Shape;93;p1"/>
          <p:cNvGrpSpPr/>
          <p:nvPr/>
        </p:nvGrpSpPr>
        <p:grpSpPr>
          <a:xfrm>
            <a:off x="2376271" y="79008"/>
            <a:ext cx="7439458" cy="1038034"/>
            <a:chOff x="362753" y="74805"/>
            <a:chExt cx="7439458" cy="1038034"/>
          </a:xfrm>
        </p:grpSpPr>
        <p:pic>
          <p:nvPicPr>
            <p:cNvPr id="94" name="Google Shape;94;p1"/>
            <p:cNvPicPr preferRelativeResize="0"/>
            <p:nvPr/>
          </p:nvPicPr>
          <p:blipFill rotWithShape="1">
            <a:blip r:embed="rId4">
              <a:alphaModFix/>
            </a:blip>
            <a:srcRect l="64497"/>
            <a:stretch/>
          </p:blipFill>
          <p:spPr>
            <a:xfrm>
              <a:off x="5189755" y="103739"/>
              <a:ext cx="2612456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12719" y="233323"/>
              <a:ext cx="717412" cy="72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2753" y="233324"/>
              <a:ext cx="836202" cy="784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 descr="Text&#10;&#10;Description automatically generated with medium confidenc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43718" y="74805"/>
              <a:ext cx="1369001" cy="1038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 descr="Logo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574894" y="236910"/>
              <a:ext cx="717412" cy="717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4">
              <a:alphaModFix/>
            </a:blip>
            <a:srcRect l="30509" r="60171"/>
            <a:stretch/>
          </p:blipFill>
          <p:spPr>
            <a:xfrm>
              <a:off x="4405457" y="128717"/>
              <a:ext cx="717412" cy="914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CW23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15618" r="14337" b="4703"/>
          <a:stretch/>
        </p:blipFill>
        <p:spPr bwMode="auto">
          <a:xfrm>
            <a:off x="2196352" y="1294814"/>
            <a:ext cx="3392060" cy="30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4"/>
          <p:cNvSpPr txBox="1">
            <a:spLocks noGrp="1"/>
          </p:cNvSpPr>
          <p:nvPr>
            <p:ph type="title"/>
          </p:nvPr>
        </p:nvSpPr>
        <p:spPr>
          <a:xfrm>
            <a:off x="1828800" y="228600"/>
            <a:ext cx="8531352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900"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Timeline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537" name="Google Shape;537;p54"/>
          <p:cNvGraphicFramePr/>
          <p:nvPr>
            <p:extLst>
              <p:ext uri="{D42A27DB-BD31-4B8C-83A1-F6EECF244321}">
                <p14:modId xmlns:p14="http://schemas.microsoft.com/office/powerpoint/2010/main" val="4039308108"/>
              </p:ext>
            </p:extLst>
          </p:nvPr>
        </p:nvGraphicFramePr>
        <p:xfrm>
          <a:off x="1828800" y="1447800"/>
          <a:ext cx="8534400" cy="52714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497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ACTION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alibri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TIMELINE</a:t>
                      </a:r>
                      <a:endParaRPr dirty="0"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Circular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Letter Issued by IOC to MS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November 2022</a:t>
                      </a:r>
                      <a:endParaRPr sz="1200" dirty="0"/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:a16="http://schemas.microsoft.com/office/drawing/2014/main" val="3533403189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Handbook Draft Circulated among ICG CARIBE EWS, TWFP/NTWC contacts and TT CARIBE WAVE 23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 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December 2022</a:t>
                      </a:r>
                      <a:endParaRPr dirty="0"/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Deadline for Comments</a:t>
                      </a:r>
                      <a:endParaRPr dirty="0"/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December 2022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Exercise Handbook Available Online </a:t>
                      </a:r>
                      <a:endParaRPr dirty="0"/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January 2023</a:t>
                      </a:r>
                      <a:endParaRPr dirty="0"/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1200" b="1" i="0" u="none" strike="noStrike" cap="non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</a:t>
                      </a: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Webinar CW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(Overview, PTWC Products)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 24 January 2023 – English</a:t>
                      </a:r>
                      <a:endParaRPr lang="en-US" sz="1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25 January 2023 – Spanish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</a:t>
                      </a:r>
                      <a:r>
                        <a:rPr lang="en-US" sz="1200" b="0" i="0" u="none" strike="noStrike" cap="none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26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January 2023 – French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200" b="1" i="0" u="none" strike="noStrike" cap="non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nd</a:t>
                      </a: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Webinar CW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(Update, Communication Methods, Registration, Questionnaire, Uploading Pictures/Videos 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21 February 2023 - English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22 February 2023 - Spanish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23 February 2023 – French</a:t>
                      </a:r>
                      <a:endParaRPr dirty="0"/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Countries Indicate Selected Scenario </a:t>
                      </a:r>
                      <a:endParaRPr dirty="0"/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10 March 2023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Exercise</a:t>
                      </a:r>
                      <a:endParaRPr dirty="0"/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23 March 2023</a:t>
                      </a:r>
                      <a:endParaRPr dirty="0"/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Hot-Wash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dirty="0"/>
                        <a:t>    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April 2023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:a16="http://schemas.microsoft.com/office/drawing/2014/main" val="1425973321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Exercise Evaluation Due</a:t>
                      </a:r>
                      <a:endParaRPr dirty="0"/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13 April 2023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2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Final Draft Caribe Wave 23 Report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 April 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1818051" y="304801"/>
            <a:ext cx="8483699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</a:pP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CARIBE WAVE 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b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Earthquake and Tsunami Scenarios</a:t>
            </a:r>
            <a:endParaRPr dirty="0"/>
          </a:p>
        </p:txBody>
      </p:sp>
      <p:sp>
        <p:nvSpPr>
          <p:cNvPr id="141" name="Google Shape;141;p6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2" name="Google Shape;142;p6"/>
          <p:cNvGraphicFramePr/>
          <p:nvPr/>
        </p:nvGraphicFramePr>
        <p:xfrm>
          <a:off x="2649948" y="5645365"/>
          <a:ext cx="6819900" cy="112390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Scenario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Origin Time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Mw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Epicenter</a:t>
                      </a:r>
                      <a:endParaRPr sz="105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Gulf of Honduras</a:t>
                      </a:r>
                      <a:endParaRPr sz="1050" b="1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14:00:00 UTC 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 March 2023</a:t>
                      </a:r>
                      <a:endParaRPr sz="105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7.6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16.07⁰N, 87.54⁰W 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Mount </a:t>
                      </a:r>
                      <a:r>
                        <a:rPr lang="en-US" sz="1600" b="1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Pelée</a:t>
                      </a:r>
                      <a:endParaRPr sz="1050" b="1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endParaRPr sz="105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14.48⁰N, 61.10⁰W 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36051" y="1353565"/>
            <a:ext cx="8247695" cy="4157437"/>
            <a:chOff x="393022" y="1353564"/>
            <a:chExt cx="8247695" cy="4157437"/>
          </a:xfrm>
        </p:grpSpPr>
        <p:pic>
          <p:nvPicPr>
            <p:cNvPr id="3074" name="Picture 2" descr="Map&#10;&#10;Description automatically generated with low confiden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339" y="1353564"/>
              <a:ext cx="5024495" cy="41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" name="Google Shape;144;p6"/>
            <p:cNvSpPr txBox="1"/>
            <p:nvPr/>
          </p:nvSpPr>
          <p:spPr>
            <a:xfrm>
              <a:off x="7113843" y="2436172"/>
              <a:ext cx="152687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en-US" sz="1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Mount </a:t>
              </a:r>
              <a:r>
                <a:rPr lang="en-US" sz="14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Pelée</a:t>
              </a:r>
              <a:endParaRPr dirty="0"/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393022" y="2488365"/>
              <a:ext cx="14658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1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Gulf of Honduras</a:t>
              </a:r>
              <a:endParaRPr dirty="0"/>
            </a:p>
          </p:txBody>
        </p:sp>
        <p:cxnSp>
          <p:nvCxnSpPr>
            <p:cNvPr id="147" name="Google Shape;147;p6"/>
            <p:cNvCxnSpPr/>
            <p:nvPr/>
          </p:nvCxnSpPr>
          <p:spPr>
            <a:xfrm flipH="1">
              <a:off x="6576646" y="2767045"/>
              <a:ext cx="773723" cy="442148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48" name="Google Shape;148;p6"/>
            <p:cNvCxnSpPr/>
            <p:nvPr/>
          </p:nvCxnSpPr>
          <p:spPr>
            <a:xfrm>
              <a:off x="1380392" y="2767045"/>
              <a:ext cx="1141087" cy="346629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>
            <a:spLocks noGrp="1"/>
          </p:cNvSpPr>
          <p:nvPr>
            <p:ph type="title"/>
          </p:nvPr>
        </p:nvSpPr>
        <p:spPr>
          <a:xfrm>
            <a:off x="1828800" y="152401"/>
            <a:ext cx="8531400" cy="90179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10"/>
            </a:pPr>
            <a:r>
              <a:rPr lang="en-US" sz="324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Chronology issued by the PTWC</a:t>
            </a:r>
            <a:br>
              <a:rPr lang="en-US" sz="324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Mount </a:t>
            </a:r>
            <a:r>
              <a:rPr lang="en-US" sz="30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Pelée</a:t>
            </a:r>
            <a:endParaRPr sz="3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39" name="Google Shape;339;p30"/>
          <p:cNvGraphicFramePr/>
          <p:nvPr>
            <p:extLst>
              <p:ext uri="{D42A27DB-BD31-4B8C-83A1-F6EECF244321}">
                <p14:modId xmlns:p14="http://schemas.microsoft.com/office/powerpoint/2010/main" val="2213101012"/>
              </p:ext>
            </p:extLst>
          </p:nvPr>
        </p:nvGraphicFramePr>
        <p:xfrm>
          <a:off x="1828800" y="1613264"/>
          <a:ext cx="8531400" cy="45851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1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(UTC)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PTWC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 of Product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Transmission Method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3/23/23</a:t>
                      </a:r>
                      <a:endParaRPr dirty="0"/>
                    </a:p>
                  </a:txBody>
                  <a:tcPr marL="6450" marR="645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1400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 - - - </a:t>
                      </a: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Confirmed Eruption/Tsunami- 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- -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dirty="0"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3/23/23</a:t>
                      </a:r>
                      <a:endParaRPr dirty="0"/>
                    </a:p>
                  </a:txBody>
                  <a:tcPr marL="6450" marR="645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1400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Dummy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NWWS, GTS, EMWIN, AISR, Fax, Email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3/23/23</a:t>
                      </a:r>
                      <a:endParaRPr dirty="0"/>
                    </a:p>
                  </a:txBody>
                  <a:tcPr marL="6450" marR="645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1407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Initial Tsunami Threat Message #1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3/23/23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450" marR="645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1430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Tsunami Threat Message #2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3/23/23</a:t>
                      </a:r>
                      <a:endParaRPr dirty="0"/>
                    </a:p>
                  </a:txBody>
                  <a:tcPr marL="6450" marR="645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Tsunami Threat Message #3</a:t>
                      </a:r>
                      <a:endParaRPr dirty="0"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3/23/23</a:t>
                      </a:r>
                      <a:endParaRPr dirty="0"/>
                    </a:p>
                  </a:txBody>
                  <a:tcPr marL="6450" marR="645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1530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Tsunami Threat Message #4</a:t>
                      </a:r>
                      <a:endParaRPr dirty="0"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3/23/23</a:t>
                      </a:r>
                      <a:endParaRPr dirty="0"/>
                    </a:p>
                  </a:txBody>
                  <a:tcPr marL="6450" marR="645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1600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Tsunami Threat Message #5</a:t>
                      </a:r>
                      <a:endParaRPr dirty="0"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/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3/23/23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6450" marR="645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1630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Final Tsunami Threat Message #6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925" marR="9925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/>
          <p:nvPr/>
        </p:nvSpPr>
        <p:spPr>
          <a:xfrm>
            <a:off x="1600200" y="76200"/>
            <a:ext cx="4572000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n-US" sz="800" b="1" i="1" u="sng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PTWC Message #1</a:t>
            </a:r>
            <a:endParaRPr sz="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800" dirty="0">
              <a:latin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</a:rPr>
              <a:t>ZCZC 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WECA41 PHEB 231407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TSUCAX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TEST...TSUNAMI MESSAGE NUMBER 1...TEST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NWS PACIFIC TSUNAMI WARNING CENTER HONOLULU HI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1407 UTC THU MAR 23 2023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...THIS MESSAGE IS FOR THE CARIBE WAVE 23 EXERCISE ONLY...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...TEST TSUNAMI THREAT MESSAGE TEST...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**** NOTICE **** NOTICE **** NOTICE **** NOTICE **** NOTICE *****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 THIS IS A TEST MESSAGE. THIS MESSAGE IS ISSUED FOR INFORMATION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ONLY IN SUPPORT OF THE UNESCO/IOC TSUNAMI AND OTHER COASTAL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HAZARDS WARNING SYSTEM FOR THE CARIBBEAN AND ADJACENT REGIONS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AND IS MEANT FOR NATIONAL AUTHORITIES IN EACH COUNTRY OF THAT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SYSTEM.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 THIS IS A TEST MESSAGE. NATIONAL AUTHORITIES WILL DETERMINE THE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APPROPRIATE LEVEL OF ALERT FOR EACH COUNTRY AND MAY ISSUE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ADDITIONAL OR MORE REFINED INFORMATION.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**** NOTICE **** NOTICE **** NOTICE **** NOTICE **** NOTICE *****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TEST... TSUNAMI SOURCE EVENT PARAMETERS ...TEST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-------------------------------------------------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  * ORIGIN TIME    1352 UTC MAR 23 2023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* COORDINATES    14.8 NORTH  61.2 WEST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* LOCATION       MOUNT PELEE VOLCANO... MARTINIQUE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TEST... EVALUATION ...TEST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--------------------------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  * THIS IS A TEST MESSAGE. THE OBSERVATORY FOR MOUNT PELEE VOLCANO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ON MARTINIQUE REPORTS A FLANK COLLAPSE OF THE VOLCANO AROUND 1350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UTC WITH MATERIAL ENTERING THE SEA AROUND 1352 UTC ON THURSDAY 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MARCH 23 2023.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* THIS IS A TEST MESSAGE. A TSUNAMI HAS BEEN OBSERVED.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  * THIS IS A TEST MESSAGE. BASED ON THIS INFORMATION... WIDESPREAD 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HAZARDOUS TSUNAMI WAVES ARE POSSIBLE.</a:t>
            </a:r>
            <a:endParaRPr lang="en-US" sz="800" dirty="0"/>
          </a:p>
          <a:p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* THIS IS A TEST MESSAGE. IT IS NOT POSSIBLE TO FORECAST TSUNAMI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IMPACTS FROM THIS EVENT BUT THIS CENTER WILL CONTINUE TO MONITOR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AND REPORT TSUNAMI OBSERVATIONS UNTIL IT APPEARS THE THREAT HAS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PASSED.</a:t>
            </a:r>
            <a:endParaRPr lang="en-US" sz="800" dirty="0"/>
          </a:p>
          <a:p>
            <a:br>
              <a:rPr lang="en-US" sz="800" dirty="0"/>
            </a:br>
            <a:endParaRPr sz="8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6" name="Google Shape;346;p31"/>
          <p:cNvSpPr/>
          <p:nvPr/>
        </p:nvSpPr>
        <p:spPr>
          <a:xfrm>
            <a:off x="5962048" y="0"/>
            <a:ext cx="4705952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000"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1524000" y="0"/>
            <a:ext cx="4438048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900"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900"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1"/>
          <p:cNvSpPr/>
          <p:nvPr/>
        </p:nvSpPr>
        <p:spPr>
          <a:xfrm>
            <a:off x="1603277" y="1456660"/>
            <a:ext cx="2782817" cy="1065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1"/>
          <p:cNvSpPr/>
          <p:nvPr/>
        </p:nvSpPr>
        <p:spPr>
          <a:xfrm>
            <a:off x="1600200" y="3540642"/>
            <a:ext cx="3372394" cy="87187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1"/>
          <p:cNvSpPr/>
          <p:nvPr/>
        </p:nvSpPr>
        <p:spPr>
          <a:xfrm>
            <a:off x="2854713" y="459313"/>
            <a:ext cx="685800" cy="242700"/>
          </a:xfrm>
          <a:prstGeom prst="lef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"/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WMO ID</a:t>
            </a:r>
            <a:endParaRPr dirty="0"/>
          </a:p>
        </p:txBody>
      </p:sp>
      <p:sp>
        <p:nvSpPr>
          <p:cNvPr id="351" name="Google Shape;351;p31"/>
          <p:cNvSpPr/>
          <p:nvPr/>
        </p:nvSpPr>
        <p:spPr>
          <a:xfrm>
            <a:off x="2077287" y="587713"/>
            <a:ext cx="762000" cy="228600"/>
          </a:xfrm>
          <a:prstGeom prst="lef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00"/>
            </a:pPr>
            <a:r>
              <a:rPr lang="en-US" sz="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AWIPS ID</a:t>
            </a:r>
            <a:endParaRPr/>
          </a:p>
        </p:txBody>
      </p:sp>
      <p:sp>
        <p:nvSpPr>
          <p:cNvPr id="352" name="Google Shape;352;p31"/>
          <p:cNvSpPr/>
          <p:nvPr/>
        </p:nvSpPr>
        <p:spPr>
          <a:xfrm>
            <a:off x="6113009" y="0"/>
            <a:ext cx="4572000" cy="71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800" dirty="0">
                <a:latin typeface="Courier New" panose="02070309020205020404" pitchFamily="49" charset="0"/>
              </a:rPr>
              <a:t>TEST... TSUNAMI THREAT FORECAST ...TEST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-------------------------------------------------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  * THIS IS A TEST MESSAGE. HAZARDOUS TSUNAMI WAVES FROM THIS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EVENT ARE POSSIBLE WITHIN THE NEXT THREE HOURS ALONG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SOME COASTS OF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      DOMINICA... MARTINIQUE... SAINT LUCIA... GUADELOUPE...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  SAINT VINCENT... MONTSERRAT... BARBADOS... SAINT KITTS...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  SINT EUSTATIUS... GRENADA... SABA... US VIRGIN IS...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  ANTIGUA... BARBUDA... SINT MAARTEN... ANGUILLA... TRINIDAD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  TOBAGO... BONAIRE... BR VIRGIN IS... PUERTO RICO... SAINT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  MARTIN... SAINT BARTHELEMY... DOMINICAN REP...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  VENEZUELA... ARUBA... CURACAO... HAITI... TURKS N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  CAICOS... BAHAMAS... CUBA... COLOMBIA... BERMUDA...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  PANAMA... CAYMAN ISLANDS AND JAMAICA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TEST... RECOMMENDED ACTIONS ...TEST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-----------------------------------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  * THIS IS A TEST MESSAGE. GOVERNMENT AGENCIES RESPONSIBLE FOR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THREATENED COASTAL AREAS SHOULD TAKE ACTION TO INFORM AND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INSTRUCT ANY COASTAL POPULATIONS AT RISK IN ACCORDANCE WITH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THEIR OWN EVALUATION... PROCEDURES AND THE LEVEL OF THREAT.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  * THIS IS A TEST MESSAGE. PERSONS LOCATED IN THREATENED COASTAL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AREAS SHOULD STAY ALERT FOR INFORMATION AND FOLLOW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INSTRUCTIONS FROM NATIONAL AND LOCAL AUTHORITIES.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TEST... ESTIMATED TIMES OF ARRIVAL ...TEST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------------------------------------------</a:t>
            </a:r>
            <a:endParaRPr lang="en-US" sz="800" dirty="0"/>
          </a:p>
          <a:p>
            <a:r>
              <a:rPr lang="en-US" sz="800" dirty="0"/>
              <a:t> </a:t>
            </a:r>
          </a:p>
          <a:p>
            <a:r>
              <a:rPr lang="en-US" sz="800" dirty="0">
                <a:latin typeface="Courier New" panose="02070309020205020404" pitchFamily="49" charset="0"/>
              </a:rPr>
              <a:t>  * THIS IS A TEST MESSAGE. ESTIMATED TIMES OF ARRIVAL -ETA- OF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THE INITIAL TSUNAMI WAVE FOR PLACES WITHIN THE REGION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IDENTIFIED WITH A POTENTIAL TSUNAMI THREAT. ACTUAL ARRIVAL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TIMES MAY DIFFER, AND THE INITIAL WAVE MAY NOT BE THE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LARGEST, NOR MAY A TSUNAMI BE OBSERVED IN ALL THESE LOCATIONS.  </a:t>
            </a:r>
            <a:br>
              <a:rPr lang="en-US" sz="800" dirty="0">
                <a:latin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</a:rPr>
              <a:t>    A TSUNAMI IS A SERIES OF WAVES AND THE TIME BETWEEN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WAVES CAN BE FIVE MINUTES TO ONE HOUR.</a:t>
            </a:r>
            <a:endParaRPr lang="en-US" sz="800" dirty="0"/>
          </a:p>
          <a:p>
            <a:br>
              <a:rPr lang="en-US" sz="800" dirty="0"/>
            </a:br>
            <a:r>
              <a:rPr lang="en-US" sz="8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800" dirty="0">
                <a:latin typeface="Courier New" panose="02070309020205020404" pitchFamily="49" charset="0"/>
              </a:rPr>
              <a:t> LOCATION         REGION             COORDINATES    ETA(UTC)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------------------------------------------------------------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ROSEAU           DOMINICA          15.3N  61.4W   1401 03/23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FORT DE FRANCE   MARTINIQUE        14.6N  61.1W   1403 03/23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CASTRIES         SAINT LUCIA       14.0N  61.0W   1403 03/23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BASSE TERRE      GUADELOUPE        16.0N  61.7W   1411 03/23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KINGSTOWN        SAINT VINCENT     13.1N  61.2W   1417 03/23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PLYMOUTH         MONTSERRAT        16.7N  62.2W   1423 03/23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BRIDGETOWN       BARBADOS          13.1N  59.6W   1432 03/23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BASSETERRE       SAINT KITTS       17.3N  62.7W   1435 03/23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SINT EUSTATIUS   SINT EUSTATIUS    17.5N  63.0W   1444 03/23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SAINT GEORGES    GRENADA           12.0N  61.8W   1444 03/23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SABA             </a:t>
            </a:r>
            <a:r>
              <a:rPr lang="en-US" sz="800" dirty="0" err="1">
                <a:latin typeface="Courier New" panose="02070309020205020404" pitchFamily="49" charset="0"/>
              </a:rPr>
              <a:t>SABA</a:t>
            </a:r>
            <a:r>
              <a:rPr lang="en-US" sz="800" dirty="0">
                <a:latin typeface="Courier New" panose="02070309020205020404" pitchFamily="49" charset="0"/>
              </a:rPr>
              <a:t>              17.6N  63.2W   1446 03/23</a:t>
            </a:r>
            <a:endParaRPr lang="en-US" sz="800" dirty="0"/>
          </a:p>
          <a:p>
            <a:r>
              <a:rPr lang="en-US" sz="800" dirty="0">
                <a:latin typeface="Courier New" panose="02070309020205020404" pitchFamily="49" charset="0"/>
              </a:rPr>
              <a:t>    </a:t>
            </a:r>
            <a:br>
              <a:rPr lang="en-US" sz="800" dirty="0"/>
            </a:br>
            <a:endParaRPr sz="8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NEW: CARIBE WAVE Website!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10" y="2077982"/>
            <a:ext cx="4191091" cy="4005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47701"/>
            <a:ext cx="3842238" cy="50659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634155" y="2936631"/>
            <a:ext cx="3165231" cy="342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53767" y="1784719"/>
            <a:ext cx="678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Website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C8599-4BBC-1B51-AC90-F87CC9D8841E}"/>
              </a:ext>
            </a:extLst>
          </p:cNvPr>
          <p:cNvSpPr txBox="1"/>
          <p:nvPr/>
        </p:nvSpPr>
        <p:spPr>
          <a:xfrm>
            <a:off x="79441" y="4461550"/>
            <a:ext cx="19017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R" dirty="0">
                <a:hlinkClick r:id="rId4"/>
              </a:rPr>
              <a:t>http://itic.ioc-unesco.org/index.php?option=com_content&amp;view=category&amp;layout=blog&amp;id=2020&amp;Itemid=2335</a:t>
            </a:r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45200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1127</Words>
  <Application>Microsoft Office PowerPoint</Application>
  <PresentationFormat>Widescreen</PresentationFormat>
  <Paragraphs>218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Consolas</vt:lpstr>
      <vt:lpstr>Courier New</vt:lpstr>
      <vt:lpstr>Times New Roman</vt:lpstr>
      <vt:lpstr>Office Theme</vt:lpstr>
      <vt:lpstr>PowerPoint Presentation</vt:lpstr>
      <vt:lpstr>Timeline </vt:lpstr>
      <vt:lpstr>CARIBE WAVE 23 Earthquake and Tsunami Scenarios</vt:lpstr>
      <vt:lpstr>Message Chronology issued by the PTWC Mount Pelée</vt:lpstr>
      <vt:lpstr>PowerPoint Presentation</vt:lpstr>
      <vt:lpstr>NEW: CARIBE WAVE Website!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Vanacore</dc:creator>
  <cp:lastModifiedBy>Tiffay, Celine</cp:lastModifiedBy>
  <cp:revision>2</cp:revision>
  <dcterms:created xsi:type="dcterms:W3CDTF">2023-01-30T12:24:29Z</dcterms:created>
  <dcterms:modified xsi:type="dcterms:W3CDTF">2023-01-30T13:26:51Z</dcterms:modified>
</cp:coreProperties>
</file>