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87" r:id="rId2"/>
    <p:sldId id="1074" r:id="rId3"/>
    <p:sldId id="1322" r:id="rId4"/>
    <p:sldId id="1343" r:id="rId5"/>
    <p:sldId id="1344" r:id="rId6"/>
    <p:sldId id="1345" r:id="rId7"/>
    <p:sldId id="1346" r:id="rId8"/>
    <p:sldId id="1348" r:id="rId9"/>
    <p:sldId id="1347" r:id="rId10"/>
    <p:sldId id="1349" r:id="rId11"/>
    <p:sldId id="475" r:id="rId12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g Seng, Deni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28" autoAdjust="0"/>
    <p:restoredTop sz="95470" autoAdjust="0"/>
  </p:normalViewPr>
  <p:slideViewPr>
    <p:cSldViewPr>
      <p:cViewPr varScale="1">
        <p:scale>
          <a:sx n="81" d="100"/>
          <a:sy n="81" d="100"/>
        </p:scale>
        <p:origin x="5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-1589" y="1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E63D6F-8163-4F08-9C53-5BD219BEC431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7F35A62-6056-4C23-BCDD-68CA42068019}">
      <dgm:prSet phldrT="[Text]" custT="1"/>
      <dgm:spPr/>
      <dgm:t>
        <a:bodyPr/>
        <a:lstStyle/>
        <a:p>
          <a:r>
            <a:rPr lang="en-US" sz="1600" dirty="0">
              <a:solidFill>
                <a:schemeClr val="accent2">
                  <a:lumMod val="60000"/>
                  <a:lumOff val="40000"/>
                </a:schemeClr>
              </a:solidFill>
            </a:rPr>
            <a:t>GRA Emphasis &amp;</a:t>
          </a:r>
        </a:p>
        <a:p>
          <a:r>
            <a:rPr lang="en-US" sz="1600" dirty="0">
              <a:solidFill>
                <a:schemeClr val="accent2">
                  <a:lumMod val="60000"/>
                  <a:lumOff val="40000"/>
                </a:schemeClr>
              </a:solidFill>
            </a:rPr>
            <a:t>Focus </a:t>
          </a:r>
          <a:endParaRPr lang="fr-FR" sz="16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9B01CF46-3C63-4D1A-806A-BA898A79F3B4}" type="parTrans" cxnId="{44B3A8C7-7FDA-4700-8A2A-8CB0F8EE05A7}">
      <dgm:prSet/>
      <dgm:spPr/>
      <dgm:t>
        <a:bodyPr/>
        <a:lstStyle/>
        <a:p>
          <a:endParaRPr lang="fr-FR"/>
        </a:p>
      </dgm:t>
    </dgm:pt>
    <dgm:pt modelId="{63733888-419E-490E-B775-8348FE19B0B0}" type="sibTrans" cxnId="{44B3A8C7-7FDA-4700-8A2A-8CB0F8EE05A7}">
      <dgm:prSet/>
      <dgm:spPr/>
      <dgm:t>
        <a:bodyPr/>
        <a:lstStyle/>
        <a:p>
          <a:endParaRPr lang="fr-FR"/>
        </a:p>
      </dgm:t>
    </dgm:pt>
    <dgm:pt modelId="{E7DFFF89-CCED-4BAE-9567-8F10E8306EE7}">
      <dgm:prSet phldrT="[Text]"/>
      <dgm:spPr/>
      <dgm:t>
        <a:bodyPr/>
        <a:lstStyle/>
        <a:p>
          <a:r>
            <a:rPr lang="en-US" dirty="0"/>
            <a:t>Data Exchange/sharing</a:t>
          </a:r>
          <a:endParaRPr lang="fr-FR" dirty="0"/>
        </a:p>
      </dgm:t>
    </dgm:pt>
    <dgm:pt modelId="{0BE33A8D-5F8D-4920-8DA6-AECDE5E0A07E}" type="parTrans" cxnId="{1179AE0A-88CD-4BEF-BE8A-CE64DFAA2349}">
      <dgm:prSet/>
      <dgm:spPr/>
      <dgm:t>
        <a:bodyPr/>
        <a:lstStyle/>
        <a:p>
          <a:endParaRPr lang="fr-FR"/>
        </a:p>
      </dgm:t>
    </dgm:pt>
    <dgm:pt modelId="{93846A31-8888-4EFE-9A7A-B97E76E9EB4E}" type="sibTrans" cxnId="{1179AE0A-88CD-4BEF-BE8A-CE64DFAA2349}">
      <dgm:prSet/>
      <dgm:spPr/>
      <dgm:t>
        <a:bodyPr/>
        <a:lstStyle/>
        <a:p>
          <a:endParaRPr lang="fr-FR"/>
        </a:p>
      </dgm:t>
    </dgm:pt>
    <dgm:pt modelId="{7AEBD979-9C81-45B4-BABD-23CB2E25BABC}">
      <dgm:prSet phldrT="[Text]"/>
      <dgm:spPr/>
      <dgm:t>
        <a:bodyPr/>
        <a:lstStyle/>
        <a:p>
          <a:r>
            <a:rPr lang="en-US" dirty="0"/>
            <a:t>Capacity Building</a:t>
          </a:r>
          <a:endParaRPr lang="fr-FR" dirty="0"/>
        </a:p>
      </dgm:t>
    </dgm:pt>
    <dgm:pt modelId="{6B3C7AC7-8E2E-4DC9-84BD-C1FE93EF41B6}" type="parTrans" cxnId="{F22817C4-7D41-4474-A216-27B9CD9C3CE1}">
      <dgm:prSet/>
      <dgm:spPr/>
      <dgm:t>
        <a:bodyPr/>
        <a:lstStyle/>
        <a:p>
          <a:endParaRPr lang="fr-FR"/>
        </a:p>
      </dgm:t>
    </dgm:pt>
    <dgm:pt modelId="{EBAC452B-D3CA-44B6-93E9-1615ECCF457A}" type="sibTrans" cxnId="{F22817C4-7D41-4474-A216-27B9CD9C3CE1}">
      <dgm:prSet/>
      <dgm:spPr/>
      <dgm:t>
        <a:bodyPr/>
        <a:lstStyle/>
        <a:p>
          <a:endParaRPr lang="fr-FR"/>
        </a:p>
      </dgm:t>
    </dgm:pt>
    <dgm:pt modelId="{6E65C74C-54DB-4062-8CD1-A0AD8E13CF8C}">
      <dgm:prSet phldrT="[Text]"/>
      <dgm:spPr/>
      <dgm:t>
        <a:bodyPr/>
        <a:lstStyle/>
        <a:p>
          <a:r>
            <a:rPr lang="en-US" dirty="0"/>
            <a:t>Observation systems/ marine services(oil spill, storm forecasting etc.</a:t>
          </a:r>
          <a:endParaRPr lang="fr-FR" dirty="0"/>
        </a:p>
      </dgm:t>
    </dgm:pt>
    <dgm:pt modelId="{8933246C-20FE-4B12-874F-5B643B49D7DA}" type="parTrans" cxnId="{431F1AB1-C812-4F22-946D-A16D92164696}">
      <dgm:prSet/>
      <dgm:spPr/>
      <dgm:t>
        <a:bodyPr/>
        <a:lstStyle/>
        <a:p>
          <a:endParaRPr lang="fr-FR"/>
        </a:p>
      </dgm:t>
    </dgm:pt>
    <dgm:pt modelId="{14BD8267-F777-4ACA-9F12-F564B8FD2EB0}" type="sibTrans" cxnId="{431F1AB1-C812-4F22-946D-A16D92164696}">
      <dgm:prSet/>
      <dgm:spPr/>
      <dgm:t>
        <a:bodyPr/>
        <a:lstStyle/>
        <a:p>
          <a:endParaRPr lang="fr-FR"/>
        </a:p>
      </dgm:t>
    </dgm:pt>
    <dgm:pt modelId="{99A81E08-3675-48C4-BC05-9F7572B301DF}" type="pres">
      <dgm:prSet presAssocID="{58E63D6F-8163-4F08-9C53-5BD219BEC431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F93AA2ED-A154-4B2C-8239-579BAF248E44}" type="pres">
      <dgm:prSet presAssocID="{27F35A62-6056-4C23-BCDD-68CA42068019}" presName="Parent" presStyleLbl="node1" presStyleIdx="0" presStyleCnt="2">
        <dgm:presLayoutVars>
          <dgm:chMax val="4"/>
          <dgm:chPref val="3"/>
        </dgm:presLayoutVars>
      </dgm:prSet>
      <dgm:spPr/>
    </dgm:pt>
    <dgm:pt modelId="{82ECD026-346E-4226-A887-CD66260DCF78}" type="pres">
      <dgm:prSet presAssocID="{E7DFFF89-CCED-4BAE-9567-8F10E8306EE7}" presName="Accent" presStyleLbl="node1" presStyleIdx="1" presStyleCnt="2"/>
      <dgm:spPr/>
    </dgm:pt>
    <dgm:pt modelId="{4B5981B2-1CBA-4451-969A-0B02036FB061}" type="pres">
      <dgm:prSet presAssocID="{E7DFFF89-CCED-4BAE-9567-8F10E8306EE7}" presName="Image1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0000" r="-30000"/>
          </a:stretch>
        </a:blipFill>
      </dgm:spPr>
    </dgm:pt>
    <dgm:pt modelId="{75976E4D-69DC-4811-9441-E6D7E8CD0DB4}" type="pres">
      <dgm:prSet presAssocID="{E7DFFF89-CCED-4BAE-9567-8F10E8306EE7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9E15D80-5639-48FA-80DB-6BCD0F3AADE4}" type="pres">
      <dgm:prSet presAssocID="{7AEBD979-9C81-45B4-BABD-23CB2E25BABC}" presName="Image2" presStyleCnt="0"/>
      <dgm:spPr/>
    </dgm:pt>
    <dgm:pt modelId="{6003A3CE-E156-4278-9B6E-BAF37D32EAD9}" type="pres">
      <dgm:prSet presAssocID="{7AEBD979-9C81-45B4-BABD-23CB2E25BABC}" presName="Imag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33000" r="-33000"/>
          </a:stretch>
        </a:blipFill>
      </dgm:spPr>
    </dgm:pt>
    <dgm:pt modelId="{0614501D-E54A-48AC-AAF8-3CEBF9A1A4F9}" type="pres">
      <dgm:prSet presAssocID="{7AEBD979-9C81-45B4-BABD-23CB2E25BABC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6EA97E5-D338-4A95-8F82-394F6704C126}" type="pres">
      <dgm:prSet presAssocID="{6E65C74C-54DB-4062-8CD1-A0AD8E13CF8C}" presName="Image3" presStyleCnt="0"/>
      <dgm:spPr/>
    </dgm:pt>
    <dgm:pt modelId="{071DAD9E-84B8-4BA0-8519-7181B9822412}" type="pres">
      <dgm:prSet presAssocID="{6E65C74C-54DB-4062-8CD1-A0AD8E13CF8C}" presName="Imag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8000" r="-28000"/>
          </a:stretch>
        </a:blipFill>
      </dgm:spPr>
    </dgm:pt>
    <dgm:pt modelId="{2191B930-F9BF-4291-B746-E012F85A47F5}" type="pres">
      <dgm:prSet presAssocID="{6E65C74C-54DB-4062-8CD1-A0AD8E13CF8C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179AE0A-88CD-4BEF-BE8A-CE64DFAA2349}" srcId="{27F35A62-6056-4C23-BCDD-68CA42068019}" destId="{E7DFFF89-CCED-4BAE-9567-8F10E8306EE7}" srcOrd="0" destOrd="0" parTransId="{0BE33A8D-5F8D-4920-8DA6-AECDE5E0A07E}" sibTransId="{93846A31-8888-4EFE-9A7A-B97E76E9EB4E}"/>
    <dgm:cxn modelId="{F20BA02E-5BFB-48A0-85E4-99D3758A1FD7}" type="presOf" srcId="{6E65C74C-54DB-4062-8CD1-A0AD8E13CF8C}" destId="{2191B930-F9BF-4291-B746-E012F85A47F5}" srcOrd="0" destOrd="0" presId="urn:microsoft.com/office/officeart/2011/layout/RadialPictureList"/>
    <dgm:cxn modelId="{5ED53459-F49E-428F-A666-61BFD11E43DD}" type="presOf" srcId="{58E63D6F-8163-4F08-9C53-5BD219BEC431}" destId="{99A81E08-3675-48C4-BC05-9F7572B301DF}" srcOrd="0" destOrd="0" presId="urn:microsoft.com/office/officeart/2011/layout/RadialPictureList"/>
    <dgm:cxn modelId="{A1E30BAA-D0E6-4BE4-8059-3A58D6835EBF}" type="presOf" srcId="{27F35A62-6056-4C23-BCDD-68CA42068019}" destId="{F93AA2ED-A154-4B2C-8239-579BAF248E44}" srcOrd="0" destOrd="0" presId="urn:microsoft.com/office/officeart/2011/layout/RadialPictureList"/>
    <dgm:cxn modelId="{431F1AB1-C812-4F22-946D-A16D92164696}" srcId="{27F35A62-6056-4C23-BCDD-68CA42068019}" destId="{6E65C74C-54DB-4062-8CD1-A0AD8E13CF8C}" srcOrd="2" destOrd="0" parTransId="{8933246C-20FE-4B12-874F-5B643B49D7DA}" sibTransId="{14BD8267-F777-4ACA-9F12-F564B8FD2EB0}"/>
    <dgm:cxn modelId="{F22817C4-7D41-4474-A216-27B9CD9C3CE1}" srcId="{27F35A62-6056-4C23-BCDD-68CA42068019}" destId="{7AEBD979-9C81-45B4-BABD-23CB2E25BABC}" srcOrd="1" destOrd="0" parTransId="{6B3C7AC7-8E2E-4DC9-84BD-C1FE93EF41B6}" sibTransId="{EBAC452B-D3CA-44B6-93E9-1615ECCF457A}"/>
    <dgm:cxn modelId="{44B3A8C7-7FDA-4700-8A2A-8CB0F8EE05A7}" srcId="{58E63D6F-8163-4F08-9C53-5BD219BEC431}" destId="{27F35A62-6056-4C23-BCDD-68CA42068019}" srcOrd="0" destOrd="0" parTransId="{9B01CF46-3C63-4D1A-806A-BA898A79F3B4}" sibTransId="{63733888-419E-490E-B775-8348FE19B0B0}"/>
    <dgm:cxn modelId="{94CBAEEB-5569-4C92-A9BA-7E2E550B878D}" type="presOf" srcId="{7AEBD979-9C81-45B4-BABD-23CB2E25BABC}" destId="{0614501D-E54A-48AC-AAF8-3CEBF9A1A4F9}" srcOrd="0" destOrd="0" presId="urn:microsoft.com/office/officeart/2011/layout/RadialPictureList"/>
    <dgm:cxn modelId="{AE9E5EF7-A7C7-45E9-A661-D0860CCD917A}" type="presOf" srcId="{E7DFFF89-CCED-4BAE-9567-8F10E8306EE7}" destId="{75976E4D-69DC-4811-9441-E6D7E8CD0DB4}" srcOrd="0" destOrd="0" presId="urn:microsoft.com/office/officeart/2011/layout/RadialPictureList"/>
    <dgm:cxn modelId="{FA1ADACC-4B68-4FEF-94BF-5638CCFAC7B1}" type="presParOf" srcId="{99A81E08-3675-48C4-BC05-9F7572B301DF}" destId="{F93AA2ED-A154-4B2C-8239-579BAF248E44}" srcOrd="0" destOrd="0" presId="urn:microsoft.com/office/officeart/2011/layout/RadialPictureList"/>
    <dgm:cxn modelId="{F6970846-6B6A-4D8A-A572-09629074F97D}" type="presParOf" srcId="{99A81E08-3675-48C4-BC05-9F7572B301DF}" destId="{82ECD026-346E-4226-A887-CD66260DCF78}" srcOrd="1" destOrd="0" presId="urn:microsoft.com/office/officeart/2011/layout/RadialPictureList"/>
    <dgm:cxn modelId="{BB16DEF2-7EF7-4F14-B904-D3FE1590117A}" type="presParOf" srcId="{99A81E08-3675-48C4-BC05-9F7572B301DF}" destId="{4B5981B2-1CBA-4451-969A-0B02036FB061}" srcOrd="2" destOrd="0" presId="urn:microsoft.com/office/officeart/2011/layout/RadialPictureList"/>
    <dgm:cxn modelId="{E9463350-5C85-4039-B1ED-C2CFB69D42A0}" type="presParOf" srcId="{99A81E08-3675-48C4-BC05-9F7572B301DF}" destId="{75976E4D-69DC-4811-9441-E6D7E8CD0DB4}" srcOrd="3" destOrd="0" presId="urn:microsoft.com/office/officeart/2011/layout/RadialPictureList"/>
    <dgm:cxn modelId="{25ED8507-F035-40FF-AFBA-0C0511CCA21B}" type="presParOf" srcId="{99A81E08-3675-48C4-BC05-9F7572B301DF}" destId="{49E15D80-5639-48FA-80DB-6BCD0F3AADE4}" srcOrd="4" destOrd="0" presId="urn:microsoft.com/office/officeart/2011/layout/RadialPictureList"/>
    <dgm:cxn modelId="{354F0DA4-0071-4438-8CA5-181431C6C26D}" type="presParOf" srcId="{49E15D80-5639-48FA-80DB-6BCD0F3AADE4}" destId="{6003A3CE-E156-4278-9B6E-BAF37D32EAD9}" srcOrd="0" destOrd="0" presId="urn:microsoft.com/office/officeart/2011/layout/RadialPictureList"/>
    <dgm:cxn modelId="{C451B181-4453-4D28-852B-987C75F99017}" type="presParOf" srcId="{99A81E08-3675-48C4-BC05-9F7572B301DF}" destId="{0614501D-E54A-48AC-AAF8-3CEBF9A1A4F9}" srcOrd="5" destOrd="0" presId="urn:microsoft.com/office/officeart/2011/layout/RadialPictureList"/>
    <dgm:cxn modelId="{B3FCDC33-14F2-46D9-80A7-3AEBCB4B752A}" type="presParOf" srcId="{99A81E08-3675-48C4-BC05-9F7572B301DF}" destId="{A6EA97E5-D338-4A95-8F82-394F6704C126}" srcOrd="6" destOrd="0" presId="urn:microsoft.com/office/officeart/2011/layout/RadialPictureList"/>
    <dgm:cxn modelId="{F06D75A7-ECDF-44B3-BB8F-8604F7831B0D}" type="presParOf" srcId="{A6EA97E5-D338-4A95-8F82-394F6704C126}" destId="{071DAD9E-84B8-4BA0-8519-7181B9822412}" srcOrd="0" destOrd="0" presId="urn:microsoft.com/office/officeart/2011/layout/RadialPictureList"/>
    <dgm:cxn modelId="{19BD9A2E-8134-42E9-96FA-900C6F347E25}" type="presParOf" srcId="{99A81E08-3675-48C4-BC05-9F7572B301DF}" destId="{2191B930-F9BF-4291-B746-E012F85A47F5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AA2ED-A154-4B2C-8239-579BAF248E44}">
      <dsp:nvSpPr>
        <dsp:cNvPr id="0" name=""/>
        <dsp:cNvSpPr/>
      </dsp:nvSpPr>
      <dsp:spPr>
        <a:xfrm>
          <a:off x="865740" y="995791"/>
          <a:ext cx="1678815" cy="16788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GRA Emphasis &amp;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Focus </a:t>
          </a:r>
          <a:endParaRPr lang="fr-FR" sz="16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1111597" y="1241660"/>
        <a:ext cx="1187101" cy="1187160"/>
      </dsp:txXfrm>
    </dsp:sp>
    <dsp:sp modelId="{82ECD026-346E-4226-A887-CD66260DCF78}">
      <dsp:nvSpPr>
        <dsp:cNvPr id="0" name=""/>
        <dsp:cNvSpPr/>
      </dsp:nvSpPr>
      <dsp:spPr>
        <a:xfrm>
          <a:off x="0" y="62326"/>
          <a:ext cx="3384214" cy="352783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981B2-1CBA-4451-969A-0B02036FB061}">
      <dsp:nvSpPr>
        <dsp:cNvPr id="0" name=""/>
        <dsp:cNvSpPr/>
      </dsp:nvSpPr>
      <dsp:spPr>
        <a:xfrm>
          <a:off x="2491889" y="359722"/>
          <a:ext cx="899347" cy="89959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76E4D-69DC-4811-9441-E6D7E8CD0DB4}">
      <dsp:nvSpPr>
        <dsp:cNvPr id="0" name=""/>
        <dsp:cNvSpPr/>
      </dsp:nvSpPr>
      <dsp:spPr>
        <a:xfrm>
          <a:off x="3459452" y="374186"/>
          <a:ext cx="1203811" cy="87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100" kern="1200" dirty="0"/>
            <a:t>Data Exchange/sharing</a:t>
          </a:r>
          <a:endParaRPr lang="fr-FR" sz="1100" kern="1200" dirty="0"/>
        </a:p>
      </dsp:txBody>
      <dsp:txXfrm>
        <a:off x="3459452" y="374186"/>
        <a:ext cx="1203811" cy="870670"/>
      </dsp:txXfrm>
    </dsp:sp>
    <dsp:sp modelId="{6003A3CE-E156-4278-9B6E-BAF37D32EAD9}">
      <dsp:nvSpPr>
        <dsp:cNvPr id="0" name=""/>
        <dsp:cNvSpPr/>
      </dsp:nvSpPr>
      <dsp:spPr>
        <a:xfrm>
          <a:off x="2839489" y="1383148"/>
          <a:ext cx="899347" cy="899598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4501D-E54A-48AC-AAF8-3CEBF9A1A4F9}">
      <dsp:nvSpPr>
        <dsp:cNvPr id="0" name=""/>
        <dsp:cNvSpPr/>
      </dsp:nvSpPr>
      <dsp:spPr>
        <a:xfrm>
          <a:off x="3812068" y="1395848"/>
          <a:ext cx="1203811" cy="87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100" kern="1200" dirty="0"/>
            <a:t>Capacity Building</a:t>
          </a:r>
          <a:endParaRPr lang="fr-FR" sz="1100" kern="1200" dirty="0"/>
        </a:p>
      </dsp:txBody>
      <dsp:txXfrm>
        <a:off x="3812068" y="1395848"/>
        <a:ext cx="1203811" cy="870670"/>
      </dsp:txXfrm>
    </dsp:sp>
    <dsp:sp modelId="{071DAD9E-84B8-4BA0-8519-7181B9822412}">
      <dsp:nvSpPr>
        <dsp:cNvPr id="0" name=""/>
        <dsp:cNvSpPr/>
      </dsp:nvSpPr>
      <dsp:spPr>
        <a:xfrm>
          <a:off x="2491889" y="2421038"/>
          <a:ext cx="899347" cy="899598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1B930-F9BF-4291-B746-E012F85A47F5}">
      <dsp:nvSpPr>
        <dsp:cNvPr id="0" name=""/>
        <dsp:cNvSpPr/>
      </dsp:nvSpPr>
      <dsp:spPr>
        <a:xfrm>
          <a:off x="3459452" y="2439383"/>
          <a:ext cx="1203811" cy="87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100" kern="1200" dirty="0"/>
            <a:t>Observation systems/ marine services(oil spill, storm forecasting etc.</a:t>
          </a:r>
          <a:endParaRPr lang="fr-FR" sz="1100" kern="1200" dirty="0"/>
        </a:p>
      </dsp:txBody>
      <dsp:txXfrm>
        <a:off x="3459452" y="2439383"/>
        <a:ext cx="1203811" cy="870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87D082-5D73-0EFD-6443-338D577371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EC9E4-F3FA-8523-FF67-167F687B95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2695F6B-4A08-E349-A973-1F08BC997D73}" type="datetimeFigureOut">
              <a:rPr lang="en-US" altLang="en-US"/>
              <a:pPr>
                <a:defRPr/>
              </a:pPr>
              <a:t>2/14/2023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2A350-39A6-BEAD-AF6C-6F8E7B6425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EE2D5-1376-532A-9764-8AFBBE629F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AF5A48-52F4-5842-82D7-A7155036E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F47EC28-5970-A57B-8873-6776551470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3C1EB95-99C2-24AB-2E8D-184BC39B063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444A6E4-B9CB-FA8D-A623-49D95AF71C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5FA34E3B-7999-A969-FAAB-144CF4B4CB3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D35B55EA-E367-E778-FC41-4D911C0B18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C68AC0C1-F375-1756-427D-B4640FE119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B5F17E-4F8F-5F40-B3C3-131C2556D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34" charset="-128"/>
        <a:cs typeface="ＭＳ Ｐゴシック" pitchFamily="-1" charset="-128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34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34" charset="-128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34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34" charset="-128"/>
        <a:cs typeface="+mn-cs"/>
      </a:defRPr>
    </a:lvl5pPr>
    <a:lvl6pPr marL="2285978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73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68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63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FBE716A1-6918-770A-169C-B2B46A675E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117475"/>
            <a:ext cx="4962525" cy="3722688"/>
          </a:xfrm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DC62093-F822-24EC-1CB3-555A1D9D6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047" y="4025803"/>
            <a:ext cx="5721376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r-FR">
                <a:latin typeface="Arial" panose="020B0604020202020204" pitchFamily="34" charset="0"/>
              </a:rPr>
              <a:t>I'm here to talk to you about what makes a collection of activity into a cohesive and high-performing system - how we can work at global and regional levels to leverage our individual national contributions and make them stronger together</a:t>
            </a:r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393C2805-E7EF-C7FB-DCDA-039A15FF65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F3F82CF-227A-B744-8316-F919339CE9CE}" type="slidenum">
              <a:rPr lang="en-US" altLang="en-US" sz="1200" smtClean="0">
                <a:solidFill>
                  <a:srgbClr val="000000"/>
                </a:solidFill>
              </a:rPr>
              <a:pPr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5F17E-4F8F-5F40-B3C3-131C2556DD0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263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356B5D13-713D-3FB8-5DAC-8B5EFE73AD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70A4F2DF-FE51-2920-9868-ADD6B0010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94C0A1CB-E328-EEF4-13DE-23BBB7A943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FB3888-6A04-B849-8E39-B8C4D52FAA11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5F17E-4F8F-5F40-B3C3-131C2556DD0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20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5F17E-4F8F-5F40-B3C3-131C2556DD0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691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5F17E-4F8F-5F40-B3C3-131C2556DD0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062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5F17E-4F8F-5F40-B3C3-131C2556DD0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184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5F17E-4F8F-5F40-B3C3-131C2556DD0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755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5F17E-4F8F-5F40-B3C3-131C2556DD0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098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5F17E-4F8F-5F40-B3C3-131C2556DD0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175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5F17E-4F8F-5F40-B3C3-131C2556DD0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53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441A0C-E5A9-BE7E-9468-F632606F74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813943-D325-5F03-44DE-85337AAB2D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E4697-68C1-F305-0A4D-42963ED80F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7307A-2798-6740-9CE9-978E209688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65383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BE4E87-5294-62D0-72CA-9095387701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60192E-253D-54D7-190D-EC62DD7DAF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794B44-41FA-CBD0-683B-8C3EECD645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4D4CD-0BCB-9840-9B18-99E24E33DD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39133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1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04801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FDA166-AA55-1DB8-42C5-2FCEAD30D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28D20E-3F61-F725-D4A6-EF43CB196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D2603B-11D7-EB66-CA49-07016E944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664E7-CE9F-D443-A680-B059C5580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3851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369695-4A7A-9920-12EA-492871FBB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34474A-93C1-1138-E13B-4066B728E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22629B-24C2-0BD5-E24C-27A43F9E47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E43FE-324B-8344-8E54-C4E3DF72E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55013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11713A-FD69-3815-C14C-C565281C7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7AF2CB-CE37-1D68-2236-319358D8DA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FA69FB-2F57-5213-9340-8EF50AE1E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8FD45-6582-554C-BEFD-975369B71F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02987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1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76401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8B7601-B959-9CC4-20C5-CD92522D8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C3EA8A-7A14-3A05-B6E1-9E4DF98425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058C14-2B03-DB24-C189-1EBEC5831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2CE9-F4AA-3542-A35C-CE0AA41109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024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2F54400-283D-9ECE-1751-FA4D6C0EF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E6CC58-6CA7-3F8E-15E7-46FE392B7E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15B8CB5-F3AE-F75E-79B8-E73B24D108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CF186-24AA-F346-B50E-DD0D4B4CB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6816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503CBA-A2E2-DB6E-DEF5-86D91B4BDB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AF7B31-07C5-C9BD-8CFE-4FBD742451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EE28D8-9265-36EB-209C-4AAF3AD54A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0398C-D840-D445-AA31-BE3CA1165C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27097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FF9ABE-C3EE-3E24-FB4B-6B395933ED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591A43-EE5B-15B0-1076-F0F700E7AB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2EA0DD-FD6B-7877-550B-429CA4D6CA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307D8-0D39-044B-8C91-CEC5D909B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8923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A4A13-323E-5A84-4132-03EC9203FE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A5EF6D-275A-29F3-3EF1-EC8B22243D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EFC9E1-D994-9FCA-AE47-CA13BC19B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48FDC-C50B-B348-B1F2-BA0E200D07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22136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66814F-718E-6AEE-FC40-8961C95178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22C6E8-77CB-B356-01A0-C0635E5E01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D7FFFC-66B8-8710-39CB-DC5B0126DB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B5543-23AB-C34B-81E8-1AB51627F4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7433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71FCE96-1372-01DE-D97E-584B63A6E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943623C-20BE-1749-353C-F40F53E55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826935-E71E-589C-03F2-367D555474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34C7768-C2B6-03B6-EF3F-E2C3E5E110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91DC4A3-181D-AFA6-D2A7-CAC4C9985B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1E7719-217B-D342-984B-B1DFE177C5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5pPr>
      <a:lvl6pPr marL="457196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6pPr>
      <a:lvl7pPr marL="914391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7pPr>
      <a:lvl8pPr marL="1371587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8pPr>
      <a:lvl9pPr marL="1828782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34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575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770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8966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161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socean.org/index.php?option=com_content&amp;view=article&amp;id=48&amp;Itemid=148" TargetMode="External"/><Relationship Id="rId13" Type="http://schemas.openxmlformats.org/officeDocument/2006/relationships/hyperlink" Target="http://www.goosocean.org/index.php?option=com_content&amp;view=article&amp;id=40&amp;Itemid=140" TargetMode="External"/><Relationship Id="rId18" Type="http://schemas.openxmlformats.org/officeDocument/2006/relationships/image" Target="../media/image9.png"/><Relationship Id="rId3" Type="http://schemas.openxmlformats.org/officeDocument/2006/relationships/hyperlink" Target="http://www.goosocean.org/index.php?option=com_content&amp;view=article&amp;id=38&amp;Itemid=138" TargetMode="External"/><Relationship Id="rId7" Type="http://schemas.openxmlformats.org/officeDocument/2006/relationships/hyperlink" Target="http://www.goosocean.org/index.php?option=com_content&amp;view=article&amp;id=42&amp;Itemid=142" TargetMode="External"/><Relationship Id="rId12" Type="http://schemas.openxmlformats.org/officeDocument/2006/relationships/hyperlink" Target="http://www.goosocean.org/index.php?option=com_content&amp;view=article&amp;id=46&amp;Itemid=146" TargetMode="External"/><Relationship Id="rId17" Type="http://schemas.openxmlformats.org/officeDocument/2006/relationships/hyperlink" Target="http://www.arcticobserving.org/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www.soos.aq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socean.org/index.php?option=com_content&amp;view=article&amp;id=47&amp;Itemid=147" TargetMode="External"/><Relationship Id="rId11" Type="http://schemas.openxmlformats.org/officeDocument/2006/relationships/hyperlink" Target="http://www.goosocean.org/index.php?option=com_content&amp;view=article&amp;id=39&amp;Itemid=139" TargetMode="External"/><Relationship Id="rId5" Type="http://schemas.openxmlformats.org/officeDocument/2006/relationships/hyperlink" Target="http://www.goosocean.org/index.php?option=com_content&amp;view=article&amp;id=43&amp;Itemid=143" TargetMode="External"/><Relationship Id="rId15" Type="http://schemas.openxmlformats.org/officeDocument/2006/relationships/hyperlink" Target="http://www.goosocean.org/index.php?option=com_content&amp;view=article&amp;id=44&amp;Itemid=144" TargetMode="External"/><Relationship Id="rId10" Type="http://schemas.openxmlformats.org/officeDocument/2006/relationships/hyperlink" Target="http://www.goosocean.org/index.php?option=com_content&amp;view=article&amp;id=37&amp;Itemid=137" TargetMode="External"/><Relationship Id="rId4" Type="http://schemas.openxmlformats.org/officeDocument/2006/relationships/hyperlink" Target="http://www.goosocean.org/index.php?option=com_content&amp;view=article&amp;id=31&amp;Itemid=131" TargetMode="External"/><Relationship Id="rId9" Type="http://schemas.openxmlformats.org/officeDocument/2006/relationships/hyperlink" Target="http://www.goosocean.org/index.php?option=com_content&amp;view=article&amp;id=41&amp;Itemid=141" TargetMode="External"/><Relationship Id="rId14" Type="http://schemas.openxmlformats.org/officeDocument/2006/relationships/hyperlink" Target="http://www.goosocean.org/index.php?option=com_content&amp;view=article&amp;id=45&amp;Itemid=14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3213EF0-C6DE-9F16-3B41-C02C6EBB3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33375"/>
            <a:ext cx="3311525" cy="574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6033A4B6-2048-E97D-9CEC-B51D1E1A6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6240463"/>
            <a:ext cx="804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>
            <a:extLst>
              <a:ext uri="{FF2B5EF4-FFF2-40B4-BE49-F238E27FC236}">
                <a16:creationId xmlns:a16="http://schemas.microsoft.com/office/drawing/2014/main" id="{9F340A71-5142-E63D-F84F-7AA665269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492125"/>
            <a:ext cx="314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fr-FR" sz="1400">
                <a:solidFill>
                  <a:srgbClr val="000000"/>
                </a:solidFill>
              </a:rPr>
              <a:t>The Global Ocean Observing System</a:t>
            </a:r>
          </a:p>
          <a:p>
            <a:pPr algn="r"/>
            <a:r>
              <a:rPr lang="en-US" altLang="fr-FR" sz="1400" i="1">
                <a:solidFill>
                  <a:srgbClr val="000000"/>
                </a:solidFill>
              </a:rPr>
              <a:t>goosocean.org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798688-8F24-5769-BF8D-699EA0CC7DEB}"/>
              </a:ext>
            </a:extLst>
          </p:cNvPr>
          <p:cNvSpPr/>
          <p:nvPr/>
        </p:nvSpPr>
        <p:spPr>
          <a:xfrm>
            <a:off x="179388" y="1700213"/>
            <a:ext cx="7416800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b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GOOS Regional Alliances</a:t>
            </a:r>
          </a:p>
          <a:p>
            <a:pPr algn="ctr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Revitalization </a:t>
            </a:r>
          </a:p>
          <a:p>
            <a:pPr algn="ctr">
              <a:defRPr/>
            </a:pPr>
            <a:r>
              <a:rPr lang="en-US" sz="2800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PI-GOOS, CARIB-GOOS, GOOS-Africa</a:t>
            </a: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?</a:t>
            </a:r>
            <a:b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825EC7-FB42-CB3A-CF3A-97CE670E3F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5650" y="3787775"/>
            <a:ext cx="6961188" cy="2057400"/>
          </a:xfrm>
        </p:spPr>
        <p:txBody>
          <a:bodyPr/>
          <a:lstStyle/>
          <a:p>
            <a:pPr eaLnBrk="1" hangingPunct="1">
              <a:defRPr/>
            </a:pPr>
            <a:br>
              <a:rPr lang="en-US" altLang="en-US" sz="1600" dirty="0"/>
            </a:br>
            <a:r>
              <a:rPr lang="en-US" altLang="en-US" sz="1600" dirty="0">
                <a:solidFill>
                  <a:schemeClr val="bg2"/>
                </a:solidFill>
              </a:rPr>
              <a:t>Presented by</a:t>
            </a:r>
          </a:p>
          <a:p>
            <a:pPr eaLnBrk="1" hangingPunct="1">
              <a:defRPr/>
            </a:pPr>
            <a:r>
              <a:rPr lang="en-US" altLang="en-US" sz="1600" b="1" dirty="0"/>
              <a:t> Denis Chang Seng &amp; Emma Heslop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en-US" sz="1400" dirty="0">
                <a:solidFill>
                  <a:schemeClr val="bg2"/>
                </a:solidFill>
              </a:rPr>
              <a:t>IOC/UNESCO</a:t>
            </a:r>
          </a:p>
          <a:p>
            <a:pPr>
              <a:defRPr/>
            </a:pPr>
            <a:r>
              <a:rPr lang="en-US" sz="1050" dirty="0">
                <a:solidFill>
                  <a:schemeClr val="bg2"/>
                </a:solidFill>
              </a:rPr>
              <a:t>Ocean Observation and Services Section, GOOS</a:t>
            </a:r>
            <a:endParaRPr lang="fr-FR" sz="1050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sz="1050" dirty="0">
                <a:solidFill>
                  <a:schemeClr val="bg2"/>
                </a:solidFill>
              </a:rPr>
              <a:t>Tsunami Unit, Technical Secretary (ICG-NEAMTWS)</a:t>
            </a:r>
            <a:endParaRPr lang="fr-FR" sz="1050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altLang="fr-FR" dirty="0"/>
              <a:t>	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49E3C94-10CE-FB52-BEEE-8C265DE458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>
                <a:solidFill>
                  <a:schemeClr val="accent2"/>
                </a:solidFill>
              </a:rPr>
              <a:t>GOOS- Africa</a:t>
            </a:r>
            <a:endParaRPr lang="fr-FR" altLang="fr-FR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F57ECDDC-6711-3961-37FD-B6C8C3C3F6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40768"/>
            <a:ext cx="7772400" cy="4495800"/>
          </a:xfrm>
        </p:spPr>
        <p:txBody>
          <a:bodyPr/>
          <a:lstStyle/>
          <a:p>
            <a:r>
              <a:rPr lang="en-US" altLang="en-FR" dirty="0"/>
              <a:t>Ocean Decade Africa roadmap May 2022 – one of the 9 action areas is ocean observing and forecasting</a:t>
            </a:r>
          </a:p>
          <a:p>
            <a:endParaRPr lang="en-US" altLang="en-FR" dirty="0"/>
          </a:p>
          <a:p>
            <a:r>
              <a:rPr lang="en-US" altLang="en-FR" dirty="0"/>
              <a:t>GMES &amp; Africa and GOOS Africa Workshop Oct 2022, Kigali – identified areas to work together, complementarity, potential support, and focus on user services. </a:t>
            </a:r>
          </a:p>
          <a:p>
            <a:endParaRPr lang="fr-FR" altLang="fr-FR" dirty="0"/>
          </a:p>
          <a:p>
            <a:r>
              <a:rPr lang="fr-FR" altLang="fr-FR" dirty="0"/>
              <a:t>IOC NORAD: focus on </a:t>
            </a:r>
            <a:r>
              <a:rPr lang="fr-FR" altLang="fr-FR" dirty="0" err="1"/>
              <a:t>Africa</a:t>
            </a:r>
            <a:r>
              <a:rPr lang="fr-FR" altLang="fr-FR" dirty="0"/>
              <a:t>, </a:t>
            </a:r>
            <a:r>
              <a:rPr lang="fr-FR" altLang="fr-FR" dirty="0" err="1"/>
              <a:t>potential</a:t>
            </a:r>
            <a:r>
              <a:rPr lang="fr-FR" altLang="fr-FR" dirty="0"/>
              <a:t> in-situ expert [2 </a:t>
            </a:r>
            <a:r>
              <a:rPr lang="fr-FR" altLang="fr-FR" dirty="0" err="1"/>
              <a:t>years</a:t>
            </a:r>
            <a:r>
              <a:rPr lang="fr-FR" altLang="fr-FR" dirty="0"/>
              <a:t>] to support coordination – </a:t>
            </a:r>
            <a:r>
              <a:rPr lang="fr-FR" altLang="fr-FR" dirty="0" err="1"/>
              <a:t>bring</a:t>
            </a:r>
            <a:r>
              <a:rPr lang="fr-FR" altLang="fr-FR" dirty="0"/>
              <a:t> </a:t>
            </a:r>
            <a:r>
              <a:rPr lang="fr-FR" altLang="fr-FR" dirty="0" err="1"/>
              <a:t>together</a:t>
            </a:r>
            <a:r>
              <a:rPr lang="fr-FR" altLang="fr-FR" dirty="0"/>
              <a:t> the </a:t>
            </a:r>
            <a:r>
              <a:rPr lang="fr-FR" altLang="fr-FR" dirty="0" err="1"/>
              <a:t>many</a:t>
            </a:r>
            <a:r>
              <a:rPr lang="fr-FR" altLang="fr-FR" dirty="0"/>
              <a:t> </a:t>
            </a:r>
            <a:r>
              <a:rPr lang="fr-FR" altLang="fr-FR" dirty="0" err="1"/>
              <a:t>dispersed</a:t>
            </a:r>
            <a:r>
              <a:rPr lang="fr-FR" altLang="fr-FR" dirty="0"/>
              <a:t> centres of excellence and </a:t>
            </a:r>
            <a:r>
              <a:rPr lang="fr-FR" altLang="fr-FR" dirty="0" err="1"/>
              <a:t>develop</a:t>
            </a:r>
            <a:r>
              <a:rPr lang="fr-FR" altLang="fr-FR" dirty="0"/>
              <a:t> a </a:t>
            </a:r>
            <a:r>
              <a:rPr lang="fr-FR" altLang="fr-FR" dirty="0" err="1"/>
              <a:t>coordinated</a:t>
            </a:r>
            <a:r>
              <a:rPr lang="fr-FR" altLang="fr-FR" dirty="0"/>
              <a:t> </a:t>
            </a:r>
            <a:r>
              <a:rPr lang="fr-FR" altLang="fr-FR" dirty="0" err="1"/>
              <a:t>pathway</a:t>
            </a:r>
            <a:r>
              <a:rPr lang="fr-FR" altLang="fr-FR" dirty="0"/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:a16="http://schemas.microsoft.com/office/drawing/2014/main" id="{E8FFDFD1-DA52-04D1-7D02-829E53C30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2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>
            <a:extLst>
              <a:ext uri="{FF2B5EF4-FFF2-40B4-BE49-F238E27FC236}">
                <a16:creationId xmlns:a16="http://schemas.microsoft.com/office/drawing/2014/main" id="{511E01D5-4996-9A24-96E0-BD5CD2B7E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221163"/>
            <a:ext cx="712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bg1"/>
                </a:solidFill>
                <a:cs typeface="Arial" panose="020B0604020202020204" pitchFamily="34" charset="0"/>
              </a:rPr>
              <a:t>End  </a:t>
            </a: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5F7EB702-F696-BA9E-E877-6023E4251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5902325"/>
            <a:ext cx="84978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1" i="1">
                <a:solidFill>
                  <a:srgbClr val="FF9500"/>
                </a:solidFill>
              </a:rPr>
              <a:t>www.goosocean.org/join</a:t>
            </a:r>
          </a:p>
          <a:p>
            <a:pPr algn="ctr"/>
            <a:endParaRPr lang="en-US" altLang="en-US" sz="3600" i="1">
              <a:solidFill>
                <a:schemeClr val="bg1"/>
              </a:solidFill>
            </a:endParaRPr>
          </a:p>
          <a:p>
            <a:pPr algn="ctr"/>
            <a:endParaRPr lang="en-US" altLang="en-US" sz="320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>
            <a:extLst>
              <a:ext uri="{FF2B5EF4-FFF2-40B4-BE49-F238E27FC236}">
                <a16:creationId xmlns:a16="http://schemas.microsoft.com/office/drawing/2014/main" id="{EFFF5920-02CA-E06C-5279-06820C1F9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11413"/>
            <a:ext cx="42926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7">
            <a:extLst>
              <a:ext uri="{FF2B5EF4-FFF2-40B4-BE49-F238E27FC236}">
                <a16:creationId xmlns:a16="http://schemas.microsoft.com/office/drawing/2014/main" id="{7AA71114-B123-21D8-648B-BB93337E0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4188"/>
            <a:ext cx="807243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FDD377B-9749-79F6-1937-C82A83FE9BD4}"/>
              </a:ext>
            </a:extLst>
          </p:cNvPr>
          <p:cNvGraphicFramePr/>
          <p:nvPr/>
        </p:nvGraphicFramePr>
        <p:xfrm>
          <a:off x="4026675" y="1988840"/>
          <a:ext cx="5015880" cy="3652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1EF195A-2E5E-5896-A148-2A020479C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4488" y="985838"/>
            <a:ext cx="5915025" cy="263525"/>
          </a:xfrm>
        </p:spPr>
        <p:txBody>
          <a:bodyPr/>
          <a:lstStyle/>
          <a:p>
            <a:pPr algn="ctr">
              <a:defRPr/>
            </a:pPr>
            <a:r>
              <a:rPr lang="en-IN" altLang="fr-FR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GRA Governance 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433EB0-1399-A5D1-7D3E-C2F4A734C9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729481"/>
              </p:ext>
            </p:extLst>
          </p:nvPr>
        </p:nvGraphicFramePr>
        <p:xfrm>
          <a:off x="273050" y="1479550"/>
          <a:ext cx="8551863" cy="4176712"/>
        </p:xfrm>
        <a:graphic>
          <a:graphicData uri="http://schemas.openxmlformats.org/drawingml/2006/table">
            <a:tbl>
              <a:tblPr/>
              <a:tblGrid>
                <a:gridCol w="1782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8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2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7792">
                <a:tc>
                  <a:txBody>
                    <a:bodyPr/>
                    <a:lstStyle/>
                    <a:p>
                      <a:pPr algn="ctr"/>
                      <a:r>
                        <a:rPr lang="en-IN" sz="1800" baseline="0" dirty="0"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</a:t>
                      </a: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9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aseline="0" dirty="0"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Inter-governmental</a:t>
                      </a: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9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aseline="0" dirty="0"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Government, Non-Governmental Organizations, institutions</a:t>
                      </a: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9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aseline="0" dirty="0"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IOC Sub-Commissions</a:t>
                      </a: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aseline="0" dirty="0"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Marine Agencies</a:t>
                      </a: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697">
                <a:tc>
                  <a:txBody>
                    <a:bodyPr/>
                    <a:lstStyle/>
                    <a:p>
                      <a:pPr algn="ctr"/>
                      <a:r>
                        <a:rPr lang="en-IN" sz="1500" i="1" baseline="0" dirty="0"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Political consortium</a:t>
                      </a:r>
                      <a:endParaRPr lang="en-IN" sz="1500" baseline="0" dirty="0">
                        <a:effectLst/>
                        <a:uFill>
                          <a:solidFill>
                            <a:schemeClr val="tx2">
                              <a:lumMod val="50000"/>
                            </a:schemeClr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9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u="none" strike="noStrike" baseline="0" dirty="0">
                          <a:solidFill>
                            <a:srgbClr val="FFC00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GRASP</a:t>
                      </a:r>
                      <a:endParaRPr lang="en-IN" sz="1500" b="1" baseline="0" dirty="0">
                        <a:solidFill>
                          <a:srgbClr val="FFC000"/>
                        </a:solidFill>
                        <a:effectLst/>
                        <a:uFill>
                          <a:solidFill>
                            <a:schemeClr val="tx2">
                              <a:lumMod val="50000"/>
                            </a:schemeClr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u="none" strike="noStrike" baseline="0" dirty="0">
                          <a:solidFill>
                            <a:srgbClr val="00B05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EUROGOOS</a:t>
                      </a:r>
                      <a:endParaRPr lang="en-IN" sz="1500" b="1" baseline="0" dirty="0">
                        <a:solidFill>
                          <a:srgbClr val="00B050"/>
                        </a:solidFill>
                        <a:effectLst/>
                        <a:uFill>
                          <a:solidFill>
                            <a:schemeClr val="tx2">
                              <a:lumMod val="50000"/>
                            </a:schemeClr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u="none" strike="noStrike" baseline="0" dirty="0">
                          <a:solidFill>
                            <a:srgbClr val="C0000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GOOS AFRICA</a:t>
                      </a:r>
                      <a:r>
                        <a:rPr lang="en-IN" sz="1500" b="1" baseline="0" dirty="0">
                          <a:solidFill>
                            <a:srgbClr val="C0000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lang="en-IN" sz="1500" b="1" u="none" strike="noStrike" baseline="0" dirty="0">
                          <a:solidFill>
                            <a:srgbClr val="00B05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SEAGOOS</a:t>
                      </a:r>
                      <a:endParaRPr lang="en-IN" sz="1500" b="1" baseline="0" dirty="0">
                        <a:solidFill>
                          <a:srgbClr val="00B050"/>
                        </a:solidFill>
                        <a:effectLst/>
                        <a:uFill>
                          <a:solidFill>
                            <a:schemeClr val="tx2">
                              <a:lumMod val="50000"/>
                            </a:schemeClr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baseline="0" dirty="0"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408">
                <a:tc>
                  <a:txBody>
                    <a:bodyPr/>
                    <a:lstStyle/>
                    <a:p>
                      <a:pPr algn="ctr"/>
                      <a:r>
                        <a:rPr lang="en-IN" sz="1500" i="1" baseline="0" dirty="0"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Basins and regions</a:t>
                      </a:r>
                      <a:endParaRPr lang="en-IN" sz="1500" baseline="0" dirty="0">
                        <a:effectLst/>
                        <a:uFill>
                          <a:solidFill>
                            <a:schemeClr val="tx2">
                              <a:lumMod val="50000"/>
                            </a:schemeClr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9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u="none" strike="noStrike" baseline="0" dirty="0">
                          <a:solidFill>
                            <a:srgbClr val="FFC00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SEA GOOS</a:t>
                      </a:r>
                      <a:endParaRPr lang="en-IN" sz="1500" b="1" baseline="0" dirty="0">
                        <a:solidFill>
                          <a:srgbClr val="FFC000"/>
                        </a:solidFill>
                        <a:effectLst/>
                        <a:uFill>
                          <a:solidFill>
                            <a:schemeClr val="tx2">
                              <a:lumMod val="50000"/>
                            </a:schemeClr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u="none" strike="noStrike" baseline="0" dirty="0">
                          <a:solidFill>
                            <a:srgbClr val="00B05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IOGOOS</a:t>
                      </a:r>
                      <a:r>
                        <a:rPr lang="en-IN" sz="1500" b="1" baseline="0" dirty="0">
                          <a:solidFill>
                            <a:srgbClr val="00B05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</a:p>
                    <a:p>
                      <a:pPr algn="ctr"/>
                      <a:r>
                        <a:rPr lang="en-IN" sz="1500" b="1" u="none" strike="noStrike" baseline="0" dirty="0">
                          <a:solidFill>
                            <a:srgbClr val="00B05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MONGOOS</a:t>
                      </a:r>
                      <a:endParaRPr lang="en-IN" sz="1500" b="1" baseline="0" dirty="0">
                        <a:solidFill>
                          <a:srgbClr val="00B050"/>
                        </a:solidFill>
                        <a:effectLst/>
                        <a:uFill>
                          <a:solidFill>
                            <a:schemeClr val="tx2">
                              <a:lumMod val="50000"/>
                            </a:schemeClr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baseline="0" dirty="0"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baseline="0" dirty="0"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697">
                <a:tc>
                  <a:txBody>
                    <a:bodyPr/>
                    <a:lstStyle/>
                    <a:p>
                      <a:pPr algn="ctr"/>
                      <a:r>
                        <a:rPr lang="en-US" sz="1500" i="1" baseline="0" dirty="0"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island developing states (SIDS)</a:t>
                      </a:r>
                      <a:endParaRPr lang="en-US" sz="1500" baseline="0" dirty="0">
                        <a:effectLst/>
                        <a:uFill>
                          <a:solidFill>
                            <a:schemeClr val="tx2">
                              <a:lumMod val="50000"/>
                            </a:schemeClr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baseline="0" dirty="0"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u="none" strike="noStrike" baseline="0" dirty="0">
                          <a:solidFill>
                            <a:srgbClr val="C0000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PI-GOOS </a:t>
                      </a:r>
                      <a:endParaRPr lang="en-IN" sz="1500" b="1" baseline="0" dirty="0">
                        <a:solidFill>
                          <a:srgbClr val="C00000"/>
                        </a:solidFill>
                        <a:effectLst/>
                        <a:uFill>
                          <a:solidFill>
                            <a:schemeClr val="tx2">
                              <a:lumMod val="50000"/>
                            </a:schemeClr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u="none" strike="noStrike" baseline="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IOCARIBE-GOOS</a:t>
                      </a:r>
                      <a:endParaRPr lang="en-IN" sz="1500" b="1" baseline="0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chemeClr val="tx2">
                              <a:lumMod val="50000"/>
                            </a:schemeClr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baseline="0" dirty="0"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059">
                <a:tc>
                  <a:txBody>
                    <a:bodyPr/>
                    <a:lstStyle/>
                    <a:p>
                      <a:pPr algn="ctr"/>
                      <a:r>
                        <a:rPr lang="en-IN" sz="1500" i="1" baseline="0" dirty="0"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Thematic</a:t>
                      </a:r>
                      <a:endParaRPr lang="en-IN" sz="1500" baseline="0" dirty="0">
                        <a:effectLst/>
                        <a:uFill>
                          <a:solidFill>
                            <a:schemeClr val="tx2">
                              <a:lumMod val="50000"/>
                            </a:schemeClr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9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u="none" strike="noStrike" baseline="0" dirty="0">
                          <a:solidFill>
                            <a:srgbClr val="00B05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NEAR-GOOS</a:t>
                      </a:r>
                      <a:r>
                        <a:rPr lang="en-IN" sz="1500" b="1" baseline="0" dirty="0">
                          <a:solidFill>
                            <a:srgbClr val="00B05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lang="en-IN" sz="1500" b="1" u="none" strike="noStrike" baseline="0" dirty="0">
                          <a:solidFill>
                            <a:srgbClr val="0070C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OCEATLAN</a:t>
                      </a:r>
                      <a:endParaRPr lang="en-IN" sz="1500" b="1" u="none" baseline="0" dirty="0">
                        <a:solidFill>
                          <a:srgbClr val="0070C0"/>
                        </a:solidFill>
                        <a:effectLst/>
                        <a:uFill>
                          <a:solidFill>
                            <a:schemeClr val="tx2">
                              <a:lumMod val="50000"/>
                            </a:schemeClr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baseline="0" dirty="0"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baseline="0" dirty="0"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baseline="0" dirty="0"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059">
                <a:tc>
                  <a:txBody>
                    <a:bodyPr/>
                    <a:lstStyle/>
                    <a:p>
                      <a:pPr algn="ctr"/>
                      <a:r>
                        <a:rPr lang="en-IN" sz="15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systems</a:t>
                      </a:r>
                      <a:endParaRPr lang="en-IN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9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U.S. IOOS</a:t>
                      </a:r>
                      <a:r>
                        <a:rPr lang="en-IN" sz="15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lang="en-IN" sz="15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IMOS</a:t>
                      </a:r>
                      <a:endParaRPr lang="en-IN" sz="15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96" marR="20396" marT="20392" marB="203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202" name="Arrow: Down 4">
            <a:extLst>
              <a:ext uri="{FF2B5EF4-FFF2-40B4-BE49-F238E27FC236}">
                <a16:creationId xmlns:a16="http://schemas.microsoft.com/office/drawing/2014/main" id="{54E063AD-EDA1-BF0F-300B-1BA8B3FE993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92950" y="2636838"/>
            <a:ext cx="268288" cy="287337"/>
          </a:xfrm>
          <a:prstGeom prst="downArrow">
            <a:avLst>
              <a:gd name="adj1" fmla="val 50000"/>
              <a:gd name="adj2" fmla="val 4994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7203" name="Arrow: Down 5">
            <a:extLst>
              <a:ext uri="{FF2B5EF4-FFF2-40B4-BE49-F238E27FC236}">
                <a16:creationId xmlns:a16="http://schemas.microsoft.com/office/drawing/2014/main" id="{33D4365D-A2DD-ECAF-45D8-AF560857081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79775" y="2636838"/>
            <a:ext cx="268288" cy="287337"/>
          </a:xfrm>
          <a:prstGeom prst="downArrow">
            <a:avLst>
              <a:gd name="adj1" fmla="val 50000"/>
              <a:gd name="adj2" fmla="val 4994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7204" name="TextBox 6">
            <a:extLst>
              <a:ext uri="{FF2B5EF4-FFF2-40B4-BE49-F238E27FC236}">
                <a16:creationId xmlns:a16="http://schemas.microsoft.com/office/drawing/2014/main" id="{B7D25F12-54C7-9F48-D2A3-D614845A5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8" y="5637213"/>
            <a:ext cx="3889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fr-FR" sz="1600">
                <a:solidFill>
                  <a:srgbClr val="333333"/>
                </a:solidFill>
                <a:latin typeface="Helvetica Neue" panose="02000503000000020004" pitchFamily="2" charset="0"/>
              </a:rPr>
              <a:t>Summary of the various structures of the GRAs along with the types of entities each GRA represents.</a:t>
            </a:r>
            <a:endParaRPr lang="fr-FR" altLang="fr-FR" sz="1600"/>
          </a:p>
        </p:txBody>
      </p:sp>
      <p:sp>
        <p:nvSpPr>
          <p:cNvPr id="7205" name="TextBox 8">
            <a:extLst>
              <a:ext uri="{FF2B5EF4-FFF2-40B4-BE49-F238E27FC236}">
                <a16:creationId xmlns:a16="http://schemas.microsoft.com/office/drawing/2014/main" id="{1B20385B-B142-CFD6-854D-2A0510399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564188"/>
            <a:ext cx="32035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fr-FR" sz="1100" b="1">
                <a:solidFill>
                  <a:srgbClr val="333333"/>
                </a:solidFill>
                <a:latin typeface="Helvetica Neue" panose="02000503000000020004" pitchFamily="2" charset="0"/>
              </a:rPr>
              <a:t>Governance</a:t>
            </a:r>
          </a:p>
          <a:p>
            <a:r>
              <a:rPr lang="en-US" altLang="fr-FR" sz="1100">
                <a:solidFill>
                  <a:srgbClr val="333333"/>
                </a:solidFill>
                <a:latin typeface="Helvetica Neue" panose="02000503000000020004" pitchFamily="2" charset="0"/>
              </a:rPr>
              <a:t>Charted as an activity of IOCARIBE, IOC Sub Commission of the Wider Caribbean. </a:t>
            </a:r>
            <a:r>
              <a:rPr lang="en-US" altLang="fr-FR" sz="1100">
                <a:solidFill>
                  <a:srgbClr val="C00000"/>
                </a:solidFill>
                <a:latin typeface="Helvetica Neue" panose="02000503000000020004" pitchFamily="2" charset="0"/>
              </a:rPr>
              <a:t>Governed by a Steering Committee</a:t>
            </a:r>
            <a:r>
              <a:rPr lang="en-US" altLang="fr-FR" sz="1100">
                <a:solidFill>
                  <a:srgbClr val="333333"/>
                </a:solidFill>
                <a:latin typeface="Helvetica Neue" panose="02000503000000020004" pitchFamily="2" charset="0"/>
              </a:rPr>
              <a:t>, with Delegates from member states. </a:t>
            </a:r>
            <a:r>
              <a:rPr lang="en-US" altLang="fr-FR" sz="1100">
                <a:solidFill>
                  <a:srgbClr val="C00000"/>
                </a:solidFill>
                <a:latin typeface="Helvetica Neue" panose="02000503000000020004" pitchFamily="2" charset="0"/>
              </a:rPr>
              <a:t>Coordinated by a Project Coordinator.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14F11B-BDE0-2311-05D0-AD52DD41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630238"/>
            <a:ext cx="8380413" cy="1822450"/>
          </a:xfr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GRAs</a:t>
            </a:r>
            <a:r>
              <a:rPr lang="en-US" alt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hlinkClick r:id="rId3"/>
              </a:rPr>
              <a:t>Black Sea GOOS</a:t>
            </a: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    </a:t>
            </a:r>
            <a:r>
              <a:rPr lang="en-US" altLang="en-US" sz="1575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E</a:t>
            </a:r>
            <a:r>
              <a:rPr lang="en-US" altLang="en-US" sz="1575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hlinkClick r:id="rId4"/>
              </a:rPr>
              <a:t>uroGOOS</a:t>
            </a: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    </a:t>
            </a: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hlinkClick r:id="rId5"/>
              </a:rPr>
              <a:t>GOOS Africa</a:t>
            </a: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	G</a:t>
            </a: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hlinkClick r:id="rId6"/>
              </a:rPr>
              <a:t>RASP</a:t>
            </a: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	 </a:t>
            </a: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hlinkClick r:id="rId7"/>
              </a:rPr>
              <a:t>IOCARIBE-GOOS</a:t>
            </a: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hlinkClick r:id="rId8"/>
              </a:rPr>
              <a:t>IMOS</a:t>
            </a: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		I</a:t>
            </a: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hlinkClick r:id="rId9"/>
              </a:rPr>
              <a:t>OGOOS</a:t>
            </a: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 	</a:t>
            </a: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hlinkClick r:id="rId10"/>
              </a:rPr>
              <a:t>MONGOOS</a:t>
            </a: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		</a:t>
            </a: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hlinkClick r:id="rId11"/>
              </a:rPr>
              <a:t>NEAR-GOOS</a:t>
            </a: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		</a:t>
            </a: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hlinkClick r:id="rId12"/>
              </a:rPr>
              <a:t>OCEATLAN</a:t>
            </a: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 </a:t>
            </a:r>
            <a:b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hlinkClick r:id="rId13"/>
              </a:rPr>
              <a:t>PI-GOOS</a:t>
            </a: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  			</a:t>
            </a: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hlinkClick r:id="rId14"/>
              </a:rPr>
              <a:t>SEAGOOS</a:t>
            </a: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	   	</a:t>
            </a: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hlinkClick r:id="rId15"/>
              </a:rPr>
              <a:t>U.S.IOOS</a:t>
            </a:r>
            <a:r>
              <a:rPr lang="en-US" altLang="en-US" sz="1575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  </a:t>
            </a:r>
            <a:r>
              <a:rPr lang="en-US" altLang="en-US" sz="1575" b="1" dirty="0">
                <a:solidFill>
                  <a:srgbClr val="FF0000"/>
                </a:solidFill>
                <a:latin typeface="+mn-lt"/>
              </a:rPr>
              <a:t>		</a:t>
            </a:r>
            <a:r>
              <a:rPr lang="en-US" altLang="en-US" sz="1575" b="1" dirty="0">
                <a:solidFill>
                  <a:srgbClr val="FF0000"/>
                </a:solidFill>
                <a:latin typeface="+mn-lt"/>
                <a:hlinkClick r:id="rId16"/>
              </a:rPr>
              <a:t>SOOS</a:t>
            </a:r>
            <a:r>
              <a:rPr lang="en-US" altLang="en-US" sz="1575" b="1" dirty="0">
                <a:solidFill>
                  <a:srgbClr val="FF0000"/>
                </a:solidFill>
                <a:latin typeface="+mn-lt"/>
              </a:rPr>
              <a:t>|</a:t>
            </a:r>
            <a:r>
              <a:rPr lang="en-US" altLang="en-US" sz="1575" b="1" dirty="0">
                <a:solidFill>
                  <a:srgbClr val="FF0000"/>
                </a:solidFill>
                <a:latin typeface="+mn-lt"/>
                <a:hlinkClick r:id="rId17"/>
              </a:rPr>
              <a:t>SAON</a:t>
            </a:r>
            <a:endParaRPr lang="en-US" altLang="en-US" sz="1575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AD7A2378-256B-23C2-FF09-BE0ABEE37F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5" y="2162175"/>
            <a:ext cx="8380413" cy="3649663"/>
          </a:xfr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9EE6662-678F-68B0-85DC-2B604B4DB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PI-GOOS</a:t>
            </a:r>
            <a:endParaRPr lang="fr-FR" alt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91492-32DF-8644-3D9A-A08B5A08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50" y="1447800"/>
            <a:ext cx="3814763" cy="4495800"/>
          </a:xfrm>
        </p:spPr>
        <p:txBody>
          <a:bodyPr/>
          <a:lstStyle/>
          <a:p>
            <a:pPr>
              <a:defRPr/>
            </a:pPr>
            <a:r>
              <a:rPr lang="en-US" sz="1400" dirty="0">
                <a:latin typeface="+mj-lt"/>
              </a:rPr>
              <a:t>PI-GOOS is a network of regional organizations established in 1998 consisting of 21 Pacific Island Countries and Territories and 5 Metropolitan Members.</a:t>
            </a:r>
          </a:p>
          <a:p>
            <a:pPr>
              <a:defRPr/>
            </a:pPr>
            <a:endParaRPr lang="en-US" sz="1400" dirty="0">
              <a:latin typeface="+mj-lt"/>
            </a:endParaRPr>
          </a:p>
          <a:p>
            <a:pPr>
              <a:defRPr/>
            </a:pPr>
            <a:r>
              <a:rPr lang="en-US" sz="1400" dirty="0">
                <a:latin typeface="+mj-lt"/>
              </a:rPr>
              <a:t>The Pacific Regional Environment Programme (SPREP) previously hosted the PI-GOOS Secretariat/Office until the departure of the responsible officer in 2019. </a:t>
            </a:r>
          </a:p>
          <a:p>
            <a:pPr>
              <a:defRPr/>
            </a:pPr>
            <a:endParaRPr lang="en-US" sz="1400" dirty="0">
              <a:latin typeface="+mj-lt"/>
            </a:endParaRPr>
          </a:p>
          <a:p>
            <a:pPr>
              <a:defRPr/>
            </a:pPr>
            <a:r>
              <a:rPr lang="en-US" sz="1400" dirty="0">
                <a:solidFill>
                  <a:srgbClr val="C00000"/>
                </a:solidFill>
                <a:latin typeface="+mj-lt"/>
              </a:rPr>
              <a:t>PI-GOOS has not been active since.</a:t>
            </a:r>
          </a:p>
          <a:p>
            <a:pPr>
              <a:defRPr/>
            </a:pPr>
            <a:endParaRPr lang="en-US" sz="1400" dirty="0">
              <a:latin typeface="+mj-lt"/>
            </a:endParaRPr>
          </a:p>
          <a:p>
            <a:pPr>
              <a:defRPr/>
            </a:pPr>
            <a:r>
              <a:rPr lang="en-US" sz="1400" dirty="0">
                <a:latin typeface="+mj-lt"/>
              </a:rPr>
              <a:t> The GOOS Office at IOC-UNESCO is therefore calling for Expressions of Interest to host and rejuvenate PI-GOOS.</a:t>
            </a:r>
          </a:p>
          <a:p>
            <a:pPr>
              <a:defRPr/>
            </a:pPr>
            <a:endParaRPr lang="en-US" sz="1400" dirty="0">
              <a:latin typeface="+mj-lt"/>
            </a:endParaRPr>
          </a:p>
          <a:p>
            <a:pPr>
              <a:defRPr/>
            </a:pPr>
            <a:r>
              <a:rPr lang="en-US" sz="1400" dirty="0">
                <a:latin typeface="+mj-lt"/>
              </a:rPr>
              <a:t>IOC CL-2822 was published on 01/31/2023</a:t>
            </a:r>
            <a:endParaRPr lang="fr-FR" sz="1400" dirty="0">
              <a:latin typeface="+mj-lt"/>
            </a:endParaRPr>
          </a:p>
        </p:txBody>
      </p:sp>
      <p:pic>
        <p:nvPicPr>
          <p:cNvPr id="9220" name="Picture 2" descr="Samoan beach fales">
            <a:extLst>
              <a:ext uri="{FF2B5EF4-FFF2-40B4-BE49-F238E27FC236}">
                <a16:creationId xmlns:a16="http://schemas.microsoft.com/office/drawing/2014/main" id="{B2077CD8-88E2-9392-0466-AD2B5D765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1947863"/>
            <a:ext cx="4446588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6F7231C-687E-24F8-14FD-E210FC0D0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Expressions of Interest</a:t>
            </a:r>
            <a:endParaRPr lang="fr-FR" alt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B6A372CE-3FF9-7624-63EB-F23CD4926A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fr-FR" sz="1800"/>
              <a:t>Expressions of Interest to host the PI-GOOS Secretariat/Office are expected to demonstrate: </a:t>
            </a:r>
          </a:p>
          <a:p>
            <a:endParaRPr lang="en-US" altLang="fr-FR" sz="1800"/>
          </a:p>
          <a:p>
            <a:pPr lvl="1"/>
            <a:r>
              <a:rPr lang="en-US" altLang="fr-FR" sz="1400" b="1">
                <a:solidFill>
                  <a:schemeClr val="accent2"/>
                </a:solidFill>
              </a:rPr>
              <a:t>Organization/institution mandate and capacity </a:t>
            </a:r>
            <a:r>
              <a:rPr lang="en-US" altLang="fr-FR" sz="1400"/>
              <a:t>in the ocean, oceanography, ocean observation and its coordination role in the Pacific Islands States;</a:t>
            </a:r>
          </a:p>
          <a:p>
            <a:pPr lvl="1"/>
            <a:endParaRPr lang="en-US" altLang="fr-FR" sz="1400"/>
          </a:p>
          <a:p>
            <a:pPr lvl="1"/>
            <a:r>
              <a:rPr lang="en-US" altLang="fr-FR" sz="1400"/>
              <a:t> </a:t>
            </a:r>
            <a:r>
              <a:rPr lang="en-US" altLang="fr-FR" sz="1400" b="1">
                <a:solidFill>
                  <a:schemeClr val="accent2"/>
                </a:solidFill>
              </a:rPr>
              <a:t>Alignment</a:t>
            </a:r>
            <a:r>
              <a:rPr lang="en-US" altLang="fr-FR" sz="1400"/>
              <a:t> of host organization/institution to the Global Ocean Observing System 2030 Strategy and the Ocean Decade; </a:t>
            </a:r>
          </a:p>
          <a:p>
            <a:pPr lvl="1"/>
            <a:endParaRPr lang="en-US" altLang="fr-FR" sz="1400"/>
          </a:p>
          <a:p>
            <a:pPr lvl="1"/>
            <a:r>
              <a:rPr lang="en-US" altLang="fr-FR" sz="1400" b="1">
                <a:solidFill>
                  <a:schemeClr val="accent2"/>
                </a:solidFill>
              </a:rPr>
              <a:t>Infrastructure and resources </a:t>
            </a:r>
            <a:r>
              <a:rPr lang="en-US" altLang="fr-FR" sz="1400"/>
              <a:t>to support a PI-GOOS Secretariat/Office; </a:t>
            </a:r>
          </a:p>
          <a:p>
            <a:endParaRPr lang="en-US" altLang="fr-FR" sz="1800"/>
          </a:p>
          <a:p>
            <a:r>
              <a:rPr lang="en-US" altLang="fr-FR" sz="1600"/>
              <a:t>Expressions of Interest not later than by </a:t>
            </a:r>
            <a:r>
              <a:rPr lang="en-US" altLang="fr-FR" sz="1600" u="sng"/>
              <a:t>28 February 2023. </a:t>
            </a:r>
            <a:endParaRPr lang="en-US" altLang="fr-FR" sz="1600"/>
          </a:p>
          <a:p>
            <a:endParaRPr lang="fr-FR" altLang="fr-FR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72FE008-1E4C-F751-1789-974DD55B4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Expression of Interest</a:t>
            </a:r>
            <a:br>
              <a:rPr lang="en-US" altLang="fr-FR" dirty="0"/>
            </a:br>
            <a:r>
              <a:rPr lang="en-US" altLang="fr-FR" dirty="0">
                <a:solidFill>
                  <a:schemeClr val="bg2"/>
                </a:solidFill>
              </a:rPr>
              <a:t>Review and Selection Process</a:t>
            </a:r>
            <a:endParaRPr lang="fr-FR" altLang="fr-FR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88965-E42B-20D7-2ADE-0A2E17F4D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GOOS Secretariat in consultation with the GOOS Steering Committee will  review of the Expressions of Interest.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/>
              <a:t>Consult with all interested parties in the region to </a:t>
            </a:r>
            <a:r>
              <a:rPr lang="en-US" sz="1800" b="1" dirty="0">
                <a:solidFill>
                  <a:schemeClr val="accent2"/>
                </a:solidFill>
              </a:rPr>
              <a:t>establish an inter-organization or inter-governmental agreement that governs PI-GOOS</a:t>
            </a:r>
            <a:r>
              <a:rPr lang="en-US" sz="1800" dirty="0"/>
              <a:t>. 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</a:rPr>
              <a:t>Appropriate institutional arrangements </a:t>
            </a:r>
            <a:r>
              <a:rPr lang="en-US" sz="1800" dirty="0"/>
              <a:t>will be pursued then as required.</a:t>
            </a:r>
          </a:p>
          <a:p>
            <a:pPr marL="0" indent="0">
              <a:buFontTx/>
              <a:buNone/>
              <a:defRPr/>
            </a:pPr>
            <a:r>
              <a:rPr lang="en-US" sz="1800" dirty="0"/>
              <a:t> </a:t>
            </a:r>
          </a:p>
          <a:p>
            <a:pPr>
              <a:defRPr/>
            </a:pPr>
            <a:r>
              <a:rPr lang="en-US" sz="1800" dirty="0"/>
              <a:t>The </a:t>
            </a:r>
            <a:r>
              <a:rPr lang="en-US" sz="1800" b="1" dirty="0">
                <a:solidFill>
                  <a:schemeClr val="accent2"/>
                </a:solidFill>
              </a:rPr>
              <a:t>announcement</a:t>
            </a:r>
            <a:r>
              <a:rPr lang="en-US" sz="1800" dirty="0"/>
              <a:t> of the selected host of the PI-GOOS Secretariat/Office will be made in the </a:t>
            </a:r>
            <a:r>
              <a:rPr lang="en-US" sz="1800" u="sng" dirty="0">
                <a:solidFill>
                  <a:schemeClr val="accent2"/>
                </a:solidFill>
              </a:rPr>
              <a:t>first half of 2023</a:t>
            </a:r>
            <a:r>
              <a:rPr lang="en-US" sz="1800" dirty="0"/>
              <a:t>. </a:t>
            </a:r>
            <a:endParaRPr lang="fr-FR" sz="18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8ECB57D9-469E-B69C-46DC-F8BE9AC0C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>
                <a:solidFill>
                  <a:schemeClr val="accent2"/>
                </a:solidFill>
              </a:rPr>
              <a:t>IOCARIBE GOOS</a:t>
            </a:r>
            <a:endParaRPr lang="fr-FR" altLang="fr-FR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1C8A1-9466-5F9D-2709-0651995DD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4894263" cy="4495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fr-FR" sz="1400" dirty="0">
              <a:latin typeface="+mj-lt"/>
              <a:ea typeface="DengXian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latin typeface="+mj-lt"/>
                <a:ea typeface="DengXian" panose="02010600030101010101" pitchFamily="2" charset="-122"/>
              </a:rPr>
              <a:t>Growing </a:t>
            </a:r>
            <a:r>
              <a:rPr lang="fr-FR" sz="1200" dirty="0" err="1">
                <a:latin typeface="+mj-lt"/>
                <a:ea typeface="DengXian" panose="02010600030101010101" pitchFamily="2" charset="-122"/>
              </a:rPr>
              <a:t>concerns</a:t>
            </a:r>
            <a:r>
              <a:rPr lang="fr-FR" sz="1200" dirty="0">
                <a:latin typeface="+mj-lt"/>
                <a:ea typeface="DengXian" panose="02010600030101010101" pitchFamily="2" charset="-122"/>
              </a:rPr>
              <a:t> of the </a:t>
            </a:r>
            <a:r>
              <a:rPr lang="fr-FR" sz="1200" dirty="0" err="1">
                <a:latin typeface="+mj-lt"/>
                <a:ea typeface="DengXian" panose="02010600030101010101" pitchFamily="2" charset="-122"/>
              </a:rPr>
              <a:t>current</a:t>
            </a:r>
            <a:r>
              <a:rPr lang="fr-FR" sz="1200" dirty="0">
                <a:latin typeface="+mj-lt"/>
                <a:ea typeface="DengXian" panose="02010600030101010101" pitchFamily="2" charset="-122"/>
              </a:rPr>
              <a:t> </a:t>
            </a:r>
            <a:r>
              <a:rPr lang="fr-FR" sz="1200" dirty="0" err="1">
                <a:latin typeface="+mj-lt"/>
                <a:ea typeface="DengXian" panose="02010600030101010101" pitchFamily="2" charset="-122"/>
              </a:rPr>
              <a:t>status</a:t>
            </a:r>
            <a:r>
              <a:rPr lang="fr-FR" sz="1200" dirty="0">
                <a:latin typeface="+mj-lt"/>
                <a:ea typeface="DengXian" panose="02010600030101010101" pitchFamily="2" charset="-122"/>
              </a:rPr>
              <a:t> of IOCARIBE GOOS (Communication with NOAA </a:t>
            </a:r>
            <a:r>
              <a:rPr lang="fr-FR" sz="1200" dirty="0" err="1">
                <a:latin typeface="+mj-lt"/>
                <a:ea typeface="DengXian" panose="02010600030101010101" pitchFamily="2" charset="-122"/>
              </a:rPr>
              <a:t>Officer</a:t>
            </a:r>
            <a:r>
              <a:rPr lang="fr-FR" sz="1200" dirty="0">
                <a:latin typeface="+mj-lt"/>
                <a:ea typeface="DengXian" panose="02010600030101010101" pitchFamily="2" charset="-122"/>
              </a:rPr>
              <a:t>)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sz="1200" dirty="0">
              <a:latin typeface="+mj-lt"/>
              <a:ea typeface="DengXian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1200" dirty="0" err="1">
                <a:latin typeface="+mj-lt"/>
                <a:ea typeface="DengXian" panose="02010600030101010101" pitchFamily="2" charset="-122"/>
              </a:rPr>
              <a:t>Noted</a:t>
            </a:r>
            <a:r>
              <a:rPr lang="fr-FR" sz="1200" dirty="0">
                <a:latin typeface="+mj-lt"/>
                <a:ea typeface="DengXian" panose="02010600030101010101" pitchFamily="2" charset="-122"/>
              </a:rPr>
              <a:t> </a:t>
            </a:r>
            <a:r>
              <a:rPr lang="fr-FR" sz="1200" dirty="0" err="1">
                <a:latin typeface="+mj-lt"/>
                <a:ea typeface="DengXian" panose="02010600030101010101" pitchFamily="2" charset="-122"/>
              </a:rPr>
              <a:t>that</a:t>
            </a:r>
            <a:r>
              <a:rPr lang="fr-FR" sz="1200" dirty="0">
                <a:latin typeface="+mj-lt"/>
                <a:ea typeface="DengXian" panose="02010600030101010101" pitchFamily="2" charset="-122"/>
              </a:rPr>
              <a:t> '</a:t>
            </a:r>
            <a:r>
              <a:rPr lang="fr-FR" sz="1200" dirty="0" err="1">
                <a:latin typeface="+mj-lt"/>
                <a:ea typeface="DengXian" panose="02010600030101010101" pitchFamily="2" charset="-122"/>
              </a:rPr>
              <a:t>revitalization</a:t>
            </a:r>
            <a:r>
              <a:rPr lang="fr-FR" sz="1200" dirty="0">
                <a:latin typeface="+mj-lt"/>
                <a:ea typeface="DengXian" panose="02010600030101010101" pitchFamily="2" charset="-122"/>
              </a:rPr>
              <a:t>’ of IOCARIBE GOOS </a:t>
            </a:r>
            <a:r>
              <a:rPr lang="fr-FR" sz="1200" dirty="0" err="1">
                <a:latin typeface="+mj-lt"/>
                <a:ea typeface="DengXian" panose="02010600030101010101" pitchFamily="2" charset="-122"/>
              </a:rPr>
              <a:t>was</a:t>
            </a:r>
            <a:r>
              <a:rPr lang="fr-FR" sz="1200" dirty="0">
                <a:latin typeface="+mj-lt"/>
                <a:ea typeface="DengXian" panose="02010600030101010101" pitchFamily="2" charset="-122"/>
              </a:rPr>
              <a:t> </a:t>
            </a:r>
            <a:r>
              <a:rPr lang="fr-FR" sz="1200" dirty="0" err="1">
                <a:latin typeface="+mj-lt"/>
                <a:ea typeface="DengXian" panose="02010600030101010101" pitchFamily="2" charset="-122"/>
              </a:rPr>
              <a:t>discussed</a:t>
            </a:r>
            <a:r>
              <a:rPr lang="fr-FR" sz="1200" dirty="0">
                <a:latin typeface="+mj-lt"/>
                <a:ea typeface="DengXian" panose="02010600030101010101" pitchFamily="2" charset="-122"/>
              </a:rPr>
              <a:t> in 2021, </a:t>
            </a:r>
            <a:r>
              <a:rPr lang="fr-FR" sz="1200" dirty="0" err="1">
                <a:latin typeface="+mj-lt"/>
                <a:ea typeface="DengXian" panose="02010600030101010101" pitchFamily="2" charset="-122"/>
              </a:rPr>
              <a:t>however</a:t>
            </a:r>
            <a:r>
              <a:rPr lang="fr-FR" sz="1200" dirty="0">
                <a:latin typeface="+mj-lt"/>
                <a:ea typeface="DengXian" panose="02010600030101010101" pitchFamily="2" charset="-122"/>
              </a:rPr>
              <a:t> not </a:t>
            </a:r>
            <a:r>
              <a:rPr lang="fr-FR" sz="1200" dirty="0" err="1">
                <a:latin typeface="+mj-lt"/>
                <a:ea typeface="DengXian" panose="02010600030101010101" pitchFamily="2" charset="-122"/>
              </a:rPr>
              <a:t>much</a:t>
            </a:r>
            <a:r>
              <a:rPr lang="fr-FR" sz="1200" dirty="0">
                <a:latin typeface="+mj-lt"/>
                <a:ea typeface="DengXian" panose="02010600030101010101" pitchFamily="2" charset="-122"/>
              </a:rPr>
              <a:t> </a:t>
            </a:r>
            <a:r>
              <a:rPr lang="fr-FR" sz="1200" dirty="0" err="1">
                <a:latin typeface="+mj-lt"/>
                <a:ea typeface="DengXian" panose="02010600030101010101" pitchFamily="2" charset="-122"/>
              </a:rPr>
              <a:t>progress</a:t>
            </a:r>
            <a:r>
              <a:rPr lang="fr-FR" sz="1200" dirty="0">
                <a:latin typeface="+mj-lt"/>
                <a:ea typeface="DengXian" panose="02010600030101010101" pitchFamily="2" charset="-122"/>
              </a:rPr>
              <a:t> has been made to date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+mj-lt"/>
              <a:ea typeface="DengXian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j-lt"/>
                <a:ea typeface="DengXian" panose="02010600030101010101" pitchFamily="2" charset="-122"/>
              </a:rPr>
              <a:t>Noted the departure of Dr Cesar Toro, </a:t>
            </a:r>
            <a:r>
              <a:rPr lang="fr-FR" sz="1200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Head IOC-UNESCO Regional </a:t>
            </a:r>
            <a:r>
              <a:rPr lang="fr-FR" sz="1200" dirty="0" err="1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Secretariat</a:t>
            </a:r>
            <a:r>
              <a:rPr lang="fr-FR" sz="1200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 for IOCARIBE, IOC of UNESCO </a:t>
            </a:r>
            <a:r>
              <a:rPr lang="fr-FR" sz="1200" dirty="0" err="1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Sub</a:t>
            </a:r>
            <a:r>
              <a:rPr lang="fr-FR" sz="1200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-Commission for the Caribbean and Adjacent </a:t>
            </a:r>
            <a:r>
              <a:rPr lang="fr-FR" sz="1200" dirty="0" err="1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Regions</a:t>
            </a:r>
            <a:r>
              <a:rPr lang="fr-FR" sz="1200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 in 2022</a:t>
            </a:r>
            <a:br>
              <a:rPr lang="fr-FR" sz="1200" dirty="0">
                <a:latin typeface="+mj-lt"/>
                <a:ea typeface="DengXian" panose="02010600030101010101" pitchFamily="2" charset="-122"/>
              </a:rPr>
            </a:br>
            <a:endParaRPr lang="fr-FR" sz="1200" dirty="0">
              <a:latin typeface="+mj-lt"/>
              <a:ea typeface="DengXian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1200" dirty="0" err="1">
                <a:latin typeface="+mj-lt"/>
                <a:ea typeface="DengXian" panose="02010600030101010101" pitchFamily="2" charset="-122"/>
              </a:rPr>
              <a:t>Noted</a:t>
            </a:r>
            <a:r>
              <a:rPr lang="fr-FR" sz="1200" dirty="0">
                <a:latin typeface="+mj-lt"/>
                <a:ea typeface="DengXian" panose="02010600030101010101" pitchFamily="2" charset="-122"/>
              </a:rPr>
              <a:t>, IOCARIBE </a:t>
            </a:r>
            <a:r>
              <a:rPr lang="fr-FR" sz="1200" dirty="0" err="1">
                <a:latin typeface="+mj-lt"/>
                <a:ea typeface="DengXian" panose="02010600030101010101" pitchFamily="2" charset="-122"/>
              </a:rPr>
              <a:t>will</a:t>
            </a:r>
            <a:r>
              <a:rPr lang="fr-FR" sz="1200" dirty="0">
                <a:latin typeface="+mj-lt"/>
                <a:ea typeface="DengXian" panose="02010600030101010101" pitchFamily="2" charset="-122"/>
              </a:rPr>
              <a:t> </a:t>
            </a:r>
            <a:r>
              <a:rPr lang="fr-FR" sz="1200" dirty="0" err="1">
                <a:latin typeface="+mj-lt"/>
                <a:ea typeface="DengXian" panose="02010600030101010101" pitchFamily="2" charset="-122"/>
              </a:rPr>
              <a:t>be</a:t>
            </a:r>
            <a:r>
              <a:rPr lang="fr-FR" sz="1200" dirty="0">
                <a:latin typeface="+mj-lt"/>
                <a:ea typeface="DengXian" panose="02010600030101010101" pitchFamily="2" charset="-122"/>
              </a:rPr>
              <a:t> on the agenda for the 17th session of IOCARIBE in 2023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sz="1200" dirty="0">
              <a:latin typeface="+mj-lt"/>
              <a:ea typeface="DengXian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sz="1200" dirty="0">
              <a:latin typeface="+mj-lt"/>
              <a:ea typeface="DengXian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Dr Lorna Inniss </a:t>
            </a:r>
            <a:r>
              <a:rPr lang="fr-FR" sz="1200" dirty="0" err="1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was</a:t>
            </a:r>
            <a:r>
              <a:rPr lang="fr-FR" sz="1200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appointed</a:t>
            </a:r>
            <a:r>
              <a:rPr lang="fr-FR" sz="1200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 in Jan 2023 as the new  Head IOC-UNESCO Regional </a:t>
            </a:r>
            <a:r>
              <a:rPr lang="fr-FR" sz="1200" dirty="0" err="1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Secretariat</a:t>
            </a:r>
            <a:r>
              <a:rPr lang="fr-FR" sz="1200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 for IOCARIBE</a:t>
            </a:r>
            <a:r>
              <a:rPr lang="fr-FR" sz="1200" dirty="0">
                <a:latin typeface="+mj-lt"/>
                <a:ea typeface="DengXian" panose="02010600030101010101" pitchFamily="2" charset="-122"/>
              </a:rPr>
              <a:t>, </a:t>
            </a:r>
            <a:r>
              <a:rPr lang="fr-FR" sz="1200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IOC of UNESCO </a:t>
            </a:r>
            <a:r>
              <a:rPr lang="fr-FR" sz="1200" dirty="0" err="1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Sub</a:t>
            </a:r>
            <a:r>
              <a:rPr lang="fr-FR" sz="1200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-Commission for the Caribbean and Adjacent </a:t>
            </a:r>
            <a:r>
              <a:rPr lang="fr-FR" sz="1200" dirty="0" err="1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Regions</a:t>
            </a:r>
            <a:endParaRPr lang="fr-FR" sz="1200" dirty="0">
              <a:solidFill>
                <a:srgbClr val="000000"/>
              </a:solidFill>
              <a:latin typeface="+mj-lt"/>
              <a:ea typeface="DengXian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srgbClr val="000000"/>
              </a:solidFill>
              <a:latin typeface="+mj-lt"/>
              <a:ea typeface="DengXian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Meetings </a:t>
            </a:r>
            <a:r>
              <a:rPr lang="fr-FR" sz="1200" dirty="0" err="1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planned</a:t>
            </a:r>
            <a:r>
              <a:rPr lang="fr-FR" sz="1200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 with Lorna and </a:t>
            </a:r>
            <a:r>
              <a:rPr lang="fr-FR" sz="1200" dirty="0" err="1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partners</a:t>
            </a:r>
            <a:r>
              <a:rPr lang="fr-FR" sz="1200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 to </a:t>
            </a:r>
            <a:r>
              <a:rPr lang="fr-FR" sz="1200" dirty="0" err="1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discuss</a:t>
            </a:r>
            <a:r>
              <a:rPr lang="fr-FR" sz="1200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 IOC CARIBE plans and </a:t>
            </a:r>
            <a:r>
              <a:rPr lang="fr-FR" sz="1200" dirty="0">
                <a:latin typeface="+mj-lt"/>
                <a:ea typeface="DengXian" panose="02010600030101010101" pitchFamily="2" charset="-122"/>
              </a:rPr>
              <a:t>the future of GOOS CARIB</a:t>
            </a:r>
          </a:p>
          <a:p>
            <a:pPr marL="0" indent="0">
              <a:buFontTx/>
              <a:buNone/>
              <a:defRPr/>
            </a:pPr>
            <a:r>
              <a:rPr lang="fr-FR" sz="1400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</a:rPr>
              <a:t>  </a:t>
            </a:r>
            <a:endParaRPr lang="fr-FR" sz="1400" dirty="0">
              <a:latin typeface="+mj-lt"/>
              <a:ea typeface="DengXian" panose="02010600030101010101" pitchFamily="2" charset="-122"/>
            </a:endParaRPr>
          </a:p>
          <a:p>
            <a:pPr marL="0" indent="0">
              <a:buFontTx/>
              <a:buNone/>
              <a:defRPr/>
            </a:pPr>
            <a:endParaRPr lang="fr-FR" sz="1400" dirty="0">
              <a:latin typeface="+mj-lt"/>
              <a:ea typeface="DengXian" panose="02010600030101010101" pitchFamily="2" charset="-122"/>
            </a:endParaRPr>
          </a:p>
          <a:p>
            <a:pPr marL="0" indent="0">
              <a:buFontTx/>
              <a:buNone/>
              <a:defRPr/>
            </a:pPr>
            <a:endParaRPr lang="fr-FR" sz="18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>
              <a:defRPr/>
            </a:pPr>
            <a:endParaRPr lang="fr-FR" dirty="0"/>
          </a:p>
        </p:txBody>
      </p:sp>
      <p:pic>
        <p:nvPicPr>
          <p:cNvPr id="12292" name="Picture 2" descr="Caribbean Cruises: Cruise the Caribbean with Azamara">
            <a:extLst>
              <a:ext uri="{FF2B5EF4-FFF2-40B4-BE49-F238E27FC236}">
                <a16:creationId xmlns:a16="http://schemas.microsoft.com/office/drawing/2014/main" id="{6B31C142-89BE-8722-8E8B-9AF62482D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" r="22874" b="-2835"/>
          <a:stretch>
            <a:fillRect/>
          </a:stretch>
        </p:blipFill>
        <p:spPr bwMode="auto">
          <a:xfrm>
            <a:off x="5580063" y="2492375"/>
            <a:ext cx="3238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2C4E28E-60D2-4C89-A850-62602ECED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>
                <a:solidFill>
                  <a:schemeClr val="accent2"/>
                </a:solidFill>
              </a:rPr>
              <a:t>GOOS- Africa</a:t>
            </a:r>
            <a:endParaRPr lang="fr-FR" altLang="fr-FR">
              <a:solidFill>
                <a:schemeClr val="accent2"/>
              </a:solidFill>
            </a:endParaRP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3D3E70CA-CDE0-CD95-E798-B172129EF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6" b="20815"/>
          <a:stretch>
            <a:fillRect/>
          </a:stretch>
        </p:blipFill>
        <p:spPr bwMode="auto">
          <a:xfrm>
            <a:off x="0" y="3860800"/>
            <a:ext cx="91440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D0803-CF36-8E05-266E-64A6D788F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341438"/>
            <a:ext cx="8137525" cy="25193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800" b="1" dirty="0">
                <a:solidFill>
                  <a:schemeClr val="accent2"/>
                </a:solidFill>
              </a:rPr>
              <a:t>Key recent achievements </a:t>
            </a:r>
          </a:p>
          <a:p>
            <a:pPr marL="0" indent="0">
              <a:buFontTx/>
              <a:buNone/>
              <a:defRPr/>
            </a:pPr>
            <a:endParaRPr lang="en-US" sz="1200" b="1" dirty="0"/>
          </a:p>
          <a:p>
            <a:pPr>
              <a:defRPr/>
            </a:pPr>
            <a:r>
              <a:rPr lang="en-US" sz="1050" dirty="0"/>
              <a:t>AFRICA GOOS has recently crafted a new action plan in line with the GOOS Implementation Plan.</a:t>
            </a:r>
          </a:p>
          <a:p>
            <a:pPr>
              <a:defRPr/>
            </a:pPr>
            <a:endParaRPr lang="en-US" sz="1050" dirty="0"/>
          </a:p>
          <a:p>
            <a:pPr>
              <a:defRPr/>
            </a:pPr>
            <a:r>
              <a:rPr lang="en-US" sz="1050" dirty="0"/>
              <a:t>Partnership established with the Global Monitoring for Environment and Security and Africa (GMES &amp; Africa).</a:t>
            </a:r>
          </a:p>
          <a:p>
            <a:pPr>
              <a:defRPr/>
            </a:pPr>
            <a:endParaRPr lang="en-US" sz="1050" dirty="0"/>
          </a:p>
          <a:p>
            <a:pPr>
              <a:defRPr/>
            </a:pPr>
            <a:r>
              <a:rPr lang="en-US" sz="1050" dirty="0"/>
              <a:t>GOOS AFRICA is fully involved in the African Decade of Oceans and Seas, and the African Blue Economy Strategy in the broader context of the African Vision’ 2063. </a:t>
            </a:r>
          </a:p>
          <a:p>
            <a:pPr>
              <a:defRPr/>
            </a:pPr>
            <a:endParaRPr lang="en-US" sz="1050" dirty="0"/>
          </a:p>
          <a:p>
            <a:pPr>
              <a:defRPr/>
            </a:pPr>
            <a:r>
              <a:rPr lang="en-US" sz="1050" dirty="0"/>
              <a:t>There has been good cooperation with IOC AFRICA  for mutual reinforcements towards achieving the goals of the IOC-UNESCO</a:t>
            </a:r>
            <a:r>
              <a:rPr lang="en-US" sz="1000" dirty="0"/>
              <a:t>. </a:t>
            </a:r>
          </a:p>
          <a:p>
            <a:pPr marL="0" indent="0">
              <a:buFontTx/>
              <a:buNone/>
              <a:defRPr/>
            </a:pPr>
            <a:endParaRPr lang="en-US" sz="1000" dirty="0"/>
          </a:p>
          <a:p>
            <a:pPr>
              <a:defRPr/>
            </a:pPr>
            <a:endParaRPr lang="en-US" sz="1200" dirty="0"/>
          </a:p>
          <a:p>
            <a:pPr>
              <a:defRPr/>
            </a:pPr>
            <a:endParaRPr lang="fr-FR" sz="12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9436</TotalTime>
  <Words>829</Words>
  <Application>Microsoft Office PowerPoint</Application>
  <PresentationFormat>On-screen Show (4:3)</PresentationFormat>
  <Paragraphs>129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Helvetica Neue</vt:lpstr>
      <vt:lpstr>Arial</vt:lpstr>
      <vt:lpstr>Calibri</vt:lpstr>
      <vt:lpstr>Blank Presentation</vt:lpstr>
      <vt:lpstr>PowerPoint Presentation</vt:lpstr>
      <vt:lpstr>PowerPoint Presentation</vt:lpstr>
      <vt:lpstr>GRA Governance </vt:lpstr>
      <vt:lpstr>GRAs   Black Sea GOOS     EuroGOOS     GOOS Africa  GRASP  IOCARIBE-GOOS IMOS   IOGOOS   MONGOOS   NEAR-GOOS   OCEATLAN   PI-GOOS      SEAGOOS      U.S.IOOS     SOOS|SAON</vt:lpstr>
      <vt:lpstr>PI-GOOS</vt:lpstr>
      <vt:lpstr>Expressions of Interest</vt:lpstr>
      <vt:lpstr>Expression of Interest Review and Selection Process</vt:lpstr>
      <vt:lpstr>IOCARIBE GOOS</vt:lpstr>
      <vt:lpstr>GOOS- Africa</vt:lpstr>
      <vt:lpstr>GOOS- Africa</vt:lpstr>
      <vt:lpstr>PowerPoint Presentation</vt:lpstr>
    </vt:vector>
  </TitlesOfParts>
  <Company>IOC/UNESCO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Decisions from beginning 2007</dc:title>
  <dc:creator>Albert Fischer</dc:creator>
  <cp:lastModifiedBy>Chang Seng, Denis</cp:lastModifiedBy>
  <cp:revision>634</cp:revision>
  <cp:lastPrinted>2023-02-14T08:09:31Z</cp:lastPrinted>
  <dcterms:created xsi:type="dcterms:W3CDTF">2012-11-19T13:57:22Z</dcterms:created>
  <dcterms:modified xsi:type="dcterms:W3CDTF">2023-02-14T10:42:22Z</dcterms:modified>
</cp:coreProperties>
</file>