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  <p:sldMasterId id="2147483820" r:id="rId5"/>
  </p:sldMasterIdLst>
  <p:notesMasterIdLst>
    <p:notesMasterId r:id="rId16"/>
  </p:notesMasterIdLst>
  <p:handoutMasterIdLst>
    <p:handoutMasterId r:id="rId17"/>
  </p:handoutMasterIdLst>
  <p:sldIdLst>
    <p:sldId id="337" r:id="rId6"/>
    <p:sldId id="653" r:id="rId7"/>
    <p:sldId id="654" r:id="rId8"/>
    <p:sldId id="656" r:id="rId9"/>
    <p:sldId id="3321" r:id="rId10"/>
    <p:sldId id="325" r:id="rId11"/>
    <p:sldId id="3320" r:id="rId12"/>
    <p:sldId id="831" r:id="rId13"/>
    <p:sldId id="832" r:id="rId14"/>
    <p:sldId id="33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2FC"/>
    <a:srgbClr val="C2A3F9"/>
    <a:srgbClr val="44546A"/>
    <a:srgbClr val="FFDAC4"/>
    <a:srgbClr val="FFC4A0"/>
    <a:srgbClr val="FDAE7D"/>
    <a:srgbClr val="F8985B"/>
    <a:srgbClr val="F28138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 snapToGrid="0">
      <p:cViewPr varScale="1">
        <p:scale>
          <a:sx n="105" d="100"/>
          <a:sy n="105" d="100"/>
        </p:scale>
        <p:origin x="138" y="120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A37F2-48A9-4CE4-9810-3062559370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395F-3EFA-4754-B271-884B0D37120B}">
      <dgm:prSet custT="1"/>
      <dgm:spPr/>
      <dgm:t>
        <a:bodyPr/>
        <a:lstStyle/>
        <a:p>
          <a:pPr>
            <a:buSzPct val="75000"/>
            <a:buFont typeface="Wingdings" panose="05000000000000000000" pitchFamily="2" charset="2"/>
            <a:buChar char="Ø"/>
          </a:pPr>
          <a:r>
            <a:rPr lang="en-AU" sz="2200" dirty="0">
              <a:latin typeface="Arial" panose="020B0604020202020204" pitchFamily="34" charset="0"/>
              <a:cs typeface="Arial" panose="020B0604020202020204" pitchFamily="34" charset="0"/>
            </a:rPr>
            <a:t>Bring the ownership of preparedness to the community</a:t>
          </a:r>
        </a:p>
      </dgm:t>
    </dgm:pt>
    <dgm:pt modelId="{9B10F356-3863-4005-9871-419E062A3F49}" type="parTrans" cxnId="{A60B1B36-3A23-4817-98C9-B0B82CD4C515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93C1A-7102-4120-964E-AF21419FC116}" type="sibTrans" cxnId="{A60B1B36-3A23-4817-98C9-B0B82CD4C515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2570E-03FA-4742-9028-874EF47A1D61}">
      <dgm:prSet custT="1"/>
      <dgm:spPr/>
      <dgm:t>
        <a:bodyPr/>
        <a:lstStyle/>
        <a:p>
          <a:pPr>
            <a:buSzPct val="75000"/>
            <a:buFont typeface="Wingdings" panose="05000000000000000000" pitchFamily="2" charset="2"/>
            <a:buChar char="Ø"/>
          </a:pPr>
          <a:r>
            <a:rPr lang="en-AU" sz="2200" dirty="0">
              <a:latin typeface="Arial" panose="020B0604020202020204" pitchFamily="34" charset="0"/>
              <a:cs typeface="Arial" panose="020B0604020202020204" pitchFamily="34" charset="0"/>
            </a:rPr>
            <a:t>Ensure structural and systematic approach in building community preparedness</a:t>
          </a:r>
        </a:p>
      </dgm:t>
    </dgm:pt>
    <dgm:pt modelId="{A4473C43-62D4-493F-9399-AE395451132C}" type="parTrans" cxnId="{3BAF2AE6-0A26-4C9B-9BBD-9966A05B5882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1521F-AC50-4766-98BB-4D7E5E9A70F6}" type="sibTrans" cxnId="{3BAF2AE6-0A26-4C9B-9BBD-9966A05B5882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69FA7-1871-443B-A16E-1A7FB2AC1F98}">
      <dgm:prSet custT="1"/>
      <dgm:spPr/>
      <dgm:t>
        <a:bodyPr/>
        <a:lstStyle/>
        <a:p>
          <a:pPr>
            <a:buSzPct val="75000"/>
            <a:buFont typeface="Wingdings" panose="05000000000000000000" pitchFamily="2" charset="2"/>
            <a:buChar char="Ø"/>
          </a:pPr>
          <a:r>
            <a:rPr lang="en-AU" sz="2200" dirty="0">
              <a:latin typeface="Arial" panose="020B0604020202020204" pitchFamily="34" charset="0"/>
              <a:cs typeface="Arial" panose="020B0604020202020204" pitchFamily="34" charset="0"/>
            </a:rPr>
            <a:t>A collaborative effort to achieve a level of tsunami preparedness through the fulfilment of a set of established best practice guideline and indicators</a:t>
          </a:r>
        </a:p>
      </dgm:t>
    </dgm:pt>
    <dgm:pt modelId="{33C3C98C-662B-4610-BF1F-33F584336AE1}" type="parTrans" cxnId="{CDC27167-322B-41DE-905D-235CC3F3BB6D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EC78A-DA76-4F3E-8454-4A5E6DBD485B}" type="sibTrans" cxnId="{CDC27167-322B-41DE-905D-235CC3F3BB6D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C9FA9-C4D2-4733-BE89-9E8F554605B1}">
      <dgm:prSet custT="1"/>
      <dgm:spPr/>
      <dgm:t>
        <a:bodyPr/>
        <a:lstStyle/>
        <a:p>
          <a:pPr>
            <a:buSzPct val="75000"/>
            <a:buFont typeface="Wingdings" panose="05000000000000000000" pitchFamily="2" charset="2"/>
            <a:buChar char="Ø"/>
          </a:pPr>
          <a:r>
            <a:rPr lang="en-AU" sz="2200" dirty="0">
              <a:latin typeface="Arial" panose="020B0604020202020204" pitchFamily="34" charset="0"/>
              <a:cs typeface="Arial" panose="020B0604020202020204" pitchFamily="34" charset="0"/>
            </a:rPr>
            <a:t>Tsunami Ready is implemented on a voluntary basis and entails a “bottom-up” process with the community taking the initiative to build its own capacity.  This approach ensures ownership of the process that strengthens its sustainability</a:t>
          </a:r>
        </a:p>
      </dgm:t>
    </dgm:pt>
    <dgm:pt modelId="{F87959D7-F842-4D1B-B829-0805664D1448}" type="parTrans" cxnId="{F813564A-C6D9-4166-A613-963A6ED767AC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72473-F57B-4CD2-822A-C0EE72C629B6}" type="sibTrans" cxnId="{F813564A-C6D9-4166-A613-963A6ED767AC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04C66-8D08-422D-BABE-780AE5B3FF1D}" type="pres">
      <dgm:prSet presAssocID="{490A37F2-48A9-4CE4-9810-3062559370DA}" presName="vert0" presStyleCnt="0">
        <dgm:presLayoutVars>
          <dgm:dir/>
          <dgm:animOne val="branch"/>
          <dgm:animLvl val="lvl"/>
        </dgm:presLayoutVars>
      </dgm:prSet>
      <dgm:spPr/>
    </dgm:pt>
    <dgm:pt modelId="{D7539ECE-A3C7-4C2B-8468-D639F6CDC7B0}" type="pres">
      <dgm:prSet presAssocID="{94E8395F-3EFA-4754-B271-884B0D37120B}" presName="thickLine" presStyleLbl="alignNode1" presStyleIdx="0" presStyleCnt="4"/>
      <dgm:spPr/>
    </dgm:pt>
    <dgm:pt modelId="{F769704D-83D4-4ECD-A77A-813A92ADAC4C}" type="pres">
      <dgm:prSet presAssocID="{94E8395F-3EFA-4754-B271-884B0D37120B}" presName="horz1" presStyleCnt="0"/>
      <dgm:spPr/>
    </dgm:pt>
    <dgm:pt modelId="{7C753EE3-0F3F-4D06-8BF2-CED9A41A975A}" type="pres">
      <dgm:prSet presAssocID="{94E8395F-3EFA-4754-B271-884B0D37120B}" presName="tx1" presStyleLbl="revTx" presStyleIdx="0" presStyleCnt="4"/>
      <dgm:spPr/>
    </dgm:pt>
    <dgm:pt modelId="{449495AD-F0B5-417C-91A2-230CB75023A6}" type="pres">
      <dgm:prSet presAssocID="{94E8395F-3EFA-4754-B271-884B0D37120B}" presName="vert1" presStyleCnt="0"/>
      <dgm:spPr/>
    </dgm:pt>
    <dgm:pt modelId="{F2701EA7-066F-4306-BEE4-3DE4852625AB}" type="pres">
      <dgm:prSet presAssocID="{93E2570E-03FA-4742-9028-874EF47A1D61}" presName="thickLine" presStyleLbl="alignNode1" presStyleIdx="1" presStyleCnt="4"/>
      <dgm:spPr/>
    </dgm:pt>
    <dgm:pt modelId="{EF1119FF-C773-40EE-8A0F-95D5492CD221}" type="pres">
      <dgm:prSet presAssocID="{93E2570E-03FA-4742-9028-874EF47A1D61}" presName="horz1" presStyleCnt="0"/>
      <dgm:spPr/>
    </dgm:pt>
    <dgm:pt modelId="{06DFE1BA-4698-472F-8580-7D246586D007}" type="pres">
      <dgm:prSet presAssocID="{93E2570E-03FA-4742-9028-874EF47A1D61}" presName="tx1" presStyleLbl="revTx" presStyleIdx="1" presStyleCnt="4" custScaleY="107193"/>
      <dgm:spPr/>
    </dgm:pt>
    <dgm:pt modelId="{13D2ED62-D2AE-4FEB-841B-43ED94C965E0}" type="pres">
      <dgm:prSet presAssocID="{93E2570E-03FA-4742-9028-874EF47A1D61}" presName="vert1" presStyleCnt="0"/>
      <dgm:spPr/>
    </dgm:pt>
    <dgm:pt modelId="{4D77690F-2D91-4F48-AED8-FB4520F82868}" type="pres">
      <dgm:prSet presAssocID="{0CE69FA7-1871-443B-A16E-1A7FB2AC1F98}" presName="thickLine" presStyleLbl="alignNode1" presStyleIdx="2" presStyleCnt="4"/>
      <dgm:spPr/>
    </dgm:pt>
    <dgm:pt modelId="{43D0C89A-ECE9-4621-888E-CCC46C246D68}" type="pres">
      <dgm:prSet presAssocID="{0CE69FA7-1871-443B-A16E-1A7FB2AC1F98}" presName="horz1" presStyleCnt="0"/>
      <dgm:spPr/>
    </dgm:pt>
    <dgm:pt modelId="{00224A75-7E56-4D8C-A786-A657EEC63B52}" type="pres">
      <dgm:prSet presAssocID="{0CE69FA7-1871-443B-A16E-1A7FB2AC1F98}" presName="tx1" presStyleLbl="revTx" presStyleIdx="2" presStyleCnt="4" custScaleX="100098" custScaleY="140854"/>
      <dgm:spPr/>
    </dgm:pt>
    <dgm:pt modelId="{12171DF2-C736-4058-A7E8-67E611F32269}" type="pres">
      <dgm:prSet presAssocID="{0CE69FA7-1871-443B-A16E-1A7FB2AC1F98}" presName="vert1" presStyleCnt="0"/>
      <dgm:spPr/>
    </dgm:pt>
    <dgm:pt modelId="{69343E42-15F7-4D15-BC78-F1AF924379FB}" type="pres">
      <dgm:prSet presAssocID="{ED9C9FA9-C4D2-4733-BE89-9E8F554605B1}" presName="thickLine" presStyleLbl="alignNode1" presStyleIdx="3" presStyleCnt="4"/>
      <dgm:spPr/>
    </dgm:pt>
    <dgm:pt modelId="{C89AC360-63CC-4C9F-B083-09CB4428586D}" type="pres">
      <dgm:prSet presAssocID="{ED9C9FA9-C4D2-4733-BE89-9E8F554605B1}" presName="horz1" presStyleCnt="0"/>
      <dgm:spPr/>
    </dgm:pt>
    <dgm:pt modelId="{04925B2C-783B-4131-B1E0-A5F0D87C2B98}" type="pres">
      <dgm:prSet presAssocID="{ED9C9FA9-C4D2-4733-BE89-9E8F554605B1}" presName="tx1" presStyleLbl="revTx" presStyleIdx="3" presStyleCnt="4"/>
      <dgm:spPr/>
    </dgm:pt>
    <dgm:pt modelId="{057604B8-5557-4585-A9C4-DDB51323E8F6}" type="pres">
      <dgm:prSet presAssocID="{ED9C9FA9-C4D2-4733-BE89-9E8F554605B1}" presName="vert1" presStyleCnt="0"/>
      <dgm:spPr/>
    </dgm:pt>
  </dgm:ptLst>
  <dgm:cxnLst>
    <dgm:cxn modelId="{CC60D125-276F-4378-A8E9-A8AEC0085417}" type="presOf" srcId="{94E8395F-3EFA-4754-B271-884B0D37120B}" destId="{7C753EE3-0F3F-4D06-8BF2-CED9A41A975A}" srcOrd="0" destOrd="0" presId="urn:microsoft.com/office/officeart/2008/layout/LinedList"/>
    <dgm:cxn modelId="{A700102F-E4B4-4E2E-8EF4-42E2043962E4}" type="presOf" srcId="{490A37F2-48A9-4CE4-9810-3062559370DA}" destId="{B5E04C66-8D08-422D-BABE-780AE5B3FF1D}" srcOrd="0" destOrd="0" presId="urn:microsoft.com/office/officeart/2008/layout/LinedList"/>
    <dgm:cxn modelId="{A60B1B36-3A23-4817-98C9-B0B82CD4C515}" srcId="{490A37F2-48A9-4CE4-9810-3062559370DA}" destId="{94E8395F-3EFA-4754-B271-884B0D37120B}" srcOrd="0" destOrd="0" parTransId="{9B10F356-3863-4005-9871-419E062A3F49}" sibTransId="{61A93C1A-7102-4120-964E-AF21419FC116}"/>
    <dgm:cxn modelId="{CDC27167-322B-41DE-905D-235CC3F3BB6D}" srcId="{490A37F2-48A9-4CE4-9810-3062559370DA}" destId="{0CE69FA7-1871-443B-A16E-1A7FB2AC1F98}" srcOrd="2" destOrd="0" parTransId="{33C3C98C-662B-4610-BF1F-33F584336AE1}" sibTransId="{514EC78A-DA76-4F3E-8454-4A5E6DBD485B}"/>
    <dgm:cxn modelId="{F813564A-C6D9-4166-A613-963A6ED767AC}" srcId="{490A37F2-48A9-4CE4-9810-3062559370DA}" destId="{ED9C9FA9-C4D2-4733-BE89-9E8F554605B1}" srcOrd="3" destOrd="0" parTransId="{F87959D7-F842-4D1B-B829-0805664D1448}" sibTransId="{6A672473-F57B-4CD2-822A-C0EE72C629B6}"/>
    <dgm:cxn modelId="{1227A0D5-5409-4D42-8A4B-DF7574B736C5}" type="presOf" srcId="{ED9C9FA9-C4D2-4733-BE89-9E8F554605B1}" destId="{04925B2C-783B-4131-B1E0-A5F0D87C2B98}" srcOrd="0" destOrd="0" presId="urn:microsoft.com/office/officeart/2008/layout/LinedList"/>
    <dgm:cxn modelId="{F20CD5D9-4EE2-4237-B3B5-37E98C94A165}" type="presOf" srcId="{0CE69FA7-1871-443B-A16E-1A7FB2AC1F98}" destId="{00224A75-7E56-4D8C-A786-A657EEC63B52}" srcOrd="0" destOrd="0" presId="urn:microsoft.com/office/officeart/2008/layout/LinedList"/>
    <dgm:cxn modelId="{3BAF2AE6-0A26-4C9B-9BBD-9966A05B5882}" srcId="{490A37F2-48A9-4CE4-9810-3062559370DA}" destId="{93E2570E-03FA-4742-9028-874EF47A1D61}" srcOrd="1" destOrd="0" parTransId="{A4473C43-62D4-493F-9399-AE395451132C}" sibTransId="{3831521F-AC50-4766-98BB-4D7E5E9A70F6}"/>
    <dgm:cxn modelId="{F9E91BE9-065E-4151-A631-49C41B0FA4BE}" type="presOf" srcId="{93E2570E-03FA-4742-9028-874EF47A1D61}" destId="{06DFE1BA-4698-472F-8580-7D246586D007}" srcOrd="0" destOrd="0" presId="urn:microsoft.com/office/officeart/2008/layout/LinedList"/>
    <dgm:cxn modelId="{6ECA01D3-C450-4A92-A635-DE1C17CDE907}" type="presParOf" srcId="{B5E04C66-8D08-422D-BABE-780AE5B3FF1D}" destId="{D7539ECE-A3C7-4C2B-8468-D639F6CDC7B0}" srcOrd="0" destOrd="0" presId="urn:microsoft.com/office/officeart/2008/layout/LinedList"/>
    <dgm:cxn modelId="{CBA69FFC-7CE9-4B3F-A7C8-74A7AE9BAC24}" type="presParOf" srcId="{B5E04C66-8D08-422D-BABE-780AE5B3FF1D}" destId="{F769704D-83D4-4ECD-A77A-813A92ADAC4C}" srcOrd="1" destOrd="0" presId="urn:microsoft.com/office/officeart/2008/layout/LinedList"/>
    <dgm:cxn modelId="{98EB0DE1-7A20-48E4-99DE-50860400E695}" type="presParOf" srcId="{F769704D-83D4-4ECD-A77A-813A92ADAC4C}" destId="{7C753EE3-0F3F-4D06-8BF2-CED9A41A975A}" srcOrd="0" destOrd="0" presId="urn:microsoft.com/office/officeart/2008/layout/LinedList"/>
    <dgm:cxn modelId="{50C3D87A-12B1-4F8A-9804-053401D0FAA5}" type="presParOf" srcId="{F769704D-83D4-4ECD-A77A-813A92ADAC4C}" destId="{449495AD-F0B5-417C-91A2-230CB75023A6}" srcOrd="1" destOrd="0" presId="urn:microsoft.com/office/officeart/2008/layout/LinedList"/>
    <dgm:cxn modelId="{C741A4A2-C6D7-49A4-82FE-89303D4ADB8B}" type="presParOf" srcId="{B5E04C66-8D08-422D-BABE-780AE5B3FF1D}" destId="{F2701EA7-066F-4306-BEE4-3DE4852625AB}" srcOrd="2" destOrd="0" presId="urn:microsoft.com/office/officeart/2008/layout/LinedList"/>
    <dgm:cxn modelId="{7D9CFC5A-2E63-465C-911C-CE5684D9BCD4}" type="presParOf" srcId="{B5E04C66-8D08-422D-BABE-780AE5B3FF1D}" destId="{EF1119FF-C773-40EE-8A0F-95D5492CD221}" srcOrd="3" destOrd="0" presId="urn:microsoft.com/office/officeart/2008/layout/LinedList"/>
    <dgm:cxn modelId="{471E2542-1CAC-4C54-9845-D2D631419DBA}" type="presParOf" srcId="{EF1119FF-C773-40EE-8A0F-95D5492CD221}" destId="{06DFE1BA-4698-472F-8580-7D246586D007}" srcOrd="0" destOrd="0" presId="urn:microsoft.com/office/officeart/2008/layout/LinedList"/>
    <dgm:cxn modelId="{601670E2-7C63-4667-BE39-83B4EA5151A7}" type="presParOf" srcId="{EF1119FF-C773-40EE-8A0F-95D5492CD221}" destId="{13D2ED62-D2AE-4FEB-841B-43ED94C965E0}" srcOrd="1" destOrd="0" presId="urn:microsoft.com/office/officeart/2008/layout/LinedList"/>
    <dgm:cxn modelId="{19F38874-1CC1-4B51-A133-CC1EB2ED5926}" type="presParOf" srcId="{B5E04C66-8D08-422D-BABE-780AE5B3FF1D}" destId="{4D77690F-2D91-4F48-AED8-FB4520F82868}" srcOrd="4" destOrd="0" presId="urn:microsoft.com/office/officeart/2008/layout/LinedList"/>
    <dgm:cxn modelId="{58CE119E-1C39-4EC9-9115-02CBF7588DFC}" type="presParOf" srcId="{B5E04C66-8D08-422D-BABE-780AE5B3FF1D}" destId="{43D0C89A-ECE9-4621-888E-CCC46C246D68}" srcOrd="5" destOrd="0" presId="urn:microsoft.com/office/officeart/2008/layout/LinedList"/>
    <dgm:cxn modelId="{95DE2D6B-E1C8-4B89-ADF7-730986BB4DD5}" type="presParOf" srcId="{43D0C89A-ECE9-4621-888E-CCC46C246D68}" destId="{00224A75-7E56-4D8C-A786-A657EEC63B52}" srcOrd="0" destOrd="0" presId="urn:microsoft.com/office/officeart/2008/layout/LinedList"/>
    <dgm:cxn modelId="{5FE61F7C-7DF9-4ED9-B738-2B1E86BEDAE4}" type="presParOf" srcId="{43D0C89A-ECE9-4621-888E-CCC46C246D68}" destId="{12171DF2-C736-4058-A7E8-67E611F32269}" srcOrd="1" destOrd="0" presId="urn:microsoft.com/office/officeart/2008/layout/LinedList"/>
    <dgm:cxn modelId="{2EF71E77-5A74-401A-9650-DA6DE2687197}" type="presParOf" srcId="{B5E04C66-8D08-422D-BABE-780AE5B3FF1D}" destId="{69343E42-15F7-4D15-BC78-F1AF924379FB}" srcOrd="6" destOrd="0" presId="urn:microsoft.com/office/officeart/2008/layout/LinedList"/>
    <dgm:cxn modelId="{97EB1B11-FA32-4934-B125-81EED74F3DEE}" type="presParOf" srcId="{B5E04C66-8D08-422D-BABE-780AE5B3FF1D}" destId="{C89AC360-63CC-4C9F-B083-09CB4428586D}" srcOrd="7" destOrd="0" presId="urn:microsoft.com/office/officeart/2008/layout/LinedList"/>
    <dgm:cxn modelId="{F3F75280-421C-4BA3-87FA-E782A1CCBFB9}" type="presParOf" srcId="{C89AC360-63CC-4C9F-B083-09CB4428586D}" destId="{04925B2C-783B-4131-B1E0-A5F0D87C2B98}" srcOrd="0" destOrd="0" presId="urn:microsoft.com/office/officeart/2008/layout/LinedList"/>
    <dgm:cxn modelId="{39AD0B22-8A1A-4F90-9AFF-32F8B2B0CC48}" type="presParOf" srcId="{C89AC360-63CC-4C9F-B083-09CB4428586D}" destId="{057604B8-5557-4585-A9C4-DDB51323E8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39ECE-A3C7-4C2B-8468-D639F6CDC7B0}">
      <dsp:nvSpPr>
        <dsp:cNvPr id="0" name=""/>
        <dsp:cNvSpPr/>
      </dsp:nvSpPr>
      <dsp:spPr>
        <a:xfrm>
          <a:off x="0" y="420"/>
          <a:ext cx="60753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53EE3-0F3F-4D06-8BF2-CED9A41A975A}">
      <dsp:nvSpPr>
        <dsp:cNvPr id="0" name=""/>
        <dsp:cNvSpPr/>
      </dsp:nvSpPr>
      <dsp:spPr>
        <a:xfrm>
          <a:off x="0" y="420"/>
          <a:ext cx="6075322" cy="90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75000"/>
            <a:buFont typeface="Wingdings" panose="05000000000000000000" pitchFamily="2" charset="2"/>
            <a:buNone/>
          </a:pPr>
          <a:r>
            <a:rPr lang="en-AU" sz="2200" kern="1200" dirty="0">
              <a:latin typeface="Arial" panose="020B0604020202020204" pitchFamily="34" charset="0"/>
              <a:cs typeface="Arial" panose="020B0604020202020204" pitchFamily="34" charset="0"/>
            </a:rPr>
            <a:t>Bring the ownership of preparedness to the community</a:t>
          </a:r>
        </a:p>
      </dsp:txBody>
      <dsp:txXfrm>
        <a:off x="0" y="420"/>
        <a:ext cx="6075322" cy="903142"/>
      </dsp:txXfrm>
    </dsp:sp>
    <dsp:sp modelId="{F2701EA7-066F-4306-BEE4-3DE4852625AB}">
      <dsp:nvSpPr>
        <dsp:cNvPr id="0" name=""/>
        <dsp:cNvSpPr/>
      </dsp:nvSpPr>
      <dsp:spPr>
        <a:xfrm>
          <a:off x="0" y="903563"/>
          <a:ext cx="60753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FE1BA-4698-472F-8580-7D246586D007}">
      <dsp:nvSpPr>
        <dsp:cNvPr id="0" name=""/>
        <dsp:cNvSpPr/>
      </dsp:nvSpPr>
      <dsp:spPr>
        <a:xfrm>
          <a:off x="0" y="903563"/>
          <a:ext cx="6069389" cy="96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75000"/>
            <a:buFont typeface="Wingdings" panose="05000000000000000000" pitchFamily="2" charset="2"/>
            <a:buNone/>
          </a:pPr>
          <a:r>
            <a:rPr lang="en-AU" sz="2200" kern="1200" dirty="0">
              <a:latin typeface="Arial" panose="020B0604020202020204" pitchFamily="34" charset="0"/>
              <a:cs typeface="Arial" panose="020B0604020202020204" pitchFamily="34" charset="0"/>
            </a:rPr>
            <a:t>Ensure structural and systematic approach in building community preparedness</a:t>
          </a:r>
        </a:p>
      </dsp:txBody>
      <dsp:txXfrm>
        <a:off x="0" y="903563"/>
        <a:ext cx="6069389" cy="968105"/>
      </dsp:txXfrm>
    </dsp:sp>
    <dsp:sp modelId="{4D77690F-2D91-4F48-AED8-FB4520F82868}">
      <dsp:nvSpPr>
        <dsp:cNvPr id="0" name=""/>
        <dsp:cNvSpPr/>
      </dsp:nvSpPr>
      <dsp:spPr>
        <a:xfrm>
          <a:off x="0" y="1871669"/>
          <a:ext cx="60753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24A75-7E56-4D8C-A786-A657EEC63B52}">
      <dsp:nvSpPr>
        <dsp:cNvPr id="0" name=""/>
        <dsp:cNvSpPr/>
      </dsp:nvSpPr>
      <dsp:spPr>
        <a:xfrm>
          <a:off x="0" y="1871669"/>
          <a:ext cx="6069398" cy="127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75000"/>
            <a:buFont typeface="Wingdings" panose="05000000000000000000" pitchFamily="2" charset="2"/>
            <a:buNone/>
          </a:pPr>
          <a:r>
            <a:rPr lang="en-AU" sz="2200" kern="1200" dirty="0">
              <a:latin typeface="Arial" panose="020B0604020202020204" pitchFamily="34" charset="0"/>
              <a:cs typeface="Arial" panose="020B0604020202020204" pitchFamily="34" charset="0"/>
            </a:rPr>
            <a:t>A collaborative effort to achieve a level of tsunami preparedness through the fulfilment of a set of established best practice guideline and indicators</a:t>
          </a:r>
        </a:p>
      </dsp:txBody>
      <dsp:txXfrm>
        <a:off x="0" y="1871669"/>
        <a:ext cx="6069398" cy="1272112"/>
      </dsp:txXfrm>
    </dsp:sp>
    <dsp:sp modelId="{69343E42-15F7-4D15-BC78-F1AF924379FB}">
      <dsp:nvSpPr>
        <dsp:cNvPr id="0" name=""/>
        <dsp:cNvSpPr/>
      </dsp:nvSpPr>
      <dsp:spPr>
        <a:xfrm>
          <a:off x="0" y="3143781"/>
          <a:ext cx="60753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25B2C-783B-4131-B1E0-A5F0D87C2B98}">
      <dsp:nvSpPr>
        <dsp:cNvPr id="0" name=""/>
        <dsp:cNvSpPr/>
      </dsp:nvSpPr>
      <dsp:spPr>
        <a:xfrm>
          <a:off x="0" y="3143781"/>
          <a:ext cx="6075322" cy="90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75000"/>
            <a:buFont typeface="Wingdings" panose="05000000000000000000" pitchFamily="2" charset="2"/>
            <a:buNone/>
          </a:pPr>
          <a:r>
            <a:rPr lang="en-AU" sz="2200" kern="1200" dirty="0">
              <a:latin typeface="Arial" panose="020B0604020202020204" pitchFamily="34" charset="0"/>
              <a:cs typeface="Arial" panose="020B0604020202020204" pitchFamily="34" charset="0"/>
            </a:rPr>
            <a:t>Tsunami Ready is implemented on a voluntary basis and entails a “bottom-up” process with the community taking the initiative to build its own capacity.  This approach ensures ownership of the process that strengthens its sustainability</a:t>
          </a:r>
        </a:p>
      </dsp:txBody>
      <dsp:txXfrm>
        <a:off x="0" y="3143781"/>
        <a:ext cx="6075322" cy="90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16/02/2023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0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9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33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F9454-EF03-41C0-9838-5009BDD62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1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30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10BB80-D382-C84D-13EB-F3DFC7F84584}"/>
              </a:ext>
            </a:extLst>
          </p:cNvPr>
          <p:cNvGrpSpPr/>
          <p:nvPr userDrawn="1"/>
        </p:nvGrpSpPr>
        <p:grpSpPr>
          <a:xfrm>
            <a:off x="457200" y="777240"/>
            <a:ext cx="2542032" cy="457200"/>
            <a:chOff x="457200" y="777240"/>
            <a:chExt cx="2542032" cy="457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ECA328-C2F0-8CE5-F07F-F69B5A6404EB}"/>
                </a:ext>
              </a:extLst>
            </p:cNvPr>
            <p:cNvSpPr/>
            <p:nvPr userDrawn="1"/>
          </p:nvSpPr>
          <p:spPr>
            <a:xfrm>
              <a:off x="457200" y="987552"/>
              <a:ext cx="2542032" cy="24688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E41FB7-67C1-CD73-2727-1BBC1CC0343D}"/>
                </a:ext>
              </a:extLst>
            </p:cNvPr>
            <p:cNvCxnSpPr/>
            <p:nvPr userDrawn="1"/>
          </p:nvCxnSpPr>
          <p:spPr>
            <a:xfrm>
              <a:off x="457200" y="777240"/>
              <a:ext cx="2542032" cy="0"/>
            </a:xfrm>
            <a:prstGeom prst="line">
              <a:avLst/>
            </a:prstGeom>
            <a:noFill/>
            <a:ln w="76200" cap="flat">
              <a:solidFill>
                <a:srgbClr val="0069B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75E7BD-47E5-31CF-41A9-B09361B014C7}"/>
              </a:ext>
            </a:extLst>
          </p:cNvPr>
          <p:cNvGrpSpPr/>
          <p:nvPr userDrawn="1"/>
        </p:nvGrpSpPr>
        <p:grpSpPr>
          <a:xfrm>
            <a:off x="10572098" y="82298"/>
            <a:ext cx="1543702" cy="1490470"/>
            <a:chOff x="10524744" y="82297"/>
            <a:chExt cx="1591056" cy="15361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A48883-2D29-B14B-05FC-32F9C0CBC5B8}"/>
                </a:ext>
              </a:extLst>
            </p:cNvPr>
            <p:cNvSpPr/>
            <p:nvPr userDrawn="1"/>
          </p:nvSpPr>
          <p:spPr>
            <a:xfrm>
              <a:off x="10524744" y="82297"/>
              <a:ext cx="1591056" cy="153619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7197522E-EB00-C74E-3108-C6E23BBFC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4806" y="100585"/>
              <a:ext cx="1372706" cy="129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9447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10BB80-D382-C84D-13EB-F3DFC7F84584}"/>
              </a:ext>
            </a:extLst>
          </p:cNvPr>
          <p:cNvGrpSpPr/>
          <p:nvPr userDrawn="1"/>
        </p:nvGrpSpPr>
        <p:grpSpPr>
          <a:xfrm>
            <a:off x="457200" y="777240"/>
            <a:ext cx="2542032" cy="457200"/>
            <a:chOff x="457200" y="777240"/>
            <a:chExt cx="2542032" cy="457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ECA328-C2F0-8CE5-F07F-F69B5A6404EB}"/>
                </a:ext>
              </a:extLst>
            </p:cNvPr>
            <p:cNvSpPr/>
            <p:nvPr userDrawn="1"/>
          </p:nvSpPr>
          <p:spPr>
            <a:xfrm>
              <a:off x="457200" y="987552"/>
              <a:ext cx="2542032" cy="24688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E41FB7-67C1-CD73-2727-1BBC1CC0343D}"/>
                </a:ext>
              </a:extLst>
            </p:cNvPr>
            <p:cNvCxnSpPr/>
            <p:nvPr userDrawn="1"/>
          </p:nvCxnSpPr>
          <p:spPr>
            <a:xfrm>
              <a:off x="457200" y="777240"/>
              <a:ext cx="2542032" cy="0"/>
            </a:xfrm>
            <a:prstGeom prst="line">
              <a:avLst/>
            </a:prstGeom>
            <a:noFill/>
            <a:ln w="76200" cap="flat">
              <a:solidFill>
                <a:srgbClr val="0069B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75E7BD-47E5-31CF-41A9-B09361B014C7}"/>
              </a:ext>
            </a:extLst>
          </p:cNvPr>
          <p:cNvGrpSpPr/>
          <p:nvPr userDrawn="1"/>
        </p:nvGrpSpPr>
        <p:grpSpPr>
          <a:xfrm>
            <a:off x="10572098" y="82298"/>
            <a:ext cx="1543702" cy="1490470"/>
            <a:chOff x="10524744" y="82297"/>
            <a:chExt cx="1591056" cy="15361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A48883-2D29-B14B-05FC-32F9C0CBC5B8}"/>
                </a:ext>
              </a:extLst>
            </p:cNvPr>
            <p:cNvSpPr/>
            <p:nvPr userDrawn="1"/>
          </p:nvSpPr>
          <p:spPr>
            <a:xfrm>
              <a:off x="10524744" y="82297"/>
              <a:ext cx="1591056" cy="153619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7197522E-EB00-C74E-3108-C6E23BBFC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4806" y="100585"/>
              <a:ext cx="1372706" cy="129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0103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7" r:id="rId13"/>
    <p:sldLayoutId id="2147483817" r:id="rId14"/>
    <p:sldLayoutId id="2147483816" r:id="rId15"/>
    <p:sldLayoutId id="2147483788" r:id="rId16"/>
    <p:sldLayoutId id="2147483789" r:id="rId17"/>
    <p:sldLayoutId id="2147483782" r:id="rId18"/>
    <p:sldLayoutId id="2147483781" r:id="rId19"/>
    <p:sldLayoutId id="2147483783" r:id="rId20"/>
    <p:sldLayoutId id="2147483818" r:id="rId21"/>
    <p:sldLayoutId id="214748381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563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.chang-seng@unesco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://www.ioc-tsunami.org/index.php?option=com_content&amp;view=article&amp;id=506&amp;Itemid=418&amp;lang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1" y="4812344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Introduction to Tsunami Ready Recognition </a:t>
            </a:r>
            <a:r>
              <a:rPr lang="en-US" sz="2800" b="1" dirty="0" err="1">
                <a:solidFill>
                  <a:schemeClr val="bg1"/>
                </a:solidFill>
              </a:rPr>
              <a:t>Programme</a:t>
            </a:r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Goals and </a:t>
            </a:r>
            <a:r>
              <a:rPr lang="fr-FR" sz="2400" b="1" dirty="0" err="1">
                <a:solidFill>
                  <a:schemeClr val="bg1"/>
                </a:solidFill>
              </a:rPr>
              <a:t>Benefits</a:t>
            </a:r>
            <a:r>
              <a:rPr lang="fr-FR" sz="2400" b="1" dirty="0">
                <a:solidFill>
                  <a:schemeClr val="bg1"/>
                </a:solidFill>
              </a:rPr>
              <a:t> 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fr-FR" sz="24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fr-FR" sz="2400" b="1" dirty="0"/>
              <a:t>Mr. </a:t>
            </a:r>
            <a:r>
              <a:rPr lang="en-US" sz="2400" b="1" dirty="0"/>
              <a:t>Bernardo Aliaga Rossel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Head of the IOC-UNESCO Tsunami Unit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CE88A-281C-5787-3070-B40D2C84F4A3}"/>
              </a:ext>
            </a:extLst>
          </p:cNvPr>
          <p:cNvSpPr txBox="1"/>
          <p:nvPr/>
        </p:nvSpPr>
        <p:spPr>
          <a:xfrm>
            <a:off x="4721731" y="3709194"/>
            <a:ext cx="7470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EU DG ECHO </a:t>
            </a:r>
            <a:r>
              <a:rPr lang="en-US" sz="1600" b="1" dirty="0" err="1">
                <a:effectLst/>
                <a:latin typeface="Calibri"/>
                <a:ea typeface="DengXian"/>
                <a:cs typeface="Calibri"/>
              </a:rPr>
              <a:t>CoastWAVE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 Project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Tsunami Ready Recognition Programme (TRRP) Workshop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Online, February 16-17, 2023</a:t>
            </a:r>
            <a:endParaRPr lang="en-US" sz="1600" b="1" dirty="0">
              <a:latin typeface="Calibri"/>
              <a:ea typeface="DengXian"/>
              <a:cs typeface="Calibri"/>
            </a:endParaRPr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86" y="5304593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51" y="5404243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55" y="5364659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2" y="5363984"/>
            <a:ext cx="855584" cy="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96" y="5319256"/>
            <a:ext cx="1055896" cy="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 dirty="0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dirty="0" err="1">
                <a:solidFill>
                  <a:schemeClr val="tx1"/>
                </a:solidFill>
              </a:rPr>
              <a:t>Intergovernmental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Oceanographic</a:t>
            </a:r>
            <a:r>
              <a:rPr lang="fr-FR" sz="2000" b="1" dirty="0">
                <a:solidFill>
                  <a:schemeClr val="tx1"/>
                </a:solidFill>
              </a:rPr>
              <a:t> Commission (IOC)</a:t>
            </a:r>
            <a:endParaRPr lang="en-GB" sz="2000" b="1" kern="1000" dirty="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13901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IOC-UNESCO DG ECHO </a:t>
            </a:r>
            <a:r>
              <a:rPr lang="fr-FR" sz="1400" b="1" dirty="0" err="1">
                <a:solidFill>
                  <a:schemeClr val="tx1"/>
                </a:solidFill>
              </a:rPr>
              <a:t>CoastWAVE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project</a:t>
            </a:r>
            <a:endParaRPr lang="en-GB" sz="1400" b="1" kern="10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fr-FR" sz="1200" dirty="0">
                <a:solidFill>
                  <a:schemeClr val="tx1"/>
                </a:solidFill>
              </a:rPr>
              <a:t>UNESCO IOC Sector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Tsunami Unit </a:t>
            </a: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en-US" sz="1200" dirty="0">
                <a:solidFill>
                  <a:srgbClr val="000000"/>
                </a:solidFill>
                <a:hlinkClick r:id="rId3"/>
              </a:rPr>
              <a:t>d.chang-seng@unesco.org</a:t>
            </a:r>
            <a:r>
              <a:rPr lang="en-US" sz="1200" dirty="0">
                <a:solidFill>
                  <a:srgbClr val="000000"/>
                </a:solidFill>
              </a:rPr>
              <a:t>  </a:t>
            </a:r>
            <a:endParaRPr lang="en-GB" sz="1200" dirty="0"/>
          </a:p>
          <a:p>
            <a:pPr algn="ctr"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hlinkClick r:id="rId4"/>
              </a:rPr>
              <a:t>CoastWAVE project website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0E513B-A2B1-6F41-01A0-B32C7573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468" y="5303943"/>
            <a:ext cx="1423331" cy="13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/>
              <a:t>The Tsunami Ready Recognition Programme is a </a:t>
            </a:r>
            <a:r>
              <a:rPr lang="en-US" sz="2400" dirty="0"/>
              <a:t>voluntary</a:t>
            </a:r>
            <a:r>
              <a:rPr lang="en-US" sz="2400" b="0" dirty="0"/>
              <a:t> international community-based recognition </a:t>
            </a:r>
            <a:r>
              <a:rPr lang="en-US" sz="2400" b="0" dirty="0" err="1"/>
              <a:t>programme</a:t>
            </a:r>
            <a:r>
              <a:rPr lang="en-US" sz="2400" b="0" dirty="0"/>
              <a:t> developed by IOC-UNESCO. It aims to build resilient communities  through awareness and preparedness strategies that will protect life, livelihoods and property from tsunamis in different regions.</a:t>
            </a:r>
            <a:endParaRPr lang="en-GB" sz="24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06E170-B7E5-841B-FBE3-E28586B88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42" y="990905"/>
            <a:ext cx="4876190" cy="487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FEFD5-4113-18D4-8A44-10427DC16C3E}"/>
              </a:ext>
            </a:extLst>
          </p:cNvPr>
          <p:cNvSpPr txBox="1"/>
          <p:nvPr/>
        </p:nvSpPr>
        <p:spPr>
          <a:xfrm>
            <a:off x="6895724" y="5302200"/>
            <a:ext cx="43034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By </a:t>
            </a:r>
            <a:r>
              <a:rPr lang="en-US" sz="1050" dirty="0" err="1"/>
              <a:t>Flaticon</a:t>
            </a:r>
            <a:r>
              <a:rPr lang="en-US" sz="1050" dirty="0"/>
              <a:t> - https://www.flaticon.com/free-icon/decision-making_3240872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147003" cy="51424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/>
              <a:t>The Tsunami Ready Recognition Programme </a:t>
            </a:r>
            <a:r>
              <a:rPr lang="en-US" sz="2400" dirty="0"/>
              <a:t>is implemented by Member States</a:t>
            </a:r>
            <a:r>
              <a:rPr lang="en-US" sz="2400" b="0" dirty="0"/>
              <a:t>. Each Member State is responsible for administering its national </a:t>
            </a:r>
            <a:r>
              <a:rPr lang="en-US" sz="2400" b="0" dirty="0" err="1"/>
              <a:t>programme</a:t>
            </a:r>
            <a:r>
              <a:rPr lang="en-US" sz="2400" b="0" dirty="0"/>
              <a:t>. Its National Tsunami Ready Board (NTRB) and Tsunami Ready Local Committee (TRLC) provide guidance to the community during the recognition process.</a:t>
            </a:r>
            <a:endParaRPr lang="en-GB" sz="24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5FB3A-AE75-33C1-3ABD-313E752E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069" y="1709951"/>
            <a:ext cx="6447453" cy="42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/>
              <a:t>The Tsunami Ready Recognition Programme </a:t>
            </a:r>
            <a:r>
              <a:rPr lang="en-US" sz="2400" dirty="0"/>
              <a:t>promotes the active participation of local actors</a:t>
            </a:r>
            <a:r>
              <a:rPr lang="en-US" sz="2400" b="0" dirty="0"/>
              <a:t>, </a:t>
            </a:r>
            <a:r>
              <a:rPr lang="en-US" sz="2400" dirty="0"/>
              <a:t>in coordination with local and national authorities</a:t>
            </a:r>
            <a:r>
              <a:rPr lang="en-US" sz="2400" b="0" dirty="0"/>
              <a:t>, in order to strengthen local capacities to cope with the tsunami risk.  As a result, communities will see their coping mechanisms strengthened to deal with tsunami events and to </a:t>
            </a:r>
            <a:r>
              <a:rPr lang="en-US" sz="2400" dirty="0"/>
              <a:t>enable an initial response prior to any external assistance</a:t>
            </a:r>
            <a:r>
              <a:rPr lang="en-US" sz="2400" b="0" dirty="0"/>
              <a:t>.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04907A-4098-618F-8674-08135831A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445" y="1344332"/>
            <a:ext cx="3194581" cy="2267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1F69ED-984C-930E-198C-4BC450D21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736" y="3612241"/>
            <a:ext cx="3048264" cy="2286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DF16A-340E-3753-CB55-A5B1372A2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0" y="3612241"/>
            <a:ext cx="315190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1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589" y="805960"/>
            <a:ext cx="5675123" cy="724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/>
              <a:t>What we mean </a:t>
            </a:r>
            <a:r>
              <a:rPr lang="en-US" sz="2400" b="0"/>
              <a:t>by </a:t>
            </a:r>
            <a:r>
              <a:rPr lang="en-US" sz="2400"/>
              <a:t>at risk </a:t>
            </a:r>
            <a:r>
              <a:rPr lang="en-US" sz="2400" dirty="0"/>
              <a:t>communities?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F24B7432-F041-9510-E2BA-9F8E46BCC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94" y="1079504"/>
            <a:ext cx="3181350" cy="2386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0D1C2-5711-1402-0EB7-02BE060415DD}"/>
              </a:ext>
            </a:extLst>
          </p:cNvPr>
          <p:cNvSpPr txBox="1"/>
          <p:nvPr/>
        </p:nvSpPr>
        <p:spPr>
          <a:xfrm>
            <a:off x="8226865" y="3513273"/>
            <a:ext cx="249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Tirua</a:t>
            </a:r>
            <a:r>
              <a:rPr lang="en-US" dirty="0"/>
              <a:t>, Chile, 27 Feb 2010</a:t>
            </a:r>
            <a:endParaRPr lang="fr-FR" dirty="0"/>
          </a:p>
        </p:txBody>
      </p:sp>
      <p:pic>
        <p:nvPicPr>
          <p:cNvPr id="13" name="Picture 12" descr="A picture containing outdoor, sky, building, ground&#10;&#10;Description automatically generated">
            <a:extLst>
              <a:ext uri="{FF2B5EF4-FFF2-40B4-BE49-F238E27FC236}">
                <a16:creationId xmlns:a16="http://schemas.microsoft.com/office/drawing/2014/main" id="{28569BBE-F8EF-D1B9-5B07-4E80975D6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46" y="3898262"/>
            <a:ext cx="3181350" cy="238601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27E5BAB-C20E-EE7E-3110-1582B7DD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9" y="1621004"/>
            <a:ext cx="3341498" cy="41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FA1EF9-617B-9606-81B3-AB3909AF5863}"/>
              </a:ext>
            </a:extLst>
          </p:cNvPr>
          <p:cNvSpPr txBox="1"/>
          <p:nvPr/>
        </p:nvSpPr>
        <p:spPr>
          <a:xfrm>
            <a:off x="4023507" y="4043648"/>
            <a:ext cx="3500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altLang="fr-FR" sz="1800" dirty="0"/>
              <a:t>Lagunillas, Pisco, </a:t>
            </a:r>
            <a:r>
              <a:rPr lang="es-CL" altLang="fr-FR" sz="1800" dirty="0" err="1"/>
              <a:t>Peru</a:t>
            </a:r>
            <a:r>
              <a:rPr lang="es-CL" altLang="fr-FR" dirty="0"/>
              <a:t>, </a:t>
            </a:r>
            <a:r>
              <a:rPr lang="es-CL" altLang="fr-FR" sz="1800" dirty="0"/>
              <a:t>15 August 2007, 500 </a:t>
            </a:r>
            <a:r>
              <a:rPr lang="es-CL" altLang="fr-FR" sz="1800" dirty="0" err="1"/>
              <a:t>killed</a:t>
            </a:r>
            <a:r>
              <a:rPr lang="es-CL" altLang="fr-FR" sz="1800" dirty="0"/>
              <a:t> </a:t>
            </a:r>
            <a:r>
              <a:rPr lang="es-CL" altLang="fr-FR" sz="1800" dirty="0" err="1"/>
              <a:t>by</a:t>
            </a:r>
            <a:r>
              <a:rPr lang="es-CL" altLang="fr-FR" sz="1800" dirty="0"/>
              <a:t> EQ, 3 </a:t>
            </a:r>
            <a:r>
              <a:rPr lang="es-CL" altLang="fr-FR" sz="1800" dirty="0" err="1"/>
              <a:t>out</a:t>
            </a:r>
            <a:r>
              <a:rPr lang="es-CL" altLang="fr-FR" sz="1800" dirty="0"/>
              <a:t> of 7 </a:t>
            </a:r>
            <a:r>
              <a:rPr lang="es-CL" altLang="fr-FR" sz="1800" dirty="0" err="1"/>
              <a:t>people</a:t>
            </a:r>
            <a:r>
              <a:rPr lang="es-CL" altLang="fr-FR" sz="1800" dirty="0"/>
              <a:t> living in Lagunillas </a:t>
            </a:r>
            <a:r>
              <a:rPr lang="es-CL" altLang="fr-FR" sz="1800" dirty="0" err="1"/>
              <a:t>killed</a:t>
            </a:r>
            <a:r>
              <a:rPr lang="es-CL" altLang="fr-FR" sz="1800" dirty="0"/>
              <a:t> </a:t>
            </a:r>
            <a:r>
              <a:rPr lang="es-CL" altLang="fr-FR" sz="1800" dirty="0" err="1"/>
              <a:t>by</a:t>
            </a:r>
            <a:r>
              <a:rPr lang="es-CL" altLang="fr-FR" sz="1800" dirty="0"/>
              <a:t> tsunami</a:t>
            </a:r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2AAE6-2868-9F9C-28F5-97869858C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106" y="1668756"/>
            <a:ext cx="3854994" cy="18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27479" y="1338730"/>
            <a:ext cx="10471214" cy="5715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s-DO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TsunamiReady</a:t>
            </a:r>
            <a:r>
              <a:rPr lang="es-DO" sz="2000" b="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s-DO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altLang="en-US" sz="12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(2001, US NWS, NTHMP) </a:t>
            </a:r>
            <a:r>
              <a:rPr lang="es-DO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es-DO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D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Guidelines for standard level of capability to mitigate, prepare for, and respond to tsunamis.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D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 community preparedness – minimize risk through better risk assessment, planning, education, warning communications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D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states, territories,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195 recognized Communities, 14 Supporters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(1 Aug 2019)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Local, tribal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govt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facility with authority to implement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es-DO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 IOC Tsunami Ready</a:t>
            </a:r>
            <a:r>
              <a:rPr lang="es-DO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altLang="en-US" sz="1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(2016, </a:t>
            </a:r>
            <a:r>
              <a:rPr lang="es-DO" altLang="en-US" sz="12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 IOC TOWS–IX</a:t>
            </a:r>
            <a:r>
              <a:rPr lang="es-DO" altLang="en-US" sz="1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DO" sz="2000" dirty="0">
                <a:latin typeface="Arial" panose="020B0604020202020204" pitchFamily="34" charset="0"/>
                <a:cs typeface="Arial" panose="020B0604020202020204" pitchFamily="34" charset="0"/>
              </a:rPr>
              <a:t>Modelled after US TsunamiReady</a:t>
            </a:r>
            <a:r>
              <a:rPr lang="es-DO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s-D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DO" sz="2000" dirty="0">
                <a:latin typeface="Arial" panose="020B0604020202020204" pitchFamily="34" charset="0"/>
                <a:cs typeface="Arial" panose="020B0604020202020204" pitchFamily="34" charset="0"/>
              </a:rPr>
              <a:t>Tsunami Ready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Guidelines (community performance-based recognition, not certification) available for use / adaption by ICG regions (e.g., Pacific)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adopted by </a:t>
            </a:r>
            <a:r>
              <a:rPr lang="es-DO" sz="2000" i="1" dirty="0">
                <a:latin typeface="Arial" panose="020B0604020202020204" pitchFamily="34" charset="0"/>
                <a:cs typeface="Arial" panose="020B0604020202020204" pitchFamily="34" charset="0"/>
              </a:rPr>
              <a:t>ICG/CARIBE-EWS-X,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May 2015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D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DO" sz="2000" dirty="0">
                <a:latin typeface="Arial" panose="020B0604020202020204" pitchFamily="34" charset="0"/>
                <a:cs typeface="Arial" panose="020B0604020202020204" pitchFamily="34" charset="0"/>
              </a:rPr>
              <a:t>Global priority to increase focus on awareness in communities and among authorities through communication, exercises, training, information, preparedness and </a:t>
            </a:r>
            <a:r>
              <a:rPr lang="es-DO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s-D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s-D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968221-E50F-48E0-895C-DC8E26EF7F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512" y="130366"/>
            <a:ext cx="5013325" cy="59055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 of Tsunami Ready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657D4-2CB5-034E-AEBE-135A742BB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73" y="1251754"/>
            <a:ext cx="1536554" cy="491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5C869A-6F48-264B-AF53-8EB876568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02" y="3606282"/>
            <a:ext cx="1539225" cy="7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26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Google Shape;422;p11"/>
          <p:cNvCxnSpPr/>
          <p:nvPr/>
        </p:nvCxnSpPr>
        <p:spPr>
          <a:xfrm>
            <a:off x="1511877" y="3753106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11"/>
          <p:cNvCxnSpPr/>
          <p:nvPr/>
        </p:nvCxnSpPr>
        <p:spPr>
          <a:xfrm>
            <a:off x="4331940" y="3753106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11"/>
          <p:cNvCxnSpPr/>
          <p:nvPr/>
        </p:nvCxnSpPr>
        <p:spPr>
          <a:xfrm>
            <a:off x="7152001" y="3753106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458;p11"/>
          <p:cNvCxnSpPr/>
          <p:nvPr/>
        </p:nvCxnSpPr>
        <p:spPr>
          <a:xfrm>
            <a:off x="9972064" y="3753106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11"/>
          <p:cNvSpPr txBox="1">
            <a:spLocks noGrp="1"/>
          </p:cNvSpPr>
          <p:nvPr>
            <p:ph type="title" idx="4294967295"/>
          </p:nvPr>
        </p:nvSpPr>
        <p:spPr>
          <a:xfrm>
            <a:off x="392189" y="219290"/>
            <a:ext cx="10185481" cy="5632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sz="3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 of the Implementation of Tsunami Ready</a:t>
            </a:r>
            <a:endParaRPr sz="34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289337" y="3143072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11"/>
          <p:cNvSpPr txBox="1"/>
          <p:nvPr/>
        </p:nvSpPr>
        <p:spPr>
          <a:xfrm>
            <a:off x="289337" y="3143072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11"/>
          <p:cNvSpPr/>
          <p:nvPr/>
        </p:nvSpPr>
        <p:spPr>
          <a:xfrm>
            <a:off x="289337" y="1449037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11"/>
          <p:cNvSpPr txBox="1"/>
          <p:nvPr/>
        </p:nvSpPr>
        <p:spPr>
          <a:xfrm>
            <a:off x="289337" y="1449037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US National Weather Service of NOAA implemented the recognition </a:t>
            </a:r>
            <a:r>
              <a:rPr lang="en-US" sz="1467" b="1" i="1" kern="0" dirty="0" err="1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7" b="1" i="1" kern="0" dirty="0" err="1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TsunamiReady</a:t>
            </a: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11"/>
          <p:cNvCxnSpPr>
            <a:cxnSpLocks/>
          </p:cNvCxnSpPr>
          <p:nvPr/>
        </p:nvCxnSpPr>
        <p:spPr>
          <a:xfrm>
            <a:off x="2894601" y="4124818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8" name="Google Shape;428;p11"/>
          <p:cNvSpPr/>
          <p:nvPr/>
        </p:nvSpPr>
        <p:spPr>
          <a:xfrm rot="2700000">
            <a:off x="1478640" y="4045324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11"/>
          <p:cNvSpPr/>
          <p:nvPr/>
        </p:nvSpPr>
        <p:spPr>
          <a:xfrm rot="2700000">
            <a:off x="2852097" y="4082313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3109400" y="3143072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11"/>
          <p:cNvSpPr txBox="1"/>
          <p:nvPr/>
        </p:nvSpPr>
        <p:spPr>
          <a:xfrm>
            <a:off x="3109400" y="3143072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3109400" y="1449037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11"/>
          <p:cNvSpPr txBox="1"/>
          <p:nvPr/>
        </p:nvSpPr>
        <p:spPr>
          <a:xfrm>
            <a:off x="3109400" y="1449037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IOC Assembly</a:t>
            </a: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67" b="1" i="1" kern="0" dirty="0">
                <a:solidFill>
                  <a:srgbClr val="454D55"/>
                </a:solidFill>
                <a:latin typeface="Arial"/>
                <a:cs typeface="Arial"/>
                <a:sym typeface="Arial"/>
              </a:rPr>
              <a:t>approved </a:t>
            </a: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UNESCO/IOC Tsunami Ready Recognition Pilot Programme</a:t>
            </a: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11"/>
          <p:cNvCxnSpPr/>
          <p:nvPr/>
        </p:nvCxnSpPr>
        <p:spPr>
          <a:xfrm>
            <a:off x="5714663" y="4032966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0" name="Google Shape;440;p11"/>
          <p:cNvSpPr/>
          <p:nvPr/>
        </p:nvSpPr>
        <p:spPr>
          <a:xfrm rot="2700000">
            <a:off x="4298702" y="4045324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11"/>
          <p:cNvSpPr/>
          <p:nvPr/>
        </p:nvSpPr>
        <p:spPr>
          <a:xfrm rot="2700000">
            <a:off x="5672158" y="4019442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5929463" y="3143072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5929463" y="3143072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/>
          <p:nvPr/>
        </p:nvSpPr>
        <p:spPr>
          <a:xfrm>
            <a:off x="5929463" y="1449037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 txBox="1"/>
          <p:nvPr/>
        </p:nvSpPr>
        <p:spPr>
          <a:xfrm>
            <a:off x="5929463" y="1449037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The IOC Assembly approved the establishment of the IOC Ocean Decade Tsunami Programme </a:t>
            </a:r>
            <a:r>
              <a:rPr lang="en-US" sz="1467" b="1" i="1" kern="0" dirty="0">
                <a:solidFill>
                  <a:srgbClr val="454D55"/>
                </a:solidFill>
                <a:latin typeface="Arial"/>
                <a:cs typeface="Arial"/>
                <a:sym typeface="Arial"/>
              </a:rPr>
              <a:t>including Tsunami Ready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11"/>
          <p:cNvCxnSpPr/>
          <p:nvPr/>
        </p:nvCxnSpPr>
        <p:spPr>
          <a:xfrm>
            <a:off x="8534725" y="4032966"/>
            <a:ext cx="0" cy="3825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2" name="Google Shape;452;p11"/>
          <p:cNvSpPr/>
          <p:nvPr/>
        </p:nvSpPr>
        <p:spPr>
          <a:xfrm rot="2700000">
            <a:off x="7118765" y="4045324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11"/>
          <p:cNvSpPr/>
          <p:nvPr/>
        </p:nvSpPr>
        <p:spPr>
          <a:xfrm rot="2700000">
            <a:off x="8492220" y="4045324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11"/>
          <p:cNvSpPr/>
          <p:nvPr/>
        </p:nvSpPr>
        <p:spPr>
          <a:xfrm>
            <a:off x="8749525" y="3143072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11"/>
          <p:cNvSpPr txBox="1"/>
          <p:nvPr/>
        </p:nvSpPr>
        <p:spPr>
          <a:xfrm>
            <a:off x="8749525" y="3143072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8749525" y="1449037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 txBox="1"/>
          <p:nvPr/>
        </p:nvSpPr>
        <p:spPr>
          <a:xfrm>
            <a:off x="8749525" y="1449037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sz="1467" b="1" i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b="1" i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100% At-Risk Communities Tsunami Ready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1"/>
          <p:cNvSpPr/>
          <p:nvPr/>
        </p:nvSpPr>
        <p:spPr>
          <a:xfrm rot="2700000">
            <a:off x="9938828" y="4045324"/>
            <a:ext cx="85009" cy="85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60" name="Google Shape;460;p11"/>
          <p:cNvCxnSpPr/>
          <p:nvPr/>
        </p:nvCxnSpPr>
        <p:spPr>
          <a:xfrm>
            <a:off x="1511877" y="4093075"/>
            <a:ext cx="8431985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63" name="Google Shape;463;p11" descr="TsunamiReady®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26" y="2501915"/>
            <a:ext cx="1441151" cy="46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1" descr="Tsunami Program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13" t="12857" r="14286" b="13714"/>
          <a:stretch/>
        </p:blipFill>
        <p:spPr>
          <a:xfrm>
            <a:off x="4995550" y="2501922"/>
            <a:ext cx="455719" cy="46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1" descr="Logo, company nam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396" y="1598050"/>
            <a:ext cx="725335" cy="53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1"/>
          <p:cNvSpPr/>
          <p:nvPr/>
        </p:nvSpPr>
        <p:spPr>
          <a:xfrm rot="10800000" flipH="1">
            <a:off x="392189" y="4526528"/>
            <a:ext cx="328" cy="307003"/>
          </a:xfrm>
          <a:prstGeom prst="ellipse">
            <a:avLst/>
          </a:prstGeom>
          <a:solidFill>
            <a:schemeClr val="lt1">
              <a:alpha val="89803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1653773" y="4359487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11"/>
          <p:cNvSpPr txBox="1"/>
          <p:nvPr/>
        </p:nvSpPr>
        <p:spPr>
          <a:xfrm>
            <a:off x="1653773" y="4359487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1653773" y="4961516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1653773" y="4961516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US NWS provided initial funding to support the joint NWS and UNESCO/IOC </a:t>
            </a:r>
            <a:r>
              <a:rPr lang="en-US" sz="1467" b="1" i="1" kern="0" dirty="0" err="1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TsunamiReady</a:t>
            </a: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 pilot project in the Caribbean and the international community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11"/>
          <p:cNvSpPr/>
          <p:nvPr/>
        </p:nvSpPr>
        <p:spPr>
          <a:xfrm>
            <a:off x="4473834" y="4305762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4473834" y="4305762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4473834" y="4961516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11"/>
          <p:cNvSpPr txBox="1"/>
          <p:nvPr/>
        </p:nvSpPr>
        <p:spPr>
          <a:xfrm>
            <a:off x="4473834" y="4961516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r>
              <a:rPr lang="en-US" sz="1467" b="1" i="1" kern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United Nations declared the Decade of Ocean Science for Sustainable Development would be held from 2021 to 2030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r>
              <a:rPr lang="en-US" sz="1467" b="1" i="1" kern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1100"/>
            </a:pPr>
            <a:endParaRPr sz="1467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513"/>
              </a:spcBef>
              <a:buClr>
                <a:srgbClr val="000000"/>
              </a:buClr>
              <a:buSzPts val="300"/>
            </a:pPr>
            <a:endParaRPr sz="400" b="1" i="1" kern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7293897" y="4305762"/>
            <a:ext cx="2481655" cy="655755"/>
          </a:xfrm>
          <a:prstGeom prst="rect">
            <a:avLst/>
          </a:prstGeom>
          <a:solidFill>
            <a:srgbClr val="0633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7293897" y="4305762"/>
            <a:ext cx="2481655" cy="65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467" tIns="135467" rIns="135467" bIns="135467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11"/>
          <p:cNvSpPr/>
          <p:nvPr/>
        </p:nvSpPr>
        <p:spPr>
          <a:xfrm>
            <a:off x="7293897" y="4961516"/>
            <a:ext cx="2481655" cy="1694035"/>
          </a:xfrm>
          <a:prstGeom prst="rect">
            <a:avLst/>
          </a:prstGeom>
          <a:solidFill>
            <a:srgbClr val="EBEFF2">
              <a:alpha val="8980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11"/>
          <p:cNvSpPr txBox="1"/>
          <p:nvPr/>
        </p:nvSpPr>
        <p:spPr>
          <a:xfrm>
            <a:off x="7293897" y="4961516"/>
            <a:ext cx="2481655" cy="16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700" tIns="139700" rIns="139700" bIns="1397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b="1" i="1" kern="0" dirty="0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Establishment of the UNESCO/IOC Tsunami Ready Recognition </a:t>
            </a:r>
            <a:r>
              <a:rPr lang="en-US" sz="1467" b="1" i="1" kern="0" dirty="0" err="1">
                <a:solidFill>
                  <a:srgbClr val="454D55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buClr>
                <a:srgbClr val="000000"/>
              </a:buClr>
              <a:buSzPts val="1100"/>
            </a:pPr>
            <a:endParaRPr sz="1467" b="1" i="1" kern="0" dirty="0">
              <a:solidFill>
                <a:srgbClr val="454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11" descr="Logo, company nam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056" y="5998549"/>
            <a:ext cx="725335" cy="53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1" descr="Home - Ocean Decade Heritage Network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793" y="4833561"/>
            <a:ext cx="1013637" cy="761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2167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76F-D071-4BB7-B6CA-2838D2499F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714" y="-233529"/>
            <a:ext cx="10065882" cy="1325563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AU" sz="3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UNESCO IOC Tsunami Ready Approach</a:t>
            </a:r>
          </a:p>
        </p:txBody>
      </p:sp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E83CC0DB-E31A-49EA-85AE-E7C23E2A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1490472"/>
            <a:ext cx="4266081" cy="4518966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10882F4-B136-4414-834D-B27078A1FAB8}"/>
              </a:ext>
            </a:extLst>
          </p:cNvPr>
          <p:cNvGraphicFramePr>
            <a:graphicFrameLocks/>
          </p:cNvGraphicFramePr>
          <p:nvPr/>
        </p:nvGraphicFramePr>
        <p:xfrm>
          <a:off x="367418" y="1046314"/>
          <a:ext cx="6075322" cy="404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43274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F9FA-7662-4E4B-AFE2-5F6075235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768" y="0"/>
            <a:ext cx="10515600" cy="796925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AU" sz="3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of Tsunami Ready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252D-AB09-4036-A243-79CE9B59CA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9224" y="1252537"/>
            <a:ext cx="11144670" cy="5456173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Strengthens tsunami preparedness of coastal communities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Improved assessments of Hazards, Risk, Inundation, and Evacuation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Improved early warning systems/warning chain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Improved public awareness, understanding of tsunami threat and preparedness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awareness and preparedness through regular exercises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Strengthens preparedness for other hazards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Improves community planning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Encourages a consistent and sustainable approach to disaster risk reduction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Contributes to the aims of the Sendai Framework for Disaster Risk Reduction and Sustainable Development Goals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International recognition from UNESCO IOC as Tsunami Ready Community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552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ée un document." ma:contentTypeScope="" ma:versionID="18587aef54fb18cd171ab9a3b2dae106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0523580dee4a24c8fce9c263b446bf3a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5F722-3F48-47FA-9BE5-6223A0E2AE0E}"/>
</file>

<file path=customXml/itemProps2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763</Words>
  <Application>Microsoft Office PowerPoint</Application>
  <PresentationFormat>Widescreen</PresentationFormat>
  <Paragraphs>98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Myriad Pro</vt:lpstr>
      <vt:lpstr>Arial</vt:lpstr>
      <vt:lpstr>Calibri</vt:lpstr>
      <vt:lpstr>Calibri Light</vt:lpstr>
      <vt:lpstr>Open Sans</vt:lpstr>
      <vt:lpstr>Roboto</vt:lpstr>
      <vt:lpstr>Wingdings</vt:lpstr>
      <vt:lpstr>Thème Office</vt:lpstr>
      <vt:lpstr>1_Office Theme</vt:lpstr>
      <vt:lpstr>PowerPoint Presentation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History of Tsunami Ready</vt:lpstr>
      <vt:lpstr>History of the Implementation of Tsunami Ready</vt:lpstr>
      <vt:lpstr>UNESCO IOC Tsunami Ready Approach</vt:lpstr>
      <vt:lpstr>Benefits of Tsunami Ready Programme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Aliaga, Bernardo</cp:lastModifiedBy>
  <cp:revision>200</cp:revision>
  <dcterms:created xsi:type="dcterms:W3CDTF">2019-03-22T15:49:46Z</dcterms:created>
  <dcterms:modified xsi:type="dcterms:W3CDTF">2023-02-16T08:20:00Z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