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svg" ContentType="image/svg+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32"/>
  </p:notesMasterIdLst>
  <p:handoutMasterIdLst>
    <p:handoutMasterId r:id="rId33"/>
  </p:handoutMasterIdLst>
  <p:sldIdLst>
    <p:sldId id="337" r:id="rId5"/>
    <p:sldId id="654" r:id="rId6"/>
    <p:sldId id="655" r:id="rId7"/>
    <p:sldId id="656" r:id="rId8"/>
    <p:sldId id="657" r:id="rId9"/>
    <p:sldId id="658" r:id="rId10"/>
    <p:sldId id="659" r:id="rId11"/>
    <p:sldId id="660" r:id="rId12"/>
    <p:sldId id="661" r:id="rId13"/>
    <p:sldId id="662" r:id="rId14"/>
    <p:sldId id="665" r:id="rId15"/>
    <p:sldId id="685" r:id="rId16"/>
    <p:sldId id="686" r:id="rId17"/>
    <p:sldId id="687" r:id="rId18"/>
    <p:sldId id="688" r:id="rId19"/>
    <p:sldId id="689" r:id="rId20"/>
    <p:sldId id="690" r:id="rId21"/>
    <p:sldId id="692" r:id="rId22"/>
    <p:sldId id="691" r:id="rId23"/>
    <p:sldId id="693" r:id="rId24"/>
    <p:sldId id="694" r:id="rId25"/>
    <p:sldId id="695" r:id="rId26"/>
    <p:sldId id="696" r:id="rId27"/>
    <p:sldId id="697" r:id="rId28"/>
    <p:sldId id="698" r:id="rId29"/>
    <p:sldId id="700" r:id="rId30"/>
    <p:sldId id="33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9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vel, Matthieu" initials="GM" lastIdx="5" clrIdx="0">
    <p:extLst/>
  </p:cmAuthor>
  <p:cmAuthor id="2" name="Alwazzan, Lateefah" initials="AL"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2FC"/>
    <a:srgbClr val="C2A3F9"/>
    <a:srgbClr val="44546A"/>
    <a:srgbClr val="FFDAC4"/>
    <a:srgbClr val="FFC4A0"/>
    <a:srgbClr val="FDAE7D"/>
    <a:srgbClr val="F8985B"/>
    <a:srgbClr val="F28138"/>
    <a:srgbClr val="FFFFFF"/>
    <a:srgbClr val="EB6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C2B71-30BA-4EC2-5393-56CDF0F51F90}" v="12" dt="2023-02-02T13:06:11.512"/>
    <p1510:client id="{9A510448-D580-7FC0-CF4A-B151321C736F}" v="20" dt="2023-02-02T08:52:15.222"/>
    <p1510:client id="{D73C9A21-429A-4929-8A73-8E7A636F1001}" v="52" dt="2023-02-02T09:36:58.002"/>
    <p1510:client id="{DD72FC96-AB55-9280-A1D0-DFF0AAB94E9D}" v="6" dt="2023-02-02T13:55:05.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1747" autoAdjust="0"/>
  </p:normalViewPr>
  <p:slideViewPr>
    <p:cSldViewPr snapToGrid="0">
      <p:cViewPr varScale="1">
        <p:scale>
          <a:sx n="94" d="100"/>
          <a:sy n="94" d="100"/>
        </p:scale>
        <p:origin x="640" y="184"/>
      </p:cViewPr>
      <p:guideLst>
        <p:guide orient="horz" pos="2137"/>
        <p:guide pos="3931"/>
      </p:guideLst>
    </p:cSldViewPr>
  </p:slideViewPr>
  <p:notesTextViewPr>
    <p:cViewPr>
      <p:scale>
        <a:sx n="1" d="1"/>
        <a:sy n="1" d="1"/>
      </p:scale>
      <p:origin x="0" y="0"/>
    </p:cViewPr>
  </p:notesTextViewPr>
  <p:notesViewPr>
    <p:cSldViewPr snapToGrid="0">
      <p:cViewPr varScale="1">
        <p:scale>
          <a:sx n="67" d="100"/>
          <a:sy n="67" d="100"/>
        </p:scale>
        <p:origin x="2266" y="77"/>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notesMaster" Target="notesMasters/notes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handoutMaster" Target="handoutMasters/handout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 Id="rId4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44D37D-97F2-475C-A1E2-537E803ECE88}" type="datetimeFigureOut">
              <a:rPr lang="en-US" smtClean="0"/>
              <a:t>2/14/23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2CE3AA-5C90-4B1E-BB30-5DBE87DD2812}" type="slidenum">
              <a:rPr lang="en-US" smtClean="0"/>
              <a:t>‹n.›</a:t>
            </a:fld>
            <a:endParaRPr lang="en-US" dirty="0"/>
          </a:p>
        </p:txBody>
      </p:sp>
    </p:spTree>
    <p:extLst>
      <p:ext uri="{BB962C8B-B14F-4D97-AF65-F5344CB8AC3E}">
        <p14:creationId xmlns:p14="http://schemas.microsoft.com/office/powerpoint/2010/main" val="3878900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F0453-48F6-41C1-944E-EB020FF094E5}" type="datetimeFigureOut">
              <a:rPr lang="fr-FR" smtClean="0"/>
              <a:t>14/02/2023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205E-CD73-4305-88CF-892B440D76AC}" type="slidenum">
              <a:rPr lang="fr-FR" smtClean="0"/>
              <a:t>‹n.›</a:t>
            </a:fld>
            <a:endParaRPr lang="fr-FR" dirty="0"/>
          </a:p>
        </p:txBody>
      </p:sp>
    </p:spTree>
    <p:extLst>
      <p:ext uri="{BB962C8B-B14F-4D97-AF65-F5344CB8AC3E}">
        <p14:creationId xmlns:p14="http://schemas.microsoft.com/office/powerpoint/2010/main" val="24017407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1</a:t>
            </a:fld>
            <a:endParaRPr lang="fr-FR" dirty="0"/>
          </a:p>
        </p:txBody>
      </p:sp>
    </p:spTree>
    <p:extLst>
      <p:ext uri="{BB962C8B-B14F-4D97-AF65-F5344CB8AC3E}">
        <p14:creationId xmlns:p14="http://schemas.microsoft.com/office/powerpoint/2010/main" val="186122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10</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11</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12</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13</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14</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15</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16</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17</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18</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19</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a:t>
            </a:fld>
            <a:endParaRPr lang="fr-FR"/>
          </a:p>
        </p:txBody>
      </p:sp>
    </p:spTree>
    <p:extLst>
      <p:ext uri="{BB962C8B-B14F-4D97-AF65-F5344CB8AC3E}">
        <p14:creationId xmlns:p14="http://schemas.microsoft.com/office/powerpoint/2010/main" val="3071141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20</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21</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22</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23</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24</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25</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26</a:t>
            </a:fld>
            <a:endParaRPr lang="fr-FR"/>
          </a:p>
        </p:txBody>
      </p:sp>
    </p:spTree>
    <p:extLst>
      <p:ext uri="{BB962C8B-B14F-4D97-AF65-F5344CB8AC3E}">
        <p14:creationId xmlns:p14="http://schemas.microsoft.com/office/powerpoint/2010/main" val="1664898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27</a:t>
            </a:fld>
            <a:endParaRPr lang="fr-FR" dirty="0"/>
          </a:p>
        </p:txBody>
      </p:sp>
    </p:spTree>
    <p:extLst>
      <p:ext uri="{BB962C8B-B14F-4D97-AF65-F5344CB8AC3E}">
        <p14:creationId xmlns:p14="http://schemas.microsoft.com/office/powerpoint/2010/main" val="137629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a:t>
            </a:fld>
            <a:endParaRPr lang="fr-FR"/>
          </a:p>
        </p:txBody>
      </p:sp>
    </p:spTree>
    <p:extLst>
      <p:ext uri="{BB962C8B-B14F-4D97-AF65-F5344CB8AC3E}">
        <p14:creationId xmlns:p14="http://schemas.microsoft.com/office/powerpoint/2010/main" val="3284915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a:t>
            </a:fld>
            <a:endParaRPr lang="fr-FR"/>
          </a:p>
        </p:txBody>
      </p:sp>
    </p:spTree>
    <p:extLst>
      <p:ext uri="{BB962C8B-B14F-4D97-AF65-F5344CB8AC3E}">
        <p14:creationId xmlns:p14="http://schemas.microsoft.com/office/powerpoint/2010/main" val="13947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5</a:t>
            </a:fld>
            <a:endParaRPr lang="fr-FR"/>
          </a:p>
        </p:txBody>
      </p:sp>
    </p:spTree>
    <p:extLst>
      <p:ext uri="{BB962C8B-B14F-4D97-AF65-F5344CB8AC3E}">
        <p14:creationId xmlns:p14="http://schemas.microsoft.com/office/powerpoint/2010/main" val="125028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6</a:t>
            </a:fld>
            <a:endParaRPr lang="fr-FR"/>
          </a:p>
        </p:txBody>
      </p:sp>
    </p:spTree>
    <p:extLst>
      <p:ext uri="{BB962C8B-B14F-4D97-AF65-F5344CB8AC3E}">
        <p14:creationId xmlns:p14="http://schemas.microsoft.com/office/powerpoint/2010/main" val="4971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7</a:t>
            </a:fld>
            <a:endParaRPr lang="fr-FR"/>
          </a:p>
        </p:txBody>
      </p:sp>
    </p:spTree>
    <p:extLst>
      <p:ext uri="{BB962C8B-B14F-4D97-AF65-F5344CB8AC3E}">
        <p14:creationId xmlns:p14="http://schemas.microsoft.com/office/powerpoint/2010/main" val="208459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8</a:t>
            </a:fld>
            <a:endParaRPr lang="fr-FR"/>
          </a:p>
        </p:txBody>
      </p:sp>
    </p:spTree>
    <p:extLst>
      <p:ext uri="{BB962C8B-B14F-4D97-AF65-F5344CB8AC3E}">
        <p14:creationId xmlns:p14="http://schemas.microsoft.com/office/powerpoint/2010/main" val="113087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9</a:t>
            </a:fld>
            <a:endParaRPr lang="fr-FR"/>
          </a:p>
        </p:txBody>
      </p:sp>
    </p:spTree>
    <p:extLst>
      <p:ext uri="{BB962C8B-B14F-4D97-AF65-F5344CB8AC3E}">
        <p14:creationId xmlns:p14="http://schemas.microsoft.com/office/powerpoint/2010/main" val="915179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415312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14225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32005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9C1422C-A4FA-45ED-BD29-9E6ACF047CFD}"/>
              </a:ext>
            </a:extLst>
          </p:cNvPr>
          <p:cNvSpPr/>
          <p:nvPr userDrawn="1"/>
        </p:nvSpPr>
        <p:spPr>
          <a:xfrm>
            <a:off x="0" y="0"/>
            <a:ext cx="12192000" cy="6858000"/>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xmlns="" id="{A9A7EDBE-D01B-4254-BDF5-4D04579FF374}"/>
              </a:ext>
            </a:extLst>
          </p:cNvPr>
          <p:cNvSpPr>
            <a:spLocks noGrp="1"/>
          </p:cNvSpPr>
          <p:nvPr>
            <p:ph type="ctrTitle" hasCustomPrompt="1"/>
          </p:nvPr>
        </p:nvSpPr>
        <p:spPr>
          <a:xfrm>
            <a:off x="428449" y="2066956"/>
            <a:ext cx="9112560" cy="800302"/>
          </a:xfrm>
          <a:prstGeom prst="rect">
            <a:avLst/>
          </a:prstGeom>
        </p:spPr>
        <p:txBody>
          <a:bodyPr lIns="0" tIns="0" rIns="0" bIns="0"/>
          <a:lstStyle>
            <a:lvl1pPr algn="l">
              <a:lnSpc>
                <a:spcPts val="2775"/>
              </a:lnSpc>
              <a:defRPr sz="2625" b="1">
                <a:solidFill>
                  <a:schemeClr val="bg1"/>
                </a:solidFill>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xmlns="" id="{6E1186C3-0B50-4241-BA29-82E76CE77184}"/>
              </a:ext>
            </a:extLst>
          </p:cNvPr>
          <p:cNvSpPr>
            <a:spLocks noGrp="1"/>
          </p:cNvSpPr>
          <p:nvPr>
            <p:ph type="subTitle" idx="1" hasCustomPrompt="1"/>
          </p:nvPr>
        </p:nvSpPr>
        <p:spPr>
          <a:xfrm>
            <a:off x="428449" y="2988881"/>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pic>
        <p:nvPicPr>
          <p:cNvPr id="8" name="Picture 7" descr="A black and white logo&#10;&#10;Description automatically generated with medium confidence">
            <a:extLst>
              <a:ext uri="{FF2B5EF4-FFF2-40B4-BE49-F238E27FC236}">
                <a16:creationId xmlns:a16="http://schemas.microsoft.com/office/drawing/2014/main" xmlns="" id="{E035D78A-55A5-4AEE-9548-2C8425E257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54" y="114742"/>
            <a:ext cx="2181802" cy="459711"/>
          </a:xfrm>
          <a:prstGeom prst="rect">
            <a:avLst/>
          </a:prstGeom>
        </p:spPr>
      </p:pic>
    </p:spTree>
    <p:extLst>
      <p:ext uri="{BB962C8B-B14F-4D97-AF65-F5344CB8AC3E}">
        <p14:creationId xmlns:p14="http://schemas.microsoft.com/office/powerpoint/2010/main" val="250178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Picture Placeholder 7">
            <a:extLst>
              <a:ext uri="{FF2B5EF4-FFF2-40B4-BE49-F238E27FC236}">
                <a16:creationId xmlns:a16="http://schemas.microsoft.com/office/drawing/2014/main" xmlns=""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xmlns=""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xmlns="" id="{B82461B7-A290-474F-927F-9060159C8956}"/>
              </a:ext>
            </a:extLst>
          </p:cNvPr>
          <p:cNvSpPr>
            <a:spLocks noGrp="1"/>
          </p:cNvSpPr>
          <p:nvPr>
            <p:ph type="body" sz="quarter" idx="16" hasCustomPrompt="1"/>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171450" indent="-171450" algn="l">
              <a:buClr>
                <a:srgbClr val="024A84"/>
              </a:buClr>
              <a:buFont typeface="Calibri" panose="020F0502020204030204" pitchFamily="34" charset="0"/>
              <a:buChar char="»"/>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p:txBody>
      </p:sp>
      <p:sp>
        <p:nvSpPr>
          <p:cNvPr id="22" name="Title 1">
            <a:extLst>
              <a:ext uri="{FF2B5EF4-FFF2-40B4-BE49-F238E27FC236}">
                <a16:creationId xmlns:a16="http://schemas.microsoft.com/office/drawing/2014/main" xmlns=""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13" name="TextBox 24">
            <a:extLst>
              <a:ext uri="{FF2B5EF4-FFF2-40B4-BE49-F238E27FC236}">
                <a16:creationId xmlns:a16="http://schemas.microsoft.com/office/drawing/2014/main" xmlns=""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6" name="TextBox 24">
            <a:extLst>
              <a:ext uri="{FF2B5EF4-FFF2-40B4-BE49-F238E27FC236}">
                <a16:creationId xmlns:a16="http://schemas.microsoft.com/office/drawing/2014/main" xmlns="" id="{1B16DB7F-771E-420A-851F-0FA465E115CA}"/>
              </a:ext>
            </a:extLst>
          </p:cNvPr>
          <p:cNvSpPr txBox="1"/>
          <p:nvPr userDrawn="1"/>
        </p:nvSpPr>
        <p:spPr>
          <a:xfrm>
            <a:off x="11761978" y="6439572"/>
            <a:ext cx="274530" cy="259062"/>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Footer Placeholder 4">
            <a:extLst>
              <a:ext uri="{FF2B5EF4-FFF2-40B4-BE49-F238E27FC236}">
                <a16:creationId xmlns:a16="http://schemas.microsoft.com/office/drawing/2014/main" xmlns="" id="{80A9B8A3-238C-4D33-BB5B-3A7D56950FD0}"/>
              </a:ext>
            </a:extLst>
          </p:cNvPr>
          <p:cNvSpPr>
            <a:spLocks noGrp="1"/>
          </p:cNvSpPr>
          <p:nvPr>
            <p:ph type="ftr" sz="quarter" idx="11"/>
          </p:nvPr>
        </p:nvSpPr>
        <p:spPr>
          <a:xfrm>
            <a:off x="4038600" y="6422056"/>
            <a:ext cx="4114800" cy="365125"/>
          </a:xfrm>
        </p:spPr>
        <p:txBody>
          <a:bodyPr/>
          <a:lstStyle>
            <a:lvl1pPr>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xmlns="" id="{E1801537-6E17-492C-809D-70428033E69C}"/>
              </a:ext>
            </a:extLst>
          </p:cNvPr>
          <p:cNvSpPr>
            <a:spLocks noGrp="1"/>
          </p:cNvSpPr>
          <p:nvPr>
            <p:ph type="sldNum" sz="quarter" idx="12"/>
          </p:nvPr>
        </p:nvSpPr>
        <p:spPr>
          <a:xfrm>
            <a:off x="10474534" y="6411100"/>
            <a:ext cx="1615258" cy="365125"/>
          </a:xfrm>
        </p:spPr>
        <p:txBody>
          <a:bodyPr/>
          <a:lstStyle>
            <a:lvl1pPr>
              <a:defRPr>
                <a:solidFill>
                  <a:schemeClr val="bg1"/>
                </a:solidFill>
              </a:defRPr>
            </a:lvl1pPr>
          </a:lstStyle>
          <a:p>
            <a:fld id="{116E103F-C569-40B8-B4E6-EB527A5C76D5}" type="slidenum">
              <a:rPr lang="en-US" smtClean="0"/>
              <a:pPr/>
              <a:t>‹n.›</a:t>
            </a:fld>
            <a:endParaRPr lang="en-US" dirty="0"/>
          </a:p>
        </p:txBody>
      </p:sp>
      <p:pic>
        <p:nvPicPr>
          <p:cNvPr id="23" name="Picture 22" descr="A black and white logo&#10;&#10;Description automatically generated with medium confidence">
            <a:extLst>
              <a:ext uri="{FF2B5EF4-FFF2-40B4-BE49-F238E27FC236}">
                <a16:creationId xmlns:a16="http://schemas.microsoft.com/office/drawing/2014/main" xmlns="" id="{E035D78A-55A5-4AEE-9548-2C8425E257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058" y="6371936"/>
            <a:ext cx="2181802" cy="459711"/>
          </a:xfrm>
          <a:prstGeom prst="rect">
            <a:avLst/>
          </a:prstGeom>
        </p:spPr>
      </p:pic>
    </p:spTree>
    <p:extLst>
      <p:ext uri="{BB962C8B-B14F-4D97-AF65-F5344CB8AC3E}">
        <p14:creationId xmlns:p14="http://schemas.microsoft.com/office/powerpoint/2010/main" val="244359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Picture Placeholder 7">
            <a:extLst>
              <a:ext uri="{FF2B5EF4-FFF2-40B4-BE49-F238E27FC236}">
                <a16:creationId xmlns:a16="http://schemas.microsoft.com/office/drawing/2014/main" xmlns=""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xmlns=""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xmlns="" id="{B82461B7-A290-474F-927F-9060159C8956}"/>
              </a:ext>
            </a:extLst>
          </p:cNvPr>
          <p:cNvSpPr>
            <a:spLocks noGrp="1"/>
          </p:cNvSpPr>
          <p:nvPr>
            <p:ph type="body" sz="quarter" idx="16" hasCustomPrompt="1"/>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171450" indent="-171450" algn="l">
              <a:buClr>
                <a:srgbClr val="024A84"/>
              </a:buClr>
              <a:buFont typeface="Calibri" panose="020F0502020204030204" pitchFamily="34" charset="0"/>
              <a:buChar char="»"/>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p:txBody>
      </p:sp>
      <p:sp>
        <p:nvSpPr>
          <p:cNvPr id="22" name="Title 1">
            <a:extLst>
              <a:ext uri="{FF2B5EF4-FFF2-40B4-BE49-F238E27FC236}">
                <a16:creationId xmlns:a16="http://schemas.microsoft.com/office/drawing/2014/main" xmlns=""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13" name="TextBox 24">
            <a:extLst>
              <a:ext uri="{FF2B5EF4-FFF2-40B4-BE49-F238E27FC236}">
                <a16:creationId xmlns:a16="http://schemas.microsoft.com/office/drawing/2014/main" xmlns=""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pic>
        <p:nvPicPr>
          <p:cNvPr id="11" name="Picture 10" descr="A black and white logo&#10;&#10;Description automatically generated with medium confidence">
            <a:extLst>
              <a:ext uri="{FF2B5EF4-FFF2-40B4-BE49-F238E27FC236}">
                <a16:creationId xmlns:a16="http://schemas.microsoft.com/office/drawing/2014/main" xmlns="" id="{FF1CAC44-A7FF-467C-B581-9EC03F36C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156" y="6367184"/>
            <a:ext cx="2181802" cy="459711"/>
          </a:xfrm>
          <a:prstGeom prst="rect">
            <a:avLst/>
          </a:prstGeom>
        </p:spPr>
      </p:pic>
      <p:sp>
        <p:nvSpPr>
          <p:cNvPr id="12" name="Footer Placeholder 4">
            <a:extLst>
              <a:ext uri="{FF2B5EF4-FFF2-40B4-BE49-F238E27FC236}">
                <a16:creationId xmlns:a16="http://schemas.microsoft.com/office/drawing/2014/main" xmlns="" id="{80A9B8A3-238C-4D33-BB5B-3A7D56950FD0}"/>
              </a:ext>
            </a:extLst>
          </p:cNvPr>
          <p:cNvSpPr>
            <a:spLocks noGrp="1"/>
          </p:cNvSpPr>
          <p:nvPr>
            <p:ph type="ftr" sz="quarter" idx="11"/>
          </p:nvPr>
        </p:nvSpPr>
        <p:spPr>
          <a:xfrm>
            <a:off x="4038600" y="6422056"/>
            <a:ext cx="4114800" cy="365125"/>
          </a:xfrm>
        </p:spPr>
        <p:txBody>
          <a:bodyPr/>
          <a:lstStyle>
            <a:lvl1pPr>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xmlns="" id="{E1801537-6E17-492C-809D-70428033E69C}"/>
              </a:ext>
            </a:extLst>
          </p:cNvPr>
          <p:cNvSpPr>
            <a:spLocks noGrp="1"/>
          </p:cNvSpPr>
          <p:nvPr>
            <p:ph type="sldNum" sz="quarter" idx="12"/>
          </p:nvPr>
        </p:nvSpPr>
        <p:spPr>
          <a:xfrm>
            <a:off x="10474534" y="6411100"/>
            <a:ext cx="1615258" cy="365125"/>
          </a:xfrm>
        </p:spPr>
        <p:txBody>
          <a:bodyPr/>
          <a:lstStyle>
            <a:lvl1pPr>
              <a:defRPr>
                <a:solidFill>
                  <a:schemeClr val="bg1"/>
                </a:solidFill>
              </a:defRPr>
            </a:lvl1pPr>
          </a:lstStyle>
          <a:p>
            <a:fld id="{48F63A3B-78C7-47BE-AE5E-E10140E04643}" type="slidenum">
              <a:rPr lang="en-US" smtClean="0"/>
              <a:pPr/>
              <a:t>‹n.›</a:t>
            </a:fld>
            <a:endParaRPr lang="en-US" dirty="0"/>
          </a:p>
        </p:txBody>
      </p:sp>
      <p:pic>
        <p:nvPicPr>
          <p:cNvPr id="28" name="Picture 27" descr="Logo&#10;&#10;Description automatically generated">
            <a:extLst>
              <a:ext uri="{FF2B5EF4-FFF2-40B4-BE49-F238E27FC236}">
                <a16:creationId xmlns:a16="http://schemas.microsoft.com/office/drawing/2014/main" xmlns="" id="{768CC2BC-39A1-40B0-9C32-CC7F4BAE614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252383" y="6501443"/>
            <a:ext cx="1442102" cy="238260"/>
          </a:xfrm>
          <a:prstGeom prst="rect">
            <a:avLst/>
          </a:prstGeom>
        </p:spPr>
      </p:pic>
    </p:spTree>
    <p:extLst>
      <p:ext uri="{BB962C8B-B14F-4D97-AF65-F5344CB8AC3E}">
        <p14:creationId xmlns:p14="http://schemas.microsoft.com/office/powerpoint/2010/main" val="395606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1A0008D9-C6FD-4824-A2C9-CC0555A4E37A}"/>
              </a:ext>
            </a:extLst>
          </p:cNvPr>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cxnSp>
        <p:nvCxnSpPr>
          <p:cNvPr id="25" name="Straight Connector 14">
            <a:extLst>
              <a:ext uri="{FF2B5EF4-FFF2-40B4-BE49-F238E27FC236}">
                <a16:creationId xmlns:a16="http://schemas.microsoft.com/office/drawing/2014/main" xmlns="" id="{A9EBAC2D-9312-4A68-8BB3-1DB25802C369}"/>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xmlns="" id="{6A0B8AAE-2554-4F6F-AB8C-76934783612C}"/>
              </a:ext>
            </a:extLst>
          </p:cNvPr>
          <p:cNvCxnSpPr/>
          <p:nvPr userDrawn="1"/>
        </p:nvCxnSpPr>
        <p:spPr>
          <a:xfrm>
            <a:off x="10560519" y="6314540"/>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ontent Placeholder 2"/>
          <p:cNvSpPr txBox="1">
            <a:spLocks/>
          </p:cNvSpPr>
          <p:nvPr userDrawn="1"/>
        </p:nvSpPr>
        <p:spPr>
          <a:xfrm>
            <a:off x="0" y="1065816"/>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11000" dirty="0">
                <a:solidFill>
                  <a:schemeClr val="bg1"/>
                </a:solidFill>
              </a:rPr>
              <a:t>Thank you</a:t>
            </a:r>
          </a:p>
        </p:txBody>
      </p:sp>
      <p:sp>
        <p:nvSpPr>
          <p:cNvPr id="14" name="TextBox 13"/>
          <p:cNvSpPr txBox="1"/>
          <p:nvPr/>
        </p:nvSpPr>
        <p:spPr>
          <a:xfrm>
            <a:off x="3023211" y="3597474"/>
            <a:ext cx="6143443" cy="492443"/>
          </a:xfrm>
          <a:prstGeom prst="rect">
            <a:avLst/>
          </a:prstGeom>
          <a:noFill/>
        </p:spPr>
        <p:txBody>
          <a:bodyPr wrap="square" lIns="0" tIns="0" rIns="0" bIns="0" rtlCol="0">
            <a:spAutoFit/>
          </a:bodyPr>
          <a:lstStyle/>
          <a:p>
            <a:pPr algn="ctr">
              <a:spcAft>
                <a:spcPts val="1200"/>
              </a:spcAft>
            </a:pPr>
            <a:r>
              <a:rPr lang="en-US" sz="3200" dirty="0"/>
              <a:t> </a:t>
            </a:r>
          </a:p>
        </p:txBody>
      </p:sp>
      <p:pic>
        <p:nvPicPr>
          <p:cNvPr id="12" name="Picture 11" descr="Logo, company name&#10;&#10;Description automatically generated">
            <a:extLst>
              <a:ext uri="{FF2B5EF4-FFF2-40B4-BE49-F238E27FC236}">
                <a16:creationId xmlns:a16="http://schemas.microsoft.com/office/drawing/2014/main" xmlns="" id="{11756D87-BB67-42D7-A520-52D7763A2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724" y="5090472"/>
            <a:ext cx="1766576" cy="1595086"/>
          </a:xfrm>
          <a:prstGeom prst="rect">
            <a:avLst/>
          </a:prstGeom>
        </p:spPr>
      </p:pic>
    </p:spTree>
    <p:extLst>
      <p:ext uri="{BB962C8B-B14F-4D97-AF65-F5344CB8AC3E}">
        <p14:creationId xmlns:p14="http://schemas.microsoft.com/office/powerpoint/2010/main" val="36224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9C1422C-A4FA-45ED-BD29-9E6ACF047CFD}"/>
              </a:ext>
            </a:extLst>
          </p:cNvPr>
          <p:cNvSpPr/>
          <p:nvPr userDrawn="1"/>
        </p:nvSpPr>
        <p:spPr>
          <a:xfrm>
            <a:off x="0" y="790834"/>
            <a:ext cx="12192000" cy="6067167"/>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xmlns=""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xmlns=""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spTree>
    <p:extLst>
      <p:ext uri="{BB962C8B-B14F-4D97-AF65-F5344CB8AC3E}">
        <p14:creationId xmlns:p14="http://schemas.microsoft.com/office/powerpoint/2010/main" val="4153692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9C1422C-A4FA-45ED-BD29-9E6ACF047CFD}"/>
              </a:ext>
            </a:extLst>
          </p:cNvPr>
          <p:cNvSpPr/>
          <p:nvPr userDrawn="1"/>
        </p:nvSpPr>
        <p:spPr>
          <a:xfrm>
            <a:off x="0" y="0"/>
            <a:ext cx="12192000" cy="6293708"/>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xmlns=""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Main Title</a:t>
            </a:r>
            <a:endParaRPr lang="en-US"/>
          </a:p>
        </p:txBody>
      </p:sp>
      <p:sp>
        <p:nvSpPr>
          <p:cNvPr id="14" name="Subtitle 2">
            <a:extLst>
              <a:ext uri="{FF2B5EF4-FFF2-40B4-BE49-F238E27FC236}">
                <a16:creationId xmlns:a16="http://schemas.microsoft.com/office/drawing/2014/main" xmlns=""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Subtext</a:t>
            </a:r>
          </a:p>
        </p:txBody>
      </p:sp>
      <p:grpSp>
        <p:nvGrpSpPr>
          <p:cNvPr id="6" name="Group 5">
            <a:extLst>
              <a:ext uri="{FF2B5EF4-FFF2-40B4-BE49-F238E27FC236}">
                <a16:creationId xmlns:a16="http://schemas.microsoft.com/office/drawing/2014/main" xmlns="" id="{9E1AAA89-3550-4D57-9665-8B50FDED6A04}"/>
              </a:ext>
            </a:extLst>
          </p:cNvPr>
          <p:cNvGrpSpPr/>
          <p:nvPr userDrawn="1"/>
        </p:nvGrpSpPr>
        <p:grpSpPr>
          <a:xfrm>
            <a:off x="192308" y="6213522"/>
            <a:ext cx="2178658" cy="721117"/>
            <a:chOff x="269728" y="45380"/>
            <a:chExt cx="2178658" cy="721117"/>
          </a:xfrm>
        </p:grpSpPr>
        <p:sp>
          <p:nvSpPr>
            <p:cNvPr id="8" name="Rectangle 7">
              <a:extLst>
                <a:ext uri="{FF2B5EF4-FFF2-40B4-BE49-F238E27FC236}">
                  <a16:creationId xmlns:a16="http://schemas.microsoft.com/office/drawing/2014/main" xmlns="" id="{30EEA9CD-AB3D-4FFF-AEBE-D3837F18BD4B}"/>
                </a:ext>
              </a:extLst>
            </p:cNvPr>
            <p:cNvSpPr/>
            <p:nvPr userDrawn="1"/>
          </p:nvSpPr>
          <p:spPr>
            <a:xfrm>
              <a:off x="908924" y="193100"/>
              <a:ext cx="1539462" cy="445168"/>
            </a:xfrm>
            <a:prstGeom prst="rect">
              <a:avLst/>
            </a:prstGeom>
            <a:noFill/>
            <a:ln>
              <a:solidFill>
                <a:srgbClr val="0069B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solidFill>
                    <a:srgbClr val="0069B3"/>
                  </a:solidFill>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solidFill>
                  <a:srgbClr val="0069B3"/>
                </a:solidFill>
                <a:effectLst/>
                <a:ea typeface="Calibri" panose="020F0502020204030204" pitchFamily="34" charset="0"/>
                <a:cs typeface="Arial" panose="020B0604020202020204" pitchFamily="34" charset="0"/>
              </a:endParaRPr>
            </a:p>
          </p:txBody>
        </p:sp>
        <p:pic>
          <p:nvPicPr>
            <p:cNvPr id="9" name="Graphic 8" descr="Image with solid fill">
              <a:extLst>
                <a:ext uri="{FF2B5EF4-FFF2-40B4-BE49-F238E27FC236}">
                  <a16:creationId xmlns:a16="http://schemas.microsoft.com/office/drawing/2014/main" xmlns="" id="{3ECD8EFF-FADE-4174-9930-190ADB433F64}"/>
                </a:ext>
              </a:extLst>
            </p:cNvPr>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178959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7" name="Rectangle 6"/>
          <p:cNvSpPr/>
          <p:nvPr userDrawn="1"/>
        </p:nvSpPr>
        <p:spPr>
          <a:xfrm>
            <a:off x="-1065" y="33"/>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8" name="Text Placeholder 24"/>
          <p:cNvSpPr>
            <a:spLocks noGrp="1"/>
          </p:cNvSpPr>
          <p:nvPr>
            <p:ph type="body" sz="quarter" idx="11" hasCustomPrompt="1"/>
          </p:nvPr>
        </p:nvSpPr>
        <p:spPr>
          <a:xfrm>
            <a:off x="2146291" y="3655002"/>
            <a:ext cx="7897284" cy="606692"/>
          </a:xfrm>
          <a:prstGeom prst="rect">
            <a:avLst/>
          </a:prstGeom>
          <a:effectLst/>
        </p:spPr>
        <p:txBody>
          <a:bodyPr/>
          <a:lstStyle>
            <a:lvl1pPr marL="0" indent="0">
              <a:buNone/>
              <a:defRPr b="1" baseline="0">
                <a:solidFill>
                  <a:srgbClr val="0077D4"/>
                </a:solidFill>
              </a:defRPr>
            </a:lvl1pPr>
          </a:lstStyle>
          <a:p>
            <a:pPr lvl="0"/>
            <a:r>
              <a:rPr lang="en-US"/>
              <a:t>Transition Slide Headline</a:t>
            </a:r>
            <a:endParaRPr lang="fr-FR"/>
          </a:p>
        </p:txBody>
      </p:sp>
      <p:sp>
        <p:nvSpPr>
          <p:cNvPr id="9" name="Text Placeholder 24"/>
          <p:cNvSpPr>
            <a:spLocks noGrp="1"/>
          </p:cNvSpPr>
          <p:nvPr>
            <p:ph type="body" sz="quarter" idx="12" hasCustomPrompt="1"/>
          </p:nvPr>
        </p:nvSpPr>
        <p:spPr>
          <a:xfrm>
            <a:off x="2146291" y="4444580"/>
            <a:ext cx="7897284" cy="606692"/>
          </a:xfrm>
          <a:prstGeom prst="rect">
            <a:avLst/>
          </a:prstGeom>
        </p:spPr>
        <p:txBody>
          <a:bodyPr/>
          <a:lstStyle>
            <a:lvl1pPr marL="0" indent="0">
              <a:buNone/>
              <a:defRPr sz="1500" b="1" baseline="0">
                <a:solidFill>
                  <a:srgbClr val="363636"/>
                </a:solidFill>
              </a:defRPr>
            </a:lvl1pPr>
          </a:lstStyle>
          <a:p>
            <a:pPr lvl="0"/>
            <a:r>
              <a:rPr lang="en-US"/>
              <a:t>Additional details</a:t>
            </a:r>
            <a:endParaRPr lang="fr-FR"/>
          </a:p>
        </p:txBody>
      </p:sp>
      <p:sp>
        <p:nvSpPr>
          <p:cNvPr id="12" name="Text Placeholder 24"/>
          <p:cNvSpPr>
            <a:spLocks noGrp="1"/>
          </p:cNvSpPr>
          <p:nvPr>
            <p:ph type="body" sz="quarter" idx="13" hasCustomPrompt="1"/>
          </p:nvPr>
        </p:nvSpPr>
        <p:spPr>
          <a:xfrm>
            <a:off x="2146291" y="1845102"/>
            <a:ext cx="1499196" cy="1155593"/>
          </a:xfrm>
          <a:prstGeom prst="rect">
            <a:avLst/>
          </a:prstGeom>
          <a:effectLst/>
        </p:spPr>
        <p:txBody>
          <a:bodyPr/>
          <a:lstStyle>
            <a:lvl1pPr marL="0" indent="0" algn="l">
              <a:buNone/>
              <a:defRPr sz="6000" b="1" baseline="0">
                <a:solidFill>
                  <a:schemeClr val="bg1"/>
                </a:solidFill>
              </a:defRPr>
            </a:lvl1pPr>
          </a:lstStyle>
          <a:p>
            <a:pPr lvl="0"/>
            <a:r>
              <a:rPr lang="en-US"/>
              <a:t>X.</a:t>
            </a:r>
            <a:endParaRPr lang="fr-FR"/>
          </a:p>
        </p:txBody>
      </p:sp>
      <p:sp>
        <p:nvSpPr>
          <p:cNvPr id="18" name="TextBox 24">
            <a:extLst>
              <a:ext uri="{FF2B5EF4-FFF2-40B4-BE49-F238E27FC236}">
                <a16:creationId xmlns:a16="http://schemas.microsoft.com/office/drawing/2014/main" xmlns="" id="{32CB077F-C1D5-4E1E-BAAD-0EEA4B0940F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0" name="TextBox 24">
            <a:extLst>
              <a:ext uri="{FF2B5EF4-FFF2-40B4-BE49-F238E27FC236}">
                <a16:creationId xmlns:a16="http://schemas.microsoft.com/office/drawing/2014/main" xmlns="" id="{08F0A3B2-AC19-4C50-99B8-8ED9D3AC1147}"/>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cxnSp>
        <p:nvCxnSpPr>
          <p:cNvPr id="31" name="Straight Connector 14">
            <a:extLst>
              <a:ext uri="{FF2B5EF4-FFF2-40B4-BE49-F238E27FC236}">
                <a16:creationId xmlns:a16="http://schemas.microsoft.com/office/drawing/2014/main" xmlns="" id="{EB745C22-0374-44D0-9FFA-C71B9E5A5145}"/>
              </a:ext>
            </a:extLst>
          </p:cNvPr>
          <p:cNvCxnSpPr/>
          <p:nvPr userDrawn="1"/>
        </p:nvCxnSpPr>
        <p:spPr>
          <a:xfrm>
            <a:off x="3061471" y="6324869"/>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Espace réservé du texte 4">
            <a:extLst>
              <a:ext uri="{FF2B5EF4-FFF2-40B4-BE49-F238E27FC236}">
                <a16:creationId xmlns:a16="http://schemas.microsoft.com/office/drawing/2014/main" xmlns="" id="{095B87B6-6F0C-4D5E-90BD-8E421833DB88}"/>
              </a:ext>
            </a:extLst>
          </p:cNvPr>
          <p:cNvSpPr>
            <a:spLocks noGrp="1"/>
          </p:cNvSpPr>
          <p:nvPr>
            <p:ph type="body" sz="quarter" idx="17" hasCustomPrompt="1"/>
          </p:nvPr>
        </p:nvSpPr>
        <p:spPr>
          <a:xfrm>
            <a:off x="4467278" y="6488755"/>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grpSp>
        <p:nvGrpSpPr>
          <p:cNvPr id="13" name="Group 12">
            <a:extLst>
              <a:ext uri="{FF2B5EF4-FFF2-40B4-BE49-F238E27FC236}">
                <a16:creationId xmlns:a16="http://schemas.microsoft.com/office/drawing/2014/main" xmlns="" id="{E5896477-89DC-48F1-B790-8030B44E87DB}"/>
              </a:ext>
            </a:extLst>
          </p:cNvPr>
          <p:cNvGrpSpPr/>
          <p:nvPr userDrawn="1"/>
        </p:nvGrpSpPr>
        <p:grpSpPr>
          <a:xfrm>
            <a:off x="192308" y="6213522"/>
            <a:ext cx="2178658" cy="721117"/>
            <a:chOff x="269728" y="45380"/>
            <a:chExt cx="2178658" cy="721117"/>
          </a:xfrm>
        </p:grpSpPr>
        <p:sp>
          <p:nvSpPr>
            <p:cNvPr id="15" name="Rectangle 14">
              <a:extLst>
                <a:ext uri="{FF2B5EF4-FFF2-40B4-BE49-F238E27FC236}">
                  <a16:creationId xmlns:a16="http://schemas.microsoft.com/office/drawing/2014/main" xmlns="" id="{CE6C10E5-890C-4A96-9A12-AFA601B5F1E1}"/>
                </a:ext>
              </a:extLst>
            </p:cNvPr>
            <p:cNvSpPr/>
            <p:nvPr userDrawn="1"/>
          </p:nvSpPr>
          <p:spPr>
            <a:xfrm>
              <a:off x="908924" y="193100"/>
              <a:ext cx="1539462" cy="445168"/>
            </a:xfrm>
            <a:prstGeom prst="rect">
              <a:avLst/>
            </a:prstGeom>
            <a:noFill/>
            <a:ln>
              <a:solidFill>
                <a:srgbClr val="0069B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solidFill>
                    <a:srgbClr val="0069B3"/>
                  </a:solidFill>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solidFill>
                  <a:srgbClr val="0069B3"/>
                </a:solidFill>
                <a:effectLst/>
                <a:ea typeface="Calibri" panose="020F0502020204030204" pitchFamily="34" charset="0"/>
                <a:cs typeface="Arial" panose="020B0604020202020204" pitchFamily="34" charset="0"/>
              </a:endParaRPr>
            </a:p>
          </p:txBody>
        </p:sp>
        <p:pic>
          <p:nvPicPr>
            <p:cNvPr id="16" name="Graphic 8" descr="Image with solid fill">
              <a:extLst>
                <a:ext uri="{FF2B5EF4-FFF2-40B4-BE49-F238E27FC236}">
                  <a16:creationId xmlns:a16="http://schemas.microsoft.com/office/drawing/2014/main" xmlns="" id="{FCEF0978-55F2-4CAE-A7CD-B2AB39D0C66C}"/>
                </a:ext>
              </a:extLst>
            </p:cNvPr>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221530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6" name="Rectangle 35"/>
          <p:cNvSpPr/>
          <p:nvPr userDrawn="1"/>
        </p:nvSpPr>
        <p:spPr>
          <a:xfrm>
            <a:off x="-18483"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342" name="Text Placeholder 13"/>
          <p:cNvSpPr>
            <a:spLocks noGrp="1"/>
          </p:cNvSpPr>
          <p:nvPr>
            <p:ph type="body" sz="quarter" idx="29" hasCustomPrompt="1"/>
          </p:nvPr>
        </p:nvSpPr>
        <p:spPr>
          <a:xfrm>
            <a:off x="3296193" y="1904387"/>
            <a:ext cx="785224" cy="312738"/>
          </a:xfrm>
          <a:prstGeom prst="rect">
            <a:avLst/>
          </a:prstGeom>
          <a:effectLst/>
        </p:spPr>
        <p:txBody>
          <a:bodyPr/>
          <a:lstStyle>
            <a:lvl1pPr marL="0" indent="0">
              <a:buNone/>
              <a:defRPr sz="1500" b="1" baseline="0">
                <a:solidFill>
                  <a:srgbClr val="EEF3FA"/>
                </a:solidFill>
              </a:defRPr>
            </a:lvl1pPr>
          </a:lstStyle>
          <a:p>
            <a:pPr lvl="0"/>
            <a:r>
              <a:rPr lang="fr-FR"/>
              <a:t>2</a:t>
            </a:r>
          </a:p>
        </p:txBody>
      </p:sp>
      <p:sp>
        <p:nvSpPr>
          <p:cNvPr id="343" name="Text Placeholder 13"/>
          <p:cNvSpPr>
            <a:spLocks noGrp="1"/>
          </p:cNvSpPr>
          <p:nvPr>
            <p:ph type="body" sz="quarter" idx="30" hasCustomPrompt="1"/>
          </p:nvPr>
        </p:nvSpPr>
        <p:spPr>
          <a:xfrm>
            <a:off x="4278813" y="1904387"/>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2</a:t>
            </a:r>
          </a:p>
        </p:txBody>
      </p:sp>
      <p:sp>
        <p:nvSpPr>
          <p:cNvPr id="344" name="Text Placeholder 13"/>
          <p:cNvSpPr>
            <a:spLocks noGrp="1"/>
          </p:cNvSpPr>
          <p:nvPr>
            <p:ph type="body" sz="quarter" idx="31" hasCustomPrompt="1"/>
          </p:nvPr>
        </p:nvSpPr>
        <p:spPr>
          <a:xfrm>
            <a:off x="9340809" y="1901409"/>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47" name="Text Placeholder 13"/>
          <p:cNvSpPr>
            <a:spLocks noGrp="1"/>
          </p:cNvSpPr>
          <p:nvPr>
            <p:ph type="body" sz="quarter" idx="32" hasCustomPrompt="1"/>
          </p:nvPr>
        </p:nvSpPr>
        <p:spPr>
          <a:xfrm>
            <a:off x="3290389" y="2479562"/>
            <a:ext cx="785224" cy="312738"/>
          </a:xfrm>
          <a:prstGeom prst="rect">
            <a:avLst/>
          </a:prstGeom>
          <a:effectLst/>
        </p:spPr>
        <p:txBody>
          <a:bodyPr/>
          <a:lstStyle>
            <a:lvl1pPr marL="0" indent="0">
              <a:buNone/>
              <a:defRPr sz="1500" b="1" baseline="0">
                <a:solidFill>
                  <a:srgbClr val="EEF3FA"/>
                </a:solidFill>
              </a:defRPr>
            </a:lvl1pPr>
          </a:lstStyle>
          <a:p>
            <a:pPr lvl="0"/>
            <a:r>
              <a:rPr lang="fr-FR"/>
              <a:t>3</a:t>
            </a:r>
          </a:p>
        </p:txBody>
      </p:sp>
      <p:sp>
        <p:nvSpPr>
          <p:cNvPr id="348" name="Text Placeholder 13"/>
          <p:cNvSpPr>
            <a:spLocks noGrp="1"/>
          </p:cNvSpPr>
          <p:nvPr>
            <p:ph type="body" sz="quarter" idx="33" hasCustomPrompt="1"/>
          </p:nvPr>
        </p:nvSpPr>
        <p:spPr>
          <a:xfrm>
            <a:off x="4273009" y="247956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3</a:t>
            </a:r>
          </a:p>
        </p:txBody>
      </p:sp>
      <p:sp>
        <p:nvSpPr>
          <p:cNvPr id="349" name="Text Placeholder 13"/>
          <p:cNvSpPr>
            <a:spLocks noGrp="1"/>
          </p:cNvSpPr>
          <p:nvPr>
            <p:ph type="body" sz="quarter" idx="34" hasCustomPrompt="1"/>
          </p:nvPr>
        </p:nvSpPr>
        <p:spPr>
          <a:xfrm>
            <a:off x="9335005" y="247658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57" name="Text Placeholder 13"/>
          <p:cNvSpPr>
            <a:spLocks noGrp="1"/>
          </p:cNvSpPr>
          <p:nvPr>
            <p:ph type="body" sz="quarter" idx="35" hasCustomPrompt="1"/>
          </p:nvPr>
        </p:nvSpPr>
        <p:spPr>
          <a:xfrm>
            <a:off x="3296195" y="3051759"/>
            <a:ext cx="785224" cy="312738"/>
          </a:xfrm>
          <a:prstGeom prst="rect">
            <a:avLst/>
          </a:prstGeom>
          <a:effectLst/>
        </p:spPr>
        <p:txBody>
          <a:bodyPr/>
          <a:lstStyle>
            <a:lvl1pPr marL="0" indent="0">
              <a:buNone/>
              <a:defRPr sz="1500" b="1" baseline="0">
                <a:solidFill>
                  <a:srgbClr val="EEF3FA"/>
                </a:solidFill>
              </a:defRPr>
            </a:lvl1pPr>
          </a:lstStyle>
          <a:p>
            <a:pPr lvl="0"/>
            <a:r>
              <a:rPr lang="fr-FR"/>
              <a:t>4</a:t>
            </a:r>
          </a:p>
        </p:txBody>
      </p:sp>
      <p:sp>
        <p:nvSpPr>
          <p:cNvPr id="358" name="Text Placeholder 13"/>
          <p:cNvSpPr>
            <a:spLocks noGrp="1"/>
          </p:cNvSpPr>
          <p:nvPr>
            <p:ph type="body" sz="quarter" idx="36" hasCustomPrompt="1"/>
          </p:nvPr>
        </p:nvSpPr>
        <p:spPr>
          <a:xfrm>
            <a:off x="4278817" y="3051759"/>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4</a:t>
            </a:r>
          </a:p>
        </p:txBody>
      </p:sp>
      <p:sp>
        <p:nvSpPr>
          <p:cNvPr id="359" name="Text Placeholder 13"/>
          <p:cNvSpPr>
            <a:spLocks noGrp="1"/>
          </p:cNvSpPr>
          <p:nvPr>
            <p:ph type="body" sz="quarter" idx="37" hasCustomPrompt="1"/>
          </p:nvPr>
        </p:nvSpPr>
        <p:spPr>
          <a:xfrm>
            <a:off x="9340811" y="3048781"/>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67" name="Text Placeholder 13"/>
          <p:cNvSpPr>
            <a:spLocks noGrp="1"/>
          </p:cNvSpPr>
          <p:nvPr>
            <p:ph type="body" sz="quarter" idx="38" hasCustomPrompt="1"/>
          </p:nvPr>
        </p:nvSpPr>
        <p:spPr>
          <a:xfrm>
            <a:off x="3290388" y="3627901"/>
            <a:ext cx="785224" cy="312738"/>
          </a:xfrm>
          <a:prstGeom prst="rect">
            <a:avLst/>
          </a:prstGeom>
          <a:effectLst/>
        </p:spPr>
        <p:txBody>
          <a:bodyPr/>
          <a:lstStyle>
            <a:lvl1pPr marL="0" indent="0">
              <a:buNone/>
              <a:defRPr sz="1500" b="1" baseline="0">
                <a:solidFill>
                  <a:srgbClr val="EEF3FA"/>
                </a:solidFill>
              </a:defRPr>
            </a:lvl1pPr>
          </a:lstStyle>
          <a:p>
            <a:pPr lvl="0"/>
            <a:r>
              <a:rPr lang="fr-FR"/>
              <a:t>5</a:t>
            </a:r>
          </a:p>
        </p:txBody>
      </p:sp>
      <p:sp>
        <p:nvSpPr>
          <p:cNvPr id="368" name="Text Placeholder 13"/>
          <p:cNvSpPr>
            <a:spLocks noGrp="1"/>
          </p:cNvSpPr>
          <p:nvPr>
            <p:ph type="body" sz="quarter" idx="39" hasCustomPrompt="1"/>
          </p:nvPr>
        </p:nvSpPr>
        <p:spPr>
          <a:xfrm>
            <a:off x="4273009" y="362790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5</a:t>
            </a:r>
          </a:p>
        </p:txBody>
      </p:sp>
      <p:sp>
        <p:nvSpPr>
          <p:cNvPr id="369" name="Text Placeholder 13"/>
          <p:cNvSpPr>
            <a:spLocks noGrp="1"/>
          </p:cNvSpPr>
          <p:nvPr>
            <p:ph type="body" sz="quarter" idx="40" hasCustomPrompt="1"/>
          </p:nvPr>
        </p:nvSpPr>
        <p:spPr>
          <a:xfrm>
            <a:off x="9335004" y="362492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2" name="Text Placeholder 13"/>
          <p:cNvSpPr>
            <a:spLocks noGrp="1"/>
          </p:cNvSpPr>
          <p:nvPr>
            <p:ph type="body" sz="quarter" idx="41" hasCustomPrompt="1"/>
          </p:nvPr>
        </p:nvSpPr>
        <p:spPr>
          <a:xfrm>
            <a:off x="3296196" y="4193212"/>
            <a:ext cx="785224" cy="312738"/>
          </a:xfrm>
          <a:prstGeom prst="rect">
            <a:avLst/>
          </a:prstGeom>
          <a:effectLst/>
        </p:spPr>
        <p:txBody>
          <a:bodyPr/>
          <a:lstStyle>
            <a:lvl1pPr marL="0" indent="0">
              <a:buNone/>
              <a:defRPr sz="1500" b="1" baseline="0">
                <a:solidFill>
                  <a:srgbClr val="EEF3FA"/>
                </a:solidFill>
              </a:defRPr>
            </a:lvl1pPr>
          </a:lstStyle>
          <a:p>
            <a:pPr lvl="0"/>
            <a:r>
              <a:rPr lang="fr-FR"/>
              <a:t>6</a:t>
            </a:r>
          </a:p>
        </p:txBody>
      </p:sp>
      <p:sp>
        <p:nvSpPr>
          <p:cNvPr id="373" name="Text Placeholder 13"/>
          <p:cNvSpPr>
            <a:spLocks noGrp="1"/>
          </p:cNvSpPr>
          <p:nvPr>
            <p:ph type="body" sz="quarter" idx="42" hasCustomPrompt="1"/>
          </p:nvPr>
        </p:nvSpPr>
        <p:spPr>
          <a:xfrm>
            <a:off x="4278817" y="419321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6</a:t>
            </a:r>
          </a:p>
        </p:txBody>
      </p:sp>
      <p:sp>
        <p:nvSpPr>
          <p:cNvPr id="374" name="Text Placeholder 13"/>
          <p:cNvSpPr>
            <a:spLocks noGrp="1"/>
          </p:cNvSpPr>
          <p:nvPr>
            <p:ph type="body" sz="quarter" idx="43" hasCustomPrompt="1"/>
          </p:nvPr>
        </p:nvSpPr>
        <p:spPr>
          <a:xfrm>
            <a:off x="9340812" y="419023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7" name="Text Placeholder 13"/>
          <p:cNvSpPr>
            <a:spLocks noGrp="1"/>
          </p:cNvSpPr>
          <p:nvPr>
            <p:ph type="body" sz="quarter" idx="44" hasCustomPrompt="1"/>
          </p:nvPr>
        </p:nvSpPr>
        <p:spPr>
          <a:xfrm>
            <a:off x="3301997" y="1363921"/>
            <a:ext cx="785224" cy="312738"/>
          </a:xfrm>
          <a:prstGeom prst="rect">
            <a:avLst/>
          </a:prstGeom>
          <a:effectLst/>
        </p:spPr>
        <p:txBody>
          <a:bodyPr/>
          <a:lstStyle>
            <a:lvl1pPr marL="0" indent="0">
              <a:buNone/>
              <a:defRPr sz="1500" b="1" baseline="0">
                <a:solidFill>
                  <a:srgbClr val="EEF3FA"/>
                </a:solidFill>
              </a:defRPr>
            </a:lvl1pPr>
          </a:lstStyle>
          <a:p>
            <a:pPr lvl="0"/>
            <a:r>
              <a:rPr lang="fr-FR"/>
              <a:t>1</a:t>
            </a:r>
          </a:p>
        </p:txBody>
      </p:sp>
      <p:sp>
        <p:nvSpPr>
          <p:cNvPr id="378" name="Text Placeholder 13"/>
          <p:cNvSpPr>
            <a:spLocks noGrp="1"/>
          </p:cNvSpPr>
          <p:nvPr>
            <p:ph type="body" sz="quarter" idx="45" hasCustomPrompt="1"/>
          </p:nvPr>
        </p:nvSpPr>
        <p:spPr>
          <a:xfrm>
            <a:off x="4284617" y="136392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1</a:t>
            </a:r>
          </a:p>
        </p:txBody>
      </p:sp>
      <p:sp>
        <p:nvSpPr>
          <p:cNvPr id="379" name="Text Placeholder 13"/>
          <p:cNvSpPr>
            <a:spLocks noGrp="1"/>
          </p:cNvSpPr>
          <p:nvPr>
            <p:ph type="body" sz="quarter" idx="46" hasCustomPrompt="1"/>
          </p:nvPr>
        </p:nvSpPr>
        <p:spPr>
          <a:xfrm>
            <a:off x="9346613" y="136094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grpSp>
        <p:nvGrpSpPr>
          <p:cNvPr id="23" name="Group 22">
            <a:extLst>
              <a:ext uri="{FF2B5EF4-FFF2-40B4-BE49-F238E27FC236}">
                <a16:creationId xmlns:a16="http://schemas.microsoft.com/office/drawing/2014/main" xmlns="" id="{33DA8A24-DC7C-4287-A90D-0C41109023C4}"/>
              </a:ext>
            </a:extLst>
          </p:cNvPr>
          <p:cNvGrpSpPr/>
          <p:nvPr userDrawn="1"/>
        </p:nvGrpSpPr>
        <p:grpSpPr>
          <a:xfrm>
            <a:off x="206592" y="6180710"/>
            <a:ext cx="2178658" cy="721117"/>
            <a:chOff x="269728" y="45380"/>
            <a:chExt cx="2178658" cy="721117"/>
          </a:xfrm>
        </p:grpSpPr>
        <p:sp>
          <p:nvSpPr>
            <p:cNvPr id="24" name="Rectangle 23">
              <a:extLst>
                <a:ext uri="{FF2B5EF4-FFF2-40B4-BE49-F238E27FC236}">
                  <a16:creationId xmlns:a16="http://schemas.microsoft.com/office/drawing/2014/main" xmlns="" id="{2246D6F5-A89A-4D76-B448-5FEEEE90620A}"/>
                </a:ext>
              </a:extLst>
            </p:cNvPr>
            <p:cNvSpPr/>
            <p:nvPr userDrawn="1"/>
          </p:nvSpPr>
          <p:spPr>
            <a:xfrm>
              <a:off x="908924" y="193100"/>
              <a:ext cx="1539462" cy="445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effectLst/>
                <a:ea typeface="Calibri" panose="020F0502020204030204" pitchFamily="34" charset="0"/>
                <a:cs typeface="Arial" panose="020B0604020202020204" pitchFamily="34" charset="0"/>
              </a:endParaRPr>
            </a:p>
          </p:txBody>
        </p:sp>
        <p:pic>
          <p:nvPicPr>
            <p:cNvPr id="25" name="Graphic 8" descr="Image with solid fill">
              <a:extLst>
                <a:ext uri="{FF2B5EF4-FFF2-40B4-BE49-F238E27FC236}">
                  <a16:creationId xmlns:a16="http://schemas.microsoft.com/office/drawing/2014/main" xmlns="" id="{AD4C9786-D8F6-4A97-9536-E5B964D10A5D}"/>
                </a:ext>
              </a:extLst>
            </p:cNvPr>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261423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72046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of Content">
    <p:spTree>
      <p:nvGrpSpPr>
        <p:cNvPr id="1" name=""/>
        <p:cNvGrpSpPr/>
        <p:nvPr/>
      </p:nvGrpSpPr>
      <p:grpSpPr>
        <a:xfrm>
          <a:off x="0" y="0"/>
          <a:ext cx="0" cy="0"/>
          <a:chOff x="0" y="0"/>
          <a:chExt cx="0" cy="0"/>
        </a:xfrm>
      </p:grpSpPr>
      <p:sp>
        <p:nvSpPr>
          <p:cNvPr id="36" name="Rectangle 35"/>
          <p:cNvSpPr/>
          <p:nvPr userDrawn="1"/>
        </p:nvSpPr>
        <p:spPr>
          <a:xfrm>
            <a:off x="0"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3" name="Espace réservé du texte 4">
            <a:extLst>
              <a:ext uri="{FF2B5EF4-FFF2-40B4-BE49-F238E27FC236}">
                <a16:creationId xmlns:a16="http://schemas.microsoft.com/office/drawing/2014/main" xmlns="" id="{B2C15B89-4A37-463A-9D62-7972F7D8CE1B}"/>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lang="fr-FR" sz="900" kern="1200" baseline="0" dirty="0">
                <a:solidFill>
                  <a:schemeClr val="accent5">
                    <a:lumMod val="75000"/>
                  </a:schemeClr>
                </a:solidFill>
                <a:latin typeface="+mn-lt"/>
                <a:ea typeface="+mn-ea"/>
                <a:cs typeface="+mn-cs"/>
              </a:defRPr>
            </a:lvl1pPr>
          </a:lstStyle>
          <a:p>
            <a:pPr lvl="0"/>
            <a:r>
              <a:rPr lang="fr-FR"/>
              <a:t>Edit </a:t>
            </a:r>
            <a:r>
              <a:rPr lang="fr-FR" err="1"/>
              <a:t>this</a:t>
            </a:r>
            <a:r>
              <a:rPr lang="fr-FR"/>
              <a:t> part </a:t>
            </a:r>
            <a:r>
              <a:rPr lang="fr-FR" err="1"/>
              <a:t>with</a:t>
            </a:r>
            <a:r>
              <a:rPr lang="fr-FR"/>
              <a:t> </a:t>
            </a:r>
            <a:r>
              <a:rPr lang="fr-FR" err="1"/>
              <a:t>name</a:t>
            </a:r>
            <a:r>
              <a:rPr lang="fr-FR"/>
              <a:t> of division/</a:t>
            </a:r>
            <a:r>
              <a:rPr lang="fr-FR" err="1"/>
              <a:t>subject</a:t>
            </a:r>
            <a:r>
              <a:rPr lang="fr-FR"/>
              <a:t>/</a:t>
            </a:r>
          </a:p>
        </p:txBody>
      </p:sp>
      <p:grpSp>
        <p:nvGrpSpPr>
          <p:cNvPr id="6" name="Group 5">
            <a:extLst>
              <a:ext uri="{FF2B5EF4-FFF2-40B4-BE49-F238E27FC236}">
                <a16:creationId xmlns:a16="http://schemas.microsoft.com/office/drawing/2014/main" xmlns="" id="{857B9A45-0EFE-4EAB-A12F-E51E5DA3209B}"/>
              </a:ext>
            </a:extLst>
          </p:cNvPr>
          <p:cNvGrpSpPr/>
          <p:nvPr userDrawn="1"/>
        </p:nvGrpSpPr>
        <p:grpSpPr>
          <a:xfrm>
            <a:off x="206592" y="6180710"/>
            <a:ext cx="2178658" cy="721117"/>
            <a:chOff x="269728" y="45380"/>
            <a:chExt cx="2178658" cy="721117"/>
          </a:xfrm>
        </p:grpSpPr>
        <p:sp>
          <p:nvSpPr>
            <p:cNvPr id="7" name="Rectangle 6">
              <a:extLst>
                <a:ext uri="{FF2B5EF4-FFF2-40B4-BE49-F238E27FC236}">
                  <a16:creationId xmlns:a16="http://schemas.microsoft.com/office/drawing/2014/main" xmlns="" id="{C6A53913-6539-49D9-ABE8-0BF10562C793}"/>
                </a:ext>
              </a:extLst>
            </p:cNvPr>
            <p:cNvSpPr/>
            <p:nvPr userDrawn="1"/>
          </p:nvSpPr>
          <p:spPr>
            <a:xfrm>
              <a:off x="908924" y="193100"/>
              <a:ext cx="1539462" cy="445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effectLst/>
                <a:ea typeface="Calibri" panose="020F0502020204030204" pitchFamily="34" charset="0"/>
                <a:cs typeface="Arial" panose="020B0604020202020204" pitchFamily="34" charset="0"/>
              </a:endParaRPr>
            </a:p>
          </p:txBody>
        </p:sp>
        <p:pic>
          <p:nvPicPr>
            <p:cNvPr id="8" name="Graphic 8" descr="Image with solid fill">
              <a:extLst>
                <a:ext uri="{FF2B5EF4-FFF2-40B4-BE49-F238E27FC236}">
                  <a16:creationId xmlns:a16="http://schemas.microsoft.com/office/drawing/2014/main" xmlns="" id="{DB8456C7-22F3-4624-845B-900273AF514A}"/>
                </a:ext>
              </a:extLst>
            </p:cNvPr>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173518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Quote Slide WHIT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595117" y="1777527"/>
            <a:ext cx="9183979" cy="2978286"/>
          </a:xfrm>
          <a:prstGeom prst="rect">
            <a:avLst/>
          </a:prstGeom>
          <a:noFill/>
          <a:ln w="19050">
            <a:noFill/>
          </a:ln>
          <a:effectLst/>
        </p:spPr>
        <p:txBody>
          <a:bodyPr/>
          <a:lstStyle>
            <a:lvl1pPr marL="0" indent="0" algn="l">
              <a:buNone/>
              <a:defRPr sz="2700">
                <a:solidFill>
                  <a:srgbClr val="0077D4"/>
                </a:solidFill>
              </a:defRPr>
            </a:lvl1pPr>
            <a:lvl2pPr marL="342848" indent="0" algn="r">
              <a:buNone/>
              <a:defRPr sz="1800">
                <a:solidFill>
                  <a:srgbClr val="EEF3FA"/>
                </a:solidFill>
              </a:defRPr>
            </a:lvl2pPr>
          </a:lstStyle>
          <a:p>
            <a:pPr lvl="0"/>
            <a:r>
              <a:rPr lang="en-US"/>
              <a:t>Quotations are commonly printed as a means for inspiration and to invoke philosophical thoughts from the reader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fr-FR"/>
              <a:t>					</a:t>
            </a:r>
          </a:p>
        </p:txBody>
      </p:sp>
      <p:sp>
        <p:nvSpPr>
          <p:cNvPr id="27" name="Text Placeholder 26"/>
          <p:cNvSpPr>
            <a:spLocks noGrp="1"/>
          </p:cNvSpPr>
          <p:nvPr>
            <p:ph type="body" sz="quarter" idx="14" hasCustomPrompt="1"/>
          </p:nvPr>
        </p:nvSpPr>
        <p:spPr>
          <a:xfrm>
            <a:off x="7452428" y="5003641"/>
            <a:ext cx="3326669" cy="547688"/>
          </a:xfrm>
          <a:prstGeom prst="rect">
            <a:avLst/>
          </a:prstGeom>
          <a:effectLst/>
        </p:spPr>
        <p:txBody>
          <a:bodyPr/>
          <a:lstStyle>
            <a:lvl1pPr marL="0" indent="0" algn="r">
              <a:buNone/>
              <a:defRPr sz="1500" baseline="0">
                <a:solidFill>
                  <a:srgbClr val="0077D4"/>
                </a:solidFill>
              </a:defRPr>
            </a:lvl1pPr>
          </a:lstStyle>
          <a:p>
            <a:pPr lvl="0"/>
            <a:r>
              <a:rPr lang="fr-FR"/>
              <a:t>Source Name</a:t>
            </a:r>
          </a:p>
        </p:txBody>
      </p:sp>
      <p:sp>
        <p:nvSpPr>
          <p:cNvPr id="44" name="TextBox 43"/>
          <p:cNvSpPr txBox="1"/>
          <p:nvPr userDrawn="1"/>
        </p:nvSpPr>
        <p:spPr>
          <a:xfrm>
            <a:off x="701900" y="1433374"/>
            <a:ext cx="752029" cy="1200329"/>
          </a:xfrm>
          <a:prstGeom prst="rect">
            <a:avLst/>
          </a:prstGeom>
          <a:solidFill>
            <a:schemeClr val="bg1"/>
          </a:solidFill>
          <a:effectLst/>
        </p:spPr>
        <p:txBody>
          <a:bodyPr wrap="square" rtlCol="0">
            <a:spAutoFit/>
          </a:bodyPr>
          <a:lstStyle/>
          <a:p>
            <a:r>
              <a:rPr lang="fr-FR" sz="7200">
                <a:solidFill>
                  <a:srgbClr val="0077D4"/>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xmlns="" id="{17821C45-9C17-4B09-A58B-94A9B8A2058C}"/>
              </a:ext>
            </a:extLst>
          </p:cNvPr>
          <p:cNvSpPr/>
          <p:nvPr userDrawn="1"/>
        </p:nvSpPr>
        <p:spPr>
          <a:xfrm>
            <a:off x="0" y="6336080"/>
            <a:ext cx="12192000" cy="521921"/>
          </a:xfrm>
          <a:prstGeom prst="rect">
            <a:avLst/>
          </a:prstGeom>
          <a:gradFill flip="none" rotWithShape="1">
            <a:gsLst>
              <a:gs pos="0">
                <a:schemeClr val="bg1"/>
              </a:gs>
              <a:gs pos="100000">
                <a:schemeClr val="bg1"/>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Espace réservé du texte 4">
            <a:extLst>
              <a:ext uri="{FF2B5EF4-FFF2-40B4-BE49-F238E27FC236}">
                <a16:creationId xmlns:a16="http://schemas.microsoft.com/office/drawing/2014/main" xmlns="" id="{095B87B6-6F0C-4D5E-90BD-8E421833DB88}"/>
              </a:ext>
            </a:extLst>
          </p:cNvPr>
          <p:cNvSpPr>
            <a:spLocks noGrp="1"/>
          </p:cNvSpPr>
          <p:nvPr>
            <p:ph type="body" sz="quarter" idx="15" hasCustomPrompt="1"/>
          </p:nvPr>
        </p:nvSpPr>
        <p:spPr>
          <a:xfrm>
            <a:off x="4467277" y="6488753"/>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pic>
        <p:nvPicPr>
          <p:cNvPr id="8" name="Picture 2">
            <a:extLst>
              <a:ext uri="{FF2B5EF4-FFF2-40B4-BE49-F238E27FC236}">
                <a16:creationId xmlns:a16="http://schemas.microsoft.com/office/drawing/2014/main" xmlns="" id="{E4F2E0E2-4723-475E-BE82-BE80A5809CC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9629" y="6361885"/>
            <a:ext cx="2181802" cy="46249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3630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78055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12200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79330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6037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19753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34161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0500678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dirty="0"/>
          </a:p>
        </p:txBody>
      </p:sp>
    </p:spTree>
    <p:extLst>
      <p:ext uri="{BB962C8B-B14F-4D97-AF65-F5344CB8AC3E}">
        <p14:creationId xmlns:p14="http://schemas.microsoft.com/office/powerpoint/2010/main" val="371095504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5" r:id="rId12"/>
    <p:sldLayoutId id="2147483807" r:id="rId13"/>
    <p:sldLayoutId id="2147483817" r:id="rId14"/>
    <p:sldLayoutId id="2147483816" r:id="rId15"/>
    <p:sldLayoutId id="2147483788" r:id="rId16"/>
    <p:sldLayoutId id="2147483789" r:id="rId17"/>
    <p:sldLayoutId id="2147483782" r:id="rId18"/>
    <p:sldLayoutId id="2147483781" r:id="rId19"/>
    <p:sldLayoutId id="2147483783" r:id="rId20"/>
    <p:sldLayoutId id="2147483818"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jpe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sgi2.isprambiente.it/tsunamimap/" TargetMode="External"/><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hyperlink" Target="mailto:alessandro.amato@ingv.it" TargetMode="External"/><Relationship Id="rId4" Type="http://schemas.openxmlformats.org/officeDocument/2006/relationships/hyperlink" Target="mailto:fabrizio.romano@ingv.it" TargetMode="External"/><Relationship Id="rId5" Type="http://schemas.openxmlformats.org/officeDocument/2006/relationships/hyperlink" Target="mailto:pio.dimanna@isprambiente.it" TargetMode="External"/><Relationship Id="rId6" Type="http://schemas.openxmlformats.org/officeDocument/2006/relationships/hyperlink" Target="mailto:d.chang-seng@unesco.org" TargetMode="External"/><Relationship Id="rId7" Type="http://schemas.openxmlformats.org/officeDocument/2006/relationships/hyperlink" Target="http://www.ioc-tsunami.org/index.php?option=com_content&amp;view=article&amp;id=506&amp;Itemid=418&amp;lang=en" TargetMode="External"/><Relationship Id="rId8" Type="http://schemas.openxmlformats.org/officeDocument/2006/relationships/image" Target="../media/image73.pn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9.emf"/><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hyperlink" Target="http://www.tsumaps-neam.eu/"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2.png"/><Relationship Id="rId5"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01D2D0B-C669-4ED7-B1A7-CB10703DB33E}"/>
              </a:ext>
            </a:extLst>
          </p:cNvPr>
          <p:cNvSpPr/>
          <p:nvPr/>
        </p:nvSpPr>
        <p:spPr>
          <a:xfrm>
            <a:off x="1" y="4812344"/>
            <a:ext cx="12191999" cy="21764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xmlns="" id="{89396C18-B3DE-4DFF-835F-503D0315F11E}"/>
              </a:ext>
            </a:extLst>
          </p:cNvPr>
          <p:cNvSpPr txBox="1">
            <a:spLocks/>
          </p:cNvSpPr>
          <p:nvPr/>
        </p:nvSpPr>
        <p:spPr>
          <a:xfrm>
            <a:off x="2492887" y="3389309"/>
            <a:ext cx="7674400" cy="1162836"/>
          </a:xfrm>
          <a:prstGeom prst="rect">
            <a:avLst/>
          </a:prstGeom>
        </p:spPr>
        <p:txBody>
          <a:bodyPr vert="horz" lIns="0" tIns="0" rIns="0" bIns="0" rtlCol="0" anchor="ctr">
            <a:normAutofit/>
          </a:bodyPr>
          <a:lstStyle>
            <a:lvl1pPr algn="l" defTabSz="914400" rtl="0" eaLnBrk="1" latinLnBrk="0" hangingPunct="1">
              <a:lnSpc>
                <a:spcPts val="2775"/>
              </a:lnSpc>
              <a:spcBef>
                <a:spcPct val="0"/>
              </a:spcBef>
              <a:buNone/>
              <a:defRPr sz="2625" b="1" kern="1200">
                <a:solidFill>
                  <a:schemeClr val="bg1"/>
                </a:solidFill>
                <a:latin typeface="+mj-lt"/>
                <a:ea typeface="+mj-ea"/>
                <a:cs typeface="+mj-cs"/>
              </a:defRPr>
            </a:lvl1pPr>
          </a:lstStyle>
          <a:p>
            <a:pPr>
              <a:lnSpc>
                <a:spcPct val="100000"/>
              </a:lnSpc>
            </a:pPr>
            <a:endParaRPr lang="fr-FR" sz="2400" dirty="0"/>
          </a:p>
        </p:txBody>
      </p:sp>
      <p:sp>
        <p:nvSpPr>
          <p:cNvPr id="9" name="TextBox 8">
            <a:extLst>
              <a:ext uri="{FF2B5EF4-FFF2-40B4-BE49-F238E27FC236}">
                <a16:creationId xmlns:a16="http://schemas.microsoft.com/office/drawing/2014/main" xmlns="" id="{6976EE21-D3B5-DAF9-E4BA-14FEE30C40DE}"/>
              </a:ext>
            </a:extLst>
          </p:cNvPr>
          <p:cNvSpPr txBox="1"/>
          <p:nvPr/>
        </p:nvSpPr>
        <p:spPr>
          <a:xfrm>
            <a:off x="1542472" y="778859"/>
            <a:ext cx="9107055" cy="3293209"/>
          </a:xfrm>
          <a:prstGeom prst="rect">
            <a:avLst/>
          </a:prstGeom>
          <a:noFill/>
        </p:spPr>
        <p:txBody>
          <a:bodyPr wrap="square" lIns="91440" tIns="45720" rIns="91440" bIns="45720" rtlCol="0" anchor="t">
            <a:spAutoFit/>
          </a:bodyPr>
          <a:lstStyle/>
          <a:p>
            <a:pPr algn="ctr"/>
            <a:r>
              <a:rPr lang="en-US" sz="2800" b="1" dirty="0">
                <a:solidFill>
                  <a:schemeClr val="bg1"/>
                </a:solidFill>
              </a:rPr>
              <a:t>Assess-1: Tsunami Hazard Zones are Mapped </a:t>
            </a:r>
            <a:endParaRPr lang="en-US" sz="2800" dirty="0">
              <a:solidFill>
                <a:schemeClr val="bg1"/>
              </a:solidFill>
            </a:endParaRPr>
          </a:p>
          <a:p>
            <a:pPr algn="ctr"/>
            <a:r>
              <a:rPr lang="en-US" sz="2800" b="1" dirty="0">
                <a:solidFill>
                  <a:schemeClr val="bg1"/>
                </a:solidFill>
              </a:rPr>
              <a:t>and Designated</a:t>
            </a:r>
            <a:endParaRPr lang="en-US" sz="2800" dirty="0">
              <a:solidFill>
                <a:schemeClr val="bg1"/>
              </a:solidFill>
              <a:cs typeface="Calibri"/>
            </a:endParaRPr>
          </a:p>
          <a:p>
            <a:pPr algn="ctr"/>
            <a:endParaRPr lang="en-US" sz="2400" b="1" dirty="0">
              <a:solidFill>
                <a:schemeClr val="bg1"/>
              </a:solidFill>
            </a:endParaRPr>
          </a:p>
          <a:p>
            <a:pPr algn="ctr"/>
            <a:r>
              <a:rPr lang="en-US" sz="2800" b="1" dirty="0" smtClean="0"/>
              <a:t>Alessandro AMATO, </a:t>
            </a:r>
            <a:r>
              <a:rPr lang="en-US" sz="2800" b="1" dirty="0" err="1" smtClean="0"/>
              <a:t>Fabrizio</a:t>
            </a:r>
            <a:r>
              <a:rPr lang="en-US" sz="2800" b="1" dirty="0" smtClean="0"/>
              <a:t> ROMANO</a:t>
            </a:r>
            <a:endParaRPr lang="en-US" sz="2800" b="1" dirty="0">
              <a:cs typeface="Calibri"/>
            </a:endParaRPr>
          </a:p>
          <a:p>
            <a:pPr algn="ctr"/>
            <a:r>
              <a:rPr lang="en-US" sz="1600" b="1" dirty="0" smtClean="0">
                <a:solidFill>
                  <a:schemeClr val="bg1"/>
                </a:solidFill>
              </a:rPr>
              <a:t>National </a:t>
            </a:r>
            <a:r>
              <a:rPr lang="en-US" sz="1600" b="1" dirty="0">
                <a:solidFill>
                  <a:schemeClr val="bg1"/>
                </a:solidFill>
              </a:rPr>
              <a:t>Institute of Geophysics and Volcanology (INGV) </a:t>
            </a:r>
            <a:endParaRPr lang="en-US" sz="1600" b="1" dirty="0">
              <a:solidFill>
                <a:schemeClr val="bg1"/>
              </a:solidFill>
              <a:cs typeface="Calibri"/>
            </a:endParaRPr>
          </a:p>
          <a:p>
            <a:pPr algn="ctr"/>
            <a:r>
              <a:rPr lang="en-US" sz="1600" b="1" dirty="0">
                <a:solidFill>
                  <a:schemeClr val="bg1"/>
                </a:solidFill>
              </a:rPr>
              <a:t>Tsunami Warning Center (Italy)</a:t>
            </a:r>
          </a:p>
          <a:p>
            <a:pPr algn="ctr"/>
            <a:r>
              <a:rPr lang="en-US" sz="2800" b="1" dirty="0" err="1"/>
              <a:t>Pio</a:t>
            </a:r>
            <a:r>
              <a:rPr lang="en-US" sz="2800" b="1" dirty="0"/>
              <a:t> DI </a:t>
            </a:r>
            <a:r>
              <a:rPr lang="en-US" sz="2800" b="1" dirty="0" smtClean="0"/>
              <a:t>MANNA</a:t>
            </a:r>
          </a:p>
          <a:p>
            <a:pPr algn="ctr"/>
            <a:r>
              <a:rPr lang="en-US" sz="1600" b="1" dirty="0" err="1" smtClean="0">
                <a:solidFill>
                  <a:schemeClr val="bg1"/>
                </a:solidFill>
              </a:rPr>
              <a:t>Istituto</a:t>
            </a:r>
            <a:r>
              <a:rPr lang="en-US" sz="1600" b="1" dirty="0" smtClean="0">
                <a:solidFill>
                  <a:schemeClr val="bg1"/>
                </a:solidFill>
              </a:rPr>
              <a:t> </a:t>
            </a:r>
            <a:r>
              <a:rPr lang="en-US" sz="1600" b="1" dirty="0" err="1" smtClean="0">
                <a:solidFill>
                  <a:schemeClr val="bg1"/>
                </a:solidFill>
              </a:rPr>
              <a:t>Superiore</a:t>
            </a:r>
            <a:r>
              <a:rPr lang="en-US" sz="1600" b="1" dirty="0" smtClean="0">
                <a:solidFill>
                  <a:schemeClr val="bg1"/>
                </a:solidFill>
              </a:rPr>
              <a:t> per la </a:t>
            </a:r>
            <a:r>
              <a:rPr lang="en-US" sz="1600" b="1" dirty="0" err="1" smtClean="0">
                <a:solidFill>
                  <a:schemeClr val="bg1"/>
                </a:solidFill>
              </a:rPr>
              <a:t>Protezione</a:t>
            </a:r>
            <a:r>
              <a:rPr lang="en-US" sz="1600" b="1" dirty="0" smtClean="0">
                <a:solidFill>
                  <a:schemeClr val="bg1"/>
                </a:solidFill>
              </a:rPr>
              <a:t> e la </a:t>
            </a:r>
            <a:r>
              <a:rPr lang="en-US" sz="1600" b="1" dirty="0" err="1" smtClean="0">
                <a:solidFill>
                  <a:schemeClr val="bg1"/>
                </a:solidFill>
              </a:rPr>
              <a:t>Ricerca</a:t>
            </a:r>
            <a:r>
              <a:rPr lang="en-US" sz="1600" b="1" dirty="0" smtClean="0">
                <a:solidFill>
                  <a:schemeClr val="bg1"/>
                </a:solidFill>
              </a:rPr>
              <a:t> </a:t>
            </a:r>
            <a:r>
              <a:rPr lang="en-US" sz="1600" b="1" dirty="0" err="1" smtClean="0">
                <a:solidFill>
                  <a:schemeClr val="bg1"/>
                </a:solidFill>
              </a:rPr>
              <a:t>Ambientale</a:t>
            </a:r>
            <a:r>
              <a:rPr lang="en-US" sz="1600" b="1" dirty="0" smtClean="0">
                <a:solidFill>
                  <a:schemeClr val="bg1"/>
                </a:solidFill>
              </a:rPr>
              <a:t> (ISPRA)</a:t>
            </a:r>
            <a:endParaRPr lang="en-US" sz="1600" b="1" dirty="0"/>
          </a:p>
          <a:p>
            <a:pPr algn="ctr"/>
            <a:endParaRPr lang="fr-FR" sz="2400" b="1" dirty="0">
              <a:solidFill>
                <a:schemeClr val="bg1"/>
              </a:solidFill>
            </a:endParaRPr>
          </a:p>
        </p:txBody>
      </p:sp>
      <p:sp>
        <p:nvSpPr>
          <p:cNvPr id="10" name="TextBox 9">
            <a:extLst>
              <a:ext uri="{FF2B5EF4-FFF2-40B4-BE49-F238E27FC236}">
                <a16:creationId xmlns:a16="http://schemas.microsoft.com/office/drawing/2014/main" xmlns="" id="{DCBCE88A-281C-5787-3070-B40D2C84F4A3}"/>
              </a:ext>
            </a:extLst>
          </p:cNvPr>
          <p:cNvSpPr txBox="1"/>
          <p:nvPr/>
        </p:nvSpPr>
        <p:spPr>
          <a:xfrm>
            <a:off x="4721731" y="3820471"/>
            <a:ext cx="7470269" cy="861774"/>
          </a:xfrm>
          <a:prstGeom prst="rect">
            <a:avLst/>
          </a:prstGeom>
          <a:noFill/>
        </p:spPr>
        <p:txBody>
          <a:bodyPr wrap="square" lIns="91440" tIns="45720" rIns="91440" bIns="45720" rtlCol="0" anchor="t">
            <a:spAutoFit/>
          </a:bodyPr>
          <a:lstStyle/>
          <a:p>
            <a:pPr marL="457200" marR="0" algn="r">
              <a:spcBef>
                <a:spcPts val="0"/>
              </a:spcBef>
              <a:spcAft>
                <a:spcPts val="0"/>
              </a:spcAft>
            </a:pPr>
            <a:r>
              <a:rPr lang="en-US" sz="1800" b="1" dirty="0">
                <a:effectLst/>
                <a:latin typeface="Calibri"/>
                <a:ea typeface="DengXian"/>
                <a:cs typeface="Calibri"/>
              </a:rPr>
              <a:t>I</a:t>
            </a:r>
            <a:r>
              <a:rPr lang="en-US" sz="1600" b="1" dirty="0">
                <a:effectLst/>
                <a:latin typeface="Calibri"/>
                <a:ea typeface="DengXian"/>
                <a:cs typeface="Calibri"/>
              </a:rPr>
              <a:t>OC-UNESCO EU DG ECHO </a:t>
            </a:r>
            <a:r>
              <a:rPr lang="en-US" sz="1600" b="1" dirty="0" err="1">
                <a:effectLst/>
                <a:latin typeface="Calibri"/>
                <a:ea typeface="DengXian"/>
                <a:cs typeface="Calibri"/>
              </a:rPr>
              <a:t>CoastWAVE</a:t>
            </a:r>
            <a:r>
              <a:rPr lang="en-US" sz="1600" b="1" dirty="0">
                <a:effectLst/>
                <a:latin typeface="Calibri"/>
                <a:ea typeface="DengXian"/>
                <a:cs typeface="Calibri"/>
              </a:rPr>
              <a:t> Project</a:t>
            </a:r>
          </a:p>
          <a:p>
            <a:pPr marL="457200" marR="0" algn="r">
              <a:spcBef>
                <a:spcPts val="0"/>
              </a:spcBef>
              <a:spcAft>
                <a:spcPts val="0"/>
              </a:spcAft>
            </a:pPr>
            <a:r>
              <a:rPr lang="en-US" sz="1600" b="1" dirty="0">
                <a:effectLst/>
                <a:latin typeface="Calibri"/>
                <a:ea typeface="DengXian"/>
                <a:cs typeface="Calibri"/>
              </a:rPr>
              <a:t>IOC-UNESCO Tsunami Ready Recognition Programme (TRRP) Workshop</a:t>
            </a:r>
          </a:p>
          <a:p>
            <a:pPr marL="457200" marR="0" algn="r">
              <a:spcBef>
                <a:spcPts val="0"/>
              </a:spcBef>
              <a:spcAft>
                <a:spcPts val="0"/>
              </a:spcAft>
            </a:pPr>
            <a:r>
              <a:rPr lang="en-US" sz="1600" b="1" dirty="0">
                <a:effectLst/>
                <a:latin typeface="Calibri"/>
                <a:ea typeface="DengXian"/>
                <a:cs typeface="Calibri"/>
              </a:rPr>
              <a:t>Online, February 16-17, 2023</a:t>
            </a:r>
            <a:endParaRPr lang="en-US" sz="1600" b="1" dirty="0">
              <a:latin typeface="Calibri"/>
              <a:ea typeface="DengXian"/>
              <a:cs typeface="Calibri"/>
            </a:endParaRPr>
          </a:p>
        </p:txBody>
      </p:sp>
      <p:pic>
        <p:nvPicPr>
          <p:cNvPr id="1027" name="officeArt object" descr="Image">
            <a:extLst>
              <a:ext uri="{FF2B5EF4-FFF2-40B4-BE49-F238E27FC236}">
                <a16:creationId xmlns:a16="http://schemas.microsoft.com/office/drawing/2014/main" xmlns="" id="{59350213-FF33-CF25-DE06-1FDF101434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92148" y="5171676"/>
            <a:ext cx="1049044" cy="115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1028" name="Picture 2">
            <a:extLst>
              <a:ext uri="{FF2B5EF4-FFF2-40B4-BE49-F238E27FC236}">
                <a16:creationId xmlns:a16="http://schemas.microsoft.com/office/drawing/2014/main" xmlns="" id="{FD65AF10-A667-AC1B-8A76-2101595A9F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413" y="5271326"/>
            <a:ext cx="1076414" cy="1007462"/>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xmlns="" id="{64B9865D-C8BD-2305-A2A6-DDC3BEED5D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63982" y="5271326"/>
            <a:ext cx="1512028" cy="9067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4" descr="A picture containing text, orange, room, gambling house&#10;&#10;Description automatically generated">
            <a:extLst>
              <a:ext uri="{FF2B5EF4-FFF2-40B4-BE49-F238E27FC236}">
                <a16:creationId xmlns:a16="http://schemas.microsoft.com/office/drawing/2014/main" xmlns="" id="{653F60B1-6A95-C0EF-7142-831FA9BDF8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07217" y="5270651"/>
            <a:ext cx="796208" cy="778453"/>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3" descr="Diagram&#10;&#10;Description automatically generated">
            <a:extLst>
              <a:ext uri="{FF2B5EF4-FFF2-40B4-BE49-F238E27FC236}">
                <a16:creationId xmlns:a16="http://schemas.microsoft.com/office/drawing/2014/main" xmlns="" id="{BEAEAE5F-17D4-E9AE-BBD0-A1DC59F04A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89453" y="5206131"/>
            <a:ext cx="966832" cy="90749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1C11A48B-1160-A5CF-6BFA-4608A1CB25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5350" y="5330703"/>
            <a:ext cx="1886889" cy="436747"/>
          </a:xfrm>
          <a:prstGeom prst="rect">
            <a:avLst/>
          </a:prstGeom>
        </p:spPr>
      </p:pic>
      <p:pic>
        <p:nvPicPr>
          <p:cNvPr id="3" name="Immagin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8699" y="5366737"/>
            <a:ext cx="2776796" cy="681638"/>
          </a:xfrm>
          <a:prstGeom prst="rect">
            <a:avLst/>
          </a:prstGeom>
        </p:spPr>
      </p:pic>
    </p:spTree>
    <p:extLst>
      <p:ext uri="{BB962C8B-B14F-4D97-AF65-F5344CB8AC3E}">
        <p14:creationId xmlns:p14="http://schemas.microsoft.com/office/powerpoint/2010/main" val="1796417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10</a:t>
            </a:fld>
            <a:endParaRPr lang="en-US" dirty="0"/>
          </a:p>
        </p:txBody>
      </p:sp>
      <p:sp>
        <p:nvSpPr>
          <p:cNvPr id="5" name="CasellaDiTesto 4"/>
          <p:cNvSpPr txBox="1"/>
          <p:nvPr/>
        </p:nvSpPr>
        <p:spPr>
          <a:xfrm flipH="1">
            <a:off x="2789071" y="120521"/>
            <a:ext cx="9202917" cy="5232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defTabSz="457200" hangingPunct="0"/>
            <a:r>
              <a:rPr lang="it-IT" sz="2800" b="1" dirty="0" err="1">
                <a:solidFill>
                  <a:schemeClr val="accent1">
                    <a:lumMod val="20000"/>
                    <a:lumOff val="80000"/>
                  </a:schemeClr>
                </a:solidFill>
                <a:latin typeface="Calibri"/>
                <a:ea typeface="Arial"/>
                <a:cs typeface="Arial"/>
                <a:sym typeface="Arial"/>
              </a:rPr>
              <a:t>SiAM</a:t>
            </a:r>
            <a:r>
              <a:rPr lang="it-IT" sz="2800" b="1" dirty="0">
                <a:solidFill>
                  <a:schemeClr val="accent1">
                    <a:lumMod val="20000"/>
                    <a:lumOff val="80000"/>
                  </a:schemeClr>
                </a:solidFill>
                <a:latin typeface="Calibri"/>
                <a:ea typeface="Arial"/>
                <a:cs typeface="Arial"/>
                <a:sym typeface="Arial"/>
              </a:rPr>
              <a:t> – </a:t>
            </a:r>
            <a:r>
              <a:rPr lang="it-IT" sz="2800" b="1" dirty="0" err="1">
                <a:solidFill>
                  <a:schemeClr val="accent1">
                    <a:lumMod val="20000"/>
                    <a:lumOff val="80000"/>
                  </a:schemeClr>
                </a:solidFill>
                <a:latin typeface="Calibri"/>
                <a:ea typeface="Arial"/>
                <a:cs typeface="Arial"/>
              </a:rPr>
              <a:t>Italian</a:t>
            </a:r>
            <a:r>
              <a:rPr lang="it-IT" sz="2800" b="1" dirty="0">
                <a:solidFill>
                  <a:schemeClr val="accent1">
                    <a:lumMod val="20000"/>
                    <a:lumOff val="80000"/>
                  </a:schemeClr>
                </a:solidFill>
                <a:latin typeface="Calibri"/>
                <a:ea typeface="Arial"/>
                <a:cs typeface="Arial"/>
              </a:rPr>
              <a:t> Tsunami </a:t>
            </a:r>
            <a:r>
              <a:rPr lang="it-IT" sz="2800" b="1" dirty="0" err="1">
                <a:solidFill>
                  <a:schemeClr val="accent1">
                    <a:lumMod val="20000"/>
                    <a:lumOff val="80000"/>
                  </a:schemeClr>
                </a:solidFill>
                <a:latin typeface="Calibri"/>
                <a:ea typeface="Arial"/>
                <a:cs typeface="Arial"/>
              </a:rPr>
              <a:t>Early-Warning</a:t>
            </a:r>
            <a:r>
              <a:rPr lang="it-IT" sz="2800" b="1" dirty="0">
                <a:solidFill>
                  <a:schemeClr val="accent1">
                    <a:lumMod val="20000"/>
                    <a:lumOff val="80000"/>
                  </a:schemeClr>
                </a:solidFill>
                <a:latin typeface="Calibri"/>
                <a:ea typeface="Arial"/>
                <a:cs typeface="Arial"/>
              </a:rPr>
              <a:t> System </a:t>
            </a:r>
            <a:endParaRPr lang="it-IT" sz="2800" b="1" dirty="0">
              <a:solidFill>
                <a:schemeClr val="accent1">
                  <a:lumMod val="20000"/>
                  <a:lumOff val="80000"/>
                </a:schemeClr>
              </a:solidFill>
              <a:latin typeface="Calibri"/>
              <a:ea typeface="Arial"/>
              <a:cs typeface="Arial"/>
              <a:sym typeface="Arial"/>
            </a:endParaRPr>
          </a:p>
        </p:txBody>
      </p:sp>
      <p:sp>
        <p:nvSpPr>
          <p:cNvPr id="6" name="CasellaDiTesto 5"/>
          <p:cNvSpPr txBox="1"/>
          <p:nvPr/>
        </p:nvSpPr>
        <p:spPr>
          <a:xfrm>
            <a:off x="610380" y="1665302"/>
            <a:ext cx="10971241" cy="4154983"/>
          </a:xfrm>
          <a:prstGeom prst="rect">
            <a:avLst/>
          </a:prstGeom>
          <a:noFill/>
          <a:ln>
            <a:solidFill>
              <a:srgbClr val="558ED5"/>
            </a:solidFill>
          </a:ln>
        </p:spPr>
        <p:txBody>
          <a:bodyPr wrap="square" rtlCol="0">
            <a:spAutoFit/>
          </a:bodyPr>
          <a:lstStyle/>
          <a:p>
            <a:pPr defTabSz="457200"/>
            <a:r>
              <a:rPr lang="en-GB" sz="2400" dirty="0">
                <a:solidFill>
                  <a:prstClr val="black"/>
                </a:solidFill>
                <a:effectLst>
                  <a:outerShdw blurRad="50800" dist="38100" dir="2700000" algn="tl" rotWithShape="0">
                    <a:prstClr val="black">
                      <a:alpha val="40000"/>
                    </a:prstClr>
                  </a:outerShdw>
                </a:effectLst>
                <a:latin typeface="Calibri"/>
              </a:rPr>
              <a:t>Summary of the presentation</a:t>
            </a:r>
          </a:p>
          <a:p>
            <a:pPr defTabSz="457200"/>
            <a:endParaRPr lang="en-GB" sz="2400" dirty="0">
              <a:solidFill>
                <a:prstClr val="black"/>
              </a:solidFill>
              <a:latin typeface="Calibri"/>
            </a:endParaRPr>
          </a:p>
          <a:p>
            <a:pPr marL="342900" indent="-342900" defTabSz="457200">
              <a:buFont typeface="Wingdings" charset="2"/>
              <a:buChar char="q"/>
            </a:pPr>
            <a:r>
              <a:rPr lang="en-GB" sz="2400" dirty="0">
                <a:solidFill>
                  <a:prstClr val="black"/>
                </a:solidFill>
                <a:latin typeface="Calibri"/>
              </a:rPr>
              <a:t>Methodology: GIS approach and empirical rule application</a:t>
            </a:r>
          </a:p>
          <a:p>
            <a:pPr marL="342900" indent="-342900" defTabSz="457200">
              <a:buFont typeface="Wingdings" charset="2"/>
              <a:buChar char="q"/>
            </a:pPr>
            <a:endParaRPr lang="en-GB" sz="2400" dirty="0">
              <a:solidFill>
                <a:prstClr val="black"/>
              </a:solidFill>
              <a:latin typeface="Calibri"/>
            </a:endParaRPr>
          </a:p>
          <a:p>
            <a:pPr marL="342900" indent="-342900" defTabSz="457200">
              <a:buFont typeface="Wingdings" charset="2"/>
              <a:buChar char="q"/>
            </a:pPr>
            <a:r>
              <a:rPr lang="en-GB" sz="2400" dirty="0">
                <a:solidFill>
                  <a:prstClr val="black"/>
                </a:solidFill>
                <a:latin typeface="Calibri"/>
              </a:rPr>
              <a:t>Input data and processing</a:t>
            </a:r>
          </a:p>
          <a:p>
            <a:pPr marL="342900" indent="-342900" defTabSz="457200">
              <a:buFont typeface="Wingdings" charset="2"/>
              <a:buChar char="q"/>
            </a:pPr>
            <a:endParaRPr lang="en-GB" sz="2400" dirty="0">
              <a:solidFill>
                <a:prstClr val="black"/>
              </a:solidFill>
              <a:latin typeface="Calibri"/>
            </a:endParaRPr>
          </a:p>
          <a:p>
            <a:pPr marL="342900" indent="-342900" defTabSz="457200">
              <a:buFont typeface="Wingdings" charset="2"/>
              <a:buChar char="q"/>
            </a:pPr>
            <a:r>
              <a:rPr lang="en-GB" sz="2400" dirty="0">
                <a:solidFill>
                  <a:prstClr val="black"/>
                </a:solidFill>
                <a:latin typeface="Calibri"/>
              </a:rPr>
              <a:t>Results: inundation maps/alert zones </a:t>
            </a:r>
          </a:p>
          <a:p>
            <a:pPr marL="342900" indent="-342900" defTabSz="457200">
              <a:buFont typeface="Wingdings" charset="2"/>
              <a:buChar char="q"/>
            </a:pPr>
            <a:endParaRPr lang="en-GB" sz="2400" dirty="0">
              <a:solidFill>
                <a:prstClr val="black"/>
              </a:solidFill>
              <a:latin typeface="Calibri"/>
            </a:endParaRPr>
          </a:p>
          <a:p>
            <a:pPr marL="342900" indent="-342900" defTabSz="457200">
              <a:buFont typeface="Wingdings" charset="2"/>
              <a:buChar char="q"/>
            </a:pPr>
            <a:r>
              <a:rPr lang="en-GB" sz="2400" dirty="0">
                <a:solidFill>
                  <a:prstClr val="black"/>
                </a:solidFill>
                <a:latin typeface="Calibri"/>
              </a:rPr>
              <a:t>Tsunami Map Viewer: </a:t>
            </a:r>
            <a:r>
              <a:rPr lang="en-US" sz="2400" dirty="0">
                <a:solidFill>
                  <a:prstClr val="black"/>
                </a:solidFill>
                <a:latin typeface="Calibri"/>
              </a:rPr>
              <a:t>availability and accessibility of inundation maps </a:t>
            </a:r>
            <a:endParaRPr lang="en-GB" sz="2400" dirty="0">
              <a:solidFill>
                <a:prstClr val="black"/>
              </a:solidFill>
              <a:latin typeface="Calibri"/>
            </a:endParaRPr>
          </a:p>
          <a:p>
            <a:pPr defTabSz="457200"/>
            <a:endParaRPr lang="en-GB" sz="2400" dirty="0">
              <a:solidFill>
                <a:prstClr val="black"/>
              </a:solidFill>
              <a:latin typeface="Calibri"/>
            </a:endParaRPr>
          </a:p>
          <a:p>
            <a:pPr marL="342900" indent="-342900" defTabSz="457200">
              <a:buFont typeface="Wingdings" charset="2"/>
              <a:buChar char="q"/>
            </a:pPr>
            <a:r>
              <a:rPr lang="en-GB" sz="2400" dirty="0">
                <a:solidFill>
                  <a:prstClr val="black"/>
                </a:solidFill>
                <a:latin typeface="Calibri"/>
              </a:rPr>
              <a:t>Future goals -  improving the maps and the  methodology</a:t>
            </a:r>
          </a:p>
        </p:txBody>
      </p:sp>
      <p:sp>
        <p:nvSpPr>
          <p:cNvPr id="7" name="Rettangolo 6"/>
          <p:cNvSpPr/>
          <p:nvPr/>
        </p:nvSpPr>
        <p:spPr>
          <a:xfrm>
            <a:off x="610380" y="901364"/>
            <a:ext cx="3753652" cy="523220"/>
          </a:xfrm>
          <a:prstGeom prst="rect">
            <a:avLst/>
          </a:prstGeom>
          <a:ln>
            <a:solidFill>
              <a:srgbClr val="558ED5"/>
            </a:solidFill>
          </a:ln>
        </p:spPr>
        <p:txBody>
          <a:bodyPr wrap="none">
            <a:spAutoFit/>
          </a:bodyPr>
          <a:lstStyle/>
          <a:p>
            <a:pPr defTabSz="457200"/>
            <a:r>
              <a:rPr lang="en-GB" sz="2800" dirty="0" err="1">
                <a:solidFill>
                  <a:prstClr val="black"/>
                </a:solidFill>
                <a:latin typeface="Calibri"/>
              </a:rPr>
              <a:t>SiAM</a:t>
            </a:r>
            <a:r>
              <a:rPr lang="en-GB" sz="2800" dirty="0">
                <a:solidFill>
                  <a:prstClr val="black"/>
                </a:solidFill>
                <a:latin typeface="Calibri"/>
              </a:rPr>
              <a:t> </a:t>
            </a:r>
            <a:r>
              <a:rPr lang="en-GB" sz="2800" dirty="0" smtClean="0">
                <a:solidFill>
                  <a:prstClr val="black"/>
                </a:solidFill>
                <a:latin typeface="Calibri"/>
              </a:rPr>
              <a:t>alert/hazard zones</a:t>
            </a:r>
            <a:endParaRPr lang="en-GB" sz="2800" dirty="0">
              <a:solidFill>
                <a:prstClr val="black"/>
              </a:solidFill>
              <a:latin typeface="Calibri"/>
            </a:endParaRPr>
          </a:p>
        </p:txBody>
      </p:sp>
    </p:spTree>
    <p:extLst>
      <p:ext uri="{BB962C8B-B14F-4D97-AF65-F5344CB8AC3E}">
        <p14:creationId xmlns:p14="http://schemas.microsoft.com/office/powerpoint/2010/main" val="1149674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11</a:t>
            </a:fld>
            <a:endParaRPr lang="en-US" dirty="0"/>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sp>
        <p:nvSpPr>
          <p:cNvPr id="6" name="Rettangolo 5"/>
          <p:cNvSpPr/>
          <p:nvPr/>
        </p:nvSpPr>
        <p:spPr>
          <a:xfrm>
            <a:off x="7811025" y="790624"/>
            <a:ext cx="3468193" cy="1323439"/>
          </a:xfrm>
          <a:prstGeom prst="rect">
            <a:avLst/>
          </a:prstGeom>
        </p:spPr>
        <p:txBody>
          <a:bodyPr wrap="square">
            <a:spAutoFit/>
          </a:bodyPr>
          <a:lstStyle/>
          <a:p>
            <a:pPr defTabSz="457200"/>
            <a:r>
              <a:rPr lang="en-GB" sz="2000" b="1" dirty="0">
                <a:solidFill>
                  <a:prstClr val="black"/>
                </a:solidFill>
                <a:latin typeface="Calibri"/>
              </a:rPr>
              <a:t>We adopted a GIS- based approach following an empirical model of  propagation and inundation.</a:t>
            </a:r>
            <a:endParaRPr lang="en-GB" sz="2000" dirty="0">
              <a:solidFill>
                <a:prstClr val="black"/>
              </a:solidFill>
              <a:latin typeface="Calibri"/>
            </a:endParaRPr>
          </a:p>
        </p:txBody>
      </p:sp>
      <p:pic>
        <p:nvPicPr>
          <p:cNvPr id="7" name="Immagine 6"/>
          <p:cNvPicPr>
            <a:picLocks noChangeAspect="1"/>
          </p:cNvPicPr>
          <p:nvPr/>
        </p:nvPicPr>
        <p:blipFill rotWithShape="1">
          <a:blip r:embed="rId3" cstate="screen">
            <a:extLst>
              <a:ext uri="{28A0092B-C50C-407E-A947-70E740481C1C}">
                <a14:useLocalDpi xmlns:a14="http://schemas.microsoft.com/office/drawing/2010/main"/>
              </a:ext>
            </a:extLst>
          </a:blip>
          <a:srcRect l="12373" t="2835" r="11586" b="17698"/>
          <a:stretch/>
        </p:blipFill>
        <p:spPr>
          <a:xfrm>
            <a:off x="334199" y="782370"/>
            <a:ext cx="6819838" cy="4642569"/>
          </a:xfrm>
          <a:prstGeom prst="rect">
            <a:avLst/>
          </a:prstGeom>
        </p:spPr>
      </p:pic>
      <p:sp>
        <p:nvSpPr>
          <p:cNvPr id="9" name="Rettangolo 8"/>
          <p:cNvSpPr/>
          <p:nvPr/>
        </p:nvSpPr>
        <p:spPr>
          <a:xfrm>
            <a:off x="4533923" y="5055609"/>
            <a:ext cx="2620115" cy="369332"/>
          </a:xfrm>
          <a:prstGeom prst="rect">
            <a:avLst/>
          </a:prstGeom>
        </p:spPr>
        <p:txBody>
          <a:bodyPr wrap="square">
            <a:spAutoFit/>
          </a:bodyPr>
          <a:lstStyle/>
          <a:p>
            <a:pPr defTabSz="457200"/>
            <a:r>
              <a:rPr lang="it-IT" b="1" dirty="0">
                <a:solidFill>
                  <a:srgbClr val="000000"/>
                </a:solidFill>
                <a:latin typeface="Calibri"/>
              </a:rPr>
              <a:t>Fraser &amp; </a:t>
            </a:r>
            <a:r>
              <a:rPr lang="it-IT" b="1" dirty="0" err="1">
                <a:solidFill>
                  <a:srgbClr val="000000"/>
                </a:solidFill>
                <a:latin typeface="Calibri"/>
              </a:rPr>
              <a:t>Power</a:t>
            </a:r>
            <a:r>
              <a:rPr lang="it-IT" b="1" dirty="0">
                <a:solidFill>
                  <a:srgbClr val="000000"/>
                </a:solidFill>
                <a:latin typeface="Calibri"/>
              </a:rPr>
              <a:t>, 2013</a:t>
            </a:r>
          </a:p>
        </p:txBody>
      </p:sp>
      <p:sp>
        <p:nvSpPr>
          <p:cNvPr id="10" name="Rettangolo 9"/>
          <p:cNvSpPr/>
          <p:nvPr/>
        </p:nvSpPr>
        <p:spPr>
          <a:xfrm>
            <a:off x="223570" y="5495607"/>
            <a:ext cx="10988809" cy="830997"/>
          </a:xfrm>
          <a:prstGeom prst="rect">
            <a:avLst/>
          </a:prstGeom>
          <a:noFill/>
          <a:ln w="38100">
            <a:solidFill>
              <a:schemeClr val="accent1">
                <a:lumMod val="75000"/>
              </a:schemeClr>
            </a:solidFill>
          </a:ln>
        </p:spPr>
        <p:txBody>
          <a:bodyPr wrap="square">
            <a:spAutoFit/>
          </a:bodyPr>
          <a:lstStyle/>
          <a:p>
            <a:pPr defTabSz="457200"/>
            <a:r>
              <a:rPr lang="en-US" sz="1600" dirty="0">
                <a:solidFill>
                  <a:prstClr val="black"/>
                </a:solidFill>
                <a:latin typeface="Calibri"/>
              </a:rPr>
              <a:t>The empirical relationship between run-up and inland wave penetration is based on the filed surveys and observations following recent and historic tsunami events, especially in the Pacific area, in particular that of Tohoku (Japan) in 2011.</a:t>
            </a:r>
          </a:p>
          <a:p>
            <a:pPr defTabSz="457200"/>
            <a:r>
              <a:rPr lang="en-US" sz="1600" dirty="0">
                <a:solidFill>
                  <a:prstClr val="black"/>
                </a:solidFill>
                <a:latin typeface="Calibri"/>
              </a:rPr>
              <a:t> </a:t>
            </a:r>
            <a:r>
              <a:rPr lang="en-US" sz="1600" dirty="0" smtClean="0">
                <a:solidFill>
                  <a:prstClr val="black"/>
                </a:solidFill>
                <a:latin typeface="Calibri"/>
              </a:rPr>
              <a:t>Calculation </a:t>
            </a:r>
            <a:r>
              <a:rPr lang="en-US" sz="1600" dirty="0">
                <a:solidFill>
                  <a:prstClr val="black"/>
                </a:solidFill>
                <a:latin typeface="Calibri"/>
              </a:rPr>
              <a:t>of dry/wet pixels by GIS tools</a:t>
            </a:r>
            <a:endParaRPr lang="it-IT" sz="1600" dirty="0">
              <a:solidFill>
                <a:prstClr val="black"/>
              </a:solidFill>
              <a:latin typeface="Calibri"/>
            </a:endParaRPr>
          </a:p>
        </p:txBody>
      </p:sp>
      <p:sp>
        <p:nvSpPr>
          <p:cNvPr id="11" name="Rettangolo 10"/>
          <p:cNvSpPr/>
          <p:nvPr/>
        </p:nvSpPr>
        <p:spPr>
          <a:xfrm>
            <a:off x="7811027" y="2561393"/>
            <a:ext cx="3768972" cy="1631216"/>
          </a:xfrm>
          <a:prstGeom prst="rect">
            <a:avLst/>
          </a:prstGeom>
        </p:spPr>
        <p:txBody>
          <a:bodyPr wrap="square">
            <a:spAutoFit/>
          </a:bodyPr>
          <a:lstStyle/>
          <a:p>
            <a:pPr defTabSz="457200"/>
            <a:r>
              <a:rPr lang="en-GB" sz="2000" b="1" dirty="0">
                <a:solidFill>
                  <a:prstClr val="black"/>
                </a:solidFill>
                <a:latin typeface="Calibri"/>
              </a:rPr>
              <a:t>Following Fraser &amp; Power (2013), a linear attenuation rule between the R (run-up) values and D ( maximum </a:t>
            </a:r>
            <a:r>
              <a:rPr lang="en-GB" sz="2000" b="1" dirty="0" smtClean="0">
                <a:solidFill>
                  <a:prstClr val="black"/>
                </a:solidFill>
                <a:latin typeface="Calibri"/>
              </a:rPr>
              <a:t>expected inland </a:t>
            </a:r>
            <a:r>
              <a:rPr lang="en-GB" sz="2000" b="1" dirty="0">
                <a:solidFill>
                  <a:prstClr val="black"/>
                </a:solidFill>
                <a:latin typeface="Calibri"/>
              </a:rPr>
              <a:t>inundation distance) is applied.</a:t>
            </a:r>
            <a:endParaRPr lang="it-IT" sz="2000" dirty="0">
              <a:solidFill>
                <a:prstClr val="black"/>
              </a:solidFill>
              <a:latin typeface="Calibri"/>
            </a:endParaRPr>
          </a:p>
        </p:txBody>
      </p:sp>
      <p:sp>
        <p:nvSpPr>
          <p:cNvPr id="12" name="CasellaDiTesto 11"/>
          <p:cNvSpPr txBox="1"/>
          <p:nvPr/>
        </p:nvSpPr>
        <p:spPr>
          <a:xfrm flipH="1">
            <a:off x="2789071" y="120521"/>
            <a:ext cx="9202917" cy="5232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800" dirty="0">
                <a:solidFill>
                  <a:schemeClr val="bg1"/>
                </a:solidFill>
              </a:rPr>
              <a:t>Methodology: empirical approach for inundation maps</a:t>
            </a:r>
          </a:p>
        </p:txBody>
      </p:sp>
    </p:spTree>
    <p:extLst>
      <p:ext uri="{BB962C8B-B14F-4D97-AF65-F5344CB8AC3E}">
        <p14:creationId xmlns:p14="http://schemas.microsoft.com/office/powerpoint/2010/main" val="2600930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12</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dirty="0">
                <a:solidFill>
                  <a:srgbClr val="FFFFFF"/>
                </a:solidFill>
              </a:rPr>
              <a:t>Empirical relationship between run-up and inundation distance</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7" name="Gruppo 6"/>
          <p:cNvGrpSpPr/>
          <p:nvPr/>
        </p:nvGrpSpPr>
        <p:grpSpPr>
          <a:xfrm>
            <a:off x="49213" y="955705"/>
            <a:ext cx="12100956" cy="5401294"/>
            <a:chOff x="1588" y="765205"/>
            <a:chExt cx="12100956" cy="5401294"/>
          </a:xfrm>
        </p:grpSpPr>
        <p:pic>
          <p:nvPicPr>
            <p:cNvPr id="9" name="Immagine 8" descr="fig_04_Definition of the inundation zones_jacop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 y="773422"/>
              <a:ext cx="10520020" cy="4457297"/>
            </a:xfrm>
            <a:prstGeom prst="rect">
              <a:avLst/>
            </a:prstGeom>
          </p:spPr>
        </p:pic>
        <p:sp>
          <p:nvSpPr>
            <p:cNvPr id="10" name="Rettangolo 9"/>
            <p:cNvSpPr/>
            <p:nvPr/>
          </p:nvSpPr>
          <p:spPr>
            <a:xfrm>
              <a:off x="68433" y="765206"/>
              <a:ext cx="2492935" cy="1323439"/>
            </a:xfrm>
            <a:prstGeom prst="rect">
              <a:avLst/>
            </a:prstGeom>
            <a:solidFill>
              <a:schemeClr val="bg1">
                <a:lumMod val="95000"/>
              </a:schemeClr>
            </a:solidFill>
            <a:ln>
              <a:solidFill>
                <a:srgbClr val="0070C0"/>
              </a:solidFill>
            </a:ln>
          </p:spPr>
          <p:txBody>
            <a:bodyPr wrap="square">
              <a:spAutoFit/>
            </a:bodyPr>
            <a:lstStyle/>
            <a:p>
              <a:pPr defTabSz="457200"/>
              <a:r>
                <a:rPr lang="en-GB" sz="1600" dirty="0">
                  <a:solidFill>
                    <a:prstClr val="black"/>
                  </a:solidFill>
                  <a:latin typeface="Calibri"/>
                </a:rPr>
                <a:t>Section (not in scale) shows the definition of the boundary of the alert zones corresponding to the Advisory e Watch levels</a:t>
              </a:r>
            </a:p>
          </p:txBody>
        </p:sp>
        <p:sp>
          <p:nvSpPr>
            <p:cNvPr id="11" name="Rettangolo 10"/>
            <p:cNvSpPr/>
            <p:nvPr/>
          </p:nvSpPr>
          <p:spPr>
            <a:xfrm>
              <a:off x="292564" y="5335502"/>
              <a:ext cx="7853432" cy="830997"/>
            </a:xfrm>
            <a:prstGeom prst="rect">
              <a:avLst/>
            </a:prstGeom>
          </p:spPr>
          <p:txBody>
            <a:bodyPr wrap="none">
              <a:spAutoFit/>
            </a:bodyPr>
            <a:lstStyle/>
            <a:p>
              <a:pPr defTabSz="457200"/>
              <a:r>
                <a:rPr lang="en-GB" sz="2400" dirty="0">
                  <a:solidFill>
                    <a:srgbClr val="000000"/>
                  </a:solidFill>
                  <a:latin typeface="Arial"/>
                  <a:ea typeface="Arial"/>
                  <a:cs typeface="Arial"/>
                  <a:sym typeface="Arial"/>
                </a:rPr>
                <a:t>R is the calculated design run-up for each coastal sector</a:t>
              </a:r>
            </a:p>
            <a:p>
              <a:pPr defTabSz="457200"/>
              <a:r>
                <a:rPr lang="en-GB" sz="2400" dirty="0">
                  <a:solidFill>
                    <a:srgbClr val="000000"/>
                  </a:solidFill>
                  <a:latin typeface="Arial"/>
                  <a:ea typeface="Arial"/>
                  <a:cs typeface="Arial"/>
                  <a:sym typeface="Arial"/>
                </a:rPr>
                <a:t>D is the maximum expected inundation distance - D(R)</a:t>
              </a:r>
              <a:endParaRPr lang="en-GB" sz="2400" dirty="0">
                <a:solidFill>
                  <a:prstClr val="black"/>
                </a:solidFill>
                <a:latin typeface="Calibri"/>
              </a:endParaRPr>
            </a:p>
          </p:txBody>
        </p:sp>
        <p:sp>
          <p:nvSpPr>
            <p:cNvPr id="12" name="Rettangolo 11"/>
            <p:cNvSpPr/>
            <p:nvPr/>
          </p:nvSpPr>
          <p:spPr>
            <a:xfrm>
              <a:off x="10536037" y="2414669"/>
              <a:ext cx="1338452" cy="400110"/>
            </a:xfrm>
            <a:prstGeom prst="rect">
              <a:avLst/>
            </a:prstGeom>
          </p:spPr>
          <p:txBody>
            <a:bodyPr wrap="none">
              <a:spAutoFit/>
            </a:bodyPr>
            <a:lstStyle/>
            <a:p>
              <a:pPr defTabSz="457200"/>
              <a:r>
                <a:rPr lang="it-IT" sz="2000" dirty="0" err="1">
                  <a:solidFill>
                    <a:srgbClr val="000000"/>
                  </a:solidFill>
                  <a:latin typeface="Arial"/>
                  <a:ea typeface="Arial"/>
                  <a:cs typeface="Arial"/>
                  <a:sym typeface="Arial"/>
                </a:rPr>
                <a:t>tg</a:t>
              </a:r>
              <a:r>
                <a:rPr lang="el-GR" sz="2000" dirty="0">
                  <a:solidFill>
                    <a:srgbClr val="000000"/>
                  </a:solidFill>
                  <a:latin typeface="Arial"/>
                  <a:ea typeface="Arial"/>
                  <a:cs typeface="Arial"/>
                  <a:sym typeface="Arial"/>
                </a:rPr>
                <a:t>α</a:t>
              </a:r>
              <a:r>
                <a:rPr lang="it-IT" sz="2000" dirty="0">
                  <a:solidFill>
                    <a:srgbClr val="000000"/>
                  </a:solidFill>
                  <a:latin typeface="Arial"/>
                  <a:ea typeface="Arial"/>
                  <a:cs typeface="Arial"/>
                  <a:sym typeface="Arial"/>
                </a:rPr>
                <a:t>=0.005</a:t>
              </a:r>
              <a:endParaRPr lang="it-IT" sz="2000" dirty="0">
                <a:solidFill>
                  <a:prstClr val="black"/>
                </a:solidFill>
                <a:latin typeface="Calibri"/>
              </a:endParaRPr>
            </a:p>
          </p:txBody>
        </p:sp>
        <p:sp>
          <p:nvSpPr>
            <p:cNvPr id="13" name="Rettangolo 12"/>
            <p:cNvSpPr/>
            <p:nvPr/>
          </p:nvSpPr>
          <p:spPr>
            <a:xfrm>
              <a:off x="10536039" y="2855426"/>
              <a:ext cx="1566505" cy="400110"/>
            </a:xfrm>
            <a:prstGeom prst="rect">
              <a:avLst/>
            </a:prstGeom>
          </p:spPr>
          <p:txBody>
            <a:bodyPr wrap="none">
              <a:spAutoFit/>
            </a:bodyPr>
            <a:lstStyle/>
            <a:p>
              <a:pPr defTabSz="457200" hangingPunct="0"/>
              <a:r>
                <a:rPr lang="it-IT" sz="2000" dirty="0">
                  <a:solidFill>
                    <a:prstClr val="black"/>
                  </a:solidFill>
                  <a:latin typeface="Calibri"/>
                </a:rPr>
                <a:t>f</a:t>
              </a:r>
              <a:r>
                <a:rPr lang="it-IT" sz="2000" dirty="0">
                  <a:solidFill>
                    <a:srgbClr val="000000"/>
                  </a:solidFill>
                  <a:latin typeface="Arial"/>
                  <a:ea typeface="Arial"/>
                  <a:cs typeface="Arial"/>
                  <a:sym typeface="Arial"/>
                </a:rPr>
                <a:t>=1/</a:t>
              </a:r>
              <a:r>
                <a:rPr lang="it-IT" sz="2000" dirty="0" err="1">
                  <a:solidFill>
                    <a:srgbClr val="000000"/>
                  </a:solidFill>
                  <a:latin typeface="Arial"/>
                  <a:ea typeface="Arial"/>
                  <a:cs typeface="Arial"/>
                  <a:sym typeface="Arial"/>
                </a:rPr>
                <a:t>tg</a:t>
              </a:r>
              <a:r>
                <a:rPr lang="el-GR" sz="2000" dirty="0">
                  <a:solidFill>
                    <a:srgbClr val="000000"/>
                  </a:solidFill>
                  <a:latin typeface="Arial"/>
                  <a:ea typeface="Arial"/>
                  <a:cs typeface="Arial"/>
                  <a:sym typeface="Arial"/>
                </a:rPr>
                <a:t>α</a:t>
              </a:r>
              <a:r>
                <a:rPr lang="it-IT" sz="2000" dirty="0">
                  <a:solidFill>
                    <a:srgbClr val="000000"/>
                  </a:solidFill>
                  <a:latin typeface="Arial"/>
                  <a:ea typeface="Arial"/>
                  <a:cs typeface="Arial"/>
                  <a:sym typeface="Arial"/>
                </a:rPr>
                <a:t>=200</a:t>
              </a:r>
            </a:p>
          </p:txBody>
        </p:sp>
        <p:sp>
          <p:nvSpPr>
            <p:cNvPr id="14" name="CasellaDiTesto 13"/>
            <p:cNvSpPr txBox="1"/>
            <p:nvPr/>
          </p:nvSpPr>
          <p:spPr>
            <a:xfrm>
              <a:off x="10536039" y="765205"/>
              <a:ext cx="106695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2800" dirty="0">
                  <a:solidFill>
                    <a:srgbClr val="000000"/>
                  </a:solidFill>
                  <a:latin typeface="Arial"/>
                  <a:ea typeface="Arial"/>
                  <a:cs typeface="Arial"/>
                  <a:sym typeface="Arial"/>
                </a:rPr>
                <a:t>D=R*f</a:t>
              </a:r>
            </a:p>
          </p:txBody>
        </p:sp>
        <p:sp>
          <p:nvSpPr>
            <p:cNvPr id="15" name="CasellaDiTesto 14"/>
            <p:cNvSpPr txBox="1"/>
            <p:nvPr/>
          </p:nvSpPr>
          <p:spPr>
            <a:xfrm>
              <a:off x="10536039" y="1852989"/>
              <a:ext cx="155947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2800" dirty="0">
                  <a:solidFill>
                    <a:srgbClr val="000000"/>
                  </a:solidFill>
                  <a:latin typeface="Arial"/>
                  <a:ea typeface="Arial"/>
                  <a:cs typeface="Arial"/>
                  <a:sym typeface="Arial"/>
                </a:rPr>
                <a:t>D=</a:t>
              </a:r>
              <a:r>
                <a:rPr lang="it-IT" sz="2800" dirty="0" err="1">
                  <a:solidFill>
                    <a:srgbClr val="000000"/>
                  </a:solidFill>
                  <a:latin typeface="Arial"/>
                  <a:ea typeface="Arial"/>
                  <a:cs typeface="Arial"/>
                  <a:sym typeface="Arial"/>
                </a:rPr>
                <a:t>R</a:t>
              </a:r>
              <a:r>
                <a:rPr lang="it-IT" sz="2800" dirty="0">
                  <a:solidFill>
                    <a:srgbClr val="000000"/>
                  </a:solidFill>
                  <a:latin typeface="Arial"/>
                  <a:ea typeface="Arial"/>
                  <a:cs typeface="Arial"/>
                  <a:sym typeface="Arial"/>
                </a:rPr>
                <a:t>*200</a:t>
              </a:r>
            </a:p>
          </p:txBody>
        </p:sp>
        <p:sp>
          <p:nvSpPr>
            <p:cNvPr id="16" name="CasellaDiTesto 15"/>
            <p:cNvSpPr txBox="1"/>
            <p:nvPr/>
          </p:nvSpPr>
          <p:spPr>
            <a:xfrm>
              <a:off x="10536039" y="1288423"/>
              <a:ext cx="121811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2800" dirty="0">
                  <a:solidFill>
                    <a:prstClr val="black"/>
                  </a:solidFill>
                  <a:latin typeface="Calibri"/>
                </a:rPr>
                <a:t>f</a:t>
              </a:r>
              <a:r>
                <a:rPr lang="it-IT" sz="2800" dirty="0">
                  <a:solidFill>
                    <a:srgbClr val="000000"/>
                  </a:solidFill>
                  <a:latin typeface="Arial"/>
                  <a:ea typeface="Arial"/>
                  <a:cs typeface="Arial"/>
                  <a:sym typeface="Arial"/>
                </a:rPr>
                <a:t>=1/</a:t>
              </a:r>
              <a:r>
                <a:rPr lang="it-IT" sz="2800" dirty="0" err="1">
                  <a:solidFill>
                    <a:srgbClr val="000000"/>
                  </a:solidFill>
                  <a:latin typeface="Arial"/>
                  <a:ea typeface="Arial"/>
                  <a:cs typeface="Arial"/>
                  <a:sym typeface="Arial"/>
                </a:rPr>
                <a:t>tg</a:t>
              </a:r>
              <a:r>
                <a:rPr lang="el-GR" sz="2800" dirty="0">
                  <a:solidFill>
                    <a:srgbClr val="000000"/>
                  </a:solidFill>
                  <a:latin typeface="Arial"/>
                  <a:ea typeface="Arial"/>
                  <a:cs typeface="Arial"/>
                  <a:sym typeface="Arial"/>
                </a:rPr>
                <a:t>α</a:t>
              </a:r>
              <a:endParaRPr lang="it-IT" sz="280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644386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13</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dirty="0" smtClean="0">
                <a:solidFill>
                  <a:srgbClr val="FFFFFF"/>
                </a:solidFill>
              </a:rPr>
              <a:t>Inundation zones </a:t>
            </a:r>
            <a:r>
              <a:rPr lang="en-GB" sz="2400" dirty="0">
                <a:solidFill>
                  <a:srgbClr val="FFFFFF"/>
                </a:solidFill>
              </a:rPr>
              <a:t>boundary and coastal morphology</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12" name="Gruppo 11"/>
          <p:cNvGrpSpPr/>
          <p:nvPr/>
        </p:nvGrpSpPr>
        <p:grpSpPr>
          <a:xfrm>
            <a:off x="1172090" y="714374"/>
            <a:ext cx="9384786" cy="5885635"/>
            <a:chOff x="187839" y="626830"/>
            <a:chExt cx="9543713" cy="6100180"/>
          </a:xfrm>
        </p:grpSpPr>
        <p:pic>
          <p:nvPicPr>
            <p:cNvPr id="13" name="Immagine 12" descr="figure_03_sketch_inondation_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687" y="626830"/>
              <a:ext cx="8120865" cy="6100180"/>
            </a:xfrm>
            <a:prstGeom prst="rect">
              <a:avLst/>
            </a:prstGeom>
          </p:spPr>
        </p:pic>
        <p:sp>
          <p:nvSpPr>
            <p:cNvPr id="14" name="Rettangolo 13"/>
            <p:cNvSpPr/>
            <p:nvPr/>
          </p:nvSpPr>
          <p:spPr>
            <a:xfrm>
              <a:off x="187839" y="921697"/>
              <a:ext cx="1948090" cy="1569660"/>
            </a:xfrm>
            <a:prstGeom prst="rect">
              <a:avLst/>
            </a:prstGeom>
            <a:solidFill>
              <a:schemeClr val="bg1">
                <a:lumMod val="95000"/>
              </a:schemeClr>
            </a:solidFill>
            <a:ln>
              <a:solidFill>
                <a:srgbClr val="0070C0"/>
              </a:solidFill>
            </a:ln>
          </p:spPr>
          <p:txBody>
            <a:bodyPr wrap="square">
              <a:spAutoFit/>
            </a:bodyPr>
            <a:lstStyle/>
            <a:p>
              <a:pPr defTabSz="457200"/>
              <a:r>
                <a:rPr lang="en-GB" sz="1600" dirty="0">
                  <a:solidFill>
                    <a:prstClr val="black"/>
                  </a:solidFill>
                  <a:latin typeface="Calibri"/>
                </a:rPr>
                <a:t>This sketch (not in scale) shows the method used to draw inundations maps in different coastal morphology .  </a:t>
              </a:r>
            </a:p>
          </p:txBody>
        </p:sp>
        <p:sp>
          <p:nvSpPr>
            <p:cNvPr id="15" name="CasellaDiTesto 14"/>
            <p:cNvSpPr txBox="1"/>
            <p:nvPr/>
          </p:nvSpPr>
          <p:spPr>
            <a:xfrm>
              <a:off x="2116855" y="3814067"/>
              <a:ext cx="3408994" cy="369331"/>
            </a:xfrm>
            <a:prstGeom prst="rect">
              <a:avLst/>
            </a:prstGeom>
            <a:noFill/>
          </p:spPr>
          <p:txBody>
            <a:bodyPr wrap="none" rtlCol="0">
              <a:spAutoFit/>
            </a:bodyPr>
            <a:lstStyle/>
            <a:p>
              <a:pPr defTabSz="457200"/>
              <a:r>
                <a:rPr lang="en-US" dirty="0">
                  <a:solidFill>
                    <a:prstClr val="black"/>
                  </a:solidFill>
                  <a:latin typeface="Calibri"/>
                </a:rPr>
                <a:t>Steep morphology - coastal scarp</a:t>
              </a:r>
              <a:endParaRPr lang="en-GB" dirty="0">
                <a:solidFill>
                  <a:prstClr val="black"/>
                </a:solidFill>
                <a:latin typeface="Calibri"/>
              </a:endParaRPr>
            </a:p>
          </p:txBody>
        </p:sp>
        <p:sp>
          <p:nvSpPr>
            <p:cNvPr id="16" name="CasellaDiTesto 15"/>
            <p:cNvSpPr txBox="1"/>
            <p:nvPr/>
          </p:nvSpPr>
          <p:spPr>
            <a:xfrm>
              <a:off x="2068425" y="6172276"/>
              <a:ext cx="3167115" cy="369331"/>
            </a:xfrm>
            <a:prstGeom prst="rect">
              <a:avLst/>
            </a:prstGeom>
            <a:noFill/>
          </p:spPr>
          <p:txBody>
            <a:bodyPr wrap="none" rtlCol="0">
              <a:spAutoFit/>
            </a:bodyPr>
            <a:lstStyle/>
            <a:p>
              <a:pPr defTabSz="457200"/>
              <a:r>
                <a:rPr lang="en-US" dirty="0">
                  <a:solidFill>
                    <a:prstClr val="black"/>
                  </a:solidFill>
                  <a:latin typeface="Calibri"/>
                </a:rPr>
                <a:t>Flat morphology - coastal plain </a:t>
              </a:r>
              <a:endParaRPr lang="en-GB" dirty="0">
                <a:solidFill>
                  <a:prstClr val="black"/>
                </a:solidFill>
                <a:latin typeface="Calibri"/>
              </a:endParaRPr>
            </a:p>
          </p:txBody>
        </p:sp>
      </p:grpSp>
    </p:spTree>
    <p:extLst>
      <p:ext uri="{BB962C8B-B14F-4D97-AF65-F5344CB8AC3E}">
        <p14:creationId xmlns:p14="http://schemas.microsoft.com/office/powerpoint/2010/main" val="1404333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14</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kern="0" dirty="0">
                <a:solidFill>
                  <a:srgbClr val="FFFFFF"/>
                </a:solidFill>
              </a:rPr>
              <a:t>Input data: collected elevation and morphological dataset </a:t>
            </a:r>
          </a:p>
        </p:txBody>
      </p:sp>
      <p:cxnSp>
        <p:nvCxnSpPr>
          <p:cNvPr id="8" name="Connettore 1 7"/>
          <p:cNvCxnSpPr/>
          <p:nvPr/>
        </p:nvCxnSpPr>
        <p:spPr>
          <a:xfrm>
            <a:off x="1589" y="626830"/>
            <a:ext cx="1218882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6" name="Gruppo 5"/>
          <p:cNvGrpSpPr/>
          <p:nvPr/>
        </p:nvGrpSpPr>
        <p:grpSpPr>
          <a:xfrm>
            <a:off x="271374" y="1042850"/>
            <a:ext cx="2157501" cy="2640270"/>
            <a:chOff x="269785" y="1042848"/>
            <a:chExt cx="2490633" cy="3047945"/>
          </a:xfrm>
        </p:grpSpPr>
        <p:pic>
          <p:nvPicPr>
            <p:cNvPr id="7" name="image27.png" descr="C:\Users\dimanna\Documents\tsunami_sistema allerta_dpcn\presentazione_nov_2016\surfit_dem_10m.bmp"/>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785" y="1042848"/>
              <a:ext cx="2490633" cy="2709341"/>
            </a:xfrm>
            <a:prstGeom prst="rect">
              <a:avLst/>
            </a:prstGeom>
            <a:ln w="12700">
              <a:miter lim="400000"/>
            </a:ln>
          </p:spPr>
        </p:pic>
        <p:sp>
          <p:nvSpPr>
            <p:cNvPr id="9" name="Shape 225"/>
            <p:cNvSpPr/>
            <p:nvPr/>
          </p:nvSpPr>
          <p:spPr>
            <a:xfrm>
              <a:off x="726248" y="3721461"/>
              <a:ext cx="1749972"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lang="en-GB" dirty="0">
                  <a:solidFill>
                    <a:prstClr val="black"/>
                  </a:solidFill>
                  <a:latin typeface="Calibri"/>
                </a:rPr>
                <a:t>DEM  </a:t>
              </a:r>
              <a:r>
                <a:rPr lang="en-GB" dirty="0" err="1">
                  <a:solidFill>
                    <a:prstClr val="black"/>
                  </a:solidFill>
                  <a:latin typeface="Calibri"/>
                </a:rPr>
                <a:t>tinitaly</a:t>
              </a:r>
              <a:endParaRPr lang="en-GB" dirty="0">
                <a:solidFill>
                  <a:prstClr val="black"/>
                </a:solidFill>
                <a:latin typeface="Calibri"/>
              </a:endParaRPr>
            </a:p>
          </p:txBody>
        </p:sp>
      </p:grpSp>
      <p:grpSp>
        <p:nvGrpSpPr>
          <p:cNvPr id="10" name="Gruppo 9"/>
          <p:cNvGrpSpPr/>
          <p:nvPr/>
        </p:nvGrpSpPr>
        <p:grpSpPr>
          <a:xfrm>
            <a:off x="604748" y="3871638"/>
            <a:ext cx="2871877" cy="2347069"/>
            <a:chOff x="269784" y="4411388"/>
            <a:chExt cx="2993678" cy="2446612"/>
          </a:xfrm>
        </p:grpSpPr>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784" y="4411388"/>
              <a:ext cx="2993678" cy="2446612"/>
            </a:xfrm>
            <a:prstGeom prst="rect">
              <a:avLst/>
            </a:prstGeom>
            <a:noFill/>
            <a:ln w="9525">
              <a:noFill/>
              <a:miter lim="800000"/>
              <a:headEnd/>
              <a:tailEnd/>
            </a:ln>
          </p:spPr>
        </p:pic>
        <p:sp>
          <p:nvSpPr>
            <p:cNvPr id="12" name="Shape 225"/>
            <p:cNvSpPr/>
            <p:nvPr/>
          </p:nvSpPr>
          <p:spPr>
            <a:xfrm>
              <a:off x="352095" y="6094530"/>
              <a:ext cx="2054773"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lang="en-GB" dirty="0">
                  <a:solidFill>
                    <a:prstClr val="white"/>
                  </a:solidFill>
                  <a:latin typeface="Calibri"/>
                </a:rPr>
                <a:t>Coast Line 2009 </a:t>
              </a:r>
            </a:p>
          </p:txBody>
        </p:sp>
      </p:grpSp>
      <p:grpSp>
        <p:nvGrpSpPr>
          <p:cNvPr id="13" name="Gruppo 12"/>
          <p:cNvGrpSpPr/>
          <p:nvPr/>
        </p:nvGrpSpPr>
        <p:grpSpPr>
          <a:xfrm>
            <a:off x="5182812" y="3992819"/>
            <a:ext cx="2834064" cy="2360234"/>
            <a:chOff x="4387471" y="4088069"/>
            <a:chExt cx="3190609" cy="2657168"/>
          </a:xfrm>
        </p:grpSpPr>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1610" y="4088069"/>
              <a:ext cx="1716470" cy="1496574"/>
            </a:xfrm>
            <a:prstGeom prst="rect">
              <a:avLst/>
            </a:prstGeom>
            <a:noFill/>
            <a:ln w="9525">
              <a:noFill/>
              <a:miter lim="800000"/>
              <a:headEnd/>
              <a:tailEnd/>
            </a:ln>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90458" y="5106566"/>
              <a:ext cx="2373444" cy="1638671"/>
            </a:xfrm>
            <a:prstGeom prst="rect">
              <a:avLst/>
            </a:prstGeom>
            <a:noFill/>
            <a:ln w="9525">
              <a:noFill/>
              <a:miter lim="800000"/>
              <a:headEnd/>
              <a:tailEnd/>
            </a:ln>
          </p:spPr>
        </p:pic>
        <p:sp>
          <p:nvSpPr>
            <p:cNvPr id="16" name="Shape 225"/>
            <p:cNvSpPr/>
            <p:nvPr/>
          </p:nvSpPr>
          <p:spPr>
            <a:xfrm>
              <a:off x="4387471" y="4513189"/>
              <a:ext cx="2120205" cy="103949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lang="en-GB" dirty="0">
                  <a:solidFill>
                    <a:prstClr val="black"/>
                  </a:solidFill>
                  <a:latin typeface="Calibri"/>
                </a:rPr>
                <a:t>Regional DTMs 1-2-5 </a:t>
              </a:r>
              <a:r>
                <a:rPr lang="en-GB" dirty="0" smtClean="0">
                  <a:solidFill>
                    <a:prstClr val="black"/>
                  </a:solidFill>
                  <a:latin typeface="Calibri"/>
                </a:rPr>
                <a:t>meters </a:t>
              </a:r>
              <a:r>
                <a:rPr lang="en-GB" dirty="0">
                  <a:solidFill>
                    <a:prstClr val="black"/>
                  </a:solidFill>
                  <a:latin typeface="Calibri"/>
                </a:rPr>
                <a:t>resolution</a:t>
              </a:r>
            </a:p>
          </p:txBody>
        </p:sp>
      </p:grpSp>
      <p:grpSp>
        <p:nvGrpSpPr>
          <p:cNvPr id="17" name="Gruppo 16"/>
          <p:cNvGrpSpPr/>
          <p:nvPr/>
        </p:nvGrpSpPr>
        <p:grpSpPr>
          <a:xfrm>
            <a:off x="2940719" y="818568"/>
            <a:ext cx="1980531" cy="2774750"/>
            <a:chOff x="2939131" y="659818"/>
            <a:chExt cx="2207238" cy="3092370"/>
          </a:xfrm>
        </p:grpSpPr>
        <p:pic>
          <p:nvPicPr>
            <p:cNvPr id="18" name="image27.png" descr="C:\Users\dimanna\Documents\tsunami_sistema allerta_dpcn\presentazione_nov_2016\surfit_dem_10m.bmp"/>
            <p:cNvPicPr>
              <a:picLocks noChangeAspect="1"/>
            </p:cNvPicPr>
            <p:nvPr/>
          </p:nvPicPr>
          <p:blipFill rotWithShape="1">
            <a:blip r:embed="rId7"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939131" y="659818"/>
              <a:ext cx="2207238" cy="2535386"/>
            </a:xfrm>
            <a:prstGeom prst="rect">
              <a:avLst/>
            </a:prstGeom>
            <a:ln w="12700">
              <a:miter lim="400000"/>
            </a:ln>
          </p:spPr>
        </p:pic>
        <p:sp>
          <p:nvSpPr>
            <p:cNvPr id="19" name="Shape 225"/>
            <p:cNvSpPr/>
            <p:nvPr/>
          </p:nvSpPr>
          <p:spPr>
            <a:xfrm>
              <a:off x="3248113" y="3382856"/>
              <a:ext cx="1749972"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dirty="0">
                  <a:solidFill>
                    <a:prstClr val="black"/>
                  </a:solidFill>
                  <a:latin typeface="Calibri"/>
                </a:rPr>
                <a:t>DEM </a:t>
              </a:r>
              <a:r>
                <a:rPr lang="it-IT" dirty="0">
                  <a:solidFill>
                    <a:prstClr val="black"/>
                  </a:solidFill>
                  <a:latin typeface="Calibri"/>
                </a:rPr>
                <a:t> IGM 20m</a:t>
              </a:r>
              <a:endParaRPr dirty="0">
                <a:solidFill>
                  <a:prstClr val="black"/>
                </a:solidFill>
                <a:latin typeface="Calibri"/>
              </a:endParaRPr>
            </a:p>
          </p:txBody>
        </p:sp>
      </p:grpSp>
      <p:grpSp>
        <p:nvGrpSpPr>
          <p:cNvPr id="20" name="Gruppo 19"/>
          <p:cNvGrpSpPr/>
          <p:nvPr/>
        </p:nvGrpSpPr>
        <p:grpSpPr>
          <a:xfrm>
            <a:off x="9233555" y="746737"/>
            <a:ext cx="2529820" cy="3097125"/>
            <a:chOff x="9231967" y="746737"/>
            <a:chExt cx="2884784" cy="3531688"/>
          </a:xfrm>
        </p:grpSpPr>
        <p:pic>
          <p:nvPicPr>
            <p:cNvPr id="21" name="Picture 1" descr="G:\Mappe Allerta Tsunami\riunioni_dpc\riunione_08 _nov_2018\Idrografia - Geoportale Ispra_reticolo 250k_files\I_8_Idrografia_reticolo_idrografico.PNG"/>
            <p:cNvPicPr>
              <a:picLocks noChangeAspect="1" noChangeArrowheads="1"/>
            </p:cNvPicPr>
            <p:nvPr/>
          </p:nvPicPr>
          <p:blipFill>
            <a:blip r:embed="rId8" cstate="screen">
              <a:extLst>
                <a:ext uri="{28A0092B-C50C-407E-A947-70E740481C1C}">
                  <a14:useLocalDpi xmlns:a14="http://schemas.microsoft.com/office/drawing/2010/main"/>
                </a:ext>
              </a:extLst>
            </a:blip>
            <a:srcRect l="345" r="33054"/>
            <a:stretch>
              <a:fillRect/>
            </a:stretch>
          </p:blipFill>
          <p:spPr bwMode="auto">
            <a:xfrm>
              <a:off x="9231967" y="746737"/>
              <a:ext cx="2061192" cy="2457449"/>
            </a:xfrm>
            <a:prstGeom prst="rect">
              <a:avLst/>
            </a:prstGeom>
            <a:noFill/>
          </p:spPr>
        </p:pic>
        <p:sp>
          <p:nvSpPr>
            <p:cNvPr id="22" name="Shape 225"/>
            <p:cNvSpPr/>
            <p:nvPr/>
          </p:nvSpPr>
          <p:spPr>
            <a:xfrm>
              <a:off x="9337143" y="3225541"/>
              <a:ext cx="2779608" cy="105288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lang="en-GB" dirty="0">
                  <a:solidFill>
                    <a:prstClr val="black"/>
                  </a:solidFill>
                  <a:latin typeface="Calibri"/>
                </a:rPr>
                <a:t>River network </a:t>
              </a:r>
            </a:p>
            <a:p>
              <a:pPr defTabSz="457200"/>
              <a:r>
                <a:rPr lang="en-GB" dirty="0">
                  <a:solidFill>
                    <a:prstClr val="black"/>
                  </a:solidFill>
                  <a:latin typeface="Calibri"/>
                </a:rPr>
                <a:t>ISPRA – 250k (updated at 10.000 scale)</a:t>
              </a:r>
            </a:p>
          </p:txBody>
        </p:sp>
      </p:grpSp>
      <p:grpSp>
        <p:nvGrpSpPr>
          <p:cNvPr id="23" name="Gruppo 22"/>
          <p:cNvGrpSpPr/>
          <p:nvPr/>
        </p:nvGrpSpPr>
        <p:grpSpPr>
          <a:xfrm>
            <a:off x="5646429" y="786820"/>
            <a:ext cx="2243446" cy="3066440"/>
            <a:chOff x="5644841" y="659820"/>
            <a:chExt cx="2368524" cy="3237402"/>
          </a:xfrm>
        </p:grpSpPr>
        <p:sp>
          <p:nvSpPr>
            <p:cNvPr id="24" name="Shape 225"/>
            <p:cNvSpPr/>
            <p:nvPr/>
          </p:nvSpPr>
          <p:spPr>
            <a:xfrm>
              <a:off x="5958592" y="3527890"/>
              <a:ext cx="2054773"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lang="en-GB">
                  <a:solidFill>
                    <a:prstClr val="black"/>
                  </a:solidFill>
                  <a:latin typeface="Calibri"/>
                </a:rPr>
                <a:t>Coast Line 2006 </a:t>
              </a:r>
            </a:p>
          </p:txBody>
        </p:sp>
        <p:pic>
          <p:nvPicPr>
            <p:cNvPr id="25" name="image3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44841" y="659820"/>
              <a:ext cx="2352399" cy="2932387"/>
            </a:xfrm>
            <a:prstGeom prst="rect">
              <a:avLst/>
            </a:prstGeom>
            <a:ln w="12700">
              <a:miter lim="400000"/>
            </a:ln>
          </p:spPr>
        </p:pic>
        <p:sp>
          <p:nvSpPr>
            <p:cNvPr id="26" name="Rettangolo 25"/>
            <p:cNvSpPr/>
            <p:nvPr/>
          </p:nvSpPr>
          <p:spPr>
            <a:xfrm>
              <a:off x="5862803" y="3014824"/>
              <a:ext cx="1928733" cy="369332"/>
            </a:xfrm>
            <a:prstGeom prst="rect">
              <a:avLst/>
            </a:prstGeom>
          </p:spPr>
          <p:txBody>
            <a:bodyPr wrap="none">
              <a:spAutoFit/>
            </a:bodyPr>
            <a:lstStyle/>
            <a:p>
              <a:pPr defTabSz="457200"/>
              <a:r>
                <a:rPr lang="en-GB" dirty="0">
                  <a:solidFill>
                    <a:prstClr val="black"/>
                  </a:solidFill>
                  <a:latin typeface="Calibri"/>
                </a:rPr>
                <a:t>8.300 km in </a:t>
              </a:r>
              <a:r>
                <a:rPr lang="en-GB" dirty="0" err="1">
                  <a:solidFill>
                    <a:prstClr val="black"/>
                  </a:solidFill>
                  <a:latin typeface="Calibri"/>
                </a:rPr>
                <a:t>lenght</a:t>
              </a:r>
              <a:endParaRPr lang="en-GB" dirty="0">
                <a:solidFill>
                  <a:prstClr val="black"/>
                </a:solidFill>
                <a:latin typeface="Calibri"/>
              </a:endParaRPr>
            </a:p>
          </p:txBody>
        </p:sp>
      </p:grpSp>
      <p:grpSp>
        <p:nvGrpSpPr>
          <p:cNvPr id="28" name="Gruppo 27"/>
          <p:cNvGrpSpPr/>
          <p:nvPr/>
        </p:nvGrpSpPr>
        <p:grpSpPr>
          <a:xfrm>
            <a:off x="8712563" y="4226230"/>
            <a:ext cx="3240732" cy="1836382"/>
            <a:chOff x="8631600" y="4908855"/>
            <a:chExt cx="3240732" cy="1836382"/>
          </a:xfrm>
        </p:grpSpPr>
        <p:pic>
          <p:nvPicPr>
            <p:cNvPr id="29" name="Picture 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631600" y="5251155"/>
              <a:ext cx="3086897" cy="1212709"/>
            </a:xfrm>
            <a:prstGeom prst="rect">
              <a:avLst/>
            </a:prstGeom>
            <a:noFill/>
            <a:ln w="9525">
              <a:noFill/>
              <a:miter lim="800000"/>
              <a:headEnd/>
              <a:tailEnd/>
            </a:ln>
          </p:spPr>
        </p:pic>
        <p:sp>
          <p:nvSpPr>
            <p:cNvPr id="30" name="Rettangolo 29"/>
            <p:cNvSpPr/>
            <p:nvPr/>
          </p:nvSpPr>
          <p:spPr>
            <a:xfrm>
              <a:off x="9671138" y="4908855"/>
              <a:ext cx="1795048" cy="646331"/>
            </a:xfrm>
            <a:prstGeom prst="rect">
              <a:avLst/>
            </a:prstGeom>
          </p:spPr>
          <p:txBody>
            <a:bodyPr wrap="square">
              <a:spAutoFit/>
            </a:bodyPr>
            <a:lstStyle/>
            <a:p>
              <a:pPr defTabSz="457200"/>
              <a:r>
                <a:rPr lang="en-GB" dirty="0">
                  <a:solidFill>
                    <a:prstClr val="black"/>
                  </a:solidFill>
                  <a:latin typeface="Calibri"/>
                </a:rPr>
                <a:t>High resolution LIDAR data</a:t>
              </a:r>
            </a:p>
          </p:txBody>
        </p:sp>
        <p:sp>
          <p:nvSpPr>
            <p:cNvPr id="31" name="Rettangolo 30"/>
            <p:cNvSpPr/>
            <p:nvPr/>
          </p:nvSpPr>
          <p:spPr>
            <a:xfrm>
              <a:off x="8782424" y="6375905"/>
              <a:ext cx="3089908" cy="369332"/>
            </a:xfrm>
            <a:prstGeom prst="rect">
              <a:avLst/>
            </a:prstGeom>
          </p:spPr>
          <p:txBody>
            <a:bodyPr wrap="none">
              <a:spAutoFit/>
            </a:bodyPr>
            <a:lstStyle/>
            <a:p>
              <a:pPr defTabSz="457200"/>
              <a:r>
                <a:rPr lang="en-GB" dirty="0">
                  <a:solidFill>
                    <a:prstClr val="black"/>
                  </a:solidFill>
                  <a:latin typeface="Calibri"/>
                </a:rPr>
                <a:t>Elevation accuracy up to 15cm</a:t>
              </a:r>
            </a:p>
          </p:txBody>
        </p:sp>
      </p:grpSp>
    </p:spTree>
    <p:extLst>
      <p:ext uri="{BB962C8B-B14F-4D97-AF65-F5344CB8AC3E}">
        <p14:creationId xmlns:p14="http://schemas.microsoft.com/office/powerpoint/2010/main" val="3035198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15</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kern="0" dirty="0">
                <a:solidFill>
                  <a:srgbClr val="FFFFFF"/>
                </a:solidFill>
              </a:rPr>
              <a:t>Input data: </a:t>
            </a:r>
            <a:r>
              <a:rPr lang="en-US" sz="2400" kern="0" dirty="0">
                <a:solidFill>
                  <a:srgbClr val="FFFFFF"/>
                </a:solidFill>
              </a:rPr>
              <a:t>mosaicking and the harmonization</a:t>
            </a:r>
            <a:endParaRPr lang="en-GB" sz="2400" kern="0" dirty="0">
              <a:solidFill>
                <a:srgbClr val="FFFFFF"/>
              </a:solidFill>
            </a:endParaRP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7" name="Gruppo 6"/>
          <p:cNvGrpSpPr/>
          <p:nvPr/>
        </p:nvGrpSpPr>
        <p:grpSpPr>
          <a:xfrm>
            <a:off x="343924" y="1010552"/>
            <a:ext cx="2208813" cy="2085074"/>
            <a:chOff x="580461" y="931175"/>
            <a:chExt cx="2510410" cy="2369775"/>
          </a:xfrm>
        </p:grpSpPr>
        <p:pic>
          <p:nvPicPr>
            <p:cNvPr id="26" name="image27.png" descr="C:\Users\dimanna\Documents\tsunami_sistema allerta_dpcn\presentazione_nov_2016\surfit_dem_10m.bmp"/>
            <p:cNvPicPr>
              <a:picLocks noChangeAspect="1"/>
            </p:cNvPicPr>
            <p:nvPr/>
          </p:nvPicPr>
          <p:blipFill rotWithShape="1">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1047636" y="931175"/>
              <a:ext cx="2043235" cy="2369775"/>
            </a:xfrm>
            <a:prstGeom prst="rect">
              <a:avLst/>
            </a:prstGeom>
            <a:ln w="12700">
              <a:miter lim="400000"/>
            </a:ln>
          </p:spPr>
        </p:pic>
        <p:sp>
          <p:nvSpPr>
            <p:cNvPr id="27" name="Rettangolo 26"/>
            <p:cNvSpPr/>
            <p:nvPr/>
          </p:nvSpPr>
          <p:spPr>
            <a:xfrm>
              <a:off x="580461" y="1918044"/>
              <a:ext cx="1391013" cy="369332"/>
            </a:xfrm>
            <a:prstGeom prst="rect">
              <a:avLst/>
            </a:prstGeom>
          </p:spPr>
          <p:txBody>
            <a:bodyPr wrap="none">
              <a:spAutoFit/>
            </a:bodyPr>
            <a:lstStyle/>
            <a:p>
              <a:pPr defTabSz="457200"/>
              <a:r>
                <a:rPr lang="it-IT" dirty="0">
                  <a:solidFill>
                    <a:prstClr val="black"/>
                  </a:solidFill>
                  <a:latin typeface="Calibri"/>
                </a:rPr>
                <a:t>DEM  </a:t>
              </a:r>
              <a:r>
                <a:rPr lang="it-IT" dirty="0" err="1">
                  <a:solidFill>
                    <a:prstClr val="black"/>
                  </a:solidFill>
                  <a:latin typeface="Calibri"/>
                </a:rPr>
                <a:t>tinitaly</a:t>
              </a:r>
              <a:endParaRPr lang="it-IT" dirty="0">
                <a:solidFill>
                  <a:prstClr val="black"/>
                </a:solidFill>
                <a:latin typeface="Calibri"/>
              </a:endParaRPr>
            </a:p>
          </p:txBody>
        </p:sp>
      </p:grpSp>
      <p:pic>
        <p:nvPicPr>
          <p:cNvPr id="9" name="Picture 4" descr="Risultati immagini per mosaico raster dt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2020" y="4144280"/>
            <a:ext cx="5398412" cy="2651760"/>
          </a:xfrm>
          <a:prstGeom prst="rect">
            <a:avLst/>
          </a:prstGeom>
          <a:noFill/>
        </p:spPr>
      </p:pic>
      <p:grpSp>
        <p:nvGrpSpPr>
          <p:cNvPr id="10" name="Gruppo 9"/>
          <p:cNvGrpSpPr/>
          <p:nvPr/>
        </p:nvGrpSpPr>
        <p:grpSpPr>
          <a:xfrm>
            <a:off x="651827" y="3261275"/>
            <a:ext cx="2743656" cy="2850599"/>
            <a:chOff x="0" y="3520508"/>
            <a:chExt cx="3212281" cy="3337492"/>
          </a:xfrm>
        </p:grpSpPr>
        <p:pic>
          <p:nvPicPr>
            <p:cNvPr id="24" name="Picture 4"/>
            <p:cNvPicPr>
              <a:picLocks noChangeAspect="1" noChangeArrowheads="1"/>
            </p:cNvPicPr>
            <p:nvPr/>
          </p:nvPicPr>
          <p:blipFill>
            <a:blip r:embed="rId5" cstate="print"/>
            <a:srcRect/>
            <a:stretch>
              <a:fillRect/>
            </a:stretch>
          </p:blipFill>
          <p:spPr bwMode="auto">
            <a:xfrm>
              <a:off x="0" y="3848100"/>
              <a:ext cx="3009900" cy="3009900"/>
            </a:xfrm>
            <a:prstGeom prst="rect">
              <a:avLst/>
            </a:prstGeom>
            <a:noFill/>
            <a:ln w="9525">
              <a:noFill/>
              <a:miter lim="800000"/>
              <a:headEnd/>
              <a:tailEnd/>
            </a:ln>
          </p:spPr>
        </p:pic>
        <p:sp>
          <p:nvSpPr>
            <p:cNvPr id="25" name="Rettangolo 24"/>
            <p:cNvSpPr/>
            <p:nvPr/>
          </p:nvSpPr>
          <p:spPr>
            <a:xfrm>
              <a:off x="172734" y="3520508"/>
              <a:ext cx="3039547" cy="432415"/>
            </a:xfrm>
            <a:prstGeom prst="rect">
              <a:avLst/>
            </a:prstGeom>
          </p:spPr>
          <p:txBody>
            <a:bodyPr wrap="none">
              <a:spAutoFit/>
            </a:bodyPr>
            <a:lstStyle/>
            <a:p>
              <a:pPr defTabSz="457200"/>
              <a:r>
                <a:rPr lang="it-IT" dirty="0">
                  <a:solidFill>
                    <a:prstClr val="black"/>
                  </a:solidFill>
                  <a:latin typeface="Calibri"/>
                </a:rPr>
                <a:t>DTM 1-2-5-10 </a:t>
              </a:r>
              <a:r>
                <a:rPr lang="it-IT" dirty="0" err="1" smtClean="0">
                  <a:solidFill>
                    <a:prstClr val="black"/>
                  </a:solidFill>
                  <a:latin typeface="Calibri"/>
                </a:rPr>
                <a:t>meters</a:t>
              </a:r>
              <a:r>
                <a:rPr lang="it-IT" dirty="0" smtClean="0">
                  <a:solidFill>
                    <a:prstClr val="black"/>
                  </a:solidFill>
                  <a:latin typeface="Calibri"/>
                </a:rPr>
                <a:t> res</a:t>
              </a:r>
              <a:r>
                <a:rPr lang="it-IT" dirty="0">
                  <a:solidFill>
                    <a:prstClr val="black"/>
                  </a:solidFill>
                  <a:latin typeface="Calibri"/>
                </a:rPr>
                <a:t>.</a:t>
              </a:r>
            </a:p>
          </p:txBody>
        </p:sp>
      </p:grpSp>
      <p:cxnSp>
        <p:nvCxnSpPr>
          <p:cNvPr id="11" name="Connettore 2 10"/>
          <p:cNvCxnSpPr/>
          <p:nvPr/>
        </p:nvCxnSpPr>
        <p:spPr>
          <a:xfrm>
            <a:off x="2460625" y="2619375"/>
            <a:ext cx="3748667" cy="1932041"/>
          </a:xfrm>
          <a:prstGeom prst="straightConnector1">
            <a:avLst/>
          </a:pr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7218861" y="3000274"/>
            <a:ext cx="678501" cy="1205966"/>
          </a:xfrm>
          <a:prstGeom prst="straightConnector1">
            <a:avLst/>
          </a:pr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3095625" y="5250964"/>
            <a:ext cx="2979715" cy="3661"/>
          </a:xfrm>
          <a:prstGeom prst="straightConnector1">
            <a:avLst/>
          </a:pr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4" name="Gruppo 13"/>
          <p:cNvGrpSpPr/>
          <p:nvPr/>
        </p:nvGrpSpPr>
        <p:grpSpPr>
          <a:xfrm>
            <a:off x="2683284" y="797314"/>
            <a:ext cx="2478442" cy="2203061"/>
            <a:chOff x="3221444" y="765564"/>
            <a:chExt cx="2852307" cy="2535386"/>
          </a:xfrm>
        </p:grpSpPr>
        <p:pic>
          <p:nvPicPr>
            <p:cNvPr id="22" name="image27.png" descr="C:\Users\dimanna\Documents\tsunami_sistema allerta_dpcn\presentazione_nov_2016\surfit_dem_10m.bmp"/>
            <p:cNvPicPr>
              <a:picLocks noChangeAspect="1"/>
            </p:cNvPicPr>
            <p:nvPr/>
          </p:nvPicPr>
          <p:blipFill rotWithShape="1">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866513" y="765564"/>
              <a:ext cx="2207238" cy="2535386"/>
            </a:xfrm>
            <a:prstGeom prst="rect">
              <a:avLst/>
            </a:prstGeom>
            <a:ln w="12700">
              <a:miter lim="400000"/>
            </a:ln>
          </p:spPr>
        </p:pic>
        <p:sp>
          <p:nvSpPr>
            <p:cNvPr id="23" name="Shape 225"/>
            <p:cNvSpPr/>
            <p:nvPr/>
          </p:nvSpPr>
          <p:spPr>
            <a:xfrm>
              <a:off x="3221444" y="1733378"/>
              <a:ext cx="1749972"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lvl1pPr>
            </a:lstStyle>
            <a:p>
              <a:pPr defTabSz="457200"/>
              <a:r>
                <a:rPr dirty="0">
                  <a:solidFill>
                    <a:prstClr val="black"/>
                  </a:solidFill>
                  <a:latin typeface="Calibri"/>
                </a:rPr>
                <a:t>DEM </a:t>
              </a:r>
              <a:r>
                <a:rPr lang="it-IT" dirty="0">
                  <a:solidFill>
                    <a:prstClr val="black"/>
                  </a:solidFill>
                  <a:latin typeface="Calibri"/>
                </a:rPr>
                <a:t> IGM 20m</a:t>
              </a:r>
              <a:endParaRPr dirty="0">
                <a:solidFill>
                  <a:prstClr val="black"/>
                </a:solidFill>
                <a:latin typeface="Calibri"/>
              </a:endParaRPr>
            </a:p>
          </p:txBody>
        </p:sp>
      </p:grpSp>
      <p:cxnSp>
        <p:nvCxnSpPr>
          <p:cNvPr id="15" name="Connettore 2 14"/>
          <p:cNvCxnSpPr/>
          <p:nvPr/>
        </p:nvCxnSpPr>
        <p:spPr>
          <a:xfrm>
            <a:off x="4984750" y="2508250"/>
            <a:ext cx="1676553" cy="1697990"/>
          </a:xfrm>
          <a:prstGeom prst="straightConnector1">
            <a:avLst/>
          </a:pr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6" name="Gruppo 15"/>
          <p:cNvGrpSpPr/>
          <p:nvPr/>
        </p:nvGrpSpPr>
        <p:grpSpPr>
          <a:xfrm>
            <a:off x="6783974" y="836550"/>
            <a:ext cx="2663693" cy="2449575"/>
            <a:chOff x="5397964" y="952696"/>
            <a:chExt cx="2543301" cy="2338861"/>
          </a:xfrm>
        </p:grpSpPr>
        <p:grpSp>
          <p:nvGrpSpPr>
            <p:cNvPr id="18" name="Gruppo 17"/>
            <p:cNvGrpSpPr/>
            <p:nvPr/>
          </p:nvGrpSpPr>
          <p:grpSpPr>
            <a:xfrm>
              <a:off x="5397964" y="952696"/>
              <a:ext cx="2535220" cy="2338861"/>
              <a:chOff x="5633421" y="1013656"/>
              <a:chExt cx="2535220" cy="2338861"/>
            </a:xfrm>
          </p:grpSpPr>
          <p:pic>
            <p:nvPicPr>
              <p:cNvPr id="20" name="Picture 2" descr="Risultati immagini per lidar costa lazi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33421" y="1013656"/>
                <a:ext cx="2535220" cy="2338861"/>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ttangolo 20"/>
              <p:cNvSpPr/>
              <p:nvPr/>
            </p:nvSpPr>
            <p:spPr>
              <a:xfrm>
                <a:off x="6117827" y="1080254"/>
                <a:ext cx="1696939" cy="646331"/>
              </a:xfrm>
              <a:prstGeom prst="rect">
                <a:avLst/>
              </a:prstGeom>
            </p:spPr>
            <p:txBody>
              <a:bodyPr wrap="none">
                <a:spAutoFit/>
              </a:bodyPr>
              <a:lstStyle/>
              <a:p>
                <a:pPr defTabSz="457200"/>
                <a:r>
                  <a:rPr lang="en-GB" b="1" dirty="0">
                    <a:solidFill>
                      <a:prstClr val="white"/>
                    </a:solidFill>
                    <a:latin typeface="Calibri"/>
                  </a:rPr>
                  <a:t>High resolution </a:t>
                </a:r>
              </a:p>
              <a:p>
                <a:pPr defTabSz="457200"/>
                <a:r>
                  <a:rPr lang="en-GB" b="1" dirty="0" err="1">
                    <a:solidFill>
                      <a:prstClr val="white"/>
                    </a:solidFill>
                    <a:latin typeface="Calibri"/>
                  </a:rPr>
                  <a:t>LIdar</a:t>
                </a:r>
                <a:r>
                  <a:rPr lang="en-GB" b="1" dirty="0">
                    <a:solidFill>
                      <a:prstClr val="white"/>
                    </a:solidFill>
                    <a:latin typeface="Calibri"/>
                  </a:rPr>
                  <a:t> data</a:t>
                </a:r>
              </a:p>
            </p:txBody>
          </p:sp>
        </p:grpSp>
        <p:sp>
          <p:nvSpPr>
            <p:cNvPr id="19" name="Rettangolo 18"/>
            <p:cNvSpPr/>
            <p:nvPr/>
          </p:nvSpPr>
          <p:spPr>
            <a:xfrm>
              <a:off x="6175891" y="2762326"/>
              <a:ext cx="1765374" cy="523220"/>
            </a:xfrm>
            <a:prstGeom prst="rect">
              <a:avLst/>
            </a:prstGeom>
          </p:spPr>
          <p:txBody>
            <a:bodyPr wrap="square">
              <a:spAutoFit/>
            </a:bodyPr>
            <a:lstStyle/>
            <a:p>
              <a:pPr defTabSz="457200"/>
              <a:r>
                <a:rPr lang="en-GB" sz="1400" b="1" dirty="0">
                  <a:solidFill>
                    <a:prstClr val="white"/>
                  </a:solidFill>
                  <a:latin typeface="Calibri"/>
                </a:rPr>
                <a:t>Elevation accuracy up to 15cm</a:t>
              </a:r>
            </a:p>
          </p:txBody>
        </p:sp>
      </p:grpSp>
      <p:sp>
        <p:nvSpPr>
          <p:cNvPr id="17" name="Rettangolo 16"/>
          <p:cNvSpPr/>
          <p:nvPr/>
        </p:nvSpPr>
        <p:spPr>
          <a:xfrm>
            <a:off x="9859728" y="2489725"/>
            <a:ext cx="2048457" cy="1477328"/>
          </a:xfrm>
          <a:prstGeom prst="rect">
            <a:avLst/>
          </a:prstGeom>
          <a:ln>
            <a:solidFill>
              <a:schemeClr val="tx2">
                <a:lumMod val="60000"/>
                <a:lumOff val="40000"/>
              </a:schemeClr>
            </a:solidFill>
          </a:ln>
        </p:spPr>
        <p:txBody>
          <a:bodyPr wrap="square">
            <a:spAutoFit/>
          </a:bodyPr>
          <a:lstStyle/>
          <a:p>
            <a:pPr defTabSz="457200"/>
            <a:r>
              <a:rPr lang="en-GB" dirty="0">
                <a:solidFill>
                  <a:prstClr val="black"/>
                </a:solidFill>
                <a:latin typeface="Calibri"/>
              </a:rPr>
              <a:t>New mosaicked homogeneous raster covering </a:t>
            </a:r>
          </a:p>
          <a:p>
            <a:pPr defTabSz="457200"/>
            <a:r>
              <a:rPr lang="en-GB" dirty="0">
                <a:solidFill>
                  <a:prstClr val="black"/>
                </a:solidFill>
                <a:latin typeface="Calibri"/>
              </a:rPr>
              <a:t>the whole potential </a:t>
            </a:r>
          </a:p>
          <a:p>
            <a:pPr defTabSz="457200"/>
            <a:r>
              <a:rPr lang="en-GB" dirty="0">
                <a:solidFill>
                  <a:prstClr val="black"/>
                </a:solidFill>
                <a:latin typeface="Calibri"/>
              </a:rPr>
              <a:t>inundation area</a:t>
            </a:r>
          </a:p>
        </p:txBody>
      </p:sp>
    </p:spTree>
    <p:extLst>
      <p:ext uri="{BB962C8B-B14F-4D97-AF65-F5344CB8AC3E}">
        <p14:creationId xmlns:p14="http://schemas.microsoft.com/office/powerpoint/2010/main" val="4113430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16</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dirty="0" smtClean="0">
                <a:solidFill>
                  <a:schemeClr val="bg1"/>
                </a:solidFill>
              </a:rPr>
              <a:t>Input data: run-up values</a:t>
            </a:r>
            <a:endParaRPr lang="en-GB" sz="2400" dirty="0">
              <a:solidFill>
                <a:schemeClr val="bg1"/>
              </a:solidFill>
            </a:endParaRP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6" name="Gruppo 5"/>
          <p:cNvGrpSpPr/>
          <p:nvPr/>
        </p:nvGrpSpPr>
        <p:grpSpPr>
          <a:xfrm>
            <a:off x="378822" y="778023"/>
            <a:ext cx="8003178" cy="5547966"/>
            <a:chOff x="156572" y="682773"/>
            <a:chExt cx="8834034" cy="6123932"/>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6572" y="682773"/>
              <a:ext cx="8834034" cy="6123932"/>
            </a:xfrm>
            <a:prstGeom prst="rect">
              <a:avLst/>
            </a:prstGeom>
            <a:noFill/>
            <a:ln w="9525">
              <a:noFill/>
              <a:miter lim="800000"/>
              <a:headEnd/>
              <a:tailEnd/>
            </a:ln>
          </p:spPr>
        </p:pic>
        <p:sp>
          <p:nvSpPr>
            <p:cNvPr id="9" name="Rectangle 2"/>
            <p:cNvSpPr>
              <a:spLocks noChangeArrowheads="1"/>
            </p:cNvSpPr>
            <p:nvPr/>
          </p:nvSpPr>
          <p:spPr bwMode="auto">
            <a:xfrm>
              <a:off x="1227884" y="6188778"/>
              <a:ext cx="4661138" cy="577538"/>
            </a:xfrm>
            <a:prstGeom prst="rect">
              <a:avLst/>
            </a:prstGeom>
            <a:solidFill>
              <a:schemeClr val="bg1">
                <a:lumMod val="8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457200" fontAlgn="base">
                <a:spcBef>
                  <a:spcPct val="0"/>
                </a:spcBef>
                <a:spcAft>
                  <a:spcPct val="0"/>
                </a:spcAft>
              </a:pPr>
              <a:r>
                <a:rPr lang="it-IT" sz="1400" b="1" dirty="0">
                  <a:solidFill>
                    <a:srgbClr val="C00000"/>
                  </a:solidFill>
                  <a:effectLst>
                    <a:outerShdw blurRad="38100" dist="38100" dir="2700000" algn="tl">
                      <a:srgbClr val="000000">
                        <a:alpha val="43137"/>
                      </a:srgbClr>
                    </a:outerShdw>
                  </a:effectLst>
                  <a:latin typeface="Calibri"/>
                  <a:ea typeface="Calibri"/>
                  <a:cs typeface="Calibri"/>
                  <a:sym typeface="Calibri"/>
                </a:rPr>
                <a:t>MIH from SPTHA </a:t>
              </a:r>
              <a:r>
                <a:rPr lang="it-IT" sz="1400" dirty="0">
                  <a:solidFill>
                    <a:prstClr val="black"/>
                  </a:solidFill>
                  <a:latin typeface="Helvetia"/>
                  <a:ea typeface="Batang" pitchFamily="18" charset="-127"/>
                  <a:cs typeface="Times New Roman" pitchFamily="18" charset="0"/>
                </a:rPr>
                <a:t>(</a:t>
              </a:r>
              <a:r>
                <a:rPr lang="it-IT" sz="1400" i="1" dirty="0" err="1">
                  <a:solidFill>
                    <a:prstClr val="black"/>
                  </a:solidFill>
                  <a:latin typeface="Helvetia"/>
                  <a:ea typeface="Batang" pitchFamily="18" charset="-127"/>
                  <a:cs typeface="Times New Roman" pitchFamily="18" charset="0"/>
                </a:rPr>
                <a:t>Seismic</a:t>
              </a:r>
              <a:r>
                <a:rPr lang="it-IT" sz="1400" i="1" dirty="0">
                  <a:solidFill>
                    <a:prstClr val="black"/>
                  </a:solidFill>
                  <a:latin typeface="Helvetia"/>
                  <a:ea typeface="Batang" pitchFamily="18" charset="-127"/>
                  <a:cs typeface="Times New Roman" pitchFamily="18" charset="0"/>
                </a:rPr>
                <a:t> </a:t>
              </a:r>
              <a:r>
                <a:rPr lang="it-IT" sz="1400" i="1" dirty="0" err="1">
                  <a:solidFill>
                    <a:prstClr val="black"/>
                  </a:solidFill>
                  <a:latin typeface="Helvetia"/>
                  <a:ea typeface="Batang" pitchFamily="18" charset="-127"/>
                  <a:cs typeface="Times New Roman" pitchFamily="18" charset="0"/>
                </a:rPr>
                <a:t>Probabilistic</a:t>
              </a:r>
              <a:r>
                <a:rPr lang="it-IT" sz="1400" i="1" dirty="0">
                  <a:solidFill>
                    <a:prstClr val="black"/>
                  </a:solidFill>
                  <a:latin typeface="Helvetia"/>
                  <a:ea typeface="Batang" pitchFamily="18" charset="-127"/>
                  <a:cs typeface="Times New Roman" pitchFamily="18" charset="0"/>
                </a:rPr>
                <a:t> Tsunami </a:t>
              </a:r>
              <a:r>
                <a:rPr lang="it-IT" sz="1400" i="1" dirty="0" err="1">
                  <a:solidFill>
                    <a:prstClr val="black"/>
                  </a:solidFill>
                  <a:latin typeface="Helvetia"/>
                  <a:ea typeface="Batang" pitchFamily="18" charset="-127"/>
                  <a:cs typeface="Times New Roman" pitchFamily="18" charset="0"/>
                </a:rPr>
                <a:t>Hazard</a:t>
              </a:r>
              <a:r>
                <a:rPr lang="it-IT" sz="1400" i="1" dirty="0">
                  <a:solidFill>
                    <a:prstClr val="black"/>
                  </a:solidFill>
                  <a:latin typeface="Helvetia"/>
                  <a:ea typeface="Batang" pitchFamily="18" charset="-127"/>
                  <a:cs typeface="Times New Roman" pitchFamily="18" charset="0"/>
                </a:rPr>
                <a:t> Analysis</a:t>
              </a:r>
              <a:r>
                <a:rPr lang="it-IT" sz="1400" dirty="0">
                  <a:solidFill>
                    <a:prstClr val="black"/>
                  </a:solidFill>
                  <a:latin typeface="Helvetia"/>
                  <a:ea typeface="Batang" pitchFamily="18" charset="-127"/>
                  <a:cs typeface="Times New Roman" pitchFamily="18" charset="0"/>
                </a:rPr>
                <a:t>), </a:t>
              </a:r>
              <a:endParaRPr lang="it-IT" sz="1400" b="1" dirty="0">
                <a:solidFill>
                  <a:srgbClr val="C00000"/>
                </a:solidFill>
                <a:effectLst>
                  <a:outerShdw blurRad="38100" dist="38100" dir="2700000" algn="tl">
                    <a:srgbClr val="000000">
                      <a:alpha val="43137"/>
                    </a:srgbClr>
                  </a:outerShdw>
                </a:effectLst>
                <a:latin typeface="Calibri"/>
                <a:ea typeface="Calibri"/>
                <a:cs typeface="Calibri"/>
                <a:sym typeface="Calibri"/>
              </a:endParaRPr>
            </a:p>
          </p:txBody>
        </p:sp>
        <p:sp>
          <p:nvSpPr>
            <p:cNvPr id="10" name="CasellaDiTesto 9"/>
            <p:cNvSpPr txBox="1"/>
            <p:nvPr/>
          </p:nvSpPr>
          <p:spPr>
            <a:xfrm>
              <a:off x="2541608" y="827569"/>
              <a:ext cx="3505122" cy="509593"/>
            </a:xfrm>
            <a:prstGeom prst="rect">
              <a:avLst/>
            </a:prstGeom>
            <a:solidFill>
              <a:schemeClr val="tx2">
                <a:lumMod val="60000"/>
                <a:lumOff val="40000"/>
              </a:schemeClr>
            </a:solidFill>
            <a:ln>
              <a:solidFill>
                <a:schemeClr val="tx1"/>
              </a:solidFill>
            </a:ln>
          </p:spPr>
          <p:txBody>
            <a:bodyPr wrap="square" rtlCol="0">
              <a:spAutoFit/>
            </a:bodyPr>
            <a:lstStyle/>
            <a:p>
              <a:pPr defTabSz="457200"/>
              <a:r>
                <a:rPr lang="en-GB" sz="2400" dirty="0">
                  <a:solidFill>
                    <a:prstClr val="white"/>
                  </a:solidFill>
                  <a:latin typeface="Calibri"/>
                </a:rPr>
                <a:t>Regional Hazard Model</a:t>
              </a:r>
            </a:p>
          </p:txBody>
        </p:sp>
      </p:grpSp>
      <p:sp>
        <p:nvSpPr>
          <p:cNvPr id="11" name="Rettangolo 10"/>
          <p:cNvSpPr/>
          <p:nvPr/>
        </p:nvSpPr>
        <p:spPr>
          <a:xfrm>
            <a:off x="8505285" y="918838"/>
            <a:ext cx="2803960" cy="2031325"/>
          </a:xfrm>
          <a:prstGeom prst="rect">
            <a:avLst/>
          </a:prstGeom>
          <a:noFill/>
          <a:ln>
            <a:solidFill>
              <a:srgbClr val="558ED5"/>
            </a:solidFill>
          </a:ln>
        </p:spPr>
        <p:txBody>
          <a:bodyPr wrap="square">
            <a:spAutoFit/>
          </a:bodyPr>
          <a:lstStyle/>
          <a:p>
            <a:pPr defTabSz="457200">
              <a:spcAft>
                <a:spcPts val="600"/>
              </a:spcAft>
            </a:pPr>
            <a:r>
              <a:rPr lang="en-GB" b="1" dirty="0">
                <a:solidFill>
                  <a:prstClr val="black"/>
                </a:solidFill>
                <a:latin typeface="Calibri"/>
                <a:ea typeface="Batang" panose="02030600000101010101" pitchFamily="18" charset="-127"/>
                <a:cs typeface="Times New Roman" panose="02020603050405020304" pitchFamily="18" charset="0"/>
              </a:rPr>
              <a:t>The Project provides MIH values for POIs. MIH values have been converted in run-up values for every coastal sector and used for the definition of the evacuation zones</a:t>
            </a:r>
          </a:p>
        </p:txBody>
      </p:sp>
    </p:spTree>
    <p:extLst>
      <p:ext uri="{BB962C8B-B14F-4D97-AF65-F5344CB8AC3E}">
        <p14:creationId xmlns:p14="http://schemas.microsoft.com/office/powerpoint/2010/main" val="1720941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17</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dirty="0">
                <a:solidFill>
                  <a:srgbClr val="FFFFFF"/>
                </a:solidFill>
              </a:rPr>
              <a:t>Attenuation rule application and data processing</a:t>
            </a:r>
          </a:p>
        </p:txBody>
      </p:sp>
      <p:cxnSp>
        <p:nvCxnSpPr>
          <p:cNvPr id="8" name="Connettore 1 7"/>
          <p:cNvCxnSpPr/>
          <p:nvPr/>
        </p:nvCxnSpPr>
        <p:spPr>
          <a:xfrm>
            <a:off x="1589" y="626830"/>
            <a:ext cx="1218882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ttangolo 1"/>
          <p:cNvSpPr/>
          <p:nvPr/>
        </p:nvSpPr>
        <p:spPr>
          <a:xfrm>
            <a:off x="6003667" y="3244334"/>
            <a:ext cx="184666" cy="369332"/>
          </a:xfrm>
          <a:prstGeom prst="rect">
            <a:avLst/>
          </a:prstGeom>
        </p:spPr>
        <p:txBody>
          <a:bodyPr wrap="none">
            <a:spAutoFit/>
          </a:bodyPr>
          <a:lstStyle/>
          <a:p>
            <a:r>
              <a:rPr lang="it-IT" dirty="0"/>
              <a:t> </a:t>
            </a:r>
          </a:p>
        </p:txBody>
      </p:sp>
      <p:sp>
        <p:nvSpPr>
          <p:cNvPr id="27" name="Rettangolo 26"/>
          <p:cNvSpPr/>
          <p:nvPr/>
        </p:nvSpPr>
        <p:spPr>
          <a:xfrm>
            <a:off x="2994617" y="4159535"/>
            <a:ext cx="810664" cy="646331"/>
          </a:xfrm>
          <a:prstGeom prst="rect">
            <a:avLst/>
          </a:prstGeom>
        </p:spPr>
        <p:txBody>
          <a:bodyPr wrap="none">
            <a:spAutoFit/>
          </a:bodyPr>
          <a:lstStyle/>
          <a:p>
            <a:pPr algn="ctr" defTabSz="457200"/>
            <a:r>
              <a:rPr lang="en-US" dirty="0">
                <a:solidFill>
                  <a:prstClr val="white"/>
                </a:solidFill>
                <a:latin typeface="Calibri"/>
              </a:rPr>
              <a:t>river </a:t>
            </a:r>
          </a:p>
          <a:p>
            <a:pPr algn="ctr" defTabSz="457200"/>
            <a:r>
              <a:rPr lang="en-US" dirty="0">
                <a:solidFill>
                  <a:prstClr val="white"/>
                </a:solidFill>
                <a:latin typeface="Calibri"/>
              </a:rPr>
              <a:t>mouth</a:t>
            </a:r>
            <a:endParaRPr lang="it-IT" dirty="0">
              <a:solidFill>
                <a:prstClr val="black"/>
              </a:solidFill>
              <a:latin typeface="Calibri"/>
            </a:endParaRPr>
          </a:p>
        </p:txBody>
      </p:sp>
      <p:pic>
        <p:nvPicPr>
          <p:cNvPr id="3" name="Immagine 2" descr="Schermata 2023-02-14 alle 09.10.29.png"/>
          <p:cNvPicPr>
            <a:picLocks noChangeAspect="1"/>
          </p:cNvPicPr>
          <p:nvPr/>
        </p:nvPicPr>
        <p:blipFill rotWithShape="1">
          <a:blip r:embed="rId3" cstate="screen">
            <a:extLst>
              <a:ext uri="{28A0092B-C50C-407E-A947-70E740481C1C}">
                <a14:useLocalDpi xmlns:a14="http://schemas.microsoft.com/office/drawing/2010/main"/>
              </a:ext>
            </a:extLst>
          </a:blip>
          <a:srcRect t="3666"/>
          <a:stretch/>
        </p:blipFill>
        <p:spPr>
          <a:xfrm>
            <a:off x="238125" y="821492"/>
            <a:ext cx="11477861" cy="5449134"/>
          </a:xfrm>
          <a:prstGeom prst="rect">
            <a:avLst/>
          </a:prstGeom>
        </p:spPr>
      </p:pic>
    </p:spTree>
    <p:extLst>
      <p:ext uri="{BB962C8B-B14F-4D97-AF65-F5344CB8AC3E}">
        <p14:creationId xmlns:p14="http://schemas.microsoft.com/office/powerpoint/2010/main" val="1236481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18</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dirty="0">
                <a:solidFill>
                  <a:srgbClr val="FFFFFF"/>
                </a:solidFill>
              </a:rPr>
              <a:t>Calculation of dry/wet pixels by GIS tools</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sp>
        <p:nvSpPr>
          <p:cNvPr id="27" name="Rettangolo 26"/>
          <p:cNvSpPr/>
          <p:nvPr/>
        </p:nvSpPr>
        <p:spPr>
          <a:xfrm>
            <a:off x="2994617" y="4159535"/>
            <a:ext cx="810664" cy="646331"/>
          </a:xfrm>
          <a:prstGeom prst="rect">
            <a:avLst/>
          </a:prstGeom>
        </p:spPr>
        <p:txBody>
          <a:bodyPr wrap="none">
            <a:spAutoFit/>
          </a:bodyPr>
          <a:lstStyle/>
          <a:p>
            <a:pPr algn="ctr" defTabSz="457200"/>
            <a:r>
              <a:rPr lang="en-US" dirty="0">
                <a:solidFill>
                  <a:prstClr val="white"/>
                </a:solidFill>
                <a:latin typeface="Calibri"/>
              </a:rPr>
              <a:t>river </a:t>
            </a:r>
          </a:p>
          <a:p>
            <a:pPr algn="ctr" defTabSz="457200"/>
            <a:r>
              <a:rPr lang="en-US" dirty="0">
                <a:solidFill>
                  <a:prstClr val="white"/>
                </a:solidFill>
                <a:latin typeface="Calibri"/>
              </a:rPr>
              <a:t>mouth</a:t>
            </a:r>
            <a:endParaRPr lang="it-IT" dirty="0">
              <a:solidFill>
                <a:prstClr val="black"/>
              </a:solidFill>
              <a:latin typeface="Calibri"/>
            </a:endParaRPr>
          </a:p>
        </p:txBody>
      </p:sp>
      <p:pic>
        <p:nvPicPr>
          <p:cNvPr id="6" name="Immagine 5" descr="Schermata 2023-02-14 alle 09.15.2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375" y="749940"/>
            <a:ext cx="8842374" cy="5581224"/>
          </a:xfrm>
          <a:prstGeom prst="rect">
            <a:avLst/>
          </a:prstGeom>
        </p:spPr>
      </p:pic>
      <p:sp>
        <p:nvSpPr>
          <p:cNvPr id="24" name="Rettangolo 23"/>
          <p:cNvSpPr/>
          <p:nvPr/>
        </p:nvSpPr>
        <p:spPr>
          <a:xfrm>
            <a:off x="5926733" y="5085367"/>
            <a:ext cx="4252923" cy="1754326"/>
          </a:xfrm>
          <a:prstGeom prst="rect">
            <a:avLst/>
          </a:prstGeom>
          <a:solidFill>
            <a:schemeClr val="tx1">
              <a:lumMod val="50000"/>
              <a:lumOff val="50000"/>
            </a:schemeClr>
          </a:solidFill>
          <a:ln>
            <a:solidFill>
              <a:schemeClr val="tx1"/>
            </a:solidFill>
          </a:ln>
        </p:spPr>
        <p:txBody>
          <a:bodyPr wrap="square">
            <a:spAutoFit/>
          </a:bodyPr>
          <a:lstStyle/>
          <a:p>
            <a:pPr defTabSz="457200"/>
            <a:r>
              <a:rPr lang="en-GB" dirty="0">
                <a:solidFill>
                  <a:prstClr val="white"/>
                </a:solidFill>
                <a:latin typeface="Calibri"/>
              </a:rPr>
              <a:t>Wet pixels necessary conditions:</a:t>
            </a:r>
          </a:p>
          <a:p>
            <a:pPr defTabSz="457200"/>
            <a:r>
              <a:rPr lang="en-GB" dirty="0">
                <a:solidFill>
                  <a:prstClr val="white"/>
                </a:solidFill>
                <a:latin typeface="Calibri"/>
              </a:rPr>
              <a:t>1) The position of a generic point x  is inside the maximum potential inundation area;</a:t>
            </a:r>
          </a:p>
          <a:p>
            <a:pPr defTabSz="457200"/>
            <a:r>
              <a:rPr lang="en-GB" dirty="0">
                <a:solidFill>
                  <a:prstClr val="white"/>
                </a:solidFill>
                <a:latin typeface="Calibri"/>
              </a:rPr>
              <a:t>2) The elevation of a generic point x is less than or equals to the R value</a:t>
            </a:r>
          </a:p>
        </p:txBody>
      </p:sp>
      <p:sp>
        <p:nvSpPr>
          <p:cNvPr id="25" name="Rettangolo 24"/>
          <p:cNvSpPr/>
          <p:nvPr/>
        </p:nvSpPr>
        <p:spPr>
          <a:xfrm>
            <a:off x="9342456" y="941501"/>
            <a:ext cx="2732502" cy="1631216"/>
          </a:xfrm>
          <a:prstGeom prst="rect">
            <a:avLst/>
          </a:prstGeom>
          <a:ln>
            <a:solidFill>
              <a:srgbClr val="558ED5"/>
            </a:solidFill>
          </a:ln>
        </p:spPr>
        <p:txBody>
          <a:bodyPr wrap="square">
            <a:spAutoFit/>
          </a:bodyPr>
          <a:lstStyle/>
          <a:p>
            <a:pPr defTabSz="457200">
              <a:spcAft>
                <a:spcPts val="600"/>
              </a:spcAft>
            </a:pPr>
            <a:r>
              <a:rPr lang="en-GB" sz="2000" dirty="0">
                <a:solidFill>
                  <a:srgbClr val="000000"/>
                </a:solidFill>
                <a:latin typeface="Calibri"/>
              </a:rPr>
              <a:t>Raster calculation of dry/wet pixels by GIS tools based on the application of the D=</a:t>
            </a:r>
            <a:r>
              <a:rPr lang="en-GB" sz="2000" dirty="0" err="1">
                <a:solidFill>
                  <a:srgbClr val="000000"/>
                </a:solidFill>
                <a:latin typeface="Calibri"/>
              </a:rPr>
              <a:t>Rf</a:t>
            </a:r>
            <a:r>
              <a:rPr lang="en-GB" sz="2000" dirty="0">
                <a:solidFill>
                  <a:srgbClr val="000000"/>
                </a:solidFill>
                <a:latin typeface="Calibri"/>
              </a:rPr>
              <a:t> empirical  rule</a:t>
            </a:r>
            <a:endParaRPr lang="en-GB" sz="2000" dirty="0">
              <a:solidFill>
                <a:srgbClr val="000000"/>
              </a:solidFill>
              <a:latin typeface="Calibri"/>
              <a:ea typeface="Batang" panose="02030600000101010101" pitchFamily="18" charset="-127"/>
              <a:cs typeface="Times New Roman" panose="02020603050405020304" pitchFamily="18" charset="0"/>
            </a:endParaRPr>
          </a:p>
        </p:txBody>
      </p:sp>
      <p:sp>
        <p:nvSpPr>
          <p:cNvPr id="26" name="Rettangolo 25"/>
          <p:cNvSpPr/>
          <p:nvPr/>
        </p:nvSpPr>
        <p:spPr>
          <a:xfrm>
            <a:off x="9342456" y="2756234"/>
            <a:ext cx="2732502" cy="1015663"/>
          </a:xfrm>
          <a:prstGeom prst="rect">
            <a:avLst/>
          </a:prstGeom>
          <a:ln>
            <a:solidFill>
              <a:srgbClr val="558ED5"/>
            </a:solidFill>
          </a:ln>
        </p:spPr>
        <p:txBody>
          <a:bodyPr wrap="square">
            <a:spAutoFit/>
          </a:bodyPr>
          <a:lstStyle/>
          <a:p>
            <a:pPr defTabSz="457200">
              <a:spcAft>
                <a:spcPts val="600"/>
              </a:spcAft>
            </a:pPr>
            <a:r>
              <a:rPr lang="en-GB" sz="2000" dirty="0">
                <a:solidFill>
                  <a:srgbClr val="000000"/>
                </a:solidFill>
                <a:latin typeface="Calibri"/>
              </a:rPr>
              <a:t>Both the conditions are satisfied for the point p1 only</a:t>
            </a:r>
          </a:p>
        </p:txBody>
      </p:sp>
      <p:sp>
        <p:nvSpPr>
          <p:cNvPr id="28" name="Rettangolo 27"/>
          <p:cNvSpPr/>
          <p:nvPr/>
        </p:nvSpPr>
        <p:spPr>
          <a:xfrm>
            <a:off x="9342456" y="3923321"/>
            <a:ext cx="2732502" cy="707886"/>
          </a:xfrm>
          <a:prstGeom prst="rect">
            <a:avLst/>
          </a:prstGeom>
          <a:ln>
            <a:solidFill>
              <a:srgbClr val="558ED5"/>
            </a:solidFill>
          </a:ln>
        </p:spPr>
        <p:txBody>
          <a:bodyPr wrap="square">
            <a:spAutoFit/>
          </a:bodyPr>
          <a:lstStyle/>
          <a:p>
            <a:pPr defTabSz="457200">
              <a:spcAft>
                <a:spcPts val="600"/>
              </a:spcAft>
            </a:pPr>
            <a:r>
              <a:rPr lang="en-GB" sz="2000" dirty="0">
                <a:solidFill>
                  <a:srgbClr val="000000"/>
                </a:solidFill>
                <a:latin typeface="Calibri"/>
              </a:rPr>
              <a:t>The blue line is the inundation boundary</a:t>
            </a:r>
          </a:p>
        </p:txBody>
      </p:sp>
    </p:spTree>
    <p:extLst>
      <p:ext uri="{BB962C8B-B14F-4D97-AF65-F5344CB8AC3E}">
        <p14:creationId xmlns:p14="http://schemas.microsoft.com/office/powerpoint/2010/main" val="1611034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19</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altLang="it-IT" sz="2400" kern="0" dirty="0">
                <a:solidFill>
                  <a:srgbClr val="FFFFFF"/>
                </a:solidFill>
                <a:ea typeface="Calibri"/>
                <a:cs typeface="Calibri"/>
              </a:rPr>
              <a:t>Definition of alert/hazard zones</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sp>
        <p:nvSpPr>
          <p:cNvPr id="7" name="Shape 333"/>
          <p:cNvSpPr/>
          <p:nvPr/>
        </p:nvSpPr>
        <p:spPr>
          <a:xfrm>
            <a:off x="1427417" y="767876"/>
            <a:ext cx="8531406"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C00000"/>
                </a:solidFill>
                <a:effectLst>
                  <a:outerShdw blurRad="38100" dist="38100" dir="2700000" rotWithShape="0">
                    <a:srgbClr val="C0C0C0"/>
                  </a:outerShdw>
                </a:effectLst>
                <a:latin typeface="Calibri"/>
                <a:ea typeface="Calibri"/>
                <a:cs typeface="Calibri"/>
                <a:sym typeface="Calibri"/>
              </a:defRPr>
            </a:lvl1pPr>
          </a:lstStyle>
          <a:p>
            <a:pPr algn="just" hangingPunct="0">
              <a:defRPr/>
            </a:pPr>
            <a:r>
              <a:rPr lang="en-GB" sz="2000" b="0" kern="0" dirty="0">
                <a:solidFill>
                  <a:srgbClr val="000000"/>
                </a:solidFill>
                <a:effectLst/>
              </a:rPr>
              <a:t>Combining the run-up values and the related inundation maps we elaborated the alert/evacuation zones for the Italian coastal regions</a:t>
            </a:r>
          </a:p>
        </p:txBody>
      </p:sp>
      <p:grpSp>
        <p:nvGrpSpPr>
          <p:cNvPr id="9" name="Gruppo 8"/>
          <p:cNvGrpSpPr/>
          <p:nvPr/>
        </p:nvGrpSpPr>
        <p:grpSpPr>
          <a:xfrm>
            <a:off x="1304902" y="2720541"/>
            <a:ext cx="8746778" cy="3486551"/>
            <a:chOff x="198215" y="2528118"/>
            <a:chExt cx="8746778" cy="3486551"/>
          </a:xfrm>
        </p:grpSpPr>
        <p:grpSp>
          <p:nvGrpSpPr>
            <p:cNvPr id="10" name="Gruppo 12"/>
            <p:cNvGrpSpPr/>
            <p:nvPr/>
          </p:nvGrpSpPr>
          <p:grpSpPr>
            <a:xfrm>
              <a:off x="251520" y="2996952"/>
              <a:ext cx="3997416" cy="3017717"/>
              <a:chOff x="4080680" y="1985536"/>
              <a:chExt cx="4818201" cy="3637341"/>
            </a:xfrm>
          </p:grpSpPr>
          <p:pic>
            <p:nvPicPr>
              <p:cNvPr id="1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0680" y="1985536"/>
                <a:ext cx="4818201" cy="3637341"/>
              </a:xfrm>
              <a:prstGeom prst="rect">
                <a:avLst/>
              </a:prstGeom>
              <a:noFill/>
              <a:ln w="9525">
                <a:noFill/>
                <a:miter lim="800000"/>
                <a:headEnd/>
                <a:tailEnd/>
              </a:ln>
            </p:spPr>
          </p:pic>
          <p:pic>
            <p:nvPicPr>
              <p:cNvPr id="1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26301" y="2324294"/>
                <a:ext cx="625155" cy="910225"/>
              </a:xfrm>
              <a:prstGeom prst="rect">
                <a:avLst/>
              </a:prstGeom>
              <a:noFill/>
              <a:ln w="9525">
                <a:noFill/>
                <a:miter lim="800000"/>
                <a:headEnd/>
                <a:tailEnd/>
              </a:ln>
            </p:spPr>
          </p:pic>
        </p:grpSp>
        <p:sp>
          <p:nvSpPr>
            <p:cNvPr id="11" name="CasellaDiTesto 10"/>
            <p:cNvSpPr txBox="1"/>
            <p:nvPr/>
          </p:nvSpPr>
          <p:spPr>
            <a:xfrm>
              <a:off x="4203135" y="3619818"/>
              <a:ext cx="811278" cy="1569658"/>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hangingPunct="0">
                <a:defRPr/>
              </a:pPr>
              <a:r>
                <a:rPr lang="it-IT" sz="9600" kern="0" dirty="0">
                  <a:solidFill>
                    <a:srgbClr val="FF0000"/>
                  </a:solidFill>
                  <a:latin typeface="Arial"/>
                  <a:ea typeface="Arial"/>
                  <a:cs typeface="Arial"/>
                  <a:sym typeface="Arial"/>
                </a:rPr>
                <a:t>+</a:t>
              </a:r>
            </a:p>
          </p:txBody>
        </p:sp>
        <p:pic>
          <p:nvPicPr>
            <p:cNvPr id="12" name="Immagin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5214" y="3256834"/>
              <a:ext cx="3929779" cy="2236492"/>
            </a:xfrm>
            <a:prstGeom prst="rect">
              <a:avLst/>
            </a:prstGeom>
            <a:ln>
              <a:noFill/>
            </a:ln>
            <a:effectLst>
              <a:outerShdw blurRad="190500" algn="tl" rotWithShape="0">
                <a:srgbClr val="000000">
                  <a:alpha val="70000"/>
                </a:srgbClr>
              </a:outerShdw>
            </a:effectLst>
          </p:spPr>
        </p:pic>
        <p:sp>
          <p:nvSpPr>
            <p:cNvPr id="13" name="Rettangolo 12"/>
            <p:cNvSpPr/>
            <p:nvPr/>
          </p:nvSpPr>
          <p:spPr>
            <a:xfrm>
              <a:off x="198215" y="2548490"/>
              <a:ext cx="4342856" cy="461665"/>
            </a:xfrm>
            <a:prstGeom prst="rect">
              <a:avLst/>
            </a:prstGeom>
          </p:spPr>
          <p:txBody>
            <a:bodyPr wrap="none">
              <a:spAutoFit/>
            </a:bodyPr>
            <a:lstStyle/>
            <a:p>
              <a:pPr defTabSz="457200"/>
              <a:r>
                <a:rPr lang="en-GB" sz="2400" kern="0" dirty="0">
                  <a:solidFill>
                    <a:srgbClr val="000000"/>
                  </a:solidFill>
                  <a:latin typeface="Arial"/>
                  <a:ea typeface="Arial"/>
                  <a:cs typeface="Arial"/>
                  <a:sym typeface="Arial"/>
                </a:rPr>
                <a:t>Tsunami hazard model- INGV </a:t>
              </a:r>
              <a:endParaRPr lang="en-GB" sz="2400" dirty="0">
                <a:solidFill>
                  <a:prstClr val="black"/>
                </a:solidFill>
                <a:latin typeface="Calibri"/>
              </a:endParaRPr>
            </a:p>
          </p:txBody>
        </p:sp>
        <p:sp>
          <p:nvSpPr>
            <p:cNvPr id="14" name="Rettangolo 13"/>
            <p:cNvSpPr/>
            <p:nvPr/>
          </p:nvSpPr>
          <p:spPr>
            <a:xfrm>
              <a:off x="5102937" y="2528118"/>
              <a:ext cx="3813865" cy="461665"/>
            </a:xfrm>
            <a:prstGeom prst="rect">
              <a:avLst/>
            </a:prstGeom>
          </p:spPr>
          <p:txBody>
            <a:bodyPr wrap="none">
              <a:spAutoFit/>
            </a:bodyPr>
            <a:lstStyle/>
            <a:p>
              <a:pPr algn="ctr" defTabSz="457200" hangingPunct="0">
                <a:defRPr/>
              </a:pPr>
              <a:r>
                <a:rPr lang="en-GB" sz="2400" kern="0">
                  <a:solidFill>
                    <a:srgbClr val="000000"/>
                  </a:solidFill>
                  <a:latin typeface="Arial"/>
                  <a:ea typeface="Arial"/>
                  <a:cs typeface="Arial"/>
                  <a:sym typeface="Arial"/>
                </a:rPr>
                <a:t>Inundations maps - ISPRA</a:t>
              </a:r>
            </a:p>
          </p:txBody>
        </p:sp>
      </p:grpSp>
      <p:sp>
        <p:nvSpPr>
          <p:cNvPr id="17" name="Rettangolo 16"/>
          <p:cNvSpPr/>
          <p:nvPr/>
        </p:nvSpPr>
        <p:spPr>
          <a:xfrm>
            <a:off x="2594871" y="1748638"/>
            <a:ext cx="5837279" cy="1107996"/>
          </a:xfrm>
          <a:prstGeom prst="rect">
            <a:avLst/>
          </a:prstGeom>
        </p:spPr>
        <p:txBody>
          <a:bodyPr wrap="square">
            <a:spAutoFit/>
          </a:bodyPr>
          <a:lstStyle/>
          <a:p>
            <a:pPr algn="ctr" defTabSz="457200"/>
            <a:r>
              <a:rPr lang="en-US" sz="2400" b="1" kern="0" dirty="0">
                <a:solidFill>
                  <a:srgbClr val="C00000"/>
                </a:solidFill>
                <a:latin typeface="Calibri"/>
                <a:ea typeface="Calibri"/>
                <a:cs typeface="Calibri"/>
                <a:sym typeface="Calibri"/>
              </a:rPr>
              <a:t>Definition</a:t>
            </a:r>
            <a:r>
              <a:rPr lang="en-US" sz="2400" b="1" kern="0" dirty="0">
                <a:solidFill>
                  <a:srgbClr val="C00000"/>
                </a:solidFill>
                <a:latin typeface="Calibri"/>
                <a:ea typeface="Calibri"/>
                <a:cs typeface="Calibri"/>
              </a:rPr>
              <a:t> of alert/evacuation zones</a:t>
            </a:r>
          </a:p>
          <a:p>
            <a:pPr algn="ctr" defTabSz="457200"/>
            <a:r>
              <a:rPr lang="en-US" sz="2400" b="1" kern="0" dirty="0">
                <a:solidFill>
                  <a:srgbClr val="C00000"/>
                </a:solidFill>
                <a:latin typeface="Calibri"/>
                <a:ea typeface="Calibri"/>
                <a:cs typeface="Calibri"/>
              </a:rPr>
              <a:t>based on</a:t>
            </a:r>
          </a:p>
          <a:p>
            <a:pPr defTabSz="457200"/>
            <a:r>
              <a:rPr lang="it-IT" b="1" baseline="30000" dirty="0">
                <a:solidFill>
                  <a:prstClr val="black"/>
                </a:solidFill>
                <a:latin typeface="Calibri"/>
              </a:rPr>
              <a:t> </a:t>
            </a:r>
            <a:endParaRPr lang="it-IT" dirty="0">
              <a:solidFill>
                <a:prstClr val="black"/>
              </a:solidFill>
              <a:latin typeface="Calibri"/>
            </a:endParaRPr>
          </a:p>
        </p:txBody>
      </p:sp>
    </p:spTree>
    <p:extLst>
      <p:ext uri="{BB962C8B-B14F-4D97-AF65-F5344CB8AC3E}">
        <p14:creationId xmlns:p14="http://schemas.microsoft.com/office/powerpoint/2010/main" val="740842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xmlns="" id="{D46802DC-76E4-4DB2-B444-0C83AD4CDA2A}"/>
              </a:ext>
            </a:extLst>
          </p:cNvPr>
          <p:cNvSpPr>
            <a:spLocks noGrp="1"/>
          </p:cNvSpPr>
          <p:nvPr>
            <p:ph type="ctrTitle"/>
          </p:nvPr>
        </p:nvSpPr>
        <p:spPr/>
        <p:txBody>
          <a:bodyPr>
            <a:normAutofit fontScale="90000"/>
          </a:bodyPr>
          <a:lstStyle/>
          <a:p>
            <a:pPr algn="ctr"/>
            <a:r>
              <a:rPr lang="en-US" sz="3200" b="1" dirty="0">
                <a:effectLst/>
                <a:latin typeface="Calibri" panose="020F0502020204030204" pitchFamily="34" charset="0"/>
                <a:ea typeface="DengXian" panose="02010600030101010101" pitchFamily="2" charset="-122"/>
              </a:rPr>
              <a:t>IOC-UNESCO Tsunami Ready Recognition Programme (TRRP) Workshop</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6" name="TextBox 4">
            <a:extLst>
              <a:ext uri="{FF2B5EF4-FFF2-40B4-BE49-F238E27FC236}">
                <a16:creationId xmlns:a16="http://schemas.microsoft.com/office/drawing/2014/main" xmlns="" id="{B4F5DEF6-326F-6E41-70F6-272E0BE7EC4B}"/>
              </a:ext>
            </a:extLst>
          </p:cNvPr>
          <p:cNvSpPr txBox="1"/>
          <p:nvPr/>
        </p:nvSpPr>
        <p:spPr>
          <a:xfrm>
            <a:off x="563799" y="654012"/>
            <a:ext cx="9041745" cy="584775"/>
          </a:xfrm>
          <a:prstGeom prst="rect">
            <a:avLst/>
          </a:prstGeom>
          <a:noFill/>
        </p:spPr>
        <p:txBody>
          <a:bodyPr wrap="square" rtlCol="0">
            <a:spAutoFit/>
          </a:bodyPr>
          <a:lstStyle/>
          <a:p>
            <a:r>
              <a:rPr lang="x-none" sz="3200" dirty="0">
                <a:latin typeface="Calibri" panose="020F0502020204030204" pitchFamily="34" charset="0"/>
                <a:cs typeface="Calibri" panose="020F0502020204030204" pitchFamily="34" charset="0"/>
              </a:rPr>
              <a:t>Ingredients for a recipe </a:t>
            </a:r>
            <a:r>
              <a:rPr lang="en-GB" sz="3200" dirty="0">
                <a:latin typeface="Calibri" panose="020F0502020204030204" pitchFamily="34" charset="0"/>
                <a:cs typeface="Calibri" panose="020F0502020204030204" pitchFamily="34" charset="0"/>
              </a:rPr>
              <a:t>t</a:t>
            </a:r>
            <a:r>
              <a:rPr lang="x-none" sz="3200" dirty="0">
                <a:latin typeface="Calibri" panose="020F0502020204030204" pitchFamily="34" charset="0"/>
                <a:cs typeface="Calibri" panose="020F0502020204030204" pitchFamily="34" charset="0"/>
              </a:rPr>
              <a:t>o inundation mapping</a:t>
            </a:r>
            <a:endParaRPr lang="en-GB" sz="3200" dirty="0">
              <a:latin typeface="Calibri" panose="020F0502020204030204" pitchFamily="34" charset="0"/>
              <a:cs typeface="Calibri" panose="020F0502020204030204" pitchFamily="34" charset="0"/>
            </a:endParaRPr>
          </a:p>
        </p:txBody>
      </p:sp>
      <p:sp>
        <p:nvSpPr>
          <p:cNvPr id="7" name="Slide Number Placeholder 2">
            <a:extLst>
              <a:ext uri="{FF2B5EF4-FFF2-40B4-BE49-F238E27FC236}">
                <a16:creationId xmlns:a16="http://schemas.microsoft.com/office/drawing/2014/main" xmlns="" id="{C3B6D1CF-C50C-8503-827B-AC1875405ED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latin typeface="Calibri" panose="020F0502020204030204" pitchFamily="34" charset="0"/>
                <a:cs typeface="Calibri" panose="020F0502020204030204" pitchFamily="34" charset="0"/>
              </a:rPr>
              <a:pPr/>
              <a:t>2</a:t>
            </a:fld>
            <a:endParaRPr lang="x-none">
              <a:latin typeface="Calibri" panose="020F0502020204030204" pitchFamily="34" charset="0"/>
              <a:cs typeface="Calibri" panose="020F0502020204030204" pitchFamily="34" charset="0"/>
            </a:endParaRPr>
          </a:p>
        </p:txBody>
      </p:sp>
      <p:sp>
        <p:nvSpPr>
          <p:cNvPr id="8" name="Oval 5">
            <a:extLst>
              <a:ext uri="{FF2B5EF4-FFF2-40B4-BE49-F238E27FC236}">
                <a16:creationId xmlns:a16="http://schemas.microsoft.com/office/drawing/2014/main" xmlns="" id="{2FFB165D-878C-6C76-EC7A-6F0B8AD01B3D}"/>
              </a:ext>
            </a:extLst>
          </p:cNvPr>
          <p:cNvSpPr/>
          <p:nvPr/>
        </p:nvSpPr>
        <p:spPr>
          <a:xfrm>
            <a:off x="601884" y="2662177"/>
            <a:ext cx="2349660" cy="233808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9" name="Oval 6">
            <a:extLst>
              <a:ext uri="{FF2B5EF4-FFF2-40B4-BE49-F238E27FC236}">
                <a16:creationId xmlns:a16="http://schemas.microsoft.com/office/drawing/2014/main" xmlns="" id="{64487E8F-D33B-3B8C-4349-82C5F8E6FE4D}"/>
              </a:ext>
            </a:extLst>
          </p:cNvPr>
          <p:cNvSpPr/>
          <p:nvPr/>
        </p:nvSpPr>
        <p:spPr>
          <a:xfrm>
            <a:off x="2616405" y="2662177"/>
            <a:ext cx="2349660" cy="233808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xmlns="" id="{E979C03A-E3FC-CADE-D48E-9C59DA56A8C8}"/>
              </a:ext>
            </a:extLst>
          </p:cNvPr>
          <p:cNvSpPr/>
          <p:nvPr/>
        </p:nvSpPr>
        <p:spPr>
          <a:xfrm>
            <a:off x="4630926" y="2662177"/>
            <a:ext cx="2349660" cy="23380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13" name="Oval 8">
            <a:extLst>
              <a:ext uri="{FF2B5EF4-FFF2-40B4-BE49-F238E27FC236}">
                <a16:creationId xmlns:a16="http://schemas.microsoft.com/office/drawing/2014/main" xmlns="" id="{33B23AB8-F538-4913-A1A6-9B8367B78273}"/>
              </a:ext>
            </a:extLst>
          </p:cNvPr>
          <p:cNvSpPr/>
          <p:nvPr/>
        </p:nvSpPr>
        <p:spPr>
          <a:xfrm>
            <a:off x="6656118" y="2683305"/>
            <a:ext cx="2349660" cy="233808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14" name="TextBox 3">
            <a:extLst>
              <a:ext uri="{FF2B5EF4-FFF2-40B4-BE49-F238E27FC236}">
                <a16:creationId xmlns:a16="http://schemas.microsoft.com/office/drawing/2014/main" xmlns="" id="{56722011-0CEF-E0E4-1E61-D661BAAAAA10}"/>
              </a:ext>
            </a:extLst>
          </p:cNvPr>
          <p:cNvSpPr txBox="1"/>
          <p:nvPr/>
        </p:nvSpPr>
        <p:spPr>
          <a:xfrm>
            <a:off x="1356636" y="3631165"/>
            <a:ext cx="862993" cy="461665"/>
          </a:xfrm>
          <a:prstGeom prst="rect">
            <a:avLst/>
          </a:prstGeom>
          <a:noFill/>
        </p:spPr>
        <p:txBody>
          <a:bodyPr wrap="none" rtlCol="0">
            <a:spAutoFit/>
          </a:bodyPr>
          <a:lstStyle/>
          <a:p>
            <a:r>
              <a:rPr lang="x-none" sz="2400" dirty="0">
                <a:solidFill>
                  <a:schemeClr val="bg1"/>
                </a:solidFill>
                <a:latin typeface="Calibri" panose="020F0502020204030204" pitchFamily="34" charset="0"/>
                <a:cs typeface="Calibri" panose="020F0502020204030204" pitchFamily="34" charset="0"/>
              </a:rPr>
              <a:t>PTHA</a:t>
            </a:r>
          </a:p>
        </p:txBody>
      </p:sp>
      <p:sp>
        <p:nvSpPr>
          <p:cNvPr id="15" name="TextBox 9">
            <a:extLst>
              <a:ext uri="{FF2B5EF4-FFF2-40B4-BE49-F238E27FC236}">
                <a16:creationId xmlns:a16="http://schemas.microsoft.com/office/drawing/2014/main" xmlns="" id="{1C158E38-5954-73F9-AA07-BA5A5FCF7AE7}"/>
              </a:ext>
            </a:extLst>
          </p:cNvPr>
          <p:cNvSpPr txBox="1"/>
          <p:nvPr/>
        </p:nvSpPr>
        <p:spPr>
          <a:xfrm>
            <a:off x="3353987" y="3600386"/>
            <a:ext cx="764697" cy="461665"/>
          </a:xfrm>
          <a:prstGeom prst="rect">
            <a:avLst/>
          </a:prstGeom>
          <a:noFill/>
        </p:spPr>
        <p:txBody>
          <a:bodyPr wrap="none" rtlCol="0">
            <a:spAutoFit/>
          </a:bodyPr>
          <a:lstStyle/>
          <a:p>
            <a:r>
              <a:rPr lang="x-none" sz="2400" dirty="0">
                <a:solidFill>
                  <a:schemeClr val="bg1"/>
                </a:solidFill>
                <a:latin typeface="Calibri" panose="020F0502020204030204" pitchFamily="34" charset="0"/>
                <a:cs typeface="Calibri" panose="020F0502020204030204" pitchFamily="34" charset="0"/>
              </a:rPr>
              <a:t>Data</a:t>
            </a:r>
          </a:p>
        </p:txBody>
      </p:sp>
      <p:sp>
        <p:nvSpPr>
          <p:cNvPr id="16" name="TextBox 10">
            <a:extLst>
              <a:ext uri="{FF2B5EF4-FFF2-40B4-BE49-F238E27FC236}">
                <a16:creationId xmlns:a16="http://schemas.microsoft.com/office/drawing/2014/main" xmlns="" id="{C9BBB86D-B4B8-1ECF-547B-C4849C8A0013}"/>
              </a:ext>
            </a:extLst>
          </p:cNvPr>
          <p:cNvSpPr txBox="1"/>
          <p:nvPr/>
        </p:nvSpPr>
        <p:spPr>
          <a:xfrm>
            <a:off x="4909250" y="3599335"/>
            <a:ext cx="1705037" cy="461665"/>
          </a:xfrm>
          <a:prstGeom prst="rect">
            <a:avLst/>
          </a:prstGeom>
          <a:noFill/>
        </p:spPr>
        <p:txBody>
          <a:bodyPr wrap="square" rtlCol="0">
            <a:spAutoFit/>
          </a:bodyPr>
          <a:lstStyle/>
          <a:p>
            <a:pPr algn="ctr"/>
            <a:r>
              <a:rPr lang="x-none" sz="2400" dirty="0">
                <a:solidFill>
                  <a:sysClr val="windowText" lastClr="000000"/>
                </a:solidFill>
                <a:latin typeface="Calibri" panose="020F0502020204030204" pitchFamily="34" charset="0"/>
                <a:cs typeface="Calibri" panose="020F0502020204030204" pitchFamily="34" charset="0"/>
              </a:rPr>
              <a:t>Propagation</a:t>
            </a:r>
          </a:p>
        </p:txBody>
      </p:sp>
      <p:sp>
        <p:nvSpPr>
          <p:cNvPr id="17" name="TextBox 11">
            <a:extLst>
              <a:ext uri="{FF2B5EF4-FFF2-40B4-BE49-F238E27FC236}">
                <a16:creationId xmlns:a16="http://schemas.microsoft.com/office/drawing/2014/main" xmlns="" id="{78DC32E3-E57D-2EEA-B9F4-4938D0CF872F}"/>
              </a:ext>
            </a:extLst>
          </p:cNvPr>
          <p:cNvSpPr txBox="1"/>
          <p:nvPr/>
        </p:nvSpPr>
        <p:spPr>
          <a:xfrm>
            <a:off x="7025982" y="3599335"/>
            <a:ext cx="1550746" cy="461665"/>
          </a:xfrm>
          <a:prstGeom prst="rect">
            <a:avLst/>
          </a:prstGeom>
          <a:noFill/>
          <a:ln>
            <a:noFill/>
          </a:ln>
        </p:spPr>
        <p:txBody>
          <a:bodyPr wrap="none" rtlCol="0">
            <a:spAutoFit/>
          </a:bodyPr>
          <a:lstStyle/>
          <a:p>
            <a:r>
              <a:rPr lang="x-none" sz="2400" dirty="0">
                <a:ln w="3175">
                  <a:noFill/>
                </a:ln>
                <a:latin typeface="Calibri" panose="020F0502020204030204" pitchFamily="34" charset="0"/>
                <a:cs typeface="Calibri" panose="020F0502020204030204" pitchFamily="34" charset="0"/>
              </a:rPr>
              <a:t>Inundation</a:t>
            </a:r>
          </a:p>
        </p:txBody>
      </p:sp>
      <p:sp>
        <p:nvSpPr>
          <p:cNvPr id="18" name="TextBox 12">
            <a:extLst>
              <a:ext uri="{FF2B5EF4-FFF2-40B4-BE49-F238E27FC236}">
                <a16:creationId xmlns:a16="http://schemas.microsoft.com/office/drawing/2014/main" xmlns="" id="{01BC1191-B256-A276-284F-E7742DBFB0F1}"/>
              </a:ext>
            </a:extLst>
          </p:cNvPr>
          <p:cNvSpPr txBox="1"/>
          <p:nvPr/>
        </p:nvSpPr>
        <p:spPr>
          <a:xfrm>
            <a:off x="588728" y="1474222"/>
            <a:ext cx="2080891" cy="707886"/>
          </a:xfrm>
          <a:prstGeom prst="rect">
            <a:avLst/>
          </a:prstGeom>
          <a:noFill/>
        </p:spPr>
        <p:txBody>
          <a:bodyPr wrap="none" rtlCol="0">
            <a:spAutoFit/>
          </a:bodyPr>
          <a:lstStyle/>
          <a:p>
            <a:pPr marL="342900" indent="-342900">
              <a:buFont typeface="Arial" panose="020B0604020202020204" pitchFamily="34" charset="0"/>
              <a:buChar char="•"/>
            </a:pPr>
            <a:r>
              <a:rPr lang="x-none" sz="2000" dirty="0">
                <a:solidFill>
                  <a:schemeClr val="accent6">
                    <a:lumMod val="50000"/>
                  </a:schemeClr>
                </a:solidFill>
                <a:latin typeface="Calibri" panose="020F0502020204030204" pitchFamily="34" charset="0"/>
                <a:cs typeface="Calibri" panose="020F0502020204030204" pitchFamily="34" charset="0"/>
              </a:rPr>
              <a:t>Hazard curves</a:t>
            </a:r>
          </a:p>
          <a:p>
            <a:pPr marL="342900" indent="-342900">
              <a:buFont typeface="Arial" panose="020B0604020202020204" pitchFamily="34" charset="0"/>
              <a:buChar char="•"/>
            </a:pPr>
            <a:r>
              <a:rPr lang="x-none" sz="2000" dirty="0">
                <a:solidFill>
                  <a:schemeClr val="accent6">
                    <a:lumMod val="50000"/>
                  </a:schemeClr>
                </a:solidFill>
                <a:latin typeface="Calibri" panose="020F0502020204030204" pitchFamily="34" charset="0"/>
                <a:cs typeface="Calibri" panose="020F0502020204030204" pitchFamily="34" charset="0"/>
              </a:rPr>
              <a:t>Disaggregation</a:t>
            </a:r>
          </a:p>
        </p:txBody>
      </p:sp>
      <p:sp>
        <p:nvSpPr>
          <p:cNvPr id="19" name="TextBox 13">
            <a:extLst>
              <a:ext uri="{FF2B5EF4-FFF2-40B4-BE49-F238E27FC236}">
                <a16:creationId xmlns:a16="http://schemas.microsoft.com/office/drawing/2014/main" xmlns="" id="{FBB91BA9-321F-2E4D-73C9-825301466C19}"/>
              </a:ext>
            </a:extLst>
          </p:cNvPr>
          <p:cNvSpPr txBox="1"/>
          <p:nvPr/>
        </p:nvSpPr>
        <p:spPr>
          <a:xfrm>
            <a:off x="2910069" y="5430640"/>
            <a:ext cx="1949701" cy="1015663"/>
          </a:xfrm>
          <a:prstGeom prst="rect">
            <a:avLst/>
          </a:prstGeom>
          <a:noFill/>
        </p:spPr>
        <p:txBody>
          <a:bodyPr wrap="none" rtlCol="0">
            <a:spAutoFit/>
          </a:bodyPr>
          <a:lstStyle/>
          <a:p>
            <a:pPr marL="342900" indent="-342900">
              <a:buFont typeface="Arial" panose="020B0604020202020204" pitchFamily="34" charset="0"/>
              <a:buChar char="•"/>
            </a:pPr>
            <a:r>
              <a:rPr lang="x-none" sz="2000" dirty="0">
                <a:solidFill>
                  <a:schemeClr val="accent6">
                    <a:lumMod val="75000"/>
                  </a:schemeClr>
                </a:solidFill>
                <a:latin typeface="Calibri" panose="020F0502020204030204" pitchFamily="34" charset="0"/>
                <a:cs typeface="Calibri" panose="020F0502020204030204" pitchFamily="34" charset="0"/>
              </a:rPr>
              <a:t>Bathymetry</a:t>
            </a:r>
          </a:p>
          <a:p>
            <a:pPr marL="342900" indent="-342900">
              <a:buFont typeface="Arial" panose="020B0604020202020204" pitchFamily="34" charset="0"/>
              <a:buChar char="•"/>
            </a:pPr>
            <a:r>
              <a:rPr lang="x-none" sz="2000" dirty="0">
                <a:solidFill>
                  <a:schemeClr val="accent6">
                    <a:lumMod val="75000"/>
                  </a:schemeClr>
                </a:solidFill>
                <a:latin typeface="Calibri" panose="020F0502020204030204" pitchFamily="34" charset="0"/>
                <a:cs typeface="Calibri" panose="020F0502020204030204" pitchFamily="34" charset="0"/>
              </a:rPr>
              <a:t>Topography</a:t>
            </a:r>
          </a:p>
          <a:p>
            <a:pPr marL="342900" indent="-342900">
              <a:buFont typeface="Arial" panose="020B0604020202020204" pitchFamily="34" charset="0"/>
              <a:buChar char="•"/>
            </a:pPr>
            <a:r>
              <a:rPr lang="x-none" sz="2000" dirty="0">
                <a:solidFill>
                  <a:schemeClr val="accent6">
                    <a:lumMod val="75000"/>
                  </a:schemeClr>
                </a:solidFill>
                <a:latin typeface="Calibri" panose="020F0502020204030204" pitchFamily="34" charset="0"/>
                <a:cs typeface="Calibri" panose="020F0502020204030204" pitchFamily="34" charset="0"/>
              </a:rPr>
              <a:t>Friction coeff.</a:t>
            </a:r>
          </a:p>
        </p:txBody>
      </p:sp>
      <p:sp>
        <p:nvSpPr>
          <p:cNvPr id="20" name="TextBox 14">
            <a:extLst>
              <a:ext uri="{FF2B5EF4-FFF2-40B4-BE49-F238E27FC236}">
                <a16:creationId xmlns:a16="http://schemas.microsoft.com/office/drawing/2014/main" xmlns="" id="{0B79A84A-A412-A5BB-F376-87BA71D84FD1}"/>
              </a:ext>
            </a:extLst>
          </p:cNvPr>
          <p:cNvSpPr txBox="1"/>
          <p:nvPr/>
        </p:nvSpPr>
        <p:spPr>
          <a:xfrm>
            <a:off x="4966065" y="1351640"/>
            <a:ext cx="3128742" cy="1015663"/>
          </a:xfrm>
          <a:prstGeom prst="rect">
            <a:avLst/>
          </a:prstGeom>
          <a:noFill/>
        </p:spPr>
        <p:txBody>
          <a:bodyPr wrap="none" rtlCol="0">
            <a:spAutoFit/>
          </a:bodyPr>
          <a:lstStyle/>
          <a:p>
            <a:pPr marL="342900" indent="-342900">
              <a:buFont typeface="Arial" panose="020B0604020202020204" pitchFamily="34" charset="0"/>
              <a:buChar char="•"/>
            </a:pPr>
            <a:r>
              <a:rPr lang="x-none" sz="2000" dirty="0">
                <a:solidFill>
                  <a:schemeClr val="accent6">
                    <a:lumMod val="60000"/>
                    <a:lumOff val="40000"/>
                  </a:schemeClr>
                </a:solidFill>
                <a:latin typeface="Calibri" panose="020F0502020204030204" pitchFamily="34" charset="0"/>
                <a:cs typeface="Calibri" panose="020F0502020204030204" pitchFamily="34" charset="0"/>
              </a:rPr>
              <a:t>Nonlinear Shallow Water</a:t>
            </a:r>
          </a:p>
          <a:p>
            <a:pPr marL="342900" indent="-342900">
              <a:buFont typeface="Arial" panose="020B0604020202020204" pitchFamily="34" charset="0"/>
              <a:buChar char="•"/>
            </a:pPr>
            <a:r>
              <a:rPr lang="x-none" sz="2000" dirty="0">
                <a:solidFill>
                  <a:schemeClr val="accent6">
                    <a:lumMod val="60000"/>
                    <a:lumOff val="40000"/>
                  </a:schemeClr>
                </a:solidFill>
                <a:latin typeface="Calibri" panose="020F0502020204030204" pitchFamily="34" charset="0"/>
                <a:cs typeface="Calibri" panose="020F0502020204030204" pitchFamily="34" charset="0"/>
              </a:rPr>
              <a:t>Boussinesq</a:t>
            </a:r>
          </a:p>
          <a:p>
            <a:pPr marL="342900" indent="-342900">
              <a:buFont typeface="Arial" panose="020B0604020202020204" pitchFamily="34" charset="0"/>
              <a:buChar char="•"/>
            </a:pPr>
            <a:r>
              <a:rPr lang="x-none" sz="2000" dirty="0">
                <a:solidFill>
                  <a:schemeClr val="accent6">
                    <a:lumMod val="60000"/>
                    <a:lumOff val="40000"/>
                  </a:schemeClr>
                </a:solidFill>
                <a:latin typeface="Calibri" panose="020F0502020204030204" pitchFamily="34" charset="0"/>
                <a:cs typeface="Calibri" panose="020F0502020204030204" pitchFamily="34" charset="0"/>
              </a:rPr>
              <a:t>NH</a:t>
            </a:r>
          </a:p>
        </p:txBody>
      </p:sp>
      <p:sp>
        <p:nvSpPr>
          <p:cNvPr id="21" name="TextBox 15">
            <a:extLst>
              <a:ext uri="{FF2B5EF4-FFF2-40B4-BE49-F238E27FC236}">
                <a16:creationId xmlns:a16="http://schemas.microsoft.com/office/drawing/2014/main" xmlns="" id="{02800924-7FDF-CAD2-4B35-EC507C7FAAB8}"/>
              </a:ext>
            </a:extLst>
          </p:cNvPr>
          <p:cNvSpPr txBox="1"/>
          <p:nvPr/>
        </p:nvSpPr>
        <p:spPr>
          <a:xfrm>
            <a:off x="8629934" y="5002696"/>
            <a:ext cx="3791899" cy="1938992"/>
          </a:xfrm>
          <a:prstGeom prst="rect">
            <a:avLst/>
          </a:prstGeom>
          <a:noFill/>
        </p:spPr>
        <p:txBody>
          <a:bodyPr wrap="square" rtlCol="0">
            <a:spAutoFit/>
          </a:bodyPr>
          <a:lstStyle/>
          <a:p>
            <a:pPr marL="342900" indent="-342900">
              <a:buFont typeface="Arial" panose="020B0604020202020204" pitchFamily="34" charset="0"/>
              <a:buChar char="•"/>
            </a:pPr>
            <a:r>
              <a:rPr lang="x-none" sz="2000" dirty="0">
                <a:solidFill>
                  <a:schemeClr val="accent6">
                    <a:lumMod val="40000"/>
                    <a:lumOff val="60000"/>
                  </a:schemeClr>
                </a:solidFill>
                <a:latin typeface="Calibri" panose="020F0502020204030204" pitchFamily="34" charset="0"/>
                <a:cs typeface="Calibri" panose="020F0502020204030204" pitchFamily="34" charset="0"/>
              </a:rPr>
              <a:t>Green’s law</a:t>
            </a:r>
          </a:p>
          <a:p>
            <a:pPr marL="342900" indent="-342900">
              <a:buFont typeface="Arial" panose="020B0604020202020204" pitchFamily="34" charset="0"/>
              <a:buChar char="•"/>
            </a:pPr>
            <a:r>
              <a:rPr lang="x-none" sz="2000" dirty="0">
                <a:solidFill>
                  <a:schemeClr val="accent6">
                    <a:lumMod val="40000"/>
                    <a:lumOff val="60000"/>
                  </a:schemeClr>
                </a:solidFill>
                <a:latin typeface="Calibri" panose="020F0502020204030204" pitchFamily="34" charset="0"/>
                <a:cs typeface="Calibri" panose="020F0502020204030204" pitchFamily="34" charset="0"/>
              </a:rPr>
              <a:t>Amplification Factors</a:t>
            </a:r>
          </a:p>
          <a:p>
            <a:pPr marL="342900" indent="-342900">
              <a:buFont typeface="Arial" panose="020B0604020202020204" pitchFamily="34" charset="0"/>
              <a:buChar char="•"/>
            </a:pPr>
            <a:r>
              <a:rPr lang="x-none" sz="2000" dirty="0">
                <a:solidFill>
                  <a:schemeClr val="accent6">
                    <a:lumMod val="40000"/>
                    <a:lumOff val="60000"/>
                  </a:schemeClr>
                </a:solidFill>
                <a:latin typeface="Calibri" panose="020F0502020204030204" pitchFamily="34" charset="0"/>
                <a:cs typeface="Calibri" panose="020F0502020204030204" pitchFamily="34" charset="0"/>
              </a:rPr>
              <a:t>Bathtub, Attenuation</a:t>
            </a:r>
          </a:p>
          <a:p>
            <a:pPr marL="342900" indent="-342900">
              <a:buFont typeface="Arial" panose="020B0604020202020204" pitchFamily="34" charset="0"/>
              <a:buChar char="•"/>
            </a:pPr>
            <a:r>
              <a:rPr lang="x-none" sz="2000" dirty="0">
                <a:solidFill>
                  <a:schemeClr val="accent6">
                    <a:lumMod val="40000"/>
                    <a:lumOff val="60000"/>
                  </a:schemeClr>
                </a:solidFill>
                <a:latin typeface="Calibri" panose="020F0502020204030204" pitchFamily="34" charset="0"/>
                <a:cs typeface="Calibri" panose="020F0502020204030204" pitchFamily="34" charset="0"/>
              </a:rPr>
              <a:t>Energy grade line</a:t>
            </a:r>
          </a:p>
          <a:p>
            <a:pPr marL="342900" indent="-342900">
              <a:buFont typeface="Arial" panose="020B0604020202020204" pitchFamily="34" charset="0"/>
              <a:buChar char="•"/>
            </a:pPr>
            <a:r>
              <a:rPr lang="x-none" sz="2000" dirty="0">
                <a:solidFill>
                  <a:schemeClr val="accent6">
                    <a:lumMod val="40000"/>
                    <a:lumOff val="60000"/>
                  </a:schemeClr>
                </a:solidFill>
                <a:latin typeface="Calibri" panose="020F0502020204030204" pitchFamily="34" charset="0"/>
                <a:cs typeface="Calibri" panose="020F0502020204030204" pitchFamily="34" charset="0"/>
              </a:rPr>
              <a:t>Explicit numerical modeling (SW, Navier Stokes 3D )</a:t>
            </a:r>
          </a:p>
        </p:txBody>
      </p:sp>
      <p:sp>
        <p:nvSpPr>
          <p:cNvPr id="22" name="Up Arrow 16">
            <a:extLst>
              <a:ext uri="{FF2B5EF4-FFF2-40B4-BE49-F238E27FC236}">
                <a16:creationId xmlns:a16="http://schemas.microsoft.com/office/drawing/2014/main" xmlns="" id="{6B4C6024-D90C-B3CE-7051-BD81B7A905BB}"/>
              </a:ext>
            </a:extLst>
          </p:cNvPr>
          <p:cNvSpPr/>
          <p:nvPr/>
        </p:nvSpPr>
        <p:spPr>
          <a:xfrm>
            <a:off x="1594862" y="2303896"/>
            <a:ext cx="363704" cy="601883"/>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23" name="Up Arrow 17">
            <a:extLst>
              <a:ext uri="{FF2B5EF4-FFF2-40B4-BE49-F238E27FC236}">
                <a16:creationId xmlns:a16="http://schemas.microsoft.com/office/drawing/2014/main" xmlns="" id="{A726701E-A4F3-B2A5-8809-22BE53B61109}"/>
              </a:ext>
            </a:extLst>
          </p:cNvPr>
          <p:cNvSpPr/>
          <p:nvPr/>
        </p:nvSpPr>
        <p:spPr>
          <a:xfrm>
            <a:off x="5629239" y="2361235"/>
            <a:ext cx="363704" cy="601883"/>
          </a:xfrm>
          <a:prstGeom prst="up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24" name="Up Arrow 18">
            <a:extLst>
              <a:ext uri="{FF2B5EF4-FFF2-40B4-BE49-F238E27FC236}">
                <a16:creationId xmlns:a16="http://schemas.microsoft.com/office/drawing/2014/main" xmlns="" id="{5E7A8C41-149A-B479-E874-FCED5AAA07D0}"/>
              </a:ext>
            </a:extLst>
          </p:cNvPr>
          <p:cNvSpPr/>
          <p:nvPr/>
        </p:nvSpPr>
        <p:spPr>
          <a:xfrm rot="10800000">
            <a:off x="3623401" y="4699318"/>
            <a:ext cx="363704" cy="601883"/>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25" name="Up Arrow 19">
            <a:extLst>
              <a:ext uri="{FF2B5EF4-FFF2-40B4-BE49-F238E27FC236}">
                <a16:creationId xmlns:a16="http://schemas.microsoft.com/office/drawing/2014/main" xmlns="" id="{36A62232-DA61-F57C-4F2B-A72208F2542B}"/>
              </a:ext>
            </a:extLst>
          </p:cNvPr>
          <p:cNvSpPr/>
          <p:nvPr/>
        </p:nvSpPr>
        <p:spPr>
          <a:xfrm rot="8738736">
            <a:off x="8400358" y="4498024"/>
            <a:ext cx="363704" cy="601883"/>
          </a:xfrm>
          <a:prstGeom prst="up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26" name="CasellaDiTesto 25"/>
          <p:cNvSpPr txBox="1"/>
          <p:nvPr/>
        </p:nvSpPr>
        <p:spPr>
          <a:xfrm>
            <a:off x="9209888" y="1143914"/>
            <a:ext cx="2882741" cy="3693319"/>
          </a:xfrm>
          <a:prstGeom prst="rect">
            <a:avLst/>
          </a:prstGeom>
          <a:solidFill>
            <a:schemeClr val="bg1"/>
          </a:solidFill>
        </p:spPr>
        <p:txBody>
          <a:bodyPr wrap="square" rtlCol="0">
            <a:spAutoFit/>
          </a:bodyPr>
          <a:lstStyle/>
          <a:p>
            <a:r>
              <a:rPr lang="it-IT" b="1" u="sng" dirty="0" smtClean="0">
                <a:solidFill>
                  <a:schemeClr val="accent1">
                    <a:lumMod val="75000"/>
                  </a:schemeClr>
                </a:solidFill>
              </a:rPr>
              <a:t>Tsunami Ready A1 </a:t>
            </a:r>
            <a:r>
              <a:rPr lang="it-IT" b="1" u="sng" dirty="0" err="1" smtClean="0">
                <a:solidFill>
                  <a:schemeClr val="accent1">
                    <a:lumMod val="75000"/>
                  </a:schemeClr>
                </a:solidFill>
              </a:rPr>
              <a:t>Indicator</a:t>
            </a:r>
            <a:endParaRPr lang="it-IT" b="1" u="sng" dirty="0" smtClean="0">
              <a:solidFill>
                <a:schemeClr val="accent1">
                  <a:lumMod val="75000"/>
                </a:schemeClr>
              </a:solidFill>
            </a:endParaRPr>
          </a:p>
          <a:p>
            <a:r>
              <a:rPr lang="it-IT" b="1" u="sng" dirty="0" smtClean="0">
                <a:solidFill>
                  <a:schemeClr val="accent1">
                    <a:lumMod val="75000"/>
                  </a:schemeClr>
                </a:solidFill>
              </a:rPr>
              <a:t> </a:t>
            </a:r>
          </a:p>
          <a:p>
            <a:r>
              <a:rPr lang="it-IT" dirty="0" smtClean="0">
                <a:solidFill>
                  <a:schemeClr val="accent1">
                    <a:lumMod val="75000"/>
                  </a:schemeClr>
                </a:solidFill>
              </a:rPr>
              <a:t>The </a:t>
            </a:r>
            <a:r>
              <a:rPr lang="it-IT" dirty="0" err="1">
                <a:solidFill>
                  <a:schemeClr val="accent1">
                    <a:lumMod val="75000"/>
                  </a:schemeClr>
                </a:solidFill>
              </a:rPr>
              <a:t>primary</a:t>
            </a:r>
            <a:r>
              <a:rPr lang="it-IT" dirty="0">
                <a:solidFill>
                  <a:schemeClr val="accent1">
                    <a:lumMod val="75000"/>
                  </a:schemeClr>
                </a:solidFill>
              </a:rPr>
              <a:t> source for </a:t>
            </a:r>
            <a:r>
              <a:rPr lang="it-IT" dirty="0" err="1">
                <a:solidFill>
                  <a:schemeClr val="accent1">
                    <a:lumMod val="75000"/>
                  </a:schemeClr>
                </a:solidFill>
              </a:rPr>
              <a:t>mapping</a:t>
            </a:r>
            <a:r>
              <a:rPr lang="it-IT" dirty="0">
                <a:solidFill>
                  <a:schemeClr val="accent1">
                    <a:lumMod val="75000"/>
                  </a:schemeClr>
                </a:solidFill>
              </a:rPr>
              <a:t> </a:t>
            </a:r>
            <a:r>
              <a:rPr lang="it-IT" dirty="0" err="1">
                <a:solidFill>
                  <a:schemeClr val="accent1">
                    <a:lumMod val="75000"/>
                  </a:schemeClr>
                </a:solidFill>
              </a:rPr>
              <a:t>potential</a:t>
            </a:r>
            <a:r>
              <a:rPr lang="it-IT" dirty="0">
                <a:solidFill>
                  <a:schemeClr val="accent1">
                    <a:lumMod val="75000"/>
                  </a:schemeClr>
                </a:solidFill>
              </a:rPr>
              <a:t> tsunami </a:t>
            </a:r>
            <a:r>
              <a:rPr lang="it-IT" dirty="0" err="1">
                <a:solidFill>
                  <a:schemeClr val="accent1">
                    <a:lumMod val="75000"/>
                  </a:schemeClr>
                </a:solidFill>
              </a:rPr>
              <a:t>hazard</a:t>
            </a:r>
            <a:r>
              <a:rPr lang="it-IT" dirty="0">
                <a:solidFill>
                  <a:schemeClr val="accent1">
                    <a:lumMod val="75000"/>
                  </a:schemeClr>
                </a:solidFill>
              </a:rPr>
              <a:t> </a:t>
            </a:r>
            <a:r>
              <a:rPr lang="it-IT" dirty="0" err="1">
                <a:solidFill>
                  <a:schemeClr val="accent1">
                    <a:lumMod val="75000"/>
                  </a:schemeClr>
                </a:solidFill>
              </a:rPr>
              <a:t>zones</a:t>
            </a:r>
            <a:r>
              <a:rPr lang="it-IT" dirty="0">
                <a:solidFill>
                  <a:schemeClr val="accent1">
                    <a:lumMod val="75000"/>
                  </a:schemeClr>
                </a:solidFill>
              </a:rPr>
              <a:t> </a:t>
            </a:r>
            <a:r>
              <a:rPr lang="it-IT" dirty="0" err="1">
                <a:solidFill>
                  <a:schemeClr val="accent1">
                    <a:lumMod val="75000"/>
                  </a:schemeClr>
                </a:solidFill>
              </a:rPr>
              <a:t>is</a:t>
            </a:r>
            <a:r>
              <a:rPr lang="it-IT" dirty="0">
                <a:solidFill>
                  <a:schemeClr val="accent1">
                    <a:lumMod val="75000"/>
                  </a:schemeClr>
                </a:solidFill>
              </a:rPr>
              <a:t> </a:t>
            </a:r>
            <a:r>
              <a:rPr lang="it-IT" dirty="0" err="1">
                <a:solidFill>
                  <a:schemeClr val="accent1">
                    <a:lumMod val="75000"/>
                  </a:schemeClr>
                </a:solidFill>
              </a:rPr>
              <a:t>inundation</a:t>
            </a:r>
            <a:r>
              <a:rPr lang="it-IT" dirty="0">
                <a:solidFill>
                  <a:schemeClr val="accent1">
                    <a:lumMod val="75000"/>
                  </a:schemeClr>
                </a:solidFill>
              </a:rPr>
              <a:t> </a:t>
            </a:r>
            <a:r>
              <a:rPr lang="it-IT" dirty="0" err="1">
                <a:solidFill>
                  <a:schemeClr val="accent1">
                    <a:lumMod val="75000"/>
                  </a:schemeClr>
                </a:solidFill>
              </a:rPr>
              <a:t>modelling</a:t>
            </a:r>
            <a:r>
              <a:rPr lang="it-IT" dirty="0">
                <a:solidFill>
                  <a:schemeClr val="accent1">
                    <a:lumMod val="75000"/>
                  </a:schemeClr>
                </a:solidFill>
              </a:rPr>
              <a:t>, </a:t>
            </a:r>
            <a:r>
              <a:rPr lang="it-IT" dirty="0" err="1">
                <a:solidFill>
                  <a:schemeClr val="accent1">
                    <a:lumMod val="75000"/>
                  </a:schemeClr>
                </a:solidFill>
              </a:rPr>
              <a:t>which</a:t>
            </a:r>
            <a:r>
              <a:rPr lang="it-IT" dirty="0">
                <a:solidFill>
                  <a:schemeClr val="accent1">
                    <a:lumMod val="75000"/>
                  </a:schemeClr>
                </a:solidFill>
              </a:rPr>
              <a:t> </a:t>
            </a:r>
            <a:r>
              <a:rPr lang="it-IT" dirty="0" err="1">
                <a:solidFill>
                  <a:schemeClr val="accent1">
                    <a:lumMod val="75000"/>
                  </a:schemeClr>
                </a:solidFill>
              </a:rPr>
              <a:t>illustrates</a:t>
            </a:r>
            <a:r>
              <a:rPr lang="it-IT" dirty="0">
                <a:solidFill>
                  <a:schemeClr val="accent1">
                    <a:lumMod val="75000"/>
                  </a:schemeClr>
                </a:solidFill>
              </a:rPr>
              <a:t> </a:t>
            </a:r>
            <a:r>
              <a:rPr lang="it-IT" dirty="0" err="1">
                <a:solidFill>
                  <a:schemeClr val="accent1">
                    <a:lumMod val="75000"/>
                  </a:schemeClr>
                </a:solidFill>
              </a:rPr>
              <a:t>expected</a:t>
            </a:r>
            <a:r>
              <a:rPr lang="it-IT" dirty="0">
                <a:solidFill>
                  <a:schemeClr val="accent1">
                    <a:lumMod val="75000"/>
                  </a:schemeClr>
                </a:solidFill>
              </a:rPr>
              <a:t> </a:t>
            </a:r>
            <a:r>
              <a:rPr lang="it-IT" dirty="0" err="1">
                <a:solidFill>
                  <a:schemeClr val="accent1">
                    <a:lumMod val="75000"/>
                  </a:schemeClr>
                </a:solidFill>
              </a:rPr>
              <a:t>areas</a:t>
            </a:r>
            <a:r>
              <a:rPr lang="it-IT" dirty="0">
                <a:solidFill>
                  <a:schemeClr val="accent1">
                    <a:lumMod val="75000"/>
                  </a:schemeClr>
                </a:solidFill>
              </a:rPr>
              <a:t> to be </a:t>
            </a:r>
            <a:r>
              <a:rPr lang="it-IT" dirty="0" err="1">
                <a:solidFill>
                  <a:schemeClr val="accent1">
                    <a:lumMod val="75000"/>
                  </a:schemeClr>
                </a:solidFill>
              </a:rPr>
              <a:t>flooded</a:t>
            </a:r>
            <a:r>
              <a:rPr lang="it-IT" dirty="0">
                <a:solidFill>
                  <a:schemeClr val="accent1">
                    <a:lumMod val="75000"/>
                  </a:schemeClr>
                </a:solidFill>
              </a:rPr>
              <a:t> by the tsunami. The </a:t>
            </a:r>
            <a:r>
              <a:rPr lang="it-IT" dirty="0" err="1">
                <a:solidFill>
                  <a:schemeClr val="accent1">
                    <a:lumMod val="75000"/>
                  </a:schemeClr>
                </a:solidFill>
              </a:rPr>
              <a:t>result</a:t>
            </a:r>
            <a:r>
              <a:rPr lang="it-IT" dirty="0">
                <a:solidFill>
                  <a:schemeClr val="accent1">
                    <a:lumMod val="75000"/>
                  </a:schemeClr>
                </a:solidFill>
              </a:rPr>
              <a:t> of an </a:t>
            </a:r>
            <a:r>
              <a:rPr lang="it-IT" dirty="0" err="1">
                <a:solidFill>
                  <a:schemeClr val="accent1">
                    <a:lumMod val="75000"/>
                  </a:schemeClr>
                </a:solidFill>
              </a:rPr>
              <a:t>inundation</a:t>
            </a:r>
            <a:r>
              <a:rPr lang="it-IT" dirty="0">
                <a:solidFill>
                  <a:schemeClr val="accent1">
                    <a:lumMod val="75000"/>
                  </a:schemeClr>
                </a:solidFill>
              </a:rPr>
              <a:t> </a:t>
            </a:r>
            <a:r>
              <a:rPr lang="it-IT" dirty="0" err="1">
                <a:solidFill>
                  <a:schemeClr val="accent1">
                    <a:lumMod val="75000"/>
                  </a:schemeClr>
                </a:solidFill>
              </a:rPr>
              <a:t>modelling</a:t>
            </a:r>
            <a:r>
              <a:rPr lang="it-IT" dirty="0">
                <a:solidFill>
                  <a:schemeClr val="accent1">
                    <a:lumMod val="75000"/>
                  </a:schemeClr>
                </a:solidFill>
              </a:rPr>
              <a:t> </a:t>
            </a:r>
            <a:r>
              <a:rPr lang="it-IT" dirty="0" err="1">
                <a:solidFill>
                  <a:schemeClr val="accent1">
                    <a:lumMod val="75000"/>
                  </a:schemeClr>
                </a:solidFill>
              </a:rPr>
              <a:t>study</a:t>
            </a:r>
            <a:r>
              <a:rPr lang="it-IT" dirty="0">
                <a:solidFill>
                  <a:schemeClr val="accent1">
                    <a:lumMod val="75000"/>
                  </a:schemeClr>
                </a:solidFill>
              </a:rPr>
              <a:t> </a:t>
            </a:r>
            <a:r>
              <a:rPr lang="it-IT" dirty="0" err="1">
                <a:solidFill>
                  <a:schemeClr val="accent1">
                    <a:lumMod val="75000"/>
                  </a:schemeClr>
                </a:solidFill>
              </a:rPr>
              <a:t>is</a:t>
            </a:r>
            <a:r>
              <a:rPr lang="it-IT" dirty="0">
                <a:solidFill>
                  <a:schemeClr val="accent1">
                    <a:lumMod val="75000"/>
                  </a:schemeClr>
                </a:solidFill>
              </a:rPr>
              <a:t> the tsunami </a:t>
            </a:r>
            <a:r>
              <a:rPr lang="it-IT" dirty="0" err="1">
                <a:solidFill>
                  <a:schemeClr val="accent1">
                    <a:lumMod val="75000"/>
                  </a:schemeClr>
                </a:solidFill>
              </a:rPr>
              <a:t>inundation</a:t>
            </a:r>
            <a:r>
              <a:rPr lang="it-IT" dirty="0">
                <a:solidFill>
                  <a:schemeClr val="accent1">
                    <a:lumMod val="75000"/>
                  </a:schemeClr>
                </a:solidFill>
              </a:rPr>
              <a:t> </a:t>
            </a:r>
            <a:r>
              <a:rPr lang="it-IT" dirty="0" err="1">
                <a:solidFill>
                  <a:schemeClr val="accent1">
                    <a:lumMod val="75000"/>
                  </a:schemeClr>
                </a:solidFill>
              </a:rPr>
              <a:t>map</a:t>
            </a:r>
            <a:r>
              <a:rPr lang="it-IT" dirty="0">
                <a:solidFill>
                  <a:schemeClr val="accent1">
                    <a:lumMod val="75000"/>
                  </a:schemeClr>
                </a:solidFill>
              </a:rPr>
              <a:t> </a:t>
            </a:r>
            <a:r>
              <a:rPr lang="it-IT" dirty="0" err="1">
                <a:solidFill>
                  <a:schemeClr val="accent1">
                    <a:lumMod val="75000"/>
                  </a:schemeClr>
                </a:solidFill>
              </a:rPr>
              <a:t>depicting</a:t>
            </a:r>
            <a:r>
              <a:rPr lang="it-IT" dirty="0">
                <a:solidFill>
                  <a:schemeClr val="accent1">
                    <a:lumMod val="75000"/>
                  </a:schemeClr>
                </a:solidFill>
              </a:rPr>
              <a:t> the tsunami </a:t>
            </a:r>
            <a:r>
              <a:rPr lang="it-IT" dirty="0" err="1">
                <a:solidFill>
                  <a:schemeClr val="accent1">
                    <a:lumMod val="75000"/>
                  </a:schemeClr>
                </a:solidFill>
              </a:rPr>
              <a:t>hazard</a:t>
            </a:r>
            <a:r>
              <a:rPr lang="it-IT" dirty="0">
                <a:solidFill>
                  <a:schemeClr val="accent1">
                    <a:lumMod val="75000"/>
                  </a:schemeClr>
                </a:solidFill>
              </a:rPr>
              <a:t> zone. </a:t>
            </a:r>
          </a:p>
        </p:txBody>
      </p:sp>
    </p:spTree>
    <p:extLst>
      <p:ext uri="{BB962C8B-B14F-4D97-AF65-F5344CB8AC3E}">
        <p14:creationId xmlns:p14="http://schemas.microsoft.com/office/powerpoint/2010/main" val="32869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9" grpId="0" animBg="1"/>
      <p:bldP spid="11" grpId="0" animBg="1"/>
      <p:bldP spid="13" grpId="0" animBg="1"/>
      <p:bldP spid="14" grpId="0"/>
      <p:bldP spid="15" grpId="0"/>
      <p:bldP spid="16" grpId="0"/>
      <p:bldP spid="17" grpId="0"/>
      <p:bldP spid="18" grpId="0"/>
      <p:bldP spid="19" grpId="0"/>
      <p:bldP spid="20" grpId="0"/>
      <p:bldP spid="21" grpId="0"/>
      <p:bldP spid="22"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20</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altLang="it-IT" sz="2400" dirty="0">
                <a:solidFill>
                  <a:srgbClr val="FFFFFF"/>
                </a:solidFill>
              </a:rPr>
              <a:t>Tsunami Map Viewer – evacuation maps accessibility</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81000" y="753595"/>
            <a:ext cx="10082296" cy="5473891"/>
          </a:xfrm>
          <a:prstGeom prst="rect">
            <a:avLst/>
          </a:prstGeom>
          <a:noFill/>
          <a:ln w="9525">
            <a:noFill/>
            <a:miter lim="800000"/>
            <a:headEnd/>
            <a:tailEnd/>
          </a:ln>
        </p:spPr>
      </p:pic>
      <p:sp>
        <p:nvSpPr>
          <p:cNvPr id="7" name="Rettangolo 6"/>
          <p:cNvSpPr/>
          <p:nvPr/>
        </p:nvSpPr>
        <p:spPr>
          <a:xfrm>
            <a:off x="2106800" y="6010585"/>
            <a:ext cx="9143999" cy="338554"/>
          </a:xfrm>
          <a:prstGeom prst="rect">
            <a:avLst/>
          </a:prstGeom>
          <a:solidFill>
            <a:schemeClr val="accent1">
              <a:lumMod val="20000"/>
              <a:lumOff val="80000"/>
            </a:schemeClr>
          </a:solidFill>
          <a:ln>
            <a:solidFill>
              <a:srgbClr val="0070C0"/>
            </a:solidFill>
          </a:ln>
        </p:spPr>
        <p:txBody>
          <a:bodyPr wrap="square">
            <a:spAutoFit/>
          </a:bodyPr>
          <a:lstStyle/>
          <a:p>
            <a:pPr algn="ctr" defTabSz="457200">
              <a:spcAft>
                <a:spcPts val="600"/>
              </a:spcAft>
            </a:pPr>
            <a:r>
              <a:rPr lang="en-GB" sz="1600" dirty="0">
                <a:solidFill>
                  <a:prstClr val="black"/>
                </a:solidFill>
                <a:latin typeface="Helvetia"/>
                <a:ea typeface="Batang" panose="02030600000101010101" pitchFamily="18" charset="-127"/>
                <a:cs typeface="Times New Roman" panose="02020603050405020304" pitchFamily="18" charset="0"/>
              </a:rPr>
              <a:t>The alert zones are available at the link: </a:t>
            </a:r>
            <a:r>
              <a:rPr lang="en-GB" sz="1600" dirty="0">
                <a:solidFill>
                  <a:prstClr val="black"/>
                </a:solidFill>
                <a:latin typeface="Calibri"/>
                <a:hlinkClick r:id="rId4"/>
              </a:rPr>
              <a:t>http://sgi2.isprambiente.it/tsunamimap/</a:t>
            </a:r>
            <a:endParaRPr lang="en-GB"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490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21</a:t>
            </a:fld>
            <a:endParaRPr lang="en-US" dirty="0"/>
          </a:p>
        </p:txBody>
      </p:sp>
      <p:sp>
        <p:nvSpPr>
          <p:cNvPr id="5" name="CasellaDiTesto 4"/>
          <p:cNvSpPr txBox="1"/>
          <p:nvPr/>
        </p:nvSpPr>
        <p:spPr>
          <a:xfrm flipH="1">
            <a:off x="2789071" y="120521"/>
            <a:ext cx="9202917" cy="4770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altLang="it-IT" sz="2400" dirty="0">
                <a:solidFill>
                  <a:srgbClr val="FFFFFF"/>
                </a:solidFill>
              </a:rPr>
              <a:t>Tsunami Map </a:t>
            </a:r>
            <a:r>
              <a:rPr lang="en-GB" altLang="it-IT" sz="2500" dirty="0">
                <a:solidFill>
                  <a:srgbClr val="FFFFFF"/>
                </a:solidFill>
              </a:rPr>
              <a:t>Viewer</a:t>
            </a:r>
            <a:r>
              <a:rPr lang="en-GB" altLang="it-IT" sz="2400" dirty="0">
                <a:solidFill>
                  <a:srgbClr val="FFFFFF"/>
                </a:solidFill>
              </a:rPr>
              <a:t> – </a:t>
            </a:r>
            <a:r>
              <a:rPr lang="en-GB" altLang="it-IT" sz="2400" dirty="0" err="1" smtClean="0">
                <a:solidFill>
                  <a:srgbClr val="FFFFFF"/>
                </a:solidFill>
              </a:rPr>
              <a:t>SiAM</a:t>
            </a:r>
            <a:r>
              <a:rPr lang="en-GB" altLang="it-IT" sz="2400" dirty="0" smtClean="0">
                <a:solidFill>
                  <a:srgbClr val="FFFFFF"/>
                </a:solidFill>
              </a:rPr>
              <a:t> alert </a:t>
            </a:r>
            <a:r>
              <a:rPr lang="en-GB" altLang="it-IT" sz="2400" dirty="0">
                <a:solidFill>
                  <a:srgbClr val="FFFFFF"/>
                </a:solidFill>
              </a:rPr>
              <a:t>zones </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8" name="Gruppo 7"/>
          <p:cNvGrpSpPr/>
          <p:nvPr/>
        </p:nvGrpSpPr>
        <p:grpSpPr>
          <a:xfrm>
            <a:off x="666750" y="788380"/>
            <a:ext cx="11260150" cy="6016633"/>
            <a:chOff x="205168" y="661345"/>
            <a:chExt cx="11497894" cy="6143667"/>
          </a:xfrm>
        </p:grpSpPr>
        <p:pic>
          <p:nvPicPr>
            <p:cNvPr id="9" name="Immagine 8" descr="Schermata 2022-11-27 alle 10.16.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794" y="3812478"/>
              <a:ext cx="5543334" cy="2992534"/>
            </a:xfrm>
            <a:prstGeom prst="rect">
              <a:avLst/>
            </a:prstGeom>
          </p:spPr>
        </p:pic>
        <p:pic>
          <p:nvPicPr>
            <p:cNvPr id="10" name="Immagine 9" descr="Schermata 2022-11-27 alle 10.15.5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9727" y="661345"/>
              <a:ext cx="5543335" cy="2992535"/>
            </a:xfrm>
            <a:prstGeom prst="rect">
              <a:avLst/>
            </a:prstGeom>
          </p:spPr>
        </p:pic>
        <p:pic>
          <p:nvPicPr>
            <p:cNvPr id="11" name="Immagine 10" descr="Schermata 2022-11-27 alle 10.15.0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727" y="3812477"/>
              <a:ext cx="5543335" cy="2992534"/>
            </a:xfrm>
            <a:prstGeom prst="rect">
              <a:avLst/>
            </a:prstGeom>
          </p:spPr>
        </p:pic>
        <p:pic>
          <p:nvPicPr>
            <p:cNvPr id="12" name="Immagine 11" descr="Schermata 2022-11-27 alle 10.13.4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168" y="720183"/>
              <a:ext cx="5532197" cy="2991196"/>
            </a:xfrm>
            <a:prstGeom prst="rect">
              <a:avLst/>
            </a:prstGeom>
          </p:spPr>
        </p:pic>
        <p:grpSp>
          <p:nvGrpSpPr>
            <p:cNvPr id="13" name="Gruppo 12"/>
            <p:cNvGrpSpPr/>
            <p:nvPr/>
          </p:nvGrpSpPr>
          <p:grpSpPr>
            <a:xfrm>
              <a:off x="2677007" y="661345"/>
              <a:ext cx="7992672" cy="3488958"/>
              <a:chOff x="2677007" y="661345"/>
              <a:chExt cx="7992672" cy="3488958"/>
            </a:xfrm>
          </p:grpSpPr>
          <p:sp>
            <p:nvSpPr>
              <p:cNvPr id="19" name="CasellaDiTesto 18"/>
              <p:cNvSpPr txBox="1"/>
              <p:nvPr/>
            </p:nvSpPr>
            <p:spPr>
              <a:xfrm>
                <a:off x="9029849" y="661345"/>
                <a:ext cx="163983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prstClr val="white"/>
                    </a:solidFill>
                    <a:latin typeface="Calibri"/>
                    <a:ea typeface="Arial"/>
                    <a:cs typeface="Arial"/>
                    <a:sym typeface="Arial"/>
                  </a:rPr>
                  <a:t>Watch</a:t>
                </a:r>
                <a:r>
                  <a:rPr lang="it-IT" sz="1600" dirty="0">
                    <a:solidFill>
                      <a:prstClr val="white"/>
                    </a:solidFill>
                    <a:latin typeface="Arial"/>
                    <a:ea typeface="Arial"/>
                    <a:cs typeface="Arial"/>
                    <a:sym typeface="Arial"/>
                  </a:rPr>
                  <a:t> ---- zone 2</a:t>
                </a:r>
              </a:p>
            </p:txBody>
          </p:sp>
          <p:sp>
            <p:nvSpPr>
              <p:cNvPr id="20" name="CasellaDiTesto 19"/>
              <p:cNvSpPr txBox="1"/>
              <p:nvPr/>
            </p:nvSpPr>
            <p:spPr>
              <a:xfrm>
                <a:off x="2677007" y="720183"/>
                <a:ext cx="161227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err="1">
                    <a:solidFill>
                      <a:srgbClr val="FFFFFF"/>
                    </a:solidFill>
                    <a:latin typeface="Calibri"/>
                    <a:ea typeface="Arial"/>
                    <a:cs typeface="Arial"/>
                    <a:sym typeface="Arial"/>
                  </a:rPr>
                  <a:t>Advisory</a:t>
                </a:r>
                <a:r>
                  <a:rPr lang="it-IT" sz="1600" dirty="0">
                    <a:solidFill>
                      <a:srgbClr val="FFFFFF"/>
                    </a:solidFill>
                    <a:latin typeface="Calibri"/>
                    <a:ea typeface="Arial"/>
                    <a:cs typeface="Arial"/>
                    <a:sym typeface="Arial"/>
                  </a:rPr>
                  <a:t>----zone 1</a:t>
                </a:r>
              </a:p>
            </p:txBody>
          </p:sp>
          <p:sp>
            <p:nvSpPr>
              <p:cNvPr id="21" name="CasellaDiTesto 20"/>
              <p:cNvSpPr txBox="1"/>
              <p:nvPr/>
            </p:nvSpPr>
            <p:spPr>
              <a:xfrm>
                <a:off x="9029849" y="3811751"/>
                <a:ext cx="107529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srgbClr val="FFFFFF"/>
                    </a:solidFill>
                    <a:latin typeface="Calibri"/>
                    <a:ea typeface="Arial"/>
                    <a:cs typeface="Arial"/>
                    <a:sym typeface="Arial"/>
                  </a:rPr>
                  <a:t>Single zone </a:t>
                </a:r>
              </a:p>
            </p:txBody>
          </p:sp>
          <p:sp>
            <p:nvSpPr>
              <p:cNvPr id="22" name="CasellaDiTesto 21"/>
              <p:cNvSpPr txBox="1"/>
              <p:nvPr/>
            </p:nvSpPr>
            <p:spPr>
              <a:xfrm>
                <a:off x="2677007" y="3811751"/>
                <a:ext cx="185503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srgbClr val="FFFFFF"/>
                    </a:solidFill>
                    <a:latin typeface="Calibri"/>
                    <a:ea typeface="Arial"/>
                    <a:cs typeface="Arial"/>
                    <a:sym typeface="Arial"/>
                  </a:rPr>
                  <a:t>Watch  and  </a:t>
                </a:r>
                <a:r>
                  <a:rPr lang="it-IT" sz="1600" dirty="0" err="1">
                    <a:solidFill>
                      <a:srgbClr val="FFFFFF"/>
                    </a:solidFill>
                    <a:latin typeface="Calibri"/>
                    <a:ea typeface="Arial"/>
                    <a:cs typeface="Arial"/>
                    <a:sym typeface="Arial"/>
                  </a:rPr>
                  <a:t>Advisory</a:t>
                </a:r>
                <a:endParaRPr lang="it-IT" sz="1600" dirty="0">
                  <a:solidFill>
                    <a:srgbClr val="FFFFFF"/>
                  </a:solidFill>
                  <a:latin typeface="Calibri"/>
                  <a:ea typeface="Arial"/>
                  <a:cs typeface="Arial"/>
                  <a:sym typeface="Arial"/>
                </a:endParaRPr>
              </a:p>
            </p:txBody>
          </p:sp>
        </p:grpSp>
        <p:grpSp>
          <p:nvGrpSpPr>
            <p:cNvPr id="14" name="Gruppo 13"/>
            <p:cNvGrpSpPr/>
            <p:nvPr/>
          </p:nvGrpSpPr>
          <p:grpSpPr>
            <a:xfrm>
              <a:off x="1761757" y="3298452"/>
              <a:ext cx="6639699" cy="3498049"/>
              <a:chOff x="1761757" y="3298452"/>
              <a:chExt cx="6639699" cy="3498049"/>
            </a:xfrm>
          </p:grpSpPr>
          <p:sp>
            <p:nvSpPr>
              <p:cNvPr id="15" name="CasellaDiTesto 14"/>
              <p:cNvSpPr txBox="1"/>
              <p:nvPr/>
            </p:nvSpPr>
            <p:spPr>
              <a:xfrm>
                <a:off x="7617930" y="6457949"/>
                <a:ext cx="78352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srgbClr val="FFFFFF"/>
                    </a:solidFill>
                    <a:latin typeface="Calibri"/>
                    <a:ea typeface="Arial"/>
                    <a:cs typeface="Arial"/>
                    <a:sym typeface="Arial"/>
                  </a:rPr>
                  <a:t>Messina</a:t>
                </a:r>
              </a:p>
            </p:txBody>
          </p:sp>
          <p:sp>
            <p:nvSpPr>
              <p:cNvPr id="16" name="CasellaDiTesto 15"/>
              <p:cNvSpPr txBox="1"/>
              <p:nvPr/>
            </p:nvSpPr>
            <p:spPr>
              <a:xfrm>
                <a:off x="1761757" y="6457949"/>
                <a:ext cx="78352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srgbClr val="FFFFFF"/>
                    </a:solidFill>
                    <a:latin typeface="Calibri"/>
                    <a:ea typeface="Arial"/>
                    <a:cs typeface="Arial"/>
                    <a:sym typeface="Arial"/>
                  </a:rPr>
                  <a:t>Messina</a:t>
                </a:r>
              </a:p>
            </p:txBody>
          </p:sp>
          <p:sp>
            <p:nvSpPr>
              <p:cNvPr id="17" name="CasellaDiTesto 16"/>
              <p:cNvSpPr txBox="1"/>
              <p:nvPr/>
            </p:nvSpPr>
            <p:spPr>
              <a:xfrm>
                <a:off x="2702892" y="3315328"/>
                <a:ext cx="78352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srgbClr val="FFFFFF"/>
                    </a:solidFill>
                    <a:latin typeface="Calibri"/>
                    <a:ea typeface="Arial"/>
                    <a:cs typeface="Arial"/>
                    <a:sym typeface="Arial"/>
                  </a:rPr>
                  <a:t>Messina</a:t>
                </a:r>
              </a:p>
            </p:txBody>
          </p:sp>
          <p:sp>
            <p:nvSpPr>
              <p:cNvPr id="18" name="CasellaDiTesto 17"/>
              <p:cNvSpPr txBox="1"/>
              <p:nvPr/>
            </p:nvSpPr>
            <p:spPr>
              <a:xfrm>
                <a:off x="7617930" y="3298452"/>
                <a:ext cx="78352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srgbClr val="FFFFFF"/>
                    </a:solidFill>
                    <a:latin typeface="Calibri"/>
                    <a:ea typeface="Arial"/>
                    <a:cs typeface="Arial"/>
                    <a:sym typeface="Arial"/>
                  </a:rPr>
                  <a:t>Messina</a:t>
                </a:r>
              </a:p>
            </p:txBody>
          </p:sp>
        </p:grpSp>
      </p:grpSp>
    </p:spTree>
    <p:extLst>
      <p:ext uri="{BB962C8B-B14F-4D97-AF65-F5344CB8AC3E}">
        <p14:creationId xmlns:p14="http://schemas.microsoft.com/office/powerpoint/2010/main" val="833007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22</a:t>
            </a:fld>
            <a:endParaRPr lang="en-US" dirty="0"/>
          </a:p>
        </p:txBody>
      </p:sp>
      <p:sp>
        <p:nvSpPr>
          <p:cNvPr id="5" name="CasellaDiTesto 4"/>
          <p:cNvSpPr txBox="1"/>
          <p:nvPr/>
        </p:nvSpPr>
        <p:spPr>
          <a:xfrm flipH="1">
            <a:off x="2789071" y="120521"/>
            <a:ext cx="9202917" cy="4770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altLang="it-IT" sz="2400" dirty="0">
                <a:solidFill>
                  <a:srgbClr val="FFFFFF"/>
                </a:solidFill>
              </a:rPr>
              <a:t>Tsunami Map </a:t>
            </a:r>
            <a:r>
              <a:rPr lang="en-GB" altLang="it-IT" sz="2500" dirty="0">
                <a:solidFill>
                  <a:srgbClr val="FFFFFF"/>
                </a:solidFill>
              </a:rPr>
              <a:t>Viewer</a:t>
            </a:r>
            <a:r>
              <a:rPr lang="en-GB" altLang="it-IT" sz="2400" dirty="0">
                <a:solidFill>
                  <a:srgbClr val="FFFFFF"/>
                </a:solidFill>
              </a:rPr>
              <a:t> – </a:t>
            </a:r>
            <a:r>
              <a:rPr lang="en-GB" altLang="it-IT" sz="2400" dirty="0" err="1" smtClean="0">
                <a:solidFill>
                  <a:srgbClr val="FFFFFF"/>
                </a:solidFill>
              </a:rPr>
              <a:t>SiAM</a:t>
            </a:r>
            <a:r>
              <a:rPr lang="en-GB" altLang="it-IT" sz="2400" dirty="0" smtClean="0">
                <a:solidFill>
                  <a:srgbClr val="FFFFFF"/>
                </a:solidFill>
              </a:rPr>
              <a:t> alert </a:t>
            </a:r>
            <a:r>
              <a:rPr lang="en-GB" altLang="it-IT" sz="2400" dirty="0">
                <a:solidFill>
                  <a:srgbClr val="FFFFFF"/>
                </a:solidFill>
              </a:rPr>
              <a:t>zones </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23" name="Gruppo 22"/>
          <p:cNvGrpSpPr/>
          <p:nvPr/>
        </p:nvGrpSpPr>
        <p:grpSpPr>
          <a:xfrm>
            <a:off x="7239000" y="3621856"/>
            <a:ext cx="4317999" cy="2697052"/>
            <a:chOff x="6334655" y="3772977"/>
            <a:chExt cx="4940196" cy="3085681"/>
          </a:xfrm>
        </p:grpSpPr>
        <p:pic>
          <p:nvPicPr>
            <p:cNvPr id="24" name="Picture 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334655" y="3810846"/>
              <a:ext cx="4940196" cy="3047812"/>
            </a:xfrm>
            <a:prstGeom prst="rect">
              <a:avLst/>
            </a:prstGeom>
            <a:noFill/>
            <a:ln w="9525">
              <a:noFill/>
              <a:miter lim="800000"/>
              <a:headEnd/>
              <a:tailEnd/>
            </a:ln>
          </p:spPr>
        </p:pic>
        <p:sp>
          <p:nvSpPr>
            <p:cNvPr id="25" name="CasellaDiTesto 24"/>
            <p:cNvSpPr txBox="1"/>
            <p:nvPr/>
          </p:nvSpPr>
          <p:spPr>
            <a:xfrm>
              <a:off x="8602786" y="3772977"/>
              <a:ext cx="107529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prstClr val="white"/>
                  </a:solidFill>
                  <a:latin typeface="Calibri"/>
                  <a:ea typeface="Arial"/>
                  <a:cs typeface="Arial"/>
                  <a:sym typeface="Arial"/>
                </a:rPr>
                <a:t>Single zone </a:t>
              </a:r>
            </a:p>
          </p:txBody>
        </p:sp>
      </p:grpSp>
      <p:grpSp>
        <p:nvGrpSpPr>
          <p:cNvPr id="26" name="Gruppo 25"/>
          <p:cNvGrpSpPr/>
          <p:nvPr/>
        </p:nvGrpSpPr>
        <p:grpSpPr>
          <a:xfrm>
            <a:off x="6386447" y="730250"/>
            <a:ext cx="4382396" cy="2857500"/>
            <a:chOff x="6334656" y="603416"/>
            <a:chExt cx="4940196" cy="3221209"/>
          </a:xfrm>
        </p:grpSpPr>
        <p:pic>
          <p:nvPicPr>
            <p:cNvPr id="27"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334656" y="662114"/>
              <a:ext cx="4940196" cy="3162511"/>
            </a:xfrm>
            <a:prstGeom prst="rect">
              <a:avLst/>
            </a:prstGeom>
            <a:noFill/>
            <a:ln w="9525">
              <a:noFill/>
              <a:miter lim="800000"/>
              <a:headEnd/>
              <a:tailEnd/>
            </a:ln>
          </p:spPr>
        </p:pic>
        <p:sp>
          <p:nvSpPr>
            <p:cNvPr id="28" name="CasellaDiTesto 27"/>
            <p:cNvSpPr txBox="1"/>
            <p:nvPr/>
          </p:nvSpPr>
          <p:spPr>
            <a:xfrm>
              <a:off x="8208792" y="603416"/>
              <a:ext cx="163983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prstClr val="white"/>
                  </a:solidFill>
                  <a:latin typeface="Calibri"/>
                  <a:ea typeface="Arial"/>
                  <a:cs typeface="Arial"/>
                  <a:sym typeface="Arial"/>
                </a:rPr>
                <a:t>Watch</a:t>
              </a:r>
              <a:r>
                <a:rPr lang="it-IT" sz="1600" dirty="0">
                  <a:solidFill>
                    <a:prstClr val="white"/>
                  </a:solidFill>
                  <a:latin typeface="Arial"/>
                  <a:ea typeface="Arial"/>
                  <a:cs typeface="Arial"/>
                  <a:sym typeface="Arial"/>
                </a:rPr>
                <a:t> ---- zone 2</a:t>
              </a:r>
            </a:p>
          </p:txBody>
        </p:sp>
      </p:grpSp>
      <p:grpSp>
        <p:nvGrpSpPr>
          <p:cNvPr id="29" name="Gruppo 28"/>
          <p:cNvGrpSpPr/>
          <p:nvPr/>
        </p:nvGrpSpPr>
        <p:grpSpPr>
          <a:xfrm>
            <a:off x="539750" y="797225"/>
            <a:ext cx="4381421" cy="2742900"/>
            <a:chOff x="828160" y="653688"/>
            <a:chExt cx="4899721" cy="3067371"/>
          </a:xfrm>
        </p:grpSpPr>
        <p:pic>
          <p:nvPicPr>
            <p:cNvPr id="30"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828160" y="662113"/>
              <a:ext cx="4899721" cy="3058946"/>
            </a:xfrm>
            <a:prstGeom prst="rect">
              <a:avLst/>
            </a:prstGeom>
            <a:noFill/>
            <a:ln w="9525">
              <a:noFill/>
              <a:miter lim="800000"/>
              <a:headEnd/>
              <a:tailEnd/>
            </a:ln>
          </p:spPr>
        </p:pic>
        <p:sp>
          <p:nvSpPr>
            <p:cNvPr id="31" name="CasellaDiTesto 30"/>
            <p:cNvSpPr txBox="1"/>
            <p:nvPr/>
          </p:nvSpPr>
          <p:spPr>
            <a:xfrm>
              <a:off x="3033029" y="653688"/>
              <a:ext cx="161227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err="1">
                  <a:solidFill>
                    <a:prstClr val="white"/>
                  </a:solidFill>
                  <a:latin typeface="Calibri"/>
                  <a:ea typeface="Arial"/>
                  <a:cs typeface="Arial"/>
                  <a:sym typeface="Arial"/>
                </a:rPr>
                <a:t>Advisory</a:t>
              </a:r>
              <a:r>
                <a:rPr lang="it-IT" sz="1600" dirty="0">
                  <a:solidFill>
                    <a:prstClr val="white"/>
                  </a:solidFill>
                  <a:latin typeface="Calibri"/>
                  <a:ea typeface="Arial"/>
                  <a:cs typeface="Arial"/>
                  <a:sym typeface="Arial"/>
                </a:rPr>
                <a:t>----zone 1</a:t>
              </a:r>
            </a:p>
          </p:txBody>
        </p:sp>
      </p:grpSp>
      <p:grpSp>
        <p:nvGrpSpPr>
          <p:cNvPr id="32" name="Gruppo 31"/>
          <p:cNvGrpSpPr/>
          <p:nvPr/>
        </p:nvGrpSpPr>
        <p:grpSpPr>
          <a:xfrm>
            <a:off x="2031999" y="3588877"/>
            <a:ext cx="4203881" cy="2720320"/>
            <a:chOff x="216736" y="3552145"/>
            <a:chExt cx="4956235" cy="3207166"/>
          </a:xfrm>
        </p:grpSpPr>
        <p:pic>
          <p:nvPicPr>
            <p:cNvPr id="33" name="Picture 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216736" y="3585120"/>
              <a:ext cx="4956235" cy="3174191"/>
            </a:xfrm>
            <a:prstGeom prst="rect">
              <a:avLst/>
            </a:prstGeom>
            <a:noFill/>
            <a:ln w="9525">
              <a:noFill/>
              <a:miter lim="800000"/>
              <a:headEnd/>
              <a:tailEnd/>
            </a:ln>
          </p:spPr>
        </p:pic>
        <p:sp>
          <p:nvSpPr>
            <p:cNvPr id="34" name="CasellaDiTesto 33"/>
            <p:cNvSpPr txBox="1"/>
            <p:nvPr/>
          </p:nvSpPr>
          <p:spPr>
            <a:xfrm>
              <a:off x="2839619" y="3552145"/>
              <a:ext cx="185503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it-IT" sz="1600" dirty="0">
                  <a:solidFill>
                    <a:prstClr val="white"/>
                  </a:solidFill>
                  <a:latin typeface="Calibri"/>
                  <a:ea typeface="Arial"/>
                  <a:cs typeface="Arial"/>
                  <a:sym typeface="Arial"/>
                </a:rPr>
                <a:t>Watch  and  </a:t>
              </a:r>
              <a:r>
                <a:rPr lang="it-IT" sz="1600" dirty="0" err="1">
                  <a:solidFill>
                    <a:prstClr val="white"/>
                  </a:solidFill>
                  <a:latin typeface="Calibri"/>
                  <a:ea typeface="Arial"/>
                  <a:cs typeface="Arial"/>
                  <a:sym typeface="Arial"/>
                </a:rPr>
                <a:t>Advisory</a:t>
              </a:r>
              <a:endParaRPr lang="it-IT" sz="1600" dirty="0">
                <a:solidFill>
                  <a:prstClr val="white"/>
                </a:solidFill>
                <a:latin typeface="Calibri"/>
                <a:ea typeface="Arial"/>
                <a:cs typeface="Arial"/>
                <a:sym typeface="Arial"/>
              </a:endParaRPr>
            </a:p>
          </p:txBody>
        </p:sp>
      </p:grpSp>
    </p:spTree>
    <p:extLst>
      <p:ext uri="{BB962C8B-B14F-4D97-AF65-F5344CB8AC3E}">
        <p14:creationId xmlns:p14="http://schemas.microsoft.com/office/powerpoint/2010/main" val="1010518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23</a:t>
            </a:fld>
            <a:endParaRPr lang="en-US" dirty="0"/>
          </a:p>
        </p:txBody>
      </p:sp>
      <p:sp>
        <p:nvSpPr>
          <p:cNvPr id="5" name="CasellaDiTesto 4"/>
          <p:cNvSpPr txBox="1"/>
          <p:nvPr/>
        </p:nvSpPr>
        <p:spPr>
          <a:xfrm flipH="1">
            <a:off x="2789071" y="120521"/>
            <a:ext cx="9202917" cy="4770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it-IT" altLang="it-IT" sz="2400" dirty="0">
                <a:solidFill>
                  <a:srgbClr val="FFFFFF"/>
                </a:solidFill>
              </a:rPr>
              <a:t>Tsunami </a:t>
            </a:r>
            <a:r>
              <a:rPr lang="it-IT" altLang="it-IT" sz="2400" dirty="0" err="1">
                <a:solidFill>
                  <a:srgbClr val="FFFFFF"/>
                </a:solidFill>
              </a:rPr>
              <a:t>Map</a:t>
            </a:r>
            <a:r>
              <a:rPr lang="it-IT" altLang="it-IT" sz="2400" dirty="0">
                <a:solidFill>
                  <a:srgbClr val="FFFFFF"/>
                </a:solidFill>
              </a:rPr>
              <a:t> Viewer – information, </a:t>
            </a:r>
            <a:r>
              <a:rPr lang="en-GB" altLang="it-IT" sz="2400" dirty="0">
                <a:solidFill>
                  <a:srgbClr val="FFFFFF"/>
                </a:solidFill>
              </a:rPr>
              <a:t>web services and download</a:t>
            </a:r>
            <a:endParaRPr lang="it-IT" altLang="it-IT" sz="2400" dirty="0">
              <a:solidFill>
                <a:srgbClr val="FFFFFF"/>
              </a:solidFill>
            </a:endParaRP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pic>
        <p:nvPicPr>
          <p:cNvPr id="19" name="Immagine 18" descr="Schermata 2022-11-27 alle 09.31.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0" y="797887"/>
            <a:ext cx="9985375" cy="5406792"/>
          </a:xfrm>
          <a:prstGeom prst="rect">
            <a:avLst/>
          </a:prstGeom>
        </p:spPr>
      </p:pic>
      <p:pic>
        <p:nvPicPr>
          <p:cNvPr id="2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85195" y="1539054"/>
            <a:ext cx="3415592" cy="3189118"/>
          </a:xfrm>
          <a:prstGeom prst="rect">
            <a:avLst/>
          </a:prstGeom>
          <a:noFill/>
          <a:ln w="9525">
            <a:noFill/>
            <a:miter lim="800000"/>
            <a:headEnd/>
            <a:tailEnd/>
          </a:ln>
        </p:spPr>
      </p:pic>
      <p:pic>
        <p:nvPicPr>
          <p:cNvPr id="21" name="Immagine 20" descr="Schermata 2021-12-11 alle 10.55.2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3398" y="2850674"/>
            <a:ext cx="3392898" cy="3040770"/>
          </a:xfrm>
          <a:prstGeom prst="rect">
            <a:avLst/>
          </a:prstGeom>
        </p:spPr>
      </p:pic>
    </p:spTree>
    <p:extLst>
      <p:ext uri="{BB962C8B-B14F-4D97-AF65-F5344CB8AC3E}">
        <p14:creationId xmlns:p14="http://schemas.microsoft.com/office/powerpoint/2010/main" val="1302663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24</a:t>
            </a:fld>
            <a:endParaRPr lang="en-US" dirty="0"/>
          </a:p>
        </p:txBody>
      </p:sp>
      <p:sp>
        <p:nvSpPr>
          <p:cNvPr id="5" name="CasellaDiTesto 4"/>
          <p:cNvSpPr txBox="1"/>
          <p:nvPr/>
        </p:nvSpPr>
        <p:spPr>
          <a:xfrm flipH="1">
            <a:off x="2789071" y="120521"/>
            <a:ext cx="9202917" cy="4770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it-IT" altLang="it-IT" sz="2400" dirty="0">
                <a:solidFill>
                  <a:srgbClr val="FFFFFF"/>
                </a:solidFill>
              </a:rPr>
              <a:t>Tsunami </a:t>
            </a:r>
            <a:r>
              <a:rPr lang="it-IT" altLang="it-IT" sz="2400" dirty="0" err="1">
                <a:solidFill>
                  <a:srgbClr val="FFFFFF"/>
                </a:solidFill>
              </a:rPr>
              <a:t>Map</a:t>
            </a:r>
            <a:r>
              <a:rPr lang="it-IT" altLang="it-IT" sz="2400" dirty="0">
                <a:solidFill>
                  <a:srgbClr val="FFFFFF"/>
                </a:solidFill>
              </a:rPr>
              <a:t> Viewer – download </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374" y="872455"/>
            <a:ext cx="6063993" cy="4105221"/>
          </a:xfrm>
          <a:prstGeom prst="rect">
            <a:avLst/>
          </a:prstGeom>
          <a:noFill/>
          <a:ln w="9525">
            <a:noFill/>
            <a:miter lim="800000"/>
            <a:headEnd/>
            <a:tailEnd/>
          </a:ln>
        </p:spPr>
      </p:pic>
      <p:sp>
        <p:nvSpPr>
          <p:cNvPr id="9" name="Rettangolo 8"/>
          <p:cNvSpPr/>
          <p:nvPr/>
        </p:nvSpPr>
        <p:spPr>
          <a:xfrm>
            <a:off x="272051" y="5097483"/>
            <a:ext cx="7192995" cy="584776"/>
          </a:xfrm>
          <a:prstGeom prst="rect">
            <a:avLst/>
          </a:prstGeom>
        </p:spPr>
        <p:txBody>
          <a:bodyPr wrap="none">
            <a:spAutoFit/>
          </a:bodyPr>
          <a:lstStyle/>
          <a:p>
            <a:pPr defTabSz="457200"/>
            <a:r>
              <a:rPr lang="it-IT" sz="3200" dirty="0" err="1">
                <a:solidFill>
                  <a:schemeClr val="accent1">
                    <a:lumMod val="75000"/>
                  </a:schemeClr>
                </a:solidFill>
                <a:latin typeface="Calibri"/>
              </a:rPr>
              <a:t>https</a:t>
            </a:r>
            <a:r>
              <a:rPr lang="it-IT" sz="3200" dirty="0">
                <a:solidFill>
                  <a:schemeClr val="accent1">
                    <a:lumMod val="75000"/>
                  </a:schemeClr>
                </a:solidFill>
                <a:latin typeface="Calibri"/>
              </a:rPr>
              <a:t>://</a:t>
            </a:r>
            <a:r>
              <a:rPr lang="it-IT" sz="3200" dirty="0" err="1">
                <a:solidFill>
                  <a:schemeClr val="accent1">
                    <a:lumMod val="75000"/>
                  </a:schemeClr>
                </a:solidFill>
                <a:latin typeface="Calibri"/>
              </a:rPr>
              <a:t>sgi.isprambiente.it</a:t>
            </a:r>
            <a:r>
              <a:rPr lang="it-IT" sz="3200" dirty="0">
                <a:solidFill>
                  <a:schemeClr val="accent1">
                    <a:lumMod val="75000"/>
                  </a:schemeClr>
                </a:solidFill>
                <a:latin typeface="Calibri"/>
              </a:rPr>
              <a:t>/</a:t>
            </a:r>
            <a:r>
              <a:rPr lang="it-IT" sz="3200" dirty="0" err="1">
                <a:solidFill>
                  <a:schemeClr val="accent1">
                    <a:lumMod val="75000"/>
                  </a:schemeClr>
                </a:solidFill>
                <a:latin typeface="Calibri"/>
              </a:rPr>
              <a:t>tsunamiweb</a:t>
            </a:r>
            <a:r>
              <a:rPr lang="it-IT" sz="3200" dirty="0">
                <a:solidFill>
                  <a:schemeClr val="accent1">
                    <a:lumMod val="75000"/>
                  </a:schemeClr>
                </a:solidFill>
                <a:latin typeface="Calibri"/>
              </a:rPr>
              <a:t>/</a:t>
            </a:r>
          </a:p>
        </p:txBody>
      </p:sp>
      <p:grpSp>
        <p:nvGrpSpPr>
          <p:cNvPr id="10" name="Gruppo 9"/>
          <p:cNvGrpSpPr/>
          <p:nvPr/>
        </p:nvGrpSpPr>
        <p:grpSpPr>
          <a:xfrm>
            <a:off x="6315521" y="825500"/>
            <a:ext cx="4029495" cy="2558144"/>
            <a:chOff x="221182" y="797459"/>
            <a:chExt cx="7349414" cy="4665810"/>
          </a:xfrm>
        </p:grpSpPr>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182" y="797459"/>
              <a:ext cx="7349414" cy="4665810"/>
            </a:xfrm>
            <a:prstGeom prst="rect">
              <a:avLst/>
            </a:prstGeom>
            <a:noFill/>
            <a:ln w="9525">
              <a:noFill/>
              <a:miter lim="800000"/>
              <a:headEnd/>
              <a:tailEnd/>
            </a:ln>
          </p:spPr>
        </p:pic>
        <p:sp>
          <p:nvSpPr>
            <p:cNvPr id="12" name="Rettangolo 11"/>
            <p:cNvSpPr/>
            <p:nvPr/>
          </p:nvSpPr>
          <p:spPr>
            <a:xfrm>
              <a:off x="2456506" y="1881356"/>
              <a:ext cx="1388963" cy="673626"/>
            </a:xfrm>
            <a:prstGeom prst="rect">
              <a:avLst/>
            </a:prstGeom>
          </p:spPr>
          <p:txBody>
            <a:bodyPr wrap="square">
              <a:spAutoFit/>
            </a:bodyPr>
            <a:lstStyle/>
            <a:p>
              <a:pPr defTabSz="457200"/>
              <a:r>
                <a:rPr lang="en-GB" dirty="0">
                  <a:solidFill>
                    <a:prstClr val="black"/>
                  </a:solidFill>
                  <a:latin typeface="Calibri"/>
                </a:rPr>
                <a:t>Login </a:t>
              </a:r>
              <a:endParaRPr lang="it-IT" dirty="0">
                <a:solidFill>
                  <a:prstClr val="black"/>
                </a:solidFill>
                <a:latin typeface="Calibri"/>
              </a:endParaRPr>
            </a:p>
          </p:txBody>
        </p:sp>
      </p:grpSp>
      <p:pic>
        <p:nvPicPr>
          <p:cNvPr id="14" name="Immagine 13" descr="Schermata 2022-11-27 alle 09.23.3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9000" y="2929235"/>
            <a:ext cx="4892710" cy="3309639"/>
          </a:xfrm>
          <a:prstGeom prst="rect">
            <a:avLst/>
          </a:prstGeom>
        </p:spPr>
      </p:pic>
    </p:spTree>
    <p:extLst>
      <p:ext uri="{BB962C8B-B14F-4D97-AF65-F5344CB8AC3E}">
        <p14:creationId xmlns:p14="http://schemas.microsoft.com/office/powerpoint/2010/main" val="333610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25</a:t>
            </a:fld>
            <a:endParaRPr lang="en-US" dirty="0"/>
          </a:p>
        </p:txBody>
      </p:sp>
      <p:sp>
        <p:nvSpPr>
          <p:cNvPr id="5" name="CasellaDiTesto 4"/>
          <p:cNvSpPr txBox="1"/>
          <p:nvPr/>
        </p:nvSpPr>
        <p:spPr>
          <a:xfrm flipH="1">
            <a:off x="2789071" y="120521"/>
            <a:ext cx="9202917" cy="4770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kern="0" dirty="0">
                <a:solidFill>
                  <a:schemeClr val="bg1"/>
                </a:solidFill>
              </a:rPr>
              <a:t>Future goals: improving inundation maps </a:t>
            </a:r>
            <a:endParaRPr lang="en-GB" sz="2000" kern="0" dirty="0">
              <a:solidFill>
                <a:schemeClr val="bg1"/>
              </a:solidFill>
            </a:endParaRP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grpSp>
        <p:nvGrpSpPr>
          <p:cNvPr id="14" name="Gruppo 13"/>
          <p:cNvGrpSpPr/>
          <p:nvPr/>
        </p:nvGrpSpPr>
        <p:grpSpPr>
          <a:xfrm>
            <a:off x="899415" y="967295"/>
            <a:ext cx="8872946" cy="5158526"/>
            <a:chOff x="271054" y="776794"/>
            <a:chExt cx="8872946" cy="5158526"/>
          </a:xfrm>
        </p:grpSpPr>
        <p:sp>
          <p:nvSpPr>
            <p:cNvPr id="15" name="CasellaDiTesto 14"/>
            <p:cNvSpPr txBox="1"/>
            <p:nvPr/>
          </p:nvSpPr>
          <p:spPr>
            <a:xfrm>
              <a:off x="284760" y="2242001"/>
              <a:ext cx="3807010" cy="3693319"/>
            </a:xfrm>
            <a:prstGeom prst="rect">
              <a:avLst/>
            </a:prstGeom>
            <a:noFill/>
          </p:spPr>
          <p:txBody>
            <a:bodyPr wrap="square" rtlCol="0">
              <a:spAutoFit/>
            </a:bodyPr>
            <a:lstStyle/>
            <a:p>
              <a:pPr defTabSz="457200"/>
              <a:r>
                <a:rPr lang="en-GB" b="1" kern="0" dirty="0">
                  <a:solidFill>
                    <a:srgbClr val="C00000"/>
                  </a:solidFill>
                  <a:latin typeface="Calibri"/>
                  <a:ea typeface="Calibri"/>
                  <a:cs typeface="Calibri"/>
                </a:rPr>
                <a:t>Availability of new input data</a:t>
              </a:r>
            </a:p>
            <a:p>
              <a:pPr defTabSz="457200"/>
              <a:endParaRPr lang="en-GB" dirty="0">
                <a:solidFill>
                  <a:prstClr val="black"/>
                </a:solidFill>
                <a:latin typeface="Calibri"/>
              </a:endParaRPr>
            </a:p>
            <a:p>
              <a:pPr marL="285750" indent="-285750" defTabSz="457200">
                <a:buFont typeface="Wingdings" charset="2"/>
                <a:buChar char="q"/>
              </a:pPr>
              <a:r>
                <a:rPr lang="en-GB" dirty="0">
                  <a:solidFill>
                    <a:prstClr val="black"/>
                  </a:solidFill>
                  <a:latin typeface="Calibri"/>
                </a:rPr>
                <a:t>High resolution DTM coverage</a:t>
              </a:r>
            </a:p>
            <a:p>
              <a:pPr marL="285750" indent="-285750" defTabSz="457200">
                <a:buFont typeface="Wingdings" charset="2"/>
                <a:buChar char="q"/>
              </a:pPr>
              <a:r>
                <a:rPr lang="en-GB" dirty="0">
                  <a:solidFill>
                    <a:prstClr val="black"/>
                  </a:solidFill>
                  <a:latin typeface="Calibri"/>
                </a:rPr>
                <a:t>Increase of LIDAR data coverage through new acquisition</a:t>
              </a:r>
            </a:p>
            <a:p>
              <a:pPr marL="285750" indent="-285750" defTabSz="457200">
                <a:buFont typeface="Wingdings" charset="2"/>
                <a:buChar char="q"/>
              </a:pPr>
              <a:r>
                <a:rPr lang="en-GB" dirty="0">
                  <a:solidFill>
                    <a:prstClr val="black"/>
                  </a:solidFill>
                  <a:latin typeface="Calibri"/>
                </a:rPr>
                <a:t>Updating data on coast line and river network</a:t>
              </a:r>
            </a:p>
            <a:p>
              <a:pPr marL="285750" indent="-285750" defTabSz="457200">
                <a:buFont typeface="Wingdings" charset="2"/>
                <a:buChar char="q"/>
              </a:pPr>
              <a:r>
                <a:rPr lang="en-GB" dirty="0">
                  <a:solidFill>
                    <a:prstClr val="black"/>
                  </a:solidFill>
                  <a:latin typeface="Calibri"/>
                </a:rPr>
                <a:t>Detailed coastal bathymetry data</a:t>
              </a:r>
            </a:p>
            <a:p>
              <a:pPr marL="285750" indent="-285750" defTabSz="457200">
                <a:buFont typeface="Wingdings" charset="2"/>
                <a:buChar char="q"/>
              </a:pPr>
              <a:r>
                <a:rPr lang="en-GB" dirty="0">
                  <a:solidFill>
                    <a:prstClr val="black"/>
                  </a:solidFill>
                  <a:latin typeface="Calibri"/>
                </a:rPr>
                <a:t>Detailed 3D data on coastal protection works, easy to flow ways, etc.</a:t>
              </a:r>
            </a:p>
            <a:p>
              <a:pPr defTabSz="457200"/>
              <a:endParaRPr lang="en-GB" dirty="0">
                <a:solidFill>
                  <a:prstClr val="black"/>
                </a:solidFill>
                <a:latin typeface="Calibri"/>
              </a:endParaRPr>
            </a:p>
            <a:p>
              <a:pPr defTabSz="457200"/>
              <a:r>
                <a:rPr lang="en-GB" dirty="0">
                  <a:solidFill>
                    <a:prstClr val="black"/>
                  </a:solidFill>
                  <a:latin typeface="Calibri"/>
                </a:rPr>
                <a:t>   </a:t>
              </a:r>
            </a:p>
          </p:txBody>
        </p:sp>
        <p:sp>
          <p:nvSpPr>
            <p:cNvPr id="16" name="CasellaDiTesto 15"/>
            <p:cNvSpPr txBox="1"/>
            <p:nvPr/>
          </p:nvSpPr>
          <p:spPr>
            <a:xfrm>
              <a:off x="4156655" y="2242001"/>
              <a:ext cx="4987345" cy="3416320"/>
            </a:xfrm>
            <a:prstGeom prst="rect">
              <a:avLst/>
            </a:prstGeom>
            <a:noFill/>
          </p:spPr>
          <p:txBody>
            <a:bodyPr wrap="square" rtlCol="0">
              <a:spAutoFit/>
            </a:bodyPr>
            <a:lstStyle/>
            <a:p>
              <a:pPr defTabSz="457200"/>
              <a:r>
                <a:rPr lang="en-GB" b="1" kern="0" dirty="0">
                  <a:solidFill>
                    <a:srgbClr val="C00000"/>
                  </a:solidFill>
                  <a:latin typeface="Calibri"/>
                  <a:ea typeface="Calibri"/>
                  <a:cs typeface="Calibri"/>
                </a:rPr>
                <a:t>Progress in the methodology</a:t>
              </a:r>
            </a:p>
            <a:p>
              <a:pPr defTabSz="457200"/>
              <a:endParaRPr lang="en-GB" dirty="0">
                <a:solidFill>
                  <a:prstClr val="black"/>
                </a:solidFill>
                <a:latin typeface="Calibri"/>
              </a:endParaRPr>
            </a:p>
            <a:p>
              <a:pPr marL="285750" indent="-285750" defTabSz="457200">
                <a:buFont typeface="Wingdings" charset="2"/>
                <a:buChar char="q"/>
              </a:pPr>
              <a:r>
                <a:rPr lang="en-GB" dirty="0">
                  <a:solidFill>
                    <a:prstClr val="black"/>
                  </a:solidFill>
                  <a:latin typeface="Calibri"/>
                </a:rPr>
                <a:t>Use of specific factors as function of the morphology and of the land use</a:t>
              </a:r>
            </a:p>
            <a:p>
              <a:pPr marL="285750" indent="-285750" defTabSz="457200">
                <a:buFont typeface="Wingdings" charset="2"/>
                <a:buChar char="q"/>
              </a:pPr>
              <a:r>
                <a:rPr lang="en-GB" dirty="0">
                  <a:solidFill>
                    <a:prstClr val="black"/>
                  </a:solidFill>
                  <a:latin typeface="Calibri"/>
                </a:rPr>
                <a:t>Use of attenuation factors associated with protective structures/barriers</a:t>
              </a:r>
            </a:p>
            <a:p>
              <a:pPr marL="285750" indent="-285750" defTabSz="457200">
                <a:buFont typeface="Wingdings" charset="2"/>
                <a:buChar char="q"/>
              </a:pPr>
              <a:r>
                <a:rPr lang="en-GB" dirty="0">
                  <a:solidFill>
                    <a:prstClr val="black"/>
                  </a:solidFill>
                  <a:latin typeface="Calibri"/>
                </a:rPr>
                <a:t>Contextualization of the analyses, considering local conditions (barriers and easy to flow ways, typical in  urbanized areas)</a:t>
              </a:r>
            </a:p>
            <a:p>
              <a:pPr marL="285750" indent="-285750" defTabSz="457200">
                <a:buFont typeface="Wingdings" charset="2"/>
                <a:buChar char="q"/>
              </a:pPr>
              <a:r>
                <a:rPr lang="en-GB" dirty="0">
                  <a:solidFill>
                    <a:prstClr val="black"/>
                  </a:solidFill>
                  <a:latin typeface="Calibri"/>
                </a:rPr>
                <a:t>Integration with the results of numerical modelling for relevant coastal sectors</a:t>
              </a:r>
            </a:p>
            <a:p>
              <a:pPr marL="285750" indent="-285750" defTabSz="457200">
                <a:buFont typeface="Wingdings" charset="2"/>
                <a:buChar char="q"/>
              </a:pPr>
              <a:r>
                <a:rPr lang="en-GB" dirty="0">
                  <a:solidFill>
                    <a:prstClr val="black"/>
                  </a:solidFill>
                  <a:latin typeface="Calibri"/>
                </a:rPr>
                <a:t>Uncertainty estimation improvement   </a:t>
              </a:r>
            </a:p>
          </p:txBody>
        </p:sp>
        <p:sp>
          <p:nvSpPr>
            <p:cNvPr id="17" name="Rettangolo 16"/>
            <p:cNvSpPr/>
            <p:nvPr/>
          </p:nvSpPr>
          <p:spPr>
            <a:xfrm>
              <a:off x="2425247" y="1411004"/>
              <a:ext cx="3395481" cy="830997"/>
            </a:xfrm>
            <a:prstGeom prst="rect">
              <a:avLst/>
            </a:prstGeom>
          </p:spPr>
          <p:txBody>
            <a:bodyPr wrap="none">
              <a:spAutoFit/>
            </a:bodyPr>
            <a:lstStyle/>
            <a:p>
              <a:pPr algn="ctr" defTabSz="457200"/>
              <a:r>
                <a:rPr lang="en-GB" sz="2400" b="1" kern="0" dirty="0">
                  <a:solidFill>
                    <a:srgbClr val="C00000"/>
                  </a:solidFill>
                  <a:latin typeface="Calibri"/>
                  <a:ea typeface="Calibri"/>
                  <a:cs typeface="Calibri"/>
                </a:rPr>
                <a:t>New version and release </a:t>
              </a:r>
            </a:p>
            <a:p>
              <a:pPr algn="ctr" defTabSz="457200"/>
              <a:r>
                <a:rPr lang="en-GB" sz="2400" b="1" kern="0" dirty="0">
                  <a:solidFill>
                    <a:srgbClr val="C00000"/>
                  </a:solidFill>
                  <a:latin typeface="Calibri"/>
                  <a:ea typeface="Calibri"/>
                  <a:cs typeface="Calibri"/>
                </a:rPr>
                <a:t>based on</a:t>
              </a:r>
            </a:p>
          </p:txBody>
        </p:sp>
        <p:sp>
          <p:nvSpPr>
            <p:cNvPr id="18" name="CasellaDiTesto 17"/>
            <p:cNvSpPr txBox="1"/>
            <p:nvPr/>
          </p:nvSpPr>
          <p:spPr>
            <a:xfrm>
              <a:off x="271054" y="776794"/>
              <a:ext cx="8581081" cy="646331"/>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defTabSz="457200"/>
              <a:r>
                <a:rPr lang="en-GB" b="1" kern="0" dirty="0">
                  <a:solidFill>
                    <a:srgbClr val="C00000"/>
                  </a:solidFill>
                  <a:latin typeface="Calibri"/>
                  <a:ea typeface="Calibri"/>
                  <a:cs typeface="Calibri"/>
                </a:rPr>
                <a:t>The now available </a:t>
              </a:r>
              <a:r>
                <a:rPr lang="en-GB" b="1" kern="0" dirty="0" err="1">
                  <a:solidFill>
                    <a:srgbClr val="C00000"/>
                  </a:solidFill>
                  <a:latin typeface="Calibri"/>
                  <a:ea typeface="Calibri"/>
                  <a:cs typeface="Calibri"/>
                </a:rPr>
                <a:t>SiAM</a:t>
              </a:r>
              <a:r>
                <a:rPr lang="en-GB" b="1" kern="0" dirty="0">
                  <a:solidFill>
                    <a:srgbClr val="C00000"/>
                  </a:solidFill>
                  <a:latin typeface="Calibri"/>
                  <a:ea typeface="Calibri"/>
                  <a:cs typeface="Calibri"/>
                </a:rPr>
                <a:t> evacuation maps could be considered as a preliminary version, subject to improvement and periodical updates and changes</a:t>
              </a:r>
            </a:p>
          </p:txBody>
        </p:sp>
      </p:grpSp>
    </p:spTree>
    <p:extLst>
      <p:ext uri="{BB962C8B-B14F-4D97-AF65-F5344CB8AC3E}">
        <p14:creationId xmlns:p14="http://schemas.microsoft.com/office/powerpoint/2010/main" val="3872601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26</a:t>
            </a:fld>
            <a:endParaRPr lang="en-US" dirty="0"/>
          </a:p>
        </p:txBody>
      </p:sp>
      <p:sp>
        <p:nvSpPr>
          <p:cNvPr id="5" name="CasellaDiTesto 4"/>
          <p:cNvSpPr txBox="1"/>
          <p:nvPr/>
        </p:nvSpPr>
        <p:spPr>
          <a:xfrm flipH="1">
            <a:off x="2789071" y="120521"/>
            <a:ext cx="9202917" cy="461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GB" sz="2400" dirty="0">
                <a:solidFill>
                  <a:srgbClr val="FFFFFF"/>
                </a:solidFill>
                <a:cs typeface="Futura Medium" panose="020B0602020204020303" pitchFamily="34" charset="-79"/>
              </a:rPr>
              <a:t>What we need for inundation and evacuation maps</a:t>
            </a:r>
          </a:p>
        </p:txBody>
      </p:sp>
      <p:sp>
        <p:nvSpPr>
          <p:cNvPr id="2" name="Rettangolo 1"/>
          <p:cNvSpPr/>
          <p:nvPr/>
        </p:nvSpPr>
        <p:spPr>
          <a:xfrm>
            <a:off x="6003667" y="3244334"/>
            <a:ext cx="184666" cy="369332"/>
          </a:xfrm>
          <a:prstGeom prst="rect">
            <a:avLst/>
          </a:prstGeom>
        </p:spPr>
        <p:txBody>
          <a:bodyPr wrap="none">
            <a:spAutoFit/>
          </a:bodyPr>
          <a:lstStyle/>
          <a:p>
            <a:r>
              <a:rPr lang="it-IT" dirty="0"/>
              <a:t> </a:t>
            </a:r>
          </a:p>
        </p:txBody>
      </p:sp>
      <p:pic>
        <p:nvPicPr>
          <p:cNvPr id="3" name="Immagine 2" descr="Schermata 2023-02-14 alle 11.01.1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994" y="778934"/>
            <a:ext cx="10393739" cy="5537914"/>
          </a:xfrm>
          <a:prstGeom prst="rect">
            <a:avLst/>
          </a:prstGeom>
        </p:spPr>
      </p:pic>
    </p:spTree>
    <p:extLst>
      <p:ext uri="{BB962C8B-B14F-4D97-AF65-F5344CB8AC3E}">
        <p14:creationId xmlns:p14="http://schemas.microsoft.com/office/powerpoint/2010/main" val="2192509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xmlns="" id="{006B805E-C165-422B-A729-CCAC88263F04}"/>
              </a:ext>
            </a:extLst>
          </p:cNvPr>
          <p:cNvSpPr txBox="1">
            <a:spLocks/>
          </p:cNvSpPr>
          <p:nvPr/>
        </p:nvSpPr>
        <p:spPr>
          <a:xfrm>
            <a:off x="627797" y="3577213"/>
            <a:ext cx="10986447" cy="1538883"/>
          </a:xfrm>
          <a:prstGeom prst="rect">
            <a:avLst/>
          </a:prstGeom>
          <a:noFill/>
        </p:spPr>
        <p:txBody>
          <a:bodyPr wrap="square" lIns="0" tIns="0" rIns="0" bIns="0">
            <a:spAutoFit/>
          </a:bodyPr>
          <a:lstStyle>
            <a:lvl1pPr marL="0" indent="0" algn="l" defTabSz="457200" rtl="0" eaLnBrk="1" latinLnBrk="0" hangingPunct="1">
              <a:spcBef>
                <a:spcPct val="20000"/>
              </a:spcBef>
              <a:buFont typeface="Arial"/>
              <a:buNone/>
              <a:defRPr sz="1800" kern="1200" baseline="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0"/>
              </a:spcBef>
            </a:pPr>
            <a:r>
              <a:rPr lang="fr-FR" sz="2000" b="1" dirty="0">
                <a:solidFill>
                  <a:schemeClr val="tx1"/>
                </a:solidFill>
              </a:rPr>
              <a:t>UNESCO</a:t>
            </a:r>
          </a:p>
          <a:p>
            <a:pPr algn="ctr">
              <a:spcBef>
                <a:spcPts val="0"/>
              </a:spcBef>
            </a:pPr>
            <a:r>
              <a:rPr lang="fr-FR" sz="2000" b="1" dirty="0" err="1">
                <a:solidFill>
                  <a:schemeClr val="tx1"/>
                </a:solidFill>
              </a:rPr>
              <a:t>Intergovernmental</a:t>
            </a:r>
            <a:r>
              <a:rPr lang="fr-FR" sz="2000" b="1" dirty="0">
                <a:solidFill>
                  <a:schemeClr val="tx1"/>
                </a:solidFill>
              </a:rPr>
              <a:t> </a:t>
            </a:r>
            <a:r>
              <a:rPr lang="fr-FR" sz="2000" b="1" dirty="0" err="1">
                <a:solidFill>
                  <a:schemeClr val="tx1"/>
                </a:solidFill>
              </a:rPr>
              <a:t>Oceanographic</a:t>
            </a:r>
            <a:r>
              <a:rPr lang="fr-FR" sz="2000" b="1" dirty="0">
                <a:solidFill>
                  <a:schemeClr val="tx1"/>
                </a:solidFill>
              </a:rPr>
              <a:t> Commission (IOC</a:t>
            </a:r>
            <a:r>
              <a:rPr lang="fr-FR" sz="2000" b="1" dirty="0" smtClean="0">
                <a:solidFill>
                  <a:schemeClr val="tx1"/>
                </a:solidFill>
              </a:rPr>
              <a:t>)</a:t>
            </a:r>
          </a:p>
          <a:p>
            <a:pPr algn="ctr">
              <a:spcBef>
                <a:spcPts val="0"/>
              </a:spcBef>
            </a:pPr>
            <a:endParaRPr lang="fr-FR" sz="2000" b="1" kern="1000" dirty="0">
              <a:solidFill>
                <a:schemeClr val="tx1"/>
              </a:solidFill>
            </a:endParaRPr>
          </a:p>
          <a:p>
            <a:pPr algn="ctr">
              <a:spcBef>
                <a:spcPts val="0"/>
              </a:spcBef>
            </a:pPr>
            <a:r>
              <a:rPr lang="fr-FR" sz="2000" b="1" kern="1000" dirty="0" smtClean="0">
                <a:solidFill>
                  <a:schemeClr val="tx1"/>
                </a:solidFill>
              </a:rPr>
              <a:t>Questions: </a:t>
            </a:r>
            <a:r>
              <a:rPr lang="fr-FR" sz="2000" b="1" kern="1000" dirty="0" smtClean="0">
                <a:solidFill>
                  <a:schemeClr val="tx1"/>
                </a:solidFill>
                <a:hlinkClick r:id="rId3"/>
              </a:rPr>
              <a:t>alessandro.amato@ingv.it</a:t>
            </a:r>
            <a:r>
              <a:rPr lang="fr-FR" sz="2000" b="1" kern="1000" dirty="0" smtClean="0">
                <a:solidFill>
                  <a:schemeClr val="tx1"/>
                </a:solidFill>
              </a:rPr>
              <a:t> - </a:t>
            </a:r>
            <a:r>
              <a:rPr lang="fr-FR" sz="2000" b="1" kern="1000" dirty="0" smtClean="0">
                <a:solidFill>
                  <a:schemeClr val="tx1"/>
                </a:solidFill>
                <a:hlinkClick r:id="rId4"/>
              </a:rPr>
              <a:t>fabrizio.romano@ingv.it</a:t>
            </a:r>
            <a:r>
              <a:rPr lang="fr-FR" sz="2000" b="1" kern="1000" dirty="0" smtClean="0">
                <a:solidFill>
                  <a:schemeClr val="tx1"/>
                </a:solidFill>
              </a:rPr>
              <a:t> - </a:t>
            </a:r>
            <a:r>
              <a:rPr lang="fr-FR" sz="2000" b="1" kern="1000" dirty="0" smtClean="0">
                <a:solidFill>
                  <a:schemeClr val="tx1"/>
                </a:solidFill>
                <a:hlinkClick r:id="rId5"/>
              </a:rPr>
              <a:t>pio.dimanna@isprambiente.it</a:t>
            </a:r>
            <a:r>
              <a:rPr lang="fr-FR" sz="2000" b="1" kern="1000" dirty="0" smtClean="0">
                <a:solidFill>
                  <a:schemeClr val="tx1"/>
                </a:solidFill>
              </a:rPr>
              <a:t> </a:t>
            </a:r>
          </a:p>
          <a:p>
            <a:pPr algn="ctr">
              <a:spcBef>
                <a:spcPts val="0"/>
              </a:spcBef>
            </a:pPr>
            <a:endParaRPr lang="en-GB" sz="2000" b="1" kern="1000" dirty="0">
              <a:solidFill>
                <a:schemeClr val="tx1"/>
              </a:solidFill>
            </a:endParaRPr>
          </a:p>
        </p:txBody>
      </p:sp>
      <p:sp>
        <p:nvSpPr>
          <p:cNvPr id="9" name="Sous-titre 2">
            <a:extLst>
              <a:ext uri="{FF2B5EF4-FFF2-40B4-BE49-F238E27FC236}">
                <a16:creationId xmlns:a16="http://schemas.microsoft.com/office/drawing/2014/main" xmlns="" id="{E81FADB3-AC87-46F2-AA7F-8CBD7321AF26}"/>
              </a:ext>
            </a:extLst>
          </p:cNvPr>
          <p:cNvSpPr txBox="1">
            <a:spLocks/>
          </p:cNvSpPr>
          <p:nvPr/>
        </p:nvSpPr>
        <p:spPr>
          <a:xfrm>
            <a:off x="4262090" y="5272422"/>
            <a:ext cx="3394862" cy="1313180"/>
          </a:xfrm>
          <a:prstGeom prst="rect">
            <a:avLst/>
          </a:prstGeom>
          <a:noFill/>
        </p:spPr>
        <p:txBody>
          <a:bodyPr wrap="square" lIns="0" tIns="0" rIns="0" bIns="0">
            <a:spAutoFit/>
          </a:bodyPr>
          <a:lstStyle>
            <a:lvl1pPr marL="0" indent="0" algn="l" defTabSz="457200" rtl="0" eaLnBrk="1" latinLnBrk="0" hangingPunct="1">
              <a:spcBef>
                <a:spcPct val="20000"/>
              </a:spcBef>
              <a:buFont typeface="Arial"/>
              <a:buNone/>
              <a:defRPr sz="1800" kern="1200" baseline="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600"/>
              </a:spcBef>
            </a:pPr>
            <a:r>
              <a:rPr lang="en-US" sz="1400" b="1" dirty="0">
                <a:solidFill>
                  <a:schemeClr val="tx1"/>
                </a:solidFill>
                <a:effectLst/>
                <a:ea typeface="DengXian" panose="02010600030101010101" pitchFamily="2" charset="-122"/>
              </a:rPr>
              <a:t>IOC-UNESCO DG ECHO </a:t>
            </a:r>
            <a:r>
              <a:rPr lang="fr-FR" sz="1400" b="1" dirty="0" err="1">
                <a:solidFill>
                  <a:schemeClr val="tx1"/>
                </a:solidFill>
              </a:rPr>
              <a:t>CoastWAVE</a:t>
            </a:r>
            <a:r>
              <a:rPr lang="fr-FR" sz="1400" b="1" dirty="0">
                <a:solidFill>
                  <a:schemeClr val="tx1"/>
                </a:solidFill>
              </a:rPr>
              <a:t> </a:t>
            </a:r>
            <a:r>
              <a:rPr lang="fr-FR" sz="1400" b="1" dirty="0" err="1">
                <a:solidFill>
                  <a:schemeClr val="tx1"/>
                </a:solidFill>
              </a:rPr>
              <a:t>project</a:t>
            </a:r>
            <a:endParaRPr lang="en-GB" sz="1400" b="1" kern="1000" dirty="0">
              <a:solidFill>
                <a:schemeClr val="tx1"/>
              </a:solidFill>
            </a:endParaRPr>
          </a:p>
          <a:p>
            <a:pPr algn="ctr">
              <a:spcBef>
                <a:spcPts val="0"/>
              </a:spcBef>
              <a:spcAft>
                <a:spcPts val="1400"/>
              </a:spcAft>
            </a:pPr>
            <a:r>
              <a:rPr lang="fr-FR" sz="1200" dirty="0">
                <a:solidFill>
                  <a:schemeClr val="tx1"/>
                </a:solidFill>
              </a:rPr>
              <a:t>UNESCO IOC Sector</a:t>
            </a:r>
            <a:r>
              <a:rPr lang="en-US" sz="1200" dirty="0">
                <a:solidFill>
                  <a:srgbClr val="000000"/>
                </a:solidFill>
              </a:rPr>
              <a:t/>
            </a:r>
            <a:br>
              <a:rPr lang="en-US" sz="1200" dirty="0">
                <a:solidFill>
                  <a:srgbClr val="000000"/>
                </a:solidFill>
              </a:rPr>
            </a:br>
            <a:r>
              <a:rPr lang="en-US" sz="1200" dirty="0">
                <a:solidFill>
                  <a:srgbClr val="000000"/>
                </a:solidFill>
              </a:rPr>
              <a:t>Tsunami Unit </a:t>
            </a:r>
          </a:p>
          <a:p>
            <a:pPr algn="ctr">
              <a:spcBef>
                <a:spcPts val="0"/>
              </a:spcBef>
              <a:spcAft>
                <a:spcPts val="1400"/>
              </a:spcAft>
            </a:pPr>
            <a:r>
              <a:rPr lang="en-US" sz="1200" dirty="0">
                <a:solidFill>
                  <a:srgbClr val="000000"/>
                </a:solidFill>
                <a:hlinkClick r:id="rId6"/>
              </a:rPr>
              <a:t>d.chang-seng@unesco.org</a:t>
            </a:r>
            <a:r>
              <a:rPr lang="en-US" sz="1200" dirty="0">
                <a:solidFill>
                  <a:srgbClr val="000000"/>
                </a:solidFill>
              </a:rPr>
              <a:t>  </a:t>
            </a:r>
            <a:endParaRPr lang="en-GB" sz="1200" dirty="0"/>
          </a:p>
          <a:p>
            <a:pPr algn="ctr">
              <a:spcBef>
                <a:spcPts val="0"/>
              </a:spcBef>
              <a:spcAft>
                <a:spcPts val="1400"/>
              </a:spcAft>
            </a:pPr>
            <a:r>
              <a:rPr lang="en-GB" sz="1200" b="1" dirty="0" smtClean="0">
                <a:solidFill>
                  <a:schemeClr val="tx1"/>
                </a:solidFill>
                <a:hlinkClick r:id="rId7"/>
              </a:rPr>
              <a:t>CoastWAVE </a:t>
            </a:r>
            <a:r>
              <a:rPr lang="en-GB" sz="1200" b="1" dirty="0">
                <a:solidFill>
                  <a:schemeClr val="tx1"/>
                </a:solidFill>
                <a:hlinkClick r:id="rId7"/>
              </a:rPr>
              <a:t>project website</a:t>
            </a:r>
            <a:r>
              <a:rPr lang="en-GB" sz="1200" b="1" dirty="0">
                <a:solidFill>
                  <a:schemeClr val="tx1"/>
                </a:solidFill>
              </a:rPr>
              <a:t> </a:t>
            </a:r>
          </a:p>
        </p:txBody>
      </p:sp>
      <p:pic>
        <p:nvPicPr>
          <p:cNvPr id="3" name="Picture 2">
            <a:extLst>
              <a:ext uri="{FF2B5EF4-FFF2-40B4-BE49-F238E27FC236}">
                <a16:creationId xmlns:a16="http://schemas.microsoft.com/office/drawing/2014/main" xmlns="" id="{74CB9730-E12D-A996-EA06-91E6B2AED48D}"/>
              </a:ext>
            </a:extLst>
          </p:cNvPr>
          <p:cNvPicPr>
            <a:picLocks noChangeAspect="1"/>
          </p:cNvPicPr>
          <p:nvPr/>
        </p:nvPicPr>
        <p:blipFill>
          <a:blip r:embed="rId8"/>
          <a:stretch>
            <a:fillRect/>
          </a:stretch>
        </p:blipFill>
        <p:spPr>
          <a:xfrm>
            <a:off x="8763250" y="5404609"/>
            <a:ext cx="3191780" cy="766617"/>
          </a:xfrm>
          <a:prstGeom prst="rect">
            <a:avLst/>
          </a:prstGeom>
        </p:spPr>
      </p:pic>
    </p:spTree>
    <p:extLst>
      <p:ext uri="{BB962C8B-B14F-4D97-AF65-F5344CB8AC3E}">
        <p14:creationId xmlns:p14="http://schemas.microsoft.com/office/powerpoint/2010/main" val="2478778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3</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6" name="TextBox 4">
            <a:extLst>
              <a:ext uri="{FF2B5EF4-FFF2-40B4-BE49-F238E27FC236}">
                <a16:creationId xmlns:a16="http://schemas.microsoft.com/office/drawing/2014/main" xmlns="" id="{B4F5DEF6-326F-6E41-70F6-272E0BE7EC4B}"/>
              </a:ext>
            </a:extLst>
          </p:cNvPr>
          <p:cNvSpPr txBox="1"/>
          <p:nvPr/>
        </p:nvSpPr>
        <p:spPr>
          <a:xfrm>
            <a:off x="1353703" y="83598"/>
            <a:ext cx="9120830" cy="584775"/>
          </a:xfrm>
          <a:prstGeom prst="rect">
            <a:avLst/>
          </a:prstGeom>
          <a:noFill/>
        </p:spPr>
        <p:txBody>
          <a:bodyPr wrap="none" rtlCol="0">
            <a:spAutoFit/>
          </a:bodyPr>
          <a:lstStyle/>
          <a:p>
            <a:r>
              <a:rPr lang="en-GB" sz="3200" dirty="0">
                <a:solidFill>
                  <a:schemeClr val="bg1"/>
                </a:solidFill>
                <a:latin typeface="Calibri" panose="020F0502020204030204" pitchFamily="34" charset="0"/>
                <a:cs typeface="Calibri" panose="020F0502020204030204" pitchFamily="34" charset="0"/>
              </a:rPr>
              <a:t>The Italian evacuation and long-term coastal planning</a:t>
            </a:r>
          </a:p>
        </p:txBody>
      </p:sp>
      <p:sp>
        <p:nvSpPr>
          <p:cNvPr id="7" name="Slide Number Placeholder 2">
            <a:extLst>
              <a:ext uri="{FF2B5EF4-FFF2-40B4-BE49-F238E27FC236}">
                <a16:creationId xmlns:a16="http://schemas.microsoft.com/office/drawing/2014/main" xmlns="" id="{9FC07A13-3466-2FCC-9F28-6F34E98020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latin typeface="Calibri" panose="020F0502020204030204" pitchFamily="34" charset="0"/>
                <a:cs typeface="Calibri" panose="020F0502020204030204" pitchFamily="34" charset="0"/>
              </a:rPr>
              <a:pPr/>
              <a:t>3</a:t>
            </a:fld>
            <a:endParaRPr lang="x-none">
              <a:latin typeface="Calibri" panose="020F0502020204030204" pitchFamily="34" charset="0"/>
              <a:cs typeface="Calibri" panose="020F0502020204030204" pitchFamily="34" charset="0"/>
            </a:endParaRPr>
          </a:p>
        </p:txBody>
      </p:sp>
      <p:sp>
        <p:nvSpPr>
          <p:cNvPr id="8" name="Oval 6">
            <a:extLst>
              <a:ext uri="{FF2B5EF4-FFF2-40B4-BE49-F238E27FC236}">
                <a16:creationId xmlns:a16="http://schemas.microsoft.com/office/drawing/2014/main" xmlns="" id="{C8682881-CABF-46CA-F911-2BCE4A7823D3}"/>
              </a:ext>
            </a:extLst>
          </p:cNvPr>
          <p:cNvSpPr/>
          <p:nvPr/>
        </p:nvSpPr>
        <p:spPr>
          <a:xfrm>
            <a:off x="285215" y="902825"/>
            <a:ext cx="1728780" cy="162045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9" name="TextBox 7">
            <a:extLst>
              <a:ext uri="{FF2B5EF4-FFF2-40B4-BE49-F238E27FC236}">
                <a16:creationId xmlns:a16="http://schemas.microsoft.com/office/drawing/2014/main" xmlns="" id="{22382070-D40C-0049-5DD5-5129588395CB}"/>
              </a:ext>
            </a:extLst>
          </p:cNvPr>
          <p:cNvSpPr txBox="1"/>
          <p:nvPr/>
        </p:nvSpPr>
        <p:spPr>
          <a:xfrm>
            <a:off x="320903" y="1166566"/>
            <a:ext cx="1635218" cy="1200329"/>
          </a:xfrm>
          <a:prstGeom prst="rect">
            <a:avLst/>
          </a:prstGeom>
          <a:noFill/>
        </p:spPr>
        <p:txBody>
          <a:bodyPr wrap="square" rtlCol="0">
            <a:spAutoFit/>
          </a:bodyPr>
          <a:lstStyle/>
          <a:p>
            <a:pPr algn="ctr"/>
            <a:r>
              <a:rPr lang="x-none" dirty="0">
                <a:solidFill>
                  <a:schemeClr val="bg1"/>
                </a:solidFill>
                <a:latin typeface="Calibri" panose="020F0502020204030204" pitchFamily="34" charset="0"/>
                <a:cs typeface="Calibri" panose="020F0502020204030204" pitchFamily="34" charset="0"/>
              </a:rPr>
              <a:t>Probabilistic Tsunami Hazard Analysis (PTHA)</a:t>
            </a:r>
          </a:p>
        </p:txBody>
      </p:sp>
      <p:sp>
        <p:nvSpPr>
          <p:cNvPr id="11" name="TextBox 12">
            <a:extLst>
              <a:ext uri="{FF2B5EF4-FFF2-40B4-BE49-F238E27FC236}">
                <a16:creationId xmlns:a16="http://schemas.microsoft.com/office/drawing/2014/main" xmlns="" id="{AD3D0AEF-51D3-4FCD-6A98-9B5C96DC15F9}"/>
              </a:ext>
            </a:extLst>
          </p:cNvPr>
          <p:cNvSpPr txBox="1"/>
          <p:nvPr/>
        </p:nvSpPr>
        <p:spPr>
          <a:xfrm>
            <a:off x="2649380" y="728811"/>
            <a:ext cx="2104102" cy="461665"/>
          </a:xfrm>
          <a:prstGeom prst="rect">
            <a:avLst/>
          </a:prstGeom>
          <a:noFill/>
        </p:spPr>
        <p:txBody>
          <a:bodyPr wrap="none" rtlCol="0">
            <a:spAutoFit/>
          </a:bodyPr>
          <a:lstStyle/>
          <a:p>
            <a:r>
              <a:rPr lang="it-IT" sz="2400" dirty="0" err="1">
                <a:latin typeface="Calibri" panose="020F0502020204030204" pitchFamily="34" charset="0"/>
                <a:cs typeface="Calibri" panose="020F0502020204030204" pitchFamily="34" charset="0"/>
              </a:rPr>
              <a:t>Different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scales</a:t>
            </a:r>
            <a:endParaRPr lang="x-none" sz="2400" dirty="0">
              <a:latin typeface="Calibri" panose="020F0502020204030204" pitchFamily="34" charset="0"/>
              <a:cs typeface="Calibri" panose="020F0502020204030204" pitchFamily="34" charset="0"/>
            </a:endParaRPr>
          </a:p>
        </p:txBody>
      </p:sp>
      <p:pic>
        <p:nvPicPr>
          <p:cNvPr id="13" name="Google Shape;138;gd2c1be9673_0_56">
            <a:extLst>
              <a:ext uri="{FF2B5EF4-FFF2-40B4-BE49-F238E27FC236}">
                <a16:creationId xmlns:a16="http://schemas.microsoft.com/office/drawing/2014/main" xmlns="" id="{07DEBF9F-6AEA-3B03-28C4-DB71FBDFAC8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18581" r="18215"/>
          <a:stretch/>
        </p:blipFill>
        <p:spPr>
          <a:xfrm>
            <a:off x="2582118" y="1170229"/>
            <a:ext cx="4902255" cy="2393332"/>
          </a:xfrm>
          <a:prstGeom prst="rect">
            <a:avLst/>
          </a:prstGeom>
          <a:noFill/>
          <a:ln>
            <a:noFill/>
          </a:ln>
        </p:spPr>
      </p:pic>
      <p:pic>
        <p:nvPicPr>
          <p:cNvPr id="14" name="Google Shape;145;gd2c1be9673_0_63">
            <a:extLst>
              <a:ext uri="{FF2B5EF4-FFF2-40B4-BE49-F238E27FC236}">
                <a16:creationId xmlns:a16="http://schemas.microsoft.com/office/drawing/2014/main" xmlns="" id="{EE22784C-1C7B-9CBA-2142-EA5D6E54647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452263" y="2631557"/>
            <a:ext cx="3938418" cy="3102025"/>
          </a:xfrm>
          <a:prstGeom prst="rect">
            <a:avLst/>
          </a:prstGeom>
          <a:noFill/>
          <a:ln>
            <a:noFill/>
          </a:ln>
        </p:spPr>
      </p:pic>
      <p:pic>
        <p:nvPicPr>
          <p:cNvPr id="15" name="Google Shape;152;gd2c1be9673_0_69">
            <a:extLst>
              <a:ext uri="{FF2B5EF4-FFF2-40B4-BE49-F238E27FC236}">
                <a16:creationId xmlns:a16="http://schemas.microsoft.com/office/drawing/2014/main" xmlns="" id="{A1B85F2D-445F-5CB1-F381-9802827B9C52}"/>
              </a:ext>
            </a:extLst>
          </p:cNvPr>
          <p:cNvPicPr preferRelativeResize="0"/>
          <p:nvPr/>
        </p:nvPicPr>
        <p:blipFill>
          <a:blip r:embed="rId6">
            <a:alphaModFix/>
          </a:blip>
          <a:stretch>
            <a:fillRect/>
          </a:stretch>
        </p:blipFill>
        <p:spPr>
          <a:xfrm>
            <a:off x="8062127" y="3323775"/>
            <a:ext cx="4129873" cy="3102025"/>
          </a:xfrm>
          <a:prstGeom prst="rect">
            <a:avLst/>
          </a:prstGeom>
          <a:noFill/>
          <a:ln>
            <a:noFill/>
          </a:ln>
        </p:spPr>
      </p:pic>
      <p:sp>
        <p:nvSpPr>
          <p:cNvPr id="16" name="TextBox 17">
            <a:extLst>
              <a:ext uri="{FF2B5EF4-FFF2-40B4-BE49-F238E27FC236}">
                <a16:creationId xmlns:a16="http://schemas.microsoft.com/office/drawing/2014/main" xmlns="" id="{DF071CF2-82E5-C21F-E0E6-79472639D401}"/>
              </a:ext>
            </a:extLst>
          </p:cNvPr>
          <p:cNvSpPr txBox="1"/>
          <p:nvPr/>
        </p:nvSpPr>
        <p:spPr>
          <a:xfrm>
            <a:off x="2462221" y="3501509"/>
            <a:ext cx="990977"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Global</a:t>
            </a:r>
            <a:endParaRPr lang="x-none" sz="2400" dirty="0">
              <a:latin typeface="Calibri" panose="020F0502020204030204" pitchFamily="34" charset="0"/>
              <a:cs typeface="Calibri" panose="020F0502020204030204" pitchFamily="34" charset="0"/>
            </a:endParaRPr>
          </a:p>
        </p:txBody>
      </p:sp>
      <p:sp>
        <p:nvSpPr>
          <p:cNvPr id="17" name="TextBox 22">
            <a:extLst>
              <a:ext uri="{FF2B5EF4-FFF2-40B4-BE49-F238E27FC236}">
                <a16:creationId xmlns:a16="http://schemas.microsoft.com/office/drawing/2014/main" xmlns="" id="{DA35DA14-C22C-A4F6-15C2-4D7A6EBDCAFD}"/>
              </a:ext>
            </a:extLst>
          </p:cNvPr>
          <p:cNvSpPr txBox="1"/>
          <p:nvPr/>
        </p:nvSpPr>
        <p:spPr>
          <a:xfrm>
            <a:off x="7492969" y="1102039"/>
            <a:ext cx="1520609" cy="307777"/>
          </a:xfrm>
          <a:prstGeom prst="rect">
            <a:avLst/>
          </a:prstGeom>
          <a:noFill/>
        </p:spPr>
        <p:txBody>
          <a:bodyPr wrap="none" rtlCol="0">
            <a:spAutoFit/>
          </a:bodyPr>
          <a:lstStyle/>
          <a:p>
            <a:r>
              <a:rPr lang="it-IT" sz="1400" i="1" dirty="0">
                <a:latin typeface="Calibri" panose="020F0502020204030204" pitchFamily="34" charset="0"/>
                <a:cs typeface="Calibri" panose="020F0502020204030204" pitchFamily="34" charset="0"/>
              </a:rPr>
              <a:t>Davies et al., 2018</a:t>
            </a:r>
            <a:endParaRPr lang="x-none" sz="1400" i="1" dirty="0">
              <a:latin typeface="Calibri" panose="020F0502020204030204" pitchFamily="34" charset="0"/>
              <a:cs typeface="Calibri" panose="020F0502020204030204" pitchFamily="34" charset="0"/>
            </a:endParaRPr>
          </a:p>
        </p:txBody>
      </p:sp>
      <p:sp>
        <p:nvSpPr>
          <p:cNvPr id="18" name="TextBox 25">
            <a:extLst>
              <a:ext uri="{FF2B5EF4-FFF2-40B4-BE49-F238E27FC236}">
                <a16:creationId xmlns:a16="http://schemas.microsoft.com/office/drawing/2014/main" xmlns="" id="{25C96E12-B144-B1CC-9710-379EA8104924}"/>
              </a:ext>
            </a:extLst>
          </p:cNvPr>
          <p:cNvSpPr txBox="1"/>
          <p:nvPr/>
        </p:nvSpPr>
        <p:spPr>
          <a:xfrm>
            <a:off x="8364433" y="2575709"/>
            <a:ext cx="1426031" cy="523220"/>
          </a:xfrm>
          <a:prstGeom prst="rect">
            <a:avLst/>
          </a:prstGeom>
          <a:noFill/>
        </p:spPr>
        <p:txBody>
          <a:bodyPr wrap="none" rtlCol="0">
            <a:spAutoFit/>
          </a:bodyPr>
          <a:lstStyle/>
          <a:p>
            <a:r>
              <a:rPr lang="it-IT" sz="1400" i="1" dirty="0">
                <a:latin typeface="Calibri" panose="020F0502020204030204" pitchFamily="34" charset="0"/>
                <a:cs typeface="Calibri" panose="020F0502020204030204" pitchFamily="34" charset="0"/>
              </a:rPr>
              <a:t>NEAMTHM18</a:t>
            </a:r>
          </a:p>
          <a:p>
            <a:r>
              <a:rPr lang="it-IT" sz="1400" i="1" dirty="0">
                <a:latin typeface="Calibri" panose="020F0502020204030204" pitchFamily="34" charset="0"/>
                <a:cs typeface="Calibri" panose="020F0502020204030204" pitchFamily="34" charset="0"/>
              </a:rPr>
              <a:t>Basili et al., 2021</a:t>
            </a:r>
            <a:endParaRPr lang="x-none" sz="1400" i="1" dirty="0">
              <a:latin typeface="Calibri" panose="020F0502020204030204" pitchFamily="34" charset="0"/>
              <a:cs typeface="Calibri" panose="020F0502020204030204" pitchFamily="34" charset="0"/>
            </a:endParaRPr>
          </a:p>
        </p:txBody>
      </p:sp>
      <p:sp>
        <p:nvSpPr>
          <p:cNvPr id="19" name="TextBox 26">
            <a:extLst>
              <a:ext uri="{FF2B5EF4-FFF2-40B4-BE49-F238E27FC236}">
                <a16:creationId xmlns:a16="http://schemas.microsoft.com/office/drawing/2014/main" xmlns="" id="{2217325C-66E3-69B3-17F1-ECB54F1F4F2F}"/>
              </a:ext>
            </a:extLst>
          </p:cNvPr>
          <p:cNvSpPr txBox="1"/>
          <p:nvPr/>
        </p:nvSpPr>
        <p:spPr>
          <a:xfrm>
            <a:off x="4372448" y="5646987"/>
            <a:ext cx="1256498" cy="461665"/>
          </a:xfrm>
          <a:prstGeom prst="rect">
            <a:avLst/>
          </a:prstGeom>
          <a:noFill/>
        </p:spPr>
        <p:txBody>
          <a:bodyPr wrap="none" rtlCol="0">
            <a:spAutoFit/>
          </a:bodyPr>
          <a:lstStyle/>
          <a:p>
            <a:r>
              <a:rPr lang="it-IT" sz="2400" dirty="0" err="1">
                <a:latin typeface="Calibri" panose="020F0502020204030204" pitchFamily="34" charset="0"/>
                <a:cs typeface="Calibri" panose="020F0502020204030204" pitchFamily="34" charset="0"/>
              </a:rPr>
              <a:t>Regional</a:t>
            </a:r>
            <a:endParaRPr lang="x-none" sz="2400" dirty="0">
              <a:latin typeface="Calibri" panose="020F0502020204030204" pitchFamily="34" charset="0"/>
              <a:cs typeface="Calibri" panose="020F0502020204030204" pitchFamily="34" charset="0"/>
            </a:endParaRPr>
          </a:p>
        </p:txBody>
      </p:sp>
      <p:sp>
        <p:nvSpPr>
          <p:cNvPr id="20" name="TextBox 29">
            <a:extLst>
              <a:ext uri="{FF2B5EF4-FFF2-40B4-BE49-F238E27FC236}">
                <a16:creationId xmlns:a16="http://schemas.microsoft.com/office/drawing/2014/main" xmlns="" id="{0152DE5F-E0F1-35A4-FCD5-CE1AA83D5539}"/>
              </a:ext>
            </a:extLst>
          </p:cNvPr>
          <p:cNvSpPr txBox="1"/>
          <p:nvPr/>
        </p:nvSpPr>
        <p:spPr>
          <a:xfrm>
            <a:off x="8062127" y="6317122"/>
            <a:ext cx="821700" cy="461665"/>
          </a:xfrm>
          <a:prstGeom prst="rect">
            <a:avLst/>
          </a:prstGeom>
          <a:noFill/>
        </p:spPr>
        <p:txBody>
          <a:bodyPr wrap="none" rtlCol="0">
            <a:spAutoFit/>
          </a:bodyPr>
          <a:lstStyle/>
          <a:p>
            <a:r>
              <a:rPr lang="it-IT" sz="2400" dirty="0">
                <a:solidFill>
                  <a:schemeClr val="bg1"/>
                </a:solidFill>
                <a:latin typeface="Calibri" panose="020F0502020204030204" pitchFamily="34" charset="0"/>
                <a:cs typeface="Calibri" panose="020F0502020204030204" pitchFamily="34" charset="0"/>
              </a:rPr>
              <a:t>Local</a:t>
            </a:r>
            <a:endParaRPr lang="x-none" sz="2400" dirty="0">
              <a:solidFill>
                <a:schemeClr val="bg1"/>
              </a:solidFill>
              <a:latin typeface="Calibri" panose="020F0502020204030204" pitchFamily="34" charset="0"/>
              <a:cs typeface="Calibri" panose="020F0502020204030204" pitchFamily="34" charset="0"/>
            </a:endParaRPr>
          </a:p>
        </p:txBody>
      </p:sp>
      <p:sp>
        <p:nvSpPr>
          <p:cNvPr id="21" name="Up Arrow 30">
            <a:extLst>
              <a:ext uri="{FF2B5EF4-FFF2-40B4-BE49-F238E27FC236}">
                <a16:creationId xmlns:a16="http://schemas.microsoft.com/office/drawing/2014/main" xmlns="" id="{436F1922-15FF-4198-25EC-54E88D46E171}"/>
              </a:ext>
            </a:extLst>
          </p:cNvPr>
          <p:cNvSpPr/>
          <p:nvPr/>
        </p:nvSpPr>
        <p:spPr>
          <a:xfrm rot="10800000">
            <a:off x="1923324" y="1173804"/>
            <a:ext cx="694481" cy="520569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x-none" sz="1600" dirty="0"/>
              <a:t>Computational &amp; human resources, accuracy, time, cost</a:t>
            </a:r>
          </a:p>
        </p:txBody>
      </p:sp>
    </p:spTree>
    <p:extLst>
      <p:ext uri="{BB962C8B-B14F-4D97-AF65-F5344CB8AC3E}">
        <p14:creationId xmlns:p14="http://schemas.microsoft.com/office/powerpoint/2010/main" val="3979862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4</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6" name="TextBox 3">
            <a:extLst>
              <a:ext uri="{FF2B5EF4-FFF2-40B4-BE49-F238E27FC236}">
                <a16:creationId xmlns:a16="http://schemas.microsoft.com/office/drawing/2014/main" xmlns="" id="{56722011-0CEF-E0E4-1E61-D661BAAAAA10}"/>
              </a:ext>
            </a:extLst>
          </p:cNvPr>
          <p:cNvSpPr txBox="1"/>
          <p:nvPr/>
        </p:nvSpPr>
        <p:spPr>
          <a:xfrm>
            <a:off x="656092" y="30924"/>
            <a:ext cx="10206640" cy="584775"/>
          </a:xfrm>
          <a:prstGeom prst="rect">
            <a:avLst/>
          </a:prstGeom>
          <a:noFill/>
        </p:spPr>
        <p:txBody>
          <a:bodyPr wrap="none" rtlCol="0">
            <a:spAutoFit/>
          </a:bodyPr>
          <a:lstStyle/>
          <a:p>
            <a:r>
              <a:rPr lang="en-GB" sz="3200" dirty="0">
                <a:solidFill>
                  <a:schemeClr val="bg1"/>
                </a:solidFill>
                <a:cs typeface="Futura Medium" panose="020B0602020204020303" pitchFamily="34" charset="-79"/>
              </a:rPr>
              <a:t>Different ways to compute/estimate the tsunami inundation</a:t>
            </a:r>
          </a:p>
        </p:txBody>
      </p:sp>
      <p:sp>
        <p:nvSpPr>
          <p:cNvPr id="7" name="Slide Number Placeholder 2">
            <a:extLst>
              <a:ext uri="{FF2B5EF4-FFF2-40B4-BE49-F238E27FC236}">
                <a16:creationId xmlns:a16="http://schemas.microsoft.com/office/drawing/2014/main" xmlns="" id="{25D7B487-0467-C746-E269-373103FFF10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solidFill>
                  <a:schemeClr val="tx1"/>
                </a:solidFill>
              </a:rPr>
              <a:pPr/>
              <a:t>4</a:t>
            </a:fld>
            <a:endParaRPr lang="x-none">
              <a:solidFill>
                <a:schemeClr val="tx1"/>
              </a:solidFill>
            </a:endParaRPr>
          </a:p>
        </p:txBody>
      </p:sp>
      <p:grpSp>
        <p:nvGrpSpPr>
          <p:cNvPr id="8" name="Group 4">
            <a:extLst>
              <a:ext uri="{FF2B5EF4-FFF2-40B4-BE49-F238E27FC236}">
                <a16:creationId xmlns:a16="http://schemas.microsoft.com/office/drawing/2014/main" xmlns="" id="{A22F9EE5-7855-A645-3A85-8DC832CA822E}"/>
              </a:ext>
            </a:extLst>
          </p:cNvPr>
          <p:cNvGrpSpPr/>
          <p:nvPr/>
        </p:nvGrpSpPr>
        <p:grpSpPr>
          <a:xfrm>
            <a:off x="115305" y="1108087"/>
            <a:ext cx="3313695" cy="1923626"/>
            <a:chOff x="115305" y="1108086"/>
            <a:chExt cx="3592753" cy="1978485"/>
          </a:xfrm>
        </p:grpSpPr>
        <p:pic>
          <p:nvPicPr>
            <p:cNvPr id="9" name="Picture 5">
              <a:extLst>
                <a:ext uri="{FF2B5EF4-FFF2-40B4-BE49-F238E27FC236}">
                  <a16:creationId xmlns:a16="http://schemas.microsoft.com/office/drawing/2014/main" xmlns="" id="{8764975A-C59A-1128-ABF5-BC9CAB9D62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43" t="3730"/>
            <a:stretch/>
          </p:blipFill>
          <p:spPr>
            <a:xfrm>
              <a:off x="115305" y="1140903"/>
              <a:ext cx="2668245" cy="1945668"/>
            </a:xfrm>
            <a:prstGeom prst="rect">
              <a:avLst/>
            </a:prstGeom>
          </p:spPr>
        </p:pic>
        <p:sp>
          <p:nvSpPr>
            <p:cNvPr id="11" name="TextBox 16">
              <a:extLst>
                <a:ext uri="{FF2B5EF4-FFF2-40B4-BE49-F238E27FC236}">
                  <a16:creationId xmlns:a16="http://schemas.microsoft.com/office/drawing/2014/main" xmlns="" id="{39DEC39B-2EFB-2B09-7610-98FDD06473EB}"/>
                </a:ext>
              </a:extLst>
            </p:cNvPr>
            <p:cNvSpPr txBox="1"/>
            <p:nvPr/>
          </p:nvSpPr>
          <p:spPr>
            <a:xfrm>
              <a:off x="1485277" y="1108086"/>
              <a:ext cx="2222781" cy="348209"/>
            </a:xfrm>
            <a:prstGeom prst="rect">
              <a:avLst/>
            </a:prstGeom>
            <a:noFill/>
          </p:spPr>
          <p:txBody>
            <a:bodyPr wrap="square" rtlCol="0">
              <a:spAutoFit/>
            </a:bodyPr>
            <a:lstStyle/>
            <a:p>
              <a:r>
                <a:rPr lang="en-GB" sz="1600" i="1" dirty="0">
                  <a:cs typeface="Futura Medium" panose="020B0602020204020303" pitchFamily="34" charset="-79"/>
                </a:rPr>
                <a:t>Green’s Law</a:t>
              </a:r>
            </a:p>
          </p:txBody>
        </p:sp>
      </p:grpSp>
      <p:grpSp>
        <p:nvGrpSpPr>
          <p:cNvPr id="12" name="Group 7">
            <a:extLst>
              <a:ext uri="{FF2B5EF4-FFF2-40B4-BE49-F238E27FC236}">
                <a16:creationId xmlns:a16="http://schemas.microsoft.com/office/drawing/2014/main" xmlns="" id="{A80ED33A-3527-73BD-F7BC-ED8C633C91A6}"/>
              </a:ext>
            </a:extLst>
          </p:cNvPr>
          <p:cNvGrpSpPr/>
          <p:nvPr/>
        </p:nvGrpSpPr>
        <p:grpSpPr>
          <a:xfrm>
            <a:off x="1283984" y="4475191"/>
            <a:ext cx="2816314" cy="1899148"/>
            <a:chOff x="1273552" y="4265620"/>
            <a:chExt cx="3036267" cy="2082238"/>
          </a:xfrm>
        </p:grpSpPr>
        <p:pic>
          <p:nvPicPr>
            <p:cNvPr id="13" name="Picture 40" descr="normalisation_method">
              <a:extLst>
                <a:ext uri="{FF2B5EF4-FFF2-40B4-BE49-F238E27FC236}">
                  <a16:creationId xmlns:a16="http://schemas.microsoft.com/office/drawing/2014/main" xmlns="" id="{92C8BA8B-EFD5-4CA1-A5BA-EEA0297613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38870" y="4309853"/>
              <a:ext cx="2970949" cy="2038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7">
              <a:extLst>
                <a:ext uri="{FF2B5EF4-FFF2-40B4-BE49-F238E27FC236}">
                  <a16:creationId xmlns:a16="http://schemas.microsoft.com/office/drawing/2014/main" xmlns="" id="{5F24AECB-42FF-D3BF-2792-884BC39E8361}"/>
                </a:ext>
              </a:extLst>
            </p:cNvPr>
            <p:cNvSpPr txBox="1"/>
            <p:nvPr/>
          </p:nvSpPr>
          <p:spPr>
            <a:xfrm>
              <a:off x="1273552" y="4265620"/>
              <a:ext cx="2722597" cy="371193"/>
            </a:xfrm>
            <a:prstGeom prst="rect">
              <a:avLst/>
            </a:prstGeom>
            <a:noFill/>
          </p:spPr>
          <p:txBody>
            <a:bodyPr wrap="square" rtlCol="0">
              <a:spAutoFit/>
            </a:bodyPr>
            <a:lstStyle/>
            <a:p>
              <a:r>
                <a:rPr lang="en-GB" sz="1600" i="1" dirty="0">
                  <a:cs typeface="Futura Medium" panose="020B0602020204020303" pitchFamily="34" charset="-79"/>
                </a:rPr>
                <a:t>Amplification factors</a:t>
              </a:r>
            </a:p>
          </p:txBody>
        </p:sp>
      </p:grpSp>
      <p:grpSp>
        <p:nvGrpSpPr>
          <p:cNvPr id="15" name="Group 9">
            <a:extLst>
              <a:ext uri="{FF2B5EF4-FFF2-40B4-BE49-F238E27FC236}">
                <a16:creationId xmlns:a16="http://schemas.microsoft.com/office/drawing/2014/main" xmlns="" id="{161DB069-E6D7-E1E1-AE80-FBBE4C4D471C}"/>
              </a:ext>
            </a:extLst>
          </p:cNvPr>
          <p:cNvGrpSpPr/>
          <p:nvPr/>
        </p:nvGrpSpPr>
        <p:grpSpPr>
          <a:xfrm>
            <a:off x="6948360" y="4359327"/>
            <a:ext cx="3308950" cy="1874724"/>
            <a:chOff x="5609245" y="4124106"/>
            <a:chExt cx="3567775" cy="1963440"/>
          </a:xfrm>
        </p:grpSpPr>
        <p:pic>
          <p:nvPicPr>
            <p:cNvPr id="16" name="Picture 10">
              <a:extLst>
                <a:ext uri="{FF2B5EF4-FFF2-40B4-BE49-F238E27FC236}">
                  <a16:creationId xmlns:a16="http://schemas.microsoft.com/office/drawing/2014/main" xmlns="" id="{63DF95CD-CA1F-5599-83EE-E89194BA8F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09245" y="4188399"/>
              <a:ext cx="3334444" cy="1899147"/>
            </a:xfrm>
            <a:prstGeom prst="rect">
              <a:avLst/>
            </a:prstGeom>
          </p:spPr>
        </p:pic>
        <p:sp>
          <p:nvSpPr>
            <p:cNvPr id="17" name="TextBox 18">
              <a:extLst>
                <a:ext uri="{FF2B5EF4-FFF2-40B4-BE49-F238E27FC236}">
                  <a16:creationId xmlns:a16="http://schemas.microsoft.com/office/drawing/2014/main" xmlns="" id="{8D869766-045F-BBA4-B8B5-241C8AB563DA}"/>
                </a:ext>
              </a:extLst>
            </p:cNvPr>
            <p:cNvSpPr txBox="1"/>
            <p:nvPr/>
          </p:nvSpPr>
          <p:spPr>
            <a:xfrm>
              <a:off x="6954239" y="4124106"/>
              <a:ext cx="2222781" cy="354575"/>
            </a:xfrm>
            <a:prstGeom prst="rect">
              <a:avLst/>
            </a:prstGeom>
            <a:noFill/>
          </p:spPr>
          <p:txBody>
            <a:bodyPr wrap="square" rtlCol="0">
              <a:spAutoFit/>
            </a:bodyPr>
            <a:lstStyle/>
            <a:p>
              <a:r>
                <a:rPr lang="en-GB" sz="1600" i="1" dirty="0">
                  <a:cs typeface="Futura Medium" panose="020B0602020204020303" pitchFamily="34" charset="-79"/>
                </a:rPr>
                <a:t>Energy Grade Line</a:t>
              </a:r>
            </a:p>
          </p:txBody>
        </p:sp>
      </p:grpSp>
      <p:grpSp>
        <p:nvGrpSpPr>
          <p:cNvPr id="18" name="Group 1">
            <a:extLst>
              <a:ext uri="{FF2B5EF4-FFF2-40B4-BE49-F238E27FC236}">
                <a16:creationId xmlns:a16="http://schemas.microsoft.com/office/drawing/2014/main" xmlns="" id="{F9026EE9-8620-659F-A5D9-FE15958C39CF}"/>
              </a:ext>
            </a:extLst>
          </p:cNvPr>
          <p:cNvGrpSpPr/>
          <p:nvPr/>
        </p:nvGrpSpPr>
        <p:grpSpPr>
          <a:xfrm>
            <a:off x="5970217" y="1108087"/>
            <a:ext cx="3114585" cy="2189693"/>
            <a:chOff x="3773348" y="831220"/>
            <a:chExt cx="3475638" cy="2266113"/>
          </a:xfrm>
        </p:grpSpPr>
        <p:pic>
          <p:nvPicPr>
            <p:cNvPr id="19" name="Picture 8">
              <a:extLst>
                <a:ext uri="{FF2B5EF4-FFF2-40B4-BE49-F238E27FC236}">
                  <a16:creationId xmlns:a16="http://schemas.microsoft.com/office/drawing/2014/main" xmlns="" id="{0A173527-95FA-8135-08CD-5A62320CD7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3348" y="831220"/>
              <a:ext cx="3083492" cy="2266113"/>
            </a:xfrm>
            <a:prstGeom prst="rect">
              <a:avLst/>
            </a:prstGeom>
          </p:spPr>
        </p:pic>
        <p:sp>
          <p:nvSpPr>
            <p:cNvPr id="20" name="TextBox 19">
              <a:extLst>
                <a:ext uri="{FF2B5EF4-FFF2-40B4-BE49-F238E27FC236}">
                  <a16:creationId xmlns:a16="http://schemas.microsoft.com/office/drawing/2014/main" xmlns="" id="{6F3BE507-A5DE-4F7C-FA05-6C518F2587FF}"/>
                </a:ext>
              </a:extLst>
            </p:cNvPr>
            <p:cNvSpPr txBox="1"/>
            <p:nvPr/>
          </p:nvSpPr>
          <p:spPr>
            <a:xfrm>
              <a:off x="4702650" y="852978"/>
              <a:ext cx="2546336" cy="350369"/>
            </a:xfrm>
            <a:prstGeom prst="rect">
              <a:avLst/>
            </a:prstGeom>
            <a:noFill/>
          </p:spPr>
          <p:txBody>
            <a:bodyPr wrap="square" rtlCol="0">
              <a:spAutoFit/>
            </a:bodyPr>
            <a:lstStyle/>
            <a:p>
              <a:r>
                <a:rPr lang="en-GB" sz="1600" i="1" dirty="0">
                  <a:cs typeface="Futura Medium" panose="020B0602020204020303" pitchFamily="34" charset="-79"/>
                </a:rPr>
                <a:t>Bathtub/Attenuation</a:t>
              </a:r>
            </a:p>
          </p:txBody>
        </p:sp>
      </p:grpSp>
      <p:grpSp>
        <p:nvGrpSpPr>
          <p:cNvPr id="21" name="Group 11">
            <a:extLst>
              <a:ext uri="{FF2B5EF4-FFF2-40B4-BE49-F238E27FC236}">
                <a16:creationId xmlns:a16="http://schemas.microsoft.com/office/drawing/2014/main" xmlns="" id="{BEBBACFE-E988-954D-B778-3258DEF7BEB1}"/>
              </a:ext>
            </a:extLst>
          </p:cNvPr>
          <p:cNvGrpSpPr/>
          <p:nvPr/>
        </p:nvGrpSpPr>
        <p:grpSpPr>
          <a:xfrm>
            <a:off x="10150973" y="781039"/>
            <a:ext cx="1515266" cy="5169592"/>
            <a:chOff x="9805066" y="794251"/>
            <a:chExt cx="1515266" cy="5169592"/>
          </a:xfrm>
        </p:grpSpPr>
        <p:grpSp>
          <p:nvGrpSpPr>
            <p:cNvPr id="22" name="Group 21">
              <a:extLst>
                <a:ext uri="{FF2B5EF4-FFF2-40B4-BE49-F238E27FC236}">
                  <a16:creationId xmlns:a16="http://schemas.microsoft.com/office/drawing/2014/main" xmlns="" id="{EB9654C6-7AAD-826B-CEAB-8261A28168A0}"/>
                </a:ext>
              </a:extLst>
            </p:cNvPr>
            <p:cNvGrpSpPr/>
            <p:nvPr/>
          </p:nvGrpSpPr>
          <p:grpSpPr>
            <a:xfrm>
              <a:off x="9805066" y="794251"/>
              <a:ext cx="1515266" cy="5169592"/>
              <a:chOff x="10487972" y="786058"/>
              <a:chExt cx="1515266" cy="5169592"/>
            </a:xfrm>
          </p:grpSpPr>
          <p:pic>
            <p:nvPicPr>
              <p:cNvPr id="24" name="Picture 13">
                <a:extLst>
                  <a:ext uri="{FF2B5EF4-FFF2-40B4-BE49-F238E27FC236}">
                    <a16:creationId xmlns:a16="http://schemas.microsoft.com/office/drawing/2014/main" xmlns="" id="{E73FC80A-DD20-8C82-E539-9BBE65E21E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972" y="786058"/>
                <a:ext cx="1515266" cy="4584817"/>
              </a:xfrm>
              <a:prstGeom prst="rect">
                <a:avLst/>
              </a:prstGeom>
            </p:spPr>
          </p:pic>
          <p:sp>
            <p:nvSpPr>
              <p:cNvPr id="25" name="Rectangle 20">
                <a:extLst>
                  <a:ext uri="{FF2B5EF4-FFF2-40B4-BE49-F238E27FC236}">
                    <a16:creationId xmlns:a16="http://schemas.microsoft.com/office/drawing/2014/main" xmlns="" id="{0C63CE74-C0BC-2361-F8D8-C44245911187}"/>
                  </a:ext>
                </a:extLst>
              </p:cNvPr>
              <p:cNvSpPr/>
              <p:nvPr/>
            </p:nvSpPr>
            <p:spPr>
              <a:xfrm>
                <a:off x="10487972" y="5370875"/>
                <a:ext cx="1515266"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3" name="TextBox 22">
              <a:extLst>
                <a:ext uri="{FF2B5EF4-FFF2-40B4-BE49-F238E27FC236}">
                  <a16:creationId xmlns:a16="http://schemas.microsoft.com/office/drawing/2014/main" xmlns="" id="{78633769-A381-38D5-A290-66B9D3E5CBDF}"/>
                </a:ext>
              </a:extLst>
            </p:cNvPr>
            <p:cNvSpPr txBox="1"/>
            <p:nvPr/>
          </p:nvSpPr>
          <p:spPr>
            <a:xfrm>
              <a:off x="9805957" y="5379068"/>
              <a:ext cx="1514375" cy="584775"/>
            </a:xfrm>
            <a:prstGeom prst="rect">
              <a:avLst/>
            </a:prstGeom>
            <a:noFill/>
          </p:spPr>
          <p:txBody>
            <a:bodyPr wrap="square" rtlCol="0">
              <a:spAutoFit/>
            </a:bodyPr>
            <a:lstStyle/>
            <a:p>
              <a:r>
                <a:rPr lang="en-GB" sz="1600" i="1" dirty="0">
                  <a:cs typeface="Futura Medium" panose="020B0602020204020303" pitchFamily="34" charset="-79"/>
                </a:rPr>
                <a:t>Numerical </a:t>
              </a:r>
              <a:r>
                <a:rPr lang="en-GB" sz="1600" i="1" dirty="0" err="1">
                  <a:cs typeface="Futura Medium" panose="020B0602020204020303" pitchFamily="34" charset="-79"/>
                </a:rPr>
                <a:t>modeling</a:t>
              </a:r>
              <a:endParaRPr lang="en-GB" sz="1600" i="1" dirty="0">
                <a:cs typeface="Futura Medium" panose="020B0602020204020303" pitchFamily="34" charset="-79"/>
              </a:endParaRPr>
            </a:p>
          </p:txBody>
        </p:sp>
      </p:grpSp>
      <p:sp>
        <p:nvSpPr>
          <p:cNvPr id="26" name="TextBox 23">
            <a:extLst>
              <a:ext uri="{FF2B5EF4-FFF2-40B4-BE49-F238E27FC236}">
                <a16:creationId xmlns:a16="http://schemas.microsoft.com/office/drawing/2014/main" xmlns="" id="{756D1A04-91A4-0FD3-BF9D-72A7D075FB69}"/>
              </a:ext>
            </a:extLst>
          </p:cNvPr>
          <p:cNvSpPr txBox="1"/>
          <p:nvPr/>
        </p:nvSpPr>
        <p:spPr>
          <a:xfrm>
            <a:off x="8726" y="660610"/>
            <a:ext cx="2222781" cy="523220"/>
          </a:xfrm>
          <a:prstGeom prst="rect">
            <a:avLst/>
          </a:prstGeom>
          <a:noFill/>
        </p:spPr>
        <p:txBody>
          <a:bodyPr wrap="square" rtlCol="0">
            <a:spAutoFit/>
          </a:bodyPr>
          <a:lstStyle/>
          <a:p>
            <a:r>
              <a:rPr lang="en-GB" sz="1400" i="1" dirty="0" err="1">
                <a:cs typeface="Futura Medium" panose="020B0602020204020303" pitchFamily="34" charset="-79"/>
              </a:rPr>
              <a:t>Synolakis</a:t>
            </a:r>
            <a:r>
              <a:rPr lang="en-GB" sz="1400" i="1" dirty="0">
                <a:cs typeface="Futura Medium" panose="020B0602020204020303" pitchFamily="34" charset="-79"/>
              </a:rPr>
              <a:t>, 1991</a:t>
            </a:r>
          </a:p>
          <a:p>
            <a:r>
              <a:rPr lang="en-GB" sz="1400" i="1" dirty="0" err="1">
                <a:cs typeface="Futura Medium" panose="020B0602020204020303" pitchFamily="34" charset="-79"/>
              </a:rPr>
              <a:t>Kamigaichi</a:t>
            </a:r>
            <a:r>
              <a:rPr lang="en-GB" sz="1400" i="1" dirty="0">
                <a:cs typeface="Futura Medium" panose="020B0602020204020303" pitchFamily="34" charset="-79"/>
              </a:rPr>
              <a:t>, 2014</a:t>
            </a:r>
          </a:p>
        </p:txBody>
      </p:sp>
      <p:sp>
        <p:nvSpPr>
          <p:cNvPr id="27" name="TextBox 24">
            <a:extLst>
              <a:ext uri="{FF2B5EF4-FFF2-40B4-BE49-F238E27FC236}">
                <a16:creationId xmlns:a16="http://schemas.microsoft.com/office/drawing/2014/main" xmlns="" id="{876AE346-030A-280C-3EC2-A3EB9BDAEA94}"/>
              </a:ext>
            </a:extLst>
          </p:cNvPr>
          <p:cNvSpPr txBox="1"/>
          <p:nvPr/>
        </p:nvSpPr>
        <p:spPr>
          <a:xfrm>
            <a:off x="2353978" y="6345032"/>
            <a:ext cx="1715413" cy="523220"/>
          </a:xfrm>
          <a:prstGeom prst="rect">
            <a:avLst/>
          </a:prstGeom>
          <a:noFill/>
        </p:spPr>
        <p:txBody>
          <a:bodyPr wrap="square" rtlCol="0">
            <a:spAutoFit/>
          </a:bodyPr>
          <a:lstStyle/>
          <a:p>
            <a:r>
              <a:rPr lang="en-GB" sz="1400" i="1" dirty="0" err="1">
                <a:solidFill>
                  <a:schemeClr val="bg1"/>
                </a:solidFill>
                <a:cs typeface="Futura Medium" panose="020B0602020204020303" pitchFamily="34" charset="-79"/>
              </a:rPr>
              <a:t>Lovholt</a:t>
            </a:r>
            <a:r>
              <a:rPr lang="en-GB" sz="1400" i="1" dirty="0">
                <a:solidFill>
                  <a:schemeClr val="bg1"/>
                </a:solidFill>
                <a:cs typeface="Futura Medium" panose="020B0602020204020303" pitchFamily="34" charset="-79"/>
              </a:rPr>
              <a:t> et al., 2012</a:t>
            </a:r>
          </a:p>
          <a:p>
            <a:r>
              <a:rPr lang="en-GB" sz="1400" i="1" dirty="0" err="1">
                <a:solidFill>
                  <a:schemeClr val="bg1"/>
                </a:solidFill>
                <a:cs typeface="Futura Medium" panose="020B0602020204020303" pitchFamily="34" charset="-79"/>
              </a:rPr>
              <a:t>Glimsdal</a:t>
            </a:r>
            <a:r>
              <a:rPr lang="en-GB" sz="1400" i="1" dirty="0">
                <a:solidFill>
                  <a:schemeClr val="bg1"/>
                </a:solidFill>
                <a:cs typeface="Futura Medium" panose="020B0602020204020303" pitchFamily="34" charset="-79"/>
              </a:rPr>
              <a:t> et al., 2019</a:t>
            </a:r>
          </a:p>
        </p:txBody>
      </p:sp>
      <p:sp>
        <p:nvSpPr>
          <p:cNvPr id="28" name="TextBox 25">
            <a:extLst>
              <a:ext uri="{FF2B5EF4-FFF2-40B4-BE49-F238E27FC236}">
                <a16:creationId xmlns:a16="http://schemas.microsoft.com/office/drawing/2014/main" xmlns="" id="{2D22382F-98A2-8F1B-275F-961D61458388}"/>
              </a:ext>
            </a:extLst>
          </p:cNvPr>
          <p:cNvSpPr txBox="1"/>
          <p:nvPr/>
        </p:nvSpPr>
        <p:spPr>
          <a:xfrm>
            <a:off x="7773046" y="6277302"/>
            <a:ext cx="1965496" cy="523220"/>
          </a:xfrm>
          <a:prstGeom prst="rect">
            <a:avLst/>
          </a:prstGeom>
          <a:noFill/>
        </p:spPr>
        <p:txBody>
          <a:bodyPr wrap="square" rtlCol="0">
            <a:spAutoFit/>
          </a:bodyPr>
          <a:lstStyle/>
          <a:p>
            <a:r>
              <a:rPr lang="en-GB" sz="1400" i="1" dirty="0" err="1">
                <a:solidFill>
                  <a:schemeClr val="bg1"/>
                </a:solidFill>
                <a:cs typeface="Futura Medium" panose="020B0602020204020303" pitchFamily="34" charset="-79"/>
              </a:rPr>
              <a:t>Kriebel</a:t>
            </a:r>
            <a:r>
              <a:rPr lang="en-GB" sz="1400" i="1" dirty="0">
                <a:solidFill>
                  <a:schemeClr val="bg1"/>
                </a:solidFill>
                <a:cs typeface="Futura Medium" panose="020B0602020204020303" pitchFamily="34" charset="-79"/>
              </a:rPr>
              <a:t> et al., 2017</a:t>
            </a:r>
          </a:p>
          <a:p>
            <a:r>
              <a:rPr lang="en-GB" sz="1400" i="1" dirty="0">
                <a:solidFill>
                  <a:schemeClr val="bg1"/>
                </a:solidFill>
                <a:cs typeface="Futura Medium" panose="020B0602020204020303" pitchFamily="34" charset="-79"/>
              </a:rPr>
              <a:t>Tada et al., 2018</a:t>
            </a:r>
          </a:p>
        </p:txBody>
      </p:sp>
      <p:sp>
        <p:nvSpPr>
          <p:cNvPr id="29" name="TextBox 26">
            <a:extLst>
              <a:ext uri="{FF2B5EF4-FFF2-40B4-BE49-F238E27FC236}">
                <a16:creationId xmlns:a16="http://schemas.microsoft.com/office/drawing/2014/main" xmlns="" id="{F0CB52D7-0B91-3881-AD76-DCBA3EE1603A}"/>
              </a:ext>
            </a:extLst>
          </p:cNvPr>
          <p:cNvSpPr txBox="1"/>
          <p:nvPr/>
        </p:nvSpPr>
        <p:spPr>
          <a:xfrm>
            <a:off x="8231826" y="679087"/>
            <a:ext cx="1965496" cy="523220"/>
          </a:xfrm>
          <a:prstGeom prst="rect">
            <a:avLst/>
          </a:prstGeom>
          <a:noFill/>
        </p:spPr>
        <p:txBody>
          <a:bodyPr wrap="square" rtlCol="0">
            <a:spAutoFit/>
          </a:bodyPr>
          <a:lstStyle/>
          <a:p>
            <a:r>
              <a:rPr lang="en-GB" sz="1400" i="1" dirty="0">
                <a:cs typeface="Futura Medium" panose="020B0602020204020303" pitchFamily="34" charset="-79"/>
              </a:rPr>
              <a:t>Leonard et al., 2008</a:t>
            </a:r>
          </a:p>
          <a:p>
            <a:r>
              <a:rPr lang="en-GB" sz="1400" i="1" dirty="0" err="1">
                <a:cs typeface="Futura Medium" panose="020B0602020204020303" pitchFamily="34" charset="-79"/>
              </a:rPr>
              <a:t>Tonini</a:t>
            </a:r>
            <a:r>
              <a:rPr lang="en-GB" sz="1400" i="1" dirty="0">
                <a:cs typeface="Futura Medium" panose="020B0602020204020303" pitchFamily="34" charset="-79"/>
              </a:rPr>
              <a:t> et al., 2021</a:t>
            </a:r>
          </a:p>
        </p:txBody>
      </p:sp>
      <p:sp>
        <p:nvSpPr>
          <p:cNvPr id="30" name="TextBox 27">
            <a:extLst>
              <a:ext uri="{FF2B5EF4-FFF2-40B4-BE49-F238E27FC236}">
                <a16:creationId xmlns:a16="http://schemas.microsoft.com/office/drawing/2014/main" xmlns="" id="{0F9BA570-B091-A05A-8BBF-BAA77D2255A0}"/>
              </a:ext>
            </a:extLst>
          </p:cNvPr>
          <p:cNvSpPr txBox="1"/>
          <p:nvPr/>
        </p:nvSpPr>
        <p:spPr>
          <a:xfrm>
            <a:off x="10461396" y="5983278"/>
            <a:ext cx="1965496" cy="307777"/>
          </a:xfrm>
          <a:prstGeom prst="rect">
            <a:avLst/>
          </a:prstGeom>
          <a:noFill/>
        </p:spPr>
        <p:txBody>
          <a:bodyPr wrap="square" rtlCol="0">
            <a:spAutoFit/>
          </a:bodyPr>
          <a:lstStyle/>
          <a:p>
            <a:r>
              <a:rPr lang="en-GB" sz="1400" i="1" dirty="0">
                <a:cs typeface="Futura Medium" panose="020B0602020204020303" pitchFamily="34" charset="-79"/>
              </a:rPr>
              <a:t>Gibbons et al., 2022</a:t>
            </a:r>
          </a:p>
        </p:txBody>
      </p:sp>
      <p:sp>
        <p:nvSpPr>
          <p:cNvPr id="31" name="Right Arrow 28">
            <a:extLst>
              <a:ext uri="{FF2B5EF4-FFF2-40B4-BE49-F238E27FC236}">
                <a16:creationId xmlns:a16="http://schemas.microsoft.com/office/drawing/2014/main" xmlns="" id="{D619A915-AE9B-9D3C-83B0-B59A97ED0BF9}"/>
              </a:ext>
            </a:extLst>
          </p:cNvPr>
          <p:cNvSpPr/>
          <p:nvPr/>
        </p:nvSpPr>
        <p:spPr>
          <a:xfrm>
            <a:off x="46298" y="1844044"/>
            <a:ext cx="11879484" cy="3515589"/>
          </a:xfrm>
          <a:prstGeom prst="rightArrow">
            <a:avLst/>
          </a:prstGeom>
          <a:solidFill>
            <a:schemeClr val="accent4">
              <a:lumMod val="40000"/>
              <a:lumOff val="60000"/>
              <a:alpha val="26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32" name="TextBox 29">
            <a:extLst>
              <a:ext uri="{FF2B5EF4-FFF2-40B4-BE49-F238E27FC236}">
                <a16:creationId xmlns:a16="http://schemas.microsoft.com/office/drawing/2014/main" xmlns="" id="{870BCCF7-93D0-9611-09D6-31C6EDE53269}"/>
              </a:ext>
            </a:extLst>
          </p:cNvPr>
          <p:cNvSpPr txBox="1"/>
          <p:nvPr/>
        </p:nvSpPr>
        <p:spPr>
          <a:xfrm>
            <a:off x="5824362" y="3560823"/>
            <a:ext cx="4864061" cy="584775"/>
          </a:xfrm>
          <a:prstGeom prst="rect">
            <a:avLst/>
          </a:prstGeom>
          <a:noFill/>
        </p:spPr>
        <p:txBody>
          <a:bodyPr wrap="square" rtlCol="0">
            <a:spAutoFit/>
          </a:bodyPr>
          <a:lstStyle/>
          <a:p>
            <a:r>
              <a:rPr lang="en-GB" sz="3200" i="1" dirty="0">
                <a:cs typeface="Futura Medium" panose="020B0602020204020303" pitchFamily="34" charset="-79"/>
              </a:rPr>
              <a:t>Increasing complexity </a:t>
            </a:r>
          </a:p>
        </p:txBody>
      </p:sp>
      <p:pic>
        <p:nvPicPr>
          <p:cNvPr id="33" name="Picture 14">
            <a:extLst>
              <a:ext uri="{FF2B5EF4-FFF2-40B4-BE49-F238E27FC236}">
                <a16:creationId xmlns:a16="http://schemas.microsoft.com/office/drawing/2014/main" xmlns="" id="{8DD2D6E3-1970-C115-196C-002B502E42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41184" y="2091150"/>
            <a:ext cx="3318228" cy="2136935"/>
          </a:xfrm>
          <a:prstGeom prst="rect">
            <a:avLst/>
          </a:prstGeom>
        </p:spPr>
      </p:pic>
      <p:sp>
        <p:nvSpPr>
          <p:cNvPr id="34" name="TextBox 15">
            <a:extLst>
              <a:ext uri="{FF2B5EF4-FFF2-40B4-BE49-F238E27FC236}">
                <a16:creationId xmlns:a16="http://schemas.microsoft.com/office/drawing/2014/main" xmlns="" id="{1BDC6486-1D08-88BC-DEC5-05CEFE8C6128}"/>
              </a:ext>
            </a:extLst>
          </p:cNvPr>
          <p:cNvSpPr txBox="1"/>
          <p:nvPr/>
        </p:nvSpPr>
        <p:spPr>
          <a:xfrm>
            <a:off x="4534979" y="3268436"/>
            <a:ext cx="1195665" cy="584775"/>
          </a:xfrm>
          <a:prstGeom prst="rect">
            <a:avLst/>
          </a:prstGeom>
          <a:noFill/>
        </p:spPr>
        <p:txBody>
          <a:bodyPr wrap="square" rtlCol="0">
            <a:spAutoFit/>
          </a:bodyPr>
          <a:lstStyle/>
          <a:p>
            <a:r>
              <a:rPr lang="en-GB" sz="1600" i="1" dirty="0">
                <a:cs typeface="Futura Medium" panose="020B0602020204020303" pitchFamily="34" charset="-79"/>
              </a:rPr>
              <a:t>Calibrated Green’s Law</a:t>
            </a:r>
          </a:p>
        </p:txBody>
      </p:sp>
      <p:sp>
        <p:nvSpPr>
          <p:cNvPr id="35" name="TextBox 30">
            <a:extLst>
              <a:ext uri="{FF2B5EF4-FFF2-40B4-BE49-F238E27FC236}">
                <a16:creationId xmlns:a16="http://schemas.microsoft.com/office/drawing/2014/main" xmlns="" id="{914EB711-2C2F-D583-7B68-65253B908450}"/>
              </a:ext>
            </a:extLst>
          </p:cNvPr>
          <p:cNvSpPr txBox="1"/>
          <p:nvPr/>
        </p:nvSpPr>
        <p:spPr>
          <a:xfrm>
            <a:off x="4263816" y="1802970"/>
            <a:ext cx="1552784" cy="307777"/>
          </a:xfrm>
          <a:prstGeom prst="rect">
            <a:avLst/>
          </a:prstGeom>
          <a:noFill/>
        </p:spPr>
        <p:txBody>
          <a:bodyPr wrap="square" rtlCol="0">
            <a:spAutoFit/>
          </a:bodyPr>
          <a:lstStyle/>
          <a:p>
            <a:r>
              <a:rPr lang="en-GB" sz="1400" i="1" dirty="0" err="1">
                <a:cs typeface="Futura Medium" panose="020B0602020204020303" pitchFamily="34" charset="-79"/>
              </a:rPr>
              <a:t>Gailler</a:t>
            </a:r>
            <a:r>
              <a:rPr lang="en-GB" sz="1400" i="1" dirty="0">
                <a:cs typeface="Futura Medium" panose="020B0602020204020303" pitchFamily="34" charset="-79"/>
              </a:rPr>
              <a:t> et al., 2017</a:t>
            </a:r>
          </a:p>
        </p:txBody>
      </p:sp>
    </p:spTree>
    <p:extLst>
      <p:ext uri="{BB962C8B-B14F-4D97-AF65-F5344CB8AC3E}">
        <p14:creationId xmlns:p14="http://schemas.microsoft.com/office/powerpoint/2010/main" val="855194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5</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pic>
        <p:nvPicPr>
          <p:cNvPr id="5" name="Picture 5">
            <a:extLst>
              <a:ext uri="{FF2B5EF4-FFF2-40B4-BE49-F238E27FC236}">
                <a16:creationId xmlns:a16="http://schemas.microsoft.com/office/drawing/2014/main" xmlns="" id="{7485A1D4-E724-69D4-2D8E-70EF698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1204" y="619245"/>
            <a:ext cx="6890795" cy="5827853"/>
          </a:xfrm>
          <a:prstGeom prst="rect">
            <a:avLst/>
          </a:prstGeom>
        </p:spPr>
      </p:pic>
      <p:sp>
        <p:nvSpPr>
          <p:cNvPr id="6" name="Right Arrow 1">
            <a:extLst>
              <a:ext uri="{FF2B5EF4-FFF2-40B4-BE49-F238E27FC236}">
                <a16:creationId xmlns:a16="http://schemas.microsoft.com/office/drawing/2014/main" xmlns="" id="{595B4C95-5898-E4B8-18A2-39493D87FF60}"/>
              </a:ext>
            </a:extLst>
          </p:cNvPr>
          <p:cNvSpPr/>
          <p:nvPr/>
        </p:nvSpPr>
        <p:spPr>
          <a:xfrm>
            <a:off x="164647" y="5257123"/>
            <a:ext cx="5406633" cy="47219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ight Arrow 26">
            <a:extLst>
              <a:ext uri="{FF2B5EF4-FFF2-40B4-BE49-F238E27FC236}">
                <a16:creationId xmlns:a16="http://schemas.microsoft.com/office/drawing/2014/main" xmlns="" id="{F613B2F2-CE66-9674-A418-531B43275247}"/>
              </a:ext>
            </a:extLst>
          </p:cNvPr>
          <p:cNvSpPr/>
          <p:nvPr/>
        </p:nvSpPr>
        <p:spPr>
          <a:xfrm>
            <a:off x="155000" y="2950064"/>
            <a:ext cx="5406633" cy="47219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27">
            <a:extLst>
              <a:ext uri="{FF2B5EF4-FFF2-40B4-BE49-F238E27FC236}">
                <a16:creationId xmlns:a16="http://schemas.microsoft.com/office/drawing/2014/main" xmlns="" id="{94DD4974-3EB4-9ED4-8B6C-398E9F359E23}"/>
              </a:ext>
            </a:extLst>
          </p:cNvPr>
          <p:cNvSpPr txBox="1"/>
          <p:nvPr/>
        </p:nvSpPr>
        <p:spPr>
          <a:xfrm>
            <a:off x="769049" y="3019511"/>
            <a:ext cx="1733007"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Numerical </a:t>
            </a:r>
            <a:r>
              <a:rPr lang="en-GB" sz="1400" b="1" dirty="0" err="1">
                <a:latin typeface="Calibri" panose="020F0502020204030204" pitchFamily="34" charset="0"/>
                <a:cs typeface="Calibri" panose="020F0502020204030204" pitchFamily="34" charset="0"/>
              </a:rPr>
              <a:t>modeling</a:t>
            </a:r>
            <a:endParaRPr lang="en-GB" sz="1400" b="1" dirty="0">
              <a:latin typeface="Calibri" panose="020F0502020204030204" pitchFamily="34" charset="0"/>
              <a:cs typeface="Calibri" panose="020F0502020204030204" pitchFamily="34" charset="0"/>
            </a:endParaRPr>
          </a:p>
        </p:txBody>
      </p:sp>
      <p:sp>
        <p:nvSpPr>
          <p:cNvPr id="9" name="Right Arrow 24">
            <a:extLst>
              <a:ext uri="{FF2B5EF4-FFF2-40B4-BE49-F238E27FC236}">
                <a16:creationId xmlns:a16="http://schemas.microsoft.com/office/drawing/2014/main" xmlns="" id="{B41D6321-D8B1-C748-52E4-A77EABC162D9}"/>
              </a:ext>
            </a:extLst>
          </p:cNvPr>
          <p:cNvSpPr/>
          <p:nvPr/>
        </p:nvSpPr>
        <p:spPr>
          <a:xfrm>
            <a:off x="164647" y="4603313"/>
            <a:ext cx="5406633" cy="47219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TextBox 25">
            <a:extLst>
              <a:ext uri="{FF2B5EF4-FFF2-40B4-BE49-F238E27FC236}">
                <a16:creationId xmlns:a16="http://schemas.microsoft.com/office/drawing/2014/main" xmlns="" id="{CF911F69-E67E-F701-AB71-D2F011FC7BEA}"/>
              </a:ext>
            </a:extLst>
          </p:cNvPr>
          <p:cNvSpPr txBox="1"/>
          <p:nvPr/>
        </p:nvSpPr>
        <p:spPr>
          <a:xfrm>
            <a:off x="848146" y="4672760"/>
            <a:ext cx="1733007"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Attenuation rule</a:t>
            </a:r>
          </a:p>
        </p:txBody>
      </p:sp>
      <p:sp>
        <p:nvSpPr>
          <p:cNvPr id="12" name="Right Arrow 23">
            <a:extLst>
              <a:ext uri="{FF2B5EF4-FFF2-40B4-BE49-F238E27FC236}">
                <a16:creationId xmlns:a16="http://schemas.microsoft.com/office/drawing/2014/main" xmlns="" id="{6DFC6468-3DFD-54D7-6045-CF07DDC61015}"/>
              </a:ext>
            </a:extLst>
          </p:cNvPr>
          <p:cNvSpPr/>
          <p:nvPr/>
        </p:nvSpPr>
        <p:spPr>
          <a:xfrm>
            <a:off x="164647" y="4926923"/>
            <a:ext cx="5406633" cy="47219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ight Arrow 22">
            <a:extLst>
              <a:ext uri="{FF2B5EF4-FFF2-40B4-BE49-F238E27FC236}">
                <a16:creationId xmlns:a16="http://schemas.microsoft.com/office/drawing/2014/main" xmlns="" id="{8C7673D9-9E1B-977E-3577-0137698C9C52}"/>
              </a:ext>
            </a:extLst>
          </p:cNvPr>
          <p:cNvSpPr/>
          <p:nvPr/>
        </p:nvSpPr>
        <p:spPr>
          <a:xfrm>
            <a:off x="164647" y="5583783"/>
            <a:ext cx="5406633" cy="47219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ight Arrow 13">
            <a:extLst>
              <a:ext uri="{FF2B5EF4-FFF2-40B4-BE49-F238E27FC236}">
                <a16:creationId xmlns:a16="http://schemas.microsoft.com/office/drawing/2014/main" xmlns="" id="{098489C0-5BED-F6A7-60C3-4E7AC7BD04C5}"/>
              </a:ext>
            </a:extLst>
          </p:cNvPr>
          <p:cNvSpPr/>
          <p:nvPr/>
        </p:nvSpPr>
        <p:spPr>
          <a:xfrm>
            <a:off x="164647" y="5930541"/>
            <a:ext cx="5406633" cy="47219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4">
            <a:extLst>
              <a:ext uri="{FF2B5EF4-FFF2-40B4-BE49-F238E27FC236}">
                <a16:creationId xmlns:a16="http://schemas.microsoft.com/office/drawing/2014/main" xmlns="" id="{B4F5DEF6-326F-6E41-70F6-272E0BE7EC4B}"/>
              </a:ext>
            </a:extLst>
          </p:cNvPr>
          <p:cNvSpPr txBox="1"/>
          <p:nvPr/>
        </p:nvSpPr>
        <p:spPr>
          <a:xfrm>
            <a:off x="1158734" y="5089"/>
            <a:ext cx="7193892" cy="584775"/>
          </a:xfrm>
          <a:prstGeom prst="rect">
            <a:avLst/>
          </a:prstGeom>
          <a:noFill/>
        </p:spPr>
        <p:txBody>
          <a:bodyPr wrap="none" rtlCol="0">
            <a:spAutoFit/>
          </a:bodyPr>
          <a:lstStyle/>
          <a:p>
            <a:r>
              <a:rPr lang="en-GB" sz="3200" dirty="0">
                <a:solidFill>
                  <a:schemeClr val="bg1"/>
                </a:solidFill>
                <a:cs typeface="Futura Medium" panose="020B0602020204020303" pitchFamily="34" charset="-79"/>
              </a:rPr>
              <a:t>Level of the analysis for different methods</a:t>
            </a:r>
          </a:p>
        </p:txBody>
      </p:sp>
      <p:sp>
        <p:nvSpPr>
          <p:cNvPr id="16" name="Slide Number Placeholder 2">
            <a:extLst>
              <a:ext uri="{FF2B5EF4-FFF2-40B4-BE49-F238E27FC236}">
                <a16:creationId xmlns:a16="http://schemas.microsoft.com/office/drawing/2014/main" xmlns="" id="{06D8B50C-DCA1-C40A-D40D-2FD03AE4ACB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pPr/>
              <a:t>5</a:t>
            </a:fld>
            <a:endParaRPr lang="x-none"/>
          </a:p>
        </p:txBody>
      </p:sp>
      <p:sp>
        <p:nvSpPr>
          <p:cNvPr id="17" name="Up Arrow 6">
            <a:extLst>
              <a:ext uri="{FF2B5EF4-FFF2-40B4-BE49-F238E27FC236}">
                <a16:creationId xmlns:a16="http://schemas.microsoft.com/office/drawing/2014/main" xmlns="" id="{8B0693A6-E811-B2A3-C013-D5C96AE24D4F}"/>
              </a:ext>
            </a:extLst>
          </p:cNvPr>
          <p:cNvSpPr/>
          <p:nvPr/>
        </p:nvSpPr>
        <p:spPr>
          <a:xfrm>
            <a:off x="185195" y="814990"/>
            <a:ext cx="694481" cy="5541359"/>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x-none" dirty="0"/>
              <a:t>Accuracy &amp; Data resolution (e.g. topo/bathy)</a:t>
            </a:r>
          </a:p>
        </p:txBody>
      </p:sp>
      <p:sp>
        <p:nvSpPr>
          <p:cNvPr id="18" name="Up Arrow 7">
            <a:extLst>
              <a:ext uri="{FF2B5EF4-FFF2-40B4-BE49-F238E27FC236}">
                <a16:creationId xmlns:a16="http://schemas.microsoft.com/office/drawing/2014/main" xmlns="" id="{436AC825-724F-E081-D38A-AB72949E5CE0}"/>
              </a:ext>
            </a:extLst>
          </p:cNvPr>
          <p:cNvSpPr/>
          <p:nvPr/>
        </p:nvSpPr>
        <p:spPr>
          <a:xfrm>
            <a:off x="2305291" y="814990"/>
            <a:ext cx="694481" cy="5541359"/>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x-none" dirty="0"/>
              <a:t>Computational &amp; human resources, time, cost</a:t>
            </a:r>
          </a:p>
        </p:txBody>
      </p:sp>
      <p:sp>
        <p:nvSpPr>
          <p:cNvPr id="19" name="Up Arrow 8">
            <a:extLst>
              <a:ext uri="{FF2B5EF4-FFF2-40B4-BE49-F238E27FC236}">
                <a16:creationId xmlns:a16="http://schemas.microsoft.com/office/drawing/2014/main" xmlns="" id="{038211C6-E26A-ED44-A0DD-F3820457BF58}"/>
              </a:ext>
            </a:extLst>
          </p:cNvPr>
          <p:cNvSpPr/>
          <p:nvPr/>
        </p:nvSpPr>
        <p:spPr>
          <a:xfrm>
            <a:off x="4274916" y="814990"/>
            <a:ext cx="694481" cy="5541359"/>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x-none" dirty="0"/>
              <a:t>Level of metrics</a:t>
            </a:r>
          </a:p>
        </p:txBody>
      </p:sp>
      <p:sp>
        <p:nvSpPr>
          <p:cNvPr id="20" name="TextBox 17">
            <a:extLst>
              <a:ext uri="{FF2B5EF4-FFF2-40B4-BE49-F238E27FC236}">
                <a16:creationId xmlns:a16="http://schemas.microsoft.com/office/drawing/2014/main" xmlns="" id="{73F4517E-BC21-47A2-70E9-D5559FDE0F91}"/>
              </a:ext>
            </a:extLst>
          </p:cNvPr>
          <p:cNvSpPr txBox="1"/>
          <p:nvPr/>
        </p:nvSpPr>
        <p:spPr>
          <a:xfrm>
            <a:off x="1399874" y="5988416"/>
            <a:ext cx="567822"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GL</a:t>
            </a:r>
          </a:p>
        </p:txBody>
      </p:sp>
      <p:sp>
        <p:nvSpPr>
          <p:cNvPr id="21" name="TextBox 19">
            <a:extLst>
              <a:ext uri="{FF2B5EF4-FFF2-40B4-BE49-F238E27FC236}">
                <a16:creationId xmlns:a16="http://schemas.microsoft.com/office/drawing/2014/main" xmlns="" id="{3AD7D6CB-F765-309F-9FA3-212330419DBD}"/>
              </a:ext>
            </a:extLst>
          </p:cNvPr>
          <p:cNvSpPr txBox="1"/>
          <p:nvPr/>
        </p:nvSpPr>
        <p:spPr>
          <a:xfrm>
            <a:off x="1401806" y="5676381"/>
            <a:ext cx="567822"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AF</a:t>
            </a:r>
          </a:p>
        </p:txBody>
      </p:sp>
      <p:sp>
        <p:nvSpPr>
          <p:cNvPr id="22" name="TextBox 21">
            <a:extLst>
              <a:ext uri="{FF2B5EF4-FFF2-40B4-BE49-F238E27FC236}">
                <a16:creationId xmlns:a16="http://schemas.microsoft.com/office/drawing/2014/main" xmlns="" id="{87868C55-6CED-FCE1-F90D-9B25B932DC4B}"/>
              </a:ext>
            </a:extLst>
          </p:cNvPr>
          <p:cNvSpPr txBox="1"/>
          <p:nvPr/>
        </p:nvSpPr>
        <p:spPr>
          <a:xfrm>
            <a:off x="1158734" y="4996370"/>
            <a:ext cx="915062"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Bathtub</a:t>
            </a:r>
          </a:p>
        </p:txBody>
      </p:sp>
      <p:sp>
        <p:nvSpPr>
          <p:cNvPr id="23" name="TextBox 28">
            <a:extLst>
              <a:ext uri="{FF2B5EF4-FFF2-40B4-BE49-F238E27FC236}">
                <a16:creationId xmlns:a16="http://schemas.microsoft.com/office/drawing/2014/main" xmlns="" id="{BDE70043-3543-E151-8D84-8CF8A23E74FA}"/>
              </a:ext>
            </a:extLst>
          </p:cNvPr>
          <p:cNvSpPr txBox="1"/>
          <p:nvPr/>
        </p:nvSpPr>
        <p:spPr>
          <a:xfrm>
            <a:off x="5378037" y="774531"/>
            <a:ext cx="2319128" cy="1015663"/>
          </a:xfrm>
          <a:prstGeom prst="rect">
            <a:avLst/>
          </a:prstGeom>
          <a:noFill/>
        </p:spPr>
        <p:txBody>
          <a:bodyPr wrap="square" rtlCol="0">
            <a:spAutoFit/>
          </a:bodyPr>
          <a:lstStyle/>
          <a:p>
            <a:r>
              <a:rPr lang="en-GB" sz="2000" b="1" dirty="0">
                <a:solidFill>
                  <a:srgbClr val="FF0000"/>
                </a:solidFill>
                <a:latin typeface="Calibri" panose="020F0502020204030204" pitchFamily="34" charset="0"/>
                <a:cs typeface="Calibri" panose="020F0502020204030204" pitchFamily="34" charset="0"/>
              </a:rPr>
              <a:t>Levels depend on available Data and Resources</a:t>
            </a:r>
          </a:p>
        </p:txBody>
      </p:sp>
      <p:sp>
        <p:nvSpPr>
          <p:cNvPr id="24" name="TextBox 30">
            <a:extLst>
              <a:ext uri="{FF2B5EF4-FFF2-40B4-BE49-F238E27FC236}">
                <a16:creationId xmlns:a16="http://schemas.microsoft.com/office/drawing/2014/main" xmlns="" id="{E7AD718A-49BF-BD0A-596D-EA561085E75A}"/>
              </a:ext>
            </a:extLst>
          </p:cNvPr>
          <p:cNvSpPr txBox="1"/>
          <p:nvPr/>
        </p:nvSpPr>
        <p:spPr>
          <a:xfrm>
            <a:off x="5242932" y="6447098"/>
            <a:ext cx="6110868" cy="369332"/>
          </a:xfrm>
          <a:prstGeom prst="rect">
            <a:avLst/>
          </a:prstGeom>
          <a:noFill/>
        </p:spPr>
        <p:txBody>
          <a:bodyPr wrap="square">
            <a:spAutoFit/>
          </a:bodyPr>
          <a:lstStyle/>
          <a:p>
            <a:r>
              <a:rPr lang="en-GB" sz="1800" dirty="0">
                <a:solidFill>
                  <a:schemeClr val="bg1"/>
                </a:solidFill>
                <a:effectLst/>
              </a:rPr>
              <a:t>https://</a:t>
            </a:r>
            <a:r>
              <a:rPr lang="en-GB" sz="1800" dirty="0" err="1">
                <a:solidFill>
                  <a:schemeClr val="bg1"/>
                </a:solidFill>
                <a:effectLst/>
              </a:rPr>
              <a:t>www.fema.gov</a:t>
            </a:r>
            <a:r>
              <a:rPr lang="en-GB" sz="1800" dirty="0">
                <a:solidFill>
                  <a:schemeClr val="bg1"/>
                </a:solidFill>
                <a:effectLst/>
              </a:rPr>
              <a:t>/flood-maps/products-tools/</a:t>
            </a:r>
            <a:r>
              <a:rPr lang="en-GB" sz="1800" dirty="0" err="1">
                <a:solidFill>
                  <a:schemeClr val="bg1"/>
                </a:solidFill>
                <a:effectLst/>
              </a:rPr>
              <a:t>hazus</a:t>
            </a:r>
            <a:r>
              <a:rPr lang="en-GB" sz="1800" dirty="0">
                <a:solidFill>
                  <a:schemeClr val="bg1"/>
                </a:solidFill>
                <a:effectLst/>
              </a:rPr>
              <a:t> </a:t>
            </a:r>
            <a:endParaRPr lang="en-GB" dirty="0">
              <a:solidFill>
                <a:schemeClr val="bg1"/>
              </a:solidFill>
              <a:effectLst/>
            </a:endParaRPr>
          </a:p>
        </p:txBody>
      </p:sp>
      <p:sp>
        <p:nvSpPr>
          <p:cNvPr id="25" name="TextBox 3">
            <a:extLst>
              <a:ext uri="{FF2B5EF4-FFF2-40B4-BE49-F238E27FC236}">
                <a16:creationId xmlns:a16="http://schemas.microsoft.com/office/drawing/2014/main" xmlns="" id="{0E7A3EB9-5BE4-0ACE-32D8-8FEA533CC035}"/>
              </a:ext>
            </a:extLst>
          </p:cNvPr>
          <p:cNvSpPr txBox="1"/>
          <p:nvPr/>
        </p:nvSpPr>
        <p:spPr>
          <a:xfrm>
            <a:off x="993634" y="5326570"/>
            <a:ext cx="1343322"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Calibrated GL</a:t>
            </a:r>
          </a:p>
        </p:txBody>
      </p:sp>
    </p:spTree>
    <p:extLst>
      <p:ext uri="{BB962C8B-B14F-4D97-AF65-F5344CB8AC3E}">
        <p14:creationId xmlns:p14="http://schemas.microsoft.com/office/powerpoint/2010/main" val="676633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6</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5" name="TextBox 4">
            <a:extLst>
              <a:ext uri="{FF2B5EF4-FFF2-40B4-BE49-F238E27FC236}">
                <a16:creationId xmlns:a16="http://schemas.microsoft.com/office/drawing/2014/main" xmlns="" id="{B4F5DEF6-326F-6E41-70F6-272E0BE7EC4B}"/>
              </a:ext>
            </a:extLst>
          </p:cNvPr>
          <p:cNvSpPr txBox="1"/>
          <p:nvPr/>
        </p:nvSpPr>
        <p:spPr>
          <a:xfrm>
            <a:off x="1138512" y="66903"/>
            <a:ext cx="9120830" cy="584775"/>
          </a:xfrm>
          <a:prstGeom prst="rect">
            <a:avLst/>
          </a:prstGeom>
          <a:noFill/>
        </p:spPr>
        <p:txBody>
          <a:bodyPr wrap="none" rtlCol="0">
            <a:spAutoFit/>
          </a:bodyPr>
          <a:lstStyle/>
          <a:p>
            <a:r>
              <a:rPr lang="en-GB" sz="3200" dirty="0">
                <a:solidFill>
                  <a:schemeClr val="bg1"/>
                </a:solidFill>
                <a:latin typeface="Calibri" panose="020F0502020204030204" pitchFamily="34" charset="0"/>
                <a:cs typeface="Calibri" panose="020F0502020204030204" pitchFamily="34" charset="0"/>
              </a:rPr>
              <a:t>The Italian evacuation and long-term coastal planning</a:t>
            </a:r>
          </a:p>
        </p:txBody>
      </p:sp>
      <p:sp>
        <p:nvSpPr>
          <p:cNvPr id="6" name="Oval 6">
            <a:extLst>
              <a:ext uri="{FF2B5EF4-FFF2-40B4-BE49-F238E27FC236}">
                <a16:creationId xmlns:a16="http://schemas.microsoft.com/office/drawing/2014/main" xmlns="" id="{C8682881-CABF-46CA-F911-2BCE4A7823D3}"/>
              </a:ext>
            </a:extLst>
          </p:cNvPr>
          <p:cNvSpPr/>
          <p:nvPr/>
        </p:nvSpPr>
        <p:spPr>
          <a:xfrm>
            <a:off x="285215" y="902825"/>
            <a:ext cx="1728780" cy="162045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alibri" panose="020F0502020204030204" pitchFamily="34" charset="0"/>
              <a:cs typeface="Calibri" panose="020F0502020204030204" pitchFamily="34" charset="0"/>
            </a:endParaRPr>
          </a:p>
        </p:txBody>
      </p:sp>
      <p:sp>
        <p:nvSpPr>
          <p:cNvPr id="7" name="TextBox 7">
            <a:extLst>
              <a:ext uri="{FF2B5EF4-FFF2-40B4-BE49-F238E27FC236}">
                <a16:creationId xmlns:a16="http://schemas.microsoft.com/office/drawing/2014/main" xmlns="" id="{22382070-D40C-0049-5DD5-5129588395CB}"/>
              </a:ext>
            </a:extLst>
          </p:cNvPr>
          <p:cNvSpPr txBox="1"/>
          <p:nvPr/>
        </p:nvSpPr>
        <p:spPr>
          <a:xfrm>
            <a:off x="320903" y="1166566"/>
            <a:ext cx="1635218" cy="1200329"/>
          </a:xfrm>
          <a:prstGeom prst="rect">
            <a:avLst/>
          </a:prstGeom>
          <a:noFill/>
        </p:spPr>
        <p:txBody>
          <a:bodyPr wrap="square" rtlCol="0">
            <a:spAutoFit/>
          </a:bodyPr>
          <a:lstStyle/>
          <a:p>
            <a:pPr algn="ctr"/>
            <a:r>
              <a:rPr lang="x-none" dirty="0">
                <a:solidFill>
                  <a:schemeClr val="bg1"/>
                </a:solidFill>
                <a:latin typeface="Calibri" panose="020F0502020204030204" pitchFamily="34" charset="0"/>
                <a:cs typeface="Calibri" panose="020F0502020204030204" pitchFamily="34" charset="0"/>
              </a:rPr>
              <a:t>Probabilistic Tsunami Hazard Analysis (PTHA)</a:t>
            </a:r>
          </a:p>
        </p:txBody>
      </p:sp>
      <p:sp>
        <p:nvSpPr>
          <p:cNvPr id="8" name="TextBox 12">
            <a:extLst>
              <a:ext uri="{FF2B5EF4-FFF2-40B4-BE49-F238E27FC236}">
                <a16:creationId xmlns:a16="http://schemas.microsoft.com/office/drawing/2014/main" xmlns="" id="{AD3D0AEF-51D3-4FCD-6A98-9B5C96DC15F9}"/>
              </a:ext>
            </a:extLst>
          </p:cNvPr>
          <p:cNvSpPr txBox="1"/>
          <p:nvPr/>
        </p:nvSpPr>
        <p:spPr>
          <a:xfrm>
            <a:off x="4902405" y="811039"/>
            <a:ext cx="2887457" cy="523220"/>
          </a:xfrm>
          <a:prstGeom prst="rect">
            <a:avLst/>
          </a:prstGeom>
          <a:noFill/>
        </p:spPr>
        <p:txBody>
          <a:bodyPr wrap="none" rtlCol="0">
            <a:spAutoFit/>
          </a:bodyPr>
          <a:lstStyle/>
          <a:p>
            <a:r>
              <a:rPr lang="it-IT" sz="2800" dirty="0">
                <a:solidFill>
                  <a:schemeClr val="accent1">
                    <a:lumMod val="75000"/>
                  </a:schemeClr>
                </a:solidFill>
                <a:latin typeface="Calibri" panose="020F0502020204030204" pitchFamily="34" charset="0"/>
                <a:cs typeface="Calibri" panose="020F0502020204030204" pitchFamily="34" charset="0"/>
              </a:rPr>
              <a:t>The Hazard </a:t>
            </a:r>
            <a:r>
              <a:rPr lang="it-IT" sz="2800" dirty="0" err="1">
                <a:solidFill>
                  <a:schemeClr val="accent1">
                    <a:lumMod val="75000"/>
                  </a:schemeClr>
                </a:solidFill>
                <a:latin typeface="Calibri" panose="020F0502020204030204" pitchFamily="34" charset="0"/>
                <a:cs typeface="Calibri" panose="020F0502020204030204" pitchFamily="34" charset="0"/>
              </a:rPr>
              <a:t>Curves</a:t>
            </a:r>
            <a:endParaRPr lang="x-none" sz="2800" dirty="0">
              <a:solidFill>
                <a:schemeClr val="accent1">
                  <a:lumMod val="75000"/>
                </a:schemeClr>
              </a:solidFill>
              <a:latin typeface="Calibri" panose="020F0502020204030204" pitchFamily="34" charset="0"/>
              <a:cs typeface="Calibri" panose="020F0502020204030204" pitchFamily="34" charset="0"/>
            </a:endParaRPr>
          </a:p>
        </p:txBody>
      </p:sp>
      <p:pic>
        <p:nvPicPr>
          <p:cNvPr id="9" name="Picture 10">
            <a:extLst>
              <a:ext uri="{FF2B5EF4-FFF2-40B4-BE49-F238E27FC236}">
                <a16:creationId xmlns:a16="http://schemas.microsoft.com/office/drawing/2014/main" xmlns="" id="{2CC2ADE3-B9F5-FB10-6D2F-1B9471DDFB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2065" y="1272704"/>
            <a:ext cx="7772400" cy="4471313"/>
          </a:xfrm>
          <a:prstGeom prst="rect">
            <a:avLst/>
          </a:prstGeom>
        </p:spPr>
      </p:pic>
      <p:pic>
        <p:nvPicPr>
          <p:cNvPr id="11" name="Google Shape;165;p6">
            <a:extLst>
              <a:ext uri="{FF2B5EF4-FFF2-40B4-BE49-F238E27FC236}">
                <a16:creationId xmlns:a16="http://schemas.microsoft.com/office/drawing/2014/main" xmlns="" id="{10221F2C-D347-1CFC-0AB8-EE348604C99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06617" y="3935392"/>
            <a:ext cx="4959339" cy="2821007"/>
          </a:xfrm>
          <a:prstGeom prst="rect">
            <a:avLst/>
          </a:prstGeom>
          <a:noFill/>
          <a:ln>
            <a:noFill/>
          </a:ln>
        </p:spPr>
      </p:pic>
      <p:cxnSp>
        <p:nvCxnSpPr>
          <p:cNvPr id="12" name="Straight Arrow Connector 17">
            <a:extLst>
              <a:ext uri="{FF2B5EF4-FFF2-40B4-BE49-F238E27FC236}">
                <a16:creationId xmlns:a16="http://schemas.microsoft.com/office/drawing/2014/main" xmlns="" id="{3A4C7332-E08A-C3FC-39DB-FABE9CD9BF5F}"/>
              </a:ext>
            </a:extLst>
          </p:cNvPr>
          <p:cNvCxnSpPr/>
          <p:nvPr/>
        </p:nvCxnSpPr>
        <p:spPr>
          <a:xfrm>
            <a:off x="6331352" y="3553428"/>
            <a:ext cx="1655180" cy="856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8">
            <a:extLst>
              <a:ext uri="{FF2B5EF4-FFF2-40B4-BE49-F238E27FC236}">
                <a16:creationId xmlns:a16="http://schemas.microsoft.com/office/drawing/2014/main" xmlns="" id="{475F7E31-9232-0747-A5F5-8A9B603239B1}"/>
              </a:ext>
            </a:extLst>
          </p:cNvPr>
          <p:cNvSpPr txBox="1"/>
          <p:nvPr/>
        </p:nvSpPr>
        <p:spPr>
          <a:xfrm>
            <a:off x="3687247" y="5744017"/>
            <a:ext cx="3270945" cy="369332"/>
          </a:xfrm>
          <a:prstGeom prst="rect">
            <a:avLst/>
          </a:prstGeom>
          <a:noFill/>
        </p:spPr>
        <p:txBody>
          <a:bodyPr wrap="square">
            <a:spAutoFit/>
          </a:bodyPr>
          <a:lstStyle/>
          <a:p>
            <a:r>
              <a:rPr lang="en-US" sz="1800" dirty="0">
                <a:solidFill>
                  <a:schemeClr val="bg1"/>
                </a:solidFill>
                <a:hlinkClick r:id="rId6">
                  <a:extLst>
                    <a:ext uri="{A12FA001-AC4F-418D-AE19-62706E023703}">
                      <ahyp:hlinkClr xmlns:ahyp="http://schemas.microsoft.com/office/drawing/2018/hyperlinkcolor" xmlns="" val="tx"/>
                    </a:ext>
                  </a:extLst>
                </a:hlinkClick>
              </a:rPr>
              <a:t>http://www.tsumaps-neam.eu/</a:t>
            </a:r>
            <a:endParaRPr lang="x-none" dirty="0">
              <a:solidFill>
                <a:schemeClr val="bg1"/>
              </a:solidFill>
            </a:endParaRPr>
          </a:p>
        </p:txBody>
      </p:sp>
      <p:sp>
        <p:nvSpPr>
          <p:cNvPr id="14" name="TextBox 20">
            <a:extLst>
              <a:ext uri="{FF2B5EF4-FFF2-40B4-BE49-F238E27FC236}">
                <a16:creationId xmlns:a16="http://schemas.microsoft.com/office/drawing/2014/main" xmlns="" id="{8B17CB67-39C0-CA5B-FBBF-0EDAE02D0F2C}"/>
              </a:ext>
            </a:extLst>
          </p:cNvPr>
          <p:cNvSpPr txBox="1"/>
          <p:nvPr/>
        </p:nvSpPr>
        <p:spPr>
          <a:xfrm>
            <a:off x="136850" y="3180558"/>
            <a:ext cx="3550397" cy="2308324"/>
          </a:xfrm>
          <a:prstGeom prst="rect">
            <a:avLst/>
          </a:prstGeom>
          <a:noFill/>
        </p:spPr>
        <p:txBody>
          <a:bodyPr wrap="square">
            <a:spAutoFit/>
          </a:bodyPr>
          <a:lstStyle/>
          <a:p>
            <a:pPr algn="just"/>
            <a:r>
              <a:rPr lang="en-GB" sz="1600" dirty="0">
                <a:solidFill>
                  <a:schemeClr val="accent1">
                    <a:lumMod val="75000"/>
                  </a:schemeClr>
                </a:solidFill>
              </a:rPr>
              <a:t>The model uncertainty in each POI is estimated by means of a variety of hazard curves, one for each </a:t>
            </a:r>
            <a:r>
              <a:rPr lang="en-GB" sz="1600" b="1" dirty="0">
                <a:solidFill>
                  <a:schemeClr val="accent1">
                    <a:lumMod val="75000"/>
                  </a:schemeClr>
                </a:solidFill>
              </a:rPr>
              <a:t>alternative model</a:t>
            </a:r>
            <a:r>
              <a:rPr lang="en-GB" sz="1600" dirty="0">
                <a:solidFill>
                  <a:schemeClr val="accent1">
                    <a:lumMod val="75000"/>
                  </a:schemeClr>
                </a:solidFill>
              </a:rPr>
              <a:t> obtained by adopting different assumptions, data, parameters, modelling. The distribution of these curves opportunely weighted describes the epistemic uncertainty associated to the hazard model</a:t>
            </a:r>
          </a:p>
        </p:txBody>
      </p:sp>
    </p:spTree>
    <p:extLst>
      <p:ext uri="{BB962C8B-B14F-4D97-AF65-F5344CB8AC3E}">
        <p14:creationId xmlns:p14="http://schemas.microsoft.com/office/powerpoint/2010/main" val="23385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7</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6" name="TextBox 4">
            <a:extLst>
              <a:ext uri="{FF2B5EF4-FFF2-40B4-BE49-F238E27FC236}">
                <a16:creationId xmlns:a16="http://schemas.microsoft.com/office/drawing/2014/main" xmlns="" id="{B4F5DEF6-326F-6E41-70F6-272E0BE7EC4B}"/>
              </a:ext>
            </a:extLst>
          </p:cNvPr>
          <p:cNvSpPr txBox="1"/>
          <p:nvPr/>
        </p:nvSpPr>
        <p:spPr>
          <a:xfrm>
            <a:off x="1126559" y="-44467"/>
            <a:ext cx="9120830" cy="584775"/>
          </a:xfrm>
          <a:prstGeom prst="rect">
            <a:avLst/>
          </a:prstGeom>
          <a:noFill/>
        </p:spPr>
        <p:txBody>
          <a:bodyPr wrap="none" rtlCol="0">
            <a:spAutoFit/>
          </a:bodyPr>
          <a:lstStyle/>
          <a:p>
            <a:r>
              <a:rPr lang="en-GB" sz="3200" dirty="0">
                <a:solidFill>
                  <a:schemeClr val="bg1"/>
                </a:solidFill>
                <a:latin typeface="Calibri" panose="020F0502020204030204" pitchFamily="34" charset="0"/>
                <a:cs typeface="Calibri" panose="020F0502020204030204" pitchFamily="34" charset="0"/>
              </a:rPr>
              <a:t>The Italian evacuation and long-term coastal planning</a:t>
            </a:r>
          </a:p>
        </p:txBody>
      </p:sp>
      <p:sp>
        <p:nvSpPr>
          <p:cNvPr id="7" name="Slide Number Placeholder 2">
            <a:extLst>
              <a:ext uri="{FF2B5EF4-FFF2-40B4-BE49-F238E27FC236}">
                <a16:creationId xmlns:a16="http://schemas.microsoft.com/office/drawing/2014/main" xmlns="" id="{9FC07A13-3466-2FCC-9F28-6F34E98020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latin typeface="Calibri" panose="020F0502020204030204" pitchFamily="34" charset="0"/>
                <a:cs typeface="Calibri" panose="020F0502020204030204" pitchFamily="34" charset="0"/>
              </a:rPr>
              <a:pPr/>
              <a:t>7</a:t>
            </a:fld>
            <a:endParaRPr lang="x-none">
              <a:latin typeface="Calibri" panose="020F0502020204030204" pitchFamily="34" charset="0"/>
              <a:cs typeface="Calibri" panose="020F0502020204030204" pitchFamily="34" charset="0"/>
            </a:endParaRPr>
          </a:p>
        </p:txBody>
      </p:sp>
      <p:pic>
        <p:nvPicPr>
          <p:cNvPr id="8" name="Google Shape;245;gb1351cb715_2_6">
            <a:extLst>
              <a:ext uri="{FF2B5EF4-FFF2-40B4-BE49-F238E27FC236}">
                <a16:creationId xmlns:a16="http://schemas.microsoft.com/office/drawing/2014/main" xmlns="" id="{1DA50857-9D67-64E0-D406-A051FAF97B0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80897" y="546712"/>
            <a:ext cx="3248165" cy="3990564"/>
          </a:xfrm>
          <a:prstGeom prst="rect">
            <a:avLst/>
          </a:prstGeom>
          <a:noFill/>
          <a:ln>
            <a:noFill/>
          </a:ln>
        </p:spPr>
      </p:pic>
      <p:pic>
        <p:nvPicPr>
          <p:cNvPr id="9" name="Google Shape;246;gb1351cb715_2_6">
            <a:extLst>
              <a:ext uri="{FF2B5EF4-FFF2-40B4-BE49-F238E27FC236}">
                <a16:creationId xmlns:a16="http://schemas.microsoft.com/office/drawing/2014/main" xmlns="" id="{6847D7E1-B215-9CD7-FED3-ECC32F3EEA46}"/>
              </a:ext>
            </a:extLst>
          </p:cNvPr>
          <p:cNvPicPr preferRelativeResize="0"/>
          <p:nvPr/>
        </p:nvPicPr>
        <p:blipFill rotWithShape="1">
          <a:blip r:embed="rId5">
            <a:alphaModFix/>
          </a:blip>
          <a:srcRect/>
          <a:stretch/>
        </p:blipFill>
        <p:spPr>
          <a:xfrm>
            <a:off x="7926595" y="1126256"/>
            <a:ext cx="4009974" cy="3001103"/>
          </a:xfrm>
          <a:prstGeom prst="rect">
            <a:avLst/>
          </a:prstGeom>
          <a:noFill/>
          <a:ln>
            <a:noFill/>
          </a:ln>
        </p:spPr>
      </p:pic>
      <p:pic>
        <p:nvPicPr>
          <p:cNvPr id="11" name="Google Shape;247;gb1351cb715_2_6">
            <a:extLst>
              <a:ext uri="{FF2B5EF4-FFF2-40B4-BE49-F238E27FC236}">
                <a16:creationId xmlns:a16="http://schemas.microsoft.com/office/drawing/2014/main" xmlns="" id="{FC23A00C-25CE-BD4B-8649-E4AD326EDF87}"/>
              </a:ext>
            </a:extLst>
          </p:cNvPr>
          <p:cNvPicPr preferRelativeResize="0"/>
          <p:nvPr/>
        </p:nvPicPr>
        <p:blipFill rotWithShape="1">
          <a:blip r:embed="rId6">
            <a:alphaModFix/>
          </a:blip>
          <a:srcRect/>
          <a:stretch/>
        </p:blipFill>
        <p:spPr>
          <a:xfrm>
            <a:off x="7383120" y="3942825"/>
            <a:ext cx="3753993" cy="2813574"/>
          </a:xfrm>
          <a:prstGeom prst="rect">
            <a:avLst/>
          </a:prstGeom>
          <a:noFill/>
          <a:ln>
            <a:noFill/>
          </a:ln>
        </p:spPr>
      </p:pic>
      <p:pic>
        <p:nvPicPr>
          <p:cNvPr id="12" name="Google Shape;248;gb1351cb715_2_6">
            <a:extLst>
              <a:ext uri="{FF2B5EF4-FFF2-40B4-BE49-F238E27FC236}">
                <a16:creationId xmlns:a16="http://schemas.microsoft.com/office/drawing/2014/main" xmlns="" id="{55CCDCCD-4A29-2CD7-34E2-DC8B508C944A}"/>
              </a:ext>
            </a:extLst>
          </p:cNvPr>
          <p:cNvPicPr preferRelativeResize="0"/>
          <p:nvPr/>
        </p:nvPicPr>
        <p:blipFill rotWithShape="1">
          <a:blip r:embed="rId7">
            <a:alphaModFix/>
          </a:blip>
          <a:srcRect/>
          <a:stretch/>
        </p:blipFill>
        <p:spPr>
          <a:xfrm>
            <a:off x="2143800" y="4382311"/>
            <a:ext cx="4625580" cy="2447926"/>
          </a:xfrm>
          <a:prstGeom prst="rect">
            <a:avLst/>
          </a:prstGeom>
          <a:noFill/>
          <a:ln>
            <a:noFill/>
          </a:ln>
        </p:spPr>
      </p:pic>
      <p:sp>
        <p:nvSpPr>
          <p:cNvPr id="13" name="Google Shape;249;gb1351cb715_2_6">
            <a:extLst>
              <a:ext uri="{FF2B5EF4-FFF2-40B4-BE49-F238E27FC236}">
                <a16:creationId xmlns:a16="http://schemas.microsoft.com/office/drawing/2014/main" xmlns="" id="{757A1E9F-0ABF-24B6-EFB8-B68F103E32D1}"/>
              </a:ext>
            </a:extLst>
          </p:cNvPr>
          <p:cNvSpPr txBox="1">
            <a:spLocks/>
          </p:cNvSpPr>
          <p:nvPr/>
        </p:nvSpPr>
        <p:spPr>
          <a:xfrm>
            <a:off x="-259659" y="3364903"/>
            <a:ext cx="3041100" cy="198470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04800">
              <a:lnSpc>
                <a:spcPct val="100000"/>
              </a:lnSpc>
              <a:spcBef>
                <a:spcPts val="480"/>
              </a:spcBef>
              <a:buClr>
                <a:srgbClr val="595959"/>
              </a:buClr>
              <a:buSzPts val="1800"/>
            </a:pPr>
            <a:r>
              <a:rPr lang="en-GB" sz="1600" b="1" dirty="0">
                <a:solidFill>
                  <a:schemeClr val="accent1">
                    <a:lumMod val="75000"/>
                  </a:schemeClr>
                </a:solidFill>
              </a:rPr>
              <a:t>Regional Hazard (NEAMTHM18)</a:t>
            </a:r>
          </a:p>
          <a:p>
            <a:pPr marL="342900" indent="-304800">
              <a:lnSpc>
                <a:spcPct val="100000"/>
              </a:lnSpc>
              <a:spcBef>
                <a:spcPts val="480"/>
              </a:spcBef>
              <a:buClr>
                <a:srgbClr val="595959"/>
              </a:buClr>
              <a:buSzPts val="1800"/>
            </a:pPr>
            <a:r>
              <a:rPr lang="en-GB" sz="1600" b="1" dirty="0">
                <a:solidFill>
                  <a:schemeClr val="accent1">
                    <a:lumMod val="75000"/>
                  </a:schemeClr>
                </a:solidFill>
              </a:rPr>
              <a:t>2500 </a:t>
            </a:r>
            <a:r>
              <a:rPr lang="en-GB" sz="1600" b="1" dirty="0" err="1">
                <a:solidFill>
                  <a:schemeClr val="accent1">
                    <a:lumMod val="75000"/>
                  </a:schemeClr>
                </a:solidFill>
              </a:rPr>
              <a:t>yr</a:t>
            </a:r>
            <a:r>
              <a:rPr lang="en-GB" sz="1600" b="1" dirty="0">
                <a:solidFill>
                  <a:schemeClr val="accent1">
                    <a:lumMod val="75000"/>
                  </a:schemeClr>
                </a:solidFill>
              </a:rPr>
              <a:t> ARP + 84th percentile</a:t>
            </a:r>
          </a:p>
          <a:p>
            <a:pPr marL="342900" indent="-304800">
              <a:lnSpc>
                <a:spcPct val="100000"/>
              </a:lnSpc>
              <a:spcBef>
                <a:spcPts val="480"/>
              </a:spcBef>
              <a:buClr>
                <a:srgbClr val="595959"/>
              </a:buClr>
              <a:buSzPts val="1800"/>
            </a:pPr>
            <a:r>
              <a:rPr lang="en-GB" sz="1600" b="1" dirty="0">
                <a:solidFill>
                  <a:schemeClr val="accent1">
                    <a:lumMod val="75000"/>
                  </a:schemeClr>
                </a:solidFill>
              </a:rPr>
              <a:t>Safety factors</a:t>
            </a:r>
          </a:p>
          <a:p>
            <a:pPr marL="342900" indent="-304800">
              <a:lnSpc>
                <a:spcPct val="100000"/>
              </a:lnSpc>
              <a:spcBef>
                <a:spcPts val="480"/>
              </a:spcBef>
              <a:buClr>
                <a:srgbClr val="595959"/>
              </a:buClr>
              <a:buSzPts val="1800"/>
            </a:pPr>
            <a:r>
              <a:rPr lang="en-GB" sz="1600" b="1" dirty="0">
                <a:solidFill>
                  <a:schemeClr val="accent1">
                    <a:lumMod val="75000"/>
                  </a:schemeClr>
                </a:solidFill>
              </a:rPr>
              <a:t>Coastal dissipation</a:t>
            </a:r>
          </a:p>
          <a:p>
            <a:pPr marL="0" indent="0">
              <a:lnSpc>
                <a:spcPct val="100000"/>
              </a:lnSpc>
              <a:spcBef>
                <a:spcPts val="480"/>
              </a:spcBef>
              <a:buSzPts val="1800"/>
              <a:buFont typeface="Arial" panose="020B0604020202020204" pitchFamily="34" charset="0"/>
              <a:buNone/>
            </a:pPr>
            <a:endParaRPr lang="en-GB" sz="1600" b="1" dirty="0">
              <a:solidFill>
                <a:schemeClr val="accent1">
                  <a:lumMod val="75000"/>
                </a:schemeClr>
              </a:solidFill>
            </a:endParaRPr>
          </a:p>
          <a:p>
            <a:pPr marL="342900" indent="-190500">
              <a:lnSpc>
                <a:spcPct val="100000"/>
              </a:lnSpc>
              <a:spcBef>
                <a:spcPts val="480"/>
              </a:spcBef>
              <a:buClr>
                <a:schemeClr val="dk1"/>
              </a:buClr>
              <a:buSzPts val="2400"/>
              <a:buFont typeface="Arial" panose="020B0604020202020204" pitchFamily="34" charset="0"/>
              <a:buNone/>
            </a:pPr>
            <a:endParaRPr lang="en-GB" sz="1600" b="1" dirty="0">
              <a:solidFill>
                <a:schemeClr val="accent1">
                  <a:lumMod val="75000"/>
                </a:schemeClr>
              </a:solidFill>
            </a:endParaRPr>
          </a:p>
        </p:txBody>
      </p:sp>
      <p:pic>
        <p:nvPicPr>
          <p:cNvPr id="14" name="Google Shape;250;gb1351cb715_2_6">
            <a:extLst>
              <a:ext uri="{FF2B5EF4-FFF2-40B4-BE49-F238E27FC236}">
                <a16:creationId xmlns:a16="http://schemas.microsoft.com/office/drawing/2014/main" xmlns="" id="{E3022B7C-434F-F105-1D67-0CFDBF630CEB}"/>
              </a:ext>
            </a:extLst>
          </p:cNvPr>
          <p:cNvPicPr preferRelativeResize="0"/>
          <p:nvPr/>
        </p:nvPicPr>
        <p:blipFill rotWithShape="1">
          <a:blip r:embed="rId8">
            <a:alphaModFix/>
          </a:blip>
          <a:srcRect/>
          <a:stretch/>
        </p:blipFill>
        <p:spPr>
          <a:xfrm>
            <a:off x="10019969" y="686376"/>
            <a:ext cx="2143125" cy="723900"/>
          </a:xfrm>
          <a:prstGeom prst="rect">
            <a:avLst/>
          </a:prstGeom>
          <a:noFill/>
          <a:ln>
            <a:noFill/>
          </a:ln>
        </p:spPr>
      </p:pic>
      <p:sp>
        <p:nvSpPr>
          <p:cNvPr id="15" name="Google Shape;251;gb1351cb715_2_6">
            <a:extLst>
              <a:ext uri="{FF2B5EF4-FFF2-40B4-BE49-F238E27FC236}">
                <a16:creationId xmlns:a16="http://schemas.microsoft.com/office/drawing/2014/main" xmlns="" id="{567F3978-7809-9471-B94A-76491EC46FA8}"/>
              </a:ext>
            </a:extLst>
          </p:cNvPr>
          <p:cNvSpPr txBox="1">
            <a:spLocks/>
          </p:cNvSpPr>
          <p:nvPr/>
        </p:nvSpPr>
        <p:spPr>
          <a:xfrm>
            <a:off x="41593" y="2972374"/>
            <a:ext cx="304110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err="1">
                <a:solidFill>
                  <a:schemeClr val="accent1">
                    <a:lumMod val="75000"/>
                  </a:schemeClr>
                </a:solidFill>
                <a:latin typeface="+mn-lt"/>
              </a:rPr>
              <a:t>DirPC</a:t>
            </a:r>
            <a:r>
              <a:rPr lang="en-GB" sz="1800" b="1" dirty="0">
                <a:solidFill>
                  <a:schemeClr val="accent1">
                    <a:lumMod val="75000"/>
                  </a:schemeClr>
                </a:solidFill>
                <a:latin typeface="+mn-lt"/>
              </a:rPr>
              <a:t> </a:t>
            </a:r>
            <a:r>
              <a:rPr lang="en-GB" sz="1800" b="1" dirty="0" err="1">
                <a:solidFill>
                  <a:schemeClr val="accent1">
                    <a:lumMod val="75000"/>
                  </a:schemeClr>
                </a:solidFill>
                <a:latin typeface="+mn-lt"/>
              </a:rPr>
              <a:t>SiAM</a:t>
            </a:r>
            <a:r>
              <a:rPr lang="en-GB" sz="1800" b="1" dirty="0">
                <a:solidFill>
                  <a:schemeClr val="accent1">
                    <a:lumMod val="75000"/>
                  </a:schemeClr>
                </a:solidFill>
                <a:latin typeface="+mn-lt"/>
              </a:rPr>
              <a:t>; DPC, 2018</a:t>
            </a:r>
            <a:endParaRPr lang="en-GB" sz="3800" b="1" dirty="0">
              <a:solidFill>
                <a:schemeClr val="accent1">
                  <a:lumMod val="75000"/>
                </a:schemeClr>
              </a:solidFill>
              <a:latin typeface="+mn-lt"/>
            </a:endParaRPr>
          </a:p>
        </p:txBody>
      </p:sp>
      <p:sp>
        <p:nvSpPr>
          <p:cNvPr id="16" name="Google Shape;252;gb1351cb715_2_6">
            <a:extLst>
              <a:ext uri="{FF2B5EF4-FFF2-40B4-BE49-F238E27FC236}">
                <a16:creationId xmlns:a16="http://schemas.microsoft.com/office/drawing/2014/main" xmlns="" id="{BDEFCC12-D9B6-79D1-9103-29546F6344B3}"/>
              </a:ext>
            </a:extLst>
          </p:cNvPr>
          <p:cNvSpPr/>
          <p:nvPr/>
        </p:nvSpPr>
        <p:spPr>
          <a:xfrm>
            <a:off x="6587970" y="2408400"/>
            <a:ext cx="1921098" cy="556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53;gb1351cb715_2_6">
            <a:extLst>
              <a:ext uri="{FF2B5EF4-FFF2-40B4-BE49-F238E27FC236}">
                <a16:creationId xmlns:a16="http://schemas.microsoft.com/office/drawing/2014/main" xmlns="" id="{B20984AA-E59E-1E7B-6D8E-AC16F26EFACF}"/>
              </a:ext>
            </a:extLst>
          </p:cNvPr>
          <p:cNvSpPr/>
          <p:nvPr/>
        </p:nvSpPr>
        <p:spPr>
          <a:xfrm rot="5400000">
            <a:off x="8059588" y="3894124"/>
            <a:ext cx="1112100" cy="556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54;gb1351cb715_2_6">
            <a:extLst>
              <a:ext uri="{FF2B5EF4-FFF2-40B4-BE49-F238E27FC236}">
                <a16:creationId xmlns:a16="http://schemas.microsoft.com/office/drawing/2014/main" xmlns="" id="{13C44445-7EEF-E7CB-39A4-09207AAE8A9E}"/>
              </a:ext>
            </a:extLst>
          </p:cNvPr>
          <p:cNvSpPr/>
          <p:nvPr/>
        </p:nvSpPr>
        <p:spPr>
          <a:xfrm rot="10800000">
            <a:off x="5741043" y="5156533"/>
            <a:ext cx="1921098" cy="556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51;gb1351cb715_2_6">
            <a:extLst>
              <a:ext uri="{FF2B5EF4-FFF2-40B4-BE49-F238E27FC236}">
                <a16:creationId xmlns:a16="http://schemas.microsoft.com/office/drawing/2014/main" xmlns="" id="{EE841826-8A8A-559D-7409-F6A7758D8784}"/>
              </a:ext>
            </a:extLst>
          </p:cNvPr>
          <p:cNvSpPr txBox="1">
            <a:spLocks/>
          </p:cNvSpPr>
          <p:nvPr/>
        </p:nvSpPr>
        <p:spPr>
          <a:xfrm>
            <a:off x="63983" y="1672930"/>
            <a:ext cx="3041100" cy="79960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lumMod val="75000"/>
                  </a:schemeClr>
                </a:solidFill>
                <a:latin typeface="+mn-lt"/>
              </a:rPr>
              <a:t>Alert Levels</a:t>
            </a:r>
          </a:p>
          <a:p>
            <a:pPr>
              <a:lnSpc>
                <a:spcPct val="100000"/>
              </a:lnSpc>
              <a:spcBef>
                <a:spcPts val="0"/>
              </a:spcBef>
              <a:buClr>
                <a:srgbClr val="595959"/>
              </a:buClr>
              <a:buSzPts val="2400"/>
              <a:buFont typeface="Calibri"/>
              <a:buNone/>
            </a:pPr>
            <a:r>
              <a:rPr lang="en-GB" sz="1800" b="1" dirty="0">
                <a:solidFill>
                  <a:srgbClr val="FFC000"/>
                </a:solidFill>
                <a:latin typeface="+mn-lt"/>
              </a:rPr>
              <a:t>Advisory: runup up to 1m</a:t>
            </a:r>
          </a:p>
          <a:p>
            <a:pPr>
              <a:lnSpc>
                <a:spcPct val="100000"/>
              </a:lnSpc>
              <a:spcBef>
                <a:spcPts val="0"/>
              </a:spcBef>
              <a:buClr>
                <a:srgbClr val="595959"/>
              </a:buClr>
              <a:buSzPts val="2400"/>
              <a:buFont typeface="Calibri"/>
              <a:buNone/>
            </a:pPr>
            <a:r>
              <a:rPr lang="en-GB" sz="1800" b="1" dirty="0">
                <a:solidFill>
                  <a:srgbClr val="FF0000"/>
                </a:solidFill>
                <a:latin typeface="+mn-lt"/>
              </a:rPr>
              <a:t>Watch: runup exceeding 1m</a:t>
            </a:r>
            <a:endParaRPr lang="en-GB" sz="3800" b="1" dirty="0">
              <a:solidFill>
                <a:srgbClr val="FF0000"/>
              </a:solidFill>
              <a:latin typeface="+mn-lt"/>
            </a:endParaRPr>
          </a:p>
        </p:txBody>
      </p:sp>
      <p:sp>
        <p:nvSpPr>
          <p:cNvPr id="20" name="Google Shape;251;gb1351cb715_2_6">
            <a:extLst>
              <a:ext uri="{FF2B5EF4-FFF2-40B4-BE49-F238E27FC236}">
                <a16:creationId xmlns:a16="http://schemas.microsoft.com/office/drawing/2014/main" xmlns="" id="{45AD095B-FDA2-C6E3-BA46-CB663A1CFA4F}"/>
              </a:ext>
            </a:extLst>
          </p:cNvPr>
          <p:cNvSpPr txBox="1">
            <a:spLocks/>
          </p:cNvSpPr>
          <p:nvPr/>
        </p:nvSpPr>
        <p:spPr>
          <a:xfrm>
            <a:off x="29258" y="756687"/>
            <a:ext cx="304110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lumMod val="75000"/>
                  </a:schemeClr>
                </a:solidFill>
                <a:latin typeface="+mn-lt"/>
              </a:rPr>
              <a:t>From Regional to Local scale</a:t>
            </a:r>
            <a:endParaRPr lang="en-GB" sz="3800" b="1" dirty="0">
              <a:solidFill>
                <a:schemeClr val="accent1">
                  <a:lumMod val="75000"/>
                </a:schemeClr>
              </a:solidFill>
              <a:latin typeface="+mn-lt"/>
            </a:endParaRPr>
          </a:p>
        </p:txBody>
      </p:sp>
      <p:sp>
        <p:nvSpPr>
          <p:cNvPr id="21" name="Google Shape;251;gb1351cb715_2_6">
            <a:extLst>
              <a:ext uri="{FF2B5EF4-FFF2-40B4-BE49-F238E27FC236}">
                <a16:creationId xmlns:a16="http://schemas.microsoft.com/office/drawing/2014/main" xmlns="" id="{87C58371-5665-8B50-36C6-FCDAF5537CBF}"/>
              </a:ext>
            </a:extLst>
          </p:cNvPr>
          <p:cNvSpPr txBox="1">
            <a:spLocks/>
          </p:cNvSpPr>
          <p:nvPr/>
        </p:nvSpPr>
        <p:spPr>
          <a:xfrm>
            <a:off x="4821723" y="1943333"/>
            <a:ext cx="2120601"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latin typeface="+mn-lt"/>
              </a:rPr>
              <a:t>Hazard curves</a:t>
            </a:r>
            <a:endParaRPr lang="en-GB" sz="3800" b="1" dirty="0">
              <a:latin typeface="+mn-lt"/>
            </a:endParaRPr>
          </a:p>
        </p:txBody>
      </p:sp>
      <p:sp>
        <p:nvSpPr>
          <p:cNvPr id="22" name="Google Shape;251;gb1351cb715_2_6">
            <a:extLst>
              <a:ext uri="{FF2B5EF4-FFF2-40B4-BE49-F238E27FC236}">
                <a16:creationId xmlns:a16="http://schemas.microsoft.com/office/drawing/2014/main" xmlns="" id="{8F254989-026F-DCA7-5C81-FECDB707543E}"/>
              </a:ext>
            </a:extLst>
          </p:cNvPr>
          <p:cNvSpPr txBox="1">
            <a:spLocks/>
          </p:cNvSpPr>
          <p:nvPr/>
        </p:nvSpPr>
        <p:spPr>
          <a:xfrm>
            <a:off x="8126788" y="2015391"/>
            <a:ext cx="2120601"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latin typeface="+mn-lt"/>
              </a:rPr>
              <a:t>MIH </a:t>
            </a:r>
            <a:r>
              <a:rPr lang="en-GB" sz="1800" b="1" dirty="0">
                <a:latin typeface="+mn-lt"/>
                <a:sym typeface="Wingdings" pitchFamily="2" charset="2"/>
              </a:rPr>
              <a:t> Runup max</a:t>
            </a:r>
            <a:endParaRPr lang="en-GB" sz="3800" b="1" dirty="0">
              <a:latin typeface="+mn-lt"/>
            </a:endParaRPr>
          </a:p>
        </p:txBody>
      </p:sp>
      <p:sp>
        <p:nvSpPr>
          <p:cNvPr id="23" name="Google Shape;251;gb1351cb715_2_6">
            <a:extLst>
              <a:ext uri="{FF2B5EF4-FFF2-40B4-BE49-F238E27FC236}">
                <a16:creationId xmlns:a16="http://schemas.microsoft.com/office/drawing/2014/main" xmlns="" id="{DAFE09AD-1ADE-1E8B-AFD5-BED12C560B30}"/>
              </a:ext>
            </a:extLst>
          </p:cNvPr>
          <p:cNvSpPr txBox="1">
            <a:spLocks/>
          </p:cNvSpPr>
          <p:nvPr/>
        </p:nvSpPr>
        <p:spPr>
          <a:xfrm>
            <a:off x="8216199" y="5441899"/>
            <a:ext cx="2791185"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latin typeface="+mn-lt"/>
                <a:sym typeface="Wingdings" pitchFamily="2" charset="2"/>
              </a:rPr>
              <a:t>Runup max  Inundation</a:t>
            </a:r>
            <a:endParaRPr lang="en-GB" sz="3800" b="1" dirty="0">
              <a:latin typeface="+mn-lt"/>
            </a:endParaRPr>
          </a:p>
        </p:txBody>
      </p:sp>
      <p:sp>
        <p:nvSpPr>
          <p:cNvPr id="24" name="Google Shape;251;gb1351cb715_2_6">
            <a:extLst>
              <a:ext uri="{FF2B5EF4-FFF2-40B4-BE49-F238E27FC236}">
                <a16:creationId xmlns:a16="http://schemas.microsoft.com/office/drawing/2014/main" xmlns="" id="{94AFF288-AE50-F0E7-DE5B-2461F51A3337}"/>
              </a:ext>
            </a:extLst>
          </p:cNvPr>
          <p:cNvSpPr txBox="1">
            <a:spLocks/>
          </p:cNvSpPr>
          <p:nvPr/>
        </p:nvSpPr>
        <p:spPr>
          <a:xfrm>
            <a:off x="3426130" y="5606274"/>
            <a:ext cx="2791185"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bg1"/>
                </a:solidFill>
                <a:latin typeface="+mn-lt"/>
                <a:sym typeface="Wingdings" pitchFamily="2" charset="2"/>
              </a:rPr>
              <a:t>Inundation Maps</a:t>
            </a:r>
            <a:endParaRPr lang="en-GB" sz="3800" b="1" dirty="0">
              <a:solidFill>
                <a:schemeClr val="bg1"/>
              </a:solidFill>
              <a:latin typeface="+mn-lt"/>
            </a:endParaRPr>
          </a:p>
        </p:txBody>
      </p:sp>
    </p:spTree>
    <p:extLst>
      <p:ext uri="{BB962C8B-B14F-4D97-AF65-F5344CB8AC3E}">
        <p14:creationId xmlns:p14="http://schemas.microsoft.com/office/powerpoint/2010/main" val="224749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8</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5" name="TextBox 4">
            <a:extLst>
              <a:ext uri="{FF2B5EF4-FFF2-40B4-BE49-F238E27FC236}">
                <a16:creationId xmlns:a16="http://schemas.microsoft.com/office/drawing/2014/main" xmlns="" id="{B4F5DEF6-326F-6E41-70F6-272E0BE7EC4B}"/>
              </a:ext>
            </a:extLst>
          </p:cNvPr>
          <p:cNvSpPr txBox="1"/>
          <p:nvPr/>
        </p:nvSpPr>
        <p:spPr>
          <a:xfrm>
            <a:off x="1260891" y="20363"/>
            <a:ext cx="9120830" cy="584775"/>
          </a:xfrm>
          <a:prstGeom prst="rect">
            <a:avLst/>
          </a:prstGeom>
          <a:noFill/>
        </p:spPr>
        <p:txBody>
          <a:bodyPr wrap="none" rtlCol="0">
            <a:spAutoFit/>
          </a:bodyPr>
          <a:lstStyle/>
          <a:p>
            <a:r>
              <a:rPr lang="en-GB" sz="3200" dirty="0">
                <a:solidFill>
                  <a:schemeClr val="accent1">
                    <a:lumMod val="20000"/>
                    <a:lumOff val="80000"/>
                  </a:schemeClr>
                </a:solidFill>
                <a:latin typeface="Calibri" panose="020F0502020204030204" pitchFamily="34" charset="0"/>
                <a:cs typeface="Calibri" panose="020F0502020204030204" pitchFamily="34" charset="0"/>
              </a:rPr>
              <a:t>The Italian evacuation and long-term coastal planning</a:t>
            </a:r>
          </a:p>
        </p:txBody>
      </p:sp>
      <p:sp>
        <p:nvSpPr>
          <p:cNvPr id="6" name="Slide Number Placeholder 2">
            <a:extLst>
              <a:ext uri="{FF2B5EF4-FFF2-40B4-BE49-F238E27FC236}">
                <a16:creationId xmlns:a16="http://schemas.microsoft.com/office/drawing/2014/main" xmlns="" id="{9FC07A13-3466-2FCC-9F28-6F34E98020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solidFill>
                  <a:schemeClr val="accent1">
                    <a:lumMod val="50000"/>
                  </a:schemeClr>
                </a:solidFill>
                <a:latin typeface="Calibri" panose="020F0502020204030204" pitchFamily="34" charset="0"/>
                <a:cs typeface="Calibri" panose="020F0502020204030204" pitchFamily="34" charset="0"/>
              </a:rPr>
              <a:pPr/>
              <a:t>8</a:t>
            </a:fld>
            <a:endParaRPr lang="x-none">
              <a:solidFill>
                <a:schemeClr val="accent1">
                  <a:lumMod val="50000"/>
                </a:schemeClr>
              </a:solidFill>
              <a:latin typeface="Calibri" panose="020F0502020204030204" pitchFamily="34" charset="0"/>
              <a:cs typeface="Calibri" panose="020F0502020204030204" pitchFamily="34" charset="0"/>
            </a:endParaRPr>
          </a:p>
        </p:txBody>
      </p:sp>
      <p:pic>
        <p:nvPicPr>
          <p:cNvPr id="7" name="Google Shape;245;gb1351cb715_2_6">
            <a:extLst>
              <a:ext uri="{FF2B5EF4-FFF2-40B4-BE49-F238E27FC236}">
                <a16:creationId xmlns:a16="http://schemas.microsoft.com/office/drawing/2014/main" xmlns="" id="{1DA50857-9D67-64E0-D406-A051FAF97B0F}"/>
              </a:ext>
            </a:extLst>
          </p:cNvPr>
          <p:cNvPicPr preferRelativeResize="0"/>
          <p:nvPr/>
        </p:nvPicPr>
        <p:blipFill rotWithShape="1">
          <a:blip r:embed="rId4">
            <a:alphaModFix/>
          </a:blip>
          <a:srcRect/>
          <a:stretch/>
        </p:blipFill>
        <p:spPr>
          <a:xfrm>
            <a:off x="3580897" y="546711"/>
            <a:ext cx="5273736" cy="6209687"/>
          </a:xfrm>
          <a:prstGeom prst="rect">
            <a:avLst/>
          </a:prstGeom>
          <a:noFill/>
          <a:ln>
            <a:noFill/>
          </a:ln>
        </p:spPr>
      </p:pic>
      <p:sp>
        <p:nvSpPr>
          <p:cNvPr id="8" name="Google Shape;249;gb1351cb715_2_6">
            <a:extLst>
              <a:ext uri="{FF2B5EF4-FFF2-40B4-BE49-F238E27FC236}">
                <a16:creationId xmlns:a16="http://schemas.microsoft.com/office/drawing/2014/main" xmlns="" id="{757A1E9F-0ABF-24B6-EFB8-B68F103E32D1}"/>
              </a:ext>
            </a:extLst>
          </p:cNvPr>
          <p:cNvSpPr txBox="1">
            <a:spLocks/>
          </p:cNvSpPr>
          <p:nvPr/>
        </p:nvSpPr>
        <p:spPr>
          <a:xfrm>
            <a:off x="-259659" y="3364903"/>
            <a:ext cx="3041100" cy="198470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04800">
              <a:lnSpc>
                <a:spcPct val="100000"/>
              </a:lnSpc>
              <a:spcBef>
                <a:spcPts val="480"/>
              </a:spcBef>
              <a:buClr>
                <a:srgbClr val="595959"/>
              </a:buClr>
              <a:buSzPts val="1800"/>
            </a:pPr>
            <a:r>
              <a:rPr lang="en-GB" sz="1600" b="1" dirty="0">
                <a:solidFill>
                  <a:schemeClr val="accent1">
                    <a:lumMod val="50000"/>
                  </a:schemeClr>
                </a:solidFill>
              </a:rPr>
              <a:t>Regional Hazard (NEAMTHM18)</a:t>
            </a:r>
          </a:p>
          <a:p>
            <a:pPr marL="342900" indent="-304800">
              <a:lnSpc>
                <a:spcPct val="100000"/>
              </a:lnSpc>
              <a:spcBef>
                <a:spcPts val="480"/>
              </a:spcBef>
              <a:buClr>
                <a:srgbClr val="595959"/>
              </a:buClr>
              <a:buSzPts val="1800"/>
            </a:pPr>
            <a:r>
              <a:rPr lang="en-GB" sz="1600" b="1" dirty="0">
                <a:solidFill>
                  <a:schemeClr val="accent1">
                    <a:lumMod val="50000"/>
                  </a:schemeClr>
                </a:solidFill>
              </a:rPr>
              <a:t>2500 </a:t>
            </a:r>
            <a:r>
              <a:rPr lang="en-GB" sz="1600" b="1" dirty="0" err="1">
                <a:solidFill>
                  <a:schemeClr val="accent1">
                    <a:lumMod val="50000"/>
                  </a:schemeClr>
                </a:solidFill>
              </a:rPr>
              <a:t>yr</a:t>
            </a:r>
            <a:r>
              <a:rPr lang="en-GB" sz="1600" b="1" dirty="0">
                <a:solidFill>
                  <a:schemeClr val="accent1">
                    <a:lumMod val="50000"/>
                  </a:schemeClr>
                </a:solidFill>
              </a:rPr>
              <a:t> ARP + 84th percentile</a:t>
            </a:r>
          </a:p>
          <a:p>
            <a:pPr marL="342900" indent="-304800">
              <a:lnSpc>
                <a:spcPct val="100000"/>
              </a:lnSpc>
              <a:spcBef>
                <a:spcPts val="480"/>
              </a:spcBef>
              <a:buClr>
                <a:srgbClr val="595959"/>
              </a:buClr>
              <a:buSzPts val="1800"/>
            </a:pPr>
            <a:r>
              <a:rPr lang="en-GB" sz="1600" b="1" dirty="0">
                <a:solidFill>
                  <a:schemeClr val="accent1">
                    <a:lumMod val="50000"/>
                  </a:schemeClr>
                </a:solidFill>
              </a:rPr>
              <a:t>Safety factors</a:t>
            </a:r>
          </a:p>
          <a:p>
            <a:pPr marL="342900" indent="-304800">
              <a:lnSpc>
                <a:spcPct val="100000"/>
              </a:lnSpc>
              <a:spcBef>
                <a:spcPts val="480"/>
              </a:spcBef>
              <a:buClr>
                <a:srgbClr val="595959"/>
              </a:buClr>
              <a:buSzPts val="1800"/>
            </a:pPr>
            <a:r>
              <a:rPr lang="en-GB" sz="1600" b="1" dirty="0">
                <a:solidFill>
                  <a:schemeClr val="accent1">
                    <a:lumMod val="50000"/>
                  </a:schemeClr>
                </a:solidFill>
              </a:rPr>
              <a:t>Coastal dissipation</a:t>
            </a:r>
          </a:p>
          <a:p>
            <a:pPr marL="0" indent="0">
              <a:lnSpc>
                <a:spcPct val="100000"/>
              </a:lnSpc>
              <a:spcBef>
                <a:spcPts val="480"/>
              </a:spcBef>
              <a:buSzPts val="1800"/>
              <a:buFont typeface="Arial" panose="020B0604020202020204" pitchFamily="34" charset="0"/>
              <a:buNone/>
            </a:pPr>
            <a:endParaRPr lang="en-GB" sz="1600" b="1" dirty="0">
              <a:solidFill>
                <a:schemeClr val="accent1">
                  <a:lumMod val="50000"/>
                </a:schemeClr>
              </a:solidFill>
            </a:endParaRPr>
          </a:p>
          <a:p>
            <a:pPr marL="342900" indent="-190500">
              <a:lnSpc>
                <a:spcPct val="100000"/>
              </a:lnSpc>
              <a:spcBef>
                <a:spcPts val="480"/>
              </a:spcBef>
              <a:buClr>
                <a:schemeClr val="dk1"/>
              </a:buClr>
              <a:buSzPts val="2400"/>
              <a:buFont typeface="Arial" panose="020B0604020202020204" pitchFamily="34" charset="0"/>
              <a:buNone/>
            </a:pPr>
            <a:endParaRPr lang="en-GB" sz="1600" b="1" dirty="0">
              <a:solidFill>
                <a:schemeClr val="accent1">
                  <a:lumMod val="50000"/>
                </a:schemeClr>
              </a:solidFill>
            </a:endParaRPr>
          </a:p>
        </p:txBody>
      </p:sp>
      <p:pic>
        <p:nvPicPr>
          <p:cNvPr id="9" name="Google Shape;250;gb1351cb715_2_6">
            <a:extLst>
              <a:ext uri="{FF2B5EF4-FFF2-40B4-BE49-F238E27FC236}">
                <a16:creationId xmlns:a16="http://schemas.microsoft.com/office/drawing/2014/main" xmlns="" id="{E3022B7C-434F-F105-1D67-0CFDBF630CEB}"/>
              </a:ext>
            </a:extLst>
          </p:cNvPr>
          <p:cNvPicPr preferRelativeResize="0"/>
          <p:nvPr/>
        </p:nvPicPr>
        <p:blipFill rotWithShape="1">
          <a:blip r:embed="rId5">
            <a:alphaModFix/>
          </a:blip>
          <a:srcRect/>
          <a:stretch/>
        </p:blipFill>
        <p:spPr>
          <a:xfrm>
            <a:off x="10019969" y="686376"/>
            <a:ext cx="2143125" cy="723900"/>
          </a:xfrm>
          <a:prstGeom prst="rect">
            <a:avLst/>
          </a:prstGeom>
          <a:noFill/>
          <a:ln>
            <a:noFill/>
          </a:ln>
        </p:spPr>
      </p:pic>
      <p:sp>
        <p:nvSpPr>
          <p:cNvPr id="11" name="Google Shape;251;gb1351cb715_2_6">
            <a:extLst>
              <a:ext uri="{FF2B5EF4-FFF2-40B4-BE49-F238E27FC236}">
                <a16:creationId xmlns:a16="http://schemas.microsoft.com/office/drawing/2014/main" xmlns="" id="{567F3978-7809-9471-B94A-76491EC46FA8}"/>
              </a:ext>
            </a:extLst>
          </p:cNvPr>
          <p:cNvSpPr txBox="1">
            <a:spLocks/>
          </p:cNvSpPr>
          <p:nvPr/>
        </p:nvSpPr>
        <p:spPr>
          <a:xfrm>
            <a:off x="41593" y="2972374"/>
            <a:ext cx="304110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err="1">
                <a:solidFill>
                  <a:schemeClr val="accent1">
                    <a:lumMod val="50000"/>
                  </a:schemeClr>
                </a:solidFill>
                <a:latin typeface="+mn-lt"/>
              </a:rPr>
              <a:t>DirPC</a:t>
            </a:r>
            <a:r>
              <a:rPr lang="en-GB" sz="1800" b="1" dirty="0">
                <a:solidFill>
                  <a:schemeClr val="accent1">
                    <a:lumMod val="50000"/>
                  </a:schemeClr>
                </a:solidFill>
                <a:latin typeface="+mn-lt"/>
              </a:rPr>
              <a:t> </a:t>
            </a:r>
            <a:r>
              <a:rPr lang="en-GB" sz="1800" b="1" dirty="0" err="1">
                <a:solidFill>
                  <a:schemeClr val="accent1">
                    <a:lumMod val="50000"/>
                  </a:schemeClr>
                </a:solidFill>
                <a:latin typeface="+mn-lt"/>
              </a:rPr>
              <a:t>SiAM</a:t>
            </a:r>
            <a:r>
              <a:rPr lang="en-GB" sz="1800" b="1" dirty="0">
                <a:solidFill>
                  <a:schemeClr val="accent1">
                    <a:lumMod val="50000"/>
                  </a:schemeClr>
                </a:solidFill>
                <a:latin typeface="+mn-lt"/>
              </a:rPr>
              <a:t>; DPC, 2018</a:t>
            </a:r>
            <a:endParaRPr lang="en-GB" sz="3800" b="1" dirty="0">
              <a:solidFill>
                <a:schemeClr val="accent1">
                  <a:lumMod val="50000"/>
                </a:schemeClr>
              </a:solidFill>
              <a:latin typeface="+mn-lt"/>
            </a:endParaRPr>
          </a:p>
        </p:txBody>
      </p:sp>
      <p:sp>
        <p:nvSpPr>
          <p:cNvPr id="12" name="Google Shape;251;gb1351cb715_2_6">
            <a:extLst>
              <a:ext uri="{FF2B5EF4-FFF2-40B4-BE49-F238E27FC236}">
                <a16:creationId xmlns:a16="http://schemas.microsoft.com/office/drawing/2014/main" xmlns="" id="{EE841826-8A8A-559D-7409-F6A7758D8784}"/>
              </a:ext>
            </a:extLst>
          </p:cNvPr>
          <p:cNvSpPr txBox="1">
            <a:spLocks/>
          </p:cNvSpPr>
          <p:nvPr/>
        </p:nvSpPr>
        <p:spPr>
          <a:xfrm>
            <a:off x="63983" y="1672930"/>
            <a:ext cx="3041100" cy="79960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lumMod val="50000"/>
                  </a:schemeClr>
                </a:solidFill>
                <a:latin typeface="+mn-lt"/>
              </a:rPr>
              <a:t>Alert Levels</a:t>
            </a:r>
          </a:p>
          <a:p>
            <a:pPr>
              <a:lnSpc>
                <a:spcPct val="100000"/>
              </a:lnSpc>
              <a:spcBef>
                <a:spcPts val="0"/>
              </a:spcBef>
              <a:buClr>
                <a:srgbClr val="595959"/>
              </a:buClr>
              <a:buSzPts val="2400"/>
              <a:buFont typeface="Calibri"/>
              <a:buNone/>
            </a:pPr>
            <a:r>
              <a:rPr lang="en-GB" sz="1800" b="1" dirty="0">
                <a:solidFill>
                  <a:schemeClr val="accent1">
                    <a:lumMod val="50000"/>
                  </a:schemeClr>
                </a:solidFill>
                <a:latin typeface="+mn-lt"/>
              </a:rPr>
              <a:t>Advisory: runup up to 1m</a:t>
            </a:r>
          </a:p>
          <a:p>
            <a:pPr>
              <a:lnSpc>
                <a:spcPct val="100000"/>
              </a:lnSpc>
              <a:spcBef>
                <a:spcPts val="0"/>
              </a:spcBef>
              <a:buClr>
                <a:srgbClr val="595959"/>
              </a:buClr>
              <a:buSzPts val="2400"/>
              <a:buFont typeface="Calibri"/>
              <a:buNone/>
            </a:pPr>
            <a:r>
              <a:rPr lang="en-GB" sz="1800" b="1" dirty="0">
                <a:solidFill>
                  <a:schemeClr val="accent1">
                    <a:lumMod val="50000"/>
                  </a:schemeClr>
                </a:solidFill>
                <a:latin typeface="+mn-lt"/>
              </a:rPr>
              <a:t>Watch: runup exceeding 1m</a:t>
            </a:r>
            <a:endParaRPr lang="en-GB" sz="3800" b="1" dirty="0">
              <a:solidFill>
                <a:schemeClr val="accent1">
                  <a:lumMod val="50000"/>
                </a:schemeClr>
              </a:solidFill>
              <a:latin typeface="+mn-lt"/>
            </a:endParaRPr>
          </a:p>
        </p:txBody>
      </p:sp>
      <p:sp>
        <p:nvSpPr>
          <p:cNvPr id="13" name="Google Shape;251;gb1351cb715_2_6">
            <a:extLst>
              <a:ext uri="{FF2B5EF4-FFF2-40B4-BE49-F238E27FC236}">
                <a16:creationId xmlns:a16="http://schemas.microsoft.com/office/drawing/2014/main" xmlns="" id="{45AD095B-FDA2-C6E3-BA46-CB663A1CFA4F}"/>
              </a:ext>
            </a:extLst>
          </p:cNvPr>
          <p:cNvSpPr txBox="1">
            <a:spLocks/>
          </p:cNvSpPr>
          <p:nvPr/>
        </p:nvSpPr>
        <p:spPr>
          <a:xfrm>
            <a:off x="29258" y="756687"/>
            <a:ext cx="304110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lumMod val="50000"/>
                  </a:schemeClr>
                </a:solidFill>
                <a:latin typeface="+mn-lt"/>
              </a:rPr>
              <a:t>From Regional to Local scale</a:t>
            </a:r>
            <a:endParaRPr lang="en-GB" sz="3800" b="1" dirty="0">
              <a:solidFill>
                <a:schemeClr val="accent1">
                  <a:lumMod val="50000"/>
                </a:schemeClr>
              </a:solidFill>
              <a:latin typeface="+mn-lt"/>
            </a:endParaRPr>
          </a:p>
        </p:txBody>
      </p:sp>
      <p:sp>
        <p:nvSpPr>
          <p:cNvPr id="14" name="Google Shape;251;gb1351cb715_2_6">
            <a:extLst>
              <a:ext uri="{FF2B5EF4-FFF2-40B4-BE49-F238E27FC236}">
                <a16:creationId xmlns:a16="http://schemas.microsoft.com/office/drawing/2014/main" xmlns="" id="{87C58371-5665-8B50-36C6-FCDAF5537CBF}"/>
              </a:ext>
            </a:extLst>
          </p:cNvPr>
          <p:cNvSpPr txBox="1">
            <a:spLocks/>
          </p:cNvSpPr>
          <p:nvPr/>
        </p:nvSpPr>
        <p:spPr>
          <a:xfrm>
            <a:off x="5874685" y="2854586"/>
            <a:ext cx="2120601"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lumMod val="50000"/>
                  </a:schemeClr>
                </a:solidFill>
                <a:latin typeface="+mn-lt"/>
              </a:rPr>
              <a:t>Hazard curves</a:t>
            </a:r>
            <a:endParaRPr lang="en-GB" sz="3800" b="1" dirty="0">
              <a:solidFill>
                <a:schemeClr val="accent1">
                  <a:lumMod val="50000"/>
                </a:schemeClr>
              </a:solidFill>
              <a:latin typeface="+mn-lt"/>
            </a:endParaRPr>
          </a:p>
        </p:txBody>
      </p:sp>
      <p:sp>
        <p:nvSpPr>
          <p:cNvPr id="15" name="Oval 1">
            <a:extLst>
              <a:ext uri="{FF2B5EF4-FFF2-40B4-BE49-F238E27FC236}">
                <a16:creationId xmlns:a16="http://schemas.microsoft.com/office/drawing/2014/main" xmlns="" id="{F06F68D6-DE10-AE8D-7CD9-711D603157FF}"/>
              </a:ext>
            </a:extLst>
          </p:cNvPr>
          <p:cNvSpPr/>
          <p:nvPr/>
        </p:nvSpPr>
        <p:spPr>
          <a:xfrm>
            <a:off x="4514127" y="3383786"/>
            <a:ext cx="181997" cy="26776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1">
                  <a:lumMod val="50000"/>
                </a:schemeClr>
              </a:solidFill>
            </a:endParaRPr>
          </a:p>
        </p:txBody>
      </p:sp>
      <p:sp>
        <p:nvSpPr>
          <p:cNvPr id="16" name="Oval 3">
            <a:extLst>
              <a:ext uri="{FF2B5EF4-FFF2-40B4-BE49-F238E27FC236}">
                <a16:creationId xmlns:a16="http://schemas.microsoft.com/office/drawing/2014/main" xmlns="" id="{2EFD2676-9A88-865C-B2DA-8C46C137039C}"/>
              </a:ext>
            </a:extLst>
          </p:cNvPr>
          <p:cNvSpPr/>
          <p:nvPr/>
        </p:nvSpPr>
        <p:spPr>
          <a:xfrm>
            <a:off x="5017706" y="5345110"/>
            <a:ext cx="181997" cy="26776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1">
                  <a:lumMod val="50000"/>
                </a:schemeClr>
              </a:solidFill>
            </a:endParaRPr>
          </a:p>
        </p:txBody>
      </p:sp>
      <p:cxnSp>
        <p:nvCxnSpPr>
          <p:cNvPr id="17" name="Straight Arrow Connector 6">
            <a:extLst>
              <a:ext uri="{FF2B5EF4-FFF2-40B4-BE49-F238E27FC236}">
                <a16:creationId xmlns:a16="http://schemas.microsoft.com/office/drawing/2014/main" xmlns="" id="{92D0E4F1-C81F-AA4F-5BD9-7F8B7517F93E}"/>
              </a:ext>
            </a:extLst>
          </p:cNvPr>
          <p:cNvCxnSpPr/>
          <p:nvPr/>
        </p:nvCxnSpPr>
        <p:spPr>
          <a:xfrm>
            <a:off x="4696124" y="3501574"/>
            <a:ext cx="5228461" cy="76934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7">
            <a:extLst>
              <a:ext uri="{FF2B5EF4-FFF2-40B4-BE49-F238E27FC236}">
                <a16:creationId xmlns:a16="http://schemas.microsoft.com/office/drawing/2014/main" xmlns="" id="{4D665282-7346-35ED-EA13-A4E6ECF35E01}"/>
              </a:ext>
            </a:extLst>
          </p:cNvPr>
          <p:cNvCxnSpPr>
            <a:cxnSpLocks/>
          </p:cNvCxnSpPr>
          <p:nvPr/>
        </p:nvCxnSpPr>
        <p:spPr>
          <a:xfrm flipV="1">
            <a:off x="5199703" y="4716027"/>
            <a:ext cx="4724882" cy="76296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251;gb1351cb715_2_6">
            <a:extLst>
              <a:ext uri="{FF2B5EF4-FFF2-40B4-BE49-F238E27FC236}">
                <a16:creationId xmlns:a16="http://schemas.microsoft.com/office/drawing/2014/main" xmlns="" id="{9F44BFE4-41BB-6464-5F48-F0015624E436}"/>
              </a:ext>
            </a:extLst>
          </p:cNvPr>
          <p:cNvSpPr txBox="1">
            <a:spLocks/>
          </p:cNvSpPr>
          <p:nvPr/>
        </p:nvSpPr>
        <p:spPr>
          <a:xfrm>
            <a:off x="9982200" y="4186827"/>
            <a:ext cx="1925873"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lumMod val="50000"/>
                  </a:schemeClr>
                </a:solidFill>
                <a:latin typeface="+mn-lt"/>
              </a:rPr>
              <a:t>MIH values at POIs </a:t>
            </a:r>
            <a:endParaRPr lang="en-GB" sz="3800" b="1" dirty="0">
              <a:solidFill>
                <a:schemeClr val="accent1">
                  <a:lumMod val="50000"/>
                </a:schemeClr>
              </a:solidFill>
              <a:latin typeface="+mn-lt"/>
            </a:endParaRPr>
          </a:p>
        </p:txBody>
      </p:sp>
      <p:cxnSp>
        <p:nvCxnSpPr>
          <p:cNvPr id="20" name="Straight Arrow Connector 10">
            <a:extLst>
              <a:ext uri="{FF2B5EF4-FFF2-40B4-BE49-F238E27FC236}">
                <a16:creationId xmlns:a16="http://schemas.microsoft.com/office/drawing/2014/main" xmlns="" id="{340B1E6A-828E-7B6E-7E8A-E0E716E3A882}"/>
              </a:ext>
            </a:extLst>
          </p:cNvPr>
          <p:cNvCxnSpPr>
            <a:cxnSpLocks/>
          </p:cNvCxnSpPr>
          <p:nvPr/>
        </p:nvCxnSpPr>
        <p:spPr>
          <a:xfrm>
            <a:off x="566939" y="4324923"/>
            <a:ext cx="514791" cy="12051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Google Shape;251;gb1351cb715_2_6">
            <a:extLst>
              <a:ext uri="{FF2B5EF4-FFF2-40B4-BE49-F238E27FC236}">
                <a16:creationId xmlns:a16="http://schemas.microsoft.com/office/drawing/2014/main" xmlns="" id="{88FBF678-DCA7-4EEF-46F8-765B583CFB28}"/>
              </a:ext>
            </a:extLst>
          </p:cNvPr>
          <p:cNvSpPr txBox="1">
            <a:spLocks/>
          </p:cNvSpPr>
          <p:nvPr/>
        </p:nvSpPr>
        <p:spPr>
          <a:xfrm>
            <a:off x="284528" y="5477541"/>
            <a:ext cx="3395374"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dirty="0">
                <a:solidFill>
                  <a:schemeClr val="accent1">
                    <a:lumMod val="50000"/>
                  </a:schemeClr>
                </a:solidFill>
                <a:latin typeface="+mn-lt"/>
              </a:rPr>
              <a:t>~2% in 50 </a:t>
            </a:r>
            <a:r>
              <a:rPr lang="en-GB" sz="1800" dirty="0" err="1">
                <a:solidFill>
                  <a:schemeClr val="accent1">
                    <a:lumMod val="50000"/>
                  </a:schemeClr>
                </a:solidFill>
                <a:latin typeface="+mn-lt"/>
              </a:rPr>
              <a:t>yr</a:t>
            </a:r>
            <a:r>
              <a:rPr lang="en-GB" sz="1800" dirty="0">
                <a:solidFill>
                  <a:schemeClr val="accent1">
                    <a:lumMod val="50000"/>
                  </a:schemeClr>
                </a:solidFill>
                <a:latin typeface="+mn-lt"/>
              </a:rPr>
              <a:t> (design probability)</a:t>
            </a:r>
            <a:endParaRPr lang="en-GB" sz="3800" dirty="0">
              <a:solidFill>
                <a:schemeClr val="accent1">
                  <a:lumMod val="50000"/>
                </a:schemeClr>
              </a:solidFill>
              <a:latin typeface="+mn-lt"/>
            </a:endParaRPr>
          </a:p>
        </p:txBody>
      </p:sp>
      <p:sp>
        <p:nvSpPr>
          <p:cNvPr id="22" name="Google Shape;251;gb1351cb715_2_6">
            <a:extLst>
              <a:ext uri="{FF2B5EF4-FFF2-40B4-BE49-F238E27FC236}">
                <a16:creationId xmlns:a16="http://schemas.microsoft.com/office/drawing/2014/main" xmlns="" id="{49A01110-E766-4DFE-2F0B-81C72C1B425E}"/>
              </a:ext>
            </a:extLst>
          </p:cNvPr>
          <p:cNvSpPr txBox="1">
            <a:spLocks/>
          </p:cNvSpPr>
          <p:nvPr/>
        </p:nvSpPr>
        <p:spPr>
          <a:xfrm>
            <a:off x="8995822" y="5382040"/>
            <a:ext cx="309397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buClr>
                <a:srgbClr val="595959"/>
              </a:buClr>
              <a:buSzPts val="2400"/>
              <a:buFont typeface="Calibri"/>
              <a:buNone/>
            </a:pPr>
            <a:r>
              <a:rPr lang="en-GB" sz="1800" dirty="0">
                <a:solidFill>
                  <a:schemeClr val="accent1">
                    <a:lumMod val="50000"/>
                  </a:schemeClr>
                </a:solidFill>
                <a:latin typeface="+mn-lt"/>
              </a:rPr>
              <a:t>For inundation we need to switch </a:t>
            </a:r>
            <a:r>
              <a:rPr lang="en-GB" sz="1800" b="1" dirty="0">
                <a:solidFill>
                  <a:schemeClr val="accent1">
                    <a:lumMod val="50000"/>
                  </a:schemeClr>
                </a:solidFill>
                <a:latin typeface="+mn-lt"/>
              </a:rPr>
              <a:t>from MIH at POIs to Max Runup for stretch of coast</a:t>
            </a:r>
            <a:endParaRPr lang="en-GB" sz="3800" b="1" dirty="0">
              <a:solidFill>
                <a:schemeClr val="accent1">
                  <a:lumMod val="50000"/>
                </a:schemeClr>
              </a:solidFill>
              <a:latin typeface="+mn-lt"/>
            </a:endParaRPr>
          </a:p>
        </p:txBody>
      </p:sp>
    </p:spTree>
    <p:extLst>
      <p:ext uri="{BB962C8B-B14F-4D97-AF65-F5344CB8AC3E}">
        <p14:creationId xmlns:p14="http://schemas.microsoft.com/office/powerpoint/2010/main" val="1740082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9</a:t>
            </a:fld>
            <a:endParaRPr lang="en-US" dirty="0"/>
          </a:p>
        </p:txBody>
      </p:sp>
      <p:pic>
        <p:nvPicPr>
          <p:cNvPr id="3" name="Picture 2">
            <a:extLst>
              <a:ext uri="{FF2B5EF4-FFF2-40B4-BE49-F238E27FC236}">
                <a16:creationId xmlns:a16="http://schemas.microsoft.com/office/drawing/2014/main" xmlns="" id="{E0C803BF-A035-80C3-8D7C-F35D6AD1C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33" y="844874"/>
            <a:ext cx="1615259" cy="387961"/>
          </a:xfrm>
          <a:prstGeom prst="rect">
            <a:avLst/>
          </a:prstGeom>
        </p:spPr>
      </p:pic>
      <p:sp>
        <p:nvSpPr>
          <p:cNvPr id="5" name="TextBox 4">
            <a:extLst>
              <a:ext uri="{FF2B5EF4-FFF2-40B4-BE49-F238E27FC236}">
                <a16:creationId xmlns:a16="http://schemas.microsoft.com/office/drawing/2014/main" xmlns="" id="{B4F5DEF6-326F-6E41-70F6-272E0BE7EC4B}"/>
              </a:ext>
            </a:extLst>
          </p:cNvPr>
          <p:cNvSpPr txBox="1"/>
          <p:nvPr/>
        </p:nvSpPr>
        <p:spPr>
          <a:xfrm>
            <a:off x="1090826" y="89776"/>
            <a:ext cx="9120830" cy="584775"/>
          </a:xfrm>
          <a:prstGeom prst="rect">
            <a:avLst/>
          </a:prstGeom>
          <a:noFill/>
        </p:spPr>
        <p:txBody>
          <a:bodyPr wrap="none" rtlCol="0">
            <a:spAutoFit/>
          </a:bodyPr>
          <a:lstStyle/>
          <a:p>
            <a:r>
              <a:rPr lang="en-GB" sz="3200" dirty="0">
                <a:ln w="0"/>
                <a:solidFill>
                  <a:schemeClr val="accent1">
                    <a:lumMod val="20000"/>
                    <a:lumOff val="80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The Italian evacuation and long-term coastal planning</a:t>
            </a:r>
          </a:p>
        </p:txBody>
      </p:sp>
      <p:sp>
        <p:nvSpPr>
          <p:cNvPr id="6" name="Slide Number Placeholder 2">
            <a:extLst>
              <a:ext uri="{FF2B5EF4-FFF2-40B4-BE49-F238E27FC236}">
                <a16:creationId xmlns:a16="http://schemas.microsoft.com/office/drawing/2014/main" xmlns="" id="{9FC07A13-3466-2FCC-9F28-6F34E98020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DEB0AF-7059-B649-B28B-2C2451097637}" type="slidenum">
              <a:rPr lang="x-none" smtClean="0">
                <a:latin typeface="Calibri" panose="020F0502020204030204" pitchFamily="34" charset="0"/>
                <a:cs typeface="Calibri" panose="020F0502020204030204" pitchFamily="34" charset="0"/>
              </a:rPr>
              <a:pPr/>
              <a:t>9</a:t>
            </a:fld>
            <a:endParaRPr lang="x-none">
              <a:latin typeface="Calibri" panose="020F0502020204030204" pitchFamily="34" charset="0"/>
              <a:cs typeface="Calibri" panose="020F0502020204030204" pitchFamily="34" charset="0"/>
            </a:endParaRPr>
          </a:p>
        </p:txBody>
      </p:sp>
      <p:pic>
        <p:nvPicPr>
          <p:cNvPr id="7" name="Google Shape;246;gb1351cb715_2_6">
            <a:extLst>
              <a:ext uri="{FF2B5EF4-FFF2-40B4-BE49-F238E27FC236}">
                <a16:creationId xmlns:a16="http://schemas.microsoft.com/office/drawing/2014/main" xmlns="" id="{6847D7E1-B215-9CD7-FED3-ECC32F3EEA46}"/>
              </a:ext>
            </a:extLst>
          </p:cNvPr>
          <p:cNvPicPr preferRelativeResize="0"/>
          <p:nvPr/>
        </p:nvPicPr>
        <p:blipFill rotWithShape="1">
          <a:blip r:embed="rId4">
            <a:alphaModFix/>
          </a:blip>
          <a:srcRect/>
          <a:stretch/>
        </p:blipFill>
        <p:spPr>
          <a:xfrm>
            <a:off x="3186603" y="3080959"/>
            <a:ext cx="4009974" cy="3001103"/>
          </a:xfrm>
          <a:prstGeom prst="rect">
            <a:avLst/>
          </a:prstGeom>
          <a:noFill/>
          <a:ln>
            <a:noFill/>
          </a:ln>
        </p:spPr>
      </p:pic>
      <p:sp>
        <p:nvSpPr>
          <p:cNvPr id="8" name="Google Shape;249;gb1351cb715_2_6">
            <a:extLst>
              <a:ext uri="{FF2B5EF4-FFF2-40B4-BE49-F238E27FC236}">
                <a16:creationId xmlns:a16="http://schemas.microsoft.com/office/drawing/2014/main" xmlns="" id="{757A1E9F-0ABF-24B6-EFB8-B68F103E32D1}"/>
              </a:ext>
            </a:extLst>
          </p:cNvPr>
          <p:cNvSpPr txBox="1">
            <a:spLocks/>
          </p:cNvSpPr>
          <p:nvPr/>
        </p:nvSpPr>
        <p:spPr>
          <a:xfrm>
            <a:off x="68294" y="3577248"/>
            <a:ext cx="3041100" cy="198470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04800">
              <a:lnSpc>
                <a:spcPct val="100000"/>
              </a:lnSpc>
              <a:spcBef>
                <a:spcPts val="480"/>
              </a:spcBef>
              <a:buClr>
                <a:srgbClr val="595959"/>
              </a:buClr>
              <a:buSzPts val="1800"/>
            </a:pPr>
            <a:r>
              <a:rPr lang="en-GB" sz="1600" b="1" dirty="0">
                <a:solidFill>
                  <a:schemeClr val="accent1">
                    <a:lumMod val="75000"/>
                  </a:schemeClr>
                </a:solidFill>
              </a:rPr>
              <a:t>Regional Hazard (NEAMTHM18)</a:t>
            </a:r>
          </a:p>
          <a:p>
            <a:pPr marL="342900" indent="-304800">
              <a:lnSpc>
                <a:spcPct val="100000"/>
              </a:lnSpc>
              <a:spcBef>
                <a:spcPts val="480"/>
              </a:spcBef>
              <a:buClr>
                <a:srgbClr val="595959"/>
              </a:buClr>
              <a:buSzPts val="1800"/>
            </a:pPr>
            <a:r>
              <a:rPr lang="en-GB" sz="1600" b="1" dirty="0">
                <a:solidFill>
                  <a:schemeClr val="accent1">
                    <a:lumMod val="75000"/>
                  </a:schemeClr>
                </a:solidFill>
              </a:rPr>
              <a:t>2500 </a:t>
            </a:r>
            <a:r>
              <a:rPr lang="en-GB" sz="1600" b="1" dirty="0" err="1">
                <a:solidFill>
                  <a:schemeClr val="accent1">
                    <a:lumMod val="75000"/>
                  </a:schemeClr>
                </a:solidFill>
              </a:rPr>
              <a:t>yr</a:t>
            </a:r>
            <a:r>
              <a:rPr lang="en-GB" sz="1600" b="1" dirty="0">
                <a:solidFill>
                  <a:schemeClr val="accent1">
                    <a:lumMod val="75000"/>
                  </a:schemeClr>
                </a:solidFill>
              </a:rPr>
              <a:t> ARP + 84th percentile</a:t>
            </a:r>
          </a:p>
          <a:p>
            <a:pPr marL="342900" indent="-304800">
              <a:lnSpc>
                <a:spcPct val="100000"/>
              </a:lnSpc>
              <a:spcBef>
                <a:spcPts val="480"/>
              </a:spcBef>
              <a:buClr>
                <a:srgbClr val="595959"/>
              </a:buClr>
              <a:buSzPts val="1800"/>
            </a:pPr>
            <a:r>
              <a:rPr lang="en-GB" sz="1600" b="1" dirty="0">
                <a:solidFill>
                  <a:schemeClr val="accent1">
                    <a:lumMod val="75000"/>
                  </a:schemeClr>
                </a:solidFill>
              </a:rPr>
              <a:t>Safety factors</a:t>
            </a:r>
          </a:p>
          <a:p>
            <a:pPr marL="342900" indent="-304800">
              <a:lnSpc>
                <a:spcPct val="100000"/>
              </a:lnSpc>
              <a:spcBef>
                <a:spcPts val="480"/>
              </a:spcBef>
              <a:buClr>
                <a:srgbClr val="595959"/>
              </a:buClr>
              <a:buSzPts val="1800"/>
            </a:pPr>
            <a:r>
              <a:rPr lang="en-GB" sz="1600" b="1" dirty="0">
                <a:solidFill>
                  <a:schemeClr val="accent1">
                    <a:lumMod val="75000"/>
                  </a:schemeClr>
                </a:solidFill>
              </a:rPr>
              <a:t>Coastal </a:t>
            </a:r>
            <a:r>
              <a:rPr lang="en-GB" sz="1600" b="1" dirty="0" smtClean="0">
                <a:solidFill>
                  <a:schemeClr val="accent1">
                    <a:lumMod val="75000"/>
                  </a:schemeClr>
                </a:solidFill>
              </a:rPr>
              <a:t>dissipation</a:t>
            </a:r>
            <a:endParaRPr lang="en-GB" sz="1600" b="1" dirty="0">
              <a:solidFill>
                <a:schemeClr val="accent1">
                  <a:lumMod val="75000"/>
                </a:schemeClr>
              </a:solidFill>
            </a:endParaRPr>
          </a:p>
          <a:p>
            <a:pPr marL="342900" indent="-190500">
              <a:lnSpc>
                <a:spcPct val="100000"/>
              </a:lnSpc>
              <a:spcBef>
                <a:spcPts val="480"/>
              </a:spcBef>
              <a:buClr>
                <a:schemeClr val="dk1"/>
              </a:buClr>
              <a:buSzPts val="2400"/>
              <a:buFont typeface="Arial" panose="020B0604020202020204" pitchFamily="34" charset="0"/>
              <a:buNone/>
            </a:pPr>
            <a:endParaRPr lang="en-GB" sz="1600" b="1" dirty="0">
              <a:solidFill>
                <a:schemeClr val="accent1">
                  <a:lumMod val="75000"/>
                </a:schemeClr>
              </a:solidFill>
            </a:endParaRPr>
          </a:p>
        </p:txBody>
      </p:sp>
      <p:pic>
        <p:nvPicPr>
          <p:cNvPr id="9" name="Google Shape;250;gb1351cb715_2_6">
            <a:extLst>
              <a:ext uri="{FF2B5EF4-FFF2-40B4-BE49-F238E27FC236}">
                <a16:creationId xmlns:a16="http://schemas.microsoft.com/office/drawing/2014/main" xmlns="" id="{E3022B7C-434F-F105-1D67-0CFDBF630CEB}"/>
              </a:ext>
            </a:extLst>
          </p:cNvPr>
          <p:cNvPicPr preferRelativeResize="0"/>
          <p:nvPr/>
        </p:nvPicPr>
        <p:blipFill rotWithShape="1">
          <a:blip r:embed="rId5">
            <a:alphaModFix/>
          </a:blip>
          <a:srcRect/>
          <a:stretch/>
        </p:blipFill>
        <p:spPr>
          <a:xfrm>
            <a:off x="10019969" y="686376"/>
            <a:ext cx="2143125" cy="723900"/>
          </a:xfrm>
          <a:prstGeom prst="rect">
            <a:avLst/>
          </a:prstGeom>
          <a:noFill/>
          <a:ln>
            <a:noFill/>
          </a:ln>
        </p:spPr>
      </p:pic>
      <p:sp>
        <p:nvSpPr>
          <p:cNvPr id="11" name="Google Shape;251;gb1351cb715_2_6">
            <a:extLst>
              <a:ext uri="{FF2B5EF4-FFF2-40B4-BE49-F238E27FC236}">
                <a16:creationId xmlns:a16="http://schemas.microsoft.com/office/drawing/2014/main" xmlns="" id="{567F3978-7809-9471-B94A-76491EC46FA8}"/>
              </a:ext>
            </a:extLst>
          </p:cNvPr>
          <p:cNvSpPr txBox="1">
            <a:spLocks/>
          </p:cNvSpPr>
          <p:nvPr/>
        </p:nvSpPr>
        <p:spPr>
          <a:xfrm>
            <a:off x="41593" y="2972374"/>
            <a:ext cx="304110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err="1">
                <a:solidFill>
                  <a:schemeClr val="accent1"/>
                </a:solidFill>
                <a:latin typeface="+mn-lt"/>
              </a:rPr>
              <a:t>DirPC</a:t>
            </a:r>
            <a:r>
              <a:rPr lang="en-GB" sz="1800" b="1" dirty="0">
                <a:solidFill>
                  <a:schemeClr val="accent1"/>
                </a:solidFill>
                <a:latin typeface="+mn-lt"/>
              </a:rPr>
              <a:t> </a:t>
            </a:r>
            <a:r>
              <a:rPr lang="en-GB" sz="1800" b="1" dirty="0" err="1">
                <a:solidFill>
                  <a:schemeClr val="accent1"/>
                </a:solidFill>
                <a:latin typeface="+mn-lt"/>
              </a:rPr>
              <a:t>SiAM</a:t>
            </a:r>
            <a:r>
              <a:rPr lang="en-GB" sz="1800" b="1" dirty="0">
                <a:solidFill>
                  <a:schemeClr val="accent1"/>
                </a:solidFill>
                <a:latin typeface="+mn-lt"/>
              </a:rPr>
              <a:t>; DPC, 2018</a:t>
            </a:r>
            <a:endParaRPr lang="en-GB" sz="3800" b="1" dirty="0">
              <a:solidFill>
                <a:schemeClr val="accent1"/>
              </a:solidFill>
              <a:latin typeface="+mn-lt"/>
            </a:endParaRPr>
          </a:p>
        </p:txBody>
      </p:sp>
      <p:sp>
        <p:nvSpPr>
          <p:cNvPr id="12" name="Google Shape;251;gb1351cb715_2_6">
            <a:extLst>
              <a:ext uri="{FF2B5EF4-FFF2-40B4-BE49-F238E27FC236}">
                <a16:creationId xmlns:a16="http://schemas.microsoft.com/office/drawing/2014/main" xmlns="" id="{EE841826-8A8A-559D-7409-F6A7758D8784}"/>
              </a:ext>
            </a:extLst>
          </p:cNvPr>
          <p:cNvSpPr txBox="1">
            <a:spLocks/>
          </p:cNvSpPr>
          <p:nvPr/>
        </p:nvSpPr>
        <p:spPr>
          <a:xfrm>
            <a:off x="63983" y="1672930"/>
            <a:ext cx="3041100" cy="79960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solidFill>
                <a:latin typeface="+mn-lt"/>
              </a:rPr>
              <a:t>Alert Levels</a:t>
            </a:r>
          </a:p>
          <a:p>
            <a:pPr>
              <a:lnSpc>
                <a:spcPct val="100000"/>
              </a:lnSpc>
              <a:spcBef>
                <a:spcPts val="0"/>
              </a:spcBef>
              <a:buClr>
                <a:srgbClr val="595959"/>
              </a:buClr>
              <a:buSzPts val="2400"/>
              <a:buFont typeface="Calibri"/>
              <a:buNone/>
            </a:pPr>
            <a:r>
              <a:rPr lang="en-GB" sz="1800" b="1" dirty="0">
                <a:solidFill>
                  <a:srgbClr val="FFC000"/>
                </a:solidFill>
                <a:latin typeface="+mn-lt"/>
              </a:rPr>
              <a:t>Advisory: runup up to 1m</a:t>
            </a:r>
          </a:p>
          <a:p>
            <a:pPr>
              <a:lnSpc>
                <a:spcPct val="100000"/>
              </a:lnSpc>
              <a:spcBef>
                <a:spcPts val="0"/>
              </a:spcBef>
              <a:buClr>
                <a:srgbClr val="595959"/>
              </a:buClr>
              <a:buSzPts val="2400"/>
              <a:buFont typeface="Calibri"/>
              <a:buNone/>
            </a:pPr>
            <a:r>
              <a:rPr lang="en-GB" sz="1800" b="1" dirty="0">
                <a:solidFill>
                  <a:srgbClr val="FF0000"/>
                </a:solidFill>
                <a:latin typeface="+mn-lt"/>
              </a:rPr>
              <a:t>Watch: runup exceeding 1m</a:t>
            </a:r>
            <a:endParaRPr lang="en-GB" sz="3800" b="1" dirty="0">
              <a:solidFill>
                <a:srgbClr val="FF0000"/>
              </a:solidFill>
              <a:latin typeface="+mn-lt"/>
            </a:endParaRPr>
          </a:p>
        </p:txBody>
      </p:sp>
      <p:sp>
        <p:nvSpPr>
          <p:cNvPr id="13" name="Google Shape;251;gb1351cb715_2_6">
            <a:extLst>
              <a:ext uri="{FF2B5EF4-FFF2-40B4-BE49-F238E27FC236}">
                <a16:creationId xmlns:a16="http://schemas.microsoft.com/office/drawing/2014/main" xmlns="" id="{45AD095B-FDA2-C6E3-BA46-CB663A1CFA4F}"/>
              </a:ext>
            </a:extLst>
          </p:cNvPr>
          <p:cNvSpPr txBox="1">
            <a:spLocks/>
          </p:cNvSpPr>
          <p:nvPr/>
        </p:nvSpPr>
        <p:spPr>
          <a:xfrm>
            <a:off x="29258" y="756687"/>
            <a:ext cx="3041100"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chemeClr val="accent1"/>
                </a:solidFill>
                <a:latin typeface="+mn-lt"/>
              </a:rPr>
              <a:t>From Regional to Local scale</a:t>
            </a:r>
            <a:endParaRPr lang="en-GB" sz="3800" b="1" dirty="0">
              <a:solidFill>
                <a:schemeClr val="accent1"/>
              </a:solidFill>
              <a:latin typeface="+mn-lt"/>
            </a:endParaRPr>
          </a:p>
        </p:txBody>
      </p:sp>
      <p:sp>
        <p:nvSpPr>
          <p:cNvPr id="14" name="Google Shape;251;gb1351cb715_2_6">
            <a:extLst>
              <a:ext uri="{FF2B5EF4-FFF2-40B4-BE49-F238E27FC236}">
                <a16:creationId xmlns:a16="http://schemas.microsoft.com/office/drawing/2014/main" xmlns="" id="{87C58371-5665-8B50-36C6-FCDAF5537CBF}"/>
              </a:ext>
            </a:extLst>
          </p:cNvPr>
          <p:cNvSpPr txBox="1">
            <a:spLocks/>
          </p:cNvSpPr>
          <p:nvPr/>
        </p:nvSpPr>
        <p:spPr>
          <a:xfrm>
            <a:off x="4821723" y="1943333"/>
            <a:ext cx="2120601"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latin typeface="+mn-lt"/>
              </a:rPr>
              <a:t>Hazard curves</a:t>
            </a:r>
            <a:endParaRPr lang="en-GB" sz="3800" b="1" dirty="0">
              <a:latin typeface="+mn-lt"/>
            </a:endParaRPr>
          </a:p>
        </p:txBody>
      </p:sp>
      <p:sp>
        <p:nvSpPr>
          <p:cNvPr id="15" name="Google Shape;251;gb1351cb715_2_6">
            <a:extLst>
              <a:ext uri="{FF2B5EF4-FFF2-40B4-BE49-F238E27FC236}">
                <a16:creationId xmlns:a16="http://schemas.microsoft.com/office/drawing/2014/main" xmlns="" id="{8F254989-026F-DCA7-5C81-FECDB707543E}"/>
              </a:ext>
            </a:extLst>
          </p:cNvPr>
          <p:cNvSpPr txBox="1">
            <a:spLocks/>
          </p:cNvSpPr>
          <p:nvPr/>
        </p:nvSpPr>
        <p:spPr>
          <a:xfrm>
            <a:off x="3635823" y="5349612"/>
            <a:ext cx="2662103"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latin typeface="+mn-lt"/>
              </a:rPr>
              <a:t>MIH </a:t>
            </a:r>
            <a:r>
              <a:rPr lang="en-GB" sz="1800" b="1" dirty="0">
                <a:latin typeface="+mn-lt"/>
                <a:sym typeface="Wingdings" pitchFamily="2" charset="2"/>
              </a:rPr>
              <a:t> Runup max (</a:t>
            </a:r>
            <a:r>
              <a:rPr lang="en-GB" sz="1800" b="1" dirty="0" err="1">
                <a:latin typeface="+mn-lt"/>
                <a:sym typeface="Wingdings" pitchFamily="2" charset="2"/>
              </a:rPr>
              <a:t>R</a:t>
            </a:r>
            <a:r>
              <a:rPr lang="en-GB" sz="1800" b="1" baseline="-25000" dirty="0" err="1">
                <a:latin typeface="+mn-lt"/>
                <a:sym typeface="Wingdings" pitchFamily="2" charset="2"/>
              </a:rPr>
              <a:t>max</a:t>
            </a:r>
            <a:r>
              <a:rPr lang="en-GB" sz="1800" b="1" dirty="0">
                <a:latin typeface="+mn-lt"/>
                <a:sym typeface="Wingdings" pitchFamily="2" charset="2"/>
              </a:rPr>
              <a:t>)</a:t>
            </a:r>
            <a:endParaRPr lang="en-GB" sz="3800" b="1" dirty="0">
              <a:latin typeface="+mn-lt"/>
            </a:endParaRPr>
          </a:p>
        </p:txBody>
      </p:sp>
      <p:pic>
        <p:nvPicPr>
          <p:cNvPr id="16" name="Picture 1">
            <a:extLst>
              <a:ext uri="{FF2B5EF4-FFF2-40B4-BE49-F238E27FC236}">
                <a16:creationId xmlns:a16="http://schemas.microsoft.com/office/drawing/2014/main" xmlns="" id="{2018BC2D-48D9-0427-7407-FFA65E67AB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7831" y="1255836"/>
            <a:ext cx="5662740" cy="1825123"/>
          </a:xfrm>
          <a:prstGeom prst="rect">
            <a:avLst/>
          </a:prstGeom>
        </p:spPr>
      </p:pic>
      <p:sp>
        <p:nvSpPr>
          <p:cNvPr id="17" name="Google Shape;251;gb1351cb715_2_6">
            <a:extLst>
              <a:ext uri="{FF2B5EF4-FFF2-40B4-BE49-F238E27FC236}">
                <a16:creationId xmlns:a16="http://schemas.microsoft.com/office/drawing/2014/main" xmlns="" id="{D750A072-2052-DDA3-8D14-D3E9A8F751A0}"/>
              </a:ext>
            </a:extLst>
          </p:cNvPr>
          <p:cNvSpPr txBox="1">
            <a:spLocks/>
          </p:cNvSpPr>
          <p:nvPr/>
        </p:nvSpPr>
        <p:spPr>
          <a:xfrm>
            <a:off x="3593798" y="756687"/>
            <a:ext cx="5527846"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rgbClr val="92D050"/>
                </a:solidFill>
                <a:latin typeface="+mn-lt"/>
              </a:rPr>
              <a:t>From MIH at POIs to Max Runup for stretch of coast</a:t>
            </a:r>
            <a:endParaRPr lang="en-GB" sz="3800" b="1" dirty="0">
              <a:solidFill>
                <a:schemeClr val="bg1"/>
              </a:solidFill>
              <a:latin typeface="+mn-lt"/>
            </a:endParaRPr>
          </a:p>
        </p:txBody>
      </p:sp>
      <p:sp>
        <p:nvSpPr>
          <p:cNvPr id="18" name="Google Shape;251;gb1351cb715_2_6">
            <a:extLst>
              <a:ext uri="{FF2B5EF4-FFF2-40B4-BE49-F238E27FC236}">
                <a16:creationId xmlns:a16="http://schemas.microsoft.com/office/drawing/2014/main" xmlns="" id="{80E74459-F561-64E5-C6CF-D943CBCC4F47}"/>
              </a:ext>
            </a:extLst>
          </p:cNvPr>
          <p:cNvSpPr txBox="1">
            <a:spLocks/>
          </p:cNvSpPr>
          <p:nvPr/>
        </p:nvSpPr>
        <p:spPr>
          <a:xfrm>
            <a:off x="8957477" y="1492779"/>
            <a:ext cx="3297715" cy="95813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dirty="0">
                <a:solidFill>
                  <a:schemeClr val="accent1">
                    <a:lumMod val="75000"/>
                  </a:schemeClr>
                </a:solidFill>
                <a:latin typeface="+mn-lt"/>
              </a:rPr>
              <a:t>MIH is a mean value in the inland area corresponding to a specific POI </a:t>
            </a:r>
            <a:r>
              <a:rPr lang="en-GB" sz="1800" dirty="0">
                <a:solidFill>
                  <a:schemeClr val="accent1">
                    <a:lumMod val="75000"/>
                  </a:schemeClr>
                </a:solidFill>
                <a:latin typeface="+mn-lt"/>
                <a:sym typeface="Wingdings" pitchFamily="2" charset="2"/>
              </a:rPr>
              <a:t> </a:t>
            </a:r>
            <a:r>
              <a:rPr lang="en-GB" sz="1800" b="1" dirty="0">
                <a:solidFill>
                  <a:schemeClr val="accent1">
                    <a:lumMod val="75000"/>
                  </a:schemeClr>
                </a:solidFill>
                <a:latin typeface="+mn-lt"/>
                <a:sym typeface="Wingdings" pitchFamily="2" charset="2"/>
              </a:rPr>
              <a:t>none 2D perspective </a:t>
            </a:r>
            <a:endParaRPr lang="en-GB" sz="3800" b="1" dirty="0">
              <a:solidFill>
                <a:schemeClr val="accent1">
                  <a:lumMod val="75000"/>
                </a:schemeClr>
              </a:solidFill>
              <a:latin typeface="+mn-lt"/>
            </a:endParaRPr>
          </a:p>
        </p:txBody>
      </p:sp>
      <p:pic>
        <p:nvPicPr>
          <p:cNvPr id="19" name="Picture 9">
            <a:extLst>
              <a:ext uri="{FF2B5EF4-FFF2-40B4-BE49-F238E27FC236}">
                <a16:creationId xmlns:a16="http://schemas.microsoft.com/office/drawing/2014/main" xmlns="" id="{96728ED6-4F2F-5B9D-198C-35A020DF9A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72906" y="3280890"/>
            <a:ext cx="3877501" cy="2350584"/>
          </a:xfrm>
          <a:prstGeom prst="rect">
            <a:avLst/>
          </a:prstGeom>
        </p:spPr>
      </p:pic>
      <p:sp>
        <p:nvSpPr>
          <p:cNvPr id="20" name="Google Shape;251;gb1351cb715_2_6">
            <a:extLst>
              <a:ext uri="{FF2B5EF4-FFF2-40B4-BE49-F238E27FC236}">
                <a16:creationId xmlns:a16="http://schemas.microsoft.com/office/drawing/2014/main" xmlns="" id="{FF24D48C-C24B-5FD8-6179-2DC01EC6E61F}"/>
              </a:ext>
            </a:extLst>
          </p:cNvPr>
          <p:cNvSpPr txBox="1">
            <a:spLocks/>
          </p:cNvSpPr>
          <p:nvPr/>
        </p:nvSpPr>
        <p:spPr>
          <a:xfrm>
            <a:off x="9623870" y="2690097"/>
            <a:ext cx="2193900" cy="365412"/>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rgbClr val="00B0F0"/>
                </a:solidFill>
                <a:latin typeface="+mn-lt"/>
              </a:rPr>
              <a:t>Comparison  w/ 2D inundation </a:t>
            </a:r>
            <a:r>
              <a:rPr lang="en-GB" sz="1800" b="1" dirty="0" err="1">
                <a:solidFill>
                  <a:srgbClr val="00B0F0"/>
                </a:solidFill>
                <a:latin typeface="+mn-lt"/>
              </a:rPr>
              <a:t>modeling</a:t>
            </a:r>
            <a:endParaRPr lang="en-GB" sz="3800" b="1" dirty="0">
              <a:solidFill>
                <a:srgbClr val="00B0F0"/>
              </a:solidFill>
              <a:latin typeface="+mn-lt"/>
            </a:endParaRPr>
          </a:p>
        </p:txBody>
      </p:sp>
      <p:sp>
        <p:nvSpPr>
          <p:cNvPr id="21" name="Down Arrow 6">
            <a:extLst>
              <a:ext uri="{FF2B5EF4-FFF2-40B4-BE49-F238E27FC236}">
                <a16:creationId xmlns:a16="http://schemas.microsoft.com/office/drawing/2014/main" xmlns="" id="{0F268AB4-8037-0BEB-FCE2-6BF3982CCF0A}"/>
              </a:ext>
            </a:extLst>
          </p:cNvPr>
          <p:cNvSpPr/>
          <p:nvPr/>
        </p:nvSpPr>
        <p:spPr>
          <a:xfrm>
            <a:off x="9280499" y="2472533"/>
            <a:ext cx="343371" cy="11770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Rectangle 11">
            <a:extLst>
              <a:ext uri="{FF2B5EF4-FFF2-40B4-BE49-F238E27FC236}">
                <a16:creationId xmlns:a16="http://schemas.microsoft.com/office/drawing/2014/main" xmlns="" id="{F9BA2554-C188-BB9A-CAF1-BBAF0C64D14E}"/>
              </a:ext>
            </a:extLst>
          </p:cNvPr>
          <p:cNvSpPr/>
          <p:nvPr/>
        </p:nvSpPr>
        <p:spPr>
          <a:xfrm>
            <a:off x="9942768" y="3331450"/>
            <a:ext cx="663566" cy="2086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Google Shape;251;gb1351cb715_2_6">
            <a:extLst>
              <a:ext uri="{FF2B5EF4-FFF2-40B4-BE49-F238E27FC236}">
                <a16:creationId xmlns:a16="http://schemas.microsoft.com/office/drawing/2014/main" xmlns="" id="{6CCFD60E-6281-572E-ACA7-8EE4AF499BEF}"/>
              </a:ext>
            </a:extLst>
          </p:cNvPr>
          <p:cNvSpPr txBox="1">
            <a:spLocks/>
          </p:cNvSpPr>
          <p:nvPr/>
        </p:nvSpPr>
        <p:spPr>
          <a:xfrm>
            <a:off x="8586663" y="6074419"/>
            <a:ext cx="3375775" cy="365412"/>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b="1" dirty="0">
                <a:solidFill>
                  <a:srgbClr val="FF0000"/>
                </a:solidFill>
                <a:latin typeface="+mn-lt"/>
              </a:rPr>
              <a:t>MIH can be 3-4x larger!!!</a:t>
            </a:r>
          </a:p>
          <a:p>
            <a:pPr>
              <a:lnSpc>
                <a:spcPct val="100000"/>
              </a:lnSpc>
              <a:spcBef>
                <a:spcPts val="0"/>
              </a:spcBef>
              <a:buClr>
                <a:srgbClr val="595959"/>
              </a:buClr>
              <a:buSzPts val="2400"/>
              <a:buFont typeface="Calibri"/>
              <a:buNone/>
            </a:pPr>
            <a:r>
              <a:rPr lang="en-GB" sz="1800" b="1" dirty="0" err="1">
                <a:solidFill>
                  <a:srgbClr val="FF0000"/>
                </a:solidFill>
                <a:latin typeface="+mn-lt"/>
              </a:rPr>
              <a:t>R</a:t>
            </a:r>
            <a:r>
              <a:rPr lang="en-GB" sz="1800" b="1" baseline="-25000" dirty="0" err="1">
                <a:solidFill>
                  <a:srgbClr val="FF0000"/>
                </a:solidFill>
                <a:latin typeface="+mn-lt"/>
              </a:rPr>
              <a:t>max</a:t>
            </a:r>
            <a:r>
              <a:rPr lang="en-GB" sz="1800" b="1" dirty="0">
                <a:solidFill>
                  <a:srgbClr val="FF0000"/>
                </a:solidFill>
                <a:latin typeface="+mn-lt"/>
              </a:rPr>
              <a:t>=MIH*3</a:t>
            </a:r>
          </a:p>
          <a:p>
            <a:pPr>
              <a:lnSpc>
                <a:spcPct val="100000"/>
              </a:lnSpc>
              <a:spcBef>
                <a:spcPts val="0"/>
              </a:spcBef>
              <a:buClr>
                <a:srgbClr val="595959"/>
              </a:buClr>
              <a:buSzPts val="2400"/>
              <a:buFont typeface="Calibri"/>
              <a:buNone/>
            </a:pPr>
            <a:endParaRPr lang="en-GB" sz="1800" b="1" dirty="0">
              <a:solidFill>
                <a:srgbClr val="FF0000"/>
              </a:solidFill>
              <a:latin typeface="+mn-lt"/>
            </a:endParaRPr>
          </a:p>
          <a:p>
            <a:pPr>
              <a:lnSpc>
                <a:spcPct val="100000"/>
              </a:lnSpc>
              <a:spcBef>
                <a:spcPts val="0"/>
              </a:spcBef>
              <a:buClr>
                <a:srgbClr val="595959"/>
              </a:buClr>
              <a:buSzPts val="2400"/>
              <a:buFont typeface="Calibri"/>
              <a:buNone/>
            </a:pPr>
            <a:r>
              <a:rPr lang="en-GB" sz="1800" b="1" dirty="0">
                <a:solidFill>
                  <a:srgbClr val="FF0000"/>
                </a:solidFill>
                <a:latin typeface="+mn-lt"/>
              </a:rPr>
              <a:t>3 is the safety factor</a:t>
            </a:r>
            <a:endParaRPr lang="en-GB" sz="3800" b="1" dirty="0">
              <a:solidFill>
                <a:srgbClr val="FF0000"/>
              </a:solidFill>
              <a:latin typeface="+mn-lt"/>
            </a:endParaRPr>
          </a:p>
        </p:txBody>
      </p:sp>
      <p:sp>
        <p:nvSpPr>
          <p:cNvPr id="24" name="Google Shape;251;gb1351cb715_2_6">
            <a:extLst>
              <a:ext uri="{FF2B5EF4-FFF2-40B4-BE49-F238E27FC236}">
                <a16:creationId xmlns:a16="http://schemas.microsoft.com/office/drawing/2014/main" xmlns="" id="{D3C670B3-1E7C-A55B-8F7C-826DDC100761}"/>
              </a:ext>
            </a:extLst>
          </p:cNvPr>
          <p:cNvSpPr txBox="1">
            <a:spLocks/>
          </p:cNvSpPr>
          <p:nvPr/>
        </p:nvSpPr>
        <p:spPr>
          <a:xfrm>
            <a:off x="3186603" y="6082062"/>
            <a:ext cx="5151195" cy="5292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595959"/>
              </a:buClr>
              <a:buSzPts val="2400"/>
              <a:buFont typeface="Calibri"/>
              <a:buNone/>
            </a:pPr>
            <a:r>
              <a:rPr lang="en-GB" sz="1800" dirty="0">
                <a:solidFill>
                  <a:schemeClr val="bg1"/>
                </a:solidFill>
                <a:latin typeface="+mn-lt"/>
              </a:rPr>
              <a:t>To account the tsunami variability along the coast, </a:t>
            </a:r>
            <a:r>
              <a:rPr lang="en-GB" sz="1800" dirty="0" err="1">
                <a:solidFill>
                  <a:schemeClr val="bg1"/>
                </a:solidFill>
                <a:latin typeface="+mn-lt"/>
              </a:rPr>
              <a:t>R</a:t>
            </a:r>
            <a:r>
              <a:rPr lang="en-GB" sz="1800" baseline="-25000" dirty="0" err="1">
                <a:solidFill>
                  <a:schemeClr val="bg1"/>
                </a:solidFill>
                <a:latin typeface="+mn-lt"/>
              </a:rPr>
              <a:t>max</a:t>
            </a:r>
            <a:r>
              <a:rPr lang="en-GB" sz="1800" dirty="0">
                <a:solidFill>
                  <a:schemeClr val="bg1"/>
                </a:solidFill>
                <a:latin typeface="+mn-lt"/>
              </a:rPr>
              <a:t> on the coast is the maximum value within 40 km</a:t>
            </a:r>
            <a:endParaRPr lang="en-GB" sz="3800" baseline="-25000" dirty="0">
              <a:solidFill>
                <a:schemeClr val="bg1"/>
              </a:solidFill>
              <a:latin typeface="+mn-lt"/>
            </a:endParaRPr>
          </a:p>
        </p:txBody>
      </p:sp>
    </p:spTree>
    <p:extLst>
      <p:ext uri="{BB962C8B-B14F-4D97-AF65-F5344CB8AC3E}">
        <p14:creationId xmlns:p14="http://schemas.microsoft.com/office/powerpoint/2010/main" val="1430219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b799ec2-212c-48b5-b7ff-d14ec6cbce2b">
      <UserInfo>
        <DisplayName>Hosagrahar, Jyoti</DisplayName>
        <AccountId>19</AccountId>
        <AccountType/>
      </UserInfo>
      <UserInfo>
        <DisplayName>Mohammad, Raheel</DisplayName>
        <AccountId>20</AccountId>
        <AccountType/>
      </UserInfo>
    </SharedWithUsers>
    <TaxCatchAll xmlns="5b799ec2-212c-48b5-b7ff-d14ec6cbce2b" xsi:nil="true"/>
    <_Flow_SignoffStatus xmlns="f8ef70f3-4e3d-42be-bd40-fbc1cacc1519" xsi:nil="true"/>
    <Date xmlns="f8ef70f3-4e3d-42be-bd40-fbc1cacc1519" xsi:nil="true"/>
    <lcf76f155ced4ddcb4097134ff3c332f xmlns="f8ef70f3-4e3d-42be-bd40-fbc1cacc15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8" ma:contentTypeDescription="Create a new document." ma:contentTypeScope="" ma:versionID="2d6d9b0649838f4639e7d6d7bf98869e">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62d3ca47894f15f1f66ac91f582a5c04"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9356fda-4aa5-4147-874c-60c3a814ea89}"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A62075-B3C9-4A3A-AE06-3BDCC332E1EB}">
  <ds:schemaRefs>
    <ds:schemaRef ds:uri="http://schemas.openxmlformats.org/package/2006/metadata/core-properties"/>
    <ds:schemaRef ds:uri="http://schemas.microsoft.com/office/2006/documentManagement/types"/>
    <ds:schemaRef ds:uri="4f1b3885-7e45-4972-9ad6-ae2e248e21dd"/>
    <ds:schemaRef ds:uri="http://purl.org/dc/elements/1.1/"/>
    <ds:schemaRef ds:uri="http://schemas.microsoft.com/office/2006/metadata/properties"/>
    <ds:schemaRef ds:uri="http://schemas.microsoft.com/office/infopath/2007/PartnerControls"/>
    <ds:schemaRef ds:uri="http://purl.org/dc/terms/"/>
    <ds:schemaRef ds:uri="59f4e87f-a7cf-4515-bab7-a1fc928e5fae"/>
    <ds:schemaRef ds:uri="http://www.w3.org/XML/1998/namespace"/>
    <ds:schemaRef ds:uri="http://purl.org/dc/dcmitype/"/>
    <ds:schemaRef ds:uri="5b799ec2-212c-48b5-b7ff-d14ec6cbce2b"/>
    <ds:schemaRef ds:uri="f8ef70f3-4e3d-42be-bd40-fbc1cacc1519"/>
  </ds:schemaRefs>
</ds:datastoreItem>
</file>

<file path=customXml/itemProps2.xml><?xml version="1.0" encoding="utf-8"?>
<ds:datastoreItem xmlns:ds="http://schemas.openxmlformats.org/officeDocument/2006/customXml" ds:itemID="{1429E140-4202-49FB-A08E-3710CA2F3A8A}">
  <ds:schemaRefs>
    <ds:schemaRef ds:uri="http://schemas.microsoft.com/sharepoint/v3/contenttype/forms"/>
  </ds:schemaRefs>
</ds:datastoreItem>
</file>

<file path=customXml/itemProps3.xml><?xml version="1.0" encoding="utf-8"?>
<ds:datastoreItem xmlns:ds="http://schemas.openxmlformats.org/officeDocument/2006/customXml" ds:itemID="{3811C689-1CAE-416B-80AC-CA2FB3F9E142}"/>
</file>

<file path=docProps/app.xml><?xml version="1.0" encoding="utf-8"?>
<Properties xmlns="http://schemas.openxmlformats.org/officeDocument/2006/extended-properties" xmlns:vt="http://schemas.openxmlformats.org/officeDocument/2006/docPropsVTypes">
  <Template>Office Theme</Template>
  <TotalTime>2662</TotalTime>
  <Words>1491</Words>
  <Application>Microsoft Macintosh PowerPoint</Application>
  <PresentationFormat>Widescreen</PresentationFormat>
  <Paragraphs>327</Paragraphs>
  <Slides>27</Slides>
  <Notes>27</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27</vt:i4>
      </vt:variant>
    </vt:vector>
  </HeadingPairs>
  <TitlesOfParts>
    <vt:vector size="38" baseType="lpstr">
      <vt:lpstr>Batang</vt:lpstr>
      <vt:lpstr>Calibri</vt:lpstr>
      <vt:lpstr>Calibri Light</vt:lpstr>
      <vt:lpstr>DengXian</vt:lpstr>
      <vt:lpstr>Futura Medium</vt:lpstr>
      <vt:lpstr>Helvetia</vt:lpstr>
      <vt:lpstr>Myriad Pro</vt:lpstr>
      <vt:lpstr>Times New Roman</vt:lpstr>
      <vt:lpstr>Wingdings</vt:lpstr>
      <vt:lpstr>Arial</vt:lpstr>
      <vt:lpstr>Thème Office</vt:lpstr>
      <vt:lpstr>Presentazione di PowerPoint</vt:lpstr>
      <vt:lpstr>IOC-UNESCO Tsunami Ready Recognition Programme (TRRP) Workshop</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 W</dc:creator>
  <cp:lastModifiedBy>Utente di Microsoft Office</cp:lastModifiedBy>
  <cp:revision>235</cp:revision>
  <dcterms:created xsi:type="dcterms:W3CDTF">2019-03-22T15:49:46Z</dcterms:created>
  <dcterms:modified xsi:type="dcterms:W3CDTF">2023-02-14T17:37:31Z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y fmtid="{D5CDD505-2E9C-101B-9397-08002B2CF9AE}" pid="3" name="_dlc_DocIdItemGuid">
    <vt:lpwstr>5c46f521-d66a-48f2-b4d3-7dd05baf4502</vt:lpwstr>
  </property>
  <property fmtid="{D5CDD505-2E9C-101B-9397-08002B2CF9AE}" pid="4" name="MediaServiceImageTags">
    <vt:lpwstr/>
  </property>
</Properties>
</file>