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notesMasterIdLst>
    <p:notesMasterId r:id="rId28"/>
  </p:notesMasterIdLst>
  <p:handoutMasterIdLst>
    <p:handoutMasterId r:id="rId29"/>
  </p:handoutMasterIdLst>
  <p:sldIdLst>
    <p:sldId id="337" r:id="rId5"/>
    <p:sldId id="653" r:id="rId6"/>
    <p:sldId id="656" r:id="rId7"/>
    <p:sldId id="838" r:id="rId8"/>
    <p:sldId id="832" r:id="rId9"/>
    <p:sldId id="654" r:id="rId10"/>
    <p:sldId id="828" r:id="rId11"/>
    <p:sldId id="834" r:id="rId12"/>
    <p:sldId id="833" r:id="rId13"/>
    <p:sldId id="830" r:id="rId14"/>
    <p:sldId id="835" r:id="rId15"/>
    <p:sldId id="840" r:id="rId16"/>
    <p:sldId id="841" r:id="rId17"/>
    <p:sldId id="839" r:id="rId18"/>
    <p:sldId id="842" r:id="rId19"/>
    <p:sldId id="847" r:id="rId20"/>
    <p:sldId id="846" r:id="rId21"/>
    <p:sldId id="845" r:id="rId22"/>
    <p:sldId id="849" r:id="rId23"/>
    <p:sldId id="850" r:id="rId24"/>
    <p:sldId id="851" r:id="rId25"/>
    <p:sldId id="827" r:id="rId26"/>
    <p:sldId id="33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vel, Matthieu" initials="GM" lastIdx="5" clrIdx="0">
    <p:extLst>
      <p:ext uri="{19B8F6BF-5375-455C-9EA6-DF929625EA0E}">
        <p15:presenceInfo xmlns:p15="http://schemas.microsoft.com/office/powerpoint/2012/main" userId="S::m.guevel@unesco.org::59e580ac-477c-44d0-8c02-a45964b90aeb" providerId="AD"/>
      </p:ext>
    </p:extLst>
  </p:cmAuthor>
  <p:cmAuthor id="2" name="Alwazzan, Lateefah" initials="AL" lastIdx="4" clrIdx="1">
    <p:extLst>
      <p:ext uri="{19B8F6BF-5375-455C-9EA6-DF929625EA0E}">
        <p15:presenceInfo xmlns:p15="http://schemas.microsoft.com/office/powerpoint/2012/main" userId="Alwazzan, Lateef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5DF"/>
    <a:srgbClr val="7BAFB9"/>
    <a:srgbClr val="4A818C"/>
    <a:srgbClr val="FFFFFF"/>
    <a:srgbClr val="9DCBED"/>
    <a:srgbClr val="0073CC"/>
    <a:srgbClr val="0074CF"/>
    <a:srgbClr val="2F5597"/>
    <a:srgbClr val="EAB20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66" autoAdjust="0"/>
  </p:normalViewPr>
  <p:slideViewPr>
    <p:cSldViewPr snapToGrid="0">
      <p:cViewPr>
        <p:scale>
          <a:sx n="75" d="100"/>
          <a:sy n="75" d="100"/>
        </p:scale>
        <p:origin x="379" y="-178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D37D-97F2-475C-A1E2-537E803ECE88}" type="datetimeFigureOut">
              <a:rPr lang="en-US" smtClean="0"/>
              <a:t>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E3AA-5C90-4B1E-BB30-5DBE87DD28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009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F0453-48F6-41C1-944E-EB020FF094E5}" type="datetimeFigureOut">
              <a:rPr lang="fr-FR" smtClean="0"/>
              <a:t>16/02/2023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205E-CD73-4305-88CF-892B440D76AC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740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220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849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297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730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171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131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428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8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u="sng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442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10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17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931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165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80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329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29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35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6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31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448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67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None/>
              <a:defRPr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4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04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5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5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49" y="2066956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988881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" y="114742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C8B59B52-C699-4CE7-97BA-027ACF8FB42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82461B7-A290-474F-927F-9060159C8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350" b="1">
                <a:solidFill>
                  <a:schemeClr val="tx1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050" b="1">
                <a:solidFill>
                  <a:srgbClr val="0077D4"/>
                </a:solidFill>
              </a:defRPr>
            </a:lvl2pPr>
            <a:lvl3pPr marL="171450" indent="-171450" algn="l">
              <a:buClr>
                <a:srgbClr val="024A84"/>
              </a:buClr>
              <a:buFont typeface="Calibri" panose="020F0502020204030204" pitchFamily="34" charset="0"/>
              <a:buChar char="»"/>
              <a:defRPr sz="900"/>
            </a:lvl3pPr>
            <a:lvl4pPr marL="1199970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825"/>
            </a:lvl4pPr>
            <a:lvl5pPr marL="1542818" indent="-171426" algn="just">
              <a:buClr>
                <a:srgbClr val="024A84"/>
              </a:buClr>
              <a:buFont typeface="Arial" panose="020B0604020202020204" pitchFamily="34" charset="0"/>
              <a:buChar char="•"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F1CAC44-A7FF-467C-B581-9EC03F36C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6" y="6367184"/>
            <a:ext cx="2181802" cy="45971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768CC2BC-39A1-40B0-9C32-CC7F4BAE61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3" y="6501443"/>
            <a:ext cx="1442102" cy="2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1065" y="31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7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3211" y="3597474"/>
            <a:ext cx="61434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 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1756D87-BB67-42D7-A520-52D7763A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4" y="5090472"/>
            <a:ext cx="1766576" cy="15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790834"/>
            <a:ext cx="12192000" cy="6067167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</p:spTree>
    <p:extLst>
      <p:ext uri="{BB962C8B-B14F-4D97-AF65-F5344CB8AC3E}">
        <p14:creationId xmlns:p14="http://schemas.microsoft.com/office/powerpoint/2010/main" val="415369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0"/>
            <a:ext cx="12192000" cy="6293708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8452" y="1751727"/>
            <a:ext cx="9112560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Main Title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8449" y="2819228"/>
            <a:ext cx="9112560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1AAA89-3550-4D57-9665-8B50FDED6A04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EEA9CD-AB3D-4FFF-AEBE-D3837F18BD4B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8" descr="Image with solid fill">
              <a:extLst>
                <a:ext uri="{FF2B5EF4-FFF2-40B4-BE49-F238E27FC236}">
                  <a16:creationId xmlns:a16="http://schemas.microsoft.com/office/drawing/2014/main" id="{3ECD8EFF-FADE-4174-9930-190ADB433F64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59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7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1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1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896477-89DC-48F1-B790-8030B44E87DB}"/>
              </a:ext>
            </a:extLst>
          </p:cNvPr>
          <p:cNvGrpSpPr/>
          <p:nvPr userDrawn="1"/>
        </p:nvGrpSpPr>
        <p:grpSpPr>
          <a:xfrm>
            <a:off x="192308" y="6213522"/>
            <a:ext cx="2178658" cy="721117"/>
            <a:chOff x="269728" y="45380"/>
            <a:chExt cx="2178658" cy="7211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6C10E5-890C-4A96-9A12-AFA601B5F1E1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rgbClr val="006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solidFill>
                    <a:srgbClr val="0069B3"/>
                  </a:solidFill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solidFill>
                  <a:srgbClr val="0069B3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8" descr="Image with solid fill">
              <a:extLst>
                <a:ext uri="{FF2B5EF4-FFF2-40B4-BE49-F238E27FC236}">
                  <a16:creationId xmlns:a16="http://schemas.microsoft.com/office/drawing/2014/main" id="{FCEF0978-55F2-4CAE-A7CD-B2AB39D0C66C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302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3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3296193" y="1904387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4278813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9340809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90389" y="247956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73009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9335005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3296195" y="3051759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4278817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9340811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3290388" y="362790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4273009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9335004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3296196" y="4193212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4278817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9340812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3301997" y="1363921"/>
            <a:ext cx="785224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4284617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9346613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DA8A24-DC7C-4287-A90D-0C41109023C4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46D6F5-A89A-4D76-B448-5FEEEE90620A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Graphic 8" descr="Image with solid fill">
              <a:extLst>
                <a:ext uri="{FF2B5EF4-FFF2-40B4-BE49-F238E27FC236}">
                  <a16:creationId xmlns:a16="http://schemas.microsoft.com/office/drawing/2014/main" id="{AD4C9786-D8F6-4A97-9536-E5B964D10A5D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23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460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4112576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2C15B89-4A37-463A-9D62-7972F7D8C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7278" y="6488755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900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Edit </a:t>
            </a:r>
            <a:r>
              <a:rPr lang="fr-FR" err="1"/>
              <a:t>this</a:t>
            </a:r>
            <a:r>
              <a:rPr lang="fr-FR"/>
              <a:t> part </a:t>
            </a:r>
            <a:r>
              <a:rPr lang="fr-FR" err="1"/>
              <a:t>with</a:t>
            </a:r>
            <a:r>
              <a:rPr lang="fr-FR"/>
              <a:t> </a:t>
            </a:r>
            <a:r>
              <a:rPr lang="fr-FR" err="1"/>
              <a:t>name</a:t>
            </a:r>
            <a:r>
              <a:rPr lang="fr-FR"/>
              <a:t> of division/</a:t>
            </a:r>
            <a:r>
              <a:rPr lang="fr-FR" err="1"/>
              <a:t>subject</a:t>
            </a:r>
            <a:r>
              <a:rPr lang="fr-FR"/>
              <a:t>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7B9A45-0EFE-4EAB-A12F-E51E5DA3209B}"/>
              </a:ext>
            </a:extLst>
          </p:cNvPr>
          <p:cNvGrpSpPr/>
          <p:nvPr userDrawn="1"/>
        </p:nvGrpSpPr>
        <p:grpSpPr>
          <a:xfrm>
            <a:off x="206592" y="6180710"/>
            <a:ext cx="2178658" cy="721117"/>
            <a:chOff x="269728" y="45380"/>
            <a:chExt cx="2178658" cy="7211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A53913-6539-49D9-ABE8-0BF10562C793}"/>
                </a:ext>
              </a:extLst>
            </p:cNvPr>
            <p:cNvSpPr/>
            <p:nvPr userDrawn="1"/>
          </p:nvSpPr>
          <p:spPr>
            <a:xfrm>
              <a:off x="908924" y="193100"/>
              <a:ext cx="1539462" cy="4451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r>
                <a:rPr lang="en-GB" sz="1100" b="1" dirty="0">
                  <a:effectLst/>
                  <a:latin typeface="Myriad Pro" panose="020B0503030403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UNESCO LOGO HERE</a:t>
              </a:r>
              <a:endParaRPr lang="en-GB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8" descr="Image with solid fill">
              <a:extLst>
                <a:ext uri="{FF2B5EF4-FFF2-40B4-BE49-F238E27FC236}">
                  <a16:creationId xmlns:a16="http://schemas.microsoft.com/office/drawing/2014/main" id="{DB8456C7-22F3-4624-845B-900273AF514A}"/>
                </a:ext>
              </a:extLst>
            </p:cNvPr>
            <p:cNvPicPr/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728" y="45380"/>
              <a:ext cx="704896" cy="721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18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95117" y="1777527"/>
            <a:ext cx="9183979" cy="2978286"/>
          </a:xfrm>
          <a:prstGeom prst="rect">
            <a:avLst/>
          </a:prstGeom>
          <a:noFill/>
          <a:ln w="19050">
            <a:noFill/>
          </a:ln>
          <a:effectLst/>
        </p:spPr>
        <p:txBody>
          <a:bodyPr/>
          <a:lstStyle>
            <a:lvl1pPr marL="0" indent="0" algn="l">
              <a:buNone/>
              <a:defRPr sz="2700">
                <a:solidFill>
                  <a:srgbClr val="0077D4"/>
                </a:solidFill>
              </a:defRPr>
            </a:lvl1pPr>
            <a:lvl2pPr marL="342848" indent="0" algn="r">
              <a:buNone/>
              <a:defRPr sz="1800">
                <a:solidFill>
                  <a:srgbClr val="EEF3FA"/>
                </a:solidFill>
              </a:defRPr>
            </a:lvl2pPr>
          </a:lstStyle>
          <a:p>
            <a:pPr lvl="0"/>
            <a:r>
              <a:rPr lang="en-US"/>
              <a:t>Quotations are commonly printed as a means for inspiration and to invoke philosophical thoughts from the reader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1"/>
            <a:r>
              <a:rPr lang="fr-FR"/>
              <a:t>					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452428" y="5003641"/>
            <a:ext cx="3326669" cy="547688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1500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fr-FR"/>
              <a:t>Source Name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701900" y="1433374"/>
            <a:ext cx="752029" cy="120032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fr-FR" sz="7200">
                <a:solidFill>
                  <a:srgbClr val="0077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095B87B6-6F0C-4D5E-90BD-8E421833D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/>
              <a:t>Insert the </a:t>
            </a:r>
            <a:r>
              <a:rPr lang="fr-FR" err="1"/>
              <a:t>title</a:t>
            </a:r>
            <a:r>
              <a:rPr lang="fr-FR"/>
              <a:t> of the </a:t>
            </a:r>
            <a:r>
              <a:rPr lang="fr-FR" err="1"/>
              <a:t>presentation</a:t>
            </a:r>
            <a:endParaRPr lang="fr-FR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F2E0E2-4723-475E-BE82-BE80A5809C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9" y="6361885"/>
            <a:ext cx="2181802" cy="4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30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0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0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4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3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1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5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7" r:id="rId13"/>
    <p:sldLayoutId id="2147483817" r:id="rId14"/>
    <p:sldLayoutId id="2147483816" r:id="rId15"/>
    <p:sldLayoutId id="2147483788" r:id="rId16"/>
    <p:sldLayoutId id="2147483789" r:id="rId17"/>
    <p:sldLayoutId id="2147483782" r:id="rId18"/>
    <p:sldLayoutId id="2147483781" r:id="rId19"/>
    <p:sldLayoutId id="2147483783" r:id="rId20"/>
    <p:sldLayoutId id="214748381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4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../media/image46.jp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hyperlink" Target="http://www.earthquakes.bgs.ac.uk/research/events/tohoku/tohoku-okiMarch2013.html" TargetMode="Externa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.chang-seng@unesco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aguirrei@unican.es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www.ioc-tsunami.org/index.php?option=com_content&amp;view=article&amp;id=506&amp;Itemid=418&amp;lang=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hyperlink" Target="http://itic.ioc-unesco.org/index.php?option=com_content&amp;view=category&amp;id=2166&amp;Itemid=2640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1D2D0B-C669-4ED7-B1A7-CB10703DB33E}"/>
              </a:ext>
            </a:extLst>
          </p:cNvPr>
          <p:cNvSpPr/>
          <p:nvPr/>
        </p:nvSpPr>
        <p:spPr>
          <a:xfrm>
            <a:off x="1" y="4730696"/>
            <a:ext cx="12191999" cy="2176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396C18-B3DE-4DFF-835F-503D0315F11E}"/>
              </a:ext>
            </a:extLst>
          </p:cNvPr>
          <p:cNvSpPr txBox="1">
            <a:spLocks/>
          </p:cNvSpPr>
          <p:nvPr/>
        </p:nvSpPr>
        <p:spPr>
          <a:xfrm>
            <a:off x="2492887" y="3389309"/>
            <a:ext cx="7674400" cy="1162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ts val="2775"/>
              </a:lnSpc>
              <a:spcBef>
                <a:spcPct val="0"/>
              </a:spcBef>
              <a:buNone/>
              <a:defRPr sz="262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6EE21-D3B5-DAF9-E4BA-14FEE30C40DE}"/>
              </a:ext>
            </a:extLst>
          </p:cNvPr>
          <p:cNvSpPr txBox="1"/>
          <p:nvPr/>
        </p:nvSpPr>
        <p:spPr>
          <a:xfrm>
            <a:off x="936337" y="826020"/>
            <a:ext cx="10319327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sz="2400" b="1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Calibri"/>
                <a:ea typeface="DengXian"/>
                <a:cs typeface="Calibri"/>
              </a:rPr>
              <a:t>Prep-1: Easily Understood Tsunami Evacuation Maps are Approved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Calibri"/>
            </a:endParaRPr>
          </a:p>
          <a:p>
            <a:pPr algn="ctr"/>
            <a:endParaRPr lang="en-GB" sz="2400" b="1" dirty="0">
              <a:solidFill>
                <a:schemeClr val="bg1"/>
              </a:solidFill>
              <a:latin typeface="Calibri"/>
              <a:ea typeface="DengXian"/>
              <a:cs typeface="Calibri"/>
            </a:endParaRPr>
          </a:p>
          <a:p>
            <a:pPr algn="ctr"/>
            <a:r>
              <a:rPr lang="en-GB" sz="2400" b="1" dirty="0">
                <a:latin typeface="Calibri"/>
                <a:ea typeface="DengXian"/>
                <a:cs typeface="Calibri"/>
              </a:rPr>
              <a:t>Mr. Ignacio AGUIRRE AYERBE</a:t>
            </a:r>
          </a:p>
          <a:p>
            <a:pPr algn="ctr"/>
            <a:endParaRPr lang="en-GB" sz="300" b="1" dirty="0">
              <a:latin typeface="Calibri"/>
              <a:ea typeface="DengXian"/>
              <a:cs typeface="Calibri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Calibri"/>
                <a:ea typeface="DengXian"/>
                <a:cs typeface="Calibri"/>
              </a:rPr>
              <a:t>Researcher at the Environmental Hydraulics Institute - IHCantabria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Calibri"/>
                <a:ea typeface="DengXian"/>
                <a:cs typeface="Calibri"/>
              </a:rPr>
              <a:t>(Universidad de Cantabria, Spain)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CE88A-281C-5787-3070-B40D2C84F4A3}"/>
              </a:ext>
            </a:extLst>
          </p:cNvPr>
          <p:cNvSpPr txBox="1"/>
          <p:nvPr/>
        </p:nvSpPr>
        <p:spPr>
          <a:xfrm>
            <a:off x="4721731" y="3709194"/>
            <a:ext cx="74702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IOC-UNESCO EU DG ECHO CoastWAVE Project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IOC-UNESCO Tsunami Ready Recognition Programme (TRRP) Workshop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/>
                <a:ea typeface="DengXian"/>
                <a:cs typeface="Calibri"/>
              </a:rPr>
              <a:t>Online, February 16-17, 2023</a:t>
            </a:r>
            <a:endParaRPr lang="en-US" sz="1600" b="1" dirty="0">
              <a:latin typeface="Calibri"/>
              <a:ea typeface="DengXian"/>
              <a:cs typeface="Calibri"/>
            </a:endParaRPr>
          </a:p>
        </p:txBody>
      </p:sp>
      <p:pic>
        <p:nvPicPr>
          <p:cNvPr id="1027" name="officeArt object" descr="Image">
            <a:extLst>
              <a:ext uri="{FF2B5EF4-FFF2-40B4-BE49-F238E27FC236}">
                <a16:creationId xmlns:a16="http://schemas.microsoft.com/office/drawing/2014/main" id="{59350213-FF33-CF25-DE06-1FDF1014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08" y="5118072"/>
            <a:ext cx="1049044" cy="11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8" name="Picture 2">
            <a:extLst>
              <a:ext uri="{FF2B5EF4-FFF2-40B4-BE49-F238E27FC236}">
                <a16:creationId xmlns:a16="http://schemas.microsoft.com/office/drawing/2014/main" id="{FD65AF10-A667-AC1B-8A76-2101595A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3" y="5217722"/>
            <a:ext cx="1076414" cy="10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4B9865D-C8BD-2305-A2A6-DDC3BEED5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508" y="5157520"/>
            <a:ext cx="1512028" cy="9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4" descr="A picture containing text, orange, room, gambling house&#10;&#10;Description automatically generated">
            <a:extLst>
              <a:ext uri="{FF2B5EF4-FFF2-40B4-BE49-F238E27FC236}">
                <a16:creationId xmlns:a16="http://schemas.microsoft.com/office/drawing/2014/main" id="{653F60B1-6A95-C0EF-7142-831FA9BD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58" y="5119736"/>
            <a:ext cx="855584" cy="8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3" descr="Diagram&#10;&#10;Description automatically generated">
            <a:extLst>
              <a:ext uri="{FF2B5EF4-FFF2-40B4-BE49-F238E27FC236}">
                <a16:creationId xmlns:a16="http://schemas.microsoft.com/office/drawing/2014/main" id="{BEAEAE5F-17D4-E9AE-BBD0-A1DC59F0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79" y="5065112"/>
            <a:ext cx="1055896" cy="9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D641F5C-D48B-6F3D-2F7C-F4CD311F9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08" y="5189179"/>
            <a:ext cx="1477988" cy="57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17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F68E20C-46C6-4E5F-E7A7-05D2050C22A9}"/>
              </a:ext>
            </a:extLst>
          </p:cNvPr>
          <p:cNvSpPr txBox="1"/>
          <p:nvPr/>
        </p:nvSpPr>
        <p:spPr>
          <a:xfrm>
            <a:off x="420894" y="961570"/>
            <a:ext cx="9951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GB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b="1" dirty="0"/>
          </a:p>
          <a:p>
            <a:endParaRPr lang="es-ES" sz="20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A1E19D-B586-D0D2-E169-A13BB735699C}"/>
              </a:ext>
            </a:extLst>
          </p:cNvPr>
          <p:cNvSpPr txBox="1"/>
          <p:nvPr/>
        </p:nvSpPr>
        <p:spPr>
          <a:xfrm>
            <a:off x="4309396" y="1624248"/>
            <a:ext cx="3332426" cy="400110"/>
          </a:xfrm>
          <a:prstGeom prst="rect">
            <a:avLst/>
          </a:prstGeom>
          <a:solidFill>
            <a:srgbClr val="78B7E7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EEA79-8B8E-BA48-8B88-611F41CCD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013" y="2539622"/>
            <a:ext cx="833395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F68E20C-46C6-4E5F-E7A7-05D2050C22A9}"/>
              </a:ext>
            </a:extLst>
          </p:cNvPr>
          <p:cNvSpPr txBox="1"/>
          <p:nvPr/>
        </p:nvSpPr>
        <p:spPr>
          <a:xfrm>
            <a:off x="420894" y="961570"/>
            <a:ext cx="7028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endParaRPr lang="es-ES" sz="20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A1E19D-B586-D0D2-E169-A13BB735699C}"/>
              </a:ext>
            </a:extLst>
          </p:cNvPr>
          <p:cNvSpPr txBox="1"/>
          <p:nvPr/>
        </p:nvSpPr>
        <p:spPr>
          <a:xfrm>
            <a:off x="4309396" y="1624248"/>
            <a:ext cx="3332426" cy="400110"/>
          </a:xfrm>
          <a:prstGeom prst="rect">
            <a:avLst/>
          </a:prstGeom>
          <a:solidFill>
            <a:srgbClr val="78B7E7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sz="2000" b="1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C7F35A8-7553-F7FC-CD77-BAFB68B8CE19}"/>
              </a:ext>
            </a:extLst>
          </p:cNvPr>
          <p:cNvGrpSpPr/>
          <p:nvPr/>
        </p:nvGrpSpPr>
        <p:grpSpPr>
          <a:xfrm>
            <a:off x="3144267" y="5418958"/>
            <a:ext cx="6250022" cy="802760"/>
            <a:chOff x="2818815" y="1450743"/>
            <a:chExt cx="6250022" cy="80276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9789F3F-B4F4-ED96-A876-A236A221F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8815" y="1450743"/>
              <a:ext cx="6250022" cy="662254"/>
            </a:xfrm>
            <a:prstGeom prst="rect">
              <a:avLst/>
            </a:prstGeom>
          </p:spPr>
        </p:pic>
        <p:sp>
          <p:nvSpPr>
            <p:cNvPr id="76" name="Rectángulo 34">
              <a:extLst>
                <a:ext uri="{FF2B5EF4-FFF2-40B4-BE49-F238E27FC236}">
                  <a16:creationId xmlns:a16="http://schemas.microsoft.com/office/drawing/2014/main" id="{26F7D775-9536-F116-8DBA-D938F657EDEE}"/>
                </a:ext>
              </a:extLst>
            </p:cNvPr>
            <p:cNvSpPr/>
            <p:nvPr/>
          </p:nvSpPr>
          <p:spPr>
            <a:xfrm>
              <a:off x="2818815" y="2038059"/>
              <a:ext cx="230726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i="1" dirty="0"/>
                <a:t>Source</a:t>
              </a:r>
              <a:r>
                <a:rPr lang="en-US" sz="800" dirty="0"/>
                <a:t>: IOC-UNESCO. 2020. Manual and Guides 82.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F5519456-F02E-8FD5-01C0-E776193A42BA}"/>
              </a:ext>
            </a:extLst>
          </p:cNvPr>
          <p:cNvSpPr txBox="1"/>
          <p:nvPr/>
        </p:nvSpPr>
        <p:spPr>
          <a:xfrm>
            <a:off x="3420380" y="5155183"/>
            <a:ext cx="2382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TASKS </a:t>
            </a:r>
            <a:r>
              <a:rPr lang="en-GB" sz="1800" b="1" dirty="0">
                <a:solidFill>
                  <a:srgbClr val="4A818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</a:t>
            </a:r>
            <a:r>
              <a:rPr lang="en-GB" sz="1800" b="1" dirty="0">
                <a:solidFill>
                  <a:srgbClr val="7BAFB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</a:t>
            </a:r>
            <a:r>
              <a:rPr lang="en-GB" sz="1800" b="1" dirty="0">
                <a:solidFill>
                  <a:srgbClr val="2F559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75E9F89-E2DC-CA29-C993-B471B4C9E721}"/>
              </a:ext>
            </a:extLst>
          </p:cNvPr>
          <p:cNvSpPr txBox="1"/>
          <p:nvPr/>
        </p:nvSpPr>
        <p:spPr>
          <a:xfrm>
            <a:off x="6269278" y="5155183"/>
            <a:ext cx="81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TASK </a:t>
            </a:r>
            <a:r>
              <a:rPr lang="en-GB" sz="1800" b="1" dirty="0">
                <a:solidFill>
                  <a:srgbClr val="86B5D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65F328-F8EE-7771-6A9C-970F4FC41192}"/>
              </a:ext>
            </a:extLst>
          </p:cNvPr>
          <p:cNvSpPr txBox="1"/>
          <p:nvPr/>
        </p:nvSpPr>
        <p:spPr>
          <a:xfrm>
            <a:off x="7210013" y="5155183"/>
            <a:ext cx="2132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TASK </a:t>
            </a:r>
            <a:r>
              <a:rPr lang="en-GB" sz="1800" b="1" dirty="0">
                <a:solidFill>
                  <a:srgbClr val="2F559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</a:t>
            </a:r>
            <a:r>
              <a:rPr lang="en-GB" sz="1800" b="1" dirty="0">
                <a:solidFill>
                  <a:srgbClr val="86B5D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</a:t>
            </a:r>
            <a:r>
              <a:rPr lang="en-GB" sz="1800" b="1" dirty="0">
                <a:solidFill>
                  <a:srgbClr val="86B5D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GB" sz="1800" b="1" dirty="0">
                <a:solidFill>
                  <a:srgbClr val="BF9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</a:t>
            </a:r>
            <a:r>
              <a:rPr lang="en-GB" sz="1800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</a:t>
            </a:r>
            <a:r>
              <a:rPr lang="en-GB" sz="1800" b="1" dirty="0">
                <a:solidFill>
                  <a:srgbClr val="86B5D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GB" sz="1800" b="1" dirty="0">
                <a:solidFill>
                  <a:srgbClr val="EAB2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961F9-E95D-7D0D-1116-C58DE8D0A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13" y="2151002"/>
            <a:ext cx="833395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14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F68E20C-46C6-4E5F-E7A7-05D2050C22A9}"/>
              </a:ext>
            </a:extLst>
          </p:cNvPr>
          <p:cNvSpPr txBox="1"/>
          <p:nvPr/>
        </p:nvSpPr>
        <p:spPr>
          <a:xfrm>
            <a:off x="420894" y="961570"/>
            <a:ext cx="9951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GB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b="1" dirty="0"/>
          </a:p>
          <a:p>
            <a:endParaRPr lang="es-ES" sz="2000" dirty="0">
              <a:latin typeface="+mj-lt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010FA02-5325-8E7D-805B-D304BE08B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16" y="1496820"/>
            <a:ext cx="1279293" cy="1185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DFC194-2CD0-DCE7-6E7C-D91B5BDA4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81" y="2951113"/>
            <a:ext cx="3773751" cy="310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E1E71-7B3F-28C1-F794-3023B1A0D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654" y="1712239"/>
            <a:ext cx="2956816" cy="4298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D9AD9-8D9C-ACDB-9B0E-EF98503A1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756" y="1646685"/>
            <a:ext cx="2993395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F68E20C-46C6-4E5F-E7A7-05D2050C22A9}"/>
              </a:ext>
            </a:extLst>
          </p:cNvPr>
          <p:cNvSpPr txBox="1"/>
          <p:nvPr/>
        </p:nvSpPr>
        <p:spPr>
          <a:xfrm>
            <a:off x="420894" y="961570"/>
            <a:ext cx="9951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GB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b="1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139894D-AB47-030D-3591-D341E0D1D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94" y="1533318"/>
            <a:ext cx="2768380" cy="1277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46C1B-3F0C-A1C7-FA25-BD326F8A2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94" y="3067641"/>
            <a:ext cx="4474852" cy="28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A4F3AD-4F8A-5912-C076-9E1D01BFC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095" y="2488471"/>
            <a:ext cx="6340390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84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961570"/>
            <a:ext cx="9951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GB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82BE2A-2594-7A21-9469-69E5B4EA8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73" y="1597518"/>
            <a:ext cx="2095894" cy="12297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3CA78-E6B1-D9FE-62E2-272F2B490B81}"/>
              </a:ext>
            </a:extLst>
          </p:cNvPr>
          <p:cNvGrpSpPr/>
          <p:nvPr/>
        </p:nvGrpSpPr>
        <p:grpSpPr>
          <a:xfrm>
            <a:off x="272066" y="1444136"/>
            <a:ext cx="10905740" cy="4851522"/>
            <a:chOff x="272066" y="1444136"/>
            <a:chExt cx="10905740" cy="4851522"/>
          </a:xfrm>
        </p:grpSpPr>
        <p:pic>
          <p:nvPicPr>
            <p:cNvPr id="12" name="Imagen 12">
              <a:extLst>
                <a:ext uri="{FF2B5EF4-FFF2-40B4-BE49-F238E27FC236}">
                  <a16:creationId xmlns:a16="http://schemas.microsoft.com/office/drawing/2014/main" id="{798204BC-0B3E-D27A-2B19-EF1480965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029" y="1449492"/>
              <a:ext cx="3395922" cy="1528828"/>
            </a:xfrm>
            <a:prstGeom prst="rect">
              <a:avLst/>
            </a:prstGeom>
          </p:spPr>
        </p:pic>
        <p:pic>
          <p:nvPicPr>
            <p:cNvPr id="13" name="Imagen 13">
              <a:extLst>
                <a:ext uri="{FF2B5EF4-FFF2-40B4-BE49-F238E27FC236}">
                  <a16:creationId xmlns:a16="http://schemas.microsoft.com/office/drawing/2014/main" id="{4BA8ED1F-6DFE-F748-779A-070071E59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4999" y="1807808"/>
              <a:ext cx="3121981" cy="1681067"/>
            </a:xfrm>
            <a:prstGeom prst="rect">
              <a:avLst/>
            </a:prstGeom>
          </p:spPr>
        </p:pic>
        <p:pic>
          <p:nvPicPr>
            <p:cNvPr id="14" name="Imagen 14">
              <a:extLst>
                <a:ext uri="{FF2B5EF4-FFF2-40B4-BE49-F238E27FC236}">
                  <a16:creationId xmlns:a16="http://schemas.microsoft.com/office/drawing/2014/main" id="{6F655621-2518-89EC-D148-9EC31CA74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67"/>
            <a:stretch/>
          </p:blipFill>
          <p:spPr>
            <a:xfrm>
              <a:off x="272066" y="3905845"/>
              <a:ext cx="4125002" cy="2255546"/>
            </a:xfrm>
            <a:prstGeom prst="rect">
              <a:avLst/>
            </a:prstGeom>
          </p:spPr>
        </p:pic>
        <p:pic>
          <p:nvPicPr>
            <p:cNvPr id="15" name="Imagen 15">
              <a:extLst>
                <a:ext uri="{FF2B5EF4-FFF2-40B4-BE49-F238E27FC236}">
                  <a16:creationId xmlns:a16="http://schemas.microsoft.com/office/drawing/2014/main" id="{C337C077-F86D-9CCD-7DC5-243FAF30E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397" y="3938851"/>
              <a:ext cx="3142409" cy="2356807"/>
            </a:xfrm>
            <a:prstGeom prst="rect">
              <a:avLst/>
            </a:prstGeom>
          </p:spPr>
        </p:pic>
        <p:pic>
          <p:nvPicPr>
            <p:cNvPr id="16" name="Imagen 16">
              <a:extLst>
                <a:ext uri="{FF2B5EF4-FFF2-40B4-BE49-F238E27FC236}">
                  <a16:creationId xmlns:a16="http://schemas.microsoft.com/office/drawing/2014/main" id="{E6BC2B5D-624B-2022-8668-18544EE4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71" y="3602797"/>
              <a:ext cx="4491526" cy="20220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880629-FD94-FADA-7E9A-ACCD58EED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4223"/>
            <a:stretch/>
          </p:blipFill>
          <p:spPr>
            <a:xfrm>
              <a:off x="8216323" y="1444136"/>
              <a:ext cx="1983252" cy="26235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ángulo 34">
              <a:extLst>
                <a:ext uri="{FF2B5EF4-FFF2-40B4-BE49-F238E27FC236}">
                  <a16:creationId xmlns:a16="http://schemas.microsoft.com/office/drawing/2014/main" id="{648CD84A-256A-208D-EB9F-3F4096BAB351}"/>
                </a:ext>
              </a:extLst>
            </p:cNvPr>
            <p:cNvSpPr/>
            <p:nvPr/>
          </p:nvSpPr>
          <p:spPr>
            <a:xfrm>
              <a:off x="4397068" y="5977439"/>
              <a:ext cx="166873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i="1" dirty="0"/>
                <a:t>Photos and content: IHCantabria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696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961570"/>
            <a:ext cx="9951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GB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9DD1A4-1F45-6C04-4D39-10EB327E67A8}"/>
              </a:ext>
            </a:extLst>
          </p:cNvPr>
          <p:cNvGrpSpPr/>
          <p:nvPr/>
        </p:nvGrpSpPr>
        <p:grpSpPr>
          <a:xfrm>
            <a:off x="297270" y="1452187"/>
            <a:ext cx="11773933" cy="4857039"/>
            <a:chOff x="297270" y="1452187"/>
            <a:chExt cx="11773933" cy="4857039"/>
          </a:xfrm>
        </p:grpSpPr>
        <p:pic>
          <p:nvPicPr>
            <p:cNvPr id="20" name="Picture 19" descr="A group of people walking on a sidewalk&#10;&#10;Description automatically generated with medium confidence">
              <a:extLst>
                <a:ext uri="{FF2B5EF4-FFF2-40B4-BE49-F238E27FC236}">
                  <a16:creationId xmlns:a16="http://schemas.microsoft.com/office/drawing/2014/main" id="{0075579A-8B88-75B4-7505-F44466858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9" t="29290" r="29712"/>
            <a:stretch/>
          </p:blipFill>
          <p:spPr>
            <a:xfrm>
              <a:off x="4180547" y="3766494"/>
              <a:ext cx="2576799" cy="2460924"/>
            </a:xfrm>
            <a:prstGeom prst="rect">
              <a:avLst/>
            </a:prstGeom>
          </p:spPr>
        </p:pic>
        <p:pic>
          <p:nvPicPr>
            <p:cNvPr id="21" name="Picture 20" descr="A group of people standing around a car&#10;&#10;Description automatically generated with medium confidence">
              <a:extLst>
                <a:ext uri="{FF2B5EF4-FFF2-40B4-BE49-F238E27FC236}">
                  <a16:creationId xmlns:a16="http://schemas.microsoft.com/office/drawing/2014/main" id="{8A70F092-50AD-7DB3-215F-86B5CA674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06" b="-1"/>
            <a:stretch/>
          </p:blipFill>
          <p:spPr>
            <a:xfrm>
              <a:off x="297270" y="3748761"/>
              <a:ext cx="3981422" cy="2278203"/>
            </a:xfrm>
            <a:prstGeom prst="rect">
              <a:avLst/>
            </a:prstGeom>
          </p:spPr>
        </p:pic>
        <p:pic>
          <p:nvPicPr>
            <p:cNvPr id="5" name="Picture 4" descr="A group of people standing outside&#10;&#10;Description automatically generated with low confidence">
              <a:extLst>
                <a:ext uri="{FF2B5EF4-FFF2-40B4-BE49-F238E27FC236}">
                  <a16:creationId xmlns:a16="http://schemas.microsoft.com/office/drawing/2014/main" id="{EA8EE31D-8781-CF69-6AD6-B7790FD46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673" y="1452187"/>
              <a:ext cx="3281232" cy="2460924"/>
            </a:xfrm>
            <a:prstGeom prst="rect">
              <a:avLst/>
            </a:prstGeom>
          </p:spPr>
        </p:pic>
        <p:pic>
          <p:nvPicPr>
            <p:cNvPr id="23" name="Imagen 3">
              <a:extLst>
                <a:ext uri="{FF2B5EF4-FFF2-40B4-BE49-F238E27FC236}">
                  <a16:creationId xmlns:a16="http://schemas.microsoft.com/office/drawing/2014/main" id="{4D78FE28-0D55-E180-8D32-32B0AC6B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9789" y="4379902"/>
              <a:ext cx="4051298" cy="1929324"/>
            </a:xfrm>
            <a:prstGeom prst="rect">
              <a:avLst/>
            </a:prstGeom>
          </p:spPr>
        </p:pic>
        <p:pic>
          <p:nvPicPr>
            <p:cNvPr id="24" name="Imagen 10">
              <a:extLst>
                <a:ext uri="{FF2B5EF4-FFF2-40B4-BE49-F238E27FC236}">
                  <a16:creationId xmlns:a16="http://schemas.microsoft.com/office/drawing/2014/main" id="{7FC0F7A4-CD57-646D-B407-7CA347813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9288" y="1623592"/>
              <a:ext cx="2781092" cy="1586933"/>
            </a:xfrm>
            <a:prstGeom prst="rect">
              <a:avLst/>
            </a:prstGeom>
          </p:spPr>
        </p:pic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0CC2D3E1-88E5-F313-35B7-AA5F134DF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9478" y="3080639"/>
              <a:ext cx="2251725" cy="159151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20AA8F-C1D6-32E7-A4EB-D15384C2C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57346" y="1463161"/>
              <a:ext cx="2216819" cy="28086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Imagen 14">
              <a:extLst>
                <a:ext uri="{FF2B5EF4-FFF2-40B4-BE49-F238E27FC236}">
                  <a16:creationId xmlns:a16="http://schemas.microsoft.com/office/drawing/2014/main" id="{0BE30B5A-BA1B-4273-2E73-7FE334871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7479" y="3290545"/>
              <a:ext cx="1197042" cy="897781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300378F-4C30-7ACC-991F-35B83DA475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91540"/>
            <a:ext cx="2768400" cy="1851036"/>
          </a:xfrm>
          <a:prstGeom prst="rect">
            <a:avLst/>
          </a:prstGeom>
        </p:spPr>
      </p:pic>
      <p:sp>
        <p:nvSpPr>
          <p:cNvPr id="37" name="Rectángulo 34">
            <a:extLst>
              <a:ext uri="{FF2B5EF4-FFF2-40B4-BE49-F238E27FC236}">
                <a16:creationId xmlns:a16="http://schemas.microsoft.com/office/drawing/2014/main" id="{1BF25C10-95A8-AD11-39C1-FE9E1821C5E7}"/>
              </a:ext>
            </a:extLst>
          </p:cNvPr>
          <p:cNvSpPr/>
          <p:nvPr/>
        </p:nvSpPr>
        <p:spPr>
          <a:xfrm>
            <a:off x="208144" y="6026964"/>
            <a:ext cx="38853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/>
              <a:t>Photos and content: IHCantabria and </a:t>
            </a:r>
            <a:r>
              <a:rPr lang="en-US" sz="800" i="1" dirty="0" err="1"/>
              <a:t>TVChipiona</a:t>
            </a:r>
            <a:r>
              <a:rPr lang="en-US" sz="800" i="1" dirty="0"/>
              <a:t>.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77134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961570"/>
            <a:ext cx="9951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</a:t>
            </a:r>
            <a:r>
              <a:rPr lang="en-GB" b="1" dirty="0">
                <a:effectLst/>
                <a:ea typeface="Calibri" panose="020F0502020204030204" pitchFamily="34" charset="0"/>
              </a:rPr>
              <a:t>Chipiona (Spain) Case Study</a:t>
            </a:r>
            <a:endParaRPr lang="es-ES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AAD7BD5-5321-586A-542B-36EC984A6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0" y="1623647"/>
            <a:ext cx="1629009" cy="1226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E68BA-144B-299C-D4A0-C39A5BF9A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" y="1476524"/>
            <a:ext cx="9906859" cy="4791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884B88-D27E-F2B4-53D7-2C662FADF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999" y="1519199"/>
            <a:ext cx="1944793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961570"/>
            <a:ext cx="9951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A19CF-96B6-C008-F97B-1DDDADB5BD71}"/>
              </a:ext>
            </a:extLst>
          </p:cNvPr>
          <p:cNvSpPr txBox="1"/>
          <p:nvPr/>
        </p:nvSpPr>
        <p:spPr>
          <a:xfrm>
            <a:off x="2323210" y="3548998"/>
            <a:ext cx="7203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ea typeface="Calibri" panose="020F0502020204030204" pitchFamily="34" charset="0"/>
              </a:rPr>
              <a:t>SHOULD WE SET A SPECIFIC STANDARD FOR DEVELOPING AND DESIGNING TSUNAMI EVACUATION MAPS IN THE NEAM REGION?</a:t>
            </a:r>
            <a:endParaRPr lang="es-E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418AB-74D4-9617-885C-AD88D6EBF8FB}"/>
              </a:ext>
            </a:extLst>
          </p:cNvPr>
          <p:cNvSpPr txBox="1"/>
          <p:nvPr/>
        </p:nvSpPr>
        <p:spPr>
          <a:xfrm>
            <a:off x="2323210" y="2908893"/>
            <a:ext cx="614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WHAT CHALLENGES ARE WE FACING IN NEAM REGION?</a:t>
            </a:r>
          </a:p>
        </p:txBody>
      </p:sp>
    </p:spTree>
    <p:extLst>
      <p:ext uri="{BB962C8B-B14F-4D97-AF65-F5344CB8AC3E}">
        <p14:creationId xmlns:p14="http://schemas.microsoft.com/office/powerpoint/2010/main" val="1838470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961570"/>
            <a:ext cx="9951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r>
              <a:rPr lang="en-US" b="1" dirty="0">
                <a:effectLst/>
                <a:ea typeface="Calibri" panose="020F0502020204030204" pitchFamily="34" charset="0"/>
              </a:rPr>
              <a:t>EXAMPLES OF TSUNAMI EVACUATION MAPS - CARIBBEAN</a:t>
            </a:r>
            <a:endParaRPr lang="es-E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832AF-32CD-4BB5-6382-AD8E37BDCC16}"/>
              </a:ext>
            </a:extLst>
          </p:cNvPr>
          <p:cNvSpPr txBox="1"/>
          <p:nvPr/>
        </p:nvSpPr>
        <p:spPr>
          <a:xfrm>
            <a:off x="420894" y="1692664"/>
            <a:ext cx="2793454" cy="307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Saint John’s Antigua &amp; Barbuda</a:t>
            </a:r>
            <a:endParaRPr lang="es-E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9650F-CBE6-E7A7-4817-F49838A13371}"/>
              </a:ext>
            </a:extLst>
          </p:cNvPr>
          <p:cNvGrpSpPr/>
          <p:nvPr/>
        </p:nvGrpSpPr>
        <p:grpSpPr>
          <a:xfrm>
            <a:off x="6095990" y="1643790"/>
            <a:ext cx="5993802" cy="4364058"/>
            <a:chOff x="6105066" y="1384312"/>
            <a:chExt cx="5458970" cy="397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4C0C89-BE41-D6F5-CC59-31B4E44C5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5075" y="1831729"/>
              <a:ext cx="5458961" cy="35272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D43B8-00F8-4863-D897-83BA13001417}"/>
                </a:ext>
              </a:extLst>
            </p:cNvPr>
            <p:cNvSpPr txBox="1"/>
            <p:nvPr/>
          </p:nvSpPr>
          <p:spPr>
            <a:xfrm>
              <a:off x="6105066" y="1384312"/>
              <a:ext cx="1797205" cy="324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ffectLst/>
                  <a:latin typeface="+mj-lt"/>
                  <a:ea typeface="Calibri" panose="020F0502020204030204" pitchFamily="34" charset="0"/>
                </a:rPr>
                <a:t>Grenada</a:t>
              </a:r>
              <a:endParaRPr lang="es-ES" sz="1600" dirty="0"/>
            </a:p>
          </p:txBody>
        </p:sp>
      </p:grp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44D30AD1-0CBC-25CF-7A9A-1D7726321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4" y="2084604"/>
            <a:ext cx="5549834" cy="392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9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961570"/>
            <a:ext cx="9951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r>
              <a:rPr lang="en-US" b="1" dirty="0">
                <a:effectLst/>
                <a:ea typeface="Calibri" panose="020F0502020204030204" pitchFamily="34" charset="0"/>
              </a:rPr>
              <a:t>EXAMPLES OF TSUNAMI EVACUATION MAPS. PACIFIC</a:t>
            </a:r>
            <a:endParaRPr lang="es-E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9650F-CBE6-E7A7-4817-F49838A13371}"/>
              </a:ext>
            </a:extLst>
          </p:cNvPr>
          <p:cNvGrpSpPr/>
          <p:nvPr/>
        </p:nvGrpSpPr>
        <p:grpSpPr>
          <a:xfrm>
            <a:off x="274692" y="1624837"/>
            <a:ext cx="6172407" cy="4513675"/>
            <a:chOff x="5893668" y="1999431"/>
            <a:chExt cx="5127436" cy="37495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4C0C89-BE41-D6F5-CC59-31B4E44C5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93668" y="2126582"/>
              <a:ext cx="5127436" cy="36223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D43B8-00F8-4863-D897-83BA13001417}"/>
                </a:ext>
              </a:extLst>
            </p:cNvPr>
            <p:cNvSpPr txBox="1"/>
            <p:nvPr/>
          </p:nvSpPr>
          <p:spPr>
            <a:xfrm>
              <a:off x="5941746" y="1999431"/>
              <a:ext cx="13581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ffectLst/>
                  <a:latin typeface="+mj-lt"/>
                  <a:ea typeface="Calibri" panose="020F0502020204030204" pitchFamily="34" charset="0"/>
                </a:rPr>
                <a:t>Sendai, Japan</a:t>
              </a:r>
              <a:endParaRPr lang="es-ES" sz="16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65B81-388F-4D96-3E32-22951D34E59B}"/>
              </a:ext>
            </a:extLst>
          </p:cNvPr>
          <p:cNvGrpSpPr/>
          <p:nvPr/>
        </p:nvGrpSpPr>
        <p:grpSpPr>
          <a:xfrm>
            <a:off x="7340464" y="871064"/>
            <a:ext cx="3122325" cy="5380913"/>
            <a:chOff x="2153013" y="1538232"/>
            <a:chExt cx="2697746" cy="4649208"/>
          </a:xfrm>
        </p:grpSpPr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425FBADF-B1C8-33BC-8B74-E2FAD2FD1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175" y="1766894"/>
              <a:ext cx="2619584" cy="442054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832AF-32CD-4BB5-6382-AD8E37BDCC16}"/>
                </a:ext>
              </a:extLst>
            </p:cNvPr>
            <p:cNvSpPr txBox="1"/>
            <p:nvPr/>
          </p:nvSpPr>
          <p:spPr>
            <a:xfrm>
              <a:off x="2153013" y="1538232"/>
              <a:ext cx="12716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effectLst/>
                  <a:latin typeface="+mj-lt"/>
                  <a:ea typeface="Calibri" panose="020F0502020204030204" pitchFamily="34" charset="0"/>
                </a:rPr>
                <a:t>Oregon,  USA</a:t>
              </a:r>
              <a:endParaRPr lang="es-E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685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C415C2F-9871-4C34-9D91-64256D397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877" y="959561"/>
            <a:ext cx="5270239" cy="51408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b="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b="0" dirty="0">
              <a:latin typeface="+mj-lt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2943C77-B60E-9C33-4C32-533174AE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D8766D-D1ED-807A-6631-5005E78250DB}"/>
              </a:ext>
            </a:extLst>
          </p:cNvPr>
          <p:cNvSpPr/>
          <p:nvPr/>
        </p:nvSpPr>
        <p:spPr>
          <a:xfrm>
            <a:off x="6957610" y="2166297"/>
            <a:ext cx="3081906" cy="939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24A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Surviving a tsunami is a matter of </a:t>
            </a:r>
            <a:r>
              <a:rPr lang="en-US" sz="1600" b="1" i="1" dirty="0">
                <a:solidFill>
                  <a:prstClr val="black"/>
                </a:solidFill>
              </a:rPr>
              <a:t>getting out of the reach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of the waves and floodwaters in </a:t>
            </a:r>
            <a:r>
              <a:rPr lang="en-US" sz="1600" b="1" i="1" dirty="0">
                <a:solidFill>
                  <a:prstClr val="black"/>
                </a:solidFill>
              </a:rPr>
              <a:t>time</a:t>
            </a:r>
            <a:r>
              <a:rPr lang="en-US" sz="1600" i="1" dirty="0">
                <a:solidFill>
                  <a:prstClr val="black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24A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(Ardito M. Kodijat)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957EEC-2F7B-8C21-538A-DF597C83B3A0}"/>
              </a:ext>
            </a:extLst>
          </p:cNvPr>
          <p:cNvSpPr/>
          <p:nvPr/>
        </p:nvSpPr>
        <p:spPr>
          <a:xfrm>
            <a:off x="984520" y="1797363"/>
            <a:ext cx="4831843" cy="1682436"/>
          </a:xfrm>
          <a:prstGeom prst="rect">
            <a:avLst/>
          </a:prstGeom>
          <a:solidFill>
            <a:srgbClr val="9DC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24A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+mn-ea"/>
                <a:cs typeface="+mn-cs"/>
              </a:rPr>
              <a:t>Reducing tsunami exposure is crucial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24A8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Evacuation modelling, planning and mapping is one of the most important strategies to reduce potential loss of life due to tsunami events and thus for effective tsunami risk reduction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681F9-9109-A14D-843A-BBFD6E9084AE}"/>
              </a:ext>
            </a:extLst>
          </p:cNvPr>
          <p:cNvSpPr txBox="1"/>
          <p:nvPr/>
        </p:nvSpPr>
        <p:spPr>
          <a:xfrm>
            <a:off x="701040" y="943075"/>
            <a:ext cx="756740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WHY EVACUATION MAPS AND PLANS ARE IMPORTANT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D9BA0C-FB05-C56E-48CA-B9F2EC61422C}"/>
              </a:ext>
            </a:extLst>
          </p:cNvPr>
          <p:cNvGrpSpPr/>
          <p:nvPr/>
        </p:nvGrpSpPr>
        <p:grpSpPr>
          <a:xfrm>
            <a:off x="1687756" y="3739641"/>
            <a:ext cx="3339192" cy="2352388"/>
            <a:chOff x="1325962" y="3914661"/>
            <a:chExt cx="3339192" cy="2352388"/>
          </a:xfrm>
        </p:grpSpPr>
        <p:pic>
          <p:nvPicPr>
            <p:cNvPr id="9" name="Picture 11" descr="http://earthquakes.bgs.ac.uk/research/images/tohoku-okiMar13/Fig-15.jpg">
              <a:extLst>
                <a:ext uri="{FF2B5EF4-FFF2-40B4-BE49-F238E27FC236}">
                  <a16:creationId xmlns:a16="http://schemas.microsoft.com/office/drawing/2014/main" id="{27AF2990-01E8-6624-8B9C-601563420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142" y="3914661"/>
              <a:ext cx="325301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033919-4C40-75EB-8590-97117B9B377B}"/>
                </a:ext>
              </a:extLst>
            </p:cNvPr>
            <p:cNvSpPr txBox="1"/>
            <p:nvPr/>
          </p:nvSpPr>
          <p:spPr>
            <a:xfrm>
              <a:off x="1325962" y="6051605"/>
              <a:ext cx="69791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800" dirty="0" err="1"/>
                <a:t>Source</a:t>
              </a:r>
              <a:r>
                <a:rPr lang="es-ES" sz="800" dirty="0"/>
                <a:t>: </a:t>
              </a:r>
              <a:r>
                <a:rPr lang="es-ES" sz="800" dirty="0">
                  <a:hlinkClick r:id="rId5"/>
                </a:rPr>
                <a:t>BGS</a:t>
              </a:r>
              <a:endParaRPr lang="es-ES" sz="8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5D8DD9-F62D-3178-9622-B9CA5C1EDE91}"/>
              </a:ext>
            </a:extLst>
          </p:cNvPr>
          <p:cNvGrpSpPr/>
          <p:nvPr/>
        </p:nvGrpSpPr>
        <p:grpSpPr>
          <a:xfrm>
            <a:off x="6783426" y="3739641"/>
            <a:ext cx="3355558" cy="2402527"/>
            <a:chOff x="6482069" y="3734561"/>
            <a:chExt cx="3355558" cy="2402527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04AB24E9-EEDB-8874-AE16-7E7D1F58A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786" y="3734561"/>
              <a:ext cx="3280841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D6854F-86D1-F879-58BB-7E93C4C5BD58}"/>
                </a:ext>
              </a:extLst>
            </p:cNvPr>
            <p:cNvSpPr txBox="1"/>
            <p:nvPr/>
          </p:nvSpPr>
          <p:spPr>
            <a:xfrm>
              <a:off x="6482069" y="5921644"/>
              <a:ext cx="145809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/>
                <a:t>Source: UNESCO-IOC IOTIC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230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871064"/>
            <a:ext cx="9951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r>
              <a:rPr lang="en-US" b="1" dirty="0">
                <a:effectLst/>
                <a:ea typeface="Calibri" panose="020F0502020204030204" pitchFamily="34" charset="0"/>
              </a:rPr>
              <a:t>EXAMPLES OF TSUNAMI EVACUATION MAPS NEAMTWS</a:t>
            </a:r>
            <a:endParaRPr lang="es-E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832AF-32CD-4BB5-6382-AD8E37BDCC16}"/>
              </a:ext>
            </a:extLst>
          </p:cNvPr>
          <p:cNvSpPr txBox="1"/>
          <p:nvPr/>
        </p:nvSpPr>
        <p:spPr>
          <a:xfrm>
            <a:off x="420894" y="1890067"/>
            <a:ext cx="14901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Cannes, France</a:t>
            </a:r>
            <a:endParaRPr lang="es-E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D43B8-00F8-4863-D897-83BA13001417}"/>
              </a:ext>
            </a:extLst>
          </p:cNvPr>
          <p:cNvSpPr txBox="1"/>
          <p:nvPr/>
        </p:nvSpPr>
        <p:spPr>
          <a:xfrm>
            <a:off x="6242087" y="1890067"/>
            <a:ext cx="192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effectLst/>
                <a:latin typeface="+mj-lt"/>
                <a:ea typeface="Calibri" panose="020F0502020204030204" pitchFamily="34" charset="0"/>
              </a:rPr>
              <a:t>Minturno</a:t>
            </a:r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, Italy</a:t>
            </a:r>
            <a:endParaRPr lang="es-ES" sz="16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9E4F1EA-E5B2-F9CB-2E43-899D128E5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4" y="2173023"/>
            <a:ext cx="5627163" cy="3978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1B331B-C7A5-0F87-FC35-6625B1F8A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261" y="2228621"/>
            <a:ext cx="5071719" cy="35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9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252" y="871064"/>
            <a:ext cx="1536540" cy="59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39E14-7144-4873-ED13-01E49DB5512C}"/>
              </a:ext>
            </a:extLst>
          </p:cNvPr>
          <p:cNvSpPr txBox="1"/>
          <p:nvPr/>
        </p:nvSpPr>
        <p:spPr>
          <a:xfrm>
            <a:off x="420894" y="871064"/>
            <a:ext cx="9951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r>
              <a:rPr lang="en-US" b="1" dirty="0">
                <a:effectLst/>
                <a:ea typeface="Calibri" panose="020F0502020204030204" pitchFamily="34" charset="0"/>
              </a:rPr>
              <a:t>EXAMPLES OF TSUNAMI EVACUATION MAPS NEAMTWS</a:t>
            </a:r>
            <a:endParaRPr lang="es-E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832AF-32CD-4BB5-6382-AD8E37BDCC16}"/>
              </a:ext>
            </a:extLst>
          </p:cNvPr>
          <p:cNvSpPr txBox="1"/>
          <p:nvPr/>
        </p:nvSpPr>
        <p:spPr>
          <a:xfrm>
            <a:off x="166249" y="1834469"/>
            <a:ext cx="1799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Istanbul, Turkey</a:t>
            </a:r>
            <a:endParaRPr lang="es-E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7D43B8-00F8-4863-D897-83BA13001417}"/>
              </a:ext>
            </a:extLst>
          </p:cNvPr>
          <p:cNvSpPr txBox="1"/>
          <p:nvPr/>
        </p:nvSpPr>
        <p:spPr>
          <a:xfrm>
            <a:off x="5288567" y="1838660"/>
            <a:ext cx="1921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+mj-lt"/>
                <a:ea typeface="Calibri" panose="020F0502020204030204" pitchFamily="34" charset="0"/>
              </a:rPr>
              <a:t>Chipiona, Spain</a:t>
            </a:r>
            <a:endParaRPr lang="es-E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32E68-3172-9F33-9669-7DB78ABB4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99" y="2173023"/>
            <a:ext cx="5029723" cy="3820922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047965D-E8F4-CF13-D895-F07068E62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10" y="2173023"/>
            <a:ext cx="6643820" cy="38209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117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FCBEF9-240A-422F-E1CE-735EF5148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A6B3C-B72A-471D-B894-E8B8F4DE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5AA459D7-3451-5A32-FA48-3F06752F2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9" y="2152650"/>
            <a:ext cx="2523407" cy="2552700"/>
          </a:xfrm>
          <a:prstGeom prst="rect">
            <a:avLst/>
          </a:prstGeom>
        </p:spPr>
      </p:pic>
      <p:pic>
        <p:nvPicPr>
          <p:cNvPr id="25" name="Picture 24" descr="A close-up of a tombstone&#10;&#10;Description automatically generated with low confidence">
            <a:extLst>
              <a:ext uri="{FF2B5EF4-FFF2-40B4-BE49-F238E27FC236}">
                <a16:creationId xmlns:a16="http://schemas.microsoft.com/office/drawing/2014/main" id="{19DEC7B0-CF8A-707E-E9CC-AFF2C7BC6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97" y="1613874"/>
            <a:ext cx="4840335" cy="3630251"/>
          </a:xfrm>
          <a:prstGeom prst="rect">
            <a:avLst/>
          </a:prstGeom>
        </p:spPr>
      </p:pic>
      <p:sp>
        <p:nvSpPr>
          <p:cNvPr id="26" name="Rectángulo 34">
            <a:extLst>
              <a:ext uri="{FF2B5EF4-FFF2-40B4-BE49-F238E27FC236}">
                <a16:creationId xmlns:a16="http://schemas.microsoft.com/office/drawing/2014/main" id="{53CA17EB-7E03-2AD5-D1FB-64391208B047}"/>
              </a:ext>
            </a:extLst>
          </p:cNvPr>
          <p:cNvSpPr/>
          <p:nvPr/>
        </p:nvSpPr>
        <p:spPr>
          <a:xfrm>
            <a:off x="903632" y="4705351"/>
            <a:ext cx="2378048" cy="1917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UNDRR. World Tsunami Awareness Day 2016</a:t>
            </a:r>
          </a:p>
        </p:txBody>
      </p:sp>
    </p:spTree>
    <p:extLst>
      <p:ext uri="{BB962C8B-B14F-4D97-AF65-F5344CB8AC3E}">
        <p14:creationId xmlns:p14="http://schemas.microsoft.com/office/powerpoint/2010/main" val="1097659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006B805E-C165-422B-A729-CCAC88263F04}"/>
              </a:ext>
            </a:extLst>
          </p:cNvPr>
          <p:cNvSpPr txBox="1">
            <a:spLocks/>
          </p:cNvSpPr>
          <p:nvPr/>
        </p:nvSpPr>
        <p:spPr>
          <a:xfrm>
            <a:off x="2462900" y="3808353"/>
            <a:ext cx="3394862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b="1">
                <a:solidFill>
                  <a:schemeClr val="tx1"/>
                </a:solidFill>
              </a:rPr>
              <a:t>UNESCO</a:t>
            </a:r>
          </a:p>
          <a:p>
            <a:pPr algn="ctr">
              <a:spcBef>
                <a:spcPts val="0"/>
              </a:spcBef>
            </a:pPr>
            <a:r>
              <a:rPr lang="en-GB" b="1">
                <a:solidFill>
                  <a:schemeClr val="tx1"/>
                </a:solidFill>
              </a:rPr>
              <a:t>Intergovernmental Oceanographic Commission (IOC)</a:t>
            </a:r>
            <a:endParaRPr lang="en-GB" b="1" kern="1000">
              <a:solidFill>
                <a:schemeClr val="tx1"/>
              </a:solidFill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81FADB3-AC87-46F2-AA7F-8CBD7321AF26}"/>
              </a:ext>
            </a:extLst>
          </p:cNvPr>
          <p:cNvSpPr txBox="1">
            <a:spLocks/>
          </p:cNvSpPr>
          <p:nvPr/>
        </p:nvSpPr>
        <p:spPr>
          <a:xfrm>
            <a:off x="2462900" y="5110617"/>
            <a:ext cx="3394862" cy="10310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GB" sz="14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IOC-UNESCO DG ECHO </a:t>
            </a:r>
            <a:r>
              <a:rPr lang="en-GB" sz="1400" b="1" dirty="0">
                <a:solidFill>
                  <a:schemeClr val="tx1"/>
                </a:solidFill>
              </a:rPr>
              <a:t>CoastWAVE project</a:t>
            </a:r>
            <a:endParaRPr lang="en-GB" sz="1400" b="1" kern="10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GB" sz="1200" dirty="0">
                <a:solidFill>
                  <a:schemeClr val="tx1"/>
                </a:solidFill>
              </a:rPr>
              <a:t>UNESCO IOC Sector</a:t>
            </a:r>
            <a:br>
              <a:rPr lang="en-GB" sz="1200" dirty="0">
                <a:solidFill>
                  <a:srgbClr val="000000"/>
                </a:solidFill>
              </a:rPr>
            </a:br>
            <a:r>
              <a:rPr lang="en-GB" sz="1200" dirty="0">
                <a:solidFill>
                  <a:srgbClr val="000000"/>
                </a:solidFill>
              </a:rPr>
              <a:t>Tsunami Unit </a:t>
            </a: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GB" sz="1200" dirty="0">
                <a:solidFill>
                  <a:srgbClr val="000000"/>
                </a:solidFill>
                <a:hlinkClick r:id="rId3"/>
              </a:rPr>
              <a:t>d.chang-seng@unesco.org</a:t>
            </a:r>
            <a:r>
              <a:rPr lang="en-GB" sz="1200" dirty="0">
                <a:solidFill>
                  <a:srgbClr val="000000"/>
                </a:solidFill>
              </a:rPr>
              <a:t>  </a:t>
            </a:r>
            <a:endParaRPr lang="en-GB" sz="1200" dirty="0"/>
          </a:p>
          <a:p>
            <a:pPr algn="ctr">
              <a:spcBef>
                <a:spcPts val="0"/>
              </a:spcBef>
            </a:pPr>
            <a:r>
              <a:rPr lang="en-GB" sz="1200" b="1" dirty="0">
                <a:solidFill>
                  <a:schemeClr val="tx1"/>
                </a:solidFill>
                <a:hlinkClick r:id="rId4"/>
              </a:rPr>
              <a:t>CoastWAVE project website</a:t>
            </a:r>
            <a:r>
              <a:rPr lang="en-GB" sz="12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B9DBA48-D096-149C-7ED1-AFD1AC14F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5626143"/>
            <a:ext cx="2234593" cy="861659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DD8D3AD4-015F-1FC4-81A2-92630972AEC1}"/>
              </a:ext>
            </a:extLst>
          </p:cNvPr>
          <p:cNvSpPr txBox="1">
            <a:spLocks/>
          </p:cNvSpPr>
          <p:nvPr/>
        </p:nvSpPr>
        <p:spPr>
          <a:xfrm>
            <a:off x="6096000" y="3808353"/>
            <a:ext cx="339486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GB" b="1">
                <a:solidFill>
                  <a:schemeClr val="tx1"/>
                </a:solidFill>
              </a:rPr>
              <a:t>IHCantabria</a:t>
            </a:r>
          </a:p>
          <a:p>
            <a:pPr algn="ctr">
              <a:spcBef>
                <a:spcPts val="0"/>
              </a:spcBef>
            </a:pPr>
            <a:r>
              <a:rPr lang="en-GB" b="1">
                <a:solidFill>
                  <a:schemeClr val="tx1"/>
                </a:solidFill>
              </a:rPr>
              <a:t>Environmental Hydraulics Institute</a:t>
            </a:r>
            <a:endParaRPr lang="en-GB" b="1" kern="1000">
              <a:solidFill>
                <a:schemeClr val="tx1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62D48120-B37D-07B5-A012-AE156EC696F6}"/>
              </a:ext>
            </a:extLst>
          </p:cNvPr>
          <p:cNvSpPr txBox="1">
            <a:spLocks/>
          </p:cNvSpPr>
          <p:nvPr/>
        </p:nvSpPr>
        <p:spPr>
          <a:xfrm>
            <a:off x="6094395" y="5110616"/>
            <a:ext cx="3394862" cy="8848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GB" sz="1400" b="1" dirty="0">
                <a:solidFill>
                  <a:schemeClr val="tx1"/>
                </a:solidFill>
                <a:effectLst/>
                <a:ea typeface="DengXian" panose="02010600030101010101" pitchFamily="2" charset="-122"/>
              </a:rPr>
              <a:t>Coastal Management and Engineering Group</a:t>
            </a:r>
          </a:p>
          <a:p>
            <a:pPr algn="ctr">
              <a:spcBef>
                <a:spcPts val="600"/>
              </a:spcBef>
            </a:pPr>
            <a:r>
              <a:rPr lang="en-GB" sz="1200" dirty="0">
                <a:solidFill>
                  <a:schemeClr val="tx1"/>
                </a:solidFill>
              </a:rPr>
              <a:t>Ignacio Aguirre Ayerbe</a:t>
            </a:r>
          </a:p>
          <a:p>
            <a:pPr algn="ctr">
              <a:spcBef>
                <a:spcPts val="0"/>
              </a:spcBef>
              <a:spcAft>
                <a:spcPts val="300"/>
              </a:spcAft>
            </a:pPr>
            <a:endParaRPr lang="en-GB" sz="1200" dirty="0">
              <a:solidFill>
                <a:srgbClr val="000000"/>
              </a:solidFill>
              <a:hlinkClick r:id="rId6"/>
            </a:endParaRPr>
          </a:p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GB" sz="1200" dirty="0">
                <a:solidFill>
                  <a:srgbClr val="000000"/>
                </a:solidFill>
                <a:hlinkClick r:id="rId6"/>
              </a:rPr>
              <a:t>Ignacio.aguirre@unican.es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2943C77-B60E-9C33-4C32-533174AE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43A0152-0028-E0B7-DF3D-4E315EA84326}"/>
              </a:ext>
            </a:extLst>
          </p:cNvPr>
          <p:cNvGrpSpPr/>
          <p:nvPr/>
        </p:nvGrpSpPr>
        <p:grpSpPr>
          <a:xfrm>
            <a:off x="7365392" y="1671904"/>
            <a:ext cx="3006934" cy="4338037"/>
            <a:chOff x="513714" y="1793993"/>
            <a:chExt cx="2947167" cy="4251814"/>
          </a:xfrm>
        </p:grpSpPr>
        <p:pic>
          <p:nvPicPr>
            <p:cNvPr id="6" name="Imagen 33">
              <a:extLst>
                <a:ext uri="{FF2B5EF4-FFF2-40B4-BE49-F238E27FC236}">
                  <a16:creationId xmlns:a16="http://schemas.microsoft.com/office/drawing/2014/main" id="{7AE977C9-B8DE-D6A8-A230-7D4D0C630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72" y="1793993"/>
              <a:ext cx="2831509" cy="4005884"/>
            </a:xfrm>
            <a:prstGeom prst="rect">
              <a:avLst/>
            </a:prstGeom>
          </p:spPr>
        </p:pic>
        <p:sp>
          <p:nvSpPr>
            <p:cNvPr id="7" name="Rectángulo 34">
              <a:extLst>
                <a:ext uri="{FF2B5EF4-FFF2-40B4-BE49-F238E27FC236}">
                  <a16:creationId xmlns:a16="http://schemas.microsoft.com/office/drawing/2014/main" id="{C44B60FE-791F-28C5-DFAC-9CC5EFA1B040}"/>
                </a:ext>
              </a:extLst>
            </p:cNvPr>
            <p:cNvSpPr/>
            <p:nvPr/>
          </p:nvSpPr>
          <p:spPr>
            <a:xfrm>
              <a:off x="513714" y="5795226"/>
              <a:ext cx="2947167" cy="25058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800" i="1" dirty="0"/>
                <a:t>Source</a:t>
              </a:r>
              <a:r>
                <a:rPr lang="en-US" sz="800" dirty="0"/>
                <a:t>: IOC-UNESCO. World Tsunami Awareness Day 2016</a:t>
              </a:r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C3FF05D5-D288-7318-BD96-C3D17F1F2A58}"/>
              </a:ext>
            </a:extLst>
          </p:cNvPr>
          <p:cNvSpPr/>
          <p:nvPr/>
        </p:nvSpPr>
        <p:spPr>
          <a:xfrm>
            <a:off x="701040" y="2505866"/>
            <a:ext cx="5953760" cy="2419195"/>
          </a:xfrm>
          <a:prstGeom prst="rect">
            <a:avLst/>
          </a:prstGeom>
          <a:solidFill>
            <a:srgbClr val="9DC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r>
              <a:rPr lang="en-GB" sz="2000" dirty="0">
                <a:solidFill>
                  <a:schemeClr val="tx1"/>
                </a:solidFill>
                <a:latin typeface="+mj-lt"/>
              </a:rPr>
              <a:t>Comprehensive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1" dirty="0">
                <a:solidFill>
                  <a:schemeClr val="tx1"/>
                </a:solidFill>
              </a:rPr>
              <a:t>evacuation planning must include education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training and knowledge transfer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Education and training are essential to improve tsunami preparedness. This includes </a:t>
            </a:r>
            <a:r>
              <a:rPr lang="en-US" sz="2000" b="1" dirty="0">
                <a:solidFill>
                  <a:schemeClr val="tx1"/>
                </a:solidFill>
              </a:rPr>
              <a:t>understanding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how to respond to an evacuation order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and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understanding a natural warning sign to self-evacuate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E67175A1-2700-870B-1B4E-1726D4AA87D9}"/>
              </a:ext>
            </a:extLst>
          </p:cNvPr>
          <p:cNvSpPr txBox="1"/>
          <p:nvPr/>
        </p:nvSpPr>
        <p:spPr>
          <a:xfrm>
            <a:off x="701040" y="944246"/>
            <a:ext cx="756740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EVACUATION MAPS AND PLANS AND EDUCATION</a:t>
            </a:r>
          </a:p>
        </p:txBody>
      </p:sp>
    </p:spTree>
    <p:extLst>
      <p:ext uri="{BB962C8B-B14F-4D97-AF65-F5344CB8AC3E}">
        <p14:creationId xmlns:p14="http://schemas.microsoft.com/office/powerpoint/2010/main" val="425017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2943C77-B60E-9C33-4C32-533174AE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E3D3B3-D901-2F16-1E7A-FD9BE0FD6756}"/>
              </a:ext>
            </a:extLst>
          </p:cNvPr>
          <p:cNvSpPr/>
          <p:nvPr/>
        </p:nvSpPr>
        <p:spPr>
          <a:xfrm>
            <a:off x="701569" y="3126421"/>
            <a:ext cx="4335061" cy="1678948"/>
          </a:xfrm>
          <a:prstGeom prst="rect">
            <a:avLst/>
          </a:prstGeom>
          <a:solidFill>
            <a:srgbClr val="9DC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The development of an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evacuation map is one component of an articulated evacuation planning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process that goes beyond the production of the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B6E3E-9B1A-7DCE-F4A7-803E3E618773}"/>
              </a:ext>
            </a:extLst>
          </p:cNvPr>
          <p:cNvSpPr txBox="1"/>
          <p:nvPr/>
        </p:nvSpPr>
        <p:spPr>
          <a:xfrm>
            <a:off x="701040" y="944246"/>
            <a:ext cx="756740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EVACUATION MAPS - EVACUTION PLANNING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1CB33-3BE7-0BAC-D4BD-D68613316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878" y="1707131"/>
            <a:ext cx="4871126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40E7A-C5A1-585D-FA45-84261639004B}"/>
              </a:ext>
            </a:extLst>
          </p:cNvPr>
          <p:cNvSpPr txBox="1"/>
          <p:nvPr/>
        </p:nvSpPr>
        <p:spPr>
          <a:xfrm>
            <a:off x="420894" y="961570"/>
            <a:ext cx="7028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endParaRPr lang="es-ES" sz="2000" dirty="0"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51A533-1152-714A-62FD-D1708D54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94" y="1583392"/>
            <a:ext cx="2565913" cy="2914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9457F9-444B-0672-46A6-153DF106F469}"/>
              </a:ext>
            </a:extLst>
          </p:cNvPr>
          <p:cNvGrpSpPr/>
          <p:nvPr/>
        </p:nvGrpSpPr>
        <p:grpSpPr>
          <a:xfrm>
            <a:off x="3661955" y="1622800"/>
            <a:ext cx="7850107" cy="4341935"/>
            <a:chOff x="3661955" y="1622800"/>
            <a:chExt cx="7850107" cy="434193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CE107B-131F-DD38-870A-2302D270E8C6}"/>
                </a:ext>
              </a:extLst>
            </p:cNvPr>
            <p:cNvSpPr txBox="1"/>
            <p:nvPr/>
          </p:nvSpPr>
          <p:spPr>
            <a:xfrm>
              <a:off x="3661955" y="2025195"/>
              <a:ext cx="7850107" cy="393954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R="1010" algn="just"/>
              <a:r>
                <a:rPr lang="en-US" sz="1600" b="1" i="0" u="none" strike="noStrike" baseline="0" dirty="0">
                  <a:cs typeface="Calibri Light" panose="020F0302020204030204" pitchFamily="34" charset="0"/>
                </a:rPr>
                <a:t>Tsunami evacuation maps 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should depict tsunami </a:t>
              </a:r>
              <a:r>
                <a:rPr lang="en-US" sz="1600" b="1" dirty="0">
                  <a:cs typeface="Calibri Light" panose="020F0302020204030204" pitchFamily="34" charset="0"/>
                </a:rPr>
                <a:t>evacuation routes 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and </a:t>
              </a:r>
              <a:r>
                <a:rPr lang="en-US" sz="1600" b="1" dirty="0">
                  <a:cs typeface="Calibri Light" panose="020F0302020204030204" pitchFamily="34" charset="0"/>
                </a:rPr>
                <a:t>assembly areas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 Maps should be </a:t>
              </a:r>
              <a:r>
                <a:rPr lang="en-US" sz="1600" b="1" dirty="0">
                  <a:cs typeface="Calibri Light" panose="020F0302020204030204" pitchFamily="34" charset="0"/>
                </a:rPr>
                <a:t>based on tsunami hazard zone 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mapping and in </a:t>
              </a:r>
              <a:r>
                <a:rPr lang="en-US" sz="1600" b="1" dirty="0">
                  <a:cs typeface="Calibri Light" panose="020F0302020204030204" pitchFamily="34" charset="0"/>
                </a:rPr>
                <a:t>accordance with the community’s TRP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 Maps </a:t>
              </a:r>
              <a:r>
                <a:rPr lang="en-US" sz="1600" b="1" dirty="0">
                  <a:cs typeface="Calibri Light" panose="020F0302020204030204" pitchFamily="34" charset="0"/>
                </a:rPr>
                <a:t>should be made available 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via appropriate print and/or digital media (see: </a:t>
              </a:r>
              <a:r>
                <a:rPr lang="en-US" sz="1600" b="1" i="0" u="sng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TEMPP,</a:t>
              </a:r>
              <a:r>
                <a:rPr lang="en-US" sz="1600" b="1" i="0" u="none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 </a:t>
              </a:r>
              <a:r>
                <a:rPr lang="en-US" sz="1600" b="0" i="0" u="sng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and</a:t>
              </a:r>
              <a:r>
                <a:rPr lang="en-US" sz="1600" b="0" i="0" u="none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 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guidance in </a:t>
              </a:r>
              <a:r>
                <a:rPr lang="en-US" sz="1600" b="0" i="1" u="none" strike="noStrike" baseline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Preparing for Community Tsunami Evacuations: from inundation to evacuation maps, response plans and exercises 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(</a:t>
              </a:r>
              <a:r>
                <a:rPr lang="en-US" sz="1600" b="0" i="0" u="sng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UNESCO IOC </a:t>
              </a:r>
              <a:r>
                <a:rPr lang="en-US" sz="1600" b="1" i="0" u="sng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MG82</a:t>
              </a:r>
              <a:r>
                <a:rPr lang="en-US" sz="1600" b="0" i="0" u="sng" strike="noStrike" baseline="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, 2020</a:t>
              </a:r>
              <a:r>
                <a:rPr lang="en-US" sz="1600" b="0" i="0" u="none" strike="noStrike" baseline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  <a:hlinkClick r:id="rId5"/>
                </a:rPr>
                <a:t>).</a:t>
              </a:r>
            </a:p>
            <a:p>
              <a:pPr>
                <a:spcBef>
                  <a:spcPts val="1200"/>
                </a:spcBef>
              </a:pPr>
              <a:r>
                <a:rPr lang="es-ES" sz="1600" i="0" u="sng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Notes</a:t>
              </a:r>
              <a:r>
                <a:rPr lang="es-E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R="46450" algn="just"/>
              <a:r>
                <a:rPr lang="en-US" sz="1600" b="1" dirty="0">
                  <a:cs typeface="Calibri Light" panose="020F0302020204030204" pitchFamily="34" charset="0"/>
                </a:rPr>
                <a:t>Communities should be involved 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in the preparation of evacuation maps to incorporate local knowledge (e.g. accessibility/difficulties to reach or to take certain evacuation routes).</a:t>
              </a:r>
            </a:p>
            <a:p>
              <a:pPr marR="46480" algn="just"/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The hazard maps should be the basis for preparing evacuation maps (see: ASSESS-1).</a:t>
              </a:r>
            </a:p>
            <a:p>
              <a:pPr marR="46430" algn="just"/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For communities for which there is no inundation modelling, a baseline tsunami hazard zone can be used to prepare the evacuation map.</a:t>
              </a:r>
            </a:p>
            <a:p>
              <a:endParaRPr lang="es-ES" sz="1600" b="0" i="0" u="none" strike="noStrike" baseline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S" sz="1600" b="1" i="0" u="none" strike="noStrike" baseline="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Example</a:t>
              </a:r>
              <a:r>
                <a:rPr lang="es-ES" sz="1600" b="1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An evacuation map illustrates the evacuation zones, routes and safer areas as higher ground</a:t>
              </a:r>
            </a:p>
            <a:p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or tsunami shelter, assembly areas and </a:t>
              </a:r>
              <a:r>
                <a:rPr lang="en-US" sz="1600" b="1" dirty="0">
                  <a:cs typeface="Calibri Light" panose="020F0302020204030204" pitchFamily="34" charset="0"/>
                </a:rPr>
                <a:t>critical and sensitive facilities</a:t>
              </a:r>
              <a:r>
                <a:rPr lang="en-US" sz="1600" b="0" i="0" u="none" strike="noStrike" baseline="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8459FD-6971-35A4-E48C-084D1E55E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2866" y="1622800"/>
              <a:ext cx="7849196" cy="3715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5D9A46C9-E174-1C48-4BA5-FCB97EF1E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8007" flipH="1">
            <a:off x="2603101" y="1050629"/>
            <a:ext cx="1290162" cy="1424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146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D10B8D-D2A0-AA2F-36A1-6E7FD087E470}"/>
              </a:ext>
            </a:extLst>
          </p:cNvPr>
          <p:cNvSpPr txBox="1"/>
          <p:nvPr/>
        </p:nvSpPr>
        <p:spPr>
          <a:xfrm>
            <a:off x="402970" y="2361634"/>
            <a:ext cx="3987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ea typeface="Calibri" panose="020F0502020204030204" pitchFamily="34" charset="0"/>
              </a:rPr>
              <a:t>PREP-1</a:t>
            </a:r>
            <a:r>
              <a:rPr lang="en-GB" sz="2000" dirty="0">
                <a:effectLst/>
                <a:ea typeface="Calibri" panose="020F0502020204030204" pitchFamily="34" charset="0"/>
              </a:rPr>
              <a:t>. Easily understood tsunami evacuation maps are approved</a:t>
            </a:r>
            <a:endParaRPr lang="es-E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FA7D2-0D6E-CE4C-803F-46A22A4C2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770" y="871063"/>
            <a:ext cx="5785605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6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92AC46-83E5-60E0-9EFB-372E852CD321}"/>
              </a:ext>
            </a:extLst>
          </p:cNvPr>
          <p:cNvSpPr/>
          <p:nvPr/>
        </p:nvSpPr>
        <p:spPr>
          <a:xfrm>
            <a:off x="2716483" y="2451817"/>
            <a:ext cx="6759014" cy="1954366"/>
          </a:xfrm>
          <a:prstGeom prst="rect">
            <a:avLst/>
          </a:prstGeom>
          <a:solidFill>
            <a:srgbClr val="00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dirty="0"/>
              <a:t>OBJECTIVE OF EVACUATION PLANS AND MAPS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Protecting the lives of people at risk, by: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Identifying areas that need to be evacuated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Designating safe areas for first response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Establishing the most appropriate paths/routes to reach them</a:t>
            </a:r>
            <a:endParaRPr lang="en-GB" dirty="0">
              <a:solidFill>
                <a:schemeClr val="bg1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46">
            <a:extLst>
              <a:ext uri="{FF2B5EF4-FFF2-40B4-BE49-F238E27FC236}">
                <a16:creationId xmlns:a16="http://schemas.microsoft.com/office/drawing/2014/main" id="{5CA8CB78-0C4C-D3E7-5C62-60B31370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74" y="3270420"/>
            <a:ext cx="4344118" cy="20564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6226BD-8B22-5325-7290-5A36338AA9D0}"/>
              </a:ext>
            </a:extLst>
          </p:cNvPr>
          <p:cNvSpPr/>
          <p:nvPr/>
        </p:nvSpPr>
        <p:spPr>
          <a:xfrm>
            <a:off x="4886960" y="1056640"/>
            <a:ext cx="7019952" cy="500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ts val="2300"/>
              </a:lnSpc>
              <a:spcBef>
                <a:spcPts val="600"/>
              </a:spcBef>
              <a:buClr>
                <a:srgbClr val="024A84"/>
              </a:buClr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61AE"/>
                </a:solidFill>
              </a:rPr>
              <a:t>KEY ELEMENTS TO BE CONSIDERED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0061AE"/>
                </a:solidFill>
                <a:latin typeface="Calibri" pitchFamily="34" charset="0"/>
              </a:rPr>
              <a:t>Tsunami potential inundation area and arrival time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0061AE"/>
                </a:solidFill>
                <a:latin typeface="Calibri" pitchFamily="34" charset="0"/>
              </a:rPr>
              <a:t>Number of people at risk and their characteristics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1AE"/>
                </a:solidFill>
                <a:latin typeface="Calibri" pitchFamily="34" charset="0"/>
              </a:rPr>
              <a:t>Physical data from the community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1AE"/>
                </a:solidFill>
                <a:latin typeface="Calibri" pitchFamily="34" charset="0"/>
              </a:rPr>
              <a:t>Identification of assembly areas</a:t>
            </a:r>
            <a:endParaRPr lang="en-AU" dirty="0">
              <a:solidFill>
                <a:srgbClr val="0061AE"/>
              </a:solidFill>
              <a:latin typeface="Calibri" pitchFamily="34" charset="0"/>
            </a:endParaRPr>
          </a:p>
          <a:p>
            <a:pPr marL="1257300" lvl="2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rgbClr val="0061AE"/>
                </a:solidFill>
                <a:latin typeface="Calibri" pitchFamily="34" charset="0"/>
              </a:rPr>
              <a:t>Accessibility</a:t>
            </a:r>
          </a:p>
          <a:p>
            <a:pPr marL="1257300" lvl="2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rgbClr val="0061AE"/>
                </a:solidFill>
                <a:latin typeface="Calibri" pitchFamily="34" charset="0"/>
              </a:rPr>
              <a:t>Capacity of safe assembly areas</a:t>
            </a:r>
          </a:p>
          <a:p>
            <a:pPr marL="1257300" lvl="2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rgbClr val="0061AE"/>
                </a:solidFill>
                <a:latin typeface="Calibri" pitchFamily="34" charset="0"/>
              </a:rPr>
              <a:t>Optimal physical conditions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0061AE"/>
                </a:solidFill>
                <a:latin typeface="Calibri" pitchFamily="34" charset="0"/>
              </a:rPr>
              <a:t>Identification of optimal evacuation routes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AU" dirty="0">
                <a:solidFill>
                  <a:srgbClr val="0061AE"/>
                </a:solidFill>
                <a:latin typeface="Calibri" pitchFamily="34" charset="0"/>
              </a:rPr>
              <a:t>Design easy to read evacuation maps</a:t>
            </a:r>
          </a:p>
          <a:p>
            <a:pPr marL="800100" lvl="1" indent="-342900">
              <a:lnSpc>
                <a:spcPts val="23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1AE"/>
                </a:solidFill>
                <a:latin typeface="Calibri" pitchFamily="34" charset="0"/>
              </a:rPr>
              <a:t>Participatory process</a:t>
            </a:r>
          </a:p>
          <a:p>
            <a:pPr marL="1200150" lvl="2" indent="-285750">
              <a:lnSpc>
                <a:spcPts val="21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rgbClr val="0061AE"/>
                </a:solidFill>
                <a:latin typeface="Calibri" pitchFamily="34" charset="0"/>
              </a:rPr>
              <a:t>Key local stakeholders / emergency managers</a:t>
            </a:r>
          </a:p>
          <a:p>
            <a:pPr marL="1200150" lvl="2" indent="-285750">
              <a:lnSpc>
                <a:spcPts val="21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rgbClr val="0061AE"/>
                </a:solidFill>
                <a:latin typeface="Calibri" pitchFamily="34" charset="0"/>
              </a:rPr>
              <a:t>Local knowledge</a:t>
            </a:r>
          </a:p>
          <a:p>
            <a:pPr marL="1200150" lvl="2" indent="-285750">
              <a:lnSpc>
                <a:spcPts val="21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AU" sz="1600" dirty="0">
                <a:solidFill>
                  <a:srgbClr val="0061AE"/>
                </a:solidFill>
                <a:latin typeface="Calibri" pitchFamily="34" charset="0"/>
              </a:rPr>
              <a:t>Community involvement</a:t>
            </a:r>
          </a:p>
          <a:p>
            <a:pPr marL="1200150" lvl="2" indent="-285750">
              <a:lnSpc>
                <a:spcPts val="2100"/>
              </a:lnSpc>
              <a:buSzPct val="75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61AE"/>
                </a:solidFill>
                <a:latin typeface="Calibri" pitchFamily="34" charset="0"/>
              </a:rPr>
              <a:t>Usefulness of results through ownership of the evacuation maps</a:t>
            </a:r>
            <a:endParaRPr lang="en-AU" sz="1600" dirty="0">
              <a:solidFill>
                <a:srgbClr val="0061AE"/>
              </a:solidFill>
              <a:latin typeface="Calibri" pitchFamily="34" charset="0"/>
            </a:endParaRPr>
          </a:p>
          <a:p>
            <a:pPr marL="742950" lvl="1" indent="-285750">
              <a:lnSpc>
                <a:spcPts val="2100"/>
              </a:lnSpc>
              <a:buSzPct val="75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61AE"/>
                </a:solidFill>
                <a:latin typeface="Calibri" pitchFamily="34" charset="0"/>
              </a:rPr>
              <a:t>Evacuation plan and maps must be approved by the competent authority that has the mandate to authorize the evacuation.</a:t>
            </a:r>
            <a:endParaRPr lang="en-AU" dirty="0">
              <a:solidFill>
                <a:srgbClr val="0061AE"/>
              </a:solidFill>
              <a:latin typeface="Calibri" pitchFamily="34" charset="0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871063"/>
            <a:ext cx="1717466" cy="6622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9A7551-3BC6-FB01-3AD4-5FFBB67FF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74" y="1738991"/>
            <a:ext cx="4344119" cy="12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39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46802DC-76E4-4DB2-B444-0C83AD4CDA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IOC-UNESCO Tsunami Ready Recognition Programme (TRRP) Workshop</a:t>
            </a:r>
            <a:endParaRPr lang="fr-FR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E103F-C569-40B8-B4E6-EB527A5C76D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7BA581B-4ECB-934B-E90F-10E41A58F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26" y="871063"/>
            <a:ext cx="1717466" cy="6622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F68E20C-46C6-4E5F-E7A7-05D2050C22A9}"/>
              </a:ext>
            </a:extLst>
          </p:cNvPr>
          <p:cNvSpPr txBox="1"/>
          <p:nvPr/>
        </p:nvSpPr>
        <p:spPr>
          <a:xfrm>
            <a:off x="420894" y="961570"/>
            <a:ext cx="70285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+mj-lt"/>
                <a:ea typeface="Calibri" panose="020F0502020204030204" pitchFamily="34" charset="0"/>
              </a:rPr>
              <a:t>PREP-1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. Easily understood tsunami evacuation maps are approved</a:t>
            </a:r>
            <a:endParaRPr lang="es-ES" sz="2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0873C-29BF-9BD8-C937-688B09DCEAAD}"/>
              </a:ext>
            </a:extLst>
          </p:cNvPr>
          <p:cNvSpPr txBox="1"/>
          <p:nvPr/>
        </p:nvSpPr>
        <p:spPr>
          <a:xfrm>
            <a:off x="420893" y="2186957"/>
            <a:ext cx="6151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solidFill>
                  <a:srgbClr val="222222"/>
                </a:solidFill>
                <a:latin typeface="+mj-lt"/>
              </a:rPr>
              <a:t>‘What to do’ </a:t>
            </a:r>
            <a:r>
              <a:rPr lang="en-GB" sz="1800" b="0" i="0" u="none" strike="noStrike" baseline="0" dirty="0">
                <a:solidFill>
                  <a:srgbClr val="22222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GB" sz="1800" b="0" i="0" u="none" strike="noStrike" baseline="0" dirty="0">
                <a:solidFill>
                  <a:srgbClr val="222222"/>
                </a:solidFill>
                <a:latin typeface="+mj-lt"/>
              </a:rPr>
              <a:t>evacuate to a safer place</a:t>
            </a:r>
          </a:p>
          <a:p>
            <a:r>
              <a:rPr lang="en-GB" sz="1800" b="0" i="0" u="none" strike="noStrike" baseline="0" dirty="0">
                <a:solidFill>
                  <a:srgbClr val="222222"/>
                </a:solidFill>
                <a:latin typeface="+mj-lt"/>
              </a:rPr>
              <a:t>‘Where to go’ </a:t>
            </a:r>
            <a:r>
              <a:rPr lang="en-GB" sz="1800" b="0" i="0" u="none" strike="noStrike" baseline="0" dirty="0">
                <a:solidFill>
                  <a:srgbClr val="222222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GB" sz="1800" b="0" i="0" u="none" strike="noStrike" baseline="0" dirty="0">
                <a:solidFill>
                  <a:srgbClr val="222222"/>
                </a:solidFill>
                <a:latin typeface="+mj-lt"/>
              </a:rPr>
              <a:t> is answered using a tsunami evacuation map</a:t>
            </a:r>
            <a:endParaRPr lang="en-GB" dirty="0">
              <a:latin typeface="+mj-lt"/>
            </a:endParaRPr>
          </a:p>
        </p:txBody>
      </p:sp>
      <p:sp>
        <p:nvSpPr>
          <p:cNvPr id="74" name="Rectángulo 34">
            <a:extLst>
              <a:ext uri="{FF2B5EF4-FFF2-40B4-BE49-F238E27FC236}">
                <a16:creationId xmlns:a16="http://schemas.microsoft.com/office/drawing/2014/main" id="{EAA18DD9-8775-32F8-8E62-CFB172988B21}"/>
              </a:ext>
            </a:extLst>
          </p:cNvPr>
          <p:cNvSpPr/>
          <p:nvPr/>
        </p:nvSpPr>
        <p:spPr>
          <a:xfrm>
            <a:off x="420893" y="1410853"/>
            <a:ext cx="6836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DEVELOPING TSUNAMI EVACUATION MAPS. </a:t>
            </a:r>
            <a:r>
              <a:rPr lang="en-US" dirty="0">
                <a:latin typeface="+mj-lt"/>
              </a:rPr>
              <a:t>IOC-UNESCO. 2020. MG - 82</a:t>
            </a:r>
          </a:p>
        </p:txBody>
      </p:sp>
      <p:pic>
        <p:nvPicPr>
          <p:cNvPr id="3076" name="Picture 4" descr="Preparing for community tsunami evacuations: from inundation to evacuation  maps, response plans and exercises">
            <a:extLst>
              <a:ext uri="{FF2B5EF4-FFF2-40B4-BE49-F238E27FC236}">
                <a16:creationId xmlns:a16="http://schemas.microsoft.com/office/drawing/2014/main" id="{A35F2EB3-7E2C-A6CA-6E70-5CF1464F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00" y="1147117"/>
            <a:ext cx="1717467" cy="24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Shape&#10;&#10;Description automatically generated with low confidence">
            <a:extLst>
              <a:ext uri="{FF2B5EF4-FFF2-40B4-BE49-F238E27FC236}">
                <a16:creationId xmlns:a16="http://schemas.microsoft.com/office/drawing/2014/main" id="{41CCBE1E-B4B5-4A36-A4BD-41D0646E27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7877">
            <a:off x="7020101" y="1083392"/>
            <a:ext cx="653758" cy="65375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20BCFDF-9F6E-6C4B-3EC9-DAF6A9A987CE}"/>
              </a:ext>
            </a:extLst>
          </p:cNvPr>
          <p:cNvGrpSpPr/>
          <p:nvPr/>
        </p:nvGrpSpPr>
        <p:grpSpPr>
          <a:xfrm>
            <a:off x="479921" y="3719118"/>
            <a:ext cx="10481811" cy="1551530"/>
            <a:chOff x="1317056" y="3602294"/>
            <a:chExt cx="10481811" cy="155153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C7F35A8-7553-F7FC-CD77-BAFB68B8CE19}"/>
                </a:ext>
              </a:extLst>
            </p:cNvPr>
            <p:cNvGrpSpPr/>
            <p:nvPr/>
          </p:nvGrpSpPr>
          <p:grpSpPr>
            <a:xfrm>
              <a:off x="1317056" y="3919371"/>
              <a:ext cx="10481811" cy="1234453"/>
              <a:chOff x="2818814" y="1476866"/>
              <a:chExt cx="6937039" cy="816981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B9789F3F-B4F4-ED96-A876-A236A221F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18814" y="1476866"/>
                <a:ext cx="6937039" cy="642460"/>
              </a:xfrm>
              <a:prstGeom prst="rect">
                <a:avLst/>
              </a:prstGeom>
            </p:spPr>
          </p:pic>
          <p:sp>
            <p:nvSpPr>
              <p:cNvPr id="76" name="Rectángulo 34">
                <a:extLst>
                  <a:ext uri="{FF2B5EF4-FFF2-40B4-BE49-F238E27FC236}">
                    <a16:creationId xmlns:a16="http://schemas.microsoft.com/office/drawing/2014/main" id="{26F7D775-9536-F116-8DBA-D938F657EDEE}"/>
                  </a:ext>
                </a:extLst>
              </p:cNvPr>
              <p:cNvSpPr/>
              <p:nvPr/>
            </p:nvSpPr>
            <p:spPr>
              <a:xfrm>
                <a:off x="2838987" y="2078403"/>
                <a:ext cx="230726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" i="1" dirty="0"/>
                  <a:t>Source</a:t>
                </a:r>
                <a:r>
                  <a:rPr lang="en-US" sz="800" dirty="0"/>
                  <a:t>: IOC-UNESCO. 2020. Manual and Guides 82.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F73836E-B5E3-ABCA-EEBB-EF7003DC9793}"/>
                </a:ext>
              </a:extLst>
            </p:cNvPr>
            <p:cNvSpPr txBox="1"/>
            <p:nvPr/>
          </p:nvSpPr>
          <p:spPr>
            <a:xfrm>
              <a:off x="1347538" y="3602294"/>
              <a:ext cx="7503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GB" sz="1800" b="0" i="0" u="none" strike="noStrike" baseline="0" dirty="0">
                  <a:solidFill>
                    <a:srgbClr val="222222"/>
                  </a:solidFill>
                  <a:latin typeface="+mj-lt"/>
                </a:rPr>
                <a:t>STEPS</a:t>
              </a:r>
              <a:endParaRPr lang="en-GB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2248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8" ma:contentTypeDescription="Crée un document." ma:contentTypeScope="" ma:versionID="18587aef54fb18cd171ab9a3b2dae106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0523580dee4a24c8fce9c263b446bf3a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b799ec2-212c-48b5-b7ff-d14ec6cbce2b">
      <UserInfo>
        <DisplayName>Hosagrahar, Jyoti</DisplayName>
        <AccountId>19</AccountId>
        <AccountType/>
      </UserInfo>
      <UserInfo>
        <DisplayName>Mohammad, Raheel</DisplayName>
        <AccountId>20</AccountId>
        <AccountType/>
      </UserInfo>
    </SharedWithUsers>
    <TaxCatchAll xmlns="5b799ec2-212c-48b5-b7ff-d14ec6cbce2b" xsi:nil="true"/>
    <_Flow_SignoffStatus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29E140-4202-49FB-A08E-3710CA2F3A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CBBB1A-DB76-4CC3-999E-60E8823E7863}"/>
</file>

<file path=customXml/itemProps3.xml><?xml version="1.0" encoding="utf-8"?>
<ds:datastoreItem xmlns:ds="http://schemas.openxmlformats.org/officeDocument/2006/customXml" ds:itemID="{46A62075-B3C9-4A3A-AE06-3BDCC332E1EB}">
  <ds:schemaRefs>
    <ds:schemaRef ds:uri="http://schemas.openxmlformats.org/package/2006/metadata/core-properties"/>
    <ds:schemaRef ds:uri="http://schemas.microsoft.com/office/2006/documentManagement/types"/>
    <ds:schemaRef ds:uri="4f1b3885-7e45-4972-9ad6-ae2e248e21d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59f4e87f-a7cf-4515-bab7-a1fc928e5fae"/>
    <ds:schemaRef ds:uri="http://www.w3.org/XML/1998/namespace"/>
    <ds:schemaRef ds:uri="http://purl.org/dc/dcmitype/"/>
    <ds:schemaRef ds:uri="5b799ec2-212c-48b5-b7ff-d14ec6cbce2b"/>
    <ds:schemaRef ds:uri="f8ef70f3-4e3d-42be-bd40-fbc1cacc151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5801</TotalTime>
  <Words>1154</Words>
  <Application>Microsoft Office PowerPoint</Application>
  <PresentationFormat>Widescreen</PresentationFormat>
  <Paragraphs>175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Fira Sans Extra Condensed</vt:lpstr>
      <vt:lpstr>Myriad Pro</vt:lpstr>
      <vt:lpstr>Wingdings</vt:lpstr>
      <vt:lpstr>Thème Office</vt:lpstr>
      <vt:lpstr>PowerPoint Presentation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IOC-UNESCO Tsunami Ready Recognition Programme (TRRP) Workshop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 W</dc:creator>
  <cp:lastModifiedBy>Aguirre Ayerbe, Ignacio</cp:lastModifiedBy>
  <cp:revision>244</cp:revision>
  <dcterms:created xsi:type="dcterms:W3CDTF">2019-03-22T15:49:46Z</dcterms:created>
  <dcterms:modified xsi:type="dcterms:W3CDTF">2023-02-16T08:25:13Z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_dlc_DocIdItemGuid">
    <vt:lpwstr>5c46f521-d66a-48f2-b4d3-7dd05baf4502</vt:lpwstr>
  </property>
  <property fmtid="{D5CDD505-2E9C-101B-9397-08002B2CF9AE}" pid="4" name="MediaServiceImageTags">
    <vt:lpwstr/>
  </property>
</Properties>
</file>