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15"/>
  </p:notesMasterIdLst>
  <p:handoutMasterIdLst>
    <p:handoutMasterId r:id="rId16"/>
  </p:handoutMasterIdLst>
  <p:sldIdLst>
    <p:sldId id="337" r:id="rId5"/>
    <p:sldId id="653" r:id="rId6"/>
    <p:sldId id="656" r:id="rId7"/>
    <p:sldId id="654" r:id="rId8"/>
    <p:sldId id="661" r:id="rId9"/>
    <p:sldId id="657" r:id="rId10"/>
    <p:sldId id="655" r:id="rId11"/>
    <p:sldId id="662" r:id="rId12"/>
    <p:sldId id="663" r:id="rId13"/>
    <p:sldId id="33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  <p:cmAuthor id="2" name="Alwazzan, Lateefah" initials="AL" lastIdx="4" clrIdx="1">
    <p:extLst>
      <p:ext uri="{19B8F6BF-5375-455C-9EA6-DF929625EA0E}">
        <p15:presenceInfo xmlns:p15="http://schemas.microsoft.com/office/powerpoint/2012/main" userId="Alwazzan, Lateef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2FC"/>
    <a:srgbClr val="C2A3F9"/>
    <a:srgbClr val="44546A"/>
    <a:srgbClr val="FFDAC4"/>
    <a:srgbClr val="FFC4A0"/>
    <a:srgbClr val="FDAE7D"/>
    <a:srgbClr val="F8985B"/>
    <a:srgbClr val="F28138"/>
    <a:srgbClr val="FFFFFF"/>
    <a:srgbClr val="EB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77FDD-C5CD-EA63-8834-C6ABCE438122}" v="45" dt="2023-02-02T09:47:26.874"/>
    <p1510:client id="{93658451-592C-684C-8E60-634D1E904A44}" v="43" dt="2023-02-02T10:25:38.536"/>
    <p1510:client id="{DA2377A1-62A5-6745-ABD6-88C051C65970}" v="21" dt="2023-02-02T14:49:03.982"/>
    <p1510:client id="{DAA7E136-6B4B-7128-FE67-49072A90D56D}" v="5" dt="2023-02-02T13:47:45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726"/>
      </p:cViewPr>
      <p:guideLst>
        <p:guide orient="horz" pos="2137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220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29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3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54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35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4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29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08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288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4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2066956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  <p:pic>
        <p:nvPicPr>
          <p:cNvPr id="8" name="Picture 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" y="114742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761978" y="6439572"/>
            <a:ext cx="274530" cy="2590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E103F-C569-40B8-B4E6-EB527A5C76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8" y="637193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1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68CC2BC-39A1-40B0-9C32-CC7F4BAE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6501443"/>
            <a:ext cx="1442102" cy="2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3211" y="3597474"/>
            <a:ext cx="614344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/>
              <a:t> 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1756D87-BB67-42D7-A520-52D7763A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" y="5090472"/>
            <a:ext cx="1766576" cy="15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AAA89-3550-4D57-9665-8B50FDED6A04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EEA9CD-AB3D-4FFF-AEBE-D3837F18BD4B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Image with solid fill">
              <a:extLst>
                <a:ext uri="{FF2B5EF4-FFF2-40B4-BE49-F238E27FC236}">
                  <a16:creationId xmlns:a16="http://schemas.microsoft.com/office/drawing/2014/main" id="{3ECD8EFF-FADE-4174-9930-190ADB433F64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/>
              <a:t>Transition Slide Headline</a:t>
            </a:r>
            <a:endParaRPr lang="fr-FR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/>
              <a:t>Additional details</a:t>
            </a:r>
            <a:endParaRPr lang="fr-FR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X.</a:t>
            </a:r>
            <a:endParaRPr lang="fr-FR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896477-89DC-48F1-B790-8030B44E87DB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6C10E5-890C-4A96-9A12-AFA601B5F1E1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8" descr="Image with solid fill">
              <a:extLst>
                <a:ext uri="{FF2B5EF4-FFF2-40B4-BE49-F238E27FC236}">
                  <a16:creationId xmlns:a16="http://schemas.microsoft.com/office/drawing/2014/main" id="{FCEF0978-55F2-4CAE-A7CD-B2AB39D0C66C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DA8A24-DC7C-4287-A90D-0C41109023C4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6D6F5-A89A-4D76-B448-5FEEEE90620A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8" descr="Image with solid fill">
              <a:extLst>
                <a:ext uri="{FF2B5EF4-FFF2-40B4-BE49-F238E27FC236}">
                  <a16:creationId xmlns:a16="http://schemas.microsoft.com/office/drawing/2014/main" id="{AD4C9786-D8F6-4A97-9536-E5B964D10A5D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7B9A45-0EFE-4EAB-A12F-E51E5DA3209B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53913-6539-49D9-ABE8-0BF10562C793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phic 8" descr="Image with solid fill">
              <a:extLst>
                <a:ext uri="{FF2B5EF4-FFF2-40B4-BE49-F238E27FC236}">
                  <a16:creationId xmlns:a16="http://schemas.microsoft.com/office/drawing/2014/main" id="{DB8456C7-22F3-4624-845B-900273AF514A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7" y="1777527"/>
            <a:ext cx="9183979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0077D4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/>
              <a:t>Quotations are commonly printed as a means for inspiration and to invoke philosophical thoughts from the reader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1"/>
            <a:r>
              <a:rPr lang="fr-FR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8" y="5003641"/>
            <a:ext cx="3326669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01900" y="1433374"/>
            <a:ext cx="752029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rgbClr val="0077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4F2E0E2-4723-475E-BE82-BE80A5809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  <p:sldLayoutId id="2147483807" r:id="rId13"/>
    <p:sldLayoutId id="2147483817" r:id="rId14"/>
    <p:sldLayoutId id="2147483816" r:id="rId15"/>
    <p:sldLayoutId id="2147483788" r:id="rId16"/>
    <p:sldLayoutId id="2147483789" r:id="rId17"/>
    <p:sldLayoutId id="2147483782" r:id="rId18"/>
    <p:sldLayoutId id="2147483781" r:id="rId19"/>
    <p:sldLayoutId id="2147483783" r:id="rId20"/>
    <p:sldLayoutId id="214748381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.chang-seng@unesco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36.png"/><Relationship Id="rId4" Type="http://schemas.openxmlformats.org/officeDocument/2006/relationships/hyperlink" Target="http://www.ioc-tsunami.org/index.php?option=com_content&amp;view=article&amp;id=506&amp;Itemid=418&amp;lang=e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13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1D2D0B-C669-4ED7-B1A7-CB10703DB33E}"/>
              </a:ext>
            </a:extLst>
          </p:cNvPr>
          <p:cNvSpPr/>
          <p:nvPr/>
        </p:nvSpPr>
        <p:spPr>
          <a:xfrm>
            <a:off x="-35956" y="4776877"/>
            <a:ext cx="12255498" cy="217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396C18-B3DE-4DFF-835F-503D0315F11E}"/>
              </a:ext>
            </a:extLst>
          </p:cNvPr>
          <p:cNvSpPr txBox="1">
            <a:spLocks/>
          </p:cNvSpPr>
          <p:nvPr/>
        </p:nvSpPr>
        <p:spPr>
          <a:xfrm>
            <a:off x="2492887" y="3389309"/>
            <a:ext cx="7674400" cy="11628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62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6EE21-D3B5-DAF9-E4BA-14FEE30C40DE}"/>
              </a:ext>
            </a:extLst>
          </p:cNvPr>
          <p:cNvSpPr txBox="1"/>
          <p:nvPr/>
        </p:nvSpPr>
        <p:spPr>
          <a:xfrm>
            <a:off x="1542472" y="778859"/>
            <a:ext cx="9107055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FR" sz="24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Prep-2: Tsunami Information Including Signage is Publicly Displayed</a:t>
            </a:r>
            <a:endParaRPr lang="en-US" sz="28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algn="ctr"/>
            <a:r>
              <a:rPr lang="en-US" sz="2400" b="1" dirty="0"/>
              <a:t>Dr. </a:t>
            </a:r>
            <a:r>
              <a:rPr lang="en-US" sz="2400" b="1" dirty="0" err="1"/>
              <a:t>Musavver</a:t>
            </a:r>
            <a:r>
              <a:rPr lang="en-US" sz="2400" b="1" dirty="0"/>
              <a:t> Didem </a:t>
            </a:r>
            <a:r>
              <a:rPr lang="en-US" sz="2400" b="1" dirty="0" smtClean="0"/>
              <a:t>CAMBAZ, </a:t>
            </a:r>
            <a:r>
              <a:rPr lang="en-US" sz="2400" b="1" dirty="0" smtClean="0">
                <a:cs typeface="Calibri"/>
              </a:rPr>
              <a:t>Prof. Dr. Haluk ÖZENER</a:t>
            </a:r>
            <a:endParaRPr lang="fr-FR" sz="2400" b="1" dirty="0">
              <a:cs typeface="Calibri"/>
            </a:endParaRPr>
          </a:p>
          <a:p>
            <a:pPr algn="ctr"/>
            <a:r>
              <a:rPr lang="tr-TR" sz="1600" b="1" dirty="0">
                <a:solidFill>
                  <a:schemeClr val="bg1"/>
                </a:solidFill>
                <a:cs typeface="Calibri"/>
              </a:rPr>
              <a:t>Kandilli </a:t>
            </a:r>
            <a:r>
              <a:rPr lang="tr-TR" sz="1600" b="1" dirty="0" err="1">
                <a:solidFill>
                  <a:schemeClr val="bg1"/>
                </a:solidFill>
                <a:cs typeface="Calibri"/>
              </a:rPr>
              <a:t>Observatory</a:t>
            </a:r>
            <a:r>
              <a:rPr lang="tr-TR" sz="1600" b="1" dirty="0">
                <a:solidFill>
                  <a:schemeClr val="bg1"/>
                </a:solidFill>
                <a:cs typeface="Calibri"/>
              </a:rPr>
              <a:t> </a:t>
            </a:r>
            <a:r>
              <a:rPr lang="tr-TR" sz="1600" b="1" dirty="0" err="1">
                <a:solidFill>
                  <a:schemeClr val="bg1"/>
                </a:solidFill>
                <a:cs typeface="Calibri"/>
              </a:rPr>
              <a:t>and</a:t>
            </a:r>
            <a:r>
              <a:rPr lang="tr-TR" sz="1600" b="1" dirty="0">
                <a:solidFill>
                  <a:schemeClr val="bg1"/>
                </a:solidFill>
                <a:cs typeface="Calibri"/>
              </a:rPr>
              <a:t> </a:t>
            </a:r>
            <a:r>
              <a:rPr lang="tr-TR" sz="1600" b="1" dirty="0" err="1">
                <a:solidFill>
                  <a:schemeClr val="bg1"/>
                </a:solidFill>
                <a:cs typeface="Calibri"/>
              </a:rPr>
              <a:t>Earthquake</a:t>
            </a:r>
            <a:r>
              <a:rPr lang="tr-TR" sz="1600" b="1" dirty="0">
                <a:solidFill>
                  <a:schemeClr val="bg1"/>
                </a:solidFill>
                <a:cs typeface="Calibri"/>
              </a:rPr>
              <a:t> Research </a:t>
            </a:r>
            <a:r>
              <a:rPr lang="tr-TR" sz="1600" b="1" dirty="0" err="1">
                <a:solidFill>
                  <a:schemeClr val="bg1"/>
                </a:solidFill>
                <a:cs typeface="Calibri"/>
              </a:rPr>
              <a:t>Institute</a:t>
            </a:r>
            <a:r>
              <a:rPr lang="tr-TR" sz="1600" b="1" dirty="0">
                <a:solidFill>
                  <a:schemeClr val="bg1"/>
                </a:solidFill>
                <a:cs typeface="Calibri"/>
              </a:rPr>
              <a:t> (Türkiye)</a:t>
            </a: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CE88A-281C-5787-3070-B40D2C84F4A3}"/>
              </a:ext>
            </a:extLst>
          </p:cNvPr>
          <p:cNvSpPr txBox="1"/>
          <p:nvPr/>
        </p:nvSpPr>
        <p:spPr>
          <a:xfrm>
            <a:off x="4721731" y="3709194"/>
            <a:ext cx="747026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effectLst/>
                <a:latin typeface="Calibri"/>
                <a:ea typeface="DengXian"/>
                <a:cs typeface="Calibri"/>
              </a:rPr>
              <a:t>IOC-UNESCO EU DG ECHO </a:t>
            </a:r>
            <a:r>
              <a:rPr lang="en-US" sz="1600" b="1" err="1">
                <a:effectLst/>
                <a:latin typeface="Calibri"/>
                <a:ea typeface="DengXian"/>
                <a:cs typeface="Calibri"/>
              </a:rPr>
              <a:t>CoastWAVE</a:t>
            </a:r>
            <a:r>
              <a:rPr lang="en-US" sz="1600" b="1">
                <a:effectLst/>
                <a:latin typeface="Calibri"/>
                <a:ea typeface="DengXian"/>
                <a:cs typeface="Calibri"/>
              </a:rPr>
              <a:t> Project</a:t>
            </a:r>
          </a:p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effectLst/>
                <a:latin typeface="Calibri"/>
                <a:ea typeface="DengXian"/>
                <a:cs typeface="Calibri"/>
              </a:rPr>
              <a:t>IOC-UNESCO Tsunami Ready Recognition Programme (TRRP) Workshop</a:t>
            </a:r>
          </a:p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effectLst/>
                <a:latin typeface="Calibri"/>
                <a:ea typeface="DengXian"/>
                <a:cs typeface="Calibri"/>
              </a:rPr>
              <a:t>Online, February 16-17, 2023</a:t>
            </a:r>
            <a:endParaRPr lang="en-US" sz="1600" b="1">
              <a:latin typeface="Calibri"/>
              <a:ea typeface="DengXian"/>
              <a:cs typeface="Calibri"/>
            </a:endParaRPr>
          </a:p>
        </p:txBody>
      </p:sp>
      <p:pic>
        <p:nvPicPr>
          <p:cNvPr id="1027" name="officeArt object" descr="Image">
            <a:extLst>
              <a:ext uri="{FF2B5EF4-FFF2-40B4-BE49-F238E27FC236}">
                <a16:creationId xmlns:a16="http://schemas.microsoft.com/office/drawing/2014/main" id="{59350213-FF33-CF25-DE06-1FDF1014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79" y="5172501"/>
            <a:ext cx="1049044" cy="11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id="{FD65AF10-A667-AC1B-8A76-2101595A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44" y="5272151"/>
            <a:ext cx="1076414" cy="100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4" descr="A picture containing text, orange, room, gambling house&#10;&#10;Description automatically generated">
            <a:extLst>
              <a:ext uri="{FF2B5EF4-FFF2-40B4-BE49-F238E27FC236}">
                <a16:creationId xmlns:a16="http://schemas.microsoft.com/office/drawing/2014/main" id="{653F60B1-6A95-C0EF-7142-831FA9BD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29" y="5219522"/>
            <a:ext cx="855584" cy="85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" descr="Diagram&#10;&#10;Description automatically generated">
            <a:extLst>
              <a:ext uri="{FF2B5EF4-FFF2-40B4-BE49-F238E27FC236}">
                <a16:creationId xmlns:a16="http://schemas.microsoft.com/office/drawing/2014/main" id="{BEAEAE5F-17D4-E9AE-BBD0-A1DC59F0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50" y="5164898"/>
            <a:ext cx="1055896" cy="9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715A5C8-B8A6-35ED-FE97-ED4465440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532" y="5209061"/>
            <a:ext cx="1064425" cy="985579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4B9865D-C8BD-2305-A2A6-DDC3BEED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565" y="5209062"/>
            <a:ext cx="1512028" cy="9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A2FC7E5-F969-80BA-6065-40AD5E2826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0895" y="5284105"/>
            <a:ext cx="1614070" cy="7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1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006B805E-C165-422B-A729-CCAC88263F04}"/>
              </a:ext>
            </a:extLst>
          </p:cNvPr>
          <p:cNvSpPr txBox="1">
            <a:spLocks/>
          </p:cNvSpPr>
          <p:nvPr/>
        </p:nvSpPr>
        <p:spPr>
          <a:xfrm>
            <a:off x="3067420" y="3577213"/>
            <a:ext cx="605715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000" b="1">
                <a:solidFill>
                  <a:schemeClr val="tx1"/>
                </a:solidFill>
              </a:rPr>
              <a:t>UNESCO</a:t>
            </a:r>
          </a:p>
          <a:p>
            <a:pPr algn="ctr">
              <a:spcBef>
                <a:spcPts val="0"/>
              </a:spcBef>
            </a:pPr>
            <a:r>
              <a:rPr lang="fr-FR" sz="2000" b="1" err="1">
                <a:solidFill>
                  <a:schemeClr val="tx1"/>
                </a:solidFill>
              </a:rPr>
              <a:t>Intergovernmental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fr-FR" sz="2000" b="1" err="1">
                <a:solidFill>
                  <a:schemeClr val="tx1"/>
                </a:solidFill>
              </a:rPr>
              <a:t>Oceanographic</a:t>
            </a:r>
            <a:r>
              <a:rPr lang="fr-FR" sz="2000" b="1">
                <a:solidFill>
                  <a:schemeClr val="tx1"/>
                </a:solidFill>
              </a:rPr>
              <a:t> Commission (IOC)</a:t>
            </a:r>
            <a:endParaRPr lang="en-GB" sz="2000" b="1" kern="1000">
              <a:solidFill>
                <a:schemeClr val="tx1"/>
              </a:solidFill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81FADB3-AC87-46F2-AA7F-8CBD7321AF26}"/>
              </a:ext>
            </a:extLst>
          </p:cNvPr>
          <p:cNvSpPr txBox="1">
            <a:spLocks/>
          </p:cNvSpPr>
          <p:nvPr/>
        </p:nvSpPr>
        <p:spPr>
          <a:xfrm>
            <a:off x="4398568" y="4666849"/>
            <a:ext cx="3394862" cy="13901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b="1">
                <a:solidFill>
                  <a:schemeClr val="tx1"/>
                </a:solidFill>
                <a:effectLst/>
                <a:ea typeface="DengXian" panose="02010600030101010101" pitchFamily="2" charset="-122"/>
              </a:rPr>
              <a:t>IOC-UNESCO DG ECHO </a:t>
            </a:r>
            <a:r>
              <a:rPr lang="fr-FR" sz="1400" b="1" err="1">
                <a:solidFill>
                  <a:schemeClr val="tx1"/>
                </a:solidFill>
              </a:rPr>
              <a:t>CoastWAVE</a:t>
            </a:r>
            <a:r>
              <a:rPr lang="fr-FR" sz="1400" b="1">
                <a:solidFill>
                  <a:schemeClr val="tx1"/>
                </a:solidFill>
              </a:rPr>
              <a:t> </a:t>
            </a:r>
            <a:r>
              <a:rPr lang="fr-FR" sz="1400" b="1" err="1">
                <a:solidFill>
                  <a:schemeClr val="tx1"/>
                </a:solidFill>
              </a:rPr>
              <a:t>project</a:t>
            </a:r>
            <a:endParaRPr lang="en-GB" sz="1400" b="1" kern="100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1400"/>
              </a:spcAft>
            </a:pPr>
            <a:r>
              <a:rPr lang="fr-FR" sz="1200">
                <a:solidFill>
                  <a:schemeClr val="tx1"/>
                </a:solidFill>
              </a:rPr>
              <a:t>UNESCO IOC Sector</a:t>
            </a:r>
            <a:r>
              <a:rPr lang="en-US" sz="1200">
                <a:solidFill>
                  <a:srgbClr val="000000"/>
                </a:solidFill>
              </a:rPr>
              <a:t/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Tsunami Unit </a:t>
            </a:r>
          </a:p>
          <a:p>
            <a:pPr algn="ctr">
              <a:spcBef>
                <a:spcPts val="0"/>
              </a:spcBef>
              <a:spcAft>
                <a:spcPts val="1400"/>
              </a:spcAft>
            </a:pPr>
            <a:r>
              <a:rPr lang="en-US" sz="1200">
                <a:solidFill>
                  <a:srgbClr val="000000"/>
                </a:solidFill>
                <a:hlinkClick r:id="rId3"/>
              </a:rPr>
              <a:t>d.chang-seng@unesco.org</a:t>
            </a:r>
            <a:r>
              <a:rPr lang="en-US" sz="1200">
                <a:solidFill>
                  <a:srgbClr val="000000"/>
                </a:solidFill>
              </a:rPr>
              <a:t>  </a:t>
            </a:r>
            <a:endParaRPr lang="en-GB" sz="1200"/>
          </a:p>
          <a:p>
            <a:pPr algn="ctr">
              <a:spcBef>
                <a:spcPts val="600"/>
              </a:spcBef>
            </a:pPr>
            <a:r>
              <a:rPr lang="en-GB" sz="1200" b="1">
                <a:solidFill>
                  <a:schemeClr val="tx1"/>
                </a:solidFill>
                <a:hlinkClick r:id="rId4"/>
              </a:rPr>
              <a:t>CoastWAVE project website</a:t>
            </a:r>
            <a:r>
              <a:rPr lang="en-GB" sz="1200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74F160ED-CB77-9450-3389-CFF10858B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984" y="5161980"/>
            <a:ext cx="1431188" cy="133062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438BE1F-0350-46E5-9E86-AC976EE30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2518" y="5319346"/>
            <a:ext cx="2117233" cy="9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7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00593239-3E90-374B-6280-04D3E0756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506" y="880075"/>
            <a:ext cx="740735" cy="687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2" y="813076"/>
            <a:ext cx="6385811" cy="3471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95" y="4284973"/>
            <a:ext cx="6238905" cy="1590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298" y="6018021"/>
            <a:ext cx="2076450" cy="257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868" y="1683379"/>
            <a:ext cx="4103810" cy="41038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16653" y="6057239"/>
            <a:ext cx="47273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/>
              <a:t>http://itic.ioc-unesco.org/index.php?option=com_content&amp;view=article&amp;id=1645&amp;Itemid=2322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DA2FC7E5-F969-80BA-6065-40AD5E2826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9240" y="958362"/>
            <a:ext cx="1104992" cy="4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0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46" y="1237538"/>
            <a:ext cx="6366088" cy="4449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94" y="1029942"/>
            <a:ext cx="3404258" cy="49582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29618" y="5947583"/>
            <a:ext cx="7917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https://depremzemin.ibb.istanbul/guncelcalismalarimiz/#le-tsunam-blg-ktapiklari</a:t>
            </a:r>
          </a:p>
        </p:txBody>
      </p:sp>
      <p:pic>
        <p:nvPicPr>
          <p:cNvPr id="8" name="Image 4">
            <a:extLst>
              <a:ext uri="{FF2B5EF4-FFF2-40B4-BE49-F238E27FC236}">
                <a16:creationId xmlns:a16="http://schemas.microsoft.com/office/drawing/2014/main" id="{00593239-3E90-374B-6280-04D3E0756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506" y="880075"/>
            <a:ext cx="740735" cy="68779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A2FC7E5-F969-80BA-6065-40AD5E282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240" y="958362"/>
            <a:ext cx="1104992" cy="4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6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485" y="972048"/>
            <a:ext cx="5675123" cy="51408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sz="1800" b="0" dirty="0" smtClean="0"/>
          </a:p>
          <a:p>
            <a:pPr>
              <a:lnSpc>
                <a:spcPct val="150000"/>
              </a:lnSpc>
            </a:pPr>
            <a:r>
              <a:rPr lang="en-GB" sz="1800" i="1" dirty="0" smtClean="0"/>
              <a:t>Installation of Tsunami Boards and Signage;</a:t>
            </a:r>
          </a:p>
          <a:p>
            <a:pPr>
              <a:lnSpc>
                <a:spcPct val="150000"/>
              </a:lnSpc>
            </a:pPr>
            <a:r>
              <a:rPr lang="en-GB" sz="1800" b="0" dirty="0" smtClean="0"/>
              <a:t>Determination of the road properties,</a:t>
            </a:r>
          </a:p>
          <a:p>
            <a:pPr>
              <a:lnSpc>
                <a:spcPct val="150000"/>
              </a:lnSpc>
            </a:pPr>
            <a:r>
              <a:rPr lang="en-GB" sz="1800" b="0" dirty="0" smtClean="0"/>
              <a:t>Determination of the width of the roads,</a:t>
            </a:r>
          </a:p>
          <a:p>
            <a:pPr>
              <a:lnSpc>
                <a:spcPct val="150000"/>
              </a:lnSpc>
            </a:pPr>
            <a:r>
              <a:rPr lang="en-GB" sz="1800" b="0" dirty="0" smtClean="0"/>
              <a:t>Population of the district,</a:t>
            </a:r>
          </a:p>
          <a:p>
            <a:pPr>
              <a:lnSpc>
                <a:spcPct val="150000"/>
              </a:lnSpc>
            </a:pPr>
            <a:r>
              <a:rPr lang="en-GB" sz="1800" b="0" dirty="0" smtClean="0"/>
              <a:t>Density and the quality </a:t>
            </a:r>
            <a:r>
              <a:rPr lang="en-GB" sz="1800" b="0" dirty="0"/>
              <a:t>of the </a:t>
            </a:r>
            <a:r>
              <a:rPr lang="en-GB" sz="1800" b="0" dirty="0" smtClean="0"/>
              <a:t>buildings in the district,</a:t>
            </a:r>
            <a:endParaRPr lang="en-GB" sz="1800" b="0" dirty="0"/>
          </a:p>
          <a:p>
            <a:pPr>
              <a:lnSpc>
                <a:spcPct val="150000"/>
              </a:lnSpc>
            </a:pPr>
            <a:r>
              <a:rPr lang="en-GB" sz="1800" b="0" dirty="0" smtClean="0"/>
              <a:t> Soil condition in the district,</a:t>
            </a:r>
          </a:p>
          <a:p>
            <a:pPr>
              <a:lnSpc>
                <a:spcPct val="150000"/>
              </a:lnSpc>
            </a:pPr>
            <a:r>
              <a:rPr lang="en-GB" sz="1800" b="0" dirty="0" smtClean="0"/>
              <a:t>Alternative roads…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2" descr="levha_pano_rota_bil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59" y="1020618"/>
            <a:ext cx="4694328" cy="456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2975" y="5716700"/>
            <a:ext cx="484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Evacuation Route to the Tsunami Safe Zone (IMM)</a:t>
            </a:r>
          </a:p>
        </p:txBody>
      </p:sp>
      <p:pic>
        <p:nvPicPr>
          <p:cNvPr id="11" name="Image 4">
            <a:extLst>
              <a:ext uri="{FF2B5EF4-FFF2-40B4-BE49-F238E27FC236}">
                <a16:creationId xmlns:a16="http://schemas.microsoft.com/office/drawing/2014/main" id="{00593239-3E90-374B-6280-04D3E0756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506" y="880075"/>
            <a:ext cx="740735" cy="68779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A2FC7E5-F969-80BA-6065-40AD5E282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240" y="958362"/>
            <a:ext cx="1104992" cy="4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6" y="964623"/>
            <a:ext cx="2019731" cy="269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91" y="964622"/>
            <a:ext cx="1559927" cy="2692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3"/>
          <a:stretch/>
        </p:blipFill>
        <p:spPr>
          <a:xfrm>
            <a:off x="4448541" y="949908"/>
            <a:ext cx="1759219" cy="2707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83" y="949907"/>
            <a:ext cx="1523075" cy="2707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6" y="3976862"/>
            <a:ext cx="3081205" cy="2099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" b="16872"/>
          <a:stretch/>
        </p:blipFill>
        <p:spPr>
          <a:xfrm>
            <a:off x="8205477" y="994255"/>
            <a:ext cx="1539062" cy="2707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37477" t="15795" r="39108" b="63448"/>
          <a:stretch/>
        </p:blipFill>
        <p:spPr>
          <a:xfrm>
            <a:off x="3344014" y="3962753"/>
            <a:ext cx="3556739" cy="21061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79255" y="1699920"/>
            <a:ext cx="2276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Tsunami Information Board and Tsunami Evacuation Route signage in </a:t>
            </a:r>
            <a:r>
              <a:rPr lang="en-US" sz="1200" dirty="0" smtClean="0"/>
              <a:t>Istanbul:</a:t>
            </a:r>
          </a:p>
          <a:p>
            <a:r>
              <a:rPr lang="en-US" sz="1200" dirty="0" smtClean="0"/>
              <a:t>130/130 information board, (%100 completed)</a:t>
            </a:r>
          </a:p>
          <a:p>
            <a:r>
              <a:rPr lang="en-US" sz="1200" dirty="0" smtClean="0"/>
              <a:t>437/640 signage </a:t>
            </a:r>
          </a:p>
          <a:p>
            <a:r>
              <a:rPr lang="en-US" sz="1200" dirty="0" smtClean="0"/>
              <a:t>(%68 completed)</a:t>
            </a:r>
            <a:endParaRPr lang="en-US" sz="1200" dirty="0"/>
          </a:p>
          <a:p>
            <a:r>
              <a:rPr lang="en-US" sz="1200" dirty="0" smtClean="0"/>
              <a:t>installed by</a:t>
            </a:r>
          </a:p>
          <a:p>
            <a:r>
              <a:rPr lang="en-US" sz="1200" b="1" i="1" dirty="0" smtClean="0"/>
              <a:t>Istanbul Metropolitan Municipality,  IMM</a:t>
            </a:r>
          </a:p>
          <a:p>
            <a:endParaRPr lang="en-US" b="1" i="1" dirty="0" smtClean="0"/>
          </a:p>
          <a:p>
            <a:r>
              <a:rPr lang="en-US" sz="1100" i="1" dirty="0" smtClean="0"/>
              <a:t>(</a:t>
            </a:r>
            <a:r>
              <a:rPr lang="tr-TR" sz="1100" i="1" dirty="0" smtClean="0"/>
              <a:t>https</a:t>
            </a:r>
            <a:r>
              <a:rPr lang="tr-TR" sz="1100" i="1" dirty="0"/>
              <a:t>://</a:t>
            </a:r>
            <a:r>
              <a:rPr lang="tr-TR" sz="1100" i="1" dirty="0" smtClean="0"/>
              <a:t>twitter.com/kemald_deprem/status/1584432000160919553</a:t>
            </a:r>
            <a:r>
              <a:rPr lang="en-US" sz="1100" i="1" dirty="0" smtClean="0"/>
              <a:t>)</a:t>
            </a:r>
            <a:endParaRPr lang="tr-TR" sz="1100" i="1" dirty="0"/>
          </a:p>
        </p:txBody>
      </p:sp>
      <p:pic>
        <p:nvPicPr>
          <p:cNvPr id="15" name="Picture 1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78" y="5384661"/>
            <a:ext cx="2559578" cy="62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155" y="4004890"/>
            <a:ext cx="1003932" cy="115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19" y="4022847"/>
            <a:ext cx="1296678" cy="1118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7" b="35446"/>
          <a:stretch/>
        </p:blipFill>
        <p:spPr>
          <a:xfrm>
            <a:off x="9785222" y="4735402"/>
            <a:ext cx="2406778" cy="1556736"/>
          </a:xfrm>
          <a:prstGeom prst="rect">
            <a:avLst/>
          </a:prstGeom>
        </p:spPr>
      </p:pic>
      <p:pic>
        <p:nvPicPr>
          <p:cNvPr id="19" name="Image 4">
            <a:extLst>
              <a:ext uri="{FF2B5EF4-FFF2-40B4-BE49-F238E27FC236}">
                <a16:creationId xmlns:a16="http://schemas.microsoft.com/office/drawing/2014/main" id="{00593239-3E90-374B-6280-04D3E07563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28506" y="880075"/>
            <a:ext cx="740735" cy="687794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DA2FC7E5-F969-80BA-6065-40AD5E2826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69240" y="958362"/>
            <a:ext cx="1104992" cy="4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4" y="1068639"/>
            <a:ext cx="7426742" cy="4951161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00593239-3E90-374B-6280-04D3E0756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506" y="880075"/>
            <a:ext cx="740735" cy="687794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A2FC7E5-F969-80BA-6065-40AD5E282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240" y="958362"/>
            <a:ext cx="1104992" cy="4871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4569" y="2438519"/>
            <a:ext cx="36024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/>
              <a:t>Tsunami signs are designed by considering UNESCO ITIC Standards and National signage standards.</a:t>
            </a:r>
          </a:p>
          <a:p>
            <a:pPr algn="just"/>
            <a:endParaRPr lang="en-US" b="1" i="1" dirty="0"/>
          </a:p>
          <a:p>
            <a:pPr algn="just"/>
            <a:r>
              <a:rPr lang="en-US" b="1" i="1" dirty="0" smtClean="0"/>
              <a:t>Recognition and better understanding of general public is also considered in collaboration with IMM.</a:t>
            </a:r>
            <a:endParaRPr lang="en-US" dirty="0"/>
          </a:p>
          <a:p>
            <a:r>
              <a:rPr lang="en-US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977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t="7958" r="23799" b="6596"/>
          <a:stretch/>
        </p:blipFill>
        <p:spPr>
          <a:xfrm>
            <a:off x="174172" y="1712723"/>
            <a:ext cx="2438100" cy="1861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8406" y="1727275"/>
            <a:ext cx="88326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Problems &amp; Results:</a:t>
            </a:r>
          </a:p>
          <a:p>
            <a:endParaRPr lang="en-US" dirty="0"/>
          </a:p>
          <a:p>
            <a:pPr algn="just"/>
            <a:r>
              <a:rPr lang="en-US" dirty="0" smtClean="0"/>
              <a:t>Many problems solved with the collaboration of IMM with UKOME (Directorate General of Transportation and Coordination )</a:t>
            </a:r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i</a:t>
            </a:r>
            <a:r>
              <a:rPr lang="en-US" dirty="0" smtClean="0"/>
              <a:t>. Objections to the installation of the signage at </a:t>
            </a:r>
            <a:r>
              <a:rPr lang="en-US" dirty="0" err="1" smtClean="0"/>
              <a:t>Büyükada</a:t>
            </a:r>
            <a:r>
              <a:rPr lang="en-US" dirty="0" smtClean="0"/>
              <a:t> district solved by UKOME.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ii. Infrastructure problems during the installation of signage at </a:t>
            </a:r>
            <a:r>
              <a:rPr lang="en-US" dirty="0" err="1" smtClean="0"/>
              <a:t>Beylerbeyi</a:t>
            </a:r>
            <a:r>
              <a:rPr lang="en-US" dirty="0" smtClean="0"/>
              <a:t> solved by ISKI.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iii. Installations  cut by the complaints due to the excavation waste. IMM solved the problems by performing some additional landscape design in some regions.</a:t>
            </a:r>
          </a:p>
          <a:p>
            <a:pPr algn="just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5080" r="23321" b="5215"/>
          <a:stretch/>
        </p:blipFill>
        <p:spPr>
          <a:xfrm>
            <a:off x="174172" y="3858653"/>
            <a:ext cx="2438100" cy="1951666"/>
          </a:xfrm>
          <a:prstGeom prst="rect">
            <a:avLst/>
          </a:prstGeom>
        </p:spPr>
      </p:pic>
      <p:pic>
        <p:nvPicPr>
          <p:cNvPr id="11" name="Image 4">
            <a:extLst>
              <a:ext uri="{FF2B5EF4-FFF2-40B4-BE49-F238E27FC236}">
                <a16:creationId xmlns:a16="http://schemas.microsoft.com/office/drawing/2014/main" id="{00593239-3E90-374B-6280-04D3E0756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506" y="880075"/>
            <a:ext cx="740735" cy="68779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A2FC7E5-F969-80BA-6065-40AD5E282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240" y="958362"/>
            <a:ext cx="1104992" cy="4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8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t="7958" r="23799" b="6596"/>
          <a:stretch/>
        </p:blipFill>
        <p:spPr>
          <a:xfrm>
            <a:off x="174172" y="1712723"/>
            <a:ext cx="2438100" cy="1861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8406" y="1727275"/>
            <a:ext cx="88326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Problems &amp; Results (continue…):</a:t>
            </a:r>
          </a:p>
          <a:p>
            <a:endParaRPr lang="en-US" b="1" i="1" dirty="0"/>
          </a:p>
          <a:p>
            <a:r>
              <a:rPr lang="en-US" i="1" dirty="0" smtClean="0"/>
              <a:t>iv. Complaints received from </a:t>
            </a:r>
            <a:r>
              <a:rPr lang="en-US" i="1" dirty="0"/>
              <a:t>the local community during the installation of the </a:t>
            </a:r>
            <a:r>
              <a:rPr lang="en-US" i="1" dirty="0" smtClean="0"/>
              <a:t>signage at </a:t>
            </a:r>
            <a:r>
              <a:rPr lang="en-US" i="1" dirty="0" err="1" smtClean="0"/>
              <a:t>Karaköy</a:t>
            </a:r>
            <a:r>
              <a:rPr lang="en-US" i="1" dirty="0" smtClean="0"/>
              <a:t> region, which is mainly caused </a:t>
            </a:r>
            <a:r>
              <a:rPr lang="en-US" i="1" dirty="0"/>
              <a:t>by the concerns of the community due to the degradation of their property. </a:t>
            </a:r>
          </a:p>
          <a:p>
            <a:r>
              <a:rPr lang="en-US" i="1" dirty="0" smtClean="0"/>
              <a:t>(IMM faced with the </a:t>
            </a:r>
            <a:r>
              <a:rPr lang="en-US" i="1" dirty="0"/>
              <a:t>concerns of the local people </a:t>
            </a:r>
            <a:r>
              <a:rPr lang="en-US" i="1" dirty="0" smtClean="0"/>
              <a:t>which accused IMM, wasting money for useless efforts due to the belief that there is not any risk of tsunami in Istanbul ).</a:t>
            </a:r>
          </a:p>
          <a:p>
            <a:endParaRPr lang="en-US" i="1" dirty="0"/>
          </a:p>
          <a:p>
            <a:r>
              <a:rPr lang="en-US" i="1" dirty="0" smtClean="0"/>
              <a:t>v. Some other </a:t>
            </a:r>
            <a:r>
              <a:rPr lang="en-US" i="1" dirty="0"/>
              <a:t>d</a:t>
            </a:r>
            <a:r>
              <a:rPr lang="en-US" i="1" dirty="0" smtClean="0"/>
              <a:t>ifficulties occurred during the information of signage and IMM faced with the enforcement of some local authority (</a:t>
            </a:r>
            <a:r>
              <a:rPr lang="en-US" i="1" dirty="0" err="1" smtClean="0"/>
              <a:t>muhtarlık</a:t>
            </a:r>
            <a:r>
              <a:rPr lang="en-US" i="1" dirty="0" smtClean="0"/>
              <a:t>) in order to change the place of the installed signage. Problem solved with personal communication. </a:t>
            </a:r>
            <a:endParaRPr lang="en-US" i="1" dirty="0"/>
          </a:p>
          <a:p>
            <a:pPr algn="just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5080" r="23321" b="5215"/>
          <a:stretch/>
        </p:blipFill>
        <p:spPr>
          <a:xfrm>
            <a:off x="174172" y="3858653"/>
            <a:ext cx="2438100" cy="1951666"/>
          </a:xfrm>
          <a:prstGeom prst="rect">
            <a:avLst/>
          </a:prstGeom>
        </p:spPr>
      </p:pic>
      <p:pic>
        <p:nvPicPr>
          <p:cNvPr id="11" name="Image 4">
            <a:extLst>
              <a:ext uri="{FF2B5EF4-FFF2-40B4-BE49-F238E27FC236}">
                <a16:creationId xmlns:a16="http://schemas.microsoft.com/office/drawing/2014/main" id="{00593239-3E90-374B-6280-04D3E0756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506" y="880075"/>
            <a:ext cx="740735" cy="68779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A2FC7E5-F969-80BA-6065-40AD5E282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240" y="958362"/>
            <a:ext cx="1104992" cy="4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0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t="7958" r="23799" b="6596"/>
          <a:stretch/>
        </p:blipFill>
        <p:spPr>
          <a:xfrm>
            <a:off x="174172" y="1712723"/>
            <a:ext cx="2438100" cy="1861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8406" y="1727275"/>
            <a:ext cx="88326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Ongoing Problems to Solve:</a:t>
            </a:r>
            <a:endParaRPr lang="en-US" b="1" i="1" dirty="0"/>
          </a:p>
          <a:p>
            <a:endParaRPr lang="en-US" b="1" i="1" dirty="0"/>
          </a:p>
          <a:p>
            <a:r>
              <a:rPr lang="en-US" i="1" dirty="0" smtClean="0"/>
              <a:t>Some of the signage takes place in earthquake assembly area.</a:t>
            </a:r>
          </a:p>
          <a:p>
            <a:r>
              <a:rPr lang="en-US" i="1" dirty="0" smtClean="0"/>
              <a:t>This problem will be discussed with AFAD.</a:t>
            </a:r>
          </a:p>
          <a:p>
            <a:endParaRPr lang="en-US" i="1" dirty="0"/>
          </a:p>
          <a:p>
            <a:r>
              <a:rPr lang="en-US" i="1" dirty="0" smtClean="0"/>
              <a:t>According to the ongoing regulations Schools can bot be evacuated to any area rather than the schoolyard. However some of the schools are inside the tsunami inundation area (</a:t>
            </a:r>
            <a:r>
              <a:rPr lang="en-US" i="1" dirty="0" err="1" smtClean="0"/>
              <a:t>eg</a:t>
            </a:r>
            <a:r>
              <a:rPr lang="en-US" i="1" dirty="0" smtClean="0"/>
              <a:t>. </a:t>
            </a:r>
            <a:r>
              <a:rPr lang="en-US" i="1" dirty="0" err="1" smtClean="0"/>
              <a:t>Büyükçekmece</a:t>
            </a:r>
            <a:r>
              <a:rPr lang="en-US" i="1" dirty="0" smtClean="0"/>
              <a:t> </a:t>
            </a:r>
            <a:r>
              <a:rPr lang="en-US" i="1" dirty="0" err="1" smtClean="0"/>
              <a:t>Anadolu</a:t>
            </a:r>
            <a:r>
              <a:rPr lang="en-US" i="1" dirty="0" smtClean="0"/>
              <a:t> </a:t>
            </a:r>
            <a:r>
              <a:rPr lang="en-US" i="1" dirty="0" err="1" smtClean="0"/>
              <a:t>Lisesi</a:t>
            </a:r>
            <a:r>
              <a:rPr lang="en-US" i="1" dirty="0" smtClean="0"/>
              <a:t>). </a:t>
            </a:r>
            <a:r>
              <a:rPr lang="en-US" i="1" dirty="0"/>
              <a:t>This problem will be discussed with AFAD.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5080" r="23321" b="5215"/>
          <a:stretch/>
        </p:blipFill>
        <p:spPr>
          <a:xfrm>
            <a:off x="174172" y="3858653"/>
            <a:ext cx="2438100" cy="1951666"/>
          </a:xfrm>
          <a:prstGeom prst="rect">
            <a:avLst/>
          </a:prstGeom>
        </p:spPr>
      </p:pic>
      <p:pic>
        <p:nvPicPr>
          <p:cNvPr id="11" name="Image 4">
            <a:extLst>
              <a:ext uri="{FF2B5EF4-FFF2-40B4-BE49-F238E27FC236}">
                <a16:creationId xmlns:a16="http://schemas.microsoft.com/office/drawing/2014/main" id="{00593239-3E90-374B-6280-04D3E0756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506" y="880075"/>
            <a:ext cx="740735" cy="68779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A2FC7E5-F969-80BA-6065-40AD5E282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240" y="958362"/>
            <a:ext cx="1104992" cy="4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073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99ec2-212c-48b5-b7ff-d14ec6cbce2b">
      <UserInfo>
        <DisplayName>Hosagrahar, Jyoti</DisplayName>
        <AccountId>19</AccountId>
        <AccountType/>
      </UserInfo>
      <UserInfo>
        <DisplayName>Mohammad, Raheel</DisplayName>
        <AccountId>20</AccountId>
        <AccountType/>
      </UserInfo>
    </SharedWithUsers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8" ma:contentTypeDescription="Crée un document." ma:contentTypeScope="" ma:versionID="18587aef54fb18cd171ab9a3b2dae106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0523580dee4a24c8fce9c263b446bf3a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A62075-B3C9-4A3A-AE06-3BDCC332E1EB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f8ef70f3-4e3d-42be-bd40-fbc1cacc1519"/>
    <ds:schemaRef ds:uri="http://schemas.openxmlformats.org/package/2006/metadata/core-properties"/>
    <ds:schemaRef ds:uri="http://schemas.microsoft.com/office/2006/documentManagement/types"/>
    <ds:schemaRef ds:uri="5b799ec2-212c-48b5-b7ff-d14ec6cbce2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00739E4-36DA-4086-ADD8-24FE0273313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548</Words>
  <Application>Microsoft Office PowerPoint</Application>
  <PresentationFormat>Widescreen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DengXian</vt:lpstr>
      <vt:lpstr>Myriad Pro</vt:lpstr>
      <vt:lpstr>Thème Office</vt:lpstr>
      <vt:lpstr>PowerPoint Presentation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Windows User</cp:lastModifiedBy>
  <cp:revision>37</cp:revision>
  <dcterms:created xsi:type="dcterms:W3CDTF">2019-03-22T15:49:46Z</dcterms:created>
  <dcterms:modified xsi:type="dcterms:W3CDTF">2023-02-16T11:30:03Z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_dlc_DocIdItemGuid">
    <vt:lpwstr>5c46f521-d66a-48f2-b4d3-7dd05baf4502</vt:lpwstr>
  </property>
  <property fmtid="{D5CDD505-2E9C-101B-9397-08002B2CF9AE}" pid="4" name="MediaServiceImageTags">
    <vt:lpwstr/>
  </property>
</Properties>
</file>