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4"/>
  </p:sldMasterIdLst>
  <p:notesMasterIdLst>
    <p:notesMasterId r:id="rId22"/>
  </p:notesMasterIdLst>
  <p:handoutMasterIdLst>
    <p:handoutMasterId r:id="rId23"/>
  </p:handoutMasterIdLst>
  <p:sldIdLst>
    <p:sldId id="337" r:id="rId5"/>
    <p:sldId id="653" r:id="rId6"/>
    <p:sldId id="654" r:id="rId7"/>
    <p:sldId id="655" r:id="rId8"/>
    <p:sldId id="662" r:id="rId9"/>
    <p:sldId id="661" r:id="rId10"/>
    <p:sldId id="660" r:id="rId11"/>
    <p:sldId id="659" r:id="rId12"/>
    <p:sldId id="658" r:id="rId13"/>
    <p:sldId id="668" r:id="rId14"/>
    <p:sldId id="667" r:id="rId15"/>
    <p:sldId id="656" r:id="rId16"/>
    <p:sldId id="666" r:id="rId17"/>
    <p:sldId id="665" r:id="rId18"/>
    <p:sldId id="664" r:id="rId19"/>
    <p:sldId id="663" r:id="rId20"/>
    <p:sldId id="33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9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evel, Matthieu" initials="GM" lastIdx="5" clrIdx="0">
    <p:extLst>
      <p:ext uri="{19B8F6BF-5375-455C-9EA6-DF929625EA0E}">
        <p15:presenceInfo xmlns:p15="http://schemas.microsoft.com/office/powerpoint/2012/main" userId="S::m.guevel@unesco.org::59e580ac-477c-44d0-8c02-a45964b90aeb" providerId="AD"/>
      </p:ext>
    </p:extLst>
  </p:cmAuthor>
  <p:cmAuthor id="2" name="Alwazzan, Lateefah" initials="AL" lastIdx="4" clrIdx="1">
    <p:extLst>
      <p:ext uri="{19B8F6BF-5375-455C-9EA6-DF929625EA0E}">
        <p15:presenceInfo xmlns:p15="http://schemas.microsoft.com/office/powerpoint/2012/main" userId="Alwazzan, Lateefa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D2FC"/>
    <a:srgbClr val="C2A3F9"/>
    <a:srgbClr val="44546A"/>
    <a:srgbClr val="FFDAC4"/>
    <a:srgbClr val="FFC4A0"/>
    <a:srgbClr val="FDAE7D"/>
    <a:srgbClr val="F8985B"/>
    <a:srgbClr val="F28138"/>
    <a:srgbClr val="FFFFFF"/>
    <a:srgbClr val="EB6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279" autoAdjust="0"/>
  </p:normalViewPr>
  <p:slideViewPr>
    <p:cSldViewPr snapToGrid="0">
      <p:cViewPr>
        <p:scale>
          <a:sx n="75" d="100"/>
          <a:sy n="75" d="100"/>
        </p:scale>
        <p:origin x="43" y="106"/>
      </p:cViewPr>
      <p:guideLst>
        <p:guide orient="horz" pos="2137"/>
        <p:guide pos="393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226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4D37D-97F2-475C-A1E2-537E803ECE88}" type="datetimeFigureOut">
              <a:rPr lang="en-US" smtClean="0"/>
              <a:t>2/16/2023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CE3AA-5C90-4B1E-BB30-5DBE87DD281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9009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F0453-48F6-41C1-944E-EB020FF094E5}" type="datetimeFigureOut">
              <a:rPr lang="fr-FR" smtClean="0"/>
              <a:t>15/02/2023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E205E-CD73-4305-88CF-892B440D76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17407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1220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6794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4196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0423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0369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5283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4853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4786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6299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1931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3101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431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4077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5470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3362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8124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680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122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252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056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title : add y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C1422C-A4FA-45ED-BD29-9E6ACF047C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77D4">
                  <a:shade val="30000"/>
                  <a:satMod val="115000"/>
                </a:srgbClr>
              </a:gs>
              <a:gs pos="50000">
                <a:srgbClr val="0077D4">
                  <a:shade val="67500"/>
                  <a:satMod val="115000"/>
                </a:srgbClr>
              </a:gs>
              <a:gs pos="100000">
                <a:srgbClr val="0077D4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9A7EDBE-D01B-4254-BDF5-4D04579FF3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8449" y="2066956"/>
            <a:ext cx="9112560" cy="80030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625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OF PRESENTATION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E1186C3-0B50-4241-BA29-82E76CE771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8449" y="2988881"/>
            <a:ext cx="9112560" cy="39753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350" baseline="0">
                <a:solidFill>
                  <a:srgbClr val="FFFFFF"/>
                </a:solidFill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 or summary</a:t>
            </a:r>
          </a:p>
        </p:txBody>
      </p:sp>
      <p:pic>
        <p:nvPicPr>
          <p:cNvPr id="8" name="Picture 7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035D78A-55A5-4AEE-9548-2C8425E257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" y="114742"/>
            <a:ext cx="2181802" cy="45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88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7821C45-9C17-4B09-A58B-94A9B8A2058C}"/>
              </a:ext>
            </a:extLst>
          </p:cNvPr>
          <p:cNvSpPr/>
          <p:nvPr userDrawn="1"/>
        </p:nvSpPr>
        <p:spPr>
          <a:xfrm>
            <a:off x="0" y="6336080"/>
            <a:ext cx="12192000" cy="521921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C8B59B52-C699-4CE7-97BA-027ACF8FB42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890876" y="971034"/>
            <a:ext cx="4711701" cy="51293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200"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FE5920-4B6F-486E-9F0D-C1AE18D062F5}"/>
              </a:ext>
            </a:extLst>
          </p:cNvPr>
          <p:cNvSpPr/>
          <p:nvPr userDrawn="1"/>
        </p:nvSpPr>
        <p:spPr>
          <a:xfrm>
            <a:off x="-1065" y="28"/>
            <a:ext cx="12191997" cy="758619"/>
          </a:xfrm>
          <a:prstGeom prst="rect">
            <a:avLst/>
          </a:prstGeom>
          <a:gradFill flip="none" rotWithShape="1">
            <a:gsLst>
              <a:gs pos="100000">
                <a:srgbClr val="004983"/>
              </a:gs>
              <a:gs pos="0">
                <a:srgbClr val="0077D4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82461B7-A290-474F-927F-9060159C89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877" y="959561"/>
            <a:ext cx="5675123" cy="5140820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350" b="1">
                <a:solidFill>
                  <a:schemeClr val="tx1"/>
                </a:solidFill>
              </a:defRPr>
            </a:lvl1pPr>
            <a:lvl2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050" b="1">
                <a:solidFill>
                  <a:srgbClr val="0077D4"/>
                </a:solidFill>
              </a:defRPr>
            </a:lvl2pPr>
            <a:lvl3pPr marL="171450" indent="-171450" algn="l">
              <a:buClr>
                <a:srgbClr val="024A84"/>
              </a:buClr>
              <a:buFont typeface="Calibri" panose="020F0502020204030204" pitchFamily="34" charset="0"/>
              <a:buChar char="»"/>
              <a:defRPr sz="900"/>
            </a:lvl3pPr>
            <a:lvl4pPr marL="1199970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825"/>
            </a:lvl4pPr>
            <a:lvl5pPr marL="1542818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7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00971C8-FA64-4742-8A38-BC2A6D7AB1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894" y="151609"/>
            <a:ext cx="11350193" cy="455408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Insert title of the slide</a:t>
            </a:r>
            <a:endParaRPr lang="en-US"/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DD1032CB-C952-47D3-91F1-1B8184F497BD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sp>
        <p:nvSpPr>
          <p:cNvPr id="16" name="TextBox 24">
            <a:extLst>
              <a:ext uri="{FF2B5EF4-FFF2-40B4-BE49-F238E27FC236}">
                <a16:creationId xmlns:a16="http://schemas.microsoft.com/office/drawing/2014/main" id="{1B16DB7F-771E-420A-851F-0FA465E115CA}"/>
              </a:ext>
            </a:extLst>
          </p:cNvPr>
          <p:cNvSpPr txBox="1"/>
          <p:nvPr userDrawn="1"/>
        </p:nvSpPr>
        <p:spPr>
          <a:xfrm>
            <a:off x="11761978" y="6439572"/>
            <a:ext cx="274530" cy="25906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0A9B8A3-238C-4D33-BB5B-3A7D56950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05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1801537-6E17-492C-809D-70428033E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4534" y="6411100"/>
            <a:ext cx="161525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6E103F-C569-40B8-B4E6-EB527A5C76D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23" name="Picture 22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035D78A-55A5-4AEE-9548-2C8425E257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8" y="6371936"/>
            <a:ext cx="2181802" cy="45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91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7821C45-9C17-4B09-A58B-94A9B8A2058C}"/>
              </a:ext>
            </a:extLst>
          </p:cNvPr>
          <p:cNvSpPr/>
          <p:nvPr userDrawn="1"/>
        </p:nvSpPr>
        <p:spPr>
          <a:xfrm>
            <a:off x="0" y="6336080"/>
            <a:ext cx="12192000" cy="521921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C8B59B52-C699-4CE7-97BA-027ACF8FB42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890876" y="971034"/>
            <a:ext cx="4711701" cy="51293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200"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FE5920-4B6F-486E-9F0D-C1AE18D062F5}"/>
              </a:ext>
            </a:extLst>
          </p:cNvPr>
          <p:cNvSpPr/>
          <p:nvPr userDrawn="1"/>
        </p:nvSpPr>
        <p:spPr>
          <a:xfrm>
            <a:off x="-1065" y="28"/>
            <a:ext cx="12191997" cy="758619"/>
          </a:xfrm>
          <a:prstGeom prst="rect">
            <a:avLst/>
          </a:prstGeom>
          <a:gradFill flip="none" rotWithShape="1">
            <a:gsLst>
              <a:gs pos="100000">
                <a:srgbClr val="004983"/>
              </a:gs>
              <a:gs pos="0">
                <a:srgbClr val="0077D4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82461B7-A290-474F-927F-9060159C89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877" y="959561"/>
            <a:ext cx="5675123" cy="5140820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350" b="1">
                <a:solidFill>
                  <a:schemeClr val="tx1"/>
                </a:solidFill>
              </a:defRPr>
            </a:lvl1pPr>
            <a:lvl2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050" b="1">
                <a:solidFill>
                  <a:srgbClr val="0077D4"/>
                </a:solidFill>
              </a:defRPr>
            </a:lvl2pPr>
            <a:lvl3pPr marL="171450" indent="-171450" algn="l">
              <a:buClr>
                <a:srgbClr val="024A84"/>
              </a:buClr>
              <a:buFont typeface="Calibri" panose="020F0502020204030204" pitchFamily="34" charset="0"/>
              <a:buChar char="»"/>
              <a:defRPr sz="900"/>
            </a:lvl3pPr>
            <a:lvl4pPr marL="1199970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825"/>
            </a:lvl4pPr>
            <a:lvl5pPr marL="1542818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7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00971C8-FA64-4742-8A38-BC2A6D7AB1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894" y="151609"/>
            <a:ext cx="11350193" cy="455408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Insert title of the slide</a:t>
            </a:r>
            <a:endParaRPr lang="en-US"/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DD1032CB-C952-47D3-91F1-1B8184F497BD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pic>
        <p:nvPicPr>
          <p:cNvPr id="11" name="Picture 10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FF1CAC44-A7FF-467C-B581-9EC03F36C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56" y="6367184"/>
            <a:ext cx="2181802" cy="459711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0A9B8A3-238C-4D33-BB5B-3A7D56950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05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1801537-6E17-492C-809D-70428033E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4534" y="6411100"/>
            <a:ext cx="161525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768CC2BC-39A1-40B0-9C32-CC7F4BAE61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83" y="6501443"/>
            <a:ext cx="1442102" cy="23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6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A0008D9-C6FD-4824-A2C9-CC0555A4E37A}"/>
              </a:ext>
            </a:extLst>
          </p:cNvPr>
          <p:cNvSpPr/>
          <p:nvPr userDrawn="1"/>
        </p:nvSpPr>
        <p:spPr>
          <a:xfrm>
            <a:off x="-1065" y="31"/>
            <a:ext cx="12191997" cy="3335383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25" name="Straight Connector 14">
            <a:extLst>
              <a:ext uri="{FF2B5EF4-FFF2-40B4-BE49-F238E27FC236}">
                <a16:creationId xmlns:a16="http://schemas.microsoft.com/office/drawing/2014/main" id="{A9EBAC2D-9312-4A68-8BB3-1DB25802C369}"/>
              </a:ext>
            </a:extLst>
          </p:cNvPr>
          <p:cNvCxnSpPr/>
          <p:nvPr userDrawn="1"/>
        </p:nvCxnSpPr>
        <p:spPr>
          <a:xfrm>
            <a:off x="3061471" y="6324867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10560519" y="6314540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 userDrawn="1"/>
        </p:nvSpPr>
        <p:spPr>
          <a:xfrm>
            <a:off x="0" y="1065816"/>
            <a:ext cx="12192000" cy="16722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GB" sz="1100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23211" y="3597474"/>
            <a:ext cx="614344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/>
              <a:t> 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11756D87-BB67-42D7-A520-52D7763A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4" y="5090472"/>
            <a:ext cx="1766576" cy="159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6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title : add y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C1422C-A4FA-45ED-BD29-9E6ACF047CFD}"/>
              </a:ext>
            </a:extLst>
          </p:cNvPr>
          <p:cNvSpPr/>
          <p:nvPr userDrawn="1"/>
        </p:nvSpPr>
        <p:spPr>
          <a:xfrm>
            <a:off x="0" y="790834"/>
            <a:ext cx="12192000" cy="6067167"/>
          </a:xfrm>
          <a:prstGeom prst="rect">
            <a:avLst/>
          </a:prstGeom>
          <a:gradFill flip="none" rotWithShape="1">
            <a:gsLst>
              <a:gs pos="0">
                <a:srgbClr val="0077D4">
                  <a:shade val="30000"/>
                  <a:satMod val="115000"/>
                </a:srgbClr>
              </a:gs>
              <a:gs pos="50000">
                <a:srgbClr val="0077D4">
                  <a:shade val="67500"/>
                  <a:satMod val="115000"/>
                </a:srgbClr>
              </a:gs>
              <a:gs pos="100000">
                <a:srgbClr val="0077D4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9A7EDBE-D01B-4254-BDF5-4D04579FF3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8452" y="1751727"/>
            <a:ext cx="9112560" cy="80030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625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OF PRESENTATION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E1186C3-0B50-4241-BA29-82E76CE771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8449" y="2819228"/>
            <a:ext cx="9112560" cy="39753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350" baseline="0">
                <a:solidFill>
                  <a:srgbClr val="FFFFFF"/>
                </a:solidFill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 or summary</a:t>
            </a:r>
          </a:p>
        </p:txBody>
      </p:sp>
    </p:spTree>
    <p:extLst>
      <p:ext uri="{BB962C8B-B14F-4D97-AF65-F5344CB8AC3E}">
        <p14:creationId xmlns:p14="http://schemas.microsoft.com/office/powerpoint/2010/main" val="4153692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title : add y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C1422C-A4FA-45ED-BD29-9E6ACF047CFD}"/>
              </a:ext>
            </a:extLst>
          </p:cNvPr>
          <p:cNvSpPr/>
          <p:nvPr userDrawn="1"/>
        </p:nvSpPr>
        <p:spPr>
          <a:xfrm>
            <a:off x="0" y="0"/>
            <a:ext cx="12192000" cy="6293708"/>
          </a:xfrm>
          <a:prstGeom prst="rect">
            <a:avLst/>
          </a:prstGeom>
          <a:gradFill flip="none" rotWithShape="1">
            <a:gsLst>
              <a:gs pos="0">
                <a:srgbClr val="0077D4">
                  <a:shade val="30000"/>
                  <a:satMod val="115000"/>
                </a:srgbClr>
              </a:gs>
              <a:gs pos="50000">
                <a:srgbClr val="0077D4">
                  <a:shade val="67500"/>
                  <a:satMod val="115000"/>
                </a:srgbClr>
              </a:gs>
              <a:gs pos="100000">
                <a:srgbClr val="0077D4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9A7EDBE-D01B-4254-BDF5-4D04579FF3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8452" y="1751727"/>
            <a:ext cx="9112560" cy="80030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625" b="1">
                <a:solidFill>
                  <a:schemeClr val="bg1"/>
                </a:solidFill>
              </a:defRPr>
            </a:lvl1pPr>
          </a:lstStyle>
          <a:p>
            <a:r>
              <a:rPr lang="en-GB"/>
              <a:t>Main Title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E1186C3-0B50-4241-BA29-82E76CE771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8449" y="2819228"/>
            <a:ext cx="9112560" cy="39753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350" baseline="0">
                <a:solidFill>
                  <a:srgbClr val="FFFFFF"/>
                </a:solidFill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Subtext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1AAA89-3550-4D57-9665-8B50FDED6A04}"/>
              </a:ext>
            </a:extLst>
          </p:cNvPr>
          <p:cNvGrpSpPr/>
          <p:nvPr userDrawn="1"/>
        </p:nvGrpSpPr>
        <p:grpSpPr>
          <a:xfrm>
            <a:off x="192308" y="6213522"/>
            <a:ext cx="2178658" cy="721117"/>
            <a:chOff x="269728" y="45380"/>
            <a:chExt cx="2178658" cy="72111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EEA9CD-AB3D-4FFF-AEBE-D3837F18BD4B}"/>
                </a:ext>
              </a:extLst>
            </p:cNvPr>
            <p:cNvSpPr/>
            <p:nvPr userDrawn="1"/>
          </p:nvSpPr>
          <p:spPr>
            <a:xfrm>
              <a:off x="908924" y="193100"/>
              <a:ext cx="1539462" cy="445168"/>
            </a:xfrm>
            <a:prstGeom prst="rect">
              <a:avLst/>
            </a:prstGeom>
            <a:noFill/>
            <a:ln>
              <a:solidFill>
                <a:srgbClr val="0069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r>
                <a:rPr lang="en-GB" sz="1100" b="1" dirty="0">
                  <a:solidFill>
                    <a:srgbClr val="0069B3"/>
                  </a:solidFill>
                  <a:effectLst/>
                  <a:latin typeface="Myriad Pro" panose="020B0503030403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UNESCO LOGO HERE</a:t>
              </a:r>
              <a:endParaRPr lang="en-GB" sz="1100" dirty="0">
                <a:solidFill>
                  <a:srgbClr val="0069B3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Graphic 8" descr="Image with solid fill">
              <a:extLst>
                <a:ext uri="{FF2B5EF4-FFF2-40B4-BE49-F238E27FC236}">
                  <a16:creationId xmlns:a16="http://schemas.microsoft.com/office/drawing/2014/main" id="{3ECD8EFF-FADE-4174-9930-190ADB433F64}"/>
                </a:ext>
              </a:extLst>
            </p:cNvPr>
            <p:cNvPicPr/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9728" y="45380"/>
              <a:ext cx="704896" cy="721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9597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065" y="33"/>
            <a:ext cx="12191997" cy="3335383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2146291" y="3655002"/>
            <a:ext cx="7897284" cy="606692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b="1" baseline="0">
                <a:solidFill>
                  <a:srgbClr val="0077D4"/>
                </a:solidFill>
              </a:defRPr>
            </a:lvl1pPr>
          </a:lstStyle>
          <a:p>
            <a:pPr lvl="0"/>
            <a:r>
              <a:rPr lang="en-US"/>
              <a:t>Transition Slide Headline</a:t>
            </a:r>
            <a:endParaRPr lang="fr-FR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2146291" y="4444580"/>
            <a:ext cx="7897284" cy="6066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1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en-US"/>
              <a:t>Additional details</a:t>
            </a:r>
            <a:endParaRPr lang="fr-FR"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2146291" y="1845102"/>
            <a:ext cx="1499196" cy="1155593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None/>
              <a:defRPr sz="6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X.</a:t>
            </a:r>
            <a:endParaRPr lang="fr-FR"/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32CB077F-C1D5-4E1E-BAAD-0EEA4B0940FC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sp>
        <p:nvSpPr>
          <p:cNvPr id="20" name="TextBox 24">
            <a:extLst>
              <a:ext uri="{FF2B5EF4-FFF2-40B4-BE49-F238E27FC236}">
                <a16:creationId xmlns:a16="http://schemas.microsoft.com/office/drawing/2014/main" id="{08F0A3B2-AC19-4C50-99B8-8ED9D3AC1147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cxnSp>
        <p:nvCxnSpPr>
          <p:cNvPr id="31" name="Straight Connector 14">
            <a:extLst>
              <a:ext uri="{FF2B5EF4-FFF2-40B4-BE49-F238E27FC236}">
                <a16:creationId xmlns:a16="http://schemas.microsoft.com/office/drawing/2014/main" id="{EB745C22-0374-44D0-9FFA-C71B9E5A5145}"/>
              </a:ext>
            </a:extLst>
          </p:cNvPr>
          <p:cNvCxnSpPr/>
          <p:nvPr userDrawn="1"/>
        </p:nvCxnSpPr>
        <p:spPr>
          <a:xfrm>
            <a:off x="3061471" y="6324869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095B87B6-6F0C-4D5E-90BD-8E421833DB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7278" y="6488755"/>
            <a:ext cx="3255313" cy="22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/>
              <a:t>Insert the </a:t>
            </a:r>
            <a:r>
              <a:rPr lang="fr-FR" err="1"/>
              <a:t>title</a:t>
            </a:r>
            <a:r>
              <a:rPr lang="fr-FR"/>
              <a:t> of the </a:t>
            </a:r>
            <a:r>
              <a:rPr lang="fr-FR" err="1"/>
              <a:t>presentation</a:t>
            </a:r>
            <a:endParaRPr lang="fr-FR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896477-89DC-48F1-B790-8030B44E87DB}"/>
              </a:ext>
            </a:extLst>
          </p:cNvPr>
          <p:cNvGrpSpPr/>
          <p:nvPr userDrawn="1"/>
        </p:nvGrpSpPr>
        <p:grpSpPr>
          <a:xfrm>
            <a:off x="192308" y="6213522"/>
            <a:ext cx="2178658" cy="721117"/>
            <a:chOff x="269728" y="45380"/>
            <a:chExt cx="2178658" cy="72111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6C10E5-890C-4A96-9A12-AFA601B5F1E1}"/>
                </a:ext>
              </a:extLst>
            </p:cNvPr>
            <p:cNvSpPr/>
            <p:nvPr userDrawn="1"/>
          </p:nvSpPr>
          <p:spPr>
            <a:xfrm>
              <a:off x="908924" y="193100"/>
              <a:ext cx="1539462" cy="445168"/>
            </a:xfrm>
            <a:prstGeom prst="rect">
              <a:avLst/>
            </a:prstGeom>
            <a:noFill/>
            <a:ln>
              <a:solidFill>
                <a:srgbClr val="0069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r>
                <a:rPr lang="en-GB" sz="1100" b="1" dirty="0">
                  <a:solidFill>
                    <a:srgbClr val="0069B3"/>
                  </a:solidFill>
                  <a:effectLst/>
                  <a:latin typeface="Myriad Pro" panose="020B0503030403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UNESCO LOGO HERE</a:t>
              </a:r>
              <a:endParaRPr lang="en-GB" sz="1100" dirty="0">
                <a:solidFill>
                  <a:srgbClr val="0069B3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Graphic 8" descr="Image with solid fill">
              <a:extLst>
                <a:ext uri="{FF2B5EF4-FFF2-40B4-BE49-F238E27FC236}">
                  <a16:creationId xmlns:a16="http://schemas.microsoft.com/office/drawing/2014/main" id="{FCEF0978-55F2-4CAE-A7CD-B2AB39D0C66C}"/>
                </a:ext>
              </a:extLst>
            </p:cNvPr>
            <p:cNvPicPr/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9728" y="45380"/>
              <a:ext cx="704896" cy="721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5302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-18483" y="0"/>
            <a:ext cx="4112576" cy="6858000"/>
          </a:xfrm>
          <a:prstGeom prst="rect">
            <a:avLst/>
          </a:prstGeom>
          <a:gradFill>
            <a:gsLst>
              <a:gs pos="0">
                <a:srgbClr val="004983"/>
              </a:gs>
              <a:gs pos="100000">
                <a:srgbClr val="0077D4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42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3296193" y="1904387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2</a:t>
            </a:r>
          </a:p>
        </p:txBody>
      </p:sp>
      <p:sp>
        <p:nvSpPr>
          <p:cNvPr id="343" name="Text Placeholder 13"/>
          <p:cNvSpPr>
            <a:spLocks noGrp="1"/>
          </p:cNvSpPr>
          <p:nvPr>
            <p:ph type="body" sz="quarter" idx="30" hasCustomPrompt="1"/>
          </p:nvPr>
        </p:nvSpPr>
        <p:spPr>
          <a:xfrm>
            <a:off x="4278813" y="1904387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2</a:t>
            </a:r>
          </a:p>
        </p:txBody>
      </p:sp>
      <p:sp>
        <p:nvSpPr>
          <p:cNvPr id="344" name="Text Placeholder 13"/>
          <p:cNvSpPr>
            <a:spLocks noGrp="1"/>
          </p:cNvSpPr>
          <p:nvPr>
            <p:ph type="body" sz="quarter" idx="31" hasCustomPrompt="1"/>
          </p:nvPr>
        </p:nvSpPr>
        <p:spPr>
          <a:xfrm>
            <a:off x="9340809" y="1901409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47" name="Text Placeholder 13"/>
          <p:cNvSpPr>
            <a:spLocks noGrp="1"/>
          </p:cNvSpPr>
          <p:nvPr>
            <p:ph type="body" sz="quarter" idx="32" hasCustomPrompt="1"/>
          </p:nvPr>
        </p:nvSpPr>
        <p:spPr>
          <a:xfrm>
            <a:off x="3290389" y="2479562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3</a:t>
            </a:r>
          </a:p>
        </p:txBody>
      </p:sp>
      <p:sp>
        <p:nvSpPr>
          <p:cNvPr id="348" name="Text Placeholder 13"/>
          <p:cNvSpPr>
            <a:spLocks noGrp="1"/>
          </p:cNvSpPr>
          <p:nvPr>
            <p:ph type="body" sz="quarter" idx="33" hasCustomPrompt="1"/>
          </p:nvPr>
        </p:nvSpPr>
        <p:spPr>
          <a:xfrm>
            <a:off x="4273009" y="2479562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3</a:t>
            </a:r>
          </a:p>
        </p:txBody>
      </p:sp>
      <p:sp>
        <p:nvSpPr>
          <p:cNvPr id="349" name="Text Placeholder 13"/>
          <p:cNvSpPr>
            <a:spLocks noGrp="1"/>
          </p:cNvSpPr>
          <p:nvPr>
            <p:ph type="body" sz="quarter" idx="34" hasCustomPrompt="1"/>
          </p:nvPr>
        </p:nvSpPr>
        <p:spPr>
          <a:xfrm>
            <a:off x="9335005" y="2476584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57" name="Text Placeholder 13"/>
          <p:cNvSpPr>
            <a:spLocks noGrp="1"/>
          </p:cNvSpPr>
          <p:nvPr>
            <p:ph type="body" sz="quarter" idx="35" hasCustomPrompt="1"/>
          </p:nvPr>
        </p:nvSpPr>
        <p:spPr>
          <a:xfrm>
            <a:off x="3296195" y="3051759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4</a:t>
            </a:r>
          </a:p>
        </p:txBody>
      </p:sp>
      <p:sp>
        <p:nvSpPr>
          <p:cNvPr id="358" name="Text Placeholder 13"/>
          <p:cNvSpPr>
            <a:spLocks noGrp="1"/>
          </p:cNvSpPr>
          <p:nvPr>
            <p:ph type="body" sz="quarter" idx="36" hasCustomPrompt="1"/>
          </p:nvPr>
        </p:nvSpPr>
        <p:spPr>
          <a:xfrm>
            <a:off x="4278817" y="3051759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4</a:t>
            </a:r>
          </a:p>
        </p:txBody>
      </p:sp>
      <p:sp>
        <p:nvSpPr>
          <p:cNvPr id="359" name="Text Placeholder 13"/>
          <p:cNvSpPr>
            <a:spLocks noGrp="1"/>
          </p:cNvSpPr>
          <p:nvPr>
            <p:ph type="body" sz="quarter" idx="37" hasCustomPrompt="1"/>
          </p:nvPr>
        </p:nvSpPr>
        <p:spPr>
          <a:xfrm>
            <a:off x="9340811" y="3048781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67" name="Text Placeholder 13"/>
          <p:cNvSpPr>
            <a:spLocks noGrp="1"/>
          </p:cNvSpPr>
          <p:nvPr>
            <p:ph type="body" sz="quarter" idx="38" hasCustomPrompt="1"/>
          </p:nvPr>
        </p:nvSpPr>
        <p:spPr>
          <a:xfrm>
            <a:off x="3290388" y="3627901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5</a:t>
            </a:r>
          </a:p>
        </p:txBody>
      </p:sp>
      <p:sp>
        <p:nvSpPr>
          <p:cNvPr id="368" name="Text Placeholder 13"/>
          <p:cNvSpPr>
            <a:spLocks noGrp="1"/>
          </p:cNvSpPr>
          <p:nvPr>
            <p:ph type="body" sz="quarter" idx="39" hasCustomPrompt="1"/>
          </p:nvPr>
        </p:nvSpPr>
        <p:spPr>
          <a:xfrm>
            <a:off x="4273009" y="3627901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5</a:t>
            </a:r>
          </a:p>
        </p:txBody>
      </p:sp>
      <p:sp>
        <p:nvSpPr>
          <p:cNvPr id="369" name="Text Placeholder 13"/>
          <p:cNvSpPr>
            <a:spLocks noGrp="1"/>
          </p:cNvSpPr>
          <p:nvPr>
            <p:ph type="body" sz="quarter" idx="40" hasCustomPrompt="1"/>
          </p:nvPr>
        </p:nvSpPr>
        <p:spPr>
          <a:xfrm>
            <a:off x="9335004" y="3624923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72" name="Text Placeholder 13"/>
          <p:cNvSpPr>
            <a:spLocks noGrp="1"/>
          </p:cNvSpPr>
          <p:nvPr>
            <p:ph type="body" sz="quarter" idx="41" hasCustomPrompt="1"/>
          </p:nvPr>
        </p:nvSpPr>
        <p:spPr>
          <a:xfrm>
            <a:off x="3296196" y="4193212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6</a:t>
            </a:r>
          </a:p>
        </p:txBody>
      </p:sp>
      <p:sp>
        <p:nvSpPr>
          <p:cNvPr id="373" name="Text Placeholder 13"/>
          <p:cNvSpPr>
            <a:spLocks noGrp="1"/>
          </p:cNvSpPr>
          <p:nvPr>
            <p:ph type="body" sz="quarter" idx="42" hasCustomPrompt="1"/>
          </p:nvPr>
        </p:nvSpPr>
        <p:spPr>
          <a:xfrm>
            <a:off x="4278817" y="4193212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6</a:t>
            </a:r>
          </a:p>
        </p:txBody>
      </p:sp>
      <p:sp>
        <p:nvSpPr>
          <p:cNvPr id="374" name="Text Placeholder 13"/>
          <p:cNvSpPr>
            <a:spLocks noGrp="1"/>
          </p:cNvSpPr>
          <p:nvPr>
            <p:ph type="body" sz="quarter" idx="43" hasCustomPrompt="1"/>
          </p:nvPr>
        </p:nvSpPr>
        <p:spPr>
          <a:xfrm>
            <a:off x="9340812" y="4190234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77" name="Text Placeholder 13"/>
          <p:cNvSpPr>
            <a:spLocks noGrp="1"/>
          </p:cNvSpPr>
          <p:nvPr>
            <p:ph type="body" sz="quarter" idx="44" hasCustomPrompt="1"/>
          </p:nvPr>
        </p:nvSpPr>
        <p:spPr>
          <a:xfrm>
            <a:off x="3301997" y="1363921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1</a:t>
            </a:r>
          </a:p>
        </p:txBody>
      </p:sp>
      <p:sp>
        <p:nvSpPr>
          <p:cNvPr id="378" name="Text Placeholder 13"/>
          <p:cNvSpPr>
            <a:spLocks noGrp="1"/>
          </p:cNvSpPr>
          <p:nvPr>
            <p:ph type="body" sz="quarter" idx="45" hasCustomPrompt="1"/>
          </p:nvPr>
        </p:nvSpPr>
        <p:spPr>
          <a:xfrm>
            <a:off x="4284617" y="1363921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1</a:t>
            </a:r>
          </a:p>
        </p:txBody>
      </p:sp>
      <p:sp>
        <p:nvSpPr>
          <p:cNvPr id="379" name="Text Placeholder 13"/>
          <p:cNvSpPr>
            <a:spLocks noGrp="1"/>
          </p:cNvSpPr>
          <p:nvPr>
            <p:ph type="body" sz="quarter" idx="46" hasCustomPrompt="1"/>
          </p:nvPr>
        </p:nvSpPr>
        <p:spPr>
          <a:xfrm>
            <a:off x="9346613" y="1360943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3DA8A24-DC7C-4287-A90D-0C41109023C4}"/>
              </a:ext>
            </a:extLst>
          </p:cNvPr>
          <p:cNvGrpSpPr/>
          <p:nvPr userDrawn="1"/>
        </p:nvGrpSpPr>
        <p:grpSpPr>
          <a:xfrm>
            <a:off x="206592" y="6180710"/>
            <a:ext cx="2178658" cy="721117"/>
            <a:chOff x="269728" y="45380"/>
            <a:chExt cx="2178658" cy="72111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246D6F5-A89A-4D76-B448-5FEEEE90620A}"/>
                </a:ext>
              </a:extLst>
            </p:cNvPr>
            <p:cNvSpPr/>
            <p:nvPr userDrawn="1"/>
          </p:nvSpPr>
          <p:spPr>
            <a:xfrm>
              <a:off x="908924" y="193100"/>
              <a:ext cx="1539462" cy="44516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r>
                <a:rPr lang="en-GB" sz="1100" b="1" dirty="0">
                  <a:effectLst/>
                  <a:latin typeface="Myriad Pro" panose="020B0503030403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UNESCO LOGO HERE</a:t>
              </a:r>
              <a:endParaRPr lang="en-GB" sz="11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Graphic 8" descr="Image with solid fill">
              <a:extLst>
                <a:ext uri="{FF2B5EF4-FFF2-40B4-BE49-F238E27FC236}">
                  <a16:creationId xmlns:a16="http://schemas.microsoft.com/office/drawing/2014/main" id="{AD4C9786-D8F6-4A97-9536-E5B964D10A5D}"/>
                </a:ext>
              </a:extLst>
            </p:cNvPr>
            <p:cNvPicPr/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9728" y="45380"/>
              <a:ext cx="704896" cy="721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4230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460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0" y="0"/>
            <a:ext cx="4112576" cy="6858000"/>
          </a:xfrm>
          <a:prstGeom prst="rect">
            <a:avLst/>
          </a:prstGeom>
          <a:gradFill>
            <a:gsLst>
              <a:gs pos="0">
                <a:srgbClr val="004983"/>
              </a:gs>
              <a:gs pos="100000">
                <a:srgbClr val="0077D4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B2C15B89-4A37-463A-9D62-7972F7D8CE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7278" y="6488755"/>
            <a:ext cx="3255313" cy="22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900" kern="1200" baseline="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Edit </a:t>
            </a:r>
            <a:r>
              <a:rPr lang="fr-FR" err="1"/>
              <a:t>this</a:t>
            </a:r>
            <a:r>
              <a:rPr lang="fr-FR"/>
              <a:t> part </a:t>
            </a:r>
            <a:r>
              <a:rPr lang="fr-FR" err="1"/>
              <a:t>with</a:t>
            </a:r>
            <a:r>
              <a:rPr lang="fr-FR"/>
              <a:t> </a:t>
            </a:r>
            <a:r>
              <a:rPr lang="fr-FR" err="1"/>
              <a:t>name</a:t>
            </a:r>
            <a:r>
              <a:rPr lang="fr-FR"/>
              <a:t> of division/</a:t>
            </a:r>
            <a:r>
              <a:rPr lang="fr-FR" err="1"/>
              <a:t>subject</a:t>
            </a:r>
            <a:r>
              <a:rPr lang="fr-FR"/>
              <a:t>/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7B9A45-0EFE-4EAB-A12F-E51E5DA3209B}"/>
              </a:ext>
            </a:extLst>
          </p:cNvPr>
          <p:cNvGrpSpPr/>
          <p:nvPr userDrawn="1"/>
        </p:nvGrpSpPr>
        <p:grpSpPr>
          <a:xfrm>
            <a:off x="206592" y="6180710"/>
            <a:ext cx="2178658" cy="721117"/>
            <a:chOff x="269728" y="45380"/>
            <a:chExt cx="2178658" cy="72111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A53913-6539-49D9-ABE8-0BF10562C793}"/>
                </a:ext>
              </a:extLst>
            </p:cNvPr>
            <p:cNvSpPr/>
            <p:nvPr userDrawn="1"/>
          </p:nvSpPr>
          <p:spPr>
            <a:xfrm>
              <a:off x="908924" y="193100"/>
              <a:ext cx="1539462" cy="44516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r>
                <a:rPr lang="en-GB" sz="1100" b="1" dirty="0">
                  <a:effectLst/>
                  <a:latin typeface="Myriad Pro" panose="020B0503030403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UNESCO LOGO HERE</a:t>
              </a:r>
              <a:endParaRPr lang="en-GB" sz="11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Graphic 8" descr="Image with solid fill">
              <a:extLst>
                <a:ext uri="{FF2B5EF4-FFF2-40B4-BE49-F238E27FC236}">
                  <a16:creationId xmlns:a16="http://schemas.microsoft.com/office/drawing/2014/main" id="{DB8456C7-22F3-4624-845B-900273AF514A}"/>
                </a:ext>
              </a:extLst>
            </p:cNvPr>
            <p:cNvPicPr/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9728" y="45380"/>
              <a:ext cx="704896" cy="721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5184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595117" y="1777527"/>
            <a:ext cx="9183979" cy="2978286"/>
          </a:xfrm>
          <a:prstGeom prst="rect">
            <a:avLst/>
          </a:prstGeom>
          <a:noFill/>
          <a:ln w="19050">
            <a:noFill/>
          </a:ln>
          <a:effectLst/>
        </p:spPr>
        <p:txBody>
          <a:bodyPr/>
          <a:lstStyle>
            <a:lvl1pPr marL="0" indent="0" algn="l">
              <a:buNone/>
              <a:defRPr sz="2700">
                <a:solidFill>
                  <a:srgbClr val="0077D4"/>
                </a:solidFill>
              </a:defRPr>
            </a:lvl1pPr>
            <a:lvl2pPr marL="342848" indent="0" algn="r">
              <a:buNone/>
              <a:defRPr sz="1800">
                <a:solidFill>
                  <a:srgbClr val="EEF3FA"/>
                </a:solidFill>
              </a:defRPr>
            </a:lvl2pPr>
          </a:lstStyle>
          <a:p>
            <a:pPr lvl="0"/>
            <a:r>
              <a:rPr lang="en-US"/>
              <a:t>Quotations are commonly printed as a means for inspiration and to invoke philosophical thoughts from the reader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fr-FR"/>
              <a:t>					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7452428" y="5003641"/>
            <a:ext cx="3326669" cy="547688"/>
          </a:xfrm>
          <a:prstGeom prst="rect">
            <a:avLst/>
          </a:prstGeom>
          <a:effectLst/>
        </p:spPr>
        <p:txBody>
          <a:bodyPr/>
          <a:lstStyle>
            <a:lvl1pPr marL="0" indent="0" algn="r">
              <a:buNone/>
              <a:defRPr sz="1500" baseline="0">
                <a:solidFill>
                  <a:srgbClr val="0077D4"/>
                </a:solidFill>
              </a:defRPr>
            </a:lvl1pPr>
          </a:lstStyle>
          <a:p>
            <a:pPr lvl="0"/>
            <a:r>
              <a:rPr lang="fr-FR"/>
              <a:t>Source Name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701900" y="1433374"/>
            <a:ext cx="752029" cy="120032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fr-FR" sz="7200">
                <a:solidFill>
                  <a:srgbClr val="0077D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821C45-9C17-4B09-A58B-94A9B8A2058C}"/>
              </a:ext>
            </a:extLst>
          </p:cNvPr>
          <p:cNvSpPr/>
          <p:nvPr userDrawn="1"/>
        </p:nvSpPr>
        <p:spPr>
          <a:xfrm>
            <a:off x="0" y="6336080"/>
            <a:ext cx="12192000" cy="52192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095B87B6-6F0C-4D5E-90BD-8E421833DB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7277" y="6488753"/>
            <a:ext cx="3255313" cy="22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/>
              <a:t>Insert the </a:t>
            </a:r>
            <a:r>
              <a:rPr lang="fr-FR" err="1"/>
              <a:t>title</a:t>
            </a:r>
            <a:r>
              <a:rPr lang="fr-FR"/>
              <a:t> of the </a:t>
            </a:r>
            <a:r>
              <a:rPr lang="fr-FR" err="1"/>
              <a:t>presentation</a:t>
            </a:r>
            <a:endParaRPr lang="fr-FR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4F2E0E2-4723-475E-BE82-BE80A5809C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29" y="6361885"/>
            <a:ext cx="2181802" cy="46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307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551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000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308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746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530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611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06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955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5" r:id="rId12"/>
    <p:sldLayoutId id="2147483807" r:id="rId13"/>
    <p:sldLayoutId id="2147483817" r:id="rId14"/>
    <p:sldLayoutId id="2147483816" r:id="rId15"/>
    <p:sldLayoutId id="2147483788" r:id="rId16"/>
    <p:sldLayoutId id="2147483789" r:id="rId17"/>
    <p:sldLayoutId id="2147483782" r:id="rId18"/>
    <p:sldLayoutId id="2147483781" r:id="rId19"/>
    <p:sldLayoutId id="2147483783" r:id="rId20"/>
    <p:sldLayoutId id="2147483818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d.chang-seng@unesco.or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jpg"/><Relationship Id="rId4" Type="http://schemas.openxmlformats.org/officeDocument/2006/relationships/hyperlink" Target="http://www.ioc-tsunami.org/index.php?option=com_content&amp;view=article&amp;id=506&amp;Itemid=418&amp;lang=e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4.jp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1D2D0B-C669-4ED7-B1A7-CB10703DB33E}"/>
              </a:ext>
            </a:extLst>
          </p:cNvPr>
          <p:cNvSpPr/>
          <p:nvPr/>
        </p:nvSpPr>
        <p:spPr>
          <a:xfrm>
            <a:off x="1" y="4812344"/>
            <a:ext cx="12191999" cy="2176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9396C18-B3DE-4DFF-835F-503D0315F11E}"/>
              </a:ext>
            </a:extLst>
          </p:cNvPr>
          <p:cNvSpPr txBox="1">
            <a:spLocks/>
          </p:cNvSpPr>
          <p:nvPr/>
        </p:nvSpPr>
        <p:spPr>
          <a:xfrm>
            <a:off x="2492887" y="3389309"/>
            <a:ext cx="7674400" cy="11628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ts val="2775"/>
              </a:lnSpc>
              <a:spcBef>
                <a:spcPct val="0"/>
              </a:spcBef>
              <a:buNone/>
              <a:defRPr sz="2625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fr-FR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76EE21-D3B5-DAF9-E4BA-14FEE30C40DE}"/>
              </a:ext>
            </a:extLst>
          </p:cNvPr>
          <p:cNvSpPr txBox="1"/>
          <p:nvPr/>
        </p:nvSpPr>
        <p:spPr>
          <a:xfrm>
            <a:off x="1542472" y="778859"/>
            <a:ext cx="9107055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fr-FR" sz="2400" b="1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Prep-5: A Community Tsunami Exercise is Conducted</a:t>
            </a:r>
            <a:endParaRPr lang="en-US" sz="2800" b="1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at Least Every Two Years</a:t>
            </a:r>
            <a:endParaRPr lang="en-US" sz="2800" b="1" dirty="0">
              <a:solidFill>
                <a:schemeClr val="bg1"/>
              </a:solidFill>
              <a:cs typeface="Calibri"/>
            </a:endParaRP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fr-FR" sz="2400" b="1" dirty="0"/>
              <a:t>Mr. </a:t>
            </a:r>
            <a:r>
              <a:rPr lang="en-US" sz="2400" b="1" dirty="0"/>
              <a:t>Matthieu PÉROCHE</a:t>
            </a:r>
            <a:endParaRPr lang="en-US" sz="2400" b="1" dirty="0">
              <a:highlight>
                <a:srgbClr val="FFFF00"/>
              </a:highlight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Lecturer in Geography at the Paul Valery Montpellier 3 University</a:t>
            </a:r>
            <a:endParaRPr lang="en-US" sz="1600" b="1">
              <a:solidFill>
                <a:schemeClr val="bg1"/>
              </a:solidFill>
              <a:cs typeface="Calibri"/>
            </a:endParaRPr>
          </a:p>
          <a:p>
            <a:pPr algn="ctr"/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BCE88A-281C-5787-3070-B40D2C84F4A3}"/>
              </a:ext>
            </a:extLst>
          </p:cNvPr>
          <p:cNvSpPr txBox="1"/>
          <p:nvPr/>
        </p:nvSpPr>
        <p:spPr>
          <a:xfrm>
            <a:off x="4721731" y="3709194"/>
            <a:ext cx="747026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marR="0" algn="r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alibri"/>
                <a:ea typeface="DengXian"/>
                <a:cs typeface="Calibri"/>
              </a:rPr>
              <a:t>IOC-UNESCO EU DG ECHO </a:t>
            </a:r>
            <a:r>
              <a:rPr lang="en-US" sz="1600" b="1" dirty="0" err="1">
                <a:effectLst/>
                <a:latin typeface="Calibri"/>
                <a:ea typeface="DengXian"/>
                <a:cs typeface="Calibri"/>
              </a:rPr>
              <a:t>CoastWAVE</a:t>
            </a:r>
            <a:r>
              <a:rPr lang="en-US" sz="1600" b="1" dirty="0">
                <a:effectLst/>
                <a:latin typeface="Calibri"/>
                <a:ea typeface="DengXian"/>
                <a:cs typeface="Calibri"/>
              </a:rPr>
              <a:t> Project</a:t>
            </a:r>
          </a:p>
          <a:p>
            <a:pPr marL="457200" marR="0" algn="r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alibri"/>
                <a:ea typeface="DengXian"/>
                <a:cs typeface="Calibri"/>
              </a:rPr>
              <a:t>IOC-UNESCO Tsunami Ready Recognition Programme (TRRP) Workshop</a:t>
            </a:r>
          </a:p>
          <a:p>
            <a:pPr marL="457200" marR="0" algn="r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alibri"/>
                <a:ea typeface="DengXian"/>
                <a:cs typeface="Calibri"/>
              </a:rPr>
              <a:t>Online, February 16-17, 2023</a:t>
            </a:r>
            <a:endParaRPr lang="en-US" sz="1600" b="1">
              <a:latin typeface="Calibri"/>
              <a:ea typeface="DengXian"/>
              <a:cs typeface="Calibri"/>
            </a:endParaRPr>
          </a:p>
        </p:txBody>
      </p:sp>
      <p:pic>
        <p:nvPicPr>
          <p:cNvPr id="1027" name="officeArt object" descr="Image">
            <a:extLst>
              <a:ext uri="{FF2B5EF4-FFF2-40B4-BE49-F238E27FC236}">
                <a16:creationId xmlns:a16="http://schemas.microsoft.com/office/drawing/2014/main" id="{59350213-FF33-CF25-DE06-1FDF10143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622" y="5072715"/>
            <a:ext cx="1049044" cy="115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028" name="Picture 2">
            <a:extLst>
              <a:ext uri="{FF2B5EF4-FFF2-40B4-BE49-F238E27FC236}">
                <a16:creationId xmlns:a16="http://schemas.microsoft.com/office/drawing/2014/main" id="{FD65AF10-A667-AC1B-8A76-2101595A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887" y="5172365"/>
            <a:ext cx="1076414" cy="100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64B9865D-C8BD-2305-A2A6-DDC3BEED5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417" y="5117937"/>
            <a:ext cx="1512028" cy="90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4" descr="A picture containing text, orange, room, gambling house&#10;&#10;Description automatically generated">
            <a:extLst>
              <a:ext uri="{FF2B5EF4-FFF2-40B4-BE49-F238E27FC236}">
                <a16:creationId xmlns:a16="http://schemas.microsoft.com/office/drawing/2014/main" id="{653F60B1-6A95-C0EF-7142-831FA9BDF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529" y="5110665"/>
            <a:ext cx="855584" cy="85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3" descr="Diagram&#10;&#10;Description automatically generated">
            <a:extLst>
              <a:ext uri="{FF2B5EF4-FFF2-40B4-BE49-F238E27FC236}">
                <a16:creationId xmlns:a16="http://schemas.microsoft.com/office/drawing/2014/main" id="{BEAEAE5F-17D4-E9AE-BBD0-A1DC59F04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350" y="5056041"/>
            <a:ext cx="1055896" cy="96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FE652A6-D7A1-4D4E-DD70-C83A5FD91E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482" y="5142084"/>
            <a:ext cx="1142127" cy="82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17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70F8E69-8D60-E58C-F964-D854A8CA0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73" y="843271"/>
            <a:ext cx="996919" cy="7211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A7CC1F-D5D2-4A45-9BE8-7312F4357EF7}"/>
              </a:ext>
            </a:extLst>
          </p:cNvPr>
          <p:cNvSpPr/>
          <p:nvPr/>
        </p:nvSpPr>
        <p:spPr>
          <a:xfrm>
            <a:off x="324139" y="860617"/>
            <a:ext cx="3722494" cy="397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MAIN TYPES OF EXERCISES</a:t>
            </a:r>
            <a:endParaRPr lang="fr-FR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80FF6B-C4CF-416A-8196-B278C648BE3F}"/>
              </a:ext>
            </a:extLst>
          </p:cNvPr>
          <p:cNvSpPr/>
          <p:nvPr/>
        </p:nvSpPr>
        <p:spPr>
          <a:xfrm>
            <a:off x="324139" y="1310025"/>
            <a:ext cx="73383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b="1" dirty="0">
                <a:latin typeface="SourceSansPro-Bold"/>
              </a:rPr>
              <a:t>DRILL</a:t>
            </a:r>
          </a:p>
          <a:p>
            <a:pPr algn="just"/>
            <a:r>
              <a:rPr lang="fr-FR" b="1" dirty="0"/>
              <a:t>TABLETOP</a:t>
            </a:r>
          </a:p>
          <a:p>
            <a:pPr algn="just"/>
            <a:r>
              <a:rPr lang="fr-FR" b="1" dirty="0"/>
              <a:t>FUNCTIONAL</a:t>
            </a:r>
          </a:p>
          <a:p>
            <a:pPr algn="just"/>
            <a:r>
              <a:rPr lang="fr-FR" b="1" dirty="0"/>
              <a:t>FULL-SCALE (or </a:t>
            </a:r>
            <a:r>
              <a:rPr lang="fr-FR" b="1" dirty="0" err="1"/>
              <a:t>field</a:t>
            </a:r>
            <a:r>
              <a:rPr lang="fr-FR" b="1" dirty="0"/>
              <a:t> exercice)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6F54793-586D-440E-9F79-2247AF5C5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413" y="4119155"/>
            <a:ext cx="2856440" cy="214233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EC5B7EB-16D1-4A76-ADCC-7B2C522F04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413" y="1760315"/>
            <a:ext cx="2866843" cy="197171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9713AC8-40B7-4AC1-BF66-B7162B3AA0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07" y="4126928"/>
            <a:ext cx="2857159" cy="213455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0B366F-62C4-4C41-8485-166250762A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25" y="4126928"/>
            <a:ext cx="2856441" cy="21345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96758CF-2206-4BF8-A024-EF6BD5018C92}"/>
              </a:ext>
            </a:extLst>
          </p:cNvPr>
          <p:cNvSpPr/>
          <p:nvPr/>
        </p:nvSpPr>
        <p:spPr>
          <a:xfrm>
            <a:off x="1037909" y="2819866"/>
            <a:ext cx="70180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124E9C"/>
                </a:solidFill>
                <a:latin typeface="SourceSansPro-Bold"/>
              </a:rPr>
              <a:t>EXERCISES CAN BE ANNOUNCED OR UNANNOUNCED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240213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70F8E69-8D60-E58C-F964-D854A8CA0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73" y="843271"/>
            <a:ext cx="996919" cy="72116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BEB5094-5A2F-429F-818E-59450B61A59E}"/>
              </a:ext>
            </a:extLst>
          </p:cNvPr>
          <p:cNvSpPr txBox="1"/>
          <p:nvPr/>
        </p:nvSpPr>
        <p:spPr>
          <a:xfrm>
            <a:off x="304178" y="1048635"/>
            <a:ext cx="6554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KEYS TO SUCCESS : CHOOSING THE RIGHT TYPE OF EXERCISE</a:t>
            </a:r>
            <a:endParaRPr lang="fr-FR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741E8D-A167-42F2-B1AC-EB48E430BC8B}"/>
              </a:ext>
            </a:extLst>
          </p:cNvPr>
          <p:cNvSpPr/>
          <p:nvPr/>
        </p:nvSpPr>
        <p:spPr>
          <a:xfrm>
            <a:off x="304177" y="1602633"/>
            <a:ext cx="1175066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SourceSansPro-Bold"/>
              </a:rPr>
              <a:t>THE LEVEL OF REQUIRED KNOWLEDGE OF THOSE TAKING PART</a:t>
            </a:r>
            <a:r>
              <a:rPr lang="en-US" dirty="0">
                <a:latin typeface="SourceSerifVariable-Roman"/>
              </a:rPr>
              <a:t>.</a:t>
            </a:r>
          </a:p>
          <a:p>
            <a:r>
              <a:rPr lang="fr-FR" dirty="0" err="1"/>
              <a:t>Knowing</a:t>
            </a:r>
            <a:r>
              <a:rPr lang="fr-FR" dirty="0"/>
              <a:t> about good </a:t>
            </a:r>
            <a:r>
              <a:rPr lang="en-US" dirty="0"/>
              <a:t>ways to respond to a tsunami event is an essential prerequisite for those taking part </a:t>
            </a:r>
            <a:r>
              <a:rPr lang="fr-FR" dirty="0"/>
              <a:t>in a </a:t>
            </a:r>
            <a:r>
              <a:rPr lang="fr-FR" dirty="0" err="1"/>
              <a:t>field</a:t>
            </a:r>
            <a:r>
              <a:rPr lang="fr-FR" dirty="0"/>
              <a:t> </a:t>
            </a:r>
            <a:r>
              <a:rPr lang="fr-FR" dirty="0" err="1"/>
              <a:t>exercise</a:t>
            </a:r>
            <a:r>
              <a:rPr lang="fr-FR" dirty="0"/>
              <a:t>.</a:t>
            </a:r>
            <a:endParaRPr lang="en-US" dirty="0">
              <a:latin typeface="SourceSerifVariable-Roman"/>
            </a:endParaRPr>
          </a:p>
          <a:p>
            <a:endParaRPr lang="en-US" dirty="0">
              <a:latin typeface="SourceSerifVariable-Roman"/>
            </a:endParaRPr>
          </a:p>
          <a:p>
            <a:r>
              <a:rPr lang="fr-FR" b="1" dirty="0"/>
              <a:t>OBJECTIVES.</a:t>
            </a:r>
          </a:p>
          <a:p>
            <a:r>
              <a:rPr lang="en-US" dirty="0"/>
              <a:t>Some objectives cannot be tested in a tabletop setting, such as “test the time taken for an evacuation to be completed”</a:t>
            </a:r>
            <a:endParaRPr lang="fr-FR" b="1" dirty="0"/>
          </a:p>
          <a:p>
            <a:endParaRPr lang="fr-FR" b="1" dirty="0"/>
          </a:p>
          <a:p>
            <a:r>
              <a:rPr lang="fr-FR" b="1" dirty="0"/>
              <a:t>RESOURCES.</a:t>
            </a:r>
          </a:p>
          <a:p>
            <a:r>
              <a:rPr lang="en-US" dirty="0"/>
              <a:t>When performing these exercises take into consideration the resources available (including finance and personnel) to identify and resources gaps.</a:t>
            </a:r>
          </a:p>
          <a:p>
            <a:r>
              <a:rPr lang="en-US" b="1" dirty="0"/>
              <a:t> </a:t>
            </a:r>
            <a:endParaRPr lang="fr-FR" b="1" dirty="0"/>
          </a:p>
          <a:p>
            <a:r>
              <a:rPr lang="fr-FR" b="1" dirty="0"/>
              <a:t>ALLOCATED TIME.</a:t>
            </a:r>
          </a:p>
          <a:p>
            <a:r>
              <a:rPr lang="en-US" dirty="0"/>
              <a:t>Tabletop exercises save time when preparing and running an </a:t>
            </a:r>
            <a:r>
              <a:rPr lang="fr-FR" dirty="0" err="1"/>
              <a:t>exercise</a:t>
            </a:r>
            <a:r>
              <a:rPr lang="fr-FR" dirty="0"/>
              <a:t>. </a:t>
            </a:r>
            <a:r>
              <a:rPr lang="en-US" dirty="0"/>
              <a:t>A functional or full-scale exercise will take more hours to prepare, conduct, and evaluate.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7303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70F8E69-8D60-E58C-F964-D854A8CA0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73" y="843271"/>
            <a:ext cx="996919" cy="72116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BEB5094-5A2F-429F-818E-59450B61A59E}"/>
              </a:ext>
            </a:extLst>
          </p:cNvPr>
          <p:cNvSpPr txBox="1"/>
          <p:nvPr/>
        </p:nvSpPr>
        <p:spPr>
          <a:xfrm>
            <a:off x="304178" y="1048635"/>
            <a:ext cx="6554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KEYS TO SUCCESS : CHOOSING THE RIGHT TYPE OF EXERCISE</a:t>
            </a:r>
            <a:endParaRPr lang="fr-FR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741E8D-A167-42F2-B1AC-EB48E430BC8B}"/>
              </a:ext>
            </a:extLst>
          </p:cNvPr>
          <p:cNvSpPr/>
          <p:nvPr/>
        </p:nvSpPr>
        <p:spPr>
          <a:xfrm>
            <a:off x="304177" y="1602633"/>
            <a:ext cx="1175066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SourceSansPro-Bold"/>
              </a:rPr>
              <a:t>THE LEVEL OF REQUIRED KNOWLEDGE OF THOSE TAKING PART</a:t>
            </a:r>
            <a:r>
              <a:rPr lang="en-US" dirty="0">
                <a:latin typeface="SourceSerifVariable-Roman"/>
              </a:rPr>
              <a:t>.</a:t>
            </a:r>
          </a:p>
          <a:p>
            <a:r>
              <a:rPr lang="fr-FR" dirty="0" err="1"/>
              <a:t>Knowing</a:t>
            </a:r>
            <a:r>
              <a:rPr lang="fr-FR" dirty="0"/>
              <a:t> about good </a:t>
            </a:r>
            <a:r>
              <a:rPr lang="en-US" dirty="0"/>
              <a:t>ways to respond to a tsunami event is an essential prerequisite for those taking part </a:t>
            </a:r>
            <a:r>
              <a:rPr lang="fr-FR" dirty="0"/>
              <a:t>in a </a:t>
            </a:r>
            <a:r>
              <a:rPr lang="fr-FR" dirty="0" err="1"/>
              <a:t>field</a:t>
            </a:r>
            <a:r>
              <a:rPr lang="fr-FR" dirty="0"/>
              <a:t> </a:t>
            </a:r>
            <a:r>
              <a:rPr lang="fr-FR" dirty="0" err="1"/>
              <a:t>exercise</a:t>
            </a:r>
            <a:r>
              <a:rPr lang="fr-FR" dirty="0"/>
              <a:t>.</a:t>
            </a:r>
            <a:endParaRPr lang="en-US" dirty="0">
              <a:latin typeface="SourceSerifVariable-Roman"/>
            </a:endParaRPr>
          </a:p>
          <a:p>
            <a:endParaRPr lang="en-US" dirty="0">
              <a:latin typeface="SourceSerifVariable-Roman"/>
            </a:endParaRPr>
          </a:p>
          <a:p>
            <a:r>
              <a:rPr lang="fr-FR" b="1" dirty="0"/>
              <a:t>OBJECTIVES.</a:t>
            </a:r>
          </a:p>
          <a:p>
            <a:r>
              <a:rPr lang="en-US" dirty="0"/>
              <a:t>Some objectives cannot be tested in a tabletop setting, such as “test the time taken for an evacuation to be completed”</a:t>
            </a:r>
            <a:endParaRPr lang="fr-FR" b="1" dirty="0"/>
          </a:p>
          <a:p>
            <a:endParaRPr lang="fr-FR" b="1" dirty="0"/>
          </a:p>
          <a:p>
            <a:r>
              <a:rPr lang="fr-FR" b="1" dirty="0"/>
              <a:t>RESOURCES.</a:t>
            </a:r>
          </a:p>
          <a:p>
            <a:r>
              <a:rPr lang="en-US" dirty="0"/>
              <a:t>When performing these exercises take into consideration the resources available (including finance and personnel) to identify and resources gaps.</a:t>
            </a:r>
          </a:p>
          <a:p>
            <a:r>
              <a:rPr lang="en-US" b="1" dirty="0"/>
              <a:t> </a:t>
            </a:r>
            <a:endParaRPr lang="fr-FR" b="1" dirty="0"/>
          </a:p>
          <a:p>
            <a:r>
              <a:rPr lang="fr-FR" b="1" dirty="0"/>
              <a:t>ALLOCATED TIME.</a:t>
            </a:r>
          </a:p>
          <a:p>
            <a:r>
              <a:rPr lang="en-US" dirty="0"/>
              <a:t>Tabletop exercises save time when preparing and running an </a:t>
            </a:r>
            <a:r>
              <a:rPr lang="fr-FR" dirty="0" err="1"/>
              <a:t>exercise</a:t>
            </a:r>
            <a:r>
              <a:rPr lang="fr-FR" dirty="0"/>
              <a:t>. </a:t>
            </a:r>
            <a:r>
              <a:rPr lang="en-US" dirty="0"/>
              <a:t>A functional or full-scale exercise will take more hours to prepare, conduct, and evaluate.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7B8600B-7C20-4AEB-B772-4A73182D84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1" r="3818" b="13971"/>
          <a:stretch/>
        </p:blipFill>
        <p:spPr>
          <a:xfrm>
            <a:off x="1697696" y="5721512"/>
            <a:ext cx="8939763" cy="10884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789A04-045E-46BD-8E93-97A9584252E2}"/>
              </a:ext>
            </a:extLst>
          </p:cNvPr>
          <p:cNvSpPr/>
          <p:nvPr/>
        </p:nvSpPr>
        <p:spPr>
          <a:xfrm>
            <a:off x="1763217" y="5352145"/>
            <a:ext cx="8808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FF9900"/>
                </a:solidFill>
                <a:latin typeface="Arial" panose="020B0604020202020204" pitchFamily="34" charset="0"/>
              </a:rPr>
              <a:t>A progressive and long-term approach is needed for tsunami </a:t>
            </a:r>
            <a:r>
              <a:rPr lang="fr-FR" b="1" i="1" dirty="0">
                <a:solidFill>
                  <a:srgbClr val="FF9900"/>
                </a:solidFill>
                <a:latin typeface="Arial" panose="020B0604020202020204" pitchFamily="34" charset="0"/>
              </a:rPr>
              <a:t>exercices</a:t>
            </a:r>
            <a:endParaRPr lang="fr-FR" b="1" i="1" dirty="0">
              <a:solidFill>
                <a:srgbClr val="FF9900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30D9113-6B3B-4C7C-AD37-A6087F97E6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3" t="10380" r="32957" b="31307"/>
          <a:stretch/>
        </p:blipFill>
        <p:spPr>
          <a:xfrm rot="1800000">
            <a:off x="10674768" y="5142456"/>
            <a:ext cx="650030" cy="115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5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70F8E69-8D60-E58C-F964-D854A8CA0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73" y="843271"/>
            <a:ext cx="996919" cy="7211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D6BB133-F60F-480B-8060-2F1162424561}"/>
              </a:ext>
            </a:extLst>
          </p:cNvPr>
          <p:cNvSpPr/>
          <p:nvPr/>
        </p:nvSpPr>
        <p:spPr>
          <a:xfrm>
            <a:off x="402336" y="903587"/>
            <a:ext cx="9933856" cy="39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0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SPECIFIC CONSIDERATIONS:</a:t>
            </a:r>
            <a:endParaRPr lang="fr-F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D2441B-307F-4B3C-BD2F-67792EBA84A0}"/>
              </a:ext>
            </a:extLst>
          </p:cNvPr>
          <p:cNvSpPr/>
          <p:nvPr/>
        </p:nvSpPr>
        <p:spPr>
          <a:xfrm>
            <a:off x="402336" y="1374615"/>
            <a:ext cx="7288192" cy="4516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Anticipate the communication with local representatives 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Ensure good coordination between the different levels of crisis management, especially with regard to the transmission of the alert.  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 the scenario, the tools and the conditions of implementation of the exercise to avoid technical problems on the day of the exercise.  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Conduct a post-exercise evaluation (hot wash AND cold wash few weeks later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Manage the media coverage of the exercise (dedicate time or a person)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349309B-B686-4347-9EAC-6426A00A8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753" y="3827079"/>
            <a:ext cx="2995468" cy="294914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5F1B5F9-A734-4432-B90A-317977FEC3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114" y="843271"/>
            <a:ext cx="1846745" cy="2923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3931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70F8E69-8D60-E58C-F964-D854A8CA0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73" y="843271"/>
            <a:ext cx="996919" cy="72116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152721D-11E1-459E-9642-B8131D7A8063}"/>
              </a:ext>
            </a:extLst>
          </p:cNvPr>
          <p:cNvSpPr txBox="1"/>
          <p:nvPr/>
        </p:nvSpPr>
        <p:spPr>
          <a:xfrm>
            <a:off x="241074" y="925510"/>
            <a:ext cx="7036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EXEMPLE OF MULTI-ANNUAL EXERCISE PROGRAMME IN FRANCE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A0E740-7289-4EE4-80EE-F1CB9C4348D8}"/>
              </a:ext>
            </a:extLst>
          </p:cNvPr>
          <p:cNvSpPr/>
          <p:nvPr/>
        </p:nvSpPr>
        <p:spPr>
          <a:xfrm>
            <a:off x="241074" y="1485511"/>
            <a:ext cx="11239726" cy="3010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Monthly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test of the national communication portion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fr-FR" sz="20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Quarterly</a:t>
            </a:r>
            <a:r>
              <a:rPr lang="fr-FR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tests n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ational communication portion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municipality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Support on request for municipalities wishing to carry out a tsunami </a:t>
            </a:r>
            <a:r>
              <a:rPr lang="fr-FR" sz="2000" b="1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unctinonal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exercise</a:t>
            </a:r>
            <a:endParaRPr lang="fr-FR" sz="2000" dirty="0">
              <a:solidFill>
                <a:srgbClr val="22222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fr-F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Encourages departmental authorities to conduct exercises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fr-F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sz="20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Coordinates</a:t>
            </a:r>
            <a:r>
              <a:rPr lang="fr-FR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national </a:t>
            </a:r>
            <a:r>
              <a:rPr lang="fr-FR" sz="20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exercises</a:t>
            </a:r>
            <a:r>
              <a:rPr lang="fr-FR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fr-FR" sz="20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even</a:t>
            </a:r>
            <a:r>
              <a:rPr lang="fr-FR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contributes</a:t>
            </a:r>
            <a:r>
              <a:rPr lang="fr-FR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 </a:t>
            </a:r>
            <a:r>
              <a:rPr lang="fr-FR" sz="20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European</a:t>
            </a:r>
            <a:r>
              <a:rPr lang="fr-FR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exercises</a:t>
            </a:r>
            <a:endParaRPr lang="fr-F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B4E3FAA-A960-4CE4-BCFB-CB11414D0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08" y="4754739"/>
            <a:ext cx="1994083" cy="14955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639759B-5C79-4ADA-9254-15301A7A17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981" y="4765457"/>
            <a:ext cx="2001345" cy="13764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CE2F992-3D4A-40DD-B299-31F1A37DF4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33" y="4760165"/>
            <a:ext cx="1994585" cy="14901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3E1ABB1-FA2A-4F9C-B023-1AF6251396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59" y="4760165"/>
            <a:ext cx="1994084" cy="149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49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70F8E69-8D60-E58C-F964-D854A8CA0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73" y="843271"/>
            <a:ext cx="996919" cy="72116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B596BB4-8994-4B5C-82FD-7991DFF75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584" y="96487"/>
            <a:ext cx="4846624" cy="666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65F30F-C85D-480B-B1DB-99800809CA27}"/>
              </a:ext>
            </a:extLst>
          </p:cNvPr>
          <p:cNvSpPr/>
          <p:nvPr/>
        </p:nvSpPr>
        <p:spPr>
          <a:xfrm>
            <a:off x="488355" y="520379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https://unesdoc.unesco.org/ark:/48223/pf0000373019?1=null&amp;queryId=23faed34-f9d0-4fa3-baf7-a38957a36ccb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34705B-3394-4BE1-8BFD-064BEB4C7244}"/>
              </a:ext>
            </a:extLst>
          </p:cNvPr>
          <p:cNvSpPr/>
          <p:nvPr/>
        </p:nvSpPr>
        <p:spPr>
          <a:xfrm>
            <a:off x="460297" y="1948856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i="0" dirty="0">
                <a:solidFill>
                  <a:srgbClr val="333333"/>
                </a:solidFill>
                <a:effectLst/>
                <a:latin typeface="Roboto"/>
              </a:rPr>
              <a:t>Preparing for community tsunami evacuations: from inundation to evacuation maps, response plans and exercises</a:t>
            </a:r>
            <a:endParaRPr lang="fr-FR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B1F8C8-7CCE-492C-8620-7A027138A54E}"/>
              </a:ext>
            </a:extLst>
          </p:cNvPr>
          <p:cNvSpPr/>
          <p:nvPr/>
        </p:nvSpPr>
        <p:spPr>
          <a:xfrm>
            <a:off x="638988" y="1034631"/>
            <a:ext cx="59080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ADDITIONAL GUIDANCE IS AVAILABLE FROM </a:t>
            </a:r>
            <a:endParaRPr lang="fr-FR" sz="2000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F10F8F-44E9-481F-A393-1B3D7B18D5E8}"/>
              </a:ext>
            </a:extLst>
          </p:cNvPr>
          <p:cNvSpPr txBox="1"/>
          <p:nvPr/>
        </p:nvSpPr>
        <p:spPr>
          <a:xfrm>
            <a:off x="4960753" y="3888586"/>
            <a:ext cx="1186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298 pages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A97D287-1A7E-4E66-853F-FE60AD6DDFE3}"/>
              </a:ext>
            </a:extLst>
          </p:cNvPr>
          <p:cNvSpPr txBox="1"/>
          <p:nvPr/>
        </p:nvSpPr>
        <p:spPr>
          <a:xfrm>
            <a:off x="460297" y="4641671"/>
            <a:ext cx="2712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Langages : English, </a:t>
            </a:r>
            <a:r>
              <a:rPr lang="fr-FR" dirty="0" err="1"/>
              <a:t>Espanol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5774F22-8FFB-4C4B-9092-49E9F24A5FB6}"/>
              </a:ext>
            </a:extLst>
          </p:cNvPr>
          <p:cNvSpPr txBox="1"/>
          <p:nvPr/>
        </p:nvSpPr>
        <p:spPr>
          <a:xfrm>
            <a:off x="5443257" y="35687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502789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70F8E69-8D60-E58C-F964-D854A8CA0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73" y="843271"/>
            <a:ext cx="996919" cy="7211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2B6038-FE14-402F-B8AF-34EEDAD36C1E}"/>
              </a:ext>
            </a:extLst>
          </p:cNvPr>
          <p:cNvSpPr/>
          <p:nvPr/>
        </p:nvSpPr>
        <p:spPr>
          <a:xfrm>
            <a:off x="638988" y="1034631"/>
            <a:ext cx="59080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ADDITIONAL GUIDANCE IS AVAILABLE FROM </a:t>
            </a:r>
            <a:endParaRPr lang="fr-FR" sz="20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E9726F-4242-430C-AB64-E6993274BB84}"/>
              </a:ext>
            </a:extLst>
          </p:cNvPr>
          <p:cNvSpPr/>
          <p:nvPr/>
        </p:nvSpPr>
        <p:spPr>
          <a:xfrm>
            <a:off x="460297" y="5229751"/>
            <a:ext cx="7267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https://unesdoc.unesco.org/ark:/48223/pf0000380540.locale=en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D85029E-6BAE-49EA-9AE2-3321C35B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126" y="207941"/>
            <a:ext cx="4949887" cy="6240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27DF4C9-0794-4723-B11C-F002F2D920DC}"/>
              </a:ext>
            </a:extLst>
          </p:cNvPr>
          <p:cNvSpPr txBox="1"/>
          <p:nvPr/>
        </p:nvSpPr>
        <p:spPr>
          <a:xfrm>
            <a:off x="5064928" y="3888586"/>
            <a:ext cx="1069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64 pages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007129-AC22-4C86-9F90-B7631660657A}"/>
              </a:ext>
            </a:extLst>
          </p:cNvPr>
          <p:cNvSpPr/>
          <p:nvPr/>
        </p:nvSpPr>
        <p:spPr>
          <a:xfrm>
            <a:off x="294339" y="1962646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i="0" dirty="0">
                <a:solidFill>
                  <a:srgbClr val="333333"/>
                </a:solidFill>
                <a:effectLst/>
                <a:latin typeface="Roboto"/>
              </a:rPr>
              <a:t>Multi-annual community tsunami exercise </a:t>
            </a:r>
            <a:r>
              <a:rPr lang="en-US" sz="2000" b="1" i="0" dirty="0" err="1">
                <a:solidFill>
                  <a:srgbClr val="333333"/>
                </a:solidFill>
                <a:effectLst/>
                <a:latin typeface="Roboto"/>
              </a:rPr>
              <a:t>programme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Roboto"/>
              </a:rPr>
              <a:t>: guidelines for the tsunami and other coastal hazards warning system for the Caribbean and Adjacent Regions</a:t>
            </a:r>
            <a:endParaRPr lang="fr-FR" sz="20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827CBF1-590A-483B-9EAD-8EF87ED934B9}"/>
              </a:ext>
            </a:extLst>
          </p:cNvPr>
          <p:cNvSpPr txBox="1"/>
          <p:nvPr/>
        </p:nvSpPr>
        <p:spPr>
          <a:xfrm>
            <a:off x="460297" y="4641671"/>
            <a:ext cx="2621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Langages : English, French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B6892A6-01C5-44F9-B972-CDAF0C8CE70A}"/>
              </a:ext>
            </a:extLst>
          </p:cNvPr>
          <p:cNvSpPr txBox="1"/>
          <p:nvPr/>
        </p:nvSpPr>
        <p:spPr>
          <a:xfrm>
            <a:off x="5443257" y="35687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673024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>
            <a:extLst>
              <a:ext uri="{FF2B5EF4-FFF2-40B4-BE49-F238E27FC236}">
                <a16:creationId xmlns:a16="http://schemas.microsoft.com/office/drawing/2014/main" id="{006B805E-C165-422B-A729-CCAC88263F04}"/>
              </a:ext>
            </a:extLst>
          </p:cNvPr>
          <p:cNvSpPr txBox="1">
            <a:spLocks/>
          </p:cNvSpPr>
          <p:nvPr/>
        </p:nvSpPr>
        <p:spPr>
          <a:xfrm>
            <a:off x="3067420" y="3577213"/>
            <a:ext cx="6057158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fr-FR" sz="2000" b="1" dirty="0">
                <a:solidFill>
                  <a:schemeClr val="tx1"/>
                </a:solidFill>
              </a:rPr>
              <a:t>UNESCO</a:t>
            </a:r>
          </a:p>
          <a:p>
            <a:pPr algn="ctr">
              <a:spcBef>
                <a:spcPts val="0"/>
              </a:spcBef>
            </a:pPr>
            <a:r>
              <a:rPr lang="fr-FR" sz="2000" b="1" dirty="0" err="1">
                <a:solidFill>
                  <a:schemeClr val="tx1"/>
                </a:solidFill>
              </a:rPr>
              <a:t>Intergovernmental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Oceanographic</a:t>
            </a:r>
            <a:r>
              <a:rPr lang="fr-FR" sz="2000" b="1" dirty="0">
                <a:solidFill>
                  <a:schemeClr val="tx1"/>
                </a:solidFill>
              </a:rPr>
              <a:t> Commission (IOC)</a:t>
            </a:r>
            <a:endParaRPr lang="en-GB" sz="2000" b="1" kern="1000" dirty="0">
              <a:solidFill>
                <a:schemeClr val="tx1"/>
              </a:solidFill>
            </a:endParaRP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E81FADB3-AC87-46F2-AA7F-8CBD7321AF26}"/>
              </a:ext>
            </a:extLst>
          </p:cNvPr>
          <p:cNvSpPr txBox="1">
            <a:spLocks/>
          </p:cNvSpPr>
          <p:nvPr/>
        </p:nvSpPr>
        <p:spPr>
          <a:xfrm>
            <a:off x="4398568" y="4666849"/>
            <a:ext cx="3394862" cy="139012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1400" b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IOC-UNESCO DG ECHO </a:t>
            </a:r>
            <a:r>
              <a:rPr lang="fr-FR" sz="1400" b="1" dirty="0" err="1">
                <a:solidFill>
                  <a:schemeClr val="tx1"/>
                </a:solidFill>
              </a:rPr>
              <a:t>CoastWAVE</a:t>
            </a:r>
            <a:r>
              <a:rPr lang="fr-FR" sz="1400" b="1" dirty="0">
                <a:solidFill>
                  <a:schemeClr val="tx1"/>
                </a:solidFill>
              </a:rPr>
              <a:t> </a:t>
            </a:r>
            <a:r>
              <a:rPr lang="fr-FR" sz="1400" b="1" dirty="0" err="1">
                <a:solidFill>
                  <a:schemeClr val="tx1"/>
                </a:solidFill>
              </a:rPr>
              <a:t>project</a:t>
            </a:r>
            <a:endParaRPr lang="en-GB" sz="1400" b="1" kern="1000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spcAft>
                <a:spcPts val="1400"/>
              </a:spcAft>
            </a:pPr>
            <a:r>
              <a:rPr lang="fr-FR" sz="1200" dirty="0">
                <a:solidFill>
                  <a:schemeClr val="tx1"/>
                </a:solidFill>
              </a:rPr>
              <a:t>UNESCO IOC Sector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Tsunami Unit </a:t>
            </a:r>
          </a:p>
          <a:p>
            <a:pPr algn="ctr">
              <a:spcBef>
                <a:spcPts val="0"/>
              </a:spcBef>
              <a:spcAft>
                <a:spcPts val="1400"/>
              </a:spcAft>
            </a:pPr>
            <a:r>
              <a:rPr lang="en-US" sz="1200" dirty="0">
                <a:solidFill>
                  <a:srgbClr val="000000"/>
                </a:solidFill>
                <a:hlinkClick r:id="rId3"/>
              </a:rPr>
              <a:t>d.chang-seng@unesco.org</a:t>
            </a:r>
            <a:r>
              <a:rPr lang="en-US" sz="1200" dirty="0">
                <a:solidFill>
                  <a:srgbClr val="000000"/>
                </a:solidFill>
              </a:rPr>
              <a:t>  </a:t>
            </a:r>
            <a:endParaRPr lang="en-GB" sz="1200" dirty="0"/>
          </a:p>
          <a:p>
            <a:pPr algn="ctr">
              <a:spcBef>
                <a:spcPts val="600"/>
              </a:spcBef>
            </a:pPr>
            <a:r>
              <a:rPr lang="en-GB" sz="1200" b="1" dirty="0">
                <a:solidFill>
                  <a:schemeClr val="tx1"/>
                </a:solidFill>
                <a:hlinkClick r:id="rId4"/>
              </a:rPr>
              <a:t>CoastWAVE project website</a:t>
            </a:r>
            <a:r>
              <a:rPr lang="en-GB" sz="12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5E50F407-EDA5-2836-8786-BEEC693F05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122" y="5361911"/>
            <a:ext cx="1609205" cy="116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78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EA52FF0A-9373-4070-8F63-B7714ACE6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890" y="1495601"/>
            <a:ext cx="5372921" cy="48012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B8F3CF-5CDE-4C75-956A-A0F47B0AD3BC}"/>
              </a:ext>
            </a:extLst>
          </p:cNvPr>
          <p:cNvSpPr/>
          <p:nvPr/>
        </p:nvSpPr>
        <p:spPr>
          <a:xfrm>
            <a:off x="365760" y="1410297"/>
            <a:ext cx="519684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Arial" panose="020B0604020202020204" pitchFamily="34" charset="0"/>
              </a:rPr>
              <a:t>II PREPAREDNESS (PREP)</a:t>
            </a:r>
          </a:p>
          <a:p>
            <a:endParaRPr lang="en-US" b="1" dirty="0">
              <a:latin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</a:rPr>
              <a:t>PREP-1</a:t>
            </a:r>
            <a:r>
              <a:rPr lang="en-US" dirty="0">
                <a:latin typeface="Arial" panose="020B0604020202020204" pitchFamily="34" charset="0"/>
              </a:rPr>
              <a:t>. Easily understood tsunami evacuation maps are approved.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</a:rPr>
              <a:t>PREP-2</a:t>
            </a:r>
            <a:r>
              <a:rPr lang="en-US" dirty="0">
                <a:latin typeface="Arial" panose="020B0604020202020204" pitchFamily="34" charset="0"/>
              </a:rPr>
              <a:t>. Tsunami information including signage is publicly displayed.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</a:rPr>
              <a:t>PREP-3</a:t>
            </a:r>
            <a:r>
              <a:rPr lang="en-US" dirty="0">
                <a:latin typeface="Arial" panose="020B0604020202020204" pitchFamily="34" charset="0"/>
              </a:rPr>
              <a:t>. Outreach and public awareness and education resources are available</a:t>
            </a:r>
          </a:p>
          <a:p>
            <a:r>
              <a:rPr lang="fr-FR" dirty="0">
                <a:latin typeface="Arial" panose="020B0604020202020204" pitchFamily="34" charset="0"/>
              </a:rPr>
              <a:t>and </a:t>
            </a:r>
            <a:r>
              <a:rPr lang="fr-FR" dirty="0" err="1">
                <a:latin typeface="Arial" panose="020B0604020202020204" pitchFamily="34" charset="0"/>
              </a:rPr>
              <a:t>distributed</a:t>
            </a:r>
            <a:r>
              <a:rPr lang="fr-FR" dirty="0">
                <a:latin typeface="Arial" panose="020B0604020202020204" pitchFamily="34" charset="0"/>
              </a:rPr>
              <a:t>.</a:t>
            </a:r>
          </a:p>
          <a:p>
            <a:endParaRPr lang="fr-FR" dirty="0">
              <a:latin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</a:rPr>
              <a:t>PREP-4</a:t>
            </a:r>
            <a:r>
              <a:rPr lang="en-US" dirty="0">
                <a:latin typeface="Arial" panose="020B0604020202020204" pitchFamily="34" charset="0"/>
              </a:rPr>
              <a:t>. Outreach or educational activities are held at least three times a year.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8 PREP-5: A community tsunami exercise is conducted at least every two years.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EAF64E-DAA5-4AAE-8021-8C3CA4116A62}"/>
              </a:ext>
            </a:extLst>
          </p:cNvPr>
          <p:cNvSpPr/>
          <p:nvPr/>
        </p:nvSpPr>
        <p:spPr>
          <a:xfrm>
            <a:off x="365760" y="899258"/>
            <a:ext cx="39667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</a:rPr>
              <a:t>TSUNAMI READY INDICATORS</a:t>
            </a:r>
            <a:endParaRPr lang="fr-FR" sz="2000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70F8E69-8D60-E58C-F964-D854A8CA0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73" y="843271"/>
            <a:ext cx="996919" cy="72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04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70F8E69-8D60-E58C-F964-D854A8CA0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73" y="843271"/>
            <a:ext cx="996919" cy="7211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DB1585-650F-43C1-A0B3-076451B61016}"/>
              </a:ext>
            </a:extLst>
          </p:cNvPr>
          <p:cNvSpPr/>
          <p:nvPr/>
        </p:nvSpPr>
        <p:spPr>
          <a:xfrm>
            <a:off x="922834" y="3045752"/>
            <a:ext cx="49211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Tsunami exercises bring every Tsunami Ready criteria to practice</a:t>
            </a:r>
            <a:endParaRPr lang="fr-FR" sz="2400" b="1" dirty="0">
              <a:ln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7523175-0D49-48E2-A04E-69BDBFABAC8C}"/>
              </a:ext>
            </a:extLst>
          </p:cNvPr>
          <p:cNvSpPr txBox="1"/>
          <p:nvPr/>
        </p:nvSpPr>
        <p:spPr>
          <a:xfrm>
            <a:off x="623953" y="4798261"/>
            <a:ext cx="5518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A progressive and long-term approach is needed for tsunami </a:t>
            </a:r>
            <a:r>
              <a:rPr lang="fr-FR" sz="2400" b="1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exercices</a:t>
            </a:r>
            <a:endParaRPr lang="fr-FR" sz="2400" b="1" dirty="0">
              <a:ln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028007-F380-4AB5-AD33-041028A4B645}"/>
              </a:ext>
            </a:extLst>
          </p:cNvPr>
          <p:cNvSpPr/>
          <p:nvPr/>
        </p:nvSpPr>
        <p:spPr>
          <a:xfrm>
            <a:off x="335428" y="129324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ln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Tsunami hazard requires a simultaneous response by national, regional and local emergency services</a:t>
            </a:r>
            <a:endParaRPr lang="fr-FR" sz="2400" b="1" dirty="0">
              <a:ln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B7892D2-3AB3-412A-A9D8-F15A4D1D2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965" y="966457"/>
            <a:ext cx="3183502" cy="23857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CF4B5BA-C570-4A2B-88F9-A69F656880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965" y="3712291"/>
            <a:ext cx="3183502" cy="238762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F9D83ED-DE6C-462D-8E55-A369781A3CB6}"/>
              </a:ext>
            </a:extLst>
          </p:cNvPr>
          <p:cNvSpPr txBox="1"/>
          <p:nvPr/>
        </p:nvSpPr>
        <p:spPr>
          <a:xfrm>
            <a:off x="7321965" y="3358502"/>
            <a:ext cx="24368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/>
              <a:t>Cannes – Tsunami </a:t>
            </a:r>
            <a:r>
              <a:rPr lang="fr-FR" sz="1100" i="1" dirty="0" err="1"/>
              <a:t>Awarness</a:t>
            </a:r>
            <a:r>
              <a:rPr lang="fr-FR" sz="1100" i="1" dirty="0"/>
              <a:t> Day 2021 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FC8EBAF-67A5-46E8-9D92-7F6DCB58294D}"/>
              </a:ext>
            </a:extLst>
          </p:cNvPr>
          <p:cNvSpPr txBox="1"/>
          <p:nvPr/>
        </p:nvSpPr>
        <p:spPr>
          <a:xfrm>
            <a:off x="7321965" y="6119010"/>
            <a:ext cx="24368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/>
              <a:t>Cannes – Tsunami </a:t>
            </a:r>
            <a:r>
              <a:rPr lang="fr-FR" sz="1100" i="1" dirty="0" err="1"/>
              <a:t>Awarness</a:t>
            </a:r>
            <a:r>
              <a:rPr lang="fr-FR" sz="1100" i="1" dirty="0"/>
              <a:t> Day 2021  </a:t>
            </a:r>
          </a:p>
        </p:txBody>
      </p:sp>
    </p:spTree>
    <p:extLst>
      <p:ext uri="{BB962C8B-B14F-4D97-AF65-F5344CB8AC3E}">
        <p14:creationId xmlns:p14="http://schemas.microsoft.com/office/powerpoint/2010/main" val="1993391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70F8E69-8D60-E58C-F964-D854A8CA0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73" y="843271"/>
            <a:ext cx="996919" cy="7211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11A1A4-514C-49DE-809B-2AE29DA6E347}"/>
              </a:ext>
            </a:extLst>
          </p:cNvPr>
          <p:cNvSpPr/>
          <p:nvPr/>
        </p:nvSpPr>
        <p:spPr>
          <a:xfrm>
            <a:off x="532216" y="1861572"/>
            <a:ext cx="68134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To test the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effectiveness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of tsunami warnings,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evacuation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maps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, plans and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procedures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identify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improvements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made</a:t>
            </a:r>
          </a:p>
          <a:p>
            <a:pPr marL="457200" indent="-457200">
              <a:buFont typeface="+mj-lt"/>
              <a:buAutoNum type="arabicPeriod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train actors of crisis management and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local representatives</a:t>
            </a: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promote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public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awareness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preparedness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DAEDCB-BB76-40F7-8B33-66ED1317B7DD}"/>
              </a:ext>
            </a:extLst>
          </p:cNvPr>
          <p:cNvSpPr/>
          <p:nvPr/>
        </p:nvSpPr>
        <p:spPr>
          <a:xfrm>
            <a:off x="532216" y="1003796"/>
            <a:ext cx="62265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COMMUNITY TSUNAMI EXERCISE : O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BJECTIVES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C9A59A1-F545-4473-9120-42576937E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567" y="934572"/>
            <a:ext cx="3160306" cy="5292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E178D74-ECBD-453F-8CAE-2A2BF7769B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87"/>
          <a:stretch/>
        </p:blipFill>
        <p:spPr>
          <a:xfrm>
            <a:off x="6926518" y="538819"/>
            <a:ext cx="2012098" cy="158780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F550D9B-442C-4783-B412-457AE73EF77D}"/>
              </a:ext>
            </a:extLst>
          </p:cNvPr>
          <p:cNvSpPr txBox="1"/>
          <p:nvPr/>
        </p:nvSpPr>
        <p:spPr>
          <a:xfrm rot="5400000">
            <a:off x="9885787" y="4791812"/>
            <a:ext cx="27927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/>
              <a:t>Cannes – France - </a:t>
            </a:r>
            <a:r>
              <a:rPr lang="fr-FR" sz="1100" i="1" dirty="0" err="1"/>
              <a:t>Mediterranean</a:t>
            </a:r>
            <a:r>
              <a:rPr lang="fr-FR" sz="1100" i="1" dirty="0"/>
              <a:t> </a:t>
            </a:r>
            <a:r>
              <a:rPr lang="fr-FR" sz="1100" i="1" dirty="0" err="1"/>
              <a:t>sea</a:t>
            </a:r>
            <a:r>
              <a:rPr lang="fr-FR" sz="1100" i="1" dirty="0"/>
              <a:t> – 2022  </a:t>
            </a:r>
          </a:p>
        </p:txBody>
      </p:sp>
    </p:spTree>
    <p:extLst>
      <p:ext uri="{BB962C8B-B14F-4D97-AF65-F5344CB8AC3E}">
        <p14:creationId xmlns:p14="http://schemas.microsoft.com/office/powerpoint/2010/main" val="4236136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70F8E69-8D60-E58C-F964-D854A8CA0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73" y="843271"/>
            <a:ext cx="996919" cy="7211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236D00-55FB-40AD-9B54-9A7A280E888F}"/>
              </a:ext>
            </a:extLst>
          </p:cNvPr>
          <p:cNvSpPr/>
          <p:nvPr/>
        </p:nvSpPr>
        <p:spPr>
          <a:xfrm>
            <a:off x="324139" y="860617"/>
            <a:ext cx="3722494" cy="397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MAIN TYPES OF EXERCISES</a:t>
            </a:r>
            <a:endParaRPr lang="fr-FR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A81D8D-8C9C-4208-88A5-5AA4DFDFEE1D}"/>
              </a:ext>
            </a:extLst>
          </p:cNvPr>
          <p:cNvSpPr/>
          <p:nvPr/>
        </p:nvSpPr>
        <p:spPr>
          <a:xfrm>
            <a:off x="324138" y="1305127"/>
            <a:ext cx="8161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SourceSansPro-Bold"/>
              </a:rPr>
              <a:t>DRILL</a:t>
            </a:r>
          </a:p>
          <a:p>
            <a:r>
              <a:rPr lang="fr-FR" dirty="0"/>
              <a:t>Drill exercice focus on </a:t>
            </a:r>
            <a:r>
              <a:rPr lang="fr-FR" dirty="0" err="1"/>
              <a:t>detailed</a:t>
            </a:r>
            <a:r>
              <a:rPr lang="fr-FR" dirty="0"/>
              <a:t> arrangements </a:t>
            </a:r>
            <a:r>
              <a:rPr lang="fr-FR" b="1" dirty="0"/>
              <a:t>for </a:t>
            </a:r>
            <a:r>
              <a:rPr lang="fr-FR" b="1" dirty="0" err="1"/>
              <a:t>testing</a:t>
            </a:r>
            <a:r>
              <a:rPr lang="fr-FR" b="1" dirty="0"/>
              <a:t> </a:t>
            </a:r>
            <a:r>
              <a:rPr lang="fr-FR" b="1" dirty="0" err="1"/>
              <a:t>specific</a:t>
            </a:r>
            <a:r>
              <a:rPr lang="fr-FR" b="1" dirty="0"/>
              <a:t> </a:t>
            </a:r>
            <a:r>
              <a:rPr lang="en-US" b="1" dirty="0"/>
              <a:t>operation or function </a:t>
            </a:r>
            <a:r>
              <a:rPr lang="en-US" dirty="0"/>
              <a:t>in a single </a:t>
            </a:r>
            <a:r>
              <a:rPr lang="fr-FR" dirty="0" err="1"/>
              <a:t>organization</a:t>
            </a:r>
            <a:r>
              <a:rPr lang="fr-FR" dirty="0"/>
              <a:t>, </a:t>
            </a:r>
            <a:r>
              <a:rPr lang="fr-FR" dirty="0" err="1"/>
              <a:t>facility</a:t>
            </a:r>
            <a:r>
              <a:rPr lang="fr-FR" dirty="0"/>
              <a:t>, or </a:t>
            </a:r>
            <a:r>
              <a:rPr lang="fr-FR" dirty="0" err="1"/>
              <a:t>agency</a:t>
            </a:r>
            <a:r>
              <a:rPr lang="fr-FR" dirty="0"/>
              <a:t> </a:t>
            </a:r>
            <a:r>
              <a:rPr lang="en-US" dirty="0"/>
              <a:t>such as a hotel, school, village, etc.</a:t>
            </a:r>
          </a:p>
          <a:p>
            <a:endParaRPr lang="fr-FR" b="1" dirty="0">
              <a:latin typeface="SourceSansPro-Bold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E1784DA-3960-491A-8081-D1F52534B1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" t="3626" r="3652" b="14345"/>
          <a:stretch/>
        </p:blipFill>
        <p:spPr>
          <a:xfrm>
            <a:off x="7429339" y="4392406"/>
            <a:ext cx="4436432" cy="222690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ED32B1B-F132-4F61-BC14-B77D35BF17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1" y="2357673"/>
            <a:ext cx="5393910" cy="2487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2E4BFFF-027E-453F-B39D-DF7228FE20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386" y="4332028"/>
            <a:ext cx="4671294" cy="2210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D3F42EC-46BC-4A0F-A962-B43477035A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555" y="607017"/>
            <a:ext cx="2420707" cy="32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A7E6072-4480-4765-8913-8FB4B7DF86A4}"/>
              </a:ext>
            </a:extLst>
          </p:cNvPr>
          <p:cNvSpPr txBox="1"/>
          <p:nvPr/>
        </p:nvSpPr>
        <p:spPr>
          <a:xfrm>
            <a:off x="9551670" y="3822017"/>
            <a:ext cx="24721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/>
              <a:t>Saint Barthelemy – FWI – Caribbean </a:t>
            </a:r>
            <a:r>
              <a:rPr lang="fr-FR" sz="1100" i="1" dirty="0" err="1"/>
              <a:t>Sea</a:t>
            </a:r>
            <a:endParaRPr lang="fr-FR" sz="1100" i="1" dirty="0"/>
          </a:p>
          <a:p>
            <a:r>
              <a:rPr lang="fr-FR" sz="1100" i="1" dirty="0" err="1"/>
              <a:t>CaribeWave</a:t>
            </a:r>
            <a:r>
              <a:rPr lang="fr-FR" sz="1100" i="1" dirty="0"/>
              <a:t> 2022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B754A9C-1D9A-4931-8245-AB4CA1F110F7}"/>
              </a:ext>
            </a:extLst>
          </p:cNvPr>
          <p:cNvSpPr txBox="1"/>
          <p:nvPr/>
        </p:nvSpPr>
        <p:spPr>
          <a:xfrm>
            <a:off x="7367220" y="6585371"/>
            <a:ext cx="36279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>
                <a:solidFill>
                  <a:schemeClr val="bg1"/>
                </a:solidFill>
              </a:rPr>
              <a:t>Cannes - </a:t>
            </a:r>
            <a:r>
              <a:rPr lang="fr-FR" sz="1100" i="1" dirty="0" err="1">
                <a:solidFill>
                  <a:schemeClr val="bg1"/>
                </a:solidFill>
              </a:rPr>
              <a:t>Mediterranean</a:t>
            </a:r>
            <a:r>
              <a:rPr lang="fr-FR" sz="1100" i="1" dirty="0">
                <a:solidFill>
                  <a:schemeClr val="bg1"/>
                </a:solidFill>
              </a:rPr>
              <a:t> </a:t>
            </a:r>
            <a:r>
              <a:rPr lang="fr-FR" sz="1100" i="1" dirty="0" err="1">
                <a:solidFill>
                  <a:schemeClr val="bg1"/>
                </a:solidFill>
              </a:rPr>
              <a:t>sea</a:t>
            </a:r>
            <a:r>
              <a:rPr lang="fr-FR" sz="1100" i="1" dirty="0">
                <a:solidFill>
                  <a:schemeClr val="bg1"/>
                </a:solidFill>
              </a:rPr>
              <a:t> – Tsunami </a:t>
            </a:r>
            <a:r>
              <a:rPr lang="fr-FR" sz="1100" i="1" dirty="0" err="1">
                <a:solidFill>
                  <a:schemeClr val="bg1"/>
                </a:solidFill>
              </a:rPr>
              <a:t>Awarness</a:t>
            </a:r>
            <a:r>
              <a:rPr lang="fr-FR" sz="1100" i="1" dirty="0">
                <a:solidFill>
                  <a:schemeClr val="bg1"/>
                </a:solidFill>
              </a:rPr>
              <a:t> Day 2021 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CF31DC6-3AD6-41B2-A255-FD8A0B0C0AC9}"/>
              </a:ext>
            </a:extLst>
          </p:cNvPr>
          <p:cNvSpPr txBox="1"/>
          <p:nvPr/>
        </p:nvSpPr>
        <p:spPr>
          <a:xfrm>
            <a:off x="286451" y="4911018"/>
            <a:ext cx="15584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/>
              <a:t>Mayotte – </a:t>
            </a:r>
            <a:r>
              <a:rPr lang="fr-FR" sz="1100" i="1" dirty="0" err="1"/>
              <a:t>Indian</a:t>
            </a:r>
            <a:r>
              <a:rPr lang="fr-FR" sz="1100" i="1" dirty="0"/>
              <a:t> </a:t>
            </a:r>
            <a:r>
              <a:rPr lang="fr-FR" sz="1100" i="1" dirty="0" err="1"/>
              <a:t>Ocean</a:t>
            </a:r>
            <a:endParaRPr lang="fr-FR" sz="1100" i="1" dirty="0"/>
          </a:p>
          <a:p>
            <a:r>
              <a:rPr lang="fr-FR" sz="1100" i="1" dirty="0"/>
              <a:t>2022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248E80-6998-4BE7-92B8-8EACD8BD161D}"/>
              </a:ext>
            </a:extLst>
          </p:cNvPr>
          <p:cNvSpPr txBox="1"/>
          <p:nvPr/>
        </p:nvSpPr>
        <p:spPr>
          <a:xfrm>
            <a:off x="8290560" y="2976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FEC54C-6DB2-4F7A-94F2-14086D3E86D9}"/>
              </a:ext>
            </a:extLst>
          </p:cNvPr>
          <p:cNvSpPr/>
          <p:nvPr/>
        </p:nvSpPr>
        <p:spPr>
          <a:xfrm>
            <a:off x="7962770" y="866599"/>
            <a:ext cx="1586841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 err="1"/>
              <a:t>Testing</a:t>
            </a:r>
            <a:r>
              <a:rPr lang="fr-FR" sz="1400" dirty="0"/>
              <a:t> the new </a:t>
            </a:r>
            <a:r>
              <a:rPr lang="fr-FR" sz="1400" dirty="0" err="1"/>
              <a:t>electronic</a:t>
            </a:r>
            <a:r>
              <a:rPr lang="fr-FR" sz="1400" dirty="0"/>
              <a:t> </a:t>
            </a:r>
            <a:r>
              <a:rPr lang="fr-FR" sz="1400" dirty="0" err="1"/>
              <a:t>sirens</a:t>
            </a:r>
            <a:endParaRPr lang="fr-FR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B4B3D6-A314-46AA-8964-37AAE0908097}"/>
              </a:ext>
            </a:extLst>
          </p:cNvPr>
          <p:cNvSpPr/>
          <p:nvPr/>
        </p:nvSpPr>
        <p:spPr>
          <a:xfrm>
            <a:off x="374524" y="5505860"/>
            <a:ext cx="1586841" cy="73866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 err="1"/>
              <a:t>Testing</a:t>
            </a:r>
            <a:r>
              <a:rPr lang="fr-FR" sz="1400" dirty="0"/>
              <a:t> </a:t>
            </a:r>
            <a:r>
              <a:rPr lang="fr-FR" sz="1400" dirty="0" err="1"/>
              <a:t>evacuation</a:t>
            </a:r>
            <a:r>
              <a:rPr lang="fr-FR" sz="1400" dirty="0"/>
              <a:t> plan (routes, refuge sites)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8F37E6-605E-49B6-85C6-A3EAD3A65D9F}"/>
              </a:ext>
            </a:extLst>
          </p:cNvPr>
          <p:cNvSpPr/>
          <p:nvPr/>
        </p:nvSpPr>
        <p:spPr>
          <a:xfrm>
            <a:off x="7419242" y="3775850"/>
            <a:ext cx="1388971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 err="1"/>
              <a:t>Testing</a:t>
            </a:r>
            <a:r>
              <a:rPr lang="fr-FR" sz="1400" dirty="0"/>
              <a:t> the </a:t>
            </a:r>
            <a:r>
              <a:rPr lang="fr-FR" sz="1400" dirty="0" err="1"/>
              <a:t>loud</a:t>
            </a:r>
            <a:r>
              <a:rPr lang="fr-FR" sz="1400" dirty="0"/>
              <a:t> speakers</a:t>
            </a:r>
          </a:p>
        </p:txBody>
      </p:sp>
    </p:spTree>
    <p:extLst>
      <p:ext uri="{BB962C8B-B14F-4D97-AF65-F5344CB8AC3E}">
        <p14:creationId xmlns:p14="http://schemas.microsoft.com/office/powerpoint/2010/main" val="386590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70F8E69-8D60-E58C-F964-D854A8CA0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73" y="843271"/>
            <a:ext cx="996919" cy="7211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8990B5-BFD3-4047-B51C-2394D86EB92B}"/>
              </a:ext>
            </a:extLst>
          </p:cNvPr>
          <p:cNvSpPr/>
          <p:nvPr/>
        </p:nvSpPr>
        <p:spPr>
          <a:xfrm>
            <a:off x="324139" y="860617"/>
            <a:ext cx="3722494" cy="397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MAIN TYPES OF EXERCISES</a:t>
            </a:r>
            <a:endParaRPr lang="fr-FR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8856CC-6BE5-44A1-BDA0-275691DDFA0D}"/>
              </a:ext>
            </a:extLst>
          </p:cNvPr>
          <p:cNvSpPr/>
          <p:nvPr/>
        </p:nvSpPr>
        <p:spPr>
          <a:xfrm>
            <a:off x="324138" y="1266219"/>
            <a:ext cx="99443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SourceSansPro-Bold"/>
              </a:rPr>
              <a:t>DRILL</a:t>
            </a:r>
          </a:p>
          <a:p>
            <a:r>
              <a:rPr lang="fr-FR" b="1" dirty="0"/>
              <a:t>TABLETOP</a:t>
            </a:r>
          </a:p>
          <a:p>
            <a:r>
              <a:rPr lang="en-US" dirty="0"/>
              <a:t>A tabletop exercise may be </a:t>
            </a:r>
            <a:r>
              <a:rPr lang="fr-FR" dirty="0" err="1"/>
              <a:t>referred</a:t>
            </a:r>
            <a:r>
              <a:rPr lang="fr-FR" dirty="0"/>
              <a:t> to a discussion </a:t>
            </a:r>
            <a:r>
              <a:rPr lang="fr-FR" dirty="0" err="1"/>
              <a:t>exercise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are desk-</a:t>
            </a:r>
            <a:r>
              <a:rPr lang="fr-FR" dirty="0" err="1"/>
              <a:t>based</a:t>
            </a:r>
            <a:r>
              <a:rPr lang="fr-FR" dirty="0"/>
              <a:t> </a:t>
            </a:r>
            <a:r>
              <a:rPr lang="fr-FR" dirty="0" err="1"/>
              <a:t>activities</a:t>
            </a:r>
            <a:r>
              <a:rPr lang="fr-FR" dirty="0"/>
              <a:t>. </a:t>
            </a:r>
          </a:p>
          <a:p>
            <a:r>
              <a:rPr lang="en-US" dirty="0"/>
              <a:t>This type of exercise is intended to </a:t>
            </a:r>
            <a:r>
              <a:rPr lang="en-US" b="1" dirty="0"/>
              <a:t>generate discussion of issues related to the state of emergency</a:t>
            </a:r>
            <a:r>
              <a:rPr lang="en-US" dirty="0"/>
              <a:t>.</a:t>
            </a:r>
            <a:endParaRPr lang="fr-FR" b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D3D2624-9EC8-4A15-BC78-9455A5EB9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6" y="2777036"/>
            <a:ext cx="4730754" cy="356197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943AEB6-D17F-47D3-8EAB-964D1C4685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110" y="2777036"/>
            <a:ext cx="7188572" cy="358297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37E0DF8-BC05-4120-95CE-6B5E5C9AD9E2}"/>
              </a:ext>
            </a:extLst>
          </p:cNvPr>
          <p:cNvSpPr txBox="1"/>
          <p:nvPr/>
        </p:nvSpPr>
        <p:spPr>
          <a:xfrm>
            <a:off x="4995325" y="6408885"/>
            <a:ext cx="29113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New crisis centers in the municipality of Cannes </a:t>
            </a:r>
            <a:endParaRPr lang="fr-FR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568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70F8E69-8D60-E58C-F964-D854A8CA0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73" y="843271"/>
            <a:ext cx="996919" cy="7211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C89ABB-09B4-4701-9058-75B8DA75A0F3}"/>
              </a:ext>
            </a:extLst>
          </p:cNvPr>
          <p:cNvSpPr/>
          <p:nvPr/>
        </p:nvSpPr>
        <p:spPr>
          <a:xfrm>
            <a:off x="324139" y="860617"/>
            <a:ext cx="3722494" cy="397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MAIN TYPES OF EXERCISES</a:t>
            </a:r>
            <a:endParaRPr lang="fr-FR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5F8FCC-28DA-4AB2-BE0A-07875AC4373A}"/>
              </a:ext>
            </a:extLst>
          </p:cNvPr>
          <p:cNvSpPr/>
          <p:nvPr/>
        </p:nvSpPr>
        <p:spPr>
          <a:xfrm>
            <a:off x="324138" y="1344035"/>
            <a:ext cx="66164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SourceSansPro-Bold"/>
              </a:rPr>
              <a:t>DRILL</a:t>
            </a:r>
          </a:p>
          <a:p>
            <a:r>
              <a:rPr lang="fr-FR" b="1" dirty="0"/>
              <a:t>TABLETOP</a:t>
            </a:r>
          </a:p>
          <a:p>
            <a:endParaRPr lang="fr-FR" b="1" dirty="0"/>
          </a:p>
          <a:p>
            <a:r>
              <a:rPr lang="fr-FR" b="1" dirty="0"/>
              <a:t>FUNCTIONAL</a:t>
            </a:r>
          </a:p>
          <a:p>
            <a:r>
              <a:rPr lang="en-US" dirty="0"/>
              <a:t>Functional exercise is simulated and takes place in an </a:t>
            </a:r>
            <a:r>
              <a:rPr lang="fr-FR" dirty="0" err="1"/>
              <a:t>operational</a:t>
            </a:r>
            <a:r>
              <a:rPr lang="fr-FR" dirty="0"/>
              <a:t> </a:t>
            </a:r>
            <a:r>
              <a:rPr lang="fr-FR" dirty="0" err="1"/>
              <a:t>environment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requires</a:t>
            </a:r>
            <a:r>
              <a:rPr lang="fr-FR" dirty="0"/>
              <a:t> participants to </a:t>
            </a:r>
            <a:r>
              <a:rPr lang="fr-FR" dirty="0" err="1"/>
              <a:t>perform</a:t>
            </a:r>
            <a:r>
              <a:rPr lang="fr-FR" dirty="0"/>
              <a:t> </a:t>
            </a:r>
            <a:r>
              <a:rPr lang="en-US" dirty="0"/>
              <a:t>the functions of their roles. </a:t>
            </a:r>
            <a:r>
              <a:rPr lang="fr-FR" dirty="0" err="1"/>
              <a:t>These</a:t>
            </a:r>
            <a:r>
              <a:rPr lang="fr-FR" dirty="0"/>
              <a:t> participants </a:t>
            </a:r>
            <a:r>
              <a:rPr lang="fr-FR" dirty="0" err="1"/>
              <a:t>interact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en-US" dirty="0"/>
              <a:t>the exercise control group who </a:t>
            </a:r>
            <a:r>
              <a:rPr lang="fr-FR" dirty="0" err="1"/>
              <a:t>provide</a:t>
            </a:r>
            <a:r>
              <a:rPr lang="fr-FR" dirty="0"/>
              <a:t> </a:t>
            </a:r>
            <a:r>
              <a:rPr lang="fr-FR" dirty="0" err="1"/>
              <a:t>prewritten</a:t>
            </a:r>
            <a:r>
              <a:rPr lang="fr-FR" dirty="0"/>
              <a:t> </a:t>
            </a:r>
            <a:r>
              <a:rPr lang="fr-FR" dirty="0" err="1"/>
              <a:t>injects</a:t>
            </a:r>
            <a:r>
              <a:rPr lang="fr-FR" dirty="0"/>
              <a:t> and </a:t>
            </a:r>
            <a:r>
              <a:rPr lang="en-US" dirty="0"/>
              <a:t>respond to questions and task developing out of the exercise. </a:t>
            </a:r>
            <a:r>
              <a:rPr lang="fr-FR" dirty="0" err="1"/>
              <a:t>Functional</a:t>
            </a:r>
            <a:r>
              <a:rPr lang="fr-FR" dirty="0"/>
              <a:t> </a:t>
            </a:r>
            <a:r>
              <a:rPr lang="fr-FR" dirty="0" err="1"/>
              <a:t>exercises</a:t>
            </a:r>
            <a:r>
              <a:rPr lang="fr-FR" dirty="0"/>
              <a:t> </a:t>
            </a:r>
            <a:r>
              <a:rPr lang="fr-FR" dirty="0" err="1"/>
              <a:t>usually</a:t>
            </a:r>
            <a:r>
              <a:rPr lang="fr-FR" dirty="0"/>
              <a:t> focus </a:t>
            </a:r>
            <a:r>
              <a:rPr lang="en-US" b="1" dirty="0"/>
              <a:t>on testing plans, policies, and </a:t>
            </a:r>
            <a:r>
              <a:rPr lang="fr-FR" b="1" dirty="0" err="1"/>
              <a:t>procedures</a:t>
            </a:r>
            <a:r>
              <a:rPr lang="fr-FR" dirty="0"/>
              <a:t>.</a:t>
            </a:r>
            <a:endParaRPr lang="fr-FR" b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2E79CA7-7D6E-408B-A872-F81AB2B10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351" y="4575240"/>
            <a:ext cx="3745570" cy="210292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0F22231-31C1-493F-A974-DADD568A43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351" y="2330176"/>
            <a:ext cx="3745570" cy="210037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5F8A083-F520-4A37-86F6-534DE86D08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351" y="143022"/>
            <a:ext cx="3745570" cy="21101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1C8BF09-DDE1-4744-9524-70FE22F0790E}"/>
              </a:ext>
            </a:extLst>
          </p:cNvPr>
          <p:cNvSpPr/>
          <p:nvPr/>
        </p:nvSpPr>
        <p:spPr>
          <a:xfrm rot="16200000">
            <a:off x="7395096" y="1455256"/>
            <a:ext cx="13749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124E9C"/>
                </a:solidFill>
                <a:latin typeface="SourceSansPro-Bold"/>
              </a:rPr>
              <a:t>DELIVERY TEAM</a:t>
            </a:r>
            <a:endParaRPr lang="fr-FR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951930-7D6F-44BB-A756-2ED9091C4727}"/>
              </a:ext>
            </a:extLst>
          </p:cNvPr>
          <p:cNvSpPr/>
          <p:nvPr/>
        </p:nvSpPr>
        <p:spPr>
          <a:xfrm rot="16200000">
            <a:off x="7462743" y="3282051"/>
            <a:ext cx="12396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124E9C"/>
                </a:solidFill>
                <a:latin typeface="SourceSansPro-Bold"/>
              </a:rPr>
              <a:t>PARTICIPANTS</a:t>
            </a:r>
            <a:endParaRPr lang="fr-FR" sz="1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C5F0D9-ED82-4FD4-93C8-8B4FBB6C02CB}"/>
              </a:ext>
            </a:extLst>
          </p:cNvPr>
          <p:cNvSpPr/>
          <p:nvPr/>
        </p:nvSpPr>
        <p:spPr>
          <a:xfrm rot="16200000">
            <a:off x="7275961" y="5214102"/>
            <a:ext cx="16132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124E9C"/>
                </a:solidFill>
                <a:latin typeface="SourceSansPro-Bold"/>
              </a:rPr>
              <a:t>EVALUATION TEAM</a:t>
            </a:r>
            <a:endParaRPr lang="fr-FR" sz="1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75DEF48-3C59-432D-94FD-27D61C1F6433}"/>
              </a:ext>
            </a:extLst>
          </p:cNvPr>
          <p:cNvSpPr txBox="1"/>
          <p:nvPr/>
        </p:nvSpPr>
        <p:spPr>
          <a:xfrm>
            <a:off x="8236480" y="6637725"/>
            <a:ext cx="1651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>
                <a:solidFill>
                  <a:schemeClr val="bg1"/>
                </a:solidFill>
              </a:rPr>
              <a:t>Photo </a:t>
            </a:r>
            <a:r>
              <a:rPr lang="fr-FR" sz="1200" i="1" dirty="0" err="1">
                <a:solidFill>
                  <a:schemeClr val="bg1"/>
                </a:solidFill>
              </a:rPr>
              <a:t>credits</a:t>
            </a:r>
            <a:r>
              <a:rPr lang="fr-FR" sz="1200" i="1" dirty="0">
                <a:solidFill>
                  <a:schemeClr val="bg1"/>
                </a:solidFill>
              </a:rPr>
              <a:t> : RisCrises</a:t>
            </a:r>
          </a:p>
        </p:txBody>
      </p:sp>
    </p:spTree>
    <p:extLst>
      <p:ext uri="{BB962C8B-B14F-4D97-AF65-F5344CB8AC3E}">
        <p14:creationId xmlns:p14="http://schemas.microsoft.com/office/powerpoint/2010/main" val="1599759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70F8E69-8D60-E58C-F964-D854A8CA0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73" y="843271"/>
            <a:ext cx="996919" cy="7211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A7CC1F-D5D2-4A45-9BE8-7312F4357EF7}"/>
              </a:ext>
            </a:extLst>
          </p:cNvPr>
          <p:cNvSpPr/>
          <p:nvPr/>
        </p:nvSpPr>
        <p:spPr>
          <a:xfrm>
            <a:off x="324139" y="860617"/>
            <a:ext cx="3722494" cy="397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MAIN TYPES OF EXERCISES</a:t>
            </a:r>
            <a:endParaRPr lang="fr-FR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80FF6B-C4CF-416A-8196-B278C648BE3F}"/>
              </a:ext>
            </a:extLst>
          </p:cNvPr>
          <p:cNvSpPr/>
          <p:nvPr/>
        </p:nvSpPr>
        <p:spPr>
          <a:xfrm>
            <a:off x="324139" y="1310025"/>
            <a:ext cx="733830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b="1" dirty="0">
                <a:latin typeface="SourceSansPro-Bold"/>
              </a:rPr>
              <a:t>DRILL</a:t>
            </a:r>
          </a:p>
          <a:p>
            <a:pPr algn="just"/>
            <a:r>
              <a:rPr lang="fr-FR" b="1" dirty="0"/>
              <a:t>TABLETOP</a:t>
            </a:r>
          </a:p>
          <a:p>
            <a:pPr algn="just"/>
            <a:r>
              <a:rPr lang="fr-FR" b="1" dirty="0"/>
              <a:t>FUNCTIONAL</a:t>
            </a:r>
          </a:p>
          <a:p>
            <a:pPr algn="just"/>
            <a:endParaRPr lang="fr-FR" b="1" dirty="0"/>
          </a:p>
          <a:p>
            <a:pPr algn="just"/>
            <a:r>
              <a:rPr lang="fr-FR" b="1" dirty="0"/>
              <a:t>FULL-SCALE (or </a:t>
            </a:r>
            <a:r>
              <a:rPr lang="fr-FR" b="1" dirty="0" err="1"/>
              <a:t>field</a:t>
            </a:r>
            <a:r>
              <a:rPr lang="fr-FR" b="1" dirty="0"/>
              <a:t> exercice)</a:t>
            </a:r>
          </a:p>
          <a:p>
            <a:pPr algn="just"/>
            <a:r>
              <a:rPr lang="en-US" dirty="0"/>
              <a:t>These exercises are used to test all aspects of the warning and </a:t>
            </a:r>
            <a:r>
              <a:rPr lang="fr-FR" dirty="0"/>
              <a:t>emergency management </a:t>
            </a:r>
            <a:r>
              <a:rPr lang="fr-FR" dirty="0" err="1"/>
              <a:t>systems</a:t>
            </a:r>
            <a:r>
              <a:rPr lang="fr-FR" dirty="0"/>
              <a:t> </a:t>
            </a:r>
            <a:r>
              <a:rPr lang="en-US" dirty="0"/>
              <a:t>and processes, such as the </a:t>
            </a:r>
            <a:r>
              <a:rPr lang="fr-FR" dirty="0" err="1"/>
              <a:t>practicality</a:t>
            </a:r>
            <a:r>
              <a:rPr lang="fr-FR" dirty="0"/>
              <a:t> and communication </a:t>
            </a:r>
            <a:r>
              <a:rPr lang="en-US" dirty="0"/>
              <a:t>methods. They are useful to </a:t>
            </a:r>
            <a:r>
              <a:rPr lang="fr-FR" b="1" dirty="0" err="1"/>
              <a:t>assess</a:t>
            </a:r>
            <a:r>
              <a:rPr lang="fr-FR" b="1" dirty="0"/>
              <a:t> and </a:t>
            </a:r>
            <a:r>
              <a:rPr lang="fr-FR" b="1" dirty="0" err="1"/>
              <a:t>improve</a:t>
            </a:r>
            <a:r>
              <a:rPr lang="fr-FR" b="1" dirty="0"/>
              <a:t> </a:t>
            </a:r>
            <a:r>
              <a:rPr lang="fr-FR" b="1" dirty="0" err="1"/>
              <a:t>operational</a:t>
            </a:r>
            <a:r>
              <a:rPr lang="fr-FR" b="1" dirty="0"/>
              <a:t> </a:t>
            </a:r>
            <a:r>
              <a:rPr lang="fr-FR" b="1" dirty="0" err="1"/>
              <a:t>activity</a:t>
            </a:r>
            <a:r>
              <a:rPr lang="fr-FR" b="1" dirty="0"/>
              <a:t>, </a:t>
            </a:r>
            <a:r>
              <a:rPr lang="fr-FR" b="1" dirty="0" err="1"/>
              <a:t>interagency</a:t>
            </a:r>
            <a:r>
              <a:rPr lang="fr-FR" b="1" dirty="0"/>
              <a:t> </a:t>
            </a:r>
            <a:r>
              <a:rPr lang="fr-FR" b="1" dirty="0" err="1"/>
              <a:t>cooperation</a:t>
            </a:r>
            <a:r>
              <a:rPr lang="fr-FR" b="1" dirty="0"/>
              <a:t>, </a:t>
            </a:r>
            <a:r>
              <a:rPr lang="fr-FR" b="1" dirty="0" err="1"/>
              <a:t>testing</a:t>
            </a:r>
            <a:r>
              <a:rPr lang="fr-FR" b="1" dirty="0"/>
              <a:t> </a:t>
            </a:r>
            <a:r>
              <a:rPr lang="fr-FR" b="1" dirty="0" err="1"/>
              <a:t>resources</a:t>
            </a:r>
            <a:r>
              <a:rPr lang="fr-FR" b="1" dirty="0"/>
              <a:t> and </a:t>
            </a:r>
            <a:r>
              <a:rPr lang="fr-FR" b="1" dirty="0" err="1"/>
              <a:t>personal</a:t>
            </a:r>
            <a:r>
              <a:rPr lang="fr-FR" b="1" dirty="0"/>
              <a:t> allocation, manage the public </a:t>
            </a:r>
            <a:r>
              <a:rPr lang="en-US" b="1" dirty="0"/>
              <a:t>and media, and test equipment </a:t>
            </a:r>
            <a:r>
              <a:rPr lang="fr-FR" b="1" dirty="0" err="1"/>
              <a:t>capabilities</a:t>
            </a:r>
            <a:r>
              <a:rPr lang="fr-FR" b="1" dirty="0"/>
              <a:t>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6F54793-586D-440E-9F79-2247AF5C5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879" y="3853402"/>
            <a:ext cx="3803985" cy="28529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EC5B7EB-16D1-4A76-ADCC-7B2C522F04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879" y="803218"/>
            <a:ext cx="3817839" cy="262578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9713AC8-40B7-4AC1-BF66-B7162B3AA0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427" y="4270586"/>
            <a:ext cx="3166015" cy="23653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0B366F-62C4-4C41-8485-166250762A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45" y="4270586"/>
            <a:ext cx="3165219" cy="23653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48A50C3-9EB1-4BE1-8AE4-B1EF3B26E536}"/>
              </a:ext>
            </a:extLst>
          </p:cNvPr>
          <p:cNvSpPr txBox="1"/>
          <p:nvPr/>
        </p:nvSpPr>
        <p:spPr>
          <a:xfrm>
            <a:off x="8271951" y="3484070"/>
            <a:ext cx="3726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Bouche du Rhône </a:t>
            </a:r>
            <a:r>
              <a:rPr lang="fr-FR" sz="1400" dirty="0" err="1"/>
              <a:t>prefecture</a:t>
            </a:r>
            <a:r>
              <a:rPr lang="fr-FR" sz="1400" dirty="0"/>
              <a:t> – 4 novembre 2021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E069F8-8553-4D25-B8CF-9199E396E460}"/>
              </a:ext>
            </a:extLst>
          </p:cNvPr>
          <p:cNvSpPr txBox="1"/>
          <p:nvPr/>
        </p:nvSpPr>
        <p:spPr>
          <a:xfrm>
            <a:off x="4505402" y="6593662"/>
            <a:ext cx="3106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Cannes </a:t>
            </a:r>
            <a:r>
              <a:rPr lang="fr-FR" sz="1400" dirty="0" err="1">
                <a:solidFill>
                  <a:schemeClr val="bg1"/>
                </a:solidFill>
              </a:rPr>
              <a:t>municipality</a:t>
            </a:r>
            <a:r>
              <a:rPr lang="fr-FR" sz="1400" dirty="0">
                <a:solidFill>
                  <a:schemeClr val="bg1"/>
                </a:solidFill>
              </a:rPr>
              <a:t> – 5 novembre 2022</a:t>
            </a:r>
          </a:p>
        </p:txBody>
      </p:sp>
    </p:spTree>
    <p:extLst>
      <p:ext uri="{BB962C8B-B14F-4D97-AF65-F5344CB8AC3E}">
        <p14:creationId xmlns:p14="http://schemas.microsoft.com/office/powerpoint/2010/main" val="3964868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70F8E69-8D60-E58C-F964-D854A8CA0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73" y="843271"/>
            <a:ext cx="996919" cy="7211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94A1E4-E3CB-4D87-AD67-6857D1AEB7BD}"/>
              </a:ext>
            </a:extLst>
          </p:cNvPr>
          <p:cNvSpPr/>
          <p:nvPr/>
        </p:nvSpPr>
        <p:spPr>
          <a:xfrm>
            <a:off x="324139" y="860617"/>
            <a:ext cx="3722494" cy="397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MAIN TYPES OF EXERCISES</a:t>
            </a:r>
            <a:endParaRPr lang="fr-FR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920028-3403-4FFD-9B5C-30B53745327F}"/>
              </a:ext>
            </a:extLst>
          </p:cNvPr>
          <p:cNvSpPr/>
          <p:nvPr/>
        </p:nvSpPr>
        <p:spPr>
          <a:xfrm>
            <a:off x="324139" y="1379765"/>
            <a:ext cx="73383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b="1" dirty="0"/>
              <a:t>FULL-SCALE (or </a:t>
            </a:r>
            <a:r>
              <a:rPr lang="fr-FR" b="1" dirty="0" err="1"/>
              <a:t>field</a:t>
            </a:r>
            <a:r>
              <a:rPr lang="fr-FR" b="1" dirty="0"/>
              <a:t> exercice)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DE3F677-6ED7-4271-BA78-88C734833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71" y="4696613"/>
            <a:ext cx="2732424" cy="1998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Exercice UE RICHTER 2017 - Réplik 972">
            <a:extLst>
              <a:ext uri="{FF2B5EF4-FFF2-40B4-BE49-F238E27FC236}">
                <a16:creationId xmlns:a16="http://schemas.microsoft.com/office/drawing/2014/main" id="{BD6FCF27-87A2-4325-9F77-B03637E43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972" y="872354"/>
            <a:ext cx="1443527" cy="143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Aucune description de photo disponible.">
            <a:extLst>
              <a:ext uri="{FF2B5EF4-FFF2-40B4-BE49-F238E27FC236}">
                <a16:creationId xmlns:a16="http://schemas.microsoft.com/office/drawing/2014/main" id="{7DFD87AE-18F0-4D4A-908E-9CF1B0ACB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8" y="4696614"/>
            <a:ext cx="2998394" cy="199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Aucune description de photo disponible.">
            <a:extLst>
              <a:ext uri="{FF2B5EF4-FFF2-40B4-BE49-F238E27FC236}">
                <a16:creationId xmlns:a16="http://schemas.microsoft.com/office/drawing/2014/main" id="{34BC8C49-0EE5-4512-AAF2-EC438DCFE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173" y="4702468"/>
            <a:ext cx="2980827" cy="198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Aucune description de photo disponible.">
            <a:extLst>
              <a:ext uri="{FF2B5EF4-FFF2-40B4-BE49-F238E27FC236}">
                <a16:creationId xmlns:a16="http://schemas.microsoft.com/office/drawing/2014/main" id="{A504A762-E696-4613-B237-77DD54DB7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8" y="2474149"/>
            <a:ext cx="2998394" cy="199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Aucune description de photo disponible.">
            <a:extLst>
              <a:ext uri="{FF2B5EF4-FFF2-40B4-BE49-F238E27FC236}">
                <a16:creationId xmlns:a16="http://schemas.microsoft.com/office/drawing/2014/main" id="{D83A2072-37E5-42DB-9501-A85315EFE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874" y="4696613"/>
            <a:ext cx="2998395" cy="199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xercice de sauvetage EU Richter Caraïbes 2017 ">
            <a:extLst>
              <a:ext uri="{FF2B5EF4-FFF2-40B4-BE49-F238E27FC236}">
                <a16:creationId xmlns:a16="http://schemas.microsoft.com/office/drawing/2014/main" id="{501C8A4F-32AA-4CBF-958A-81F7DF9EA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9" r="19595"/>
          <a:stretch/>
        </p:blipFill>
        <p:spPr bwMode="auto">
          <a:xfrm>
            <a:off x="3224873" y="2457707"/>
            <a:ext cx="2998396" cy="203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ucune description de photo disponible.">
            <a:extLst>
              <a:ext uri="{FF2B5EF4-FFF2-40B4-BE49-F238E27FC236}">
                <a16:creationId xmlns:a16="http://schemas.microsoft.com/office/drawing/2014/main" id="{CB838395-1E6E-4CF1-80DF-ACB8894FA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557" y="832617"/>
            <a:ext cx="2486365" cy="372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ucune description de photo disponible.">
            <a:extLst>
              <a:ext uri="{FF2B5EF4-FFF2-40B4-BE49-F238E27FC236}">
                <a16:creationId xmlns:a16="http://schemas.microsoft.com/office/drawing/2014/main" id="{E5D98BD4-7D82-4A21-B8BA-239DCBB55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284" y="2490588"/>
            <a:ext cx="2998396" cy="199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8355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b799ec2-212c-48b5-b7ff-d14ec6cbce2b">
      <UserInfo>
        <DisplayName>Hosagrahar, Jyoti</DisplayName>
        <AccountId>19</AccountId>
        <AccountType/>
      </UserInfo>
      <UserInfo>
        <DisplayName>Mohammad, Raheel</DisplayName>
        <AccountId>20</AccountId>
        <AccountType/>
      </UserInfo>
    </SharedWithUsers>
    <TaxCatchAll xmlns="5b799ec2-212c-48b5-b7ff-d14ec6cbce2b" xsi:nil="true"/>
    <_Flow_SignoffStatus xmlns="f8ef70f3-4e3d-42be-bd40-fbc1cacc1519" xsi:nil="true"/>
    <Date xmlns="f8ef70f3-4e3d-42be-bd40-fbc1cacc1519" xsi:nil="true"/>
    <lcf76f155ced4ddcb4097134ff3c332f xmlns="f8ef70f3-4e3d-42be-bd40-fbc1cacc151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4335BECF21B40B6CCFAE91E076EEB" ma:contentTypeVersion="18" ma:contentTypeDescription="Create a new document." ma:contentTypeScope="" ma:versionID="2d6d9b0649838f4639e7d6d7bf98869e">
  <xsd:schema xmlns:xsd="http://www.w3.org/2001/XMLSchema" xmlns:xs="http://www.w3.org/2001/XMLSchema" xmlns:p="http://schemas.microsoft.com/office/2006/metadata/properties" xmlns:ns2="f8ef70f3-4e3d-42be-bd40-fbc1cacc1519" xmlns:ns3="5b799ec2-212c-48b5-b7ff-d14ec6cbce2b" targetNamespace="http://schemas.microsoft.com/office/2006/metadata/properties" ma:root="true" ma:fieldsID="62d3ca47894f15f1f66ac91f582a5c04" ns2:_="" ns3:_="">
    <xsd:import namespace="f8ef70f3-4e3d-42be-bd40-fbc1cacc1519"/>
    <xsd:import namespace="5b799ec2-212c-48b5-b7ff-d14ec6cbce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f70f3-4e3d-42be-bd40-fbc1cacc1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0cec18f-64e3-475c-b7ef-ac8bd50224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5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99ec2-212c-48b5-b7ff-d14ec6cbce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9356fda-4aa5-4147-874c-60c3a814ea89}" ma:internalName="TaxCatchAll" ma:showField="CatchAllData" ma:web="5b799ec2-212c-48b5-b7ff-d14ec6cbce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A62075-B3C9-4A3A-AE06-3BDCC332E1EB}">
  <ds:schemaRefs>
    <ds:schemaRef ds:uri="f8ef70f3-4e3d-42be-bd40-fbc1cacc1519"/>
    <ds:schemaRef ds:uri="5b799ec2-212c-48b5-b7ff-d14ec6cbce2b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DCC515F-DEBB-4E29-A1A1-06FE6F179AB9}"/>
</file>

<file path=customXml/itemProps3.xml><?xml version="1.0" encoding="utf-8"?>
<ds:datastoreItem xmlns:ds="http://schemas.openxmlformats.org/officeDocument/2006/customXml" ds:itemID="{1429E140-4202-49FB-A08E-3710CA2F3A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4017</TotalTime>
  <Words>1216</Words>
  <Application>Microsoft Office PowerPoint</Application>
  <PresentationFormat>Grand écran</PresentationFormat>
  <Paragraphs>190</Paragraphs>
  <Slides>17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8" baseType="lpstr">
      <vt:lpstr>DengXian</vt:lpstr>
      <vt:lpstr>Arial</vt:lpstr>
      <vt:lpstr>Calibri</vt:lpstr>
      <vt:lpstr>Calibri Light</vt:lpstr>
      <vt:lpstr>Myriad Pro</vt:lpstr>
      <vt:lpstr>Roboto</vt:lpstr>
      <vt:lpstr>SourceSansPro-Bold</vt:lpstr>
      <vt:lpstr>SourceSerifVariable-Roman</vt:lpstr>
      <vt:lpstr>Times New Roman</vt:lpstr>
      <vt:lpstr>Wingdings</vt:lpstr>
      <vt:lpstr>Thème Office</vt:lpstr>
      <vt:lpstr>Présentation PowerPoint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 W</dc:creator>
  <cp:lastModifiedBy>MP</cp:lastModifiedBy>
  <cp:revision>191</cp:revision>
  <dcterms:created xsi:type="dcterms:W3CDTF">2019-03-22T15:49:46Z</dcterms:created>
  <dcterms:modified xsi:type="dcterms:W3CDTF">2023-02-16T09:36:00Z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0x0101009354335BECF21B40B6CCFAE91E076EEB</vt:lpwstr>
  </property>
  <property fmtid="{D5CDD505-2E9C-101B-9397-08002B2CF9AE}" pid="3" name="_dlc_DocIdItemGuid">
    <vt:lpwstr>5c46f521-d66a-48f2-b4d3-7dd05baf4502</vt:lpwstr>
  </property>
  <property fmtid="{D5CDD505-2E9C-101B-9397-08002B2CF9AE}" pid="4" name="MediaServiceImageTags">
    <vt:lpwstr/>
  </property>
</Properties>
</file>