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13"/>
  </p:notesMasterIdLst>
  <p:handoutMasterIdLst>
    <p:handoutMasterId r:id="rId14"/>
  </p:handoutMasterIdLst>
  <p:sldIdLst>
    <p:sldId id="337" r:id="rId5"/>
    <p:sldId id="653" r:id="rId6"/>
    <p:sldId id="654" r:id="rId7"/>
    <p:sldId id="658" r:id="rId8"/>
    <p:sldId id="656" r:id="rId9"/>
    <p:sldId id="655" r:id="rId10"/>
    <p:sldId id="657" r:id="rId11"/>
    <p:sldId id="3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2FC"/>
    <a:srgbClr val="C2A3F9"/>
    <a:srgbClr val="44546A"/>
    <a:srgbClr val="FFDAC4"/>
    <a:srgbClr val="FFC4A0"/>
    <a:srgbClr val="FDAE7D"/>
    <a:srgbClr val="F8985B"/>
    <a:srgbClr val="F28138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55EBE-3379-4F88-36A5-881E74F1D594}" v="53" dt="2023-02-02T10:50:59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86122" autoAdjust="0"/>
  </p:normalViewPr>
  <p:slideViewPr>
    <p:cSldViewPr snapToGrid="0">
      <p:cViewPr varScale="1">
        <p:scale>
          <a:sx n="109" d="100"/>
          <a:sy n="109" d="100"/>
        </p:scale>
        <p:origin x="1160" y="192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13/02/2023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9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6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19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7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2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7" r:id="rId13"/>
    <p:sldLayoutId id="2147483817" r:id="rId14"/>
    <p:sldLayoutId id="2147483816" r:id="rId15"/>
    <p:sldLayoutId id="2147483788" r:id="rId16"/>
    <p:sldLayoutId id="2147483789" r:id="rId17"/>
    <p:sldLayoutId id="2147483782" r:id="rId18"/>
    <p:sldLayoutId id="2147483781" r:id="rId19"/>
    <p:sldLayoutId id="2147483783" r:id="rId20"/>
    <p:sldLayoutId id="21474838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.chang-seng@unesco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hyperlink" Target="http://www.ioc-tsunami.org/index.php?option=com_content&amp;view=article&amp;id=506&amp;Itemid=418&amp;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-1" y="4681509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24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Resp-3: Redundant and Reliable Means to Timely Receive 24-hour Official Tsunami Alerts are in Place</a:t>
            </a:r>
            <a:endParaRPr lang="en-US" sz="2800" b="1">
              <a:solidFill>
                <a:schemeClr val="bg1"/>
              </a:solidFill>
              <a:cs typeface="Calibri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algn="ctr"/>
            <a:r>
              <a:rPr lang="en-US" sz="2400" b="1" dirty="0"/>
              <a:t>Dr. Nikos KALLIGERIS</a:t>
            </a:r>
            <a:endParaRPr lang="fr-FR" sz="2400" b="1">
              <a:cs typeface="Calibri" panose="020F0502020204030204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Principal Researcher at the National Observatory of Athens (NOA)</a:t>
            </a:r>
            <a:endParaRPr lang="en-US" sz="1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CE88A-281C-5787-3070-B40D2C84F4A3}"/>
              </a:ext>
            </a:extLst>
          </p:cNvPr>
          <p:cNvSpPr txBox="1"/>
          <p:nvPr/>
        </p:nvSpPr>
        <p:spPr>
          <a:xfrm>
            <a:off x="4721731" y="3709194"/>
            <a:ext cx="7470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EU DG ECHO </a:t>
            </a:r>
            <a:r>
              <a:rPr lang="en-US" sz="1600" b="1" dirty="0" err="1">
                <a:effectLst/>
                <a:latin typeface="Calibri"/>
                <a:ea typeface="DengXian"/>
                <a:cs typeface="Calibri"/>
              </a:rPr>
              <a:t>CoastWAVE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 Project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Tsunami Ready Recognition Programme (TRRP) Workshop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Online, February 16-17, 2023</a:t>
            </a:r>
            <a:endParaRPr lang="en-US" sz="1600" b="1" dirty="0">
              <a:latin typeface="Calibri"/>
              <a:ea typeface="DengXian"/>
              <a:cs typeface="Calibri"/>
            </a:endParaRPr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2" y="5072715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7" y="5172365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48" y="5083300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11" y="5072730"/>
            <a:ext cx="855584" cy="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32" y="5018106"/>
            <a:ext cx="1055896" cy="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17875A-DDE8-E5C5-34D8-3A5017578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61" y="5023375"/>
            <a:ext cx="1055896" cy="10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1635422"/>
            <a:ext cx="5675123" cy="2207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dirty="0"/>
              <a:t>The community must have redundant and reliable means for a 24x7 warning point to receive official tsunami threat notifications from NTWCs and/or the DMO or other officially recognized alerting authorities such as local Emergency Management Agencies (EMA).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E8A3F69E-CCA6-B9C4-13B3-C82CF30B3EAE}"/>
              </a:ext>
            </a:extLst>
          </p:cNvPr>
          <p:cNvSpPr txBox="1">
            <a:spLocks/>
          </p:cNvSpPr>
          <p:nvPr/>
        </p:nvSpPr>
        <p:spPr>
          <a:xfrm>
            <a:off x="420877" y="3843131"/>
            <a:ext cx="5675123" cy="102041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/>
              <a:t>Dissemination/receipt redundancy is required to ensure that the alert is received if one method fails.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E662FE2C-0B28-3A5A-FD22-53555D059EB4}"/>
              </a:ext>
            </a:extLst>
          </p:cNvPr>
          <p:cNvSpPr txBox="1">
            <a:spLocks/>
          </p:cNvSpPr>
          <p:nvPr/>
        </p:nvSpPr>
        <p:spPr>
          <a:xfrm>
            <a:off x="420877" y="4863548"/>
            <a:ext cx="5675123" cy="102041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/>
              <a:t>Alerts must be able to reach the 24x7 receipt point by at least 3 communications channels.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3808CC-386B-A681-74C0-7BB803034C9D}"/>
              </a:ext>
            </a:extLst>
          </p:cNvPr>
          <p:cNvCxnSpPr/>
          <p:nvPr/>
        </p:nvCxnSpPr>
        <p:spPr>
          <a:xfrm>
            <a:off x="420877" y="3843131"/>
            <a:ext cx="5675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7A342E-3188-E8CF-394E-7CD781609A9D}"/>
              </a:ext>
            </a:extLst>
          </p:cNvPr>
          <p:cNvCxnSpPr/>
          <p:nvPr/>
        </p:nvCxnSpPr>
        <p:spPr>
          <a:xfrm>
            <a:off x="420877" y="4863548"/>
            <a:ext cx="5675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2CB127D-A475-14D9-D73F-8045533E4584}"/>
              </a:ext>
            </a:extLst>
          </p:cNvPr>
          <p:cNvSpPr txBox="1">
            <a:spLocks/>
          </p:cNvSpPr>
          <p:nvPr/>
        </p:nvSpPr>
        <p:spPr>
          <a:xfrm>
            <a:off x="420877" y="865415"/>
            <a:ext cx="5675123" cy="102041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Introduction</a:t>
            </a:r>
          </a:p>
        </p:txBody>
      </p:sp>
      <p:pic>
        <p:nvPicPr>
          <p:cNvPr id="8" name="Picture 7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FBDBB2BA-CD5B-0DD5-1192-3CAA5D095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4" y="1047750"/>
            <a:ext cx="3810000" cy="2381250"/>
          </a:xfrm>
          <a:prstGeom prst="rect">
            <a:avLst/>
          </a:prstGeom>
        </p:spPr>
      </p:pic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2176B461-A7E6-945E-A08F-A4384E3257E8}"/>
              </a:ext>
            </a:extLst>
          </p:cNvPr>
          <p:cNvSpPr txBox="1">
            <a:spLocks/>
          </p:cNvSpPr>
          <p:nvPr/>
        </p:nvSpPr>
        <p:spPr>
          <a:xfrm>
            <a:off x="8506586" y="3194602"/>
            <a:ext cx="1967948" cy="234398"/>
          </a:xfrm>
          <a:prstGeom prst="rect">
            <a:avLst/>
          </a:prstGeom>
          <a:solidFill>
            <a:schemeClr val="bg1">
              <a:alpha val="44930"/>
            </a:schemeClr>
          </a:solidFill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0" i="1" dirty="0"/>
              <a:t>Source: </a:t>
            </a:r>
            <a:r>
              <a:rPr lang="en-US" sz="1500" b="0" i="1" dirty="0" err="1"/>
              <a:t>civilprotection.gr</a:t>
            </a:r>
            <a:endParaRPr lang="en-GB" sz="1500" b="0" i="1" dirty="0"/>
          </a:p>
        </p:txBody>
      </p:sp>
      <p:pic>
        <p:nvPicPr>
          <p:cNvPr id="15" name="Picture 1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1C48265-6157-F4CB-6F07-FF0F09C4BD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/>
          <a:stretch/>
        </p:blipFill>
        <p:spPr>
          <a:xfrm>
            <a:off x="6664534" y="3605712"/>
            <a:ext cx="3810000" cy="25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4D2E8EBC-EE9A-17EC-4F67-57B8427BEE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67" y="2011632"/>
            <a:ext cx="10613029" cy="425771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Public Alert Radio Systems, like Radio Digital Signals (RDS).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National/Territorial warning call-out tree system (documented in writing with backup indicated).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Instant messaging programmes available via the Internet used by operational personnel to share critical warning decision expertise and other significant information.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Amateur Radio transceiver: Potential communications directly to NTWC or TWFP or Emergency or Disaster Management Office or other official alerting authority.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Through a third-party provider: Typically received via phone, email and/or a texting service to a smartphone, tablet, or computer.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0371C3A4-A5C3-EF46-3F38-40B248550AD3}"/>
              </a:ext>
            </a:extLst>
          </p:cNvPr>
          <p:cNvSpPr txBox="1">
            <a:spLocks/>
          </p:cNvSpPr>
          <p:nvPr/>
        </p:nvSpPr>
        <p:spPr>
          <a:xfrm>
            <a:off x="420877" y="865415"/>
            <a:ext cx="10194114" cy="116216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Notifications must be able to reach the </a:t>
            </a:r>
            <a:r>
              <a:rPr lang="en-GB" sz="2600" dirty="0"/>
              <a:t>24-hour</a:t>
            </a:r>
            <a:r>
              <a:rPr lang="en-GB" sz="2400" dirty="0"/>
              <a:t> receipt point by </a:t>
            </a:r>
            <a:r>
              <a:rPr lang="en-GB" sz="2400" u="sng" dirty="0"/>
              <a:t>at least three </a:t>
            </a:r>
            <a:r>
              <a:rPr lang="en-GB" sz="2400" dirty="0"/>
              <a:t>of the following methods:</a:t>
            </a:r>
          </a:p>
        </p:txBody>
      </p:sp>
    </p:spTree>
    <p:extLst>
      <p:ext uri="{BB962C8B-B14F-4D97-AF65-F5344CB8AC3E}">
        <p14:creationId xmlns:p14="http://schemas.microsoft.com/office/powerpoint/2010/main" val="272857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4D2E8EBC-EE9A-17EC-4F67-57B8427BEE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67" y="2011632"/>
            <a:ext cx="10613029" cy="45412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Local Radio: Emergency Alert System (EAS).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Active Internet monitoring capability, including social media such as Facebook, Twitter, WhatsApp, Viber, Signal, others.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Direct email from NTWC, TWFP and/or Disaster Management Office.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Direct fax from NTWC, TWFP and/or Disaster Management Office.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Text message, direct pager or social media message from NTWC, TWFP and/or Disaster Management Office.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Coast Guard (CG) or other maritime agency official broadcasts: warning point monitoring of CG marine channels.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0371C3A4-A5C3-EF46-3F38-40B248550AD3}"/>
              </a:ext>
            </a:extLst>
          </p:cNvPr>
          <p:cNvSpPr txBox="1">
            <a:spLocks/>
          </p:cNvSpPr>
          <p:nvPr/>
        </p:nvSpPr>
        <p:spPr>
          <a:xfrm>
            <a:off x="420877" y="865415"/>
            <a:ext cx="10194114" cy="116216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Notifications must be able to reach the </a:t>
            </a:r>
            <a:r>
              <a:rPr lang="en-GB" sz="2600" dirty="0"/>
              <a:t>24-hour</a:t>
            </a:r>
            <a:r>
              <a:rPr lang="en-GB" sz="2400" dirty="0"/>
              <a:t> receipt point by </a:t>
            </a:r>
            <a:r>
              <a:rPr lang="en-GB" sz="2400" u="sng" dirty="0"/>
              <a:t>at least three </a:t>
            </a:r>
            <a:r>
              <a:rPr lang="en-GB" sz="2400" dirty="0"/>
              <a:t>of the following methods (continued):</a:t>
            </a:r>
          </a:p>
        </p:txBody>
      </p:sp>
    </p:spTree>
    <p:extLst>
      <p:ext uri="{BB962C8B-B14F-4D97-AF65-F5344CB8AC3E}">
        <p14:creationId xmlns:p14="http://schemas.microsoft.com/office/powerpoint/2010/main" val="4299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5BFAEE2-84CF-45D2-6B88-D9E49710D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19" y="1364565"/>
            <a:ext cx="7490781" cy="4931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0E105-7AB9-6303-8C0D-A2C3C9F76665}"/>
              </a:ext>
            </a:extLst>
          </p:cNvPr>
          <p:cNvSpPr/>
          <p:nvPr/>
        </p:nvSpPr>
        <p:spPr>
          <a:xfrm>
            <a:off x="2226366" y="1327956"/>
            <a:ext cx="7967860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D8C79915-3DDB-3EB6-6F70-6FC00AEA8CA9}"/>
              </a:ext>
            </a:extLst>
          </p:cNvPr>
          <p:cNvSpPr txBox="1">
            <a:spLocks/>
          </p:cNvSpPr>
          <p:nvPr/>
        </p:nvSpPr>
        <p:spPr>
          <a:xfrm>
            <a:off x="420877" y="865415"/>
            <a:ext cx="10445906" cy="116216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dirty="0"/>
              <a:t>Redundant means for 24x7 warning point to receive official tsunami threat notifications: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DFBFB-9437-FCB0-DD6A-742F7AB59B94}"/>
              </a:ext>
            </a:extLst>
          </p:cNvPr>
          <p:cNvSpPr/>
          <p:nvPr/>
        </p:nvSpPr>
        <p:spPr>
          <a:xfrm>
            <a:off x="2514611" y="2597426"/>
            <a:ext cx="7626607" cy="831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4F5A1012-9383-99F5-6849-8B7B7DFD726D}"/>
              </a:ext>
            </a:extLst>
          </p:cNvPr>
          <p:cNvSpPr txBox="1">
            <a:spLocks/>
          </p:cNvSpPr>
          <p:nvPr/>
        </p:nvSpPr>
        <p:spPr>
          <a:xfrm>
            <a:off x="7141393" y="6048872"/>
            <a:ext cx="4772553" cy="284014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0" i="1" dirty="0"/>
              <a:t>Image source: IO TR Workshop, IOTWS Secretariat, Nora Gale</a:t>
            </a:r>
            <a:endParaRPr lang="en-GB" sz="1500" b="0" i="1" dirty="0"/>
          </a:p>
        </p:txBody>
      </p:sp>
    </p:spTree>
    <p:extLst>
      <p:ext uri="{BB962C8B-B14F-4D97-AF65-F5344CB8AC3E}">
        <p14:creationId xmlns:p14="http://schemas.microsoft.com/office/powerpoint/2010/main" val="42847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F5B7807-4F4C-8135-0D5A-4DA88D600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1367845"/>
            <a:ext cx="8607298" cy="48551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60C5B-079E-59CB-3B9F-EE5A8807703F}"/>
              </a:ext>
            </a:extLst>
          </p:cNvPr>
          <p:cNvSpPr/>
          <p:nvPr/>
        </p:nvSpPr>
        <p:spPr>
          <a:xfrm>
            <a:off x="9541566" y="5883965"/>
            <a:ext cx="410817" cy="225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AA5A254-9001-E44B-F2EA-E657297119ED}"/>
              </a:ext>
            </a:extLst>
          </p:cNvPr>
          <p:cNvSpPr txBox="1">
            <a:spLocks/>
          </p:cNvSpPr>
          <p:nvPr/>
        </p:nvSpPr>
        <p:spPr>
          <a:xfrm>
            <a:off x="420894" y="748748"/>
            <a:ext cx="10445906" cy="116216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dirty="0"/>
              <a:t>The example of the Greek Integrated Public Alert &amp; Warning System:</a:t>
            </a:r>
          </a:p>
        </p:txBody>
      </p:sp>
    </p:spTree>
    <p:extLst>
      <p:ext uri="{BB962C8B-B14F-4D97-AF65-F5344CB8AC3E}">
        <p14:creationId xmlns:p14="http://schemas.microsoft.com/office/powerpoint/2010/main" val="155766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36DA29-8E97-7708-E7E9-10D4F022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96" y="849858"/>
            <a:ext cx="1055896" cy="1035974"/>
          </a:xfrm>
          <a:prstGeom prst="rect">
            <a:avLst/>
          </a:prstGeom>
        </p:spPr>
      </p:pic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B41F3E0D-9039-FF57-6D8B-FB32ECE20D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1635422"/>
            <a:ext cx="5675123" cy="2207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dirty="0"/>
              <a:t>The community must have redundant and reliable means for a 24x7 warning point to receive official tsunami threat notifications from NTWCs and/or the DMO or other officially recognized alerting authorities such as local Emergency Management Agencies (EMA).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9691F2A0-8FB9-DB39-620B-FCDAA82BA141}"/>
              </a:ext>
            </a:extLst>
          </p:cNvPr>
          <p:cNvSpPr txBox="1">
            <a:spLocks/>
          </p:cNvSpPr>
          <p:nvPr/>
        </p:nvSpPr>
        <p:spPr>
          <a:xfrm>
            <a:off x="420877" y="3843131"/>
            <a:ext cx="5675123" cy="234562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/>
              <a:t>Alerts must be able to reach the 24x7 receipt point by at least 3 communications channels. </a:t>
            </a:r>
          </a:p>
          <a:p>
            <a:pPr>
              <a:lnSpc>
                <a:spcPct val="150000"/>
              </a:lnSpc>
            </a:pPr>
            <a:endParaRPr lang="en-GB" sz="1800" b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49FD9D-5975-9BB4-E2F7-A10A32D3B207}"/>
              </a:ext>
            </a:extLst>
          </p:cNvPr>
          <p:cNvCxnSpPr/>
          <p:nvPr/>
        </p:nvCxnSpPr>
        <p:spPr>
          <a:xfrm>
            <a:off x="420877" y="3843131"/>
            <a:ext cx="56751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52DF2345-A933-1D72-9629-F066A2C08405}"/>
              </a:ext>
            </a:extLst>
          </p:cNvPr>
          <p:cNvSpPr txBox="1">
            <a:spLocks/>
          </p:cNvSpPr>
          <p:nvPr/>
        </p:nvSpPr>
        <p:spPr>
          <a:xfrm>
            <a:off x="420877" y="865415"/>
            <a:ext cx="5675123" cy="102041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None/>
              <a:defRPr sz="1050" b="1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Calibri" panose="020F050202020403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4A84"/>
              </a:buClr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Summary of TR indicator Resp-3</a:t>
            </a:r>
          </a:p>
        </p:txBody>
      </p:sp>
    </p:spTree>
    <p:extLst>
      <p:ext uri="{BB962C8B-B14F-4D97-AF65-F5344CB8AC3E}">
        <p14:creationId xmlns:p14="http://schemas.microsoft.com/office/powerpoint/2010/main" val="375627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 dirty="0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dirty="0" err="1">
                <a:solidFill>
                  <a:schemeClr val="tx1"/>
                </a:solidFill>
              </a:rPr>
              <a:t>Intergovernmental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Oceanographic</a:t>
            </a:r>
            <a:r>
              <a:rPr lang="fr-FR" sz="2000" b="1" dirty="0">
                <a:solidFill>
                  <a:schemeClr val="tx1"/>
                </a:solidFill>
              </a:rPr>
              <a:t> Commission (IOC)</a:t>
            </a:r>
            <a:endParaRPr lang="en-GB" sz="2000" b="1" kern="1000" dirty="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13901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IOC-UNESCO DG ECHO </a:t>
            </a:r>
            <a:r>
              <a:rPr lang="fr-FR" sz="1400" b="1" dirty="0" err="1">
                <a:solidFill>
                  <a:schemeClr val="tx1"/>
                </a:solidFill>
              </a:rPr>
              <a:t>CoastWAVE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project</a:t>
            </a:r>
            <a:endParaRPr lang="en-GB" sz="1400" b="1" kern="10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fr-FR" sz="1200" dirty="0">
                <a:solidFill>
                  <a:schemeClr val="tx1"/>
                </a:solidFill>
              </a:rPr>
              <a:t>UNESCO IOC Sector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Tsunami Unit </a:t>
            </a: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en-US" sz="1200" dirty="0">
                <a:solidFill>
                  <a:srgbClr val="000000"/>
                </a:solidFill>
                <a:hlinkClick r:id="rId3"/>
              </a:rPr>
              <a:t>d.chang-seng@unesco.org</a:t>
            </a:r>
            <a:r>
              <a:rPr lang="en-US" sz="1200" dirty="0">
                <a:solidFill>
                  <a:srgbClr val="000000"/>
                </a:solidFill>
              </a:rPr>
              <a:t>  </a:t>
            </a:r>
            <a:endParaRPr lang="en-GB" sz="1200" dirty="0"/>
          </a:p>
          <a:p>
            <a:pPr algn="ctr"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hlinkClick r:id="rId4"/>
              </a:rPr>
              <a:t>CoastWAVE project website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CC6E64-77DB-0286-0CF6-0F1A46D15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38" y="5262591"/>
            <a:ext cx="1462989" cy="14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ée un document." ma:contentTypeScope="" ma:versionID="18587aef54fb18cd171ab9a3b2dae106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0523580dee4a24c8fce9c263b446bf3a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850B3F-F378-44D5-93A0-0534236D9A84}"/>
</file>

<file path=customXml/itemProps2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</TotalTime>
  <Words>565</Words>
  <Application>Microsoft Macintosh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Thème Office</vt:lpstr>
      <vt:lpstr>PowerPoint Presentation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Nikos Kalligeris</cp:lastModifiedBy>
  <cp:revision>232</cp:revision>
  <dcterms:created xsi:type="dcterms:W3CDTF">2019-03-22T15:49:46Z</dcterms:created>
  <dcterms:modified xsi:type="dcterms:W3CDTF">2023-02-13T13:23:28Z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