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14"/>
  </p:notesMasterIdLst>
  <p:sldIdLst>
    <p:sldId id="269" r:id="rId4"/>
    <p:sldId id="846" r:id="rId5"/>
    <p:sldId id="847" r:id="rId6"/>
    <p:sldId id="278" r:id="rId7"/>
    <p:sldId id="829" r:id="rId8"/>
    <p:sldId id="277" r:id="rId9"/>
    <p:sldId id="265" r:id="rId10"/>
    <p:sldId id="848" r:id="rId11"/>
    <p:sldId id="267" r:id="rId12"/>
    <p:sldId id="849"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p:scale>
          <a:sx n="81" d="100"/>
          <a:sy n="81" d="100"/>
        </p:scale>
        <p:origin x="1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780B3-D695-4B32-9AF4-1203C463FCDA}" type="datetimeFigureOut">
              <a:rPr lang="fr-FR" smtClean="0"/>
              <a:t>16/02/2023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6CB41-3FAF-4F46-869D-873D201ECD29}" type="slidenum">
              <a:rPr lang="fr-FR" smtClean="0"/>
              <a:t>‹#›</a:t>
            </a:fld>
            <a:endParaRPr lang="fr-FR"/>
          </a:p>
        </p:txBody>
      </p:sp>
    </p:spTree>
    <p:extLst>
      <p:ext uri="{BB962C8B-B14F-4D97-AF65-F5344CB8AC3E}">
        <p14:creationId xmlns:p14="http://schemas.microsoft.com/office/powerpoint/2010/main" val="238824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If the community is determined not to be Tsunami Ready as defined in the indicators, the application will be returned to the community with information about what is missing. Once these issues are addressed, an updated application should be submitted following the same steps as in the first application.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The NTRB approves the application and informs the UNESCO/IOC ICG Technical Secretary, with copy to the TIC, of the region.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4D7F6-B37A-42DD-B8E5-9A1F34A72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08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If the community is determined not to be Tsunami Ready as defined in the indicators, the application will be returned to the community with information about what is missing. Once these issues are addressed, an updated application should be submitted following the same steps as in the first application.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MT"/>
              </a:rPr>
              <a:t>The NTRB approves the application and informs the UNESCO/IOC ICG Technical Secretary, with copy to the TIC, of the region.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4D7F6-B37A-42DD-B8E5-9A1F34A72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00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45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7C22-1E56-B82D-F0D7-518EFA686E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0F464A07-CD8F-26E4-6EE8-B82BFF449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A750EC5E-A5BC-FDA2-D947-B8AAFC1C460E}"/>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5" name="Footer Placeholder 4">
            <a:extLst>
              <a:ext uri="{FF2B5EF4-FFF2-40B4-BE49-F238E27FC236}">
                <a16:creationId xmlns:a16="http://schemas.microsoft.com/office/drawing/2014/main" id="{78F54682-47C0-BF1A-BA26-6B45055783C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097C0A6-920A-B7DE-1C8E-0526BE475C03}"/>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243681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1043-4142-26AA-79FD-971D972DDD91}"/>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72BC498-2212-63E0-41D3-DA4E2E49ED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7342ABB-E5D5-B852-52B6-19FA5180041C}"/>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5" name="Footer Placeholder 4">
            <a:extLst>
              <a:ext uri="{FF2B5EF4-FFF2-40B4-BE49-F238E27FC236}">
                <a16:creationId xmlns:a16="http://schemas.microsoft.com/office/drawing/2014/main" id="{3E0CEA73-302A-D8DC-7087-5648E460B3B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FF69EE8-6E4A-678E-6B29-146847E468BE}"/>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195076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EC6DD1-F45D-831E-C643-B75BD040F6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EED2CC6-EFD3-BAB8-B8D6-1957E201F2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40C773A-676A-A363-DC32-D276AEEED980}"/>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5" name="Footer Placeholder 4">
            <a:extLst>
              <a:ext uri="{FF2B5EF4-FFF2-40B4-BE49-F238E27FC236}">
                <a16:creationId xmlns:a16="http://schemas.microsoft.com/office/drawing/2014/main" id="{2CB61645-EA6C-120B-E579-B475CE2E106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1319024-181E-0334-FA60-F62D9A6EFEBA}"/>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1992365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B4D1AF-CA40-5174-68F3-A56D10D8EBB5}"/>
              </a:ext>
            </a:extLst>
          </p:cNvPr>
          <p:cNvGrpSpPr/>
          <p:nvPr userDrawn="1"/>
        </p:nvGrpSpPr>
        <p:grpSpPr>
          <a:xfrm>
            <a:off x="5053781" y="2202426"/>
            <a:ext cx="1238860" cy="2605548"/>
            <a:chOff x="5053781" y="2202426"/>
            <a:chExt cx="1238860" cy="2605548"/>
          </a:xfrm>
        </p:grpSpPr>
        <p:cxnSp>
          <p:nvCxnSpPr>
            <p:cNvPr id="3" name="Straight Connector 2">
              <a:extLst>
                <a:ext uri="{FF2B5EF4-FFF2-40B4-BE49-F238E27FC236}">
                  <a16:creationId xmlns:a16="http://schemas.microsoft.com/office/drawing/2014/main" id="{5F4883C4-8C13-38B1-5C05-254523F8BD81}"/>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816C7B7-A43C-9606-F962-E8DA26E442CF}"/>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EF3C1BF3-AA08-9B48-9529-D46C1EE2A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7681" y="121023"/>
            <a:ext cx="1673113" cy="1201279"/>
          </a:xfrm>
          <a:prstGeom prst="rect">
            <a:avLst/>
          </a:prstGeom>
        </p:spPr>
      </p:pic>
    </p:spTree>
    <p:extLst>
      <p:ext uri="{BB962C8B-B14F-4D97-AF65-F5344CB8AC3E}">
        <p14:creationId xmlns:p14="http://schemas.microsoft.com/office/powerpoint/2010/main" val="336381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2"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0" dirty="0"/>
          </a:p>
        </p:txBody>
      </p:sp>
      <p:sp>
        <p:nvSpPr>
          <p:cNvPr id="7" name="bk object 18">
            <a:extLst>
              <a:ext uri="{FF2B5EF4-FFF2-40B4-BE49-F238E27FC236}">
                <a16:creationId xmlns:a16="http://schemas.microsoft.com/office/drawing/2014/main" id="{C4B79F20-07DE-43BD-B1F0-2D569890257D}"/>
              </a:ext>
            </a:extLst>
          </p:cNvPr>
          <p:cNvSpPr/>
          <p:nvPr userDrawn="1"/>
        </p:nvSpPr>
        <p:spPr>
          <a:xfrm>
            <a:off x="10604826" y="91304"/>
            <a:ext cx="1346383" cy="100089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00"/>
          </a:p>
        </p:txBody>
      </p:sp>
      <p:pic>
        <p:nvPicPr>
          <p:cNvPr id="3" name="Picture 2">
            <a:extLst>
              <a:ext uri="{FF2B5EF4-FFF2-40B4-BE49-F238E27FC236}">
                <a16:creationId xmlns:a16="http://schemas.microsoft.com/office/drawing/2014/main" id="{0EB0ADE2-F522-734F-B5DF-2EFC965B4D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3201" y="5969000"/>
            <a:ext cx="772943" cy="742779"/>
          </a:xfrm>
          <a:prstGeom prst="rect">
            <a:avLst/>
          </a:prstGeom>
        </p:spPr>
      </p:pic>
    </p:spTree>
    <p:extLst>
      <p:ext uri="{BB962C8B-B14F-4D97-AF65-F5344CB8AC3E}">
        <p14:creationId xmlns:p14="http://schemas.microsoft.com/office/powerpoint/2010/main" val="58298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0070C0"/>
                </a:solidFill>
              </a:defRPr>
            </a:lvl1pPr>
          </a:lstStyle>
          <a:p>
            <a:r>
              <a:rPr lang="en-US" dirty="0"/>
              <a:t>aster title style</a:t>
            </a:r>
          </a:p>
        </p:txBody>
      </p:sp>
      <p:sp>
        <p:nvSpPr>
          <p:cNvPr id="3" name="Content Placeholder 2"/>
          <p:cNvSpPr>
            <a:spLocks noGrp="1"/>
          </p:cNvSpPr>
          <p:nvPr>
            <p:ph idx="1"/>
          </p:nvPr>
        </p:nvSpPr>
        <p:spPr/>
        <p:txBody>
          <a:bodyPr/>
          <a:lstStyle/>
          <a:p>
            <a:pPr lvl="0"/>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773879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90694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F561-5A9C-71A7-274A-46274749D1C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ACD78139-BF1B-8AA8-D5D9-F4895CCF8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0B319A2-A36E-5E62-4183-603DC91F6CA3}"/>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5" name="Footer Placeholder 4">
            <a:extLst>
              <a:ext uri="{FF2B5EF4-FFF2-40B4-BE49-F238E27FC236}">
                <a16:creationId xmlns:a16="http://schemas.microsoft.com/office/drawing/2014/main" id="{BA9C6222-1824-3373-3C9D-F81E0A006AC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D1E3AC1-998A-82BB-9091-EB30E650B70A}"/>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360135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9DEE-871C-32C3-3CB4-E104DF7E9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C658D7D8-16D8-07A4-2FD6-9A72B43D3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4BE75-7C82-A14B-CB08-0C600659B77C}"/>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5" name="Footer Placeholder 4">
            <a:extLst>
              <a:ext uri="{FF2B5EF4-FFF2-40B4-BE49-F238E27FC236}">
                <a16:creationId xmlns:a16="http://schemas.microsoft.com/office/drawing/2014/main" id="{C168CAD2-864C-0C35-0CFB-310BFB30D55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3994481-FC4F-E9C0-8BC2-2ADCDA29F542}"/>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262888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34C2-90E9-2290-287C-49E63574C32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B9010532-A863-AF84-AFB1-0705783FB5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A4D77545-D389-F009-478C-5B03C3B9EB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4F42D0F4-709E-8DF1-F955-9F50E6D72A21}"/>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6" name="Footer Placeholder 5">
            <a:extLst>
              <a:ext uri="{FF2B5EF4-FFF2-40B4-BE49-F238E27FC236}">
                <a16:creationId xmlns:a16="http://schemas.microsoft.com/office/drawing/2014/main" id="{27112252-73FA-8128-9C3A-EBD945AD225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B3D98DF-2347-B418-EAB3-D426FB7E87FE}"/>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228475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D20D-AA20-03A5-373A-93A75466A69A}"/>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264794B2-6015-D67F-0EF9-BDBAB87D9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B3E850-D4A0-F0EC-376E-9EDF42DD1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05AE2CA1-E956-1C29-ED58-21180A8DF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472E95-5A7D-01ED-51DD-C215BFCBB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0E144B5B-CEEF-C377-40A8-F4AB56A92FAE}"/>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8" name="Footer Placeholder 7">
            <a:extLst>
              <a:ext uri="{FF2B5EF4-FFF2-40B4-BE49-F238E27FC236}">
                <a16:creationId xmlns:a16="http://schemas.microsoft.com/office/drawing/2014/main" id="{380F632A-FE4B-F1B3-FBB5-1A8AF0D120FC}"/>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A6E3854F-E151-4A7E-BB95-9F7B60E6889E}"/>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48617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7A8E-AD80-E6EB-49D2-0F86A1214B8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9FAD522-F3B0-0709-95FE-BB751D44B64C}"/>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4" name="Footer Placeholder 3">
            <a:extLst>
              <a:ext uri="{FF2B5EF4-FFF2-40B4-BE49-F238E27FC236}">
                <a16:creationId xmlns:a16="http://schemas.microsoft.com/office/drawing/2014/main" id="{26671F8A-275A-0C3B-555B-B8EC57614517}"/>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0BE2F4F4-C917-108D-2CE9-50680884411B}"/>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261324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34AAAF-DE60-036E-EF8A-E184F058FBBA}"/>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3" name="Footer Placeholder 2">
            <a:extLst>
              <a:ext uri="{FF2B5EF4-FFF2-40B4-BE49-F238E27FC236}">
                <a16:creationId xmlns:a16="http://schemas.microsoft.com/office/drawing/2014/main" id="{4534AC64-F0AD-6AB9-5603-01AFA207E4EB}"/>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F346385F-0ED8-01BE-B1AF-2E55315E166B}"/>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83716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6A43-1BAB-2D58-FED5-CB81696D5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5831CBF-B6E1-6374-D510-4D43CC6D6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F6EE7499-7940-4A5F-061E-340E8838D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85F1C-FEB6-206A-DCE8-8E21B19A8F1E}"/>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6" name="Footer Placeholder 5">
            <a:extLst>
              <a:ext uri="{FF2B5EF4-FFF2-40B4-BE49-F238E27FC236}">
                <a16:creationId xmlns:a16="http://schemas.microsoft.com/office/drawing/2014/main" id="{F7724E68-AE66-1C8D-7A05-56C0408F0BE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8CD1CBF-5680-FB5B-C88C-1990C61FCD30}"/>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228872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3ACD-D4EF-4BD6-7796-0BA13ED58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0AB0EC4E-2F6A-86EE-FE96-7658BDB50D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253716C6-5E0B-D69D-C92E-89BD87D2E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6A5EB-C4EA-014F-3DBF-4E58D64555CF}"/>
              </a:ext>
            </a:extLst>
          </p:cNvPr>
          <p:cNvSpPr>
            <a:spLocks noGrp="1"/>
          </p:cNvSpPr>
          <p:nvPr>
            <p:ph type="dt" sz="half" idx="10"/>
          </p:nvPr>
        </p:nvSpPr>
        <p:spPr/>
        <p:txBody>
          <a:bodyPr/>
          <a:lstStyle/>
          <a:p>
            <a:fld id="{17EB8A76-2CA5-4BC4-ABC2-A03818EDFBBD}" type="datetimeFigureOut">
              <a:rPr lang="fr-FR" smtClean="0"/>
              <a:t>16/02/2023</a:t>
            </a:fld>
            <a:endParaRPr lang="fr-FR"/>
          </a:p>
        </p:txBody>
      </p:sp>
      <p:sp>
        <p:nvSpPr>
          <p:cNvPr id="6" name="Footer Placeholder 5">
            <a:extLst>
              <a:ext uri="{FF2B5EF4-FFF2-40B4-BE49-F238E27FC236}">
                <a16:creationId xmlns:a16="http://schemas.microsoft.com/office/drawing/2014/main" id="{E70D0874-9ED5-4D1E-8CD8-C4F9DB3930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88DE4CC-EB67-643C-E720-2FC8493D3826}"/>
              </a:ext>
            </a:extLst>
          </p:cNvPr>
          <p:cNvSpPr>
            <a:spLocks noGrp="1"/>
          </p:cNvSpPr>
          <p:nvPr>
            <p:ph type="sldNum" sz="quarter" idx="12"/>
          </p:nvPr>
        </p:nvSpPr>
        <p:spPr/>
        <p:txBody>
          <a:bodyPr/>
          <a:lstStyle/>
          <a:p>
            <a:fld id="{0A0725EE-431A-471C-B99D-AD28F438FD04}" type="slidenum">
              <a:rPr lang="fr-FR" smtClean="0"/>
              <a:t>‹#›</a:t>
            </a:fld>
            <a:endParaRPr lang="fr-FR"/>
          </a:p>
        </p:txBody>
      </p:sp>
    </p:spTree>
    <p:extLst>
      <p:ext uri="{BB962C8B-B14F-4D97-AF65-F5344CB8AC3E}">
        <p14:creationId xmlns:p14="http://schemas.microsoft.com/office/powerpoint/2010/main" val="158265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028C54-0D62-5157-6585-43A7B3ACF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A0233E63-4F6D-C68C-628E-4391AAD747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F020ADD-BAC2-14F7-3DAE-FEF856D11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B8A76-2CA5-4BC4-ABC2-A03818EDFBBD}" type="datetimeFigureOut">
              <a:rPr lang="fr-FR" smtClean="0"/>
              <a:t>16/02/2023</a:t>
            </a:fld>
            <a:endParaRPr lang="fr-FR"/>
          </a:p>
        </p:txBody>
      </p:sp>
      <p:sp>
        <p:nvSpPr>
          <p:cNvPr id="5" name="Footer Placeholder 4">
            <a:extLst>
              <a:ext uri="{FF2B5EF4-FFF2-40B4-BE49-F238E27FC236}">
                <a16:creationId xmlns:a16="http://schemas.microsoft.com/office/drawing/2014/main" id="{8F348C3D-3BD3-BA58-7172-B9D4C2803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C3E39ED7-BD65-783F-5E10-4A2C1B44DB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725EE-431A-471C-B99D-AD28F438FD04}" type="slidenum">
              <a:rPr lang="fr-FR" smtClean="0"/>
              <a:t>‹#›</a:t>
            </a:fld>
            <a:endParaRPr lang="fr-FR"/>
          </a:p>
        </p:txBody>
      </p:sp>
    </p:spTree>
    <p:extLst>
      <p:ext uri="{BB962C8B-B14F-4D97-AF65-F5344CB8AC3E}">
        <p14:creationId xmlns:p14="http://schemas.microsoft.com/office/powerpoint/2010/main" val="2486019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271389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2" name="Title Placeholder 1">
            <a:extLst>
              <a:ext uri="{FF2B5EF4-FFF2-40B4-BE49-F238E27FC236}">
                <a16:creationId xmlns:a16="http://schemas.microsoft.com/office/drawing/2014/main" id="{DADD5931-16A2-F049-BD43-6DDE04A20125}"/>
              </a:ext>
            </a:extLst>
          </p:cNvPr>
          <p:cNvSpPr>
            <a:spLocks noGrp="1"/>
          </p:cNvSpPr>
          <p:nvPr>
            <p:ph type="title"/>
          </p:nvPr>
        </p:nvSpPr>
        <p:spPr>
          <a:xfrm>
            <a:off x="418651" y="174812"/>
            <a:ext cx="10515600" cy="1005281"/>
          </a:xfrm>
          <a:prstGeom prst="rect">
            <a:avLst/>
          </a:prstGeom>
        </p:spPr>
        <p:txBody>
          <a:bodyPr vert="horz" lIns="91440" tIns="45720" rIns="91440" bIns="45720" rtlCol="0" anchor="ctr">
            <a:normAutofit/>
          </a:bodyPr>
          <a:lstStyle/>
          <a:p>
            <a:r>
              <a:rPr lang="en-US" dirty="0"/>
              <a:t>Click to edit</a:t>
            </a:r>
          </a:p>
        </p:txBody>
      </p:sp>
      <p:sp>
        <p:nvSpPr>
          <p:cNvPr id="4" name="Text Placeholder 3">
            <a:extLst>
              <a:ext uri="{FF2B5EF4-FFF2-40B4-BE49-F238E27FC236}">
                <a16:creationId xmlns:a16="http://schemas.microsoft.com/office/drawing/2014/main" id="{A15123ED-E9D3-D74E-98EF-B067CB9D37A0}"/>
              </a:ext>
            </a:extLst>
          </p:cNvPr>
          <p:cNvSpPr>
            <a:spLocks noGrp="1"/>
          </p:cNvSpPr>
          <p:nvPr>
            <p:ph type="body" idx="1"/>
          </p:nvPr>
        </p:nvSpPr>
        <p:spPr>
          <a:xfrm>
            <a:off x="490728" y="145072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5269520"/>
      </p:ext>
    </p:extLst>
  </p:cSld>
  <p:clrMap bg1="lt1" tx1="dk1" bg2="lt2" tx2="dk2" accent1="accent1" accent2="accent2" accent3="accent3" accent4="accent4" accent5="accent5" accent6="accent6" hlink="hlink" folHlink="folHlink"/>
  <p:sldLayoutIdLst>
    <p:sldLayoutId id="2147483665" r:id="rId1"/>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000" b="1" i="0" u="none" strike="noStrike" cap="none" spc="0" baseline="0">
          <a:ln>
            <a:noFill/>
          </a:ln>
          <a:solidFill>
            <a:srgbClr val="941100"/>
          </a:solidFill>
          <a:uFillTx/>
          <a:latin typeface="Arial" panose="020B0604020202020204" pitchFamily="34" charset="0"/>
          <a:ea typeface="Arial" panose="020B0604020202020204" pitchFamily="34" charset="0"/>
          <a:cs typeface="Arial" panose="020B0604020202020204" pitchFamily="34" charset="0"/>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3200" b="1"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3200" b="1"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3200" b="1"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3200" b="1"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3200" b="1" i="0" u="none" strike="noStrike" cap="none" spc="0" baseline="0">
          <a:ln>
            <a:noFill/>
          </a:ln>
          <a:solidFill>
            <a:srgbClr val="000000"/>
          </a:solidFill>
          <a:uFillTx/>
          <a:latin typeface="Arial" panose="020B0604020202020204" pitchFamily="34" charset="0"/>
          <a:ea typeface="+mn-ea"/>
          <a:cs typeface="Arial" panose="020B0604020202020204" pitchFamily="34" charset="0"/>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5E3A36-79ED-5D8B-87BF-9099D43E8E68}"/>
              </a:ext>
            </a:extLst>
          </p:cNvPr>
          <p:cNvSpPr txBox="1"/>
          <p:nvPr/>
        </p:nvSpPr>
        <p:spPr>
          <a:xfrm>
            <a:off x="5357603" y="3429000"/>
            <a:ext cx="656112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baseline="0" dirty="0">
                <a:solidFill>
                  <a:srgbClr val="FFFF00"/>
                </a:solidFill>
                <a:latin typeface="Times New Roman" panose="02020603050405020304" pitchFamily="18" charset="0"/>
              </a:rPr>
              <a:t>Steps in the Tsunami Ready Certification Process, Tsunami Ready Workflow  of IOC-UNESCO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kern="1200" cap="none" spc="0" normalizeH="0" noProof="0" dirty="0">
                <a:ln>
                  <a:noFill/>
                </a:ln>
                <a:solidFill>
                  <a:schemeClr val="bg1">
                    <a:lumMod val="95000"/>
                  </a:schemeClr>
                </a:solidFill>
                <a:effectLst/>
                <a:uLnTx/>
                <a:uFillTx/>
                <a:latin typeface="Times New Roman" panose="02020603050405020304" pitchFamily="18" charset="0"/>
                <a:ea typeface="+mn-ea"/>
                <a:cs typeface="Arial" panose="020B0604020202020204" pitchFamily="34" charset="0"/>
              </a:rPr>
              <a:t>Denis Chang Seng,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kern="1200" cap="none" spc="0" normalizeH="0" noProof="0" dirty="0">
                <a:ln>
                  <a:noFill/>
                </a:ln>
                <a:solidFill>
                  <a:schemeClr val="bg1">
                    <a:lumMod val="95000"/>
                  </a:schemeClr>
                </a:solidFill>
                <a:effectLst/>
                <a:uLnTx/>
                <a:uFillTx/>
                <a:latin typeface="Times New Roman" panose="02020603050405020304" pitchFamily="18" charset="0"/>
                <a:ea typeface="+mn-ea"/>
                <a:cs typeface="Arial" panose="020B0604020202020204" pitchFamily="34" charset="0"/>
              </a:rPr>
              <a:t>Programme Specialist/NEAMTWS Technical Secretary (ICG/NEAMTWS)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baseline="0" dirty="0">
                <a:solidFill>
                  <a:schemeClr val="bg1">
                    <a:lumMod val="95000"/>
                  </a:schemeClr>
                </a:solidFill>
                <a:latin typeface="Times New Roman" panose="02020603050405020304" pitchFamily="18" charset="0"/>
                <a:cs typeface="Arial" panose="020B0604020202020204" pitchFamily="34" charset="0"/>
              </a:rPr>
              <a:t>IOC UNESCO</a:t>
            </a:r>
            <a:endParaRPr kumimoji="0" lang="en-US" sz="1400" b="1" i="0" u="none" strike="noStrike" kern="1200" cap="none" spc="0" normalizeH="0" baseline="0" noProof="0" dirty="0">
              <a:ln>
                <a:noFill/>
              </a:ln>
              <a:solidFill>
                <a:schemeClr val="bg1">
                  <a:lumMod val="9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6FF5-69EF-B15A-8F81-E5AC76CD8793}"/>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C20CC28E-DDD1-CAC6-0919-764428EF200C}"/>
              </a:ext>
            </a:extLst>
          </p:cNvPr>
          <p:cNvSpPr>
            <a:spLocks noGrp="1"/>
          </p:cNvSpPr>
          <p:nvPr>
            <p:ph idx="1"/>
          </p:nvPr>
        </p:nvSpPr>
        <p:spPr/>
        <p:txBody>
          <a:bodyPr/>
          <a:lstStyle/>
          <a:p>
            <a:pPr marL="0" indent="0" algn="ctr">
              <a:buNone/>
            </a:pPr>
            <a:r>
              <a:rPr lang="en-US" dirty="0"/>
              <a:t>END </a:t>
            </a:r>
          </a:p>
          <a:p>
            <a:pPr algn="ctr"/>
            <a:endParaRPr lang="en-US" dirty="0"/>
          </a:p>
          <a:p>
            <a:pPr marL="0" indent="0" algn="ctr">
              <a:buNone/>
            </a:pPr>
            <a:r>
              <a:rPr lang="en-US" sz="6000" dirty="0">
                <a:solidFill>
                  <a:srgbClr val="C00000"/>
                </a:solidFill>
              </a:rPr>
              <a:t>THANK YOU</a:t>
            </a:r>
            <a:endParaRPr lang="fr-FR" sz="6000" dirty="0">
              <a:solidFill>
                <a:srgbClr val="C00000"/>
              </a:solidFill>
            </a:endParaRPr>
          </a:p>
        </p:txBody>
      </p:sp>
    </p:spTree>
    <p:extLst>
      <p:ext uri="{BB962C8B-B14F-4D97-AF65-F5344CB8AC3E}">
        <p14:creationId xmlns:p14="http://schemas.microsoft.com/office/powerpoint/2010/main" val="149126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89B9-36BA-4BD9-AC59-EAC20D1D109E}"/>
              </a:ext>
            </a:extLst>
          </p:cNvPr>
          <p:cNvSpPr>
            <a:spLocks noGrp="1"/>
          </p:cNvSpPr>
          <p:nvPr>
            <p:ph type="title"/>
          </p:nvPr>
        </p:nvSpPr>
        <p:spPr>
          <a:xfrm>
            <a:off x="381000" y="423642"/>
            <a:ext cx="8105775" cy="995794"/>
          </a:xfrm>
        </p:spPr>
        <p:txBody>
          <a:bodyPr>
            <a:normAutofit fontScale="90000"/>
          </a:bodyPr>
          <a:lstStyle/>
          <a:p>
            <a:r>
              <a:rPr lang="en-AU" b="1" dirty="0">
                <a:solidFill>
                  <a:srgbClr val="941100"/>
                </a:solidFill>
              </a:rPr>
              <a:t>PHASE 1</a:t>
            </a:r>
            <a:r>
              <a:rPr lang="en-AU" dirty="0">
                <a:solidFill>
                  <a:srgbClr val="941100"/>
                </a:solidFill>
              </a:rPr>
              <a:t>:Expressions to Establish UNESCO IOC Tsunami Ready Community</a:t>
            </a:r>
          </a:p>
        </p:txBody>
      </p:sp>
      <p:sp>
        <p:nvSpPr>
          <p:cNvPr id="6" name="Rectangle: Rounded Corners 5">
            <a:extLst>
              <a:ext uri="{FF2B5EF4-FFF2-40B4-BE49-F238E27FC236}">
                <a16:creationId xmlns:a16="http://schemas.microsoft.com/office/drawing/2014/main" id="{75960B4A-17EC-6A5B-0588-504D41ED5105}"/>
              </a:ext>
            </a:extLst>
          </p:cNvPr>
          <p:cNvSpPr/>
          <p:nvPr/>
        </p:nvSpPr>
        <p:spPr>
          <a:xfrm>
            <a:off x="381000" y="2861442"/>
            <a:ext cx="2806262" cy="1568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indent="0">
              <a:buNone/>
            </a:pPr>
            <a:r>
              <a:rPr lang="en-AU" sz="1800" dirty="0"/>
              <a:t>The TNC and or NTRB</a:t>
            </a:r>
          </a:p>
        </p:txBody>
      </p:sp>
      <p:sp>
        <p:nvSpPr>
          <p:cNvPr id="8" name="Rectangle: Rounded Corners 7">
            <a:extLst>
              <a:ext uri="{FF2B5EF4-FFF2-40B4-BE49-F238E27FC236}">
                <a16:creationId xmlns:a16="http://schemas.microsoft.com/office/drawing/2014/main" id="{2DC7343A-420B-C3F3-4AD5-6518B4460839}"/>
              </a:ext>
            </a:extLst>
          </p:cNvPr>
          <p:cNvSpPr/>
          <p:nvPr/>
        </p:nvSpPr>
        <p:spPr>
          <a:xfrm>
            <a:off x="6235262" y="1144886"/>
            <a:ext cx="2554014" cy="1513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t> Members and roles of the NTRB</a:t>
            </a:r>
            <a:endParaRPr lang="fr-FR" dirty="0"/>
          </a:p>
        </p:txBody>
      </p:sp>
      <p:sp>
        <p:nvSpPr>
          <p:cNvPr id="16" name="Rectangle: Rounded Corners 15">
            <a:extLst>
              <a:ext uri="{FF2B5EF4-FFF2-40B4-BE49-F238E27FC236}">
                <a16:creationId xmlns:a16="http://schemas.microsoft.com/office/drawing/2014/main" id="{4A71A15A-553C-D62C-2698-93CFA2393D3E}"/>
              </a:ext>
            </a:extLst>
          </p:cNvPr>
          <p:cNvSpPr/>
          <p:nvPr/>
        </p:nvSpPr>
        <p:spPr>
          <a:xfrm>
            <a:off x="3767958" y="2861441"/>
            <a:ext cx="2467304" cy="1568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I</a:t>
            </a:r>
            <a:r>
              <a:rPr lang="en-AU" sz="1800" dirty="0"/>
              <a:t>nforms the respective Technical Secretary of IOC/ TSU</a:t>
            </a:r>
            <a:r>
              <a:rPr lang="en-AU" dirty="0"/>
              <a:t> </a:t>
            </a:r>
            <a:r>
              <a:rPr lang="en-AU" sz="1800" dirty="0"/>
              <a:t>through a Letter copy to TIC </a:t>
            </a:r>
            <a:endParaRPr lang="fr-FR" dirty="0"/>
          </a:p>
        </p:txBody>
      </p:sp>
      <p:sp>
        <p:nvSpPr>
          <p:cNvPr id="18" name="Rectangle: Rounded Corners 17">
            <a:extLst>
              <a:ext uri="{FF2B5EF4-FFF2-40B4-BE49-F238E27FC236}">
                <a16:creationId xmlns:a16="http://schemas.microsoft.com/office/drawing/2014/main" id="{652DFE98-E706-1978-90DD-DA6CA6C79D60}"/>
              </a:ext>
            </a:extLst>
          </p:cNvPr>
          <p:cNvSpPr/>
          <p:nvPr/>
        </p:nvSpPr>
        <p:spPr>
          <a:xfrm>
            <a:off x="9535510" y="2848488"/>
            <a:ext cx="2554014" cy="1513490"/>
          </a:xfrm>
          <a:prstGeom prst="roundRect">
            <a:avLst>
              <a:gd name="adj" fmla="val 192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Filing</a:t>
            </a:r>
          </a:p>
          <a:p>
            <a:pPr algn="ctr"/>
            <a:r>
              <a:rPr lang="en-US" dirty="0"/>
              <a:t>Nominated communities included in Tsunami Ready Data Base and  Viewer  </a:t>
            </a:r>
            <a:endParaRPr lang="fr-FR" dirty="0"/>
          </a:p>
        </p:txBody>
      </p:sp>
      <p:sp>
        <p:nvSpPr>
          <p:cNvPr id="19" name="Rectangle: Rounded Corners 18">
            <a:extLst>
              <a:ext uri="{FF2B5EF4-FFF2-40B4-BE49-F238E27FC236}">
                <a16:creationId xmlns:a16="http://schemas.microsoft.com/office/drawing/2014/main" id="{272EA28B-6A2E-2F2C-42CD-2E4C7BDA5FCD}"/>
              </a:ext>
            </a:extLst>
          </p:cNvPr>
          <p:cNvSpPr/>
          <p:nvPr/>
        </p:nvSpPr>
        <p:spPr>
          <a:xfrm>
            <a:off x="6603126" y="4422971"/>
            <a:ext cx="2554014" cy="1513490"/>
          </a:xfrm>
          <a:prstGeom prst="roundRect">
            <a:avLst>
              <a:gd name="adj" fmla="val 192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t> Communities Nominated or in the process of becoming TR</a:t>
            </a:r>
            <a:endParaRPr lang="fr-FR" dirty="0"/>
          </a:p>
        </p:txBody>
      </p:sp>
      <p:cxnSp>
        <p:nvCxnSpPr>
          <p:cNvPr id="21" name="Straight Arrow Connector 20">
            <a:extLst>
              <a:ext uri="{FF2B5EF4-FFF2-40B4-BE49-F238E27FC236}">
                <a16:creationId xmlns:a16="http://schemas.microsoft.com/office/drawing/2014/main" id="{27CEB260-D514-C192-5A78-75C9D96B0064}"/>
              </a:ext>
            </a:extLst>
          </p:cNvPr>
          <p:cNvCxnSpPr>
            <a:cxnSpLocks/>
          </p:cNvCxnSpPr>
          <p:nvPr/>
        </p:nvCxnSpPr>
        <p:spPr>
          <a:xfrm flipV="1">
            <a:off x="3208282" y="3645775"/>
            <a:ext cx="509752" cy="2"/>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B4B905FF-2D2C-F98B-2ED8-7DF1AC8E7B8E}"/>
              </a:ext>
            </a:extLst>
          </p:cNvPr>
          <p:cNvCxnSpPr>
            <a:stCxn id="16" idx="0"/>
            <a:endCxn id="8" idx="1"/>
          </p:cNvCxnSpPr>
          <p:nvPr/>
        </p:nvCxnSpPr>
        <p:spPr>
          <a:xfrm rot="5400000" flipH="1" flipV="1">
            <a:off x="5138531" y="1764710"/>
            <a:ext cx="959810" cy="12336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0D6D5944-7BEA-8B85-4F65-6F37A333F9AD}"/>
              </a:ext>
            </a:extLst>
          </p:cNvPr>
          <p:cNvCxnSpPr>
            <a:cxnSpLocks/>
          </p:cNvCxnSpPr>
          <p:nvPr/>
        </p:nvCxnSpPr>
        <p:spPr>
          <a:xfrm rot="16200000" flipH="1">
            <a:off x="5405602" y="4018980"/>
            <a:ext cx="693683" cy="15016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C96F712-4587-AFF1-DEA3-F6DF665EC553}"/>
              </a:ext>
            </a:extLst>
          </p:cNvPr>
          <p:cNvCxnSpPr>
            <a:cxnSpLocks/>
          </p:cNvCxnSpPr>
          <p:nvPr/>
        </p:nvCxnSpPr>
        <p:spPr>
          <a:xfrm flipV="1">
            <a:off x="6232634" y="3571831"/>
            <a:ext cx="3302876" cy="66805"/>
          </a:xfrm>
          <a:prstGeom prst="straightConnector1">
            <a:avLst/>
          </a:prstGeom>
          <a:ln w="698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7F688532-9992-04A3-EDCB-7A93D24EA7B7}"/>
              </a:ext>
            </a:extLst>
          </p:cNvPr>
          <p:cNvPicPr>
            <a:picLocks noChangeAspect="1"/>
          </p:cNvPicPr>
          <p:nvPr/>
        </p:nvPicPr>
        <p:blipFill>
          <a:blip r:embed="rId3"/>
          <a:stretch>
            <a:fillRect/>
          </a:stretch>
        </p:blipFill>
        <p:spPr>
          <a:xfrm>
            <a:off x="9912022" y="221603"/>
            <a:ext cx="1898978" cy="22457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6" name="TextBox 35">
            <a:extLst>
              <a:ext uri="{FF2B5EF4-FFF2-40B4-BE49-F238E27FC236}">
                <a16:creationId xmlns:a16="http://schemas.microsoft.com/office/drawing/2014/main" id="{2BB05058-0AE1-9852-99AE-5F3CA26913B8}"/>
              </a:ext>
            </a:extLst>
          </p:cNvPr>
          <p:cNvSpPr txBox="1"/>
          <p:nvPr/>
        </p:nvSpPr>
        <p:spPr>
          <a:xfrm>
            <a:off x="381000" y="5403310"/>
            <a:ext cx="6097314" cy="923330"/>
          </a:xfrm>
          <a:prstGeom prst="rect">
            <a:avLst/>
          </a:prstGeom>
          <a:noFill/>
        </p:spPr>
        <p:txBody>
          <a:bodyPr wrap="square">
            <a:spAutoFit/>
          </a:bodyPr>
          <a:lstStyle/>
          <a:p>
            <a:pPr algn="ctr"/>
            <a:r>
              <a:rPr lang="en-US" sz="1800" dirty="0">
                <a:solidFill>
                  <a:srgbClr val="C00000"/>
                </a:solidFill>
              </a:rPr>
              <a:t>Expressions of interest of communities interested to join is very important because it helps planning e.g., training, staff and resource planning </a:t>
            </a:r>
            <a:endParaRPr lang="fr-FR" sz="1800" dirty="0">
              <a:solidFill>
                <a:srgbClr val="C00000"/>
              </a:solidFill>
            </a:endParaRPr>
          </a:p>
        </p:txBody>
      </p:sp>
    </p:spTree>
    <p:extLst>
      <p:ext uri="{BB962C8B-B14F-4D97-AF65-F5344CB8AC3E}">
        <p14:creationId xmlns:p14="http://schemas.microsoft.com/office/powerpoint/2010/main" val="31826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89B9-36BA-4BD9-AC59-EAC20D1D109E}"/>
              </a:ext>
            </a:extLst>
          </p:cNvPr>
          <p:cNvSpPr>
            <a:spLocks noGrp="1"/>
          </p:cNvSpPr>
          <p:nvPr>
            <p:ph type="title"/>
          </p:nvPr>
        </p:nvSpPr>
        <p:spPr>
          <a:xfrm>
            <a:off x="252904" y="503061"/>
            <a:ext cx="8105775" cy="995794"/>
          </a:xfrm>
        </p:spPr>
        <p:txBody>
          <a:bodyPr>
            <a:normAutofit fontScale="90000"/>
          </a:bodyPr>
          <a:lstStyle/>
          <a:p>
            <a:r>
              <a:rPr lang="en-AU" b="1" dirty="0">
                <a:solidFill>
                  <a:srgbClr val="941100"/>
                </a:solidFill>
              </a:rPr>
              <a:t>PHASE 2</a:t>
            </a:r>
            <a:r>
              <a:rPr lang="en-AU" dirty="0">
                <a:solidFill>
                  <a:srgbClr val="941100"/>
                </a:solidFill>
              </a:rPr>
              <a:t>:</a:t>
            </a:r>
            <a:br>
              <a:rPr lang="en-AU" dirty="0">
                <a:solidFill>
                  <a:srgbClr val="941100"/>
                </a:solidFill>
              </a:rPr>
            </a:br>
            <a:r>
              <a:rPr lang="en-AU" sz="4000" dirty="0">
                <a:solidFill>
                  <a:srgbClr val="941100"/>
                </a:solidFill>
              </a:rPr>
              <a:t>Community Ready to Apply for Recognition after having achieved all 12 Indicators</a:t>
            </a:r>
            <a:endParaRPr lang="en-AU" dirty="0">
              <a:solidFill>
                <a:srgbClr val="941100"/>
              </a:solidFill>
            </a:endParaRPr>
          </a:p>
        </p:txBody>
      </p:sp>
      <p:sp>
        <p:nvSpPr>
          <p:cNvPr id="6" name="Rectangle: Rounded Corners 5">
            <a:extLst>
              <a:ext uri="{FF2B5EF4-FFF2-40B4-BE49-F238E27FC236}">
                <a16:creationId xmlns:a16="http://schemas.microsoft.com/office/drawing/2014/main" id="{75960B4A-17EC-6A5B-0588-504D41ED5105}"/>
              </a:ext>
            </a:extLst>
          </p:cNvPr>
          <p:cNvSpPr/>
          <p:nvPr/>
        </p:nvSpPr>
        <p:spPr>
          <a:xfrm>
            <a:off x="252904" y="5043837"/>
            <a:ext cx="2125717" cy="1182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AU" dirty="0"/>
              <a:t>TRLC</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2DC7343A-420B-C3F3-4AD5-6518B4460839}"/>
              </a:ext>
            </a:extLst>
          </p:cNvPr>
          <p:cNvSpPr/>
          <p:nvPr/>
        </p:nvSpPr>
        <p:spPr>
          <a:xfrm>
            <a:off x="9136117" y="179276"/>
            <a:ext cx="2875893" cy="1862358"/>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AU" sz="1600" dirty="0"/>
              <a:t>If NTRB approves application it informs UNESCO IOC via the ICG Technical Secretary for the region</a:t>
            </a:r>
          </a:p>
        </p:txBody>
      </p:sp>
      <p:sp>
        <p:nvSpPr>
          <p:cNvPr id="16" name="Rectangle: Rounded Corners 15">
            <a:extLst>
              <a:ext uri="{FF2B5EF4-FFF2-40B4-BE49-F238E27FC236}">
                <a16:creationId xmlns:a16="http://schemas.microsoft.com/office/drawing/2014/main" id="{4A71A15A-553C-D62C-2698-93CFA2393D3E}"/>
              </a:ext>
            </a:extLst>
          </p:cNvPr>
          <p:cNvSpPr/>
          <p:nvPr/>
        </p:nvSpPr>
        <p:spPr>
          <a:xfrm>
            <a:off x="2977711" y="3255580"/>
            <a:ext cx="2467304" cy="156866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AU" dirty="0"/>
              <a:t>Completes the application form and submits to the NTRB</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272EA28B-6A2E-2F2C-42CD-2E4C7BDA5FCD}"/>
              </a:ext>
            </a:extLst>
          </p:cNvPr>
          <p:cNvSpPr/>
          <p:nvPr/>
        </p:nvSpPr>
        <p:spPr>
          <a:xfrm>
            <a:off x="6096000" y="2010643"/>
            <a:ext cx="2554014" cy="1756726"/>
          </a:xfrm>
          <a:prstGeom prst="roundRect">
            <a:avLst>
              <a:gd name="adj" fmla="val 19271"/>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NTRB reviews application form.</a:t>
            </a:r>
          </a:p>
          <a:p>
            <a:pPr algn="ctr"/>
            <a:r>
              <a:rPr lang="en-AU" dirty="0"/>
              <a:t>  Sets date for site verification visit and review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Connector: Elbow 14">
            <a:extLst>
              <a:ext uri="{FF2B5EF4-FFF2-40B4-BE49-F238E27FC236}">
                <a16:creationId xmlns:a16="http://schemas.microsoft.com/office/drawing/2014/main" id="{DC626964-BA48-B1ED-81D0-55CD15B0BBFD}"/>
              </a:ext>
            </a:extLst>
          </p:cNvPr>
          <p:cNvCxnSpPr>
            <a:stCxn id="6" idx="3"/>
            <a:endCxn id="16" idx="2"/>
          </p:cNvCxnSpPr>
          <p:nvPr/>
        </p:nvCxnSpPr>
        <p:spPr>
          <a:xfrm flipV="1">
            <a:off x="2378621" y="4824249"/>
            <a:ext cx="1832742" cy="810794"/>
          </a:xfrm>
          <a:prstGeom prst="bentConnector2">
            <a:avLst/>
          </a:prstGeom>
          <a:ln w="66675">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B8CECF1-55BB-F94F-0EC2-BC906048FE30}"/>
              </a:ext>
            </a:extLst>
          </p:cNvPr>
          <p:cNvCxnSpPr>
            <a:cxnSpLocks/>
          </p:cNvCxnSpPr>
          <p:nvPr/>
        </p:nvCxnSpPr>
        <p:spPr>
          <a:xfrm rot="5400000" flipH="1" flipV="1">
            <a:off x="4847238" y="2219233"/>
            <a:ext cx="748863" cy="1884637"/>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029A6FB3-1E0F-78F9-B113-74755C2BCC65}"/>
              </a:ext>
            </a:extLst>
          </p:cNvPr>
          <p:cNvCxnSpPr>
            <a:stCxn id="19" idx="3"/>
            <a:endCxn id="8" idx="2"/>
          </p:cNvCxnSpPr>
          <p:nvPr/>
        </p:nvCxnSpPr>
        <p:spPr>
          <a:xfrm flipV="1">
            <a:off x="8650014" y="2041634"/>
            <a:ext cx="1924050" cy="847372"/>
          </a:xfrm>
          <a:prstGeom prst="bentConnector2">
            <a:avLst/>
          </a:prstGeom>
          <a:ln w="66675">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8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84F385E-C98D-BB45-C605-FEB99811E7C5}"/>
              </a:ext>
            </a:extLst>
          </p:cNvPr>
          <p:cNvSpPr/>
          <p:nvPr/>
        </p:nvSpPr>
        <p:spPr>
          <a:xfrm>
            <a:off x="9874682" y="5297865"/>
            <a:ext cx="1620918" cy="973364"/>
          </a:xfrm>
          <a:prstGeom prst="round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NTRB</a:t>
            </a:r>
            <a:endParaRPr lang="fr-FR" sz="1600" dirty="0"/>
          </a:p>
        </p:txBody>
      </p:sp>
      <p:sp>
        <p:nvSpPr>
          <p:cNvPr id="5" name="Rectangle: Rounded Corners 4">
            <a:extLst>
              <a:ext uri="{FF2B5EF4-FFF2-40B4-BE49-F238E27FC236}">
                <a16:creationId xmlns:a16="http://schemas.microsoft.com/office/drawing/2014/main" id="{3EA82A06-969E-1995-BFBD-2689C5500A41}"/>
              </a:ext>
            </a:extLst>
          </p:cNvPr>
          <p:cNvSpPr/>
          <p:nvPr/>
        </p:nvSpPr>
        <p:spPr>
          <a:xfrm>
            <a:off x="6359950" y="5307292"/>
            <a:ext cx="2668100" cy="973365"/>
          </a:xfrm>
          <a:prstGeom prst="roundRect">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IOC (Tech Sec/TICs) receives from NTRB the letter and </a:t>
            </a:r>
            <a:r>
              <a:rPr lang="en-US" sz="1600" dirty="0"/>
              <a:t>signed application form  copied to TIC</a:t>
            </a:r>
            <a:endParaRPr lang="fr-FR" sz="1600" dirty="0"/>
          </a:p>
        </p:txBody>
      </p:sp>
      <p:sp>
        <p:nvSpPr>
          <p:cNvPr id="7" name="Content Placeholder 6">
            <a:extLst>
              <a:ext uri="{FF2B5EF4-FFF2-40B4-BE49-F238E27FC236}">
                <a16:creationId xmlns:a16="http://schemas.microsoft.com/office/drawing/2014/main" id="{A9ED10D5-A949-92CA-1E48-DCBC3F4C6D7D}"/>
              </a:ext>
            </a:extLst>
          </p:cNvPr>
          <p:cNvSpPr>
            <a:spLocks noGrp="1"/>
          </p:cNvSpPr>
          <p:nvPr>
            <p:ph idx="1"/>
          </p:nvPr>
        </p:nvSpPr>
        <p:spPr>
          <a:xfrm>
            <a:off x="2336799" y="5272621"/>
            <a:ext cx="3360970" cy="992220"/>
          </a:xfrm>
          <a:prstGeom prst="round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US" sz="1600" dirty="0"/>
              <a:t>IOC </a:t>
            </a:r>
            <a:r>
              <a:rPr lang="en-US" sz="1600" dirty="0">
                <a:solidFill>
                  <a:schemeClr val="bg1"/>
                </a:solidFill>
              </a:rPr>
              <a:t>(Tech Sec/ TICs)</a:t>
            </a:r>
            <a:r>
              <a:rPr lang="en-US" sz="1600" dirty="0"/>
              <a:t>receives the final support documentation  from NTRB and the endorsed submission form copied to TIC</a:t>
            </a:r>
            <a:endParaRPr lang="fr-FR" sz="1600" dirty="0"/>
          </a:p>
        </p:txBody>
      </p:sp>
      <p:sp>
        <p:nvSpPr>
          <p:cNvPr id="8" name="Content Placeholder 6">
            <a:extLst>
              <a:ext uri="{FF2B5EF4-FFF2-40B4-BE49-F238E27FC236}">
                <a16:creationId xmlns:a16="http://schemas.microsoft.com/office/drawing/2014/main" id="{17C9AFD4-31F0-DF92-F6D9-A9A8D026E5B2}"/>
              </a:ext>
            </a:extLst>
          </p:cNvPr>
          <p:cNvSpPr txBox="1">
            <a:spLocks/>
          </p:cNvSpPr>
          <p:nvPr/>
        </p:nvSpPr>
        <p:spPr>
          <a:xfrm>
            <a:off x="329153" y="5282049"/>
            <a:ext cx="1289900" cy="973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600" dirty="0"/>
              <a:t>TICs /Tech Sec Verifies</a:t>
            </a:r>
            <a:endParaRPr lang="fr-FR" sz="1600" dirty="0"/>
          </a:p>
        </p:txBody>
      </p:sp>
      <p:sp>
        <p:nvSpPr>
          <p:cNvPr id="9" name="Rectangle: Rounded Corners 8">
            <a:extLst>
              <a:ext uri="{FF2B5EF4-FFF2-40B4-BE49-F238E27FC236}">
                <a16:creationId xmlns:a16="http://schemas.microsoft.com/office/drawing/2014/main" id="{0099B645-22E9-E004-20D3-C46358421918}"/>
              </a:ext>
            </a:extLst>
          </p:cNvPr>
          <p:cNvSpPr/>
          <p:nvPr/>
        </p:nvSpPr>
        <p:spPr>
          <a:xfrm>
            <a:off x="895152" y="3302878"/>
            <a:ext cx="3045252" cy="1524598"/>
          </a:xfrm>
          <a:prstGeom prst="roundRect">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IOC (Tec Sec/TICs) request the chair of NTRB to nominate a contact point for the process and to provide the list of certificates (recognition and appreciation) copied to TIC</a:t>
            </a:r>
            <a:endParaRPr lang="fr-FR" sz="1600" dirty="0">
              <a:solidFill>
                <a:schemeClr val="tx1"/>
              </a:solidFill>
            </a:endParaRPr>
          </a:p>
        </p:txBody>
      </p:sp>
      <p:sp>
        <p:nvSpPr>
          <p:cNvPr id="10" name="Rectangle: Rounded Corners 9">
            <a:extLst>
              <a:ext uri="{FF2B5EF4-FFF2-40B4-BE49-F238E27FC236}">
                <a16:creationId xmlns:a16="http://schemas.microsoft.com/office/drawing/2014/main" id="{04859310-ADEB-1D46-D4A8-33EEE52B9A27}"/>
              </a:ext>
            </a:extLst>
          </p:cNvPr>
          <p:cNvSpPr/>
          <p:nvPr/>
        </p:nvSpPr>
        <p:spPr>
          <a:xfrm>
            <a:off x="4532721" y="3302879"/>
            <a:ext cx="3254998" cy="1498876"/>
          </a:xfrm>
          <a:prstGeom prst="roundRect">
            <a:avLst/>
          </a:prstGeom>
          <a:solidFill>
            <a:srgbClr val="FFC0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IOC (Tec Sec) prepares a first draft of the required certificate/sign and send them for revision to the National Tsunami ready contact point, copied to TIC</a:t>
            </a:r>
            <a:r>
              <a:rPr lang="en-US" sz="1600" dirty="0"/>
              <a:t>.    </a:t>
            </a:r>
            <a:endParaRPr lang="fr-FR" sz="1600" dirty="0"/>
          </a:p>
        </p:txBody>
      </p:sp>
      <p:sp>
        <p:nvSpPr>
          <p:cNvPr id="11" name="Rectangle: Rounded Corners 10">
            <a:extLst>
              <a:ext uri="{FF2B5EF4-FFF2-40B4-BE49-F238E27FC236}">
                <a16:creationId xmlns:a16="http://schemas.microsoft.com/office/drawing/2014/main" id="{5AC7BF08-14A7-E1B8-FF4F-E4FCC09275E2}"/>
              </a:ext>
            </a:extLst>
          </p:cNvPr>
          <p:cNvSpPr/>
          <p:nvPr/>
        </p:nvSpPr>
        <p:spPr>
          <a:xfrm>
            <a:off x="8209280" y="3302878"/>
            <a:ext cx="3254998" cy="146560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Once the files are validated , IOC send certificates for IOC signature.</a:t>
            </a:r>
          </a:p>
          <a:p>
            <a:pPr algn="ctr"/>
            <a:endParaRPr lang="en-US" sz="1600" dirty="0">
              <a:solidFill>
                <a:schemeClr val="tx1"/>
              </a:solidFill>
            </a:endParaRPr>
          </a:p>
          <a:p>
            <a:pPr algn="ctr"/>
            <a:r>
              <a:rPr lang="en-US" sz="1600" dirty="0">
                <a:solidFill>
                  <a:schemeClr val="tx1"/>
                </a:solidFill>
              </a:rPr>
              <a:t>After signed, they are sent to NTRB , copied to TICs </a:t>
            </a:r>
            <a:endParaRPr lang="fr-FR" sz="1600" dirty="0">
              <a:solidFill>
                <a:schemeClr val="tx1"/>
              </a:solidFill>
            </a:endParaRPr>
          </a:p>
        </p:txBody>
      </p:sp>
      <p:sp>
        <p:nvSpPr>
          <p:cNvPr id="12" name="Rectangle: Rounded Corners 11">
            <a:extLst>
              <a:ext uri="{FF2B5EF4-FFF2-40B4-BE49-F238E27FC236}">
                <a16:creationId xmlns:a16="http://schemas.microsoft.com/office/drawing/2014/main" id="{63C0BAB1-0B5E-974C-C504-F22E2C613824}"/>
              </a:ext>
            </a:extLst>
          </p:cNvPr>
          <p:cNvSpPr/>
          <p:nvPr/>
        </p:nvSpPr>
        <p:spPr>
          <a:xfrm>
            <a:off x="6116427" y="1715529"/>
            <a:ext cx="2356700" cy="1008270"/>
          </a:xfrm>
          <a:prstGeom prst="roundRect">
            <a:avLst/>
          </a:prstGeom>
          <a:solidFill>
            <a:schemeClr val="tx1">
              <a:lumMod val="50000"/>
              <a:lumOff val="5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NTRB organize certificates delivery </a:t>
            </a:r>
            <a:endParaRPr lang="fr-FR" sz="1600" dirty="0"/>
          </a:p>
        </p:txBody>
      </p:sp>
      <p:sp>
        <p:nvSpPr>
          <p:cNvPr id="15" name="Rectangle: Rounded Corners 14">
            <a:extLst>
              <a:ext uri="{FF2B5EF4-FFF2-40B4-BE49-F238E27FC236}">
                <a16:creationId xmlns:a16="http://schemas.microsoft.com/office/drawing/2014/main" id="{8194E146-1600-1C32-3903-EBDC65F1A2A8}"/>
              </a:ext>
            </a:extLst>
          </p:cNvPr>
          <p:cNvSpPr/>
          <p:nvPr/>
        </p:nvSpPr>
        <p:spPr>
          <a:xfrm>
            <a:off x="974104" y="1715530"/>
            <a:ext cx="4179216" cy="1008270"/>
          </a:xfrm>
          <a:prstGeom prst="roundRect">
            <a:avLst/>
          </a:prstGeom>
          <a:solidFill>
            <a:schemeClr val="tx1">
              <a:lumMod val="50000"/>
              <a:lumOff val="5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NTRB writes summary text with images on TR recognized community and send to IOC (Tec Sec) copied to TIC</a:t>
            </a:r>
            <a:endParaRPr lang="fr-FR" sz="1600" dirty="0"/>
          </a:p>
          <a:p>
            <a:pPr algn="ctr"/>
            <a:endParaRPr lang="fr-FR" dirty="0"/>
          </a:p>
        </p:txBody>
      </p:sp>
      <p:cxnSp>
        <p:nvCxnSpPr>
          <p:cNvPr id="19" name="Straight Arrow Connector 18">
            <a:extLst>
              <a:ext uri="{FF2B5EF4-FFF2-40B4-BE49-F238E27FC236}">
                <a16:creationId xmlns:a16="http://schemas.microsoft.com/office/drawing/2014/main" id="{EE27C000-80FC-E527-3824-9D5630093179}"/>
              </a:ext>
            </a:extLst>
          </p:cNvPr>
          <p:cNvCxnSpPr>
            <a:cxnSpLocks/>
            <a:stCxn id="4" idx="1"/>
          </p:cNvCxnSpPr>
          <p:nvPr/>
        </p:nvCxnSpPr>
        <p:spPr>
          <a:xfrm flipH="1">
            <a:off x="8804687" y="5784547"/>
            <a:ext cx="1069995" cy="0"/>
          </a:xfrm>
          <a:prstGeom prst="straightConnector1">
            <a:avLst/>
          </a:prstGeom>
          <a:ln w="1174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77B52FE-CA88-8E89-1BEF-4453C3E70A72}"/>
              </a:ext>
            </a:extLst>
          </p:cNvPr>
          <p:cNvCxnSpPr/>
          <p:nvPr/>
        </p:nvCxnSpPr>
        <p:spPr>
          <a:xfrm flipH="1">
            <a:off x="5667080" y="5793974"/>
            <a:ext cx="692870" cy="0"/>
          </a:xfrm>
          <a:prstGeom prst="straightConnector1">
            <a:avLst/>
          </a:prstGeom>
          <a:ln w="1174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504761-3493-F141-D60F-BF977DDE16F8}"/>
              </a:ext>
            </a:extLst>
          </p:cNvPr>
          <p:cNvCxnSpPr/>
          <p:nvPr/>
        </p:nvCxnSpPr>
        <p:spPr>
          <a:xfrm flipH="1">
            <a:off x="1643929" y="5762078"/>
            <a:ext cx="692870" cy="0"/>
          </a:xfrm>
          <a:prstGeom prst="straightConnector1">
            <a:avLst/>
          </a:prstGeom>
          <a:ln w="1174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B5D8E21-250F-A2AE-E3D4-56BD14CD71AE}"/>
              </a:ext>
            </a:extLst>
          </p:cNvPr>
          <p:cNvCxnSpPr>
            <a:cxnSpLocks/>
            <a:stCxn id="8" idx="1"/>
            <a:endCxn id="9" idx="1"/>
          </p:cNvCxnSpPr>
          <p:nvPr/>
        </p:nvCxnSpPr>
        <p:spPr>
          <a:xfrm rot="10800000" flipH="1">
            <a:off x="329152" y="4065177"/>
            <a:ext cx="565999" cy="1703554"/>
          </a:xfrm>
          <a:prstGeom prst="bentConnector3">
            <a:avLst>
              <a:gd name="adj1" fmla="val -40389"/>
            </a:avLst>
          </a:prstGeom>
          <a:ln w="889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F18849B-6835-451F-21E6-26EA1777A8F9}"/>
              </a:ext>
            </a:extLst>
          </p:cNvPr>
          <p:cNvCxnSpPr>
            <a:cxnSpLocks/>
          </p:cNvCxnSpPr>
          <p:nvPr/>
        </p:nvCxnSpPr>
        <p:spPr>
          <a:xfrm flipV="1">
            <a:off x="3992643" y="4134200"/>
            <a:ext cx="592317" cy="1"/>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108D4C9-CE6F-24A0-54C6-AEB16C4F20B5}"/>
              </a:ext>
            </a:extLst>
          </p:cNvPr>
          <p:cNvCxnSpPr>
            <a:cxnSpLocks/>
            <a:stCxn id="10" idx="3"/>
            <a:endCxn id="11" idx="1"/>
          </p:cNvCxnSpPr>
          <p:nvPr/>
        </p:nvCxnSpPr>
        <p:spPr>
          <a:xfrm flipV="1">
            <a:off x="7787719" y="4035682"/>
            <a:ext cx="421561" cy="16635"/>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19820F40-C54F-EF35-48B1-BE0B0C214C35}"/>
              </a:ext>
            </a:extLst>
          </p:cNvPr>
          <p:cNvCxnSpPr>
            <a:cxnSpLocks/>
            <a:endCxn id="12" idx="3"/>
          </p:cNvCxnSpPr>
          <p:nvPr/>
        </p:nvCxnSpPr>
        <p:spPr>
          <a:xfrm rot="10800000">
            <a:off x="8473128" y="2219665"/>
            <a:ext cx="3022471" cy="1926699"/>
          </a:xfrm>
          <a:prstGeom prst="bentConnector3">
            <a:avLst>
              <a:gd name="adj1" fmla="val -4456"/>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CD70717-520E-2A39-E691-A46BCCA1F9B2}"/>
              </a:ext>
            </a:extLst>
          </p:cNvPr>
          <p:cNvCxnSpPr>
            <a:cxnSpLocks/>
            <a:stCxn id="12" idx="1"/>
            <a:endCxn id="15" idx="3"/>
          </p:cNvCxnSpPr>
          <p:nvPr/>
        </p:nvCxnSpPr>
        <p:spPr>
          <a:xfrm flipH="1">
            <a:off x="5153320" y="2219664"/>
            <a:ext cx="963107" cy="1"/>
          </a:xfrm>
          <a:prstGeom prst="straightConnector1">
            <a:avLst/>
          </a:prstGeom>
          <a:ln w="952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33CFD87F-B3A3-AE3D-27B7-005CBE9CE8C5}"/>
              </a:ext>
            </a:extLst>
          </p:cNvPr>
          <p:cNvCxnSpPr>
            <a:cxnSpLocks/>
            <a:stCxn id="15" idx="1"/>
          </p:cNvCxnSpPr>
          <p:nvPr/>
        </p:nvCxnSpPr>
        <p:spPr>
          <a:xfrm rot="10800000" flipH="1">
            <a:off x="974104" y="821191"/>
            <a:ext cx="2145016" cy="1398475"/>
          </a:xfrm>
          <a:prstGeom prst="bentConnector3">
            <a:avLst>
              <a:gd name="adj1" fmla="val -10657"/>
            </a:avLst>
          </a:prstGeom>
          <a:ln w="762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5F30618-A3B6-8715-7388-FB1B46A29B97}"/>
              </a:ext>
            </a:extLst>
          </p:cNvPr>
          <p:cNvCxnSpPr>
            <a:cxnSpLocks/>
          </p:cNvCxnSpPr>
          <p:nvPr/>
        </p:nvCxnSpPr>
        <p:spPr>
          <a:xfrm flipV="1">
            <a:off x="6725920" y="821189"/>
            <a:ext cx="876219" cy="1"/>
          </a:xfrm>
          <a:prstGeom prst="straightConnector1">
            <a:avLst/>
          </a:prstGeom>
          <a:ln w="825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descr="Graphical user interface, application&#10;&#10;Description automatically generated">
            <a:extLst>
              <a:ext uri="{FF2B5EF4-FFF2-40B4-BE49-F238E27FC236}">
                <a16:creationId xmlns:a16="http://schemas.microsoft.com/office/drawing/2014/main" id="{0164A681-E851-B4B4-895C-D186333E57D9}"/>
              </a:ext>
            </a:extLst>
          </p:cNvPr>
          <p:cNvPicPr/>
          <p:nvPr/>
        </p:nvPicPr>
        <p:blipFill rotWithShape="1">
          <a:blip r:embed="rId2"/>
          <a:srcRect l="11353" t="41349" r="55959" b="16519"/>
          <a:stretch/>
        </p:blipFill>
        <p:spPr bwMode="auto">
          <a:xfrm>
            <a:off x="9728686" y="100036"/>
            <a:ext cx="2222830" cy="1622286"/>
          </a:xfrm>
          <a:prstGeom prst="rect">
            <a:avLst/>
          </a:prstGeom>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53D595BC-D1A0-9349-C10A-731A7B84EDD5}"/>
              </a:ext>
            </a:extLst>
          </p:cNvPr>
          <p:cNvSpPr txBox="1"/>
          <p:nvPr/>
        </p:nvSpPr>
        <p:spPr>
          <a:xfrm>
            <a:off x="658303" y="-44626"/>
            <a:ext cx="2776618" cy="830997"/>
          </a:xfrm>
          <a:prstGeom prst="rect">
            <a:avLst/>
          </a:prstGeom>
          <a:noFill/>
        </p:spPr>
        <p:txBody>
          <a:bodyPr wrap="square" rtlCol="0">
            <a:spAutoFit/>
          </a:bodyPr>
          <a:lstStyle/>
          <a:p>
            <a:r>
              <a:rPr lang="en-US" sz="2400" dirty="0">
                <a:solidFill>
                  <a:srgbClr val="0070C0"/>
                </a:solidFill>
              </a:rPr>
              <a:t>Workflow for </a:t>
            </a:r>
            <a:r>
              <a:rPr lang="en-US" sz="2400" dirty="0">
                <a:solidFill>
                  <a:srgbClr val="C00000"/>
                </a:solidFill>
              </a:rPr>
              <a:t>Certification</a:t>
            </a:r>
            <a:endParaRPr lang="fr-FR" sz="2400" dirty="0">
              <a:solidFill>
                <a:srgbClr val="C00000"/>
              </a:solidFill>
            </a:endParaRPr>
          </a:p>
        </p:txBody>
      </p:sp>
      <p:sp>
        <p:nvSpPr>
          <p:cNvPr id="26" name="Rectangle: Rounded Corners 25">
            <a:extLst>
              <a:ext uri="{FF2B5EF4-FFF2-40B4-BE49-F238E27FC236}">
                <a16:creationId xmlns:a16="http://schemas.microsoft.com/office/drawing/2014/main" id="{AD610F4F-8FF0-2053-6A91-A110EABC0FE9}"/>
              </a:ext>
            </a:extLst>
          </p:cNvPr>
          <p:cNvSpPr/>
          <p:nvPr/>
        </p:nvSpPr>
        <p:spPr>
          <a:xfrm>
            <a:off x="3119120" y="170191"/>
            <a:ext cx="3606800" cy="1301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IOC Informs TICs and Technical Secretaries </a:t>
            </a:r>
            <a:r>
              <a:rPr lang="en-US" sz="1600" dirty="0"/>
              <a:t>and send  TR summary and documentation files for web posting  </a:t>
            </a:r>
            <a:endParaRPr lang="fr-FR" sz="1600" dirty="0"/>
          </a:p>
        </p:txBody>
      </p:sp>
      <p:sp>
        <p:nvSpPr>
          <p:cNvPr id="27" name="Rectangle: Rounded Corners 26">
            <a:extLst>
              <a:ext uri="{FF2B5EF4-FFF2-40B4-BE49-F238E27FC236}">
                <a16:creationId xmlns:a16="http://schemas.microsoft.com/office/drawing/2014/main" id="{81D26B36-4BFD-6F38-075C-6B398CC9C667}"/>
              </a:ext>
            </a:extLst>
          </p:cNvPr>
          <p:cNvSpPr/>
          <p:nvPr/>
        </p:nvSpPr>
        <p:spPr>
          <a:xfrm>
            <a:off x="7598789" y="207967"/>
            <a:ext cx="1970202" cy="13019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IOC post on website a news article on the community that has been recognized   </a:t>
            </a:r>
            <a:endParaRPr lang="fr-FR" sz="1400" dirty="0"/>
          </a:p>
        </p:txBody>
      </p:sp>
    </p:spTree>
    <p:extLst>
      <p:ext uri="{BB962C8B-B14F-4D97-AF65-F5344CB8AC3E}">
        <p14:creationId xmlns:p14="http://schemas.microsoft.com/office/powerpoint/2010/main" val="151492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build="p" animBg="1"/>
      <p:bldP spid="8" grpId="0" animBg="1"/>
      <p:bldP spid="9" grpId="0" animBg="1"/>
      <p:bldP spid="10" grpId="0" animBg="1"/>
      <p:bldP spid="11" grpId="0" animBg="1"/>
      <p:bldP spid="12" grpId="0" animBg="1"/>
      <p:bldP spid="1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86760-81FD-468B-A28C-CA31A5A47A28}"/>
              </a:ext>
            </a:extLst>
          </p:cNvPr>
          <p:cNvSpPr>
            <a:spLocks noGrp="1"/>
          </p:cNvSpPr>
          <p:nvPr>
            <p:ph type="title"/>
          </p:nvPr>
        </p:nvSpPr>
        <p:spPr>
          <a:xfrm>
            <a:off x="6513788" y="365125"/>
            <a:ext cx="4840010" cy="1807305"/>
          </a:xfrm>
        </p:spPr>
        <p:txBody>
          <a:bodyPr>
            <a:normAutofit/>
          </a:bodyPr>
          <a:lstStyle/>
          <a:p>
            <a:r>
              <a:rPr lang="en-AU" sz="4100"/>
              <a:t>International Recognition by UNESCO/IOC</a:t>
            </a:r>
          </a:p>
        </p:txBody>
      </p:sp>
      <p:pic>
        <p:nvPicPr>
          <p:cNvPr id="4" name="Picture 3" descr="A group of people sitting in chairs&#10;&#10;Description automatically generated with medium confidence">
            <a:extLst>
              <a:ext uri="{FF2B5EF4-FFF2-40B4-BE49-F238E27FC236}">
                <a16:creationId xmlns:a16="http://schemas.microsoft.com/office/drawing/2014/main" id="{220E972A-7EF1-4F5D-9006-EAF312EFF2B1}"/>
              </a:ext>
            </a:extLst>
          </p:cNvPr>
          <p:cNvPicPr/>
          <p:nvPr/>
        </p:nvPicPr>
        <p:blipFill rotWithShape="1">
          <a:blip r:embed="rId3">
            <a:extLst>
              <a:ext uri="{28A0092B-C50C-407E-A947-70E740481C1C}">
                <a14:useLocalDpi xmlns:a14="http://schemas.microsoft.com/office/drawing/2010/main" val="0"/>
              </a:ext>
            </a:extLst>
          </a:blip>
          <a:srcRect l="9274" r="23834"/>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3" name="Content Placeholder 2">
            <a:extLst>
              <a:ext uri="{FF2B5EF4-FFF2-40B4-BE49-F238E27FC236}">
                <a16:creationId xmlns:a16="http://schemas.microsoft.com/office/drawing/2014/main" id="{3A644CCD-7EAA-49C5-B7C4-39069A995445}"/>
              </a:ext>
            </a:extLst>
          </p:cNvPr>
          <p:cNvSpPr>
            <a:spLocks noGrp="1"/>
          </p:cNvSpPr>
          <p:nvPr>
            <p:ph idx="1"/>
          </p:nvPr>
        </p:nvSpPr>
        <p:spPr>
          <a:xfrm>
            <a:off x="6513788" y="2333297"/>
            <a:ext cx="4840010" cy="3843666"/>
          </a:xfrm>
        </p:spPr>
        <p:txBody>
          <a:bodyPr>
            <a:normAutofit/>
          </a:bodyPr>
          <a:lstStyle/>
          <a:p>
            <a:pPr marL="457200" indent="-457200">
              <a:buFont typeface="+mj-lt"/>
              <a:buAutoNum type="arabicPeriod"/>
            </a:pPr>
            <a:r>
              <a:rPr lang="en-AU" sz="1600"/>
              <a:t>The Tsunami Ready Recognition certificate is signed by the UNESCO IOC Executive Secretary, the ICG Chair for the region and the NTRB chair</a:t>
            </a:r>
          </a:p>
          <a:p>
            <a:pPr marL="457200" indent="-457200">
              <a:buFont typeface="+mj-lt"/>
              <a:buAutoNum type="arabicPeriod"/>
            </a:pPr>
            <a:endParaRPr lang="en-AU" sz="1600"/>
          </a:p>
          <a:p>
            <a:pPr marL="457200" indent="-457200">
              <a:buFont typeface="+mj-lt"/>
              <a:buAutoNum type="arabicPeriod"/>
            </a:pPr>
            <a:r>
              <a:rPr lang="en-AU" sz="1600"/>
              <a:t>A Tsunami Ready recognition ceremony may be held to celebrate the accomplishment and recognize local stakeholders</a:t>
            </a:r>
          </a:p>
          <a:p>
            <a:pPr marL="457200" indent="-457200">
              <a:buFont typeface="+mj-lt"/>
              <a:buAutoNum type="arabicPeriod"/>
            </a:pPr>
            <a:r>
              <a:rPr kumimoji="0" lang="en-US" sz="1600" b="0" i="0" u="none" strike="noStrike" kern="1200" cap="none" spc="0" normalizeH="0" baseline="0" noProof="0">
                <a:ln>
                  <a:noFill/>
                </a:ln>
                <a:effectLst/>
                <a:uLnTx/>
                <a:uFillTx/>
                <a:ea typeface="Roboto"/>
                <a:cs typeface="Roboto"/>
              </a:rPr>
              <a:t>Tsunami Ready recognition </a:t>
            </a:r>
            <a:r>
              <a:rPr kumimoji="0" lang="en-US" sz="1600" b="0" i="0" u="sng" strike="noStrike" kern="1200" cap="none" spc="0" normalizeH="0" baseline="0" noProof="0">
                <a:ln>
                  <a:noFill/>
                </a:ln>
                <a:effectLst/>
                <a:uLnTx/>
                <a:uFillTx/>
                <a:ea typeface="Roboto"/>
                <a:cs typeface="Roboto"/>
              </a:rPr>
              <a:t>is not a certification of readiness</a:t>
            </a:r>
          </a:p>
          <a:p>
            <a:pPr marL="457200" indent="-457200">
              <a:buFont typeface="+mj-lt"/>
              <a:buAutoNum type="arabicPeriod"/>
            </a:pPr>
            <a:r>
              <a:rPr kumimoji="0" lang="en-US" sz="1600" b="0" i="0" u="none" strike="noStrike" kern="1200" cap="none" spc="0" normalizeH="0" baseline="0" noProof="0">
                <a:ln>
                  <a:noFill/>
                </a:ln>
                <a:effectLst/>
                <a:uLnTx/>
                <a:uFillTx/>
                <a:ea typeface="Roboto"/>
                <a:cs typeface="Roboto"/>
              </a:rPr>
              <a:t>Tsunami Ready recognition </a:t>
            </a:r>
            <a:r>
              <a:rPr kumimoji="0" lang="en-US" sz="1600" b="0" i="0" u="sng" strike="noStrike" kern="1200" cap="none" spc="0" normalizeH="0" baseline="0" noProof="0">
                <a:ln>
                  <a:noFill/>
                </a:ln>
                <a:effectLst/>
                <a:uLnTx/>
                <a:uFillTx/>
                <a:ea typeface="Roboto"/>
                <a:cs typeface="Roboto"/>
              </a:rPr>
              <a:t>appreciates and acknowledges the community</a:t>
            </a:r>
            <a:r>
              <a:rPr kumimoji="0" lang="en-US" sz="1600" b="0" i="0" u="none" strike="noStrike" kern="1200" cap="none" spc="0" normalizeH="0" baseline="0" noProof="0">
                <a:ln>
                  <a:noFill/>
                </a:ln>
                <a:effectLst/>
                <a:uLnTx/>
                <a:uFillTx/>
                <a:ea typeface="Roboto"/>
                <a:cs typeface="Roboto"/>
              </a:rPr>
              <a:t> that has built their </a:t>
            </a:r>
            <a:r>
              <a:rPr kumimoji="0" lang="en-US" sz="1600" b="0" i="0" u="sng" strike="noStrike" kern="1200" cap="none" spc="0" normalizeH="0" baseline="0" noProof="0">
                <a:ln>
                  <a:noFill/>
                </a:ln>
                <a:effectLst/>
                <a:uLnTx/>
                <a:uFillTx/>
                <a:ea typeface="Roboto"/>
                <a:cs typeface="Roboto"/>
              </a:rPr>
              <a:t>capacity</a:t>
            </a:r>
            <a:r>
              <a:rPr kumimoji="0" lang="en-US" sz="1600" b="0" i="0" u="none" strike="noStrike" kern="1200" cap="none" spc="0" normalizeH="0" baseline="0" noProof="0">
                <a:ln>
                  <a:noFill/>
                </a:ln>
                <a:effectLst/>
                <a:uLnTx/>
                <a:uFillTx/>
                <a:ea typeface="Roboto"/>
                <a:cs typeface="Roboto"/>
              </a:rPr>
              <a:t> and implemented measures in accordance with the agreed indicators of the Tsunami Ready Recognition Program</a:t>
            </a:r>
            <a:r>
              <a:rPr kumimoji="0" lang="en-US" sz="1600" b="0" i="0" u="none" strike="noStrike" kern="1200" cap="none" spc="0" normalizeH="0" baseline="0" noProof="0">
                <a:ln>
                  <a:noFill/>
                </a:ln>
                <a:effectLst/>
                <a:uLnTx/>
                <a:uFillTx/>
                <a:latin typeface="ArialMT"/>
                <a:ea typeface="Roboto"/>
                <a:cs typeface="Roboto"/>
              </a:rPr>
              <a:t>. </a:t>
            </a:r>
            <a:endParaRPr kumimoji="0" lang="en-US" sz="1600" b="0" i="0" u="none" strike="noStrike" kern="1200" cap="none" spc="0" normalizeH="0" baseline="0" noProof="0">
              <a:ln>
                <a:noFill/>
              </a:ln>
              <a:effectLst/>
              <a:uLnTx/>
              <a:uFillTx/>
              <a:latin typeface="Roboto"/>
              <a:ea typeface="Roboto"/>
              <a:cs typeface="Roboto"/>
            </a:endParaRPr>
          </a:p>
          <a:p>
            <a:pPr marL="457200" indent="-457200">
              <a:buFont typeface="+mj-lt"/>
              <a:buAutoNum type="arabicPeriod"/>
            </a:pPr>
            <a:endParaRPr lang="en-AU" sz="1600"/>
          </a:p>
          <a:p>
            <a:pPr marL="457200" indent="-457200">
              <a:buFont typeface="+mj-lt"/>
              <a:buAutoNum type="arabicPeriod"/>
            </a:pPr>
            <a:endParaRPr lang="en-AU" sz="1600"/>
          </a:p>
        </p:txBody>
      </p:sp>
    </p:spTree>
    <p:extLst>
      <p:ext uri="{BB962C8B-B14F-4D97-AF65-F5344CB8AC3E}">
        <p14:creationId xmlns:p14="http://schemas.microsoft.com/office/powerpoint/2010/main" val="315137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5E6F0C-EC30-1798-54EF-DCBC45F03176}"/>
              </a:ext>
            </a:extLst>
          </p:cNvPr>
          <p:cNvPicPr>
            <a:picLocks noChangeAspect="1"/>
          </p:cNvPicPr>
          <p:nvPr/>
        </p:nvPicPr>
        <p:blipFill rotWithShape="1">
          <a:blip r:embed="rId2"/>
          <a:srcRect r="-1" b="3063"/>
          <a:stretch/>
        </p:blipFill>
        <p:spPr>
          <a:xfrm rot="5400000">
            <a:off x="4071032" y="-1299685"/>
            <a:ext cx="6858000" cy="9669642"/>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72553E-43D8-B4B4-680F-3CFE2985D701}"/>
              </a:ext>
            </a:extLst>
          </p:cNvPr>
          <p:cNvSpPr>
            <a:spLocks noGrp="1"/>
          </p:cNvSpPr>
          <p:nvPr>
            <p:ph idx="1"/>
          </p:nvPr>
        </p:nvSpPr>
        <p:spPr>
          <a:xfrm>
            <a:off x="754117" y="2339608"/>
            <a:ext cx="3822189" cy="3742762"/>
          </a:xfrm>
        </p:spPr>
        <p:txBody>
          <a:bodyPr>
            <a:normAutofit/>
          </a:bodyPr>
          <a:lstStyle/>
          <a:p>
            <a:pPr marL="0" indent="0">
              <a:buNone/>
            </a:pPr>
            <a:r>
              <a:rPr lang="en-US" sz="2000" b="0" i="0" u="none" strike="noStrike" baseline="0" dirty="0">
                <a:latin typeface="Times New Roman" panose="02020603050405020304" pitchFamily="18" charset="0"/>
              </a:rPr>
              <a:t> </a:t>
            </a:r>
            <a:endParaRPr lang="en-US" sz="2000" b="0" i="0" dirty="0">
              <a:effectLst/>
              <a:latin typeface="Segoe UI" panose="020B0502040204020203" pitchFamily="34" charset="0"/>
            </a:endParaRPr>
          </a:p>
          <a:p>
            <a:endParaRPr lang="fr-FR" sz="2000" dirty="0"/>
          </a:p>
        </p:txBody>
      </p:sp>
    </p:spTree>
    <p:extLst>
      <p:ext uri="{BB962C8B-B14F-4D97-AF65-F5344CB8AC3E}">
        <p14:creationId xmlns:p14="http://schemas.microsoft.com/office/powerpoint/2010/main" val="254363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7ECCD2B-6E36-FD12-2655-9DEEBD5C529E}"/>
              </a:ext>
            </a:extLst>
          </p:cNvPr>
          <p:cNvSpPr>
            <a:spLocks noGrp="1"/>
          </p:cNvSpPr>
          <p:nvPr>
            <p:ph type="title"/>
          </p:nvPr>
        </p:nvSpPr>
        <p:spPr>
          <a:xfrm>
            <a:off x="838200" y="609600"/>
            <a:ext cx="3739341" cy="1330839"/>
          </a:xfrm>
        </p:spPr>
        <p:txBody>
          <a:bodyPr>
            <a:normAutofit/>
          </a:bodyPr>
          <a:lstStyle/>
          <a:p>
            <a:endParaRPr lang="fr-FR" dirty="0"/>
          </a:p>
        </p:txBody>
      </p:sp>
      <p:sp>
        <p:nvSpPr>
          <p:cNvPr id="3" name="Content Placeholder 2">
            <a:extLst>
              <a:ext uri="{FF2B5EF4-FFF2-40B4-BE49-F238E27FC236}">
                <a16:creationId xmlns:a16="http://schemas.microsoft.com/office/drawing/2014/main" id="{C8845BC3-D7EC-9BF6-A44F-EE2CAE8457B6}"/>
              </a:ext>
            </a:extLst>
          </p:cNvPr>
          <p:cNvSpPr>
            <a:spLocks noGrp="1"/>
          </p:cNvSpPr>
          <p:nvPr>
            <p:ph idx="1"/>
          </p:nvPr>
        </p:nvSpPr>
        <p:spPr>
          <a:xfrm>
            <a:off x="862366" y="2194102"/>
            <a:ext cx="3427001" cy="3908586"/>
          </a:xfrm>
        </p:spPr>
        <p:txBody>
          <a:bodyPr>
            <a:normAutofit/>
          </a:bodyPr>
          <a:lstStyle/>
          <a:p>
            <a:endParaRPr lang="fr-FR" sz="2000"/>
          </a:p>
        </p:txBody>
      </p:sp>
      <p:pic>
        <p:nvPicPr>
          <p:cNvPr id="5" name="Picture 4">
            <a:extLst>
              <a:ext uri="{FF2B5EF4-FFF2-40B4-BE49-F238E27FC236}">
                <a16:creationId xmlns:a16="http://schemas.microsoft.com/office/drawing/2014/main" id="{765E39DB-209E-BE68-F9B5-125E2ACBDC68}"/>
              </a:ext>
            </a:extLst>
          </p:cNvPr>
          <p:cNvPicPr>
            <a:picLocks noChangeAspect="1"/>
          </p:cNvPicPr>
          <p:nvPr/>
        </p:nvPicPr>
        <p:blipFill>
          <a:blip r:embed="rId2"/>
          <a:stretch>
            <a:fillRect/>
          </a:stretch>
        </p:blipFill>
        <p:spPr>
          <a:xfrm>
            <a:off x="6440470" y="661916"/>
            <a:ext cx="4165115" cy="5557909"/>
          </a:xfrm>
          <a:prstGeom prst="rect">
            <a:avLst/>
          </a:prstGeom>
        </p:spPr>
      </p:pic>
    </p:spTree>
    <p:extLst>
      <p:ext uri="{BB962C8B-B14F-4D97-AF65-F5344CB8AC3E}">
        <p14:creationId xmlns:p14="http://schemas.microsoft.com/office/powerpoint/2010/main" val="58975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8353-2086-FE2D-8F28-6F4FEE5D5E1F}"/>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FA7AD151-60F4-8E9E-50B3-2700BA11D6E8}"/>
              </a:ext>
            </a:extLst>
          </p:cNvPr>
          <p:cNvPicPr>
            <a:picLocks noGrp="1" noChangeAspect="1"/>
          </p:cNvPicPr>
          <p:nvPr>
            <p:ph idx="1"/>
          </p:nvPr>
        </p:nvPicPr>
        <p:blipFill rotWithShape="1">
          <a:blip r:embed="rId2"/>
          <a:srcRect l="17470" t="24710" r="7119" b="19675"/>
          <a:stretch/>
        </p:blipFill>
        <p:spPr>
          <a:xfrm>
            <a:off x="838200" y="1852448"/>
            <a:ext cx="9634473" cy="3841587"/>
          </a:xfrm>
        </p:spPr>
      </p:pic>
    </p:spTree>
    <p:extLst>
      <p:ext uri="{BB962C8B-B14F-4D97-AF65-F5344CB8AC3E}">
        <p14:creationId xmlns:p14="http://schemas.microsoft.com/office/powerpoint/2010/main" val="268465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F0E7-E2DF-4BFA-B275-10950B0ED4D7}"/>
              </a:ext>
            </a:extLst>
          </p:cNvPr>
          <p:cNvSpPr>
            <a:spLocks noGrp="1"/>
          </p:cNvSpPr>
          <p:nvPr>
            <p:ph type="title"/>
          </p:nvPr>
        </p:nvSpPr>
        <p:spPr>
          <a:xfrm>
            <a:off x="172720" y="2103437"/>
            <a:ext cx="1513840" cy="1325563"/>
          </a:xfrm>
        </p:spPr>
        <p:txBody>
          <a:bodyPr>
            <a:noAutofit/>
          </a:bodyPr>
          <a:lstStyle/>
          <a:p>
            <a:r>
              <a:rPr lang="en-US" sz="2000" b="0" i="0" u="none" strike="noStrike" baseline="0" dirty="0">
                <a:solidFill>
                  <a:srgbClr val="000000"/>
                </a:solidFill>
                <a:latin typeface="Calibri" panose="020F0502020204030204" pitchFamily="34" charset="0"/>
              </a:rPr>
              <a:t>Organization and naming of files for the Repository and Website. </a:t>
            </a:r>
            <a:endParaRPr lang="fr-FR" sz="4800" dirty="0"/>
          </a:p>
        </p:txBody>
      </p:sp>
      <p:pic>
        <p:nvPicPr>
          <p:cNvPr id="5" name="Picture 4">
            <a:extLst>
              <a:ext uri="{FF2B5EF4-FFF2-40B4-BE49-F238E27FC236}">
                <a16:creationId xmlns:a16="http://schemas.microsoft.com/office/drawing/2014/main" id="{554780B2-3B56-4BA3-8A09-19A689F0C193}"/>
              </a:ext>
            </a:extLst>
          </p:cNvPr>
          <p:cNvPicPr>
            <a:picLocks noChangeAspect="1"/>
          </p:cNvPicPr>
          <p:nvPr/>
        </p:nvPicPr>
        <p:blipFill>
          <a:blip r:embed="rId2"/>
          <a:stretch>
            <a:fillRect/>
          </a:stretch>
        </p:blipFill>
        <p:spPr>
          <a:xfrm>
            <a:off x="1552904" y="365126"/>
            <a:ext cx="10539384" cy="6384466"/>
          </a:xfrm>
          <a:prstGeom prst="rect">
            <a:avLst/>
          </a:prstGeom>
        </p:spPr>
      </p:pic>
    </p:spTree>
    <p:extLst>
      <p:ext uri="{BB962C8B-B14F-4D97-AF65-F5344CB8AC3E}">
        <p14:creationId xmlns:p14="http://schemas.microsoft.com/office/powerpoint/2010/main" val="2251520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8" ma:contentTypeDescription="Crée un document." ma:contentTypeScope="" ma:versionID="18587aef54fb18cd171ab9a3b2dae106">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0523580dee4a24c8fce9c263b446bf3a"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lcf76f155ced4ddcb4097134ff3c332f" minOccurs="0"/>
                <xsd:element ref="ns3:TaxCatchAll"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69356fda-4aa5-4147-874c-60c3a814ea89}"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799ec2-212c-48b5-b7ff-d14ec6cbce2b" xsi:nil="true"/>
    <_Flow_SignoffStatus xmlns="f8ef70f3-4e3d-42be-bd40-fbc1cacc1519" xsi:nil="true"/>
    <Date xmlns="f8ef70f3-4e3d-42be-bd40-fbc1cacc1519" xsi:nil="true"/>
    <lcf76f155ced4ddcb4097134ff3c332f xmlns="f8ef70f3-4e3d-42be-bd40-fbc1cacc15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86681F-7E04-4A85-9740-0BDEC66DE778}"/>
</file>

<file path=customXml/itemProps2.xml><?xml version="1.0" encoding="utf-8"?>
<ds:datastoreItem xmlns:ds="http://schemas.openxmlformats.org/officeDocument/2006/customXml" ds:itemID="{BCF4E0F4-B7DF-4316-AB0A-32F363D49BA7}"/>
</file>

<file path=customXml/itemProps3.xml><?xml version="1.0" encoding="utf-8"?>
<ds:datastoreItem xmlns:ds="http://schemas.openxmlformats.org/officeDocument/2006/customXml" ds:itemID="{494E62AB-E9AC-4453-817B-14C99D371E64}"/>
</file>

<file path=docProps/app.xml><?xml version="1.0" encoding="utf-8"?>
<Properties xmlns="http://schemas.openxmlformats.org/officeDocument/2006/extended-properties" xmlns:vt="http://schemas.openxmlformats.org/officeDocument/2006/docPropsVTypes">
  <TotalTime>867</TotalTime>
  <Words>627</Words>
  <Application>Microsoft Office PowerPoint</Application>
  <PresentationFormat>Widescreen</PresentationFormat>
  <Paragraphs>50</Paragraphs>
  <Slides>10</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ArialMT</vt:lpstr>
      <vt:lpstr>Arial</vt:lpstr>
      <vt:lpstr>Calibri</vt:lpstr>
      <vt:lpstr>Calibri Light</vt:lpstr>
      <vt:lpstr>Open Sans</vt:lpstr>
      <vt:lpstr>Roboto</vt:lpstr>
      <vt:lpstr>Segoe UI</vt:lpstr>
      <vt:lpstr>Times New Roman</vt:lpstr>
      <vt:lpstr>Office Theme</vt:lpstr>
      <vt:lpstr>Title</vt:lpstr>
      <vt:lpstr>Content</vt:lpstr>
      <vt:lpstr>PowerPoint Presentation</vt:lpstr>
      <vt:lpstr>PHASE 1:Expressions to Establish UNESCO IOC Tsunami Ready Community</vt:lpstr>
      <vt:lpstr>PHASE 2: Community Ready to Apply for Recognition after having achieved all 12 Indicators</vt:lpstr>
      <vt:lpstr>PowerPoint Presentation</vt:lpstr>
      <vt:lpstr>International Recognition by UNESCO/IOC</vt:lpstr>
      <vt:lpstr>PowerPoint Presentation</vt:lpstr>
      <vt:lpstr>PowerPoint Presentation</vt:lpstr>
      <vt:lpstr>PowerPoint Presentation</vt:lpstr>
      <vt:lpstr>Organization and naming of files for the Repository and Website.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Seng, Denis</dc:creator>
  <cp:lastModifiedBy>Chang Seng, Denis</cp:lastModifiedBy>
  <cp:revision>48</cp:revision>
  <dcterms:created xsi:type="dcterms:W3CDTF">2023-02-02T15:24:41Z</dcterms:created>
  <dcterms:modified xsi:type="dcterms:W3CDTF">2023-02-16T20:15:42Z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