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1" r:id="rId2"/>
    <p:sldMasterId id="2147483657" r:id="rId3"/>
  </p:sldMasterIdLst>
  <p:notesMasterIdLst>
    <p:notesMasterId r:id="rId11"/>
  </p:notesMasterIdLst>
  <p:sldIdLst>
    <p:sldId id="256" r:id="rId4"/>
    <p:sldId id="257" r:id="rId5"/>
    <p:sldId id="287" r:id="rId6"/>
    <p:sldId id="271" r:id="rId7"/>
    <p:sldId id="288" r:id="rId8"/>
    <p:sldId id="284" r:id="rId9"/>
    <p:sldId id="286" r:id="rId10"/>
  </p:sldIdLst>
  <p:sldSz cx="9144000" cy="5143500" type="screen16x9"/>
  <p:notesSz cx="7023100" cy="93091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28Q5AOATWoNNeQEtkbk1qMFjW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79B14B-FBE6-4520-B23B-9BE8298320F7}">
  <a:tblStyle styleId="{9979B14B-FBE6-4520-B23B-9BE8298320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customschemas.google.com/relationships/presentationmetadata" Target="metadata"/><Relationship Id="rId3" Type="http://schemas.openxmlformats.org/officeDocument/2006/relationships/slideMaster" Target="slideMasters/slideMaster3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863" y="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550"/>
            <a:ext cx="304323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:notes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8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8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804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55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Google Shape;582;p17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p17:notes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6" name="Google Shape;606;p30:notes"/>
          <p:cNvSpPr txBox="1">
            <a:spLocks noGrp="1"/>
          </p:cNvSpPr>
          <p:nvPr>
            <p:ph type="body" idx="1"/>
          </p:nvPr>
        </p:nvSpPr>
        <p:spPr>
          <a:xfrm>
            <a:off x="938213" y="4422775"/>
            <a:ext cx="5146675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p30:notes"/>
          <p:cNvSpPr txBox="1">
            <a:spLocks noGrp="1"/>
          </p:cNvSpPr>
          <p:nvPr>
            <p:ph type="sldNum" idx="12"/>
          </p:nvPr>
        </p:nvSpPr>
        <p:spPr>
          <a:xfrm>
            <a:off x="3979863" y="8845550"/>
            <a:ext cx="304323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/>
          <p:nvPr/>
        </p:nvSpPr>
        <p:spPr>
          <a:xfrm>
            <a:off x="611188" y="3054350"/>
            <a:ext cx="7770812" cy="68263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75" tIns="34075" rIns="68175" bIns="34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32"/>
          <p:cNvSpPr txBox="1"/>
          <p:nvPr/>
        </p:nvSpPr>
        <p:spPr>
          <a:xfrm>
            <a:off x="4706938" y="285750"/>
            <a:ext cx="4410075" cy="43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lang="en-US" sz="788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lang="en-US" sz="788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October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endParaRPr sz="788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32"/>
          <p:cNvGrpSpPr/>
          <p:nvPr/>
        </p:nvGrpSpPr>
        <p:grpSpPr>
          <a:xfrm>
            <a:off x="465138" y="252412"/>
            <a:ext cx="4251325" cy="719137"/>
            <a:chOff x="393700" y="327660"/>
            <a:chExt cx="4476145" cy="762000"/>
          </a:xfrm>
        </p:grpSpPr>
        <p:grpSp>
          <p:nvGrpSpPr>
            <p:cNvPr id="21" name="Google Shape;21;p32"/>
            <p:cNvGrpSpPr/>
            <p:nvPr/>
          </p:nvGrpSpPr>
          <p:grpSpPr>
            <a:xfrm>
              <a:off x="393700" y="327660"/>
              <a:ext cx="4476145" cy="762000"/>
              <a:chOff x="317500" y="457200"/>
              <a:chExt cx="3590579" cy="611576"/>
            </a:xfrm>
          </p:grpSpPr>
          <p:pic>
            <p:nvPicPr>
              <p:cNvPr id="22" name="Google Shape;22;p3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32" descr="ITIC_logo_bw_20130809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32" descr="UNESCO-IOC_nowords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7500" y="481603"/>
                <a:ext cx="1360987" cy="5627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25;p32" descr="10c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Google Shape;26;p32" descr="ITICbanner2.gif"/>
          <p:cNvPicPr preferRelativeResize="0"/>
          <p:nvPr/>
        </p:nvPicPr>
        <p:blipFill rotWithShape="1">
          <a:blip r:embed="rId6">
            <a:alphaModFix/>
          </a:blip>
          <a:srcRect t="21600" b="5037"/>
          <a:stretch/>
        </p:blipFill>
        <p:spPr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984250" y="4775200"/>
            <a:ext cx="242728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 SHOA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2" descr="ITIC_logo_300dpi_2013080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4781550"/>
            <a:ext cx="457906" cy="4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2"/>
          <p:cNvSpPr txBox="1">
            <a:spLocks noGrp="1"/>
          </p:cNvSpPr>
          <p:nvPr>
            <p:ph type="subTitle" idx="1"/>
          </p:nvPr>
        </p:nvSpPr>
        <p:spPr>
          <a:xfrm>
            <a:off x="2778118" y="3268266"/>
            <a:ext cx="54975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SzPts val="1260"/>
              <a:buFont typeface="Noto Sans Symbols"/>
              <a:buNone/>
              <a:defRPr sz="1575" b="0"/>
            </a:lvl1pPr>
            <a:lvl2pPr lvl="1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2pPr>
            <a:lvl3pPr lvl="2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3pPr>
            <a:lvl4pPr lvl="3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4pPr>
            <a:lvl5pPr lvl="4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00" tIns="45450" rIns="90900" bIns="454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5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6"/>
          <p:cNvSpPr/>
          <p:nvPr/>
        </p:nvSpPr>
        <p:spPr>
          <a:xfrm>
            <a:off x="571" y="0"/>
            <a:ext cx="9143524" cy="5143500"/>
          </a:xfrm>
          <a:custGeom>
            <a:avLst/>
            <a:gdLst/>
            <a:ahLst/>
            <a:cxnLst/>
            <a:rect l="l" t="t" r="r" b="b"/>
            <a:pathLst>
              <a:path w="12191365" h="5332095" extrusionOk="0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66"/>
          <p:cNvSpPr/>
          <p:nvPr/>
        </p:nvSpPr>
        <p:spPr>
          <a:xfrm>
            <a:off x="8286751" y="68478"/>
            <a:ext cx="676655" cy="5030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" name="Google Shape;35;p66"/>
          <p:cNvGrpSpPr/>
          <p:nvPr/>
        </p:nvGrpSpPr>
        <p:grpSpPr>
          <a:xfrm>
            <a:off x="228601" y="4639342"/>
            <a:ext cx="8448668" cy="447008"/>
            <a:chOff x="304801" y="6185789"/>
            <a:chExt cx="11264890" cy="596011"/>
          </a:xfrm>
        </p:grpSpPr>
        <p:sp>
          <p:nvSpPr>
            <p:cNvPr id="36" name="Google Shape;36;p66"/>
            <p:cNvSpPr txBox="1"/>
            <p:nvPr/>
          </p:nvSpPr>
          <p:spPr>
            <a:xfrm>
              <a:off x="3146302" y="6243934"/>
              <a:ext cx="637868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A5A5A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UNESCO IOC - ITIC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6"/>
            <p:cNvSpPr txBox="1"/>
            <p:nvPr/>
          </p:nvSpPr>
          <p:spPr>
            <a:xfrm>
              <a:off x="9668008" y="6324600"/>
              <a:ext cx="19016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A5A5A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April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" name="Google Shape;38;p66" descr="Text,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801" y="6185789"/>
              <a:ext cx="1143000" cy="5960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Google Shape;39;p66"/>
            <p:cNvCxnSpPr/>
            <p:nvPr/>
          </p:nvCxnSpPr>
          <p:spPr>
            <a:xfrm rot="10800000">
              <a:off x="2971800" y="6243935"/>
              <a:ext cx="0" cy="4807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66"/>
            <p:cNvCxnSpPr/>
            <p:nvPr/>
          </p:nvCxnSpPr>
          <p:spPr>
            <a:xfrm rot="10800000">
              <a:off x="9668008" y="6243935"/>
              <a:ext cx="0" cy="4807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body" idx="1"/>
          </p:nvPr>
        </p:nvSpPr>
        <p:spPr>
          <a:xfrm>
            <a:off x="533401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lvl="0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1pPr>
            <a:lvl2pPr marL="914400" lvl="1" indent="-32004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2pPr>
            <a:lvl3pPr marL="1371600" lvl="2" indent="-32003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□"/>
              <a:defRPr/>
            </a:lvl3pPr>
            <a:lvl4pPr marL="1828800" lvl="3" indent="-32003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4pPr>
            <a:lvl5pPr marL="2286000" lvl="4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43950" rIns="87925" bIns="439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43950" rIns="87925" bIns="439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  <a:defRPr sz="262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86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533400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25" tIns="45450" rIns="90925" bIns="45450" anchor="t" anchorCtr="0">
            <a:no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760"/>
              <a:buFont typeface="Noto Sans Symbols"/>
              <a:buChar char="□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/>
          <p:nvPr/>
        </p:nvSpPr>
        <p:spPr>
          <a:xfrm>
            <a:off x="592138" y="742950"/>
            <a:ext cx="7958137" cy="82550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175" tIns="34100" rIns="68175" bIns="34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31"/>
          <p:cNvSpPr/>
          <p:nvPr/>
        </p:nvSpPr>
        <p:spPr>
          <a:xfrm>
            <a:off x="984250" y="4775200"/>
            <a:ext cx="242728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31" descr="ITICbanner2.gif"/>
          <p:cNvPicPr preferRelativeResize="0"/>
          <p:nvPr/>
        </p:nvPicPr>
        <p:blipFill rotWithShape="1">
          <a:blip r:embed="rId4">
            <a:alphaModFix/>
          </a:blip>
          <a:srcRect t="21600" b="5037"/>
          <a:stretch/>
        </p:blipFill>
        <p:spPr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1"/>
          <p:cNvSpPr/>
          <p:nvPr/>
        </p:nvSpPr>
        <p:spPr>
          <a:xfrm>
            <a:off x="984250" y="4775200"/>
            <a:ext cx="242728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00" tIns="32800" rIns="65600" bIns="32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UNESCO/IOC-NOAA  SHOA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International Tsunami Information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1" descr="ITIC_logo_300dpi_2013080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763" y="4768850"/>
            <a:ext cx="582612" cy="428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533400" y="114300"/>
            <a:ext cx="681513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533401" y="971550"/>
            <a:ext cx="8435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/>
          <p:nvPr/>
        </p:nvSpPr>
        <p:spPr>
          <a:xfrm>
            <a:off x="592139" y="742950"/>
            <a:ext cx="7958137" cy="82154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endParaRPr sz="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tsunamiready.org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ctrTitle" idx="4294967295"/>
          </p:nvPr>
        </p:nvSpPr>
        <p:spPr>
          <a:xfrm>
            <a:off x="635310" y="2373021"/>
            <a:ext cx="75438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b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TR Cross Crediting for </a:t>
            </a:r>
            <a:r>
              <a:rPr lang="en-US" sz="3600" dirty="0" smtClean="0">
                <a:solidFill>
                  <a:srgbClr val="C00000"/>
                </a:solidFill>
              </a:rPr>
              <a:t>Countries not implementing </a:t>
            </a:r>
            <a:r>
              <a:rPr lang="en-US" sz="3600" dirty="0" smtClean="0">
                <a:solidFill>
                  <a:srgbClr val="C00000"/>
                </a:solidFill>
              </a:rPr>
              <a:t>TR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TOWS Task Team Disaster Management and Preparedness</a:t>
            </a:r>
            <a:r>
              <a:rPr lang="en-US" sz="2000" smtClean="0">
                <a:solidFill>
                  <a:srgbClr val="0070C0"/>
                </a:solidFill>
              </a:rPr>
              <a:t/>
            </a:r>
            <a:br>
              <a:rPr lang="en-US" sz="2000" smtClean="0">
                <a:solidFill>
                  <a:srgbClr val="0070C0"/>
                </a:solidFill>
              </a:rPr>
            </a:br>
            <a:endParaRPr lang="en-US" sz="20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4776718" y="3608616"/>
            <a:ext cx="4305300" cy="116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75" tIns="34100" rIns="68175" bIns="341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/>
              <a:t>Christa von Hillebrandt-Andrade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 smtClean="0"/>
              <a:t>ITIC </a:t>
            </a:r>
            <a:r>
              <a:rPr lang="en-US" sz="1100" dirty="0"/>
              <a:t>Caribbean </a:t>
            </a:r>
            <a:r>
              <a:rPr lang="en-US" sz="1100" dirty="0" smtClean="0"/>
              <a:t>Office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dirty="0" smtClean="0"/>
              <a:t>David </a:t>
            </a:r>
            <a:r>
              <a:rPr lang="en-US" sz="2000" dirty="0" err="1" smtClean="0"/>
              <a:t>Coetze</a:t>
            </a:r>
            <a:endParaRPr lang="en-US" sz="2000" dirty="0" smtClean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Emergency Management Agency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 smtClean="0"/>
              <a:t>New Zealand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smtClean="0"/>
              <a:t>February </a:t>
            </a:r>
            <a:r>
              <a:rPr lang="en-US" sz="1600" dirty="0" smtClean="0"/>
              <a:t>27, </a:t>
            </a:r>
            <a:r>
              <a:rPr lang="en-US" sz="1600" dirty="0"/>
              <a:t>2023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6553" y="151278"/>
            <a:ext cx="931036" cy="93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12" y="95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512" y="102453"/>
            <a:ext cx="1033343" cy="103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1644" y="104942"/>
            <a:ext cx="1654933" cy="123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8"/>
          <p:cNvSpPr txBox="1"/>
          <p:nvPr/>
        </p:nvSpPr>
        <p:spPr>
          <a:xfrm>
            <a:off x="560917" y="62177"/>
            <a:ext cx="3454492" cy="90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Background Points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8"/>
          <p:cNvSpPr txBox="1"/>
          <p:nvPr/>
        </p:nvSpPr>
        <p:spPr>
          <a:xfrm>
            <a:off x="699472" y="965200"/>
            <a:ext cx="7886700" cy="389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ODTP Goal is that 100% of at risk communities are prepared and resilient through </a:t>
            </a:r>
            <a:r>
              <a:rPr lang="en-US" sz="1800" dirty="0" err="1" smtClean="0">
                <a:solidFill>
                  <a:schemeClr val="dk1"/>
                </a:solidFill>
              </a:rPr>
              <a:t>programmes</a:t>
            </a:r>
            <a:r>
              <a:rPr lang="en-US" sz="1800" dirty="0" smtClean="0">
                <a:solidFill>
                  <a:schemeClr val="dk1"/>
                </a:solidFill>
              </a:rPr>
              <a:t> like Tsunami Ready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Some countries do not have plans to implement Tsunami Ready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Of these, some have </a:t>
            </a:r>
            <a:r>
              <a:rPr lang="en-US" sz="1800" dirty="0" err="1" smtClean="0">
                <a:solidFill>
                  <a:schemeClr val="dk1"/>
                </a:solidFill>
              </a:rPr>
              <a:t>programmes</a:t>
            </a:r>
            <a:r>
              <a:rPr lang="en-US" sz="1800" dirty="0" smtClean="0">
                <a:solidFill>
                  <a:schemeClr val="dk1"/>
                </a:solidFill>
              </a:rPr>
              <a:t> and initiatives to get at risk communities prepared and resilient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How can they be accounted and noted?  This has been brought up and/or noted as an issue for some Member States, </a:t>
            </a:r>
            <a:r>
              <a:rPr lang="en-US" sz="1800" dirty="0" err="1" smtClean="0">
                <a:solidFill>
                  <a:schemeClr val="dk1"/>
                </a:solidFill>
              </a:rPr>
              <a:t>eg</a:t>
            </a:r>
            <a:r>
              <a:rPr lang="en-US" sz="1800" dirty="0" smtClean="0">
                <a:solidFill>
                  <a:schemeClr val="dk1"/>
                </a:solidFill>
              </a:rPr>
              <a:t>. New Zealand, USA, Chile….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Communities that have similar tsunami assessment, </a:t>
            </a:r>
            <a:r>
              <a:rPr lang="en-US" sz="1800" dirty="0" smtClean="0">
                <a:solidFill>
                  <a:schemeClr val="dk1"/>
                </a:solidFill>
              </a:rPr>
              <a:t>preparedness </a:t>
            </a:r>
            <a:r>
              <a:rPr lang="en-US" sz="1800" dirty="0">
                <a:solidFill>
                  <a:schemeClr val="dk1"/>
                </a:solidFill>
              </a:rPr>
              <a:t>and </a:t>
            </a:r>
            <a:r>
              <a:rPr lang="en-US" sz="1800" dirty="0" err="1">
                <a:solidFill>
                  <a:schemeClr val="dk1"/>
                </a:solidFill>
              </a:rPr>
              <a:t>reponse</a:t>
            </a:r>
            <a:r>
              <a:rPr lang="en-US" sz="1800" dirty="0">
                <a:solidFill>
                  <a:schemeClr val="dk1"/>
                </a:solidFill>
              </a:rPr>
              <a:t> standards feel left out being showcased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The similar national programs may receive more resources if recognized as being recognized by UNESCO/IOC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8"/>
          <p:cNvSpPr txBox="1"/>
          <p:nvPr/>
        </p:nvSpPr>
        <p:spPr>
          <a:xfrm>
            <a:off x="699472" y="1002145"/>
            <a:ext cx="7886700" cy="389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Suggested</a:t>
            </a:r>
            <a:r>
              <a:rPr lang="es-EC" dirty="0" smtClean="0"/>
              <a:t> </a:t>
            </a:r>
            <a:r>
              <a:rPr lang="es-EC" dirty="0" err="1" smtClean="0"/>
              <a:t>Action</a:t>
            </a:r>
            <a:r>
              <a:rPr lang="es-EC" dirty="0" smtClean="0"/>
              <a:t> </a:t>
            </a:r>
            <a:r>
              <a:rPr lang="es-EC" dirty="0" err="1" smtClean="0"/>
              <a:t>by</a:t>
            </a:r>
            <a:r>
              <a:rPr lang="es-EC" dirty="0" smtClean="0"/>
              <a:t> </a:t>
            </a:r>
            <a:r>
              <a:rPr lang="es-EC" dirty="0" err="1" smtClean="0"/>
              <a:t>Member</a:t>
            </a:r>
            <a:r>
              <a:rPr lang="es-EC" dirty="0" smtClean="0"/>
              <a:t> </a:t>
            </a:r>
            <a:r>
              <a:rPr lang="es-EC" dirty="0" err="1" smtClean="0"/>
              <a:t>State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823" y="965744"/>
            <a:ext cx="4416157" cy="4114800"/>
          </a:xfrm>
        </p:spPr>
        <p:txBody>
          <a:bodyPr/>
          <a:lstStyle/>
          <a:p>
            <a:r>
              <a:rPr lang="es-EC" sz="2000" dirty="0" smtClean="0"/>
              <a:t>Cross </a:t>
            </a:r>
            <a:r>
              <a:rPr lang="es-EC" sz="2000" dirty="0" err="1" smtClean="0"/>
              <a:t>crediting</a:t>
            </a:r>
            <a:r>
              <a:rPr lang="es-EC" sz="2000" dirty="0" smtClean="0"/>
              <a:t> </a:t>
            </a:r>
            <a:r>
              <a:rPr lang="es-EC" sz="2000" dirty="0" err="1" smtClean="0"/>
              <a:t>approach</a:t>
            </a:r>
            <a:endParaRPr lang="es-EC" sz="2000" dirty="0" smtClean="0"/>
          </a:p>
          <a:p>
            <a:r>
              <a:rPr lang="es-EC" sz="2000" dirty="0" smtClean="0"/>
              <a:t>Compare </a:t>
            </a:r>
            <a:r>
              <a:rPr lang="es-EC" sz="2000" dirty="0" err="1" smtClean="0"/>
              <a:t>the</a:t>
            </a:r>
            <a:r>
              <a:rPr lang="es-EC" sz="2000" dirty="0" smtClean="0"/>
              <a:t> </a:t>
            </a:r>
            <a:r>
              <a:rPr lang="es-EC" sz="2000" dirty="0" err="1" smtClean="0"/>
              <a:t>National</a:t>
            </a:r>
            <a:r>
              <a:rPr lang="es-EC" sz="2000" dirty="0" smtClean="0"/>
              <a:t> </a:t>
            </a:r>
            <a:r>
              <a:rPr lang="es-EC" sz="2000" dirty="0" err="1" smtClean="0"/>
              <a:t>Programme</a:t>
            </a:r>
            <a:r>
              <a:rPr lang="es-EC" sz="2000" dirty="0" smtClean="0"/>
              <a:t> </a:t>
            </a:r>
            <a:r>
              <a:rPr lang="es-EC" sz="2000" dirty="0" err="1" smtClean="0"/>
              <a:t>against</a:t>
            </a:r>
            <a:r>
              <a:rPr lang="es-EC" sz="2000" dirty="0" smtClean="0"/>
              <a:t> TR </a:t>
            </a:r>
            <a:r>
              <a:rPr lang="es-EC" sz="2000" dirty="0" err="1" smtClean="0"/>
              <a:t>Programme</a:t>
            </a:r>
            <a:r>
              <a:rPr lang="es-EC" sz="2000" dirty="0" smtClean="0"/>
              <a:t> and </a:t>
            </a:r>
            <a:r>
              <a:rPr lang="es-EC" sz="2000" dirty="0" err="1" smtClean="0"/>
              <a:t>its</a:t>
            </a:r>
            <a:r>
              <a:rPr lang="es-EC" sz="2000" dirty="0" smtClean="0"/>
              <a:t> 12 </a:t>
            </a:r>
            <a:r>
              <a:rPr lang="es-EC" sz="2000" dirty="0" err="1" smtClean="0"/>
              <a:t>Indicators</a:t>
            </a:r>
            <a:endParaRPr lang="es-EC" sz="2000" dirty="0" smtClean="0"/>
          </a:p>
          <a:p>
            <a:r>
              <a:rPr lang="es-EC" sz="2000" dirty="0" err="1" smtClean="0"/>
              <a:t>Inform</a:t>
            </a:r>
            <a:r>
              <a:rPr lang="es-EC" sz="2000" dirty="0" smtClean="0"/>
              <a:t> UNESCO/IOC (</a:t>
            </a:r>
            <a:r>
              <a:rPr lang="es-EC" sz="2000" dirty="0" err="1" smtClean="0"/>
              <a:t>would</a:t>
            </a:r>
            <a:r>
              <a:rPr lang="es-EC" sz="2000" dirty="0" smtClean="0"/>
              <a:t> TOWS </a:t>
            </a:r>
            <a:r>
              <a:rPr lang="es-EC" sz="2000" dirty="0" err="1" smtClean="0"/>
              <a:t>need</a:t>
            </a:r>
            <a:r>
              <a:rPr lang="es-EC" sz="2000" dirty="0" smtClean="0"/>
              <a:t> to </a:t>
            </a:r>
            <a:r>
              <a:rPr lang="es-EC" sz="2000" dirty="0" err="1" smtClean="0"/>
              <a:t>approve</a:t>
            </a:r>
            <a:r>
              <a:rPr lang="es-EC" sz="2000" dirty="0" smtClean="0"/>
              <a:t> </a:t>
            </a:r>
            <a:r>
              <a:rPr lang="es-EC" sz="2000" dirty="0" err="1" smtClean="0"/>
              <a:t>the</a:t>
            </a:r>
            <a:r>
              <a:rPr lang="es-EC" sz="2000" dirty="0" smtClean="0"/>
              <a:t> </a:t>
            </a:r>
            <a:r>
              <a:rPr lang="es-EC" sz="2000" dirty="0" err="1" smtClean="0"/>
              <a:t>cross</a:t>
            </a:r>
            <a:r>
              <a:rPr lang="es-EC" sz="2000" dirty="0" smtClean="0"/>
              <a:t> </a:t>
            </a:r>
            <a:r>
              <a:rPr lang="es-EC" sz="2000" dirty="0" err="1" smtClean="0"/>
              <a:t>crediting</a:t>
            </a:r>
            <a:r>
              <a:rPr lang="es-EC" sz="2000" dirty="0" smtClean="0"/>
              <a:t> </a:t>
            </a:r>
            <a:r>
              <a:rPr lang="es-EC" sz="2000" dirty="0" err="1" smtClean="0"/>
              <a:t>approach</a:t>
            </a:r>
            <a:r>
              <a:rPr lang="es-EC" sz="2000" dirty="0" smtClean="0"/>
              <a:t>?)</a:t>
            </a:r>
          </a:p>
          <a:p>
            <a:r>
              <a:rPr lang="es-EC" sz="2000" dirty="0" smtClean="0"/>
              <a:t>MS </a:t>
            </a:r>
            <a:r>
              <a:rPr lang="es-EC" sz="2000" dirty="0" err="1" smtClean="0"/>
              <a:t>inform</a:t>
            </a:r>
            <a:r>
              <a:rPr lang="es-EC" sz="2000" dirty="0" smtClean="0"/>
              <a:t> status of </a:t>
            </a:r>
            <a:r>
              <a:rPr lang="es-EC" sz="2000" dirty="0" err="1" smtClean="0"/>
              <a:t>implementation</a:t>
            </a:r>
            <a:r>
              <a:rPr lang="es-EC" sz="2000" dirty="0" smtClean="0"/>
              <a:t> of </a:t>
            </a:r>
            <a:r>
              <a:rPr lang="es-EC" sz="2000" dirty="0" err="1" smtClean="0"/>
              <a:t>its</a:t>
            </a:r>
            <a:r>
              <a:rPr lang="es-EC" sz="2000" dirty="0" smtClean="0"/>
              <a:t> </a:t>
            </a:r>
            <a:r>
              <a:rPr lang="es-EC" sz="2000" dirty="0" err="1" smtClean="0"/>
              <a:t>program</a:t>
            </a:r>
            <a:endParaRPr lang="es-EC" sz="2000" dirty="0" smtClean="0"/>
          </a:p>
          <a:p>
            <a:r>
              <a:rPr lang="es-EC" sz="2000" dirty="0" smtClean="0"/>
              <a:t>UNESCO/IOC records and notes in </a:t>
            </a:r>
            <a:r>
              <a:rPr lang="es-EC" sz="2000" dirty="0" err="1" smtClean="0"/>
              <a:t>reporting</a:t>
            </a:r>
            <a:endParaRPr lang="es-EC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79" y="1002145"/>
            <a:ext cx="3523793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34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963" y="111105"/>
            <a:ext cx="75180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598488" y="920300"/>
            <a:ext cx="2465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>
                <a:solidFill>
                  <a:schemeClr val="bg1"/>
                </a:solidFill>
              </a:rPr>
              <a:t>Instead</a:t>
            </a:r>
            <a:r>
              <a:rPr lang="es-EC" dirty="0" smtClean="0">
                <a:solidFill>
                  <a:schemeClr val="bg1"/>
                </a:solidFill>
              </a:rPr>
              <a:t> of </a:t>
            </a:r>
            <a:r>
              <a:rPr lang="es-EC" dirty="0" err="1" smtClean="0">
                <a:solidFill>
                  <a:schemeClr val="bg1"/>
                </a:solidFill>
              </a:rPr>
              <a:t>labeling</a:t>
            </a:r>
            <a:r>
              <a:rPr lang="es-EC" dirty="0" smtClean="0">
                <a:solidFill>
                  <a:schemeClr val="bg1"/>
                </a:solidFill>
              </a:rPr>
              <a:t> </a:t>
            </a:r>
            <a:r>
              <a:rPr lang="es-EC" dirty="0" err="1" smtClean="0">
                <a:solidFill>
                  <a:schemeClr val="bg1"/>
                </a:solidFill>
              </a:rPr>
              <a:t>the</a:t>
            </a:r>
            <a:r>
              <a:rPr lang="es-EC" dirty="0" smtClean="0">
                <a:solidFill>
                  <a:schemeClr val="bg1"/>
                </a:solidFill>
              </a:rPr>
              <a:t> red </a:t>
            </a:r>
            <a:r>
              <a:rPr lang="es-EC" dirty="0" err="1" smtClean="0">
                <a:solidFill>
                  <a:schemeClr val="bg1"/>
                </a:solidFill>
              </a:rPr>
              <a:t>dots</a:t>
            </a:r>
            <a:r>
              <a:rPr lang="es-EC" dirty="0" smtClean="0">
                <a:solidFill>
                  <a:schemeClr val="bg1"/>
                </a:solidFill>
              </a:rPr>
              <a:t> as US TsunamiReady®, </a:t>
            </a:r>
            <a:r>
              <a:rPr lang="es-EC" dirty="0" err="1" smtClean="0">
                <a:solidFill>
                  <a:schemeClr val="bg1"/>
                </a:solidFill>
              </a:rPr>
              <a:t>indicate</a:t>
            </a:r>
            <a:r>
              <a:rPr lang="es-EC" dirty="0" smtClean="0">
                <a:solidFill>
                  <a:schemeClr val="bg1"/>
                </a:solidFill>
              </a:rPr>
              <a:t> </a:t>
            </a:r>
            <a:r>
              <a:rPr lang="es-EC" dirty="0" err="1" smtClean="0">
                <a:solidFill>
                  <a:schemeClr val="bg1"/>
                </a:solidFill>
              </a:rPr>
              <a:t>cross</a:t>
            </a:r>
            <a:r>
              <a:rPr lang="es-EC" dirty="0" smtClean="0">
                <a:solidFill>
                  <a:schemeClr val="bg1"/>
                </a:solidFill>
              </a:rPr>
              <a:t> </a:t>
            </a:r>
            <a:r>
              <a:rPr lang="es-EC" dirty="0" err="1" smtClean="0">
                <a:solidFill>
                  <a:schemeClr val="bg1"/>
                </a:solidFill>
              </a:rPr>
              <a:t>credited</a:t>
            </a:r>
            <a:r>
              <a:rPr lang="es-EC" dirty="0" smtClean="0">
                <a:solidFill>
                  <a:schemeClr val="bg1"/>
                </a:solidFill>
              </a:rPr>
              <a:t> Tsunami Ready </a:t>
            </a:r>
            <a:r>
              <a:rPr lang="es-EC" dirty="0" err="1" smtClean="0">
                <a:solidFill>
                  <a:schemeClr val="bg1"/>
                </a:solidFill>
              </a:rPr>
              <a:t>Communities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004" y="-2079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8"/>
          <p:cNvSpPr/>
          <p:nvPr/>
        </p:nvSpPr>
        <p:spPr>
          <a:xfrm>
            <a:off x="0" y="141871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BBC"/>
                </a:solidFill>
                <a:latin typeface="Calibri"/>
                <a:ea typeface="Calibri"/>
                <a:cs typeface="Calibri"/>
                <a:sym typeface="Calibri"/>
              </a:rPr>
              <a:t>EXISTING SERVICES OF THE GLOBAL TSUNAMI WARNING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264181" y="1722677"/>
            <a:ext cx="2018885" cy="245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NEAMTWS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North Eastern Atlantic, Mediterranean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connected seas Tsunami Warning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Mitigation System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Accredited TSPs: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CENALT 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d'Alerte aux Tsunamis of France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IPMA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Instituto Portugues do Mar e da Atmosfera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Portugal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INGV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Istituto Nazionale di Geofisica e Vulcanologia of Italy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KOERI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Kandilli Observatory and Earthquake Research Institute of Turkey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 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Observatory of Athens of Greece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 sz="675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8"/>
          <p:cNvCxnSpPr/>
          <p:nvPr/>
        </p:nvCxnSpPr>
        <p:spPr>
          <a:xfrm>
            <a:off x="137909" y="2710177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8"/>
          <p:cNvCxnSpPr/>
          <p:nvPr/>
        </p:nvCxnSpPr>
        <p:spPr>
          <a:xfrm>
            <a:off x="150971" y="4072523"/>
            <a:ext cx="122414" cy="0"/>
          </a:xfrm>
          <a:prstGeom prst="straightConnector1">
            <a:avLst/>
          </a:prstGeom>
          <a:noFill/>
          <a:ln w="50800" cap="flat" cmpd="sng">
            <a:solidFill>
              <a:srgbClr val="AECA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8"/>
          <p:cNvSpPr/>
          <p:nvPr/>
        </p:nvSpPr>
        <p:spPr>
          <a:xfrm>
            <a:off x="7578872" y="701107"/>
            <a:ext cx="1501028" cy="61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services provided by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National Tsunami Warning Center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outside the framework of the IOC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coordinated tsunami warning systems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8"/>
          <p:cNvCxnSpPr/>
          <p:nvPr/>
        </p:nvCxnSpPr>
        <p:spPr>
          <a:xfrm>
            <a:off x="7509017" y="889579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C7665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8"/>
          <p:cNvSpPr/>
          <p:nvPr/>
        </p:nvSpPr>
        <p:spPr>
          <a:xfrm>
            <a:off x="7815500" y="1292676"/>
            <a:ext cx="13413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CARIBE-EWS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Tsunamis and Other Coastal Hazards Warning System for the Caribbean and Adjacent Regions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Tsunami Information Centre, Caribbean Office (Puerto Rico)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Operational  Tsunami Service provided by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PTWC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 Tsunami Warning Center 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NWS/NOAA of USA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CATAC, Nicaragua (in process)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8"/>
          <p:cNvCxnSpPr/>
          <p:nvPr/>
        </p:nvCxnSpPr>
        <p:spPr>
          <a:xfrm>
            <a:off x="7745211" y="2736230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F0871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8"/>
          <p:cNvCxnSpPr/>
          <p:nvPr/>
        </p:nvCxnSpPr>
        <p:spPr>
          <a:xfrm rot="10800000" flipH="1">
            <a:off x="7758491" y="3053111"/>
            <a:ext cx="109134" cy="2"/>
          </a:xfrm>
          <a:prstGeom prst="straightConnector1">
            <a:avLst/>
          </a:prstGeom>
          <a:noFill/>
          <a:ln w="50800" cap="flat" cmpd="sng">
            <a:solidFill>
              <a:srgbClr val="FED7A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9" name="Google Shape;319;p8"/>
          <p:cNvSpPr/>
          <p:nvPr/>
        </p:nvSpPr>
        <p:spPr>
          <a:xfrm>
            <a:off x="0" y="528249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Intergovernmental Oceanographic Commission of UNESCO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 www.ioc-tsunami.org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5791200" y="2800350"/>
            <a:ext cx="1333361" cy="238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PTWS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 Tsunami Warning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Mitigation System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NWPTAC/JMA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Northwest Pacific Tsunami Advisory Center /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Japan Meteorological Agency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PTWC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Pacific Tsunami Warning Center 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NWS/NOAA of USA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SCSTAC/NMEFC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South China Sea Tsunami Advisory Center /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Marine Environmental Forecasting Center of P. R. China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8"/>
          <p:cNvCxnSpPr/>
          <p:nvPr/>
        </p:nvCxnSpPr>
        <p:spPr>
          <a:xfrm>
            <a:off x="5663782" y="3628507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F9D6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8"/>
          <p:cNvCxnSpPr/>
          <p:nvPr/>
        </p:nvCxnSpPr>
        <p:spPr>
          <a:xfrm>
            <a:off x="5663782" y="4135301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F0871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8"/>
          <p:cNvCxnSpPr/>
          <p:nvPr/>
        </p:nvCxnSpPr>
        <p:spPr>
          <a:xfrm>
            <a:off x="5663782" y="4545316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C6A98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8"/>
          <p:cNvSpPr/>
          <p:nvPr/>
        </p:nvSpPr>
        <p:spPr>
          <a:xfrm>
            <a:off x="3175987" y="3559378"/>
            <a:ext cx="1879111" cy="147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IOTWMS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Ocean Tsunami </a:t>
            </a:r>
            <a:b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Warning and Mitigation System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InaRTSP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Indonesian Regional Tsunami Service Provider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ITEWC</a:t>
            </a:r>
            <a:endParaRPr sz="675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Tsunami Early Warning Centre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JATWC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Australian Tsunami Warning Centre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8"/>
          <p:cNvCxnSpPr/>
          <p:nvPr/>
        </p:nvCxnSpPr>
        <p:spPr>
          <a:xfrm>
            <a:off x="3068371" y="4343279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83B5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8"/>
          <p:cNvSpPr/>
          <p:nvPr/>
        </p:nvSpPr>
        <p:spPr>
          <a:xfrm>
            <a:off x="1265601" y="4117443"/>
            <a:ext cx="1753583" cy="61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 is provided by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InaTEWS</a:t>
            </a: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Indonesian Tsunami Early Warning System at the BMKG, outside the framework of the IOC-coordinated tsunami warning systems</a:t>
            </a:r>
            <a:endParaRPr sz="67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7" name="Google Shape;327;p8"/>
          <p:cNvGraphicFramePr/>
          <p:nvPr/>
        </p:nvGraphicFramePr>
        <p:xfrm>
          <a:off x="1067287" y="4245237"/>
          <a:ext cx="199193" cy="14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199193" imgH="140046" progId="CorelDraw.Graphic.21">
                  <p:embed/>
                </p:oleObj>
              </mc:Choice>
              <mc:Fallback>
                <p:oleObj r:id="rId5" imgW="199193" imgH="140046" progId="CorelDraw.Graphic.21">
                  <p:embed/>
                  <p:pic>
                    <p:nvPicPr>
                      <p:cNvPr id="327" name="Google Shape;327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067287" y="4245237"/>
                        <a:ext cx="199193" cy="14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8" name="Google Shape;328;p8"/>
          <p:cNvCxnSpPr/>
          <p:nvPr/>
        </p:nvCxnSpPr>
        <p:spPr>
          <a:xfrm>
            <a:off x="3068371" y="4562523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83B5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8"/>
          <p:cNvCxnSpPr/>
          <p:nvPr/>
        </p:nvCxnSpPr>
        <p:spPr>
          <a:xfrm>
            <a:off x="3068371" y="4798495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83B5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p8"/>
          <p:cNvCxnSpPr/>
          <p:nvPr/>
        </p:nvCxnSpPr>
        <p:spPr>
          <a:xfrm>
            <a:off x="137909" y="2946991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8"/>
          <p:cNvCxnSpPr/>
          <p:nvPr/>
        </p:nvCxnSpPr>
        <p:spPr>
          <a:xfrm>
            <a:off x="137909" y="3244566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8"/>
          <p:cNvCxnSpPr/>
          <p:nvPr/>
        </p:nvCxnSpPr>
        <p:spPr>
          <a:xfrm>
            <a:off x="137909" y="3485141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3" name="Google Shape;333;p8"/>
          <p:cNvCxnSpPr/>
          <p:nvPr/>
        </p:nvCxnSpPr>
        <p:spPr>
          <a:xfrm>
            <a:off x="137909" y="3826132"/>
            <a:ext cx="122414" cy="0"/>
          </a:xfrm>
          <a:prstGeom prst="straightConnector1">
            <a:avLst/>
          </a:prstGeom>
          <a:noFill/>
          <a:ln w="76200" cap="flat" cmpd="sng">
            <a:solidFill>
              <a:srgbClr val="0197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" name="Google Shape;334;p8"/>
          <p:cNvSpPr>
            <a:spLocks noGrp="1"/>
          </p:cNvSpPr>
          <p:nvPr>
            <p:ph type="sldNum" idx="12"/>
          </p:nvPr>
        </p:nvSpPr>
        <p:spPr>
          <a:xfrm>
            <a:off x="8820001" y="4855535"/>
            <a:ext cx="216000" cy="216000"/>
          </a:xfrm>
          <a:prstGeom prst="flowChartConnector">
            <a:avLst/>
          </a:prstGeom>
          <a:solidFill>
            <a:srgbClr val="9CC2E5">
              <a:alpha val="28235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3989348" y="3161371"/>
            <a:ext cx="125451" cy="1254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5751242" y="2673505"/>
            <a:ext cx="125451" cy="1254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3088613" y="4079194"/>
            <a:ext cx="84856" cy="8485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2071338" y="2238608"/>
            <a:ext cx="125451" cy="1254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7782914" y="2129496"/>
            <a:ext cx="83635" cy="836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7806418" y="1815810"/>
            <a:ext cx="131157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Caribbean Tsunami Information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(Barbados, IOC)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5786723" y="3284008"/>
            <a:ext cx="145424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Tsunami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Centre (USA, Chile, IOC)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"/>
          <p:cNvSpPr/>
          <p:nvPr/>
        </p:nvSpPr>
        <p:spPr>
          <a:xfrm>
            <a:off x="3173116" y="4000475"/>
            <a:ext cx="143500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Ocean Tsunami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Centre (Indonesia, IOC)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252293" y="2306181"/>
            <a:ext cx="105509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NEAM Tsunami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lang="en-US" sz="6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Centre (IOC)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8"/>
          <p:cNvSpPr/>
          <p:nvPr/>
        </p:nvSpPr>
        <p:spPr>
          <a:xfrm>
            <a:off x="159348" y="2311072"/>
            <a:ext cx="84856" cy="8485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8"/>
          <p:cNvSpPr/>
          <p:nvPr/>
        </p:nvSpPr>
        <p:spPr>
          <a:xfrm>
            <a:off x="5699604" y="3373272"/>
            <a:ext cx="84856" cy="8485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7528900" y="2848923"/>
            <a:ext cx="75562" cy="8624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6858000" y="2419350"/>
            <a:ext cx="914400" cy="762000"/>
          </a:xfrm>
          <a:prstGeom prst="ellipse">
            <a:avLst/>
          </a:prstGeom>
          <a:noFill/>
          <a:ln w="38100" cap="flat" cmpd="sng">
            <a:solidFill>
              <a:srgbClr val="00B0F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7879" y="2720896"/>
            <a:ext cx="115834" cy="12802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8"/>
          <p:cNvSpPr/>
          <p:nvPr/>
        </p:nvSpPr>
        <p:spPr>
          <a:xfrm>
            <a:off x="7782913" y="1892428"/>
            <a:ext cx="83635" cy="8363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2FD7FF"/>
          </a:solidFill>
          <a:ln w="12700" cap="flat" cmpd="sng">
            <a:solidFill>
              <a:srgbClr val="2FD7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83" y="28368"/>
            <a:ext cx="14123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solidFill>
                  <a:srgbClr val="FF0000"/>
                </a:solidFill>
              </a:rPr>
              <a:t>Use </a:t>
            </a:r>
            <a:r>
              <a:rPr lang="es-EC" sz="1100" b="1" dirty="0" err="1" smtClean="0">
                <a:solidFill>
                  <a:srgbClr val="FF0000"/>
                </a:solidFill>
              </a:rPr>
              <a:t>zones</a:t>
            </a:r>
            <a:r>
              <a:rPr lang="es-EC" sz="1100" b="1" dirty="0" smtClean="0">
                <a:solidFill>
                  <a:srgbClr val="FF0000"/>
                </a:solidFill>
              </a:rPr>
              <a:t> </a:t>
            </a:r>
            <a:r>
              <a:rPr lang="es-EC" sz="1100" b="1" dirty="0" err="1" smtClean="0">
                <a:solidFill>
                  <a:srgbClr val="FF0000"/>
                </a:solidFill>
              </a:rPr>
              <a:t>instead</a:t>
            </a:r>
            <a:r>
              <a:rPr lang="es-EC" sz="1100" b="1" dirty="0" smtClean="0">
                <a:solidFill>
                  <a:srgbClr val="FF0000"/>
                </a:solidFill>
              </a:rPr>
              <a:t> of </a:t>
            </a:r>
            <a:r>
              <a:rPr lang="es-EC" sz="1100" b="1" dirty="0" err="1" smtClean="0">
                <a:solidFill>
                  <a:srgbClr val="FF0000"/>
                </a:solidFill>
              </a:rPr>
              <a:t>points</a:t>
            </a:r>
            <a:r>
              <a:rPr lang="es-EC" sz="1100" b="1" dirty="0" smtClean="0">
                <a:solidFill>
                  <a:srgbClr val="FF0000"/>
                </a:solidFill>
              </a:rPr>
              <a:t>, to </a:t>
            </a:r>
            <a:r>
              <a:rPr lang="es-EC" sz="1100" b="1" dirty="0" err="1" smtClean="0">
                <a:solidFill>
                  <a:srgbClr val="FF0000"/>
                </a:solidFill>
              </a:rPr>
              <a:t>highlight</a:t>
            </a:r>
            <a:r>
              <a:rPr lang="es-EC" sz="1100" b="1" dirty="0" smtClean="0">
                <a:solidFill>
                  <a:srgbClr val="FF0000"/>
                </a:solidFill>
              </a:rPr>
              <a:t> </a:t>
            </a:r>
            <a:r>
              <a:rPr lang="es-EC" sz="1100" b="1" dirty="0" err="1" smtClean="0">
                <a:solidFill>
                  <a:srgbClr val="FF0000"/>
                </a:solidFill>
              </a:rPr>
              <a:t>preparedness</a:t>
            </a:r>
            <a:r>
              <a:rPr lang="es-EC" sz="1100" b="1" dirty="0" smtClean="0">
                <a:solidFill>
                  <a:srgbClr val="FF0000"/>
                </a:solidFill>
              </a:rPr>
              <a:t> and </a:t>
            </a:r>
            <a:r>
              <a:rPr lang="es-EC" sz="1100" b="1" dirty="0" err="1" smtClean="0">
                <a:solidFill>
                  <a:srgbClr val="FF0000"/>
                </a:solidFill>
              </a:rPr>
              <a:t>resilience</a:t>
            </a:r>
            <a:r>
              <a:rPr lang="es-EC" sz="1100" b="1" dirty="0" smtClean="0">
                <a:solidFill>
                  <a:srgbClr val="FF0000"/>
                </a:solidFill>
              </a:rPr>
              <a:t> </a:t>
            </a:r>
            <a:r>
              <a:rPr lang="es-EC" sz="1100" b="1" dirty="0" err="1" smtClean="0">
                <a:solidFill>
                  <a:srgbClr val="FF0000"/>
                </a:solidFill>
              </a:rPr>
              <a:t>programs</a:t>
            </a:r>
            <a:r>
              <a:rPr lang="es-EC" sz="1100" b="1" dirty="0" smtClean="0">
                <a:solidFill>
                  <a:srgbClr val="FF0000"/>
                </a:solidFill>
              </a:rPr>
              <a:t> (</a:t>
            </a:r>
            <a:r>
              <a:rPr lang="es-EC" sz="1100" b="1" dirty="0" err="1" smtClean="0">
                <a:solidFill>
                  <a:srgbClr val="FF0000"/>
                </a:solidFill>
              </a:rPr>
              <a:t>not</a:t>
            </a:r>
            <a:r>
              <a:rPr lang="es-EC" sz="1100" b="1" dirty="0" smtClean="0">
                <a:solidFill>
                  <a:srgbClr val="FF0000"/>
                </a:solidFill>
              </a:rPr>
              <a:t> </a:t>
            </a:r>
            <a:r>
              <a:rPr lang="es-EC" sz="1100" b="1" dirty="0" err="1" smtClean="0">
                <a:solidFill>
                  <a:srgbClr val="FF0000"/>
                </a:solidFill>
              </a:rPr>
              <a:t>points</a:t>
            </a:r>
            <a:r>
              <a:rPr lang="es-EC" sz="1100" b="1" dirty="0" smtClean="0">
                <a:solidFill>
                  <a:srgbClr val="FF0000"/>
                </a:solidFill>
              </a:rPr>
              <a:t>)</a:t>
            </a:r>
            <a:endParaRPr lang="es-EC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 txBox="1">
            <a:spLocks noGrp="1"/>
          </p:cNvSpPr>
          <p:nvPr>
            <p:ph type="body" idx="4294967295"/>
          </p:nvPr>
        </p:nvSpPr>
        <p:spPr>
          <a:xfrm>
            <a:off x="2624668" y="908843"/>
            <a:ext cx="4089400" cy="51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1950" u="sng">
                <a:solidFill>
                  <a:schemeClr val="hlink"/>
                </a:solidFill>
                <a:hlinkClick r:id="rId3"/>
              </a:rPr>
              <a:t>www.tsunamiready.org</a:t>
            </a:r>
            <a:endParaRPr sz="1950"/>
          </a:p>
          <a:p>
            <a:pPr marL="0" lvl="0" indent="0" algn="ctr" rtl="0">
              <a:lnSpc>
                <a:spcPct val="98000"/>
              </a:lnSpc>
              <a:spcBef>
                <a:spcPts val="450"/>
              </a:spcBef>
              <a:spcAft>
                <a:spcPts val="0"/>
              </a:spcAft>
              <a:buSzPts val="1560"/>
              <a:buNone/>
            </a:pPr>
            <a:endParaRPr sz="1950" b="0"/>
          </a:p>
        </p:txBody>
      </p:sp>
      <p:sp>
        <p:nvSpPr>
          <p:cNvPr id="586" name="Google Shape;586;p17"/>
          <p:cNvSpPr txBox="1">
            <a:spLocks noGrp="1"/>
          </p:cNvSpPr>
          <p:nvPr>
            <p:ph type="title" idx="4294967295"/>
          </p:nvPr>
        </p:nvSpPr>
        <p:spPr>
          <a:xfrm>
            <a:off x="533400" y="285750"/>
            <a:ext cx="7642225" cy="39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UNESCO IOC Tsunami Ready web site </a:t>
            </a:r>
            <a:endParaRPr/>
          </a:p>
        </p:txBody>
      </p:sp>
      <p:pic>
        <p:nvPicPr>
          <p:cNvPr id="587" name="Google Shape;58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209550"/>
            <a:ext cx="743871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7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83" y="1031610"/>
            <a:ext cx="2367642" cy="308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7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0402" y="2503002"/>
            <a:ext cx="2469187" cy="2443078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7"/>
          <p:cNvSpPr txBox="1"/>
          <p:nvPr/>
        </p:nvSpPr>
        <p:spPr>
          <a:xfrm>
            <a:off x="200643" y="4334530"/>
            <a:ext cx="1549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Tsunami Ready Viewer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17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5437" y="1514477"/>
            <a:ext cx="2087920" cy="33086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3" name="Google Shape;593;p17"/>
          <p:cNvCxnSpPr/>
          <p:nvPr/>
        </p:nvCxnSpPr>
        <p:spPr>
          <a:xfrm rot="10800000" flipH="1">
            <a:off x="1617133" y="4076774"/>
            <a:ext cx="406400" cy="327989"/>
          </a:xfrm>
          <a:prstGeom prst="straightConnector1">
            <a:avLst/>
          </a:prstGeom>
          <a:noFill/>
          <a:ln w="9525" cap="flat" cmpd="sng">
            <a:solidFill>
              <a:srgbClr val="CB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6206" y="1268260"/>
            <a:ext cx="2102614" cy="38010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0"/>
          <p:cNvSpPr txBox="1">
            <a:spLocks noGrp="1"/>
          </p:cNvSpPr>
          <p:nvPr>
            <p:ph type="ctrTitle" idx="4294967295"/>
          </p:nvPr>
        </p:nvSpPr>
        <p:spPr>
          <a:xfrm>
            <a:off x="1917481" y="1532971"/>
            <a:ext cx="5486400" cy="136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b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123" y="158157"/>
            <a:ext cx="906431" cy="83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12" y="952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0"/>
          <p:cNvSpPr txBox="1"/>
          <p:nvPr/>
        </p:nvSpPr>
        <p:spPr>
          <a:xfrm>
            <a:off x="4747260" y="3675107"/>
            <a:ext cx="43053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75" tIns="34100" rIns="68175" bIns="341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Christa von Hillebrandt-Andrade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christa.vonh@noaa.gov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[Presenter]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100"/>
              <a:t>Email address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3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572" y="99562"/>
            <a:ext cx="971551" cy="97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1388" y="216365"/>
            <a:ext cx="1475894" cy="73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0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2541" y="95964"/>
            <a:ext cx="1654933" cy="123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535</Words>
  <Application>Microsoft Office PowerPoint</Application>
  <PresentationFormat>On-screen Show (16:9)</PresentationFormat>
  <Paragraphs>108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Noto Sans Symbols</vt:lpstr>
      <vt:lpstr>Verdana</vt:lpstr>
      <vt:lpstr>Calibri</vt:lpstr>
      <vt:lpstr>Arial</vt:lpstr>
      <vt:lpstr>Times New Roman</vt:lpstr>
      <vt:lpstr>11_ITTI.McKinnie</vt:lpstr>
      <vt:lpstr>6_ITTI.McKinnie</vt:lpstr>
      <vt:lpstr>Тема Office</vt:lpstr>
      <vt:lpstr>CorelDraw.Graphic.21</vt:lpstr>
      <vt:lpstr>TR Cross Crediting for Countries not implementing TR TOWS Task Team Disaster Management and Preparedness </vt:lpstr>
      <vt:lpstr>PowerPoint Presentation</vt:lpstr>
      <vt:lpstr>Suggested Action by Member State</vt:lpstr>
      <vt:lpstr>PowerPoint Presentation</vt:lpstr>
      <vt:lpstr>PowerPoint Presentation</vt:lpstr>
      <vt:lpstr>UNESCO IOC Tsunami Ready web site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IOC TSUNAMI READY RECOGNITION PROGRAMME Community Considerations</dc:title>
  <dc:creator>Michael Angove</dc:creator>
  <cp:lastModifiedBy>svc.maz.display</cp:lastModifiedBy>
  <cp:revision>19</cp:revision>
  <dcterms:created xsi:type="dcterms:W3CDTF">2013-03-08T13:07:28Z</dcterms:created>
  <dcterms:modified xsi:type="dcterms:W3CDTF">2023-02-27T08:58:54Z</dcterms:modified>
</cp:coreProperties>
</file>