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57" r:id="rId4"/>
    <p:sldId id="258" r:id="rId5"/>
    <p:sldId id="261" r:id="rId6"/>
    <p:sldId id="379" r:id="rId7"/>
    <p:sldId id="263" r:id="rId8"/>
    <p:sldId id="376" r:id="rId9"/>
    <p:sldId id="378" r:id="rId10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721"/>
  </p:normalViewPr>
  <p:slideViewPr>
    <p:cSldViewPr snapToGrid="0">
      <p:cViewPr varScale="1">
        <p:scale>
          <a:sx n="109" d="100"/>
          <a:sy n="10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18095-E8EB-D046-82B5-381BF63F6DC7}" type="datetimeFigureOut">
              <a:rPr lang="es-CR" smtClean="0"/>
              <a:t>1/3/23</a:t>
            </a:fld>
            <a:endParaRPr lang="es-C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DB234-372A-934E-9511-C2307F52B03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3443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48" cy="36607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48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297BA8-6C74-B880-8B76-3051D3F2C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8EE2BC-8E26-3569-AA72-8E425BCE5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09B529-1191-59B0-8539-A4DC12354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CA888-FB5C-3D49-AB7D-DFF61B20C623}" type="datetimeFigureOut">
              <a:rPr lang="es-CR" smtClean="0"/>
              <a:t>1/3/23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B7D5DE-F0D0-CED4-31B6-BDA5597F8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81EBE7-05CC-B19E-26BA-9ED3EA7B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7951-B64D-444B-9AA5-606DAE66712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01334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7F2EA9-71B8-75F3-E525-6ED36E5CB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BFB80F-011A-AB81-3B6E-50DA1A288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6CB48C-D772-66AB-C258-925174A24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CA888-FB5C-3D49-AB7D-DFF61B20C623}" type="datetimeFigureOut">
              <a:rPr lang="es-CR" smtClean="0"/>
              <a:t>1/3/23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4B14BD-2266-F3E9-5241-060BF8E92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897AD3-DAAD-2F9E-795F-05DF5138D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7951-B64D-444B-9AA5-606DAE66712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0543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E9FC50C-B87E-678D-D4C4-F7E9312830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18248E6-CFB7-D8D4-DA84-8FC20E36F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E946E3-59D6-9754-C2AF-33D65B9D2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CA888-FB5C-3D49-AB7D-DFF61B20C623}" type="datetimeFigureOut">
              <a:rPr lang="es-CR" smtClean="0"/>
              <a:t>1/3/23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A224E5-842D-538D-55E6-A1EECF2A6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A3EA2A-E83A-1CA5-C253-3F92E85E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7951-B64D-444B-9AA5-606DAE66712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36071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C69ED6-A766-07DF-3FD9-73639DCDD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65475A-1F7B-4EFD-5554-1FBE70E36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96729B-9AC4-E39B-A630-94AADF83E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CA888-FB5C-3D49-AB7D-DFF61B20C623}" type="datetimeFigureOut">
              <a:rPr lang="es-CR" smtClean="0"/>
              <a:t>1/3/23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C99108-6BAA-4C90-4F81-CC6D08DBB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990EF6-234B-4FB3-5936-80193ADB1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7951-B64D-444B-9AA5-606DAE66712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58512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1FA8D-0D85-34D6-5FF6-940EFD54D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700F4E-B70C-F4CE-C689-0258C067F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C1822F-B226-E352-A1A3-6D6203688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CA888-FB5C-3D49-AB7D-DFF61B20C623}" type="datetimeFigureOut">
              <a:rPr lang="es-CR" smtClean="0"/>
              <a:t>1/3/23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29BE5D-0F10-6252-3CCA-3833B6A75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BC5545-2469-7791-B401-A65F759E5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7951-B64D-444B-9AA5-606DAE66712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95495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BF9FDE-4592-631A-85D0-130046149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9C0DB2-280D-2D83-66F6-CC7F5A190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5604A6F-49DD-CAA8-8D8C-844CC01F0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2853CF-371E-EED8-CDAC-8BED40D24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CA888-FB5C-3D49-AB7D-DFF61B20C623}" type="datetimeFigureOut">
              <a:rPr lang="es-CR" smtClean="0"/>
              <a:t>1/3/23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1A9CBB-1F63-0B85-3551-B9761885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70EBB4-67D7-4137-F046-3095B7DFC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7951-B64D-444B-9AA5-606DAE66712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56316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F446D8-CC3F-5B17-2E2A-14592858B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518751-68C3-4B83-6919-CFE2D354E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0C87C7-5C3E-2F78-01CD-00C7454F5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4A7B7C-5597-541D-DB07-6DD006E95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A52BDB6-C963-FB15-D2F4-A3DBEC8CEE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1F90997-690B-F1B9-5E9D-DF82EFD5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CA888-FB5C-3D49-AB7D-DFF61B20C623}" type="datetimeFigureOut">
              <a:rPr lang="es-CR" smtClean="0"/>
              <a:t>1/3/23</a:t>
            </a:fld>
            <a:endParaRPr lang="es-C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A1290C6-149E-D9E8-3586-8883A8F1C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99B983-13C3-E455-38F0-9A5355A1F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7951-B64D-444B-9AA5-606DAE66712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5384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2FB73-5C97-690D-0A60-A5E17EC50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4ADF7D4-BC89-5F63-B88B-A67DDB498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CA888-FB5C-3D49-AB7D-DFF61B20C623}" type="datetimeFigureOut">
              <a:rPr lang="es-CR" smtClean="0"/>
              <a:t>1/3/23</a:t>
            </a:fld>
            <a:endParaRPr lang="es-C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215B1E-E0CF-FBC9-FE47-67ED5F3BB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502CF6-6A61-0FC0-6952-C0E10676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7951-B64D-444B-9AA5-606DAE66712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6270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60B01BE-463A-BE53-CA8C-EF8EF3C4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CA888-FB5C-3D49-AB7D-DFF61B20C623}" type="datetimeFigureOut">
              <a:rPr lang="es-CR" smtClean="0"/>
              <a:t>1/3/23</a:t>
            </a:fld>
            <a:endParaRPr lang="es-C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0759EE1-ED10-8142-ED4A-76FA18806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4F2DAA-33DF-BA3B-B9D1-7DAABD47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7951-B64D-444B-9AA5-606DAE66712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79372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AF450-DE8B-8280-3350-85ED7158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60BD9E-C531-BEB3-2AD0-0A0388DCD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8794A4-4366-6DA3-B2EB-30D3EF44C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52362D-E256-C8C0-33D2-0ABDCBB0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CA888-FB5C-3D49-AB7D-DFF61B20C623}" type="datetimeFigureOut">
              <a:rPr lang="es-CR" smtClean="0"/>
              <a:t>1/3/23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DE6B71-AA00-4888-C65F-8838EF2A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B5F74A-60FA-081A-69F5-08BE53EEC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7951-B64D-444B-9AA5-606DAE66712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74980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688954-A487-4B8A-EE05-F0DC805EF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690A341-0FD5-4936-8989-2981EA47A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5E4660-0D5D-23ED-F7CD-F187FFC5B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654B6A-92AE-15AC-A444-9AA1BC39C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CA888-FB5C-3D49-AB7D-DFF61B20C623}" type="datetimeFigureOut">
              <a:rPr lang="es-CR" smtClean="0"/>
              <a:t>1/3/23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E9C1BA-887C-059D-81E2-8CCDC01F7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20EA6F-FFBD-1B18-C8CC-1E5F70E20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7951-B64D-444B-9AA5-606DAE66712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1164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7042DE8-2CEF-98B4-BBC3-D89BE8652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84006C-E236-CB7C-80EB-1BE45D9A6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0C435C-372A-F8EB-C28F-E2BEF5A45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CA888-FB5C-3D49-AB7D-DFF61B20C623}" type="datetimeFigureOut">
              <a:rPr lang="es-CR" smtClean="0"/>
              <a:t>1/3/23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CD8380-076C-9109-8E59-F9336FCF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0CADEC-3E97-1C88-AE6F-A63932B93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87951-B64D-444B-9AA5-606DAE66712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0824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geoscienceworld.org/ssa/bssa/article/113/1/236/618916/CARIBE-WAVE-A-Decade-of-Exercises-for-Validati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glass-window-bridge-7">
            <a:extLst>
              <a:ext uri="{FF2B5EF4-FFF2-40B4-BE49-F238E27FC236}">
                <a16:creationId xmlns:a16="http://schemas.microsoft.com/office/drawing/2014/main" id="{B9D6D185-9807-2D4F-3460-A72397813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5254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9B7C08-E862-852C-908B-2FDE1411D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527773" cy="3204134"/>
          </a:xfrm>
        </p:spPr>
        <p:txBody>
          <a:bodyPr anchor="b">
            <a:normAutofit/>
          </a:bodyPr>
          <a:lstStyle/>
          <a:p>
            <a:pPr algn="l"/>
            <a:r>
              <a:rPr lang="es-CR" sz="4800" dirty="0"/>
              <a:t>ICG/CARIBE-EWS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EA5EF6-D64F-000E-61D6-AD2F60EB2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s-CR" sz="2000"/>
              <a:t>Silvia Chacón-Barrantes</a:t>
            </a:r>
          </a:p>
          <a:p>
            <a:pPr algn="l"/>
            <a:r>
              <a:rPr lang="es-CR" sz="2000"/>
              <a:t>Chair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9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A35C24-A37B-FB74-0AEC-CB34938C6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221ACB-9F35-9C95-6E62-930C11C91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57954" cy="4351338"/>
          </a:xfrm>
        </p:spPr>
        <p:txBody>
          <a:bodyPr/>
          <a:lstStyle/>
          <a:p>
            <a:r>
              <a:rPr lang="en-US" dirty="0"/>
              <a:t>No events during the intersessional period.</a:t>
            </a:r>
          </a:p>
          <a:p>
            <a:r>
              <a:rPr lang="en-US" dirty="0"/>
              <a:t>HTHH tsunami</a:t>
            </a:r>
          </a:p>
          <a:p>
            <a:pPr lvl="1"/>
            <a:r>
              <a:rPr lang="en-US" dirty="0"/>
              <a:t>Detected in at least 15 TG in the Caribbean</a:t>
            </a:r>
          </a:p>
          <a:p>
            <a:pPr lvl="1"/>
            <a:r>
              <a:rPr lang="en-US" dirty="0"/>
              <a:t>Poster presented at AGU 2022</a:t>
            </a:r>
          </a:p>
          <a:p>
            <a:pPr lvl="1"/>
            <a:r>
              <a:rPr lang="en-US" dirty="0"/>
              <a:t>Paper currently under preparation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7437F1-6C9D-938A-FC7C-3D9089D33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209" y="1825625"/>
            <a:ext cx="7561117" cy="4828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9539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48C1F5-C617-22E3-CE66-2E1AF7CCC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/>
              <a:t>Tsunami Ready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AB7DAD-931B-8F15-BF6E-57E0236A6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2 renewals (British Virgin Island, St. Kitts &amp; </a:t>
            </a:r>
            <a:r>
              <a:rPr lang="en-US" sz="2000" dirty="0" err="1"/>
              <a:t>Newis</a:t>
            </a:r>
            <a:r>
              <a:rPr lang="en-US" sz="2000" dirty="0"/>
              <a:t>)</a:t>
            </a:r>
          </a:p>
          <a:p>
            <a:r>
              <a:rPr lang="en-US" sz="2000" dirty="0"/>
              <a:t>1 new (Old </a:t>
            </a:r>
            <a:r>
              <a:rPr lang="en-US" sz="2000" dirty="0" err="1"/>
              <a:t>Harbour</a:t>
            </a:r>
            <a:r>
              <a:rPr lang="en-US" sz="2000" dirty="0"/>
              <a:t>-Jamaica)</a:t>
            </a:r>
          </a:p>
          <a:p>
            <a:r>
              <a:rPr lang="en-US" sz="2000" dirty="0"/>
              <a:t>3 in progress (Puerto Plata-DR, </a:t>
            </a:r>
            <a:r>
              <a:rPr lang="en-US" sz="2000" dirty="0" err="1"/>
              <a:t>Sabana</a:t>
            </a:r>
            <a:r>
              <a:rPr lang="en-US" sz="2000" dirty="0"/>
              <a:t> Grande-DR, St. George-SVG)</a:t>
            </a:r>
          </a:p>
          <a:p>
            <a:r>
              <a:rPr lang="en-US" sz="2000" dirty="0"/>
              <a:t>Funding by</a:t>
            </a:r>
          </a:p>
          <a:p>
            <a:pPr lvl="1"/>
            <a:r>
              <a:rPr lang="en-US" sz="2000" dirty="0"/>
              <a:t>NORAD: for 3 more (Barbados, Jamaica, Trinidad &amp; Tobago)</a:t>
            </a:r>
          </a:p>
          <a:p>
            <a:pPr lvl="1"/>
            <a:r>
              <a:rPr lang="en-US" sz="2000" dirty="0"/>
              <a:t>USAID: </a:t>
            </a:r>
          </a:p>
          <a:p>
            <a:pPr lvl="2"/>
            <a:r>
              <a:rPr lang="en-US" dirty="0"/>
              <a:t>working on 3 more (Barbados, Dominica, St. Lucia)</a:t>
            </a:r>
          </a:p>
          <a:p>
            <a:pPr lvl="2"/>
            <a:r>
              <a:rPr lang="en-US" dirty="0"/>
              <a:t>1 future (Cayman Is.)</a:t>
            </a:r>
          </a:p>
          <a:p>
            <a:r>
              <a:rPr lang="en-US" sz="2000" dirty="0"/>
              <a:t>Prepared questionnaire on TR implementation</a:t>
            </a:r>
          </a:p>
        </p:txBody>
      </p:sp>
      <p:pic>
        <p:nvPicPr>
          <p:cNvPr id="1026" name="Picture 2" descr="PreSchool Evac Nevis 2">
            <a:extLst>
              <a:ext uri="{FF2B5EF4-FFF2-40B4-BE49-F238E27FC236}">
                <a16:creationId xmlns:a16="http://schemas.microsoft.com/office/drawing/2014/main" id="{2B814BEF-9DF5-82DF-26C8-41B8D52EF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2" r="23138" b="2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76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EBE3BED3-9092-F308-F470-1018ACA79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047" y="40761"/>
            <a:ext cx="2267108" cy="16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30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5BC40E-B987-807E-E26A-3C5AAA3B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World Tsunami Awareness Day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315815-0467-4D2C-00BC-AB908F9F2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35726"/>
            <a:ext cx="10515599" cy="4206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UNDRR supported videos on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CaribeWave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part of MHEW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8A1737E-E041-061C-317C-AED9C77CA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403" y="1863801"/>
            <a:ext cx="7105193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3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1F872E2-C4F9-1DBC-4497-CF3B960CB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Volcanic 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98BCC5-9790-00BB-9BD7-5AF4B975D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Work in the Caribbean assisted handling of HTHH event in the Pacific</a:t>
            </a:r>
          </a:p>
          <a:p>
            <a:r>
              <a:rPr lang="en-US" sz="2200"/>
              <a:t>Products will be tested during Caribe Wave 2023</a:t>
            </a:r>
          </a:p>
          <a:p>
            <a:r>
              <a:rPr lang="en-US" sz="2200"/>
              <a:t>Working on implement a MoU with the Seismic Research Center (SRC) using St. Vincent La Soufriere as case study.</a:t>
            </a:r>
          </a:p>
        </p:txBody>
      </p:sp>
      <p:pic>
        <p:nvPicPr>
          <p:cNvPr id="2050" name="Picture 2" descr="La Soufriere Volcano - Photo de Saint-Vincent-et-les-Grenadines, Les  Caraïbes - Tripadvisor">
            <a:extLst>
              <a:ext uri="{FF2B5EF4-FFF2-40B4-BE49-F238E27FC236}">
                <a16:creationId xmlns:a16="http://schemas.microsoft.com/office/drawing/2014/main" id="{1C52FB96-D54E-8549-5F4E-7DAB7CB8F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5" r="-33"/>
          <a:stretch/>
        </p:blipFill>
        <p:spPr bwMode="auto"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877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ACD3E1-8BAB-1236-995D-C41DE9484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s-CR">
                <a:solidFill>
                  <a:schemeClr val="bg1"/>
                </a:solidFill>
              </a:rPr>
              <a:t>WG2 on Hazard Assessment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F55799C-4534-D63D-8634-848FE5EC4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7" r="3" b="7986"/>
          <a:stretch/>
        </p:blipFill>
        <p:spPr>
          <a:xfrm>
            <a:off x="285749" y="2286001"/>
            <a:ext cx="7184903" cy="42169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D549F4-5257-C4DC-0828-F391C2C19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r>
              <a:rPr lang="en-US" sz="2200" dirty="0"/>
              <a:t>Working on non-seismic sources</a:t>
            </a:r>
          </a:p>
          <a:p>
            <a:pPr lvl="1"/>
            <a:r>
              <a:rPr lang="en-US" sz="2200" dirty="0"/>
              <a:t>Choosing criteria</a:t>
            </a:r>
          </a:p>
          <a:p>
            <a:pPr lvl="1"/>
            <a:r>
              <a:rPr lang="en-US" sz="2200" dirty="0"/>
              <a:t>Identifying possible invited experts</a:t>
            </a:r>
          </a:p>
          <a:p>
            <a:pPr lvl="1"/>
            <a:r>
              <a:rPr lang="en-US" sz="2200" dirty="0"/>
              <a:t>Compiling sources (modeled and not modeled)</a:t>
            </a:r>
          </a:p>
          <a:p>
            <a:pPr lvl="1"/>
            <a:r>
              <a:rPr lang="en-US" sz="2200" dirty="0"/>
              <a:t>Will be incorporated to CATSAM</a:t>
            </a:r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28507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489751" y="247980"/>
            <a:ext cx="8483699" cy="914400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s-PR" sz="3200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CARIBE WAVE </a:t>
            </a:r>
            <a:r>
              <a:rPr lang="es-P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br>
              <a:rPr lang="es-PR" sz="36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es-PR" sz="24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Earthquake and Tsunami Scenarios</a:t>
            </a:r>
          </a:p>
        </p:txBody>
      </p:sp>
      <p:sp>
        <p:nvSpPr>
          <p:cNvPr id="134" name="Shape 134"/>
          <p:cNvSpPr/>
          <p:nvPr/>
        </p:nvSpPr>
        <p:spPr>
          <a:xfrm>
            <a:off x="152400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563665"/>
              </p:ext>
            </p:extLst>
          </p:nvPr>
        </p:nvGraphicFramePr>
        <p:xfrm>
          <a:off x="974206" y="5534388"/>
          <a:ext cx="6688456" cy="112388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59355">
                  <a:extLst>
                    <a:ext uri="{9D8B030D-6E8A-4147-A177-3AD203B41FA5}">
                      <a16:colId xmlns:a16="http://schemas.microsoft.com/office/drawing/2014/main" val="3798508187"/>
                    </a:ext>
                  </a:extLst>
                </a:gridCol>
                <a:gridCol w="1738687">
                  <a:extLst>
                    <a:ext uri="{9D8B030D-6E8A-4147-A177-3AD203B41FA5}">
                      <a16:colId xmlns:a16="http://schemas.microsoft.com/office/drawing/2014/main" val="2927583486"/>
                    </a:ext>
                  </a:extLst>
                </a:gridCol>
                <a:gridCol w="818316">
                  <a:extLst>
                    <a:ext uri="{9D8B030D-6E8A-4147-A177-3AD203B41FA5}">
                      <a16:colId xmlns:a16="http://schemas.microsoft.com/office/drawing/2014/main" val="3336045166"/>
                    </a:ext>
                  </a:extLst>
                </a:gridCol>
                <a:gridCol w="1672098">
                  <a:extLst>
                    <a:ext uri="{9D8B030D-6E8A-4147-A177-3AD203B41FA5}">
                      <a16:colId xmlns:a16="http://schemas.microsoft.com/office/drawing/2014/main" val="3383164051"/>
                    </a:ext>
                  </a:extLst>
                </a:gridCol>
              </a:tblGrid>
              <a:tr h="2613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Scenario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Origin Time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Epicenter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3573120"/>
                  </a:ext>
                </a:extLst>
              </a:tr>
              <a:tr h="2211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Western Muertos Trough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14:00:00 UTC 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March 10, 2022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17.5⁰N, 69.5⁰W 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7034599"/>
                  </a:ext>
                </a:extLst>
              </a:tr>
              <a:tr h="3935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Northern Panama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9.3⁰N, 80.3⁰W 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71430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4387AC8A-3E63-8244-A9D3-4F6A9C154D13}"/>
              </a:ext>
            </a:extLst>
          </p:cNvPr>
          <p:cNvGrpSpPr/>
          <p:nvPr/>
        </p:nvGrpSpPr>
        <p:grpSpPr>
          <a:xfrm>
            <a:off x="489751" y="1238580"/>
            <a:ext cx="7861014" cy="4191000"/>
            <a:chOff x="641493" y="1349557"/>
            <a:chExt cx="7861014" cy="4191000"/>
          </a:xfrm>
        </p:grpSpPr>
        <p:sp>
          <p:nvSpPr>
            <p:cNvPr id="12" name="TextBox 11"/>
            <p:cNvSpPr txBox="1"/>
            <p:nvPr/>
          </p:nvSpPr>
          <p:spPr>
            <a:xfrm>
              <a:off x="6975633" y="2909062"/>
              <a:ext cx="15268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Western Muertos Trough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1493" y="3265538"/>
              <a:ext cx="1465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Northern Panama</a:t>
              </a:r>
            </a:p>
          </p:txBody>
        </p:sp>
        <p:pic>
          <p:nvPicPr>
            <p:cNvPr id="6" name="Picture 5" descr="A map of the world&#10;&#10;Description automatically generated with medium confidence">
              <a:extLst>
                <a:ext uri="{FF2B5EF4-FFF2-40B4-BE49-F238E27FC236}">
                  <a16:creationId xmlns:a16="http://schemas.microsoft.com/office/drawing/2014/main" id="{FB811CCC-8A96-904D-9335-AB22A504B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7344" y="1349557"/>
              <a:ext cx="5131499" cy="4191000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H="1" flipV="1">
              <a:off x="5648046" y="2971800"/>
              <a:ext cx="1663762" cy="26161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cxnSpLocks/>
            </p:cNvCxnSpPr>
            <p:nvPr/>
          </p:nvCxnSpPr>
          <p:spPr>
            <a:xfrm>
              <a:off x="1676400" y="3612256"/>
              <a:ext cx="1981200" cy="59479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A0B227FE-ABE1-17A4-5E33-40797EE79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885" y="239174"/>
            <a:ext cx="2005017" cy="170228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E35B7AC-00AF-BE4B-5B0B-12ED8ECAB984}"/>
              </a:ext>
            </a:extLst>
          </p:cNvPr>
          <p:cNvSpPr txBox="1">
            <a:spLocks/>
          </p:cNvSpPr>
          <p:nvPr/>
        </p:nvSpPr>
        <p:spPr>
          <a:xfrm>
            <a:off x="8183572" y="4551976"/>
            <a:ext cx="3467088" cy="203309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10, 2022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Member States and Territories participated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413,285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people were directly engaged.</a:t>
            </a:r>
          </a:p>
        </p:txBody>
      </p:sp>
      <p:pic>
        <p:nvPicPr>
          <p:cNvPr id="7" name="Picture 7" descr="A picture containing road, outdoor&#10;&#10;Description automatically generated">
            <a:extLst>
              <a:ext uri="{FF2B5EF4-FFF2-40B4-BE49-F238E27FC236}">
                <a16:creationId xmlns:a16="http://schemas.microsoft.com/office/drawing/2014/main" id="{62850FEB-D22F-5ABA-0052-BBEE47BB0F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t="2494" r="1453" b="2371"/>
          <a:stretch/>
        </p:blipFill>
        <p:spPr bwMode="auto">
          <a:xfrm>
            <a:off x="8573419" y="2404168"/>
            <a:ext cx="2924810" cy="1683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>
            <a:spLocks noGrp="1"/>
          </p:cNvSpPr>
          <p:nvPr>
            <p:ph type="title"/>
          </p:nvPr>
        </p:nvSpPr>
        <p:spPr>
          <a:xfrm>
            <a:off x="188543" y="211017"/>
            <a:ext cx="8483699" cy="914400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800"/>
            </a:pPr>
            <a:r>
              <a:rPr lang="en-US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CARIBE WAVE 23</a:t>
            </a:r>
            <a:br>
              <a:rPr lang="en-US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Earthquake and Tsunami Scenarios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41" name="Google Shape;141;p6"/>
          <p:cNvSpPr/>
          <p:nvPr/>
        </p:nvSpPr>
        <p:spPr>
          <a:xfrm>
            <a:off x="-105508" y="-93784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2" name="Google Shape;142;p6"/>
          <p:cNvGraphicFramePr/>
          <p:nvPr>
            <p:extLst>
              <p:ext uri="{D42A27DB-BD31-4B8C-83A1-F6EECF244321}">
                <p14:modId xmlns:p14="http://schemas.microsoft.com/office/powerpoint/2010/main" val="1110680058"/>
              </p:ext>
            </p:extLst>
          </p:nvPr>
        </p:nvGraphicFramePr>
        <p:xfrm>
          <a:off x="1020440" y="5551581"/>
          <a:ext cx="6819900" cy="112390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8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2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1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Scenario</a:t>
                      </a: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Origin Time</a:t>
                      </a: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Mw</a:t>
                      </a: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-US" sz="20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Epicenter</a:t>
                      </a: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Gulf of Honduras</a:t>
                      </a:r>
                      <a:endParaRPr sz="1050" b="1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14:00:00 UTC 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 March 2023</a:t>
                      </a:r>
                      <a:endParaRPr sz="105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7.6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16.07⁰N, 87.54⁰W 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Mount </a:t>
                      </a:r>
                      <a:r>
                        <a:rPr lang="en-US" sz="1600" b="1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Pelée</a:t>
                      </a:r>
                      <a:endParaRPr sz="1050" b="1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endParaRPr sz="105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14.48⁰N, 61.10⁰W 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06543" y="1259781"/>
            <a:ext cx="8247695" cy="4157437"/>
            <a:chOff x="393022" y="1353564"/>
            <a:chExt cx="8247695" cy="4157437"/>
          </a:xfrm>
        </p:grpSpPr>
        <p:pic>
          <p:nvPicPr>
            <p:cNvPr id="3074" name="Picture 2" descr="Map&#10;&#10;Description automatically generated with low confidenc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339" y="1353564"/>
              <a:ext cx="5024495" cy="41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4" name="Google Shape;144;p6"/>
            <p:cNvSpPr txBox="1"/>
            <p:nvPr/>
          </p:nvSpPr>
          <p:spPr>
            <a:xfrm>
              <a:off x="7113843" y="2436172"/>
              <a:ext cx="1526874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sz="14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Mount </a:t>
              </a:r>
              <a:r>
                <a:rPr lang="en-US" sz="140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Pelée</a:t>
              </a:r>
              <a:endParaRPr dirty="0"/>
            </a:p>
          </p:txBody>
        </p:sp>
        <p:sp>
          <p:nvSpPr>
            <p:cNvPr id="145" name="Google Shape;145;p6"/>
            <p:cNvSpPr txBox="1"/>
            <p:nvPr/>
          </p:nvSpPr>
          <p:spPr>
            <a:xfrm>
              <a:off x="393022" y="2488365"/>
              <a:ext cx="146585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-US" sz="14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Gulf of Honduras</a:t>
              </a:r>
              <a:endParaRPr dirty="0"/>
            </a:p>
          </p:txBody>
        </p:sp>
        <p:cxnSp>
          <p:nvCxnSpPr>
            <p:cNvPr id="147" name="Google Shape;147;p6"/>
            <p:cNvCxnSpPr/>
            <p:nvPr/>
          </p:nvCxnSpPr>
          <p:spPr>
            <a:xfrm flipH="1">
              <a:off x="6576646" y="2767045"/>
              <a:ext cx="773723" cy="442148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48" name="Google Shape;148;p6"/>
            <p:cNvCxnSpPr/>
            <p:nvPr/>
          </p:nvCxnSpPr>
          <p:spPr>
            <a:xfrm>
              <a:off x="1380392" y="2767045"/>
              <a:ext cx="1141087" cy="346629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6" name="TextBox 1">
            <a:extLst>
              <a:ext uri="{FF2B5EF4-FFF2-40B4-BE49-F238E27FC236}">
                <a16:creationId xmlns:a16="http://schemas.microsoft.com/office/drawing/2014/main" id="{CCEE9547-C60A-D1F1-2591-35B9F1E1922D}"/>
              </a:ext>
            </a:extLst>
          </p:cNvPr>
          <p:cNvSpPr txBox="1"/>
          <p:nvPr/>
        </p:nvSpPr>
        <p:spPr>
          <a:xfrm>
            <a:off x="8124092" y="3884069"/>
            <a:ext cx="381000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PR" sz="2400"/>
              <a:t>Testing Volcanic</a:t>
            </a:r>
            <a:r>
              <a:rPr lang="es-ES" sz="2400" dirty="0"/>
              <a:t> </a:t>
            </a:r>
            <a:r>
              <a:rPr lang="en-PR" sz="2400"/>
              <a:t>Products</a:t>
            </a:r>
            <a:r>
              <a:rPr lang="es-ES" sz="2400" dirty="0"/>
              <a:t>.</a:t>
            </a:r>
            <a:endParaRPr lang="en-PR" sz="2400" dirty="0"/>
          </a:p>
          <a:p>
            <a:pPr algn="ctr"/>
            <a:r>
              <a:rPr lang="en-PR" sz="2400"/>
              <a:t>MS Feedback Critical</a:t>
            </a:r>
            <a:endParaRPr lang="en-PR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D6D4-956F-1D92-E9C2-0CFECCEB3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CARIBE WAVE Article in BSSA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86F7C2-2C49-EB2B-973D-68FC882C9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51" y="1576755"/>
            <a:ext cx="8801498" cy="418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013155-A47C-8247-08B7-3B02BA7C5003}"/>
              </a:ext>
            </a:extLst>
          </p:cNvPr>
          <p:cNvSpPr txBox="1"/>
          <p:nvPr/>
        </p:nvSpPr>
        <p:spPr>
          <a:xfrm>
            <a:off x="609600" y="6189952"/>
            <a:ext cx="11381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R" dirty="0">
                <a:hlinkClick r:id="rId3"/>
              </a:rPr>
              <a:t>https://pubs.geoscienceworld.org/ssa/bssa/article/113/1/236/618916/CARIBE-WAVE-A-Decade-of-Exercises-for-Validating</a:t>
            </a:r>
            <a:endParaRPr lang="en-PR" dirty="0"/>
          </a:p>
        </p:txBody>
      </p:sp>
    </p:spTree>
    <p:extLst>
      <p:ext uri="{BB962C8B-B14F-4D97-AF65-F5344CB8AC3E}">
        <p14:creationId xmlns:p14="http://schemas.microsoft.com/office/powerpoint/2010/main" val="30814452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328</Words>
  <Application>Microsoft Macintosh PowerPoint</Application>
  <PresentationFormat>Panorámica</PresentationFormat>
  <Paragraphs>67</Paragraphs>
  <Slides>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Tema de Office</vt:lpstr>
      <vt:lpstr>ICG/CARIBE-EWS</vt:lpstr>
      <vt:lpstr>Events</vt:lpstr>
      <vt:lpstr>Tsunami Ready</vt:lpstr>
      <vt:lpstr>World Tsunami Awareness Day</vt:lpstr>
      <vt:lpstr>Volcanic </vt:lpstr>
      <vt:lpstr>WG2 on Hazard Assessment</vt:lpstr>
      <vt:lpstr>CARIBE WAVE 22 Earthquake and Tsunami Scenarios</vt:lpstr>
      <vt:lpstr>CARIBE WAVE 23 Earthquake and Tsunami Scenarios</vt:lpstr>
      <vt:lpstr>CARIBE WAVE Article in BSSA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ICG/CARIBE-EWS</dc:title>
  <dc:creator>SILVIA CHACON  BARRANTES</dc:creator>
  <cp:lastModifiedBy>SILVIA CHACON  BARRANTES</cp:lastModifiedBy>
  <cp:revision>4</cp:revision>
  <dcterms:created xsi:type="dcterms:W3CDTF">2023-02-25T13:27:18Z</dcterms:created>
  <dcterms:modified xsi:type="dcterms:W3CDTF">2023-03-01T16:12:45Z</dcterms:modified>
</cp:coreProperties>
</file>