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8" r:id="rId3"/>
    <p:sldId id="265" r:id="rId4"/>
    <p:sldId id="263" r:id="rId5"/>
    <p:sldId id="267" r:id="rId6"/>
    <p:sldId id="276" r:id="rId7"/>
    <p:sldId id="325" r:id="rId8"/>
    <p:sldId id="324" r:id="rId9"/>
    <p:sldId id="3418" r:id="rId10"/>
    <p:sldId id="3420" r:id="rId11"/>
    <p:sldId id="3417" r:id="rId12"/>
    <p:sldId id="3398" r:id="rId13"/>
    <p:sldId id="3414" r:id="rId14"/>
    <p:sldId id="274" r:id="rId15"/>
    <p:sldId id="3399" r:id="rId16"/>
    <p:sldId id="3419" r:id="rId17"/>
    <p:sldId id="3422" r:id="rId18"/>
    <p:sldId id="342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1"/>
    <a:srgbClr val="023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10"/>
    <p:restoredTop sz="94668"/>
  </p:normalViewPr>
  <p:slideViewPr>
    <p:cSldViewPr snapToGrid="0" snapToObjects="1">
      <p:cViewPr varScale="1">
        <p:scale>
          <a:sx n="120" d="100"/>
          <a:sy n="120" d="100"/>
        </p:scale>
        <p:origin x="192"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520A5-41C4-2E4D-81B4-2D85F8151900}" type="datetimeFigureOut">
              <a:rPr lang="en-US" smtClean="0"/>
              <a:t>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82798-3FC4-0643-B3C5-DC58086828C5}" type="slidenum">
              <a:rPr lang="en-US" smtClean="0"/>
              <a:t>‹#›</a:t>
            </a:fld>
            <a:endParaRPr lang="en-US"/>
          </a:p>
        </p:txBody>
      </p:sp>
    </p:spTree>
    <p:extLst>
      <p:ext uri="{BB962C8B-B14F-4D97-AF65-F5344CB8AC3E}">
        <p14:creationId xmlns:p14="http://schemas.microsoft.com/office/powerpoint/2010/main" val="391396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phase of the OceanTeacher Global Academy started in April 2020. It’s a 3-year project, funded by the Government of Flanders, Belgium. </a:t>
            </a:r>
          </a:p>
          <a:p>
            <a:r>
              <a:rPr lang="en-GB" dirty="0"/>
              <a:t>Its main goals are to:</a:t>
            </a:r>
          </a:p>
          <a:p>
            <a:r>
              <a:rPr lang="en-GB" dirty="0"/>
              <a:t>1) Develop a portfolio of packaged courses (related to the needs of IOC and other partners and stakeholders)</a:t>
            </a:r>
          </a:p>
          <a:p>
            <a:r>
              <a:rPr lang="en-GB" dirty="0"/>
              <a:t>2) Deliver courses online and/or blended learning, on demand</a:t>
            </a:r>
          </a:p>
          <a:p>
            <a:endParaRPr lang="en-GB" dirty="0"/>
          </a:p>
          <a:p>
            <a:r>
              <a:rPr lang="en-GB" dirty="0"/>
              <a:t>It builds on the legacy of the previous project and includes new initiatives and challenges now in place, such as the 2030 Agenda and its SDGs and the UN Decade of Ocean Science for Sustainable Development. </a:t>
            </a:r>
          </a:p>
          <a:p>
            <a:r>
              <a:rPr lang="en-GB" dirty="0"/>
              <a:t>New, ready to deliver course topics are being made available online. And the network of Training Centres is expanded. </a:t>
            </a:r>
          </a:p>
          <a:p>
            <a:r>
              <a:rPr lang="en-GB" dirty="0"/>
              <a:t>OTGA-2 fosters collaborations beyond UNESCO/IOC to position itself as the training platform for ocean related topics within the UN and beyond.</a:t>
            </a:r>
          </a:p>
          <a:p>
            <a:endParaRPr lang="en-GB" dirty="0"/>
          </a:p>
        </p:txBody>
      </p:sp>
      <p:sp>
        <p:nvSpPr>
          <p:cNvPr id="4" name="Slide Number Placeholder 3"/>
          <p:cNvSpPr>
            <a:spLocks noGrp="1"/>
          </p:cNvSpPr>
          <p:nvPr>
            <p:ph type="sldNum" sz="quarter" idx="5"/>
          </p:nvPr>
        </p:nvSpPr>
        <p:spPr/>
        <p:txBody>
          <a:bodyPr/>
          <a:lstStyle/>
          <a:p>
            <a:fld id="{A2555B3A-F9BB-419E-94F8-F6C4477A78EA}" type="slidenum">
              <a:rPr lang="fr-FR" smtClean="0"/>
              <a:t>12</a:t>
            </a:fld>
            <a:endParaRPr lang="fr-FR"/>
          </a:p>
        </p:txBody>
      </p:sp>
    </p:spTree>
    <p:extLst>
      <p:ext uri="{BB962C8B-B14F-4D97-AF65-F5344CB8AC3E}">
        <p14:creationId xmlns:p14="http://schemas.microsoft.com/office/powerpoint/2010/main" val="2871199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e-Learning Platform is the backbone of OTGA. As a Learning Management System, it facilitates Face to face learning, blended and online learning.</a:t>
            </a:r>
          </a:p>
          <a:p>
            <a:endParaRPr lang="en-GB" dirty="0"/>
          </a:p>
          <a:p>
            <a:r>
              <a:rPr lang="en-GB" dirty="0"/>
              <a:t>The platform allows </a:t>
            </a:r>
          </a:p>
          <a:p>
            <a:pPr marL="171450" indent="-171450">
              <a:buSzPct val="100000"/>
              <a:buFont typeface="Arial"/>
              <a:buChar char="•"/>
              <a:defRPr b="1"/>
            </a:pPr>
            <a:r>
              <a:rPr lang="en-GB" dirty="0"/>
              <a:t>Sharing</a:t>
            </a:r>
            <a:r>
              <a:rPr lang="en-GB" b="0" dirty="0"/>
              <a:t> content and learning between organisations / stakeholders</a:t>
            </a:r>
          </a:p>
          <a:p>
            <a:pPr marL="171450" indent="-171450">
              <a:buSzPct val="100000"/>
              <a:buFont typeface="Arial"/>
              <a:buChar char="•"/>
              <a:defRPr b="1"/>
            </a:pPr>
            <a:r>
              <a:rPr lang="en-GB" dirty="0"/>
              <a:t>Co-creating</a:t>
            </a:r>
            <a:r>
              <a:rPr lang="en-GB" b="0" dirty="0"/>
              <a:t> content and knowledge</a:t>
            </a:r>
          </a:p>
          <a:p>
            <a:pPr marL="171450" indent="-171450">
              <a:buSzPct val="100000"/>
              <a:buFont typeface="Arial"/>
              <a:buChar char="•"/>
              <a:defRPr b="1"/>
            </a:pPr>
            <a:r>
              <a:rPr lang="en-GB" dirty="0"/>
              <a:t>Recognition</a:t>
            </a:r>
            <a:r>
              <a:rPr lang="en-GB" b="0" dirty="0"/>
              <a:t> for the organisations as well as course developers</a:t>
            </a:r>
          </a:p>
          <a:p>
            <a:pPr marL="171450" indent="-171450">
              <a:buSzPct val="100000"/>
              <a:buFont typeface="Arial"/>
              <a:buChar char="•"/>
            </a:pPr>
            <a:r>
              <a:rPr lang="en-GB" dirty="0"/>
              <a:t>Widely available </a:t>
            </a:r>
            <a:r>
              <a:rPr lang="en-GB" b="1" dirty="0"/>
              <a:t>(learn anywhere, anytime</a:t>
            </a:r>
            <a:r>
              <a:rPr lang="en-GB" dirty="0"/>
              <a:t>)</a:t>
            </a:r>
          </a:p>
          <a:p>
            <a:pPr marL="171450" indent="-171450">
              <a:buSzPct val="100000"/>
              <a:buFont typeface="Arial"/>
              <a:buChar char="•"/>
            </a:pPr>
            <a:r>
              <a:rPr lang="en-GB" dirty="0"/>
              <a:t>Enables creation of a </a:t>
            </a:r>
            <a:r>
              <a:rPr lang="en-GB" b="1" dirty="0"/>
              <a:t>community of practitioners and learner collaboration</a:t>
            </a:r>
          </a:p>
          <a:p>
            <a:endParaRPr lang="en-GB" dirty="0"/>
          </a:p>
        </p:txBody>
      </p:sp>
      <p:sp>
        <p:nvSpPr>
          <p:cNvPr id="4" name="Slide Number Placeholder 3"/>
          <p:cNvSpPr>
            <a:spLocks noGrp="1"/>
          </p:cNvSpPr>
          <p:nvPr>
            <p:ph type="sldNum" sz="quarter" idx="5"/>
          </p:nvPr>
        </p:nvSpPr>
        <p:spPr/>
        <p:txBody>
          <a:bodyPr/>
          <a:lstStyle/>
          <a:p>
            <a:fld id="{A2555B3A-F9BB-419E-94F8-F6C4477A78EA}" type="slidenum">
              <a:rPr lang="fr-FR" smtClean="0"/>
              <a:t>14</a:t>
            </a:fld>
            <a:endParaRPr lang="fr-FR"/>
          </a:p>
        </p:txBody>
      </p:sp>
    </p:spTree>
    <p:extLst>
      <p:ext uri="{BB962C8B-B14F-4D97-AF65-F5344CB8AC3E}">
        <p14:creationId xmlns:p14="http://schemas.microsoft.com/office/powerpoint/2010/main" val="351874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essential component of the OTGA approach to training is its global network of Training Centres.</a:t>
            </a:r>
          </a:p>
          <a:p>
            <a:r>
              <a:rPr lang="en-GB" dirty="0"/>
              <a:t>OTGA works in partnership with the IOC Member States and its institutions, and it’s now a network of 16 Regional and Specialised Training Centres. These RTCs and STCs play an essential role, as they help tailoring courses to the regional specific needs and they host the face-to-face courses in the languages that are relevant to the Regions and focus on relevant regional needs and topics.</a:t>
            </a:r>
          </a:p>
          <a:p>
            <a:endParaRPr lang="en-GB" dirty="0"/>
          </a:p>
        </p:txBody>
      </p:sp>
      <p:sp>
        <p:nvSpPr>
          <p:cNvPr id="4" name="Slide Number Placeholder 3"/>
          <p:cNvSpPr>
            <a:spLocks noGrp="1"/>
          </p:cNvSpPr>
          <p:nvPr>
            <p:ph type="sldNum" sz="quarter" idx="5"/>
          </p:nvPr>
        </p:nvSpPr>
        <p:spPr/>
        <p:txBody>
          <a:bodyPr/>
          <a:lstStyle/>
          <a:p>
            <a:fld id="{A2555B3A-F9BB-419E-94F8-F6C4477A78EA}" type="slidenum">
              <a:rPr lang="fr-FR" smtClean="0"/>
              <a:t>15</a:t>
            </a:fld>
            <a:endParaRPr lang="fr-FR"/>
          </a:p>
        </p:txBody>
      </p:sp>
    </p:spTree>
    <p:extLst>
      <p:ext uri="{BB962C8B-B14F-4D97-AF65-F5344CB8AC3E}">
        <p14:creationId xmlns:p14="http://schemas.microsoft.com/office/powerpoint/2010/main" val="235500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D3922D-E233-4FDE-A962-36E650AE4EF2}" type="datetime1">
              <a:rPr lang="en-US" smtClean="0"/>
              <a:t>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629517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CDD4A1-1CDC-49BC-84D7-308939A19725}" type="datetime1">
              <a:rPr lang="en-US" smtClean="0"/>
              <a:t>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880934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08B14-5298-44AA-BA85-B2FFD2B1142C}" type="datetime1">
              <a:rPr lang="en-US" smtClean="0"/>
              <a:t>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109475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9250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2"/>
            <a:ext cx="12192000" cy="709447"/>
          </a:xfrm>
          <a:prstGeom prst="rect">
            <a:avLst/>
          </a:prstGeom>
        </p:spPr>
      </p:pic>
    </p:spTree>
    <p:extLst>
      <p:ext uri="{BB962C8B-B14F-4D97-AF65-F5344CB8AC3E}">
        <p14:creationId xmlns:p14="http://schemas.microsoft.com/office/powerpoint/2010/main" val="18907488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0ED421-006F-427C-8BFE-02B0E9CEE848}" type="datetime1">
              <a:rPr lang="en-US" smtClean="0"/>
              <a:t>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791185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EC414-45CC-400B-983B-462E490D7F74}" type="datetime1">
              <a:rPr lang="en-US" smtClean="0"/>
              <a:t>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03227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A27AA6-1E1C-4394-9584-4937B5E281D1}" type="datetime1">
              <a:rPr lang="en-US" smtClean="0"/>
              <a:t>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28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66A50D-EFED-454E-A11B-7D6B570B31CC}" type="datetime1">
              <a:rPr lang="en-US" smtClean="0"/>
              <a:t>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43815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130DE-4F1A-40FD-BDAD-D32729666CD3}" type="datetime1">
              <a:rPr lang="en-US" smtClean="0"/>
              <a:t>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31298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5D1C9-7AC0-440F-A75A-F1705285AC51}" type="datetime1">
              <a:rPr lang="en-US" smtClean="0"/>
              <a:t>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177712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A1F12B-EF13-45E2-9C95-146DD1736BD4}" type="datetime1">
              <a:rPr lang="en-US" smtClean="0"/>
              <a:t>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46289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9F9CBC-A864-47BE-AC38-18A1A41C1C30}" type="datetime1">
              <a:rPr lang="en-US" smtClean="0"/>
              <a:t>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1836-85A8-8746-96F2-64D3B81ACAAA}" type="slidenum">
              <a:rPr lang="en-US" smtClean="0"/>
              <a:t>‹#›</a:t>
            </a:fld>
            <a:endParaRPr lang="en-US"/>
          </a:p>
        </p:txBody>
      </p:sp>
    </p:spTree>
    <p:extLst>
      <p:ext uri="{BB962C8B-B14F-4D97-AF65-F5344CB8AC3E}">
        <p14:creationId xmlns:p14="http://schemas.microsoft.com/office/powerpoint/2010/main" val="167145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75FF3-D098-47F2-B260-963BCD4BC7A2}" type="datetime1">
              <a:rPr lang="en-US" smtClean="0"/>
              <a:t>3/1/23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01836-85A8-8746-96F2-64D3B81ACAAA}" type="slidenum">
              <a:rPr lang="en-US" smtClean="0"/>
              <a:t>‹#›</a:t>
            </a:fld>
            <a:endParaRPr lang="en-US"/>
          </a:p>
        </p:txBody>
      </p:sp>
    </p:spTree>
    <p:extLst>
      <p:ext uri="{BB962C8B-B14F-4D97-AF65-F5344CB8AC3E}">
        <p14:creationId xmlns:p14="http://schemas.microsoft.com/office/powerpoint/2010/main" val="65832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tif"/><Relationship Id="rId4" Type="http://schemas.openxmlformats.org/officeDocument/2006/relationships/image" Target="../media/image26.ti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oceancd.org/" TargetMode="External"/><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708" y="2101001"/>
            <a:ext cx="11967411" cy="4756999"/>
          </a:xfrm>
        </p:spPr>
        <p:txBody>
          <a:bodyPr>
            <a:normAutofit/>
          </a:bodyPr>
          <a:lstStyle/>
          <a:p>
            <a:r>
              <a:rPr lang="en-US" sz="6000" dirty="0">
                <a:solidFill>
                  <a:srgbClr val="004F81"/>
                </a:solidFill>
              </a:rPr>
              <a:t>Report from IODE</a:t>
            </a:r>
            <a:endParaRPr lang="en-US" sz="2800" i="1" dirty="0"/>
          </a:p>
          <a:p>
            <a:endParaRPr lang="en-US" sz="2800" i="1" dirty="0"/>
          </a:p>
          <a:p>
            <a:endParaRPr lang="en-US" sz="2800" i="1" dirty="0"/>
          </a:p>
          <a:p>
            <a:r>
              <a:rPr lang="en-US" sz="2800" i="1" dirty="0"/>
              <a:t>Sixteenth </a:t>
            </a:r>
            <a:r>
              <a:rPr lang="en-GB" sz="2800" i="1" dirty="0"/>
              <a:t>Meeting of the Working Group on Tsunamis and Other Hazards related to Sea Level Warning and Mitigation Systems (TOWS-WG-XV) - Online</a:t>
            </a:r>
            <a:endParaRPr lang="ru-RU" sz="2800" i="1" dirty="0"/>
          </a:p>
          <a:p>
            <a:r>
              <a:rPr lang="en-GB" b="1" dirty="0">
                <a:solidFill>
                  <a:srgbClr val="004F81"/>
                </a:solidFill>
              </a:rPr>
              <a:t>2 – 3 March 2022</a:t>
            </a:r>
            <a:endParaRPr lang="en-US" b="1" dirty="0">
              <a:solidFill>
                <a:srgbClr val="004F81"/>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57197" y="457199"/>
            <a:ext cx="3946434" cy="811914"/>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36" y="216591"/>
            <a:ext cx="3863611" cy="1296513"/>
          </a:xfrm>
          <a:prstGeom prst="rect">
            <a:avLst/>
          </a:prstGeom>
        </p:spPr>
      </p:pic>
      <p:sp>
        <p:nvSpPr>
          <p:cNvPr id="4" name="TextBox 3"/>
          <p:cNvSpPr txBox="1"/>
          <p:nvPr/>
        </p:nvSpPr>
        <p:spPr>
          <a:xfrm>
            <a:off x="7220527" y="3755694"/>
            <a:ext cx="4893592" cy="646331"/>
          </a:xfrm>
          <a:prstGeom prst="rect">
            <a:avLst/>
          </a:prstGeom>
          <a:noFill/>
        </p:spPr>
        <p:txBody>
          <a:bodyPr wrap="square" rtlCol="0">
            <a:spAutoFit/>
          </a:bodyPr>
          <a:lstStyle/>
          <a:p>
            <a:pPr algn="ctr"/>
            <a:endParaRPr lang="en-US" sz="2000" dirty="0">
              <a:solidFill>
                <a:srgbClr val="002060"/>
              </a:solidFill>
            </a:endParaRPr>
          </a:p>
          <a:p>
            <a:pPr algn="ctr"/>
            <a:endParaRPr lang="en-US" sz="1600" dirty="0"/>
          </a:p>
        </p:txBody>
      </p:sp>
      <p:sp>
        <p:nvSpPr>
          <p:cNvPr id="2" name="Номер слайда 1"/>
          <p:cNvSpPr>
            <a:spLocks noGrp="1"/>
          </p:cNvSpPr>
          <p:nvPr>
            <p:ph type="sldNum" sz="quarter" idx="12"/>
          </p:nvPr>
        </p:nvSpPr>
        <p:spPr/>
        <p:txBody>
          <a:bodyPr/>
          <a:lstStyle/>
          <a:p>
            <a:fld id="{D4D01836-85A8-8746-96F2-64D3B81ACAAA}" type="slidenum">
              <a:rPr lang="en-US" smtClean="0"/>
              <a:t>1</a:t>
            </a:fld>
            <a:endParaRPr lang="en-US"/>
          </a:p>
        </p:txBody>
      </p:sp>
    </p:spTree>
    <p:extLst>
      <p:ext uri="{BB962C8B-B14F-4D97-AF65-F5344CB8AC3E}">
        <p14:creationId xmlns:p14="http://schemas.microsoft.com/office/powerpoint/2010/main" val="35670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07D85D-A867-B498-42CE-C9DD78C964CD}"/>
              </a:ext>
            </a:extLst>
          </p:cNvPr>
          <p:cNvSpPr txBox="1"/>
          <p:nvPr/>
        </p:nvSpPr>
        <p:spPr>
          <a:xfrm>
            <a:off x="391570" y="380508"/>
            <a:ext cx="6328141" cy="623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BE" sz="3200" dirty="0">
                <a:solidFill>
                  <a:srgbClr val="000000"/>
                </a:solidFill>
                <a:sym typeface="Roboto"/>
              </a:rPr>
              <a:t>2023: Revision of the IOC data policy </a:t>
            </a:r>
            <a:endParaRPr kumimoji="0" lang="en-BE" sz="3200" b="0" i="0" u="none" strike="noStrike" cap="none" spc="0" normalizeH="0" baseline="0" dirty="0">
              <a:ln>
                <a:noFill/>
              </a:ln>
              <a:solidFill>
                <a:srgbClr val="000000"/>
              </a:solidFill>
              <a:effectLst/>
              <a:uFillTx/>
              <a:latin typeface="+mn-lt"/>
              <a:ea typeface="+mn-ea"/>
              <a:cs typeface="+mn-cs"/>
              <a:sym typeface="Roboto"/>
            </a:endParaRPr>
          </a:p>
        </p:txBody>
      </p:sp>
      <p:sp>
        <p:nvSpPr>
          <p:cNvPr id="2" name="TextBox 1">
            <a:extLst>
              <a:ext uri="{FF2B5EF4-FFF2-40B4-BE49-F238E27FC236}">
                <a16:creationId xmlns:a16="http://schemas.microsoft.com/office/drawing/2014/main" id="{9F48A15D-89DA-6179-22A5-C918151956F6}"/>
              </a:ext>
            </a:extLst>
          </p:cNvPr>
          <p:cNvSpPr txBox="1"/>
          <p:nvPr/>
        </p:nvSpPr>
        <p:spPr>
          <a:xfrm>
            <a:off x="391570" y="1273145"/>
            <a:ext cx="9642116" cy="533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1200"/>
              </a:spcAft>
              <a:buClrTx/>
              <a:buSzTx/>
              <a:buFont typeface="Arial" panose="020B0604020202020204" pitchFamily="34" charset="0"/>
              <a:buChar char="•"/>
              <a:tabLst/>
            </a:pPr>
            <a:r>
              <a:rPr kumimoji="0" lang="en-BE" sz="2400" b="0" i="0" u="none" strike="noStrike" cap="none" spc="0" normalizeH="0" baseline="0" dirty="0">
                <a:ln>
                  <a:noFill/>
                </a:ln>
                <a:solidFill>
                  <a:srgbClr val="000000"/>
                </a:solidFill>
                <a:effectLst/>
                <a:uFillTx/>
                <a:latin typeface="+mn-lt"/>
                <a:ea typeface="+mn-ea"/>
                <a:cs typeface="+mn-cs"/>
                <a:sym typeface="Roboto"/>
              </a:rPr>
              <a:t>December 2021 - December 2022: 6 steps completed</a:t>
            </a:r>
          </a:p>
          <a:p>
            <a:pPr marL="342900" marR="0" indent="-342900" algn="l" defTabSz="1300480" rtl="0" fontAlgn="auto" latinLnBrk="0" hangingPunct="0">
              <a:lnSpc>
                <a:spcPct val="100000"/>
              </a:lnSpc>
              <a:spcBef>
                <a:spcPts val="0"/>
              </a:spcBef>
              <a:spcAft>
                <a:spcPts val="1200"/>
              </a:spcAft>
              <a:buClrTx/>
              <a:buSzTx/>
              <a:buFont typeface="Arial" panose="020B0604020202020204" pitchFamily="34" charset="0"/>
              <a:buChar char="•"/>
              <a:tabLst/>
            </a:pPr>
            <a:r>
              <a:rPr kumimoji="0" lang="en-GB" sz="2400" b="0" i="0" u="none" strike="noStrike" cap="none" spc="0" normalizeH="0" baseline="0" dirty="0">
                <a:ln>
                  <a:noFill/>
                </a:ln>
                <a:solidFill>
                  <a:srgbClr val="FF0000"/>
                </a:solidFill>
                <a:effectLst/>
                <a:uFillTx/>
                <a:latin typeface="+mn-lt"/>
                <a:ea typeface="+mn-ea"/>
                <a:cs typeface="+mn-cs"/>
                <a:sym typeface="Roboto"/>
              </a:rPr>
              <a:t>IOC Data Policy and Terms of Use (2023) </a:t>
            </a:r>
            <a:r>
              <a:rPr kumimoji="0" lang="en-GB" sz="2400" b="0" i="0" u="none" strike="noStrike" cap="none" spc="0" normalizeH="0" baseline="0" dirty="0">
                <a:ln>
                  <a:noFill/>
                </a:ln>
                <a:solidFill>
                  <a:srgbClr val="000000"/>
                </a:solidFill>
                <a:effectLst/>
                <a:uFillTx/>
                <a:latin typeface="+mn-lt"/>
                <a:ea typeface="+mn-ea"/>
                <a:cs typeface="+mn-cs"/>
                <a:sym typeface="Roboto"/>
              </a:rPr>
              <a:t>to be submitted to IODE-XXVII for approval (step 7), then submitted to IOC Assembly, June 2023 (step 8)</a:t>
            </a:r>
          </a:p>
          <a:p>
            <a:pPr marL="342900" marR="0" indent="-342900" algn="l" defTabSz="1300480" rtl="0" fontAlgn="auto" latinLnBrk="0" hangingPunct="0">
              <a:lnSpc>
                <a:spcPct val="100000"/>
              </a:lnSpc>
              <a:spcBef>
                <a:spcPts val="0"/>
              </a:spcBef>
              <a:spcAft>
                <a:spcPts val="1200"/>
              </a:spcAft>
              <a:buClrTx/>
              <a:buSzTx/>
              <a:buFont typeface="Arial" panose="020B0604020202020204" pitchFamily="34" charset="0"/>
              <a:buChar char="•"/>
              <a:tabLst/>
            </a:pPr>
            <a:r>
              <a:rPr lang="en-GB" sz="2400" dirty="0">
                <a:solidFill>
                  <a:srgbClr val="000000"/>
                </a:solidFill>
                <a:sym typeface="Roboto"/>
              </a:rPr>
              <a:t>The Policy:</a:t>
            </a:r>
          </a:p>
          <a:p>
            <a:pPr marL="800100" lvl="1" indent="-342900" defTabSz="1300480" hangingPunct="0">
              <a:buFont typeface="Arial" panose="020B0604020202020204" pitchFamily="34" charset="0"/>
              <a:buChar char="•"/>
            </a:pPr>
            <a:r>
              <a:rPr lang="en-BE" sz="1400" cap="all" dirty="0">
                <a:effectLst/>
                <a:latin typeface="Arial" panose="020B0604020202020204" pitchFamily="34" charset="0"/>
                <a:ea typeface="Times New Roman" panose="02020603050405020304" pitchFamily="18" charset="0"/>
              </a:rPr>
              <a:t>Section 1. Preamble</a:t>
            </a:r>
          </a:p>
          <a:p>
            <a:pPr marL="800100" lvl="1" indent="-342900" defTabSz="1300480" hangingPunct="0">
              <a:buFont typeface="Arial" panose="020B0604020202020204" pitchFamily="34" charset="0"/>
              <a:buChar char="•"/>
            </a:pPr>
            <a:r>
              <a:rPr lang="en-BE" sz="1400" cap="all" dirty="0">
                <a:effectLst/>
                <a:latin typeface="Arial" panose="020B0604020202020204" pitchFamily="34" charset="0"/>
                <a:ea typeface="Times New Roman" panose="02020603050405020304" pitchFamily="18" charset="0"/>
              </a:rPr>
              <a:t>Section 2. Purpose</a:t>
            </a:r>
          </a:p>
          <a:p>
            <a:pPr marL="800100" lvl="1" indent="-342900" defTabSz="1300480" hangingPunct="0">
              <a:buFont typeface="Arial" panose="020B0604020202020204" pitchFamily="34" charset="0"/>
              <a:buChar char="•"/>
            </a:pPr>
            <a:r>
              <a:rPr lang="en-BE" sz="1400" cap="all" dirty="0">
                <a:effectLst/>
                <a:latin typeface="Arial" panose="020B0604020202020204" pitchFamily="34" charset="0"/>
                <a:ea typeface="Times New Roman" panose="02020603050405020304" pitchFamily="18" charset="0"/>
              </a:rPr>
              <a:t>Section </a:t>
            </a:r>
            <a:r>
              <a:rPr lang="en-US" sz="1400" cap="all" dirty="0">
                <a:effectLst/>
                <a:latin typeface="Arial" panose="020B0604020202020204" pitchFamily="34" charset="0"/>
                <a:ea typeface="Times New Roman" panose="02020603050405020304" pitchFamily="18" charset="0"/>
              </a:rPr>
              <a:t>3</a:t>
            </a:r>
            <a:r>
              <a:rPr lang="en-BE" sz="1400" cap="all" dirty="0">
                <a:effectLst/>
                <a:latin typeface="Arial" panose="020B0604020202020204" pitchFamily="34" charset="0"/>
                <a:ea typeface="Times New Roman" panose="02020603050405020304" pitchFamily="18" charset="0"/>
              </a:rPr>
              <a:t>. FAIR &amp; CARE principles</a:t>
            </a:r>
          </a:p>
          <a:p>
            <a:pPr marL="800100" lvl="1" indent="-342900" defTabSz="1300480" hangingPunct="0">
              <a:buFont typeface="Arial" panose="020B0604020202020204" pitchFamily="34" charset="0"/>
              <a:buChar char="•"/>
            </a:pPr>
            <a:r>
              <a:rPr lang="en-BE" sz="1400" cap="all" dirty="0">
                <a:solidFill>
                  <a:srgbClr val="000000"/>
                </a:solidFill>
                <a:effectLst/>
                <a:latin typeface="Arial" panose="020B0604020202020204" pitchFamily="34" charset="0"/>
                <a:ea typeface="Times New Roman" panose="02020603050405020304" pitchFamily="18" charset="0"/>
              </a:rPr>
              <a:t>Section </a:t>
            </a:r>
            <a:r>
              <a:rPr lang="en-US" sz="1400" cap="all" dirty="0">
                <a:solidFill>
                  <a:srgbClr val="000000"/>
                </a:solidFill>
                <a:effectLst/>
                <a:latin typeface="Arial" panose="020B0604020202020204" pitchFamily="34" charset="0"/>
                <a:ea typeface="Times New Roman" panose="02020603050405020304" pitchFamily="18" charset="0"/>
              </a:rPr>
              <a:t>4</a:t>
            </a:r>
            <a:r>
              <a:rPr lang="en-BE" sz="1400" cap="all" dirty="0">
                <a:solidFill>
                  <a:srgbClr val="000000"/>
                </a:solidFill>
                <a:effectLst/>
                <a:latin typeface="Arial" panose="020B0604020202020204" pitchFamily="34" charset="0"/>
                <a:ea typeface="Times New Roman" panose="02020603050405020304" pitchFamily="18" charset="0"/>
              </a:rPr>
              <a:t>. Conditions of use</a:t>
            </a:r>
            <a:endParaRPr lang="en-BE" sz="1400" cap="all" dirty="0">
              <a:effectLst/>
              <a:latin typeface="Arial" panose="020B0604020202020204" pitchFamily="34" charset="0"/>
              <a:ea typeface="Times New Roman" panose="02020603050405020304" pitchFamily="18" charset="0"/>
            </a:endParaRPr>
          </a:p>
          <a:p>
            <a:pPr marL="800100" lvl="1" indent="-342900" defTabSz="1300480" hangingPunct="0">
              <a:buFont typeface="Arial" panose="020B0604020202020204" pitchFamily="34" charset="0"/>
              <a:buChar char="•"/>
            </a:pPr>
            <a:r>
              <a:rPr lang="en-BE" sz="1400" cap="all" dirty="0">
                <a:solidFill>
                  <a:srgbClr val="000000"/>
                </a:solidFill>
                <a:effectLst/>
                <a:latin typeface="Arial" panose="020B0604020202020204" pitchFamily="34" charset="0"/>
                <a:ea typeface="Times New Roman" panose="02020603050405020304" pitchFamily="18" charset="0"/>
              </a:rPr>
              <a:t>Section 5. Data Repositories and the ioc ocean data and information system (ODIS)</a:t>
            </a:r>
            <a:endParaRPr lang="en-BE" sz="1400" cap="all" dirty="0">
              <a:effectLst/>
              <a:latin typeface="Arial" panose="020B0604020202020204" pitchFamily="34" charset="0"/>
              <a:ea typeface="Times New Roman" panose="02020603050405020304" pitchFamily="18" charset="0"/>
            </a:endParaRPr>
          </a:p>
          <a:p>
            <a:pPr marL="800100" lvl="1" indent="-342900" defTabSz="1300480" hangingPunct="0">
              <a:buFont typeface="Arial" panose="020B0604020202020204" pitchFamily="34" charset="0"/>
              <a:buChar char="•"/>
            </a:pPr>
            <a:r>
              <a:rPr lang="en-BE" sz="1400" cap="all" dirty="0">
                <a:effectLst/>
                <a:latin typeface="Arial" panose="020B0604020202020204" pitchFamily="34" charset="0"/>
                <a:ea typeface="Times New Roman" panose="02020603050405020304" pitchFamily="18" charset="0"/>
              </a:rPr>
              <a:t>Section 6: Secure long-term data archives</a:t>
            </a:r>
          </a:p>
          <a:p>
            <a:pPr marL="800100" lvl="1" indent="-342900" defTabSz="1300480" hangingPunct="0">
              <a:buFont typeface="Arial" panose="020B0604020202020204" pitchFamily="34" charset="0"/>
              <a:buChar char="•"/>
            </a:pPr>
            <a:r>
              <a:rPr lang="en-BE" sz="1400" cap="all" dirty="0">
                <a:effectLst/>
                <a:latin typeface="Arial" panose="020B0604020202020204" pitchFamily="34" charset="0"/>
                <a:ea typeface="Times New Roman" panose="02020603050405020304" pitchFamily="18" charset="0"/>
              </a:rPr>
              <a:t>Section 7. Access restrictions</a:t>
            </a:r>
          </a:p>
          <a:p>
            <a:pPr marL="800100" lvl="1" indent="-342900" defTabSz="1300480" hangingPunct="0">
              <a:buFont typeface="Arial" panose="020B0604020202020204" pitchFamily="34" charset="0"/>
              <a:buChar char="•"/>
            </a:pPr>
            <a:r>
              <a:rPr lang="en-BE" sz="1400" cap="all" dirty="0">
                <a:effectLst/>
                <a:latin typeface="Arial" panose="020B0604020202020204" pitchFamily="34" charset="0"/>
                <a:ea typeface="Times New Roman" panose="02020603050405020304" pitchFamily="18" charset="0"/>
              </a:rPr>
              <a:t>Section 8. Data sharing policies of Member States</a:t>
            </a:r>
          </a:p>
          <a:p>
            <a:pPr marL="800100" lvl="1" indent="-342900" defTabSz="1300480" hangingPunct="0">
              <a:buFont typeface="Arial" panose="020B0604020202020204" pitchFamily="34" charset="0"/>
              <a:buChar char="•"/>
            </a:pPr>
            <a:r>
              <a:rPr lang="en-BE" sz="1400" cap="all" dirty="0">
                <a:effectLst/>
                <a:latin typeface="Arial" panose="020B0604020202020204" pitchFamily="34" charset="0"/>
                <a:ea typeface="Times New Roman" panose="02020603050405020304" pitchFamily="18" charset="0"/>
              </a:rPr>
              <a:t>Section 9. Data and metadata sharing guidelines</a:t>
            </a:r>
          </a:p>
          <a:p>
            <a:pPr marL="800100" lvl="1" indent="-342900" defTabSz="1300480" hangingPunct="0">
              <a:buFont typeface="Arial" panose="020B0604020202020204" pitchFamily="34" charset="0"/>
              <a:buChar char="•"/>
            </a:pPr>
            <a:r>
              <a:rPr lang="en-BE" sz="1400" cap="all" dirty="0">
                <a:effectLst/>
                <a:latin typeface="Arial" panose="020B0604020202020204" pitchFamily="34" charset="0"/>
                <a:ea typeface="Times New Roman" panose="02020603050405020304" pitchFamily="18" charset="0"/>
              </a:rPr>
              <a:t>Section 10. Definitions</a:t>
            </a:r>
          </a:p>
          <a:p>
            <a:pPr lvl="1" defTabSz="1300480" hangingPunct="0"/>
            <a:endParaRPr kumimoji="0" lang="en-GB" sz="2400" b="0" i="0" u="none" strike="noStrike" cap="none" spc="0" normalizeH="0" baseline="0" dirty="0">
              <a:ln>
                <a:noFill/>
              </a:ln>
              <a:solidFill>
                <a:srgbClr val="000000"/>
              </a:solidFill>
              <a:effectLst/>
              <a:uFillTx/>
              <a:latin typeface="+mn-lt"/>
              <a:ea typeface="+mn-ea"/>
              <a:cs typeface="+mn-cs"/>
              <a:sym typeface="Roboto"/>
            </a:endParaRPr>
          </a:p>
          <a:p>
            <a:pPr marL="342900" marR="0" indent="-342900" algn="l" defTabSz="1300480" rtl="0" fontAlgn="auto" latinLnBrk="0" hangingPunct="0">
              <a:lnSpc>
                <a:spcPct val="100000"/>
              </a:lnSpc>
              <a:spcBef>
                <a:spcPts val="0"/>
              </a:spcBef>
              <a:spcAft>
                <a:spcPts val="0"/>
              </a:spcAft>
              <a:buClrTx/>
              <a:buSzTx/>
              <a:buFont typeface="Arial" panose="020B0604020202020204" pitchFamily="34" charset="0"/>
              <a:buChar char="•"/>
              <a:tabLst/>
            </a:pP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87117910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07D85D-A867-B498-42CE-C9DD78C964CD}"/>
              </a:ext>
            </a:extLst>
          </p:cNvPr>
          <p:cNvSpPr txBox="1"/>
          <p:nvPr/>
        </p:nvSpPr>
        <p:spPr>
          <a:xfrm>
            <a:off x="391570" y="380508"/>
            <a:ext cx="9651166" cy="623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BE" sz="3200" dirty="0">
                <a:solidFill>
                  <a:srgbClr val="000000"/>
                </a:solidFill>
                <a:sym typeface="Roboto"/>
              </a:rPr>
              <a:t>2023: Revision of the IOC Capacity Development Strategy </a:t>
            </a:r>
            <a:endParaRPr kumimoji="0" lang="en-BE" sz="3200" b="0" i="0" u="none" strike="noStrike" cap="none" spc="0" normalizeH="0" baseline="0" dirty="0">
              <a:ln>
                <a:noFill/>
              </a:ln>
              <a:solidFill>
                <a:srgbClr val="000000"/>
              </a:solidFill>
              <a:effectLst/>
              <a:uFillTx/>
              <a:latin typeface="+mn-lt"/>
              <a:ea typeface="+mn-ea"/>
              <a:cs typeface="+mn-cs"/>
              <a:sym typeface="Roboto"/>
            </a:endParaRPr>
          </a:p>
        </p:txBody>
      </p:sp>
      <p:graphicFrame>
        <p:nvGraphicFramePr>
          <p:cNvPr id="2" name="Table 1">
            <a:extLst>
              <a:ext uri="{FF2B5EF4-FFF2-40B4-BE49-F238E27FC236}">
                <a16:creationId xmlns:a16="http://schemas.microsoft.com/office/drawing/2014/main" id="{3A623D2A-7D62-C63D-362F-DD730340CEB4}"/>
              </a:ext>
            </a:extLst>
          </p:cNvPr>
          <p:cNvGraphicFramePr>
            <a:graphicFrameLocks noGrp="1"/>
          </p:cNvGraphicFramePr>
          <p:nvPr/>
        </p:nvGraphicFramePr>
        <p:xfrm>
          <a:off x="503103" y="1355076"/>
          <a:ext cx="5457021" cy="4557486"/>
        </p:xfrm>
        <a:graphic>
          <a:graphicData uri="http://schemas.openxmlformats.org/drawingml/2006/table">
            <a:tbl>
              <a:tblPr>
                <a:tableStyleId>{5C22544A-7EE6-4342-B048-85BDC9FD1C3A}</a:tableStyleId>
              </a:tblPr>
              <a:tblGrid>
                <a:gridCol w="2378278">
                  <a:extLst>
                    <a:ext uri="{9D8B030D-6E8A-4147-A177-3AD203B41FA5}">
                      <a16:colId xmlns:a16="http://schemas.microsoft.com/office/drawing/2014/main" val="3252744441"/>
                    </a:ext>
                  </a:extLst>
                </a:gridCol>
                <a:gridCol w="3078743">
                  <a:extLst>
                    <a:ext uri="{9D8B030D-6E8A-4147-A177-3AD203B41FA5}">
                      <a16:colId xmlns:a16="http://schemas.microsoft.com/office/drawing/2014/main" val="828635825"/>
                    </a:ext>
                  </a:extLst>
                </a:gridCol>
              </a:tblGrid>
              <a:tr h="119648">
                <a:tc>
                  <a:txBody>
                    <a:bodyPr/>
                    <a:lstStyle/>
                    <a:p>
                      <a:pPr algn="l"/>
                      <a:r>
                        <a:rPr lang="en-GB" sz="700" b="1" dirty="0">
                          <a:effectLst/>
                        </a:rPr>
                        <a:t>Output</a:t>
                      </a:r>
                      <a:endParaRPr lang="en-BE" sz="700" b="1" dirty="0">
                        <a:effectLst/>
                        <a:latin typeface="Arial" panose="020B0604020202020204" pitchFamily="34" charset="0"/>
                        <a:ea typeface="Arial" panose="020B0604020202020204" pitchFamily="34" charset="0"/>
                      </a:endParaRPr>
                    </a:p>
                  </a:txBody>
                  <a:tcPr marL="46733" marR="46733" marT="0" marB="0"/>
                </a:tc>
                <a:tc>
                  <a:txBody>
                    <a:bodyPr/>
                    <a:lstStyle/>
                    <a:p>
                      <a:pPr algn="l"/>
                      <a:r>
                        <a:rPr lang="en-GB" sz="700" b="1" dirty="0">
                          <a:effectLst/>
                        </a:rPr>
                        <a:t>Activity</a:t>
                      </a:r>
                      <a:endParaRPr lang="en-BE" sz="700" b="1" dirty="0">
                        <a:effectLs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1080748068"/>
                  </a:ext>
                </a:extLst>
              </a:tr>
              <a:tr h="119648">
                <a:tc rowSpan="5">
                  <a:txBody>
                    <a:bodyPr/>
                    <a:lstStyle/>
                    <a:p>
                      <a:pPr algn="l"/>
                      <a:r>
                        <a:rPr lang="en-GB" sz="700" dirty="0">
                          <a:effectLst/>
                        </a:rPr>
                        <a:t>1. Human resources developed</a:t>
                      </a:r>
                      <a:r>
                        <a:rPr lang="en-GB" sz="700" dirty="0">
                          <a:effectLst/>
                          <a:highlight>
                            <a:srgbClr val="FFFF00"/>
                          </a:highlight>
                        </a:rPr>
                        <a:t> at individual and institutional levels</a:t>
                      </a:r>
                      <a:endParaRPr lang="en-BE" sz="700" dirty="0">
                        <a:effectLst/>
                        <a:highlight>
                          <a:srgbClr val="FFFF00"/>
                        </a:highlight>
                        <a:latin typeface="Arial" panose="020B0604020202020204" pitchFamily="34" charset="0"/>
                        <a:ea typeface="Arial" panose="020B0604020202020204" pitchFamily="34" charset="0"/>
                      </a:endParaRPr>
                    </a:p>
                  </a:txBody>
                  <a:tcPr marL="46733" marR="46733" marT="0" marB="0"/>
                </a:tc>
                <a:tc>
                  <a:txBody>
                    <a:bodyPr/>
                    <a:lstStyle/>
                    <a:p>
                      <a:pPr algn="l"/>
                      <a:r>
                        <a:rPr lang="en-GB" sz="700">
                          <a:effectLst/>
                        </a:rPr>
                        <a:t>1.1 Academic and higher education</a:t>
                      </a:r>
                      <a:endParaRPr lang="en-BE" sz="700">
                        <a:effectLs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3830978775"/>
                  </a:ext>
                </a:extLst>
              </a:tr>
              <a:tr h="119648">
                <a:tc vMerge="1">
                  <a:txBody>
                    <a:bodyPr/>
                    <a:lstStyle/>
                    <a:p>
                      <a:endParaRPr lang="en-BE"/>
                    </a:p>
                  </a:txBody>
                  <a:tcPr/>
                </a:tc>
                <a:tc>
                  <a:txBody>
                    <a:bodyPr/>
                    <a:lstStyle/>
                    <a:p>
                      <a:pPr algn="l"/>
                      <a:r>
                        <a:rPr lang="en-GB" sz="700">
                          <a:effectLst/>
                        </a:rPr>
                        <a:t>1.2 Continuous professional development</a:t>
                      </a:r>
                      <a:endParaRPr lang="en-BE" sz="700">
                        <a:effectLs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3903887030"/>
                  </a:ext>
                </a:extLst>
              </a:tr>
              <a:tr h="228418">
                <a:tc vMerge="1">
                  <a:txBody>
                    <a:bodyPr/>
                    <a:lstStyle/>
                    <a:p>
                      <a:endParaRPr lang="en-BE"/>
                    </a:p>
                  </a:txBody>
                  <a:tcPr/>
                </a:tc>
                <a:tc>
                  <a:txBody>
                    <a:bodyPr/>
                    <a:lstStyle/>
                    <a:p>
                      <a:pPr algn="l"/>
                      <a:r>
                        <a:rPr lang="en-GB" sz="700">
                          <a:effectLst/>
                        </a:rPr>
                        <a:t>1.3 Sharing of knowledge and expertise including through community building</a:t>
                      </a:r>
                      <a:endParaRPr lang="en-BE" sz="700">
                        <a:effectLs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2255311881"/>
                  </a:ext>
                </a:extLst>
              </a:tr>
              <a:tr h="228418">
                <a:tc vMerge="1">
                  <a:txBody>
                    <a:bodyPr/>
                    <a:lstStyle/>
                    <a:p>
                      <a:endParaRPr lang="en-BE"/>
                    </a:p>
                  </a:txBody>
                  <a:tcPr/>
                </a:tc>
                <a:tc>
                  <a:txBody>
                    <a:bodyPr/>
                    <a:lstStyle/>
                    <a:p>
                      <a:pPr algn="l"/>
                      <a:r>
                        <a:rPr lang="en-GB" sz="700">
                          <a:effectLst/>
                          <a:highlight>
                            <a:srgbClr val="FFFF00"/>
                          </a:highlight>
                        </a:rPr>
                        <a:t>1.4 Integration of ocean science in basic education</a:t>
                      </a:r>
                      <a:endParaRPr lang="en-BE" sz="700">
                        <a:effectLst/>
                        <a:highlight>
                          <a:srgbClr val="FFFF00"/>
                        </a:highligh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787703928"/>
                  </a:ext>
                </a:extLst>
              </a:tr>
              <a:tr h="228418">
                <a:tc vMerge="1">
                  <a:txBody>
                    <a:bodyPr/>
                    <a:lstStyle/>
                    <a:p>
                      <a:endParaRPr lang="en-BE"/>
                    </a:p>
                  </a:txBody>
                  <a:tcPr/>
                </a:tc>
                <a:tc>
                  <a:txBody>
                    <a:bodyPr/>
                    <a:lstStyle/>
                    <a:p>
                      <a:pPr algn="l"/>
                      <a:r>
                        <a:rPr lang="en-GB" sz="700" dirty="0">
                          <a:effectLst/>
                          <a:highlight>
                            <a:srgbClr val="FFFF00"/>
                          </a:highlight>
                        </a:rPr>
                        <a:t>1.5 Improving gender, generational and geographic diversity </a:t>
                      </a:r>
                      <a:endParaRPr lang="en-GB" sz="700" dirty="0">
                        <a:effectLst/>
                        <a:highlight>
                          <a:srgbClr val="FFFF00"/>
                        </a:highligh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3920640043"/>
                  </a:ext>
                </a:extLst>
              </a:tr>
              <a:tr h="228418">
                <a:tc>
                  <a:txBody>
                    <a:bodyPr/>
                    <a:lstStyle/>
                    <a:p>
                      <a:pPr algn="l"/>
                      <a:r>
                        <a:rPr lang="en-GB" sz="700" dirty="0">
                          <a:effectLst/>
                        </a:rPr>
                        <a:t>2. Access </a:t>
                      </a:r>
                      <a:r>
                        <a:rPr lang="en-GB" sz="700" dirty="0">
                          <a:effectLst/>
                          <a:highlight>
                            <a:srgbClr val="FFFF00"/>
                          </a:highlight>
                        </a:rPr>
                        <a:t>to technology, physical infrastructure, data and information established or improved</a:t>
                      </a:r>
                      <a:endParaRPr lang="en-BE" sz="700" dirty="0">
                        <a:effectLst/>
                        <a:highlight>
                          <a:srgbClr val="FFFF00"/>
                        </a:highlight>
                        <a:latin typeface="Arial" panose="020B0604020202020204" pitchFamily="34" charset="0"/>
                        <a:ea typeface="Arial" panose="020B0604020202020204" pitchFamily="34" charset="0"/>
                      </a:endParaRPr>
                    </a:p>
                  </a:txBody>
                  <a:tcPr marL="46733" marR="46733" marT="0" marB="0"/>
                </a:tc>
                <a:tc>
                  <a:txBody>
                    <a:bodyPr/>
                    <a:lstStyle/>
                    <a:p>
                      <a:pPr algn="l"/>
                      <a:r>
                        <a:rPr lang="en-GB" sz="700">
                          <a:effectLst/>
                        </a:rPr>
                        <a:t>2.1 Facilitating access to technology and infrastructure </a:t>
                      </a:r>
                      <a:endParaRPr lang="en-BE" sz="700">
                        <a:effectLs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4279866541"/>
                  </a:ext>
                </a:extLst>
              </a:tr>
              <a:tr h="233857">
                <a:tc>
                  <a:txBody>
                    <a:bodyPr/>
                    <a:lstStyle/>
                    <a:p>
                      <a:pPr algn="l"/>
                      <a:r>
                        <a:rPr lang="en-GB" sz="700">
                          <a:effectLst/>
                        </a:rPr>
                        <a:t> </a:t>
                      </a:r>
                      <a:endParaRPr lang="en-BE" sz="700">
                        <a:effectLst/>
                        <a:latin typeface="Arial" panose="020B0604020202020204" pitchFamily="34" charset="0"/>
                        <a:ea typeface="Arial" panose="020B0604020202020204" pitchFamily="34" charset="0"/>
                      </a:endParaRPr>
                    </a:p>
                  </a:txBody>
                  <a:tcPr marL="46733" marR="46733" marT="0" marB="0"/>
                </a:tc>
                <a:tc>
                  <a:txBody>
                    <a:bodyPr/>
                    <a:lstStyle/>
                    <a:p>
                      <a:pPr algn="l"/>
                      <a:r>
                        <a:rPr lang="en-GB" sz="700" dirty="0">
                          <a:effectLst/>
                          <a:highlight>
                            <a:srgbClr val="FFFF00"/>
                          </a:highlight>
                        </a:rPr>
                        <a:t>2.2 Facilitating equitable access to and sharing of ocean data and information</a:t>
                      </a:r>
                      <a:endParaRPr lang="en-BE" sz="700" dirty="0">
                        <a:effectLst/>
                        <a:highlight>
                          <a:srgbClr val="FFFF00"/>
                        </a:highligh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1570389971"/>
                  </a:ext>
                </a:extLst>
              </a:tr>
              <a:tr h="239295">
                <a:tc rowSpan="2">
                  <a:txBody>
                    <a:bodyPr/>
                    <a:lstStyle/>
                    <a:p>
                      <a:pPr algn="l"/>
                      <a:r>
                        <a:rPr lang="en-GB" sz="700">
                          <a:effectLst/>
                        </a:rPr>
                        <a:t>3. Global, regional and sub-regional mechanisms strengthened</a:t>
                      </a:r>
                      <a:endParaRPr lang="en-BE" sz="700">
                        <a:effectLst/>
                        <a:latin typeface="Arial" panose="020B0604020202020204" pitchFamily="34" charset="0"/>
                        <a:ea typeface="Arial" panose="020B0604020202020204" pitchFamily="34" charset="0"/>
                      </a:endParaRPr>
                    </a:p>
                  </a:txBody>
                  <a:tcPr marL="46733" marR="46733" marT="0" marB="0"/>
                </a:tc>
                <a:tc>
                  <a:txBody>
                    <a:bodyPr/>
                    <a:lstStyle/>
                    <a:p>
                      <a:pPr algn="l"/>
                      <a:r>
                        <a:rPr lang="en-GB" sz="700">
                          <a:effectLst/>
                        </a:rPr>
                        <a:t>3.1 Further strengthening and supporting secretariats of regional commissions</a:t>
                      </a:r>
                      <a:endParaRPr lang="en-BE" sz="700">
                        <a:effectLs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1795428333"/>
                  </a:ext>
                </a:extLst>
              </a:tr>
              <a:tr h="1408578">
                <a:tc vMerge="1">
                  <a:txBody>
                    <a:bodyPr/>
                    <a:lstStyle/>
                    <a:p>
                      <a:endParaRPr lang="en-BE"/>
                    </a:p>
                  </a:txBody>
                  <a:tcPr/>
                </a:tc>
                <a:tc>
                  <a:txBody>
                    <a:bodyPr/>
                    <a:lstStyle/>
                    <a:p>
                      <a:pPr algn="l"/>
                      <a:r>
                        <a:rPr lang="en-GB" sz="700" dirty="0">
                          <a:effectLst/>
                        </a:rPr>
                        <a:t>3.2 Enhancing effective communication between regional sub-commission secretariats and global programmes as well as other communities of practice (incl. other organisations)</a:t>
                      </a:r>
                      <a:endParaRPr lang="en-BE" sz="700" dirty="0">
                        <a:effectLst/>
                      </a:endParaRPr>
                    </a:p>
                    <a:p>
                      <a:pPr algn="l"/>
                      <a:r>
                        <a:rPr lang="en-GB" sz="700" dirty="0">
                          <a:effectLst/>
                          <a:highlight>
                            <a:srgbClr val="FFFF00"/>
                          </a:highlight>
                        </a:rPr>
                        <a:t>3.3 Identifying specific national and regional capacity development needs through regular needs assessment</a:t>
                      </a:r>
                      <a:endParaRPr lang="en-BE" sz="700" dirty="0">
                        <a:effectLst/>
                        <a:highlight>
                          <a:srgbClr val="FFFF00"/>
                        </a:highlight>
                      </a:endParaRPr>
                    </a:p>
                    <a:p>
                      <a:pPr algn="l"/>
                      <a:r>
                        <a:rPr lang="en-GB" sz="700" dirty="0">
                          <a:effectLst/>
                          <a:highlight>
                            <a:srgbClr val="FFFF00"/>
                          </a:highlight>
                        </a:rPr>
                        <a:t>3.4 Encouraging regional and sub-regional organisations to be leaders in, and amplifiers of capacity development </a:t>
                      </a:r>
                      <a:endParaRPr lang="en-BE" sz="700" dirty="0">
                        <a:effectLst/>
                        <a:highlight>
                          <a:srgbClr val="FFFF00"/>
                        </a:highlight>
                      </a:endParaRPr>
                    </a:p>
                    <a:p>
                      <a:pPr algn="l"/>
                      <a:r>
                        <a:rPr lang="en-GB" sz="700" dirty="0">
                          <a:effectLst/>
                        </a:rPr>
                        <a:t> </a:t>
                      </a:r>
                      <a:endParaRPr lang="en-BE" sz="700" dirty="0">
                        <a:effectLs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3693258148"/>
                  </a:ext>
                </a:extLst>
              </a:tr>
              <a:tr h="358943">
                <a:tc>
                  <a:txBody>
                    <a:bodyPr/>
                    <a:lstStyle/>
                    <a:p>
                      <a:pPr algn="l"/>
                      <a:r>
                        <a:rPr lang="en-GB" sz="700">
                          <a:effectLst/>
                        </a:rPr>
                        <a:t>4. Development of ocean research policies in support of sustainable development objectives promoted</a:t>
                      </a:r>
                      <a:endParaRPr lang="en-BE" sz="700">
                        <a:effectLst/>
                        <a:latin typeface="Arial" panose="020B0604020202020204" pitchFamily="34" charset="0"/>
                        <a:ea typeface="Arial" panose="020B0604020202020204" pitchFamily="34" charset="0"/>
                      </a:endParaRPr>
                    </a:p>
                  </a:txBody>
                  <a:tcPr marL="46733" marR="46733" marT="0" marB="0"/>
                </a:tc>
                <a:tc>
                  <a:txBody>
                    <a:bodyPr/>
                    <a:lstStyle/>
                    <a:p>
                      <a:pPr algn="l"/>
                      <a:r>
                        <a:rPr lang="en-GB" sz="700">
                          <a:effectLst/>
                        </a:rPr>
                        <a:t>4.1 Fostering the development of ocean research policies     </a:t>
                      </a:r>
                      <a:endParaRPr lang="en-BE" sz="700">
                        <a:effectLs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2903641906"/>
                  </a:ext>
                </a:extLst>
              </a:tr>
              <a:tr h="228418">
                <a:tc rowSpan="2">
                  <a:txBody>
                    <a:bodyPr/>
                    <a:lstStyle/>
                    <a:p>
                      <a:pPr algn="l"/>
                      <a:r>
                        <a:rPr lang="en-GB" sz="700" dirty="0">
                          <a:effectLst/>
                        </a:rPr>
                        <a:t>5. Visibility, awareness</a:t>
                      </a:r>
                      <a:r>
                        <a:rPr lang="en-GB" sz="700" dirty="0">
                          <a:effectLst/>
                          <a:highlight>
                            <a:srgbClr val="FFFF00"/>
                          </a:highlight>
                        </a:rPr>
                        <a:t> and understanding on the roles and values of the ocean and ocean research in relation to human wellbeing and sustainable development increased</a:t>
                      </a:r>
                      <a:endParaRPr lang="en-BE" sz="700" dirty="0">
                        <a:effectLst/>
                        <a:highlight>
                          <a:srgbClr val="FFFF00"/>
                        </a:highlight>
                        <a:latin typeface="Arial" panose="020B0604020202020204" pitchFamily="34" charset="0"/>
                        <a:ea typeface="Arial" panose="020B0604020202020204" pitchFamily="34" charset="0"/>
                      </a:endParaRPr>
                    </a:p>
                  </a:txBody>
                  <a:tcPr marL="46733" marR="46733" marT="0" marB="0"/>
                </a:tc>
                <a:tc>
                  <a:txBody>
                    <a:bodyPr/>
                    <a:lstStyle/>
                    <a:p>
                      <a:pPr algn="l" rtl="1"/>
                      <a:r>
                        <a:rPr lang="en-GB" sz="700" dirty="0">
                          <a:effectLst/>
                          <a:highlight>
                            <a:srgbClr val="FFFF00"/>
                          </a:highlight>
                        </a:rPr>
                        <a:t>5.1 Fostering the development of ocean related public information and communication services</a:t>
                      </a:r>
                      <a:endParaRPr lang="en-BE" sz="700" dirty="0">
                        <a:effectLst/>
                        <a:highlight>
                          <a:srgbClr val="FFFF00"/>
                        </a:highligh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2293023426"/>
                  </a:ext>
                </a:extLst>
              </a:tr>
              <a:tr h="233857">
                <a:tc vMerge="1">
                  <a:txBody>
                    <a:bodyPr/>
                    <a:lstStyle/>
                    <a:p>
                      <a:endParaRPr lang="en-BE"/>
                    </a:p>
                  </a:txBody>
                  <a:tcPr/>
                </a:tc>
                <a:tc>
                  <a:txBody>
                    <a:bodyPr/>
                    <a:lstStyle/>
                    <a:p>
                      <a:pPr algn="l"/>
                      <a:r>
                        <a:rPr lang="en-GB" sz="700" dirty="0">
                          <a:effectLst/>
                          <a:highlight>
                            <a:srgbClr val="FFFF00"/>
                          </a:highlight>
                        </a:rPr>
                        <a:t>5.2 Fostering the development of ocean literacy</a:t>
                      </a:r>
                      <a:endParaRPr lang="en-BE" sz="700" dirty="0">
                        <a:effectLst/>
                        <a:highlight>
                          <a:srgbClr val="FFFF00"/>
                        </a:highligh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148903310"/>
                  </a:ext>
                </a:extLst>
              </a:tr>
              <a:tr h="581922">
                <a:tc>
                  <a:txBody>
                    <a:bodyPr/>
                    <a:lstStyle/>
                    <a:p>
                      <a:pPr algn="l">
                        <a:lnSpc>
                          <a:spcPct val="115000"/>
                        </a:lnSpc>
                      </a:pPr>
                      <a:r>
                        <a:rPr lang="en-GB" sz="700">
                          <a:effectLst/>
                        </a:rPr>
                        <a:t>6. Sustained resource mobilization reinforced</a:t>
                      </a:r>
                      <a:endParaRPr lang="en-BE" sz="700">
                        <a:effectLst/>
                        <a:latin typeface="Arial" panose="020B0604020202020204" pitchFamily="34" charset="0"/>
                        <a:ea typeface="Arial" panose="020B0604020202020204" pitchFamily="34" charset="0"/>
                      </a:endParaRPr>
                    </a:p>
                  </a:txBody>
                  <a:tcPr marL="46733" marR="46733" marT="0" marB="0"/>
                </a:tc>
                <a:tc>
                  <a:txBody>
                    <a:bodyPr/>
                    <a:lstStyle/>
                    <a:p>
                      <a:pPr algn="l"/>
                      <a:r>
                        <a:rPr lang="en-GB" sz="700" dirty="0">
                          <a:effectLst/>
                          <a:highlight>
                            <a:srgbClr val="FFFF00"/>
                          </a:highlight>
                        </a:rPr>
                        <a:t>6.1 Enhancing sustained support (in-kind and financial) to the IOC for its international coordination role </a:t>
                      </a:r>
                      <a:endParaRPr lang="en-BE" sz="700" dirty="0">
                        <a:effectLst/>
                        <a:highlight>
                          <a:srgbClr val="FFFF00"/>
                        </a:highlight>
                      </a:endParaRPr>
                    </a:p>
                    <a:p>
                      <a:pPr algn="l"/>
                      <a:r>
                        <a:rPr lang="en-GB" sz="700" dirty="0">
                          <a:effectLst/>
                          <a:highlight>
                            <a:srgbClr val="FFFF00"/>
                          </a:highlight>
                        </a:rPr>
                        <a:t>6.2 Promoting sustained bilateral and multilateral support among Member States</a:t>
                      </a:r>
                      <a:endParaRPr lang="en-BE" sz="700" dirty="0">
                        <a:effectLst/>
                        <a:highlight>
                          <a:srgbClr val="FFFF00"/>
                        </a:highlight>
                        <a:latin typeface="Arial" panose="020B0604020202020204" pitchFamily="34" charset="0"/>
                        <a:ea typeface="Arial" panose="020B0604020202020204" pitchFamily="34" charset="0"/>
                      </a:endParaRPr>
                    </a:p>
                  </a:txBody>
                  <a:tcPr marL="46733" marR="46733" marT="0" marB="0"/>
                </a:tc>
                <a:extLst>
                  <a:ext uri="{0D108BD9-81ED-4DB2-BD59-A6C34878D82A}">
                    <a16:rowId xmlns:a16="http://schemas.microsoft.com/office/drawing/2014/main" val="711121001"/>
                  </a:ext>
                </a:extLst>
              </a:tr>
            </a:tbl>
          </a:graphicData>
        </a:graphic>
      </p:graphicFrame>
      <p:sp>
        <p:nvSpPr>
          <p:cNvPr id="3" name="TextBox 2">
            <a:extLst>
              <a:ext uri="{FF2B5EF4-FFF2-40B4-BE49-F238E27FC236}">
                <a16:creationId xmlns:a16="http://schemas.microsoft.com/office/drawing/2014/main" id="{6C29428C-93FF-D3FC-CD46-844A36743248}"/>
              </a:ext>
            </a:extLst>
          </p:cNvPr>
          <p:cNvSpPr txBox="1"/>
          <p:nvPr/>
        </p:nvSpPr>
        <p:spPr>
          <a:xfrm>
            <a:off x="6096000" y="1652530"/>
            <a:ext cx="5592896" cy="4363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lvl="0" fontAlgn="base">
              <a:spcAft>
                <a:spcPts val="600"/>
              </a:spcAft>
              <a:tabLst>
                <a:tab pos="450215" algn="l"/>
              </a:tabLst>
            </a:pPr>
            <a:r>
              <a:rPr lang="en-GB" sz="1800" dirty="0">
                <a:solidFill>
                  <a:srgbClr val="000000"/>
                </a:solidFill>
                <a:effectLst/>
                <a:latin typeface="Arial" panose="020B0604020202020204" pitchFamily="34" charset="0"/>
                <a:ea typeface="Arial" panose="020B0604020202020204" pitchFamily="34" charset="0"/>
              </a:rPr>
              <a:t>The </a:t>
            </a:r>
            <a:r>
              <a:rPr lang="en-GB" sz="1800" b="1" dirty="0">
                <a:solidFill>
                  <a:srgbClr val="000000"/>
                </a:solidFill>
                <a:effectLst/>
                <a:latin typeface="Arial" panose="020B0604020202020204" pitchFamily="34" charset="0"/>
                <a:ea typeface="Arial" panose="020B0604020202020204" pitchFamily="34" charset="0"/>
              </a:rPr>
              <a:t>vision statement</a:t>
            </a:r>
            <a:r>
              <a:rPr lang="en-GB" sz="1800" dirty="0">
                <a:solidFill>
                  <a:srgbClr val="000000"/>
                </a:solidFill>
                <a:effectLst/>
                <a:latin typeface="Arial" panose="020B0604020202020204" pitchFamily="34" charset="0"/>
                <a:ea typeface="Arial" panose="020B0604020202020204" pitchFamily="34" charset="0"/>
              </a:rPr>
              <a:t> of IOC’s Capacity Development Strategy:</a:t>
            </a:r>
            <a:endParaRPr lang="en-BE" sz="1800" dirty="0">
              <a:effectLst/>
              <a:latin typeface="Arial" panose="020B0604020202020204" pitchFamily="34" charset="0"/>
              <a:ea typeface="Arial" panose="020B0604020202020204" pitchFamily="34" charset="0"/>
            </a:endParaRPr>
          </a:p>
          <a:p>
            <a:pPr marL="457200"/>
            <a:r>
              <a:rPr lang="en-GB" sz="1800" b="1" i="1" dirty="0">
                <a:effectLst/>
                <a:latin typeface="Arial" panose="020B0604020202020204" pitchFamily="34" charset="0"/>
                <a:ea typeface="Arial" panose="020B0604020202020204" pitchFamily="34" charset="0"/>
              </a:rPr>
              <a:t>Through international cooperation, IOC will assist its Member States to collectively achieve the IOC’S high-level objectives (HLOs), </a:t>
            </a:r>
            <a:r>
              <a:rPr lang="en-GB" sz="1800" b="1" i="1" dirty="0">
                <a:effectLst/>
                <a:highlight>
                  <a:srgbClr val="FFFF00"/>
                </a:highlight>
                <a:latin typeface="Arial" panose="020B0604020202020204" pitchFamily="34" charset="0"/>
                <a:ea typeface="Arial" panose="020B0604020202020204" pitchFamily="34" charset="0"/>
              </a:rPr>
              <a:t>and in doing so support the delivery of the societal outcomes of the United Nations Decade of Ocean Science for Sustainable Development (2021-2030), with particular attention to ensuring that all Member States have the capacity to meet them. </a:t>
            </a:r>
          </a:p>
          <a:p>
            <a:pPr marL="457200"/>
            <a:endParaRPr lang="en-GB" b="1" i="1" dirty="0">
              <a:highlight>
                <a:srgbClr val="FFFF00"/>
              </a:highlight>
              <a:latin typeface="Arial" panose="020B0604020202020204" pitchFamily="34" charset="0"/>
              <a:ea typeface="Arial" panose="020B0604020202020204" pitchFamily="34" charset="0"/>
            </a:endParaRPr>
          </a:p>
          <a:p>
            <a:pPr marL="742950" indent="-285750">
              <a:buFont typeface="Arial" panose="020B0604020202020204" pitchFamily="34" charset="0"/>
              <a:buChar char="•"/>
            </a:pPr>
            <a:r>
              <a:rPr lang="en-GB" sz="1800" dirty="0">
                <a:effectLst/>
                <a:latin typeface="Arial" panose="020B0604020202020204" pitchFamily="34" charset="0"/>
                <a:ea typeface="Arial" panose="020B0604020202020204" pitchFamily="34" charset="0"/>
              </a:rPr>
              <a:t>Revision to be submitted for adoption to June 2023 Assembly</a:t>
            </a:r>
          </a:p>
        </p:txBody>
      </p:sp>
    </p:spTree>
    <p:extLst>
      <p:ext uri="{BB962C8B-B14F-4D97-AF65-F5344CB8AC3E}">
        <p14:creationId xmlns:p14="http://schemas.microsoft.com/office/powerpoint/2010/main" val="272955632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2615779"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OceanTeacher</a:t>
            </a:r>
          </a:p>
          <a:p>
            <a:pPr marL="0" marR="0" indent="0" algn="l" defTabSz="1300480" rtl="0" fontAlgn="auto" latinLnBrk="0" hangingPunct="0">
              <a:lnSpc>
                <a:spcPct val="100000"/>
              </a:lnSpc>
              <a:spcBef>
                <a:spcPts val="0"/>
              </a:spcBef>
              <a:spcAft>
                <a:spcPts val="0"/>
              </a:spcAft>
              <a:buClrTx/>
              <a:buSzTx/>
              <a:buFontTx/>
              <a:buNone/>
              <a:tabLst/>
            </a:pPr>
            <a:r>
              <a:rPr lang="en-US" sz="2400" b="1" dirty="0">
                <a:solidFill>
                  <a:srgbClr val="41B7C8"/>
                </a:solidFill>
                <a:latin typeface="Arial" panose="020B0604020202020204" pitchFamily="34" charset="0"/>
                <a:cs typeface="Arial" panose="020B0604020202020204" pitchFamily="34" charset="0"/>
                <a:sym typeface="Roboto"/>
              </a:rPr>
              <a:t>Global Academy</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3" name="Picture 7" descr="Picture 7">
            <a:extLst>
              <a:ext uri="{FF2B5EF4-FFF2-40B4-BE49-F238E27FC236}">
                <a16:creationId xmlns:a16="http://schemas.microsoft.com/office/drawing/2014/main" id="{5C059B1D-DEDA-A64B-825E-7C99018D45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521" y="1646737"/>
            <a:ext cx="7677572" cy="4053016"/>
          </a:xfrm>
          <a:prstGeom prst="rect">
            <a:avLst/>
          </a:prstGeom>
          <a:ln w="12700">
            <a:miter lim="400000"/>
          </a:ln>
        </p:spPr>
      </p:pic>
      <p:sp>
        <p:nvSpPr>
          <p:cNvPr id="4" name="Rectangle 1">
            <a:extLst>
              <a:ext uri="{FF2B5EF4-FFF2-40B4-BE49-F238E27FC236}">
                <a16:creationId xmlns:a16="http://schemas.microsoft.com/office/drawing/2014/main" id="{5DA53117-E79B-E245-8701-27076D36A38B}"/>
              </a:ext>
            </a:extLst>
          </p:cNvPr>
          <p:cNvSpPr txBox="1"/>
          <p:nvPr/>
        </p:nvSpPr>
        <p:spPr>
          <a:xfrm>
            <a:off x="6212286" y="5813114"/>
            <a:ext cx="5804891"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a:solidFill>
                  <a:srgbClr val="FFFFFF"/>
                </a:solidFill>
                <a:latin typeface="Roboto"/>
                <a:ea typeface="Roboto"/>
                <a:cs typeface="Roboto"/>
                <a:sym typeface="Roboto"/>
              </a:defRPr>
            </a:lvl1pPr>
          </a:lstStyle>
          <a:p>
            <a:pPr algn="r"/>
            <a:r>
              <a:rPr dirty="0" err="1">
                <a:latin typeface="Avenir Book" panose="02000503020000020003" pitchFamily="2" charset="0"/>
              </a:rPr>
              <a:t>www.ioc-cd.org</a:t>
            </a:r>
            <a:endParaRPr lang="en-US" dirty="0">
              <a:latin typeface="Avenir Book" panose="02000503020000020003" pitchFamily="2" charset="0"/>
            </a:endParaRPr>
          </a:p>
          <a:p>
            <a:pPr algn="r"/>
            <a:r>
              <a:rPr dirty="0" err="1">
                <a:latin typeface="Avenir Book" panose="02000503020000020003" pitchFamily="2" charset="0"/>
              </a:rPr>
              <a:t>www.oceanteacher.org</a:t>
            </a:r>
            <a:r>
              <a:rPr dirty="0">
                <a:latin typeface="Avenir Book" panose="02000503020000020003" pitchFamily="2" charset="0"/>
              </a:rPr>
              <a:t> </a:t>
            </a:r>
            <a:endParaRPr lang="en-US" dirty="0">
              <a:latin typeface="Avenir Book" panose="02000503020000020003" pitchFamily="2" charset="0"/>
            </a:endParaRPr>
          </a:p>
          <a:p>
            <a:pPr algn="r"/>
            <a:r>
              <a:rPr dirty="0" err="1">
                <a:latin typeface="Avenir Book" panose="02000503020000020003" pitchFamily="2" charset="0"/>
              </a:rPr>
              <a:t>ioc.training@unesco.org</a:t>
            </a:r>
            <a:endParaRPr dirty="0">
              <a:latin typeface="Avenir Book" panose="02000503020000020003" pitchFamily="2" charset="0"/>
            </a:endParaRPr>
          </a:p>
        </p:txBody>
      </p:sp>
      <p:pic>
        <p:nvPicPr>
          <p:cNvPr id="5" name="Content Placeholder 6" descr="Content Placeholder 6">
            <a:extLst>
              <a:ext uri="{FF2B5EF4-FFF2-40B4-BE49-F238E27FC236}">
                <a16:creationId xmlns:a16="http://schemas.microsoft.com/office/drawing/2014/main" id="{55902C44-4842-7B40-BADC-8FC6D8DF221E}"/>
              </a:ext>
            </a:extLst>
          </p:cNvPr>
          <p:cNvPicPr>
            <a:picLocks noChangeAspect="1"/>
          </p:cNvPicPr>
          <p:nvPr/>
        </p:nvPicPr>
        <p:blipFill>
          <a:blip r:embed="rId4"/>
          <a:stretch>
            <a:fillRect/>
          </a:stretch>
        </p:blipFill>
        <p:spPr>
          <a:xfrm>
            <a:off x="8296584" y="2592889"/>
            <a:ext cx="3382527" cy="1465764"/>
          </a:xfrm>
          <a:prstGeom prst="rect">
            <a:avLst/>
          </a:prstGeom>
          <a:ln w="12700">
            <a:miter lim="400000"/>
          </a:ln>
        </p:spPr>
      </p:pic>
      <p:sp>
        <p:nvSpPr>
          <p:cNvPr id="6" name="TextBox 8">
            <a:extLst>
              <a:ext uri="{FF2B5EF4-FFF2-40B4-BE49-F238E27FC236}">
                <a16:creationId xmlns:a16="http://schemas.microsoft.com/office/drawing/2014/main" id="{CF48A574-7FDC-7949-AD64-E7FCDD62A77C}"/>
              </a:ext>
            </a:extLst>
          </p:cNvPr>
          <p:cNvSpPr txBox="1"/>
          <p:nvPr/>
        </p:nvSpPr>
        <p:spPr>
          <a:xfrm>
            <a:off x="9392068" y="4184671"/>
            <a:ext cx="2287043"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b="1">
                <a:solidFill>
                  <a:srgbClr val="0070C0"/>
                </a:solidFill>
                <a:latin typeface="Roboto"/>
                <a:ea typeface="Roboto"/>
                <a:cs typeface="Roboto"/>
                <a:sym typeface="Roboto"/>
              </a:defRPr>
            </a:lvl1pPr>
          </a:lstStyle>
          <a:p>
            <a:r>
              <a:t>Delivering as One</a:t>
            </a:r>
          </a:p>
        </p:txBody>
      </p:sp>
      <p:pic>
        <p:nvPicPr>
          <p:cNvPr id="8" name="Picture 7">
            <a:extLst>
              <a:ext uri="{FF2B5EF4-FFF2-40B4-BE49-F238E27FC236}">
                <a16:creationId xmlns:a16="http://schemas.microsoft.com/office/drawing/2014/main" id="{CD6D1259-752C-1A4D-887C-3CA577FE4B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9706" y="6235199"/>
            <a:ext cx="1263336" cy="519598"/>
          </a:xfrm>
          <a:prstGeom prst="rect">
            <a:avLst/>
          </a:prstGeom>
        </p:spPr>
      </p:pic>
      <p:pic>
        <p:nvPicPr>
          <p:cNvPr id="10" name="Picture 9">
            <a:extLst>
              <a:ext uri="{FF2B5EF4-FFF2-40B4-BE49-F238E27FC236}">
                <a16:creationId xmlns:a16="http://schemas.microsoft.com/office/drawing/2014/main" id="{0C77665B-AAAA-2B4A-B4B2-00AAF379DB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823" y="6274777"/>
            <a:ext cx="2333207" cy="480019"/>
          </a:xfrm>
          <a:prstGeom prst="rect">
            <a:avLst/>
          </a:prstGeom>
        </p:spPr>
      </p:pic>
    </p:spTree>
    <p:extLst>
      <p:ext uri="{BB962C8B-B14F-4D97-AF65-F5344CB8AC3E}">
        <p14:creationId xmlns:p14="http://schemas.microsoft.com/office/powerpoint/2010/main" val="151253445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16297F-A0C8-0F40-A8F8-E48729BEE6F4}"/>
              </a:ext>
            </a:extLst>
          </p:cNvPr>
          <p:cNvSpPr txBox="1"/>
          <p:nvPr/>
        </p:nvSpPr>
        <p:spPr>
          <a:xfrm>
            <a:off x="496985" y="201733"/>
            <a:ext cx="4715328"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rgbClr val="002060"/>
                </a:solidFill>
                <a:effectLst/>
                <a:uFillTx/>
                <a:latin typeface="Arial" panose="020B0604020202020204" pitchFamily="34" charset="0"/>
                <a:cs typeface="Arial" panose="020B0604020202020204" pitchFamily="34" charset="0"/>
                <a:sym typeface="Roboto"/>
              </a:rPr>
              <a:t>OceanTeacher</a:t>
            </a: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rPr>
              <a:t> </a:t>
            </a:r>
            <a:r>
              <a:rPr lang="en-US" sz="2400" b="1" dirty="0">
                <a:solidFill>
                  <a:srgbClr val="41B7C8"/>
                </a:solidFill>
                <a:latin typeface="Arial" panose="020B0604020202020204" pitchFamily="34" charset="0"/>
                <a:cs typeface="Arial" panose="020B0604020202020204" pitchFamily="34" charset="0"/>
                <a:sym typeface="Roboto"/>
              </a:rPr>
              <a:t>Courses in data and information management</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4" name="Picture 3" descr="Graphical user interface&#10;&#10;Description automatically generated">
            <a:extLst>
              <a:ext uri="{FF2B5EF4-FFF2-40B4-BE49-F238E27FC236}">
                <a16:creationId xmlns:a16="http://schemas.microsoft.com/office/drawing/2014/main" id="{E9448B3A-1E6B-9F4B-8236-6A641AE20B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548" y="1347418"/>
            <a:ext cx="1557740" cy="2849025"/>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3B3A9B64-F9DD-8348-BA8D-155D3B61C9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3331" y="1461437"/>
            <a:ext cx="1557741" cy="2751335"/>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762FCD0-C564-0F4A-B99B-6BBDA7B51D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5053" y="1715648"/>
            <a:ext cx="1601276" cy="284902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3FE162F0-B717-C64F-8218-44024BFC0A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2522" y="1853500"/>
            <a:ext cx="1575910" cy="2849025"/>
          </a:xfrm>
          <a:prstGeom prst="rect">
            <a:avLst/>
          </a:prstGeom>
        </p:spPr>
      </p:pic>
      <p:pic>
        <p:nvPicPr>
          <p:cNvPr id="12" name="Picture 11" descr="A finger pointing at a screen&#10;&#10;Description automatically generated with low confidence">
            <a:extLst>
              <a:ext uri="{FF2B5EF4-FFF2-40B4-BE49-F238E27FC236}">
                <a16:creationId xmlns:a16="http://schemas.microsoft.com/office/drawing/2014/main" id="{E5DD8A1F-43A7-2F40-AE21-CC3F6CE018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27779" y="2106541"/>
            <a:ext cx="1572828" cy="2849025"/>
          </a:xfrm>
          <a:prstGeom prst="rect">
            <a:avLst/>
          </a:prstGeom>
        </p:spPr>
      </p:pic>
      <p:sp>
        <p:nvSpPr>
          <p:cNvPr id="13" name="TextBox 12">
            <a:extLst>
              <a:ext uri="{FF2B5EF4-FFF2-40B4-BE49-F238E27FC236}">
                <a16:creationId xmlns:a16="http://schemas.microsoft.com/office/drawing/2014/main" id="{9780516F-90B4-4643-92CB-32EB2B7E16E1}"/>
              </a:ext>
            </a:extLst>
          </p:cNvPr>
          <p:cNvSpPr txBox="1"/>
          <p:nvPr/>
        </p:nvSpPr>
        <p:spPr>
          <a:xfrm>
            <a:off x="1088020" y="5208608"/>
            <a:ext cx="5091007"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BE" sz="2400" b="0" i="0" u="none" strike="noStrike" cap="none" spc="0" normalizeH="0" baseline="0" dirty="0">
                <a:ln>
                  <a:noFill/>
                </a:ln>
                <a:solidFill>
                  <a:srgbClr val="000000"/>
                </a:solidFill>
                <a:effectLst/>
                <a:uFillTx/>
                <a:latin typeface="+mn-lt"/>
                <a:ea typeface="+mn-ea"/>
                <a:cs typeface="+mn-cs"/>
                <a:sym typeface="Roboto"/>
              </a:rPr>
              <a:t>20 different courses related to D&amp;IM</a:t>
            </a:r>
          </a:p>
        </p:txBody>
      </p:sp>
      <p:pic>
        <p:nvPicPr>
          <p:cNvPr id="15" name="Picture 14" descr="Graphical user interface, application&#10;&#10;Description automatically generated">
            <a:extLst>
              <a:ext uri="{FF2B5EF4-FFF2-40B4-BE49-F238E27FC236}">
                <a16:creationId xmlns:a16="http://schemas.microsoft.com/office/drawing/2014/main" id="{AC3C4A49-4EE8-F144-841B-7A302813F7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72406" y="2280411"/>
            <a:ext cx="4819594" cy="3428845"/>
          </a:xfrm>
          <a:prstGeom prst="rect">
            <a:avLst/>
          </a:prstGeom>
        </p:spPr>
      </p:pic>
    </p:spTree>
    <p:extLst>
      <p:ext uri="{BB962C8B-B14F-4D97-AF65-F5344CB8AC3E}">
        <p14:creationId xmlns:p14="http://schemas.microsoft.com/office/powerpoint/2010/main" val="38257318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471532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OceanTeacher</a:t>
            </a: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rPr>
              <a:t> </a:t>
            </a:r>
            <a:r>
              <a:rPr lang="en-US" sz="2400" b="1" dirty="0">
                <a:solidFill>
                  <a:srgbClr val="41B7C8"/>
                </a:solidFill>
                <a:latin typeface="Arial" panose="020B0604020202020204" pitchFamily="34" charset="0"/>
                <a:cs typeface="Arial" panose="020B0604020202020204" pitchFamily="34" charset="0"/>
                <a:sym typeface="Roboto"/>
              </a:rPr>
              <a:t>Global Academy</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3" name="Picture 6" descr="Picture 6">
            <a:extLst>
              <a:ext uri="{FF2B5EF4-FFF2-40B4-BE49-F238E27FC236}">
                <a16:creationId xmlns:a16="http://schemas.microsoft.com/office/drawing/2014/main" id="{7C2725AE-0AC8-8741-A9FD-293C65F53930}"/>
              </a:ext>
            </a:extLst>
          </p:cNvPr>
          <p:cNvPicPr>
            <a:picLocks noChangeAspect="1"/>
          </p:cNvPicPr>
          <p:nvPr/>
        </p:nvPicPr>
        <p:blipFill>
          <a:blip r:embed="rId3"/>
          <a:stretch>
            <a:fillRect/>
          </a:stretch>
        </p:blipFill>
        <p:spPr>
          <a:xfrm>
            <a:off x="10977581" y="6416323"/>
            <a:ext cx="961657" cy="327839"/>
          </a:xfrm>
          <a:prstGeom prst="rect">
            <a:avLst/>
          </a:prstGeom>
          <a:ln w="12700">
            <a:miter lim="400000"/>
          </a:ln>
        </p:spPr>
      </p:pic>
      <p:pic>
        <p:nvPicPr>
          <p:cNvPr id="4" name="Picture 7" descr="Picture 7">
            <a:extLst>
              <a:ext uri="{FF2B5EF4-FFF2-40B4-BE49-F238E27FC236}">
                <a16:creationId xmlns:a16="http://schemas.microsoft.com/office/drawing/2014/main" id="{DB40C351-B374-E54C-8994-7A9CF27B4FFC}"/>
              </a:ext>
            </a:extLst>
          </p:cNvPr>
          <p:cNvPicPr>
            <a:picLocks noChangeAspect="1"/>
          </p:cNvPicPr>
          <p:nvPr/>
        </p:nvPicPr>
        <p:blipFill>
          <a:blip r:embed="rId4"/>
          <a:stretch>
            <a:fillRect/>
          </a:stretch>
        </p:blipFill>
        <p:spPr>
          <a:xfrm>
            <a:off x="64347" y="702381"/>
            <a:ext cx="5308386" cy="3782100"/>
          </a:xfrm>
          <a:prstGeom prst="rect">
            <a:avLst/>
          </a:prstGeom>
          <a:ln w="12700">
            <a:miter lim="400000"/>
          </a:ln>
        </p:spPr>
      </p:pic>
      <p:pic>
        <p:nvPicPr>
          <p:cNvPr id="5" name="Picture 8" descr="Picture 8">
            <a:extLst>
              <a:ext uri="{FF2B5EF4-FFF2-40B4-BE49-F238E27FC236}">
                <a16:creationId xmlns:a16="http://schemas.microsoft.com/office/drawing/2014/main" id="{F3F0AE0F-A2F6-2344-8553-7260FBB6F78F}"/>
              </a:ext>
            </a:extLst>
          </p:cNvPr>
          <p:cNvPicPr>
            <a:picLocks noChangeAspect="1"/>
          </p:cNvPicPr>
          <p:nvPr/>
        </p:nvPicPr>
        <p:blipFill>
          <a:blip r:embed="rId5"/>
          <a:stretch>
            <a:fillRect/>
          </a:stretch>
        </p:blipFill>
        <p:spPr>
          <a:xfrm>
            <a:off x="2945840" y="2989166"/>
            <a:ext cx="5856562" cy="3991926"/>
          </a:xfrm>
          <a:prstGeom prst="rect">
            <a:avLst/>
          </a:prstGeom>
          <a:ln w="12700">
            <a:miter lim="400000"/>
          </a:ln>
        </p:spPr>
      </p:pic>
      <p:pic>
        <p:nvPicPr>
          <p:cNvPr id="6" name="Picture 11" descr="Picture 11">
            <a:extLst>
              <a:ext uri="{FF2B5EF4-FFF2-40B4-BE49-F238E27FC236}">
                <a16:creationId xmlns:a16="http://schemas.microsoft.com/office/drawing/2014/main" id="{81B5A8E5-E854-EF46-817F-446A0B37E19D}"/>
              </a:ext>
            </a:extLst>
          </p:cNvPr>
          <p:cNvPicPr>
            <a:picLocks noChangeAspect="1"/>
          </p:cNvPicPr>
          <p:nvPr/>
        </p:nvPicPr>
        <p:blipFill>
          <a:blip r:embed="rId6"/>
          <a:stretch>
            <a:fillRect/>
          </a:stretch>
        </p:blipFill>
        <p:spPr>
          <a:xfrm>
            <a:off x="8802402" y="2231694"/>
            <a:ext cx="3389600" cy="2394611"/>
          </a:xfrm>
          <a:prstGeom prst="rect">
            <a:avLst/>
          </a:prstGeom>
          <a:ln w="12700">
            <a:miter lim="400000"/>
          </a:ln>
        </p:spPr>
      </p:pic>
      <p:sp>
        <p:nvSpPr>
          <p:cNvPr id="7" name="Rectangle 12">
            <a:extLst>
              <a:ext uri="{FF2B5EF4-FFF2-40B4-BE49-F238E27FC236}">
                <a16:creationId xmlns:a16="http://schemas.microsoft.com/office/drawing/2014/main" id="{FC8DE2D7-38CC-274C-A1CE-A0BB2C7ED376}"/>
              </a:ext>
            </a:extLst>
          </p:cNvPr>
          <p:cNvSpPr txBox="1"/>
          <p:nvPr/>
        </p:nvSpPr>
        <p:spPr>
          <a:xfrm>
            <a:off x="10740325" y="4136867"/>
            <a:ext cx="2010077" cy="2047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b="1">
                <a:latin typeface="Roboto"/>
                <a:ea typeface="Roboto"/>
                <a:cs typeface="Roboto"/>
                <a:sym typeface="Roboto"/>
              </a:defRPr>
            </a:pPr>
            <a:r>
              <a:t>Moodle:</a:t>
            </a:r>
          </a:p>
          <a:p>
            <a:pPr>
              <a:defRPr b="1">
                <a:latin typeface="Roboto"/>
                <a:ea typeface="Roboto"/>
                <a:cs typeface="Roboto"/>
                <a:sym typeface="Roboto"/>
              </a:defRPr>
            </a:pPr>
            <a:r>
              <a:t>M</a:t>
            </a:r>
            <a:r>
              <a:rPr b="0"/>
              <a:t>odular</a:t>
            </a:r>
          </a:p>
          <a:p>
            <a:pPr>
              <a:defRPr b="1">
                <a:latin typeface="Roboto"/>
                <a:ea typeface="Roboto"/>
                <a:cs typeface="Roboto"/>
                <a:sym typeface="Roboto"/>
              </a:defRPr>
            </a:pPr>
            <a:r>
              <a:t>O</a:t>
            </a:r>
            <a:r>
              <a:rPr b="0"/>
              <a:t>bject</a:t>
            </a:r>
          </a:p>
          <a:p>
            <a:pPr>
              <a:defRPr b="1">
                <a:latin typeface="Roboto"/>
                <a:ea typeface="Roboto"/>
                <a:cs typeface="Roboto"/>
                <a:sym typeface="Roboto"/>
              </a:defRPr>
            </a:pPr>
            <a:r>
              <a:t>O</a:t>
            </a:r>
            <a:r>
              <a:rPr b="0"/>
              <a:t>riented </a:t>
            </a:r>
          </a:p>
          <a:p>
            <a:pPr>
              <a:defRPr b="1">
                <a:latin typeface="Roboto"/>
                <a:ea typeface="Roboto"/>
                <a:cs typeface="Roboto"/>
                <a:sym typeface="Roboto"/>
              </a:defRPr>
            </a:pPr>
            <a:r>
              <a:t>D</a:t>
            </a:r>
            <a:r>
              <a:rPr b="0"/>
              <a:t>ynamic</a:t>
            </a:r>
          </a:p>
          <a:p>
            <a:pPr>
              <a:defRPr b="1">
                <a:latin typeface="Roboto"/>
                <a:ea typeface="Roboto"/>
                <a:cs typeface="Roboto"/>
                <a:sym typeface="Roboto"/>
              </a:defRPr>
            </a:pPr>
            <a:r>
              <a:t>L</a:t>
            </a:r>
            <a:r>
              <a:rPr b="0"/>
              <a:t>earning </a:t>
            </a:r>
          </a:p>
          <a:p>
            <a:pPr>
              <a:defRPr b="1">
                <a:latin typeface="Roboto"/>
                <a:ea typeface="Roboto"/>
                <a:cs typeface="Roboto"/>
                <a:sym typeface="Roboto"/>
              </a:defRPr>
            </a:pPr>
            <a:r>
              <a:t>E</a:t>
            </a:r>
            <a:r>
              <a:rPr b="0"/>
              <a:t>nvironment</a:t>
            </a:r>
          </a:p>
        </p:txBody>
      </p:sp>
      <p:sp>
        <p:nvSpPr>
          <p:cNvPr id="8" name="Rectangle 13">
            <a:extLst>
              <a:ext uri="{FF2B5EF4-FFF2-40B4-BE49-F238E27FC236}">
                <a16:creationId xmlns:a16="http://schemas.microsoft.com/office/drawing/2014/main" id="{C08A7D8B-9B73-8E4F-BFA3-014AFED6075A}"/>
              </a:ext>
            </a:extLst>
          </p:cNvPr>
          <p:cNvSpPr txBox="1"/>
          <p:nvPr/>
        </p:nvSpPr>
        <p:spPr>
          <a:xfrm>
            <a:off x="5811089" y="2356625"/>
            <a:ext cx="2512278" cy="650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b="1">
                <a:latin typeface="Roboto"/>
                <a:ea typeface="Roboto"/>
                <a:cs typeface="Roboto"/>
                <a:sym typeface="Roboto"/>
              </a:defRPr>
            </a:pPr>
            <a:r>
              <a:rPr dirty="0"/>
              <a:t>Learn anywhere, </a:t>
            </a:r>
          </a:p>
          <a:p>
            <a:pPr>
              <a:defRPr b="1">
                <a:latin typeface="Roboto"/>
                <a:ea typeface="Roboto"/>
                <a:cs typeface="Roboto"/>
                <a:sym typeface="Roboto"/>
              </a:defRPr>
            </a:pPr>
            <a:r>
              <a:rPr dirty="0"/>
              <a:t>anytime</a:t>
            </a:r>
          </a:p>
        </p:txBody>
      </p:sp>
      <p:pic>
        <p:nvPicPr>
          <p:cNvPr id="9" name="Graphic 14" descr="Graphic 14">
            <a:extLst>
              <a:ext uri="{FF2B5EF4-FFF2-40B4-BE49-F238E27FC236}">
                <a16:creationId xmlns:a16="http://schemas.microsoft.com/office/drawing/2014/main" id="{128D907D-60E2-D544-A78C-562BF318C0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45602" y="1807079"/>
            <a:ext cx="488110" cy="488112"/>
          </a:xfrm>
          <a:prstGeom prst="rect">
            <a:avLst/>
          </a:prstGeom>
          <a:ln w="12700">
            <a:miter lim="400000"/>
          </a:ln>
        </p:spPr>
      </p:pic>
      <p:sp>
        <p:nvSpPr>
          <p:cNvPr id="10" name="Rectangle 15">
            <a:extLst>
              <a:ext uri="{FF2B5EF4-FFF2-40B4-BE49-F238E27FC236}">
                <a16:creationId xmlns:a16="http://schemas.microsoft.com/office/drawing/2014/main" id="{98900E6D-E2A7-FB40-9837-94058CE03E06}"/>
              </a:ext>
            </a:extLst>
          </p:cNvPr>
          <p:cNvSpPr txBox="1"/>
          <p:nvPr/>
        </p:nvSpPr>
        <p:spPr>
          <a:xfrm>
            <a:off x="6279431" y="1914438"/>
            <a:ext cx="1544275"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latin typeface="Roboto"/>
                <a:ea typeface="Roboto"/>
                <a:cs typeface="Roboto"/>
                <a:sym typeface="Roboto"/>
              </a:defRPr>
            </a:lvl1pPr>
          </a:lstStyle>
          <a:p>
            <a:r>
              <a:rPr dirty="0"/>
              <a:t>Open Access</a:t>
            </a:r>
          </a:p>
        </p:txBody>
      </p:sp>
      <p:sp>
        <p:nvSpPr>
          <p:cNvPr id="11" name="TextBox 10">
            <a:extLst>
              <a:ext uri="{FF2B5EF4-FFF2-40B4-BE49-F238E27FC236}">
                <a16:creationId xmlns:a16="http://schemas.microsoft.com/office/drawing/2014/main" id="{D1A03330-D159-9D4B-8983-420D82BDDDDA}"/>
              </a:ext>
            </a:extLst>
          </p:cNvPr>
          <p:cNvSpPr txBox="1"/>
          <p:nvPr/>
        </p:nvSpPr>
        <p:spPr>
          <a:xfrm>
            <a:off x="5745602" y="794084"/>
            <a:ext cx="4252640"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BE" sz="2400" dirty="0">
                <a:solidFill>
                  <a:srgbClr val="000000"/>
                </a:solidFill>
                <a:sym typeface="Roboto"/>
              </a:rPr>
              <a:t>Building human capacity</a:t>
            </a:r>
            <a:br>
              <a:rPr lang="en-BE" sz="2400" dirty="0">
                <a:solidFill>
                  <a:srgbClr val="000000"/>
                </a:solidFill>
                <a:sym typeface="Roboto"/>
              </a:rPr>
            </a:b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0541211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8094073"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defTabSz="1300480" hangingPunct="0"/>
            <a:r>
              <a:rPr lang="en-US" sz="2400" b="1" dirty="0">
                <a:solidFill>
                  <a:srgbClr val="002060"/>
                </a:solidFill>
                <a:latin typeface="Arial" panose="020B0604020202020204" pitchFamily="34" charset="0"/>
                <a:cs typeface="Arial" panose="020B0604020202020204" pitchFamily="34" charset="0"/>
                <a:sym typeface="Roboto"/>
              </a:rPr>
              <a:t>OceanTeacher Global Academy:</a:t>
            </a:r>
          </a:p>
          <a:p>
            <a:pPr defTabSz="1300480" hangingPunct="0"/>
            <a:r>
              <a:rPr kumimoji="0" lang="en-US"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rPr>
              <a:t>Network of Regional and Specialized Training </a:t>
            </a:r>
            <a:r>
              <a:rPr kumimoji="0" lang="en-US" sz="2400" b="1" i="0" u="none" strike="noStrike" cap="none" spc="0" normalizeH="0" baseline="0" dirty="0" err="1">
                <a:ln>
                  <a:noFill/>
                </a:ln>
                <a:solidFill>
                  <a:srgbClr val="41B7C8"/>
                </a:solidFill>
                <a:effectLst/>
                <a:uFillTx/>
                <a:latin typeface="Arial" panose="020B0604020202020204" pitchFamily="34" charset="0"/>
                <a:cs typeface="Arial" panose="020B0604020202020204" pitchFamily="34" charset="0"/>
                <a:sym typeface="Roboto"/>
              </a:rPr>
              <a:t>Centres</a:t>
            </a:r>
            <a:r>
              <a:rPr kumimoji="0" lang="en-US"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rPr>
              <a:t> </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pic>
        <p:nvPicPr>
          <p:cNvPr id="3" name="Picture 6" descr="Picture 6">
            <a:extLst>
              <a:ext uri="{FF2B5EF4-FFF2-40B4-BE49-F238E27FC236}">
                <a16:creationId xmlns:a16="http://schemas.microsoft.com/office/drawing/2014/main" id="{8A951FC0-5742-7044-90B1-1C2E023E6CB1}"/>
              </a:ext>
            </a:extLst>
          </p:cNvPr>
          <p:cNvPicPr>
            <a:picLocks noChangeAspect="1"/>
          </p:cNvPicPr>
          <p:nvPr/>
        </p:nvPicPr>
        <p:blipFill>
          <a:blip r:embed="rId3"/>
          <a:stretch>
            <a:fillRect/>
          </a:stretch>
        </p:blipFill>
        <p:spPr>
          <a:xfrm>
            <a:off x="496985" y="1504742"/>
            <a:ext cx="9390619" cy="4391536"/>
          </a:xfrm>
          <a:prstGeom prst="rect">
            <a:avLst/>
          </a:prstGeom>
          <a:ln w="12700">
            <a:miter lim="400000"/>
          </a:ln>
        </p:spPr>
      </p:pic>
      <p:pic>
        <p:nvPicPr>
          <p:cNvPr id="4" name="Content Placeholder 6" descr="Content Placeholder 6">
            <a:extLst>
              <a:ext uri="{FF2B5EF4-FFF2-40B4-BE49-F238E27FC236}">
                <a16:creationId xmlns:a16="http://schemas.microsoft.com/office/drawing/2014/main" id="{789FF547-2082-DE48-9735-07ED086BB6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8400" y="5123238"/>
            <a:ext cx="2172114" cy="941253"/>
          </a:xfrm>
          <a:prstGeom prst="rect">
            <a:avLst/>
          </a:prstGeom>
          <a:ln w="12700">
            <a:miter lim="400000"/>
          </a:ln>
        </p:spPr>
      </p:pic>
    </p:spTree>
    <p:extLst>
      <p:ext uri="{BB962C8B-B14F-4D97-AF65-F5344CB8AC3E}">
        <p14:creationId xmlns:p14="http://schemas.microsoft.com/office/powerpoint/2010/main" val="268579320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07D85D-A867-B498-42CE-C9DD78C964CD}"/>
              </a:ext>
            </a:extLst>
          </p:cNvPr>
          <p:cNvSpPr txBox="1"/>
          <p:nvPr/>
        </p:nvSpPr>
        <p:spPr>
          <a:xfrm>
            <a:off x="391570" y="380508"/>
            <a:ext cx="5252911" cy="623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BE" sz="3200" dirty="0">
                <a:solidFill>
                  <a:srgbClr val="000000"/>
                </a:solidFill>
                <a:sym typeface="Roboto"/>
              </a:rPr>
              <a:t>2023: launch of Ocean CD-Hub</a:t>
            </a:r>
            <a:endParaRPr kumimoji="0" lang="en-BE" sz="3200" b="0" i="0" u="none" strike="noStrike" cap="none" spc="0" normalizeH="0" baseline="0" dirty="0">
              <a:ln>
                <a:noFill/>
              </a:ln>
              <a:solidFill>
                <a:srgbClr val="000000"/>
              </a:solidFill>
              <a:effectLst/>
              <a:uFillTx/>
              <a:latin typeface="+mn-lt"/>
              <a:ea typeface="+mn-ea"/>
              <a:cs typeface="+mn-cs"/>
              <a:sym typeface="Roboto"/>
            </a:endParaRPr>
          </a:p>
        </p:txBody>
      </p:sp>
      <p:pic>
        <p:nvPicPr>
          <p:cNvPr id="3" name="Picture 2" descr="Table&#10;&#10;Description automatically generated">
            <a:extLst>
              <a:ext uri="{FF2B5EF4-FFF2-40B4-BE49-F238E27FC236}">
                <a16:creationId xmlns:a16="http://schemas.microsoft.com/office/drawing/2014/main" id="{61F4146F-69D2-E5C6-A037-221144AE64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569" y="1408670"/>
            <a:ext cx="6849489" cy="4537101"/>
          </a:xfrm>
          <a:prstGeom prst="rect">
            <a:avLst/>
          </a:prstGeom>
        </p:spPr>
      </p:pic>
      <p:sp>
        <p:nvSpPr>
          <p:cNvPr id="5" name="TextBox 4">
            <a:extLst>
              <a:ext uri="{FF2B5EF4-FFF2-40B4-BE49-F238E27FC236}">
                <a16:creationId xmlns:a16="http://schemas.microsoft.com/office/drawing/2014/main" id="{B33CC5EF-D0E4-1ABC-5ED5-0CF3C9752187}"/>
              </a:ext>
            </a:extLst>
          </p:cNvPr>
          <p:cNvSpPr txBox="1"/>
          <p:nvPr/>
        </p:nvSpPr>
        <p:spPr>
          <a:xfrm>
            <a:off x="7562335" y="1791730"/>
            <a:ext cx="4213654" cy="3639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marR="0" indent="-342900" algn="l" defTabSz="1300480" rtl="0" fontAlgn="auto" latinLnBrk="0" hangingPunct="0">
              <a:lnSpc>
                <a:spcPct val="100000"/>
              </a:lnSpc>
              <a:spcBef>
                <a:spcPts val="0"/>
              </a:spcBef>
              <a:spcAft>
                <a:spcPts val="1200"/>
              </a:spcAft>
              <a:buClrTx/>
              <a:buSzTx/>
              <a:buFont typeface="Arial" panose="020B0604020202020204" pitchFamily="34" charset="0"/>
              <a:buChar char="•"/>
              <a:tabLst/>
            </a:pPr>
            <a:r>
              <a:rPr kumimoji="0" lang="en-BE" sz="2000" b="0" i="0" u="none" strike="noStrike" cap="none" spc="0" normalizeH="0" baseline="0" dirty="0">
                <a:ln>
                  <a:noFill/>
                </a:ln>
                <a:solidFill>
                  <a:srgbClr val="000000"/>
                </a:solidFill>
                <a:effectLst/>
                <a:uFillTx/>
                <a:latin typeface="+mn-lt"/>
                <a:ea typeface="+mn-ea"/>
                <a:cs typeface="+mn-cs"/>
                <a:sym typeface="Roboto"/>
              </a:rPr>
              <a:t>Database of CD opportunities provided by Member States and organizations (UN, non-UN)</a:t>
            </a:r>
          </a:p>
          <a:p>
            <a:pPr marL="342900" marR="0" indent="-342900" algn="l" defTabSz="1300480" rtl="0" fontAlgn="auto" latinLnBrk="0" hangingPunct="0">
              <a:lnSpc>
                <a:spcPct val="100000"/>
              </a:lnSpc>
              <a:spcBef>
                <a:spcPts val="0"/>
              </a:spcBef>
              <a:spcAft>
                <a:spcPts val="1200"/>
              </a:spcAft>
              <a:buClrTx/>
              <a:buSzTx/>
              <a:buFont typeface="Arial" panose="020B0604020202020204" pitchFamily="34" charset="0"/>
              <a:buChar char="•"/>
              <a:tabLst/>
            </a:pPr>
            <a:r>
              <a:rPr lang="en-BE" sz="2000" dirty="0">
                <a:solidFill>
                  <a:srgbClr val="000000"/>
                </a:solidFill>
                <a:sym typeface="Roboto"/>
              </a:rPr>
              <a:t>Startup set of 416 records</a:t>
            </a:r>
          </a:p>
          <a:p>
            <a:pPr marL="342900" marR="0" indent="-342900" algn="l" defTabSz="1300480" rtl="0" fontAlgn="auto" latinLnBrk="0" hangingPunct="0">
              <a:lnSpc>
                <a:spcPct val="100000"/>
              </a:lnSpc>
              <a:spcBef>
                <a:spcPts val="0"/>
              </a:spcBef>
              <a:spcAft>
                <a:spcPts val="1200"/>
              </a:spcAft>
              <a:buClrTx/>
              <a:buSzTx/>
              <a:buFont typeface="Arial" panose="020B0604020202020204" pitchFamily="34" charset="0"/>
              <a:buChar char="•"/>
              <a:tabLst/>
            </a:pPr>
            <a:r>
              <a:rPr kumimoji="0" lang="en-BE" sz="2000" b="0" i="0" u="none" strike="noStrike" cap="none" spc="0" normalizeH="0" baseline="0" dirty="0">
                <a:ln>
                  <a:noFill/>
                </a:ln>
                <a:solidFill>
                  <a:srgbClr val="000000"/>
                </a:solidFill>
                <a:effectLst/>
                <a:uFillTx/>
                <a:latin typeface="+mn-lt"/>
                <a:ea typeface="+mn-ea"/>
                <a:cs typeface="+mn-cs"/>
                <a:sym typeface="Roboto"/>
              </a:rPr>
              <a:t>Call for more entries to MS and organizations planned</a:t>
            </a:r>
          </a:p>
          <a:p>
            <a:pPr marL="342900" marR="0" indent="-342900" algn="l" defTabSz="1300480" rtl="0" fontAlgn="auto" latinLnBrk="0" hangingPunct="0">
              <a:lnSpc>
                <a:spcPct val="100000"/>
              </a:lnSpc>
              <a:spcBef>
                <a:spcPts val="0"/>
              </a:spcBef>
              <a:spcAft>
                <a:spcPts val="1200"/>
              </a:spcAft>
              <a:buClrTx/>
              <a:buSzTx/>
              <a:buFont typeface="Arial" panose="020B0604020202020204" pitchFamily="34" charset="0"/>
              <a:buChar char="•"/>
              <a:tabLst/>
            </a:pPr>
            <a:r>
              <a:rPr lang="en-BE" sz="2000" dirty="0">
                <a:solidFill>
                  <a:srgbClr val="000000"/>
                </a:solidFill>
                <a:sym typeface="Roboto"/>
              </a:rPr>
              <a:t>Complementary service to ODISCat </a:t>
            </a:r>
            <a:r>
              <a:rPr lang="en-BE" sz="1400" dirty="0">
                <a:solidFill>
                  <a:srgbClr val="000000"/>
                </a:solidFill>
                <a:sym typeface="Roboto"/>
              </a:rPr>
              <a:t>(</a:t>
            </a:r>
            <a:r>
              <a:rPr lang="en-GB" sz="1400" dirty="0">
                <a:solidFill>
                  <a:srgbClr val="000000"/>
                </a:solidFill>
                <a:sym typeface="Roboto"/>
              </a:rPr>
              <a:t>ocean related web-based sources/systems of data and information as well as products and services)</a:t>
            </a:r>
            <a:endParaRPr kumimoji="0" lang="en-BE" sz="2000" b="0" i="0" u="none" strike="noStrike" cap="none" spc="0" normalizeH="0" baseline="0" dirty="0">
              <a:ln>
                <a:noFill/>
              </a:ln>
              <a:solidFill>
                <a:srgbClr val="000000"/>
              </a:solidFill>
              <a:effectLst/>
              <a:uFillTx/>
              <a:latin typeface="+mn-lt"/>
              <a:ea typeface="+mn-ea"/>
              <a:cs typeface="+mn-cs"/>
              <a:sym typeface="Roboto"/>
            </a:endParaRPr>
          </a:p>
        </p:txBody>
      </p:sp>
      <p:sp>
        <p:nvSpPr>
          <p:cNvPr id="2" name="TextBox 1">
            <a:extLst>
              <a:ext uri="{FF2B5EF4-FFF2-40B4-BE49-F238E27FC236}">
                <a16:creationId xmlns:a16="http://schemas.microsoft.com/office/drawing/2014/main" id="{4FF146EB-4B68-48C4-7A20-48B0AB175A80}"/>
              </a:ext>
            </a:extLst>
          </p:cNvPr>
          <p:cNvSpPr txBox="1"/>
          <p:nvPr/>
        </p:nvSpPr>
        <p:spPr>
          <a:xfrm>
            <a:off x="6705600" y="512618"/>
            <a:ext cx="3186545"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Roboto"/>
                <a:hlinkClick r:id="rId3"/>
              </a:rPr>
              <a:t>https://oceancd.org</a:t>
            </a:r>
            <a:r>
              <a:rPr kumimoji="0" lang="en-GB" sz="2400" b="0" i="0" u="none" strike="noStrike" cap="none" spc="0" normalizeH="0" baseline="0" dirty="0">
                <a:ln>
                  <a:noFill/>
                </a:ln>
                <a:solidFill>
                  <a:srgbClr val="000000"/>
                </a:solidFill>
                <a:effectLst/>
                <a:uFillTx/>
                <a:latin typeface="+mn-lt"/>
                <a:ea typeface="+mn-ea"/>
                <a:cs typeface="+mn-cs"/>
                <a:sym typeface="Roboto"/>
              </a:rPr>
              <a:t> </a:t>
            </a: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8065471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A09484-83A4-E55C-5105-F62D61707411}"/>
              </a:ext>
            </a:extLst>
          </p:cNvPr>
          <p:cNvSpPr txBox="1"/>
          <p:nvPr/>
        </p:nvSpPr>
        <p:spPr>
          <a:xfrm>
            <a:off x="2977116" y="2615609"/>
            <a:ext cx="6103089" cy="923330"/>
          </a:xfrm>
          <a:prstGeom prst="rect">
            <a:avLst/>
          </a:prstGeom>
          <a:noFill/>
        </p:spPr>
        <p:txBody>
          <a:bodyPr wrap="square" rtlCol="0">
            <a:spAutoFit/>
          </a:bodyPr>
          <a:lstStyle/>
          <a:p>
            <a:r>
              <a:rPr lang="en-BE" sz="5400" dirty="0"/>
              <a:t>Thank you</a:t>
            </a:r>
          </a:p>
        </p:txBody>
      </p:sp>
    </p:spTree>
    <p:extLst>
      <p:ext uri="{BB962C8B-B14F-4D97-AF65-F5344CB8AC3E}">
        <p14:creationId xmlns:p14="http://schemas.microsoft.com/office/powerpoint/2010/main" val="25084169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E564E-4DAA-E374-BFAF-D494297B8546}"/>
              </a:ext>
            </a:extLst>
          </p:cNvPr>
          <p:cNvSpPr txBox="1"/>
          <p:nvPr/>
        </p:nvSpPr>
        <p:spPr>
          <a:xfrm>
            <a:off x="333829" y="232229"/>
            <a:ext cx="10798628" cy="707886"/>
          </a:xfrm>
          <a:prstGeom prst="rect">
            <a:avLst/>
          </a:prstGeom>
          <a:noFill/>
        </p:spPr>
        <p:txBody>
          <a:bodyPr wrap="square" rtlCol="0">
            <a:spAutoFit/>
          </a:bodyPr>
          <a:lstStyle/>
          <a:p>
            <a:r>
              <a:rPr lang="en-BE" sz="4000" dirty="0">
                <a:solidFill>
                  <a:srgbClr val="0070C0"/>
                </a:solidFill>
              </a:rPr>
              <a:t>Opportunities for cooperation 2023-…</a:t>
            </a:r>
          </a:p>
        </p:txBody>
      </p:sp>
      <p:sp>
        <p:nvSpPr>
          <p:cNvPr id="4" name="TextBox 3">
            <a:extLst>
              <a:ext uri="{FF2B5EF4-FFF2-40B4-BE49-F238E27FC236}">
                <a16:creationId xmlns:a16="http://schemas.microsoft.com/office/drawing/2014/main" id="{AEED7141-C4C0-6543-5948-5DF0DFD640A6}"/>
              </a:ext>
            </a:extLst>
          </p:cNvPr>
          <p:cNvSpPr txBox="1"/>
          <p:nvPr/>
        </p:nvSpPr>
        <p:spPr>
          <a:xfrm>
            <a:off x="687994" y="1158949"/>
            <a:ext cx="10090297" cy="4031873"/>
          </a:xfrm>
          <a:prstGeom prst="rect">
            <a:avLst/>
          </a:prstGeom>
          <a:noFill/>
        </p:spPr>
        <p:txBody>
          <a:bodyPr wrap="square" rtlCol="0">
            <a:spAutoFit/>
          </a:bodyPr>
          <a:lstStyle/>
          <a:p>
            <a:pPr marL="342900" indent="-342900">
              <a:buFont typeface="+mj-lt"/>
              <a:buAutoNum type="arabicPeriod"/>
            </a:pPr>
            <a:r>
              <a:rPr lang="en-BE" sz="3200" dirty="0"/>
              <a:t>Data sourcing and data sharing: </a:t>
            </a:r>
            <a:r>
              <a:rPr lang="en-BE" sz="3200" dirty="0">
                <a:solidFill>
                  <a:srgbClr val="FF0000"/>
                </a:solidFill>
              </a:rPr>
              <a:t>ODIS, OIH, ODISCat</a:t>
            </a:r>
          </a:p>
          <a:p>
            <a:pPr marL="342900" indent="-342900">
              <a:buFont typeface="+mj-lt"/>
              <a:buAutoNum type="arabicPeriod"/>
            </a:pPr>
            <a:r>
              <a:rPr lang="en-BE" sz="3200" dirty="0"/>
              <a:t>Sharing IODE network as </a:t>
            </a:r>
            <a:r>
              <a:rPr lang="en-BE" sz="3200" dirty="0">
                <a:solidFill>
                  <a:srgbClr val="FF0000"/>
                </a:solidFill>
              </a:rPr>
              <a:t>NODC or ADU</a:t>
            </a:r>
          </a:p>
          <a:p>
            <a:pPr marL="342900" indent="-342900">
              <a:buFont typeface="+mj-lt"/>
              <a:buAutoNum type="arabicPeriod"/>
            </a:pPr>
            <a:r>
              <a:rPr lang="en-BE" sz="3200" dirty="0"/>
              <a:t>Joining </a:t>
            </a:r>
            <a:r>
              <a:rPr lang="en-BE" sz="3200" dirty="0">
                <a:solidFill>
                  <a:srgbClr val="FF0000"/>
                </a:solidFill>
              </a:rPr>
              <a:t>ODIS</a:t>
            </a:r>
            <a:r>
              <a:rPr lang="en-BE" sz="3200" dirty="0"/>
              <a:t> as data provider or data user</a:t>
            </a:r>
          </a:p>
          <a:p>
            <a:pPr marL="342900" indent="-342900">
              <a:buFont typeface="+mj-lt"/>
              <a:buAutoNum type="arabicPeriod"/>
            </a:pPr>
            <a:r>
              <a:rPr lang="en-BE" sz="3200" dirty="0"/>
              <a:t>Benefiting from </a:t>
            </a:r>
            <a:r>
              <a:rPr lang="en-BE" sz="3200" dirty="0">
                <a:solidFill>
                  <a:srgbClr val="FF0000"/>
                </a:solidFill>
              </a:rPr>
              <a:t>OTGA for training and education</a:t>
            </a:r>
            <a:r>
              <a:rPr lang="en-BE" sz="3200" dirty="0"/>
              <a:t>: </a:t>
            </a:r>
          </a:p>
          <a:p>
            <a:pPr marL="800100" lvl="1" indent="-342900">
              <a:buFont typeface="+mj-lt"/>
              <a:buAutoNum type="alphaLcPeriod"/>
            </a:pPr>
            <a:r>
              <a:rPr lang="en-BE" sz="3200" dirty="0"/>
              <a:t>create/share courses,</a:t>
            </a:r>
          </a:p>
          <a:p>
            <a:pPr marL="800100" lvl="1" indent="-342900">
              <a:buFont typeface="+mj-lt"/>
              <a:buAutoNum type="alphaLcPeriod"/>
            </a:pPr>
            <a:r>
              <a:rPr lang="en-BE" sz="3200" dirty="0"/>
              <a:t>use platform for training as user or provider, </a:t>
            </a:r>
          </a:p>
          <a:p>
            <a:pPr marL="800100" lvl="1" indent="-342900">
              <a:buFont typeface="+mj-lt"/>
              <a:buAutoNum type="alphaLcPeriod"/>
            </a:pPr>
            <a:r>
              <a:rPr lang="en-BE" sz="3200" dirty="0"/>
              <a:t>establish RTC or STC</a:t>
            </a:r>
          </a:p>
          <a:p>
            <a:pPr marL="342900" indent="-342900">
              <a:buFont typeface="+mj-lt"/>
              <a:buAutoNum type="arabicPeriod"/>
            </a:pPr>
            <a:r>
              <a:rPr lang="en-BE" sz="3200" dirty="0"/>
              <a:t>Promote your CD activities through the </a:t>
            </a:r>
            <a:r>
              <a:rPr lang="en-BE" sz="3200" dirty="0">
                <a:solidFill>
                  <a:srgbClr val="FF0000"/>
                </a:solidFill>
              </a:rPr>
              <a:t>Ocean CD-Hub</a:t>
            </a:r>
          </a:p>
        </p:txBody>
      </p:sp>
    </p:spTree>
    <p:extLst>
      <p:ext uri="{BB962C8B-B14F-4D97-AF65-F5344CB8AC3E}">
        <p14:creationId xmlns:p14="http://schemas.microsoft.com/office/powerpoint/2010/main" val="24671655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solidFill>
                  <a:srgbClr val="004F81"/>
                </a:solidFill>
                <a:latin typeface="+mn-lt"/>
                <a:ea typeface="+mn-ea"/>
                <a:cs typeface="+mn-cs"/>
              </a:rPr>
              <a:t>International Ocean Data Conference 2022 &amp; 2023 </a:t>
            </a:r>
          </a:p>
        </p:txBody>
      </p:sp>
      <p:sp>
        <p:nvSpPr>
          <p:cNvPr id="3" name="Content Placeholder 2"/>
          <p:cNvSpPr>
            <a:spLocks noGrp="1"/>
          </p:cNvSpPr>
          <p:nvPr>
            <p:ph idx="1"/>
          </p:nvPr>
        </p:nvSpPr>
        <p:spPr/>
        <p:txBody>
          <a:bodyPr>
            <a:normAutofit fontScale="77500" lnSpcReduction="20000"/>
          </a:bodyPr>
          <a:lstStyle/>
          <a:p>
            <a:r>
              <a:rPr lang="en-GB" sz="3600" b="1" i="0" u="none" strike="noStrike" dirty="0">
                <a:solidFill>
                  <a:srgbClr val="757575"/>
                </a:solidFill>
                <a:effectLst/>
                <a:latin typeface="-apple-system"/>
              </a:rPr>
              <a:t>expected outcome:</a:t>
            </a:r>
            <a:r>
              <a:rPr lang="en-GB" sz="3600" b="0" i="0" u="none" strike="noStrike" dirty="0">
                <a:solidFill>
                  <a:srgbClr val="757575"/>
                </a:solidFill>
                <a:effectLst/>
                <a:latin typeface="-apple-system"/>
              </a:rPr>
              <a:t> guidance for the international ocean data and information community aimed at realizing the implementation of the ocean data and information “global </a:t>
            </a:r>
            <a:r>
              <a:rPr lang="en-GB" sz="3600" b="0" i="0" u="none" strike="noStrike" dirty="0" err="1">
                <a:solidFill>
                  <a:srgbClr val="757575"/>
                </a:solidFill>
                <a:effectLst/>
                <a:latin typeface="-apple-system"/>
              </a:rPr>
              <a:t>commons”by</a:t>
            </a:r>
            <a:r>
              <a:rPr lang="en-GB" sz="3600" b="0" i="0" u="none" strike="noStrike" dirty="0">
                <a:solidFill>
                  <a:srgbClr val="757575"/>
                </a:solidFill>
                <a:effectLst/>
                <a:latin typeface="-apple-system"/>
              </a:rPr>
              <a:t> 2030.</a:t>
            </a:r>
          </a:p>
          <a:p>
            <a:endParaRPr lang="en-GB" sz="3500" dirty="0"/>
          </a:p>
          <a:p>
            <a:r>
              <a:rPr lang="en-GB" sz="3500" dirty="0"/>
              <a:t>2022</a:t>
            </a:r>
            <a:r>
              <a:rPr lang="en-GB" dirty="0"/>
              <a:t>: Sopot, Poland, 14-16 February 2022 (hybrid event)</a:t>
            </a:r>
          </a:p>
          <a:p>
            <a:pPr>
              <a:buFontTx/>
              <a:buChar char="-"/>
            </a:pPr>
            <a:r>
              <a:rPr lang="en-GB" dirty="0"/>
              <a:t>hybrid event and was attended by over 200 online and 60 on-site participants</a:t>
            </a:r>
          </a:p>
          <a:p>
            <a:pPr>
              <a:buFontTx/>
              <a:buChar char="-"/>
            </a:pPr>
            <a:r>
              <a:rPr lang="en-GB" dirty="0"/>
              <a:t>organized jointly by the Government of Poland, the IODE Programme of the IOC and the Decade Coordination Unit</a:t>
            </a:r>
          </a:p>
          <a:p>
            <a:pPr>
              <a:buFontTx/>
              <a:buChar char="-"/>
            </a:pPr>
            <a:endParaRPr lang="en-GB" dirty="0"/>
          </a:p>
          <a:p>
            <a:pPr>
              <a:buFontTx/>
              <a:buChar char="-"/>
            </a:pPr>
            <a:r>
              <a:rPr lang="en-GB" sz="3500" dirty="0"/>
              <a:t>2023</a:t>
            </a:r>
            <a:r>
              <a:rPr lang="en-GB" dirty="0"/>
              <a:t>: Paris, France, 20-21 March 2023 (hybrid event)</a:t>
            </a:r>
          </a:p>
          <a:p>
            <a:pPr lvl="1">
              <a:buFontTx/>
              <a:buChar char="-"/>
            </a:pPr>
            <a:r>
              <a:rPr lang="en-GB" dirty="0"/>
              <a:t>Expected: 200 onsite, 120 online</a:t>
            </a:r>
          </a:p>
          <a:p>
            <a:pPr marL="0" indent="0">
              <a:buNone/>
            </a:pPr>
            <a:endParaRPr lang="en-GB" dirty="0">
              <a:solidFill>
                <a:srgbClr val="02365A"/>
              </a:solidFill>
            </a:endParaRPr>
          </a:p>
          <a:p>
            <a:pPr marL="0" indent="0">
              <a:buNone/>
            </a:pPr>
            <a:endParaRPr lang="en-US" dirty="0">
              <a:solidFill>
                <a:srgbClr val="02365A"/>
              </a:solidFill>
            </a:endParaRPr>
          </a:p>
        </p:txBody>
      </p:sp>
      <p:sp>
        <p:nvSpPr>
          <p:cNvPr id="4" name="Номер слайда 3"/>
          <p:cNvSpPr>
            <a:spLocks noGrp="1"/>
          </p:cNvSpPr>
          <p:nvPr>
            <p:ph type="sldNum" sz="quarter" idx="12"/>
          </p:nvPr>
        </p:nvSpPr>
        <p:spPr/>
        <p:txBody>
          <a:bodyPr/>
          <a:lstStyle/>
          <a:p>
            <a:fld id="{D4D01836-85A8-8746-96F2-64D3B81ACAAA}" type="slidenum">
              <a:rPr lang="en-US" smtClean="0"/>
              <a:t>2</a:t>
            </a:fld>
            <a:endParaRPr lang="en-US"/>
          </a:p>
        </p:txBody>
      </p:sp>
    </p:spTree>
    <p:extLst>
      <p:ext uri="{BB962C8B-B14F-4D97-AF65-F5344CB8AC3E}">
        <p14:creationId xmlns:p14="http://schemas.microsoft.com/office/powerpoint/2010/main" val="641277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284" y="365125"/>
            <a:ext cx="11130516" cy="1325563"/>
          </a:xfrm>
        </p:spPr>
        <p:txBody>
          <a:bodyPr>
            <a:noAutofit/>
          </a:bodyPr>
          <a:lstStyle/>
          <a:p>
            <a:pPr algn="ctr"/>
            <a:r>
              <a:rPr lang="en-US" dirty="0">
                <a:solidFill>
                  <a:srgbClr val="004F81"/>
                </a:solidFill>
                <a:latin typeface="+mn-lt"/>
                <a:ea typeface="+mn-ea"/>
                <a:cs typeface="+mn-cs"/>
              </a:rPr>
              <a:t>2021-2023: Revision of IOC Manuals and Guides</a:t>
            </a:r>
            <a:endParaRPr lang="ru-RU" dirty="0">
              <a:solidFill>
                <a:srgbClr val="004F81"/>
              </a:solidFill>
              <a:latin typeface="+mn-lt"/>
              <a:ea typeface="+mn-ea"/>
              <a:cs typeface="+mn-cs"/>
            </a:endParaRPr>
          </a:p>
        </p:txBody>
      </p:sp>
      <p:sp>
        <p:nvSpPr>
          <p:cNvPr id="3" name="Объект 2"/>
          <p:cNvSpPr>
            <a:spLocks noGrp="1"/>
          </p:cNvSpPr>
          <p:nvPr>
            <p:ph idx="1"/>
          </p:nvPr>
        </p:nvSpPr>
        <p:spPr>
          <a:xfrm>
            <a:off x="838200" y="1425039"/>
            <a:ext cx="10515600" cy="5106390"/>
          </a:xfrm>
        </p:spPr>
        <p:txBody>
          <a:bodyPr>
            <a:normAutofit/>
          </a:bodyPr>
          <a:lstStyle/>
          <a:p>
            <a:pPr marL="0" indent="0">
              <a:buNone/>
            </a:pPr>
            <a:endParaRPr lang="en-GB" dirty="0"/>
          </a:p>
          <a:p>
            <a:pPr>
              <a:buFont typeface="Wingdings" panose="05000000000000000000" pitchFamily="2" charset="2"/>
              <a:buChar char="q"/>
            </a:pPr>
            <a:r>
              <a:rPr lang="en-US" dirty="0"/>
              <a:t>No. 5  - Guide for Establishing an IODE National Oceanographic Data Centre, IODE Associate Data Unit or IODE Associate Information Unit (3rd revised edition)</a:t>
            </a:r>
          </a:p>
          <a:p>
            <a:pPr>
              <a:buFont typeface="Wingdings" panose="05000000000000000000" pitchFamily="2" charset="2"/>
              <a:buChar char="q"/>
            </a:pPr>
            <a:r>
              <a:rPr lang="en-US" dirty="0"/>
              <a:t> No. 67 - IODE Quality Management Framework for National Oceanographic Data </a:t>
            </a:r>
            <a:r>
              <a:rPr lang="en-US" dirty="0" err="1"/>
              <a:t>Centres</a:t>
            </a:r>
            <a:r>
              <a:rPr lang="en-US" dirty="0"/>
              <a:t> and Associate Data Units (Revised edition)</a:t>
            </a:r>
          </a:p>
          <a:p>
            <a:pPr>
              <a:buFont typeface="Wingdings" panose="05000000000000000000" pitchFamily="2" charset="2"/>
              <a:buChar char="q"/>
            </a:pPr>
            <a:r>
              <a:rPr lang="en-US" dirty="0"/>
              <a:t> No. 73 - Guidelines for a Data Management Plan</a:t>
            </a:r>
            <a:endParaRPr lang="ru-RU" dirty="0"/>
          </a:p>
        </p:txBody>
      </p:sp>
      <p:sp>
        <p:nvSpPr>
          <p:cNvPr id="4" name="Номер слайда 3"/>
          <p:cNvSpPr>
            <a:spLocks noGrp="1"/>
          </p:cNvSpPr>
          <p:nvPr>
            <p:ph type="sldNum" sz="quarter" idx="12"/>
          </p:nvPr>
        </p:nvSpPr>
        <p:spPr/>
        <p:txBody>
          <a:bodyPr/>
          <a:lstStyle/>
          <a:p>
            <a:fld id="{D4D01836-85A8-8746-96F2-64D3B81ACAAA}" type="slidenum">
              <a:rPr lang="en-US" smtClean="0"/>
              <a:t>3</a:t>
            </a:fld>
            <a:endParaRPr lang="en-US"/>
          </a:p>
        </p:txBody>
      </p:sp>
    </p:spTree>
    <p:extLst>
      <p:ext uri="{BB962C8B-B14F-4D97-AF65-F5344CB8AC3E}">
        <p14:creationId xmlns:p14="http://schemas.microsoft.com/office/powerpoint/2010/main" val="95815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5200" dirty="0">
                <a:solidFill>
                  <a:srgbClr val="004F81"/>
                </a:solidFill>
                <a:latin typeface="+mn-lt"/>
                <a:ea typeface="+mn-ea"/>
                <a:cs typeface="+mn-cs"/>
              </a:rPr>
              <a:t>Outcome of IOC-31 (2021)</a:t>
            </a:r>
            <a:endParaRPr lang="ru-RU" sz="5200" dirty="0">
              <a:solidFill>
                <a:srgbClr val="004F81"/>
              </a:solidFill>
              <a:latin typeface="+mn-lt"/>
              <a:ea typeface="+mn-ea"/>
              <a:cs typeface="+mn-cs"/>
            </a:endParaRPr>
          </a:p>
        </p:txBody>
      </p:sp>
      <p:sp>
        <p:nvSpPr>
          <p:cNvPr id="3" name="Объект 2"/>
          <p:cNvSpPr>
            <a:spLocks noGrp="1"/>
          </p:cNvSpPr>
          <p:nvPr>
            <p:ph idx="1"/>
          </p:nvPr>
        </p:nvSpPr>
        <p:spPr>
          <a:xfrm>
            <a:off x="838200" y="1425039"/>
            <a:ext cx="10515600" cy="5106390"/>
          </a:xfrm>
        </p:spPr>
        <p:txBody>
          <a:bodyPr>
            <a:normAutofit/>
          </a:bodyPr>
          <a:lstStyle/>
          <a:p>
            <a:pPr marL="0" indent="0">
              <a:buNone/>
            </a:pPr>
            <a:endParaRPr lang="en-GB" dirty="0"/>
          </a:p>
          <a:p>
            <a:pPr marL="0" indent="0">
              <a:buNone/>
            </a:pPr>
            <a:r>
              <a:rPr lang="en-GB" dirty="0"/>
              <a:t>The Assembly adopted Decision A-31/3.4.2 (International Oceanographic Data and Information Exchange. 26th Session of IODE, 20–23 April 2021:  </a:t>
            </a:r>
          </a:p>
          <a:p>
            <a:pPr>
              <a:buFontTx/>
              <a:buChar char="-"/>
            </a:pPr>
            <a:r>
              <a:rPr lang="en-GB" dirty="0"/>
              <a:t>Establishment of the </a:t>
            </a:r>
          </a:p>
          <a:p>
            <a:pPr marL="0" indent="0">
              <a:buNone/>
            </a:pPr>
            <a:br>
              <a:rPr lang="en-GB" dirty="0"/>
            </a:br>
            <a:r>
              <a:rPr lang="en-GB" dirty="0">
                <a:solidFill>
                  <a:srgbClr val="FF0000"/>
                </a:solidFill>
              </a:rPr>
              <a:t>IOC Ocean Data and Information System Project (ODIS)</a:t>
            </a:r>
          </a:p>
          <a:p>
            <a:pPr marL="0" indent="0">
              <a:buNone/>
            </a:pPr>
            <a:r>
              <a:rPr lang="en-GB" dirty="0">
                <a:solidFill>
                  <a:srgbClr val="FF0000"/>
                </a:solidFill>
              </a:rPr>
              <a:t>ODIS Regional implementation and proof of concept: Ocean </a:t>
            </a:r>
            <a:r>
              <a:rPr lang="en-GB" dirty="0" err="1">
                <a:solidFill>
                  <a:srgbClr val="FF0000"/>
                </a:solidFill>
              </a:rPr>
              <a:t>InfoHub</a:t>
            </a:r>
            <a:endParaRPr lang="en-GB" dirty="0"/>
          </a:p>
          <a:p>
            <a:endParaRPr lang="ru-RU" dirty="0"/>
          </a:p>
        </p:txBody>
      </p:sp>
      <p:sp>
        <p:nvSpPr>
          <p:cNvPr id="4" name="Номер слайда 3"/>
          <p:cNvSpPr>
            <a:spLocks noGrp="1"/>
          </p:cNvSpPr>
          <p:nvPr>
            <p:ph type="sldNum" sz="quarter" idx="12"/>
          </p:nvPr>
        </p:nvSpPr>
        <p:spPr/>
        <p:txBody>
          <a:bodyPr/>
          <a:lstStyle/>
          <a:p>
            <a:fld id="{D4D01836-85A8-8746-96F2-64D3B81ACAAA}" type="slidenum">
              <a:rPr lang="en-US" smtClean="0"/>
              <a:t>4</a:t>
            </a:fld>
            <a:endParaRPr lang="en-US"/>
          </a:p>
        </p:txBody>
      </p:sp>
    </p:spTree>
    <p:extLst>
      <p:ext uri="{BB962C8B-B14F-4D97-AF65-F5344CB8AC3E}">
        <p14:creationId xmlns:p14="http://schemas.microsoft.com/office/powerpoint/2010/main" val="3395752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6861" y="2310937"/>
            <a:ext cx="10523620" cy="4203029"/>
          </a:xfrm>
        </p:spPr>
        <p:txBody>
          <a:bodyPr>
            <a:normAutofit/>
          </a:bodyPr>
          <a:lstStyle/>
          <a:p>
            <a:r>
              <a:rPr lang="en-US" sz="3600" dirty="0">
                <a:solidFill>
                  <a:srgbClr val="004F81"/>
                </a:solidFill>
              </a:rPr>
              <a:t>The IOC Ocean InfoHub Project </a:t>
            </a:r>
          </a:p>
          <a:p>
            <a:endParaRPr lang="en-US" sz="1100" dirty="0">
              <a:solidFill>
                <a:srgbClr val="004F81"/>
              </a:solidFill>
            </a:endParaRPr>
          </a:p>
          <a:p>
            <a:endParaRPr lang="en-US" sz="1200" dirty="0">
              <a:solidFill>
                <a:srgbClr val="002060"/>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90331" y="457199"/>
            <a:ext cx="3946434" cy="811914"/>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596" y="457199"/>
            <a:ext cx="2190307" cy="902150"/>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3825" y="187659"/>
            <a:ext cx="1730555" cy="117169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6370" y="216591"/>
            <a:ext cx="3863611" cy="1296513"/>
          </a:xfrm>
          <a:prstGeom prst="rect">
            <a:avLst/>
          </a:prstGeom>
        </p:spPr>
      </p:pic>
      <p:pic>
        <p:nvPicPr>
          <p:cNvPr id="4" name="Picture 3">
            <a:extLst>
              <a:ext uri="{FF2B5EF4-FFF2-40B4-BE49-F238E27FC236}">
                <a16:creationId xmlns:a16="http://schemas.microsoft.com/office/drawing/2014/main" id="{BEB05B5B-9C8E-6747-BFD9-5ECA4F77B2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5899" y="3183915"/>
            <a:ext cx="10424160" cy="2991641"/>
          </a:xfrm>
          <a:prstGeom prst="rect">
            <a:avLst/>
          </a:prstGeom>
        </p:spPr>
      </p:pic>
    </p:spTree>
    <p:extLst>
      <p:ext uri="{BB962C8B-B14F-4D97-AF65-F5344CB8AC3E}">
        <p14:creationId xmlns:p14="http://schemas.microsoft.com/office/powerpoint/2010/main" val="193430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09" y="0"/>
            <a:ext cx="10515600" cy="1325563"/>
          </a:xfrm>
        </p:spPr>
        <p:txBody>
          <a:bodyPr>
            <a:normAutofit/>
          </a:bodyPr>
          <a:lstStyle/>
          <a:p>
            <a:r>
              <a:rPr lang="en-US" sz="5400" dirty="0">
                <a:solidFill>
                  <a:srgbClr val="004F81"/>
                </a:solidFill>
                <a:latin typeface="+mn-lt"/>
                <a:ea typeface="+mn-ea"/>
                <a:cs typeface="+mn-cs"/>
              </a:rPr>
              <a:t>OIH links IOC databases</a:t>
            </a:r>
          </a:p>
        </p:txBody>
      </p:sp>
      <p:sp>
        <p:nvSpPr>
          <p:cNvPr id="3" name="Content Placeholder 2"/>
          <p:cNvSpPr>
            <a:spLocks noGrp="1"/>
          </p:cNvSpPr>
          <p:nvPr>
            <p:ph idx="1"/>
          </p:nvPr>
        </p:nvSpPr>
        <p:spPr>
          <a:xfrm>
            <a:off x="62909" y="881245"/>
            <a:ext cx="7721184" cy="4373156"/>
          </a:xfrm>
        </p:spPr>
        <p:txBody>
          <a:bodyPr>
            <a:noAutofit/>
          </a:bodyPr>
          <a:lstStyle/>
          <a:p>
            <a:pPr marL="0" indent="0">
              <a:lnSpc>
                <a:spcPct val="100000"/>
              </a:lnSpc>
              <a:buNone/>
            </a:pPr>
            <a:r>
              <a:rPr lang="en-US" sz="2000" dirty="0">
                <a:solidFill>
                  <a:srgbClr val="02365A"/>
                </a:solidFill>
              </a:rPr>
              <a:t>The OIH will first work with global IOC-associated online resources </a:t>
            </a:r>
            <a:r>
              <a:rPr lang="mr-IN" sz="2000" dirty="0">
                <a:solidFill>
                  <a:srgbClr val="02365A"/>
                </a:solidFill>
              </a:rPr>
              <a:t>–</a:t>
            </a:r>
            <a:r>
              <a:rPr lang="en-US" sz="2000" dirty="0">
                <a:solidFill>
                  <a:srgbClr val="02365A"/>
                </a:solidFill>
              </a:rPr>
              <a:t> including:</a:t>
            </a:r>
          </a:p>
          <a:p>
            <a:pPr lvl="1">
              <a:lnSpc>
                <a:spcPct val="100000"/>
              </a:lnSpc>
            </a:pPr>
            <a:r>
              <a:rPr lang="en-US" sz="2000" dirty="0" err="1">
                <a:solidFill>
                  <a:srgbClr val="02365A"/>
                </a:solidFill>
              </a:rPr>
              <a:t>OceanExpert</a:t>
            </a:r>
            <a:r>
              <a:rPr lang="en-US" sz="2000" dirty="0">
                <a:solidFill>
                  <a:srgbClr val="02365A"/>
                </a:solidFill>
              </a:rPr>
              <a:t> : </a:t>
            </a:r>
            <a:r>
              <a:rPr lang="en-US" sz="2000" i="1" dirty="0">
                <a:solidFill>
                  <a:srgbClr val="02365A"/>
                </a:solidFill>
              </a:rPr>
              <a:t>People</a:t>
            </a:r>
          </a:p>
          <a:p>
            <a:pPr lvl="1">
              <a:lnSpc>
                <a:spcPct val="100000"/>
              </a:lnSpc>
            </a:pPr>
            <a:r>
              <a:rPr lang="en-US" sz="2000" dirty="0" err="1">
                <a:solidFill>
                  <a:srgbClr val="02365A"/>
                </a:solidFill>
              </a:rPr>
              <a:t>AquaDocs</a:t>
            </a:r>
            <a:r>
              <a:rPr lang="en-US" sz="2000" dirty="0">
                <a:solidFill>
                  <a:srgbClr val="02365A"/>
                </a:solidFill>
              </a:rPr>
              <a:t> : </a:t>
            </a:r>
            <a:r>
              <a:rPr lang="en-US" sz="2000" i="1" dirty="0">
                <a:solidFill>
                  <a:srgbClr val="02365A"/>
                </a:solidFill>
              </a:rPr>
              <a:t>Documents and Publications</a:t>
            </a:r>
          </a:p>
          <a:p>
            <a:pPr lvl="1">
              <a:lnSpc>
                <a:spcPct val="100000"/>
              </a:lnSpc>
            </a:pPr>
            <a:r>
              <a:rPr lang="en-US" sz="2000" dirty="0">
                <a:solidFill>
                  <a:srgbClr val="02365A"/>
                </a:solidFill>
              </a:rPr>
              <a:t>The GOOS/IODE Ocean Best Practices System (OBPS) </a:t>
            </a:r>
          </a:p>
          <a:p>
            <a:pPr lvl="1">
              <a:lnSpc>
                <a:spcPct val="100000"/>
              </a:lnSpc>
            </a:pPr>
            <a:r>
              <a:rPr lang="en-US" sz="2000" dirty="0">
                <a:solidFill>
                  <a:srgbClr val="02365A"/>
                </a:solidFill>
              </a:rPr>
              <a:t>Data: the Ocean Biodiversity Information System (OBIS) </a:t>
            </a:r>
          </a:p>
          <a:p>
            <a:pPr lvl="1">
              <a:lnSpc>
                <a:spcPct val="100000"/>
              </a:lnSpc>
            </a:pPr>
            <a:r>
              <a:rPr lang="en-US" sz="2000" dirty="0">
                <a:solidFill>
                  <a:srgbClr val="02365A"/>
                </a:solidFill>
              </a:rPr>
              <a:t>Data: the World Ocean Database (WOD) </a:t>
            </a:r>
          </a:p>
          <a:p>
            <a:pPr>
              <a:lnSpc>
                <a:spcPct val="100000"/>
              </a:lnSpc>
            </a:pPr>
            <a:r>
              <a:rPr lang="en-US" sz="2000" dirty="0">
                <a:solidFill>
                  <a:srgbClr val="02365A"/>
                </a:solidFill>
              </a:rPr>
              <a:t>extended by partnerships with </a:t>
            </a:r>
            <a:r>
              <a:rPr lang="en-US" sz="2000" dirty="0" err="1">
                <a:solidFill>
                  <a:srgbClr val="02365A"/>
                </a:solidFill>
              </a:rPr>
              <a:t>EurOcean</a:t>
            </a:r>
            <a:r>
              <a:rPr lang="en-US" sz="2000" dirty="0">
                <a:solidFill>
                  <a:srgbClr val="02365A"/>
                </a:solidFill>
              </a:rPr>
              <a:t>, </a:t>
            </a:r>
            <a:r>
              <a:rPr lang="en-US" sz="2000" dirty="0" err="1">
                <a:solidFill>
                  <a:srgbClr val="02365A"/>
                </a:solidFill>
              </a:rPr>
              <a:t>Marinetraining.eu</a:t>
            </a:r>
            <a:r>
              <a:rPr lang="en-US" sz="2000" dirty="0">
                <a:solidFill>
                  <a:srgbClr val="02365A"/>
                </a:solidFill>
              </a:rPr>
              <a:t>, EMODNET, and other sources in the IOC ODIS Catalogue of Sources (</a:t>
            </a:r>
            <a:r>
              <a:rPr lang="en-US" sz="2000" dirty="0" err="1">
                <a:solidFill>
                  <a:srgbClr val="02365A"/>
                </a:solidFill>
              </a:rPr>
              <a:t>ODIScat</a:t>
            </a:r>
            <a:r>
              <a:rPr lang="en-US" sz="2000" dirty="0">
                <a:solidFill>
                  <a:srgbClr val="02365A"/>
                </a:solidFill>
              </a:rPr>
              <a:t>).</a:t>
            </a:r>
          </a:p>
        </p:txBody>
      </p:sp>
      <p:pic>
        <p:nvPicPr>
          <p:cNvPr id="5" name="Picture 4">
            <a:extLst>
              <a:ext uri="{FF2B5EF4-FFF2-40B4-BE49-F238E27FC236}">
                <a16:creationId xmlns:a16="http://schemas.microsoft.com/office/drawing/2014/main" id="{405CE7E6-9A8B-0A43-BEFC-31AB8F7B08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4042" y="4323303"/>
            <a:ext cx="7949817" cy="2298341"/>
          </a:xfrm>
          <a:prstGeom prst="rect">
            <a:avLst/>
          </a:prstGeom>
          <a:ln>
            <a:solidFill>
              <a:schemeClr val="accent1">
                <a:shade val="50000"/>
              </a:schemeClr>
            </a:solidFill>
          </a:ln>
        </p:spPr>
      </p:pic>
      <p:sp>
        <p:nvSpPr>
          <p:cNvPr id="6" name="Oval 5">
            <a:extLst>
              <a:ext uri="{FF2B5EF4-FFF2-40B4-BE49-F238E27FC236}">
                <a16:creationId xmlns:a16="http://schemas.microsoft.com/office/drawing/2014/main" id="{E07ECB7F-3C21-B047-B16D-C554D9449819}"/>
              </a:ext>
            </a:extLst>
          </p:cNvPr>
          <p:cNvSpPr/>
          <p:nvPr/>
        </p:nvSpPr>
        <p:spPr>
          <a:xfrm>
            <a:off x="241697" y="4738369"/>
            <a:ext cx="1587104" cy="1498110"/>
          </a:xfrm>
          <a:prstGeom prst="ellipse">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EFC7A79-CC8D-EE4C-B65B-8402AACCD232}"/>
              </a:ext>
            </a:extLst>
          </p:cNvPr>
          <p:cNvSpPr/>
          <p:nvPr/>
        </p:nvSpPr>
        <p:spPr>
          <a:xfrm>
            <a:off x="10277615" y="4676930"/>
            <a:ext cx="1710379" cy="1559549"/>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EAB5667-0A53-C94C-9A74-3BE516ABDC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6626" y="1286078"/>
            <a:ext cx="5183912" cy="2493182"/>
          </a:xfrm>
          <a:prstGeom prst="rect">
            <a:avLst/>
          </a:prstGeom>
          <a:ln>
            <a:solidFill>
              <a:schemeClr val="accent1">
                <a:shade val="50000"/>
              </a:schemeClr>
            </a:solidFill>
          </a:ln>
        </p:spPr>
      </p:pic>
    </p:spTree>
    <p:extLst>
      <p:ext uri="{BB962C8B-B14F-4D97-AF65-F5344CB8AC3E}">
        <p14:creationId xmlns:p14="http://schemas.microsoft.com/office/powerpoint/2010/main" val="2138838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62FAE-66EB-6B49-92AE-962B9BB09E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41" y="168812"/>
            <a:ext cx="4261273" cy="5057335"/>
          </a:xfrm>
          <a:prstGeom prst="rect">
            <a:avLst/>
          </a:prstGeom>
        </p:spPr>
      </p:pic>
      <p:pic>
        <p:nvPicPr>
          <p:cNvPr id="5" name="Picture 4">
            <a:extLst>
              <a:ext uri="{FF2B5EF4-FFF2-40B4-BE49-F238E27FC236}">
                <a16:creationId xmlns:a16="http://schemas.microsoft.com/office/drawing/2014/main" id="{3F3C8D5B-0A94-1F4F-8AD5-B5D75202C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2899" y="0"/>
            <a:ext cx="5220404" cy="6858000"/>
          </a:xfrm>
          <a:prstGeom prst="rect">
            <a:avLst/>
          </a:prstGeom>
        </p:spPr>
      </p:pic>
    </p:spTree>
    <p:extLst>
      <p:ext uri="{BB962C8B-B14F-4D97-AF65-F5344CB8AC3E}">
        <p14:creationId xmlns:p14="http://schemas.microsoft.com/office/powerpoint/2010/main" val="1921020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A798F8-4BA4-E14E-8C9E-99F5A7AA5590}"/>
              </a:ext>
            </a:extLst>
          </p:cNvPr>
          <p:cNvSpPr>
            <a:spLocks noGrp="1"/>
          </p:cNvSpPr>
          <p:nvPr>
            <p:ph idx="1"/>
          </p:nvPr>
        </p:nvSpPr>
        <p:spPr>
          <a:xfrm>
            <a:off x="674786" y="523731"/>
            <a:ext cx="11142075" cy="5300293"/>
          </a:xfrm>
        </p:spPr>
        <p:txBody>
          <a:bodyPr>
            <a:normAutofit/>
          </a:bodyPr>
          <a:lstStyle/>
          <a:p>
            <a:r>
              <a:rPr lang="en-ZA" sz="2000" dirty="0">
                <a:solidFill>
                  <a:srgbClr val="002060"/>
                </a:solidFill>
              </a:rPr>
              <a:t>Mission: To build a sustainable, interoperable, and inclusive </a:t>
            </a:r>
            <a:r>
              <a:rPr lang="en-ZA" sz="2000" b="1" dirty="0">
                <a:solidFill>
                  <a:srgbClr val="002060"/>
                </a:solidFill>
              </a:rPr>
              <a:t>digital ecosystem </a:t>
            </a:r>
            <a:r>
              <a:rPr lang="en-ZA" sz="2000" dirty="0">
                <a:solidFill>
                  <a:srgbClr val="002060"/>
                </a:solidFill>
              </a:rPr>
              <a:t>for all ocean stakeholders</a:t>
            </a:r>
          </a:p>
          <a:p>
            <a:r>
              <a:rPr lang="en-ZA" sz="2000" dirty="0">
                <a:solidFill>
                  <a:srgbClr val="002060"/>
                </a:solidFill>
              </a:rPr>
              <a:t>Each partner is in charge of their own contribution and partners co-develop the ODIS-Arch as new needs arise</a:t>
            </a:r>
          </a:p>
          <a:p>
            <a:r>
              <a:rPr lang="en-ZA" sz="2000" b="1" dirty="0">
                <a:solidFill>
                  <a:srgbClr val="002060"/>
                </a:solidFill>
              </a:rPr>
              <a:t>Multiple entry points and levels of commitment to the ODIS network</a:t>
            </a:r>
            <a:r>
              <a:rPr lang="en-ZA" sz="2000" dirty="0">
                <a:solidFill>
                  <a:srgbClr val="002060"/>
                </a:solidFill>
              </a:rPr>
              <a:t>; </a:t>
            </a:r>
            <a:r>
              <a:rPr lang="en-ZA" sz="2000" b="1" dirty="0">
                <a:solidFill>
                  <a:srgbClr val="002060"/>
                </a:solidFill>
              </a:rPr>
              <a:t>Project and IOC-independent</a:t>
            </a:r>
          </a:p>
          <a:p>
            <a:r>
              <a:rPr lang="en-ZA" sz="2000" b="1" dirty="0">
                <a:solidFill>
                  <a:srgbClr val="002060"/>
                </a:solidFill>
              </a:rPr>
              <a:t>Support communities of practice such as the Tsunami Warning and Mitigation systems through improved access to information, and or generation of bespoke portals.</a:t>
            </a:r>
            <a:endParaRPr lang="en-ZA" sz="2000" dirty="0">
              <a:solidFill>
                <a:srgbClr val="002060"/>
              </a:solidFill>
            </a:endParaRPr>
          </a:p>
          <a:p>
            <a:endParaRPr lang="en-US" sz="2000" dirty="0">
              <a:solidFill>
                <a:srgbClr val="002060"/>
              </a:solidFill>
            </a:endParaRPr>
          </a:p>
        </p:txBody>
      </p:sp>
      <p:pic>
        <p:nvPicPr>
          <p:cNvPr id="2" name="Picture 1">
            <a:extLst>
              <a:ext uri="{FF2B5EF4-FFF2-40B4-BE49-F238E27FC236}">
                <a16:creationId xmlns:a16="http://schemas.microsoft.com/office/drawing/2014/main" id="{96DD292A-5389-1247-82F9-A560224A2E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6873" y="2799516"/>
            <a:ext cx="8344972" cy="4058484"/>
          </a:xfrm>
          <a:prstGeom prst="rect">
            <a:avLst/>
          </a:prstGeom>
        </p:spPr>
      </p:pic>
    </p:spTree>
    <p:extLst>
      <p:ext uri="{BB962C8B-B14F-4D97-AF65-F5344CB8AC3E}">
        <p14:creationId xmlns:p14="http://schemas.microsoft.com/office/powerpoint/2010/main" val="76204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85" y="201733"/>
            <a:ext cx="3467166"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Discovering online </a:t>
            </a:r>
            <a:b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b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data sources: </a:t>
            </a:r>
            <a:r>
              <a:rPr kumimoji="0" lang="en-US" sz="2400" b="1" i="0" u="none" strike="noStrike" cap="none" spc="0" normalizeH="0" baseline="0" dirty="0" err="1">
                <a:ln>
                  <a:noFill/>
                </a:ln>
                <a:solidFill>
                  <a:srgbClr val="002060"/>
                </a:solidFill>
                <a:effectLst/>
                <a:uFillTx/>
                <a:latin typeface="Arial" panose="020B0604020202020204" pitchFamily="34" charset="0"/>
                <a:cs typeface="Arial" panose="020B0604020202020204" pitchFamily="34" charset="0"/>
                <a:sym typeface="Roboto"/>
              </a:rPr>
              <a:t>ODISCat</a:t>
            </a:r>
            <a:endParaRPr kumimoji="0" lang="fr-FR" sz="2400" b="1" i="0" u="none" strike="noStrike" cap="none" spc="0" normalizeH="0" baseline="0" dirty="0">
              <a:ln>
                <a:noFill/>
              </a:ln>
              <a:solidFill>
                <a:srgbClr val="41B7C8"/>
              </a:solidFill>
              <a:effectLst/>
              <a:uFillTx/>
              <a:latin typeface="Arial" panose="020B0604020202020204" pitchFamily="34" charset="0"/>
              <a:cs typeface="Arial" panose="020B0604020202020204" pitchFamily="34" charset="0"/>
              <a:sym typeface="Roboto"/>
            </a:endParaRPr>
          </a:p>
        </p:txBody>
      </p:sp>
      <p:sp>
        <p:nvSpPr>
          <p:cNvPr id="5" name="TextBox 4">
            <a:extLst>
              <a:ext uri="{FF2B5EF4-FFF2-40B4-BE49-F238E27FC236}">
                <a16:creationId xmlns:a16="http://schemas.microsoft.com/office/drawing/2014/main" id="{EA14410D-A498-2143-A121-C616B58B714E}"/>
              </a:ext>
            </a:extLst>
          </p:cNvPr>
          <p:cNvSpPr txBox="1"/>
          <p:nvPr/>
        </p:nvSpPr>
        <p:spPr>
          <a:xfrm>
            <a:off x="496985" y="1242728"/>
            <a:ext cx="3778801" cy="4932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r>
              <a:rPr lang="en-GB" sz="2400" b="0" i="0" u="none" strike="noStrike" dirty="0">
                <a:solidFill>
                  <a:srgbClr val="212529"/>
                </a:solidFill>
                <a:effectLst/>
                <a:latin typeface="-apple-system"/>
              </a:rPr>
              <a:t>The ODIS </a:t>
            </a:r>
            <a:r>
              <a:rPr lang="en-GB" sz="2400" b="1" i="0" u="none" strike="noStrike" dirty="0">
                <a:solidFill>
                  <a:srgbClr val="212529"/>
                </a:solidFill>
                <a:effectLst/>
                <a:latin typeface="-apple-system"/>
              </a:rPr>
              <a:t>"Catalogue of Sources"</a:t>
            </a:r>
            <a:r>
              <a:rPr lang="en-GB" sz="2400" b="0" i="0" u="none" strike="noStrike" dirty="0">
                <a:solidFill>
                  <a:srgbClr val="212529"/>
                </a:solidFill>
                <a:effectLst/>
                <a:latin typeface="-apple-system"/>
              </a:rPr>
              <a:t> aims to be an online browsable and searchable catalogue of existing ocean related web-based sources/systems of data and information as well as products and services. It will also provide information on products and visualize the landscape (entities and their connections) of ocean data and information sources.</a:t>
            </a:r>
            <a:endParaRPr kumimoji="0" lang="en-BE" sz="2400" b="0" i="0" u="none" strike="noStrike" cap="none" spc="0" normalizeH="0" baseline="0" dirty="0">
              <a:ln>
                <a:noFill/>
              </a:ln>
              <a:solidFill>
                <a:srgbClr val="000000"/>
              </a:solidFill>
              <a:effectLst/>
              <a:uFillTx/>
              <a:latin typeface="+mn-lt"/>
              <a:ea typeface="+mn-ea"/>
              <a:cs typeface="+mn-cs"/>
              <a:sym typeface="Roboto"/>
            </a:endParaRPr>
          </a:p>
        </p:txBody>
      </p:sp>
      <p:pic>
        <p:nvPicPr>
          <p:cNvPr id="6" name="Picture 5">
            <a:extLst>
              <a:ext uri="{FF2B5EF4-FFF2-40B4-BE49-F238E27FC236}">
                <a16:creationId xmlns:a16="http://schemas.microsoft.com/office/drawing/2014/main" id="{9E8D588A-F2B8-6F33-59C5-4709C4F76E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9600" y="0"/>
            <a:ext cx="7772400" cy="6811410"/>
          </a:xfrm>
          <a:prstGeom prst="rect">
            <a:avLst/>
          </a:prstGeom>
        </p:spPr>
      </p:pic>
    </p:spTree>
    <p:extLst>
      <p:ext uri="{BB962C8B-B14F-4D97-AF65-F5344CB8AC3E}">
        <p14:creationId xmlns:p14="http://schemas.microsoft.com/office/powerpoint/2010/main" val="272149549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3846</TotalTime>
  <Words>1460</Words>
  <Application>Microsoft Macintosh PowerPoint</Application>
  <PresentationFormat>Widescreen</PresentationFormat>
  <Paragraphs>148</Paragraphs>
  <Slides>18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-apple-system</vt:lpstr>
      <vt:lpstr>Arial</vt:lpstr>
      <vt:lpstr>Avenir Book</vt:lpstr>
      <vt:lpstr>Calibri</vt:lpstr>
      <vt:lpstr>Calibri Light</vt:lpstr>
      <vt:lpstr>Roboto</vt:lpstr>
      <vt:lpstr>Wingdings</vt:lpstr>
      <vt:lpstr>Office Theme</vt:lpstr>
      <vt:lpstr>PowerPoint Presentation</vt:lpstr>
      <vt:lpstr>International Ocean Data Conference 2022 &amp; 2023 </vt:lpstr>
      <vt:lpstr>2021-2023: Revision of IOC Manuals and Guides</vt:lpstr>
      <vt:lpstr>Outcome of IOC-31 (2021)</vt:lpstr>
      <vt:lpstr>PowerPoint Presentation</vt:lpstr>
      <vt:lpstr>OIH links IOC databases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Scott</dc:creator>
  <cp:lastModifiedBy>Pissierssens, Peter</cp:lastModifiedBy>
  <cp:revision>80</cp:revision>
  <dcterms:created xsi:type="dcterms:W3CDTF">2020-06-08T13:24:03Z</dcterms:created>
  <dcterms:modified xsi:type="dcterms:W3CDTF">2023-03-01T15:25:22Z</dcterms:modified>
</cp:coreProperties>
</file>