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00" r:id="rId2"/>
    <p:sldId id="370" r:id="rId3"/>
    <p:sldId id="350" r:id="rId4"/>
    <p:sldId id="351" r:id="rId5"/>
    <p:sldId id="353" r:id="rId6"/>
    <p:sldId id="354" r:id="rId7"/>
    <p:sldId id="355" r:id="rId8"/>
    <p:sldId id="356" r:id="rId9"/>
    <p:sldId id="357" r:id="rId10"/>
    <p:sldId id="358" r:id="rId11"/>
    <p:sldId id="359" r:id="rId12"/>
    <p:sldId id="360" r:id="rId13"/>
    <p:sldId id="361" r:id="rId14"/>
    <p:sldId id="362" r:id="rId15"/>
    <p:sldId id="363" r:id="rId16"/>
    <p:sldId id="364" r:id="rId17"/>
    <p:sldId id="352" r:id="rId18"/>
    <p:sldId id="365" r:id="rId19"/>
    <p:sldId id="366" r:id="rId20"/>
    <p:sldId id="368" r:id="rId21"/>
    <p:sldId id="371" r:id="rId22"/>
    <p:sldId id="372" r:id="rId23"/>
    <p:sldId id="373" r:id="rId24"/>
    <p:sldId id="369" r:id="rId25"/>
    <p:sldId id="331"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5493"/>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2936"/>
  </p:normalViewPr>
  <p:slideViewPr>
    <p:cSldViewPr>
      <p:cViewPr varScale="1">
        <p:scale>
          <a:sx n="63" d="100"/>
          <a:sy n="63" d="100"/>
        </p:scale>
        <p:origin x="904" y="5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0C43F4-AC35-4530-8057-953192CE23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NZ"/>
          </a:p>
        </p:txBody>
      </p:sp>
      <p:sp>
        <p:nvSpPr>
          <p:cNvPr id="3" name="Date Placeholder 2">
            <a:extLst>
              <a:ext uri="{FF2B5EF4-FFF2-40B4-BE49-F238E27FC236}">
                <a16:creationId xmlns:a16="http://schemas.microsoft.com/office/drawing/2014/main" id="{B1847351-7CE9-4203-B21D-154ED09CAF4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8AC1562-0706-4A9B-BFD1-77D72FCC5385}" type="datetimeFigureOut">
              <a:rPr lang="en-NZ"/>
              <a:pPr>
                <a:defRPr/>
              </a:pPr>
              <a:t>2/03/2023</a:t>
            </a:fld>
            <a:endParaRPr lang="en-NZ"/>
          </a:p>
        </p:txBody>
      </p:sp>
      <p:sp>
        <p:nvSpPr>
          <p:cNvPr id="4" name="Slide Image Placeholder 3">
            <a:extLst>
              <a:ext uri="{FF2B5EF4-FFF2-40B4-BE49-F238E27FC236}">
                <a16:creationId xmlns:a16="http://schemas.microsoft.com/office/drawing/2014/main" id="{1C8CEEBA-A949-49E5-B0E4-E51F44801B1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a:extLst>
              <a:ext uri="{FF2B5EF4-FFF2-40B4-BE49-F238E27FC236}">
                <a16:creationId xmlns:a16="http://schemas.microsoft.com/office/drawing/2014/main" id="{3489CCEE-F74F-4EAB-A11C-33588DD3BB5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a:extLst>
              <a:ext uri="{FF2B5EF4-FFF2-40B4-BE49-F238E27FC236}">
                <a16:creationId xmlns:a16="http://schemas.microsoft.com/office/drawing/2014/main" id="{0A78F29B-58F7-4821-8A29-88788B50A03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NZ"/>
          </a:p>
        </p:txBody>
      </p:sp>
      <p:sp>
        <p:nvSpPr>
          <p:cNvPr id="7" name="Slide Number Placeholder 6">
            <a:extLst>
              <a:ext uri="{FF2B5EF4-FFF2-40B4-BE49-F238E27FC236}">
                <a16:creationId xmlns:a16="http://schemas.microsoft.com/office/drawing/2014/main" id="{5B541BF6-F0AB-440D-816F-A25C410797C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8AF2405-7D0A-4B56-9FB5-72734FD6A6A9}" type="slidenum">
              <a:rPr lang="en-NZ" altLang="en-US"/>
              <a:pPr/>
              <a:t>‹#›</a:t>
            </a:fld>
            <a:endParaRPr lang="en-N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B777221-7FFA-4143-8F5A-30EB999B4839}"/>
              </a:ext>
            </a:extLst>
          </p:cNvPr>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5C181EA5-0BA6-45FF-89FD-39FDE550E799}"/>
              </a:ext>
            </a:extLst>
          </p:cNvPr>
          <p:cNvSpPr>
            <a:spLocks noGrp="1"/>
          </p:cNvSpPr>
          <p:nvPr>
            <p:ph type="dt" sz="half" idx="10"/>
          </p:nvPr>
        </p:nvSpPr>
        <p:spPr/>
        <p:txBody>
          <a:bodyPr/>
          <a:lstStyle>
            <a:lvl1pPr>
              <a:defRPr/>
            </a:lvl1pPr>
          </a:lstStyle>
          <a:p>
            <a:pPr>
              <a:defRPr/>
            </a:pPr>
            <a:fld id="{D70297EA-7E18-48E6-A0AC-FFAA2BE5D109}" type="datetimeFigureOut">
              <a:rPr lang="en-NZ"/>
              <a:pPr>
                <a:defRPr/>
              </a:pPr>
              <a:t>2/03/2023</a:t>
            </a:fld>
            <a:endParaRPr lang="en-NZ"/>
          </a:p>
        </p:txBody>
      </p:sp>
      <p:sp>
        <p:nvSpPr>
          <p:cNvPr id="6" name="Footer Placeholder 4">
            <a:extLst>
              <a:ext uri="{FF2B5EF4-FFF2-40B4-BE49-F238E27FC236}">
                <a16:creationId xmlns:a16="http://schemas.microsoft.com/office/drawing/2014/main" id="{25C391C6-0EA5-4E35-8E51-834C2CCF66C3}"/>
              </a:ext>
            </a:extLst>
          </p:cNvPr>
          <p:cNvSpPr>
            <a:spLocks noGrp="1"/>
          </p:cNvSpPr>
          <p:nvPr>
            <p:ph type="ftr" sz="quarter" idx="11"/>
          </p:nvPr>
        </p:nvSpPr>
        <p:spPr/>
        <p:txBody>
          <a:bodyPr/>
          <a:lstStyle>
            <a:lvl1pPr>
              <a:defRPr/>
            </a:lvl1pPr>
          </a:lstStyle>
          <a:p>
            <a:pPr>
              <a:defRPr/>
            </a:pPr>
            <a:endParaRPr lang="en-NZ"/>
          </a:p>
        </p:txBody>
      </p:sp>
      <p:sp>
        <p:nvSpPr>
          <p:cNvPr id="7" name="Slide Number Placeholder 5">
            <a:extLst>
              <a:ext uri="{FF2B5EF4-FFF2-40B4-BE49-F238E27FC236}">
                <a16:creationId xmlns:a16="http://schemas.microsoft.com/office/drawing/2014/main" id="{9BB5320E-0614-429B-9E03-669D752DB68C}"/>
              </a:ext>
            </a:extLst>
          </p:cNvPr>
          <p:cNvSpPr>
            <a:spLocks noGrp="1"/>
          </p:cNvSpPr>
          <p:nvPr>
            <p:ph type="sldNum" sz="quarter" idx="12"/>
          </p:nvPr>
        </p:nvSpPr>
        <p:spPr/>
        <p:txBody>
          <a:bodyPr/>
          <a:lstStyle>
            <a:lvl1pPr>
              <a:defRPr/>
            </a:lvl1pPr>
          </a:lstStyle>
          <a:p>
            <a:fld id="{E2334522-1F8C-4A9C-A5B9-DEC90E4FD226}" type="slidenum">
              <a:rPr lang="en-NZ" altLang="en-US"/>
              <a:pPr/>
              <a:t>‹#›</a:t>
            </a:fld>
            <a:endParaRPr lang="en-NZ" altLang="en-US"/>
          </a:p>
        </p:txBody>
      </p:sp>
    </p:spTree>
    <p:extLst>
      <p:ext uri="{BB962C8B-B14F-4D97-AF65-F5344CB8AC3E}">
        <p14:creationId xmlns:p14="http://schemas.microsoft.com/office/powerpoint/2010/main" val="176878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756A9-7671-47C6-9767-99C04BA27619}"/>
              </a:ext>
            </a:extLst>
          </p:cNvPr>
          <p:cNvSpPr>
            <a:spLocks noGrp="1"/>
          </p:cNvSpPr>
          <p:nvPr>
            <p:ph type="dt" sz="half" idx="10"/>
          </p:nvPr>
        </p:nvSpPr>
        <p:spPr/>
        <p:txBody>
          <a:bodyPr/>
          <a:lstStyle>
            <a:lvl1pPr>
              <a:defRPr/>
            </a:lvl1pPr>
          </a:lstStyle>
          <a:p>
            <a:pPr>
              <a:defRPr/>
            </a:pPr>
            <a:fld id="{29F971F3-B820-4D74-A2E2-63704278A89E}" type="datetimeFigureOut">
              <a:rPr lang="en-NZ"/>
              <a:pPr>
                <a:defRPr/>
              </a:pPr>
              <a:t>2/03/2023</a:t>
            </a:fld>
            <a:endParaRPr lang="en-NZ"/>
          </a:p>
        </p:txBody>
      </p:sp>
      <p:sp>
        <p:nvSpPr>
          <p:cNvPr id="5" name="Footer Placeholder 4">
            <a:extLst>
              <a:ext uri="{FF2B5EF4-FFF2-40B4-BE49-F238E27FC236}">
                <a16:creationId xmlns:a16="http://schemas.microsoft.com/office/drawing/2014/main" id="{E8688E00-9F83-4C6E-9FB9-12EC4DAE39E9}"/>
              </a:ext>
            </a:extLst>
          </p:cNvPr>
          <p:cNvSpPr>
            <a:spLocks noGrp="1"/>
          </p:cNvSpPr>
          <p:nvPr>
            <p:ph type="ftr" sz="quarter" idx="11"/>
          </p:nvPr>
        </p:nvSpPr>
        <p:spPr/>
        <p:txBody>
          <a:bodyPr/>
          <a:lstStyle>
            <a:lvl1pPr>
              <a:defRPr/>
            </a:lvl1pPr>
          </a:lstStyle>
          <a:p>
            <a:pPr>
              <a:defRPr/>
            </a:pPr>
            <a:endParaRPr lang="en-NZ"/>
          </a:p>
        </p:txBody>
      </p:sp>
      <p:sp>
        <p:nvSpPr>
          <p:cNvPr id="6" name="Slide Number Placeholder 5">
            <a:extLst>
              <a:ext uri="{FF2B5EF4-FFF2-40B4-BE49-F238E27FC236}">
                <a16:creationId xmlns:a16="http://schemas.microsoft.com/office/drawing/2014/main" id="{7CF93314-A964-481E-BB68-E987EE600B01}"/>
              </a:ext>
            </a:extLst>
          </p:cNvPr>
          <p:cNvSpPr>
            <a:spLocks noGrp="1"/>
          </p:cNvSpPr>
          <p:nvPr>
            <p:ph type="sldNum" sz="quarter" idx="12"/>
          </p:nvPr>
        </p:nvSpPr>
        <p:spPr/>
        <p:txBody>
          <a:bodyPr/>
          <a:lstStyle>
            <a:lvl1pPr>
              <a:defRPr/>
            </a:lvl1pPr>
          </a:lstStyle>
          <a:p>
            <a:fld id="{CF0E5EFA-005A-4403-81BE-DF28942695D5}" type="slidenum">
              <a:rPr lang="en-NZ" altLang="en-US"/>
              <a:pPr/>
              <a:t>‹#›</a:t>
            </a:fld>
            <a:endParaRPr lang="en-NZ" altLang="en-US"/>
          </a:p>
        </p:txBody>
      </p:sp>
    </p:spTree>
    <p:extLst>
      <p:ext uri="{BB962C8B-B14F-4D97-AF65-F5344CB8AC3E}">
        <p14:creationId xmlns:p14="http://schemas.microsoft.com/office/powerpoint/2010/main" val="242350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8E21E9-3E42-4401-8E45-6D1984EA2E50}"/>
              </a:ext>
            </a:extLst>
          </p:cNvPr>
          <p:cNvSpPr>
            <a:spLocks noGrp="1"/>
          </p:cNvSpPr>
          <p:nvPr>
            <p:ph type="dt" sz="half" idx="10"/>
          </p:nvPr>
        </p:nvSpPr>
        <p:spPr/>
        <p:txBody>
          <a:bodyPr/>
          <a:lstStyle>
            <a:lvl1pPr>
              <a:defRPr/>
            </a:lvl1pPr>
          </a:lstStyle>
          <a:p>
            <a:pPr>
              <a:defRPr/>
            </a:pPr>
            <a:fld id="{6D89C8C5-4449-4896-90F8-BED249C7E4F1}" type="datetimeFigureOut">
              <a:rPr lang="en-NZ"/>
              <a:pPr>
                <a:defRPr/>
              </a:pPr>
              <a:t>2/03/2023</a:t>
            </a:fld>
            <a:endParaRPr lang="en-NZ"/>
          </a:p>
        </p:txBody>
      </p:sp>
      <p:sp>
        <p:nvSpPr>
          <p:cNvPr id="5" name="Footer Placeholder 4">
            <a:extLst>
              <a:ext uri="{FF2B5EF4-FFF2-40B4-BE49-F238E27FC236}">
                <a16:creationId xmlns:a16="http://schemas.microsoft.com/office/drawing/2014/main" id="{CC1AF7BD-CA8D-4318-B793-47256ADB314E}"/>
              </a:ext>
            </a:extLst>
          </p:cNvPr>
          <p:cNvSpPr>
            <a:spLocks noGrp="1"/>
          </p:cNvSpPr>
          <p:nvPr>
            <p:ph type="ftr" sz="quarter" idx="11"/>
          </p:nvPr>
        </p:nvSpPr>
        <p:spPr/>
        <p:txBody>
          <a:bodyPr/>
          <a:lstStyle>
            <a:lvl1pPr>
              <a:defRPr/>
            </a:lvl1pPr>
          </a:lstStyle>
          <a:p>
            <a:pPr>
              <a:defRPr/>
            </a:pPr>
            <a:endParaRPr lang="en-NZ"/>
          </a:p>
        </p:txBody>
      </p:sp>
      <p:sp>
        <p:nvSpPr>
          <p:cNvPr id="6" name="Slide Number Placeholder 5">
            <a:extLst>
              <a:ext uri="{FF2B5EF4-FFF2-40B4-BE49-F238E27FC236}">
                <a16:creationId xmlns:a16="http://schemas.microsoft.com/office/drawing/2014/main" id="{4E98FCB0-C9BF-4F6A-A4D7-C2526826115E}"/>
              </a:ext>
            </a:extLst>
          </p:cNvPr>
          <p:cNvSpPr>
            <a:spLocks noGrp="1"/>
          </p:cNvSpPr>
          <p:nvPr>
            <p:ph type="sldNum" sz="quarter" idx="12"/>
          </p:nvPr>
        </p:nvSpPr>
        <p:spPr/>
        <p:txBody>
          <a:bodyPr/>
          <a:lstStyle>
            <a:lvl1pPr>
              <a:defRPr/>
            </a:lvl1pPr>
          </a:lstStyle>
          <a:p>
            <a:fld id="{1AB8CA2F-1B38-4655-9CC3-527585461A8A}" type="slidenum">
              <a:rPr lang="en-NZ" altLang="en-US"/>
              <a:pPr/>
              <a:t>‹#›</a:t>
            </a:fld>
            <a:endParaRPr lang="en-NZ" altLang="en-US"/>
          </a:p>
        </p:txBody>
      </p:sp>
    </p:spTree>
    <p:extLst>
      <p:ext uri="{BB962C8B-B14F-4D97-AF65-F5344CB8AC3E}">
        <p14:creationId xmlns:p14="http://schemas.microsoft.com/office/powerpoint/2010/main" val="373963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0AED1-E81E-4592-A2E0-9A279596E955}"/>
              </a:ext>
            </a:extLst>
          </p:cNvPr>
          <p:cNvSpPr>
            <a:spLocks noGrp="1"/>
          </p:cNvSpPr>
          <p:nvPr>
            <p:ph type="dt" sz="half" idx="10"/>
          </p:nvPr>
        </p:nvSpPr>
        <p:spPr/>
        <p:txBody>
          <a:bodyPr/>
          <a:lstStyle>
            <a:lvl1pPr>
              <a:defRPr/>
            </a:lvl1pPr>
          </a:lstStyle>
          <a:p>
            <a:pPr>
              <a:defRPr/>
            </a:pPr>
            <a:fld id="{AB271CEA-21F6-467F-8914-5709718FAF32}" type="datetimeFigureOut">
              <a:rPr lang="en-NZ"/>
              <a:pPr>
                <a:defRPr/>
              </a:pPr>
              <a:t>2/03/2023</a:t>
            </a:fld>
            <a:endParaRPr lang="en-NZ"/>
          </a:p>
        </p:txBody>
      </p:sp>
      <p:sp>
        <p:nvSpPr>
          <p:cNvPr id="5" name="Footer Placeholder 4">
            <a:extLst>
              <a:ext uri="{FF2B5EF4-FFF2-40B4-BE49-F238E27FC236}">
                <a16:creationId xmlns:a16="http://schemas.microsoft.com/office/drawing/2014/main" id="{B146790A-7FFA-4622-AF46-947181362EAE}"/>
              </a:ext>
            </a:extLst>
          </p:cNvPr>
          <p:cNvSpPr>
            <a:spLocks noGrp="1"/>
          </p:cNvSpPr>
          <p:nvPr>
            <p:ph type="ftr" sz="quarter" idx="11"/>
          </p:nvPr>
        </p:nvSpPr>
        <p:spPr/>
        <p:txBody>
          <a:bodyPr/>
          <a:lstStyle>
            <a:lvl1pPr>
              <a:defRPr/>
            </a:lvl1pPr>
          </a:lstStyle>
          <a:p>
            <a:pPr>
              <a:defRPr/>
            </a:pPr>
            <a:endParaRPr lang="en-NZ"/>
          </a:p>
        </p:txBody>
      </p:sp>
      <p:sp>
        <p:nvSpPr>
          <p:cNvPr id="6" name="Slide Number Placeholder 5">
            <a:extLst>
              <a:ext uri="{FF2B5EF4-FFF2-40B4-BE49-F238E27FC236}">
                <a16:creationId xmlns:a16="http://schemas.microsoft.com/office/drawing/2014/main" id="{CEBDF2A1-8C9B-4678-B096-5BACA6831E8C}"/>
              </a:ext>
            </a:extLst>
          </p:cNvPr>
          <p:cNvSpPr>
            <a:spLocks noGrp="1"/>
          </p:cNvSpPr>
          <p:nvPr>
            <p:ph type="sldNum" sz="quarter" idx="12"/>
          </p:nvPr>
        </p:nvSpPr>
        <p:spPr/>
        <p:txBody>
          <a:bodyPr/>
          <a:lstStyle>
            <a:lvl1pPr>
              <a:defRPr/>
            </a:lvl1pPr>
          </a:lstStyle>
          <a:p>
            <a:fld id="{726DEFD7-9D28-40E1-9315-0A8232223797}" type="slidenum">
              <a:rPr lang="en-NZ" altLang="en-US"/>
              <a:pPr/>
              <a:t>‹#›</a:t>
            </a:fld>
            <a:endParaRPr lang="en-NZ" altLang="en-US"/>
          </a:p>
        </p:txBody>
      </p:sp>
    </p:spTree>
    <p:extLst>
      <p:ext uri="{BB962C8B-B14F-4D97-AF65-F5344CB8AC3E}">
        <p14:creationId xmlns:p14="http://schemas.microsoft.com/office/powerpoint/2010/main" val="257963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1E2C91-73B5-449E-80F4-1765659FF0B3}"/>
              </a:ext>
            </a:extLst>
          </p:cNvPr>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BBAEAB18-3FC5-4FD5-805D-FE1BED94E812}"/>
              </a:ext>
            </a:extLst>
          </p:cNvPr>
          <p:cNvSpPr>
            <a:spLocks noGrp="1"/>
          </p:cNvSpPr>
          <p:nvPr>
            <p:ph type="dt" sz="half" idx="10"/>
          </p:nvPr>
        </p:nvSpPr>
        <p:spPr/>
        <p:txBody>
          <a:bodyPr/>
          <a:lstStyle>
            <a:lvl1pPr>
              <a:defRPr/>
            </a:lvl1pPr>
          </a:lstStyle>
          <a:p>
            <a:pPr>
              <a:defRPr/>
            </a:pPr>
            <a:fld id="{B19A64E9-4BED-4BDB-A51F-D0800FF3699A}" type="datetimeFigureOut">
              <a:rPr lang="en-NZ"/>
              <a:pPr>
                <a:defRPr/>
              </a:pPr>
              <a:t>2/03/2023</a:t>
            </a:fld>
            <a:endParaRPr lang="en-NZ"/>
          </a:p>
        </p:txBody>
      </p:sp>
      <p:sp>
        <p:nvSpPr>
          <p:cNvPr id="6" name="Footer Placeholder 4">
            <a:extLst>
              <a:ext uri="{FF2B5EF4-FFF2-40B4-BE49-F238E27FC236}">
                <a16:creationId xmlns:a16="http://schemas.microsoft.com/office/drawing/2014/main" id="{56C7216B-2FC3-4595-B802-FCC457C91B62}"/>
              </a:ext>
            </a:extLst>
          </p:cNvPr>
          <p:cNvSpPr>
            <a:spLocks noGrp="1"/>
          </p:cNvSpPr>
          <p:nvPr>
            <p:ph type="ftr" sz="quarter" idx="11"/>
          </p:nvPr>
        </p:nvSpPr>
        <p:spPr/>
        <p:txBody>
          <a:bodyPr/>
          <a:lstStyle>
            <a:lvl1pPr>
              <a:defRPr/>
            </a:lvl1pPr>
          </a:lstStyle>
          <a:p>
            <a:pPr>
              <a:defRPr/>
            </a:pPr>
            <a:endParaRPr lang="en-NZ"/>
          </a:p>
        </p:txBody>
      </p:sp>
      <p:sp>
        <p:nvSpPr>
          <p:cNvPr id="7" name="Slide Number Placeholder 5">
            <a:extLst>
              <a:ext uri="{FF2B5EF4-FFF2-40B4-BE49-F238E27FC236}">
                <a16:creationId xmlns:a16="http://schemas.microsoft.com/office/drawing/2014/main" id="{D80D6265-E968-45AC-967C-E04F882F92C0}"/>
              </a:ext>
            </a:extLst>
          </p:cNvPr>
          <p:cNvSpPr>
            <a:spLocks noGrp="1"/>
          </p:cNvSpPr>
          <p:nvPr>
            <p:ph type="sldNum" sz="quarter" idx="12"/>
          </p:nvPr>
        </p:nvSpPr>
        <p:spPr/>
        <p:txBody>
          <a:bodyPr/>
          <a:lstStyle>
            <a:lvl1pPr>
              <a:defRPr/>
            </a:lvl1pPr>
          </a:lstStyle>
          <a:p>
            <a:fld id="{3136AC33-7C2B-4A4C-9A51-0026263080BE}" type="slidenum">
              <a:rPr lang="en-NZ" altLang="en-US"/>
              <a:pPr/>
              <a:t>‹#›</a:t>
            </a:fld>
            <a:endParaRPr lang="en-NZ" altLang="en-US"/>
          </a:p>
        </p:txBody>
      </p:sp>
    </p:spTree>
    <p:extLst>
      <p:ext uri="{BB962C8B-B14F-4D97-AF65-F5344CB8AC3E}">
        <p14:creationId xmlns:p14="http://schemas.microsoft.com/office/powerpoint/2010/main" val="2349537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9205762-5A44-47B2-B415-BE8834C48755}"/>
              </a:ext>
            </a:extLst>
          </p:cNvPr>
          <p:cNvSpPr>
            <a:spLocks noGrp="1"/>
          </p:cNvSpPr>
          <p:nvPr>
            <p:ph type="dt" sz="half" idx="10"/>
          </p:nvPr>
        </p:nvSpPr>
        <p:spPr/>
        <p:txBody>
          <a:bodyPr/>
          <a:lstStyle>
            <a:lvl1pPr>
              <a:defRPr/>
            </a:lvl1pPr>
          </a:lstStyle>
          <a:p>
            <a:pPr>
              <a:defRPr/>
            </a:pPr>
            <a:fld id="{0B85CDA7-F65D-4EA4-8ACA-91DE43CFCAC8}" type="datetimeFigureOut">
              <a:rPr lang="en-NZ"/>
              <a:pPr>
                <a:defRPr/>
              </a:pPr>
              <a:t>2/03/2023</a:t>
            </a:fld>
            <a:endParaRPr lang="en-NZ"/>
          </a:p>
        </p:txBody>
      </p:sp>
      <p:sp>
        <p:nvSpPr>
          <p:cNvPr id="6" name="Footer Placeholder 4">
            <a:extLst>
              <a:ext uri="{FF2B5EF4-FFF2-40B4-BE49-F238E27FC236}">
                <a16:creationId xmlns:a16="http://schemas.microsoft.com/office/drawing/2014/main" id="{CA6CA961-420F-4F6D-87DE-38FB0D8C9374}"/>
              </a:ext>
            </a:extLst>
          </p:cNvPr>
          <p:cNvSpPr>
            <a:spLocks noGrp="1"/>
          </p:cNvSpPr>
          <p:nvPr>
            <p:ph type="ftr" sz="quarter" idx="11"/>
          </p:nvPr>
        </p:nvSpPr>
        <p:spPr/>
        <p:txBody>
          <a:bodyPr/>
          <a:lstStyle>
            <a:lvl1pPr>
              <a:defRPr/>
            </a:lvl1pPr>
          </a:lstStyle>
          <a:p>
            <a:pPr>
              <a:defRPr/>
            </a:pPr>
            <a:endParaRPr lang="en-NZ"/>
          </a:p>
        </p:txBody>
      </p:sp>
      <p:sp>
        <p:nvSpPr>
          <p:cNvPr id="7" name="Slide Number Placeholder 5">
            <a:extLst>
              <a:ext uri="{FF2B5EF4-FFF2-40B4-BE49-F238E27FC236}">
                <a16:creationId xmlns:a16="http://schemas.microsoft.com/office/drawing/2014/main" id="{7C74D45A-5034-4968-9659-36C50CE50902}"/>
              </a:ext>
            </a:extLst>
          </p:cNvPr>
          <p:cNvSpPr>
            <a:spLocks noGrp="1"/>
          </p:cNvSpPr>
          <p:nvPr>
            <p:ph type="sldNum" sz="quarter" idx="12"/>
          </p:nvPr>
        </p:nvSpPr>
        <p:spPr/>
        <p:txBody>
          <a:bodyPr/>
          <a:lstStyle>
            <a:lvl1pPr>
              <a:defRPr/>
            </a:lvl1pPr>
          </a:lstStyle>
          <a:p>
            <a:fld id="{B805B2A0-40B9-4E93-835F-C441D3F2D93B}" type="slidenum">
              <a:rPr lang="en-NZ" altLang="en-US"/>
              <a:pPr/>
              <a:t>‹#›</a:t>
            </a:fld>
            <a:endParaRPr lang="en-NZ" altLang="en-US"/>
          </a:p>
        </p:txBody>
      </p:sp>
    </p:spTree>
    <p:extLst>
      <p:ext uri="{BB962C8B-B14F-4D97-AF65-F5344CB8AC3E}">
        <p14:creationId xmlns:p14="http://schemas.microsoft.com/office/powerpoint/2010/main" val="388301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0EA026E-4B20-42A7-9DB9-8EB6CD128EBE}"/>
              </a:ext>
            </a:extLst>
          </p:cNvPr>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BD53DB20-D522-47EB-ACCF-4BDCA448761C}"/>
              </a:ext>
            </a:extLst>
          </p:cNvPr>
          <p:cNvSpPr>
            <a:spLocks noGrp="1"/>
          </p:cNvSpPr>
          <p:nvPr>
            <p:ph type="dt" sz="half" idx="10"/>
          </p:nvPr>
        </p:nvSpPr>
        <p:spPr/>
        <p:txBody>
          <a:bodyPr/>
          <a:lstStyle>
            <a:lvl1pPr>
              <a:defRPr/>
            </a:lvl1pPr>
          </a:lstStyle>
          <a:p>
            <a:pPr>
              <a:defRPr/>
            </a:pPr>
            <a:fld id="{C9B19414-661F-4C60-AFA1-D47FB34BDDFF}" type="datetimeFigureOut">
              <a:rPr lang="en-NZ"/>
              <a:pPr>
                <a:defRPr/>
              </a:pPr>
              <a:t>2/03/2023</a:t>
            </a:fld>
            <a:endParaRPr lang="en-NZ"/>
          </a:p>
        </p:txBody>
      </p:sp>
      <p:sp>
        <p:nvSpPr>
          <p:cNvPr id="9" name="Footer Placeholder 7">
            <a:extLst>
              <a:ext uri="{FF2B5EF4-FFF2-40B4-BE49-F238E27FC236}">
                <a16:creationId xmlns:a16="http://schemas.microsoft.com/office/drawing/2014/main" id="{BAE373FE-047D-48DC-A2C6-C85B038A669F}"/>
              </a:ext>
            </a:extLst>
          </p:cNvPr>
          <p:cNvSpPr>
            <a:spLocks noGrp="1"/>
          </p:cNvSpPr>
          <p:nvPr>
            <p:ph type="ftr" sz="quarter" idx="11"/>
          </p:nvPr>
        </p:nvSpPr>
        <p:spPr/>
        <p:txBody>
          <a:bodyPr/>
          <a:lstStyle>
            <a:lvl1pPr>
              <a:defRPr/>
            </a:lvl1pPr>
          </a:lstStyle>
          <a:p>
            <a:pPr>
              <a:defRPr/>
            </a:pPr>
            <a:endParaRPr lang="en-NZ"/>
          </a:p>
        </p:txBody>
      </p:sp>
      <p:sp>
        <p:nvSpPr>
          <p:cNvPr id="10" name="Slide Number Placeholder 8">
            <a:extLst>
              <a:ext uri="{FF2B5EF4-FFF2-40B4-BE49-F238E27FC236}">
                <a16:creationId xmlns:a16="http://schemas.microsoft.com/office/drawing/2014/main" id="{81B08B57-CBEE-4ADE-A54F-59934985B4DF}"/>
              </a:ext>
            </a:extLst>
          </p:cNvPr>
          <p:cNvSpPr>
            <a:spLocks noGrp="1"/>
          </p:cNvSpPr>
          <p:nvPr>
            <p:ph type="sldNum" sz="quarter" idx="12"/>
          </p:nvPr>
        </p:nvSpPr>
        <p:spPr/>
        <p:txBody>
          <a:bodyPr/>
          <a:lstStyle>
            <a:lvl1pPr>
              <a:defRPr/>
            </a:lvl1pPr>
          </a:lstStyle>
          <a:p>
            <a:fld id="{1C8A280F-7C42-4887-B7E7-A426C2FE2907}" type="slidenum">
              <a:rPr lang="en-NZ" altLang="en-US"/>
              <a:pPr/>
              <a:t>‹#›</a:t>
            </a:fld>
            <a:endParaRPr lang="en-NZ" altLang="en-US"/>
          </a:p>
        </p:txBody>
      </p:sp>
    </p:spTree>
    <p:extLst>
      <p:ext uri="{BB962C8B-B14F-4D97-AF65-F5344CB8AC3E}">
        <p14:creationId xmlns:p14="http://schemas.microsoft.com/office/powerpoint/2010/main" val="255086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3498323-EC2D-4F2D-BD76-5534CB5C6275}"/>
              </a:ext>
            </a:extLst>
          </p:cNvPr>
          <p:cNvSpPr>
            <a:spLocks noGrp="1"/>
          </p:cNvSpPr>
          <p:nvPr>
            <p:ph type="dt" sz="half" idx="10"/>
          </p:nvPr>
        </p:nvSpPr>
        <p:spPr/>
        <p:txBody>
          <a:bodyPr/>
          <a:lstStyle>
            <a:lvl1pPr>
              <a:defRPr/>
            </a:lvl1pPr>
          </a:lstStyle>
          <a:p>
            <a:pPr>
              <a:defRPr/>
            </a:pPr>
            <a:fld id="{DAAB6CA0-C991-4E96-8F25-2EDD1976D081}" type="datetimeFigureOut">
              <a:rPr lang="en-NZ"/>
              <a:pPr>
                <a:defRPr/>
              </a:pPr>
              <a:t>2/03/2023</a:t>
            </a:fld>
            <a:endParaRPr lang="en-NZ"/>
          </a:p>
        </p:txBody>
      </p:sp>
      <p:sp>
        <p:nvSpPr>
          <p:cNvPr id="4" name="Footer Placeholder 4">
            <a:extLst>
              <a:ext uri="{FF2B5EF4-FFF2-40B4-BE49-F238E27FC236}">
                <a16:creationId xmlns:a16="http://schemas.microsoft.com/office/drawing/2014/main" id="{3BF36B33-11D2-469D-8DFB-64EEF3659F3E}"/>
              </a:ext>
            </a:extLst>
          </p:cNvPr>
          <p:cNvSpPr>
            <a:spLocks noGrp="1"/>
          </p:cNvSpPr>
          <p:nvPr>
            <p:ph type="ftr" sz="quarter" idx="11"/>
          </p:nvPr>
        </p:nvSpPr>
        <p:spPr/>
        <p:txBody>
          <a:bodyPr/>
          <a:lstStyle>
            <a:lvl1pPr>
              <a:defRPr/>
            </a:lvl1pPr>
          </a:lstStyle>
          <a:p>
            <a:pPr>
              <a:defRPr/>
            </a:pPr>
            <a:endParaRPr lang="en-NZ"/>
          </a:p>
        </p:txBody>
      </p:sp>
      <p:sp>
        <p:nvSpPr>
          <p:cNvPr id="5" name="Slide Number Placeholder 5">
            <a:extLst>
              <a:ext uri="{FF2B5EF4-FFF2-40B4-BE49-F238E27FC236}">
                <a16:creationId xmlns:a16="http://schemas.microsoft.com/office/drawing/2014/main" id="{BE8C44B3-69FF-412F-B2F5-65E64807ADF0}"/>
              </a:ext>
            </a:extLst>
          </p:cNvPr>
          <p:cNvSpPr>
            <a:spLocks noGrp="1"/>
          </p:cNvSpPr>
          <p:nvPr>
            <p:ph type="sldNum" sz="quarter" idx="12"/>
          </p:nvPr>
        </p:nvSpPr>
        <p:spPr/>
        <p:txBody>
          <a:bodyPr/>
          <a:lstStyle>
            <a:lvl1pPr>
              <a:defRPr/>
            </a:lvl1pPr>
          </a:lstStyle>
          <a:p>
            <a:fld id="{F2776CBB-BF0A-45B9-A10D-F0AAD3CF9D00}" type="slidenum">
              <a:rPr lang="en-NZ" altLang="en-US"/>
              <a:pPr/>
              <a:t>‹#›</a:t>
            </a:fld>
            <a:endParaRPr lang="en-NZ" altLang="en-US"/>
          </a:p>
        </p:txBody>
      </p:sp>
    </p:spTree>
    <p:extLst>
      <p:ext uri="{BB962C8B-B14F-4D97-AF65-F5344CB8AC3E}">
        <p14:creationId xmlns:p14="http://schemas.microsoft.com/office/powerpoint/2010/main" val="196205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08248F9-24DF-4587-B9BE-C74893A3FCC1}"/>
              </a:ext>
            </a:extLst>
          </p:cNvPr>
          <p:cNvSpPr>
            <a:spLocks noGrp="1"/>
          </p:cNvSpPr>
          <p:nvPr>
            <p:ph type="dt" sz="half" idx="10"/>
          </p:nvPr>
        </p:nvSpPr>
        <p:spPr/>
        <p:txBody>
          <a:bodyPr/>
          <a:lstStyle>
            <a:lvl1pPr>
              <a:defRPr/>
            </a:lvl1pPr>
          </a:lstStyle>
          <a:p>
            <a:pPr>
              <a:defRPr/>
            </a:pPr>
            <a:fld id="{5BAE6E3C-D1E6-476F-AEA0-67B7A8C17D4C}" type="datetimeFigureOut">
              <a:rPr lang="en-NZ"/>
              <a:pPr>
                <a:defRPr/>
              </a:pPr>
              <a:t>2/03/2023</a:t>
            </a:fld>
            <a:endParaRPr lang="en-NZ"/>
          </a:p>
        </p:txBody>
      </p:sp>
      <p:sp>
        <p:nvSpPr>
          <p:cNvPr id="3" name="Footer Placeholder 4">
            <a:extLst>
              <a:ext uri="{FF2B5EF4-FFF2-40B4-BE49-F238E27FC236}">
                <a16:creationId xmlns:a16="http://schemas.microsoft.com/office/drawing/2014/main" id="{535674A2-71FE-492E-9685-E102AF587346}"/>
              </a:ext>
            </a:extLst>
          </p:cNvPr>
          <p:cNvSpPr>
            <a:spLocks noGrp="1"/>
          </p:cNvSpPr>
          <p:nvPr>
            <p:ph type="ftr" sz="quarter" idx="11"/>
          </p:nvPr>
        </p:nvSpPr>
        <p:spPr/>
        <p:txBody>
          <a:bodyPr/>
          <a:lstStyle>
            <a:lvl1pPr>
              <a:defRPr/>
            </a:lvl1pPr>
          </a:lstStyle>
          <a:p>
            <a:pPr>
              <a:defRPr/>
            </a:pPr>
            <a:endParaRPr lang="en-NZ"/>
          </a:p>
        </p:txBody>
      </p:sp>
      <p:sp>
        <p:nvSpPr>
          <p:cNvPr id="4" name="Slide Number Placeholder 5">
            <a:extLst>
              <a:ext uri="{FF2B5EF4-FFF2-40B4-BE49-F238E27FC236}">
                <a16:creationId xmlns:a16="http://schemas.microsoft.com/office/drawing/2014/main" id="{036152EB-E44E-4C66-9B0C-B89F438B9ABB}"/>
              </a:ext>
            </a:extLst>
          </p:cNvPr>
          <p:cNvSpPr>
            <a:spLocks noGrp="1"/>
          </p:cNvSpPr>
          <p:nvPr>
            <p:ph type="sldNum" sz="quarter" idx="12"/>
          </p:nvPr>
        </p:nvSpPr>
        <p:spPr/>
        <p:txBody>
          <a:bodyPr/>
          <a:lstStyle>
            <a:lvl1pPr>
              <a:defRPr/>
            </a:lvl1pPr>
          </a:lstStyle>
          <a:p>
            <a:fld id="{EDA4DE8E-6AE9-4763-874F-71628028E2A1}" type="slidenum">
              <a:rPr lang="en-NZ" altLang="en-US"/>
              <a:pPr/>
              <a:t>‹#›</a:t>
            </a:fld>
            <a:endParaRPr lang="en-NZ" altLang="en-US"/>
          </a:p>
        </p:txBody>
      </p:sp>
    </p:spTree>
    <p:extLst>
      <p:ext uri="{BB962C8B-B14F-4D97-AF65-F5344CB8AC3E}">
        <p14:creationId xmlns:p14="http://schemas.microsoft.com/office/powerpoint/2010/main" val="131319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B4EC225-8B54-4D37-AC97-EC15EBFBDD29}"/>
              </a:ext>
            </a:extLst>
          </p:cNvPr>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307F48C7-4562-42AF-97F4-B92F6480731A}"/>
              </a:ext>
            </a:extLst>
          </p:cNvPr>
          <p:cNvSpPr>
            <a:spLocks noGrp="1"/>
          </p:cNvSpPr>
          <p:nvPr>
            <p:ph type="dt" sz="half" idx="10"/>
          </p:nvPr>
        </p:nvSpPr>
        <p:spPr/>
        <p:txBody>
          <a:bodyPr/>
          <a:lstStyle>
            <a:lvl1pPr>
              <a:defRPr/>
            </a:lvl1pPr>
          </a:lstStyle>
          <a:p>
            <a:pPr>
              <a:defRPr/>
            </a:pPr>
            <a:fld id="{CE6F64EE-4895-4A4F-A364-6204497A551F}" type="datetimeFigureOut">
              <a:rPr lang="en-NZ"/>
              <a:pPr>
                <a:defRPr/>
              </a:pPr>
              <a:t>2/03/2023</a:t>
            </a:fld>
            <a:endParaRPr lang="en-NZ"/>
          </a:p>
        </p:txBody>
      </p:sp>
      <p:sp>
        <p:nvSpPr>
          <p:cNvPr id="7" name="Footer Placeholder 5">
            <a:extLst>
              <a:ext uri="{FF2B5EF4-FFF2-40B4-BE49-F238E27FC236}">
                <a16:creationId xmlns:a16="http://schemas.microsoft.com/office/drawing/2014/main" id="{FB6D0E2C-95CA-4F4F-ACCC-238C14673D5C}"/>
              </a:ext>
            </a:extLst>
          </p:cNvPr>
          <p:cNvSpPr>
            <a:spLocks noGrp="1"/>
          </p:cNvSpPr>
          <p:nvPr>
            <p:ph type="ftr" sz="quarter" idx="11"/>
          </p:nvPr>
        </p:nvSpPr>
        <p:spPr/>
        <p:txBody>
          <a:bodyPr/>
          <a:lstStyle>
            <a:lvl1pPr>
              <a:defRPr/>
            </a:lvl1pPr>
          </a:lstStyle>
          <a:p>
            <a:pPr>
              <a:defRPr/>
            </a:pPr>
            <a:endParaRPr lang="en-NZ"/>
          </a:p>
        </p:txBody>
      </p:sp>
      <p:sp>
        <p:nvSpPr>
          <p:cNvPr id="8" name="Slide Number Placeholder 6">
            <a:extLst>
              <a:ext uri="{FF2B5EF4-FFF2-40B4-BE49-F238E27FC236}">
                <a16:creationId xmlns:a16="http://schemas.microsoft.com/office/drawing/2014/main" id="{6ACB2C69-BFEA-4017-A218-7098170FD14F}"/>
              </a:ext>
            </a:extLst>
          </p:cNvPr>
          <p:cNvSpPr>
            <a:spLocks noGrp="1"/>
          </p:cNvSpPr>
          <p:nvPr>
            <p:ph type="sldNum" sz="quarter" idx="12"/>
          </p:nvPr>
        </p:nvSpPr>
        <p:spPr/>
        <p:txBody>
          <a:bodyPr/>
          <a:lstStyle>
            <a:lvl1pPr>
              <a:defRPr/>
            </a:lvl1pPr>
          </a:lstStyle>
          <a:p>
            <a:fld id="{4DAEF6A8-1CCC-4557-AA42-7952F030BBC9}" type="slidenum">
              <a:rPr lang="en-NZ" altLang="en-US"/>
              <a:pPr/>
              <a:t>‹#›</a:t>
            </a:fld>
            <a:endParaRPr lang="en-NZ" altLang="en-US"/>
          </a:p>
        </p:txBody>
      </p:sp>
    </p:spTree>
    <p:extLst>
      <p:ext uri="{BB962C8B-B14F-4D97-AF65-F5344CB8AC3E}">
        <p14:creationId xmlns:p14="http://schemas.microsoft.com/office/powerpoint/2010/main" val="416934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08467CC-9CB0-4B38-8F09-69A999755299}"/>
              </a:ext>
            </a:extLst>
          </p:cNvPr>
          <p:cNvSpPr>
            <a:spLocks noGrp="1"/>
          </p:cNvSpPr>
          <p:nvPr>
            <p:ph type="dt" sz="half" idx="10"/>
          </p:nvPr>
        </p:nvSpPr>
        <p:spPr/>
        <p:txBody>
          <a:bodyPr/>
          <a:lstStyle>
            <a:lvl1pPr>
              <a:defRPr/>
            </a:lvl1pPr>
          </a:lstStyle>
          <a:p>
            <a:pPr>
              <a:defRPr/>
            </a:pPr>
            <a:fld id="{04B821E6-5546-4EDF-ADEB-F022B11A9D6F}" type="datetimeFigureOut">
              <a:rPr lang="en-NZ"/>
              <a:pPr>
                <a:defRPr/>
              </a:pPr>
              <a:t>2/03/2023</a:t>
            </a:fld>
            <a:endParaRPr lang="en-NZ"/>
          </a:p>
        </p:txBody>
      </p:sp>
      <p:sp>
        <p:nvSpPr>
          <p:cNvPr id="6" name="Footer Placeholder 4">
            <a:extLst>
              <a:ext uri="{FF2B5EF4-FFF2-40B4-BE49-F238E27FC236}">
                <a16:creationId xmlns:a16="http://schemas.microsoft.com/office/drawing/2014/main" id="{2E93C062-D254-4922-B22D-93FE7B07971E}"/>
              </a:ext>
            </a:extLst>
          </p:cNvPr>
          <p:cNvSpPr>
            <a:spLocks noGrp="1"/>
          </p:cNvSpPr>
          <p:nvPr>
            <p:ph type="ftr" sz="quarter" idx="11"/>
          </p:nvPr>
        </p:nvSpPr>
        <p:spPr/>
        <p:txBody>
          <a:bodyPr/>
          <a:lstStyle>
            <a:lvl1pPr>
              <a:defRPr/>
            </a:lvl1pPr>
          </a:lstStyle>
          <a:p>
            <a:pPr>
              <a:defRPr/>
            </a:pPr>
            <a:endParaRPr lang="en-NZ"/>
          </a:p>
        </p:txBody>
      </p:sp>
      <p:sp>
        <p:nvSpPr>
          <p:cNvPr id="7" name="Slide Number Placeholder 5">
            <a:extLst>
              <a:ext uri="{FF2B5EF4-FFF2-40B4-BE49-F238E27FC236}">
                <a16:creationId xmlns:a16="http://schemas.microsoft.com/office/drawing/2014/main" id="{5496E746-4D23-41F8-B8D6-094A49154B38}"/>
              </a:ext>
            </a:extLst>
          </p:cNvPr>
          <p:cNvSpPr>
            <a:spLocks noGrp="1"/>
          </p:cNvSpPr>
          <p:nvPr>
            <p:ph type="sldNum" sz="quarter" idx="12"/>
          </p:nvPr>
        </p:nvSpPr>
        <p:spPr/>
        <p:txBody>
          <a:bodyPr/>
          <a:lstStyle>
            <a:lvl1pPr>
              <a:defRPr/>
            </a:lvl1pPr>
          </a:lstStyle>
          <a:p>
            <a:fld id="{F2D9D1DC-C0CA-4363-9181-D839D6FC0393}" type="slidenum">
              <a:rPr lang="en-NZ" altLang="en-US"/>
              <a:pPr/>
              <a:t>‹#›</a:t>
            </a:fld>
            <a:endParaRPr lang="en-NZ" altLang="en-US"/>
          </a:p>
        </p:txBody>
      </p:sp>
    </p:spTree>
    <p:extLst>
      <p:ext uri="{BB962C8B-B14F-4D97-AF65-F5344CB8AC3E}">
        <p14:creationId xmlns:p14="http://schemas.microsoft.com/office/powerpoint/2010/main" val="161535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84C53D-EADE-478F-8E95-FFFFC91F7BBA}"/>
              </a:ext>
            </a:extLst>
          </p:cNvPr>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7570F1AF-7C92-42A5-9345-AA67CEA9E77E}"/>
              </a:ext>
            </a:extLst>
          </p:cNvPr>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2F4CF205-FFCA-4C7C-A883-4C4DA5E0BC0E}"/>
              </a:ext>
            </a:extLst>
          </p:cNvPr>
          <p:cNvSpPr>
            <a:spLocks noGrp="1"/>
          </p:cNvSpPr>
          <p:nvPr>
            <p:ph type="body" idx="1"/>
          </p:nvPr>
        </p:nvSpPr>
        <p:spPr bwMode="auto">
          <a:xfrm>
            <a:off x="609600" y="1600200"/>
            <a:ext cx="1097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B72A7AF6-EE9A-458B-8D7B-420667544D49}"/>
              </a:ext>
            </a:extLst>
          </p:cNvPr>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A5F7EA8B-7321-44D8-AC52-4B237D7F20F9}"/>
              </a:ext>
            </a:extLst>
          </p:cNvPr>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defRPr>
            </a:lvl1pPr>
          </a:lstStyle>
          <a:p>
            <a:pPr>
              <a:defRPr/>
            </a:pPr>
            <a:fld id="{29184174-DFC2-4869-BF6A-0237F6445ECF}" type="datetimeFigureOut">
              <a:rPr lang="en-NZ"/>
              <a:pPr>
                <a:defRPr/>
              </a:pPr>
              <a:t>2/03/2023</a:t>
            </a:fld>
            <a:endParaRPr lang="en-NZ"/>
          </a:p>
        </p:txBody>
      </p:sp>
      <p:sp>
        <p:nvSpPr>
          <p:cNvPr id="5" name="Footer Placeholder 4">
            <a:extLst>
              <a:ext uri="{FF2B5EF4-FFF2-40B4-BE49-F238E27FC236}">
                <a16:creationId xmlns:a16="http://schemas.microsoft.com/office/drawing/2014/main" id="{08A4BFDB-3B97-4FFE-9467-48CB08E07B6C}"/>
              </a:ext>
            </a:extLst>
          </p:cNvPr>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en-NZ"/>
          </a:p>
        </p:txBody>
      </p:sp>
      <p:sp>
        <p:nvSpPr>
          <p:cNvPr id="6" name="Slide Number Placeholder 5">
            <a:extLst>
              <a:ext uri="{FF2B5EF4-FFF2-40B4-BE49-F238E27FC236}">
                <a16:creationId xmlns:a16="http://schemas.microsoft.com/office/drawing/2014/main" id="{6D300362-A6A3-40C2-8CB7-A3E7E5A5310A}"/>
              </a:ext>
            </a:extLst>
          </p:cNvPr>
          <p:cNvSpPr>
            <a:spLocks noGrp="1"/>
          </p:cNvSpPr>
          <p:nvPr>
            <p:ph type="sldNum" sz="quarter" idx="4"/>
          </p:nvPr>
        </p:nvSpPr>
        <p:spPr>
          <a:xfrm>
            <a:off x="10160000" y="19051"/>
            <a:ext cx="14224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fld id="{E3BD5C0E-5884-40BA-B7A0-229789B2C64A}" type="slidenum">
              <a:rPr lang="en-NZ" altLang="en-US"/>
              <a:pPr/>
              <a:t>‹#›</a:t>
            </a:fld>
            <a:endParaRPr lang="en-NZ" altLang="en-US"/>
          </a:p>
        </p:txBody>
      </p:sp>
    </p:spTree>
  </p:cSld>
  <p:clrMap bg1="lt1" tx1="dk1" bg2="lt2" tx2="dk2" accent1="accent1" accent2="accent2" accent3="accent3" accent4="accent4" accent5="accent5" accent6="accent6" hlink="hlink" folHlink="folHlink"/>
  <p:sldLayoutIdLst>
    <p:sldLayoutId id="2147483833" r:id="rId1"/>
    <p:sldLayoutId id="2147483826" r:id="rId2"/>
    <p:sldLayoutId id="2147483834" r:id="rId3"/>
    <p:sldLayoutId id="2147483827" r:id="rId4"/>
    <p:sldLayoutId id="2147483835" r:id="rId5"/>
    <p:sldLayoutId id="2147483828" r:id="rId6"/>
    <p:sldLayoutId id="2147483829" r:id="rId7"/>
    <p:sldLayoutId id="2147483836" r:id="rId8"/>
    <p:sldLayoutId id="2147483830" r:id="rId9"/>
    <p:sldLayoutId id="2147483831" r:id="rId10"/>
    <p:sldLayoutId id="2147483832"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defRPr>
      </a:lvl2pPr>
      <a:lvl3pPr algn="l" rtl="0" eaLnBrk="0" fontAlgn="base" hangingPunct="0">
        <a:spcBef>
          <a:spcPct val="0"/>
        </a:spcBef>
        <a:spcAft>
          <a:spcPct val="0"/>
        </a:spcAft>
        <a:defRPr sz="4000">
          <a:solidFill>
            <a:schemeClr val="tx2"/>
          </a:solidFill>
          <a:latin typeface="Arial" panose="020B0604020202020204" pitchFamily="34" charset="0"/>
        </a:defRPr>
      </a:lvl3pPr>
      <a:lvl4pPr algn="l" rtl="0" eaLnBrk="0" fontAlgn="base" hangingPunct="0">
        <a:spcBef>
          <a:spcPct val="0"/>
        </a:spcBef>
        <a:spcAft>
          <a:spcPct val="0"/>
        </a:spcAft>
        <a:defRPr sz="4000">
          <a:solidFill>
            <a:schemeClr val="tx2"/>
          </a:solidFill>
          <a:latin typeface="Arial" panose="020B0604020202020204" pitchFamily="34" charset="0"/>
        </a:defRPr>
      </a:lvl4pPr>
      <a:lvl5pPr algn="l" rtl="0" eaLnBrk="0" fontAlgn="base" hangingPunct="0">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4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4FFC-9AD5-4F64-9CD4-1CBD9ADDC068}"/>
              </a:ext>
            </a:extLst>
          </p:cNvPr>
          <p:cNvSpPr>
            <a:spLocks noGrp="1"/>
          </p:cNvSpPr>
          <p:nvPr>
            <p:ph type="ctrTitle"/>
          </p:nvPr>
        </p:nvSpPr>
        <p:spPr>
          <a:xfrm>
            <a:off x="914400" y="1340768"/>
            <a:ext cx="10654208" cy="1927225"/>
          </a:xfrm>
        </p:spPr>
        <p:txBody>
          <a:bodyPr/>
          <a:lstStyle/>
          <a:p>
            <a:pPr algn="ctr"/>
            <a:r>
              <a:rPr lang="en-GB" sz="3600" b="1" dirty="0">
                <a:solidFill>
                  <a:schemeClr val="bg1"/>
                </a:solidFill>
              </a:rPr>
              <a:t>INTER-ICG TASK TEAM ON DISASTER MANAGEMENT AND PREPAREDNESS</a:t>
            </a:r>
            <a:r>
              <a:rPr lang="en-US" sz="3600" b="1" dirty="0">
                <a:solidFill>
                  <a:schemeClr val="bg1"/>
                </a:solidFill>
              </a:rPr>
              <a:t> </a:t>
            </a:r>
            <a:br>
              <a:rPr lang="en-US" sz="3600" b="1" dirty="0">
                <a:solidFill>
                  <a:schemeClr val="bg1"/>
                </a:solidFill>
              </a:rPr>
            </a:br>
            <a:r>
              <a:rPr lang="en-NZ" sz="3600" b="1" dirty="0">
                <a:solidFill>
                  <a:schemeClr val="bg1"/>
                </a:solidFill>
              </a:rPr>
              <a:t>Report and Recommendation  </a:t>
            </a:r>
            <a:endParaRPr lang="en-NZ" sz="3200" b="1" dirty="0">
              <a:solidFill>
                <a:schemeClr val="bg1"/>
              </a:solidFill>
            </a:endParaRPr>
          </a:p>
        </p:txBody>
      </p:sp>
      <p:sp>
        <p:nvSpPr>
          <p:cNvPr id="3" name="Subtitle 2">
            <a:extLst>
              <a:ext uri="{FF2B5EF4-FFF2-40B4-BE49-F238E27FC236}">
                <a16:creationId xmlns:a16="http://schemas.microsoft.com/office/drawing/2014/main" id="{F807D5F8-715A-4E97-B37A-6CAE90D292D4}"/>
              </a:ext>
            </a:extLst>
          </p:cNvPr>
          <p:cNvSpPr>
            <a:spLocks noGrp="1"/>
          </p:cNvSpPr>
          <p:nvPr>
            <p:ph type="subTitle" idx="1"/>
          </p:nvPr>
        </p:nvSpPr>
        <p:spPr>
          <a:xfrm>
            <a:off x="914400" y="3861048"/>
            <a:ext cx="10438184" cy="1752600"/>
          </a:xfrm>
        </p:spPr>
        <p:txBody>
          <a:bodyPr rtlCol="0">
            <a:normAutofit/>
          </a:bodyPr>
          <a:lstStyle/>
          <a:p>
            <a:pPr algn="ctr" eaLnBrk="1" fontAlgn="auto" hangingPunct="1">
              <a:spcAft>
                <a:spcPts val="0"/>
              </a:spcAft>
              <a:defRPr/>
            </a:pPr>
            <a:r>
              <a:rPr lang="en-NZ" b="1" dirty="0">
                <a:solidFill>
                  <a:schemeClr val="bg1"/>
                </a:solidFill>
              </a:rPr>
              <a:t>Harkunti P. Rahayu </a:t>
            </a:r>
            <a:r>
              <a:rPr lang="mr-IN" b="1" dirty="0">
                <a:solidFill>
                  <a:schemeClr val="bg1"/>
                </a:solidFill>
              </a:rPr>
              <a:t>–</a:t>
            </a:r>
            <a:r>
              <a:rPr lang="en-NZ" b="1" dirty="0">
                <a:solidFill>
                  <a:schemeClr val="bg1"/>
                </a:solidFill>
              </a:rPr>
              <a:t> Chair</a:t>
            </a:r>
          </a:p>
          <a:p>
            <a:pPr algn="ctr" eaLnBrk="1" fontAlgn="auto" hangingPunct="1">
              <a:spcAft>
                <a:spcPts val="0"/>
              </a:spcAft>
              <a:defRPr/>
            </a:pPr>
            <a:r>
              <a:rPr lang="en-NZ" b="1" dirty="0">
                <a:solidFill>
                  <a:schemeClr val="bg1"/>
                </a:solidFill>
              </a:rPr>
              <a:t>Denis Chang Seng and All Team of TTDMP</a:t>
            </a:r>
          </a:p>
        </p:txBody>
      </p:sp>
      <p:pic>
        <p:nvPicPr>
          <p:cNvPr id="4" name="Picture 3">
            <a:extLst>
              <a:ext uri="{FF2B5EF4-FFF2-40B4-BE49-F238E27FC236}">
                <a16:creationId xmlns:a16="http://schemas.microsoft.com/office/drawing/2014/main" id="{C9169EBD-2F6B-43DD-89E5-8182C0CF6CF0}"/>
              </a:ext>
            </a:extLst>
          </p:cNvPr>
          <p:cNvPicPr>
            <a:picLocks noChangeAspect="1"/>
          </p:cNvPicPr>
          <p:nvPr/>
        </p:nvPicPr>
        <p:blipFill>
          <a:blip r:embed="rId2"/>
          <a:stretch>
            <a:fillRect/>
          </a:stretch>
        </p:blipFill>
        <p:spPr>
          <a:xfrm>
            <a:off x="10723984" y="2717"/>
            <a:ext cx="1424473" cy="1368884"/>
          </a:xfrm>
          <a:prstGeom prst="rect">
            <a:avLst/>
          </a:prstGeom>
        </p:spPr>
      </p:pic>
      <p:sp>
        <p:nvSpPr>
          <p:cNvPr id="5" name="Subtitle 2">
            <a:extLst>
              <a:ext uri="{FF2B5EF4-FFF2-40B4-BE49-F238E27FC236}">
                <a16:creationId xmlns:a16="http://schemas.microsoft.com/office/drawing/2014/main" id="{F807D5F8-715A-4E97-B37A-6CAE90D292D4}"/>
              </a:ext>
            </a:extLst>
          </p:cNvPr>
          <p:cNvSpPr txBox="1">
            <a:spLocks/>
          </p:cNvSpPr>
          <p:nvPr/>
        </p:nvSpPr>
        <p:spPr bwMode="auto">
          <a:xfrm>
            <a:off x="914400" y="5981700"/>
            <a:ext cx="10438184"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Clr>
                <a:schemeClr val="accent1"/>
              </a:buClr>
              <a:buSzPct val="85000"/>
              <a:buFont typeface="Arial" panose="020B0604020202020204" pitchFamily="34" charset="0"/>
              <a:buNone/>
              <a:defRPr sz="2400" kern="12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Clr>
                <a:schemeClr val="accent1"/>
              </a:buClr>
              <a:buSzPct val="85000"/>
              <a:buFont typeface="Arial" panose="020B0604020202020204" pitchFamily="34"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chemeClr val="accent1"/>
              </a:buClr>
              <a:buSzPct val="90000"/>
              <a:buFont typeface="Arial" panose="020B0604020202020204" pitchFamily="34" charset="0"/>
              <a:buNone/>
              <a:defRPr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chemeClr val="accent1"/>
              </a:buClr>
              <a:buSzPct val="100000"/>
              <a:buFont typeface="Arial" panose="020B0604020202020204"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eaLnBrk="1" fontAlgn="auto" hangingPunct="1">
              <a:spcAft>
                <a:spcPts val="0"/>
              </a:spcAft>
              <a:defRPr/>
            </a:pPr>
            <a:r>
              <a:rPr lang="en-US" i="1" dirty="0">
                <a:solidFill>
                  <a:schemeClr val="bg1"/>
                </a:solidFill>
              </a:rPr>
              <a:t>IOC UNESCO, Sixteenth</a:t>
            </a:r>
            <a:r>
              <a:rPr lang="en-GB" i="1" dirty="0">
                <a:solidFill>
                  <a:schemeClr val="bg1"/>
                </a:solidFill>
              </a:rPr>
              <a:t> Meeting of the Working Group on Tsunamis and Other Hazards related to Sea Level Warning and Mitigation Systems (TOWS-WG-XVI)</a:t>
            </a:r>
            <a:r>
              <a:rPr lang="en-US" i="1" dirty="0">
                <a:solidFill>
                  <a:schemeClr val="bg1"/>
                </a:solidFill>
              </a:rPr>
              <a:t> , 2 March 2023</a:t>
            </a:r>
            <a:endParaRPr lang="en-NZ" i="1" dirty="0">
              <a:solidFill>
                <a:schemeClr val="bg1"/>
              </a:solidFill>
            </a:endParaRPr>
          </a:p>
        </p:txBody>
      </p:sp>
    </p:spTree>
    <p:extLst>
      <p:ext uri="{BB962C8B-B14F-4D97-AF65-F5344CB8AC3E}">
        <p14:creationId xmlns:p14="http://schemas.microsoft.com/office/powerpoint/2010/main" val="1061781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96" y="405832"/>
            <a:ext cx="10972800" cy="990600"/>
          </a:xfrm>
        </p:spPr>
        <p:txBody>
          <a:bodyPr>
            <a:noAutofit/>
          </a:bodyPr>
          <a:lstStyle/>
          <a:p>
            <a:pPr marL="742950" indent="-742950">
              <a:buFont typeface="+mj-lt"/>
              <a:buAutoNum type="arabicPeriod" startAt="2"/>
            </a:pPr>
            <a:r>
              <a:rPr lang="en-US" sz="3200" b="1"/>
              <a:t>TSUNAMI READY MANUAL, GUIDES AND SUPPORT TOOLS </a:t>
            </a:r>
            <a:endParaRPr lang="en-US" sz="3200"/>
          </a:p>
        </p:txBody>
      </p:sp>
      <p:sp>
        <p:nvSpPr>
          <p:cNvPr id="3" name="Content Placeholder 2"/>
          <p:cNvSpPr>
            <a:spLocks noGrp="1"/>
          </p:cNvSpPr>
          <p:nvPr>
            <p:ph idx="1"/>
          </p:nvPr>
        </p:nvSpPr>
        <p:spPr>
          <a:xfrm>
            <a:off x="612296" y="1628800"/>
            <a:ext cx="10972800" cy="4680520"/>
          </a:xfrm>
        </p:spPr>
        <p:txBody>
          <a:bodyPr/>
          <a:lstStyle/>
          <a:p>
            <a:pPr marL="457200" indent="-457200">
              <a:spcAft>
                <a:spcPts val="600"/>
              </a:spcAft>
              <a:buSzPct val="100000"/>
              <a:buFont typeface="+mj-lt"/>
              <a:buAutoNum type="arabicPeriod" startAt="8"/>
            </a:pPr>
            <a:r>
              <a:rPr lang="en-US" sz="2200" b="1"/>
              <a:t>Inclusion of Other National </a:t>
            </a:r>
            <a:r>
              <a:rPr lang="en-US" sz="2200" b="1" err="1"/>
              <a:t>Programmes</a:t>
            </a:r>
            <a:r>
              <a:rPr lang="en-US" sz="2200" b="1"/>
              <a:t> and Initiatives in the UNESCO IOC Tsunami Ready Recognition </a:t>
            </a:r>
            <a:r>
              <a:rPr lang="en-US" sz="2200" b="1" err="1"/>
              <a:t>Programme</a:t>
            </a:r>
            <a:r>
              <a:rPr lang="en-US" sz="2200" b="1"/>
              <a:t>  (Non-implementation of TRR) - 1</a:t>
            </a:r>
          </a:p>
          <a:p>
            <a:pPr lvl="1">
              <a:spcAft>
                <a:spcPts val="600"/>
              </a:spcAft>
            </a:pPr>
            <a:r>
              <a:rPr lang="en-US"/>
              <a:t>Christa von </a:t>
            </a:r>
            <a:r>
              <a:rPr lang="en-US" err="1"/>
              <a:t>Hillebrandt</a:t>
            </a:r>
            <a:r>
              <a:rPr lang="en-US"/>
              <a:t>  introduced the topic of how countries with strong existing tsunami preparedness </a:t>
            </a:r>
            <a:r>
              <a:rPr lang="en-US" err="1"/>
              <a:t>programmes</a:t>
            </a:r>
            <a:r>
              <a:rPr lang="en-US"/>
              <a:t> can be included in the UNESCO IOC Tsunami Ready Recognition </a:t>
            </a:r>
            <a:r>
              <a:rPr lang="en-US" err="1"/>
              <a:t>Programme</a:t>
            </a:r>
            <a:r>
              <a:rPr lang="en-US"/>
              <a:t>, noting that the UN Ocean Decade Tsunami </a:t>
            </a:r>
            <a:r>
              <a:rPr lang="en-US" err="1"/>
              <a:t>Programme’s</a:t>
            </a:r>
            <a:r>
              <a:rPr lang="en-US"/>
              <a:t> goal is that 100% of communities at risk from tsunami should be prepared and resilient by 2030.</a:t>
            </a:r>
          </a:p>
          <a:p>
            <a:pPr lvl="1">
              <a:spcAft>
                <a:spcPts val="600"/>
              </a:spcAft>
            </a:pPr>
            <a:r>
              <a:rPr lang="en-US" err="1"/>
              <a:t>Ardito</a:t>
            </a:r>
            <a:r>
              <a:rPr lang="en-US"/>
              <a:t> </a:t>
            </a:r>
            <a:r>
              <a:rPr lang="en-US" err="1"/>
              <a:t>Kodijat</a:t>
            </a:r>
            <a:r>
              <a:rPr lang="en-US"/>
              <a:t> raised the question on who will decide if a national </a:t>
            </a:r>
            <a:r>
              <a:rPr lang="en-US" err="1"/>
              <a:t>programme</a:t>
            </a:r>
            <a:r>
              <a:rPr lang="en-US"/>
              <a:t> and/or initiatives are similar to UNESCO/IOC Tsunami Ready, or are an acceptable </a:t>
            </a:r>
            <a:r>
              <a:rPr lang="en-US" err="1"/>
              <a:t>programme</a:t>
            </a:r>
            <a:r>
              <a:rPr lang="en-US"/>
              <a:t> that will contribute the goal of 100% of at-risk communities prepared for and resilient to tsunami.  </a:t>
            </a:r>
          </a:p>
          <a:p>
            <a:pPr lvl="1">
              <a:spcAft>
                <a:spcPts val="600"/>
              </a:spcAft>
            </a:pPr>
            <a:r>
              <a:rPr lang="en-US"/>
              <a:t>For these initiatives, the Tsunami Ready Map Viewer could use different colors or symbols to show distinguish the different initiatives, and still capture the overall tsunami ‘readiness’ around the world. </a:t>
            </a:r>
          </a:p>
        </p:txBody>
      </p:sp>
    </p:spTree>
    <p:extLst>
      <p:ext uri="{BB962C8B-B14F-4D97-AF65-F5344CB8AC3E}">
        <p14:creationId xmlns:p14="http://schemas.microsoft.com/office/powerpoint/2010/main" val="189122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96" y="332656"/>
            <a:ext cx="10972800" cy="990600"/>
          </a:xfrm>
        </p:spPr>
        <p:txBody>
          <a:bodyPr>
            <a:noAutofit/>
          </a:bodyPr>
          <a:lstStyle/>
          <a:p>
            <a:pPr marL="742950" indent="-742950">
              <a:buFont typeface="+mj-lt"/>
              <a:buAutoNum type="arabicPeriod" startAt="2"/>
            </a:pPr>
            <a:r>
              <a:rPr lang="en-US" sz="3200" b="1"/>
              <a:t>TSUNAMI READY MANUAL, GUIDES AND SUPPORT TOOLS </a:t>
            </a:r>
            <a:endParaRPr lang="en-US" sz="3200"/>
          </a:p>
        </p:txBody>
      </p:sp>
      <p:sp>
        <p:nvSpPr>
          <p:cNvPr id="3" name="Content Placeholder 2"/>
          <p:cNvSpPr>
            <a:spLocks noGrp="1"/>
          </p:cNvSpPr>
          <p:nvPr>
            <p:ph idx="1"/>
          </p:nvPr>
        </p:nvSpPr>
        <p:spPr>
          <a:xfrm>
            <a:off x="612296" y="1484784"/>
            <a:ext cx="10972800" cy="5461568"/>
          </a:xfrm>
        </p:spPr>
        <p:txBody>
          <a:bodyPr/>
          <a:lstStyle/>
          <a:p>
            <a:pPr marL="457200" indent="-457200">
              <a:spcAft>
                <a:spcPts val="600"/>
              </a:spcAft>
              <a:buSzPct val="100000"/>
              <a:buFont typeface="+mj-lt"/>
              <a:buAutoNum type="arabicPeriod" startAt="8"/>
            </a:pPr>
            <a:r>
              <a:rPr lang="en-US" sz="2200" b="1"/>
              <a:t>Inclusion of Other National </a:t>
            </a:r>
            <a:r>
              <a:rPr lang="en-US" sz="2200" b="1" err="1"/>
              <a:t>Programmes</a:t>
            </a:r>
            <a:r>
              <a:rPr lang="en-US" sz="2200" b="1"/>
              <a:t> and Initiatives in the UNESCO IOC Tsunami Ready Recognition </a:t>
            </a:r>
            <a:r>
              <a:rPr lang="en-US" sz="2200" b="1" err="1"/>
              <a:t>Programme</a:t>
            </a:r>
            <a:r>
              <a:rPr lang="en-US" sz="2200" b="1"/>
              <a:t>  (Non-implementation of TRR) - 2</a:t>
            </a:r>
          </a:p>
          <a:p>
            <a:pPr lvl="1">
              <a:spcAft>
                <a:spcPts val="600"/>
              </a:spcAft>
            </a:pPr>
            <a:r>
              <a:rPr lang="en-US" b="1"/>
              <a:t>Notes </a:t>
            </a:r>
            <a:r>
              <a:rPr lang="en-US"/>
              <a:t>that some Member States already have similar tsunami hazard mitigation </a:t>
            </a:r>
            <a:r>
              <a:rPr lang="en-US" err="1"/>
              <a:t>programmes</a:t>
            </a:r>
            <a:r>
              <a:rPr lang="en-US"/>
              <a:t> in place, encourages Member States that apply other </a:t>
            </a:r>
            <a:r>
              <a:rPr lang="en-US" err="1"/>
              <a:t>programmes</a:t>
            </a:r>
            <a:r>
              <a:rPr lang="en-US"/>
              <a:t>, to confirm alignment with the twelve UNESCO IOC Tsunami Ready Indicators in relevant communities and report outcomes.</a:t>
            </a:r>
          </a:p>
          <a:p>
            <a:pPr lvl="1">
              <a:spcAft>
                <a:spcPts val="600"/>
              </a:spcAft>
            </a:pPr>
            <a:r>
              <a:rPr lang="en-US" b="1"/>
              <a:t>Appreciates </a:t>
            </a:r>
            <a:r>
              <a:rPr lang="en-US"/>
              <a:t>the progress by the PTWS and TTs to explore mechanisms of how to include other tsunami preparedness and readiness </a:t>
            </a:r>
            <a:r>
              <a:rPr lang="en-US" err="1"/>
              <a:t>programmes</a:t>
            </a:r>
            <a:r>
              <a:rPr lang="en-US"/>
              <a:t> and initiatives in the UN Ocean Decade Tsunami </a:t>
            </a:r>
            <a:r>
              <a:rPr lang="en-US" err="1"/>
              <a:t>Programme</a:t>
            </a:r>
            <a:r>
              <a:rPr lang="en-US"/>
              <a:t> “tsunami readiness” goal.</a:t>
            </a:r>
          </a:p>
          <a:p>
            <a:pPr lvl="1">
              <a:spcAft>
                <a:spcPts val="600"/>
              </a:spcAft>
            </a:pPr>
            <a:r>
              <a:rPr lang="en-US" b="1"/>
              <a:t>Recommends </a:t>
            </a:r>
            <a:r>
              <a:rPr lang="en-US"/>
              <a:t>the TOWS TT-DMP to work with the PTWS Working Group 3 to propose mechanisms by which National tsunami preparedness and readiness </a:t>
            </a:r>
            <a:r>
              <a:rPr lang="en-US" err="1"/>
              <a:t>programmes</a:t>
            </a:r>
            <a:r>
              <a:rPr lang="en-US"/>
              <a:t> and initiatives will be able to fully participate and contribute to the the UN Ocean Decade Tsunami </a:t>
            </a:r>
            <a:r>
              <a:rPr lang="en-US" err="1"/>
              <a:t>Programme’s</a:t>
            </a:r>
            <a:r>
              <a:rPr lang="en-US"/>
              <a:t> UN Ocean Decade Tsunami </a:t>
            </a:r>
            <a:r>
              <a:rPr lang="en-US" err="1"/>
              <a:t>Programme’s</a:t>
            </a:r>
            <a:r>
              <a:rPr lang="en-US"/>
              <a:t> “prepared for and resilient to Tsunamis” goal. </a:t>
            </a:r>
            <a:r>
              <a:rPr lang="en-US" b="1"/>
              <a:t>This reflects EW4ALL</a:t>
            </a:r>
          </a:p>
        </p:txBody>
      </p:sp>
    </p:spTree>
    <p:extLst>
      <p:ext uri="{BB962C8B-B14F-4D97-AF65-F5344CB8AC3E}">
        <p14:creationId xmlns:p14="http://schemas.microsoft.com/office/powerpoint/2010/main" val="4794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96" y="405832"/>
            <a:ext cx="10972800" cy="990600"/>
          </a:xfrm>
        </p:spPr>
        <p:txBody>
          <a:bodyPr>
            <a:noAutofit/>
          </a:bodyPr>
          <a:lstStyle/>
          <a:p>
            <a:pPr marL="742950" indent="-742950">
              <a:buFont typeface="+mj-lt"/>
              <a:buAutoNum type="arabicPeriod" startAt="3"/>
            </a:pPr>
            <a:r>
              <a:rPr lang="en-US" sz="2800" b="1"/>
              <a:t>IMPLEMENTATION STATUS OF TSUNAMI READY PILOT PROGRAMMES, PROGRESS AND CHALLENGES </a:t>
            </a:r>
            <a:endParaRPr lang="en-US" sz="2800"/>
          </a:p>
        </p:txBody>
      </p:sp>
      <p:sp>
        <p:nvSpPr>
          <p:cNvPr id="3" name="Content Placeholder 2"/>
          <p:cNvSpPr>
            <a:spLocks noGrp="1"/>
          </p:cNvSpPr>
          <p:nvPr>
            <p:ph idx="1"/>
          </p:nvPr>
        </p:nvSpPr>
        <p:spPr>
          <a:xfrm>
            <a:off x="612296" y="1700808"/>
            <a:ext cx="10972800" cy="4968552"/>
          </a:xfrm>
        </p:spPr>
        <p:txBody>
          <a:bodyPr/>
          <a:lstStyle/>
          <a:p>
            <a:pPr marL="457200" indent="-457200">
              <a:spcAft>
                <a:spcPts val="600"/>
              </a:spcAft>
              <a:buSzPct val="100000"/>
              <a:buFont typeface="+mj-lt"/>
              <a:buAutoNum type="arabicPeriod"/>
            </a:pPr>
            <a:r>
              <a:rPr lang="en-US" sz="2200" b="1" i="1"/>
              <a:t>NEAM</a:t>
            </a:r>
            <a:endParaRPr lang="en-US" sz="2200" b="1"/>
          </a:p>
          <a:p>
            <a:pPr lvl="1">
              <a:spcAft>
                <a:spcPts val="600"/>
              </a:spcAft>
            </a:pPr>
            <a:r>
              <a:rPr lang="en-US" err="1"/>
              <a:t>Ms</a:t>
            </a:r>
            <a:r>
              <a:rPr lang="en-US"/>
              <a:t> Cecilia </a:t>
            </a:r>
            <a:r>
              <a:rPr lang="en-US" err="1"/>
              <a:t>Valbonesi</a:t>
            </a:r>
            <a:r>
              <a:rPr lang="en-US"/>
              <a:t> reported on the recent developments concerning piloting Tsunami Ready in Italy. </a:t>
            </a:r>
          </a:p>
          <a:p>
            <a:pPr lvl="1">
              <a:spcAft>
                <a:spcPts val="600"/>
              </a:spcAft>
            </a:pPr>
            <a:r>
              <a:rPr lang="en-US" err="1"/>
              <a:t>Derya</a:t>
            </a:r>
            <a:r>
              <a:rPr lang="en-US"/>
              <a:t> Venin and Denis Chang Seng reported on the progress  of IOC DG ECHO </a:t>
            </a:r>
            <a:r>
              <a:rPr lang="en-US" err="1"/>
              <a:t>CoastWAVE</a:t>
            </a:r>
            <a:r>
              <a:rPr lang="en-US"/>
              <a:t> project on Strengthening the Resilience of Coastal Communities in the North East Atlantic, Mediterranean Region to the Impact of Tsunamis and Other Sea Level-Related Coastal Hazards. The project is implementing Global Tsunami Ready Standards and Guidelines and pilot Tsunami Ready at seven communities in seven countries: Morocco, Spain, Egypt, Malta, Cyprus, Greece, and Turkey. Overall 70  % of indicators can be considered as work in progress or completed. </a:t>
            </a:r>
          </a:p>
        </p:txBody>
      </p:sp>
    </p:spTree>
    <p:extLst>
      <p:ext uri="{BB962C8B-B14F-4D97-AF65-F5344CB8AC3E}">
        <p14:creationId xmlns:p14="http://schemas.microsoft.com/office/powerpoint/2010/main" val="59108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96" y="405832"/>
            <a:ext cx="10972800" cy="990600"/>
          </a:xfrm>
        </p:spPr>
        <p:txBody>
          <a:bodyPr>
            <a:noAutofit/>
          </a:bodyPr>
          <a:lstStyle/>
          <a:p>
            <a:pPr marL="742950" indent="-742950">
              <a:buFont typeface="+mj-lt"/>
              <a:buAutoNum type="arabicPeriod" startAt="3"/>
            </a:pPr>
            <a:r>
              <a:rPr lang="en-US" sz="2800" b="1"/>
              <a:t>IMPLEMENTATION STATUS OF TSUNAMI READY PILOT PROGRAMMES, PROGRESS AND CHALLENGES </a:t>
            </a:r>
            <a:endParaRPr lang="en-US" sz="2800"/>
          </a:p>
        </p:txBody>
      </p:sp>
      <p:sp>
        <p:nvSpPr>
          <p:cNvPr id="3" name="Content Placeholder 2"/>
          <p:cNvSpPr>
            <a:spLocks noGrp="1"/>
          </p:cNvSpPr>
          <p:nvPr>
            <p:ph idx="1"/>
          </p:nvPr>
        </p:nvSpPr>
        <p:spPr>
          <a:xfrm>
            <a:off x="612296" y="1700808"/>
            <a:ext cx="10972800" cy="4968552"/>
          </a:xfrm>
        </p:spPr>
        <p:txBody>
          <a:bodyPr/>
          <a:lstStyle/>
          <a:p>
            <a:pPr marL="457200" indent="-457200">
              <a:spcAft>
                <a:spcPts val="600"/>
              </a:spcAft>
              <a:buSzPct val="100000"/>
              <a:buFont typeface="+mj-lt"/>
              <a:buAutoNum type="arabicPeriod" startAt="2"/>
            </a:pPr>
            <a:r>
              <a:rPr lang="en-US" sz="2200" b="1" i="1"/>
              <a:t>Indian Ocean</a:t>
            </a:r>
            <a:endParaRPr lang="en-US" sz="2200" b="1"/>
          </a:p>
          <a:p>
            <a:pPr lvl="1">
              <a:spcAft>
                <a:spcPts val="600"/>
              </a:spcAft>
            </a:pPr>
            <a:r>
              <a:rPr lang="en-US" err="1"/>
              <a:t>Mr</a:t>
            </a:r>
            <a:r>
              <a:rPr lang="en-US"/>
              <a:t> </a:t>
            </a:r>
            <a:r>
              <a:rPr lang="en-US" err="1"/>
              <a:t>Ardito</a:t>
            </a:r>
            <a:r>
              <a:rPr lang="en-US"/>
              <a:t> </a:t>
            </a:r>
            <a:r>
              <a:rPr lang="en-US" err="1"/>
              <a:t>Kodijat</a:t>
            </a:r>
            <a:r>
              <a:rPr lang="en-US"/>
              <a:t> reported on the progress in implementing TRR in the Indian Ocean. In 2022 there are nine communities in Indonesia recognized by UNESCO/IOC in the Indian Ocean. There is no additional community in India. Therefore, up to present, 11 communities of 2 countries in the Indian Ocean (2 from India and 9 from Indonesia) are UNESCO/IOC </a:t>
            </a:r>
            <a:r>
              <a:rPr lang="en-US" err="1"/>
              <a:t>Recognised</a:t>
            </a:r>
            <a:r>
              <a:rPr lang="en-US"/>
              <a:t> Tsunami Ready communities. Maldives as a SIDs has indicated interest to start the TRRP in 2023.</a:t>
            </a:r>
          </a:p>
          <a:p>
            <a:pPr lvl="1">
              <a:spcAft>
                <a:spcPts val="600"/>
              </a:spcAft>
            </a:pPr>
            <a:r>
              <a:rPr lang="en-US"/>
              <a:t>The meeting also suggested being cautious on the signage messages not to be confusing, such as instead of using the number of floors of the building, just to convey a simple message such as “go to the designated building for vertical evacuation”.</a:t>
            </a:r>
          </a:p>
        </p:txBody>
      </p:sp>
    </p:spTree>
    <p:extLst>
      <p:ext uri="{BB962C8B-B14F-4D97-AF65-F5344CB8AC3E}">
        <p14:creationId xmlns:p14="http://schemas.microsoft.com/office/powerpoint/2010/main" val="1897895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96" y="405832"/>
            <a:ext cx="10972800" cy="990600"/>
          </a:xfrm>
        </p:spPr>
        <p:txBody>
          <a:bodyPr>
            <a:noAutofit/>
          </a:bodyPr>
          <a:lstStyle/>
          <a:p>
            <a:pPr marL="742950" indent="-742950">
              <a:buFont typeface="+mj-lt"/>
              <a:buAutoNum type="arabicPeriod" startAt="3"/>
            </a:pPr>
            <a:r>
              <a:rPr lang="en-US" sz="2800" b="1"/>
              <a:t>IMPLEMENTATION STATUS OF TSUNAMI READY PILOT PROGRAMMES, PROGRESS AND CHALLENGES </a:t>
            </a:r>
            <a:endParaRPr lang="en-US" sz="2800"/>
          </a:p>
        </p:txBody>
      </p:sp>
      <p:sp>
        <p:nvSpPr>
          <p:cNvPr id="3" name="Content Placeholder 2"/>
          <p:cNvSpPr>
            <a:spLocks noGrp="1"/>
          </p:cNvSpPr>
          <p:nvPr>
            <p:ph idx="1"/>
          </p:nvPr>
        </p:nvSpPr>
        <p:spPr>
          <a:xfrm>
            <a:off x="612296" y="1700808"/>
            <a:ext cx="10972800" cy="4968552"/>
          </a:xfrm>
        </p:spPr>
        <p:txBody>
          <a:bodyPr/>
          <a:lstStyle/>
          <a:p>
            <a:pPr marL="457200" indent="-457200">
              <a:spcAft>
                <a:spcPts val="600"/>
              </a:spcAft>
              <a:buSzPct val="100000"/>
              <a:buFont typeface="+mj-lt"/>
              <a:buAutoNum type="arabicPeriod" startAt="3"/>
            </a:pPr>
            <a:r>
              <a:rPr lang="en-US" sz="2200" b="1" i="1"/>
              <a:t>Pacific</a:t>
            </a:r>
            <a:endParaRPr lang="en-US" sz="2200" b="1"/>
          </a:p>
          <a:p>
            <a:pPr lvl="1">
              <a:spcAft>
                <a:spcPts val="600"/>
              </a:spcAft>
            </a:pPr>
            <a:r>
              <a:rPr lang="en-US"/>
              <a:t>Laura Kong of ITIC reported official recognition (all under the pilot </a:t>
            </a:r>
            <a:r>
              <a:rPr lang="en-US" err="1"/>
              <a:t>programme</a:t>
            </a:r>
            <a:r>
              <a:rPr lang="en-US"/>
              <a:t>) of 10 communities in 4 countries (Honduras; El Salvador, Costa Rica, and Samoa); confirmation of plans to become recognized in 1 community (Panama); and progress in the implementation in 14 communities from 6 countries (Ecuador, Costa Rica, Marshall Islands,  Federated States of Micronesia).  Recognition is expected to be completed in the latter 14 communities in 2023 or early 2024. </a:t>
            </a:r>
          </a:p>
          <a:p>
            <a:pPr lvl="1">
              <a:spcAft>
                <a:spcPts val="600"/>
              </a:spcAft>
            </a:pPr>
            <a:r>
              <a:rPr lang="en-US"/>
              <a:t>A total of 5 member states have expressed interest to implement Tsunami Ready: Vanuatu, Solomon Islands, Tonga, Samoa, and France (French Polynesia and Caledonia). Most countries have already achieved some of the TR indicators.</a:t>
            </a:r>
          </a:p>
          <a:p>
            <a:pPr lvl="1">
              <a:spcAft>
                <a:spcPts val="600"/>
              </a:spcAft>
            </a:pPr>
            <a:r>
              <a:rPr lang="en-US"/>
              <a:t>ITIC and IOTIC conducted a 3-day Regional Tsunami Ready Training based OTGA Material for Pacific Island Countries and Territories (PICT) 30 January to 1 February 2023, bringing together 11 countries and participants from disaster management offices, tsunami warning </a:t>
            </a:r>
            <a:r>
              <a:rPr lang="en-US" err="1"/>
              <a:t>centres</a:t>
            </a:r>
            <a:r>
              <a:rPr lang="en-US"/>
              <a:t>, and geological services.</a:t>
            </a:r>
          </a:p>
        </p:txBody>
      </p:sp>
    </p:spTree>
    <p:extLst>
      <p:ext uri="{BB962C8B-B14F-4D97-AF65-F5344CB8AC3E}">
        <p14:creationId xmlns:p14="http://schemas.microsoft.com/office/powerpoint/2010/main" val="1655348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96" y="405832"/>
            <a:ext cx="10972800" cy="990600"/>
          </a:xfrm>
        </p:spPr>
        <p:txBody>
          <a:bodyPr>
            <a:noAutofit/>
          </a:bodyPr>
          <a:lstStyle/>
          <a:p>
            <a:pPr marL="742950" indent="-742950">
              <a:buFont typeface="+mj-lt"/>
              <a:buAutoNum type="arabicPeriod" startAt="3"/>
            </a:pPr>
            <a:r>
              <a:rPr lang="en-US" sz="2800" b="1"/>
              <a:t>IMPLEMENTATION STATUS OF TSUNAMI READY PILOT PROGRAMMES, PROGRESS AND CHALLENGES </a:t>
            </a:r>
            <a:endParaRPr lang="en-US" sz="2800"/>
          </a:p>
        </p:txBody>
      </p:sp>
      <p:sp>
        <p:nvSpPr>
          <p:cNvPr id="3" name="Content Placeholder 2"/>
          <p:cNvSpPr>
            <a:spLocks noGrp="1"/>
          </p:cNvSpPr>
          <p:nvPr>
            <p:ph idx="1"/>
          </p:nvPr>
        </p:nvSpPr>
        <p:spPr>
          <a:xfrm>
            <a:off x="612296" y="1700808"/>
            <a:ext cx="10972800" cy="4968552"/>
          </a:xfrm>
        </p:spPr>
        <p:txBody>
          <a:bodyPr/>
          <a:lstStyle/>
          <a:p>
            <a:pPr marL="457200" indent="-457200">
              <a:spcAft>
                <a:spcPts val="600"/>
              </a:spcAft>
              <a:buSzPct val="100000"/>
              <a:buFont typeface="+mj-lt"/>
              <a:buAutoNum type="arabicPeriod" startAt="4"/>
            </a:pPr>
            <a:r>
              <a:rPr lang="en-US" sz="2200" b="1" i="1"/>
              <a:t>Caribbean</a:t>
            </a:r>
            <a:endParaRPr lang="en-US" sz="2200" b="1"/>
          </a:p>
          <a:p>
            <a:pPr lvl="1">
              <a:spcAft>
                <a:spcPts val="600"/>
              </a:spcAft>
            </a:pPr>
            <a:r>
              <a:rPr lang="en-US"/>
              <a:t>Alison Brome reported a total of 15 communities from 12 countries have been recognized. Renewals discussions have started in 2 communities in Grenada and 1 in Anguilla, whereas, there are pending discussions for renewals to be initiated in 2 communities from Nicaragua, 2 from Honduras, and 1 from Haiti. </a:t>
            </a:r>
          </a:p>
          <a:p>
            <a:pPr lvl="1">
              <a:spcAft>
                <a:spcPts val="600"/>
              </a:spcAft>
            </a:pPr>
            <a:r>
              <a:rPr lang="en-US"/>
              <a:t>In addition, projects are contributing to the implementation of Tsunami Ready mainly: 1. Strengthening capacities for tsunami early warning in Grenada; 2. Towards a safer ocean in the Caribbean through tsunami-ready communities (NORAD project communities); 3. UNESCO-IOC EWS Dominican Republic; 4. and ITIC-CAR USAID/BHA project in four communities (Barbados, Dominica, Saint Lucia and Saint Vincent and the Grenadines, Dominica)</a:t>
            </a:r>
          </a:p>
        </p:txBody>
      </p:sp>
    </p:spTree>
    <p:extLst>
      <p:ext uri="{BB962C8B-B14F-4D97-AF65-F5344CB8AC3E}">
        <p14:creationId xmlns:p14="http://schemas.microsoft.com/office/powerpoint/2010/main" val="90880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96" y="405832"/>
            <a:ext cx="10972800" cy="990600"/>
          </a:xfrm>
        </p:spPr>
        <p:txBody>
          <a:bodyPr>
            <a:noAutofit/>
          </a:bodyPr>
          <a:lstStyle/>
          <a:p>
            <a:pPr marL="742950" indent="-742950">
              <a:buFont typeface="+mj-lt"/>
              <a:buAutoNum type="arabicPeriod" startAt="3"/>
            </a:pPr>
            <a:r>
              <a:rPr lang="en-US" sz="2800" b="1"/>
              <a:t>IMPLEMENTATION STATUS OF TSUNAMI READY PILOT PROGRAMMES, PROGRESS AND CHALLENGES </a:t>
            </a:r>
            <a:endParaRPr lang="en-US" sz="2800"/>
          </a:p>
        </p:txBody>
      </p:sp>
      <p:sp>
        <p:nvSpPr>
          <p:cNvPr id="3" name="Content Placeholder 2"/>
          <p:cNvSpPr>
            <a:spLocks noGrp="1"/>
          </p:cNvSpPr>
          <p:nvPr>
            <p:ph idx="1"/>
          </p:nvPr>
        </p:nvSpPr>
        <p:spPr>
          <a:xfrm>
            <a:off x="612296" y="1556792"/>
            <a:ext cx="10972800" cy="5184576"/>
          </a:xfrm>
        </p:spPr>
        <p:txBody>
          <a:bodyPr/>
          <a:lstStyle/>
          <a:p>
            <a:pPr>
              <a:spcAft>
                <a:spcPts val="600"/>
              </a:spcAft>
            </a:pPr>
            <a:r>
              <a:rPr lang="en-US" sz="2000" b="1"/>
              <a:t>Appreciates </a:t>
            </a:r>
            <a:r>
              <a:rPr lang="en-US" sz="2000"/>
              <a:t>the progress in implementing Tsunami Ready in the Caribbean, Indian Ocean, Pacific and NEAM region.</a:t>
            </a:r>
          </a:p>
          <a:p>
            <a:pPr>
              <a:spcAft>
                <a:spcPts val="600"/>
              </a:spcAft>
            </a:pPr>
            <a:r>
              <a:rPr lang="en-US" sz="2000" b="1"/>
              <a:t>Recommends </a:t>
            </a:r>
            <a:r>
              <a:rPr lang="en-US" sz="2000"/>
              <a:t>TICs clarifying the renewal process of Tsunami Ready and learning about the renewal experience in the United States. </a:t>
            </a:r>
          </a:p>
          <a:p>
            <a:pPr>
              <a:spcAft>
                <a:spcPts val="600"/>
              </a:spcAft>
            </a:pPr>
            <a:r>
              <a:rPr lang="en-US" sz="2000" b="1"/>
              <a:t>Recommends</a:t>
            </a:r>
            <a:r>
              <a:rPr lang="en-US" sz="2000"/>
              <a:t> TICs to organize an online meeting on the renewal of Tsunami Ready. </a:t>
            </a:r>
          </a:p>
          <a:p>
            <a:pPr>
              <a:spcAft>
                <a:spcPts val="600"/>
              </a:spcAft>
            </a:pPr>
            <a:r>
              <a:rPr lang="en-US" sz="2000" b="1"/>
              <a:t>Notes </a:t>
            </a:r>
            <a:r>
              <a:rPr lang="en-US" sz="2000"/>
              <a:t>that to properly inform the public on the validity of the recognition, the period of recognition is indicated on the Tsunami Ready Recognition Certificate under the Tsunami Ready logo.</a:t>
            </a:r>
          </a:p>
          <a:p>
            <a:pPr>
              <a:spcAft>
                <a:spcPts val="600"/>
              </a:spcAft>
            </a:pPr>
            <a:r>
              <a:rPr lang="en-US" sz="2000" b="1"/>
              <a:t>Notes </a:t>
            </a:r>
            <a:r>
              <a:rPr lang="en-US" sz="2000"/>
              <a:t>the new tsunami signage developed by IOTIC for vertical evacuation when there is no high ground and/or could not go inland. </a:t>
            </a:r>
          </a:p>
          <a:p>
            <a:pPr>
              <a:spcAft>
                <a:spcPts val="600"/>
              </a:spcAft>
            </a:pPr>
            <a:r>
              <a:rPr lang="en-US" sz="2000" b="1"/>
              <a:t>Recommends </a:t>
            </a:r>
            <a:r>
              <a:rPr lang="en-US" sz="2000"/>
              <a:t>avoiding confusion, the text in the tsunami ready signage for vertical evacuation to be simplified such as</a:t>
            </a:r>
            <a:r>
              <a:rPr lang="en-US" sz="2000" i="1"/>
              <a:t> Go to the designated building for vertical evacuation </a:t>
            </a:r>
            <a:endParaRPr lang="en-US" sz="2000"/>
          </a:p>
          <a:p>
            <a:pPr>
              <a:spcAft>
                <a:spcPts val="600"/>
              </a:spcAft>
            </a:pPr>
            <a:r>
              <a:rPr lang="en-US" sz="2000" b="1"/>
              <a:t>Request </a:t>
            </a:r>
            <a:r>
              <a:rPr lang="en-US" sz="2000"/>
              <a:t>secretariat to explore how to develop an automated application system for Tsunami Ready application and renewal.</a:t>
            </a:r>
            <a:endParaRPr lang="en-US" b="1"/>
          </a:p>
        </p:txBody>
      </p:sp>
    </p:spTree>
    <p:extLst>
      <p:ext uri="{BB962C8B-B14F-4D97-AF65-F5344CB8AC3E}">
        <p14:creationId xmlns:p14="http://schemas.microsoft.com/office/powerpoint/2010/main" val="174624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buFont typeface="+mj-lt"/>
              <a:buAutoNum type="arabicPeriod" startAt="4"/>
            </a:pPr>
            <a:r>
              <a:rPr lang="en-US" sz="3200" b="1"/>
              <a:t>TRAINING AND GUIDANCE</a:t>
            </a:r>
          </a:p>
        </p:txBody>
      </p:sp>
      <p:sp>
        <p:nvSpPr>
          <p:cNvPr id="3" name="Content Placeholder 2"/>
          <p:cNvSpPr>
            <a:spLocks noGrp="1"/>
          </p:cNvSpPr>
          <p:nvPr>
            <p:ph idx="1"/>
          </p:nvPr>
        </p:nvSpPr>
        <p:spPr/>
        <p:txBody>
          <a:bodyPr/>
          <a:lstStyle/>
          <a:p>
            <a:pPr>
              <a:spcAft>
                <a:spcPts val="1200"/>
              </a:spcAft>
            </a:pPr>
            <a:r>
              <a:rPr lang="en-US" sz="2200" b="1"/>
              <a:t>Appreciates </a:t>
            </a:r>
            <a:r>
              <a:rPr lang="en-US" sz="2200"/>
              <a:t>the efforts and progress in developing the training materials for the Tsunami Awareness and Tsunami Ready</a:t>
            </a:r>
          </a:p>
          <a:p>
            <a:pPr>
              <a:spcAft>
                <a:spcPts val="1200"/>
              </a:spcAft>
            </a:pPr>
            <a:r>
              <a:rPr lang="en-US" sz="2200" b="1"/>
              <a:t>Recommends </a:t>
            </a:r>
            <a:r>
              <a:rPr lang="en-US" sz="2200"/>
              <a:t>expedites the finalization of the OTGA training materials. </a:t>
            </a:r>
          </a:p>
          <a:p>
            <a:pPr>
              <a:spcAft>
                <a:spcPts val="1200"/>
              </a:spcAft>
            </a:pPr>
            <a:r>
              <a:rPr lang="en-US" sz="2200" b="1"/>
              <a:t>Request </a:t>
            </a:r>
            <a:r>
              <a:rPr lang="en-US" sz="2200"/>
              <a:t>Secretariat to explore the possibilities to organize tsunami ready expert meetings to finalize the OTGA training </a:t>
            </a:r>
            <a:r>
              <a:rPr lang="en-US" sz="2200" err="1"/>
              <a:t>programme</a:t>
            </a:r>
            <a:r>
              <a:rPr lang="en-US" sz="2200"/>
              <a:t>.</a:t>
            </a:r>
          </a:p>
          <a:p>
            <a:pPr>
              <a:spcAft>
                <a:spcPts val="1200"/>
              </a:spcAft>
            </a:pPr>
            <a:endParaRPr lang="en-US" sz="2200"/>
          </a:p>
        </p:txBody>
      </p:sp>
    </p:spTree>
    <p:extLst>
      <p:ext uri="{BB962C8B-B14F-4D97-AF65-F5344CB8AC3E}">
        <p14:creationId xmlns:p14="http://schemas.microsoft.com/office/powerpoint/2010/main" val="201924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buFont typeface="+mj-lt"/>
              <a:buAutoNum type="arabicPeriod" startAt="4"/>
            </a:pPr>
            <a:r>
              <a:rPr lang="en-US" sz="3200" b="1"/>
              <a:t>WTAD 2023</a:t>
            </a:r>
          </a:p>
        </p:txBody>
      </p:sp>
      <p:sp>
        <p:nvSpPr>
          <p:cNvPr id="3" name="Content Placeholder 2"/>
          <p:cNvSpPr>
            <a:spLocks noGrp="1"/>
          </p:cNvSpPr>
          <p:nvPr>
            <p:ph idx="1"/>
          </p:nvPr>
        </p:nvSpPr>
        <p:spPr>
          <a:xfrm>
            <a:off x="609600" y="1700808"/>
            <a:ext cx="10972800" cy="4876800"/>
          </a:xfrm>
        </p:spPr>
        <p:txBody>
          <a:bodyPr/>
          <a:lstStyle/>
          <a:p>
            <a:pPr>
              <a:spcAft>
                <a:spcPts val="1200"/>
              </a:spcAft>
            </a:pPr>
            <a:r>
              <a:rPr lang="en-US" sz="2200" b="1" dirty="0"/>
              <a:t>Notes</a:t>
            </a:r>
            <a:r>
              <a:rPr lang="en-US" sz="2200" dirty="0"/>
              <a:t> the activities undertaken by the respective regions for WTAD 2022, and the success achieved by the UNDRR, in particular the </a:t>
            </a:r>
            <a:r>
              <a:rPr lang="en-US" sz="2200" dirty="0" err="1"/>
              <a:t>GetTo</a:t>
            </a:r>
            <a:r>
              <a:rPr lang="en-US" sz="2200" dirty="0"/>
              <a:t> </a:t>
            </a:r>
            <a:r>
              <a:rPr lang="en-US" sz="2200" dirty="0" err="1"/>
              <a:t>HighGround</a:t>
            </a:r>
            <a:r>
              <a:rPr lang="en-US" sz="2200" dirty="0"/>
              <a:t> campaign in Portugal, Japan and Mauritius. </a:t>
            </a:r>
          </a:p>
          <a:p>
            <a:pPr>
              <a:spcAft>
                <a:spcPts val="1200"/>
              </a:spcAft>
            </a:pPr>
            <a:r>
              <a:rPr lang="en-US" sz="2200" b="1" dirty="0"/>
              <a:t>Further notes</a:t>
            </a:r>
            <a:r>
              <a:rPr lang="en-US" sz="2200" dirty="0"/>
              <a:t> to build connections with EW4A, Multi- Hazard approach and coastal risk and Making Cities Resilient (MCR2030)</a:t>
            </a:r>
          </a:p>
          <a:p>
            <a:pPr>
              <a:spcAft>
                <a:spcPts val="1200"/>
              </a:spcAft>
            </a:pPr>
            <a:r>
              <a:rPr lang="en-US" sz="2200" b="1" dirty="0"/>
              <a:t>Welcomes </a:t>
            </a:r>
            <a:r>
              <a:rPr lang="en-US" sz="2200" dirty="0"/>
              <a:t>the continued interest of strong collaboration between the UNESCO/IOC and UNDRR for the 2023 WTAD highlighting among other initiatives the UN Ocean Decade Tsunami Program goal for 100% Global Tsunami Ready for highly vulnerable communities</a:t>
            </a:r>
          </a:p>
          <a:p>
            <a:pPr>
              <a:spcAft>
                <a:spcPts val="1200"/>
              </a:spcAft>
            </a:pPr>
            <a:r>
              <a:rPr lang="en-US" sz="2200" b="1" dirty="0"/>
              <a:t>Requests </a:t>
            </a:r>
            <a:r>
              <a:rPr lang="en-US" sz="2200" dirty="0"/>
              <a:t>the UNDRR to strengthen collaboration with respective ICGs and corresponding TICs, and synergizing the </a:t>
            </a:r>
            <a:r>
              <a:rPr lang="en-US" sz="2200"/>
              <a:t>Hashtag #TsunamiReady</a:t>
            </a:r>
            <a:endParaRPr lang="en-US" sz="2200" dirty="0"/>
          </a:p>
          <a:p>
            <a:endParaRPr lang="en-US" sz="2200" dirty="0"/>
          </a:p>
        </p:txBody>
      </p:sp>
    </p:spTree>
    <p:extLst>
      <p:ext uri="{BB962C8B-B14F-4D97-AF65-F5344CB8AC3E}">
        <p14:creationId xmlns:p14="http://schemas.microsoft.com/office/powerpoint/2010/main" val="1067779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4664"/>
            <a:ext cx="10972800" cy="990600"/>
          </a:xfrm>
        </p:spPr>
        <p:txBody>
          <a:bodyPr>
            <a:normAutofit fontScale="90000"/>
          </a:bodyPr>
          <a:lstStyle/>
          <a:p>
            <a:pPr marL="742950" indent="-742950">
              <a:buFont typeface="+mj-lt"/>
              <a:buAutoNum type="arabicPeriod" startAt="5"/>
            </a:pPr>
            <a:r>
              <a:rPr lang="en-US" sz="3200" b="1" dirty="0"/>
              <a:t>TEN YEAR RESEARCH, DEVELOPMENT, AND IMPLEMENTATION PLAN FOR ODTP</a:t>
            </a:r>
          </a:p>
        </p:txBody>
      </p:sp>
      <p:sp>
        <p:nvSpPr>
          <p:cNvPr id="3" name="Content Placeholder 2"/>
          <p:cNvSpPr>
            <a:spLocks noGrp="1"/>
          </p:cNvSpPr>
          <p:nvPr>
            <p:ph idx="1"/>
          </p:nvPr>
        </p:nvSpPr>
        <p:spPr>
          <a:xfrm>
            <a:off x="640848" y="1615926"/>
            <a:ext cx="10972800" cy="2116832"/>
          </a:xfrm>
        </p:spPr>
        <p:txBody>
          <a:bodyPr/>
          <a:lstStyle/>
          <a:p>
            <a:pPr>
              <a:spcAft>
                <a:spcPts val="1200"/>
              </a:spcAft>
            </a:pPr>
            <a:r>
              <a:rPr lang="en-US" sz="2000" b="1" dirty="0"/>
              <a:t>Recommends </a:t>
            </a:r>
            <a:r>
              <a:rPr lang="en-US" sz="2000" dirty="0"/>
              <a:t>expanding on   the role of the ICGs, their Working Groups, Tsunami National Contacts, National Tsunami Warning Centers, Tsunami Warning Focal Points, Tsunami Service Providers, and Tsunami Information </a:t>
            </a:r>
            <a:r>
              <a:rPr lang="en-US" sz="2000" dirty="0" err="1"/>
              <a:t>Centres</a:t>
            </a:r>
            <a:r>
              <a:rPr lang="en-US" sz="2000" dirty="0"/>
              <a:t> in the Governance and Implementation chapters as the pathway for achieving the goals of UN ODTP Science Development and Implementation Plan.</a:t>
            </a:r>
          </a:p>
          <a:p>
            <a:pPr>
              <a:spcAft>
                <a:spcPts val="1200"/>
              </a:spcAft>
            </a:pPr>
            <a:r>
              <a:rPr lang="en-US" sz="2000" b="1" dirty="0"/>
              <a:t>Requests </a:t>
            </a:r>
            <a:r>
              <a:rPr lang="en-US" sz="2000" dirty="0"/>
              <a:t>to include the map of the Global Tsunami Warning and Mitigation System map in the Governance chapter to clearly illustrate the components.</a:t>
            </a:r>
          </a:p>
        </p:txBody>
      </p:sp>
      <p:pic>
        <p:nvPicPr>
          <p:cNvPr id="1026" name="Picture 2" descr="https://lh5.googleusercontent.com/hEkhbvAV0QkB4-MgdFpVvGKPiJpR-gytA9j6qR36JIw_uxVH3IEjbazsRzoYK9T1Z2mvvdZ8POowSUJ5Xx5A4kOcI5A4nRAxoC0FWoOFB1BDHsaGbdP0OYezrJIjtVkT02g2LlzrCq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680" y="4115617"/>
            <a:ext cx="4869954" cy="274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87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Members of TOWS TTDMP</a:t>
            </a:r>
          </a:p>
        </p:txBody>
      </p:sp>
      <p:sp>
        <p:nvSpPr>
          <p:cNvPr id="3" name="Content Placeholder 2"/>
          <p:cNvSpPr>
            <a:spLocks noGrp="1"/>
          </p:cNvSpPr>
          <p:nvPr>
            <p:ph sz="half" idx="1"/>
          </p:nvPr>
        </p:nvSpPr>
        <p:spPr>
          <a:xfrm>
            <a:off x="609600" y="1700784"/>
            <a:ext cx="5384800" cy="4718304"/>
          </a:xfrm>
          <a:ln>
            <a:solidFill>
              <a:schemeClr val="accent1"/>
            </a:solidFill>
          </a:ln>
        </p:spPr>
        <p:txBody>
          <a:bodyPr/>
          <a:lstStyle/>
          <a:p>
            <a:pPr marL="457200" indent="-457200">
              <a:buSzPct val="100000"/>
              <a:buFont typeface="+mj-lt"/>
              <a:buAutoNum type="arabicPeriod"/>
            </a:pPr>
            <a:r>
              <a:rPr lang="en-US" sz="1800" dirty="0"/>
              <a:t>Harkunti Pertiwi Rahayu (Chair) - ICG IOTWMS</a:t>
            </a:r>
          </a:p>
          <a:p>
            <a:pPr marL="457200" indent="-457200">
              <a:buSzPct val="100000"/>
              <a:buFont typeface="+mj-lt"/>
              <a:buAutoNum type="arabicPeriod"/>
            </a:pPr>
            <a:r>
              <a:rPr lang="en-US" sz="1800" dirty="0"/>
              <a:t>Laura Kong - ITIC, ICG/PTWS</a:t>
            </a:r>
          </a:p>
          <a:p>
            <a:pPr marL="457200" indent="-457200">
              <a:buSzPct val="100000"/>
              <a:buFont typeface="+mj-lt"/>
              <a:buAutoNum type="arabicPeriod"/>
            </a:pPr>
            <a:r>
              <a:rPr lang="en-US" sz="1800" dirty="0"/>
              <a:t>David </a:t>
            </a:r>
            <a:r>
              <a:rPr lang="en-US" sz="1800" dirty="0" err="1"/>
              <a:t>Coetze</a:t>
            </a:r>
            <a:r>
              <a:rPr lang="en-US" sz="1800" dirty="0"/>
              <a:t> </a:t>
            </a:r>
            <a:r>
              <a:rPr lang="mr-IN" sz="1800" dirty="0"/>
              <a:t>–</a:t>
            </a:r>
            <a:r>
              <a:rPr lang="en-US" sz="1800" dirty="0"/>
              <a:t> ICG/PTWS</a:t>
            </a:r>
          </a:p>
          <a:p>
            <a:pPr marL="457200" indent="-457200">
              <a:buSzPct val="100000"/>
              <a:buFont typeface="+mj-lt"/>
              <a:buAutoNum type="arabicPeriod"/>
            </a:pPr>
            <a:r>
              <a:rPr lang="en-US" sz="1800" dirty="0" err="1"/>
              <a:t>Ardito</a:t>
            </a:r>
            <a:r>
              <a:rPr lang="en-US" sz="1800" dirty="0"/>
              <a:t> </a:t>
            </a:r>
            <a:r>
              <a:rPr lang="en-US" sz="1800" dirty="0" err="1"/>
              <a:t>Kodijat</a:t>
            </a:r>
            <a:r>
              <a:rPr lang="en-US" sz="1800" dirty="0"/>
              <a:t> - IOTIC, ICG/IOTWMS</a:t>
            </a:r>
          </a:p>
          <a:p>
            <a:pPr marL="457200" indent="-457200">
              <a:buSzPct val="100000"/>
              <a:buFont typeface="+mj-lt"/>
              <a:buAutoNum type="arabicPeriod"/>
            </a:pPr>
            <a:r>
              <a:rPr lang="en-US" sz="1800" dirty="0"/>
              <a:t>Cecilia </a:t>
            </a:r>
            <a:r>
              <a:rPr lang="en-US" sz="1800" dirty="0" err="1"/>
              <a:t>Valbonesi</a:t>
            </a:r>
            <a:r>
              <a:rPr lang="en-US" sz="1800" dirty="0"/>
              <a:t> (online) - ICG/NEAMTWS </a:t>
            </a:r>
          </a:p>
          <a:p>
            <a:pPr marL="457200" indent="-457200">
              <a:buSzPct val="100000"/>
              <a:buFont typeface="+mj-lt"/>
              <a:buAutoNum type="arabicPeriod"/>
            </a:pPr>
            <a:r>
              <a:rPr lang="en-US" sz="1800" dirty="0" err="1"/>
              <a:t>Marinos</a:t>
            </a:r>
            <a:r>
              <a:rPr lang="en-US" sz="1800" dirty="0"/>
              <a:t> </a:t>
            </a:r>
            <a:r>
              <a:rPr lang="en-US" sz="1800" dirty="0" err="1"/>
              <a:t>Charalampakis</a:t>
            </a:r>
            <a:r>
              <a:rPr lang="en-US" sz="1800" dirty="0"/>
              <a:t> - ICG/NEAMTWS</a:t>
            </a:r>
          </a:p>
          <a:p>
            <a:pPr marL="457200" indent="-457200">
              <a:buSzPct val="100000"/>
              <a:buFont typeface="+mj-lt"/>
              <a:buAutoNum type="arabicPeriod"/>
            </a:pPr>
            <a:r>
              <a:rPr lang="en-US" sz="1800" dirty="0"/>
              <a:t>Christa von </a:t>
            </a:r>
            <a:r>
              <a:rPr lang="en-US" sz="1800" dirty="0" err="1"/>
              <a:t>Hillebrandt</a:t>
            </a:r>
            <a:r>
              <a:rPr lang="en-US" sz="1800" dirty="0"/>
              <a:t> Andrade - ICG/CARIBE-EWS</a:t>
            </a:r>
          </a:p>
          <a:p>
            <a:pPr marL="457200" indent="-457200">
              <a:buSzPct val="100000"/>
              <a:buFont typeface="+mj-lt"/>
              <a:buAutoNum type="arabicPeriod"/>
            </a:pPr>
            <a:r>
              <a:rPr lang="en-US" sz="1800" dirty="0"/>
              <a:t>Alison Brome - CTIC; ICG/CARIBE-EWS</a:t>
            </a:r>
          </a:p>
          <a:p>
            <a:pPr marL="457200" indent="-457200">
              <a:buSzPct val="100000"/>
              <a:buFont typeface="+mj-lt"/>
              <a:buAutoNum type="arabicPeriod"/>
            </a:pPr>
            <a:endParaRPr lang="en-US" sz="1800" dirty="0"/>
          </a:p>
        </p:txBody>
      </p:sp>
      <p:sp>
        <p:nvSpPr>
          <p:cNvPr id="4" name="Content Placeholder 3"/>
          <p:cNvSpPr>
            <a:spLocks noGrp="1"/>
          </p:cNvSpPr>
          <p:nvPr>
            <p:ph sz="half" idx="2"/>
          </p:nvPr>
        </p:nvSpPr>
        <p:spPr>
          <a:ln>
            <a:solidFill>
              <a:schemeClr val="accent1"/>
            </a:solidFill>
          </a:ln>
        </p:spPr>
        <p:txBody>
          <a:bodyPr/>
          <a:lstStyle/>
          <a:p>
            <a:pPr marL="457200" indent="-457200">
              <a:buSzPct val="100000"/>
              <a:buFont typeface="+mj-lt"/>
              <a:buAutoNum type="arabicPeriod"/>
            </a:pPr>
            <a:r>
              <a:rPr lang="en-US" sz="1800" dirty="0"/>
              <a:t>Denis Chang Seng - IOC Secretariat / TT- DMP Secretariat / ICG/NEAMTWS</a:t>
            </a:r>
          </a:p>
          <a:p>
            <a:pPr marL="457200" indent="-457200">
              <a:buSzPct val="100000"/>
              <a:buFont typeface="+mj-lt"/>
              <a:buAutoNum type="arabicPeriod"/>
            </a:pPr>
            <a:r>
              <a:rPr lang="en-US" sz="1800" dirty="0"/>
              <a:t>Jamel Ben Abdallah - </a:t>
            </a:r>
            <a:r>
              <a:rPr lang="en-US" sz="1800" dirty="0" err="1"/>
              <a:t>CoastWave</a:t>
            </a:r>
            <a:r>
              <a:rPr lang="en-US" sz="1800" dirty="0"/>
              <a:t> Project Consultant</a:t>
            </a:r>
          </a:p>
          <a:p>
            <a:pPr marL="457200" indent="-457200">
              <a:buSzPct val="100000"/>
              <a:buFont typeface="+mj-lt"/>
              <a:buAutoNum type="arabicPeriod"/>
            </a:pPr>
            <a:r>
              <a:rPr lang="en-US" sz="1800" dirty="0"/>
              <a:t>Regina </a:t>
            </a:r>
            <a:r>
              <a:rPr lang="en-US" sz="1800" dirty="0" err="1"/>
              <a:t>Khanbekova</a:t>
            </a:r>
            <a:r>
              <a:rPr lang="en-US" sz="1800" dirty="0"/>
              <a:t> (Observer) - UNDRR/ Invited Guest</a:t>
            </a:r>
          </a:p>
          <a:p>
            <a:pPr marL="457200" indent="-457200">
              <a:buSzPct val="100000"/>
              <a:buFont typeface="+mj-lt"/>
              <a:buAutoNum type="arabicPeriod"/>
            </a:pPr>
            <a:r>
              <a:rPr lang="en-US" sz="1800" dirty="0"/>
              <a:t>Silvia </a:t>
            </a:r>
            <a:r>
              <a:rPr lang="en-US" sz="1800" dirty="0" err="1"/>
              <a:t>Chacón-Barrantes</a:t>
            </a:r>
            <a:r>
              <a:rPr lang="en-US" sz="1800" dirty="0"/>
              <a:t> (Observer) - ICG/ CARIBE-EWS</a:t>
            </a:r>
          </a:p>
          <a:p>
            <a:pPr marL="457200" indent="-457200">
              <a:buSzPct val="100000"/>
              <a:buFont typeface="+mj-lt"/>
              <a:buAutoNum type="arabicPeriod"/>
            </a:pPr>
            <a:r>
              <a:rPr lang="en-US" sz="1800" dirty="0"/>
              <a:t>Emilie Crochet (Observer) - ICG/NEAMTWS</a:t>
            </a:r>
          </a:p>
          <a:p>
            <a:pPr marL="457200" indent="-457200">
              <a:buSzPct val="100000"/>
              <a:buFont typeface="+mj-lt"/>
              <a:buAutoNum type="arabicPeriod"/>
            </a:pPr>
            <a:r>
              <a:rPr lang="en-US" sz="1800" dirty="0"/>
              <a:t>Ignacio Aguirre </a:t>
            </a:r>
            <a:r>
              <a:rPr lang="en-US" sz="1800" dirty="0" err="1"/>
              <a:t>Ayerbe</a:t>
            </a:r>
            <a:r>
              <a:rPr lang="en-US" sz="1800" dirty="0"/>
              <a:t> (Observer) (Online) - ICG/NEAMTWS</a:t>
            </a:r>
          </a:p>
          <a:p>
            <a:pPr marL="457200" indent="-457200">
              <a:buSzPct val="100000"/>
              <a:buFont typeface="+mj-lt"/>
              <a:buAutoNum type="arabicPeriod"/>
            </a:pPr>
            <a:r>
              <a:rPr lang="en-US" sz="1800" dirty="0"/>
              <a:t>Alejandro Rojas </a:t>
            </a:r>
            <a:r>
              <a:rPr lang="en-US" sz="1800" dirty="0" err="1"/>
              <a:t>Aldana</a:t>
            </a:r>
            <a:r>
              <a:rPr lang="en-US" sz="1800" dirty="0"/>
              <a:t> (observer) - ICG/NEAMTW</a:t>
            </a:r>
          </a:p>
          <a:p>
            <a:pPr marL="457200" indent="-457200">
              <a:buSzPct val="100000"/>
              <a:buFont typeface="+mj-lt"/>
              <a:buAutoNum type="arabicPeriod"/>
            </a:pPr>
            <a:r>
              <a:rPr lang="en-US" sz="1800" dirty="0" err="1"/>
              <a:t>Derya</a:t>
            </a:r>
            <a:r>
              <a:rPr lang="en-US" sz="1800" dirty="0"/>
              <a:t> </a:t>
            </a:r>
            <a:r>
              <a:rPr lang="en-US" sz="1800" dirty="0" err="1"/>
              <a:t>Vennin</a:t>
            </a:r>
            <a:r>
              <a:rPr lang="en-US" sz="1800" dirty="0"/>
              <a:t> (observer) - ICG/NEAMTWS /</a:t>
            </a:r>
            <a:r>
              <a:rPr lang="en-US" sz="1800" dirty="0" err="1"/>
              <a:t>CoastWave</a:t>
            </a:r>
            <a:r>
              <a:rPr lang="en-US" sz="1800" dirty="0"/>
              <a:t> Project</a:t>
            </a:r>
          </a:p>
        </p:txBody>
      </p:sp>
    </p:spTree>
    <p:extLst>
      <p:ext uri="{BB962C8B-B14F-4D97-AF65-F5344CB8AC3E}">
        <p14:creationId xmlns:p14="http://schemas.microsoft.com/office/powerpoint/2010/main" val="422716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buFont typeface="+mj-lt"/>
              <a:buAutoNum type="arabicPeriod" startAt="6"/>
            </a:pPr>
            <a:r>
              <a:rPr lang="en-US" sz="2800" b="1"/>
              <a:t>COASTAL URBAN DEVELOPMENT PLANNING</a:t>
            </a:r>
            <a:endParaRPr lang="en-US" sz="3200" b="1"/>
          </a:p>
        </p:txBody>
      </p:sp>
      <p:sp>
        <p:nvSpPr>
          <p:cNvPr id="3" name="Content Placeholder 2"/>
          <p:cNvSpPr>
            <a:spLocks noGrp="1"/>
          </p:cNvSpPr>
          <p:nvPr>
            <p:ph idx="1"/>
          </p:nvPr>
        </p:nvSpPr>
        <p:spPr/>
        <p:txBody>
          <a:bodyPr/>
          <a:lstStyle/>
          <a:p>
            <a:pPr>
              <a:spcAft>
                <a:spcPts val="1200"/>
              </a:spcAft>
            </a:pPr>
            <a:r>
              <a:rPr lang="en-US" sz="2200" b="1"/>
              <a:t>Notes</a:t>
            </a:r>
            <a:r>
              <a:rPr lang="en-US" sz="2200"/>
              <a:t> the important of mainstreaming disaster risk reduction in urban planning to respond to the global commitment, i.e. Sendai Framework for Disaster Risk Reduction, SDGs Goal no 11 building resilient cities, and Paris Agreement and strengthening one of the UN ODTP targets on mitigation as presented by DR. Harkunti P. Rahayu. It is the key to preventing systemic disaster impacts on development using a cross-sectoral development effort that is currently being pursued globally since 2007. </a:t>
            </a:r>
          </a:p>
          <a:p>
            <a:pPr>
              <a:spcAft>
                <a:spcPts val="1200"/>
              </a:spcAft>
            </a:pPr>
            <a:r>
              <a:rPr lang="en-US" sz="2200" b="1"/>
              <a:t>Recommends </a:t>
            </a:r>
            <a:r>
              <a:rPr lang="en-US" sz="2200"/>
              <a:t>preparing a guideline for mainstreaming tsunami disaster risk reduction for coastal urban development planning.</a:t>
            </a:r>
          </a:p>
        </p:txBody>
      </p:sp>
    </p:spTree>
    <p:extLst>
      <p:ext uri="{BB962C8B-B14F-4D97-AF65-F5344CB8AC3E}">
        <p14:creationId xmlns:p14="http://schemas.microsoft.com/office/powerpoint/2010/main" val="40096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buFont typeface="+mj-lt"/>
              <a:buAutoNum type="arabicPeriod" startAt="7"/>
            </a:pPr>
            <a:r>
              <a:rPr lang="fr-FR" sz="2800" b="1" dirty="0"/>
              <a:t>PLANNING FOR OCEAN DECADE</a:t>
            </a:r>
            <a:endParaRPr lang="en-US" sz="3200" b="1" dirty="0"/>
          </a:p>
        </p:txBody>
      </p:sp>
      <p:sp>
        <p:nvSpPr>
          <p:cNvPr id="3" name="Content Placeholder 2"/>
          <p:cNvSpPr>
            <a:spLocks noGrp="1"/>
          </p:cNvSpPr>
          <p:nvPr>
            <p:ph idx="1"/>
          </p:nvPr>
        </p:nvSpPr>
        <p:spPr/>
        <p:txBody>
          <a:bodyPr/>
          <a:lstStyle/>
          <a:p>
            <a:pPr>
              <a:spcAft>
                <a:spcPts val="600"/>
              </a:spcAft>
            </a:pPr>
            <a:r>
              <a:rPr lang="en-US" sz="2200" b="1" dirty="0"/>
              <a:t>Plans for the 2nd IOC UNESCO Science Symposium on advances in tsunami warning to enhance community responses</a:t>
            </a:r>
          </a:p>
          <a:p>
            <a:pPr>
              <a:spcAft>
                <a:spcPts val="600"/>
              </a:spcAft>
            </a:pPr>
            <a:r>
              <a:rPr lang="en-US" sz="2200" b="1" dirty="0"/>
              <a:t>Note</a:t>
            </a:r>
            <a:r>
              <a:rPr lang="en-US" sz="2200" dirty="0"/>
              <a:t> Indonesia proposal for hosting 2nd IOC UNESCO Science Symposium on advances in tsunami warning to enhance community responses as part of or back to back with Two Decade Commemoration of Indian Ocean Tsunami in Banda Aceh First Week of December 2024.</a:t>
            </a:r>
          </a:p>
          <a:p>
            <a:pPr>
              <a:spcAft>
                <a:spcPts val="600"/>
              </a:spcAft>
            </a:pPr>
            <a:r>
              <a:rPr lang="en-US" sz="2200" b="1" dirty="0"/>
              <a:t>Recommends </a:t>
            </a:r>
            <a:r>
              <a:rPr lang="en-US" sz="2200" dirty="0"/>
              <a:t>the nomination of a tsunami Symposium vice-chair and members of the committee.</a:t>
            </a:r>
          </a:p>
        </p:txBody>
      </p:sp>
    </p:spTree>
    <p:extLst>
      <p:ext uri="{BB962C8B-B14F-4D97-AF65-F5344CB8AC3E}">
        <p14:creationId xmlns:p14="http://schemas.microsoft.com/office/powerpoint/2010/main" val="53334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buFont typeface="+mj-lt"/>
              <a:buAutoNum type="arabicPeriod" startAt="8"/>
            </a:pPr>
            <a:r>
              <a:rPr lang="fr-FR" sz="2800" b="1" dirty="0"/>
              <a:t>IUGG UPDATE</a:t>
            </a:r>
            <a:r>
              <a:rPr lang="en-US" sz="2800" dirty="0"/>
              <a:t> </a:t>
            </a:r>
            <a:endParaRPr lang="en-US" sz="3200" b="1" dirty="0"/>
          </a:p>
        </p:txBody>
      </p:sp>
      <p:sp>
        <p:nvSpPr>
          <p:cNvPr id="3" name="Content Placeholder 2"/>
          <p:cNvSpPr>
            <a:spLocks noGrp="1"/>
          </p:cNvSpPr>
          <p:nvPr>
            <p:ph idx="1"/>
          </p:nvPr>
        </p:nvSpPr>
        <p:spPr/>
        <p:txBody>
          <a:bodyPr/>
          <a:lstStyle/>
          <a:p>
            <a:pPr>
              <a:spcAft>
                <a:spcPts val="600"/>
              </a:spcAft>
            </a:pPr>
            <a:r>
              <a:rPr lang="en-US" sz="2200" b="1" dirty="0"/>
              <a:t>Notes</a:t>
            </a:r>
            <a:r>
              <a:rPr lang="en-US" sz="2200" dirty="0"/>
              <a:t> the recent EGU 2022 meetings on Tsunamis from source processes to coastal hazard and warning.</a:t>
            </a:r>
          </a:p>
          <a:p>
            <a:pPr>
              <a:spcAft>
                <a:spcPts val="600"/>
              </a:spcAft>
            </a:pPr>
            <a:r>
              <a:rPr lang="en-US" sz="2200" b="1" dirty="0"/>
              <a:t>Notes</a:t>
            </a:r>
            <a:r>
              <a:rPr lang="en-US" sz="2200" dirty="0"/>
              <a:t> the publication of IUGG concerning the Sulawesi/</a:t>
            </a:r>
            <a:r>
              <a:rPr lang="en-US" sz="2200" dirty="0" err="1"/>
              <a:t>Palu</a:t>
            </a:r>
            <a:r>
              <a:rPr lang="en-US" sz="2200" dirty="0"/>
              <a:t> (2018) and </a:t>
            </a:r>
            <a:r>
              <a:rPr lang="en-US" sz="2200" dirty="0" err="1"/>
              <a:t>Anak</a:t>
            </a:r>
            <a:r>
              <a:rPr lang="en-US" sz="2200" dirty="0"/>
              <a:t>/Krakatau (2018) Tsunamis.</a:t>
            </a:r>
          </a:p>
          <a:p>
            <a:pPr>
              <a:spcAft>
                <a:spcPts val="600"/>
              </a:spcAft>
            </a:pPr>
            <a:r>
              <a:rPr lang="en-US" sz="2200" b="1" dirty="0"/>
              <a:t>Further notes </a:t>
            </a:r>
            <a:r>
              <a:rPr lang="en-US" sz="2200" dirty="0"/>
              <a:t>the support provided by IUGG to IOC on the tsunami glossary update in 2019 and report on </a:t>
            </a:r>
            <a:r>
              <a:rPr lang="en-US" sz="2200" dirty="0" err="1"/>
              <a:t>meteotsunamis</a:t>
            </a:r>
            <a:r>
              <a:rPr lang="en-US" sz="2200" dirty="0"/>
              <a:t>.</a:t>
            </a:r>
          </a:p>
          <a:p>
            <a:pPr>
              <a:spcAft>
                <a:spcPts val="600"/>
              </a:spcAft>
            </a:pPr>
            <a:r>
              <a:rPr lang="en-US" sz="2200" b="1" dirty="0"/>
              <a:t>Welcomes</a:t>
            </a:r>
            <a:r>
              <a:rPr lang="en-US" sz="2200" dirty="0"/>
              <a:t> the engagement of TTs member at the 28th IUGG General Assembly will be held 11-20 July 2023 at the </a:t>
            </a:r>
            <a:r>
              <a:rPr lang="en-US" sz="2200" dirty="0" err="1"/>
              <a:t>Messe</a:t>
            </a:r>
            <a:r>
              <a:rPr lang="en-US" sz="2200" dirty="0"/>
              <a:t> Berlin – City Cube, Berlin, Germany. </a:t>
            </a:r>
          </a:p>
          <a:p>
            <a:pPr>
              <a:spcAft>
                <a:spcPts val="600"/>
              </a:spcAft>
            </a:pPr>
            <a:r>
              <a:rPr lang="en-US" sz="2200" b="1" dirty="0"/>
              <a:t>Further welcomes</a:t>
            </a:r>
            <a:r>
              <a:rPr lang="en-US" sz="2200" dirty="0"/>
              <a:t> the proposed IUGG meetings in September 2023 in Tonga and the IUGG JTC - IOC 2nd International Tsunami Symposium in December 2024 </a:t>
            </a:r>
          </a:p>
        </p:txBody>
      </p:sp>
    </p:spTree>
    <p:extLst>
      <p:ext uri="{BB962C8B-B14F-4D97-AF65-F5344CB8AC3E}">
        <p14:creationId xmlns:p14="http://schemas.microsoft.com/office/powerpoint/2010/main" val="202920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buFont typeface="+mj-lt"/>
              <a:buAutoNum type="arabicPeriod" startAt="9"/>
            </a:pPr>
            <a:r>
              <a:rPr lang="en-US" sz="2800" b="1" dirty="0"/>
              <a:t>EMERGENCY WARNING SERVICE IN GALILEO</a:t>
            </a:r>
            <a:r>
              <a:rPr lang="en-US" sz="2800" dirty="0"/>
              <a:t>  </a:t>
            </a:r>
            <a:endParaRPr lang="en-US" sz="3200" b="1" dirty="0"/>
          </a:p>
        </p:txBody>
      </p:sp>
      <p:sp>
        <p:nvSpPr>
          <p:cNvPr id="3" name="Content Placeholder 2"/>
          <p:cNvSpPr>
            <a:spLocks noGrp="1"/>
          </p:cNvSpPr>
          <p:nvPr>
            <p:ph idx="1"/>
          </p:nvPr>
        </p:nvSpPr>
        <p:spPr/>
        <p:txBody>
          <a:bodyPr/>
          <a:lstStyle/>
          <a:p>
            <a:pPr>
              <a:spcAft>
                <a:spcPts val="600"/>
              </a:spcAft>
            </a:pPr>
            <a:r>
              <a:rPr lang="en-US" sz="2200" b="1" dirty="0"/>
              <a:t>Notes</a:t>
            </a:r>
            <a:r>
              <a:rPr lang="en-US" sz="2200" dirty="0"/>
              <a:t> the satellite services to be offered by Galileo in 2024 for the dissemination of alerts to the population.</a:t>
            </a:r>
          </a:p>
          <a:p>
            <a:pPr>
              <a:spcAft>
                <a:spcPts val="600"/>
              </a:spcAft>
            </a:pPr>
            <a:r>
              <a:rPr lang="en-US" sz="2200" b="1" dirty="0"/>
              <a:t>Further notes</a:t>
            </a:r>
            <a:r>
              <a:rPr lang="en-US" sz="2200" dirty="0"/>
              <a:t> the Galileo demonstration examples to be carried out in France, Germany, Cyprus, and Belgium and the workshop planned in February 2024.</a:t>
            </a:r>
          </a:p>
          <a:p>
            <a:pPr>
              <a:spcAft>
                <a:spcPts val="600"/>
              </a:spcAft>
            </a:pPr>
            <a:r>
              <a:rPr lang="en-US" sz="2200" b="1" dirty="0"/>
              <a:t>Welcomes</a:t>
            </a:r>
            <a:r>
              <a:rPr lang="en-US" sz="2200" dirty="0"/>
              <a:t> the offer of the Galileo </a:t>
            </a:r>
            <a:r>
              <a:rPr lang="en-US" sz="2200" dirty="0" err="1"/>
              <a:t>Programme</a:t>
            </a:r>
            <a:r>
              <a:rPr lang="en-US" sz="2200" dirty="0"/>
              <a:t> to provide relevant documents, storylines, protocols, guidelines and manuals to support the design of the demonstration example </a:t>
            </a:r>
          </a:p>
        </p:txBody>
      </p:sp>
    </p:spTree>
    <p:extLst>
      <p:ext uri="{BB962C8B-B14F-4D97-AF65-F5344CB8AC3E}">
        <p14:creationId xmlns:p14="http://schemas.microsoft.com/office/powerpoint/2010/main" val="769306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buFont typeface="+mj-lt"/>
              <a:buAutoNum type="arabicPeriod" startAt="10"/>
            </a:pPr>
            <a:r>
              <a:rPr lang="en-US" sz="2800" b="1" dirty="0"/>
              <a:t>DISCUSS OUTCOMES OF THE JOINT MEETING</a:t>
            </a:r>
            <a:endParaRPr lang="en-US" sz="3200" b="1" dirty="0"/>
          </a:p>
        </p:txBody>
      </p:sp>
      <p:sp>
        <p:nvSpPr>
          <p:cNvPr id="3" name="Content Placeholder 2"/>
          <p:cNvSpPr>
            <a:spLocks noGrp="1"/>
          </p:cNvSpPr>
          <p:nvPr>
            <p:ph idx="1"/>
          </p:nvPr>
        </p:nvSpPr>
        <p:spPr>
          <a:xfrm>
            <a:off x="643184" y="1772816"/>
            <a:ext cx="10972800" cy="4416152"/>
          </a:xfrm>
        </p:spPr>
        <p:txBody>
          <a:bodyPr/>
          <a:lstStyle/>
          <a:p>
            <a:r>
              <a:rPr lang="en-US" sz="2200" b="1"/>
              <a:t>Recommends </a:t>
            </a:r>
            <a:r>
              <a:rPr lang="en-US" sz="2200"/>
              <a:t>organizing TOWS Task Team meeting over a full 3-days, with one full day on Joint agenda discussions. </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79576" y="2996952"/>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729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3140968"/>
            <a:ext cx="10972800" cy="990600"/>
          </a:xfrm>
        </p:spPr>
        <p:txBody>
          <a:bodyPr/>
          <a:lstStyle/>
          <a:p>
            <a:r>
              <a:rPr lang="en-US" b="1">
                <a:latin typeface="+mn-lt"/>
              </a:rPr>
              <a:t>Thank you </a:t>
            </a:r>
            <a:r>
              <a:rPr lang="mr-IN" b="1">
                <a:latin typeface="+mn-lt"/>
              </a:rPr>
              <a:t>…</a:t>
            </a:r>
            <a:endParaRPr lang="en-US" b="1">
              <a:latin typeface="+mn-lt"/>
            </a:endParaRPr>
          </a:p>
        </p:txBody>
      </p:sp>
    </p:spTree>
    <p:extLst>
      <p:ext uri="{BB962C8B-B14F-4D97-AF65-F5344CB8AC3E}">
        <p14:creationId xmlns:p14="http://schemas.microsoft.com/office/powerpoint/2010/main" val="197282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4664"/>
            <a:ext cx="10972800" cy="990600"/>
          </a:xfrm>
        </p:spPr>
        <p:txBody>
          <a:bodyPr>
            <a:noAutofit/>
          </a:bodyPr>
          <a:lstStyle/>
          <a:p>
            <a:pPr marL="514350" indent="-514350">
              <a:buFont typeface="+mj-lt"/>
              <a:buAutoNum type="arabicPeriod"/>
            </a:pPr>
            <a:r>
              <a:rPr lang="en-US" sz="3200" b="1" dirty="0"/>
              <a:t>REFLECTION ON TT- DMP RECOMMENDATIONS TO TOWS-WG XV (2022)</a:t>
            </a:r>
            <a:endParaRPr lang="en-US" sz="3200" dirty="0"/>
          </a:p>
        </p:txBody>
      </p:sp>
      <p:sp>
        <p:nvSpPr>
          <p:cNvPr id="3" name="Content Placeholder 2"/>
          <p:cNvSpPr>
            <a:spLocks noGrp="1"/>
          </p:cNvSpPr>
          <p:nvPr>
            <p:ph idx="1"/>
          </p:nvPr>
        </p:nvSpPr>
        <p:spPr>
          <a:xfrm>
            <a:off x="609600" y="1700808"/>
            <a:ext cx="10972800" cy="5157192"/>
          </a:xfrm>
        </p:spPr>
        <p:txBody>
          <a:bodyPr/>
          <a:lstStyle/>
          <a:p>
            <a:pPr>
              <a:spcAft>
                <a:spcPts val="600"/>
              </a:spcAft>
            </a:pPr>
            <a:r>
              <a:rPr lang="en-US" sz="2000" b="1" dirty="0"/>
              <a:t>Noted </a:t>
            </a:r>
            <a:r>
              <a:rPr lang="en-US" sz="2000" dirty="0"/>
              <a:t>that a number of recommendations have been addressed</a:t>
            </a:r>
          </a:p>
          <a:p>
            <a:pPr>
              <a:spcAft>
                <a:spcPts val="600"/>
              </a:spcAft>
            </a:pPr>
            <a:r>
              <a:rPr lang="en-US" sz="2000" b="1" dirty="0"/>
              <a:t>Appreciate</a:t>
            </a:r>
            <a:r>
              <a:rPr lang="en-US" sz="2000" dirty="0"/>
              <a:t> the translation of the IOC MG 86 Multi-Annual Community Tsunami Exercise </a:t>
            </a:r>
            <a:r>
              <a:rPr lang="en-US" sz="2000" dirty="0" err="1"/>
              <a:t>Programme</a:t>
            </a:r>
            <a:r>
              <a:rPr lang="en-US" sz="2000" dirty="0"/>
              <a:t>: Guidelines for the Tsunami and other Coastal Hazards Warning System for the Caribbean and Adjacent Regions into French and Spanish. </a:t>
            </a:r>
          </a:p>
          <a:p>
            <a:pPr>
              <a:spcAft>
                <a:spcPts val="600"/>
              </a:spcAft>
            </a:pPr>
            <a:r>
              <a:rPr lang="en-US" sz="2000" b="1" dirty="0"/>
              <a:t>Noted</a:t>
            </a:r>
            <a:r>
              <a:rPr lang="en-US" sz="2000" dirty="0"/>
              <a:t> that the TT-DMP will need to consider  a mechanism to equate those </a:t>
            </a:r>
            <a:r>
              <a:rPr lang="en-US" sz="2000" dirty="0" err="1"/>
              <a:t>programmes</a:t>
            </a:r>
            <a:r>
              <a:rPr lang="en-US" sz="2000" dirty="0"/>
              <a:t> to Tsunami Ready. The mechanism was discussed under sub-agenda 3 on Tools aligned with TR indicators (Non-implementation of TRR).</a:t>
            </a:r>
          </a:p>
          <a:p>
            <a:pPr>
              <a:spcAft>
                <a:spcPts val="600"/>
              </a:spcAft>
            </a:pPr>
            <a:r>
              <a:rPr lang="en-US" sz="2000" b="1" dirty="0"/>
              <a:t>Noted</a:t>
            </a:r>
            <a:r>
              <a:rPr lang="en-US" sz="2000" dirty="0"/>
              <a:t> that:</a:t>
            </a:r>
          </a:p>
          <a:p>
            <a:pPr>
              <a:spcAft>
                <a:spcPts val="600"/>
              </a:spcAft>
            </a:pPr>
            <a:r>
              <a:rPr lang="en-US" sz="2000" dirty="0"/>
              <a:t>Updated TOR of the Indian Ocean Tsunami </a:t>
            </a:r>
            <a:r>
              <a:rPr lang="en-US" sz="2000" dirty="0" err="1"/>
              <a:t>Inforamtion</a:t>
            </a:r>
            <a:r>
              <a:rPr lang="en-US" sz="2000" dirty="0"/>
              <a:t> Center (IOTIC) was approved by the ICG/IOTWMS at its 13th session which took place in Bali (28 November to 1 December 2022).  </a:t>
            </a:r>
          </a:p>
          <a:p>
            <a:pPr>
              <a:spcAft>
                <a:spcPts val="600"/>
              </a:spcAft>
            </a:pPr>
            <a:r>
              <a:rPr lang="en-US" sz="2000" dirty="0"/>
              <a:t>The ICG/PTWS-XXIX (4 December 2021) </a:t>
            </a:r>
            <a:r>
              <a:rPr lang="en-US" sz="2000" b="1" dirty="0"/>
              <a:t>mandates </a:t>
            </a:r>
            <a:r>
              <a:rPr lang="en-US" sz="2000" dirty="0"/>
              <a:t>the International Tsunami Information Center (ITIC) to facilitate implementation of and documentation collation for UNESCO IOC Tsunami Ready </a:t>
            </a:r>
            <a:r>
              <a:rPr lang="en-US" sz="2000" dirty="0" err="1"/>
              <a:t>Programme</a:t>
            </a:r>
            <a:r>
              <a:rPr lang="en-US" sz="2000" dirty="0"/>
              <a:t> and other like initiatives in the PTWS;</a:t>
            </a:r>
          </a:p>
        </p:txBody>
      </p:sp>
    </p:spTree>
    <p:extLst>
      <p:ext uri="{BB962C8B-B14F-4D97-AF65-F5344CB8AC3E}">
        <p14:creationId xmlns:p14="http://schemas.microsoft.com/office/powerpoint/2010/main" val="171829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96" y="404664"/>
            <a:ext cx="10972800" cy="990600"/>
          </a:xfrm>
        </p:spPr>
        <p:txBody>
          <a:bodyPr>
            <a:noAutofit/>
          </a:bodyPr>
          <a:lstStyle/>
          <a:p>
            <a:pPr marL="742950" indent="-742950">
              <a:buFont typeface="+mj-lt"/>
              <a:buAutoNum type="arabicPeriod" startAt="2"/>
            </a:pPr>
            <a:r>
              <a:rPr lang="en-US" sz="3200" b="1"/>
              <a:t>TSUNAMI READY MANUAL, GUIDES AND SUPPORT TOOLS</a:t>
            </a:r>
            <a:endParaRPr lang="en-US" sz="3200"/>
          </a:p>
        </p:txBody>
      </p:sp>
      <p:sp>
        <p:nvSpPr>
          <p:cNvPr id="3" name="Content Placeholder 2"/>
          <p:cNvSpPr>
            <a:spLocks noGrp="1"/>
          </p:cNvSpPr>
          <p:nvPr>
            <p:ph idx="1"/>
          </p:nvPr>
        </p:nvSpPr>
        <p:spPr>
          <a:xfrm>
            <a:off x="612296" y="1628800"/>
            <a:ext cx="10972800" cy="5229200"/>
          </a:xfrm>
        </p:spPr>
        <p:txBody>
          <a:bodyPr/>
          <a:lstStyle/>
          <a:p>
            <a:pPr marL="457200" indent="-457200">
              <a:spcAft>
                <a:spcPts val="600"/>
              </a:spcAft>
              <a:buSzPct val="100000"/>
              <a:buFont typeface="+mj-lt"/>
              <a:buAutoNum type="arabicPeriod"/>
            </a:pPr>
            <a:r>
              <a:rPr lang="en-US" sz="2200" b="1" i="1" dirty="0"/>
              <a:t>UNESCO IOC Tsunami Ready Guidelines</a:t>
            </a:r>
          </a:p>
          <a:p>
            <a:pPr lvl="1">
              <a:spcAft>
                <a:spcPts val="600"/>
              </a:spcAft>
            </a:pPr>
            <a:r>
              <a:rPr lang="en-US" b="1" dirty="0"/>
              <a:t>Noted</a:t>
            </a:r>
            <a:r>
              <a:rPr lang="en-US" dirty="0"/>
              <a:t> there are no new updates concerning  UNESCO IOC Tsunami Ready Guidelines MG 74 is currently under implementation in all four ocean basins. </a:t>
            </a:r>
          </a:p>
          <a:p>
            <a:pPr lvl="1">
              <a:spcAft>
                <a:spcPts val="600"/>
              </a:spcAft>
            </a:pPr>
            <a:r>
              <a:rPr lang="en-US" b="1" dirty="0"/>
              <a:t>Appreciate </a:t>
            </a:r>
            <a:r>
              <a:rPr lang="en-US" dirty="0"/>
              <a:t>MG 74 is being implemented in </a:t>
            </a:r>
            <a:r>
              <a:rPr lang="en-US" dirty="0" err="1"/>
              <a:t>CoastWAVE</a:t>
            </a:r>
            <a:r>
              <a:rPr lang="en-US" dirty="0"/>
              <a:t> project countries.  The experiences in NEAM region will be shared  and reported to the TOWS Task Teams  for consideration of any future revision of the Manual and Guide.</a:t>
            </a:r>
          </a:p>
          <a:p>
            <a:pPr lvl="1">
              <a:spcAft>
                <a:spcPts val="600"/>
              </a:spcAft>
            </a:pPr>
            <a:endParaRPr lang="en-US" dirty="0"/>
          </a:p>
          <a:p>
            <a:pPr marL="457200" indent="-457200">
              <a:spcAft>
                <a:spcPts val="600"/>
              </a:spcAft>
              <a:buSzPct val="100000"/>
              <a:buFont typeface="+mj-lt"/>
              <a:buAutoNum type="arabicPeriod"/>
            </a:pPr>
            <a:r>
              <a:rPr lang="en-US" sz="2200" b="1" i="1" dirty="0"/>
              <a:t>Tsunami Ready (TR) Communication Tools</a:t>
            </a:r>
          </a:p>
          <a:p>
            <a:pPr lvl="1">
              <a:spcAft>
                <a:spcPts val="600"/>
              </a:spcAft>
            </a:pPr>
            <a:r>
              <a:rPr lang="en-US" b="1" dirty="0"/>
              <a:t>Noted</a:t>
            </a:r>
            <a:r>
              <a:rPr lang="en-US" dirty="0"/>
              <a:t> there are no new Tsunami Ready Communication tools from the Indian Ocean and the Pacific beyond those reflected in MG 74,  </a:t>
            </a:r>
          </a:p>
          <a:p>
            <a:pPr lvl="1">
              <a:spcAft>
                <a:spcPts val="600"/>
              </a:spcAft>
            </a:pPr>
            <a:r>
              <a:rPr lang="en-US" b="1" dirty="0"/>
              <a:t>Appreciate</a:t>
            </a:r>
            <a:r>
              <a:rPr lang="en-US" dirty="0"/>
              <a:t> CTIC is developing a management tool for communication.</a:t>
            </a:r>
          </a:p>
          <a:p>
            <a:pPr marL="457200" indent="-457200">
              <a:spcAft>
                <a:spcPts val="600"/>
              </a:spcAft>
              <a:buFont typeface="+mj-lt"/>
              <a:buAutoNum type="arabicPeriod" startAt="3"/>
            </a:pPr>
            <a:endParaRPr lang="en-US" dirty="0"/>
          </a:p>
        </p:txBody>
      </p:sp>
    </p:spTree>
    <p:extLst>
      <p:ext uri="{BB962C8B-B14F-4D97-AF65-F5344CB8AC3E}">
        <p14:creationId xmlns:p14="http://schemas.microsoft.com/office/powerpoint/2010/main" val="43615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96" y="404664"/>
            <a:ext cx="10972800" cy="990600"/>
          </a:xfrm>
        </p:spPr>
        <p:txBody>
          <a:bodyPr>
            <a:noAutofit/>
          </a:bodyPr>
          <a:lstStyle/>
          <a:p>
            <a:pPr marL="742950" indent="-742950">
              <a:buFont typeface="+mj-lt"/>
              <a:buAutoNum type="arabicPeriod" startAt="2"/>
            </a:pPr>
            <a:r>
              <a:rPr lang="en-US" sz="3200" b="1" dirty="0"/>
              <a:t>TSUNAMI READY MANUAL, GUIDES AND SUPPORT TOOLS</a:t>
            </a:r>
            <a:endParaRPr lang="en-US" sz="3200" dirty="0"/>
          </a:p>
        </p:txBody>
      </p:sp>
      <p:sp>
        <p:nvSpPr>
          <p:cNvPr id="3" name="Content Placeholder 2"/>
          <p:cNvSpPr>
            <a:spLocks noGrp="1"/>
          </p:cNvSpPr>
          <p:nvPr>
            <p:ph idx="1"/>
          </p:nvPr>
        </p:nvSpPr>
        <p:spPr>
          <a:xfrm>
            <a:off x="612296" y="1628800"/>
            <a:ext cx="10972800" cy="5229200"/>
          </a:xfrm>
        </p:spPr>
        <p:txBody>
          <a:bodyPr/>
          <a:lstStyle/>
          <a:p>
            <a:pPr marL="457200" indent="-457200">
              <a:spcAft>
                <a:spcPts val="600"/>
              </a:spcAft>
              <a:buSzPct val="100000"/>
              <a:buFont typeface="+mj-lt"/>
              <a:buAutoNum type="arabicPeriod" startAt="3"/>
            </a:pPr>
            <a:r>
              <a:rPr lang="en-US" sz="2200" b="1" i="1" dirty="0"/>
              <a:t>Tsunami Ready Procedures and Workflow</a:t>
            </a:r>
          </a:p>
          <a:p>
            <a:pPr lvl="1">
              <a:spcAft>
                <a:spcPts val="600"/>
              </a:spcAft>
            </a:pPr>
            <a:r>
              <a:rPr lang="en-US" dirty="0"/>
              <a:t>Welcomes  the development of  a questionnaire in the Caribbean to receive feedbacks from the Tsunami Ready communities.</a:t>
            </a:r>
          </a:p>
          <a:p>
            <a:pPr lvl="1">
              <a:spcAft>
                <a:spcPts val="600"/>
              </a:spcAft>
            </a:pPr>
            <a:r>
              <a:rPr lang="en-US" b="1" dirty="0"/>
              <a:t>Recommends</a:t>
            </a:r>
            <a:r>
              <a:rPr lang="en-US" dirty="0">
                <a:solidFill>
                  <a:srgbClr val="0432FF"/>
                </a:solidFill>
              </a:rPr>
              <a:t> </a:t>
            </a:r>
            <a:r>
              <a:rPr lang="en-US" dirty="0"/>
              <a:t>sharing of the survey questionnaire to all ICGs and feedback forms to receive information from the TRR communities </a:t>
            </a:r>
          </a:p>
          <a:p>
            <a:pPr lvl="1">
              <a:spcAft>
                <a:spcPts val="600"/>
              </a:spcAft>
            </a:pPr>
            <a:endParaRPr lang="en-US" dirty="0"/>
          </a:p>
          <a:p>
            <a:pPr marL="457200" indent="-457200">
              <a:spcAft>
                <a:spcPts val="600"/>
              </a:spcAft>
              <a:buSzPct val="100000"/>
              <a:buFont typeface="+mj-lt"/>
              <a:buAutoNum type="arabicPeriod" startAt="3"/>
            </a:pPr>
            <a:r>
              <a:rPr lang="en-US" sz="2200" b="1" i="1" dirty="0"/>
              <a:t>Update on Tsunami Ready Interactive Map Viewer</a:t>
            </a:r>
          </a:p>
          <a:p>
            <a:pPr lvl="1">
              <a:spcAft>
                <a:spcPts val="600"/>
              </a:spcAft>
            </a:pPr>
            <a:r>
              <a:rPr lang="en-US" dirty="0"/>
              <a:t>Laura Kong provided an update of the Tsunami Ready Map Viewer and Tsunami Ready website. Work is in progress to improve the organization and timeliness of documentation updates. She pointed out the challenges of the TR Map viewer for countries with many Tsunami Communities.</a:t>
            </a:r>
          </a:p>
          <a:p>
            <a:pPr lvl="1">
              <a:spcAft>
                <a:spcPts val="600"/>
              </a:spcAft>
            </a:pPr>
            <a:r>
              <a:rPr lang="en-US" b="1" dirty="0"/>
              <a:t>Requests</a:t>
            </a:r>
            <a:r>
              <a:rPr lang="en-US" dirty="0"/>
              <a:t> the Secretariat to more timely update the TR database. </a:t>
            </a:r>
            <a:endParaRPr lang="en-US" sz="2000" b="1" i="1" dirty="0"/>
          </a:p>
        </p:txBody>
      </p:sp>
    </p:spTree>
    <p:extLst>
      <p:ext uri="{BB962C8B-B14F-4D97-AF65-F5344CB8AC3E}">
        <p14:creationId xmlns:p14="http://schemas.microsoft.com/office/powerpoint/2010/main" val="72240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96" y="404664"/>
            <a:ext cx="10972800" cy="990600"/>
          </a:xfrm>
        </p:spPr>
        <p:txBody>
          <a:bodyPr>
            <a:noAutofit/>
          </a:bodyPr>
          <a:lstStyle/>
          <a:p>
            <a:pPr marL="742950" indent="-742950">
              <a:buFont typeface="+mj-lt"/>
              <a:buAutoNum type="arabicPeriod" startAt="2"/>
            </a:pPr>
            <a:r>
              <a:rPr lang="en-US" sz="3200" b="1"/>
              <a:t>TSUNAMI READY MANUAL, GUIDES AND SUPPORT TOOLS</a:t>
            </a:r>
            <a:endParaRPr lang="en-US" sz="3200"/>
          </a:p>
        </p:txBody>
      </p:sp>
      <p:sp>
        <p:nvSpPr>
          <p:cNvPr id="3" name="Content Placeholder 2"/>
          <p:cNvSpPr>
            <a:spLocks noGrp="1"/>
          </p:cNvSpPr>
          <p:nvPr>
            <p:ph idx="1"/>
          </p:nvPr>
        </p:nvSpPr>
        <p:spPr>
          <a:xfrm>
            <a:off x="612296" y="1628800"/>
            <a:ext cx="10972800" cy="5229200"/>
          </a:xfrm>
        </p:spPr>
        <p:txBody>
          <a:bodyPr/>
          <a:lstStyle/>
          <a:p>
            <a:pPr marL="457200" indent="-457200">
              <a:spcAft>
                <a:spcPts val="600"/>
              </a:spcAft>
              <a:buSzPct val="100000"/>
              <a:buFont typeface="+mj-lt"/>
              <a:buAutoNum type="arabicPeriod" startAt="5"/>
            </a:pPr>
            <a:r>
              <a:rPr lang="en-US" sz="2200" b="1" i="1" dirty="0"/>
              <a:t>What is a community?</a:t>
            </a:r>
          </a:p>
          <a:p>
            <a:pPr lvl="1">
              <a:spcAft>
                <a:spcPts val="600"/>
              </a:spcAft>
            </a:pPr>
            <a:r>
              <a:rPr lang="en-US" dirty="0"/>
              <a:t>Christa von </a:t>
            </a:r>
            <a:r>
              <a:rPr lang="en-US" dirty="0" err="1"/>
              <a:t>Hillebrandt</a:t>
            </a:r>
            <a:r>
              <a:rPr lang="en-US" dirty="0"/>
              <a:t> addressed the question concerning what is a community in the context of Tsunami Ready as and important aspects both for the implementation of Tsunami Ready and the Ocean Decade Tsunami </a:t>
            </a:r>
            <a:r>
              <a:rPr lang="en-US" dirty="0" err="1"/>
              <a:t>Programme</a:t>
            </a:r>
            <a:r>
              <a:rPr lang="en-US" dirty="0"/>
              <a:t> goal of “100% of at-risk communities are prepared for and resilient to tsunamis through </a:t>
            </a:r>
            <a:r>
              <a:rPr lang="en-US" dirty="0" err="1"/>
              <a:t>programmes</a:t>
            </a:r>
            <a:r>
              <a:rPr lang="en-US" dirty="0"/>
              <a:t> like Tsunami Ready.” Among the many community definitions, for Tsunami Ready, it would be most appropriate to use those that have an   identifiable geographical boundary, either administrative/political boundaries and/or disaster management areas of responsibility.</a:t>
            </a:r>
          </a:p>
          <a:p>
            <a:pPr lvl="1">
              <a:spcAft>
                <a:spcPts val="600"/>
              </a:spcAft>
            </a:pPr>
            <a:r>
              <a:rPr lang="en-US" dirty="0" err="1"/>
              <a:t>Ardito</a:t>
            </a:r>
            <a:r>
              <a:rPr lang="en-US" dirty="0"/>
              <a:t> </a:t>
            </a:r>
            <a:r>
              <a:rPr lang="en-US" dirty="0" err="1"/>
              <a:t>Kodijat</a:t>
            </a:r>
            <a:r>
              <a:rPr lang="en-US" dirty="0"/>
              <a:t> reported in the Indian Ocean </a:t>
            </a:r>
            <a:r>
              <a:rPr lang="en-US" dirty="0" err="1"/>
              <a:t>implemention</a:t>
            </a:r>
            <a:r>
              <a:rPr lang="en-US" dirty="0"/>
              <a:t> of Tsunami Ready, the decision of the community needs to consider: clear boundaries (administratively or natural boundaries), the size of the community, and the characteristics of the community (rural, urban, agriculture, industrial, tourism, </a:t>
            </a:r>
            <a:r>
              <a:rPr lang="en-US" dirty="0" err="1"/>
              <a:t>etc</a:t>
            </a:r>
            <a:r>
              <a:rPr lang="en-US" dirty="0"/>
              <a:t>).</a:t>
            </a:r>
          </a:p>
          <a:p>
            <a:pPr lvl="1">
              <a:spcAft>
                <a:spcPts val="600"/>
              </a:spcAft>
            </a:pPr>
            <a:r>
              <a:rPr lang="en-US" b="1" dirty="0"/>
              <a:t>Recommend </a:t>
            </a:r>
            <a:r>
              <a:rPr lang="en-US" dirty="0"/>
              <a:t>developing a community flow chart/guide and flyers to support the implementation of Tsunami Ready. </a:t>
            </a:r>
          </a:p>
          <a:p>
            <a:pPr lvl="1">
              <a:spcAft>
                <a:spcPts val="600"/>
              </a:spcAft>
            </a:pPr>
            <a:endParaRPr lang="en-US" dirty="0"/>
          </a:p>
        </p:txBody>
      </p:sp>
    </p:spTree>
    <p:extLst>
      <p:ext uri="{BB962C8B-B14F-4D97-AF65-F5344CB8AC3E}">
        <p14:creationId xmlns:p14="http://schemas.microsoft.com/office/powerpoint/2010/main" val="154847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96" y="404664"/>
            <a:ext cx="10972800" cy="990600"/>
          </a:xfrm>
        </p:spPr>
        <p:txBody>
          <a:bodyPr>
            <a:noAutofit/>
          </a:bodyPr>
          <a:lstStyle/>
          <a:p>
            <a:pPr marL="742950" indent="-742950">
              <a:buFont typeface="+mj-lt"/>
              <a:buAutoNum type="arabicPeriod" startAt="2"/>
            </a:pPr>
            <a:r>
              <a:rPr lang="en-US" sz="3200" b="1"/>
              <a:t>TSUNAMI READY MANUAL, GUIDES AND SUPPORT TOOLS</a:t>
            </a:r>
            <a:endParaRPr lang="en-US" sz="3200"/>
          </a:p>
        </p:txBody>
      </p:sp>
      <p:sp>
        <p:nvSpPr>
          <p:cNvPr id="3" name="Content Placeholder 2"/>
          <p:cNvSpPr>
            <a:spLocks noGrp="1"/>
          </p:cNvSpPr>
          <p:nvPr>
            <p:ph idx="1"/>
          </p:nvPr>
        </p:nvSpPr>
        <p:spPr>
          <a:xfrm>
            <a:off x="612296" y="1628800"/>
            <a:ext cx="10972800" cy="5229200"/>
          </a:xfrm>
        </p:spPr>
        <p:txBody>
          <a:bodyPr/>
          <a:lstStyle/>
          <a:p>
            <a:pPr marL="457200" indent="-457200">
              <a:spcAft>
                <a:spcPts val="600"/>
              </a:spcAft>
              <a:buSzPct val="100000"/>
              <a:buFont typeface="+mj-lt"/>
              <a:buAutoNum type="arabicPeriod" startAt="6"/>
            </a:pPr>
            <a:r>
              <a:rPr lang="en-US" sz="2200" b="1" i="1" dirty="0"/>
              <a:t>Tsunami and Critical Infrastructures</a:t>
            </a:r>
          </a:p>
          <a:p>
            <a:pPr lvl="1">
              <a:spcAft>
                <a:spcPts val="600"/>
              </a:spcAft>
            </a:pPr>
            <a:r>
              <a:rPr lang="en-US" dirty="0"/>
              <a:t>Harkunti Pertiwi Rahayu presented important aspect of building resilient critical infrastructure to response SFDRR global target in “reducing disaster damage to critical infrastructure and disruption of basic services, among them health and educational facilities, including through developing their resilience”. Key lessons learned from Japan Sendai Airport in 2011, and Indonesia initiatives to include airport and Air Traffic Control impacted by earthquakes and tsunami 2018.</a:t>
            </a:r>
          </a:p>
          <a:p>
            <a:pPr lvl="1">
              <a:spcAft>
                <a:spcPts val="600"/>
              </a:spcAft>
            </a:pPr>
            <a:r>
              <a:rPr lang="en-US" dirty="0"/>
              <a:t>Denis Chang Seng noted that a resilience emphasis on the robustness of  critical infrastructures, to minimize and prevent  failures, however, critical infrastructure resilience also includes  redundancy  and rapid restoration time respectively when a system is unable to accommodate and absorb shocks.</a:t>
            </a:r>
          </a:p>
          <a:p>
            <a:pPr lvl="1">
              <a:spcAft>
                <a:spcPts val="600"/>
              </a:spcAft>
            </a:pPr>
            <a:r>
              <a:rPr lang="en-US" b="1" dirty="0"/>
              <a:t>Recommend</a:t>
            </a:r>
            <a:r>
              <a:rPr lang="en-US" dirty="0"/>
              <a:t> TT-DMP preparing a guideline for critical infrastructures from tsunami impacts such as </a:t>
            </a:r>
            <a:r>
              <a:rPr lang="en-US" dirty="0" err="1"/>
              <a:t>AirportGetReady</a:t>
            </a:r>
            <a:r>
              <a:rPr lang="en-US" dirty="0"/>
              <a:t> to Tsunami</a:t>
            </a:r>
          </a:p>
        </p:txBody>
      </p:sp>
    </p:spTree>
    <p:extLst>
      <p:ext uri="{BB962C8B-B14F-4D97-AF65-F5344CB8AC3E}">
        <p14:creationId xmlns:p14="http://schemas.microsoft.com/office/powerpoint/2010/main" val="275821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96" y="404664"/>
            <a:ext cx="10972800" cy="990600"/>
          </a:xfrm>
        </p:spPr>
        <p:txBody>
          <a:bodyPr>
            <a:noAutofit/>
          </a:bodyPr>
          <a:lstStyle/>
          <a:p>
            <a:pPr marL="742950" indent="-742950">
              <a:buFont typeface="+mj-lt"/>
              <a:buAutoNum type="arabicPeriod" startAt="2"/>
            </a:pPr>
            <a:r>
              <a:rPr lang="en-US" sz="3200" b="1"/>
              <a:t>TSUNAMI READY MANUAL, GUIDES AND SUPPORT TOOLS</a:t>
            </a:r>
            <a:endParaRPr lang="en-US" sz="3200"/>
          </a:p>
        </p:txBody>
      </p:sp>
      <p:sp>
        <p:nvSpPr>
          <p:cNvPr id="3" name="Content Placeholder 2"/>
          <p:cNvSpPr>
            <a:spLocks noGrp="1"/>
          </p:cNvSpPr>
          <p:nvPr>
            <p:ph idx="1"/>
          </p:nvPr>
        </p:nvSpPr>
        <p:spPr>
          <a:xfrm>
            <a:off x="612296" y="1628800"/>
            <a:ext cx="10972800" cy="5229200"/>
          </a:xfrm>
        </p:spPr>
        <p:txBody>
          <a:bodyPr/>
          <a:lstStyle/>
          <a:p>
            <a:pPr marL="457200" indent="-457200">
              <a:spcAft>
                <a:spcPts val="600"/>
              </a:spcAft>
              <a:buSzPct val="100000"/>
              <a:buFont typeface="+mj-lt"/>
              <a:buAutoNum type="arabicPeriod" startAt="7"/>
            </a:pPr>
            <a:r>
              <a:rPr lang="en-US" sz="2200" b="1" i="1"/>
              <a:t>Making Cities Resilient (MCR2030)</a:t>
            </a:r>
          </a:p>
          <a:p>
            <a:pPr lvl="1">
              <a:spcAft>
                <a:spcPts val="600"/>
              </a:spcAft>
            </a:pPr>
            <a:r>
              <a:rPr lang="en-US"/>
              <a:t>Denis Chang Seng provided a report on the progress made towards developing partnership and future opportunities concerning</a:t>
            </a:r>
            <a:r>
              <a:rPr lang="en-US" b="1" i="1"/>
              <a:t> </a:t>
            </a:r>
            <a:r>
              <a:rPr lang="en-US"/>
              <a:t>Making Cities Resilient (MCR2030).</a:t>
            </a:r>
          </a:p>
          <a:p>
            <a:pPr lvl="1">
              <a:spcAft>
                <a:spcPts val="600"/>
              </a:spcAft>
            </a:pPr>
            <a:r>
              <a:rPr lang="en-US" b="1"/>
              <a:t>Recommends</a:t>
            </a:r>
            <a:r>
              <a:rPr lang="en-US"/>
              <a:t> that TICs join the MCR2030 to explore potential regional and city interest and opportunities in tsunami preparedness and UNESCO-IOC Tsunami Ready Recognition </a:t>
            </a:r>
            <a:r>
              <a:rPr lang="en-US" err="1"/>
              <a:t>Programme</a:t>
            </a:r>
            <a:r>
              <a:rPr lang="en-US"/>
              <a:t>.</a:t>
            </a:r>
          </a:p>
          <a:p>
            <a:pPr lvl="1">
              <a:spcAft>
                <a:spcPts val="600"/>
              </a:spcAft>
            </a:pPr>
            <a:endParaRPr lang="en-US" sz="2200"/>
          </a:p>
        </p:txBody>
      </p:sp>
    </p:spTree>
    <p:extLst>
      <p:ext uri="{BB962C8B-B14F-4D97-AF65-F5344CB8AC3E}">
        <p14:creationId xmlns:p14="http://schemas.microsoft.com/office/powerpoint/2010/main" val="106540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96" y="404664"/>
            <a:ext cx="10972800" cy="990600"/>
          </a:xfrm>
        </p:spPr>
        <p:txBody>
          <a:bodyPr>
            <a:noAutofit/>
          </a:bodyPr>
          <a:lstStyle/>
          <a:p>
            <a:pPr marL="742950" indent="-742950">
              <a:buFont typeface="+mj-lt"/>
              <a:buAutoNum type="arabicPeriod" startAt="2"/>
            </a:pPr>
            <a:r>
              <a:rPr lang="en-US" sz="3200" b="1"/>
              <a:t>TSUNAMI READY MANUAL, GUIDES AND SUPPORT TOOLS</a:t>
            </a:r>
            <a:endParaRPr lang="en-US" sz="3200"/>
          </a:p>
        </p:txBody>
      </p:sp>
      <p:sp>
        <p:nvSpPr>
          <p:cNvPr id="3" name="Content Placeholder 2"/>
          <p:cNvSpPr>
            <a:spLocks noGrp="1"/>
          </p:cNvSpPr>
          <p:nvPr>
            <p:ph idx="1"/>
          </p:nvPr>
        </p:nvSpPr>
        <p:spPr>
          <a:xfrm>
            <a:off x="612296" y="1628800"/>
            <a:ext cx="10972800" cy="5229200"/>
          </a:xfrm>
        </p:spPr>
        <p:txBody>
          <a:bodyPr/>
          <a:lstStyle/>
          <a:p>
            <a:pPr marL="457200" indent="-457200">
              <a:spcAft>
                <a:spcPts val="600"/>
              </a:spcAft>
              <a:buSzPct val="100000"/>
              <a:buFont typeface="+mj-lt"/>
              <a:buAutoNum type="arabicPeriod" startAt="8"/>
            </a:pPr>
            <a:r>
              <a:rPr lang="en-US" sz="2200" b="1" i="1"/>
              <a:t>Hotel Resilience</a:t>
            </a:r>
          </a:p>
          <a:p>
            <a:pPr lvl="1">
              <a:spcAft>
                <a:spcPts val="600"/>
              </a:spcAft>
            </a:pPr>
            <a:r>
              <a:rPr lang="en-US" sz="1800" err="1"/>
              <a:t>Bijan</a:t>
            </a:r>
            <a:r>
              <a:rPr lang="en-US" sz="1800"/>
              <a:t> </a:t>
            </a:r>
            <a:r>
              <a:rPr lang="en-US" sz="1800" err="1"/>
              <a:t>Khazai</a:t>
            </a:r>
            <a:r>
              <a:rPr lang="en-US" sz="1800"/>
              <a:t>, CEO of Hotel Resilient presented the Hotel Resilient </a:t>
            </a:r>
            <a:r>
              <a:rPr lang="en-US" sz="1800" err="1"/>
              <a:t>Programme</a:t>
            </a:r>
            <a:r>
              <a:rPr lang="en-US" sz="1800"/>
              <a:t>, i.e. a benchmarking and certification of hotels and resorts for disaster risk management (multi-hazard including tsunami) and climate change adaptation.</a:t>
            </a:r>
          </a:p>
          <a:p>
            <a:pPr lvl="1">
              <a:spcAft>
                <a:spcPts val="600"/>
              </a:spcAft>
            </a:pPr>
            <a:r>
              <a:rPr lang="en-US" sz="1800"/>
              <a:t>TTDMP noted that previously discussion and elaborating on existing materials for hotel tsunami response, including the availability of “A guide to tsunamis for Hotels” (MG 69) in 2012, and the 2013 ITIC “Tsunami Response Workshop for Businesses:  Preparing hotels and businesses for the next tsunami: Tsunami Response - Guidance and Templates”.</a:t>
            </a:r>
          </a:p>
          <a:p>
            <a:pPr lvl="1">
              <a:spcAft>
                <a:spcPts val="600"/>
              </a:spcAft>
            </a:pPr>
            <a:r>
              <a:rPr lang="en-US" sz="1800" b="1"/>
              <a:t>Recommends </a:t>
            </a:r>
            <a:r>
              <a:rPr lang="en-US" sz="1800"/>
              <a:t>secretariat</a:t>
            </a:r>
            <a:r>
              <a:rPr lang="en-US" sz="1800" b="1"/>
              <a:t> </a:t>
            </a:r>
            <a:r>
              <a:rPr lang="en-US" sz="1800"/>
              <a:t>updating the Tsunami Hotel guide developed by NEAMTWS in 2012 and translate in other languages, including other lessons learned</a:t>
            </a:r>
            <a:r>
              <a:rPr lang="en-US" sz="1800" b="1"/>
              <a:t>.</a:t>
            </a:r>
          </a:p>
          <a:p>
            <a:pPr lvl="1">
              <a:spcAft>
                <a:spcPts val="600"/>
              </a:spcAft>
            </a:pPr>
            <a:r>
              <a:rPr lang="en-US" sz="1800" b="1"/>
              <a:t>Further recommends</a:t>
            </a:r>
            <a:r>
              <a:rPr lang="en-US" sz="1800"/>
              <a:t> to  consider for the future to integrate into the UNESCO IOC Tsunami Ready Recognition </a:t>
            </a:r>
            <a:r>
              <a:rPr lang="en-US" sz="1800" err="1"/>
              <a:t>Programme</a:t>
            </a:r>
            <a:r>
              <a:rPr lang="en-US" sz="1800"/>
              <a:t> other options to recognize entities other than Communities.</a:t>
            </a:r>
          </a:p>
          <a:p>
            <a:pPr lvl="1">
              <a:spcAft>
                <a:spcPts val="600"/>
              </a:spcAft>
            </a:pPr>
            <a:r>
              <a:rPr lang="en-US" sz="1800" b="1"/>
              <a:t>Recommends </a:t>
            </a:r>
            <a:r>
              <a:rPr lang="en-US" sz="1800"/>
              <a:t>sharing and establishing stronger   links between Hotel Resilience initiative with the UNESCO/IOC Tsunami Ready </a:t>
            </a:r>
            <a:r>
              <a:rPr lang="en-US" sz="1800" err="1"/>
              <a:t>Programme</a:t>
            </a:r>
            <a:r>
              <a:rPr lang="en-US" sz="1800"/>
              <a:t>. </a:t>
            </a:r>
          </a:p>
          <a:p>
            <a:pPr lvl="1">
              <a:spcAft>
                <a:spcPts val="600"/>
              </a:spcAft>
            </a:pPr>
            <a:endParaRPr lang="en-US" sz="1800" b="1" i="1"/>
          </a:p>
        </p:txBody>
      </p:sp>
    </p:spTree>
    <p:extLst>
      <p:ext uri="{BB962C8B-B14F-4D97-AF65-F5344CB8AC3E}">
        <p14:creationId xmlns:p14="http://schemas.microsoft.com/office/powerpoint/2010/main" val="1653339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4437</TotalTime>
  <Words>2927</Words>
  <Application>Microsoft Office PowerPoint</Application>
  <PresentationFormat>Widescreen</PresentationFormat>
  <Paragraphs>132</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Clarity</vt:lpstr>
      <vt:lpstr>INTER-ICG TASK TEAM ON DISASTER MANAGEMENT AND PREPAREDNESS  Report and Recommendation  </vt:lpstr>
      <vt:lpstr>Members of TOWS TTDMP</vt:lpstr>
      <vt:lpstr>REFLECTION ON TT- DMP RECOMMENDATIONS TO TOWS-WG XV (2022)</vt:lpstr>
      <vt:lpstr>TSUNAMI READY MANUAL, GUIDES AND SUPPORT TOOLS</vt:lpstr>
      <vt:lpstr>TSUNAMI READY MANUAL, GUIDES AND SUPPORT TOOLS</vt:lpstr>
      <vt:lpstr>TSUNAMI READY MANUAL, GUIDES AND SUPPORT TOOLS</vt:lpstr>
      <vt:lpstr>TSUNAMI READY MANUAL, GUIDES AND SUPPORT TOOLS</vt:lpstr>
      <vt:lpstr>TSUNAMI READY MANUAL, GUIDES AND SUPPORT TOOLS</vt:lpstr>
      <vt:lpstr>TSUNAMI READY MANUAL, GUIDES AND SUPPORT TOOLS</vt:lpstr>
      <vt:lpstr>TSUNAMI READY MANUAL, GUIDES AND SUPPORT TOOLS </vt:lpstr>
      <vt:lpstr>TSUNAMI READY MANUAL, GUIDES AND SUPPORT TOOLS </vt:lpstr>
      <vt:lpstr>IMPLEMENTATION STATUS OF TSUNAMI READY PILOT PROGRAMMES, PROGRESS AND CHALLENGES </vt:lpstr>
      <vt:lpstr>IMPLEMENTATION STATUS OF TSUNAMI READY PILOT PROGRAMMES, PROGRESS AND CHALLENGES </vt:lpstr>
      <vt:lpstr>IMPLEMENTATION STATUS OF TSUNAMI READY PILOT PROGRAMMES, PROGRESS AND CHALLENGES </vt:lpstr>
      <vt:lpstr>IMPLEMENTATION STATUS OF TSUNAMI READY PILOT PROGRAMMES, PROGRESS AND CHALLENGES </vt:lpstr>
      <vt:lpstr>IMPLEMENTATION STATUS OF TSUNAMI READY PILOT PROGRAMMES, PROGRESS AND CHALLENGES </vt:lpstr>
      <vt:lpstr>TRAINING AND GUIDANCE</vt:lpstr>
      <vt:lpstr>WTAD 2023</vt:lpstr>
      <vt:lpstr>TEN YEAR RESEARCH, DEVELOPMENT, AND IMPLEMENTATION PLAN FOR ODTP</vt:lpstr>
      <vt:lpstr>COASTAL URBAN DEVELOPMENT PLANNING</vt:lpstr>
      <vt:lpstr>PLANNING FOR OCEAN DECADE</vt:lpstr>
      <vt:lpstr>IUGG UPDATE </vt:lpstr>
      <vt:lpstr>EMERGENCY WARNING SERVICE IN GALILEO  </vt:lpstr>
      <vt:lpstr>DISCUSS OUTCOMES OF THE JOINT MEETING</vt:lpstr>
      <vt:lpstr>Thank you …</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TOWS TasK Team on             disaster management and preparedness</dc:title>
  <dc:creator>David Coetzee</dc:creator>
  <cp:lastModifiedBy>Haidar, Angelos</cp:lastModifiedBy>
  <cp:revision>150</cp:revision>
  <cp:lastPrinted>2023-03-02T11:48:19Z</cp:lastPrinted>
  <dcterms:created xsi:type="dcterms:W3CDTF">2015-03-11T22:48:23Z</dcterms:created>
  <dcterms:modified xsi:type="dcterms:W3CDTF">2023-03-02T14:16:44Z</dcterms:modified>
</cp:coreProperties>
</file>