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2" r:id="rId2"/>
    <p:sldId id="294" r:id="rId3"/>
    <p:sldId id="310" r:id="rId4"/>
    <p:sldId id="311" r:id="rId5"/>
    <p:sldId id="333" r:id="rId6"/>
    <p:sldId id="314" r:id="rId7"/>
    <p:sldId id="315" r:id="rId8"/>
    <p:sldId id="271" r:id="rId9"/>
    <p:sldId id="295" r:id="rId10"/>
    <p:sldId id="296" r:id="rId11"/>
    <p:sldId id="272" r:id="rId12"/>
    <p:sldId id="273" r:id="rId13"/>
    <p:sldId id="260" r:id="rId14"/>
    <p:sldId id="280" r:id="rId15"/>
    <p:sldId id="297" r:id="rId16"/>
    <p:sldId id="312" r:id="rId17"/>
    <p:sldId id="298" r:id="rId18"/>
    <p:sldId id="353" r:id="rId19"/>
    <p:sldId id="316" r:id="rId20"/>
    <p:sldId id="354" r:id="rId21"/>
    <p:sldId id="299" r:id="rId22"/>
    <p:sldId id="317" r:id="rId23"/>
    <p:sldId id="318" r:id="rId24"/>
    <p:sldId id="283"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hel"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界定与表征">
    <p:spTree>
      <p:nvGrpSpPr>
        <p:cNvPr id="1" name=""/>
        <p:cNvGrpSpPr/>
        <p:nvPr/>
      </p:nvGrpSpPr>
      <p:grpSpPr>
        <a:xfrm>
          <a:off x="0" y="0"/>
          <a:ext cx="0" cy="0"/>
          <a:chOff x="0" y="0"/>
          <a:chExt cx="0" cy="0"/>
        </a:xfrm>
      </p:grpSpPr>
      <p:sp>
        <p:nvSpPr>
          <p:cNvPr id="24" name="矩形 23"/>
          <p:cNvSpPr/>
          <p:nvPr userDrawn="1"/>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nvGraphicFramePr>
        <p:xfrm>
          <a:off x="0" y="126876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个人情况</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科研工作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algn="ct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业绩成果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sym typeface="+mn-ea"/>
                        </a:rPr>
                        <a:t>工作计划</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7" name="组合 26"/>
          <p:cNvGrpSpPr/>
          <p:nvPr userDrawn="1"/>
        </p:nvGrpSpPr>
        <p:grpSpPr>
          <a:xfrm>
            <a:off x="0" y="2064750"/>
            <a:ext cx="1691680" cy="788186"/>
            <a:chOff x="0" y="1272662"/>
            <a:chExt cx="1691680" cy="788186"/>
          </a:xfrm>
          <a:solidFill>
            <a:srgbClr val="0070C0"/>
          </a:solidFill>
        </p:grpSpPr>
        <p:sp>
          <p:nvSpPr>
            <p:cNvPr id="28" name="矩形 27"/>
            <p:cNvSpPr/>
            <p:nvPr userDrawn="1"/>
          </p:nvSpPr>
          <p:spPr>
            <a:xfrm>
              <a:off x="0" y="1272662"/>
              <a:ext cx="1691680" cy="7881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业务工作</a:t>
              </a:r>
            </a:p>
          </p:txBody>
        </p:sp>
        <p:sp>
          <p:nvSpPr>
            <p:cNvPr id="29" name="等腰三角形 28"/>
            <p:cNvSpPr/>
            <p:nvPr userDrawn="1"/>
          </p:nvSpPr>
          <p:spPr>
            <a:xfrm rot="16200000">
              <a:off x="1547664" y="1594748"/>
              <a:ext cx="144016" cy="14401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userDrawn="1"/>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userDrawn="1"/>
        </p:nvSpPr>
        <p:spPr>
          <a:xfrm>
            <a:off x="2210764" y="509286"/>
            <a:ext cx="2468880" cy="706755"/>
          </a:xfrm>
          <a:prstGeom prst="rect">
            <a:avLst/>
          </a:prstGeom>
          <a:noFill/>
        </p:spPr>
        <p:txBody>
          <a:bodyPr wrap="none" rtlCol="0">
            <a:spAutoFit/>
          </a:bodyPr>
          <a:lstStyle/>
          <a:p>
            <a:r>
              <a:rPr lang="en-US" altLang="zh-CN" sz="4000" dirty="0">
                <a:latin typeface="黑体" panose="02010609060101010101" pitchFamily="49" charset="-122"/>
                <a:ea typeface="黑体" panose="02010609060101010101" pitchFamily="49" charset="-122"/>
              </a:rPr>
              <a:t>2</a:t>
            </a:r>
            <a:r>
              <a:rPr lang="zh-CN" altLang="en-US" sz="4000" dirty="0">
                <a:latin typeface="黑体" panose="02010609060101010101" pitchFamily="49" charset="-122"/>
                <a:ea typeface="黑体" panose="02010609060101010101" pitchFamily="49" charset="-122"/>
              </a:rPr>
              <a:t>业务工作</a:t>
            </a:r>
          </a:p>
        </p:txBody>
      </p:sp>
      <p:sp>
        <p:nvSpPr>
          <p:cNvPr id="9" name="五边形 8"/>
          <p:cNvSpPr/>
          <p:nvPr userDrawn="1"/>
        </p:nvSpPr>
        <p:spPr>
          <a:xfrm flipH="1">
            <a:off x="11211743" y="5950072"/>
            <a:ext cx="986607" cy="504056"/>
          </a:xfrm>
          <a:prstGeom prst="homePlate">
            <a:avLst/>
          </a:prstGeom>
          <a:solidFill>
            <a:schemeClr val="bg1">
              <a:lumMod val="50000"/>
            </a:schemeClr>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dirty="0">
              <a:solidFill>
                <a:sysClr val="window" lastClr="FFFFFF"/>
              </a:solidFill>
              <a:latin typeface="Calibri" panose="020F0502020204030204"/>
              <a:ea typeface="宋体" panose="02010600030101010101" pitchFamily="2" charset="-122"/>
            </a:endParaRPr>
          </a:p>
        </p:txBody>
      </p:sp>
      <p:sp>
        <p:nvSpPr>
          <p:cNvPr id="10" name="等腰三角形 9"/>
          <p:cNvSpPr/>
          <p:nvPr userDrawn="1"/>
        </p:nvSpPr>
        <p:spPr>
          <a:xfrm rot="16200000">
            <a:off x="1547664" y="2386835"/>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8.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bwMode="auto">
          <a:xfrm>
            <a:off x="-7620" y="0"/>
            <a:ext cx="12200890" cy="625475"/>
          </a:xfrm>
          <a:prstGeom prst="rect">
            <a:avLst/>
          </a:prstGeom>
          <a:noFill/>
          <a:ln>
            <a:noFill/>
          </a:ln>
          <a:effec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07000"/>
              </a:lnSpc>
              <a:spcAft>
                <a:spcPts val="800"/>
              </a:spcAft>
            </a:pPr>
            <a:r>
              <a:rPr lang="en-US" altLang="zh-CN" sz="1600" b="1" kern="100" dirty="0">
                <a:ea typeface="MS Mincho" panose="02020609040205080304" pitchFamily="49" charset="-128"/>
              </a:rPr>
              <a:t>The Intergovernmental Coordination Group for the Pacific Tsunami Warning and Mitigation System Steering Committee (ICG/PTWS SC) Meeting</a:t>
            </a:r>
            <a:r>
              <a:rPr lang="en-US" altLang="zh-CN" sz="1600" b="1" kern="100" dirty="0">
                <a:effectLst/>
                <a:latin typeface="Arial" panose="020B0604020202020204" pitchFamily="34" charset="0"/>
                <a:ea typeface="MS Mincho" panose="02020609040205080304" pitchFamily="49" charset="-128"/>
              </a:rPr>
              <a:t>, 6 - 9 March 2023</a:t>
            </a:r>
          </a:p>
        </p:txBody>
      </p:sp>
      <p:sp>
        <p:nvSpPr>
          <p:cNvPr id="2" name="文本框 1"/>
          <p:cNvSpPr txBox="1"/>
          <p:nvPr/>
        </p:nvSpPr>
        <p:spPr bwMode="auto">
          <a:xfrm>
            <a:off x="1119" y="1522003"/>
            <a:ext cx="12192000" cy="1971040"/>
          </a:xfrm>
          <a:prstGeom prst="rect">
            <a:avLst/>
          </a:prstGeom>
          <a:solidFill>
            <a:schemeClr val="accent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07000"/>
              </a:lnSpc>
              <a:spcAft>
                <a:spcPts val="800"/>
              </a:spcAft>
            </a:pPr>
            <a:r>
              <a:rPr lang="en-US" altLang="zh-CN" sz="3600" b="1" kern="100" dirty="0">
                <a:effectLst/>
                <a:latin typeface="Arial" panose="020B0604020202020204" pitchFamily="34" charset="0"/>
                <a:ea typeface="MS Mincho" panose="02020609040205080304" pitchFamily="49" charset="-128"/>
                <a:cs typeface="Times New Roman" panose="02020603050405020304" pitchFamily="18" charset="0"/>
              </a:rPr>
              <a:t>Report on Regional Working Group</a:t>
            </a:r>
          </a:p>
          <a:p>
            <a:pPr algn="ctr">
              <a:lnSpc>
                <a:spcPct val="107000"/>
              </a:lnSpc>
              <a:spcAft>
                <a:spcPts val="800"/>
              </a:spcAft>
              <a:buClrTx/>
              <a:buSzTx/>
              <a:buFontTx/>
            </a:pPr>
            <a:r>
              <a:rPr lang="en-US" altLang="zh-CN" sz="3600" b="1" kern="100" dirty="0">
                <a:effectLst/>
                <a:ea typeface="MS Mincho" panose="02020609040205080304" pitchFamily="49" charset="-128"/>
                <a:cs typeface="Times New Roman" panose="02020603050405020304" pitchFamily="18" charset="0"/>
                <a:sym typeface="+mn-ea"/>
              </a:rPr>
              <a:t>on Tsunami Warning and Mitigation System for the South China Sea Region</a:t>
            </a:r>
          </a:p>
        </p:txBody>
      </p:sp>
      <p:sp>
        <p:nvSpPr>
          <p:cNvPr id="3" name="文本框 2"/>
          <p:cNvSpPr txBox="1"/>
          <p:nvPr/>
        </p:nvSpPr>
        <p:spPr>
          <a:xfrm>
            <a:off x="2586143" y="4810941"/>
            <a:ext cx="7022496" cy="953135"/>
          </a:xfrm>
          <a:prstGeom prst="rect">
            <a:avLst/>
          </a:prstGeom>
          <a:noFill/>
        </p:spPr>
        <p:txBody>
          <a:bodyPr wrap="square" rtlCol="0">
            <a:spAutoFit/>
          </a:bodyPr>
          <a:lstStyle/>
          <a:p>
            <a:pPr algn="ctr">
              <a:lnSpc>
                <a:spcPct val="200000"/>
              </a:lnSpc>
            </a:pPr>
            <a:r>
              <a:rPr lang="en-US" altLang="zh-CN" sz="2800" dirty="0"/>
              <a:t>South China Sea Tsunami Advisory Center</a:t>
            </a:r>
            <a:endParaRPr lang="zh-CN" alt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a:t>2. </a:t>
            </a:r>
            <a:r>
              <a:rPr lang="en-US" altLang="zh-CN" sz="4000">
                <a:sym typeface="+mn-ea"/>
              </a:rPr>
              <a:t>SCSTAC Operation - Communication Tests</a:t>
            </a:r>
            <a:endParaRPr lang="en-US" altLang="zh-CN" sz="4000"/>
          </a:p>
        </p:txBody>
      </p:sp>
      <p:sp>
        <p:nvSpPr>
          <p:cNvPr id="3" name="内容占位符 2"/>
          <p:cNvSpPr>
            <a:spLocks noGrp="1"/>
          </p:cNvSpPr>
          <p:nvPr>
            <p:ph idx="1"/>
          </p:nvPr>
        </p:nvSpPr>
        <p:spPr>
          <a:xfrm>
            <a:off x="838200" y="1814195"/>
            <a:ext cx="9918700" cy="3900805"/>
          </a:xfrm>
        </p:spPr>
        <p:txBody>
          <a:bodyPr>
            <a:normAutofit/>
          </a:bodyPr>
          <a:lstStyle/>
          <a:p>
            <a:pPr marL="0" indent="0">
              <a:lnSpc>
                <a:spcPct val="150000"/>
              </a:lnSpc>
              <a:buNone/>
            </a:pPr>
            <a:r>
              <a:rPr lang="en-US" altLang="zh-CN"/>
              <a:t>    SCSTAC</a:t>
            </a:r>
            <a:r>
              <a:rPr lang="zh-CN" altLang="en-US"/>
              <a:t>  conduct</a:t>
            </a:r>
            <a:r>
              <a:rPr lang="en-US" altLang="zh-CN"/>
              <a:t>ed</a:t>
            </a:r>
            <a:r>
              <a:rPr lang="zh-CN" altLang="en-US"/>
              <a:t> </a:t>
            </a:r>
            <a:r>
              <a:rPr lang="en-US" altLang="zh-CN"/>
              <a:t>3 </a:t>
            </a:r>
            <a:r>
              <a:rPr lang="zh-CN" altLang="en-US"/>
              <a:t>communications test</a:t>
            </a:r>
            <a:r>
              <a:rPr lang="en-US" altLang="zh-CN"/>
              <a:t>s</a:t>
            </a:r>
            <a:r>
              <a:rPr lang="zh-CN" altLang="en-US"/>
              <a:t> on</a:t>
            </a:r>
            <a:r>
              <a:rPr lang="en-US" altLang="zh-CN"/>
              <a:t> 11 Feb, 21 May, and 13 Sep 2022.  The purpose was </a:t>
            </a:r>
            <a:r>
              <a:rPr lang="zh-CN" altLang="en-US"/>
              <a:t>to verify that communications links to the recipient organizations of its tsunami advisories in the </a:t>
            </a:r>
            <a:r>
              <a:rPr lang="en-US" altLang="zh-CN"/>
              <a:t>SCS</a:t>
            </a:r>
            <a:r>
              <a:rPr lang="zh-CN" altLang="en-US"/>
              <a:t> countries and territories </a:t>
            </a:r>
            <a:r>
              <a:rPr lang="en-US" altLang="zh-CN"/>
              <a:t>were</a:t>
            </a:r>
            <a:r>
              <a:rPr lang="zh-CN" altLang="en-US"/>
              <a:t> functioning properly.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9215" y="2853055"/>
            <a:ext cx="12004040" cy="3799661"/>
            <a:chOff x="2960" y="2560"/>
            <a:chExt cx="17200" cy="5444"/>
          </a:xfrm>
        </p:grpSpPr>
        <p:grpSp>
          <p:nvGrpSpPr>
            <p:cNvPr id="34" name="组合 33"/>
            <p:cNvGrpSpPr/>
            <p:nvPr/>
          </p:nvGrpSpPr>
          <p:grpSpPr>
            <a:xfrm>
              <a:off x="3119" y="2653"/>
              <a:ext cx="16701" cy="5337"/>
              <a:chOff x="415" y="2565"/>
              <a:chExt cx="19718" cy="6539"/>
            </a:xfrm>
          </p:grpSpPr>
          <p:sp>
            <p:nvSpPr>
              <p:cNvPr id="4" name="矩形 3">
                <a:hlinkClick r:id="rId4" action="ppaction://hlinksldjump"/>
              </p:cNvPr>
              <p:cNvSpPr/>
              <p:nvPr/>
            </p:nvSpPr>
            <p:spPr>
              <a:xfrm>
                <a:off x="3755" y="5328"/>
                <a:ext cx="2107" cy="941"/>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Times New Roman" panose="02020603050405020304" pitchFamily="18" charset="0"/>
                    <a:cs typeface="Times New Roman" panose="02020603050405020304" pitchFamily="18" charset="0"/>
                  </a:rPr>
                  <a:t>Earthquake monitoring</a:t>
                </a:r>
              </a:p>
            </p:txBody>
          </p:sp>
          <p:sp>
            <p:nvSpPr>
              <p:cNvPr id="5" name="右箭头 4"/>
              <p:cNvSpPr/>
              <p:nvPr/>
            </p:nvSpPr>
            <p:spPr>
              <a:xfrm>
                <a:off x="2685" y="5545"/>
                <a:ext cx="1070" cy="508"/>
              </a:xfrm>
              <a:prstGeom prst="rightArrow">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爆炸形 1 6"/>
              <p:cNvSpPr/>
              <p:nvPr/>
            </p:nvSpPr>
            <p:spPr>
              <a:xfrm>
                <a:off x="415" y="4719"/>
                <a:ext cx="2155" cy="2380"/>
              </a:xfrm>
              <a:prstGeom prst="irregularSeal1">
                <a:avLst/>
              </a:prstGeom>
              <a:gradFill>
                <a:gsLst>
                  <a:gs pos="0">
                    <a:srgbClr val="FECF40"/>
                  </a:gs>
                  <a:gs pos="100000">
                    <a:srgbClr val="846C21"/>
                  </a:gs>
                </a:gsLst>
                <a:lin ang="5400000" scaled="0"/>
              </a:gradFill>
              <a:ln w="12700" cmpd="sng">
                <a:solidFill>
                  <a:schemeClr val="accent1">
                    <a:shade val="50000"/>
                  </a:schemeClr>
                </a:solidFill>
                <a:prstDash val="solid"/>
                <a:miter lim="800000"/>
              </a:ln>
            </p:spPr>
            <p:txBody>
              <a:bodyPr wrap="none" anchor="ctr"/>
              <a:lstStyle/>
              <a:p>
                <a:pPr algn="ctr" eaLnBrk="0" hangingPunct="0"/>
                <a:r>
                  <a:rPr lang="en-US" altLang="zh-CN" b="1">
                    <a:solidFill>
                      <a:srgbClr val="C00000"/>
                    </a:solidFill>
                    <a:latin typeface="Times New Roman" panose="02020603050405020304" pitchFamily="18" charset="0"/>
                    <a:cs typeface="Times New Roman" panose="02020603050405020304" pitchFamily="18" charset="0"/>
                    <a:sym typeface="宋体" panose="02010600030101010101" pitchFamily="2" charset="-122"/>
                  </a:rPr>
                  <a:t>Earthquake</a:t>
                </a:r>
              </a:p>
            </p:txBody>
          </p:sp>
          <p:pic>
            <p:nvPicPr>
              <p:cNvPr id="8" name="图片 7"/>
              <p:cNvPicPr>
                <a:picLocks noChangeAspect="1"/>
              </p:cNvPicPr>
              <p:nvPr>
                <p:custDataLst>
                  <p:tags r:id="rId1"/>
                </p:custDataLst>
              </p:nvPr>
            </p:nvPicPr>
            <p:blipFill>
              <a:blip r:embed="rId5"/>
              <a:stretch>
                <a:fillRect/>
              </a:stretch>
            </p:blipFill>
            <p:spPr>
              <a:xfrm>
                <a:off x="2571" y="6403"/>
                <a:ext cx="3293" cy="1991"/>
              </a:xfrm>
              <a:prstGeom prst="rect">
                <a:avLst/>
              </a:prstGeom>
              <a:ln w="12700" cmpd="sng">
                <a:solidFill>
                  <a:schemeClr val="accent1">
                    <a:shade val="50000"/>
                  </a:schemeClr>
                </a:solidFill>
                <a:prstDash val="solid"/>
              </a:ln>
            </p:spPr>
          </p:pic>
          <p:sp>
            <p:nvSpPr>
              <p:cNvPr id="9" name="文本框 8"/>
              <p:cNvSpPr txBox="1"/>
              <p:nvPr/>
            </p:nvSpPr>
            <p:spPr>
              <a:xfrm>
                <a:off x="3041" y="8471"/>
                <a:ext cx="2823" cy="592"/>
              </a:xfrm>
              <a:prstGeom prst="rect">
                <a:avLst/>
              </a:prstGeom>
              <a:noFill/>
              <a:ln w="12700" cmpd="sng">
                <a:noFill/>
                <a:prstDash val="solid"/>
              </a:ln>
            </p:spPr>
            <p:txBody>
              <a:bodyPr wrap="square" rtlCol="0">
                <a:spAutoFit/>
              </a:bodyPr>
              <a:lstStyle/>
              <a:p>
                <a:r>
                  <a:rPr lang="en-US" altLang="zh-CN" sz="16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Map view</a:t>
                </a:r>
              </a:p>
            </p:txBody>
          </p:sp>
          <p:sp>
            <p:nvSpPr>
              <p:cNvPr id="13" name="矩形 12">
                <a:hlinkClick r:id="rId4" action="ppaction://hlinksldjump"/>
              </p:cNvPr>
              <p:cNvSpPr/>
              <p:nvPr/>
            </p:nvSpPr>
            <p:spPr>
              <a:xfrm>
                <a:off x="6884" y="5288"/>
                <a:ext cx="2214" cy="941"/>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Earthquake parameters</a:t>
                </a:r>
              </a:p>
            </p:txBody>
          </p:sp>
          <p:sp>
            <p:nvSpPr>
              <p:cNvPr id="18" name="右箭头 17"/>
              <p:cNvSpPr/>
              <p:nvPr/>
            </p:nvSpPr>
            <p:spPr>
              <a:xfrm>
                <a:off x="5923" y="5505"/>
                <a:ext cx="1070" cy="508"/>
              </a:xfrm>
              <a:prstGeom prst="rightArrow">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矩形 18">
                <a:hlinkClick r:id="rId4" action="ppaction://hlinksldjump"/>
              </p:cNvPr>
              <p:cNvSpPr/>
              <p:nvPr/>
            </p:nvSpPr>
            <p:spPr>
              <a:xfrm>
                <a:off x="10345" y="5288"/>
                <a:ext cx="1918" cy="941"/>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Times New Roman" panose="02020603050405020304" pitchFamily="18" charset="0"/>
                    <a:cs typeface="Times New Roman" panose="02020603050405020304" pitchFamily="18" charset="0"/>
                  </a:rPr>
                  <a:t>Tsunami forecasing</a:t>
                </a:r>
              </a:p>
            </p:txBody>
          </p:sp>
          <p:sp>
            <p:nvSpPr>
              <p:cNvPr id="20" name="右箭头 19"/>
              <p:cNvSpPr/>
              <p:nvPr/>
            </p:nvSpPr>
            <p:spPr>
              <a:xfrm>
                <a:off x="9161" y="5505"/>
                <a:ext cx="1070" cy="508"/>
              </a:xfrm>
              <a:prstGeom prst="rightArrow">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20">
                <a:hlinkClick r:id="rId4" action="ppaction://hlinksldjump"/>
              </p:cNvPr>
              <p:cNvSpPr/>
              <p:nvPr/>
            </p:nvSpPr>
            <p:spPr>
              <a:xfrm>
                <a:off x="13446" y="5329"/>
                <a:ext cx="2163" cy="941"/>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Times New Roman" panose="02020603050405020304" pitchFamily="18" charset="0"/>
                    <a:cs typeface="Times New Roman" panose="02020603050405020304" pitchFamily="18" charset="0"/>
                  </a:rPr>
                  <a:t>Sea level monitoring</a:t>
                </a:r>
              </a:p>
            </p:txBody>
          </p:sp>
          <p:sp>
            <p:nvSpPr>
              <p:cNvPr id="22" name="右箭头 21"/>
              <p:cNvSpPr/>
              <p:nvPr/>
            </p:nvSpPr>
            <p:spPr>
              <a:xfrm>
                <a:off x="12377" y="5546"/>
                <a:ext cx="1070" cy="508"/>
              </a:xfrm>
              <a:prstGeom prst="rightArrow">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矩形 22">
                <a:hlinkClick r:id="rId4" action="ppaction://hlinksldjump"/>
              </p:cNvPr>
              <p:cNvSpPr/>
              <p:nvPr/>
            </p:nvSpPr>
            <p:spPr>
              <a:xfrm>
                <a:off x="16633" y="5330"/>
                <a:ext cx="2531" cy="941"/>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Products dissemination</a:t>
                </a:r>
              </a:p>
            </p:txBody>
          </p:sp>
          <p:sp>
            <p:nvSpPr>
              <p:cNvPr id="24" name="右箭头 23"/>
              <p:cNvSpPr/>
              <p:nvPr/>
            </p:nvSpPr>
            <p:spPr>
              <a:xfrm>
                <a:off x="15448" y="5547"/>
                <a:ext cx="1070" cy="508"/>
              </a:xfrm>
              <a:prstGeom prst="rightArrow">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5" name="右箭头 24"/>
              <p:cNvSpPr/>
              <p:nvPr/>
            </p:nvSpPr>
            <p:spPr>
              <a:xfrm>
                <a:off x="2683" y="5513"/>
                <a:ext cx="1070" cy="508"/>
              </a:xfrm>
              <a:prstGeom prst="rightArrow">
                <a:avLst/>
              </a:prstGeom>
              <a:solidFill>
                <a:schemeClr val="accent2"/>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7" name="右箭头 26"/>
              <p:cNvSpPr/>
              <p:nvPr/>
            </p:nvSpPr>
            <p:spPr>
              <a:xfrm>
                <a:off x="5945" y="5513"/>
                <a:ext cx="1070" cy="508"/>
              </a:xfrm>
              <a:prstGeom prst="rightArrow">
                <a:avLst/>
              </a:prstGeom>
              <a:solidFill>
                <a:schemeClr val="accent2"/>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9" name="图片 28"/>
              <p:cNvPicPr>
                <a:picLocks noChangeAspect="1"/>
              </p:cNvPicPr>
              <p:nvPr/>
            </p:nvPicPr>
            <p:blipFill>
              <a:blip r:embed="rId6"/>
              <a:stretch>
                <a:fillRect/>
              </a:stretch>
            </p:blipFill>
            <p:spPr>
              <a:xfrm>
                <a:off x="6353" y="2565"/>
                <a:ext cx="3423" cy="2068"/>
              </a:xfrm>
              <a:prstGeom prst="rect">
                <a:avLst/>
              </a:prstGeom>
              <a:ln w="12700" cmpd="sng">
                <a:solidFill>
                  <a:schemeClr val="accent1">
                    <a:shade val="50000"/>
                  </a:schemeClr>
                </a:solidFill>
                <a:prstDash val="solid"/>
              </a:ln>
            </p:spPr>
          </p:pic>
          <p:sp>
            <p:nvSpPr>
              <p:cNvPr id="30" name="文本框 29"/>
              <p:cNvSpPr txBox="1"/>
              <p:nvPr/>
            </p:nvSpPr>
            <p:spPr>
              <a:xfrm>
                <a:off x="6233" y="4633"/>
                <a:ext cx="3974" cy="592"/>
              </a:xfrm>
              <a:prstGeom prst="rect">
                <a:avLst/>
              </a:prstGeom>
              <a:noFill/>
              <a:ln w="12700" cmpd="sng">
                <a:noFill/>
                <a:prstDash val="solid"/>
              </a:ln>
            </p:spPr>
            <p:txBody>
              <a:bodyPr wrap="square" rtlCol="0">
                <a:spAutoFit/>
              </a:bodyPr>
              <a:lstStyle/>
              <a:p>
                <a:r>
                  <a:rPr lang="en-US" altLang="zh-CN" sz="1600" dirty="0">
                    <a:solidFill>
                      <a:srgbClr val="C00000"/>
                    </a:solidFill>
                    <a:latin typeface="Times New Roman" panose="02020603050405020304" pitchFamily="18" charset="0"/>
                    <a:ea typeface="Arial Bold"/>
                    <a:cs typeface="Times New Roman" panose="02020603050405020304" pitchFamily="18" charset="0"/>
                    <a:sym typeface="Arial" panose="020B0604020202020204" pitchFamily="34" charset="0"/>
                  </a:rPr>
                  <a:t>Earthquake analysis</a:t>
                </a:r>
                <a:endParaRPr lang="en-US" altLang="zh-CN" sz="1600" b="1" dirty="0">
                  <a:solidFill>
                    <a:srgbClr val="C00000"/>
                  </a:solidFill>
                  <a:latin typeface="Times New Roman" panose="02020603050405020304" pitchFamily="18" charset="0"/>
                  <a:ea typeface="Arial Bold"/>
                  <a:cs typeface="Times New Roman" panose="02020603050405020304" pitchFamily="18" charset="0"/>
                  <a:sym typeface="Arial" panose="020B0604020202020204" pitchFamily="34" charset="0"/>
                </a:endParaRPr>
              </a:p>
            </p:txBody>
          </p:sp>
          <p:sp>
            <p:nvSpPr>
              <p:cNvPr id="31" name="右箭头 30"/>
              <p:cNvSpPr/>
              <p:nvPr/>
            </p:nvSpPr>
            <p:spPr>
              <a:xfrm>
                <a:off x="9139" y="5502"/>
                <a:ext cx="1070" cy="508"/>
              </a:xfrm>
              <a:prstGeom prst="rightArrow">
                <a:avLst/>
              </a:prstGeom>
              <a:solidFill>
                <a:schemeClr val="accent2"/>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7"/>
              <a:stretch>
                <a:fillRect/>
              </a:stretch>
            </p:blipFill>
            <p:spPr>
              <a:xfrm>
                <a:off x="9141" y="6452"/>
                <a:ext cx="3297" cy="1992"/>
              </a:xfrm>
              <a:prstGeom prst="rect">
                <a:avLst/>
              </a:prstGeom>
              <a:ln w="12700" cmpd="sng">
                <a:solidFill>
                  <a:schemeClr val="accent1">
                    <a:shade val="50000"/>
                  </a:schemeClr>
                </a:solidFill>
                <a:prstDash val="solid"/>
              </a:ln>
            </p:spPr>
          </p:pic>
          <p:sp>
            <p:nvSpPr>
              <p:cNvPr id="35" name="文本框 34"/>
              <p:cNvSpPr txBox="1"/>
              <p:nvPr/>
            </p:nvSpPr>
            <p:spPr>
              <a:xfrm>
                <a:off x="9296" y="8512"/>
                <a:ext cx="3989" cy="592"/>
              </a:xfrm>
              <a:prstGeom prst="rect">
                <a:avLst/>
              </a:prstGeom>
              <a:noFill/>
              <a:ln w="12700" cmpd="sng">
                <a:noFill/>
                <a:prstDash val="solid"/>
              </a:ln>
            </p:spPr>
            <p:txBody>
              <a:bodyPr wrap="square" rtlCol="0">
                <a:spAutoFit/>
              </a:bodyPr>
              <a:lstStyle/>
              <a:p>
                <a:r>
                  <a:rPr lang="en-US" altLang="zh-CN" sz="16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Tsunami forecasing</a:t>
                </a:r>
              </a:p>
            </p:txBody>
          </p:sp>
          <p:sp>
            <p:nvSpPr>
              <p:cNvPr id="36" name="右箭头 35"/>
              <p:cNvSpPr/>
              <p:nvPr/>
            </p:nvSpPr>
            <p:spPr>
              <a:xfrm>
                <a:off x="12423" y="5548"/>
                <a:ext cx="1070" cy="508"/>
              </a:xfrm>
              <a:prstGeom prst="rightArrow">
                <a:avLst/>
              </a:prstGeom>
              <a:solidFill>
                <a:schemeClr val="accent2"/>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38" name="图片 37"/>
              <p:cNvPicPr>
                <a:picLocks noChangeAspect="1"/>
              </p:cNvPicPr>
              <p:nvPr>
                <p:custDataLst>
                  <p:tags r:id="rId2"/>
                </p:custDataLst>
              </p:nvPr>
            </p:nvPicPr>
            <p:blipFill>
              <a:blip r:embed="rId8"/>
              <a:stretch>
                <a:fillRect/>
              </a:stretch>
            </p:blipFill>
            <p:spPr>
              <a:xfrm>
                <a:off x="12733" y="2565"/>
                <a:ext cx="3398" cy="2057"/>
              </a:xfrm>
              <a:prstGeom prst="rect">
                <a:avLst/>
              </a:prstGeom>
              <a:ln w="12700" cmpd="sng">
                <a:solidFill>
                  <a:schemeClr val="accent1">
                    <a:shade val="50000"/>
                  </a:schemeClr>
                </a:solidFill>
                <a:prstDash val="solid"/>
              </a:ln>
            </p:spPr>
          </p:pic>
          <p:sp>
            <p:nvSpPr>
              <p:cNvPr id="39" name="文本框 38"/>
              <p:cNvSpPr txBox="1"/>
              <p:nvPr/>
            </p:nvSpPr>
            <p:spPr>
              <a:xfrm>
                <a:off x="12440" y="4622"/>
                <a:ext cx="7693" cy="592"/>
              </a:xfrm>
              <a:prstGeom prst="rect">
                <a:avLst/>
              </a:prstGeom>
              <a:noFill/>
              <a:ln w="12700" cmpd="sng">
                <a:noFill/>
                <a:prstDash val="solid"/>
              </a:ln>
            </p:spPr>
            <p:txBody>
              <a:bodyPr wrap="square" rtlCol="0">
                <a:spAutoFit/>
              </a:bodyPr>
              <a:lstStyle/>
              <a:p>
                <a:r>
                  <a:rPr lang="en-US" altLang="zh-CN" sz="16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Sea level data dispaly and interaction</a:t>
                </a:r>
              </a:p>
            </p:txBody>
          </p:sp>
          <p:sp>
            <p:nvSpPr>
              <p:cNvPr id="40" name="右箭头 39"/>
              <p:cNvSpPr/>
              <p:nvPr/>
            </p:nvSpPr>
            <p:spPr>
              <a:xfrm>
                <a:off x="15480" y="5547"/>
                <a:ext cx="1070" cy="508"/>
              </a:xfrm>
              <a:prstGeom prst="rightArrow">
                <a:avLst/>
              </a:prstGeom>
              <a:solidFill>
                <a:schemeClr val="accent2"/>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42" name="图片 41"/>
              <p:cNvPicPr>
                <a:picLocks noChangeAspect="1"/>
              </p:cNvPicPr>
              <p:nvPr/>
            </p:nvPicPr>
            <p:blipFill>
              <a:blip r:embed="rId9"/>
              <a:stretch>
                <a:fillRect/>
              </a:stretch>
            </p:blipFill>
            <p:spPr>
              <a:xfrm>
                <a:off x="15196" y="6452"/>
                <a:ext cx="3531" cy="2056"/>
              </a:xfrm>
              <a:prstGeom prst="rect">
                <a:avLst/>
              </a:prstGeom>
              <a:ln w="12700" cmpd="sng">
                <a:solidFill>
                  <a:schemeClr val="accent1">
                    <a:shade val="50000"/>
                  </a:schemeClr>
                </a:solidFill>
                <a:prstDash val="solid"/>
              </a:ln>
            </p:spPr>
          </p:pic>
        </p:grpSp>
        <p:sp>
          <p:nvSpPr>
            <p:cNvPr id="43" name="文本框 42"/>
            <p:cNvSpPr txBox="1"/>
            <p:nvPr/>
          </p:nvSpPr>
          <p:spPr>
            <a:xfrm>
              <a:off x="14556" y="7458"/>
              <a:ext cx="5264" cy="483"/>
            </a:xfrm>
            <a:prstGeom prst="rect">
              <a:avLst/>
            </a:prstGeom>
            <a:noFill/>
            <a:ln w="12700" cmpd="sng">
              <a:noFill/>
              <a:prstDash val="solid"/>
            </a:ln>
          </p:spPr>
          <p:txBody>
            <a:bodyPr wrap="square" rtlCol="0">
              <a:spAutoFit/>
            </a:bodyPr>
            <a:lstStyle/>
            <a:p>
              <a:r>
                <a:rPr lang="en-US" altLang="zh-CN" sz="1600" b="1">
                  <a:solidFill>
                    <a:srgbClr val="C00000"/>
                  </a:solidFill>
                  <a:latin typeface="Times New Roman" panose="02020603050405020304" pitchFamily="18" charset="0"/>
                  <a:ea typeface="宋体" panose="02010600030101010101" pitchFamily="2" charset="-122"/>
                </a:rPr>
                <a:t>Products-making and dissemination </a:t>
              </a:r>
            </a:p>
          </p:txBody>
        </p:sp>
        <p:sp>
          <p:nvSpPr>
            <p:cNvPr id="47" name="圆角矩形 16"/>
            <p:cNvSpPr/>
            <p:nvPr/>
          </p:nvSpPr>
          <p:spPr>
            <a:xfrm>
              <a:off x="2960" y="2560"/>
              <a:ext cx="17200" cy="5444"/>
            </a:xfrm>
            <a:prstGeom prst="roundRect">
              <a:avLst/>
            </a:prstGeom>
            <a:noFill/>
            <a:ln w="6350">
              <a:solidFill>
                <a:schemeClr val="tx1">
                  <a:lumMod val="50000"/>
                  <a:lumOff val="50000"/>
                </a:schemeClr>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lnSpc>
                  <a:spcPct val="140000"/>
                </a:lnSpc>
                <a:spcBef>
                  <a:spcPts val="375"/>
                </a:spcBef>
              </a:pP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sp>
        <p:nvSpPr>
          <p:cNvPr id="11" name="Text Box 3"/>
          <p:cNvSpPr txBox="1">
            <a:spLocks noChangeArrowheads="1"/>
          </p:cNvSpPr>
          <p:nvPr/>
        </p:nvSpPr>
        <p:spPr bwMode="auto">
          <a:xfrm>
            <a:off x="0" y="1235818"/>
            <a:ext cx="12192000" cy="1468755"/>
          </a:xfrm>
          <a:prstGeom prst="rect">
            <a:avLst/>
          </a:prstGeom>
          <a:solidFill>
            <a:schemeClr val="accent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50000"/>
              </a:spcBef>
              <a:buClr>
                <a:srgbClr val="FFFF00"/>
              </a:buClr>
              <a:buFont typeface="Wingdings" panose="05000000000000000000" pitchFamily="2" charset="2"/>
              <a:buChar char="p"/>
            </a:pP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Smart Tsunami Information Processing System</a:t>
            </a:r>
            <a:endParaRPr lang="en-US"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indent="0" eaLnBrk="1" hangingPunct="1">
              <a:lnSpc>
                <a:spcPct val="120000"/>
              </a:lnSpc>
              <a:spcBef>
                <a:spcPct val="50000"/>
              </a:spcBef>
              <a:buClr>
                <a:srgbClr val="FFFF00"/>
              </a:buClr>
              <a:buFont typeface="Wingdings" panose="05000000000000000000" pitchFamily="2" charset="2"/>
              <a:buNone/>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The Smart Tsunami Information Processing System (STIPS) is a tsunami early warning and products release system, which developed by SCSTAC colleagues using Python and extension packages, and it has been put into full operation at the end of 2022.</a:t>
            </a:r>
            <a:endPar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382905" y="410210"/>
            <a:ext cx="11356340" cy="706755"/>
          </a:xfrm>
          <a:prstGeom prst="rect">
            <a:avLst/>
          </a:prstGeom>
          <a:noFill/>
        </p:spPr>
        <p:txBody>
          <a:bodyPr wrap="square" rtlCol="0">
            <a:spAutoFit/>
          </a:bodyPr>
          <a:lstStyle/>
          <a:p>
            <a:r>
              <a:rPr lang="en-US" altLang="zh-CN" sz="4000"/>
              <a:t>3. </a:t>
            </a:r>
            <a:r>
              <a:rPr lang="en-US" altLang="zh-CN" sz="4000">
                <a:sym typeface="+mn-ea"/>
              </a:rPr>
              <a:t> SCSTAC Capacity Building</a:t>
            </a:r>
            <a:endParaRPr lang="en-US" altLang="zh-CN"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477635" y="2694940"/>
            <a:ext cx="5193030" cy="4113530"/>
          </a:xfrm>
          <a:prstGeom prst="rect">
            <a:avLst/>
          </a:prstGeom>
        </p:spPr>
      </p:pic>
      <p:sp>
        <p:nvSpPr>
          <p:cNvPr id="11" name="Text Box 3"/>
          <p:cNvSpPr txBox="1">
            <a:spLocks noChangeArrowheads="1"/>
          </p:cNvSpPr>
          <p:nvPr/>
        </p:nvSpPr>
        <p:spPr bwMode="auto">
          <a:xfrm>
            <a:off x="0" y="1117073"/>
            <a:ext cx="12192000" cy="1617345"/>
          </a:xfrm>
          <a:prstGeom prst="rect">
            <a:avLst/>
          </a:prstGeom>
          <a:solidFill>
            <a:schemeClr val="accent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spcBef>
                <a:spcPct val="50000"/>
              </a:spcBef>
              <a:buClr>
                <a:srgbClr val="FFFF00"/>
              </a:buClr>
              <a:buFont typeface="Wingdings" panose="05000000000000000000" pitchFamily="2" charset="2"/>
              <a:buChar char="p"/>
            </a:pP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Global Earthquake Automatic Detecting and Location System</a:t>
            </a:r>
            <a:endParaRPr lang="zh-CN" altLang="en-US" sz="20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eaLnBrk="1" hangingPunct="1">
              <a:lnSpc>
                <a:spcPct val="80000"/>
              </a:lnSpc>
              <a:spcBef>
                <a:spcPct val="50000"/>
              </a:spcBef>
              <a:buFont typeface="Wingdings" panose="05000000000000000000" pitchFamily="2" charset="2"/>
              <a:buChar char="ü"/>
            </a:pP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Real-time seismic waveform process module</a:t>
            </a:r>
            <a:endPar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eaLnBrk="1" hangingPunct="1">
              <a:lnSpc>
                <a:spcPct val="80000"/>
              </a:lnSpc>
              <a:spcBef>
                <a:spcPct val="50000"/>
              </a:spcBef>
              <a:buFont typeface="Wingdings" panose="05000000000000000000" pitchFamily="2" charset="2"/>
              <a:buChar char="ü"/>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Earthquake</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a</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utomatic </a:t>
            </a: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location</a:t>
            </a: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module</a:t>
            </a:r>
          </a:p>
          <a:p>
            <a:pPr eaLnBrk="1" hangingPunct="1">
              <a:lnSpc>
                <a:spcPct val="80000"/>
              </a:lnSpc>
              <a:spcBef>
                <a:spcPct val="50000"/>
              </a:spcBef>
              <a:buFont typeface="Wingdings" panose="05000000000000000000" pitchFamily="2" charset="2"/>
              <a:buChar char="ü"/>
            </a:pP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Earthquake m</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agnitude calculation </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module</a:t>
            </a:r>
          </a:p>
          <a:p>
            <a:pPr eaLnBrk="1" hangingPunct="1">
              <a:lnSpc>
                <a:spcPct val="80000"/>
              </a:lnSpc>
              <a:spcBef>
                <a:spcPct val="50000"/>
              </a:spcBef>
              <a:buFont typeface="Wingdings" panose="05000000000000000000" pitchFamily="2" charset="2"/>
              <a:buChar char="ü"/>
            </a:pP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Parameters </a:t>
            </a: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storage and release module </a:t>
            </a:r>
          </a:p>
        </p:txBody>
      </p:sp>
      <p:sp>
        <p:nvSpPr>
          <p:cNvPr id="6" name="文本框 5"/>
          <p:cNvSpPr txBox="1"/>
          <p:nvPr/>
        </p:nvSpPr>
        <p:spPr>
          <a:xfrm>
            <a:off x="788670" y="6467475"/>
            <a:ext cx="4968240" cy="337185"/>
          </a:xfrm>
          <a:prstGeom prst="rect">
            <a:avLst/>
          </a:prstGeom>
          <a:noFill/>
        </p:spPr>
        <p:txBody>
          <a:bodyPr wrap="square" rtlCol="0" anchor="t">
            <a:spAutoFit/>
          </a:bodyPr>
          <a:lstStyle/>
          <a:p>
            <a:r>
              <a:rPr lang="zh-CN" altLang="en-US" sz="1600">
                <a:latin typeface="Times New Roman" panose="02020603050405020304" pitchFamily="18" charset="0"/>
                <a:cs typeface="Times New Roman" panose="02020603050405020304" pitchFamily="18" charset="0"/>
              </a:rPr>
              <a:t>System function module architecture diagram</a:t>
            </a:r>
          </a:p>
        </p:txBody>
      </p:sp>
      <p:pic>
        <p:nvPicPr>
          <p:cNvPr id="9" name="图片 8"/>
          <p:cNvPicPr>
            <a:picLocks noChangeAspect="1"/>
          </p:cNvPicPr>
          <p:nvPr/>
        </p:nvPicPr>
        <p:blipFill>
          <a:blip r:embed="rId3"/>
          <a:stretch>
            <a:fillRect/>
          </a:stretch>
        </p:blipFill>
        <p:spPr>
          <a:xfrm>
            <a:off x="499110" y="3040380"/>
            <a:ext cx="5586222" cy="3471672"/>
          </a:xfrm>
          <a:prstGeom prst="rect">
            <a:avLst/>
          </a:prstGeom>
        </p:spPr>
      </p:pic>
      <p:sp>
        <p:nvSpPr>
          <p:cNvPr id="2" name="文本框 1"/>
          <p:cNvSpPr txBox="1"/>
          <p:nvPr/>
        </p:nvSpPr>
        <p:spPr>
          <a:xfrm>
            <a:off x="382905" y="410210"/>
            <a:ext cx="11356340" cy="706755"/>
          </a:xfrm>
          <a:prstGeom prst="rect">
            <a:avLst/>
          </a:prstGeom>
          <a:noFill/>
        </p:spPr>
        <p:txBody>
          <a:bodyPr wrap="square" rtlCol="0">
            <a:spAutoFit/>
          </a:bodyPr>
          <a:lstStyle/>
          <a:p>
            <a:r>
              <a:rPr lang="en-US" altLang="zh-CN" sz="4000"/>
              <a:t>3. </a:t>
            </a:r>
            <a:r>
              <a:rPr lang="en-US" altLang="zh-CN" sz="4000">
                <a:sym typeface="+mn-ea"/>
              </a:rPr>
              <a:t> SCSTAC Capacity Building</a:t>
            </a:r>
            <a:endParaRPr lang="en-US" altLang="zh-CN" sz="4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0" y="1452353"/>
            <a:ext cx="12192000" cy="398780"/>
          </a:xfrm>
          <a:prstGeom prst="rect">
            <a:avLst/>
          </a:prstGeom>
          <a:solidFill>
            <a:schemeClr val="accent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FFFF00"/>
              </a:buClr>
              <a:buFont typeface="Wingdings" panose="05000000000000000000" pitchFamily="2" charset="2"/>
              <a:buChar char="p"/>
            </a:pP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Volcanic Eruption Detecting and Sea Level Alarm System</a:t>
            </a:r>
            <a:endParaRPr lang="en-US" altLang="zh-CN" sz="1600" b="1" dirty="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nvGrpSpPr>
          <p:cNvPr id="3" name="组合 2"/>
          <p:cNvGrpSpPr/>
          <p:nvPr/>
        </p:nvGrpSpPr>
        <p:grpSpPr>
          <a:xfrm>
            <a:off x="4126230" y="2245360"/>
            <a:ext cx="7842250" cy="4200471"/>
            <a:chOff x="4009" y="2957"/>
            <a:chExt cx="14556" cy="7225"/>
          </a:xfrm>
        </p:grpSpPr>
        <p:grpSp>
          <p:nvGrpSpPr>
            <p:cNvPr id="23" name="组合 22"/>
            <p:cNvGrpSpPr/>
            <p:nvPr/>
          </p:nvGrpSpPr>
          <p:grpSpPr>
            <a:xfrm>
              <a:off x="4009" y="2957"/>
              <a:ext cx="14556" cy="3541"/>
              <a:chOff x="3297" y="3251"/>
              <a:chExt cx="16000" cy="3893"/>
            </a:xfrm>
          </p:grpSpPr>
          <p:sp>
            <p:nvSpPr>
              <p:cNvPr id="4" name="圆角矩形 16"/>
              <p:cNvSpPr/>
              <p:nvPr/>
            </p:nvSpPr>
            <p:spPr>
              <a:xfrm>
                <a:off x="3297" y="3251"/>
                <a:ext cx="7942" cy="3891"/>
              </a:xfrm>
              <a:prstGeom prst="roundRect">
                <a:avLst/>
              </a:prstGeom>
              <a:noFill/>
              <a:ln w="6350">
                <a:solidFill>
                  <a:schemeClr val="tx1">
                    <a:lumMod val="50000"/>
                    <a:lumOff val="50000"/>
                  </a:schemeClr>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lnSpc>
                    <a:spcPct val="140000"/>
                  </a:lnSpc>
                  <a:spcBef>
                    <a:spcPts val="375"/>
                  </a:spcBef>
                </a:pP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3603" y="3339"/>
                <a:ext cx="7248" cy="3804"/>
              </a:xfrm>
              <a:prstGeom prst="roundRect">
                <a:avLst/>
              </a:prstGeom>
            </p:spPr>
          </p:pic>
          <p:pic>
            <p:nvPicPr>
              <p:cNvPr id="17" name="图片 16"/>
              <p:cNvPicPr>
                <a:picLocks noChangeAspect="1"/>
              </p:cNvPicPr>
              <p:nvPr/>
            </p:nvPicPr>
            <p:blipFill>
              <a:blip r:embed="rId3"/>
              <a:stretch>
                <a:fillRect/>
              </a:stretch>
            </p:blipFill>
            <p:spPr>
              <a:xfrm>
                <a:off x="11661" y="3339"/>
                <a:ext cx="7296" cy="3804"/>
              </a:xfrm>
              <a:prstGeom prst="roundRect">
                <a:avLst/>
              </a:prstGeom>
            </p:spPr>
          </p:pic>
          <p:sp>
            <p:nvSpPr>
              <p:cNvPr id="22" name="圆角矩形 16"/>
              <p:cNvSpPr/>
              <p:nvPr/>
            </p:nvSpPr>
            <p:spPr>
              <a:xfrm>
                <a:off x="11355" y="3308"/>
                <a:ext cx="7942" cy="3836"/>
              </a:xfrm>
              <a:prstGeom prst="roundRect">
                <a:avLst/>
              </a:prstGeom>
              <a:noFill/>
              <a:ln w="6350">
                <a:solidFill>
                  <a:schemeClr val="tx1">
                    <a:lumMod val="50000"/>
                    <a:lumOff val="50000"/>
                  </a:schemeClr>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lnSpc>
                    <a:spcPct val="140000"/>
                  </a:lnSpc>
                  <a:spcBef>
                    <a:spcPts val="375"/>
                  </a:spcBef>
                </a:pP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grpSp>
        <p:pic>
          <p:nvPicPr>
            <p:cNvPr id="6" name="图片 5"/>
            <p:cNvPicPr>
              <a:picLocks noChangeAspect="1"/>
            </p:cNvPicPr>
            <p:nvPr/>
          </p:nvPicPr>
          <p:blipFill>
            <a:blip r:embed="rId4"/>
            <a:stretch>
              <a:fillRect/>
            </a:stretch>
          </p:blipFill>
          <p:spPr>
            <a:xfrm>
              <a:off x="4395" y="6723"/>
              <a:ext cx="6493" cy="3458"/>
            </a:xfrm>
            <a:prstGeom prst="roundRect">
              <a:avLst/>
            </a:prstGeom>
          </p:spPr>
        </p:pic>
        <p:sp>
          <p:nvSpPr>
            <p:cNvPr id="7" name="圆角矩形 16"/>
            <p:cNvSpPr/>
            <p:nvPr/>
          </p:nvSpPr>
          <p:spPr>
            <a:xfrm>
              <a:off x="4053" y="6742"/>
              <a:ext cx="7225" cy="3440"/>
            </a:xfrm>
            <a:prstGeom prst="roundRect">
              <a:avLst/>
            </a:prstGeom>
            <a:noFill/>
            <a:ln w="6350">
              <a:solidFill>
                <a:schemeClr val="tx1">
                  <a:lumMod val="50000"/>
                  <a:lumOff val="50000"/>
                </a:schemeClr>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lnSpc>
                  <a:spcPct val="140000"/>
                </a:lnSpc>
                <a:spcBef>
                  <a:spcPts val="375"/>
                </a:spcBef>
              </a:pP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grpSp>
      <p:sp>
        <p:nvSpPr>
          <p:cNvPr id="10" name="文本框 9"/>
          <p:cNvSpPr txBox="1"/>
          <p:nvPr/>
        </p:nvSpPr>
        <p:spPr>
          <a:xfrm>
            <a:off x="5425123" y="1931670"/>
            <a:ext cx="1086485" cy="337185"/>
          </a:xfrm>
          <a:prstGeom prst="rect">
            <a:avLst/>
          </a:prstGeom>
          <a:noFill/>
        </p:spPr>
        <p:txBody>
          <a:bodyPr wrap="none" rtlCol="0">
            <a:spAutoFit/>
          </a:bodyPr>
          <a:lstStyle/>
          <a:p>
            <a:pPr algn="ctr">
              <a:spcBef>
                <a:spcPct val="50000"/>
              </a:spcBef>
            </a:pPr>
            <a:r>
              <a:rPr lang="en-US" altLang="zh-CN" sz="1600" b="1" dirty="0">
                <a:effectLst>
                  <a:outerShdw blurRad="38100" dist="38100" dir="2700000" algn="tl">
                    <a:srgbClr val="C0C0C0"/>
                  </a:outerShdw>
                </a:effectLst>
                <a:latin typeface="Arial" panose="020B0604020202020204" pitchFamily="34" charset="0"/>
                <a:ea typeface="微软雅黑" panose="020B0503020204020204" pitchFamily="34" charset="-122"/>
              </a:rPr>
              <a:t>Map view</a:t>
            </a:r>
          </a:p>
        </p:txBody>
      </p:sp>
      <p:sp>
        <p:nvSpPr>
          <p:cNvPr id="11" name="文本框 10"/>
          <p:cNvSpPr txBox="1"/>
          <p:nvPr/>
        </p:nvSpPr>
        <p:spPr>
          <a:xfrm>
            <a:off x="8183245" y="1948180"/>
            <a:ext cx="3674745" cy="337185"/>
          </a:xfrm>
          <a:prstGeom prst="rect">
            <a:avLst/>
          </a:prstGeom>
          <a:noFill/>
        </p:spPr>
        <p:txBody>
          <a:bodyPr wrap="none" rtlCol="0">
            <a:spAutoFit/>
          </a:bodyPr>
          <a:lstStyle/>
          <a:p>
            <a:pPr algn="ctr">
              <a:spcBef>
                <a:spcPct val="50000"/>
              </a:spcBef>
            </a:pPr>
            <a:r>
              <a:rPr lang="en-US" altLang="zh-CN" sz="1600" b="1" dirty="0">
                <a:effectLst>
                  <a:outerShdw blurRad="38100" dist="38100" dir="2700000" algn="tl">
                    <a:srgbClr val="C0C0C0"/>
                  </a:outerShdw>
                </a:effectLst>
                <a:latin typeface="Arial" panose="020B0604020202020204" pitchFamily="34" charset="0"/>
                <a:ea typeface="微软雅黑" panose="020B0503020204020204" pitchFamily="34" charset="-122"/>
              </a:rPr>
              <a:t>Near real-time sea level data display</a:t>
            </a:r>
          </a:p>
        </p:txBody>
      </p:sp>
      <p:sp>
        <p:nvSpPr>
          <p:cNvPr id="12" name="文本框 11"/>
          <p:cNvSpPr txBox="1"/>
          <p:nvPr/>
        </p:nvSpPr>
        <p:spPr>
          <a:xfrm>
            <a:off x="4837431" y="6456680"/>
            <a:ext cx="2058670" cy="337185"/>
          </a:xfrm>
          <a:prstGeom prst="rect">
            <a:avLst/>
          </a:prstGeom>
          <a:noFill/>
        </p:spPr>
        <p:txBody>
          <a:bodyPr wrap="none" rtlCol="0">
            <a:spAutoFit/>
          </a:bodyPr>
          <a:lstStyle/>
          <a:p>
            <a:pPr algn="ctr">
              <a:spcBef>
                <a:spcPct val="50000"/>
              </a:spcBef>
            </a:pPr>
            <a:r>
              <a:rPr lang="en-US" altLang="zh-CN" sz="1600" b="1" dirty="0">
                <a:effectLst>
                  <a:outerShdw blurRad="38100" dist="38100" dir="2700000" algn="tl">
                    <a:srgbClr val="C0C0C0"/>
                  </a:outerShdw>
                </a:effectLst>
                <a:latin typeface="Arial" panose="020B0604020202020204" pitchFamily="34" charset="0"/>
                <a:ea typeface="微软雅黑" panose="020B0503020204020204" pitchFamily="34" charset="-122"/>
              </a:rPr>
              <a:t>Interactive analysis</a:t>
            </a:r>
          </a:p>
        </p:txBody>
      </p:sp>
      <p:pic>
        <p:nvPicPr>
          <p:cNvPr id="14" name="图片 13"/>
          <p:cNvPicPr>
            <a:picLocks noChangeAspect="1"/>
          </p:cNvPicPr>
          <p:nvPr/>
        </p:nvPicPr>
        <p:blipFill>
          <a:blip r:embed="rId5"/>
          <a:srcRect t="16801" r="53642"/>
          <a:stretch>
            <a:fillRect/>
          </a:stretch>
        </p:blipFill>
        <p:spPr>
          <a:xfrm>
            <a:off x="8432165" y="4535170"/>
            <a:ext cx="3163570" cy="1796415"/>
          </a:xfrm>
          <a:prstGeom prst="rect">
            <a:avLst/>
          </a:prstGeom>
        </p:spPr>
      </p:pic>
      <p:sp>
        <p:nvSpPr>
          <p:cNvPr id="19" name="圆角矩形 16"/>
          <p:cNvSpPr/>
          <p:nvPr/>
        </p:nvSpPr>
        <p:spPr>
          <a:xfrm>
            <a:off x="8133291" y="4433819"/>
            <a:ext cx="3892571" cy="1999948"/>
          </a:xfrm>
          <a:prstGeom prst="roundRect">
            <a:avLst/>
          </a:prstGeom>
          <a:noFill/>
          <a:ln w="6350">
            <a:solidFill>
              <a:schemeClr val="tx1">
                <a:lumMod val="50000"/>
                <a:lumOff val="50000"/>
              </a:schemeClr>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lnSpc>
                <a:spcPct val="140000"/>
              </a:lnSpc>
              <a:spcBef>
                <a:spcPts val="375"/>
              </a:spcBef>
            </a:pP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8479474" y="6456680"/>
            <a:ext cx="2854325" cy="337185"/>
          </a:xfrm>
          <a:prstGeom prst="rect">
            <a:avLst/>
          </a:prstGeom>
          <a:noFill/>
        </p:spPr>
        <p:txBody>
          <a:bodyPr wrap="none" rtlCol="0">
            <a:spAutoFit/>
          </a:bodyPr>
          <a:lstStyle/>
          <a:p>
            <a:pPr algn="ctr">
              <a:spcBef>
                <a:spcPct val="50000"/>
              </a:spcBef>
            </a:pPr>
            <a:r>
              <a:rPr lang="en-US" altLang="zh-CN" sz="1600" b="1" dirty="0">
                <a:effectLst>
                  <a:outerShdw blurRad="38100" dist="38100" dir="2700000" algn="tl">
                    <a:srgbClr val="C0C0C0"/>
                  </a:outerShdw>
                </a:effectLst>
                <a:latin typeface="Arial" panose="020B0604020202020204" pitchFamily="34" charset="0"/>
                <a:ea typeface="微软雅黑" panose="020B0503020204020204" pitchFamily="34" charset="-122"/>
              </a:rPr>
              <a:t>Tsunami observation report</a:t>
            </a:r>
          </a:p>
        </p:txBody>
      </p:sp>
      <p:sp>
        <p:nvSpPr>
          <p:cNvPr id="2" name="文本框 1"/>
          <p:cNvSpPr txBox="1"/>
          <p:nvPr/>
        </p:nvSpPr>
        <p:spPr>
          <a:xfrm>
            <a:off x="138430" y="2479675"/>
            <a:ext cx="3930650" cy="3954145"/>
          </a:xfrm>
          <a:prstGeom prst="rect">
            <a:avLst/>
          </a:prstGeom>
          <a:noFill/>
        </p:spPr>
        <p:txBody>
          <a:bodyPr wrap="square" rtlCol="0" anchor="t">
            <a:spAutoFit/>
          </a:bodyPr>
          <a:lstStyle/>
          <a:p>
            <a:pPr eaLnBrk="1" hangingPunct="1">
              <a:lnSpc>
                <a:spcPct val="110000"/>
              </a:lnSpc>
              <a:spcBef>
                <a:spcPct val="50000"/>
              </a:spcBef>
              <a:buFont typeface="Wingdings" panose="05000000000000000000" pitchFamily="2" charset="2"/>
              <a:buChar char="ü"/>
            </a:pPr>
            <a:r>
              <a:rPr lang="en-US" altLang="zh-CN" sz="1600" b="1" dirty="0">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Capture volcanic ash alerts online;</a:t>
            </a:r>
            <a:endParaRPr lang="en-US" altLang="zh-CN" sz="1600" b="1" dirty="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eaLnBrk="1" hangingPunct="1">
              <a:lnSpc>
                <a:spcPct val="110000"/>
              </a:lnSpc>
              <a:spcBef>
                <a:spcPct val="50000"/>
              </a:spcBef>
              <a:buFont typeface="Wingdings" panose="05000000000000000000" pitchFamily="2" charset="2"/>
              <a:buChar char="ü"/>
            </a:pPr>
            <a:r>
              <a:rPr lang="en-US" altLang="zh-CN" sz="1600" b="1" dirty="0">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Analyze volcanic eruption information in near real-time;</a:t>
            </a:r>
            <a:endParaRPr lang="en-US" altLang="zh-CN" sz="1600" b="1" dirty="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eaLnBrk="1" hangingPunct="1">
              <a:lnSpc>
                <a:spcPct val="110000"/>
              </a:lnSpc>
              <a:spcBef>
                <a:spcPct val="50000"/>
              </a:spcBef>
              <a:buFont typeface="Wingdings" panose="05000000000000000000" pitchFamily="2" charset="2"/>
              <a:buChar char="ü"/>
            </a:pPr>
            <a:r>
              <a:rPr lang="en-US" altLang="zh-CN" sz="1600" b="1" dirty="0">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Monitor water level fluctuations to detect the tsunami;</a:t>
            </a:r>
            <a:endParaRPr lang="en-US" altLang="zh-CN" sz="1600" b="1" dirty="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endParaRPr>
          </a:p>
          <a:p>
            <a:pPr eaLnBrk="1" hangingPunct="1">
              <a:lnSpc>
                <a:spcPct val="110000"/>
              </a:lnSpc>
              <a:spcBef>
                <a:spcPct val="50000"/>
              </a:spcBef>
              <a:buFont typeface="Wingdings" panose="05000000000000000000" pitchFamily="2" charset="2"/>
              <a:buChar char="ü"/>
            </a:pPr>
            <a:r>
              <a:rPr lang="en-US" altLang="zh-CN" sz="1600" b="1" dirty="0">
                <a:solidFill>
                  <a:srgbClr val="C00000"/>
                </a:solidFill>
                <a:latin typeface="微软雅黑" panose="020B0503020204020204" pitchFamily="34" charset="-122"/>
                <a:ea typeface="微软雅黑" panose="020B0503020204020204" pitchFamily="34" charset="-122"/>
                <a:sym typeface="+mn-ea"/>
              </a:rPr>
              <a:t> Display information </a:t>
            </a:r>
            <a:r>
              <a:rPr lang="en-US" altLang="zh-CN" sz="1600" b="1" dirty="0">
                <a:latin typeface="微软雅黑" panose="020B0503020204020204" pitchFamily="34" charset="-122"/>
                <a:ea typeface="微软雅黑" panose="020B0503020204020204" pitchFamily="34" charset="-122"/>
                <a:sym typeface="+mn-ea"/>
              </a:rPr>
              <a:t>such as the eruption time and the type of eruption;</a:t>
            </a:r>
            <a:endParaRPr lang="en-US" altLang="zh-CN" sz="1600" b="1" dirty="0">
              <a:latin typeface="微软雅黑" panose="020B0503020204020204" pitchFamily="34" charset="-122"/>
              <a:ea typeface="微软雅黑" panose="020B0503020204020204" pitchFamily="34" charset="-122"/>
            </a:endParaRPr>
          </a:p>
          <a:p>
            <a:pPr eaLnBrk="1" hangingPunct="1">
              <a:lnSpc>
                <a:spcPct val="110000"/>
              </a:lnSpc>
              <a:spcBef>
                <a:spcPct val="50000"/>
              </a:spcBef>
              <a:buFont typeface="Wingdings" panose="05000000000000000000" pitchFamily="2" charset="2"/>
              <a:buChar char="ü"/>
            </a:pPr>
            <a:r>
              <a:rPr lang="en-US" altLang="zh-CN" sz="1600" b="1" dirty="0">
                <a:latin typeface="微软雅黑" panose="020B0503020204020204" pitchFamily="34" charset="-122"/>
                <a:ea typeface="微软雅黑" panose="020B0503020204020204" pitchFamily="34" charset="-122"/>
                <a:sym typeface="+mn-ea"/>
              </a:rPr>
              <a:t> Generate </a:t>
            </a:r>
            <a:r>
              <a:rPr lang="en-US" altLang="zh-CN" sz="1600" b="1" dirty="0">
                <a:solidFill>
                  <a:srgbClr val="C00000"/>
                </a:solidFill>
                <a:latin typeface="微软雅黑" panose="020B0503020204020204" pitchFamily="34" charset="-122"/>
                <a:ea typeface="微软雅黑" panose="020B0503020204020204" pitchFamily="34" charset="-122"/>
                <a:sym typeface="+mn-ea"/>
              </a:rPr>
              <a:t>global volcanic activity maps </a:t>
            </a:r>
            <a:r>
              <a:rPr lang="en-US" altLang="zh-CN" sz="1600" b="1" dirty="0">
                <a:latin typeface="微软雅黑" panose="020B0503020204020204" pitchFamily="34" charset="-122"/>
                <a:ea typeface="微软雅黑" panose="020B0503020204020204" pitchFamily="34" charset="-122"/>
                <a:sym typeface="+mn-ea"/>
              </a:rPr>
              <a:t>annually and monthly;</a:t>
            </a:r>
            <a:endParaRPr lang="en-US" altLang="zh-CN" sz="1600" b="1" dirty="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endParaRPr>
          </a:p>
          <a:p>
            <a:pPr eaLnBrk="1" hangingPunct="1">
              <a:lnSpc>
                <a:spcPct val="110000"/>
              </a:lnSpc>
              <a:spcBef>
                <a:spcPct val="50000"/>
              </a:spcBef>
              <a:buFont typeface="Wingdings" panose="05000000000000000000" pitchFamily="2" charset="2"/>
              <a:buChar char="ü"/>
            </a:pPr>
            <a:r>
              <a:rPr lang="en-US" altLang="zh-CN" sz="1600" b="1" dirty="0">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The system has been commanded for trial operation since Dec. 2022.</a:t>
            </a:r>
          </a:p>
        </p:txBody>
      </p:sp>
      <p:sp>
        <p:nvSpPr>
          <p:cNvPr id="13" name="文本框 12"/>
          <p:cNvSpPr txBox="1"/>
          <p:nvPr/>
        </p:nvSpPr>
        <p:spPr>
          <a:xfrm>
            <a:off x="382905" y="410210"/>
            <a:ext cx="11356340" cy="706755"/>
          </a:xfrm>
          <a:prstGeom prst="rect">
            <a:avLst/>
          </a:prstGeom>
          <a:noFill/>
        </p:spPr>
        <p:txBody>
          <a:bodyPr wrap="square" rtlCol="0">
            <a:spAutoFit/>
          </a:bodyPr>
          <a:lstStyle/>
          <a:p>
            <a:r>
              <a:rPr lang="en-US" altLang="zh-CN" sz="4000"/>
              <a:t>3. </a:t>
            </a:r>
            <a:r>
              <a:rPr lang="en-US" altLang="zh-CN" sz="4000">
                <a:sym typeface="+mn-ea"/>
              </a:rPr>
              <a:t> SCSTAC Capacity Building</a:t>
            </a:r>
            <a:endParaRPr lang="en-US" altLang="zh-CN" sz="4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50875" y="2681605"/>
          <a:ext cx="10519037" cy="1905000"/>
        </p:xfrm>
        <a:graphic>
          <a:graphicData uri="http://schemas.openxmlformats.org/drawingml/2006/table">
            <a:tbl>
              <a:tblPr firstRow="1" bandRow="1">
                <a:tableStyleId>{5C22544A-7EE6-4342-B048-85BDC9FD1C3A}</a:tableStyleId>
              </a:tblPr>
              <a:tblGrid>
                <a:gridCol w="718820">
                  <a:extLst>
                    <a:ext uri="{9D8B030D-6E8A-4147-A177-3AD203B41FA5}">
                      <a16:colId xmlns:a16="http://schemas.microsoft.com/office/drawing/2014/main" val="20000"/>
                    </a:ext>
                  </a:extLst>
                </a:gridCol>
                <a:gridCol w="2684780">
                  <a:extLst>
                    <a:ext uri="{9D8B030D-6E8A-4147-A177-3AD203B41FA5}">
                      <a16:colId xmlns:a16="http://schemas.microsoft.com/office/drawing/2014/main" val="20001"/>
                    </a:ext>
                  </a:extLst>
                </a:gridCol>
                <a:gridCol w="1654810">
                  <a:extLst>
                    <a:ext uri="{9D8B030D-6E8A-4147-A177-3AD203B41FA5}">
                      <a16:colId xmlns:a16="http://schemas.microsoft.com/office/drawing/2014/main" val="20002"/>
                    </a:ext>
                  </a:extLst>
                </a:gridCol>
                <a:gridCol w="1216922">
                  <a:extLst>
                    <a:ext uri="{9D8B030D-6E8A-4147-A177-3AD203B41FA5}">
                      <a16:colId xmlns:a16="http://schemas.microsoft.com/office/drawing/2014/main" val="20003"/>
                    </a:ext>
                  </a:extLst>
                </a:gridCol>
                <a:gridCol w="2184400">
                  <a:extLst>
                    <a:ext uri="{9D8B030D-6E8A-4147-A177-3AD203B41FA5}">
                      <a16:colId xmlns:a16="http://schemas.microsoft.com/office/drawing/2014/main" val="20004"/>
                    </a:ext>
                  </a:extLst>
                </a:gridCol>
                <a:gridCol w="2059305">
                  <a:extLst>
                    <a:ext uri="{9D8B030D-6E8A-4147-A177-3AD203B41FA5}">
                      <a16:colId xmlns:a16="http://schemas.microsoft.com/office/drawing/2014/main" val="20005"/>
                    </a:ext>
                  </a:extLst>
                </a:gridCol>
              </a:tblGrid>
              <a:tr h="381000">
                <a:tc>
                  <a:txBody>
                    <a:bodyPr/>
                    <a:lstStyle/>
                    <a:p>
                      <a:pPr>
                        <a:buNone/>
                      </a:pPr>
                      <a:r>
                        <a:rPr lang="en-US" altLang="zh-CN"/>
                        <a:t>Year</a:t>
                      </a:r>
                    </a:p>
                  </a:txBody>
                  <a:tcPr/>
                </a:tc>
                <a:tc>
                  <a:txBody>
                    <a:bodyPr/>
                    <a:lstStyle/>
                    <a:p>
                      <a:pPr>
                        <a:buNone/>
                      </a:pPr>
                      <a:r>
                        <a:rPr lang="en-US" altLang="zh-CN"/>
                        <a:t>GPU</a:t>
                      </a:r>
                    </a:p>
                  </a:txBody>
                  <a:tcPr/>
                </a:tc>
                <a:tc>
                  <a:txBody>
                    <a:bodyPr/>
                    <a:lstStyle/>
                    <a:p>
                      <a:pPr>
                        <a:buNone/>
                      </a:pPr>
                      <a:r>
                        <a:rPr lang="en-US" altLang="zh-CN"/>
                        <a:t>Grid Resolution</a:t>
                      </a:r>
                    </a:p>
                  </a:txBody>
                  <a:tcPr/>
                </a:tc>
                <a:tc>
                  <a:txBody>
                    <a:bodyPr/>
                    <a:lstStyle/>
                    <a:p>
                      <a:pPr>
                        <a:buNone/>
                      </a:pPr>
                      <a:r>
                        <a:rPr lang="en-US" altLang="zh-CN"/>
                        <a:t>Time Step</a:t>
                      </a:r>
                    </a:p>
                  </a:txBody>
                  <a:tcPr/>
                </a:tc>
                <a:tc>
                  <a:txBody>
                    <a:bodyPr/>
                    <a:lstStyle/>
                    <a:p>
                      <a:pPr>
                        <a:buNone/>
                      </a:pPr>
                      <a:r>
                        <a:rPr lang="en-US" altLang="zh-CN"/>
                        <a:t>Modeling Duration</a:t>
                      </a:r>
                    </a:p>
                  </a:txBody>
                  <a:tcPr/>
                </a:tc>
                <a:tc>
                  <a:txBody>
                    <a:bodyPr/>
                    <a:lstStyle/>
                    <a:p>
                      <a:pPr>
                        <a:buNone/>
                      </a:pPr>
                      <a:r>
                        <a:rPr lang="en-US" altLang="zh-CN"/>
                        <a:t>Time Consuming</a:t>
                      </a:r>
                    </a:p>
                  </a:txBody>
                  <a:tcPr/>
                </a:tc>
                <a:extLst>
                  <a:ext uri="{0D108BD9-81ED-4DB2-BD59-A6C34878D82A}">
                    <a16:rowId xmlns:a16="http://schemas.microsoft.com/office/drawing/2014/main" val="10000"/>
                  </a:ext>
                </a:extLst>
              </a:tr>
              <a:tr h="381000">
                <a:tc>
                  <a:txBody>
                    <a:bodyPr/>
                    <a:lstStyle/>
                    <a:p>
                      <a:pPr>
                        <a:buNone/>
                      </a:pPr>
                      <a:r>
                        <a:rPr lang="en-US" altLang="zh-CN"/>
                        <a:t>2016</a:t>
                      </a:r>
                    </a:p>
                  </a:txBody>
                  <a:tcPr/>
                </a:tc>
                <a:tc>
                  <a:txBody>
                    <a:bodyPr/>
                    <a:lstStyle/>
                    <a:p>
                      <a:pPr>
                        <a:buNone/>
                      </a:pPr>
                      <a:r>
                        <a:rPr lang="en-US" altLang="zh-CN" sz="1800">
                          <a:sym typeface="+mn-ea"/>
                        </a:rPr>
                        <a:t>Nvidia Tesla K40</a:t>
                      </a:r>
                      <a:endParaRPr lang="zh-CN" altLang="en-US"/>
                    </a:p>
                  </a:txBody>
                  <a:tcPr/>
                </a:tc>
                <a:tc rowSpan="4">
                  <a:txBody>
                    <a:bodyPr/>
                    <a:lstStyle/>
                    <a:p>
                      <a:pPr algn="ctr">
                        <a:lnSpc>
                          <a:spcPct val="90000"/>
                        </a:lnSpc>
                        <a:buNone/>
                      </a:pPr>
                      <a:r>
                        <a:rPr lang="en-US" altLang="zh-CN"/>
                        <a:t>2 arc-min</a:t>
                      </a:r>
                    </a:p>
                  </a:txBody>
                  <a:tcPr/>
                </a:tc>
                <a:tc rowSpan="4">
                  <a:txBody>
                    <a:bodyPr/>
                    <a:lstStyle/>
                    <a:p>
                      <a:pPr algn="ctr">
                        <a:buNone/>
                      </a:pPr>
                      <a:r>
                        <a:rPr lang="en-US" altLang="zh-CN"/>
                        <a:t>4 s</a:t>
                      </a:r>
                    </a:p>
                  </a:txBody>
                  <a:tcPr/>
                </a:tc>
                <a:tc rowSpan="4">
                  <a:txBody>
                    <a:bodyPr/>
                    <a:lstStyle/>
                    <a:p>
                      <a:pPr algn="ctr">
                        <a:buNone/>
                      </a:pPr>
                      <a:r>
                        <a:rPr lang="en-US" altLang="zh-CN"/>
                        <a:t>18 hrs</a:t>
                      </a:r>
                    </a:p>
                  </a:txBody>
                  <a:tcPr/>
                </a:tc>
                <a:tc>
                  <a:txBody>
                    <a:bodyPr/>
                    <a:lstStyle/>
                    <a:p>
                      <a:pPr algn="ctr">
                        <a:buNone/>
                      </a:pPr>
                      <a:r>
                        <a:rPr lang="en-US" altLang="zh-CN"/>
                        <a:t>~ 17 s</a:t>
                      </a:r>
                    </a:p>
                  </a:txBody>
                  <a:tcPr/>
                </a:tc>
                <a:extLst>
                  <a:ext uri="{0D108BD9-81ED-4DB2-BD59-A6C34878D82A}">
                    <a16:rowId xmlns:a16="http://schemas.microsoft.com/office/drawing/2014/main" val="10001"/>
                  </a:ext>
                </a:extLst>
              </a:tr>
              <a:tr h="381000">
                <a:tc>
                  <a:txBody>
                    <a:bodyPr/>
                    <a:lstStyle/>
                    <a:p>
                      <a:pPr>
                        <a:buNone/>
                      </a:pPr>
                      <a:r>
                        <a:rPr lang="en-US" altLang="zh-CN"/>
                        <a:t>2019</a:t>
                      </a:r>
                    </a:p>
                  </a:txBody>
                  <a:tcPr/>
                </a:tc>
                <a:tc>
                  <a:txBody>
                    <a:bodyPr/>
                    <a:lstStyle/>
                    <a:p>
                      <a:pPr>
                        <a:buNone/>
                      </a:pPr>
                      <a:r>
                        <a:rPr lang="en-US" altLang="zh-CN" sz="1800">
                          <a:sym typeface="+mn-ea"/>
                        </a:rPr>
                        <a:t>Nvidia Tesla V100</a:t>
                      </a:r>
                      <a:endParaRPr lang="zh-CN" altLang="en-US"/>
                    </a:p>
                  </a:txBody>
                  <a:tcPr/>
                </a:tc>
                <a:tc vMerge="1">
                  <a:txBody>
                    <a:bodyPr/>
                    <a:lstStyle/>
                    <a:p>
                      <a:endParaRPr lang="zh-HK"/>
                    </a:p>
                  </a:txBody>
                  <a:tcPr/>
                </a:tc>
                <a:tc vMerge="1">
                  <a:txBody>
                    <a:bodyPr/>
                    <a:lstStyle/>
                    <a:p>
                      <a:endParaRPr lang="zh-HK"/>
                    </a:p>
                  </a:txBody>
                  <a:tcPr/>
                </a:tc>
                <a:tc vMerge="1">
                  <a:txBody>
                    <a:bodyPr/>
                    <a:lstStyle/>
                    <a:p>
                      <a:endParaRPr lang="zh-HK"/>
                    </a:p>
                  </a:txBody>
                  <a:tcPr/>
                </a:tc>
                <a:tc>
                  <a:txBody>
                    <a:bodyPr/>
                    <a:lstStyle/>
                    <a:p>
                      <a:pPr algn="ctr">
                        <a:buNone/>
                      </a:pPr>
                      <a:r>
                        <a:rPr lang="en-US" altLang="zh-CN"/>
                        <a:t>~ 6 s</a:t>
                      </a:r>
                    </a:p>
                  </a:txBody>
                  <a:tcPr/>
                </a:tc>
                <a:extLst>
                  <a:ext uri="{0D108BD9-81ED-4DB2-BD59-A6C34878D82A}">
                    <a16:rowId xmlns:a16="http://schemas.microsoft.com/office/drawing/2014/main" val="10002"/>
                  </a:ext>
                </a:extLst>
              </a:tr>
              <a:tr h="381000">
                <a:tc>
                  <a:txBody>
                    <a:bodyPr/>
                    <a:lstStyle/>
                    <a:p>
                      <a:pPr>
                        <a:buNone/>
                      </a:pPr>
                      <a:r>
                        <a:rPr lang="en-US" altLang="zh-CN"/>
                        <a:t>2021</a:t>
                      </a:r>
                    </a:p>
                  </a:txBody>
                  <a:tcPr/>
                </a:tc>
                <a:tc>
                  <a:txBody>
                    <a:bodyPr/>
                    <a:lstStyle/>
                    <a:p>
                      <a:pPr>
                        <a:buNone/>
                      </a:pPr>
                      <a:r>
                        <a:rPr lang="en-US" altLang="zh-CN" sz="1800">
                          <a:sym typeface="+mn-ea"/>
                        </a:rPr>
                        <a:t>Nvidia Geforce RTX 2080Ti</a:t>
                      </a:r>
                      <a:endParaRPr lang="zh-CN" altLang="en-US"/>
                    </a:p>
                  </a:txBody>
                  <a:tcPr/>
                </a:tc>
                <a:tc vMerge="1">
                  <a:txBody>
                    <a:bodyPr/>
                    <a:lstStyle/>
                    <a:p>
                      <a:endParaRPr lang="zh-HK"/>
                    </a:p>
                  </a:txBody>
                  <a:tcPr/>
                </a:tc>
                <a:tc vMerge="1">
                  <a:txBody>
                    <a:bodyPr/>
                    <a:lstStyle/>
                    <a:p>
                      <a:endParaRPr lang="zh-HK"/>
                    </a:p>
                  </a:txBody>
                  <a:tcPr/>
                </a:tc>
                <a:tc vMerge="1">
                  <a:txBody>
                    <a:bodyPr/>
                    <a:lstStyle/>
                    <a:p>
                      <a:endParaRPr lang="zh-HK"/>
                    </a:p>
                  </a:txBody>
                  <a:tcPr/>
                </a:tc>
                <a:tc>
                  <a:txBody>
                    <a:bodyPr/>
                    <a:lstStyle/>
                    <a:p>
                      <a:pPr algn="ctr">
                        <a:buNone/>
                      </a:pPr>
                      <a:r>
                        <a:rPr lang="en-US" altLang="zh-CN" sz="1800">
                          <a:sym typeface="+mn-ea"/>
                        </a:rPr>
                        <a:t>~ 6 s</a:t>
                      </a:r>
                      <a:endParaRPr lang="zh-CN" altLang="en-US"/>
                    </a:p>
                  </a:txBody>
                  <a:tcPr/>
                </a:tc>
                <a:extLst>
                  <a:ext uri="{0D108BD9-81ED-4DB2-BD59-A6C34878D82A}">
                    <a16:rowId xmlns:a16="http://schemas.microsoft.com/office/drawing/2014/main" val="10003"/>
                  </a:ext>
                </a:extLst>
              </a:tr>
              <a:tr h="381000">
                <a:tc>
                  <a:txBody>
                    <a:bodyPr/>
                    <a:lstStyle/>
                    <a:p>
                      <a:pPr>
                        <a:buNone/>
                      </a:pPr>
                      <a:r>
                        <a:rPr lang="en-US" altLang="zh-CN"/>
                        <a:t>2022</a:t>
                      </a:r>
                    </a:p>
                  </a:txBody>
                  <a:tcPr/>
                </a:tc>
                <a:tc>
                  <a:txBody>
                    <a:bodyPr/>
                    <a:lstStyle/>
                    <a:p>
                      <a:pPr>
                        <a:buNone/>
                      </a:pPr>
                      <a:r>
                        <a:rPr lang="en-US" altLang="zh-CN" sz="1800">
                          <a:sym typeface="+mn-ea"/>
                        </a:rPr>
                        <a:t>Nvidia Tesla A100</a:t>
                      </a:r>
                      <a:endParaRPr lang="zh-CN" altLang="en-US"/>
                    </a:p>
                  </a:txBody>
                  <a:tcPr/>
                </a:tc>
                <a:tc vMerge="1">
                  <a:txBody>
                    <a:bodyPr/>
                    <a:lstStyle/>
                    <a:p>
                      <a:endParaRPr lang="zh-HK"/>
                    </a:p>
                  </a:txBody>
                  <a:tcPr/>
                </a:tc>
                <a:tc vMerge="1">
                  <a:txBody>
                    <a:bodyPr/>
                    <a:lstStyle/>
                    <a:p>
                      <a:endParaRPr lang="zh-HK"/>
                    </a:p>
                  </a:txBody>
                  <a:tcPr/>
                </a:tc>
                <a:tc vMerge="1">
                  <a:txBody>
                    <a:bodyPr/>
                    <a:lstStyle/>
                    <a:p>
                      <a:endParaRPr lang="zh-HK"/>
                    </a:p>
                  </a:txBody>
                  <a:tcPr/>
                </a:tc>
                <a:tc>
                  <a:txBody>
                    <a:bodyPr/>
                    <a:lstStyle/>
                    <a:p>
                      <a:pPr algn="ctr">
                        <a:buNone/>
                      </a:pPr>
                      <a:r>
                        <a:rPr lang="en-US" altLang="zh-CN" b="1">
                          <a:solidFill>
                            <a:srgbClr val="FF0000"/>
                          </a:solidFill>
                        </a:rPr>
                        <a:t>less than 3 s</a:t>
                      </a:r>
                    </a:p>
                  </a:txBody>
                  <a:tcPr/>
                </a:tc>
                <a:extLst>
                  <a:ext uri="{0D108BD9-81ED-4DB2-BD59-A6C34878D82A}">
                    <a16:rowId xmlns:a16="http://schemas.microsoft.com/office/drawing/2014/main" val="10004"/>
                  </a:ext>
                </a:extLst>
              </a:tr>
            </a:tbl>
          </a:graphicData>
        </a:graphic>
      </p:graphicFrame>
      <p:sp>
        <p:nvSpPr>
          <p:cNvPr id="5" name="文本框 4"/>
          <p:cNvSpPr txBox="1"/>
          <p:nvPr/>
        </p:nvSpPr>
        <p:spPr>
          <a:xfrm>
            <a:off x="2719070" y="2313940"/>
            <a:ext cx="6466205" cy="368300"/>
          </a:xfrm>
          <a:prstGeom prst="rect">
            <a:avLst/>
          </a:prstGeom>
          <a:noFill/>
        </p:spPr>
        <p:txBody>
          <a:bodyPr wrap="square" rtlCol="0">
            <a:spAutoFit/>
          </a:bodyPr>
          <a:lstStyle/>
          <a:p>
            <a:r>
              <a:rPr lang="en-US" altLang="zh-CN"/>
              <a:t>Efficiency Improvement of Tsunami Modeling for the SCS Region</a:t>
            </a:r>
          </a:p>
        </p:txBody>
      </p:sp>
      <p:pic>
        <p:nvPicPr>
          <p:cNvPr id="102" name="图片 101"/>
          <p:cNvPicPr/>
          <p:nvPr/>
        </p:nvPicPr>
        <p:blipFill>
          <a:blip r:embed="rId3"/>
          <a:stretch>
            <a:fillRect/>
          </a:stretch>
        </p:blipFill>
        <p:spPr>
          <a:xfrm>
            <a:off x="838200" y="4542155"/>
            <a:ext cx="1880870" cy="2138680"/>
          </a:xfrm>
          <a:prstGeom prst="rect">
            <a:avLst/>
          </a:prstGeom>
          <a:noFill/>
          <a:ln w="9525">
            <a:noFill/>
          </a:ln>
        </p:spPr>
      </p:pic>
      <p:pic>
        <p:nvPicPr>
          <p:cNvPr id="103" name="图片 102"/>
          <p:cNvPicPr/>
          <p:nvPr/>
        </p:nvPicPr>
        <p:blipFill>
          <a:blip r:embed="rId4"/>
          <a:stretch>
            <a:fillRect/>
          </a:stretch>
        </p:blipFill>
        <p:spPr>
          <a:xfrm>
            <a:off x="3364230" y="4612005"/>
            <a:ext cx="2056130" cy="2068830"/>
          </a:xfrm>
          <a:prstGeom prst="rect">
            <a:avLst/>
          </a:prstGeom>
          <a:noFill/>
          <a:ln w="9525">
            <a:noFill/>
          </a:ln>
        </p:spPr>
      </p:pic>
      <p:pic>
        <p:nvPicPr>
          <p:cNvPr id="104" name="图片 103"/>
          <p:cNvPicPr/>
          <p:nvPr/>
        </p:nvPicPr>
        <p:blipFill>
          <a:blip r:embed="rId5"/>
          <a:stretch>
            <a:fillRect/>
          </a:stretch>
        </p:blipFill>
        <p:spPr>
          <a:xfrm>
            <a:off x="9185275" y="4611370"/>
            <a:ext cx="2120265" cy="2031365"/>
          </a:xfrm>
          <a:prstGeom prst="rect">
            <a:avLst/>
          </a:prstGeom>
          <a:noFill/>
          <a:ln w="9525">
            <a:noFill/>
          </a:ln>
        </p:spPr>
      </p:pic>
      <p:pic>
        <p:nvPicPr>
          <p:cNvPr id="105" name="图片 104"/>
          <p:cNvPicPr/>
          <p:nvPr/>
        </p:nvPicPr>
        <p:blipFill>
          <a:blip r:embed="rId6"/>
          <a:stretch>
            <a:fillRect/>
          </a:stretch>
        </p:blipFill>
        <p:spPr>
          <a:xfrm>
            <a:off x="6065520" y="4612005"/>
            <a:ext cx="2632710" cy="1902460"/>
          </a:xfrm>
          <a:prstGeom prst="rect">
            <a:avLst/>
          </a:prstGeom>
          <a:noFill/>
          <a:ln w="9525">
            <a:noFill/>
          </a:ln>
        </p:spPr>
      </p:pic>
      <p:sp>
        <p:nvSpPr>
          <p:cNvPr id="9" name="文本框 8"/>
          <p:cNvSpPr txBox="1"/>
          <p:nvPr/>
        </p:nvSpPr>
        <p:spPr>
          <a:xfrm>
            <a:off x="784860" y="4636135"/>
            <a:ext cx="565785" cy="368300"/>
          </a:xfrm>
          <a:prstGeom prst="rect">
            <a:avLst/>
          </a:prstGeom>
          <a:noFill/>
        </p:spPr>
        <p:txBody>
          <a:bodyPr wrap="square" rtlCol="0">
            <a:spAutoFit/>
          </a:bodyPr>
          <a:lstStyle/>
          <a:p>
            <a:r>
              <a:rPr lang="en-US" altLang="zh-CN"/>
              <a:t>K40</a:t>
            </a:r>
          </a:p>
        </p:txBody>
      </p:sp>
      <p:sp>
        <p:nvSpPr>
          <p:cNvPr id="10" name="文本框 9"/>
          <p:cNvSpPr txBox="1"/>
          <p:nvPr/>
        </p:nvSpPr>
        <p:spPr>
          <a:xfrm>
            <a:off x="3538220" y="4636135"/>
            <a:ext cx="748030" cy="368300"/>
          </a:xfrm>
          <a:prstGeom prst="rect">
            <a:avLst/>
          </a:prstGeom>
          <a:noFill/>
        </p:spPr>
        <p:txBody>
          <a:bodyPr wrap="square" rtlCol="0">
            <a:spAutoFit/>
          </a:bodyPr>
          <a:lstStyle/>
          <a:p>
            <a:r>
              <a:rPr lang="en-US" altLang="zh-CN"/>
              <a:t>V100</a:t>
            </a:r>
          </a:p>
        </p:txBody>
      </p:sp>
      <p:sp>
        <p:nvSpPr>
          <p:cNvPr id="11" name="文本框 10"/>
          <p:cNvSpPr txBox="1"/>
          <p:nvPr/>
        </p:nvSpPr>
        <p:spPr>
          <a:xfrm>
            <a:off x="9416415" y="4542155"/>
            <a:ext cx="748030" cy="368300"/>
          </a:xfrm>
          <a:prstGeom prst="rect">
            <a:avLst/>
          </a:prstGeom>
          <a:noFill/>
        </p:spPr>
        <p:txBody>
          <a:bodyPr wrap="square" rtlCol="0">
            <a:spAutoFit/>
          </a:bodyPr>
          <a:lstStyle/>
          <a:p>
            <a:r>
              <a:rPr lang="en-US" altLang="zh-CN"/>
              <a:t>A100</a:t>
            </a:r>
          </a:p>
        </p:txBody>
      </p:sp>
      <p:sp>
        <p:nvSpPr>
          <p:cNvPr id="3" name="文本框 2"/>
          <p:cNvSpPr txBox="1"/>
          <p:nvPr/>
        </p:nvSpPr>
        <p:spPr bwMode="auto">
          <a:xfrm>
            <a:off x="27940" y="1216025"/>
            <a:ext cx="12162155" cy="1137285"/>
          </a:xfrm>
          <a:prstGeom prst="rect">
            <a:avLst/>
          </a:prstGeom>
          <a:solidFill>
            <a:schemeClr val="accent1"/>
          </a:solid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lvl="0" indent="-342900" algn="l">
              <a:lnSpc>
                <a:spcPct val="100000"/>
              </a:lnSpc>
              <a:spcBef>
                <a:spcPct val="50000"/>
              </a:spcBef>
              <a:buClr>
                <a:srgbClr val="FFFF00"/>
              </a:buClr>
              <a:buFont typeface="Wingdings" panose="05000000000000000000" charset="0"/>
              <a:buChar char="p"/>
            </a:pP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GPU-Boost on tsunami modeling</a:t>
            </a:r>
            <a:endPar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endParaRPr>
          </a:p>
          <a:p>
            <a:pPr lvl="0" algn="l">
              <a:lnSpc>
                <a:spcPct val="100000"/>
              </a:lnSpc>
              <a:spcBef>
                <a:spcPct val="50000"/>
              </a:spcBef>
              <a:buFont typeface="Wingdings" panose="05000000000000000000" pitchFamily="2" charset="2"/>
              <a:buChar char="ü"/>
            </a:pP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Efficiency Improvement of Tsunami Modeling for the SCS Region</a:t>
            </a:r>
            <a:endPar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lvl="0" algn="l">
              <a:lnSpc>
                <a:spcPct val="100000"/>
              </a:lnSpc>
              <a:spcBef>
                <a:spcPct val="50000"/>
              </a:spcBef>
              <a:buFont typeface="Wingdings" panose="05000000000000000000" pitchFamily="2" charset="2"/>
              <a:buChar char="ü"/>
            </a:pPr>
            <a:r>
              <a:rPr lang="zh-CN" altLang="en-US"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Tesla is for rack-mounted server; Geforce is used to workstaion, and much cheaper. </a:t>
            </a:r>
            <a:endPar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382905" y="410210"/>
            <a:ext cx="11356340" cy="706755"/>
          </a:xfrm>
          <a:prstGeom prst="rect">
            <a:avLst/>
          </a:prstGeom>
          <a:noFill/>
        </p:spPr>
        <p:txBody>
          <a:bodyPr wrap="square" rtlCol="0">
            <a:spAutoFit/>
          </a:bodyPr>
          <a:lstStyle/>
          <a:p>
            <a:r>
              <a:rPr lang="en-US" altLang="zh-CN" sz="4000"/>
              <a:t>3. </a:t>
            </a:r>
            <a:r>
              <a:rPr lang="en-US" altLang="zh-CN" sz="4000">
                <a:sym typeface="+mn-ea"/>
              </a:rPr>
              <a:t> SCSTAC Capacity Building</a:t>
            </a:r>
            <a:endParaRPr lang="en-US" altLang="zh-CN" sz="4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a:t>4. </a:t>
            </a:r>
            <a:r>
              <a:rPr lang="en-US" altLang="zh-CN" sz="4000">
                <a:sym typeface="+mn-ea"/>
              </a:rPr>
              <a:t>SCSTAC Product Manual (TS-149) Revision</a:t>
            </a:r>
            <a:endParaRPr lang="en-US" altLang="zh-CN" sz="4000"/>
          </a:p>
        </p:txBody>
      </p:sp>
      <p:sp>
        <p:nvSpPr>
          <p:cNvPr id="2" name="文本框 1"/>
          <p:cNvSpPr txBox="1"/>
          <p:nvPr/>
        </p:nvSpPr>
        <p:spPr>
          <a:xfrm>
            <a:off x="564515" y="1319530"/>
            <a:ext cx="11041380" cy="5323205"/>
          </a:xfrm>
          <a:prstGeom prst="rect">
            <a:avLst/>
          </a:prstGeom>
          <a:noFill/>
        </p:spPr>
        <p:txBody>
          <a:bodyPr wrap="square" rtlCol="0">
            <a:spAutoFit/>
          </a:bodyPr>
          <a:lstStyle/>
          <a:p>
            <a:pPr marL="285750" indent="-285750">
              <a:buFont typeface="Wingdings" panose="05000000000000000000" charset="0"/>
              <a:buChar char="l"/>
            </a:pPr>
            <a:r>
              <a:rPr lang="en-US" altLang="zh-CN" sz="2000" dirty="0"/>
              <a:t>According to  ICG/PTWS-WG-SCS-IX MEETING(2019, Jakarta):</a:t>
            </a:r>
          </a:p>
          <a:p>
            <a:r>
              <a:rPr lang="en-US" altLang="zh-CN" sz="2000" dirty="0"/>
              <a:t>Tsunami bulletins issued by IOTWS, PTWC, NWPTAC and SCSTAC, including the RSTPs (India, Indonesia and Australia) are of different formats. Discussed if IOC would consider having a standard format for the advisory bulletins.</a:t>
            </a:r>
          </a:p>
          <a:p>
            <a:endParaRPr lang="en-US" altLang="zh-CN" sz="2000" dirty="0"/>
          </a:p>
          <a:p>
            <a:pPr marL="285750" indent="-285750">
              <a:buFont typeface="Wingdings" panose="05000000000000000000" charset="0"/>
              <a:buChar char="l"/>
            </a:pPr>
            <a:r>
              <a:rPr lang="en-US" altLang="zh-CN" sz="2000" dirty="0"/>
              <a:t>Action taken: </a:t>
            </a:r>
          </a:p>
          <a:p>
            <a:pPr indent="0">
              <a:buFont typeface="Wingdings" panose="05000000000000000000" charset="0"/>
              <a:buNone/>
            </a:pPr>
            <a:r>
              <a:rPr lang="en-US" altLang="zh-CN" sz="2000" dirty="0"/>
              <a:t>Matter further discussed at Task Team on Tsunami Watch Operations (TT TWO) meeting held in Feb 2021, with experience of IOTWMS shared. IOTWMS felt CAP was more  appropriate at the national level rather than at the regional TSP level and CAP messages made available by TSPs would not serve the intended purpose. IOTWMS recommended to encourage and assist Member States to implement CAP in their national service, including developing CAP guidance for NTWCs. Discussion on-going.</a:t>
            </a:r>
          </a:p>
          <a:p>
            <a:pPr indent="0">
              <a:buFont typeface="Wingdings" panose="05000000000000000000" charset="0"/>
              <a:buNone/>
            </a:pPr>
            <a:endParaRPr lang="en-US" altLang="zh-CN" sz="2000" dirty="0"/>
          </a:p>
          <a:p>
            <a:pPr marL="285750" indent="-285750">
              <a:buFont typeface="Wingdings" panose="05000000000000000000" charset="0"/>
              <a:buChar char="l"/>
            </a:pPr>
            <a:r>
              <a:rPr lang="en-US" altLang="zh-CN" sz="2000" dirty="0"/>
              <a:t>Follow-up action:</a:t>
            </a:r>
          </a:p>
          <a:p>
            <a:pPr indent="0">
              <a:buFont typeface="Wingdings" panose="05000000000000000000" charset="0"/>
              <a:buNone/>
            </a:pPr>
            <a:r>
              <a:rPr lang="en-US" altLang="zh-CN" sz="2000" dirty="0">
                <a:sym typeface="+mn-ea"/>
              </a:rPr>
              <a:t>Task Team on Tsunami Watch Operations (TT TWO - ICG/PTWS) meeting was held in January 2023 with the attendance of PTWC, NWPTAC and SCSTAC. A unified product framework was discussed, and CAP format was recommended by SCSTAC. Maybe it needs to be further discussed in this meeting, and then to be confirmed by Member States.</a:t>
            </a:r>
            <a:endParaRPr lang="en-US" altLang="zh-CN"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2905" y="410210"/>
            <a:ext cx="10216515" cy="706755"/>
          </a:xfrm>
          <a:prstGeom prst="rect">
            <a:avLst/>
          </a:prstGeom>
          <a:noFill/>
        </p:spPr>
        <p:txBody>
          <a:bodyPr wrap="square" rtlCol="0">
            <a:spAutoFit/>
          </a:bodyPr>
          <a:lstStyle/>
          <a:p>
            <a:r>
              <a:rPr lang="en-US" altLang="zh-CN" sz="4000">
                <a:sym typeface="+mn-ea"/>
              </a:rPr>
              <a:t>5. Backup SCSTAC (HONGKONG) </a:t>
            </a:r>
            <a:endParaRPr lang="en-US" altLang="zh-CN" sz="4000"/>
          </a:p>
        </p:txBody>
      </p:sp>
      <p:sp>
        <p:nvSpPr>
          <p:cNvPr id="3" name="文本框 2"/>
          <p:cNvSpPr txBox="1"/>
          <p:nvPr/>
        </p:nvSpPr>
        <p:spPr>
          <a:xfrm>
            <a:off x="699135" y="1288415"/>
            <a:ext cx="10335895" cy="2585323"/>
          </a:xfrm>
          <a:prstGeom prst="rect">
            <a:avLst/>
          </a:prstGeom>
          <a:noFill/>
        </p:spPr>
        <p:txBody>
          <a:bodyPr wrap="square" rtlCol="0" anchor="t">
            <a:spAutoFit/>
          </a:bodyPr>
          <a:lstStyle/>
          <a:p>
            <a:pPr marL="285750" indent="-285750">
              <a:buFont typeface="Wingdings" panose="05000000000000000000" charset="0"/>
              <a:buChar char="l"/>
            </a:pPr>
            <a:r>
              <a:rPr lang="en-US" altLang="zh-CN" dirty="0"/>
              <a:t>D</a:t>
            </a:r>
            <a:r>
              <a:rPr lang="zh-CN" altLang="en-US" dirty="0"/>
              <a:t>uring the ICG/PTWS-WG-SCS-IX on 27–28 August 2020, it was agreed that SCSTAC should work with the Hong Kong Observatory (HKO) to build backup capability. The BSCSTAC will be operated at the HKO Headquarters. It will be manned round the clock by </a:t>
            </a:r>
            <a:r>
              <a:rPr lang="en-US" altLang="zh-CN" dirty="0" err="1"/>
              <a:t>watchstander</a:t>
            </a:r>
            <a:r>
              <a:rPr lang="zh-CN" altLang="en-US" dirty="0"/>
              <a:t>s and will also be responsible for global earthquake monitoring and local tsunami warning. It is scheduled to be activated during the cool season each year in consultation with SCSTAC.</a:t>
            </a:r>
          </a:p>
          <a:p>
            <a:pPr marL="285750" indent="-285750">
              <a:buFont typeface="Wingdings" panose="05000000000000000000" charset="0"/>
              <a:buChar char="l"/>
            </a:pPr>
            <a:r>
              <a:rPr lang="zh-CN" altLang="en-US" dirty="0"/>
              <a:t>The BSCSTAC DSS was adapted from the DSS of SCSTAC. It includes full graphical user interface, real time seismic and water level monitoring, GPU-accelerated </a:t>
            </a:r>
            <a:r>
              <a:rPr lang="en-US" altLang="zh-CN" dirty="0"/>
              <a:t>tsunami model</a:t>
            </a:r>
            <a:r>
              <a:rPr lang="zh-CN" altLang="en-US" dirty="0"/>
              <a:t>, and auto preparation and</a:t>
            </a:r>
            <a:r>
              <a:rPr lang="en-US" altLang="zh-CN" dirty="0"/>
              <a:t> </a:t>
            </a:r>
            <a:r>
              <a:rPr lang="zh-CN" altLang="en-US" dirty="0"/>
              <a:t>dissemination of products.</a:t>
            </a:r>
            <a:endParaRPr lang="en-US" altLang="zh-CN" dirty="0"/>
          </a:p>
          <a:p>
            <a:pPr marL="285750" indent="-285750">
              <a:buFont typeface="Wingdings" panose="05000000000000000000" charset="0"/>
              <a:buChar char="l"/>
            </a:pPr>
            <a:r>
              <a:rPr lang="en-US" altLang="zh-CN" dirty="0">
                <a:solidFill>
                  <a:srgbClr val="FF0000"/>
                </a:solidFill>
              </a:rPr>
              <a:t>BSCSTAC was put into trial operation on 29 March 2022</a:t>
            </a:r>
            <a:r>
              <a:rPr lang="en-US" altLang="zh-CN" dirty="0"/>
              <a:t>.</a:t>
            </a:r>
            <a:endParaRPr lang="zh-CN" altLang="en-US" dirty="0"/>
          </a:p>
        </p:txBody>
      </p:sp>
      <p:pic>
        <p:nvPicPr>
          <p:cNvPr id="5" name="图片 4" descr="香港备份中心试运行照片-左：香港天文台台长鄭楚明博士；右助理台长宋文娟女士Dr. Cheng Cho Ming, Director of the Hong Kong Observatory; Ms. Song Man Kuen, Assistant Director of the Hong Kong Observatory"/>
          <p:cNvPicPr>
            <a:picLocks noChangeAspect="1"/>
          </p:cNvPicPr>
          <p:nvPr/>
        </p:nvPicPr>
        <p:blipFill>
          <a:blip r:embed="rId2"/>
          <a:stretch>
            <a:fillRect/>
          </a:stretch>
        </p:blipFill>
        <p:spPr>
          <a:xfrm>
            <a:off x="1134745" y="4053205"/>
            <a:ext cx="4311650" cy="2419350"/>
          </a:xfrm>
          <a:prstGeom prst="rect">
            <a:avLst/>
          </a:prstGeom>
        </p:spPr>
      </p:pic>
      <p:sp>
        <p:nvSpPr>
          <p:cNvPr id="8" name="矩形: 圓角 15"/>
          <p:cNvSpPr/>
          <p:nvPr/>
        </p:nvSpPr>
        <p:spPr>
          <a:xfrm>
            <a:off x="7278313" y="3640455"/>
            <a:ext cx="2001548" cy="593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TW" sz="1600" b="1" strike="noStrike" noProof="1">
                <a:latin typeface="Times New Roman" panose="02020603050405020304" pitchFamily="18" charset="0"/>
                <a:ea typeface="微软雅黑" panose="020B0503020204020204" pitchFamily="34" charset="-122"/>
                <a:cs typeface="Times New Roman" panose="02020603050405020304" pitchFamily="18" charset="0"/>
              </a:rPr>
              <a:t>Activation of BSCSTAC</a:t>
            </a:r>
          </a:p>
        </p:txBody>
      </p:sp>
      <p:sp>
        <p:nvSpPr>
          <p:cNvPr id="10" name="矩形: 圓角 16"/>
          <p:cNvSpPr/>
          <p:nvPr/>
        </p:nvSpPr>
        <p:spPr>
          <a:xfrm>
            <a:off x="5869940" y="4815913"/>
            <a:ext cx="2001548" cy="5935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r>
              <a:rPr lang="en-US" altLang="zh-TW" sz="1600" b="1" strike="noStrike" noProof="1">
                <a:latin typeface="Times New Roman" panose="02020603050405020304" pitchFamily="18" charset="0"/>
                <a:ea typeface="微软雅黑" panose="020B0503020204020204" pitchFamily="34" charset="-122"/>
                <a:cs typeface="Times New Roman" panose="02020603050405020304" pitchFamily="18" charset="0"/>
              </a:rPr>
              <a:t>Scheduled Activation</a:t>
            </a:r>
          </a:p>
        </p:txBody>
      </p:sp>
      <p:sp>
        <p:nvSpPr>
          <p:cNvPr id="11" name="矩形: 圓角 17"/>
          <p:cNvSpPr/>
          <p:nvPr/>
        </p:nvSpPr>
        <p:spPr>
          <a:xfrm>
            <a:off x="8929342" y="4821731"/>
            <a:ext cx="2001548" cy="5935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r>
              <a:rPr lang="en-US" altLang="zh-TW" sz="1600" b="1" strike="noStrike" noProof="1">
                <a:latin typeface="Times New Roman" panose="02020603050405020304" pitchFamily="18" charset="0"/>
                <a:ea typeface="微软雅黑" panose="020B0503020204020204" pitchFamily="34" charset="-122"/>
                <a:cs typeface="Times New Roman" panose="02020603050405020304" pitchFamily="18" charset="0"/>
              </a:rPr>
              <a:t>Non-scheduled Activation</a:t>
            </a:r>
          </a:p>
        </p:txBody>
      </p:sp>
      <p:sp>
        <p:nvSpPr>
          <p:cNvPr id="12" name="箭號: 向下 18"/>
          <p:cNvSpPr/>
          <p:nvPr/>
        </p:nvSpPr>
        <p:spPr>
          <a:xfrm rot="2700000">
            <a:off x="6905499" y="4282811"/>
            <a:ext cx="430614" cy="49218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en-US" sz="1600" b="1" strike="noStrike"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箭號: 向下 19"/>
          <p:cNvSpPr/>
          <p:nvPr/>
        </p:nvSpPr>
        <p:spPr>
          <a:xfrm rot="18900000" flipH="1">
            <a:off x="9192169" y="4310687"/>
            <a:ext cx="485622" cy="43643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endParaRPr lang="en-US" sz="1600" b="1" strike="noStrike" noProof="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5870575" y="5661660"/>
            <a:ext cx="2001520" cy="922020"/>
          </a:xfrm>
          <a:prstGeom prst="rect">
            <a:avLst/>
          </a:prstGeom>
          <a:noFill/>
        </p:spPr>
        <p:txBody>
          <a:bodyPr wrap="square" rtlCol="0">
            <a:spAutoFit/>
          </a:bodyPr>
          <a:lstStyle/>
          <a:p>
            <a:r>
              <a:rPr lang="en-US" altLang="zh-CN"/>
              <a:t>Two ~ Four weeks during Winter in every year</a:t>
            </a:r>
          </a:p>
        </p:txBody>
      </p:sp>
      <p:sp>
        <p:nvSpPr>
          <p:cNvPr id="6" name="文本框 5"/>
          <p:cNvSpPr txBox="1"/>
          <p:nvPr/>
        </p:nvSpPr>
        <p:spPr>
          <a:xfrm>
            <a:off x="8929370" y="5661660"/>
            <a:ext cx="2001520" cy="645160"/>
          </a:xfrm>
          <a:prstGeom prst="rect">
            <a:avLst/>
          </a:prstGeom>
          <a:noFill/>
        </p:spPr>
        <p:txBody>
          <a:bodyPr wrap="square" rtlCol="0">
            <a:spAutoFit/>
          </a:bodyPr>
          <a:lstStyle/>
          <a:p>
            <a:r>
              <a:rPr lang="en-US" altLang="zh-CN"/>
              <a:t>In case of SCSTAC mulfunction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2905" y="410210"/>
            <a:ext cx="11371580" cy="706755"/>
          </a:xfrm>
          <a:prstGeom prst="rect">
            <a:avLst/>
          </a:prstGeom>
          <a:noFill/>
        </p:spPr>
        <p:txBody>
          <a:bodyPr wrap="square" rtlCol="0">
            <a:spAutoFit/>
          </a:bodyPr>
          <a:lstStyle/>
          <a:p>
            <a:r>
              <a:rPr lang="en-US" altLang="zh-CN" sz="4000">
                <a:sym typeface="+mn-ea"/>
              </a:rPr>
              <a:t>5. Backup SCSTAC (HONGKONG) - Operation Training </a:t>
            </a:r>
            <a:endParaRPr lang="en-US" altLang="zh-CN" sz="400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70" y="3835400"/>
            <a:ext cx="4328443" cy="2880000"/>
          </a:xfrm>
          <a:prstGeom prst="rect">
            <a:avLst/>
          </a:prstGeom>
        </p:spPr>
      </p:pic>
      <p:sp>
        <p:nvSpPr>
          <p:cNvPr id="3" name="文本框 2"/>
          <p:cNvSpPr txBox="1"/>
          <p:nvPr/>
        </p:nvSpPr>
        <p:spPr>
          <a:xfrm>
            <a:off x="8613775" y="3957320"/>
            <a:ext cx="3350895" cy="706755"/>
          </a:xfrm>
          <a:prstGeom prst="rect">
            <a:avLst/>
          </a:prstGeom>
          <a:noFill/>
        </p:spPr>
        <p:txBody>
          <a:bodyPr wrap="square" rtlCol="0" anchor="t">
            <a:spAutoFit/>
          </a:bodyPr>
          <a:lstStyle/>
          <a:p>
            <a:pPr marL="342900" indent="-342900">
              <a:buFont typeface="Wingdings" panose="05000000000000000000" charset="0"/>
              <a:buChar char="p"/>
            </a:pPr>
            <a:r>
              <a:rPr lang="en-US" altLang="zh-CN" sz="2000"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16~17 December 2021 </a:t>
            </a:r>
            <a:r>
              <a:rPr lang="en-US" sz="2000"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On-line meeting</a:t>
            </a:r>
          </a:p>
        </p:txBody>
      </p:sp>
      <p:sp>
        <p:nvSpPr>
          <p:cNvPr id="5" name="文本框 4"/>
          <p:cNvSpPr txBox="1"/>
          <p:nvPr/>
        </p:nvSpPr>
        <p:spPr>
          <a:xfrm>
            <a:off x="8604250" y="1116965"/>
            <a:ext cx="3149600" cy="706755"/>
          </a:xfrm>
          <a:prstGeom prst="rect">
            <a:avLst/>
          </a:prstGeom>
          <a:noFill/>
        </p:spPr>
        <p:txBody>
          <a:bodyPr wrap="square" rtlCol="0" anchor="t">
            <a:spAutoFit/>
          </a:bodyPr>
          <a:lstStyle/>
          <a:p>
            <a:pPr marL="342900" indent="-342900">
              <a:buFont typeface="Wingdings" panose="05000000000000000000" charset="0"/>
              <a:buChar char="p"/>
            </a:pPr>
            <a:r>
              <a:rPr lang="en-US" altLang="zh-CN" sz="2000"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14~15 December 2020</a:t>
            </a:r>
          </a:p>
          <a:p>
            <a:r>
              <a:rPr lang="en-US" sz="2000"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     On-line meeting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68" y="1116768"/>
            <a:ext cx="3949181"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945" y="3964305"/>
            <a:ext cx="4560570" cy="2849880"/>
          </a:xfrm>
          <a:prstGeom prst="rect">
            <a:avLst/>
          </a:prstGeom>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98"/>
          <a:stretch>
            <a:fillRect/>
          </a:stretch>
        </p:blipFill>
        <p:spPr bwMode="auto">
          <a:xfrm>
            <a:off x="5033005" y="1116767"/>
            <a:ext cx="3376650"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8632825" y="1823720"/>
            <a:ext cx="3149600" cy="1751965"/>
          </a:xfrm>
          <a:prstGeom prst="rect">
            <a:avLst/>
          </a:prstGeom>
          <a:noFill/>
        </p:spPr>
        <p:txBody>
          <a:bodyPr wrap="square" rtlCol="0" anchor="t">
            <a:spAutoFit/>
          </a:bodyPr>
          <a:lstStyle/>
          <a:p>
            <a:pPr indent="0">
              <a:lnSpc>
                <a:spcPct val="12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Earthquake knowledge</a:t>
            </a:r>
          </a:p>
          <a:p>
            <a:pPr indent="0">
              <a:lnSpc>
                <a:spcPct val="12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Tsunami knowledge</a:t>
            </a:r>
          </a:p>
          <a:p>
            <a:pPr indent="0">
              <a:lnSpc>
                <a:spcPct val="12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Tsunami governance</a:t>
            </a:r>
          </a:p>
          <a:p>
            <a:pPr indent="0">
              <a:lnSpc>
                <a:spcPct val="12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Decision support system</a:t>
            </a:r>
          </a:p>
          <a:p>
            <a:pPr indent="0">
              <a:lnSpc>
                <a:spcPct val="12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Routine operation</a:t>
            </a:r>
          </a:p>
        </p:txBody>
      </p:sp>
      <p:sp>
        <p:nvSpPr>
          <p:cNvPr id="7" name="文本框 6"/>
          <p:cNvSpPr txBox="1"/>
          <p:nvPr/>
        </p:nvSpPr>
        <p:spPr>
          <a:xfrm>
            <a:off x="8664575" y="4645025"/>
            <a:ext cx="3299460" cy="1889760"/>
          </a:xfrm>
          <a:prstGeom prst="rect">
            <a:avLst/>
          </a:prstGeom>
          <a:noFill/>
        </p:spPr>
        <p:txBody>
          <a:bodyPr wrap="square" rtlCol="0" anchor="t">
            <a:spAutoFit/>
          </a:bodyPr>
          <a:lstStyle/>
          <a:p>
            <a:pPr indent="0">
              <a:lnSpc>
                <a:spcPct val="13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Earthquake detection</a:t>
            </a:r>
          </a:p>
          <a:p>
            <a:pPr indent="0">
              <a:lnSpc>
                <a:spcPct val="13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Tsunami warning SOPs</a:t>
            </a:r>
          </a:p>
          <a:p>
            <a:pPr indent="0">
              <a:lnSpc>
                <a:spcPct val="13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Tsunami DSS operation</a:t>
            </a:r>
          </a:p>
          <a:p>
            <a:pPr indent="0">
              <a:lnSpc>
                <a:spcPct val="13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Tsunami alert criteria</a:t>
            </a:r>
          </a:p>
          <a:p>
            <a:pPr indent="0">
              <a:lnSpc>
                <a:spcPct val="130000"/>
              </a:lnSpc>
              <a:buFont typeface="Arial" panose="020B0604020202020204" pitchFamily="34" charset="0"/>
              <a:buNone/>
            </a:pPr>
            <a:r>
              <a:rPr lang="en-US" b="1" dirty="0">
                <a:solidFill>
                  <a:srgbClr val="333333"/>
                </a:solidFill>
                <a:effectLst/>
                <a:latin typeface="Arial" panose="020B0604020202020204" pitchFamily="34" charset="0"/>
                <a:ea typeface="黑体" panose="02010609060101010101" pitchFamily="49" charset="-122"/>
                <a:cs typeface="Arial" panose="020B0604020202020204" pitchFamily="34" charset="0"/>
                <a:sym typeface="+mn-ea"/>
              </a:rPr>
              <a:t>Operation experience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1427177" cy="707886"/>
          </a:xfrm>
          <a:prstGeom prst="rect">
            <a:avLst/>
          </a:prstGeom>
          <a:noFill/>
        </p:spPr>
        <p:txBody>
          <a:bodyPr wrap="square" rtlCol="0">
            <a:spAutoFit/>
          </a:bodyPr>
          <a:lstStyle/>
          <a:p>
            <a:r>
              <a:rPr lang="en-US" altLang="zh-CN" sz="4000" dirty="0">
                <a:sym typeface="+mn-ea"/>
              </a:rPr>
              <a:t>5. Backup SCSTAC (HONGKONG) - Trial Operation</a:t>
            </a:r>
            <a:endParaRPr lang="en-US" altLang="zh-CN" sz="4000" dirty="0"/>
          </a:p>
        </p:txBody>
      </p:sp>
      <p:sp>
        <p:nvSpPr>
          <p:cNvPr id="4" name="文本框 3"/>
          <p:cNvSpPr txBox="1"/>
          <p:nvPr/>
        </p:nvSpPr>
        <p:spPr>
          <a:xfrm>
            <a:off x="1839817" y="1373420"/>
            <a:ext cx="9353320" cy="369332"/>
          </a:xfrm>
          <a:prstGeom prst="rect">
            <a:avLst/>
          </a:prstGeom>
          <a:noFill/>
        </p:spPr>
        <p:txBody>
          <a:bodyPr wrap="square" rtlCol="0">
            <a:spAutoFit/>
          </a:bodyPr>
          <a:lstStyle/>
          <a:p>
            <a:r>
              <a:rPr lang="en-US" altLang="zh-CN" b="1" dirty="0"/>
              <a:t>Key performance indicators during the trial operation of BSCSTAC (up to 31 December 2022)</a:t>
            </a:r>
          </a:p>
        </p:txBody>
      </p:sp>
      <p:graphicFrame>
        <p:nvGraphicFramePr>
          <p:cNvPr id="5" name="表格 4"/>
          <p:cNvGraphicFramePr/>
          <p:nvPr>
            <p:custDataLst>
              <p:tags r:id="rId1"/>
            </p:custDataLst>
            <p:extLst>
              <p:ext uri="{D42A27DB-BD31-4B8C-83A1-F6EECF244321}">
                <p14:modId xmlns:p14="http://schemas.microsoft.com/office/powerpoint/2010/main" val="1245084517"/>
              </p:ext>
            </p:extLst>
          </p:nvPr>
        </p:nvGraphicFramePr>
        <p:xfrm>
          <a:off x="725487" y="1773555"/>
          <a:ext cx="10741025" cy="4674235"/>
        </p:xfrm>
        <a:graphic>
          <a:graphicData uri="http://schemas.openxmlformats.org/drawingml/2006/table">
            <a:tbl>
              <a:tblPr/>
              <a:tblGrid>
                <a:gridCol w="5210810">
                  <a:extLst>
                    <a:ext uri="{9D8B030D-6E8A-4147-A177-3AD203B41FA5}">
                      <a16:colId xmlns:a16="http://schemas.microsoft.com/office/drawing/2014/main" val="20000"/>
                    </a:ext>
                  </a:extLst>
                </a:gridCol>
                <a:gridCol w="2470150">
                  <a:extLst>
                    <a:ext uri="{9D8B030D-6E8A-4147-A177-3AD203B41FA5}">
                      <a16:colId xmlns:a16="http://schemas.microsoft.com/office/drawing/2014/main" val="20001"/>
                    </a:ext>
                  </a:extLst>
                </a:gridCol>
                <a:gridCol w="3060065">
                  <a:extLst>
                    <a:ext uri="{9D8B030D-6E8A-4147-A177-3AD203B41FA5}">
                      <a16:colId xmlns:a16="http://schemas.microsoft.com/office/drawing/2014/main" val="20002"/>
                    </a:ext>
                  </a:extLst>
                </a:gridCol>
              </a:tblGrid>
              <a:tr h="634365">
                <a:tc>
                  <a:txBody>
                    <a:bodyPr/>
                    <a:lstStyle/>
                    <a:p>
                      <a:pPr indent="0">
                        <a:buNone/>
                      </a:pPr>
                      <a:r>
                        <a:rPr lang="en-US" sz="1600" b="1" dirty="0">
                          <a:solidFill>
                            <a:srgbClr val="FFFFFF"/>
                          </a:solidFill>
                          <a:latin typeface="Arial" panose="020B0604020202020204" pitchFamily="34" charset="0"/>
                          <a:cs typeface="Arial" panose="020B0604020202020204" pitchFamily="34" charset="0"/>
                        </a:rPr>
                        <a:t>Key Performance Indicators of SCSTAC</a:t>
                      </a:r>
                      <a:endParaRPr lang="en-US" altLang="en-US" sz="16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A2B1C1"/>
                    </a:solidFill>
                  </a:tcPr>
                </a:tc>
                <a:tc>
                  <a:txBody>
                    <a:bodyPr/>
                    <a:lstStyle/>
                    <a:p>
                      <a:pPr indent="0">
                        <a:buNone/>
                      </a:pPr>
                      <a:r>
                        <a:rPr lang="en-US" sz="1600" b="1" dirty="0">
                          <a:solidFill>
                            <a:srgbClr val="FFFFFF"/>
                          </a:solidFill>
                          <a:latin typeface="Arial" panose="020B0604020202020204" pitchFamily="34" charset="0"/>
                          <a:cs typeface="Arial" panose="020B0604020202020204" pitchFamily="34" charset="0"/>
                        </a:rPr>
                        <a:t>Target </a:t>
                      </a:r>
                      <a:r>
                        <a:rPr lang="en-US" sz="1600" b="1" dirty="0" err="1">
                          <a:solidFill>
                            <a:srgbClr val="FFFFFF"/>
                          </a:solidFill>
                          <a:latin typeface="Arial" panose="020B0604020202020204" pitchFamily="34" charset="0"/>
                          <a:cs typeface="Arial" panose="020B0604020202020204" pitchFamily="34" charset="0"/>
                        </a:rPr>
                        <a:t>valuesof</a:t>
                      </a:r>
                      <a:r>
                        <a:rPr lang="en-US" sz="1600" b="1" dirty="0">
                          <a:solidFill>
                            <a:srgbClr val="FFFFFF"/>
                          </a:solidFill>
                          <a:latin typeface="Arial" panose="020B0604020202020204" pitchFamily="34" charset="0"/>
                          <a:cs typeface="Arial" panose="020B0604020202020204" pitchFamily="34" charset="0"/>
                        </a:rPr>
                        <a:t> SCSTAC operations</a:t>
                      </a:r>
                      <a:endParaRPr lang="en-US" altLang="en-US" sz="16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A2B1C1"/>
                    </a:solidFill>
                  </a:tcPr>
                </a:tc>
                <a:tc>
                  <a:txBody>
                    <a:bodyPr/>
                    <a:lstStyle/>
                    <a:p>
                      <a:pPr indent="0">
                        <a:buNone/>
                      </a:pPr>
                      <a:r>
                        <a:rPr lang="en-US" sz="1600" b="1">
                          <a:solidFill>
                            <a:srgbClr val="FFFFFF"/>
                          </a:solidFill>
                          <a:latin typeface="Arial" panose="020B0604020202020204" pitchFamily="34" charset="0"/>
                          <a:cs typeface="Arial" panose="020B0604020202020204" pitchFamily="34" charset="0"/>
                        </a:rPr>
                        <a:t>Performance of BSCSTAC at trial operation</a:t>
                      </a:r>
                      <a:endParaRPr lang="en-US" altLang="en-US" sz="1600" b="1">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A2B1C1"/>
                    </a:solidFill>
                  </a:tcPr>
                </a:tc>
                <a:extLst>
                  <a:ext uri="{0D108BD9-81ED-4DB2-BD59-A6C34878D82A}">
                    <a16:rowId xmlns:a16="http://schemas.microsoft.com/office/drawing/2014/main" val="10000"/>
                  </a:ext>
                </a:extLst>
              </a:tr>
              <a:tr h="709295">
                <a:tc>
                  <a:txBody>
                    <a:bodyPr/>
                    <a:lstStyle/>
                    <a:p>
                      <a:pPr indent="0">
                        <a:buNone/>
                      </a:pPr>
                      <a:r>
                        <a:rPr lang="en-US" sz="1600" b="0">
                          <a:latin typeface="Arial" panose="020B0604020202020204" pitchFamily="34" charset="0"/>
                          <a:cs typeface="Arial" panose="020B0604020202020204" pitchFamily="34" charset="0"/>
                        </a:rPr>
                        <a:t>Elapsed time from earthquake to issuance of initialtsunami products with preliminary earthquake parameters</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Within12minutes</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11.5 minutes </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extLst>
                  <a:ext uri="{0D108BD9-81ED-4DB2-BD59-A6C34878D82A}">
                    <a16:rowId xmlns:a16="http://schemas.microsoft.com/office/drawing/2014/main" val="10001"/>
                  </a:ext>
                </a:extLst>
              </a:tr>
              <a:tr h="448310">
                <a:tc>
                  <a:txBody>
                    <a:bodyPr/>
                    <a:lstStyle/>
                    <a:p>
                      <a:pPr indent="0">
                        <a:buNone/>
                      </a:pPr>
                      <a:r>
                        <a:rPr lang="en-US" sz="1600" b="0">
                          <a:latin typeface="Arial" panose="020B0604020202020204" pitchFamily="34" charset="0"/>
                          <a:cs typeface="Arial" panose="020B0604020202020204" pitchFamily="34" charset="0"/>
                        </a:rPr>
                        <a:t>Probability of detection of earthquakes with Mw&gt;=6.0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100%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100%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extLst>
                  <a:ext uri="{0D108BD9-81ED-4DB2-BD59-A6C34878D82A}">
                    <a16:rowId xmlns:a16="http://schemas.microsoft.com/office/drawing/2014/main" val="10002"/>
                  </a:ext>
                </a:extLst>
              </a:tr>
              <a:tr h="636270">
                <a:tc>
                  <a:txBody>
                    <a:bodyPr/>
                    <a:lstStyle/>
                    <a:p>
                      <a:pPr indent="0">
                        <a:buNone/>
                      </a:pPr>
                      <a:r>
                        <a:rPr lang="en-US" sz="1600" b="0">
                          <a:latin typeface="Arial" panose="020B0604020202020204" pitchFamily="34" charset="0"/>
                          <a:cs typeface="Arial" panose="020B0604020202020204" pitchFamily="34" charset="0"/>
                        </a:rPr>
                        <a:t>Accuracy of preliminary earthquake parameters on hypocenter location/magnitude/depth</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0.3</a:t>
                      </a:r>
                      <a:r>
                        <a:rPr lang="en-US" sz="1600" b="0">
                          <a:latin typeface="MS PGothic" panose="020B0600070205080204" charset="-128"/>
                          <a:ea typeface="MS PGothic" panose="020B0600070205080204" charset="-128"/>
                          <a:cs typeface="MS PGothic" panose="020B0600070205080204" charset="-128"/>
                        </a:rPr>
                        <a:t>°</a:t>
                      </a:r>
                      <a:r>
                        <a:rPr lang="en-US" sz="1600" b="0">
                          <a:latin typeface="Arial" panose="020B0604020202020204" pitchFamily="34" charset="0"/>
                          <a:cs typeface="Arial" panose="020B0604020202020204" pitchFamily="34" charset="0"/>
                        </a:rPr>
                        <a:t>/ 0.3 / 30km</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0.23</a:t>
                      </a:r>
                      <a:r>
                        <a:rPr lang="en-US" sz="1600" b="0">
                          <a:latin typeface="MS PGothic" panose="020B0600070205080204" charset="-128"/>
                          <a:ea typeface="MS PGothic" panose="020B0600070205080204" charset="-128"/>
                          <a:cs typeface="MS PGothic" panose="020B0600070205080204" charset="-128"/>
                        </a:rPr>
                        <a:t>°</a:t>
                      </a:r>
                      <a:r>
                        <a:rPr lang="en-US" sz="1600" b="0">
                          <a:latin typeface="Arial" panose="020B0604020202020204" pitchFamily="34" charset="0"/>
                          <a:cs typeface="Arial" panose="020B0604020202020204" pitchFamily="34" charset="0"/>
                        </a:rPr>
                        <a:t>/ 0.21 / 13km</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extLst>
                  <a:ext uri="{0D108BD9-81ED-4DB2-BD59-A6C34878D82A}">
                    <a16:rowId xmlns:a16="http://schemas.microsoft.com/office/drawing/2014/main" val="10003"/>
                  </a:ext>
                </a:extLst>
              </a:tr>
              <a:tr h="615950">
                <a:tc>
                  <a:txBody>
                    <a:bodyPr/>
                    <a:lstStyle/>
                    <a:p>
                      <a:pPr indent="0">
                        <a:buNone/>
                      </a:pPr>
                      <a:r>
                        <a:rPr lang="en-US" sz="1600" b="0">
                          <a:latin typeface="Arial" panose="020B0604020202020204" pitchFamily="34" charset="0"/>
                          <a:cs typeface="Arial" panose="020B0604020202020204" pitchFamily="34" charset="0"/>
                        </a:rPr>
                        <a:t>Accuracy of the EstimatedTime of Arrival(ETA) and amplitudes of the tsunamis actually is triggered</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Within10% of travel time</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No events occurred for testing</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extLst>
                  <a:ext uri="{0D108BD9-81ED-4DB2-BD59-A6C34878D82A}">
                    <a16:rowId xmlns:a16="http://schemas.microsoft.com/office/drawing/2014/main" val="10004"/>
                  </a:ext>
                </a:extLst>
              </a:tr>
              <a:tr h="616585">
                <a:tc>
                  <a:txBody>
                    <a:bodyPr/>
                    <a:lstStyle/>
                    <a:p>
                      <a:pPr indent="0">
                        <a:buNone/>
                      </a:pPr>
                      <a:r>
                        <a:rPr lang="en-US" sz="1600" b="0">
                          <a:latin typeface="Arial" panose="020B0604020202020204" pitchFamily="34" charset="0"/>
                          <a:cs typeface="Arial" panose="020B0604020202020204" pitchFamily="34" charset="0"/>
                        </a:rPr>
                        <a:t>Percentage of Member States that receive productsissued by SCSTAC</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100%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Products not issued to Member States</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extLst>
                  <a:ext uri="{0D108BD9-81ED-4DB2-BD59-A6C34878D82A}">
                    <a16:rowId xmlns:a16="http://schemas.microsoft.com/office/drawing/2014/main" val="10005"/>
                  </a:ext>
                </a:extLst>
              </a:tr>
              <a:tr h="634365">
                <a:tc>
                  <a:txBody>
                    <a:bodyPr/>
                    <a:lstStyle/>
                    <a:p>
                      <a:pPr indent="0">
                        <a:buNone/>
                      </a:pPr>
                      <a:r>
                        <a:rPr lang="en-US" sz="1600" b="0">
                          <a:latin typeface="Arial" panose="020B0604020202020204" pitchFamily="34" charset="0"/>
                          <a:cs typeface="Arial" panose="020B0604020202020204" pitchFamily="34" charset="0"/>
                        </a:rPr>
                        <a:t>Percentage of time theSCSTAC is operating and able to respond to a tsunami event</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100%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tc>
                  <a:txBody>
                    <a:bodyPr/>
                    <a:lstStyle/>
                    <a:p>
                      <a:pPr indent="0">
                        <a:buNone/>
                      </a:pPr>
                      <a:r>
                        <a:rPr lang="en-US" sz="1600" b="0">
                          <a:latin typeface="Arial" panose="020B0604020202020204" pitchFamily="34" charset="0"/>
                          <a:cs typeface="Arial" panose="020B0604020202020204" pitchFamily="34" charset="0"/>
                        </a:rPr>
                        <a:t>100%</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0F2F4"/>
                    </a:solidFill>
                  </a:tcPr>
                </a:tc>
                <a:extLst>
                  <a:ext uri="{0D108BD9-81ED-4DB2-BD59-A6C34878D82A}">
                    <a16:rowId xmlns:a16="http://schemas.microsoft.com/office/drawing/2014/main" val="10006"/>
                  </a:ext>
                </a:extLst>
              </a:tr>
              <a:tr h="356870">
                <a:tc>
                  <a:txBody>
                    <a:bodyPr/>
                    <a:lstStyle/>
                    <a:p>
                      <a:pPr indent="0">
                        <a:buNone/>
                      </a:pPr>
                      <a:r>
                        <a:rPr lang="en-US" sz="1600" b="0">
                          <a:latin typeface="Arial" panose="020B0604020202020204" pitchFamily="34" charset="0"/>
                          <a:cs typeface="Arial" panose="020B0604020202020204" pitchFamily="34" charset="0"/>
                        </a:rPr>
                        <a:t>Regularcommunicationtests</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a:latin typeface="Arial" panose="020B0604020202020204" pitchFamily="34" charset="0"/>
                          <a:cs typeface="Arial" panose="020B0604020202020204" pitchFamily="34" charset="0"/>
                        </a:rPr>
                        <a:t>Twice per year</a:t>
                      </a:r>
                      <a:endParaRPr lang="en-US" altLang="en-US" sz="1600" b="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tc>
                  <a:txBody>
                    <a:bodyPr/>
                    <a:lstStyle/>
                    <a:p>
                      <a:pPr indent="0">
                        <a:buNone/>
                      </a:pPr>
                      <a:r>
                        <a:rPr lang="en-US" sz="1600" b="0" dirty="0">
                          <a:latin typeface="Arial" panose="020B0604020202020204" pitchFamily="34" charset="0"/>
                          <a:cs typeface="Arial" panose="020B0604020202020204" pitchFamily="34" charset="0"/>
                        </a:rPr>
                        <a:t>No communication test arranged</a:t>
                      </a:r>
                      <a:endParaRPr lang="en-US" altLang="en-US" sz="1600" b="0" dirty="0">
                        <a:latin typeface="Arial" panose="020B0604020202020204" pitchFamily="34" charset="0"/>
                        <a:ea typeface="Arial" panose="020B0604020202020204" pitchFamily="34" charset="0"/>
                        <a:cs typeface="Arial" panose="020B0604020202020204" pitchFamily="34" charset="0"/>
                      </a:endParaRPr>
                    </a:p>
                  </a:txBody>
                  <a:tcPr marL="0" marR="0" marT="0" marB="0">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E0E4E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a:sym typeface="+mn-ea"/>
              </a:rPr>
              <a:t>5. Backup SCSTAC (HONGKONG) </a:t>
            </a:r>
            <a:endParaRPr lang="en-US" altLang="zh-CN" sz="4000"/>
          </a:p>
        </p:txBody>
      </p:sp>
      <p:sp>
        <p:nvSpPr>
          <p:cNvPr id="10" name="標題 1"/>
          <p:cNvSpPr>
            <a:spLocks noGrp="1"/>
          </p:cNvSpPr>
          <p:nvPr>
            <p:ph type="ctrTitle"/>
          </p:nvPr>
        </p:nvSpPr>
        <p:spPr>
          <a:xfrm>
            <a:off x="429895" y="1139825"/>
            <a:ext cx="10147935" cy="911860"/>
          </a:xfrm>
        </p:spPr>
        <p:txBody>
          <a:bodyPr vert="horz" wrap="square" lIns="72726" tIns="36363" rIns="72726" bIns="36363" rtlCol="0" anchor="ctr">
            <a:normAutofit fontScale="90000"/>
          </a:bodyPr>
          <a:lstStyle/>
          <a:p>
            <a:pPr marL="457200" indent="-457200">
              <a:buFont typeface="Wingdings" panose="05000000000000000000" charset="0"/>
              <a:buChar char="l"/>
            </a:pPr>
            <a:r>
              <a:rPr lang="en-US" sz="3110" dirty="0">
                <a:latin typeface="Calibri" panose="020F0502020204030204" charset="0"/>
                <a:cs typeface="Calibri" panose="020F0502020204030204" charset="0"/>
              </a:rPr>
              <a:t>Face to face communications between SCSTAC and BSCSTAC, </a:t>
            </a:r>
            <a:r>
              <a:rPr lang="en-US" altLang="zh-CN" sz="3110" dirty="0">
                <a:solidFill>
                  <a:srgbClr val="333333"/>
                </a:solidFill>
                <a:effectLst/>
                <a:latin typeface="Calibri" panose="020F0502020204030204" charset="0"/>
                <a:ea typeface="黑体" panose="02010609060101010101" pitchFamily="49" charset="-122"/>
                <a:cs typeface="Calibri" panose="020F0502020204030204" charset="0"/>
                <a:sym typeface="+mn-ea"/>
              </a:rPr>
              <a:t>6-18 February 2023</a:t>
            </a:r>
            <a:endParaRPr lang="en-US" sz="3110" dirty="0">
              <a:latin typeface="Calibri" panose="020F0502020204030204" charset="0"/>
              <a:cs typeface="Calibri" panose="020F0502020204030204" charset="0"/>
            </a:endParaRPr>
          </a:p>
        </p:txBody>
      </p:sp>
      <p:pic>
        <p:nvPicPr>
          <p:cNvPr id="2" name="图片 1" descr="微信图片_20230220212242"/>
          <p:cNvPicPr>
            <a:picLocks noChangeAspect="1"/>
          </p:cNvPicPr>
          <p:nvPr/>
        </p:nvPicPr>
        <p:blipFill>
          <a:blip r:embed="rId2"/>
          <a:stretch>
            <a:fillRect/>
          </a:stretch>
        </p:blipFill>
        <p:spPr>
          <a:xfrm>
            <a:off x="3282950" y="1624330"/>
            <a:ext cx="3779534" cy="2520000"/>
          </a:xfrm>
          <a:prstGeom prst="rect">
            <a:avLst/>
          </a:prstGeom>
        </p:spPr>
      </p:pic>
      <p:pic>
        <p:nvPicPr>
          <p:cNvPr id="3" name="图片 2" descr="微信图片_20230220212344"/>
          <p:cNvPicPr>
            <a:picLocks noChangeAspect="1"/>
          </p:cNvPicPr>
          <p:nvPr/>
        </p:nvPicPr>
        <p:blipFill>
          <a:blip r:embed="rId3"/>
          <a:stretch>
            <a:fillRect/>
          </a:stretch>
        </p:blipFill>
        <p:spPr>
          <a:xfrm>
            <a:off x="3282950" y="4144645"/>
            <a:ext cx="3779534" cy="2520000"/>
          </a:xfrm>
          <a:prstGeom prst="rect">
            <a:avLst/>
          </a:prstGeom>
        </p:spPr>
      </p:pic>
      <p:pic>
        <p:nvPicPr>
          <p:cNvPr id="4" name="图片 3" descr="微信图片_20230220212353"/>
          <p:cNvPicPr>
            <a:picLocks noChangeAspect="1"/>
          </p:cNvPicPr>
          <p:nvPr/>
        </p:nvPicPr>
        <p:blipFill>
          <a:blip r:embed="rId4"/>
          <a:stretch>
            <a:fillRect/>
          </a:stretch>
        </p:blipFill>
        <p:spPr>
          <a:xfrm>
            <a:off x="7082790" y="4144645"/>
            <a:ext cx="4480000" cy="2520000"/>
          </a:xfrm>
          <a:prstGeom prst="rect">
            <a:avLst/>
          </a:prstGeom>
        </p:spPr>
      </p:pic>
      <p:pic>
        <p:nvPicPr>
          <p:cNvPr id="5" name="图片 4" descr="微信图片_20230220212359"/>
          <p:cNvPicPr>
            <a:picLocks noChangeAspect="1"/>
          </p:cNvPicPr>
          <p:nvPr/>
        </p:nvPicPr>
        <p:blipFill>
          <a:blip r:embed="rId5"/>
          <a:stretch>
            <a:fillRect/>
          </a:stretch>
        </p:blipFill>
        <p:spPr>
          <a:xfrm>
            <a:off x="7082790" y="1624330"/>
            <a:ext cx="4480000" cy="2520000"/>
          </a:xfrm>
          <a:prstGeom prst="rect">
            <a:avLst/>
          </a:prstGeom>
        </p:spPr>
      </p:pic>
      <p:sp>
        <p:nvSpPr>
          <p:cNvPr id="7" name="文本框 6"/>
          <p:cNvSpPr txBox="1"/>
          <p:nvPr/>
        </p:nvSpPr>
        <p:spPr>
          <a:xfrm>
            <a:off x="706120" y="2199640"/>
            <a:ext cx="2551430" cy="3969385"/>
          </a:xfrm>
          <a:prstGeom prst="rect">
            <a:avLst/>
          </a:prstGeom>
          <a:noFill/>
        </p:spPr>
        <p:txBody>
          <a:bodyPr wrap="square" rtlCol="0">
            <a:spAutoFit/>
          </a:bodyPr>
          <a:lstStyle/>
          <a:p>
            <a:pPr>
              <a:lnSpc>
                <a:spcPct val="140000"/>
              </a:lnSpc>
            </a:pPr>
            <a:r>
              <a:rPr lang="en-US" altLang="zh-CN" sz="2000" b="1"/>
              <a:t>Topics:</a:t>
            </a:r>
          </a:p>
          <a:p>
            <a:pPr>
              <a:lnSpc>
                <a:spcPct val="140000"/>
              </a:lnSpc>
            </a:pPr>
            <a:r>
              <a:rPr lang="en-US" altLang="zh-CN" sz="2000"/>
              <a:t>Trial operation</a:t>
            </a:r>
          </a:p>
          <a:p>
            <a:pPr>
              <a:lnSpc>
                <a:spcPct val="140000"/>
              </a:lnSpc>
            </a:pPr>
            <a:r>
              <a:rPr lang="en-US" altLang="zh-CN" sz="2000"/>
              <a:t>Warning work flow</a:t>
            </a:r>
          </a:p>
          <a:p>
            <a:pPr>
              <a:lnSpc>
                <a:spcPct val="140000"/>
              </a:lnSpc>
            </a:pPr>
            <a:r>
              <a:rPr lang="en-US" altLang="zh-CN" sz="2000"/>
              <a:t>Earthquake detection</a:t>
            </a:r>
          </a:p>
          <a:p>
            <a:pPr>
              <a:lnSpc>
                <a:spcPct val="140000"/>
              </a:lnSpc>
            </a:pPr>
            <a:r>
              <a:rPr lang="en-US" altLang="zh-CN" sz="2000"/>
              <a:t>Tsunami modelling</a:t>
            </a:r>
          </a:p>
          <a:p>
            <a:pPr>
              <a:lnSpc>
                <a:spcPct val="140000"/>
              </a:lnSpc>
            </a:pPr>
            <a:r>
              <a:rPr lang="en-US" altLang="zh-CN" sz="2000"/>
              <a:t>Product making</a:t>
            </a:r>
          </a:p>
          <a:p>
            <a:pPr>
              <a:lnSpc>
                <a:spcPct val="140000"/>
              </a:lnSpc>
            </a:pPr>
            <a:r>
              <a:rPr lang="en-US" altLang="zh-CN" sz="2000"/>
              <a:t>Experience and skills</a:t>
            </a:r>
          </a:p>
          <a:p>
            <a:pPr>
              <a:lnSpc>
                <a:spcPct val="140000"/>
              </a:lnSpc>
            </a:pPr>
            <a:r>
              <a:rPr lang="en-US" altLang="zh-CN" sz="2000"/>
              <a:t>Threat criterias</a:t>
            </a:r>
          </a:p>
          <a:p>
            <a:pPr>
              <a:lnSpc>
                <a:spcPct val="140000"/>
              </a:lnSpc>
            </a:pPr>
            <a:r>
              <a:rPr lang="en-US" altLang="zh-CN" sz="2000"/>
              <a:t>Supervision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26415" y="466725"/>
            <a:ext cx="3153410" cy="706755"/>
          </a:xfrm>
          <a:prstGeom prst="rect">
            <a:avLst/>
          </a:prstGeom>
          <a:noFill/>
        </p:spPr>
        <p:txBody>
          <a:bodyPr wrap="square" rtlCol="0">
            <a:spAutoFit/>
          </a:bodyPr>
          <a:lstStyle/>
          <a:p>
            <a:r>
              <a:rPr lang="en-US" altLang="zh-CN" sz="4000"/>
              <a:t>OUTLINE</a:t>
            </a:r>
          </a:p>
        </p:txBody>
      </p:sp>
      <p:sp>
        <p:nvSpPr>
          <p:cNvPr id="8" name="文本框 7"/>
          <p:cNvSpPr txBox="1"/>
          <p:nvPr/>
        </p:nvSpPr>
        <p:spPr>
          <a:xfrm>
            <a:off x="526415" y="1333500"/>
            <a:ext cx="10216515" cy="4076700"/>
          </a:xfrm>
          <a:prstGeom prst="rect">
            <a:avLst/>
          </a:prstGeom>
          <a:noFill/>
        </p:spPr>
        <p:txBody>
          <a:bodyPr wrap="square" rtlCol="0">
            <a:spAutoFit/>
          </a:bodyPr>
          <a:lstStyle/>
          <a:p>
            <a:pPr>
              <a:lnSpc>
                <a:spcPct val="120000"/>
              </a:lnSpc>
            </a:pPr>
            <a:r>
              <a:rPr lang="en-US" altLang="zh-CN" sz="3600"/>
              <a:t>1. </a:t>
            </a:r>
            <a:r>
              <a:rPr lang="en-US" altLang="zh-HK" sz="3600" kern="0" dirty="0">
                <a:sym typeface="+mn-ea"/>
              </a:rPr>
              <a:t>Tenth Meeting of ICG/PTWS WG-SCS (online)</a:t>
            </a:r>
            <a:endParaRPr lang="en-US" altLang="zh-CN" sz="3600"/>
          </a:p>
          <a:p>
            <a:pPr>
              <a:lnSpc>
                <a:spcPct val="120000"/>
              </a:lnSpc>
            </a:pPr>
            <a:r>
              <a:rPr lang="en-US" altLang="zh-CN" sz="3600"/>
              <a:t>2. SCSTAC Operation</a:t>
            </a:r>
          </a:p>
          <a:p>
            <a:pPr>
              <a:lnSpc>
                <a:spcPct val="120000"/>
              </a:lnSpc>
            </a:pPr>
            <a:r>
              <a:rPr lang="en-US" altLang="zh-CN" sz="3600"/>
              <a:t>3. SCSTAC Capacity Building</a:t>
            </a:r>
          </a:p>
          <a:p>
            <a:pPr>
              <a:lnSpc>
                <a:spcPct val="120000"/>
              </a:lnSpc>
            </a:pPr>
            <a:r>
              <a:rPr lang="en-US" altLang="zh-CN" sz="3600"/>
              <a:t>4. SCSTAC Product Manual (</a:t>
            </a:r>
            <a:r>
              <a:rPr lang="en-US" altLang="zh-CN" sz="3600">
                <a:sym typeface="+mn-ea"/>
              </a:rPr>
              <a:t>TS-149</a:t>
            </a:r>
            <a:r>
              <a:rPr lang="en-US" altLang="zh-CN" sz="3600"/>
              <a:t>) Revision</a:t>
            </a:r>
          </a:p>
          <a:p>
            <a:pPr>
              <a:lnSpc>
                <a:spcPct val="120000"/>
              </a:lnSpc>
            </a:pPr>
            <a:r>
              <a:rPr lang="en-US" altLang="zh-CN" sz="3600"/>
              <a:t>5. </a:t>
            </a:r>
            <a:r>
              <a:rPr lang="en-US" altLang="zh-CN" sz="3600">
                <a:sym typeface="+mn-ea"/>
              </a:rPr>
              <a:t>Backup SCSTAC (HONGKONG) </a:t>
            </a:r>
            <a:endParaRPr lang="en-US" altLang="zh-CN" sz="3600"/>
          </a:p>
          <a:p>
            <a:pPr>
              <a:lnSpc>
                <a:spcPct val="120000"/>
              </a:lnSpc>
            </a:pPr>
            <a:r>
              <a:rPr lang="en-US" altLang="zh-CN" sz="3600"/>
              <a:t>6. Regional Training and Workshop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dirty="0">
                <a:sym typeface="+mn-ea"/>
              </a:rPr>
              <a:t>5. Backup SCSTAC (HONGKONG) - Operation </a:t>
            </a:r>
            <a:endParaRPr lang="en-US" altLang="zh-CN" sz="4000" dirty="0"/>
          </a:p>
        </p:txBody>
      </p:sp>
      <p:sp>
        <p:nvSpPr>
          <p:cNvPr id="2" name="文字方塊 1">
            <a:extLst>
              <a:ext uri="{FF2B5EF4-FFF2-40B4-BE49-F238E27FC236}">
                <a16:creationId xmlns:a16="http://schemas.microsoft.com/office/drawing/2014/main" id="{91F90613-2695-76AC-21B7-F9FA8BEA97BA}"/>
              </a:ext>
            </a:extLst>
          </p:cNvPr>
          <p:cNvSpPr txBox="1"/>
          <p:nvPr/>
        </p:nvSpPr>
        <p:spPr>
          <a:xfrm>
            <a:off x="382905" y="1355075"/>
            <a:ext cx="11173789" cy="5262979"/>
          </a:xfrm>
          <a:prstGeom prst="rect">
            <a:avLst/>
          </a:prstGeom>
          <a:noFill/>
        </p:spPr>
        <p:txBody>
          <a:bodyPr wrap="square" rtlCol="0">
            <a:spAutoFit/>
          </a:bodyPr>
          <a:lstStyle/>
          <a:p>
            <a:pPr marL="285750" indent="-285750">
              <a:buFont typeface="Arial" panose="020B0604020202020204" pitchFamily="34" charset="0"/>
              <a:buChar char="•"/>
            </a:pPr>
            <a:r>
              <a:rPr lang="en-US" altLang="zh-HK" sz="2800" dirty="0"/>
              <a:t>On 1 March 2023, National Environmental Forecasting Center of China issued letter of approval to the Hong Kong Observatory on official operation of Backup SCSTAC (Hong Kong) commencing March 2023</a:t>
            </a:r>
          </a:p>
          <a:p>
            <a:endParaRPr lang="en-US" altLang="zh-HK" sz="2800" dirty="0"/>
          </a:p>
          <a:p>
            <a:pPr marL="285750" indent="-285750">
              <a:buFont typeface="Arial" panose="020B0604020202020204" pitchFamily="34" charset="0"/>
              <a:buChar char="•"/>
            </a:pPr>
            <a:r>
              <a:rPr lang="en-US" altLang="zh-HK" sz="2800" dirty="0"/>
              <a:t>The Backup SCSTAC (Hong Kong) will be launched for official operation on 29 March 2023 (an opening ceremony will be held on that day)</a:t>
            </a:r>
          </a:p>
          <a:p>
            <a:endParaRPr lang="en-US" altLang="zh-HK" sz="2800" dirty="0"/>
          </a:p>
          <a:p>
            <a:pPr marL="285750" indent="-285750">
              <a:buFont typeface="Arial" panose="020B0604020202020204" pitchFamily="34" charset="0"/>
              <a:buChar char="•"/>
            </a:pPr>
            <a:r>
              <a:rPr lang="en-US" altLang="zh-HK" sz="2800" dirty="0"/>
              <a:t>Backup SCSTAC will conduct a communication test for the registered SCSTAC Focal Points in April (tentatively on 11 April)</a:t>
            </a:r>
          </a:p>
          <a:p>
            <a:endParaRPr lang="en-US" altLang="zh-HK" sz="2800" dirty="0"/>
          </a:p>
          <a:p>
            <a:pPr marL="285750" indent="-285750">
              <a:buFont typeface="Arial" panose="020B0604020202020204" pitchFamily="34" charset="0"/>
              <a:buChar char="•"/>
            </a:pPr>
            <a:r>
              <a:rPr lang="en-US" altLang="zh-HK" sz="2800" dirty="0"/>
              <a:t>IOC has been asked to issue a Circular Letter on the official operation of Backup SCSTAC (Hong Kong) and the communication test</a:t>
            </a:r>
          </a:p>
        </p:txBody>
      </p:sp>
    </p:spTree>
    <p:extLst>
      <p:ext uri="{BB962C8B-B14F-4D97-AF65-F5344CB8AC3E}">
        <p14:creationId xmlns:p14="http://schemas.microsoft.com/office/powerpoint/2010/main" val="341834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pPr>
              <a:lnSpc>
                <a:spcPct val="100000"/>
              </a:lnSpc>
            </a:pPr>
            <a:r>
              <a:rPr lang="en-US" altLang="zh-CN" sz="4000">
                <a:sym typeface="+mn-ea"/>
              </a:rPr>
              <a:t>6. Regional Training and Workshop</a:t>
            </a:r>
            <a:endParaRPr lang="en-US" altLang="zh-CN" sz="4000"/>
          </a:p>
        </p:txBody>
      </p:sp>
      <p:sp>
        <p:nvSpPr>
          <p:cNvPr id="7" name="文本框 6"/>
          <p:cNvSpPr txBox="1"/>
          <p:nvPr/>
        </p:nvSpPr>
        <p:spPr>
          <a:xfrm>
            <a:off x="541203" y="1141453"/>
            <a:ext cx="10759857" cy="706755"/>
          </a:xfrm>
          <a:prstGeom prst="rect">
            <a:avLst/>
          </a:prstGeom>
          <a:noFill/>
        </p:spPr>
        <p:txBody>
          <a:bodyPr wrap="square">
            <a:spAutoFit/>
          </a:bodyPr>
          <a:lstStyle/>
          <a:p>
            <a:pPr algn="ctr">
              <a:spcAft>
                <a:spcPts val="1200"/>
              </a:spcAft>
              <a:buClrTx/>
              <a:buSzTx/>
              <a:buFontTx/>
            </a:pPr>
            <a:r>
              <a:rPr lang="en-US" altLang="zh-CN" sz="2000" b="1" dirty="0">
                <a:effectLst/>
                <a:ea typeface="Calibri" panose="020F0502020204030204" charset="0"/>
                <a:cs typeface="+mn-lt"/>
              </a:rPr>
              <a:t>Training for seismic and tsunami warning operators on strengthening standard operating procedures for seismic data and tsunami warning in the South China Sea region, 9-10 December 2021, Online</a:t>
            </a:r>
          </a:p>
        </p:txBody>
      </p:sp>
      <p:pic>
        <p:nvPicPr>
          <p:cNvPr id="10" name="图片 9"/>
          <p:cNvPicPr>
            <a:picLocks noChangeAspect="1"/>
          </p:cNvPicPr>
          <p:nvPr/>
        </p:nvPicPr>
        <p:blipFill>
          <a:blip r:embed="rId2"/>
          <a:stretch>
            <a:fillRect/>
          </a:stretch>
        </p:blipFill>
        <p:spPr>
          <a:xfrm>
            <a:off x="2165350" y="1848485"/>
            <a:ext cx="7440295" cy="4498340"/>
          </a:xfrm>
          <a:prstGeom prst="rect">
            <a:avLst/>
          </a:prstGeom>
        </p:spPr>
      </p:pic>
      <p:sp>
        <p:nvSpPr>
          <p:cNvPr id="2" name="文本框 1"/>
          <p:cNvSpPr txBox="1"/>
          <p:nvPr/>
        </p:nvSpPr>
        <p:spPr>
          <a:xfrm>
            <a:off x="541020" y="6419215"/>
            <a:ext cx="10607040" cy="368300"/>
          </a:xfrm>
          <a:prstGeom prst="rect">
            <a:avLst/>
          </a:prstGeom>
          <a:noFill/>
        </p:spPr>
        <p:txBody>
          <a:bodyPr wrap="square" rtlCol="0" anchor="t">
            <a:spAutoFit/>
          </a:bodyPr>
          <a:lstStyle/>
          <a:p>
            <a:pPr algn="ctr"/>
            <a:r>
              <a:rPr lang="zh-CN" altLang="en-US"/>
              <a:t>http://www.nmefc.cn/newsDetail?infoId=165c9a06-03fd-11ed-a620-df73c9babc45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pPr>
              <a:lnSpc>
                <a:spcPct val="100000"/>
              </a:lnSpc>
            </a:pPr>
            <a:r>
              <a:rPr lang="en-US" altLang="zh-CN" sz="4000">
                <a:sym typeface="+mn-ea"/>
              </a:rPr>
              <a:t>6. Regional Training and Workshop</a:t>
            </a:r>
            <a:endParaRPr lang="en-US" altLang="zh-CN" sz="4000"/>
          </a:p>
        </p:txBody>
      </p:sp>
      <p:sp>
        <p:nvSpPr>
          <p:cNvPr id="2" name="文本框 1"/>
          <p:cNvSpPr txBox="1"/>
          <p:nvPr/>
        </p:nvSpPr>
        <p:spPr>
          <a:xfrm>
            <a:off x="511810" y="1131570"/>
            <a:ext cx="11340465" cy="398780"/>
          </a:xfrm>
          <a:prstGeom prst="rect">
            <a:avLst/>
          </a:prstGeom>
          <a:noFill/>
        </p:spPr>
        <p:txBody>
          <a:bodyPr wrap="square" rtlCol="0" anchor="t">
            <a:spAutoFit/>
          </a:bodyPr>
          <a:lstStyle/>
          <a:p>
            <a:r>
              <a:rPr lang="en-US" altLang="zh-CN" sz="2000" b="1" dirty="0">
                <a:sym typeface="+mn-ea"/>
              </a:rPr>
              <a:t>First NMEFC-BMKG Workshop on Non-seismic Tsunamis and Complex Tsunamis, 14 July 2022, [Online]</a:t>
            </a:r>
          </a:p>
        </p:txBody>
      </p:sp>
      <p:pic>
        <p:nvPicPr>
          <p:cNvPr id="9" name="图片 8"/>
          <p:cNvPicPr>
            <a:picLocks noChangeAspect="1"/>
          </p:cNvPicPr>
          <p:nvPr/>
        </p:nvPicPr>
        <p:blipFill>
          <a:blip r:embed="rId2"/>
          <a:stretch>
            <a:fillRect/>
          </a:stretch>
        </p:blipFill>
        <p:spPr>
          <a:xfrm>
            <a:off x="2148205" y="1625600"/>
            <a:ext cx="7895590" cy="4766310"/>
          </a:xfrm>
          <a:prstGeom prst="rect">
            <a:avLst/>
          </a:prstGeom>
        </p:spPr>
      </p:pic>
      <p:sp>
        <p:nvSpPr>
          <p:cNvPr id="8" name="文本框 7"/>
          <p:cNvSpPr txBox="1"/>
          <p:nvPr/>
        </p:nvSpPr>
        <p:spPr>
          <a:xfrm>
            <a:off x="1901825" y="6440805"/>
            <a:ext cx="8459470" cy="368300"/>
          </a:xfrm>
          <a:prstGeom prst="rect">
            <a:avLst/>
          </a:prstGeom>
          <a:noFill/>
        </p:spPr>
        <p:txBody>
          <a:bodyPr wrap="square" rtlCol="0">
            <a:spAutoFit/>
          </a:bodyPr>
          <a:lstStyle>
            <a:defPPr>
              <a:defRPr lang="zh-CN"/>
            </a:defPPr>
            <a:lvl1pPr>
              <a:defRPr sz="1200"/>
            </a:lvl1pPr>
          </a:lstStyle>
          <a:p>
            <a:pPr algn="ctr"/>
            <a:r>
              <a:rPr lang="en-US" altLang="zh-CN" sz="1800" dirty="0"/>
              <a:t>http://www.nmefc.cn/newsDetail?infoId=10d9a07acf6d49328e506dd5922e98b0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pPr>
              <a:lnSpc>
                <a:spcPct val="100000"/>
              </a:lnSpc>
            </a:pPr>
            <a:r>
              <a:rPr lang="en-US" altLang="zh-CN" sz="4000">
                <a:sym typeface="+mn-ea"/>
              </a:rPr>
              <a:t>6. Regional Training and Workshop</a:t>
            </a:r>
            <a:endParaRPr lang="en-US" altLang="zh-CN" sz="4000"/>
          </a:p>
        </p:txBody>
      </p:sp>
      <p:sp>
        <p:nvSpPr>
          <p:cNvPr id="5" name="文本框 4"/>
          <p:cNvSpPr txBox="1"/>
          <p:nvPr/>
        </p:nvSpPr>
        <p:spPr>
          <a:xfrm>
            <a:off x="478155" y="1116965"/>
            <a:ext cx="11176000" cy="706755"/>
          </a:xfrm>
          <a:prstGeom prst="rect">
            <a:avLst/>
          </a:prstGeom>
          <a:noFill/>
        </p:spPr>
        <p:txBody>
          <a:bodyPr wrap="square">
            <a:spAutoFit/>
          </a:bodyPr>
          <a:lstStyle>
            <a:defPPr>
              <a:defRPr lang="zh-CN"/>
            </a:defPPr>
            <a:lvl1pPr algn="ctr">
              <a:spcAft>
                <a:spcPts val="1200"/>
              </a:spcAft>
              <a:defRPr sz="1600" b="1">
                <a:effectLst/>
                <a:latin typeface="Arial" panose="020B0604020202020204" pitchFamily="34" charset="0"/>
                <a:ea typeface="Calibri" panose="020F0502020204030204" charset="0"/>
                <a:cs typeface="Times New Roman" panose="02020603050405020304" pitchFamily="18" charset="0"/>
              </a:defRPr>
            </a:lvl1pPr>
          </a:lstStyle>
          <a:p>
            <a:r>
              <a:rPr lang="en-US" altLang="zh-CN" sz="2000" dirty="0">
                <a:latin typeface="+mn-lt"/>
                <a:cs typeface="+mn-lt"/>
              </a:rPr>
              <a:t>2022 International Symposium on Applied Technologies for Earthquake and Tsunami Monitoring, Early Warning and Disaster Mitigation in the South China Sea Region, 20th December 2022, Online</a:t>
            </a:r>
          </a:p>
        </p:txBody>
      </p:sp>
      <p:pic>
        <p:nvPicPr>
          <p:cNvPr id="3"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b="6045"/>
          <a:stretch>
            <a:fillRect/>
          </a:stretch>
        </p:blipFill>
        <p:spPr>
          <a:xfrm>
            <a:off x="2453005" y="1823720"/>
            <a:ext cx="7042785" cy="4411345"/>
          </a:xfrm>
          <a:prstGeom prst="rect">
            <a:avLst/>
          </a:prstGeom>
          <a:noFill/>
          <a:ln>
            <a:noFill/>
          </a:ln>
        </p:spPr>
      </p:pic>
      <p:sp>
        <p:nvSpPr>
          <p:cNvPr id="4" name="文本框 3"/>
          <p:cNvSpPr txBox="1"/>
          <p:nvPr/>
        </p:nvSpPr>
        <p:spPr>
          <a:xfrm>
            <a:off x="2004060" y="6296660"/>
            <a:ext cx="8013065" cy="368300"/>
          </a:xfrm>
          <a:prstGeom prst="rect">
            <a:avLst/>
          </a:prstGeom>
          <a:noFill/>
        </p:spPr>
        <p:txBody>
          <a:bodyPr wrap="square" rtlCol="0">
            <a:spAutoFit/>
          </a:bodyPr>
          <a:lstStyle>
            <a:defPPr>
              <a:defRPr lang="zh-CN"/>
            </a:defPPr>
            <a:lvl1pPr>
              <a:defRPr sz="1200"/>
            </a:lvl1pPr>
          </a:lstStyle>
          <a:p>
            <a:pPr algn="ctr"/>
            <a:r>
              <a:rPr lang="en-US" altLang="zh-CN" sz="1800" dirty="0"/>
              <a:t>http://www.nmefc.cn/newsDetail?infoId=bd8d534d6716423183fa9fcc4403cd0c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bwMode="auto">
          <a:xfrm>
            <a:off x="-7348" y="2272391"/>
            <a:ext cx="12192000" cy="749935"/>
          </a:xfrm>
          <a:prstGeom prst="rect">
            <a:avLst/>
          </a:prstGeom>
          <a:noFill/>
          <a:ln>
            <a:no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07000"/>
              </a:lnSpc>
              <a:spcAft>
                <a:spcPts val="800"/>
              </a:spcAft>
            </a:pPr>
            <a:r>
              <a:rPr lang="en-US" altLang="zh-CN" sz="4000" b="1" i="1" kern="100" dirty="0">
                <a:solidFill>
                  <a:srgbClr val="FF0000"/>
                </a:solidFill>
                <a:effectLst/>
                <a:latin typeface="Arial" panose="020B0604020202020204" pitchFamily="34" charset="0"/>
                <a:ea typeface="MS Mincho" panose="02020609040205080304" pitchFamily="49" charset="-128"/>
                <a:cs typeface="Times New Roman" panose="02020603050405020304" pitchFamily="18" charset="0"/>
              </a:rPr>
              <a:t>Thank you!</a:t>
            </a:r>
            <a:endParaRPr lang="en-US" altLang="zh-CN" sz="4000" b="1" i="1" kern="100" dirty="0">
              <a:solidFill>
                <a:srgbClr val="FF0000"/>
              </a:solidFill>
              <a:effectLst/>
              <a:latin typeface="Arial" panose="020B0604020202020204" pitchFamily="34" charset="0"/>
              <a:ea typeface="MS Mincho" panose="02020609040205080304" pitchFamily="49" charset="-128"/>
              <a:cs typeface="Times New Roman" panose="02020603050405020304" pitchFamily="18" charset="0"/>
              <a:sym typeface="+mn-ea"/>
            </a:endParaRPr>
          </a:p>
        </p:txBody>
      </p:sp>
      <p:sp>
        <p:nvSpPr>
          <p:cNvPr id="9" name="文本框 8"/>
          <p:cNvSpPr txBox="1"/>
          <p:nvPr/>
        </p:nvSpPr>
        <p:spPr bwMode="auto">
          <a:xfrm>
            <a:off x="-7620" y="0"/>
            <a:ext cx="12200890" cy="625475"/>
          </a:xfrm>
          <a:prstGeom prst="rect">
            <a:avLst/>
          </a:prstGeom>
          <a:noFill/>
          <a:ln>
            <a:noFill/>
          </a:ln>
          <a:effec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07000"/>
              </a:lnSpc>
              <a:spcAft>
                <a:spcPts val="800"/>
              </a:spcAft>
            </a:pPr>
            <a:r>
              <a:rPr lang="en-US" altLang="zh-CN" sz="1600" b="1" kern="100" dirty="0">
                <a:ea typeface="MS Mincho" panose="02020609040205080304" pitchFamily="49" charset="-128"/>
              </a:rPr>
              <a:t>The Intergovernmental Coordination Group for the Pacific Tsunami Warning and Mitigation System Steering Committee (ICG/PTWS SC) Meeting</a:t>
            </a:r>
            <a:r>
              <a:rPr lang="en-US" altLang="zh-CN" sz="1600" b="1" kern="100" dirty="0">
                <a:effectLst/>
                <a:latin typeface="Arial" panose="020B0604020202020204" pitchFamily="34" charset="0"/>
                <a:ea typeface="MS Mincho" panose="02020609040205080304" pitchFamily="49" charset="-128"/>
              </a:rPr>
              <a:t>, 6 - 9 March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1322070"/>
          </a:xfrm>
          <a:prstGeom prst="rect">
            <a:avLst/>
          </a:prstGeom>
          <a:noFill/>
        </p:spPr>
        <p:txBody>
          <a:bodyPr wrap="square" rtlCol="0">
            <a:spAutoFit/>
          </a:bodyPr>
          <a:lstStyle/>
          <a:p>
            <a:r>
              <a:rPr lang="en-US" altLang="zh-CN" sz="4000"/>
              <a:t>1. </a:t>
            </a:r>
            <a:r>
              <a:rPr lang="en-US" altLang="zh-HK" sz="4000" kern="0" dirty="0">
                <a:sym typeface="+mn-ea"/>
              </a:rPr>
              <a:t>Tenth Session of ICG/PTWS WG-SCS (online)</a:t>
            </a:r>
            <a:endParaRPr lang="en-US" altLang="zh-CN" sz="4000"/>
          </a:p>
          <a:p>
            <a:endParaRPr lang="en-US" altLang="zh-CN" sz="4000"/>
          </a:p>
        </p:txBody>
      </p:sp>
      <p:sp>
        <p:nvSpPr>
          <p:cNvPr id="2" name="文字方塊 5"/>
          <p:cNvSpPr txBox="1"/>
          <p:nvPr/>
        </p:nvSpPr>
        <p:spPr>
          <a:xfrm>
            <a:off x="1009650" y="4984115"/>
            <a:ext cx="6450965" cy="1377315"/>
          </a:xfrm>
          <a:prstGeom prst="rect">
            <a:avLst/>
          </a:prstGeom>
          <a:noFill/>
        </p:spPr>
        <p:txBody>
          <a:bodyPr wrap="square" rtlCol="0">
            <a:noAutofit/>
          </a:bodyPr>
          <a:lstStyle/>
          <a:p>
            <a:pPr marL="342900" indent="-342900">
              <a:buFont typeface="Wingdings" panose="05000000000000000000" charset="0"/>
              <a:buChar char="p"/>
            </a:pPr>
            <a:r>
              <a:rPr lang="en-US" altLang="zh-HK" sz="2400" dirty="0"/>
              <a:t>Held on </a:t>
            </a:r>
            <a:r>
              <a:rPr lang="en-US" altLang="zh-HK" sz="2400" dirty="0">
                <a:solidFill>
                  <a:srgbClr val="00B050"/>
                </a:solidFill>
              </a:rPr>
              <a:t>28 &amp; 30 September 2021</a:t>
            </a:r>
          </a:p>
          <a:p>
            <a:pPr marL="342900" indent="-342900">
              <a:buFont typeface="Wingdings" panose="05000000000000000000" charset="0"/>
              <a:buChar char="n"/>
            </a:pPr>
            <a:r>
              <a:rPr lang="en-US" altLang="zh-HK" sz="2400" dirty="0"/>
              <a:t>Attended by Brunei Darussalam, China, Indonesia, Malaysia, the Philippines, </a:t>
            </a:r>
          </a:p>
          <a:p>
            <a:pPr indent="0">
              <a:buFont typeface="Wingdings" panose="05000000000000000000" charset="0"/>
              <a:buNone/>
            </a:pPr>
            <a:r>
              <a:rPr lang="en-US" altLang="zh-HK" sz="2400" dirty="0"/>
              <a:t>     Singapore, Thailand, Vietnam, NWPTAC</a:t>
            </a:r>
          </a:p>
          <a:p>
            <a:endParaRPr lang="zh-HK" altLang="en-US" sz="2400" dirty="0"/>
          </a:p>
        </p:txBody>
      </p:sp>
      <p:pic>
        <p:nvPicPr>
          <p:cNvPr id="3" name="圖片 2"/>
          <p:cNvPicPr>
            <a:picLocks noChangeAspect="1"/>
          </p:cNvPicPr>
          <p:nvPr>
            <p:custDataLst>
              <p:tags r:id="rId1"/>
            </p:custDataLst>
          </p:nvPr>
        </p:nvPicPr>
        <p:blipFill>
          <a:blip r:embed="rId4"/>
          <a:stretch>
            <a:fillRect/>
          </a:stretch>
        </p:blipFill>
        <p:spPr>
          <a:xfrm>
            <a:off x="1009650" y="1327785"/>
            <a:ext cx="9398635" cy="3656330"/>
          </a:xfrm>
          <a:prstGeom prst="rect">
            <a:avLst/>
          </a:prstGeom>
        </p:spPr>
      </p:pic>
      <p:pic>
        <p:nvPicPr>
          <p:cNvPr id="4" name="图片 3"/>
          <p:cNvPicPr>
            <a:picLocks noChangeAspect="1"/>
          </p:cNvPicPr>
          <p:nvPr>
            <p:custDataLst>
              <p:tags r:id="rId2"/>
            </p:custDataLst>
          </p:nvPr>
        </p:nvPicPr>
        <p:blipFill>
          <a:blip r:embed="rId5"/>
          <a:stretch>
            <a:fillRect/>
          </a:stretch>
        </p:blipFill>
        <p:spPr>
          <a:xfrm>
            <a:off x="6602730" y="4136390"/>
            <a:ext cx="3805555" cy="2225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1322070"/>
          </a:xfrm>
          <a:prstGeom prst="rect">
            <a:avLst/>
          </a:prstGeom>
          <a:noFill/>
        </p:spPr>
        <p:txBody>
          <a:bodyPr wrap="square" rtlCol="0">
            <a:spAutoFit/>
          </a:bodyPr>
          <a:lstStyle/>
          <a:p>
            <a:r>
              <a:rPr lang="en-US" altLang="zh-CN" sz="4000"/>
              <a:t>1. </a:t>
            </a:r>
            <a:r>
              <a:rPr lang="en-US" altLang="zh-HK" sz="4000" kern="0" dirty="0">
                <a:sym typeface="+mn-ea"/>
              </a:rPr>
              <a:t>Tenth Session of ICG/PTWS WG-SCS (online)</a:t>
            </a:r>
            <a:endParaRPr lang="en-US" altLang="zh-CN" sz="4000"/>
          </a:p>
          <a:p>
            <a:endParaRPr lang="en-US" altLang="zh-CN" sz="4000"/>
          </a:p>
        </p:txBody>
      </p:sp>
      <p:sp>
        <p:nvSpPr>
          <p:cNvPr id="2" name="文本框 1"/>
          <p:cNvSpPr txBox="1"/>
          <p:nvPr/>
        </p:nvSpPr>
        <p:spPr>
          <a:xfrm>
            <a:off x="715010" y="1443990"/>
            <a:ext cx="10761345" cy="4154170"/>
          </a:xfrm>
          <a:prstGeom prst="rect">
            <a:avLst/>
          </a:prstGeom>
          <a:noFill/>
        </p:spPr>
        <p:txBody>
          <a:bodyPr wrap="square" rtlCol="0" anchor="t">
            <a:spAutoFit/>
          </a:bodyPr>
          <a:lstStyle/>
          <a:p>
            <a:r>
              <a:rPr lang="zh-CN" altLang="en-US" sz="2400" b="1"/>
              <a:t>Noting</a:t>
            </a:r>
            <a:r>
              <a:rPr lang="zh-CN" altLang="en-US" sz="2400"/>
              <a:t> that the purpose of Task Team on the Establishment of a South China Sea Tsunami Advisory Center (TT-SCSTAC) has been largely completed, and the demand to further strengthen capacity development and Services in the South China Sea region,</a:t>
            </a:r>
          </a:p>
          <a:p>
            <a:endParaRPr lang="zh-CN" altLang="en-US" sz="2400"/>
          </a:p>
          <a:p>
            <a:r>
              <a:rPr lang="zh-CN" altLang="en-US" sz="2400" b="1"/>
              <a:t>Recommends</a:t>
            </a:r>
            <a:r>
              <a:rPr lang="zh-CN" altLang="en-US" sz="2400"/>
              <a:t> dissolving the Task Team on Establishment of a South China Sea Tsunami Advisory Center of the Regional Working Group on Tsunami Warning and Mitigation in the South China Sea;</a:t>
            </a:r>
          </a:p>
          <a:p>
            <a:endParaRPr lang="zh-CN" altLang="en-US" sz="2400"/>
          </a:p>
          <a:p>
            <a:r>
              <a:rPr lang="zh-CN" altLang="en-US" sz="2400" b="1"/>
              <a:t>Further recommends</a:t>
            </a:r>
            <a:r>
              <a:rPr lang="zh-CN" altLang="en-US" sz="2400"/>
              <a:t> the establishment of a Task Team on Capacity Development and Services</a:t>
            </a:r>
            <a:r>
              <a:rPr lang="en-US" altLang="zh-CN" sz="24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60095" y="311785"/>
            <a:ext cx="10452735" cy="5092065"/>
          </a:xfrm>
        </p:spPr>
        <p:txBody>
          <a:bodyPr>
            <a:noAutofit/>
          </a:bodyPr>
          <a:lstStyle/>
          <a:p>
            <a:pPr marL="0" indent="0" algn="ctr">
              <a:lnSpc>
                <a:spcPct val="100000"/>
              </a:lnSpc>
              <a:spcAft>
                <a:spcPts val="1200"/>
              </a:spcAft>
              <a:buNone/>
            </a:pPr>
            <a:r>
              <a:rPr lang="en-US" sz="1800" b="1" u="sng" kern="100" dirty="0">
                <a:solidFill>
                  <a:srgbClr val="000000"/>
                </a:solidFill>
                <a:latin typeface="Arial" panose="020B0604020202020204" pitchFamily="34" charset="0"/>
                <a:ea typeface="宋体" panose="02010600030101010101" pitchFamily="2" charset="-122"/>
                <a:cs typeface="Arial" panose="020B0604020202020204" pitchFamily="34" charset="0"/>
              </a:rPr>
              <a:t>Terms of Reference</a:t>
            </a:r>
            <a:endParaRPr lang="en-GB" sz="1800" kern="100" dirty="0">
              <a:latin typeface="Calibri" panose="020F0502020204030204" charset="0"/>
              <a:ea typeface="宋体" panose="02010600030101010101" pitchFamily="2" charset="-122"/>
              <a:cs typeface="Arial" panose="020B0604020202020204" pitchFamily="34" charset="0"/>
            </a:endParaRPr>
          </a:p>
          <a:p>
            <a:pPr marL="0" indent="0" algn="ctr">
              <a:lnSpc>
                <a:spcPct val="100000"/>
              </a:lnSpc>
              <a:spcAft>
                <a:spcPts val="1200"/>
              </a:spcAft>
              <a:buNone/>
            </a:pPr>
            <a:r>
              <a:rPr lang="en-GB" sz="1800" b="1" dirty="0">
                <a:solidFill>
                  <a:srgbClr val="000000"/>
                </a:solidFill>
                <a:latin typeface="Arial" panose="020B0604020202020204" pitchFamily="34" charset="0"/>
                <a:ea typeface="Times New Roman" panose="02020603050405020304" pitchFamily="18" charset="0"/>
              </a:rPr>
              <a:t>Regional Working Group on Tsunami Warning and Mitigation in the South China Sea Region Task Team on Capacity Development and Services</a:t>
            </a:r>
            <a:endParaRPr lang="en-GB" sz="1800" dirty="0">
              <a:solidFill>
                <a:srgbClr val="000000"/>
              </a:solidFill>
              <a:latin typeface="Arial" panose="020B0604020202020204" pitchFamily="34" charset="0"/>
              <a:ea typeface="宋体" panose="02010600030101010101" pitchFamily="2" charset="-122"/>
            </a:endParaRPr>
          </a:p>
          <a:p>
            <a:pPr marL="342900" indent="-342900" algn="just">
              <a:lnSpc>
                <a:spcPct val="100000"/>
              </a:lnSpc>
              <a:spcAft>
                <a:spcPts val="1200"/>
              </a:spcAft>
              <a:buFont typeface="+mj-lt"/>
              <a:buAutoNum type="arabicPeriod"/>
              <a:tabLst>
                <a:tab pos="450215" algn="l"/>
                <a:tab pos="457200" algn="l"/>
              </a:tabLst>
            </a:pPr>
            <a:r>
              <a:rPr lang="en-GB" sz="1800" dirty="0">
                <a:latin typeface="Arial" panose="020B0604020202020204" pitchFamily="34" charset="0"/>
                <a:ea typeface="Times New Roman" panose="02020603050405020304" pitchFamily="18" charset="0"/>
              </a:rPr>
              <a:t>To </a:t>
            </a:r>
            <a:r>
              <a:rPr lang="en-GB" sz="1800" dirty="0">
                <a:solidFill>
                  <a:srgbClr val="00B050"/>
                </a:solidFill>
                <a:latin typeface="Arial" panose="020B0604020202020204" pitchFamily="34" charset="0"/>
                <a:ea typeface="Times New Roman" panose="02020603050405020304" pitchFamily="18" charset="0"/>
              </a:rPr>
              <a:t>coordinate training </a:t>
            </a:r>
            <a:r>
              <a:rPr lang="en-GB" sz="1800" dirty="0">
                <a:latin typeface="Arial" panose="020B0604020202020204" pitchFamily="34" charset="0"/>
                <a:ea typeface="Times New Roman" panose="02020603050405020304" pitchFamily="18" charset="0"/>
              </a:rPr>
              <a:t>workshops and other technical exchanges on topics related to earthquake and tsunami for enhancing the tsunami warning capabilities of the WG-SCS Member States.</a:t>
            </a:r>
            <a:endParaRPr lang="en-GB" sz="1800" dirty="0">
              <a:latin typeface="Times New Roman" panose="02020603050405020304" pitchFamily="18" charset="0"/>
              <a:ea typeface="Times New Roman" panose="02020603050405020304" pitchFamily="18" charset="0"/>
            </a:endParaRPr>
          </a:p>
          <a:p>
            <a:pPr marL="342900" indent="-342900" algn="just">
              <a:lnSpc>
                <a:spcPct val="100000"/>
              </a:lnSpc>
              <a:spcAft>
                <a:spcPts val="1200"/>
              </a:spcAft>
              <a:buFont typeface="+mj-lt"/>
              <a:buAutoNum type="arabicPeriod"/>
              <a:tabLst>
                <a:tab pos="450215" algn="l"/>
                <a:tab pos="457200" algn="l"/>
              </a:tabLst>
            </a:pPr>
            <a:r>
              <a:rPr lang="en-GB" sz="1800" dirty="0">
                <a:latin typeface="Arial" panose="020B0604020202020204" pitchFamily="34" charset="0"/>
                <a:ea typeface="Times New Roman" panose="02020603050405020304" pitchFamily="18" charset="0"/>
              </a:rPr>
              <a:t>To facilitate </a:t>
            </a:r>
            <a:r>
              <a:rPr lang="en-GB" sz="1800" dirty="0">
                <a:solidFill>
                  <a:srgbClr val="00B050"/>
                </a:solidFill>
                <a:latin typeface="Arial" panose="020B0604020202020204" pitchFamily="34" charset="0"/>
                <a:ea typeface="Times New Roman" panose="02020603050405020304" pitchFamily="18" charset="0"/>
              </a:rPr>
              <a:t>implementation of the International Staff Programme </a:t>
            </a:r>
            <a:r>
              <a:rPr lang="en-GB" sz="1800" dirty="0">
                <a:latin typeface="Arial" panose="020B0604020202020204" pitchFamily="34" charset="0"/>
                <a:ea typeface="Times New Roman" panose="02020603050405020304" pitchFamily="18" charset="0"/>
              </a:rPr>
              <a:t>for short-term secondment of staff from WG-SCS Member States to SCSTAC on an annual basis. </a:t>
            </a:r>
            <a:endParaRPr lang="en-GB" sz="1800" dirty="0">
              <a:latin typeface="Times New Roman" panose="02020603050405020304" pitchFamily="18" charset="0"/>
              <a:ea typeface="Times New Roman" panose="02020603050405020304" pitchFamily="18" charset="0"/>
            </a:endParaRPr>
          </a:p>
          <a:p>
            <a:pPr marL="342900" indent="-342900" algn="just">
              <a:lnSpc>
                <a:spcPct val="100000"/>
              </a:lnSpc>
              <a:spcAft>
                <a:spcPts val="1200"/>
              </a:spcAft>
              <a:buFont typeface="+mj-lt"/>
              <a:buAutoNum type="arabicPeriod"/>
              <a:tabLst>
                <a:tab pos="450215" algn="l"/>
                <a:tab pos="457200" algn="l"/>
              </a:tabLst>
            </a:pPr>
            <a:r>
              <a:rPr lang="en-GB" sz="1800" dirty="0">
                <a:latin typeface="Arial" panose="020B0604020202020204" pitchFamily="34" charset="0"/>
                <a:ea typeface="Times New Roman" panose="02020603050405020304" pitchFamily="18" charset="0"/>
              </a:rPr>
              <a:t>To explore ways for furthering the </a:t>
            </a:r>
            <a:r>
              <a:rPr lang="en-GB" sz="1800" dirty="0">
                <a:solidFill>
                  <a:srgbClr val="00B050"/>
                </a:solidFill>
                <a:latin typeface="Arial" panose="020B0604020202020204" pitchFamily="34" charset="0"/>
                <a:ea typeface="Times New Roman" panose="02020603050405020304" pitchFamily="18" charset="0"/>
              </a:rPr>
              <a:t>sharing and exchange of relevant data </a:t>
            </a:r>
            <a:r>
              <a:rPr lang="en-GB" sz="1800" dirty="0">
                <a:latin typeface="Arial" panose="020B0604020202020204" pitchFamily="34" charset="0"/>
                <a:ea typeface="Times New Roman" panose="02020603050405020304" pitchFamily="18" charset="0"/>
              </a:rPr>
              <a:t>and information in the South China Sea region.</a:t>
            </a:r>
            <a:endParaRPr lang="en-GB" sz="1800" dirty="0">
              <a:latin typeface="Times New Roman" panose="02020603050405020304" pitchFamily="18" charset="0"/>
              <a:ea typeface="Times New Roman" panose="02020603050405020304" pitchFamily="18" charset="0"/>
            </a:endParaRPr>
          </a:p>
          <a:p>
            <a:pPr marL="342900" indent="-342900" algn="just">
              <a:lnSpc>
                <a:spcPct val="100000"/>
              </a:lnSpc>
              <a:spcAft>
                <a:spcPts val="1200"/>
              </a:spcAft>
              <a:buFont typeface="+mj-lt"/>
              <a:buAutoNum type="arabicPeriod"/>
              <a:tabLst>
                <a:tab pos="450215" algn="l"/>
                <a:tab pos="457200" algn="l"/>
              </a:tabLst>
            </a:pPr>
            <a:r>
              <a:rPr lang="en-GB" sz="1800" dirty="0">
                <a:latin typeface="Arial" panose="020B0604020202020204" pitchFamily="34" charset="0"/>
                <a:ea typeface="Times New Roman" panose="02020603050405020304" pitchFamily="18" charset="0"/>
              </a:rPr>
              <a:t>To ascertain the latest </a:t>
            </a:r>
            <a:r>
              <a:rPr lang="en-GB" sz="1800" dirty="0">
                <a:solidFill>
                  <a:srgbClr val="00B050"/>
                </a:solidFill>
                <a:latin typeface="Arial" panose="020B0604020202020204" pitchFamily="34" charset="0"/>
                <a:ea typeface="Times New Roman" panose="02020603050405020304" pitchFamily="18" charset="0"/>
              </a:rPr>
              <a:t>requirements</a:t>
            </a:r>
            <a:r>
              <a:rPr lang="en-GB" sz="1800" dirty="0">
                <a:latin typeface="Arial" panose="020B0604020202020204" pitchFamily="34" charset="0"/>
                <a:ea typeface="Times New Roman" panose="02020603050405020304" pitchFamily="18" charset="0"/>
              </a:rPr>
              <a:t> of WG-SCS Member States for tsunami advisory service provided by SCSTAC.</a:t>
            </a:r>
            <a:endParaRPr lang="en-GB" sz="1800" dirty="0">
              <a:latin typeface="Times New Roman" panose="02020603050405020304" pitchFamily="18" charset="0"/>
              <a:ea typeface="Times New Roman" panose="02020603050405020304" pitchFamily="18" charset="0"/>
            </a:endParaRPr>
          </a:p>
          <a:p>
            <a:pPr marL="0" indent="0" algn="just">
              <a:lnSpc>
                <a:spcPct val="100000"/>
              </a:lnSpc>
              <a:spcAft>
                <a:spcPts val="2400"/>
              </a:spcAft>
              <a:buNone/>
            </a:pPr>
            <a:r>
              <a:rPr lang="en-US" sz="1800" kern="100" dirty="0">
                <a:latin typeface="Arial" panose="020B0604020202020204" pitchFamily="34" charset="0"/>
                <a:ea typeface="宋体" panose="02010600030101010101" pitchFamily="2" charset="-122"/>
                <a:cs typeface="Arial" panose="020B0604020202020204" pitchFamily="34" charset="0"/>
              </a:rPr>
              <a:t>Membership: Representatives of Member States of the ICG/PTWS WG-SCS (Brunei Darussalam, Cambodia, China, Indonesia, Malaysia, the Philippines, Singapore, Thailand and Vietnam) and invited experts; representatives of PTWC and NWPTAC (JMA); with Chair and Vice-Chair to be elected either by the WG-SCS or the ICG/PTWS.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1322070"/>
          </a:xfrm>
          <a:prstGeom prst="rect">
            <a:avLst/>
          </a:prstGeom>
          <a:noFill/>
        </p:spPr>
        <p:txBody>
          <a:bodyPr wrap="square" rtlCol="0">
            <a:spAutoFit/>
          </a:bodyPr>
          <a:lstStyle/>
          <a:p>
            <a:r>
              <a:rPr lang="en-US" altLang="zh-CN" sz="4000"/>
              <a:t>1. </a:t>
            </a:r>
            <a:r>
              <a:rPr lang="en-US" altLang="zh-HK" sz="4000" kern="0" dirty="0">
                <a:sym typeface="+mn-ea"/>
              </a:rPr>
              <a:t>Tenth Session of ICG/PTWS WG-SCS (online)</a:t>
            </a:r>
            <a:endParaRPr lang="en-US" altLang="zh-CN" sz="4000"/>
          </a:p>
          <a:p>
            <a:endParaRPr lang="en-US" altLang="zh-CN" sz="4000"/>
          </a:p>
        </p:txBody>
      </p:sp>
      <p:sp>
        <p:nvSpPr>
          <p:cNvPr id="3" name="文本框 2"/>
          <p:cNvSpPr txBox="1"/>
          <p:nvPr/>
        </p:nvSpPr>
        <p:spPr>
          <a:xfrm>
            <a:off x="684530" y="1382395"/>
            <a:ext cx="10598785" cy="4523105"/>
          </a:xfrm>
          <a:prstGeom prst="rect">
            <a:avLst/>
          </a:prstGeom>
          <a:noFill/>
        </p:spPr>
        <p:txBody>
          <a:bodyPr wrap="square" rtlCol="0" anchor="t">
            <a:spAutoFit/>
          </a:bodyPr>
          <a:lstStyle/>
          <a:p>
            <a:r>
              <a:rPr lang="zh-CN" altLang="en-US" sz="2400" b="1"/>
              <a:t>Noting further</a:t>
            </a:r>
            <a:r>
              <a:rPr lang="zh-CN" altLang="en-US" sz="2400"/>
              <a:t> that the backup centre will be named as “Backup South China Sea Tsunami</a:t>
            </a:r>
            <a:r>
              <a:rPr lang="en-US" altLang="zh-CN" sz="2400"/>
              <a:t> </a:t>
            </a:r>
            <a:r>
              <a:rPr lang="zh-CN" altLang="en-US" sz="2400"/>
              <a:t>Advisory Center (Hong Kong)” [BSCSTAC (Hong Kong)], and satisfactory progress has been made in BSCSTAC to build up backup capability,</a:t>
            </a:r>
          </a:p>
          <a:p>
            <a:endParaRPr lang="zh-CN" altLang="en-US" sz="2400"/>
          </a:p>
          <a:p>
            <a:r>
              <a:rPr lang="zh-CN" altLang="en-US" sz="2400" b="1"/>
              <a:t>Agrees</a:t>
            </a:r>
            <a:r>
              <a:rPr lang="zh-CN" altLang="en-US" sz="2400"/>
              <a:t> to commence trial operation of BSCSTAC (Hong Kong) in the first quarter of 2022,</a:t>
            </a:r>
            <a:r>
              <a:rPr lang="en-US" altLang="zh-CN" sz="2400"/>
              <a:t> </a:t>
            </a:r>
            <a:r>
              <a:rPr lang="zh-CN" altLang="en-US" sz="2400"/>
              <a:t>with specific date to be decided by SCSTAC and announced by the IOC Secretariat to WG_x0002_SCS Member States through a circular letter;</a:t>
            </a:r>
          </a:p>
          <a:p>
            <a:endParaRPr lang="zh-CN" altLang="en-US" sz="2400"/>
          </a:p>
          <a:p>
            <a:r>
              <a:rPr lang="zh-CN" altLang="en-US" sz="2400" b="1"/>
              <a:t>Agrees </a:t>
            </a:r>
            <a:r>
              <a:rPr lang="zh-CN" altLang="en-US" sz="2400"/>
              <a:t>to commence full operation of BSCSTAC (Hong Kong) upon satisfactory performance in the trial operation period, with specific date to be decided by SCSTAC and announced by the IOC Secretariat to WG-SCS Member States through a circular letter;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1322070"/>
          </a:xfrm>
          <a:prstGeom prst="rect">
            <a:avLst/>
          </a:prstGeom>
          <a:noFill/>
        </p:spPr>
        <p:txBody>
          <a:bodyPr wrap="square" rtlCol="0">
            <a:spAutoFit/>
          </a:bodyPr>
          <a:lstStyle/>
          <a:p>
            <a:r>
              <a:rPr lang="en-US" altLang="zh-CN" sz="4000"/>
              <a:t>1. </a:t>
            </a:r>
            <a:r>
              <a:rPr lang="en-US" altLang="zh-HK" sz="4000" kern="0" dirty="0">
                <a:sym typeface="+mn-ea"/>
              </a:rPr>
              <a:t>Tenth Session of ICG/PTWS WG-SCS (online)</a:t>
            </a:r>
            <a:endParaRPr lang="en-US" altLang="zh-CN" sz="4000"/>
          </a:p>
          <a:p>
            <a:endParaRPr lang="en-US" altLang="zh-CN" sz="4000"/>
          </a:p>
        </p:txBody>
      </p:sp>
      <p:sp>
        <p:nvSpPr>
          <p:cNvPr id="3" name="文本框 2"/>
          <p:cNvSpPr txBox="1"/>
          <p:nvPr/>
        </p:nvSpPr>
        <p:spPr>
          <a:xfrm>
            <a:off x="684530" y="1382395"/>
            <a:ext cx="10598785" cy="3784600"/>
          </a:xfrm>
          <a:prstGeom prst="rect">
            <a:avLst/>
          </a:prstGeom>
          <a:noFill/>
        </p:spPr>
        <p:txBody>
          <a:bodyPr wrap="square" rtlCol="0" anchor="t">
            <a:spAutoFit/>
          </a:bodyPr>
          <a:lstStyle/>
          <a:p>
            <a:r>
              <a:rPr lang="zh-CN" altLang="en-US" sz="2400" b="1"/>
              <a:t>Welcomes</a:t>
            </a:r>
            <a:r>
              <a:rPr lang="zh-CN" altLang="en-US" sz="2400"/>
              <a:t> SCSTAC's proposal to continue with the International Staff Programme to host 2 or 3 experts from the Member States of the WG-SCS in 2022 subject to the condition of the Covid-19 pandemic, with the travel and local expenses covered by SCSTAC, and requests the IOC to make the announcement to all Member States’ TNCs and NTWCs of WG-SCS regarding the matter; </a:t>
            </a:r>
          </a:p>
          <a:p>
            <a:endParaRPr lang="zh-CN" altLang="en-US" sz="2400"/>
          </a:p>
          <a:p>
            <a:r>
              <a:rPr lang="zh-CN" altLang="en-US" sz="2400" b="1"/>
              <a:t>Accepts</a:t>
            </a:r>
            <a:r>
              <a:rPr lang="zh-CN" altLang="en-US" sz="2400"/>
              <a:t> with appreciation the offer of China to keep the possibility of hosting an in-person meeting of ICG/PTWS-WG-SCS-XI in 2022 in Guangzhou, Guangdong</a:t>
            </a:r>
            <a:r>
              <a:rPr lang="en-US" altLang="zh-CN" sz="2400"/>
              <a:t> </a:t>
            </a:r>
            <a:r>
              <a:rPr lang="zh-CN" altLang="en-US" sz="2400"/>
              <a:t>Province, China, with dates and venue to be discussed and determined in</a:t>
            </a:r>
            <a:r>
              <a:rPr lang="en-US" altLang="zh-CN" sz="2400"/>
              <a:t> </a:t>
            </a:r>
            <a:r>
              <a:rPr lang="zh-CN" altLang="en-US" sz="2400"/>
              <a:t>consultation with the Secretariat and the Chairperson.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a:t>2. </a:t>
            </a:r>
            <a:r>
              <a:rPr lang="en-US" altLang="zh-CN" sz="4000">
                <a:sym typeface="+mn-ea"/>
              </a:rPr>
              <a:t>SCSTAC Operation</a:t>
            </a:r>
            <a:endParaRPr lang="en-US" altLang="zh-CN" sz="4000"/>
          </a:p>
        </p:txBody>
      </p:sp>
      <p:sp>
        <p:nvSpPr>
          <p:cNvPr id="13" name="Text Box 3"/>
          <p:cNvSpPr txBox="1">
            <a:spLocks noChangeArrowheads="1"/>
          </p:cNvSpPr>
          <p:nvPr/>
        </p:nvSpPr>
        <p:spPr bwMode="auto">
          <a:xfrm>
            <a:off x="574040" y="1116965"/>
            <a:ext cx="10850245" cy="1983740"/>
          </a:xfrm>
          <a:prstGeom prst="rect">
            <a:avLst/>
          </a:prstGeom>
          <a:solidFill>
            <a:schemeClr val="accent1"/>
          </a:solidFill>
          <a:ln>
            <a:noFill/>
          </a:ln>
          <a:effec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spcBef>
                <a:spcPct val="50000"/>
              </a:spcBef>
              <a:buClr>
                <a:srgbClr val="FFFF00"/>
              </a:buClr>
              <a:buFont typeface="Wingdings" panose="05000000000000000000" pitchFamily="2" charset="2"/>
              <a:buNone/>
            </a:pPr>
            <a:r>
              <a:rPr lang="en-US" altLang="zh-CN" sz="2000" b="1" dirty="0">
                <a:solidFill>
                  <a:srgbClr val="C00000"/>
                </a:solidFill>
                <a:effectLst>
                  <a:outerShdw blurRad="38100" dist="38100" dir="2700000" algn="tl">
                    <a:srgbClr val="000000"/>
                  </a:outerShdw>
                </a:effectLst>
                <a:ea typeface="微软雅黑" panose="020B0503020204020204" pitchFamily="34" charset="-122"/>
                <a:cs typeface="Arial" panose="020B0604020202020204" pitchFamily="34" charset="0"/>
              </a:rPr>
              <a:t>Tsunami</a:t>
            </a: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Warning Servies of</a:t>
            </a: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SCSTAC</a:t>
            </a:r>
            <a:r>
              <a:rPr lang="en-US" altLang="zh-CN" sz="2000" b="1" dirty="0">
                <a:solidFill>
                  <a:srgbClr val="C000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in 2022</a:t>
            </a:r>
            <a:endParaRPr lang="zh-CN" altLang="en-US" sz="20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algn="l" eaLnBrk="1" hangingPunct="1">
              <a:spcBef>
                <a:spcPct val="50000"/>
              </a:spcBef>
              <a:buFont typeface="Wingdings" panose="05000000000000000000" pitchFamily="2" charset="2"/>
              <a:buChar char="ü"/>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SCSTAC issued 10 bulletins for 8 earthquake events occurred around the SCS region in 2022.</a:t>
            </a:r>
            <a:endPar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algn="l" eaLnBrk="1" hangingPunct="1">
              <a:spcBef>
                <a:spcPct val="50000"/>
              </a:spcBef>
              <a:buFont typeface="Wingdings" panose="05000000000000000000" pitchFamily="2" charset="2"/>
              <a:buChar char="ü"/>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First bulletins were issued in less than 8 minutes.</a:t>
            </a:r>
            <a:endPar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a:p>
            <a:pPr algn="l" eaLnBrk="1" hangingPunct="1">
              <a:spcBef>
                <a:spcPct val="50000"/>
              </a:spcBef>
              <a:buFont typeface="Wingdings" panose="05000000000000000000" pitchFamily="2" charset="2"/>
              <a:buChar char="ü"/>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The tsunami with 8 cm amplitude generated in Philipines on 27 July 2022.</a:t>
            </a:r>
          </a:p>
          <a:p>
            <a:pPr algn="l" eaLnBrk="1" hangingPunct="1">
              <a:spcBef>
                <a:spcPct val="50000"/>
              </a:spcBef>
              <a:buFont typeface="Wingdings" panose="05000000000000000000" pitchFamily="2" charset="2"/>
              <a:buChar char="ü"/>
            </a:pPr>
            <a:r>
              <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 SCSTAC conducted tsunami exercise in SCS region on 13 Oct 2022</a:t>
            </a:r>
            <a:endParaRPr lang="en-US" altLang="zh-CN" sz="16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stretch>
            <a:fillRect/>
          </a:stretch>
        </p:blipFill>
        <p:spPr>
          <a:xfrm>
            <a:off x="574040" y="3249930"/>
            <a:ext cx="4641850" cy="3035935"/>
          </a:xfrm>
          <a:prstGeom prst="rect">
            <a:avLst/>
          </a:prstGeom>
        </p:spPr>
      </p:pic>
      <p:pic>
        <p:nvPicPr>
          <p:cNvPr id="15" name="图片 14" descr="scs_recd_cartopy"/>
          <p:cNvPicPr>
            <a:picLocks noChangeAspect="1"/>
          </p:cNvPicPr>
          <p:nvPr/>
        </p:nvPicPr>
        <p:blipFill>
          <a:blip r:embed="rId3"/>
          <a:stretch>
            <a:fillRect/>
          </a:stretch>
        </p:blipFill>
        <p:spPr>
          <a:xfrm>
            <a:off x="7617460" y="3100705"/>
            <a:ext cx="3806825" cy="3515995"/>
          </a:xfrm>
          <a:prstGeom prst="rect">
            <a:avLst/>
          </a:prstGeom>
        </p:spPr>
      </p:pic>
      <p:pic>
        <p:nvPicPr>
          <p:cNvPr id="17" name="图片 16"/>
          <p:cNvPicPr>
            <a:picLocks noChangeAspect="1"/>
          </p:cNvPicPr>
          <p:nvPr/>
        </p:nvPicPr>
        <p:blipFill>
          <a:blip r:embed="rId4"/>
          <a:stretch>
            <a:fillRect/>
          </a:stretch>
        </p:blipFill>
        <p:spPr>
          <a:xfrm>
            <a:off x="4580255" y="4650105"/>
            <a:ext cx="2996565" cy="12852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2905" y="410210"/>
            <a:ext cx="10216515" cy="706755"/>
          </a:xfrm>
          <a:prstGeom prst="rect">
            <a:avLst/>
          </a:prstGeom>
          <a:noFill/>
        </p:spPr>
        <p:txBody>
          <a:bodyPr wrap="square" rtlCol="0">
            <a:spAutoFit/>
          </a:bodyPr>
          <a:lstStyle/>
          <a:p>
            <a:r>
              <a:rPr lang="en-US" altLang="zh-CN" sz="4000"/>
              <a:t>2. </a:t>
            </a:r>
            <a:r>
              <a:rPr lang="en-US" altLang="zh-CN" sz="4000">
                <a:sym typeface="+mn-ea"/>
              </a:rPr>
              <a:t>SCSTAC Operation - Pacwave22</a:t>
            </a:r>
            <a:endParaRPr lang="en-US" altLang="zh-CN" sz="4000"/>
          </a:p>
        </p:txBody>
      </p:sp>
      <p:pic>
        <p:nvPicPr>
          <p:cNvPr id="16" name="图片 16" descr="演习4"/>
          <p:cNvPicPr>
            <a:picLocks noChangeAspect="1"/>
          </p:cNvPicPr>
          <p:nvPr/>
        </p:nvPicPr>
        <p:blipFill>
          <a:blip r:embed="rId3"/>
          <a:stretch>
            <a:fillRect/>
          </a:stretch>
        </p:blipFill>
        <p:spPr>
          <a:xfrm>
            <a:off x="7802245" y="1191260"/>
            <a:ext cx="3776345" cy="2834005"/>
          </a:xfrm>
          <a:prstGeom prst="rect">
            <a:avLst/>
          </a:prstGeom>
        </p:spPr>
      </p:pic>
      <p:sp>
        <p:nvSpPr>
          <p:cNvPr id="4" name="文本框 3"/>
          <p:cNvSpPr txBox="1"/>
          <p:nvPr/>
        </p:nvSpPr>
        <p:spPr>
          <a:xfrm>
            <a:off x="628015" y="1817370"/>
            <a:ext cx="5705475" cy="47783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9525">
            <a:solidFill>
              <a:schemeClr val="accent1"/>
            </a:solidFill>
          </a:ln>
        </p:spPr>
        <p:txBody>
          <a:bodyPr wrap="square">
            <a:noAutofit/>
          </a:bodyPr>
          <a:lstStyle/>
          <a:p>
            <a:pPr indent="0"/>
            <a:r>
              <a:rPr lang="en-US" sz="800" b="0">
                <a:latin typeface="Arial" panose="020B0604020202020204" pitchFamily="34" charset="0"/>
                <a:cs typeface="Times New Roman" panose="02020603050405020304" pitchFamily="18" charset="0"/>
              </a:rPr>
              <a:t>**TEST** PACWAVE22 TSUNAMI EXERCISE **TEST**</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ISSUED BY SOUTH CHINA SEA TSUNAMI ADVISORY CENTER (SCSTAC)</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ISSUED AT 0000Z 13 OCT 2022</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THIS IS A COMMUNICATION TEST BULLETIN FOR PACWAVE22 TSUNAMI EXERCISE.</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THIS IS A TEST TO VERIFY COMMUNICATION LINKS AND DETERMINE</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TRANSMISSION TIMES INVOLVED IN THE DISSEMINATION OF OPERATIONAL</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TSUNAMI ADVICE PRODUCTS FROM THE SOUTH CHINA SEA TSUNAMI ADVISORY</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CENTER TO DESIGNATED 24-HOUR TSUNAMI WARNING FOCAL POINTS OF THE SOUTH</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CHINA SEA TSUNAMI WARNING SYSTEM.</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THIS TEST MESSAGE IS SENT BY GTS, FAX AND EMAIL.</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RECIPIENTS ARE REQUESTED TO PLEASE RESPOND BACK TO ICG PTWS TASK TEAM</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ON PACWAVE22. GUIDANCE FOR THE EXERCISE CAN BE FOUND IN</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THE PACWAVE22 EXERCISE MANUAL LOCATED AT</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WWW.PACWAVE.INFO</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PLEASE RESPOND BEFORE THE DUE DATE SPECIFIED IN THE EXERCISE MANUAL.</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THANK YOU FOR YOUR PARTICIPATION IN THIS COMMUNICATION TEST</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PLEASE TAKE NOTE OF THE TIME YOU RECEIVE THIS MESSAGE AND THE METHOD(S)</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BY WHICH YOU RECEIVE THIS MESSAGE AND REPORT BACK THROUGH THE EXERCISE</a:t>
            </a:r>
          </a:p>
          <a:p>
            <a:pPr indent="0"/>
            <a:endParaRPr lang="en-US" sz="800" b="0">
              <a:latin typeface="Arial" panose="020B0604020202020204" pitchFamily="34" charset="0"/>
              <a:cs typeface="Times New Roman" panose="02020603050405020304" pitchFamily="18" charset="0"/>
            </a:endParaRPr>
          </a:p>
          <a:p>
            <a:pPr indent="0"/>
            <a:r>
              <a:rPr lang="en-US" sz="800" b="0">
                <a:latin typeface="Arial" panose="020B0604020202020204" pitchFamily="34" charset="0"/>
                <a:cs typeface="Times New Roman" panose="02020603050405020304" pitchFamily="18" charset="0"/>
              </a:rPr>
              <a:t>PACWAVE POST-EXERCISE ONLINE EVALUATION SURVEY BY 23 OCTOBER 2022</a:t>
            </a:r>
          </a:p>
        </p:txBody>
      </p:sp>
      <p:pic>
        <p:nvPicPr>
          <p:cNvPr id="54" name="图片 3" descr="Tsunami_Maximum_Amplitude_SCS"/>
          <p:cNvPicPr/>
          <p:nvPr/>
        </p:nvPicPr>
        <p:blipFill>
          <a:blip r:embed="rId4"/>
          <a:srcRect t="11566" r="16352"/>
          <a:stretch>
            <a:fillRect/>
          </a:stretch>
        </p:blipFill>
        <p:spPr>
          <a:xfrm>
            <a:off x="9028395" y="4012030"/>
            <a:ext cx="2649960" cy="2835720"/>
          </a:xfrm>
          <a:prstGeom prst="rect">
            <a:avLst/>
          </a:prstGeom>
          <a:ln w="9360">
            <a:noFill/>
          </a:ln>
        </p:spPr>
      </p:pic>
      <p:pic>
        <p:nvPicPr>
          <p:cNvPr id="55" name="图片 4" descr="Coastal_Forecast_Point_SCS"/>
          <p:cNvPicPr/>
          <p:nvPr>
            <p:custDataLst>
              <p:tags r:id="rId1"/>
            </p:custDataLst>
          </p:nvPr>
        </p:nvPicPr>
        <p:blipFill>
          <a:blip r:embed="rId5"/>
          <a:srcRect t="10965" r="16529"/>
          <a:stretch>
            <a:fillRect/>
          </a:stretch>
        </p:blipFill>
        <p:spPr>
          <a:xfrm>
            <a:off x="6333355" y="4025180"/>
            <a:ext cx="2614680" cy="2822760"/>
          </a:xfrm>
          <a:prstGeom prst="rect">
            <a:avLst/>
          </a:prstGeom>
          <a:ln w="9360">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05.428346456692,&quot;width&quot;:13637.14015748031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145,&quot;width&quot;:1906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45.291338582677,&quot;width&quot;:4117.606299212598}"/>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7385,&quot;width&quot;:2875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15,&quot;width&quot;:10599}"/>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45c2db81-0047-4639-8b90-47c915375b37}"/>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b7b42207-836f-477c-9282-9a4634721f02}"/>
  <p:tag name="TABLE_ENDDRAG_ORIGIN_RECT" val="824*406"/>
  <p:tag name="TABLE_ENDDRAG_RECT" val="71*126*824*4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2249</Words>
  <Application>Microsoft Office PowerPoint</Application>
  <PresentationFormat>Widescreen</PresentationFormat>
  <Paragraphs>234</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 Unicode MS</vt:lpstr>
      <vt:lpstr>微软雅黑</vt:lpstr>
      <vt:lpstr>MS PGothic</vt:lpstr>
      <vt:lpstr>黑体</vt:lpstr>
      <vt:lpstr>Arial</vt:lpstr>
      <vt:lpstr>Calibri</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 to face communications between SCSTAC and BSCSTAC, 6-18 February 2023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houjm</dc:creator>
  <cp:lastModifiedBy>Tiffay, Celine</cp:lastModifiedBy>
  <cp:revision>196</cp:revision>
  <dcterms:created xsi:type="dcterms:W3CDTF">2022-12-03T12:37:00Z</dcterms:created>
  <dcterms:modified xsi:type="dcterms:W3CDTF">2023-03-05T08:22:10Z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B4FA479001644772A3858D63236758CE</vt:lpwstr>
  </property>
</Properties>
</file>