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9" r:id="rId2"/>
    <p:sldId id="260" r:id="rId3"/>
    <p:sldId id="261" r:id="rId4"/>
    <p:sldId id="258" r:id="rId5"/>
    <p:sldId id="257" r:id="rId6"/>
    <p:sldId id="264" r:id="rId7"/>
    <p:sldId id="262"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showGuides="1">
      <p:cViewPr varScale="1">
        <p:scale>
          <a:sx n="91" d="100"/>
          <a:sy n="91" d="100"/>
        </p:scale>
        <p:origin x="56" y="6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20682-C1D3-4C6A-8455-804DCFDCD739}" type="datetimeFigureOut">
              <a:rPr kumimoji="1" lang="ja-JP" altLang="en-US" smtClean="0"/>
              <a:t>2023/3/4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0371C-02AF-423F-ACD9-1E599073F152}" type="slidenum">
              <a:rPr kumimoji="1" lang="ja-JP" altLang="en-US" smtClean="0"/>
              <a:t>‹#›</a:t>
            </a:fld>
            <a:endParaRPr kumimoji="1" lang="ja-JP" altLang="en-US"/>
          </a:p>
        </p:txBody>
      </p:sp>
    </p:spTree>
    <p:extLst>
      <p:ext uri="{BB962C8B-B14F-4D97-AF65-F5344CB8AC3E}">
        <p14:creationId xmlns:p14="http://schemas.microsoft.com/office/powerpoint/2010/main" val="2805281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1291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3559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390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8793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7130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2"/>
            <a:ext cx="12192000" cy="709447"/>
          </a:xfrm>
          <a:prstGeom prst="rect">
            <a:avLst/>
          </a:prstGeom>
        </p:spPr>
      </p:pic>
    </p:spTree>
    <p:extLst>
      <p:ext uri="{BB962C8B-B14F-4D97-AF65-F5344CB8AC3E}">
        <p14:creationId xmlns:p14="http://schemas.microsoft.com/office/powerpoint/2010/main" val="58072013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6" cy="709448"/>
          </a:xfrm>
          <a:prstGeom prst="rect">
            <a:avLst/>
          </a:prstGeom>
        </p:spPr>
      </p:pic>
    </p:spTree>
    <p:extLst>
      <p:ext uri="{BB962C8B-B14F-4D97-AF65-F5344CB8AC3E}">
        <p14:creationId xmlns:p14="http://schemas.microsoft.com/office/powerpoint/2010/main" val="323450165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1" y="420412"/>
            <a:ext cx="756742" cy="12191999"/>
          </a:xfrm>
          <a:prstGeom prst="rect">
            <a:avLst/>
          </a:prstGeom>
        </p:spPr>
      </p:pic>
    </p:spTree>
    <p:extLst>
      <p:ext uri="{BB962C8B-B14F-4D97-AF65-F5344CB8AC3E}">
        <p14:creationId xmlns:p14="http://schemas.microsoft.com/office/powerpoint/2010/main" val="17642881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199350977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Tree>
    <p:extLst>
      <p:ext uri="{BB962C8B-B14F-4D97-AF65-F5344CB8AC3E}">
        <p14:creationId xmlns:p14="http://schemas.microsoft.com/office/powerpoint/2010/main" val="11297922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260190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med"/>
  <p:hf sldNum="0" hdr="0" ftr="0" dt="0"/>
  <p:txStyles>
    <p:title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eaLnBrk="1" latinLnBrk="0" hangingPunct="1">
        <a:lnSpc>
          <a:spcPct val="90000"/>
        </a:lnSpc>
        <a:spcBef>
          <a:spcPts val="984"/>
        </a:spcBef>
        <a:spcAft>
          <a:spcPts val="0"/>
        </a:spcAft>
        <a:buClrTx/>
        <a:buSzPct val="100000"/>
        <a:buFont typeface="Arial"/>
        <a:buChar char="•"/>
        <a:tabLst/>
        <a:defRPr kumimoji="1"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1pPr>
      <a:lvl2pPr marL="0" marR="0" indent="321457"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2pPr>
      <a:lvl3pPr marL="0" marR="0" indent="642915"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3pPr>
      <a:lvl4pPr marL="0" marR="0" indent="964372"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4pPr>
      <a:lvl5pPr marL="0" marR="0" indent="1285829"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5pPr>
      <a:lvl6pPr marL="0" marR="0" indent="1607287"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6pPr>
      <a:lvl7pPr marL="0" marR="0" indent="1928744"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7pPr>
      <a:lvl8pPr marL="0" marR="0" indent="2250201"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8pPr>
      <a:lvl9pPr marL="0" marR="0" indent="2571659" algn="r" defTabSz="914367" rtl="0" eaLnBrk="1" latinLnBrk="0" hangingPunct="1">
        <a:lnSpc>
          <a:spcPct val="100000"/>
        </a:lnSpc>
        <a:spcBef>
          <a:spcPts val="0"/>
        </a:spcBef>
        <a:spcAft>
          <a:spcPts val="0"/>
        </a:spcAft>
        <a:buClrTx/>
        <a:buSzTx/>
        <a:buFontTx/>
        <a:buNone/>
        <a:tabLst/>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78781" y="433589"/>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r>
              <a:rPr kumimoji="1" lang="en-US" altLang="ja-JP"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rPr>
              <a:t>9 Updates to Area of Coverage and ESZ Maps of the ICG </a:t>
            </a:r>
            <a:endParaRPr kumimoji="1" lang="ja-JP" altLang="en-US"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endParaRPr>
          </a:p>
        </p:txBody>
      </p:sp>
      <p:pic>
        <p:nvPicPr>
          <p:cNvPr id="5" name="図 4"/>
          <p:cNvPicPr>
            <a:picLocks noChangeAspect="1"/>
          </p:cNvPicPr>
          <p:nvPr/>
        </p:nvPicPr>
        <p:blipFill>
          <a:blip r:embed="rId3"/>
          <a:stretch>
            <a:fillRect/>
          </a:stretch>
        </p:blipFill>
        <p:spPr>
          <a:xfrm>
            <a:off x="930082" y="1576660"/>
            <a:ext cx="3831488" cy="3863794"/>
          </a:xfrm>
          <a:prstGeom prst="rect">
            <a:avLst/>
          </a:prstGeom>
        </p:spPr>
      </p:pic>
      <p:pic>
        <p:nvPicPr>
          <p:cNvPr id="7" name="図 6"/>
          <p:cNvPicPr>
            <a:picLocks noChangeAspect="1"/>
          </p:cNvPicPr>
          <p:nvPr/>
        </p:nvPicPr>
        <p:blipFill>
          <a:blip r:embed="rId4"/>
          <a:stretch>
            <a:fillRect/>
          </a:stretch>
        </p:blipFill>
        <p:spPr>
          <a:xfrm>
            <a:off x="5317882" y="1807348"/>
            <a:ext cx="6446656" cy="3712505"/>
          </a:xfrm>
          <a:prstGeom prst="rect">
            <a:avLst/>
          </a:prstGeom>
        </p:spPr>
      </p:pic>
      <p:sp>
        <p:nvSpPr>
          <p:cNvPr id="8" name="正方形/長方形 7"/>
          <p:cNvSpPr/>
          <p:nvPr/>
        </p:nvSpPr>
        <p:spPr>
          <a:xfrm>
            <a:off x="695218" y="5440454"/>
            <a:ext cx="45897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Roboto"/>
              </a:rPr>
              <a:t>CARIBBE-EWS Earthquake Source Zone Map</a:t>
            </a:r>
            <a:endParaRPr kumimoji="0" lang="ja-JP" altLang="en-US" sz="1800" b="0" i="0" u="none" strike="noStrike" kern="1200" cap="none" spc="0" normalizeH="0" baseline="0" noProof="0" dirty="0">
              <a:ln>
                <a:noFill/>
              </a:ln>
              <a:solidFill>
                <a:srgbClr val="000000"/>
              </a:solidFill>
              <a:effectLst/>
              <a:uLnTx/>
              <a:uFillTx/>
              <a:latin typeface="Roboto"/>
            </a:endParaRPr>
          </a:p>
        </p:txBody>
      </p:sp>
      <p:sp>
        <p:nvSpPr>
          <p:cNvPr id="11" name="正方形/長方形 10"/>
          <p:cNvSpPr/>
          <p:nvPr/>
        </p:nvSpPr>
        <p:spPr>
          <a:xfrm>
            <a:off x="5584322" y="5485886"/>
            <a:ext cx="444224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ja-JP" sz="1800" b="0" i="0" u="none" strike="noStrike" kern="120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IOTWMS Earthquake Source Zone Map</a:t>
            </a:r>
          </a:p>
        </p:txBody>
      </p:sp>
    </p:spTree>
    <p:extLst>
      <p:ext uri="{BB962C8B-B14F-4D97-AF65-F5344CB8AC3E}">
        <p14:creationId xmlns:p14="http://schemas.microsoft.com/office/powerpoint/2010/main" val="31164480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78781" y="433589"/>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r>
              <a:rPr kumimoji="1" lang="en-US" altLang="ja-JP"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rPr>
              <a:t>9 Updates to Area of Coverage and ESZ Maps of the ICG </a:t>
            </a:r>
            <a:endParaRPr kumimoji="1" lang="ja-JP" altLang="en-US"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endParaRPr>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663" y="1391863"/>
            <a:ext cx="4183071" cy="4074274"/>
          </a:xfrm>
          <a:prstGeom prst="rect">
            <a:avLst/>
          </a:prstGeom>
        </p:spPr>
      </p:pic>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6572" y="1391863"/>
            <a:ext cx="5104424" cy="4011289"/>
          </a:xfrm>
          <a:prstGeom prst="rect">
            <a:avLst/>
          </a:prstGeom>
        </p:spPr>
      </p:pic>
      <p:sp>
        <p:nvSpPr>
          <p:cNvPr id="8" name="正方形/長方形 7"/>
          <p:cNvSpPr/>
          <p:nvPr/>
        </p:nvSpPr>
        <p:spPr>
          <a:xfrm>
            <a:off x="701841" y="5466137"/>
            <a:ext cx="414889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Roboto"/>
              </a:rPr>
              <a:t>NEAMTWS Earthquake Source Zone Map</a:t>
            </a:r>
            <a:endParaRPr kumimoji="0" lang="ja-JP" altLang="en-US" sz="1800" b="0" i="0" u="none" strike="noStrike" kern="1200" cap="none" spc="0" normalizeH="0" baseline="0" noProof="0" dirty="0">
              <a:ln>
                <a:noFill/>
              </a:ln>
              <a:solidFill>
                <a:srgbClr val="000000"/>
              </a:solidFill>
              <a:effectLst/>
              <a:uLnTx/>
              <a:uFillTx/>
              <a:latin typeface="Roboto"/>
            </a:endParaRPr>
          </a:p>
        </p:txBody>
      </p:sp>
      <p:sp>
        <p:nvSpPr>
          <p:cNvPr id="9" name="正方形/長方形 8"/>
          <p:cNvSpPr/>
          <p:nvPr/>
        </p:nvSpPr>
        <p:spPr>
          <a:xfrm>
            <a:off x="5366572" y="5529989"/>
            <a:ext cx="369524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Roboto"/>
              </a:rPr>
              <a:t>PTWS Earthquake Source Zone Map</a:t>
            </a:r>
            <a:endParaRPr kumimoji="0" lang="ja-JP" altLang="en-US" sz="1800" b="0" i="0" u="none" strike="noStrike" kern="1200" cap="none" spc="0" normalizeH="0" baseline="0" noProof="0" dirty="0">
              <a:ln>
                <a:noFill/>
              </a:ln>
              <a:solidFill>
                <a:srgbClr val="000000"/>
              </a:solidFill>
              <a:effectLst/>
              <a:uLnTx/>
              <a:uFillTx/>
              <a:latin typeface="Roboto"/>
            </a:endParaRPr>
          </a:p>
        </p:txBody>
      </p:sp>
    </p:spTree>
    <p:extLst>
      <p:ext uri="{BB962C8B-B14F-4D97-AF65-F5344CB8AC3E}">
        <p14:creationId xmlns:p14="http://schemas.microsoft.com/office/powerpoint/2010/main" val="26206717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96030" y="477111"/>
            <a:ext cx="9620250" cy="603250"/>
          </a:xfrm>
          <a:solidFill>
            <a:schemeClr val="accent1">
              <a:lumMod val="20000"/>
              <a:lumOff val="80000"/>
            </a:schemeClr>
          </a:solidFill>
        </p:spPr>
        <p:txBody>
          <a:bodyPr>
            <a:normAutofit/>
          </a:bodyPr>
          <a:lstStyle/>
          <a:p>
            <a:r>
              <a:rPr lang="en-US" altLang="ja-JP" sz="2000" dirty="0">
                <a:solidFill>
                  <a:schemeClr val="accent1">
                    <a:lumMod val="50000"/>
                  </a:schemeClr>
                </a:solidFill>
                <a:latin typeface="Arial" panose="020B0604020202020204" pitchFamily="34" charset="0"/>
                <a:cs typeface="Arial" panose="020B0604020202020204" pitchFamily="34" charset="0"/>
              </a:rPr>
              <a:t>(Expansion of the ICG/PTWS ESZ)</a:t>
            </a:r>
            <a:endParaRPr lang="ja-JP" altLang="en-US"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コンテンツプレースホルダ 2"/>
          <p:cNvSpPr>
            <a:spLocks noGrp="1"/>
          </p:cNvSpPr>
          <p:nvPr>
            <p:ph sz="half" idx="4294967295"/>
          </p:nvPr>
        </p:nvSpPr>
        <p:spPr>
          <a:xfrm>
            <a:off x="0" y="2968625"/>
            <a:ext cx="5634038" cy="4352925"/>
          </a:xfrm>
          <a:ln w="19050">
            <a:solidFill>
              <a:schemeClr val="tx1"/>
            </a:solidFill>
            <a:prstDash val="sysDot"/>
          </a:ln>
        </p:spPr>
        <p:txBody>
          <a:bodyPr>
            <a:normAutofit fontScale="97500"/>
          </a:bodyPr>
          <a:lstStyle/>
          <a:p>
            <a:pPr marL="0" indent="0">
              <a:buNone/>
            </a:pPr>
            <a:r>
              <a:rPr lang="en-US" altLang="ja-JP" sz="2000" u="sng" dirty="0">
                <a:solidFill>
                  <a:schemeClr val="accent1">
                    <a:lumMod val="50000"/>
                  </a:schemeClr>
                </a:solidFill>
                <a:latin typeface="Arial" panose="020B0604020202020204" pitchFamily="34" charset="0"/>
                <a:cs typeface="Arial" panose="020B0604020202020204" pitchFamily="34" charset="0"/>
              </a:rPr>
              <a:t>Comment from Argentina</a:t>
            </a:r>
            <a:endParaRPr lang="ja-JP" altLang="en-US" sz="2000" u="sng" dirty="0">
              <a:solidFill>
                <a:schemeClr val="accent1">
                  <a:lumMod val="50000"/>
                </a:schemeClr>
              </a:solidFill>
              <a:latin typeface="Arial" panose="020B0604020202020204" pitchFamily="34" charset="0"/>
              <a:cs typeface="Arial" panose="020B0604020202020204" pitchFamily="34" charset="0"/>
            </a:endParaRPr>
          </a:p>
          <a:p>
            <a:r>
              <a:rPr lang="ja-JP" altLang="en-US" sz="1800" dirty="0">
                <a:solidFill>
                  <a:schemeClr val="accent1">
                    <a:lumMod val="50000"/>
                  </a:schemeClr>
                </a:solidFill>
                <a:latin typeface="Arial" panose="020B0604020202020204" pitchFamily="34" charset="0"/>
                <a:cs typeface="Arial" panose="020B0604020202020204" pitchFamily="34" charset="0"/>
              </a:rPr>
              <a:t>The working document (ICG/PTWS-XXIX/3) for the EC, which corresponds to the report of the ICG/PTWS XXIX session, was posted to the EC web site on 12th June. Argentina has not been given sufficient time for assessment of the document.</a:t>
            </a:r>
          </a:p>
          <a:p>
            <a:r>
              <a:rPr lang="ja-JP" altLang="en-US" sz="1800" dirty="0">
                <a:solidFill>
                  <a:schemeClr val="accent1">
                    <a:lumMod val="50000"/>
                  </a:schemeClr>
                </a:solidFill>
                <a:latin typeface="Arial" panose="020B0604020202020204" pitchFamily="34" charset="0"/>
                <a:cs typeface="Arial" panose="020B0604020202020204" pitchFamily="34" charset="0"/>
              </a:rPr>
              <a:t>There are no detailed information about the expansion of the ESZ. The specific region of to be expanded is not also presented. Argentina cannot deeply analyzed the PTWS proposal. </a:t>
            </a:r>
          </a:p>
        </p:txBody>
      </p:sp>
      <p:pic>
        <p:nvPicPr>
          <p:cNvPr id="9" name="コンテンツ プレースホルダー 8"/>
          <p:cNvPicPr>
            <a:picLocks noGrp="1" noChangeAspect="1"/>
          </p:cNvPicPr>
          <p:nvPr>
            <p:ph sz="half" idx="4294967295"/>
          </p:nvPr>
        </p:nvPicPr>
        <p:blipFill>
          <a:blip r:embed="rId3" cstate="screen"/>
          <a:stretch>
            <a:fillRect/>
          </a:stretch>
        </p:blipFill>
        <p:spPr>
          <a:xfrm>
            <a:off x="6452235" y="3097848"/>
            <a:ext cx="4276725" cy="2914650"/>
          </a:xfrm>
          <a:prstGeom prst="rect">
            <a:avLst/>
          </a:prstGeom>
        </p:spPr>
      </p:pic>
      <p:sp>
        <p:nvSpPr>
          <p:cNvPr id="4" name="テキストボックス 3"/>
          <p:cNvSpPr txBox="1"/>
          <p:nvPr/>
        </p:nvSpPr>
        <p:spPr>
          <a:xfrm>
            <a:off x="362310" y="1248117"/>
            <a:ext cx="10085218" cy="1384995"/>
          </a:xfrm>
          <a:prstGeom prst="rect">
            <a:avLst/>
          </a:prstGeom>
          <a:noFill/>
          <a:ln w="19050">
            <a:solidFill>
              <a:schemeClr val="tx1"/>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sng" strike="noStrike" kern="120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rPr>
              <a:t>Decision in the ICG/PTWS 29</a:t>
            </a:r>
            <a:r>
              <a:rPr kumimoji="0" lang="en-US" altLang="ja-JP" sz="2000" b="0" i="0" u="sng" strike="noStrike" kern="1200" cap="none" spc="0" normalizeH="0" baseline="30000" noProof="0" dirty="0">
                <a:ln>
                  <a:noFill/>
                </a:ln>
                <a:solidFill>
                  <a:srgbClr val="56BEEC">
                    <a:lumMod val="50000"/>
                  </a:srgbClr>
                </a:solidFill>
                <a:effectLst/>
                <a:uLnTx/>
                <a:uFillTx/>
                <a:latin typeface="Arial" panose="020B0604020202020204" pitchFamily="34" charset="0"/>
                <a:cs typeface="Arial" panose="020B0604020202020204" pitchFamily="34" charset="0"/>
              </a:rPr>
              <a:t>th</a:t>
            </a:r>
            <a:r>
              <a:rPr kumimoji="0" lang="en-US" altLang="ja-JP" sz="2000" b="0" i="0" u="sng" strike="noStrike" kern="120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rPr>
              <a:t> session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rPr>
              <a:t>In the PTWS XXIX session, PTWS decided </a:t>
            </a:r>
            <a:r>
              <a:rPr kumimoji="0" lang="ja-JP" altLang="en-US" sz="1600" b="0" i="0" u="none" strike="noStrike" kern="120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rPr>
              <a:t>that the PTWS Earthquake Source Zone be expanded to include the southernmost Atlantic seismic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rPr>
              <a:t>to routinely provide Member States of the PTWS with information about the frequent large earthquakes from this region and any subsequent tsunami threat</a:t>
            </a:r>
            <a:r>
              <a:rPr kumimoji="0" lang="en-US" altLang="ja-JP" sz="1600" b="0" i="0" u="none" strike="noStrike" kern="120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rPr>
              <a:t>.</a:t>
            </a: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r>
              <a:rPr kumimoji="1" lang="en-US" altLang="ja-JP"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rPr>
              <a:t>9 Updates to Area of Coverage and ESZ Maps of the ICG </a:t>
            </a:r>
            <a:endParaRPr kumimoji="1" lang="ja-JP" altLang="en-US"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endParaRPr>
          </a:p>
        </p:txBody>
      </p:sp>
    </p:spTree>
    <p:extLst>
      <p:ext uri="{BB962C8B-B14F-4D97-AF65-F5344CB8AC3E}">
        <p14:creationId xmlns:p14="http://schemas.microsoft.com/office/powerpoint/2010/main" val="16655409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01084" y="9905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r>
              <a:rPr kumimoji="1" lang="en-US" altLang="ja-JP"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rPr>
              <a:t>9 Updates to Area of Coverage and ESZ Maps of the ICG</a:t>
            </a:r>
          </a:p>
          <a:p>
            <a:pPr marL="0" marR="0" lvl="0" indent="0" algn="l" defTabSz="914367" rtl="0" eaLnBrk="1" fontAlgn="auto" latinLnBrk="0" hangingPunct="1">
              <a:lnSpc>
                <a:spcPct val="90000"/>
              </a:lnSpc>
              <a:spcBef>
                <a:spcPts val="0"/>
              </a:spcBef>
              <a:spcAft>
                <a:spcPts val="0"/>
              </a:spcAft>
              <a:buClrTx/>
              <a:buSzTx/>
              <a:buFontTx/>
              <a:buNone/>
              <a:tabLst/>
              <a:defRPr/>
            </a:pPr>
            <a:r>
              <a:rPr kumimoji="1" lang="en-US" altLang="ja-JP"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rPr>
              <a:t>(Area of Service of ICGs) </a:t>
            </a:r>
            <a:endParaRPr kumimoji="1" lang="ja-JP" altLang="en-US" sz="2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084" y="1337678"/>
            <a:ext cx="11041479" cy="4548293"/>
          </a:xfrm>
          <a:prstGeom prst="rect">
            <a:avLst/>
          </a:prstGeom>
        </p:spPr>
      </p:pic>
    </p:spTree>
    <p:extLst>
      <p:ext uri="{BB962C8B-B14F-4D97-AF65-F5344CB8AC3E}">
        <p14:creationId xmlns:p14="http://schemas.microsoft.com/office/powerpoint/2010/main" val="32335577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89361" y="129770"/>
            <a:ext cx="10012310" cy="503276"/>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r>
              <a:rPr lang="en-US" altLang="ja-JP" sz="1800" b="1" kern="0" dirty="0">
                <a:solidFill>
                  <a:srgbClr val="56BEEC">
                    <a:lumMod val="50000"/>
                  </a:srgbClr>
                </a:solidFill>
                <a:latin typeface="Arial" panose="020B0604020202020204" pitchFamily="34" charset="0"/>
                <a:cs typeface="Arial" panose="020B0604020202020204" pitchFamily="34" charset="0"/>
              </a:rPr>
              <a:t>10 Provision of Tsunami Information of the TSPs to Maritime Community for Navigational Warning</a:t>
            </a:r>
            <a:endParaRPr kumimoji="1" lang="en-US" altLang="ja-JP" sz="1800" b="1" i="0" u="none" strike="noStrike" kern="0" cap="none" spc="0" normalizeH="0" baseline="0" noProof="0" dirty="0">
              <a:ln>
                <a:noFill/>
              </a:ln>
              <a:solidFill>
                <a:srgbClr val="56BEEC">
                  <a:lumMod val="50000"/>
                </a:srgbClr>
              </a:solidFill>
              <a:effectLst/>
              <a:uLnTx/>
              <a:uFillTx/>
              <a:latin typeface="Arial" panose="020B0604020202020204" pitchFamily="34" charset="0"/>
              <a:cs typeface="Arial" panose="020B0604020202020204" pitchFamily="34" charset="0"/>
              <a:sym typeface="Open Sans"/>
            </a:endParaRPr>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1702" y="1240604"/>
            <a:ext cx="6106666" cy="4848243"/>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2568137976"/>
              </p:ext>
            </p:extLst>
          </p:nvPr>
        </p:nvGraphicFramePr>
        <p:xfrm>
          <a:off x="7076342" y="2044638"/>
          <a:ext cx="3673719" cy="3850005"/>
        </p:xfrm>
        <a:graphic>
          <a:graphicData uri="http://schemas.openxmlformats.org/drawingml/2006/table">
            <a:tbl>
              <a:tblPr/>
              <a:tblGrid>
                <a:gridCol w="1557813">
                  <a:extLst>
                    <a:ext uri="{9D8B030D-6E8A-4147-A177-3AD203B41FA5}">
                      <a16:colId xmlns:a16="http://schemas.microsoft.com/office/drawing/2014/main" val="3431987484"/>
                    </a:ext>
                  </a:extLst>
                </a:gridCol>
                <a:gridCol w="2115906">
                  <a:extLst>
                    <a:ext uri="{9D8B030D-6E8A-4147-A177-3AD203B41FA5}">
                      <a16:colId xmlns:a16="http://schemas.microsoft.com/office/drawing/2014/main" val="2049331873"/>
                    </a:ext>
                  </a:extLst>
                </a:gridCol>
              </a:tblGrid>
              <a:tr h="238125">
                <a:tc>
                  <a:txBody>
                    <a:bodyPr/>
                    <a:lstStyle/>
                    <a:p>
                      <a:pPr algn="ctr"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NAVAREA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Country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60041293"/>
                  </a:ext>
                </a:extLst>
              </a:tr>
              <a:tr h="714375">
                <a:tc>
                  <a:txBody>
                    <a:bodyPr/>
                    <a:lstStyle/>
                    <a:p>
                      <a:pPr algn="ctr" fontAlgn="ctr"/>
                      <a:r>
                        <a:rPr lang="en-US"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X</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Australia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11140"/>
                  </a:ext>
                </a:extLst>
              </a:tr>
              <a:tr h="238125">
                <a:tc>
                  <a:txBody>
                    <a:bodyPr/>
                    <a:lstStyle/>
                    <a:p>
                      <a:pPr algn="ctr" fontAlgn="ctr"/>
                      <a:r>
                        <a:rPr lang="en-US"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XI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Japan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389141"/>
                  </a:ext>
                </a:extLst>
              </a:tr>
              <a:tr h="476250">
                <a:tc>
                  <a:txBody>
                    <a:bodyPr/>
                    <a:lstStyle/>
                    <a:p>
                      <a:pPr algn="ctr" fontAlgn="ctr"/>
                      <a:r>
                        <a:rPr lang="en-US"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XII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United States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217512"/>
                  </a:ext>
                </a:extLst>
              </a:tr>
              <a:tr h="476250">
                <a:tc>
                  <a:txBody>
                    <a:bodyPr/>
                    <a:lstStyle/>
                    <a:p>
                      <a:pPr algn="ctr" fontAlgn="ctr"/>
                      <a:r>
                        <a:rPr lang="en-US"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XIII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Russian Federation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32626"/>
                  </a:ext>
                </a:extLst>
              </a:tr>
              <a:tr h="476250">
                <a:tc>
                  <a:txBody>
                    <a:bodyPr/>
                    <a:lstStyle/>
                    <a:p>
                      <a:pPr algn="ctr" fontAlgn="ctr"/>
                      <a:r>
                        <a:rPr lang="en-US"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XIV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New Zealand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0025274"/>
                  </a:ext>
                </a:extLst>
              </a:tr>
              <a:tr h="714375">
                <a:tc>
                  <a:txBody>
                    <a:bodyPr/>
                    <a:lstStyle/>
                    <a:p>
                      <a:pPr algn="ctr" fontAlgn="ctr"/>
                      <a:r>
                        <a:rPr lang="en-US"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XV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Chile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777589"/>
                  </a:ext>
                </a:extLst>
              </a:tr>
              <a:tr h="485775">
                <a:tc>
                  <a:txBody>
                    <a:bodyPr/>
                    <a:lstStyle/>
                    <a:p>
                      <a:pPr algn="ctr" fontAlgn="ctr"/>
                      <a:r>
                        <a:rPr lang="en-US" sz="1600" b="0" i="0" u="none" strike="noStrike">
                          <a:solidFill>
                            <a:srgbClr val="000000"/>
                          </a:solidFill>
                          <a:effectLst/>
                          <a:latin typeface="Arial" panose="020B0604020202020204" pitchFamily="34" charset="0"/>
                          <a:ea typeface="游ゴシック" panose="020B0400000000000000" pitchFamily="50" charset="-128"/>
                          <a:cs typeface="Arial" panose="020B0604020202020204" pitchFamily="34" charset="0"/>
                        </a:rPr>
                        <a:t>XVI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Peru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287388"/>
                  </a:ext>
                </a:extLst>
              </a:tr>
            </a:tbl>
          </a:graphicData>
        </a:graphic>
      </p:graphicFrame>
      <p:sp>
        <p:nvSpPr>
          <p:cNvPr id="5" name="テキスト ボックス 4"/>
          <p:cNvSpPr txBox="1"/>
          <p:nvPr/>
        </p:nvSpPr>
        <p:spPr>
          <a:xfrm>
            <a:off x="7076342" y="1512277"/>
            <a:ext cx="3446326"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dirty="0">
                <a:ln>
                  <a:noFill/>
                </a:ln>
                <a:effectLst/>
                <a:uFillTx/>
                <a:latin typeface="+mn-lt"/>
                <a:ea typeface="+mn-ea"/>
                <a:cs typeface="+mn-cs"/>
                <a:sym typeface="Roboto"/>
              </a:rPr>
              <a:t>Seven NAVAREA Coordinators</a:t>
            </a:r>
            <a:endParaRPr kumimoji="0" lang="ja-JP" altLang="en-US" sz="2000" b="0" i="0" u="none" strike="noStrike" cap="none" spc="0" normalizeH="0" baseline="0" dirty="0">
              <a:ln>
                <a:noFill/>
              </a:ln>
              <a:effectLst/>
              <a:uFillTx/>
              <a:latin typeface="+mn-lt"/>
              <a:ea typeface="+mn-ea"/>
              <a:cs typeface="+mn-cs"/>
              <a:sym typeface="Roboto"/>
            </a:endParaRPr>
          </a:p>
        </p:txBody>
      </p:sp>
    </p:spTree>
    <p:extLst>
      <p:ext uri="{BB962C8B-B14F-4D97-AF65-F5344CB8AC3E}">
        <p14:creationId xmlns:p14="http://schemas.microsoft.com/office/powerpoint/2010/main" val="31515632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29773" y="3010191"/>
            <a:ext cx="10234246" cy="1200329"/>
          </a:xfrm>
          <a:prstGeom prst="rect">
            <a:avLst/>
          </a:prstGeom>
        </p:spPr>
        <p:txBody>
          <a:bodyPr wrap="square">
            <a:spAutoFit/>
          </a:bodyPr>
          <a:lstStyle/>
          <a:p>
            <a:r>
              <a:rPr lang="en-US" altLang="ja-JP" u="sng" dirty="0">
                <a:latin typeface="Arial" panose="020B0604020202020204" pitchFamily="34" charset="0"/>
                <a:cs typeface="Arial" panose="020B0604020202020204" pitchFamily="34" charset="0"/>
              </a:rPr>
              <a:t>The TOWS-WG 12</a:t>
            </a:r>
            <a:r>
              <a:rPr lang="en-US" altLang="ja-JP" u="sng" baseline="30000" dirty="0">
                <a:latin typeface="Arial" panose="020B0604020202020204" pitchFamily="34" charset="0"/>
                <a:cs typeface="Arial" panose="020B0604020202020204" pitchFamily="34" charset="0"/>
              </a:rPr>
              <a:t>th</a:t>
            </a:r>
            <a:r>
              <a:rPr lang="en-US" altLang="ja-JP" u="sng" dirty="0">
                <a:latin typeface="Arial" panose="020B0604020202020204" pitchFamily="34" charset="0"/>
                <a:cs typeface="Arial" panose="020B0604020202020204" pitchFamily="34" charset="0"/>
              </a:rPr>
              <a:t> Session</a:t>
            </a:r>
            <a:r>
              <a:rPr lang="ja-JP" altLang="en-US" dirty="0">
                <a:latin typeface="Arial" panose="020B0604020202020204" pitchFamily="34" charset="0"/>
                <a:cs typeface="Arial" panose="020B0604020202020204" pitchFamily="34" charset="0"/>
              </a:rPr>
              <a:t>　</a:t>
            </a:r>
            <a:endParaRPr lang="en-US" altLang="ja-JP" dirty="0">
              <a:latin typeface="Arial" panose="020B0604020202020204" pitchFamily="34" charset="0"/>
              <a:cs typeface="Arial" panose="020B0604020202020204" pitchFamily="34" charset="0"/>
            </a:endParaRPr>
          </a:p>
          <a:p>
            <a:r>
              <a:rPr lang="en-US" altLang="ja-JP" dirty="0">
                <a:latin typeface="Arial" panose="020B0604020202020204" pitchFamily="34" charset="0"/>
                <a:cs typeface="Arial" panose="020B0604020202020204" pitchFamily="34" charset="0"/>
              </a:rPr>
              <a:t>The Group approved the proposal on TSP Messages for the Maritime Community and requested the ICGs to consider the proposal for implementation in their respective basins. (see Appendix 4 to Annex IV). </a:t>
            </a:r>
            <a:endParaRPr lang="ja-JP" altLang="en-US" dirty="0">
              <a:latin typeface="Arial" panose="020B0604020202020204" pitchFamily="34" charset="0"/>
              <a:cs typeface="Arial" panose="020B0604020202020204" pitchFamily="34" charset="0"/>
            </a:endParaRPr>
          </a:p>
        </p:txBody>
      </p:sp>
      <p:sp>
        <p:nvSpPr>
          <p:cNvPr id="3" name="正方形/長方形 2"/>
          <p:cNvSpPr/>
          <p:nvPr/>
        </p:nvSpPr>
        <p:spPr>
          <a:xfrm>
            <a:off x="529773" y="1391361"/>
            <a:ext cx="10679723" cy="1477328"/>
          </a:xfrm>
          <a:prstGeom prst="rect">
            <a:avLst/>
          </a:prstGeom>
        </p:spPr>
        <p:txBody>
          <a:bodyPr wrap="square">
            <a:spAutoFit/>
          </a:bodyPr>
          <a:lstStyle/>
          <a:p>
            <a:r>
              <a:rPr lang="en-US" altLang="ja-JP" u="sng" dirty="0">
                <a:latin typeface="Arial" panose="020B0604020202020204" pitchFamily="34" charset="0"/>
                <a:cs typeface="Arial" panose="020B0604020202020204" pitchFamily="34" charset="0"/>
              </a:rPr>
              <a:t>The TTTWO in TOWS-WG 12</a:t>
            </a:r>
            <a:r>
              <a:rPr lang="en-US" altLang="ja-JP" u="sng" baseline="30000" dirty="0">
                <a:latin typeface="Arial" panose="020B0604020202020204" pitchFamily="34" charset="0"/>
                <a:cs typeface="Arial" panose="020B0604020202020204" pitchFamily="34" charset="0"/>
              </a:rPr>
              <a:t>th</a:t>
            </a:r>
            <a:r>
              <a:rPr lang="en-US" altLang="ja-JP" u="sng" dirty="0">
                <a:latin typeface="Arial" panose="020B0604020202020204" pitchFamily="34" charset="0"/>
                <a:cs typeface="Arial" panose="020B0604020202020204" pitchFamily="34" charset="0"/>
              </a:rPr>
              <a:t> Session </a:t>
            </a:r>
          </a:p>
          <a:p>
            <a:r>
              <a:rPr lang="en-US" altLang="ja-JP" u="sng" dirty="0">
                <a:latin typeface="Arial" panose="020B0604020202020204" pitchFamily="34" charset="0"/>
                <a:cs typeface="Arial" panose="020B0604020202020204" pitchFamily="34" charset="0"/>
              </a:rPr>
              <a:t>Recommendation 9: </a:t>
            </a:r>
            <a:r>
              <a:rPr lang="en-US" altLang="ja-JP" dirty="0">
                <a:latin typeface="Arial" panose="020B0604020202020204" pitchFamily="34" charset="0"/>
                <a:cs typeface="Arial" panose="020B0604020202020204" pitchFamily="34" charset="0"/>
              </a:rPr>
              <a:t>Approve the proposal on TSP Messages for the Maritime Community and requests the ICGs to consider the proposal for implementation in their respective basins. Further, IOC Secretariat is to share the final proposal with WWNWS-SC and facilitate coordination between ICGs and the WWNWS-SC for </a:t>
            </a:r>
            <a:r>
              <a:rPr lang="en-US" altLang="ja-JP" dirty="0" err="1">
                <a:latin typeface="Arial" panose="020B0604020202020204" pitchFamily="34" charset="0"/>
                <a:cs typeface="Arial" panose="020B0604020202020204" pitchFamily="34" charset="0"/>
              </a:rPr>
              <a:t>operationalising</a:t>
            </a:r>
            <a:r>
              <a:rPr lang="en-US" altLang="ja-JP" dirty="0">
                <a:latin typeface="Arial" panose="020B0604020202020204" pitchFamily="34" charset="0"/>
                <a:cs typeface="Arial" panose="020B0604020202020204" pitchFamily="34" charset="0"/>
              </a:rPr>
              <a:t> the service. </a:t>
            </a:r>
            <a:endParaRPr lang="ja-JP" altLang="en-US"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F4FB8CE7-ED51-47FA-D6EA-2A3BE20F2467}"/>
              </a:ext>
            </a:extLst>
          </p:cNvPr>
          <p:cNvSpPr txBox="1"/>
          <p:nvPr/>
        </p:nvSpPr>
        <p:spPr>
          <a:xfrm>
            <a:off x="438004" y="357065"/>
            <a:ext cx="9634355" cy="590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defTabSz="914367">
              <a:lnSpc>
                <a:spcPct val="90000"/>
              </a:lnSpc>
              <a:defRPr/>
            </a:pPr>
            <a:r>
              <a:rPr lang="en-US" altLang="ja-JP" b="1" kern="0" dirty="0">
                <a:solidFill>
                  <a:srgbClr val="56BEEC">
                    <a:lumMod val="50000"/>
                  </a:srgbClr>
                </a:solidFill>
                <a:latin typeface="Arial" panose="020B0604020202020204" pitchFamily="34" charset="0"/>
                <a:cs typeface="Arial" panose="020B0604020202020204" pitchFamily="34" charset="0"/>
              </a:rPr>
              <a:t>10 Provision of Tsunami Information of the TSPs to Maritime Community for Navigational Warning</a:t>
            </a:r>
          </a:p>
        </p:txBody>
      </p:sp>
      <p:sp>
        <p:nvSpPr>
          <p:cNvPr id="7" name="テキスト ボックス 6">
            <a:extLst>
              <a:ext uri="{FF2B5EF4-FFF2-40B4-BE49-F238E27FC236}">
                <a16:creationId xmlns:a16="http://schemas.microsoft.com/office/drawing/2014/main" id="{67DE19AB-256D-0E8E-66FB-6FCE994E0228}"/>
              </a:ext>
            </a:extLst>
          </p:cNvPr>
          <p:cNvSpPr txBox="1"/>
          <p:nvPr/>
        </p:nvSpPr>
        <p:spPr>
          <a:xfrm>
            <a:off x="592594" y="4575477"/>
            <a:ext cx="10812975" cy="1606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1500"/>
              </a:lnSpc>
              <a:spcAft>
                <a:spcPts val="1200"/>
              </a:spcAft>
              <a:tabLst>
                <a:tab pos="450215" algn="l"/>
              </a:tabLst>
            </a:pPr>
            <a:r>
              <a:rPr lang="en-US" altLang="ja-JP" u="sng" dirty="0">
                <a:latin typeface="Arial" panose="020B0604020202020204" pitchFamily="34" charset="0"/>
                <a:cs typeface="Arial" panose="020B0604020202020204" pitchFamily="34" charset="0"/>
              </a:rPr>
              <a:t>The TOWS-WG 16</a:t>
            </a:r>
            <a:r>
              <a:rPr lang="en-US" altLang="ja-JP" u="sng" baseline="30000" dirty="0">
                <a:latin typeface="Arial" panose="020B0604020202020204" pitchFamily="34" charset="0"/>
                <a:cs typeface="Arial" panose="020B0604020202020204" pitchFamily="34" charset="0"/>
              </a:rPr>
              <a:t>th</a:t>
            </a:r>
            <a:r>
              <a:rPr lang="en-US" altLang="ja-JP" u="sng" dirty="0">
                <a:latin typeface="Arial" panose="020B0604020202020204" pitchFamily="34" charset="0"/>
                <a:cs typeface="Arial" panose="020B0604020202020204" pitchFamily="34" charset="0"/>
              </a:rPr>
              <a:t> Session</a:t>
            </a:r>
            <a:r>
              <a:rPr lang="ja-JP" altLang="en-US" dirty="0">
                <a:latin typeface="Arial" panose="020B0604020202020204" pitchFamily="34" charset="0"/>
                <a:cs typeface="Arial" panose="020B0604020202020204" pitchFamily="34" charset="0"/>
              </a:rPr>
              <a:t>　</a:t>
            </a:r>
            <a:endParaRPr lang="en-GB" altLang="ja-JP" sz="1800" b="1" dirty="0">
              <a:effectLst/>
              <a:latin typeface="Arial" panose="020B0604020202020204" pitchFamily="34" charset="0"/>
              <a:ea typeface="Arial" panose="020B0604020202020204" pitchFamily="34" charset="0"/>
              <a:cs typeface="Arial" panose="020B0604020202020204" pitchFamily="34" charset="0"/>
            </a:endParaRPr>
          </a:p>
          <a:p>
            <a:pPr algn="just">
              <a:lnSpc>
                <a:spcPts val="1500"/>
              </a:lnSpc>
              <a:spcAft>
                <a:spcPts val="1200"/>
              </a:spcAft>
              <a:tabLst>
                <a:tab pos="450215" algn="l"/>
              </a:tabLst>
            </a:pPr>
            <a:r>
              <a:rPr lang="en-GB" altLang="ja-JP" sz="1800" b="1" dirty="0">
                <a:effectLst/>
                <a:latin typeface="Arial" panose="020B0604020202020204" pitchFamily="34" charset="0"/>
                <a:ea typeface="Arial" panose="020B0604020202020204" pitchFamily="34" charset="0"/>
                <a:cs typeface="Arial" panose="020B0604020202020204" pitchFamily="34" charset="0"/>
              </a:rPr>
              <a:t>The Group recommended</a:t>
            </a:r>
            <a:r>
              <a:rPr lang="en-GB" altLang="ja-JP" sz="1800" dirty="0">
                <a:effectLst/>
                <a:latin typeface="Arial" panose="020B0604020202020204" pitchFamily="34" charset="0"/>
                <a:ea typeface="Arial" panose="020B0604020202020204" pitchFamily="34" charset="0"/>
                <a:cs typeface="Arial" panose="020B0604020202020204" pitchFamily="34" charset="0"/>
              </a:rPr>
              <a:t> the IOC Assembly at its 32</a:t>
            </a:r>
            <a:r>
              <a:rPr lang="en-GB" altLang="ja-JP" sz="1800" baseline="30000" dirty="0">
                <a:effectLst/>
                <a:latin typeface="Arial" panose="020B0604020202020204" pitchFamily="34" charset="0"/>
                <a:ea typeface="Arial" panose="020B0604020202020204" pitchFamily="34" charset="0"/>
                <a:cs typeface="Arial" panose="020B0604020202020204" pitchFamily="34" charset="0"/>
              </a:rPr>
              <a:t>nd</a:t>
            </a:r>
            <a:r>
              <a:rPr lang="en-GB" altLang="ja-JP" sz="1800" dirty="0">
                <a:effectLst/>
                <a:latin typeface="Arial" panose="020B0604020202020204" pitchFamily="34" charset="0"/>
                <a:ea typeface="Arial" panose="020B0604020202020204" pitchFamily="34" charset="0"/>
                <a:cs typeface="Arial" panose="020B0604020202020204" pitchFamily="34" charset="0"/>
              </a:rPr>
              <a:t> session in 2023 to instruct the regional ICGs:</a:t>
            </a:r>
          </a:p>
          <a:p>
            <a:pPr algn="just">
              <a:lnSpc>
                <a:spcPts val="1500"/>
              </a:lnSpc>
              <a:spcAft>
                <a:spcPts val="1200"/>
              </a:spcAft>
              <a:tabLst>
                <a:tab pos="450215" algn="l"/>
              </a:tabLst>
            </a:pPr>
            <a:r>
              <a:rPr lang="en-GB" altLang="ja-JP" sz="1800" dirty="0">
                <a:effectLst/>
                <a:latin typeface="Arial" panose="020B0604020202020204" pitchFamily="34" charset="0"/>
                <a:ea typeface="SimSun" panose="02010600030101010101" pitchFamily="2" charset="-122"/>
                <a:cs typeface="Arial" panose="020B0604020202020204" pitchFamily="34" charset="0"/>
              </a:rPr>
              <a:t>TSPs in collaboration with NAVAREA operators test the tsunami maritime safety products in 2023/24, with a view to operationally implementing in 2024/25;</a:t>
            </a:r>
            <a:endParaRPr lang="ja-JP" altLang="ja-JP" sz="1800" dirty="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1200"/>
              </a:spcAft>
              <a:tabLst>
                <a:tab pos="450215" algn="l"/>
              </a:tabLst>
            </a:pPr>
            <a:endParaRPr lang="ja-JP" altLang="ja-JP" sz="18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2564855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8247" y="847841"/>
            <a:ext cx="5767753" cy="5478423"/>
          </a:xfrm>
          <a:prstGeom prst="rect">
            <a:avLst/>
          </a:prstGeom>
          <a:solidFill>
            <a:schemeClr val="bg1"/>
          </a:solidFill>
        </p:spPr>
        <p:txBody>
          <a:bodyPr wrap="square">
            <a:spAutoFit/>
          </a:bodyPr>
          <a:lstStyle/>
          <a:p>
            <a:r>
              <a:rPr lang="en-US" altLang="ja-JP" sz="1400" dirty="0">
                <a:latin typeface="Arial" panose="020B0604020202020204" pitchFamily="34" charset="0"/>
                <a:cs typeface="Arial" panose="020B0604020202020204" pitchFamily="34" charset="0"/>
              </a:rPr>
              <a:t>Example 1 – A TSP initial message for a tsunami affecting 3 NAVAREAs </a:t>
            </a:r>
          </a:p>
          <a:p>
            <a:r>
              <a:rPr lang="en-US" altLang="ja-JP" sz="1400" dirty="0">
                <a:latin typeface="Arial" panose="020B0604020202020204" pitchFamily="34" charset="0"/>
                <a:cs typeface="Arial" panose="020B0604020202020204" pitchFamily="34" charset="0"/>
              </a:rPr>
              <a:t>NAVAREA XI, NAVAREA XIII, NAVAREA X </a:t>
            </a:r>
          </a:p>
          <a:p>
            <a:endParaRPr lang="en-US" altLang="ja-JP" sz="1400" dirty="0">
              <a:latin typeface="Arial" panose="020B0604020202020204" pitchFamily="34" charset="0"/>
              <a:cs typeface="Arial" panose="020B0604020202020204" pitchFamily="34" charset="0"/>
            </a:endParaRPr>
          </a:p>
          <a:p>
            <a:r>
              <a:rPr lang="en-US" altLang="ja-JP" sz="1400" dirty="0">
                <a:latin typeface="Arial" panose="020B0604020202020204" pitchFamily="34" charset="0"/>
                <a:cs typeface="Arial" panose="020B0604020202020204" pitchFamily="34" charset="0"/>
              </a:rPr>
              <a:t>NORTHEAST PACIFIC COASTS TSUNAMI THREAT MESSAGE [or whatever the correct term will be] ISSUED BY PACIFIC TSUNAMI WARNING CENTRE [fill in name of the issuing TSP] in support of the UNESCO/IOC PACIFIC TSUNAMI WARNING AND MITIGATION SYSTEM [fill in name of the regional system] AT DDHHMM UTC MMM YY. [This clearly identifies that the message has been issued by the </a:t>
            </a:r>
            <a:r>
              <a:rPr lang="en-US" altLang="ja-JP" sz="1400" dirty="0" err="1">
                <a:latin typeface="Arial" panose="020B0604020202020204" pitchFamily="34" charset="0"/>
                <a:cs typeface="Arial" panose="020B0604020202020204" pitchFamily="34" charset="0"/>
              </a:rPr>
              <a:t>recognised</a:t>
            </a:r>
            <a:r>
              <a:rPr lang="en-US" altLang="ja-JP" sz="1400" dirty="0">
                <a:latin typeface="Arial" panose="020B0604020202020204" pitchFamily="34" charset="0"/>
                <a:cs typeface="Arial" panose="020B0604020202020204" pitchFamily="34" charset="0"/>
              </a:rPr>
              <a:t> expert] </a:t>
            </a:r>
          </a:p>
          <a:p>
            <a:r>
              <a:rPr lang="en-US" altLang="ja-JP" sz="1400" dirty="0">
                <a:latin typeface="Arial" panose="020B0604020202020204" pitchFamily="34" charset="0"/>
                <a:cs typeface="Arial" panose="020B0604020202020204" pitchFamily="34" charset="0"/>
              </a:rPr>
              <a:t>A TSUNAMI HAS BEEN GENERATED BY A MAGNITUDE 8.4 EARTHQUAKE THAT OCCURRED IN VICINITY OF [Position] DD-MM N/S DDD-MM E/W, THE RYUKYU ISLANDS DDHHMM UTC MMM YY [this is the date/time of the earthquake, rather than the originating message] HAZARDOUS T</a:t>
            </a:r>
          </a:p>
          <a:p>
            <a:r>
              <a:rPr lang="en-US" altLang="ja-JP" sz="1400" dirty="0">
                <a:latin typeface="Arial" panose="020B0604020202020204" pitchFamily="34" charset="0"/>
                <a:cs typeface="Arial" panose="020B0604020202020204" pitchFamily="34" charset="0"/>
              </a:rPr>
              <a:t>SUNAMI WAVES ARE FORECAST FOR SOME COASTS OF JAPAN, THE PHILIPPINES, AND INDONESIA [from a list of countries/islands] TSUNAMI WAVES ARE NOT A HAZARD TO SHIPS IN DEEP WATER BUT CAN CAUSE STRONG CURRENTS AND RAPID SEA LEVEL CHANGES IN SHALLOW WATER, AS WELL AS INUNDATION OF THE COAST.  SHIPS APPROACHING THE COAST SHOULD CONSULT LOCAL AUTHORITIES REGARDING LOCAL CONDITIONS AND ADVICES.  </a:t>
            </a:r>
          </a:p>
          <a:p>
            <a:endParaRPr lang="en-US" altLang="ja-JP" sz="1400" dirty="0">
              <a:latin typeface="Arial" panose="020B0604020202020204" pitchFamily="34" charset="0"/>
              <a:cs typeface="Arial" panose="020B0604020202020204" pitchFamily="34" charset="0"/>
            </a:endParaRPr>
          </a:p>
        </p:txBody>
      </p:sp>
      <p:sp>
        <p:nvSpPr>
          <p:cNvPr id="3" name="正方形/長方形 2"/>
          <p:cNvSpPr/>
          <p:nvPr/>
        </p:nvSpPr>
        <p:spPr>
          <a:xfrm>
            <a:off x="6096000" y="1659285"/>
            <a:ext cx="6096000" cy="3539430"/>
          </a:xfrm>
          <a:prstGeom prst="rect">
            <a:avLst/>
          </a:prstGeom>
          <a:solidFill>
            <a:schemeClr val="bg1"/>
          </a:solidFill>
        </p:spPr>
        <p:txBody>
          <a:bodyPr>
            <a:spAutoFit/>
          </a:bodyPr>
          <a:lstStyle/>
          <a:p>
            <a:r>
              <a:rPr lang="en-US" altLang="ja-JP" sz="1400" dirty="0">
                <a:latin typeface="Arial" panose="020B0604020202020204" pitchFamily="34" charset="0"/>
                <a:cs typeface="Arial" panose="020B0604020202020204" pitchFamily="34" charset="0"/>
              </a:rPr>
              <a:t>Example 2 – A TSP final message for a tsunami affecting 3 NAVAREAs  </a:t>
            </a:r>
          </a:p>
          <a:p>
            <a:endParaRPr lang="en-US" altLang="ja-JP" sz="1400" dirty="0">
              <a:latin typeface="Arial" panose="020B0604020202020204" pitchFamily="34" charset="0"/>
              <a:cs typeface="Arial" panose="020B0604020202020204" pitchFamily="34" charset="0"/>
            </a:endParaRPr>
          </a:p>
          <a:p>
            <a:r>
              <a:rPr lang="en-US" altLang="ja-JP" sz="1400" dirty="0">
                <a:latin typeface="Arial" panose="020B0604020202020204" pitchFamily="34" charset="0"/>
                <a:cs typeface="Arial" panose="020B0604020202020204" pitchFamily="34" charset="0"/>
              </a:rPr>
              <a:t>NAVAREA XI, NAVAREA XIII, NAVAREA X NORTHEAST PACIFIC COASTS TSUNAMI CANCELLATION MESSAGE [or whatever the correct term will be] ISSUED BY PACIFIC TSUNAMI WARNING CENTRE [fill in name of the issuing TSP] in support of the UNESCO/IOC PACIFIC TSUNAMI WARNING AND MITIGATION SYSTEM [fill in name of the regional system] AT DDHHMM UTC MMM YY. [This clearly identifies that the message has been issued by the </a:t>
            </a:r>
            <a:r>
              <a:rPr lang="en-US" altLang="ja-JP" sz="1400" dirty="0" err="1">
                <a:latin typeface="Arial" panose="020B0604020202020204" pitchFamily="34" charset="0"/>
                <a:cs typeface="Arial" panose="020B0604020202020204" pitchFamily="34" charset="0"/>
              </a:rPr>
              <a:t>recognised</a:t>
            </a:r>
            <a:r>
              <a:rPr lang="en-US" altLang="ja-JP" sz="1400" dirty="0">
                <a:latin typeface="Arial" panose="020B0604020202020204" pitchFamily="34" charset="0"/>
                <a:cs typeface="Arial" panose="020B0604020202020204" pitchFamily="34" charset="0"/>
              </a:rPr>
              <a:t> expert] </a:t>
            </a:r>
          </a:p>
          <a:p>
            <a:r>
              <a:rPr lang="en-US" altLang="ja-JP" sz="1400" dirty="0">
                <a:latin typeface="Arial" panose="020B0604020202020204" pitchFamily="34" charset="0"/>
                <a:cs typeface="Arial" panose="020B0604020202020204" pitchFamily="34" charset="0"/>
              </a:rPr>
              <a:t>THE THREAT HAS NOW LARGELY PASSED FOR THE TSUNAMI GENERATED BY A MAGNITUDE 8.4 EARTHQUAKE THAT OCCURRED IN IN VICINITY OF [Position] DD-MM N/S DDD-MM E/W, THE RYUKYU ISLANDS DDHHMM UTC MMM YY [this is the date/time of the earthquake, rather than the originating message]  HOWEVER, SHIPS APPROACHING THE COAST SHOULD STILL CONSULT LOCAL AUTHORITIES REGARDING LOCAL CONDITIONS AND ADVICES.</a:t>
            </a:r>
          </a:p>
        </p:txBody>
      </p:sp>
      <p:sp>
        <p:nvSpPr>
          <p:cNvPr id="4" name="正方形/長方形 3"/>
          <p:cNvSpPr/>
          <p:nvPr/>
        </p:nvSpPr>
        <p:spPr>
          <a:xfrm>
            <a:off x="105507" y="7611"/>
            <a:ext cx="10316308" cy="840230"/>
          </a:xfrm>
          <a:prstGeom prst="rect">
            <a:avLst/>
          </a:prstGeom>
        </p:spPr>
        <p:txBody>
          <a:bodyPr wrap="square">
            <a:spAutoFit/>
          </a:bodyPr>
          <a:lstStyle/>
          <a:p>
            <a:pPr lvl="0" defTabSz="914367">
              <a:lnSpc>
                <a:spcPct val="90000"/>
              </a:lnSpc>
              <a:defRPr/>
            </a:pPr>
            <a:r>
              <a:rPr lang="en-US" altLang="ja-JP" b="1" kern="0" dirty="0">
                <a:solidFill>
                  <a:srgbClr val="56BEEC">
                    <a:lumMod val="50000"/>
                  </a:srgbClr>
                </a:solidFill>
                <a:latin typeface="Arial" panose="020B0604020202020204" pitchFamily="34" charset="0"/>
                <a:cs typeface="Arial" panose="020B0604020202020204" pitchFamily="34" charset="0"/>
              </a:rPr>
              <a:t>10 Provision of Tsunami Information of the TSPs to Maritime Community for Navigational Warning</a:t>
            </a:r>
          </a:p>
          <a:p>
            <a:pPr lvl="0" defTabSz="914367">
              <a:lnSpc>
                <a:spcPct val="90000"/>
              </a:lnSpc>
              <a:defRPr/>
            </a:pPr>
            <a:r>
              <a:rPr lang="en-US" altLang="ja-JP" b="1" kern="0" dirty="0">
                <a:solidFill>
                  <a:srgbClr val="56BEEC">
                    <a:lumMod val="50000"/>
                  </a:srgbClr>
                </a:solidFill>
                <a:latin typeface="Arial" panose="020B0604020202020204" pitchFamily="34" charset="0"/>
                <a:cs typeface="Arial" panose="020B0604020202020204" pitchFamily="34" charset="0"/>
              </a:rPr>
              <a:t> (Draft Messages)</a:t>
            </a:r>
            <a:endParaRPr lang="en-US" altLang="ja-JP" b="1" kern="0" dirty="0">
              <a:solidFill>
                <a:srgbClr val="56BEEC">
                  <a:lumMod val="50000"/>
                </a:srgbClr>
              </a:solidFill>
              <a:latin typeface="Arial" panose="020B0604020202020204" pitchFamily="34" charset="0"/>
              <a:cs typeface="Arial" panose="020B0604020202020204" pitchFamily="34" charset="0"/>
              <a:sym typeface="Open Sans"/>
            </a:endParaRPr>
          </a:p>
        </p:txBody>
      </p:sp>
    </p:spTree>
    <p:extLst>
      <p:ext uri="{BB962C8B-B14F-4D97-AF65-F5344CB8AC3E}">
        <p14:creationId xmlns:p14="http://schemas.microsoft.com/office/powerpoint/2010/main" val="1129571512"/>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830</Words>
  <Application>Microsoft Office PowerPoint</Application>
  <PresentationFormat>ワイド画面</PresentationFormat>
  <Paragraphs>58</Paragraphs>
  <Slides>7</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游ゴシック</vt:lpstr>
      <vt:lpstr>Arial</vt:lpstr>
      <vt:lpstr>Calibri</vt:lpstr>
      <vt:lpstr>Open Sans</vt:lpstr>
      <vt:lpstr>Roboto</vt:lpstr>
      <vt:lpstr>1_Office Theme</vt:lpstr>
      <vt:lpstr>PowerPoint プレゼンテーション</vt:lpstr>
      <vt:lpstr>PowerPoint プレゼンテーション</vt:lpstr>
      <vt:lpstr>(Expansion of the ICG/PTWS ESZ)</vt:lpstr>
      <vt:lpstr>PowerPoint プレゼンテーション</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Nishimae</dc:creator>
  <cp:lastModifiedBy>企画課03</cp:lastModifiedBy>
  <cp:revision>13</cp:revision>
  <dcterms:created xsi:type="dcterms:W3CDTF">2023-02-24T06:03:24Z</dcterms:created>
  <dcterms:modified xsi:type="dcterms:W3CDTF">2023-03-04T09:14:13Z</dcterms:modified>
</cp:coreProperties>
</file>