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64" r:id="rId3"/>
    <p:sldId id="262"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1" autoAdjust="0"/>
    <p:restoredTop sz="94660"/>
  </p:normalViewPr>
  <p:slideViewPr>
    <p:cSldViewPr snapToGrid="0" showGuides="1">
      <p:cViewPr varScale="1">
        <p:scale>
          <a:sx n="68" d="100"/>
          <a:sy n="68" d="100"/>
        </p:scale>
        <p:origin x="428"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ffay, Celine" userId="ac6bc63d-c9fe-40f5-9c9f-0f90122993d1" providerId="ADAL" clId="{1396215B-4F79-4CD1-8616-A7136EDDE7B7}"/>
    <pc:docChg chg="delSld">
      <pc:chgData name="Tiffay, Celine" userId="ac6bc63d-c9fe-40f5-9c9f-0f90122993d1" providerId="ADAL" clId="{1396215B-4F79-4CD1-8616-A7136EDDE7B7}" dt="2023-03-05T08:36:25.410" v="3" actId="47"/>
      <pc:docMkLst>
        <pc:docMk/>
      </pc:docMkLst>
      <pc:sldChg chg="del">
        <pc:chgData name="Tiffay, Celine" userId="ac6bc63d-c9fe-40f5-9c9f-0f90122993d1" providerId="ADAL" clId="{1396215B-4F79-4CD1-8616-A7136EDDE7B7}" dt="2023-03-05T08:36:25.410" v="3" actId="47"/>
        <pc:sldMkLst>
          <pc:docMk/>
          <pc:sldMk cId="3233557706" sldId="258"/>
        </pc:sldMkLst>
      </pc:sldChg>
      <pc:sldChg chg="del">
        <pc:chgData name="Tiffay, Celine" userId="ac6bc63d-c9fe-40f5-9c9f-0f90122993d1" providerId="ADAL" clId="{1396215B-4F79-4CD1-8616-A7136EDDE7B7}" dt="2023-03-05T08:36:23.303" v="0" actId="47"/>
        <pc:sldMkLst>
          <pc:docMk/>
          <pc:sldMk cId="3116448099" sldId="259"/>
        </pc:sldMkLst>
      </pc:sldChg>
      <pc:sldChg chg="del">
        <pc:chgData name="Tiffay, Celine" userId="ac6bc63d-c9fe-40f5-9c9f-0f90122993d1" providerId="ADAL" clId="{1396215B-4F79-4CD1-8616-A7136EDDE7B7}" dt="2023-03-05T08:36:23.773" v="1" actId="47"/>
        <pc:sldMkLst>
          <pc:docMk/>
          <pc:sldMk cId="2620671722" sldId="260"/>
        </pc:sldMkLst>
      </pc:sldChg>
      <pc:sldChg chg="del">
        <pc:chgData name="Tiffay, Celine" userId="ac6bc63d-c9fe-40f5-9c9f-0f90122993d1" providerId="ADAL" clId="{1396215B-4F79-4CD1-8616-A7136EDDE7B7}" dt="2023-03-05T08:36:24.231" v="2" actId="47"/>
        <pc:sldMkLst>
          <pc:docMk/>
          <pc:sldMk cId="1665540938" sldId="26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020682-C1D3-4C6A-8455-804DCFDCD739}" type="datetimeFigureOut">
              <a:rPr kumimoji="1" lang="ja-JP" altLang="en-US" smtClean="0"/>
              <a:t>2023/3/5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B0371C-02AF-423F-ACD9-1E599073F152}" type="slidenum">
              <a:rPr kumimoji="1" lang="ja-JP" altLang="en-US" smtClean="0"/>
              <a:t>‹#›</a:t>
            </a:fld>
            <a:endParaRPr kumimoji="1" lang="ja-JP" altLang="en-US"/>
          </a:p>
        </p:txBody>
      </p:sp>
    </p:spTree>
    <p:extLst>
      <p:ext uri="{BB962C8B-B14F-4D97-AF65-F5344CB8AC3E}">
        <p14:creationId xmlns:p14="http://schemas.microsoft.com/office/powerpoint/2010/main" val="2805281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071306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1_Title Slide">
    <p:spTree>
      <p:nvGrpSpPr>
        <p:cNvPr id="1" name=""/>
        <p:cNvGrpSpPr/>
        <p:nvPr/>
      </p:nvGrpSpPr>
      <p:grpSpPr>
        <a:xfrm>
          <a:off x="0" y="0"/>
          <a:ext cx="0" cy="0"/>
          <a:chOff x="0" y="0"/>
          <a:chExt cx="0" cy="0"/>
        </a:xfrm>
      </p:grpSpPr>
      <p:pic>
        <p:nvPicPr>
          <p:cNvPr id="6" name="Picture Placeholder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6148552"/>
            <a:ext cx="12192000" cy="709447"/>
          </a:xfrm>
          <a:prstGeom prst="rect">
            <a:avLst/>
          </a:prstGeom>
        </p:spPr>
      </p:pic>
    </p:spTree>
    <p:extLst>
      <p:ext uri="{BB962C8B-B14F-4D97-AF65-F5344CB8AC3E}">
        <p14:creationId xmlns:p14="http://schemas.microsoft.com/office/powerpoint/2010/main" val="58072013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pic>
        <p:nvPicPr>
          <p:cNvPr id="5" name="Picture Placeholder 2"/>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0510" y="6148552"/>
            <a:ext cx="12225126" cy="709448"/>
          </a:xfrm>
          <a:prstGeom prst="rect">
            <a:avLst/>
          </a:prstGeom>
        </p:spPr>
      </p:pic>
    </p:spTree>
    <p:extLst>
      <p:ext uri="{BB962C8B-B14F-4D97-AF65-F5344CB8AC3E}">
        <p14:creationId xmlns:p14="http://schemas.microsoft.com/office/powerpoint/2010/main" val="323450165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pic>
        <p:nvPicPr>
          <p:cNvPr id="8" name="Picture Placeholder 2"/>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6200000">
            <a:off x="5717631" y="420412"/>
            <a:ext cx="756742" cy="12191999"/>
          </a:xfrm>
          <a:prstGeom prst="rect">
            <a:avLst/>
          </a:prstGeom>
        </p:spPr>
      </p:pic>
    </p:spTree>
    <p:extLst>
      <p:ext uri="{BB962C8B-B14F-4D97-AF65-F5344CB8AC3E}">
        <p14:creationId xmlns:p14="http://schemas.microsoft.com/office/powerpoint/2010/main" val="1764288183"/>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6_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661409" y="1881352"/>
            <a:ext cx="3490842" cy="3531476"/>
          </a:xfrm>
          <a:prstGeom prst="rect">
            <a:avLst/>
          </a:prstGeom>
        </p:spPr>
      </p:pic>
    </p:spTree>
    <p:extLst>
      <p:ext uri="{BB962C8B-B14F-4D97-AF65-F5344CB8AC3E}">
        <p14:creationId xmlns:p14="http://schemas.microsoft.com/office/powerpoint/2010/main" val="199350977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7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cstate="screen">
            <a:extLst>
              <a:ext uri="{28A0092B-C50C-407E-A947-70E740481C1C}">
                <a14:useLocalDpi xmlns:a14="http://schemas.microsoft.com/office/drawing/2010/main"/>
              </a:ext>
            </a:extLst>
          </a:blip>
          <a:srcRect l="-9850" t="-943" r="-1"/>
          <a:stretch/>
        </p:blipFill>
        <p:spPr>
          <a:xfrm>
            <a:off x="7338429" y="1779105"/>
            <a:ext cx="3970734" cy="3977470"/>
          </a:xfrm>
          <a:prstGeom prst="rect">
            <a:avLst/>
          </a:prstGeom>
        </p:spPr>
      </p:pic>
      <p:sp>
        <p:nvSpPr>
          <p:cNvPr id="4" name="Slide Number Placeholder 5"/>
          <p:cNvSpPr txBox="1">
            <a:spLocks/>
          </p:cNvSpPr>
          <p:nvPr userDrawn="1"/>
        </p:nvSpPr>
        <p:spPr>
          <a:xfrm>
            <a:off x="9045603" y="6356345"/>
            <a:ext cx="2743200" cy="365125"/>
          </a:xfrm>
          <a:prstGeom prst="rect">
            <a:avLst/>
          </a:prstGeom>
        </p:spPr>
        <p:txBody>
          <a:bodyPr vert="horz" lIns="91440" tIns="45720" rIns="91440" bIns="45720" rtlCol="0" anchor="ctr"/>
          <a:lstStyle>
            <a:defPPr>
              <a:defRPr lang="fr-F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B79096A-E1C7-4DE6-944A-D4A34A5826EA}" type="slidenum">
              <a:rPr lang="fr-FR" smtClean="0"/>
              <a:pPr/>
              <a:t>‹#›</a:t>
            </a:fld>
            <a:endParaRPr lang="fr-FR" dirty="0"/>
          </a:p>
        </p:txBody>
      </p:sp>
    </p:spTree>
    <p:extLst>
      <p:ext uri="{BB962C8B-B14F-4D97-AF65-F5344CB8AC3E}">
        <p14:creationId xmlns:p14="http://schemas.microsoft.com/office/powerpoint/2010/main" val="11297922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 name="Rectangle">
            <a:extLst>
              <a:ext uri="{FF2B5EF4-FFF2-40B4-BE49-F238E27FC236}">
                <a16:creationId xmlns:a16="http://schemas.microsoft.com/office/drawing/2014/main" id="{C10E1C6E-56AE-4A56-82D7-922AEEE28BA1}"/>
              </a:ext>
            </a:extLst>
          </p:cNvPr>
          <p:cNvSpPr/>
          <p:nvPr/>
        </p:nvSpPr>
        <p:spPr>
          <a:xfrm rot="10800000">
            <a:off x="518275" y="1074002"/>
            <a:ext cx="2423422" cy="98238"/>
          </a:xfrm>
          <a:prstGeom prst="rect">
            <a:avLst/>
          </a:prstGeom>
          <a:solidFill>
            <a:srgbClr val="0069B4"/>
          </a:solidFill>
          <a:ln w="12700">
            <a:miter lim="400000"/>
          </a:ln>
        </p:spPr>
        <p:txBody>
          <a:bodyPr lIns="65023" tIns="65023" rIns="65023" bIns="65023" anchor="ctr"/>
          <a:lstStyle/>
          <a:p>
            <a:pPr>
              <a:defRPr>
                <a:solidFill>
                  <a:srgbClr val="3C3C3C"/>
                </a:solidFill>
              </a:defRPr>
            </a:pPr>
            <a:endParaRPr/>
          </a:p>
        </p:txBody>
      </p:sp>
      <p:pic>
        <p:nvPicPr>
          <p:cNvPr id="6" name="Picture 5">
            <a:extLst>
              <a:ext uri="{FF2B5EF4-FFF2-40B4-BE49-F238E27FC236}">
                <a16:creationId xmlns:a16="http://schemas.microsoft.com/office/drawing/2014/main" id="{434AB9F8-DCDF-4F56-BFC8-6D6873D2C011}"/>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0575486" y="152363"/>
            <a:ext cx="1495758" cy="1405711"/>
          </a:xfrm>
          <a:prstGeom prst="rect">
            <a:avLst/>
          </a:prstGeom>
        </p:spPr>
      </p:pic>
      <p:sp>
        <p:nvSpPr>
          <p:cNvPr id="8" name="Rectangle 7">
            <a:extLst>
              <a:ext uri="{FF2B5EF4-FFF2-40B4-BE49-F238E27FC236}">
                <a16:creationId xmlns:a16="http://schemas.microsoft.com/office/drawing/2014/main" id="{517863F2-11A4-4389-99C2-FE101F254974}"/>
              </a:ext>
            </a:extLst>
          </p:cNvPr>
          <p:cNvSpPr/>
          <p:nvPr/>
        </p:nvSpPr>
        <p:spPr>
          <a:xfrm>
            <a:off x="0" y="6148552"/>
            <a:ext cx="12192000" cy="709448"/>
          </a:xfrm>
          <a:prstGeom prst="rect">
            <a:avLst/>
          </a:prstGeom>
          <a:solidFill>
            <a:srgbClr val="0069B4"/>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fr-FR" sz="2400" b="0" i="0" u="none" strike="noStrike" cap="none" spc="0" normalizeH="0" baseline="0">
              <a:ln>
                <a:noFill/>
              </a:ln>
              <a:solidFill>
                <a:srgbClr val="000000"/>
              </a:solidFill>
              <a:effectLst/>
              <a:uFillTx/>
              <a:latin typeface="+mn-lt"/>
              <a:ea typeface="+mn-ea"/>
              <a:cs typeface="+mn-cs"/>
              <a:sym typeface="Roboto"/>
            </a:endParaRPr>
          </a:p>
        </p:txBody>
      </p:sp>
    </p:spTree>
    <p:extLst>
      <p:ext uri="{BB962C8B-B14F-4D97-AF65-F5344CB8AC3E}">
        <p14:creationId xmlns:p14="http://schemas.microsoft.com/office/powerpoint/2010/main" val="12601903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spd="med"/>
  <p:hf sldNum="0" hdr="0" ftr="0" dt="0"/>
  <p:txStyles>
    <p:titleStyle>
      <a:lvl1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1pPr>
      <a:lvl2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2pPr>
      <a:lvl3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3pPr>
      <a:lvl4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4pPr>
      <a:lvl5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5pPr>
      <a:lvl6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6pPr>
      <a:lvl7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7pPr>
      <a:lvl8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8pPr>
      <a:lvl9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9pPr>
    </p:titleStyle>
    <p:bodyStyle>
      <a:lvl1pPr marL="218131" marR="0" indent="-218131"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1pPr>
      <a:lvl2pPr marL="575944" marR="0" indent="-254487"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2pPr>
      <a:lvl3pPr marL="948298" marR="0" indent="-305384"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3pPr>
      <a:lvl4pPr marL="1303688" marR="0" indent="-339316"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4pPr>
      <a:lvl5pPr marL="1625145" marR="0" indent="-339316"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5pPr>
      <a:lvl6pPr marL="1946603" marR="0" indent="-339316"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6pPr>
      <a:lvl7pPr marL="2268060" marR="0" indent="-339316"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7pPr>
      <a:lvl8pPr marL="2589517" marR="0" indent="-339316"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8pPr>
      <a:lvl9pPr marL="2910975" marR="0" indent="-339316" algn="l" defTabSz="914367" rtl="0" eaLnBrk="1" latinLnBrk="0" hangingPunct="1">
        <a:lnSpc>
          <a:spcPct val="90000"/>
        </a:lnSpc>
        <a:spcBef>
          <a:spcPts val="984"/>
        </a:spcBef>
        <a:spcAft>
          <a:spcPts val="0"/>
        </a:spcAft>
        <a:buClrTx/>
        <a:buSzPct val="100000"/>
        <a:buFont typeface="Arial"/>
        <a:buChar char="•"/>
        <a:tabLst/>
        <a:defRPr kumimoji="1" sz="2672" b="0" i="0" u="none" strike="noStrike" cap="none" spc="0" baseline="0">
          <a:ln>
            <a:noFill/>
          </a:ln>
          <a:solidFill>
            <a:srgbClr val="000000"/>
          </a:solidFill>
          <a:uFillTx/>
          <a:latin typeface="+mn-lt"/>
          <a:ea typeface="+mn-ea"/>
          <a:cs typeface="+mn-cs"/>
          <a:sym typeface="Roboto"/>
        </a:defRPr>
      </a:lvl9pPr>
    </p:bodyStyle>
    <p:otherStyle>
      <a:lvl1pPr marL="0" marR="0" indent="0"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1pPr>
      <a:lvl2pPr marL="0" marR="0" indent="321457"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2pPr>
      <a:lvl3pPr marL="0" marR="0" indent="642915"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3pPr>
      <a:lvl4pPr marL="0" marR="0" indent="964372"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4pPr>
      <a:lvl5pPr marL="0" marR="0" indent="1285829"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5pPr>
      <a:lvl6pPr marL="0" marR="0" indent="1607287"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6pPr>
      <a:lvl7pPr marL="0" marR="0" indent="1928744"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7pPr>
      <a:lvl8pPr marL="0" marR="0" indent="2250201"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8pPr>
      <a:lvl9pPr marL="0" marR="0" indent="2571659" algn="r" defTabSz="914367" rtl="0" eaLnBrk="1" latinLnBrk="0" hangingPunct="1">
        <a:lnSpc>
          <a:spcPct val="100000"/>
        </a:lnSpc>
        <a:spcBef>
          <a:spcPts val="0"/>
        </a:spcBef>
        <a:spcAft>
          <a:spcPts val="0"/>
        </a:spcAft>
        <a:buClrTx/>
        <a:buSzTx/>
        <a:buFontTx/>
        <a:buNone/>
        <a:tabLst/>
        <a:defRPr kumimoji="1" sz="1125" b="0" i="0" u="none" strike="noStrike" cap="none" spc="0" baseline="0">
          <a:ln>
            <a:noFill/>
          </a:ln>
          <a:solidFill>
            <a:schemeClr val="tx1"/>
          </a:solidFill>
          <a:uFillTx/>
          <a:latin typeface="+mn-lt"/>
          <a:ea typeface="+mn-ea"/>
          <a:cs typeface="+mn-cs"/>
          <a:sym typeface="Roboto"/>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89361" y="129770"/>
            <a:ext cx="10012310" cy="503276"/>
          </a:xfrm>
        </p:spPr>
        <p:txBody>
          <a:bodyPr/>
          <a:lstStyle>
            <a:lvl1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1pPr>
            <a:lvl2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2pPr>
            <a:lvl3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3pPr>
            <a:lvl4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4pPr>
            <a:lvl5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5pPr>
            <a:lvl6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6pPr>
            <a:lvl7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7pPr>
            <a:lvl8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8pPr>
            <a:lvl9pPr marL="0" marR="0" indent="0" algn="l" defTabSz="914367" rtl="0" eaLnBrk="1" latinLnBrk="0" hangingPunct="1">
              <a:lnSpc>
                <a:spcPct val="90000"/>
              </a:lnSpc>
              <a:spcBef>
                <a:spcPts val="0"/>
              </a:spcBef>
              <a:spcAft>
                <a:spcPts val="0"/>
              </a:spcAft>
              <a:buClrTx/>
              <a:buSzTx/>
              <a:buFontTx/>
              <a:buNone/>
              <a:tabLst/>
              <a:defRPr kumimoji="1" sz="4359" b="0" i="0" u="none" strike="noStrike" cap="none" spc="0" baseline="0">
                <a:ln>
                  <a:noFill/>
                </a:ln>
                <a:solidFill>
                  <a:srgbClr val="000000"/>
                </a:solidFill>
                <a:uFillTx/>
                <a:latin typeface="Open Sans"/>
                <a:ea typeface="Open Sans"/>
                <a:cs typeface="Open Sans"/>
                <a:sym typeface="Open Sans"/>
              </a:defRPr>
            </a:lvl9pPr>
          </a:lstStyle>
          <a:p>
            <a:pPr marL="0" marR="0" lvl="0" indent="0" algn="l" defTabSz="914367" rtl="0" eaLnBrk="1" fontAlgn="auto" latinLnBrk="0" hangingPunct="1">
              <a:lnSpc>
                <a:spcPct val="90000"/>
              </a:lnSpc>
              <a:spcBef>
                <a:spcPts val="0"/>
              </a:spcBef>
              <a:spcAft>
                <a:spcPts val="0"/>
              </a:spcAft>
              <a:buClrTx/>
              <a:buSzTx/>
              <a:buFontTx/>
              <a:buNone/>
              <a:tabLst/>
              <a:defRPr/>
            </a:pPr>
            <a:r>
              <a:rPr lang="en-US" altLang="ja-JP" sz="1800" b="1" kern="0" dirty="0">
                <a:solidFill>
                  <a:srgbClr val="56BEEC">
                    <a:lumMod val="50000"/>
                  </a:srgbClr>
                </a:solidFill>
                <a:latin typeface="Arial" panose="020B0604020202020204" pitchFamily="34" charset="0"/>
                <a:cs typeface="Arial" panose="020B0604020202020204" pitchFamily="34" charset="0"/>
              </a:rPr>
              <a:t>10 Provision of Tsunami Information of the TSPs to Maritime Community for Navigational Warning</a:t>
            </a:r>
            <a:endParaRPr kumimoji="1" lang="en-US" altLang="ja-JP" sz="1800" b="1" i="0" u="none" strike="noStrike" kern="0" cap="none" spc="0" normalizeH="0" baseline="0" noProof="0" dirty="0">
              <a:ln>
                <a:noFill/>
              </a:ln>
              <a:solidFill>
                <a:srgbClr val="56BEEC">
                  <a:lumMod val="50000"/>
                </a:srgbClr>
              </a:solidFill>
              <a:effectLst/>
              <a:uLnTx/>
              <a:uFillTx/>
              <a:latin typeface="Arial" panose="020B0604020202020204" pitchFamily="34" charset="0"/>
              <a:cs typeface="Arial" panose="020B0604020202020204" pitchFamily="34" charset="0"/>
              <a:sym typeface="Open Sans"/>
            </a:endParaRPr>
          </a:p>
        </p:txBody>
      </p:sp>
      <p:pic>
        <p:nvPicPr>
          <p:cNvPr id="4" name="図 3"/>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81702" y="1240604"/>
            <a:ext cx="6106666" cy="4848243"/>
          </a:xfrm>
          <a:prstGeom prst="rect">
            <a:avLst/>
          </a:prstGeom>
        </p:spPr>
      </p:pic>
      <p:graphicFrame>
        <p:nvGraphicFramePr>
          <p:cNvPr id="3" name="表 2"/>
          <p:cNvGraphicFramePr>
            <a:graphicFrameLocks noGrp="1"/>
          </p:cNvGraphicFramePr>
          <p:nvPr>
            <p:extLst>
              <p:ext uri="{D42A27DB-BD31-4B8C-83A1-F6EECF244321}">
                <p14:modId xmlns:p14="http://schemas.microsoft.com/office/powerpoint/2010/main" val="2568137976"/>
              </p:ext>
            </p:extLst>
          </p:nvPr>
        </p:nvGraphicFramePr>
        <p:xfrm>
          <a:off x="7076342" y="2044638"/>
          <a:ext cx="3673719" cy="3850005"/>
        </p:xfrm>
        <a:graphic>
          <a:graphicData uri="http://schemas.openxmlformats.org/drawingml/2006/table">
            <a:tbl>
              <a:tblPr/>
              <a:tblGrid>
                <a:gridCol w="1557813">
                  <a:extLst>
                    <a:ext uri="{9D8B030D-6E8A-4147-A177-3AD203B41FA5}">
                      <a16:colId xmlns:a16="http://schemas.microsoft.com/office/drawing/2014/main" val="3431987484"/>
                    </a:ext>
                  </a:extLst>
                </a:gridCol>
                <a:gridCol w="2115906">
                  <a:extLst>
                    <a:ext uri="{9D8B030D-6E8A-4147-A177-3AD203B41FA5}">
                      <a16:colId xmlns:a16="http://schemas.microsoft.com/office/drawing/2014/main" val="2049331873"/>
                    </a:ext>
                  </a:extLst>
                </a:gridCol>
              </a:tblGrid>
              <a:tr h="238125">
                <a:tc>
                  <a:txBody>
                    <a:bodyPr/>
                    <a:lstStyle/>
                    <a:p>
                      <a:pPr algn="ctr"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NAVAREA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Country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960041293"/>
                  </a:ext>
                </a:extLst>
              </a:tr>
              <a:tr h="714375">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Australia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311140"/>
                  </a:ext>
                </a:extLst>
              </a:tr>
              <a:tr h="238125">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Japan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9389141"/>
                  </a:ext>
                </a:extLst>
              </a:tr>
              <a:tr h="476250">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XII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United States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0217512"/>
                  </a:ext>
                </a:extLst>
              </a:tr>
              <a:tr h="476250">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XIII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Russian Federation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132626"/>
                  </a:ext>
                </a:extLst>
              </a:tr>
              <a:tr h="476250">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XIV</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New Zealand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0025274"/>
                  </a:ext>
                </a:extLst>
              </a:tr>
              <a:tr h="714375">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XV</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Chile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6777589"/>
                  </a:ext>
                </a:extLst>
              </a:tr>
              <a:tr h="485775">
                <a:tc>
                  <a:txBody>
                    <a:bodyPr/>
                    <a:lstStyle/>
                    <a:p>
                      <a:pPr algn="ctr" fontAlgn="ctr"/>
                      <a:r>
                        <a:rPr lang="en-US" sz="1600" b="0" i="0" u="none" strike="noStrike">
                          <a:solidFill>
                            <a:srgbClr val="000000"/>
                          </a:solidFill>
                          <a:effectLst/>
                          <a:latin typeface="Arial" panose="020B0604020202020204" pitchFamily="34" charset="0"/>
                          <a:ea typeface="游ゴシック" panose="020B0400000000000000" pitchFamily="50" charset="-128"/>
                          <a:cs typeface="Arial" panose="020B0604020202020204" pitchFamily="34" charset="0"/>
                        </a:rPr>
                        <a:t>XVI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600" b="0" i="0" u="none" strike="noStrike" dirty="0">
                          <a:solidFill>
                            <a:srgbClr val="000000"/>
                          </a:solidFill>
                          <a:effectLst/>
                          <a:latin typeface="Arial" panose="020B0604020202020204" pitchFamily="34" charset="0"/>
                          <a:ea typeface="游ゴシック" panose="020B0400000000000000" pitchFamily="50" charset="-128"/>
                          <a:cs typeface="Arial" panose="020B0604020202020204" pitchFamily="34" charset="0"/>
                        </a:rPr>
                        <a:t>Peru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5287388"/>
                  </a:ext>
                </a:extLst>
              </a:tr>
            </a:tbl>
          </a:graphicData>
        </a:graphic>
      </p:graphicFrame>
      <p:sp>
        <p:nvSpPr>
          <p:cNvPr id="5" name="テキスト ボックス 4"/>
          <p:cNvSpPr txBox="1"/>
          <p:nvPr/>
        </p:nvSpPr>
        <p:spPr>
          <a:xfrm>
            <a:off x="7076342" y="1512277"/>
            <a:ext cx="3446326" cy="4390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65023" tIns="65023" rIns="65023" bIns="65023" numCol="1" spcCol="38100" rtlCol="0" anchor="t">
            <a:spAutoFit/>
          </a:bodyPr>
          <a:lstStyle/>
          <a:p>
            <a:pPr marL="0" marR="0" indent="0" algn="l" defTabSz="1300480" rtl="0" fontAlgn="auto" latinLnBrk="0" hangingPunct="0">
              <a:lnSpc>
                <a:spcPct val="100000"/>
              </a:lnSpc>
              <a:spcBef>
                <a:spcPts val="0"/>
              </a:spcBef>
              <a:spcAft>
                <a:spcPts val="0"/>
              </a:spcAft>
              <a:buClrTx/>
              <a:buSzTx/>
              <a:buFontTx/>
              <a:buNone/>
              <a:tabLst/>
            </a:pPr>
            <a:r>
              <a:rPr kumimoji="0" lang="en-US" altLang="ja-JP" sz="2000" b="0" i="0" u="none" strike="noStrike" cap="none" spc="0" normalizeH="0" baseline="0" dirty="0">
                <a:ln>
                  <a:noFill/>
                </a:ln>
                <a:effectLst/>
                <a:uFillTx/>
                <a:latin typeface="+mn-lt"/>
                <a:ea typeface="+mn-ea"/>
                <a:cs typeface="+mn-cs"/>
                <a:sym typeface="Roboto"/>
              </a:rPr>
              <a:t>Seven NAVAREA Coordinators</a:t>
            </a:r>
            <a:endParaRPr kumimoji="0" lang="ja-JP" altLang="en-US" sz="2000" b="0" i="0" u="none" strike="noStrike" cap="none" spc="0" normalizeH="0" baseline="0" dirty="0">
              <a:ln>
                <a:noFill/>
              </a:ln>
              <a:effectLst/>
              <a:uFillTx/>
              <a:latin typeface="+mn-lt"/>
              <a:ea typeface="+mn-ea"/>
              <a:cs typeface="+mn-cs"/>
              <a:sym typeface="Roboto"/>
            </a:endParaRPr>
          </a:p>
        </p:txBody>
      </p:sp>
    </p:spTree>
    <p:extLst>
      <p:ext uri="{BB962C8B-B14F-4D97-AF65-F5344CB8AC3E}">
        <p14:creationId xmlns:p14="http://schemas.microsoft.com/office/powerpoint/2010/main" val="315156328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529773" y="3010191"/>
            <a:ext cx="10234246" cy="1200329"/>
          </a:xfrm>
          <a:prstGeom prst="rect">
            <a:avLst/>
          </a:prstGeom>
        </p:spPr>
        <p:txBody>
          <a:bodyPr wrap="square">
            <a:spAutoFit/>
          </a:bodyPr>
          <a:lstStyle/>
          <a:p>
            <a:r>
              <a:rPr lang="en-US" altLang="ja-JP" u="sng" dirty="0">
                <a:latin typeface="Arial" panose="020B0604020202020204" pitchFamily="34" charset="0"/>
                <a:cs typeface="Arial" panose="020B0604020202020204" pitchFamily="34" charset="0"/>
              </a:rPr>
              <a:t>The TOWS-WG 12</a:t>
            </a:r>
            <a:r>
              <a:rPr lang="en-US" altLang="ja-JP" u="sng" baseline="30000" dirty="0">
                <a:latin typeface="Arial" panose="020B0604020202020204" pitchFamily="34" charset="0"/>
                <a:cs typeface="Arial" panose="020B0604020202020204" pitchFamily="34" charset="0"/>
              </a:rPr>
              <a:t>th</a:t>
            </a:r>
            <a:r>
              <a:rPr lang="en-US" altLang="ja-JP" u="sng" dirty="0">
                <a:latin typeface="Arial" panose="020B0604020202020204" pitchFamily="34" charset="0"/>
                <a:cs typeface="Arial" panose="020B0604020202020204" pitchFamily="34" charset="0"/>
              </a:rPr>
              <a:t> Session</a:t>
            </a:r>
            <a:r>
              <a:rPr lang="ja-JP" altLang="en-US" dirty="0">
                <a:latin typeface="Arial" panose="020B0604020202020204" pitchFamily="34" charset="0"/>
                <a:cs typeface="Arial" panose="020B0604020202020204" pitchFamily="34" charset="0"/>
              </a:rPr>
              <a:t>　</a:t>
            </a:r>
            <a:endParaRPr lang="en-US" altLang="ja-JP" dirty="0">
              <a:latin typeface="Arial" panose="020B0604020202020204" pitchFamily="34" charset="0"/>
              <a:cs typeface="Arial" panose="020B0604020202020204" pitchFamily="34" charset="0"/>
            </a:endParaRPr>
          </a:p>
          <a:p>
            <a:r>
              <a:rPr lang="en-US" altLang="ja-JP" dirty="0">
                <a:latin typeface="Arial" panose="020B0604020202020204" pitchFamily="34" charset="0"/>
                <a:cs typeface="Arial" panose="020B0604020202020204" pitchFamily="34" charset="0"/>
              </a:rPr>
              <a:t>The Group approved the proposal on TSP Messages for the Maritime Community and requested the ICGs to consider the proposal for implementation in their respective basins. (see Appendix 4 to Annex IV). </a:t>
            </a:r>
            <a:endParaRPr lang="ja-JP" altLang="en-US" dirty="0">
              <a:latin typeface="Arial" panose="020B0604020202020204" pitchFamily="34" charset="0"/>
              <a:cs typeface="Arial" panose="020B0604020202020204" pitchFamily="34" charset="0"/>
            </a:endParaRPr>
          </a:p>
        </p:txBody>
      </p:sp>
      <p:sp>
        <p:nvSpPr>
          <p:cNvPr id="3" name="正方形/長方形 2"/>
          <p:cNvSpPr/>
          <p:nvPr/>
        </p:nvSpPr>
        <p:spPr>
          <a:xfrm>
            <a:off x="529773" y="1391361"/>
            <a:ext cx="10679723" cy="1477328"/>
          </a:xfrm>
          <a:prstGeom prst="rect">
            <a:avLst/>
          </a:prstGeom>
        </p:spPr>
        <p:txBody>
          <a:bodyPr wrap="square">
            <a:spAutoFit/>
          </a:bodyPr>
          <a:lstStyle/>
          <a:p>
            <a:r>
              <a:rPr lang="en-US" altLang="ja-JP" u="sng" dirty="0">
                <a:latin typeface="Arial" panose="020B0604020202020204" pitchFamily="34" charset="0"/>
                <a:cs typeface="Arial" panose="020B0604020202020204" pitchFamily="34" charset="0"/>
              </a:rPr>
              <a:t>The TTTWO in TOWS-WG 12</a:t>
            </a:r>
            <a:r>
              <a:rPr lang="en-US" altLang="ja-JP" u="sng" baseline="30000" dirty="0">
                <a:latin typeface="Arial" panose="020B0604020202020204" pitchFamily="34" charset="0"/>
                <a:cs typeface="Arial" panose="020B0604020202020204" pitchFamily="34" charset="0"/>
              </a:rPr>
              <a:t>th</a:t>
            </a:r>
            <a:r>
              <a:rPr lang="en-US" altLang="ja-JP" u="sng" dirty="0">
                <a:latin typeface="Arial" panose="020B0604020202020204" pitchFamily="34" charset="0"/>
                <a:cs typeface="Arial" panose="020B0604020202020204" pitchFamily="34" charset="0"/>
              </a:rPr>
              <a:t> Session </a:t>
            </a:r>
          </a:p>
          <a:p>
            <a:r>
              <a:rPr lang="en-US" altLang="ja-JP" u="sng" dirty="0">
                <a:latin typeface="Arial" panose="020B0604020202020204" pitchFamily="34" charset="0"/>
                <a:cs typeface="Arial" panose="020B0604020202020204" pitchFamily="34" charset="0"/>
              </a:rPr>
              <a:t>Recommendation 9: </a:t>
            </a:r>
            <a:r>
              <a:rPr lang="en-US" altLang="ja-JP" dirty="0">
                <a:latin typeface="Arial" panose="020B0604020202020204" pitchFamily="34" charset="0"/>
                <a:cs typeface="Arial" panose="020B0604020202020204" pitchFamily="34" charset="0"/>
              </a:rPr>
              <a:t>Approve the proposal on TSP Messages for the Maritime Community and requests the ICGs to consider the proposal for implementation in their respective basins. Further, IOC Secretariat is to share the final proposal with WWNWS-SC and facilitate coordination between ICGs and the WWNWS-SC for </a:t>
            </a:r>
            <a:r>
              <a:rPr lang="en-US" altLang="ja-JP" dirty="0" err="1">
                <a:latin typeface="Arial" panose="020B0604020202020204" pitchFamily="34" charset="0"/>
                <a:cs typeface="Arial" panose="020B0604020202020204" pitchFamily="34" charset="0"/>
              </a:rPr>
              <a:t>operationalising</a:t>
            </a:r>
            <a:r>
              <a:rPr lang="en-US" altLang="ja-JP" dirty="0">
                <a:latin typeface="Arial" panose="020B0604020202020204" pitchFamily="34" charset="0"/>
                <a:cs typeface="Arial" panose="020B0604020202020204" pitchFamily="34" charset="0"/>
              </a:rPr>
              <a:t> the service. </a:t>
            </a:r>
            <a:endParaRPr lang="ja-JP" altLang="en-US" dirty="0">
              <a:latin typeface="Arial" panose="020B0604020202020204" pitchFamily="34" charset="0"/>
              <a:cs typeface="Arial" panose="020B0604020202020204" pitchFamily="34" charset="0"/>
            </a:endParaRPr>
          </a:p>
        </p:txBody>
      </p:sp>
      <p:sp>
        <p:nvSpPr>
          <p:cNvPr id="5" name="テキスト ボックス 4">
            <a:extLst>
              <a:ext uri="{FF2B5EF4-FFF2-40B4-BE49-F238E27FC236}">
                <a16:creationId xmlns:a16="http://schemas.microsoft.com/office/drawing/2014/main" id="{F4FB8CE7-ED51-47FA-D6EA-2A3BE20F2467}"/>
              </a:ext>
            </a:extLst>
          </p:cNvPr>
          <p:cNvSpPr txBox="1"/>
          <p:nvPr/>
        </p:nvSpPr>
        <p:spPr>
          <a:xfrm>
            <a:off x="438004" y="357065"/>
            <a:ext cx="9634355" cy="59093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lvl="0" defTabSz="914367">
              <a:lnSpc>
                <a:spcPct val="90000"/>
              </a:lnSpc>
              <a:defRPr/>
            </a:pPr>
            <a:r>
              <a:rPr lang="en-US" altLang="ja-JP" b="1" kern="0" dirty="0">
                <a:solidFill>
                  <a:srgbClr val="56BEEC">
                    <a:lumMod val="50000"/>
                  </a:srgbClr>
                </a:solidFill>
                <a:latin typeface="Arial" panose="020B0604020202020204" pitchFamily="34" charset="0"/>
                <a:cs typeface="Arial" panose="020B0604020202020204" pitchFamily="34" charset="0"/>
              </a:rPr>
              <a:t>10 Provision of Tsunami Information of the TSPs to Maritime Community for Navigational Warning</a:t>
            </a:r>
          </a:p>
        </p:txBody>
      </p:sp>
      <p:sp>
        <p:nvSpPr>
          <p:cNvPr id="7" name="テキスト ボックス 6">
            <a:extLst>
              <a:ext uri="{FF2B5EF4-FFF2-40B4-BE49-F238E27FC236}">
                <a16:creationId xmlns:a16="http://schemas.microsoft.com/office/drawing/2014/main" id="{67DE19AB-256D-0E8E-66FB-6FCE994E0228}"/>
              </a:ext>
            </a:extLst>
          </p:cNvPr>
          <p:cNvSpPr txBox="1"/>
          <p:nvPr/>
        </p:nvSpPr>
        <p:spPr>
          <a:xfrm>
            <a:off x="592594" y="4575477"/>
            <a:ext cx="10812975" cy="16066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just">
              <a:lnSpc>
                <a:spcPts val="1500"/>
              </a:lnSpc>
              <a:spcAft>
                <a:spcPts val="1200"/>
              </a:spcAft>
              <a:tabLst>
                <a:tab pos="450215" algn="l"/>
              </a:tabLst>
            </a:pPr>
            <a:r>
              <a:rPr lang="en-US" altLang="ja-JP" u="sng" dirty="0">
                <a:latin typeface="Arial" panose="020B0604020202020204" pitchFamily="34" charset="0"/>
                <a:cs typeface="Arial" panose="020B0604020202020204" pitchFamily="34" charset="0"/>
              </a:rPr>
              <a:t>The TOWS-WG 16</a:t>
            </a:r>
            <a:r>
              <a:rPr lang="en-US" altLang="ja-JP" u="sng" baseline="30000" dirty="0">
                <a:latin typeface="Arial" panose="020B0604020202020204" pitchFamily="34" charset="0"/>
                <a:cs typeface="Arial" panose="020B0604020202020204" pitchFamily="34" charset="0"/>
              </a:rPr>
              <a:t>th</a:t>
            </a:r>
            <a:r>
              <a:rPr lang="en-US" altLang="ja-JP" u="sng" dirty="0">
                <a:latin typeface="Arial" panose="020B0604020202020204" pitchFamily="34" charset="0"/>
                <a:cs typeface="Arial" panose="020B0604020202020204" pitchFamily="34" charset="0"/>
              </a:rPr>
              <a:t> Session</a:t>
            </a:r>
            <a:r>
              <a:rPr lang="ja-JP" altLang="en-US" dirty="0">
                <a:latin typeface="Arial" panose="020B0604020202020204" pitchFamily="34" charset="0"/>
                <a:cs typeface="Arial" panose="020B0604020202020204" pitchFamily="34" charset="0"/>
              </a:rPr>
              <a:t>　</a:t>
            </a:r>
            <a:endParaRPr lang="en-GB" altLang="ja-JP" sz="1800" b="1" dirty="0">
              <a:effectLst/>
              <a:latin typeface="Arial" panose="020B0604020202020204" pitchFamily="34" charset="0"/>
              <a:ea typeface="Arial" panose="020B0604020202020204" pitchFamily="34" charset="0"/>
              <a:cs typeface="Arial" panose="020B0604020202020204" pitchFamily="34" charset="0"/>
            </a:endParaRPr>
          </a:p>
          <a:p>
            <a:pPr algn="just">
              <a:lnSpc>
                <a:spcPts val="1500"/>
              </a:lnSpc>
              <a:spcAft>
                <a:spcPts val="1200"/>
              </a:spcAft>
              <a:tabLst>
                <a:tab pos="450215" algn="l"/>
              </a:tabLst>
            </a:pPr>
            <a:r>
              <a:rPr lang="en-GB" altLang="ja-JP" sz="1800" b="1" dirty="0">
                <a:effectLst/>
                <a:latin typeface="Arial" panose="020B0604020202020204" pitchFamily="34" charset="0"/>
                <a:ea typeface="Arial" panose="020B0604020202020204" pitchFamily="34" charset="0"/>
                <a:cs typeface="Arial" panose="020B0604020202020204" pitchFamily="34" charset="0"/>
              </a:rPr>
              <a:t>The Group recommended</a:t>
            </a:r>
            <a:r>
              <a:rPr lang="en-GB" altLang="ja-JP" sz="1800" dirty="0">
                <a:effectLst/>
                <a:latin typeface="Arial" panose="020B0604020202020204" pitchFamily="34" charset="0"/>
                <a:ea typeface="Arial" panose="020B0604020202020204" pitchFamily="34" charset="0"/>
                <a:cs typeface="Arial" panose="020B0604020202020204" pitchFamily="34" charset="0"/>
              </a:rPr>
              <a:t> the IOC Assembly at its 32</a:t>
            </a:r>
            <a:r>
              <a:rPr lang="en-GB" altLang="ja-JP" sz="1800" baseline="30000" dirty="0">
                <a:effectLst/>
                <a:latin typeface="Arial" panose="020B0604020202020204" pitchFamily="34" charset="0"/>
                <a:ea typeface="Arial" panose="020B0604020202020204" pitchFamily="34" charset="0"/>
                <a:cs typeface="Arial" panose="020B0604020202020204" pitchFamily="34" charset="0"/>
              </a:rPr>
              <a:t>nd</a:t>
            </a:r>
            <a:r>
              <a:rPr lang="en-GB" altLang="ja-JP" sz="1800" dirty="0">
                <a:effectLst/>
                <a:latin typeface="Arial" panose="020B0604020202020204" pitchFamily="34" charset="0"/>
                <a:ea typeface="Arial" panose="020B0604020202020204" pitchFamily="34" charset="0"/>
                <a:cs typeface="Arial" panose="020B0604020202020204" pitchFamily="34" charset="0"/>
              </a:rPr>
              <a:t> session in 2023 to instruct the regional ICGs:</a:t>
            </a:r>
          </a:p>
          <a:p>
            <a:pPr algn="just">
              <a:lnSpc>
                <a:spcPts val="1500"/>
              </a:lnSpc>
              <a:spcAft>
                <a:spcPts val="1200"/>
              </a:spcAft>
              <a:tabLst>
                <a:tab pos="450215" algn="l"/>
              </a:tabLst>
            </a:pPr>
            <a:r>
              <a:rPr lang="en-GB" altLang="ja-JP" sz="1800" dirty="0">
                <a:effectLst/>
                <a:latin typeface="Arial" panose="020B0604020202020204" pitchFamily="34" charset="0"/>
                <a:ea typeface="SimSun" panose="02010600030101010101" pitchFamily="2" charset="-122"/>
                <a:cs typeface="Arial" panose="020B0604020202020204" pitchFamily="34" charset="0"/>
              </a:rPr>
              <a:t>TSPs in collaboration with NAVAREA operators test the tsunami maritime safety products in 2023/24, with a view to operationally implementing in 2024/25;</a:t>
            </a:r>
            <a:endParaRPr lang="ja-JP" altLang="ja-JP" sz="180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1200"/>
              </a:spcAft>
              <a:tabLst>
                <a:tab pos="450215" algn="l"/>
              </a:tabLst>
            </a:pPr>
            <a:endParaRPr lang="ja-JP" altLang="ja-JP" sz="1800" dirty="0">
              <a:effectLst/>
              <a:latin typeface="Calibri" panose="020F050202020403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125648559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8247" y="847841"/>
            <a:ext cx="5767753" cy="5478423"/>
          </a:xfrm>
          <a:prstGeom prst="rect">
            <a:avLst/>
          </a:prstGeom>
          <a:solidFill>
            <a:schemeClr val="bg1"/>
          </a:solidFill>
        </p:spPr>
        <p:txBody>
          <a:bodyPr wrap="square">
            <a:spAutoFit/>
          </a:bodyPr>
          <a:lstStyle/>
          <a:p>
            <a:r>
              <a:rPr lang="en-US" altLang="ja-JP" sz="1400" dirty="0">
                <a:latin typeface="Arial" panose="020B0604020202020204" pitchFamily="34" charset="0"/>
                <a:cs typeface="Arial" panose="020B0604020202020204" pitchFamily="34" charset="0"/>
              </a:rPr>
              <a:t>Example 1 – A TSP initial message for a tsunami affecting 3 NAVAREAs </a:t>
            </a:r>
          </a:p>
          <a:p>
            <a:r>
              <a:rPr lang="en-US" altLang="ja-JP" sz="1400" dirty="0">
                <a:latin typeface="Arial" panose="020B0604020202020204" pitchFamily="34" charset="0"/>
                <a:cs typeface="Arial" panose="020B0604020202020204" pitchFamily="34" charset="0"/>
              </a:rPr>
              <a:t>NAVAREA XI, NAVAREA XIII, NAVAREA X </a:t>
            </a:r>
          </a:p>
          <a:p>
            <a:endParaRPr lang="en-US" altLang="ja-JP" sz="1400" dirty="0">
              <a:latin typeface="Arial" panose="020B0604020202020204" pitchFamily="34" charset="0"/>
              <a:cs typeface="Arial" panose="020B0604020202020204" pitchFamily="34" charset="0"/>
            </a:endParaRPr>
          </a:p>
          <a:p>
            <a:r>
              <a:rPr lang="en-US" altLang="ja-JP" sz="1400" dirty="0">
                <a:latin typeface="Arial" panose="020B0604020202020204" pitchFamily="34" charset="0"/>
                <a:cs typeface="Arial" panose="020B0604020202020204" pitchFamily="34" charset="0"/>
              </a:rPr>
              <a:t>NORTHEAST PACIFIC COASTS TSUNAMI THREAT MESSAGE [or whatever the correct term will be] ISSUED BY PACIFIC TSUNAMI WARNING CENTRE [fill in name of the issuing TSP] in support of the UNESCO/IOC PACIFIC TSUNAMI WARNING AND MITIGATION SYSTEM [fill in name of the regional system] AT DDHHMM UTC MMM YY. [This clearly identifies that the message has been issued by the </a:t>
            </a:r>
            <a:r>
              <a:rPr lang="en-US" altLang="ja-JP" sz="1400" dirty="0" err="1">
                <a:latin typeface="Arial" panose="020B0604020202020204" pitchFamily="34" charset="0"/>
                <a:cs typeface="Arial" panose="020B0604020202020204" pitchFamily="34" charset="0"/>
              </a:rPr>
              <a:t>recognised</a:t>
            </a:r>
            <a:r>
              <a:rPr lang="en-US" altLang="ja-JP" sz="1400" dirty="0">
                <a:latin typeface="Arial" panose="020B0604020202020204" pitchFamily="34" charset="0"/>
                <a:cs typeface="Arial" panose="020B0604020202020204" pitchFamily="34" charset="0"/>
              </a:rPr>
              <a:t> expert] </a:t>
            </a:r>
          </a:p>
          <a:p>
            <a:r>
              <a:rPr lang="en-US" altLang="ja-JP" sz="1400" dirty="0">
                <a:latin typeface="Arial" panose="020B0604020202020204" pitchFamily="34" charset="0"/>
                <a:cs typeface="Arial" panose="020B0604020202020204" pitchFamily="34" charset="0"/>
              </a:rPr>
              <a:t>A TSUNAMI HAS BEEN GENERATED BY A MAGNITUDE 8.4 EARTHQUAKE THAT OCCURRED IN VICINITY OF [Position] DD-MM N/S DDD-MM E/W, THE RYUKYU ISLANDS DDHHMM UTC MMM YY [this is the date/time of the earthquake, rather than the originating message] HAZARDOUS T</a:t>
            </a:r>
          </a:p>
          <a:p>
            <a:r>
              <a:rPr lang="en-US" altLang="ja-JP" sz="1400" dirty="0">
                <a:latin typeface="Arial" panose="020B0604020202020204" pitchFamily="34" charset="0"/>
                <a:cs typeface="Arial" panose="020B0604020202020204" pitchFamily="34" charset="0"/>
              </a:rPr>
              <a:t>SUNAMI WAVES ARE FORECAST FOR SOME COASTS OF JAPAN, THE PHILIPPINES, AND INDONESIA [from a list of countries/islands] TSUNAMI WAVES ARE NOT A HAZARD TO SHIPS IN DEEP WATER BUT CAN CAUSE STRONG CURRENTS AND RAPID SEA LEVEL CHANGES IN SHALLOW WATER, AS WELL AS INUNDATION OF THE COAST.  SHIPS APPROACHING THE COAST SHOULD CONSULT LOCAL AUTHORITIES REGARDING LOCAL CONDITIONS AND ADVICES.  </a:t>
            </a:r>
          </a:p>
          <a:p>
            <a:endParaRPr lang="en-US" altLang="ja-JP" sz="1400" dirty="0">
              <a:latin typeface="Arial" panose="020B0604020202020204" pitchFamily="34" charset="0"/>
              <a:cs typeface="Arial" panose="020B0604020202020204" pitchFamily="34" charset="0"/>
            </a:endParaRPr>
          </a:p>
        </p:txBody>
      </p:sp>
      <p:sp>
        <p:nvSpPr>
          <p:cNvPr id="3" name="正方形/長方形 2"/>
          <p:cNvSpPr/>
          <p:nvPr/>
        </p:nvSpPr>
        <p:spPr>
          <a:xfrm>
            <a:off x="6096000" y="1659285"/>
            <a:ext cx="6096000" cy="3539430"/>
          </a:xfrm>
          <a:prstGeom prst="rect">
            <a:avLst/>
          </a:prstGeom>
          <a:solidFill>
            <a:schemeClr val="bg1"/>
          </a:solidFill>
        </p:spPr>
        <p:txBody>
          <a:bodyPr>
            <a:spAutoFit/>
          </a:bodyPr>
          <a:lstStyle/>
          <a:p>
            <a:r>
              <a:rPr lang="en-US" altLang="ja-JP" sz="1400" dirty="0">
                <a:latin typeface="Arial" panose="020B0604020202020204" pitchFamily="34" charset="0"/>
                <a:cs typeface="Arial" panose="020B0604020202020204" pitchFamily="34" charset="0"/>
              </a:rPr>
              <a:t>Example 2 – A TSP final message for a tsunami affecting 3 NAVAREAs  </a:t>
            </a:r>
          </a:p>
          <a:p>
            <a:endParaRPr lang="en-US" altLang="ja-JP" sz="1400" dirty="0">
              <a:latin typeface="Arial" panose="020B0604020202020204" pitchFamily="34" charset="0"/>
              <a:cs typeface="Arial" panose="020B0604020202020204" pitchFamily="34" charset="0"/>
            </a:endParaRPr>
          </a:p>
          <a:p>
            <a:r>
              <a:rPr lang="en-US" altLang="ja-JP" sz="1400" dirty="0">
                <a:latin typeface="Arial" panose="020B0604020202020204" pitchFamily="34" charset="0"/>
                <a:cs typeface="Arial" panose="020B0604020202020204" pitchFamily="34" charset="0"/>
              </a:rPr>
              <a:t>NAVAREA XI, NAVAREA XIII, NAVAREA X NORTHEAST PACIFIC COASTS TSUNAMI CANCELLATION MESSAGE [or whatever the correct term will be] ISSUED BY PACIFIC TSUNAMI WARNING CENTRE [fill in name of the issuing TSP] in support of the UNESCO/IOC PACIFIC TSUNAMI WARNING AND MITIGATION SYSTEM [fill in name of the regional system] AT DDHHMM UTC MMM YY. [This clearly identifies that the message has been issued by the </a:t>
            </a:r>
            <a:r>
              <a:rPr lang="en-US" altLang="ja-JP" sz="1400" dirty="0" err="1">
                <a:latin typeface="Arial" panose="020B0604020202020204" pitchFamily="34" charset="0"/>
                <a:cs typeface="Arial" panose="020B0604020202020204" pitchFamily="34" charset="0"/>
              </a:rPr>
              <a:t>recognised</a:t>
            </a:r>
            <a:r>
              <a:rPr lang="en-US" altLang="ja-JP" sz="1400" dirty="0">
                <a:latin typeface="Arial" panose="020B0604020202020204" pitchFamily="34" charset="0"/>
                <a:cs typeface="Arial" panose="020B0604020202020204" pitchFamily="34" charset="0"/>
              </a:rPr>
              <a:t> expert] </a:t>
            </a:r>
          </a:p>
          <a:p>
            <a:r>
              <a:rPr lang="en-US" altLang="ja-JP" sz="1400" dirty="0">
                <a:latin typeface="Arial" panose="020B0604020202020204" pitchFamily="34" charset="0"/>
                <a:cs typeface="Arial" panose="020B0604020202020204" pitchFamily="34" charset="0"/>
              </a:rPr>
              <a:t>THE THREAT HAS NOW LARGELY PASSED FOR THE TSUNAMI GENERATED BY A MAGNITUDE 8.4 EARTHQUAKE THAT OCCURRED IN IN VICINITY OF [Position] DD-MM N/S DDD-MM E/W, THE RYUKYU ISLANDS DDHHMM UTC MMM YY [this is the date/time of the earthquake, rather than the originating message]  HOWEVER, SHIPS APPROACHING THE COAST SHOULD STILL CONSULT LOCAL AUTHORITIES REGARDING LOCAL CONDITIONS AND ADVICES.</a:t>
            </a:r>
          </a:p>
        </p:txBody>
      </p:sp>
      <p:sp>
        <p:nvSpPr>
          <p:cNvPr id="4" name="正方形/長方形 3"/>
          <p:cNvSpPr/>
          <p:nvPr/>
        </p:nvSpPr>
        <p:spPr>
          <a:xfrm>
            <a:off x="105507" y="7611"/>
            <a:ext cx="10316308" cy="840230"/>
          </a:xfrm>
          <a:prstGeom prst="rect">
            <a:avLst/>
          </a:prstGeom>
        </p:spPr>
        <p:txBody>
          <a:bodyPr wrap="square">
            <a:spAutoFit/>
          </a:bodyPr>
          <a:lstStyle/>
          <a:p>
            <a:pPr lvl="0" defTabSz="914367">
              <a:lnSpc>
                <a:spcPct val="90000"/>
              </a:lnSpc>
              <a:defRPr/>
            </a:pPr>
            <a:r>
              <a:rPr lang="en-US" altLang="ja-JP" b="1" kern="0" dirty="0">
                <a:solidFill>
                  <a:srgbClr val="56BEEC">
                    <a:lumMod val="50000"/>
                  </a:srgbClr>
                </a:solidFill>
                <a:latin typeface="Arial" panose="020B0604020202020204" pitchFamily="34" charset="0"/>
                <a:cs typeface="Arial" panose="020B0604020202020204" pitchFamily="34" charset="0"/>
              </a:rPr>
              <a:t>10 Provision of Tsunami Information of the TSPs to Maritime Community for Navigational Warning</a:t>
            </a:r>
          </a:p>
          <a:p>
            <a:pPr lvl="0" defTabSz="914367">
              <a:lnSpc>
                <a:spcPct val="90000"/>
              </a:lnSpc>
              <a:defRPr/>
            </a:pPr>
            <a:r>
              <a:rPr lang="en-US" altLang="ja-JP" b="1" kern="0" dirty="0">
                <a:solidFill>
                  <a:srgbClr val="56BEEC">
                    <a:lumMod val="50000"/>
                  </a:srgbClr>
                </a:solidFill>
                <a:latin typeface="Arial" panose="020B0604020202020204" pitchFamily="34" charset="0"/>
                <a:cs typeface="Arial" panose="020B0604020202020204" pitchFamily="34" charset="0"/>
              </a:rPr>
              <a:t> (Draft Messages)</a:t>
            </a:r>
            <a:endParaRPr lang="en-US" altLang="ja-JP" b="1" kern="0" dirty="0">
              <a:solidFill>
                <a:srgbClr val="56BEEC">
                  <a:lumMod val="50000"/>
                </a:srgbClr>
              </a:solidFill>
              <a:latin typeface="Arial" panose="020B0604020202020204" pitchFamily="34" charset="0"/>
              <a:cs typeface="Arial" panose="020B0604020202020204" pitchFamily="34" charset="0"/>
              <a:sym typeface="Open Sans"/>
            </a:endParaRPr>
          </a:p>
        </p:txBody>
      </p:sp>
    </p:spTree>
    <p:extLst>
      <p:ext uri="{BB962C8B-B14F-4D97-AF65-F5344CB8AC3E}">
        <p14:creationId xmlns:p14="http://schemas.microsoft.com/office/powerpoint/2010/main" val="1129571512"/>
      </p:ext>
    </p:extLst>
  </p:cSld>
  <p:clrMapOvr>
    <a:masterClrMapping/>
  </p:clrMapOvr>
  <p:transition spd="med"/>
</p:sld>
</file>

<file path=ppt/theme/theme1.xml><?xml version="1.0" encoding="utf-8"?>
<a:theme xmlns:a="http://schemas.openxmlformats.org/drawingml/2006/main" name="1_Office Theme">
  <a:themeElements>
    <a:clrScheme name="Office Theme">
      <a:dk1>
        <a:srgbClr val="000000"/>
      </a:dk1>
      <a:lt1>
        <a:srgbClr val="FFFFFF"/>
      </a:lt1>
      <a:dk2>
        <a:srgbClr val="A7A7A7"/>
      </a:dk2>
      <a:lt2>
        <a:srgbClr val="535353"/>
      </a:lt2>
      <a:accent1>
        <a:srgbClr val="56BEEC"/>
      </a:accent1>
      <a:accent2>
        <a:srgbClr val="31A8DF"/>
      </a:accent2>
      <a:accent3>
        <a:srgbClr val="238ACB"/>
      </a:accent3>
      <a:accent4>
        <a:srgbClr val="1A6798"/>
      </a:accent4>
      <a:accent5>
        <a:srgbClr val="189ED9"/>
      </a:accent5>
      <a:accent6>
        <a:srgbClr val="0D587A"/>
      </a:accent6>
      <a:hlink>
        <a:srgbClr val="0000FF"/>
      </a:hlink>
      <a:folHlink>
        <a:srgbClr val="FF00FF"/>
      </a:folHlink>
    </a:clrScheme>
    <a:fontScheme name="Office Theme">
      <a:majorFont>
        <a:latin typeface="Helvetica"/>
        <a:ea typeface="Helvetica"/>
        <a:cs typeface="Helvetica"/>
      </a:majorFont>
      <a:minorFont>
        <a:latin typeface="Roboto"/>
        <a:ea typeface="Roboto"/>
        <a:cs typeface="Roboto"/>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65023" tIns="65023" rIns="65023" bIns="65023" numCol="1" spcCol="38100" rtlCol="0" anchor="ctr">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Robot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5023" tIns="65023" rIns="65023" bIns="65023" numCol="1" spcCol="38100" rtlCol="0" anchor="t">
        <a:spAutoFit/>
      </a:bodyPr>
      <a:lstStyle>
        <a:defPPr marL="0" marR="0" indent="0" algn="l" defTabSz="130048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Roboto"/>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IOC_PPT_Template_NewLogo_June2021.pptx" id="{E3C7363B-5C74-42EB-A3EB-6EBE46FBFE7A}" vid="{7D1EE385-4B87-49B7-A642-75E2E394424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599</Words>
  <Application>Microsoft Office PowerPoint</Application>
  <PresentationFormat>Widescreen</PresentationFormat>
  <Paragraphs>38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游ゴシック</vt:lpstr>
      <vt:lpstr>Arial</vt:lpstr>
      <vt:lpstr>Calibri</vt:lpstr>
      <vt:lpstr>Open Sans</vt:lpstr>
      <vt:lpstr>Roboto</vt:lpstr>
      <vt:lpstr>1_Office Theme</vt:lpstr>
      <vt:lpstr>PowerPoint Presentation</vt:lpstr>
      <vt:lpstr>PowerPoint Presentation</vt:lpstr>
      <vt:lpstr>PowerPoint Presentation</vt:lpstr>
    </vt:vector>
  </TitlesOfParts>
  <Company>気象庁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Nishimae</dc:creator>
  <cp:lastModifiedBy>Tiffay, Celine</cp:lastModifiedBy>
  <cp:revision>13</cp:revision>
  <dcterms:created xsi:type="dcterms:W3CDTF">2023-02-24T06:03:24Z</dcterms:created>
  <dcterms:modified xsi:type="dcterms:W3CDTF">2023-03-05T08:36:29Z</dcterms:modified>
</cp:coreProperties>
</file>