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158" r:id="rId1"/>
    <p:sldMasterId id="2147484171" r:id="rId2"/>
  </p:sldMasterIdLst>
  <p:notesMasterIdLst>
    <p:notesMasterId r:id="rId11"/>
  </p:notesMasterIdLst>
  <p:handoutMasterIdLst>
    <p:handoutMasterId r:id="rId12"/>
  </p:handoutMasterIdLst>
  <p:sldIdLst>
    <p:sldId id="735" r:id="rId3"/>
    <p:sldId id="811" r:id="rId4"/>
    <p:sldId id="828" r:id="rId5"/>
    <p:sldId id="827" r:id="rId6"/>
    <p:sldId id="826" r:id="rId7"/>
    <p:sldId id="829" r:id="rId8"/>
    <p:sldId id="830" r:id="rId9"/>
    <p:sldId id="785" r:id="rId10"/>
  </p:sldIdLst>
  <p:sldSz cx="13004800" cy="7315200"/>
  <p:notesSz cx="6858000" cy="9190038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5303" indent="1583" algn="ctr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2196" indent="1583" algn="ctr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69085" indent="1583" algn="ctr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5977" indent="1583" algn="ctr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4454" algn="l" defTabSz="913782" rtl="0" eaLnBrk="1" latinLnBrk="0" hangingPunct="1">
      <a:defRPr sz="4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1345" algn="l" defTabSz="913782" rtl="0" eaLnBrk="1" latinLnBrk="0" hangingPunct="1">
      <a:defRPr sz="4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198237" algn="l" defTabSz="913782" rtl="0" eaLnBrk="1" latinLnBrk="0" hangingPunct="1">
      <a:defRPr sz="4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5127" algn="l" defTabSz="913782" rtl="0" eaLnBrk="1" latinLnBrk="0" hangingPunct="1">
      <a:defRPr sz="4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408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FAF"/>
    <a:srgbClr val="255D9B"/>
    <a:srgbClr val="FFFFFF"/>
    <a:srgbClr val="000080"/>
    <a:srgbClr val="096000"/>
    <a:srgbClr val="0000CC"/>
    <a:srgbClr val="3333FF"/>
    <a:srgbClr val="FFFEDE"/>
    <a:srgbClr val="FFFDC0"/>
    <a:srgbClr val="FFEE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801" autoAdjust="0"/>
    <p:restoredTop sz="95657" autoAdjust="0"/>
  </p:normalViewPr>
  <p:slideViewPr>
    <p:cSldViewPr snapToGrid="0">
      <p:cViewPr varScale="1">
        <p:scale>
          <a:sx n="85" d="100"/>
          <a:sy n="85" d="100"/>
        </p:scale>
        <p:origin x="77" y="67"/>
      </p:cViewPr>
      <p:guideLst>
        <p:guide orient="horz" pos="2304"/>
        <p:guide pos="408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6421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196" tIns="45098" rIns="90196" bIns="45098" numCol="1" anchor="t" anchorCtr="0" compatLnSpc="1">
            <a:prstTxWarp prst="textNoShape">
              <a:avLst/>
            </a:prstTxWarp>
          </a:bodyPr>
          <a:lstStyle>
            <a:lvl1pPr algn="l" defTabSz="901700">
              <a:defRPr sz="1200">
                <a:latin typeface="Times New Roman" pitchFamily="-108" charset="0"/>
                <a:ea typeface="+mn-ea"/>
                <a:cs typeface="Arial Unicode MS" pitchFamily="-10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196" tIns="45098" rIns="90196" bIns="45098" numCol="1" anchor="t" anchorCtr="0" compatLnSpc="1">
            <a:prstTxWarp prst="textNoShape">
              <a:avLst/>
            </a:prstTxWarp>
          </a:bodyPr>
          <a:lstStyle>
            <a:lvl1pPr algn="r" defTabSz="901700">
              <a:defRPr sz="1200">
                <a:latin typeface="Times New Roman" pitchFamily="-108" charset="0"/>
                <a:ea typeface="+mn-ea"/>
                <a:cs typeface="Arial Unicode MS" pitchFamily="-10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3125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196" tIns="45098" rIns="90196" bIns="45098" numCol="1" anchor="b" anchorCtr="0" compatLnSpc="1">
            <a:prstTxWarp prst="textNoShape">
              <a:avLst/>
            </a:prstTxWarp>
          </a:bodyPr>
          <a:lstStyle>
            <a:lvl1pPr algn="l" defTabSz="901700">
              <a:defRPr sz="1200">
                <a:latin typeface="Times New Roman" pitchFamily="-108" charset="0"/>
                <a:ea typeface="+mn-ea"/>
                <a:cs typeface="Arial Unicode MS" pitchFamily="-10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73125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196" tIns="45098" rIns="90196" bIns="45098" numCol="1" anchor="b" anchorCtr="0" compatLnSpc="1">
            <a:prstTxWarp prst="textNoShape">
              <a:avLst/>
            </a:prstTxWarp>
          </a:bodyPr>
          <a:lstStyle>
            <a:lvl1pPr algn="r" defTabSz="901700">
              <a:defRPr sz="1200"/>
            </a:lvl1pPr>
          </a:lstStyle>
          <a:p>
            <a:fld id="{7A877702-35D5-49CB-B4C6-D52CB4B174C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21390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-108" charset="0"/>
                <a:ea typeface="+mn-ea"/>
                <a:cs typeface="Arial Unicode MS" pitchFamily="-10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-108" charset="0"/>
                <a:ea typeface="+mn-ea"/>
                <a:cs typeface="Arial Unicode MS" pitchFamily="-10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66713" y="688975"/>
            <a:ext cx="6124575" cy="3446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65625"/>
            <a:ext cx="5486400" cy="413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843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29663"/>
            <a:ext cx="2971800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-108" charset="0"/>
                <a:ea typeface="+mn-ea"/>
                <a:cs typeface="Arial Unicode MS" pitchFamily="-10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729663"/>
            <a:ext cx="2971800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AAD5D31-5659-4FA1-88C6-2C085028B3E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84858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ＭＳ Ｐゴシック" pitchFamily="-107" charset="-128"/>
      </a:defRPr>
    </a:lvl1pPr>
    <a:lvl2pPr marL="45530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2pPr>
    <a:lvl3pPr marL="912196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3pPr>
    <a:lvl4pPr marL="136908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4pPr>
    <a:lvl5pPr marL="1825977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5pPr>
    <a:lvl6pPr marL="2284197" algn="l" defTabSz="45684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1036" algn="l" defTabSz="45684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7876" algn="l" defTabSz="45684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4715" algn="l" defTabSz="45684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974483" y="4419600"/>
            <a:ext cx="11053638" cy="96838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2147483647 h 1000"/>
              <a:gd name="T6" fmla="*/ 0 w 1000"/>
              <a:gd name="T7" fmla="*/ 2147483647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folHlink"/>
          </a:solidFill>
          <a:ln w="9525">
            <a:solidFill>
              <a:schemeClr val="hlink"/>
            </a:solidFill>
            <a:round/>
            <a:headEnd/>
            <a:tailEnd/>
          </a:ln>
        </p:spPr>
        <p:txBody>
          <a:bodyPr lIns="132441" tIns="66222" rIns="132441" bIns="66222"/>
          <a:lstStyle/>
          <a:p>
            <a:endParaRPr lang="en-US" sz="6138">
              <a:solidFill>
                <a:srgbClr val="000000"/>
              </a:solidFill>
              <a:cs typeface="Angsana New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1145" y="4648201"/>
            <a:ext cx="7818685" cy="650240"/>
          </a:xfrm>
        </p:spPr>
        <p:txBody>
          <a:bodyPr/>
          <a:lstStyle>
            <a:lvl1pPr marL="0" indent="0" algn="r">
              <a:buFont typeface="Wingdings" charset="2"/>
              <a:buNone/>
              <a:defRPr sz="3069" b="0"/>
            </a:lvl1pPr>
          </a:lstStyle>
          <a:p>
            <a:r>
              <a:rPr lang="th-TH"/>
              <a:t>Click to edit Master subtitle style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74482" y="2286018"/>
            <a:ext cx="11054080" cy="1938867"/>
          </a:xfrm>
          <a:solidFill>
            <a:schemeClr val="bg1"/>
          </a:solidFill>
        </p:spPr>
        <p:txBody>
          <a:bodyPr/>
          <a:lstStyle>
            <a:lvl1pPr>
              <a:defRPr sz="5162"/>
            </a:lvl1pPr>
          </a:lstStyle>
          <a:p>
            <a:r>
              <a:rPr lang="th-TH" dirty="0"/>
              <a:t>Click to edit Master title style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974474" y="6664326"/>
            <a:ext cx="2710810" cy="4889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4933" tIns="47468" rIns="94933" bIns="47468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674">
                <a:solidFill>
                  <a:srgbClr val="000000"/>
                </a:solidFill>
                <a:latin typeface="Verdana" charset="0"/>
                <a:ea typeface="Angsana New"/>
                <a:cs typeface="Angsana New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4442717" y="6664326"/>
            <a:ext cx="4119368" cy="4889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4933" tIns="47468" rIns="94933" bIns="47468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674">
                <a:solidFill>
                  <a:srgbClr val="000000"/>
                </a:solidFill>
                <a:latin typeface="Verdana" charset="0"/>
                <a:ea typeface="Angsana New"/>
                <a:cs typeface="Angsana New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2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9319516" y="6664326"/>
            <a:ext cx="2710810" cy="4889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4933" tIns="47468" rIns="94933" bIns="47468" numCol="1" anchor="t" anchorCtr="0" compatLnSpc="1">
            <a:prstTxWarp prst="textNoShape">
              <a:avLst/>
            </a:prstTxWarp>
          </a:bodyPr>
          <a:lstStyle>
            <a:lvl1pPr algn="r">
              <a:defRPr sz="1674">
                <a:solidFill>
                  <a:srgbClr val="000000"/>
                </a:solidFill>
                <a:latin typeface="Verdana" pitchFamily="34" charset="0"/>
              </a:defRPr>
            </a:lvl1pPr>
          </a:lstStyle>
          <a:p>
            <a:fld id="{C37C41DD-6635-419F-A81B-1F1A20DD4547}" type="slidenum">
              <a:rPr lang="en-US" altLang="en-US">
                <a:cs typeface="Angsana New"/>
              </a:rPr>
              <a:pPr/>
              <a:t>‹#›</a:t>
            </a:fld>
            <a:endParaRPr lang="th-TH" altLang="en-US">
              <a:cs typeface="Angsana New"/>
            </a:endParaRP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192" y="375029"/>
            <a:ext cx="1378245" cy="1378245"/>
          </a:xfrm>
          <a:prstGeom prst="rect">
            <a:avLst/>
          </a:prstGeom>
        </p:spPr>
      </p:pic>
      <p:sp>
        <p:nvSpPr>
          <p:cNvPr id="3" name="TextBox 2"/>
          <p:cNvSpPr txBox="1"/>
          <p:nvPr userDrawn="1"/>
        </p:nvSpPr>
        <p:spPr>
          <a:xfrm>
            <a:off x="3951145" y="375029"/>
            <a:ext cx="80769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baseline="0" dirty="0">
                <a:latin typeface="+mj-lt"/>
              </a:rPr>
              <a:t>PTWS </a:t>
            </a:r>
            <a:r>
              <a:rPr lang="en-US" sz="2400" b="0" baseline="0" dirty="0" smtClean="0">
                <a:latin typeface="+mj-lt"/>
              </a:rPr>
              <a:t>Steering Committee </a:t>
            </a:r>
            <a:r>
              <a:rPr lang="en-US" sz="2400" b="0" baseline="0" dirty="0">
                <a:latin typeface="+mj-lt"/>
              </a:rPr>
              <a:t>Meeting</a:t>
            </a:r>
          </a:p>
          <a:p>
            <a:r>
              <a:rPr lang="en-US" sz="2400" b="0" baseline="0" dirty="0">
                <a:latin typeface="+mj-lt"/>
              </a:rPr>
              <a:t> </a:t>
            </a:r>
            <a:r>
              <a:rPr lang="en-US" sz="2400" b="0" baseline="0" dirty="0" smtClean="0">
                <a:latin typeface="+mj-lt"/>
              </a:rPr>
              <a:t>March 6-8, 2023</a:t>
            </a:r>
          </a:p>
          <a:p>
            <a:r>
              <a:rPr lang="en-US" sz="2400" b="0" baseline="0" dirty="0" smtClean="0">
                <a:latin typeface="+mj-lt"/>
              </a:rPr>
              <a:t>UNESCO Headquarters, Paris, France</a:t>
            </a:r>
            <a:endParaRPr lang="en-US" sz="2400" b="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17350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5FD4A-D06B-49A4-9CC9-D875322D168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3/5/2023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3E3E6-F19B-48A7-A4BE-CA45D891F5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9136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774" y="487680"/>
            <a:ext cx="4194386" cy="1706880"/>
          </a:xfrm>
        </p:spPr>
        <p:txBody>
          <a:bodyPr anchor="b"/>
          <a:lstStyle>
            <a:lvl1pPr>
              <a:defRPr sz="341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8734" y="1053255"/>
            <a:ext cx="6583680" cy="5198533"/>
          </a:xfrm>
        </p:spPr>
        <p:txBody>
          <a:bodyPr/>
          <a:lstStyle>
            <a:lvl1pPr>
              <a:defRPr sz="3413"/>
            </a:lvl1pPr>
            <a:lvl2pPr>
              <a:defRPr sz="2987"/>
            </a:lvl2pPr>
            <a:lvl3pPr>
              <a:defRPr sz="256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5774" y="2194560"/>
            <a:ext cx="4194386" cy="4065694"/>
          </a:xfrm>
        </p:spPr>
        <p:txBody>
          <a:bodyPr/>
          <a:lstStyle>
            <a:lvl1pPr marL="0" indent="0">
              <a:buNone/>
              <a:defRPr sz="1707"/>
            </a:lvl1pPr>
            <a:lvl2pPr marL="487695" indent="0">
              <a:buNone/>
              <a:defRPr sz="1493"/>
            </a:lvl2pPr>
            <a:lvl3pPr marL="975390" indent="0">
              <a:buNone/>
              <a:defRPr sz="1280"/>
            </a:lvl3pPr>
            <a:lvl4pPr marL="1463086" indent="0">
              <a:buNone/>
              <a:defRPr sz="1067"/>
            </a:lvl4pPr>
            <a:lvl5pPr marL="1950781" indent="0">
              <a:buNone/>
              <a:defRPr sz="1067"/>
            </a:lvl5pPr>
            <a:lvl6pPr marL="2438476" indent="0">
              <a:buNone/>
              <a:defRPr sz="1067"/>
            </a:lvl6pPr>
            <a:lvl7pPr marL="2926171" indent="0">
              <a:buNone/>
              <a:defRPr sz="1067"/>
            </a:lvl7pPr>
            <a:lvl8pPr marL="3413867" indent="0">
              <a:buNone/>
              <a:defRPr sz="1067"/>
            </a:lvl8pPr>
            <a:lvl9pPr marL="3901562" indent="0">
              <a:buNone/>
              <a:defRPr sz="1067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5FD4A-D06B-49A4-9CC9-D875322D168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3/5/2023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3E3E6-F19B-48A7-A4BE-CA45D891F5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10706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774" y="487680"/>
            <a:ext cx="4194386" cy="1706880"/>
          </a:xfrm>
        </p:spPr>
        <p:txBody>
          <a:bodyPr anchor="b"/>
          <a:lstStyle>
            <a:lvl1pPr>
              <a:defRPr sz="341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28734" y="1053255"/>
            <a:ext cx="6583680" cy="5198533"/>
          </a:xfrm>
        </p:spPr>
        <p:txBody>
          <a:bodyPr anchor="t"/>
          <a:lstStyle>
            <a:lvl1pPr marL="0" indent="0">
              <a:buNone/>
              <a:defRPr sz="3413"/>
            </a:lvl1pPr>
            <a:lvl2pPr marL="487695" indent="0">
              <a:buNone/>
              <a:defRPr sz="2987"/>
            </a:lvl2pPr>
            <a:lvl3pPr marL="975390" indent="0">
              <a:buNone/>
              <a:defRPr sz="2560"/>
            </a:lvl3pPr>
            <a:lvl4pPr marL="1463086" indent="0">
              <a:buNone/>
              <a:defRPr sz="2133"/>
            </a:lvl4pPr>
            <a:lvl5pPr marL="1950781" indent="0">
              <a:buNone/>
              <a:defRPr sz="2133"/>
            </a:lvl5pPr>
            <a:lvl6pPr marL="2438476" indent="0">
              <a:buNone/>
              <a:defRPr sz="2133"/>
            </a:lvl6pPr>
            <a:lvl7pPr marL="2926171" indent="0">
              <a:buNone/>
              <a:defRPr sz="2133"/>
            </a:lvl7pPr>
            <a:lvl8pPr marL="3413867" indent="0">
              <a:buNone/>
              <a:defRPr sz="2133"/>
            </a:lvl8pPr>
            <a:lvl9pPr marL="3901562" indent="0">
              <a:buNone/>
              <a:defRPr sz="2133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5774" y="2194560"/>
            <a:ext cx="4194386" cy="4065694"/>
          </a:xfrm>
        </p:spPr>
        <p:txBody>
          <a:bodyPr/>
          <a:lstStyle>
            <a:lvl1pPr marL="0" indent="0">
              <a:buNone/>
              <a:defRPr sz="1707"/>
            </a:lvl1pPr>
            <a:lvl2pPr marL="487695" indent="0">
              <a:buNone/>
              <a:defRPr sz="1493"/>
            </a:lvl2pPr>
            <a:lvl3pPr marL="975390" indent="0">
              <a:buNone/>
              <a:defRPr sz="1280"/>
            </a:lvl3pPr>
            <a:lvl4pPr marL="1463086" indent="0">
              <a:buNone/>
              <a:defRPr sz="1067"/>
            </a:lvl4pPr>
            <a:lvl5pPr marL="1950781" indent="0">
              <a:buNone/>
              <a:defRPr sz="1067"/>
            </a:lvl5pPr>
            <a:lvl6pPr marL="2438476" indent="0">
              <a:buNone/>
              <a:defRPr sz="1067"/>
            </a:lvl6pPr>
            <a:lvl7pPr marL="2926171" indent="0">
              <a:buNone/>
              <a:defRPr sz="1067"/>
            </a:lvl7pPr>
            <a:lvl8pPr marL="3413867" indent="0">
              <a:buNone/>
              <a:defRPr sz="1067"/>
            </a:lvl8pPr>
            <a:lvl9pPr marL="3901562" indent="0">
              <a:buNone/>
              <a:defRPr sz="1067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5FD4A-D06B-49A4-9CC9-D875322D168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3/5/2023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3E3E6-F19B-48A7-A4BE-CA45D891F5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88611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5FD4A-D06B-49A4-9CC9-D875322D168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3/5/2023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3E3E6-F19B-48A7-A4BE-CA45D891F5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75921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06561" y="389467"/>
            <a:ext cx="2804160" cy="619929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4081" y="389467"/>
            <a:ext cx="8249920" cy="619929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5FD4A-D06B-49A4-9CC9-D875322D168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3/5/2023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3E3E6-F19B-48A7-A4BE-CA45D891F5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4926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9648" y="185827"/>
            <a:ext cx="10868760" cy="812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84601" y="128837"/>
            <a:ext cx="878976" cy="878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6447812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84601" y="128837"/>
            <a:ext cx="878976" cy="878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6312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5360" y="1197187"/>
            <a:ext cx="11054080" cy="2546773"/>
          </a:xfrm>
        </p:spPr>
        <p:txBody>
          <a:bodyPr anchor="b"/>
          <a:lstStyle>
            <a:lvl1pPr algn="ctr">
              <a:defRPr sz="6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5600" y="3842174"/>
            <a:ext cx="9753600" cy="1766146"/>
          </a:xfrm>
        </p:spPr>
        <p:txBody>
          <a:bodyPr/>
          <a:lstStyle>
            <a:lvl1pPr marL="0" indent="0" algn="ctr">
              <a:buNone/>
              <a:defRPr sz="2560"/>
            </a:lvl1pPr>
            <a:lvl2pPr marL="487695" indent="0" algn="ctr">
              <a:buNone/>
              <a:defRPr sz="2133"/>
            </a:lvl2pPr>
            <a:lvl3pPr marL="975390" indent="0" algn="ctr">
              <a:buNone/>
              <a:defRPr sz="1920"/>
            </a:lvl3pPr>
            <a:lvl4pPr marL="1463086" indent="0" algn="ctr">
              <a:buNone/>
              <a:defRPr sz="1707"/>
            </a:lvl4pPr>
            <a:lvl5pPr marL="1950781" indent="0" algn="ctr">
              <a:buNone/>
              <a:defRPr sz="1707"/>
            </a:lvl5pPr>
            <a:lvl6pPr marL="2438476" indent="0" algn="ctr">
              <a:buNone/>
              <a:defRPr sz="1707"/>
            </a:lvl6pPr>
            <a:lvl7pPr marL="2926171" indent="0" algn="ctr">
              <a:buNone/>
              <a:defRPr sz="1707"/>
            </a:lvl7pPr>
            <a:lvl8pPr marL="3413867" indent="0" algn="ctr">
              <a:buNone/>
              <a:defRPr sz="1707"/>
            </a:lvl8pPr>
            <a:lvl9pPr marL="3901562" indent="0" algn="ctr">
              <a:buNone/>
              <a:defRPr sz="1707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5FD4A-D06B-49A4-9CC9-D875322D168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3/5/2023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3E3E6-F19B-48A7-A4BE-CA45D891F5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961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5FD4A-D06B-49A4-9CC9-D875322D168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3/5/2023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3E3E6-F19B-48A7-A4BE-CA45D891F5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4679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7307" y="1823722"/>
            <a:ext cx="11216640" cy="3042919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307" y="4895429"/>
            <a:ext cx="11216640" cy="1600199"/>
          </a:xfrm>
        </p:spPr>
        <p:txBody>
          <a:bodyPr/>
          <a:lstStyle>
            <a:lvl1pPr marL="0" indent="0">
              <a:buNone/>
              <a:defRPr sz="2560">
                <a:solidFill>
                  <a:schemeClr val="tx1"/>
                </a:solidFill>
              </a:defRPr>
            </a:lvl1pPr>
            <a:lvl2pPr marL="487695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2pPr>
            <a:lvl3pPr marL="97539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3pPr>
            <a:lvl4pPr marL="1463086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4pPr>
            <a:lvl5pPr marL="1950781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5pPr>
            <a:lvl6pPr marL="2438476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6pPr>
            <a:lvl7pPr marL="2926171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7pPr>
            <a:lvl8pPr marL="3413867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8pPr>
            <a:lvl9pPr marL="3901562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5FD4A-D06B-49A4-9CC9-D875322D168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3/5/2023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3E3E6-F19B-48A7-A4BE-CA45D891F5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276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4080" y="1947333"/>
            <a:ext cx="5527040" cy="46414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83680" y="1947333"/>
            <a:ext cx="5527040" cy="46414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5FD4A-D06B-49A4-9CC9-D875322D168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3/5/2023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3E3E6-F19B-48A7-A4BE-CA45D891F5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1646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774" y="389468"/>
            <a:ext cx="11216640" cy="141393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5775" y="1793241"/>
            <a:ext cx="5501639" cy="878839"/>
          </a:xfrm>
        </p:spPr>
        <p:txBody>
          <a:bodyPr anchor="b"/>
          <a:lstStyle>
            <a:lvl1pPr marL="0" indent="0">
              <a:buNone/>
              <a:defRPr sz="2560" b="1"/>
            </a:lvl1pPr>
            <a:lvl2pPr marL="487695" indent="0">
              <a:buNone/>
              <a:defRPr sz="2133" b="1"/>
            </a:lvl2pPr>
            <a:lvl3pPr marL="975390" indent="0">
              <a:buNone/>
              <a:defRPr sz="1920" b="1"/>
            </a:lvl3pPr>
            <a:lvl4pPr marL="1463086" indent="0">
              <a:buNone/>
              <a:defRPr sz="1707" b="1"/>
            </a:lvl4pPr>
            <a:lvl5pPr marL="1950781" indent="0">
              <a:buNone/>
              <a:defRPr sz="1707" b="1"/>
            </a:lvl5pPr>
            <a:lvl6pPr marL="2438476" indent="0">
              <a:buNone/>
              <a:defRPr sz="1707" b="1"/>
            </a:lvl6pPr>
            <a:lvl7pPr marL="2926171" indent="0">
              <a:buNone/>
              <a:defRPr sz="1707" b="1"/>
            </a:lvl7pPr>
            <a:lvl8pPr marL="3413867" indent="0">
              <a:buNone/>
              <a:defRPr sz="1707" b="1"/>
            </a:lvl8pPr>
            <a:lvl9pPr marL="3901562" indent="0">
              <a:buNone/>
              <a:defRPr sz="1707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5775" y="2672080"/>
            <a:ext cx="5501639" cy="39302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83681" y="1793241"/>
            <a:ext cx="5528734" cy="878839"/>
          </a:xfrm>
        </p:spPr>
        <p:txBody>
          <a:bodyPr anchor="b"/>
          <a:lstStyle>
            <a:lvl1pPr marL="0" indent="0">
              <a:buNone/>
              <a:defRPr sz="2560" b="1"/>
            </a:lvl1pPr>
            <a:lvl2pPr marL="487695" indent="0">
              <a:buNone/>
              <a:defRPr sz="2133" b="1"/>
            </a:lvl2pPr>
            <a:lvl3pPr marL="975390" indent="0">
              <a:buNone/>
              <a:defRPr sz="1920" b="1"/>
            </a:lvl3pPr>
            <a:lvl4pPr marL="1463086" indent="0">
              <a:buNone/>
              <a:defRPr sz="1707" b="1"/>
            </a:lvl4pPr>
            <a:lvl5pPr marL="1950781" indent="0">
              <a:buNone/>
              <a:defRPr sz="1707" b="1"/>
            </a:lvl5pPr>
            <a:lvl6pPr marL="2438476" indent="0">
              <a:buNone/>
              <a:defRPr sz="1707" b="1"/>
            </a:lvl6pPr>
            <a:lvl7pPr marL="2926171" indent="0">
              <a:buNone/>
              <a:defRPr sz="1707" b="1"/>
            </a:lvl7pPr>
            <a:lvl8pPr marL="3413867" indent="0">
              <a:buNone/>
              <a:defRPr sz="1707" b="1"/>
            </a:lvl8pPr>
            <a:lvl9pPr marL="3901562" indent="0">
              <a:buNone/>
              <a:defRPr sz="1707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83681" y="2672080"/>
            <a:ext cx="5528734" cy="39302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5FD4A-D06B-49A4-9CC9-D875322D168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3/5/2023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3E3E6-F19B-48A7-A4BE-CA45D891F5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0141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5FD4A-D06B-49A4-9CC9-D875322D168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3/5/2023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3E3E6-F19B-48A7-A4BE-CA45D891F5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1213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59648" y="161925"/>
            <a:ext cx="9691588" cy="81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944" tIns="47473" rIns="94944" bIns="47473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h-TH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9658" y="1381136"/>
            <a:ext cx="11997104" cy="5853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944" tIns="47473" rIns="94944" bIns="4747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altLang="en-US"/>
              <a:t>Click to edit Master text styles</a:t>
            </a:r>
          </a:p>
          <a:p>
            <a:pPr lvl="1"/>
            <a:r>
              <a:rPr lang="th-TH" altLang="en-US"/>
              <a:t>Second level</a:t>
            </a:r>
          </a:p>
          <a:p>
            <a:pPr lvl="2"/>
            <a:r>
              <a:rPr lang="th-TH" altLang="en-US"/>
              <a:t>Third level</a:t>
            </a:r>
          </a:p>
          <a:p>
            <a:pPr lvl="3"/>
            <a:r>
              <a:rPr lang="th-TH" altLang="en-US"/>
              <a:t>Fourth level</a:t>
            </a:r>
          </a:p>
          <a:p>
            <a:pPr lvl="4"/>
            <a:r>
              <a:rPr lang="th-TH" altLang="en-US"/>
              <a:t>Fifth level 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841595" y="1057275"/>
            <a:ext cx="11319403" cy="115888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2147483647 h 1000"/>
              <a:gd name="T6" fmla="*/ 0 w 1000"/>
              <a:gd name="T7" fmla="*/ 2147483647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</p:spPr>
        <p:txBody>
          <a:bodyPr lIns="132456" tIns="66229" rIns="132456" bIns="66229"/>
          <a:lstStyle/>
          <a:p>
            <a:endParaRPr lang="en-US" sz="6138">
              <a:solidFill>
                <a:srgbClr val="000000"/>
              </a:solidFill>
              <a:cs typeface="Angsana New"/>
            </a:endParaRPr>
          </a:p>
        </p:txBody>
      </p:sp>
    </p:spTree>
    <p:extLst>
      <p:ext uri="{BB962C8B-B14F-4D97-AF65-F5344CB8AC3E}">
        <p14:creationId xmlns:p14="http://schemas.microsoft.com/office/powerpoint/2010/main" val="2147935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59" r:id="rId1"/>
    <p:sldLayoutId id="2147484160" r:id="rId2"/>
    <p:sldLayoutId id="2147484170" r:id="rId3"/>
  </p:sldLayoutIdLst>
  <p:txStyles>
    <p:titleStyle>
      <a:lvl1pPr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4883" b="1">
          <a:solidFill>
            <a:schemeClr val="accent2"/>
          </a:solidFill>
          <a:latin typeface="+mj-lt"/>
          <a:ea typeface="MS PGothic" pitchFamily="34" charset="-128"/>
          <a:cs typeface="+mj-cs"/>
        </a:defRPr>
      </a:lvl1pPr>
      <a:lvl2pPr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4883" b="1">
          <a:solidFill>
            <a:schemeClr val="accent2"/>
          </a:solidFill>
          <a:latin typeface="Arial" charset="0"/>
          <a:ea typeface="MS PGothic" pitchFamily="34" charset="-128"/>
          <a:cs typeface="Angsana New" pitchFamily="18" charset="0"/>
        </a:defRPr>
      </a:lvl2pPr>
      <a:lvl3pPr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4883" b="1">
          <a:solidFill>
            <a:schemeClr val="accent2"/>
          </a:solidFill>
          <a:latin typeface="Arial" charset="0"/>
          <a:ea typeface="MS PGothic" pitchFamily="34" charset="-128"/>
          <a:cs typeface="Angsana New" pitchFamily="18" charset="0"/>
        </a:defRPr>
      </a:lvl3pPr>
      <a:lvl4pPr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4883" b="1">
          <a:solidFill>
            <a:schemeClr val="accent2"/>
          </a:solidFill>
          <a:latin typeface="Arial" charset="0"/>
          <a:ea typeface="MS PGothic" pitchFamily="34" charset="-128"/>
          <a:cs typeface="Angsana New" pitchFamily="18" charset="0"/>
        </a:defRPr>
      </a:lvl4pPr>
      <a:lvl5pPr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4883" b="1">
          <a:solidFill>
            <a:schemeClr val="accent2"/>
          </a:solidFill>
          <a:latin typeface="Arial" charset="0"/>
          <a:ea typeface="MS PGothic" pitchFamily="34" charset="-128"/>
          <a:cs typeface="Angsana New" pitchFamily="18" charset="0"/>
        </a:defRPr>
      </a:lvl5pPr>
      <a:lvl6pPr marL="662280" algn="l" rtl="0" fontAlgn="base">
        <a:lnSpc>
          <a:spcPct val="110000"/>
        </a:lnSpc>
        <a:spcBef>
          <a:spcPct val="0"/>
        </a:spcBef>
        <a:spcAft>
          <a:spcPct val="0"/>
        </a:spcAft>
        <a:defRPr sz="4883" b="1">
          <a:solidFill>
            <a:schemeClr val="accent2"/>
          </a:solidFill>
          <a:latin typeface="Arial" charset="0"/>
          <a:ea typeface="Angsana New" pitchFamily="18" charset="0"/>
          <a:cs typeface="Angsana New" pitchFamily="18" charset="0"/>
        </a:defRPr>
      </a:lvl6pPr>
      <a:lvl7pPr marL="1324553" algn="l" rtl="0" fontAlgn="base">
        <a:lnSpc>
          <a:spcPct val="110000"/>
        </a:lnSpc>
        <a:spcBef>
          <a:spcPct val="0"/>
        </a:spcBef>
        <a:spcAft>
          <a:spcPct val="0"/>
        </a:spcAft>
        <a:defRPr sz="4883" b="1">
          <a:solidFill>
            <a:schemeClr val="accent2"/>
          </a:solidFill>
          <a:latin typeface="Arial" charset="0"/>
          <a:ea typeface="Angsana New" pitchFamily="18" charset="0"/>
          <a:cs typeface="Angsana New" pitchFamily="18" charset="0"/>
        </a:defRPr>
      </a:lvl7pPr>
      <a:lvl8pPr marL="1986827" algn="l" rtl="0" fontAlgn="base">
        <a:lnSpc>
          <a:spcPct val="110000"/>
        </a:lnSpc>
        <a:spcBef>
          <a:spcPct val="0"/>
        </a:spcBef>
        <a:spcAft>
          <a:spcPct val="0"/>
        </a:spcAft>
        <a:defRPr sz="4883" b="1">
          <a:solidFill>
            <a:schemeClr val="accent2"/>
          </a:solidFill>
          <a:latin typeface="Arial" charset="0"/>
          <a:ea typeface="Angsana New" pitchFamily="18" charset="0"/>
          <a:cs typeface="Angsana New" pitchFamily="18" charset="0"/>
        </a:defRPr>
      </a:lvl8pPr>
      <a:lvl9pPr marL="2649105" algn="l" rtl="0" fontAlgn="base">
        <a:lnSpc>
          <a:spcPct val="110000"/>
        </a:lnSpc>
        <a:spcBef>
          <a:spcPct val="0"/>
        </a:spcBef>
        <a:spcAft>
          <a:spcPct val="0"/>
        </a:spcAft>
        <a:defRPr sz="4883" b="1">
          <a:solidFill>
            <a:schemeClr val="accent2"/>
          </a:solidFill>
          <a:latin typeface="Arial" charset="0"/>
          <a:ea typeface="Angsana New" pitchFamily="18" charset="0"/>
          <a:cs typeface="Angsana New" pitchFamily="18" charset="0"/>
        </a:defRPr>
      </a:lvl9pPr>
    </p:titleStyle>
    <p:bodyStyle>
      <a:lvl1pPr marL="677249" indent="-677249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o"/>
        <a:defRPr sz="4325" b="1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1312443" indent="-628555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n"/>
        <a:defRPr sz="4046">
          <a:solidFill>
            <a:schemeClr val="tx1"/>
          </a:solidFill>
          <a:latin typeface="+mn-lt"/>
          <a:ea typeface="+mn-ea"/>
          <a:cs typeface="+mn-cs"/>
        </a:defRPr>
      </a:lvl2pPr>
      <a:lvl3pPr marL="1887880" indent="-568799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o"/>
        <a:defRPr sz="3488">
          <a:solidFill>
            <a:schemeClr val="tx1"/>
          </a:solidFill>
          <a:latin typeface="+mn-lt"/>
          <a:ea typeface="+mn-ea"/>
          <a:cs typeface="+mn-cs"/>
        </a:defRPr>
      </a:lvl3pPr>
      <a:lvl4pPr marL="2452252" indent="-557733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n"/>
        <a:defRPr sz="3488">
          <a:solidFill>
            <a:schemeClr val="tx1"/>
          </a:solidFill>
          <a:latin typeface="+mn-lt"/>
          <a:ea typeface="+mn-ea"/>
          <a:cs typeface="+mn-cs"/>
        </a:defRPr>
      </a:lvl4pPr>
      <a:lvl5pPr marL="3032116" indent="-573226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 sz="3488">
          <a:solidFill>
            <a:schemeClr val="tx1"/>
          </a:solidFill>
          <a:latin typeface="+mn-lt"/>
          <a:ea typeface="+mn-ea"/>
          <a:cs typeface="+mn-cs"/>
        </a:defRPr>
      </a:lvl5pPr>
      <a:lvl6pPr marL="3695412" indent="-577193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accent2"/>
        </a:buClr>
        <a:buSzPct val="80000"/>
        <a:buFont typeface="Wingdings" charset="2"/>
        <a:buChar char="§"/>
        <a:defRPr sz="3488">
          <a:solidFill>
            <a:schemeClr val="tx1"/>
          </a:solidFill>
          <a:latin typeface="+mn-lt"/>
          <a:ea typeface="+mn-ea"/>
          <a:cs typeface="+mn-cs"/>
        </a:defRPr>
      </a:lvl6pPr>
      <a:lvl7pPr marL="4357687" indent="-577193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accent2"/>
        </a:buClr>
        <a:buSzPct val="80000"/>
        <a:buFont typeface="Wingdings" charset="2"/>
        <a:buChar char="§"/>
        <a:defRPr sz="3488">
          <a:solidFill>
            <a:schemeClr val="tx1"/>
          </a:solidFill>
          <a:latin typeface="+mn-lt"/>
          <a:ea typeface="+mn-ea"/>
          <a:cs typeface="+mn-cs"/>
        </a:defRPr>
      </a:lvl7pPr>
      <a:lvl8pPr marL="5019966" indent="-577193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accent2"/>
        </a:buClr>
        <a:buSzPct val="80000"/>
        <a:buFont typeface="Wingdings" charset="2"/>
        <a:buChar char="§"/>
        <a:defRPr sz="3488">
          <a:solidFill>
            <a:schemeClr val="tx1"/>
          </a:solidFill>
          <a:latin typeface="+mn-lt"/>
          <a:ea typeface="+mn-ea"/>
          <a:cs typeface="+mn-cs"/>
        </a:defRPr>
      </a:lvl8pPr>
      <a:lvl9pPr marL="5682238" indent="-577193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accent2"/>
        </a:buClr>
        <a:buSzPct val="80000"/>
        <a:buFont typeface="Wingdings" charset="2"/>
        <a:buChar char="§"/>
        <a:defRPr sz="3488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62280" rtl="0" eaLnBrk="1" latinLnBrk="0" hangingPunct="1">
        <a:defRPr sz="2651" kern="1200">
          <a:solidFill>
            <a:schemeClr val="tx1"/>
          </a:solidFill>
          <a:latin typeface="+mn-lt"/>
          <a:ea typeface="+mn-ea"/>
          <a:cs typeface="+mn-cs"/>
        </a:defRPr>
      </a:lvl1pPr>
      <a:lvl2pPr marL="662280" algn="l" defTabSz="662280" rtl="0" eaLnBrk="1" latinLnBrk="0" hangingPunct="1">
        <a:defRPr sz="2651" kern="1200">
          <a:solidFill>
            <a:schemeClr val="tx1"/>
          </a:solidFill>
          <a:latin typeface="+mn-lt"/>
          <a:ea typeface="+mn-ea"/>
          <a:cs typeface="+mn-cs"/>
        </a:defRPr>
      </a:lvl2pPr>
      <a:lvl3pPr marL="1324553" algn="l" defTabSz="662280" rtl="0" eaLnBrk="1" latinLnBrk="0" hangingPunct="1">
        <a:defRPr sz="2651" kern="1200">
          <a:solidFill>
            <a:schemeClr val="tx1"/>
          </a:solidFill>
          <a:latin typeface="+mn-lt"/>
          <a:ea typeface="+mn-ea"/>
          <a:cs typeface="+mn-cs"/>
        </a:defRPr>
      </a:lvl3pPr>
      <a:lvl4pPr marL="1986827" algn="l" defTabSz="662280" rtl="0" eaLnBrk="1" latinLnBrk="0" hangingPunct="1">
        <a:defRPr sz="2651" kern="1200">
          <a:solidFill>
            <a:schemeClr val="tx1"/>
          </a:solidFill>
          <a:latin typeface="+mn-lt"/>
          <a:ea typeface="+mn-ea"/>
          <a:cs typeface="+mn-cs"/>
        </a:defRPr>
      </a:lvl4pPr>
      <a:lvl5pPr marL="2649105" algn="l" defTabSz="662280" rtl="0" eaLnBrk="1" latinLnBrk="0" hangingPunct="1">
        <a:defRPr sz="2651" kern="1200">
          <a:solidFill>
            <a:schemeClr val="tx1"/>
          </a:solidFill>
          <a:latin typeface="+mn-lt"/>
          <a:ea typeface="+mn-ea"/>
          <a:cs typeface="+mn-cs"/>
        </a:defRPr>
      </a:lvl5pPr>
      <a:lvl6pPr marL="3311383" algn="l" defTabSz="662280" rtl="0" eaLnBrk="1" latinLnBrk="0" hangingPunct="1">
        <a:defRPr sz="2651" kern="1200">
          <a:solidFill>
            <a:schemeClr val="tx1"/>
          </a:solidFill>
          <a:latin typeface="+mn-lt"/>
          <a:ea typeface="+mn-ea"/>
          <a:cs typeface="+mn-cs"/>
        </a:defRPr>
      </a:lvl6pPr>
      <a:lvl7pPr marL="3973658" algn="l" defTabSz="662280" rtl="0" eaLnBrk="1" latinLnBrk="0" hangingPunct="1">
        <a:defRPr sz="2651" kern="1200">
          <a:solidFill>
            <a:schemeClr val="tx1"/>
          </a:solidFill>
          <a:latin typeface="+mn-lt"/>
          <a:ea typeface="+mn-ea"/>
          <a:cs typeface="+mn-cs"/>
        </a:defRPr>
      </a:lvl7pPr>
      <a:lvl8pPr marL="4635935" algn="l" defTabSz="662280" rtl="0" eaLnBrk="1" latinLnBrk="0" hangingPunct="1">
        <a:defRPr sz="2651" kern="1200">
          <a:solidFill>
            <a:schemeClr val="tx1"/>
          </a:solidFill>
          <a:latin typeface="+mn-lt"/>
          <a:ea typeface="+mn-ea"/>
          <a:cs typeface="+mn-cs"/>
        </a:defRPr>
      </a:lvl8pPr>
      <a:lvl9pPr marL="5298210" algn="l" defTabSz="662280" rtl="0" eaLnBrk="1" latinLnBrk="0" hangingPunct="1">
        <a:defRPr sz="26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4080" y="389468"/>
            <a:ext cx="11216640" cy="14139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4080" y="1947333"/>
            <a:ext cx="11216640" cy="4641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4080" y="6780108"/>
            <a:ext cx="292608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CD35FD4A-D06B-49A4-9CC9-D875322D168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3/5/2023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07840" y="6780108"/>
            <a:ext cx="438912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84640" y="6780108"/>
            <a:ext cx="292608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9713E3E6-F19B-48A7-A4BE-CA45D891F5F6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307418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72" r:id="rId1"/>
    <p:sldLayoutId id="2147484173" r:id="rId2"/>
    <p:sldLayoutId id="2147484174" r:id="rId3"/>
    <p:sldLayoutId id="2147484175" r:id="rId4"/>
    <p:sldLayoutId id="2147484176" r:id="rId5"/>
    <p:sldLayoutId id="2147484177" r:id="rId6"/>
    <p:sldLayoutId id="2147484178" r:id="rId7"/>
    <p:sldLayoutId id="2147484179" r:id="rId8"/>
    <p:sldLayoutId id="2147484180" r:id="rId9"/>
    <p:sldLayoutId id="2147484181" r:id="rId10"/>
    <p:sldLayoutId id="2147484182" r:id="rId11"/>
  </p:sldLayoutIdLst>
  <p:txStyles>
    <p:titleStyle>
      <a:lvl1pPr algn="l" defTabSz="975390" rtl="0" eaLnBrk="1" latinLnBrk="0" hangingPunct="1">
        <a:lnSpc>
          <a:spcPct val="90000"/>
        </a:lnSpc>
        <a:spcBef>
          <a:spcPct val="0"/>
        </a:spcBef>
        <a:buNone/>
        <a:defRPr sz="469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3848" indent="-243848" algn="l" defTabSz="975390" rtl="0" eaLnBrk="1" latinLnBrk="0" hangingPunct="1">
        <a:lnSpc>
          <a:spcPct val="90000"/>
        </a:lnSpc>
        <a:spcBef>
          <a:spcPts val="1067"/>
        </a:spcBef>
        <a:buFont typeface="Arial" panose="020B0604020202020204" pitchFamily="34" charset="0"/>
        <a:buChar char="•"/>
        <a:defRPr sz="2987" kern="1200">
          <a:solidFill>
            <a:schemeClr val="tx1"/>
          </a:solidFill>
          <a:latin typeface="+mn-lt"/>
          <a:ea typeface="+mn-ea"/>
          <a:cs typeface="+mn-cs"/>
        </a:defRPr>
      </a:lvl1pPr>
      <a:lvl2pPr marL="731543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38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706933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2194629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682324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3170019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657714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4145410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5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90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86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81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76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71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67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62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951145" y="4648200"/>
            <a:ext cx="7818685" cy="1638299"/>
          </a:xfrm>
        </p:spPr>
        <p:txBody>
          <a:bodyPr/>
          <a:lstStyle/>
          <a:p>
            <a:r>
              <a:rPr lang="en-US" dirty="0"/>
              <a:t>Chip </a:t>
            </a:r>
            <a:r>
              <a:rPr lang="en-US" dirty="0" err="1"/>
              <a:t>McCreery</a:t>
            </a:r>
            <a:r>
              <a:rPr lang="en-US" dirty="0"/>
              <a:t>, PTWC Director</a:t>
            </a:r>
          </a:p>
          <a:p>
            <a:r>
              <a:rPr lang="en-US" dirty="0"/>
              <a:t>charles.mccreery@noaa.gov</a:t>
            </a:r>
          </a:p>
          <a:p>
            <a:r>
              <a:rPr lang="en-US" dirty="0"/>
              <a:t>808-725-6301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5400" dirty="0" smtClean="0">
                <a:solidFill>
                  <a:srgbClr val="CC0000"/>
                </a:solidFill>
                <a:latin typeface="Arial Bold" pitchFamily="-84" charset="0"/>
              </a:rPr>
              <a:t>PTWS WG2 – Task Team of TSPs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753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0556" y="185827"/>
            <a:ext cx="10945193" cy="812800"/>
          </a:xfrm>
        </p:spPr>
        <p:txBody>
          <a:bodyPr/>
          <a:lstStyle/>
          <a:p>
            <a:r>
              <a:rPr lang="en-US" sz="4000" dirty="0" smtClean="0"/>
              <a:t>PTWS WG2 Task Team of TSPs - TOR</a:t>
            </a:r>
            <a:endParaRPr lang="en-US" sz="4000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4294967295"/>
          </p:nvPr>
        </p:nvSpPr>
        <p:spPr bwMode="auto">
          <a:xfrm>
            <a:off x="769937" y="1477301"/>
            <a:ext cx="11359309" cy="55861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</a:rPr>
              <a:t>Terms of Reference</a:t>
            </a:r>
            <a:endParaRPr kumimoji="0" lang="en-US" altLang="en-US" sz="1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</a:rPr>
              <a:t>WG2 Task Team:  Tsunami service Providers (TSPs)</a:t>
            </a:r>
            <a:endParaRPr kumimoji="0" lang="en-US" alt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635194" lvl="1" inden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</a:rPr>
              <a:t>1. </a:t>
            </a:r>
            <a:r>
              <a:rPr kumimoji="0" lang="en-US" altLang="en-US" sz="17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</a:rPr>
              <a:t>Share</a:t>
            </a: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</a:rPr>
              <a:t> with each other their </a:t>
            </a:r>
            <a:r>
              <a:rPr kumimoji="0" lang="en-US" altLang="en-US" sz="17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</a:rPr>
              <a:t>response to significant events </a:t>
            </a: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</a:rPr>
              <a:t>including a timeline of actions,</a:t>
            </a:r>
            <a:endParaRPr kumimoji="0" lang="en-US" alt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635194" lvl="1" inden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</a:rPr>
              <a:t>analyses made and the result of those analyses, decisions made and the basis for those</a:t>
            </a:r>
            <a:endParaRPr kumimoji="0" lang="en-US" alt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635194" lvl="1" inden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</a:rPr>
              <a:t>decisions, the timeliness and accuracy of products issued, and any other notable</a:t>
            </a:r>
            <a:endParaRPr kumimoji="0" lang="en-US" alt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635194" lvl="1" inden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</a:rPr>
              <a:t>successes or challenges.</a:t>
            </a:r>
            <a:endParaRPr kumimoji="0" lang="en-US" alt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635194" lvl="1" inden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0" lang="en-US" alt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635194" lvl="1" inden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</a:rPr>
              <a:t>2. </a:t>
            </a:r>
            <a:r>
              <a:rPr kumimoji="0" lang="en-US" altLang="en-US" sz="17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</a:rPr>
              <a:t>Share</a:t>
            </a: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</a:rPr>
              <a:t> with each other information about existing and any new </a:t>
            </a:r>
            <a:r>
              <a:rPr kumimoji="0" lang="en-US" altLang="en-US" sz="17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</a:rPr>
              <a:t>methodologies</a:t>
            </a: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</a:rPr>
              <a:t> for rapidly</a:t>
            </a:r>
            <a:endParaRPr kumimoji="0" lang="en-US" alt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635194" lvl="1" inden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</a:rPr>
              <a:t>detecting and characterizing tsunami source events, for detecting and measuring tsunami</a:t>
            </a:r>
            <a:endParaRPr kumimoji="0" lang="en-US" alt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635194" lvl="1" inden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</a:rPr>
              <a:t>waves, and for forecasting tsunami propagation and impacts.</a:t>
            </a:r>
            <a:endParaRPr kumimoji="0" lang="en-US" alt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635194" lvl="1" inden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0" lang="en-US" alt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635194" lvl="1" inden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</a:rPr>
              <a:t>3. </a:t>
            </a:r>
            <a:r>
              <a:rPr kumimoji="0" lang="en-US" altLang="en-US" sz="17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</a:rPr>
              <a:t>Share</a:t>
            </a: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</a:rPr>
              <a:t> with each other information on the </a:t>
            </a:r>
            <a:r>
              <a:rPr kumimoji="0" lang="en-US" altLang="en-US" sz="17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</a:rPr>
              <a:t>effectiveness of products </a:t>
            </a: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</a:rPr>
              <a:t>including format and</a:t>
            </a:r>
            <a:endParaRPr kumimoji="0" lang="en-US" alt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635194" lvl="1" inden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</a:rPr>
              <a:t>content to make them understandable and actionable, dissemination methods and their</a:t>
            </a:r>
            <a:endParaRPr kumimoji="0" lang="en-US" alt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635194" lvl="1" inden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</a:rPr>
              <a:t>testing, and any other support to customers prior to and during events.</a:t>
            </a:r>
            <a:endParaRPr kumimoji="0" lang="en-US" alt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635194" lvl="1" inden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0" lang="en-US" alt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635194" lvl="1" inden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</a:rPr>
              <a:t>4. </a:t>
            </a:r>
            <a:r>
              <a:rPr kumimoji="0" lang="en-US" altLang="en-US" sz="17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</a:rPr>
              <a:t>Report to ICG </a:t>
            </a: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</a:rPr>
              <a:t>on Task Team activities during the intersessional period as well as any</a:t>
            </a:r>
            <a:endParaRPr kumimoji="0" lang="en-US" alt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635194" lvl="1" inden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</a:rPr>
              <a:t>resulting findings, changes, or recommendations regarding TSP operations.</a:t>
            </a:r>
            <a:endParaRPr kumimoji="0" lang="en-US" alt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</a:rPr>
              <a:t>The Task Team will be composed of representatives of PTWS Tsunami Service Providers</a:t>
            </a:r>
            <a:endParaRPr kumimoji="0" lang="en-US" alt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</a:rPr>
              <a:t>(TSPs) and a representative from ITIC. </a:t>
            </a:r>
            <a:endParaRPr kumimoji="0" lang="en-US" altLang="en-US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8932530"/>
      </p:ext>
    </p:extLst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0556" y="185827"/>
            <a:ext cx="10945193" cy="812800"/>
          </a:xfrm>
        </p:spPr>
        <p:txBody>
          <a:bodyPr/>
          <a:lstStyle/>
          <a:p>
            <a:r>
              <a:rPr lang="en-US" sz="3600" dirty="0" smtClean="0"/>
              <a:t>Task Team of TSPs – Meeting January 15, 2023 </a:t>
            </a:r>
            <a:endParaRPr lang="en-US" sz="3600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4294967295"/>
          </p:nvPr>
        </p:nvSpPr>
        <p:spPr bwMode="auto">
          <a:xfrm>
            <a:off x="769937" y="1249155"/>
            <a:ext cx="11359309" cy="5863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lvl="0" inden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None/>
            </a:pPr>
            <a:r>
              <a:rPr lang="en-US" altLang="en-US" sz="1500" dirty="0" smtClean="0">
                <a:latin typeface="Verdana" panose="020B0604030504040204" pitchFamily="34" charset="0"/>
              </a:rPr>
              <a:t>AGENDA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None/>
            </a:pPr>
            <a:r>
              <a:rPr lang="en-US" altLang="en-US" sz="1500" b="0" dirty="0" smtClean="0">
                <a:latin typeface="Verdana" panose="020B0604030504040204" pitchFamily="34" charset="0"/>
              </a:rPr>
              <a:t>1</a:t>
            </a:r>
            <a:r>
              <a:rPr lang="en-US" altLang="en-US" sz="1500" b="0" dirty="0">
                <a:latin typeface="Verdana" panose="020B0604030504040204" pitchFamily="34" charset="0"/>
              </a:rPr>
              <a:t>. Opening (5 </a:t>
            </a:r>
            <a:r>
              <a:rPr lang="en-US" altLang="en-US" sz="1500" b="0" dirty="0" smtClean="0">
                <a:latin typeface="Verdana" panose="020B0604030504040204" pitchFamily="34" charset="0"/>
              </a:rPr>
              <a:t>minutes) Dr</a:t>
            </a:r>
            <a:r>
              <a:rPr lang="en-US" altLang="en-US" sz="1500" b="0" dirty="0">
                <a:latin typeface="Verdana" panose="020B0604030504040204" pitchFamily="34" charset="0"/>
              </a:rPr>
              <a:t>. </a:t>
            </a:r>
            <a:r>
              <a:rPr lang="en-US" altLang="en-US" sz="1500" b="0" dirty="0" err="1">
                <a:latin typeface="Verdana" panose="020B0604030504040204" pitchFamily="34" charset="0"/>
              </a:rPr>
              <a:t>McCreery</a:t>
            </a:r>
            <a:r>
              <a:rPr lang="en-US" altLang="en-US" sz="1500" b="0" dirty="0">
                <a:latin typeface="Verdana" panose="020B0604030504040204" pitchFamily="34" charset="0"/>
              </a:rPr>
              <a:t> (the chair of the Task Team) will make a welcome and opening address.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None/>
            </a:pPr>
            <a:r>
              <a:rPr lang="en-US" altLang="en-US" sz="1500" b="0" dirty="0">
                <a:latin typeface="Verdana" panose="020B0604030504040204" pitchFamily="34" charset="0"/>
              </a:rPr>
              <a:t>2. Adoption of agenda (5 minutes</a:t>
            </a:r>
            <a:r>
              <a:rPr lang="en-US" altLang="en-US" sz="1500" b="0" dirty="0" smtClean="0">
                <a:latin typeface="Verdana" panose="020B0604030504040204" pitchFamily="34" charset="0"/>
              </a:rPr>
              <a:t>) Dr</a:t>
            </a:r>
            <a:r>
              <a:rPr lang="en-US" altLang="en-US" sz="1500" b="0" dirty="0">
                <a:latin typeface="Verdana" panose="020B0604030504040204" pitchFamily="34" charset="0"/>
              </a:rPr>
              <a:t>. </a:t>
            </a:r>
            <a:r>
              <a:rPr lang="en-US" altLang="en-US" sz="1500" b="0" dirty="0" err="1">
                <a:latin typeface="Verdana" panose="020B0604030504040204" pitchFamily="34" charset="0"/>
              </a:rPr>
              <a:t>McCreery</a:t>
            </a:r>
            <a:r>
              <a:rPr lang="en-US" altLang="en-US" sz="1500" b="0" dirty="0">
                <a:latin typeface="Verdana" panose="020B0604030504040204" pitchFamily="34" charset="0"/>
              </a:rPr>
              <a:t> (the chair of the Task Team) will present the agenda items of the meeting</a:t>
            </a:r>
            <a:r>
              <a:rPr lang="en-US" altLang="en-US" sz="1500" b="0" dirty="0" smtClean="0">
                <a:latin typeface="Verdana" panose="020B0604030504040204" pitchFamily="34" charset="0"/>
              </a:rPr>
              <a:t>. The </a:t>
            </a:r>
            <a:r>
              <a:rPr lang="en-US" altLang="en-US" sz="1500" b="0" dirty="0">
                <a:latin typeface="Verdana" panose="020B0604030504040204" pitchFamily="34" charset="0"/>
              </a:rPr>
              <a:t>agenda will be approved as is or with some changes after discussion among </a:t>
            </a:r>
            <a:r>
              <a:rPr lang="en-US" altLang="en-US" sz="1500" b="0" dirty="0" smtClean="0">
                <a:latin typeface="Verdana" panose="020B0604030504040204" pitchFamily="34" charset="0"/>
              </a:rPr>
              <a:t>the participants</a:t>
            </a:r>
            <a:r>
              <a:rPr lang="en-US" altLang="en-US" sz="1500" b="0" dirty="0">
                <a:latin typeface="Verdana" panose="020B0604030504040204" pitchFamily="34" charset="0"/>
              </a:rPr>
              <a:t>.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None/>
            </a:pPr>
            <a:r>
              <a:rPr lang="en-US" altLang="en-US" sz="1500" b="0" dirty="0">
                <a:latin typeface="Verdana" panose="020B0604030504040204" pitchFamily="34" charset="0"/>
              </a:rPr>
              <a:t>3. </a:t>
            </a:r>
            <a:r>
              <a:rPr lang="en-US" altLang="en-US" sz="1500" dirty="0">
                <a:latin typeface="Verdana" panose="020B0604030504040204" pitchFamily="34" charset="0"/>
              </a:rPr>
              <a:t>Report on the IOC </a:t>
            </a:r>
            <a:r>
              <a:rPr lang="en-US" altLang="en-US" sz="1500" dirty="0" smtClean="0">
                <a:latin typeface="Verdana" panose="020B0604030504040204" pitchFamily="34" charset="0"/>
              </a:rPr>
              <a:t>55th </a:t>
            </a:r>
            <a:r>
              <a:rPr lang="en-US" altLang="en-US" sz="1500" dirty="0">
                <a:latin typeface="Verdana" panose="020B0604030504040204" pitchFamily="34" charset="0"/>
              </a:rPr>
              <a:t>Executive Council </a:t>
            </a:r>
            <a:r>
              <a:rPr lang="en-US" altLang="en-US" sz="1500" b="0" dirty="0">
                <a:latin typeface="Verdana" panose="020B0604030504040204" pitchFamily="34" charset="0"/>
              </a:rPr>
              <a:t>(10 minutes</a:t>
            </a:r>
            <a:r>
              <a:rPr lang="en-US" altLang="en-US" sz="1500" b="0" dirty="0" smtClean="0">
                <a:latin typeface="Verdana" panose="020B0604030504040204" pitchFamily="34" charset="0"/>
              </a:rPr>
              <a:t>) Mr</a:t>
            </a:r>
            <a:r>
              <a:rPr lang="en-US" altLang="en-US" sz="1500" b="0" dirty="0">
                <a:latin typeface="Verdana" panose="020B0604030504040204" pitchFamily="34" charset="0"/>
              </a:rPr>
              <a:t>. </a:t>
            </a:r>
            <a:r>
              <a:rPr lang="en-US" altLang="en-US" sz="1500" b="0" dirty="0" err="1">
                <a:latin typeface="Verdana" panose="020B0604030504040204" pitchFamily="34" charset="0"/>
              </a:rPr>
              <a:t>Nishimae</a:t>
            </a:r>
            <a:r>
              <a:rPr lang="en-US" altLang="en-US" sz="1500" b="0" dirty="0">
                <a:latin typeface="Verdana" panose="020B0604030504040204" pitchFamily="34" charset="0"/>
              </a:rPr>
              <a:t>, ICG/PTWS chair, will reports the outcomes of the discussion on the </a:t>
            </a:r>
            <a:r>
              <a:rPr lang="en-US" altLang="en-US" sz="1500" b="0" dirty="0" smtClean="0">
                <a:latin typeface="Verdana" panose="020B0604030504040204" pitchFamily="34" charset="0"/>
              </a:rPr>
              <a:t>agenda item </a:t>
            </a:r>
            <a:r>
              <a:rPr lang="en-US" altLang="en-US" sz="1500" b="0" dirty="0">
                <a:latin typeface="Verdana" panose="020B0604030504040204" pitchFamily="34" charset="0"/>
              </a:rPr>
              <a:t>of the tsunami warning system in the IOC Executive Council </a:t>
            </a:r>
            <a:r>
              <a:rPr lang="en-US" altLang="en-US" sz="1500" b="0" dirty="0" smtClean="0">
                <a:latin typeface="Verdana" panose="020B0604030504040204" pitchFamily="34" charset="0"/>
              </a:rPr>
              <a:t>55th </a:t>
            </a:r>
            <a:r>
              <a:rPr lang="en-US" altLang="en-US" sz="1500" b="0" dirty="0">
                <a:latin typeface="Verdana" panose="020B0604030504040204" pitchFamily="34" charset="0"/>
              </a:rPr>
              <a:t>session held in </a:t>
            </a:r>
            <a:r>
              <a:rPr lang="en-US" altLang="en-US" sz="1500" b="0" dirty="0" smtClean="0">
                <a:latin typeface="Verdana" panose="020B0604030504040204" pitchFamily="34" charset="0"/>
              </a:rPr>
              <a:t>June 2022</a:t>
            </a:r>
            <a:r>
              <a:rPr lang="en-US" altLang="en-US" sz="1500" b="0" dirty="0">
                <a:latin typeface="Verdana" panose="020B0604030504040204" pitchFamily="34" charset="0"/>
              </a:rPr>
              <a:t>.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None/>
            </a:pPr>
            <a:r>
              <a:rPr lang="en-US" altLang="en-US" sz="1500" b="0" dirty="0">
                <a:latin typeface="Verdana" panose="020B0604030504040204" pitchFamily="34" charset="0"/>
              </a:rPr>
              <a:t>4. </a:t>
            </a:r>
            <a:r>
              <a:rPr lang="en-US" altLang="en-US" sz="1500" dirty="0">
                <a:latin typeface="Verdana" panose="020B0604030504040204" pitchFamily="34" charset="0"/>
              </a:rPr>
              <a:t>Report of TSPs </a:t>
            </a:r>
            <a:r>
              <a:rPr lang="en-US" altLang="en-US" sz="1500" b="0" dirty="0">
                <a:latin typeface="Verdana" panose="020B0604030504040204" pitchFamily="34" charset="0"/>
              </a:rPr>
              <a:t>(10 minutes for each TSP</a:t>
            </a:r>
            <a:r>
              <a:rPr lang="en-US" altLang="en-US" sz="1500" b="0" dirty="0" smtClean="0">
                <a:latin typeface="Verdana" panose="020B0604030504040204" pitchFamily="34" charset="0"/>
              </a:rPr>
              <a:t>)</a:t>
            </a:r>
            <a:r>
              <a:rPr lang="en-US" altLang="en-US" sz="1500" b="0" dirty="0">
                <a:latin typeface="Verdana" panose="020B0604030504040204" pitchFamily="34" charset="0"/>
              </a:rPr>
              <a:t> Each TSP will report its activities about issuance of tsunami bulletins as well as improvement of the tsunami warning system</a:t>
            </a:r>
            <a:r>
              <a:rPr lang="en-US" altLang="en-US" sz="1500" b="0" dirty="0" smtClean="0">
                <a:latin typeface="Verdana" panose="020B0604030504040204" pitchFamily="34" charset="0"/>
              </a:rPr>
              <a:t>.</a:t>
            </a:r>
            <a:endParaRPr lang="en-US" altLang="en-US" sz="1500" b="0" dirty="0">
              <a:latin typeface="Verdana" panose="020B0604030504040204" pitchFamily="34" charset="0"/>
            </a:endParaRPr>
          </a:p>
          <a:p>
            <a:pPr marL="635194" lvl="1" inden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None/>
            </a:pPr>
            <a:r>
              <a:rPr lang="en-US" altLang="en-US" sz="1500" b="0" dirty="0">
                <a:latin typeface="Verdana" panose="020B0604030504040204" pitchFamily="34" charset="0"/>
              </a:rPr>
              <a:t>4.1. PTWC</a:t>
            </a:r>
          </a:p>
          <a:p>
            <a:pPr marL="635194" lvl="1" inden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None/>
            </a:pPr>
            <a:r>
              <a:rPr lang="en-US" altLang="en-US" sz="1500" b="0" dirty="0">
                <a:latin typeface="Verdana" panose="020B0604030504040204" pitchFamily="34" charset="0"/>
              </a:rPr>
              <a:t>4.2. NWPTAC</a:t>
            </a:r>
          </a:p>
          <a:p>
            <a:pPr marL="635194" lvl="1" inden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None/>
            </a:pPr>
            <a:r>
              <a:rPr lang="en-US" altLang="en-US" sz="1500" b="0" dirty="0">
                <a:latin typeface="Verdana" panose="020B0604030504040204" pitchFamily="34" charset="0"/>
              </a:rPr>
              <a:t>4.3. SCSTAC</a:t>
            </a:r>
          </a:p>
          <a:p>
            <a:pPr marL="635194" lvl="1" inden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None/>
            </a:pPr>
            <a:r>
              <a:rPr lang="en-US" altLang="en-US" sz="1500" b="0" dirty="0">
                <a:latin typeface="Verdana" panose="020B0604030504040204" pitchFamily="34" charset="0"/>
              </a:rPr>
              <a:t>4.4. CATAC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None/>
            </a:pPr>
            <a:r>
              <a:rPr lang="en-US" altLang="en-US" sz="1500" b="0" dirty="0" smtClean="0">
                <a:latin typeface="Verdana" panose="020B0604030504040204" pitchFamily="34" charset="0"/>
              </a:rPr>
              <a:t>5</a:t>
            </a:r>
            <a:r>
              <a:rPr lang="en-US" altLang="en-US" sz="1500" b="0" dirty="0">
                <a:latin typeface="Verdana" panose="020B0604030504040204" pitchFamily="34" charset="0"/>
              </a:rPr>
              <a:t>. Revision of </a:t>
            </a:r>
            <a:r>
              <a:rPr lang="en-US" altLang="en-US" sz="1500" dirty="0">
                <a:latin typeface="Verdana" panose="020B0604030504040204" pitchFamily="34" charset="0"/>
              </a:rPr>
              <a:t>TSP’s User’s Guide with unified format </a:t>
            </a:r>
            <a:r>
              <a:rPr lang="en-US" altLang="en-US" sz="1500" b="0" dirty="0">
                <a:latin typeface="Verdana" panose="020B0604030504040204" pitchFamily="34" charset="0"/>
              </a:rPr>
              <a:t>(30 minutes</a:t>
            </a:r>
            <a:r>
              <a:rPr lang="en-US" altLang="en-US" sz="1500" b="0" dirty="0" smtClean="0">
                <a:latin typeface="Verdana" panose="020B0604030504040204" pitchFamily="34" charset="0"/>
              </a:rPr>
              <a:t>) WG2 </a:t>
            </a:r>
            <a:r>
              <a:rPr lang="en-US" altLang="en-US" sz="1500" b="0" dirty="0">
                <a:latin typeface="Verdana" panose="020B0604030504040204" pitchFamily="34" charset="0"/>
              </a:rPr>
              <a:t>is considering unifying the formats of </a:t>
            </a:r>
            <a:r>
              <a:rPr lang="en-US" altLang="en-US" sz="1500" b="0" dirty="0" smtClean="0">
                <a:latin typeface="Verdana" panose="020B0604030504040204" pitchFamily="34" charset="0"/>
              </a:rPr>
              <a:t>users </a:t>
            </a:r>
            <a:r>
              <a:rPr lang="en-US" altLang="en-US" sz="1500" b="0" dirty="0">
                <a:latin typeface="Verdana" panose="020B0604030504040204" pitchFamily="34" charset="0"/>
              </a:rPr>
              <a:t>guides of the </a:t>
            </a:r>
            <a:r>
              <a:rPr lang="en-US" altLang="en-US" sz="1500" b="0" dirty="0" err="1">
                <a:latin typeface="Verdana" panose="020B0604030504040204" pitchFamily="34" charset="0"/>
              </a:rPr>
              <a:t>TSPs.</a:t>
            </a:r>
            <a:r>
              <a:rPr lang="en-US" altLang="en-US" sz="1500" b="0" dirty="0">
                <a:latin typeface="Verdana" panose="020B0604030504040204" pitchFamily="34" charset="0"/>
              </a:rPr>
              <a:t> In this regard, Dr</a:t>
            </a:r>
            <a:r>
              <a:rPr lang="en-US" altLang="en-US" sz="1500" b="0" dirty="0" smtClean="0">
                <a:latin typeface="Verdana" panose="020B0604030504040204" pitchFamily="34" charset="0"/>
              </a:rPr>
              <a:t>. </a:t>
            </a:r>
            <a:r>
              <a:rPr lang="en-US" altLang="en-US" sz="1500" b="0" dirty="0" err="1" smtClean="0">
                <a:latin typeface="Verdana" panose="020B0604030504040204" pitchFamily="34" charset="0"/>
              </a:rPr>
              <a:t>McCreery</a:t>
            </a:r>
            <a:r>
              <a:rPr lang="en-US" altLang="en-US" sz="1500" b="0" dirty="0" smtClean="0">
                <a:latin typeface="Verdana" panose="020B0604030504040204" pitchFamily="34" charset="0"/>
              </a:rPr>
              <a:t> </a:t>
            </a:r>
            <a:r>
              <a:rPr lang="en-US" altLang="en-US" sz="1500" b="0" dirty="0">
                <a:latin typeface="Verdana" panose="020B0604030504040204" pitchFamily="34" charset="0"/>
              </a:rPr>
              <a:t>has taken a lead on this matter</a:t>
            </a:r>
            <a:r>
              <a:rPr lang="en-US" altLang="en-US" sz="1500" b="0" dirty="0" smtClean="0">
                <a:latin typeface="Verdana" panose="020B0604030504040204" pitchFamily="34" charset="0"/>
              </a:rPr>
              <a:t>. He </a:t>
            </a:r>
            <a:r>
              <a:rPr lang="en-US" altLang="en-US" sz="1500" b="0" dirty="0">
                <a:latin typeface="Verdana" panose="020B0604030504040204" pitchFamily="34" charset="0"/>
              </a:rPr>
              <a:t>will report progress about unifying the format and TSPs will discuss a future action </a:t>
            </a:r>
            <a:r>
              <a:rPr lang="en-US" altLang="en-US" sz="1500" b="0" dirty="0" smtClean="0">
                <a:latin typeface="Verdana" panose="020B0604030504040204" pitchFamily="34" charset="0"/>
              </a:rPr>
              <a:t>on revision </a:t>
            </a:r>
            <a:r>
              <a:rPr lang="en-US" altLang="en-US" sz="1500" b="0" dirty="0">
                <a:latin typeface="Verdana" panose="020B0604030504040204" pitchFamily="34" charset="0"/>
              </a:rPr>
              <a:t>of each </a:t>
            </a:r>
            <a:r>
              <a:rPr lang="en-US" altLang="en-US" sz="1500" b="0" dirty="0" smtClean="0">
                <a:latin typeface="Verdana" panose="020B0604030504040204" pitchFamily="34" charset="0"/>
              </a:rPr>
              <a:t>users </a:t>
            </a:r>
            <a:r>
              <a:rPr lang="en-US" altLang="en-US" sz="1500" b="0" dirty="0">
                <a:latin typeface="Verdana" panose="020B0604030504040204" pitchFamily="34" charset="0"/>
              </a:rPr>
              <a:t>guide.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None/>
            </a:pPr>
            <a:r>
              <a:rPr lang="en-US" altLang="en-US" sz="1500" b="0" dirty="0">
                <a:latin typeface="Verdana" panose="020B0604030504040204" pitchFamily="34" charset="0"/>
              </a:rPr>
              <a:t>6. </a:t>
            </a:r>
            <a:r>
              <a:rPr lang="en-US" altLang="en-US" sz="1500" dirty="0">
                <a:latin typeface="Verdana" panose="020B0604030504040204" pitchFamily="34" charset="0"/>
              </a:rPr>
              <a:t>Navigational Warning to Maritime Community </a:t>
            </a:r>
            <a:r>
              <a:rPr lang="en-US" altLang="en-US" sz="1500" b="0" dirty="0">
                <a:latin typeface="Verdana" panose="020B0604030504040204" pitchFamily="34" charset="0"/>
              </a:rPr>
              <a:t>in the ICG/PTWS (30 minutes</a:t>
            </a:r>
            <a:r>
              <a:rPr lang="en-US" altLang="en-US" sz="1500" b="0" dirty="0" smtClean="0">
                <a:latin typeface="Verdana" panose="020B0604030504040204" pitchFamily="34" charset="0"/>
              </a:rPr>
              <a:t>) TOWS-WG </a:t>
            </a:r>
            <a:r>
              <a:rPr lang="en-US" altLang="en-US" sz="1500" b="0" dirty="0">
                <a:latin typeface="Verdana" panose="020B0604030504040204" pitchFamily="34" charset="0"/>
              </a:rPr>
              <a:t>recommends that </a:t>
            </a:r>
            <a:r>
              <a:rPr lang="en-US" altLang="en-US" sz="1500" b="0" dirty="0" smtClean="0">
                <a:latin typeface="Verdana" panose="020B0604030504040204" pitchFamily="34" charset="0"/>
              </a:rPr>
              <a:t>ICG </a:t>
            </a:r>
            <a:r>
              <a:rPr lang="en-US" altLang="en-US" sz="1500" b="0" dirty="0">
                <a:latin typeface="Verdana" panose="020B0604030504040204" pitchFamily="34" charset="0"/>
              </a:rPr>
              <a:t>TSPs </a:t>
            </a:r>
            <a:r>
              <a:rPr lang="en-US" altLang="en-US" sz="1500" b="0" dirty="0" smtClean="0">
                <a:latin typeface="Verdana" panose="020B0604030504040204" pitchFamily="34" charset="0"/>
              </a:rPr>
              <a:t>cooperate </a:t>
            </a:r>
            <a:r>
              <a:rPr lang="en-US" altLang="en-US" sz="1500" b="0" dirty="0">
                <a:latin typeface="Verdana" panose="020B0604030504040204" pitchFamily="34" charset="0"/>
              </a:rPr>
              <a:t>with the NAVAREA coordinators </a:t>
            </a:r>
            <a:r>
              <a:rPr lang="en-US" altLang="en-US" sz="1500" b="0" dirty="0" smtClean="0">
                <a:latin typeface="Verdana" panose="020B0604030504040204" pitchFamily="34" charset="0"/>
              </a:rPr>
              <a:t>to provide </a:t>
            </a:r>
            <a:r>
              <a:rPr lang="en-US" altLang="en-US" sz="1500" b="0" dirty="0">
                <a:latin typeface="Verdana" panose="020B0604030504040204" pitchFamily="34" charset="0"/>
              </a:rPr>
              <a:t>tsunami information for navigational warnings</a:t>
            </a:r>
            <a:r>
              <a:rPr lang="en-US" altLang="en-US" sz="1500" b="0" dirty="0" smtClean="0">
                <a:latin typeface="Verdana" panose="020B0604030504040204" pitchFamily="34" charset="0"/>
              </a:rPr>
              <a:t>. TSPs </a:t>
            </a:r>
            <a:r>
              <a:rPr lang="en-US" altLang="en-US" sz="1500" b="0" dirty="0">
                <a:latin typeface="Verdana" panose="020B0604030504040204" pitchFamily="34" charset="0"/>
              </a:rPr>
              <a:t>will discuss how their tsunami information is provide to the NAVAREA </a:t>
            </a:r>
            <a:r>
              <a:rPr lang="en-US" altLang="en-US" sz="1500" b="0" dirty="0" smtClean="0">
                <a:latin typeface="Verdana" panose="020B0604030504040204" pitchFamily="34" charset="0"/>
              </a:rPr>
              <a:t>coordinators in </a:t>
            </a:r>
            <a:r>
              <a:rPr lang="en-US" altLang="en-US" sz="1500" b="0" dirty="0">
                <a:latin typeface="Verdana" panose="020B0604030504040204" pitchFamily="34" charset="0"/>
              </a:rPr>
              <a:t>the Pacific.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None/>
            </a:pPr>
            <a:r>
              <a:rPr lang="en-US" altLang="en-US" sz="1500" b="0" dirty="0">
                <a:latin typeface="Verdana" panose="020B0604030504040204" pitchFamily="34" charset="0"/>
              </a:rPr>
              <a:t>7. Any other business (5 minutes)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None/>
            </a:pPr>
            <a:r>
              <a:rPr lang="en-US" altLang="en-US" sz="1500" b="0" dirty="0">
                <a:latin typeface="Verdana" panose="020B0604030504040204" pitchFamily="34" charset="0"/>
              </a:rPr>
              <a:t>8. Closing (5 </a:t>
            </a:r>
            <a:r>
              <a:rPr lang="en-US" altLang="en-US" sz="1500" b="0" dirty="0" smtClean="0">
                <a:latin typeface="Verdana" panose="020B0604030504040204" pitchFamily="34" charset="0"/>
              </a:rPr>
              <a:t>minutes) Dr</a:t>
            </a:r>
            <a:r>
              <a:rPr lang="en-US" altLang="en-US" sz="1500" b="0" dirty="0">
                <a:latin typeface="Verdana" panose="020B0604030504040204" pitchFamily="34" charset="0"/>
              </a:rPr>
              <a:t>. </a:t>
            </a:r>
            <a:r>
              <a:rPr lang="en-US" altLang="en-US" sz="1500" b="0" dirty="0" err="1">
                <a:latin typeface="Verdana" panose="020B0604030504040204" pitchFamily="34" charset="0"/>
              </a:rPr>
              <a:t>McCreery</a:t>
            </a:r>
            <a:r>
              <a:rPr lang="en-US" altLang="en-US" sz="1500" b="0" dirty="0">
                <a:latin typeface="Verdana" panose="020B0604030504040204" pitchFamily="34" charset="0"/>
              </a:rPr>
              <a:t> will provide any closing remarks.</a:t>
            </a:r>
            <a:endParaRPr kumimoji="0" lang="en-US" altLang="en-US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4790133"/>
      </p:ext>
    </p:extLst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0556" y="185827"/>
            <a:ext cx="10945193" cy="812800"/>
          </a:xfrm>
        </p:spPr>
        <p:txBody>
          <a:bodyPr/>
          <a:lstStyle/>
          <a:p>
            <a:r>
              <a:rPr lang="en-US" sz="3600" dirty="0"/>
              <a:t>Generally Common to All 4 Users’ Guides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770557" y="1306287"/>
            <a:ext cx="11996737" cy="5927952"/>
          </a:xfrm>
        </p:spPr>
        <p:txBody>
          <a:bodyPr>
            <a:normAutofit fontScale="85000" lnSpcReduction="20000"/>
          </a:bodyPr>
          <a:lstStyle/>
          <a:p>
            <a:r>
              <a:rPr lang="en-US" sz="2800" dirty="0"/>
              <a:t>Introduction / Background</a:t>
            </a:r>
          </a:p>
          <a:p>
            <a:r>
              <a:rPr lang="en-US" sz="2800" dirty="0"/>
              <a:t>Governance and Approval</a:t>
            </a:r>
          </a:p>
          <a:p>
            <a:r>
              <a:rPr lang="en-US" sz="2800" dirty="0"/>
              <a:t>Implementation Timeline</a:t>
            </a:r>
          </a:p>
          <a:p>
            <a:r>
              <a:rPr lang="en-US" sz="2800" dirty="0"/>
              <a:t>Coastal Area of Service</a:t>
            </a:r>
          </a:p>
          <a:p>
            <a:r>
              <a:rPr lang="en-US" sz="2800" dirty="0" smtClean="0"/>
              <a:t>Tsunami Sources</a:t>
            </a:r>
          </a:p>
          <a:p>
            <a:pPr lvl="1"/>
            <a:r>
              <a:rPr lang="en-US" sz="2521" dirty="0" smtClean="0"/>
              <a:t>Earthquake Source Zone (ESZ)</a:t>
            </a:r>
          </a:p>
          <a:p>
            <a:pPr lvl="1"/>
            <a:r>
              <a:rPr lang="en-US" sz="2521" dirty="0" smtClean="0"/>
              <a:t>If outside ESZ</a:t>
            </a:r>
          </a:p>
          <a:p>
            <a:pPr lvl="1"/>
            <a:r>
              <a:rPr lang="en-US" sz="2521" dirty="0" smtClean="0"/>
              <a:t>Non-seismic tsunami sources</a:t>
            </a:r>
            <a:endParaRPr lang="en-US" sz="2521" dirty="0"/>
          </a:p>
          <a:p>
            <a:r>
              <a:rPr lang="en-US" sz="2800" dirty="0" smtClean="0"/>
              <a:t>Methodologies </a:t>
            </a:r>
            <a:r>
              <a:rPr lang="en-US" sz="2800" dirty="0"/>
              <a:t>and Procedures</a:t>
            </a:r>
          </a:p>
          <a:p>
            <a:pPr lvl="1"/>
            <a:r>
              <a:rPr lang="en-US" sz="2521" dirty="0"/>
              <a:t>Criteria – Source regions, magnitude thresholds</a:t>
            </a:r>
          </a:p>
          <a:p>
            <a:pPr lvl="1"/>
            <a:r>
              <a:rPr lang="en-US" sz="2521" dirty="0"/>
              <a:t>Forecasting method(s) – ETAs, Amplitudes</a:t>
            </a:r>
          </a:p>
          <a:p>
            <a:pPr lvl="1"/>
            <a:r>
              <a:rPr lang="en-US" sz="2521" dirty="0"/>
              <a:t>Limitations</a:t>
            </a:r>
          </a:p>
          <a:p>
            <a:pPr lvl="1"/>
            <a:r>
              <a:rPr lang="en-US" sz="2521" dirty="0"/>
              <a:t>Exceptions</a:t>
            </a:r>
          </a:p>
          <a:p>
            <a:pPr lvl="1"/>
            <a:r>
              <a:rPr lang="en-US" sz="2521" dirty="0"/>
              <a:t>Timeline</a:t>
            </a:r>
          </a:p>
          <a:p>
            <a:r>
              <a:rPr lang="en-US" sz="2800" dirty="0"/>
              <a:t>Description of Products</a:t>
            </a:r>
          </a:p>
          <a:p>
            <a:pPr lvl="1"/>
            <a:r>
              <a:rPr lang="en-US" sz="2521" dirty="0"/>
              <a:t>Text messages - Template</a:t>
            </a:r>
            <a:endParaRPr lang="en-US" sz="1963" dirty="0"/>
          </a:p>
          <a:p>
            <a:pPr lvl="1"/>
            <a:r>
              <a:rPr lang="en-US" sz="2521" dirty="0"/>
              <a:t>Graphical products</a:t>
            </a:r>
          </a:p>
          <a:p>
            <a:pPr lvl="1"/>
            <a:r>
              <a:rPr lang="en-US" sz="2521" dirty="0"/>
              <a:t>CAP format</a:t>
            </a:r>
          </a:p>
          <a:p>
            <a:endParaRPr lang="en-US" sz="2800" dirty="0"/>
          </a:p>
          <a:p>
            <a:endParaRPr lang="en-US" sz="2800" dirty="0">
              <a:solidFill>
                <a:srgbClr val="255D9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2414556"/>
      </p:ext>
    </p:extLst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0556" y="185827"/>
            <a:ext cx="10945193" cy="812800"/>
          </a:xfrm>
        </p:spPr>
        <p:txBody>
          <a:bodyPr/>
          <a:lstStyle/>
          <a:p>
            <a:r>
              <a:rPr lang="en-US" sz="3600" dirty="0"/>
              <a:t>Generally Common to All 4 Users’ Guides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770557" y="1306287"/>
            <a:ext cx="11996737" cy="5927952"/>
          </a:xfrm>
        </p:spPr>
        <p:txBody>
          <a:bodyPr>
            <a:normAutofit/>
          </a:bodyPr>
          <a:lstStyle/>
          <a:p>
            <a:r>
              <a:rPr lang="en-US" sz="2800" dirty="0"/>
              <a:t>Dissemination and Testing</a:t>
            </a:r>
          </a:p>
          <a:p>
            <a:pPr lvl="1"/>
            <a:r>
              <a:rPr lang="en-US" sz="2521" dirty="0"/>
              <a:t>Dissemination Methods</a:t>
            </a:r>
          </a:p>
          <a:p>
            <a:pPr lvl="1"/>
            <a:r>
              <a:rPr lang="en-US" sz="2521" dirty="0"/>
              <a:t>Receipt Verification (routine tests with feedback)</a:t>
            </a:r>
          </a:p>
          <a:p>
            <a:r>
              <a:rPr lang="en-US" sz="2800" dirty="0"/>
              <a:t>Appendices</a:t>
            </a:r>
          </a:p>
          <a:p>
            <a:pPr lvl="1"/>
            <a:r>
              <a:rPr lang="en-US" sz="2521" dirty="0"/>
              <a:t>Sample Products</a:t>
            </a:r>
          </a:p>
          <a:p>
            <a:pPr lvl="1"/>
            <a:r>
              <a:rPr lang="en-US" sz="2521" dirty="0"/>
              <a:t>Place names</a:t>
            </a:r>
          </a:p>
          <a:p>
            <a:pPr lvl="2"/>
            <a:r>
              <a:rPr lang="en-US" sz="1963" dirty="0"/>
              <a:t>Countries and Territories</a:t>
            </a:r>
          </a:p>
          <a:p>
            <a:pPr lvl="2"/>
            <a:r>
              <a:rPr lang="en-US" sz="1963" dirty="0"/>
              <a:t>Forecast Points</a:t>
            </a:r>
          </a:p>
          <a:p>
            <a:pPr lvl="2"/>
            <a:r>
              <a:rPr lang="en-US" sz="1963" dirty="0"/>
              <a:t>Observation Gauges</a:t>
            </a:r>
          </a:p>
          <a:p>
            <a:pPr lvl="1"/>
            <a:r>
              <a:rPr lang="en-US" sz="2521" dirty="0"/>
              <a:t>Glossary</a:t>
            </a:r>
          </a:p>
          <a:p>
            <a:pPr lvl="1"/>
            <a:r>
              <a:rPr lang="en-US" sz="2521" dirty="0"/>
              <a:t>Acronyms</a:t>
            </a:r>
          </a:p>
          <a:p>
            <a:endParaRPr lang="en-US" sz="2800" dirty="0"/>
          </a:p>
          <a:p>
            <a:endParaRPr lang="en-US" sz="2800" dirty="0">
              <a:solidFill>
                <a:srgbClr val="255D9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473577"/>
      </p:ext>
    </p:extLst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65234" y="287381"/>
            <a:ext cx="9074332" cy="71835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920" b="1" dirty="0">
                <a:solidFill>
                  <a:prstClr val="black"/>
                </a:solidFill>
                <a:latin typeface="Calibri" panose="020F0502020204030204"/>
                <a:ea typeface="+mn-ea"/>
              </a:rPr>
              <a:t>Overview of TOWS-WG Proposal to the World-Wide Navigational Warning Service Sub-Committee (WWNWS-SC) on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920" b="1" dirty="0">
                <a:solidFill>
                  <a:prstClr val="black"/>
                </a:solidFill>
                <a:latin typeface="Calibri" panose="020F0502020204030204"/>
                <a:ea typeface="+mn-ea"/>
              </a:rPr>
              <a:t>Tsunami Service Provider Messages for the Maritime Community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920" dirty="0">
              <a:solidFill>
                <a:prstClr val="black"/>
              </a:solidFill>
              <a:latin typeface="Calibri" panose="020F0502020204030204"/>
              <a:ea typeface="+mn-ea"/>
            </a:endParaRPr>
          </a:p>
          <a:p>
            <a:pPr marL="304810" indent="-304810" algn="l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920" dirty="0">
                <a:solidFill>
                  <a:prstClr val="black"/>
                </a:solidFill>
                <a:latin typeface="Calibri" panose="020F0502020204030204"/>
                <a:ea typeface="+mn-ea"/>
              </a:rPr>
              <a:t>Only for potential or confirmed tsunamis &gt;0.3m in TSP’s Area of Service (AOS)</a:t>
            </a:r>
          </a:p>
          <a:p>
            <a:pPr marL="304810" indent="-304810" algn="l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920" dirty="0">
                <a:solidFill>
                  <a:prstClr val="black"/>
                </a:solidFill>
                <a:latin typeface="Calibri" panose="020F0502020204030204"/>
                <a:ea typeface="+mn-ea"/>
              </a:rPr>
              <a:t>Disseminated to IMO/IHO NAVAREA Coordinators covering that TSP’s AOS</a:t>
            </a:r>
          </a:p>
          <a:p>
            <a:pPr marL="304810" indent="-304810" algn="l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920" dirty="0">
                <a:solidFill>
                  <a:prstClr val="black"/>
                </a:solidFill>
                <a:latin typeface="Calibri" panose="020F0502020204030204"/>
                <a:ea typeface="+mn-ea"/>
              </a:rPr>
              <a:t>Issued when TSP issues a Quantitative, not Qualitative, forecast</a:t>
            </a:r>
          </a:p>
          <a:p>
            <a:pPr marL="304810" indent="-304810" algn="l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920" dirty="0">
                <a:solidFill>
                  <a:prstClr val="black"/>
                </a:solidFill>
                <a:latin typeface="Calibri" panose="020F0502020204030204"/>
                <a:ea typeface="+mn-ea"/>
              </a:rPr>
              <a:t>Only reissue if forecast changes</a:t>
            </a:r>
          </a:p>
          <a:p>
            <a:pPr marL="304810" indent="-304810" algn="l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920" dirty="0">
                <a:solidFill>
                  <a:prstClr val="black"/>
                </a:solidFill>
                <a:latin typeface="Calibri" panose="020F0502020204030204"/>
                <a:ea typeface="+mn-ea"/>
              </a:rPr>
              <a:t>Issue a final message when threat mostly passed</a:t>
            </a:r>
          </a:p>
          <a:p>
            <a:pPr marL="304810" indent="-304810" algn="l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920" dirty="0">
                <a:solidFill>
                  <a:prstClr val="black"/>
                </a:solidFill>
                <a:latin typeface="Calibri" panose="020F0502020204030204"/>
                <a:ea typeface="+mn-ea"/>
              </a:rPr>
              <a:t>NAVAREA Coordinators turn into maritime safety messages issued via </a:t>
            </a:r>
            <a:r>
              <a:rPr lang="en-US" sz="1920" dirty="0" err="1">
                <a:solidFill>
                  <a:prstClr val="black"/>
                </a:solidFill>
                <a:latin typeface="Calibri" panose="020F0502020204030204"/>
                <a:ea typeface="+mn-ea"/>
              </a:rPr>
              <a:t>SafetyNet</a:t>
            </a:r>
            <a:r>
              <a:rPr lang="en-US" sz="1920" dirty="0">
                <a:solidFill>
                  <a:prstClr val="black"/>
                </a:solidFill>
                <a:latin typeface="Calibri" panose="020F0502020204030204"/>
                <a:ea typeface="+mn-ea"/>
              </a:rPr>
              <a:t> to ships at sea.</a:t>
            </a:r>
          </a:p>
          <a:p>
            <a:pPr marL="304810" indent="-304810" algn="l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920" dirty="0">
              <a:solidFill>
                <a:prstClr val="black"/>
              </a:solidFill>
              <a:latin typeface="Calibri" panose="020F0502020204030204"/>
              <a:ea typeface="+mn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920" b="1" dirty="0">
                <a:solidFill>
                  <a:prstClr val="black"/>
                </a:solidFill>
                <a:latin typeface="Calibri" panose="020F0502020204030204"/>
                <a:ea typeface="+mn-ea"/>
              </a:rPr>
              <a:t>Message Content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920" dirty="0">
              <a:solidFill>
                <a:prstClr val="black"/>
              </a:solidFill>
              <a:latin typeface="Calibri" panose="020F0502020204030204"/>
              <a:ea typeface="+mn-ea"/>
            </a:endParaRPr>
          </a:p>
          <a:p>
            <a:pPr marL="365771" indent="-365771" algn="l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920" dirty="0">
                <a:solidFill>
                  <a:prstClr val="black"/>
                </a:solidFill>
                <a:latin typeface="Calibri" panose="020F0502020204030204"/>
                <a:ea typeface="+mn-ea"/>
              </a:rPr>
              <a:t>NAVAREA names (21 of these world-wide)</a:t>
            </a:r>
          </a:p>
          <a:p>
            <a:pPr marL="365771" indent="-365771" algn="l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920" dirty="0">
                <a:solidFill>
                  <a:prstClr val="black"/>
                </a:solidFill>
                <a:latin typeface="Calibri" panose="020F0502020204030204"/>
                <a:ea typeface="+mn-ea"/>
              </a:rPr>
              <a:t>General Area (e.g., Western Pacific, South China Sea)</a:t>
            </a:r>
          </a:p>
          <a:p>
            <a:pPr marL="365771" indent="-365771" algn="l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920" dirty="0">
                <a:solidFill>
                  <a:prstClr val="black"/>
                </a:solidFill>
                <a:latin typeface="Calibri" panose="020F0502020204030204"/>
                <a:ea typeface="+mn-ea"/>
              </a:rPr>
              <a:t>Key Subject (e.g., Confirmed Tsunami Threat, Final Message)</a:t>
            </a:r>
          </a:p>
          <a:p>
            <a:pPr marL="365771" indent="-365771" algn="l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920" dirty="0">
                <a:solidFill>
                  <a:prstClr val="black"/>
                </a:solidFill>
                <a:latin typeface="Calibri" panose="020F0502020204030204"/>
                <a:ea typeface="+mn-ea"/>
              </a:rPr>
              <a:t>Tsunami Source (e.g., a magnitude 8.4 earthquake on May 17, 2020 at 0718 UTC in the Solomon Islands)</a:t>
            </a:r>
          </a:p>
          <a:p>
            <a:pPr marL="365771" indent="-365771" algn="l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920" dirty="0">
                <a:solidFill>
                  <a:prstClr val="black"/>
                </a:solidFill>
                <a:latin typeface="Calibri" panose="020F0502020204030204"/>
                <a:ea typeface="+mn-ea"/>
              </a:rPr>
              <a:t>List of countries and islands with threat &gt;0.3m and corresponding harbors</a:t>
            </a:r>
          </a:p>
          <a:p>
            <a:pPr marL="365771" indent="-365771" algn="l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920" dirty="0">
                <a:solidFill>
                  <a:prstClr val="black"/>
                </a:solidFill>
                <a:latin typeface="Calibri" panose="020F0502020204030204"/>
                <a:ea typeface="+mn-ea"/>
              </a:rPr>
              <a:t>Amplifying remarks (e.g., strong currents, coastal flooding, etc.)</a:t>
            </a:r>
          </a:p>
          <a:p>
            <a:pPr marL="365771" indent="-365771" algn="l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920" dirty="0">
                <a:solidFill>
                  <a:prstClr val="black"/>
                </a:solidFill>
                <a:latin typeface="Calibri" panose="020F0502020204030204"/>
                <a:ea typeface="+mn-ea"/>
              </a:rPr>
              <a:t>Cancellation Details – up to local authorities to determine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</a:pPr>
            <a:endParaRPr lang="en-US" sz="1920" dirty="0">
              <a:solidFill>
                <a:prstClr val="black"/>
              </a:solidFill>
              <a:latin typeface="Calibri" panose="020F0502020204030204"/>
              <a:ea typeface="+mn-ea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</a:pPr>
            <a:endParaRPr lang="en-US" sz="1920" dirty="0">
              <a:solidFill>
                <a:prstClr val="black"/>
              </a:solidFill>
              <a:latin typeface="Calibri" panose="020F0502020204030204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50361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3577" y="460393"/>
            <a:ext cx="8377647" cy="639441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83990" y="269966"/>
            <a:ext cx="7236822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133" dirty="0">
                <a:solidFill>
                  <a:prstClr val="black"/>
                </a:solidFill>
                <a:latin typeface="Calibri" panose="020F0502020204030204"/>
                <a:ea typeface="+mn-ea"/>
              </a:rPr>
              <a:t>Global NAVAREAs</a:t>
            </a:r>
          </a:p>
        </p:txBody>
      </p:sp>
    </p:spTree>
    <p:extLst>
      <p:ext uri="{BB962C8B-B14F-4D97-AF65-F5344CB8AC3E}">
        <p14:creationId xmlns:p14="http://schemas.microsoft.com/office/powerpoint/2010/main" val="12640861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068966773"/>
      </p:ext>
    </p:extLst>
  </p:cSld>
  <p:clrMapOvr>
    <a:masterClrMapping/>
  </p:clrMapOvr>
</p:sld>
</file>

<file path=ppt/theme/theme1.xml><?xml version="1.0" encoding="utf-8"?>
<a:theme xmlns:a="http://schemas.openxmlformats.org/drawingml/2006/main" name="9_ITTI.McKinnie">
  <a:themeElements>
    <a:clrScheme name="ITTI.McKinni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ITTI.McKinnie">
      <a:majorFont>
        <a:latin typeface="Arial"/>
        <a:ea typeface="Angsana New"/>
        <a:cs typeface="Angsana New"/>
      </a:majorFont>
      <a:minorFont>
        <a:latin typeface="Arial"/>
        <a:ea typeface="Angsana New"/>
        <a:cs typeface="Angsana New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sz="1800" dirty="0" smtClean="0">
            <a:solidFill>
              <a:schemeClr val="bg1"/>
            </a:solidFill>
            <a:latin typeface="+mn-lt"/>
          </a:defRPr>
        </a:defPPr>
      </a:lstStyle>
    </a:txDef>
  </a:objectDefaults>
  <a:extraClrSchemeLst>
    <a:extraClrScheme>
      <a:clrScheme name="ITTI.McKinni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TI.McKinni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TI.McKinni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TI.McKinni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TI.McKinni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TI.McKinni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TI.McKinni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TI.McKinni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TI.McKinni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40770</TotalTime>
  <Words>624</Words>
  <Application>Microsoft Office PowerPoint</Application>
  <PresentationFormat>Custom</PresentationFormat>
  <Paragraphs>92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21" baseType="lpstr">
      <vt:lpstr>Arial Unicode MS</vt:lpstr>
      <vt:lpstr>MS PGothic</vt:lpstr>
      <vt:lpstr>MS PGothic</vt:lpstr>
      <vt:lpstr>Angsana New</vt:lpstr>
      <vt:lpstr>Arial</vt:lpstr>
      <vt:lpstr>Arial Bold</vt:lpstr>
      <vt:lpstr>Calibri</vt:lpstr>
      <vt:lpstr>Calibri Light</vt:lpstr>
      <vt:lpstr>Times New Roman</vt:lpstr>
      <vt:lpstr>Verdana</vt:lpstr>
      <vt:lpstr>Wingdings</vt:lpstr>
      <vt:lpstr>9_ITTI.McKinnie</vt:lpstr>
      <vt:lpstr>Office Theme</vt:lpstr>
      <vt:lpstr>PTWS WG2 – Task Team of TSPs</vt:lpstr>
      <vt:lpstr>PTWS WG2 Task Team of TSPs - TOR</vt:lpstr>
      <vt:lpstr>Task Team of TSPs – Meeting January 15, 2023 </vt:lpstr>
      <vt:lpstr>Generally Common to All 4 Users’ Guides</vt:lpstr>
      <vt:lpstr>Generally Common to All 4 Users’ Guides</vt:lpstr>
      <vt:lpstr>PowerPoint Presentation</vt:lpstr>
      <vt:lpstr>PowerPoint Presentation</vt:lpstr>
      <vt:lpstr>Thank You</vt:lpstr>
    </vt:vector>
  </TitlesOfParts>
  <Company>OSU Dept. of Computer Science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Consolidated IT Pilot –  How it went, and What we propose next</dc:title>
  <dc:creator>pancake</dc:creator>
  <cp:lastModifiedBy>PTWC</cp:lastModifiedBy>
  <cp:revision>650</cp:revision>
  <cp:lastPrinted>2008-03-31T22:30:55Z</cp:lastPrinted>
  <dcterms:created xsi:type="dcterms:W3CDTF">2008-12-08T22:40:07Z</dcterms:created>
  <dcterms:modified xsi:type="dcterms:W3CDTF">2023-03-06T09:31:07Z</dcterms:modified>
</cp:coreProperties>
</file>