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8" r:id="rId1"/>
  </p:sldMasterIdLst>
  <p:notesMasterIdLst>
    <p:notesMasterId r:id="rId10"/>
  </p:notesMasterIdLst>
  <p:handoutMasterIdLst>
    <p:handoutMasterId r:id="rId11"/>
  </p:handoutMasterIdLst>
  <p:sldIdLst>
    <p:sldId id="735" r:id="rId2"/>
    <p:sldId id="811" r:id="rId3"/>
    <p:sldId id="846" r:id="rId4"/>
    <p:sldId id="844" r:id="rId5"/>
    <p:sldId id="845" r:id="rId6"/>
    <p:sldId id="849" r:id="rId7"/>
    <p:sldId id="850" r:id="rId8"/>
    <p:sldId id="785" r:id="rId9"/>
  </p:sldIdLst>
  <p:sldSz cx="13004800" cy="7315200"/>
  <p:notesSz cx="6858000" cy="91900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5303" indent="1583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2196" indent="1583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69085" indent="1583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5977" indent="1583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4454" algn="l" defTabSz="913782" rtl="0" eaLnBrk="1" latinLnBrk="0" hangingPunct="1">
      <a:defRPr sz="4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1345" algn="l" defTabSz="913782" rtl="0" eaLnBrk="1" latinLnBrk="0" hangingPunct="1">
      <a:defRPr sz="4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198237" algn="l" defTabSz="913782" rtl="0" eaLnBrk="1" latinLnBrk="0" hangingPunct="1">
      <a:defRPr sz="4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5127" algn="l" defTabSz="913782" rtl="0" eaLnBrk="1" latinLnBrk="0" hangingPunct="1">
      <a:defRPr sz="4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FAF"/>
    <a:srgbClr val="255D9B"/>
    <a:srgbClr val="FFFFFF"/>
    <a:srgbClr val="000080"/>
    <a:srgbClr val="096000"/>
    <a:srgbClr val="0000CC"/>
    <a:srgbClr val="3333FF"/>
    <a:srgbClr val="FFFEDE"/>
    <a:srgbClr val="FFFDC0"/>
    <a:srgbClr val="FFE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657" autoAdjust="0"/>
  </p:normalViewPr>
  <p:slideViewPr>
    <p:cSldViewPr snapToGrid="0">
      <p:cViewPr varScale="1">
        <p:scale>
          <a:sx n="72" d="100"/>
          <a:sy n="72" d="100"/>
        </p:scale>
        <p:origin x="82" y="374"/>
      </p:cViewPr>
      <p:guideLst>
        <p:guide orient="horz" pos="2304"/>
        <p:guide pos="40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42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96" tIns="45098" rIns="90196" bIns="45098" numCol="1" anchor="t" anchorCtr="0" compatLnSpc="1">
            <a:prstTxWarp prst="textNoShape">
              <a:avLst/>
            </a:prstTxWarp>
          </a:bodyPr>
          <a:lstStyle>
            <a:lvl1pPr algn="l" defTabSz="901700">
              <a:defRPr sz="1200">
                <a:latin typeface="Times New Roman" pitchFamily="-108" charset="0"/>
                <a:ea typeface="+mn-ea"/>
                <a:cs typeface="Arial Unicode MS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96" tIns="45098" rIns="90196" bIns="45098" numCol="1" anchor="t" anchorCtr="0" compatLnSpc="1">
            <a:prstTxWarp prst="textNoShape">
              <a:avLst/>
            </a:prstTxWarp>
          </a:bodyPr>
          <a:lstStyle>
            <a:lvl1pPr algn="r" defTabSz="901700">
              <a:defRPr sz="1200">
                <a:latin typeface="Times New Roman" pitchFamily="-108" charset="0"/>
                <a:ea typeface="+mn-ea"/>
                <a:cs typeface="Arial Unicode MS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125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96" tIns="45098" rIns="90196" bIns="45098" numCol="1" anchor="b" anchorCtr="0" compatLnSpc="1">
            <a:prstTxWarp prst="textNoShape">
              <a:avLst/>
            </a:prstTxWarp>
          </a:bodyPr>
          <a:lstStyle>
            <a:lvl1pPr algn="l" defTabSz="901700">
              <a:defRPr sz="1200">
                <a:latin typeface="Times New Roman" pitchFamily="-108" charset="0"/>
                <a:ea typeface="+mn-ea"/>
                <a:cs typeface="Arial Unicode MS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125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96" tIns="45098" rIns="90196" bIns="45098" numCol="1" anchor="b" anchorCtr="0" compatLnSpc="1">
            <a:prstTxWarp prst="textNoShape">
              <a:avLst/>
            </a:prstTxWarp>
          </a:bodyPr>
          <a:lstStyle>
            <a:lvl1pPr algn="r" defTabSz="901700">
              <a:defRPr sz="1200"/>
            </a:lvl1pPr>
          </a:lstStyle>
          <a:p>
            <a:fld id="{7A877702-35D5-49CB-B4C6-D52CB4B17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139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  <a:cs typeface="Arial Unicode MS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8" charset="0"/>
                <a:ea typeface="+mn-ea"/>
                <a:cs typeface="Arial Unicode MS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6713" y="688975"/>
            <a:ext cx="6124575" cy="3446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65625"/>
            <a:ext cx="5486400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96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  <a:cs typeface="Arial Unicode MS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296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AD5D31-5659-4FA1-88C6-2C085028B3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485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pitchFamily="-107" charset="-128"/>
      </a:defRPr>
    </a:lvl1pPr>
    <a:lvl2pPr marL="45530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219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6908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59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4197" algn="l" defTabSz="4568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36" algn="l" defTabSz="4568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76" algn="l" defTabSz="4568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715" algn="l" defTabSz="4568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974483" y="4419600"/>
            <a:ext cx="11053638" cy="968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lIns="132441" tIns="66222" rIns="132441" bIns="66222"/>
          <a:lstStyle/>
          <a:p>
            <a:endParaRPr lang="en-US" sz="6138">
              <a:solidFill>
                <a:srgbClr val="000000"/>
              </a:solidFill>
              <a:cs typeface="Angsana New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1145" y="4648201"/>
            <a:ext cx="7818685" cy="650240"/>
          </a:xfrm>
        </p:spPr>
        <p:txBody>
          <a:bodyPr/>
          <a:lstStyle>
            <a:lvl1pPr marL="0" indent="0" algn="r">
              <a:buFont typeface="Wingdings" charset="2"/>
              <a:buNone/>
              <a:defRPr sz="3069" b="0"/>
            </a:lvl1pPr>
          </a:lstStyle>
          <a:p>
            <a:r>
              <a:rPr lang="th-TH"/>
              <a:t>Click to edit Master subtitle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4482" y="2286018"/>
            <a:ext cx="11054080" cy="1938867"/>
          </a:xfrm>
          <a:solidFill>
            <a:schemeClr val="bg1"/>
          </a:solidFill>
        </p:spPr>
        <p:txBody>
          <a:bodyPr/>
          <a:lstStyle>
            <a:lvl1pPr>
              <a:defRPr sz="5162"/>
            </a:lvl1pPr>
          </a:lstStyle>
          <a:p>
            <a:r>
              <a:rPr lang="th-TH" dirty="0"/>
              <a:t>Click to edit Master 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74474" y="6664326"/>
            <a:ext cx="2710810" cy="4889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4933" tIns="47468" rIns="94933" bIns="4746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674">
                <a:solidFill>
                  <a:srgbClr val="000000"/>
                </a:solidFill>
                <a:latin typeface="Verdana" charset="0"/>
                <a:ea typeface="Angsana New"/>
                <a:cs typeface="Angsana New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442717" y="6664326"/>
            <a:ext cx="4119368" cy="4889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4933" tIns="47468" rIns="94933" bIns="4746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74">
                <a:solidFill>
                  <a:srgbClr val="000000"/>
                </a:solidFill>
                <a:latin typeface="Verdana" charset="0"/>
                <a:ea typeface="Angsana New"/>
                <a:cs typeface="Angsana New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319516" y="6664326"/>
            <a:ext cx="2710810" cy="4889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4933" tIns="47468" rIns="94933" bIns="47468" numCol="1" anchor="t" anchorCtr="0" compatLnSpc="1">
            <a:prstTxWarp prst="textNoShape">
              <a:avLst/>
            </a:prstTxWarp>
          </a:bodyPr>
          <a:lstStyle>
            <a:lvl1pPr algn="r">
              <a:defRPr sz="1674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fld id="{C37C41DD-6635-419F-A81B-1F1A20DD4547}" type="slidenum">
              <a:rPr lang="en-US" altLang="en-US">
                <a:cs typeface="Angsana New"/>
              </a:rPr>
              <a:pPr/>
              <a:t>‹#›</a:t>
            </a:fld>
            <a:endParaRPr lang="th-TH" altLang="en-US">
              <a:cs typeface="Angsana New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92" y="375029"/>
            <a:ext cx="1378245" cy="1378245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6039293" y="375029"/>
            <a:ext cx="5988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baseline="0" dirty="0" smtClean="0">
                <a:latin typeface="+mj-lt"/>
              </a:rPr>
              <a:t>ICG/PTWS Steering Committee Meeting</a:t>
            </a:r>
            <a:endParaRPr lang="en-US" sz="2400" b="0" baseline="0" dirty="0">
              <a:latin typeface="+mj-lt"/>
            </a:endParaRPr>
          </a:p>
          <a:p>
            <a:r>
              <a:rPr lang="en-US" sz="2400" b="0" baseline="0" dirty="0">
                <a:latin typeface="+mj-lt"/>
              </a:rPr>
              <a:t> </a:t>
            </a:r>
            <a:r>
              <a:rPr lang="en-US" sz="2400" b="0" baseline="0" dirty="0" smtClean="0">
                <a:latin typeface="+mj-lt"/>
              </a:rPr>
              <a:t>March 6-8</a:t>
            </a:r>
            <a:r>
              <a:rPr lang="en-US" sz="2400" b="0" baseline="0" dirty="0" smtClean="0">
                <a:latin typeface="+mj-lt"/>
              </a:rPr>
              <a:t>, 2023</a:t>
            </a:r>
          </a:p>
          <a:p>
            <a:r>
              <a:rPr lang="en-US" sz="2400" b="0" baseline="0" dirty="0" smtClean="0">
                <a:latin typeface="+mj-lt"/>
              </a:rPr>
              <a:t>UNESCO Headquarters, Paris, France</a:t>
            </a:r>
            <a:endParaRPr lang="en-US"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735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648" y="185827"/>
            <a:ext cx="10868760" cy="812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601" y="128837"/>
            <a:ext cx="878976" cy="87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4781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601" y="128837"/>
            <a:ext cx="878976" cy="87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1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9648" y="161925"/>
            <a:ext cx="96915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44" tIns="47473" rIns="94944" bIns="4747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9658" y="1381136"/>
            <a:ext cx="11997104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44" tIns="47473" rIns="94944" bIns="474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text styles</a:t>
            </a:r>
          </a:p>
          <a:p>
            <a:pPr lvl="1"/>
            <a:r>
              <a:rPr lang="th-TH" altLang="en-US"/>
              <a:t>Second level</a:t>
            </a:r>
          </a:p>
          <a:p>
            <a:pPr lvl="2"/>
            <a:r>
              <a:rPr lang="th-TH" altLang="en-US"/>
              <a:t>Third level</a:t>
            </a:r>
          </a:p>
          <a:p>
            <a:pPr lvl="3"/>
            <a:r>
              <a:rPr lang="th-TH" altLang="en-US"/>
              <a:t>Fourth level</a:t>
            </a:r>
          </a:p>
          <a:p>
            <a:pPr lvl="4"/>
            <a:r>
              <a:rPr lang="th-TH" altLang="en-US"/>
              <a:t>Fifth level 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841595" y="1057275"/>
            <a:ext cx="11319403" cy="11588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lIns="132456" tIns="66229" rIns="132456" bIns="66229"/>
          <a:lstStyle/>
          <a:p>
            <a:endParaRPr lang="en-US" sz="6138">
              <a:solidFill>
                <a:srgbClr val="000000"/>
              </a:solidFill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214793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70" r:id="rId3"/>
  </p:sldLayoutIdLst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883" b="1">
          <a:solidFill>
            <a:schemeClr val="accent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883" b="1">
          <a:solidFill>
            <a:schemeClr val="accent2"/>
          </a:solidFill>
          <a:latin typeface="Arial" charset="0"/>
          <a:ea typeface="MS PGothic" pitchFamily="34" charset="-128"/>
          <a:cs typeface="Angsana New" pitchFamily="18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883" b="1">
          <a:solidFill>
            <a:schemeClr val="accent2"/>
          </a:solidFill>
          <a:latin typeface="Arial" charset="0"/>
          <a:ea typeface="MS PGothic" pitchFamily="34" charset="-128"/>
          <a:cs typeface="Angsana New" pitchFamily="18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883" b="1">
          <a:solidFill>
            <a:schemeClr val="accent2"/>
          </a:solidFill>
          <a:latin typeface="Arial" charset="0"/>
          <a:ea typeface="MS PGothic" pitchFamily="34" charset="-128"/>
          <a:cs typeface="Angsana New" pitchFamily="18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883" b="1">
          <a:solidFill>
            <a:schemeClr val="accent2"/>
          </a:solidFill>
          <a:latin typeface="Arial" charset="0"/>
          <a:ea typeface="MS PGothic" pitchFamily="34" charset="-128"/>
          <a:cs typeface="Angsana New" pitchFamily="18" charset="0"/>
        </a:defRPr>
      </a:lvl5pPr>
      <a:lvl6pPr marL="662280" algn="l" rtl="0" fontAlgn="base">
        <a:lnSpc>
          <a:spcPct val="110000"/>
        </a:lnSpc>
        <a:spcBef>
          <a:spcPct val="0"/>
        </a:spcBef>
        <a:spcAft>
          <a:spcPct val="0"/>
        </a:spcAft>
        <a:defRPr sz="4883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6pPr>
      <a:lvl7pPr marL="1324553" algn="l" rtl="0" fontAlgn="base">
        <a:lnSpc>
          <a:spcPct val="110000"/>
        </a:lnSpc>
        <a:spcBef>
          <a:spcPct val="0"/>
        </a:spcBef>
        <a:spcAft>
          <a:spcPct val="0"/>
        </a:spcAft>
        <a:defRPr sz="4883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7pPr>
      <a:lvl8pPr marL="1986827" algn="l" rtl="0" fontAlgn="base">
        <a:lnSpc>
          <a:spcPct val="110000"/>
        </a:lnSpc>
        <a:spcBef>
          <a:spcPct val="0"/>
        </a:spcBef>
        <a:spcAft>
          <a:spcPct val="0"/>
        </a:spcAft>
        <a:defRPr sz="4883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8pPr>
      <a:lvl9pPr marL="2649105" algn="l" rtl="0" fontAlgn="base">
        <a:lnSpc>
          <a:spcPct val="110000"/>
        </a:lnSpc>
        <a:spcBef>
          <a:spcPct val="0"/>
        </a:spcBef>
        <a:spcAft>
          <a:spcPct val="0"/>
        </a:spcAft>
        <a:defRPr sz="4883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9pPr>
    </p:titleStyle>
    <p:bodyStyle>
      <a:lvl1pPr marL="677249" indent="-677249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o"/>
        <a:defRPr sz="4325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1312443" indent="-62855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4046">
          <a:solidFill>
            <a:schemeClr val="tx1"/>
          </a:solidFill>
          <a:latin typeface="+mn-lt"/>
          <a:ea typeface="+mn-ea"/>
          <a:cs typeface="+mn-cs"/>
        </a:defRPr>
      </a:lvl2pPr>
      <a:lvl3pPr marL="1887880" indent="-568799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o"/>
        <a:defRPr sz="3488">
          <a:solidFill>
            <a:schemeClr val="tx1"/>
          </a:solidFill>
          <a:latin typeface="+mn-lt"/>
          <a:ea typeface="+mn-ea"/>
          <a:cs typeface="+mn-cs"/>
        </a:defRPr>
      </a:lvl3pPr>
      <a:lvl4pPr marL="2452252" indent="-55773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3488">
          <a:solidFill>
            <a:schemeClr val="tx1"/>
          </a:solidFill>
          <a:latin typeface="+mn-lt"/>
          <a:ea typeface="+mn-ea"/>
          <a:cs typeface="+mn-cs"/>
        </a:defRPr>
      </a:lvl4pPr>
      <a:lvl5pPr marL="3032116" indent="-573226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3488">
          <a:solidFill>
            <a:schemeClr val="tx1"/>
          </a:solidFill>
          <a:latin typeface="+mn-lt"/>
          <a:ea typeface="+mn-ea"/>
          <a:cs typeface="+mn-cs"/>
        </a:defRPr>
      </a:lvl5pPr>
      <a:lvl6pPr marL="3695412" indent="-577193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3488">
          <a:solidFill>
            <a:schemeClr val="tx1"/>
          </a:solidFill>
          <a:latin typeface="+mn-lt"/>
          <a:ea typeface="+mn-ea"/>
          <a:cs typeface="+mn-cs"/>
        </a:defRPr>
      </a:lvl6pPr>
      <a:lvl7pPr marL="4357687" indent="-577193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3488">
          <a:solidFill>
            <a:schemeClr val="tx1"/>
          </a:solidFill>
          <a:latin typeface="+mn-lt"/>
          <a:ea typeface="+mn-ea"/>
          <a:cs typeface="+mn-cs"/>
        </a:defRPr>
      </a:lvl7pPr>
      <a:lvl8pPr marL="5019966" indent="-577193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3488">
          <a:solidFill>
            <a:schemeClr val="tx1"/>
          </a:solidFill>
          <a:latin typeface="+mn-lt"/>
          <a:ea typeface="+mn-ea"/>
          <a:cs typeface="+mn-cs"/>
        </a:defRPr>
      </a:lvl8pPr>
      <a:lvl9pPr marL="5682238" indent="-577193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3488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2280" rtl="0" eaLnBrk="1" latinLnBrk="0" hangingPunct="1">
        <a:defRPr sz="2651" kern="1200">
          <a:solidFill>
            <a:schemeClr val="tx1"/>
          </a:solidFill>
          <a:latin typeface="+mn-lt"/>
          <a:ea typeface="+mn-ea"/>
          <a:cs typeface="+mn-cs"/>
        </a:defRPr>
      </a:lvl1pPr>
      <a:lvl2pPr marL="662280" algn="l" defTabSz="662280" rtl="0" eaLnBrk="1" latinLnBrk="0" hangingPunct="1">
        <a:defRPr sz="2651" kern="1200">
          <a:solidFill>
            <a:schemeClr val="tx1"/>
          </a:solidFill>
          <a:latin typeface="+mn-lt"/>
          <a:ea typeface="+mn-ea"/>
          <a:cs typeface="+mn-cs"/>
        </a:defRPr>
      </a:lvl2pPr>
      <a:lvl3pPr marL="1324553" algn="l" defTabSz="662280" rtl="0" eaLnBrk="1" latinLnBrk="0" hangingPunct="1">
        <a:defRPr sz="2651" kern="1200">
          <a:solidFill>
            <a:schemeClr val="tx1"/>
          </a:solidFill>
          <a:latin typeface="+mn-lt"/>
          <a:ea typeface="+mn-ea"/>
          <a:cs typeface="+mn-cs"/>
        </a:defRPr>
      </a:lvl3pPr>
      <a:lvl4pPr marL="1986827" algn="l" defTabSz="662280" rtl="0" eaLnBrk="1" latinLnBrk="0" hangingPunct="1">
        <a:defRPr sz="2651" kern="1200">
          <a:solidFill>
            <a:schemeClr val="tx1"/>
          </a:solidFill>
          <a:latin typeface="+mn-lt"/>
          <a:ea typeface="+mn-ea"/>
          <a:cs typeface="+mn-cs"/>
        </a:defRPr>
      </a:lvl4pPr>
      <a:lvl5pPr marL="2649105" algn="l" defTabSz="662280" rtl="0" eaLnBrk="1" latinLnBrk="0" hangingPunct="1">
        <a:defRPr sz="2651" kern="1200">
          <a:solidFill>
            <a:schemeClr val="tx1"/>
          </a:solidFill>
          <a:latin typeface="+mn-lt"/>
          <a:ea typeface="+mn-ea"/>
          <a:cs typeface="+mn-cs"/>
        </a:defRPr>
      </a:lvl5pPr>
      <a:lvl6pPr marL="3311383" algn="l" defTabSz="662280" rtl="0" eaLnBrk="1" latinLnBrk="0" hangingPunct="1">
        <a:defRPr sz="2651" kern="1200">
          <a:solidFill>
            <a:schemeClr val="tx1"/>
          </a:solidFill>
          <a:latin typeface="+mn-lt"/>
          <a:ea typeface="+mn-ea"/>
          <a:cs typeface="+mn-cs"/>
        </a:defRPr>
      </a:lvl6pPr>
      <a:lvl7pPr marL="3973658" algn="l" defTabSz="662280" rtl="0" eaLnBrk="1" latinLnBrk="0" hangingPunct="1">
        <a:defRPr sz="2651" kern="1200">
          <a:solidFill>
            <a:schemeClr val="tx1"/>
          </a:solidFill>
          <a:latin typeface="+mn-lt"/>
          <a:ea typeface="+mn-ea"/>
          <a:cs typeface="+mn-cs"/>
        </a:defRPr>
      </a:lvl7pPr>
      <a:lvl8pPr marL="4635935" algn="l" defTabSz="662280" rtl="0" eaLnBrk="1" latinLnBrk="0" hangingPunct="1">
        <a:defRPr sz="2651" kern="1200">
          <a:solidFill>
            <a:schemeClr val="tx1"/>
          </a:solidFill>
          <a:latin typeface="+mn-lt"/>
          <a:ea typeface="+mn-ea"/>
          <a:cs typeface="+mn-cs"/>
        </a:defRPr>
      </a:lvl8pPr>
      <a:lvl9pPr marL="5298210" algn="l" defTabSz="662280" rtl="0" eaLnBrk="1" latinLnBrk="0" hangingPunct="1">
        <a:defRPr sz="26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51145" y="4892751"/>
            <a:ext cx="7818685" cy="1638299"/>
          </a:xfrm>
        </p:spPr>
        <p:txBody>
          <a:bodyPr/>
          <a:lstStyle/>
          <a:p>
            <a:r>
              <a:rPr lang="en-US" sz="2800" dirty="0"/>
              <a:t>Chip </a:t>
            </a:r>
            <a:r>
              <a:rPr lang="en-US" sz="2800" dirty="0" err="1"/>
              <a:t>McCreery</a:t>
            </a:r>
            <a:r>
              <a:rPr lang="en-US" sz="2800" dirty="0"/>
              <a:t>, PTWC Director</a:t>
            </a:r>
          </a:p>
          <a:p>
            <a:r>
              <a:rPr lang="en-US" sz="2800" dirty="0"/>
              <a:t>charles.mccreery@noaa.gov</a:t>
            </a:r>
          </a:p>
          <a:p>
            <a:r>
              <a:rPr lang="en-US" sz="2800" dirty="0"/>
              <a:t>808-725-6301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800" dirty="0" smtClean="0">
                <a:solidFill>
                  <a:srgbClr val="CC0000"/>
                </a:solidFill>
                <a:latin typeface="Arial Bold" pitchFamily="-84" charset="0"/>
              </a:rPr>
              <a:t>PTWS Earthquake Source Zone Expansion Proposal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6975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556" y="185827"/>
            <a:ext cx="10945193" cy="812800"/>
          </a:xfrm>
        </p:spPr>
        <p:txBody>
          <a:bodyPr/>
          <a:lstStyle/>
          <a:p>
            <a:r>
              <a:rPr lang="en-US" sz="4400" dirty="0" smtClean="0"/>
              <a:t>RIFT Model of 8/12/21 Tsunami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13" y="1244010"/>
            <a:ext cx="8593513" cy="59492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8158" y="1424763"/>
            <a:ext cx="2849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RIFT Model of the Tsunami from the 8/12/21 South Sandwich Islands Mw 8.1 Earthquake</a:t>
            </a:r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893253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556" y="185827"/>
            <a:ext cx="10945193" cy="812800"/>
          </a:xfrm>
        </p:spPr>
        <p:txBody>
          <a:bodyPr/>
          <a:lstStyle/>
          <a:p>
            <a:r>
              <a:rPr lang="en-US" sz="4400" dirty="0" smtClean="0"/>
              <a:t>Tsunami Observations from 8/12/21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80" y="1307176"/>
            <a:ext cx="11495240" cy="5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95822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556" y="185827"/>
            <a:ext cx="10945193" cy="812800"/>
          </a:xfrm>
        </p:spPr>
        <p:txBody>
          <a:bodyPr/>
          <a:lstStyle/>
          <a:p>
            <a:r>
              <a:rPr lang="en-US" sz="4400" dirty="0" smtClean="0"/>
              <a:t>PTWC Current </a:t>
            </a:r>
            <a:r>
              <a:rPr lang="en-US" sz="4400" dirty="0"/>
              <a:t>Staff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3134" y="1616149"/>
            <a:ext cx="113024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South Sandwich Islands are part of the CARIBE-EWS Earthquake Source Zone (ESZ), but not PTWS ESZ.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Since </a:t>
            </a:r>
            <a:r>
              <a:rPr lang="en-US" sz="2800" dirty="0">
                <a:latin typeface="+mn-lt"/>
              </a:rPr>
              <a:t>the year 2000, 33 earthquakes of magnitude 6.5 or larger have occurred there -- </a:t>
            </a:r>
            <a:r>
              <a:rPr lang="en-US" sz="2800" dirty="0" smtClean="0">
                <a:latin typeface="+mn-lt"/>
              </a:rPr>
              <a:t>prompting </a:t>
            </a:r>
            <a:r>
              <a:rPr lang="en-US" sz="2800" dirty="0">
                <a:latin typeface="+mn-lt"/>
              </a:rPr>
              <a:t>a </a:t>
            </a:r>
            <a:r>
              <a:rPr lang="en-US" sz="2800" dirty="0" smtClean="0">
                <a:latin typeface="+mn-lt"/>
              </a:rPr>
              <a:t>PTWC Tsunami </a:t>
            </a:r>
            <a:r>
              <a:rPr lang="en-US" sz="2800" dirty="0">
                <a:latin typeface="+mn-lt"/>
              </a:rPr>
              <a:t>Information Statement for the </a:t>
            </a:r>
            <a:r>
              <a:rPr lang="en-US" sz="2800" dirty="0" smtClean="0">
                <a:latin typeface="+mn-lt"/>
              </a:rPr>
              <a:t>CARIBE-EWS, but nothing for the PTWS.  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Tsunamis from </a:t>
            </a:r>
            <a:r>
              <a:rPr lang="en-US" sz="2800" dirty="0">
                <a:latin typeface="+mn-lt"/>
              </a:rPr>
              <a:t>this region are </a:t>
            </a:r>
            <a:r>
              <a:rPr lang="en-US" sz="2800" dirty="0" smtClean="0">
                <a:latin typeface="+mn-lt"/>
              </a:rPr>
              <a:t>more of </a:t>
            </a:r>
            <a:r>
              <a:rPr lang="en-US" sz="2800" dirty="0">
                <a:latin typeface="+mn-lt"/>
              </a:rPr>
              <a:t>a </a:t>
            </a:r>
            <a:r>
              <a:rPr lang="en-US" sz="2800" dirty="0" smtClean="0">
                <a:latin typeface="+mn-lt"/>
              </a:rPr>
              <a:t>threat </a:t>
            </a:r>
            <a:r>
              <a:rPr lang="en-US" sz="2800" dirty="0">
                <a:latin typeface="+mn-lt"/>
              </a:rPr>
              <a:t>to </a:t>
            </a:r>
            <a:r>
              <a:rPr lang="en-US" sz="2800" dirty="0" smtClean="0">
                <a:latin typeface="+mn-lt"/>
              </a:rPr>
              <a:t>PTWS </a:t>
            </a:r>
            <a:r>
              <a:rPr lang="en-US" sz="2800" dirty="0">
                <a:latin typeface="+mn-lt"/>
              </a:rPr>
              <a:t>coasts </a:t>
            </a:r>
            <a:r>
              <a:rPr lang="en-US" sz="2800" dirty="0" smtClean="0">
                <a:latin typeface="+mn-lt"/>
              </a:rPr>
              <a:t>than </a:t>
            </a:r>
            <a:r>
              <a:rPr lang="en-US" sz="2800" dirty="0">
                <a:latin typeface="+mn-lt"/>
              </a:rPr>
              <a:t>to </a:t>
            </a:r>
            <a:r>
              <a:rPr lang="en-US" sz="2800" dirty="0" smtClean="0">
                <a:latin typeface="+mn-lt"/>
              </a:rPr>
              <a:t>CARIBE-EWS coasts.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Recommend expanding the PTWS ESZ to include this seismic zone.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R</a:t>
            </a:r>
            <a:endParaRPr lang="en-US" sz="28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5699367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556" y="185827"/>
            <a:ext cx="10945193" cy="812800"/>
          </a:xfrm>
        </p:spPr>
        <p:txBody>
          <a:bodyPr/>
          <a:lstStyle/>
          <a:p>
            <a:r>
              <a:rPr lang="en-US" sz="4400" dirty="0" smtClean="0"/>
              <a:t>CARIBE-EWS Earthquake Source Zone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838" t="14775" r="27005"/>
          <a:stretch/>
        </p:blipFill>
        <p:spPr bwMode="auto">
          <a:xfrm>
            <a:off x="3713480" y="1322690"/>
            <a:ext cx="5577840" cy="5669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5270139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556" y="185827"/>
            <a:ext cx="10945193" cy="812800"/>
          </a:xfrm>
        </p:spPr>
        <p:txBody>
          <a:bodyPr/>
          <a:lstStyle/>
          <a:p>
            <a:r>
              <a:rPr lang="en-US" sz="4000" dirty="0" smtClean="0"/>
              <a:t>Current PTWS Earthquake Source Zone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7" t="14624" r="20198"/>
          <a:stretch/>
        </p:blipFill>
        <p:spPr bwMode="auto">
          <a:xfrm>
            <a:off x="2742127" y="1246822"/>
            <a:ext cx="7283974" cy="5759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6400209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556" y="185827"/>
            <a:ext cx="10945193" cy="812800"/>
          </a:xfrm>
        </p:spPr>
        <p:txBody>
          <a:bodyPr/>
          <a:lstStyle/>
          <a:p>
            <a:r>
              <a:rPr lang="en-US" sz="4000" dirty="0" smtClean="0"/>
              <a:t>Proposed PTWS Earthquake Source Zone</a:t>
            </a:r>
            <a:endParaRPr lang="en-US" sz="4000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742127" y="1246822"/>
            <a:ext cx="7520547" cy="5908890"/>
            <a:chOff x="0" y="0"/>
            <a:chExt cx="6136640" cy="48215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37" t="14624" r="20198"/>
            <a:stretch/>
          </p:blipFill>
          <p:spPr bwMode="auto">
            <a:xfrm>
              <a:off x="0" y="0"/>
              <a:ext cx="5943600" cy="46996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015597" y="4107180"/>
              <a:ext cx="1121043" cy="714375"/>
            </a:xfrm>
            <a:prstGeom prst="rect">
              <a:avLst/>
            </a:prstGeom>
            <a:solidFill>
              <a:srgbClr val="00B050">
                <a:alpha val="26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441171" y="4125443"/>
            <a:ext cx="23285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+mn-lt"/>
              </a:rPr>
              <a:t>Expansion to include the Scotia Arc Seismic </a:t>
            </a:r>
            <a:r>
              <a:rPr lang="en-US" sz="1800" dirty="0">
                <a:latin typeface="+mn-lt"/>
              </a:rPr>
              <a:t>Z</a:t>
            </a:r>
            <a:r>
              <a:rPr lang="en-US" sz="1800" dirty="0" smtClean="0">
                <a:latin typeface="+mn-lt"/>
              </a:rPr>
              <a:t>one </a:t>
            </a:r>
            <a:r>
              <a:rPr lang="en-US" sz="1800" dirty="0" smtClean="0">
                <a:latin typeface="+mn-lt"/>
              </a:rPr>
              <a:t>containing </a:t>
            </a:r>
            <a:r>
              <a:rPr lang="en-US" sz="1800" dirty="0" smtClean="0">
                <a:latin typeface="+mn-lt"/>
              </a:rPr>
              <a:t>the South Sandwich Islands</a:t>
            </a:r>
            <a:endParaRPr lang="en-US" sz="1800" dirty="0" smtClean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10262674" y="5592679"/>
            <a:ext cx="529374" cy="5954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35716535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68966773"/>
      </p:ext>
    </p:extLst>
  </p:cSld>
  <p:clrMapOvr>
    <a:masterClrMapping/>
  </p:clrMapOvr>
</p:sld>
</file>

<file path=ppt/theme/theme1.xml><?xml version="1.0" encoding="utf-8"?>
<a:theme xmlns:a="http://schemas.openxmlformats.org/drawingml/2006/main" name="9_ITTI.McKinnie">
  <a:themeElements>
    <a:clrScheme name="ITTI.McKinni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ITTI.McKinnie">
      <a:majorFont>
        <a:latin typeface="Arial"/>
        <a:ea typeface="Angsana New"/>
        <a:cs typeface="Angsana New"/>
      </a:majorFont>
      <a:minorFont>
        <a:latin typeface="Arial"/>
        <a:ea typeface="Angsana New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chemeClr val="bg1"/>
            </a:solidFill>
            <a:latin typeface="+mn-lt"/>
          </a:defRPr>
        </a:defPPr>
      </a:lstStyle>
    </a:txDef>
  </a:objectDefaults>
  <a:extraClrSchemeLst>
    <a:extraClrScheme>
      <a:clrScheme name="ITTI.McKinni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TI.McKinni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36797</TotalTime>
  <Words>148</Words>
  <Application>Microsoft Office PowerPoint</Application>
  <PresentationFormat>Custom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 Unicode MS</vt:lpstr>
      <vt:lpstr>MS PGothic</vt:lpstr>
      <vt:lpstr>MS PGothic</vt:lpstr>
      <vt:lpstr>Angsana New</vt:lpstr>
      <vt:lpstr>Arial</vt:lpstr>
      <vt:lpstr>Arial Bold</vt:lpstr>
      <vt:lpstr>Times New Roman</vt:lpstr>
      <vt:lpstr>Verdana</vt:lpstr>
      <vt:lpstr>Wingdings</vt:lpstr>
      <vt:lpstr>9_ITTI.McKinnie</vt:lpstr>
      <vt:lpstr>PTWS Earthquake Source Zone Expansion Proposal</vt:lpstr>
      <vt:lpstr>RIFT Model of 8/12/21 Tsunami</vt:lpstr>
      <vt:lpstr>Tsunami Observations from 8/12/21</vt:lpstr>
      <vt:lpstr>PTWC Current Staff</vt:lpstr>
      <vt:lpstr>CARIBE-EWS Earthquake Source Zone</vt:lpstr>
      <vt:lpstr>Current PTWS Earthquake Source Zone</vt:lpstr>
      <vt:lpstr>Proposed PTWS Earthquake Source Zone</vt:lpstr>
      <vt:lpstr>Thank You</vt:lpstr>
    </vt:vector>
  </TitlesOfParts>
  <Company>OSU Dept. of Computer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Consolidated IT Pilot –  How it went, and What we propose next</dc:title>
  <dc:creator>pancake</dc:creator>
  <cp:lastModifiedBy>PTWC</cp:lastModifiedBy>
  <cp:revision>667</cp:revision>
  <cp:lastPrinted>2008-03-31T22:30:55Z</cp:lastPrinted>
  <dcterms:created xsi:type="dcterms:W3CDTF">2008-12-08T22:40:07Z</dcterms:created>
  <dcterms:modified xsi:type="dcterms:W3CDTF">2023-03-07T06:43:22Z</dcterms:modified>
</cp:coreProperties>
</file>