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 id="2147483715" r:id="rId15"/>
  </p:sldMasterIdLst>
  <p:notesMasterIdLst>
    <p:notesMasterId r:id="rId36"/>
  </p:notesMasterIdLst>
  <p:handoutMasterIdLst>
    <p:handoutMasterId r:id="rId37"/>
  </p:handoutMasterIdLst>
  <p:sldIdLst>
    <p:sldId id="290" r:id="rId16"/>
    <p:sldId id="286" r:id="rId17"/>
    <p:sldId id="284" r:id="rId18"/>
    <p:sldId id="288" r:id="rId19"/>
    <p:sldId id="287" r:id="rId20"/>
    <p:sldId id="289" r:id="rId21"/>
    <p:sldId id="291" r:id="rId22"/>
    <p:sldId id="292" r:id="rId23"/>
    <p:sldId id="293" r:id="rId24"/>
    <p:sldId id="294" r:id="rId25"/>
    <p:sldId id="266" r:id="rId26"/>
    <p:sldId id="259" r:id="rId27"/>
    <p:sldId id="260" r:id="rId28"/>
    <p:sldId id="261" r:id="rId29"/>
    <p:sldId id="265" r:id="rId30"/>
    <p:sldId id="262" r:id="rId31"/>
    <p:sldId id="267" r:id="rId32"/>
    <p:sldId id="263" r:id="rId33"/>
    <p:sldId id="268" r:id="rId34"/>
    <p:sldId id="285"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DA"/>
    <a:srgbClr val="FFEECA"/>
    <a:srgbClr val="D883FF"/>
    <a:srgbClr val="0432FF"/>
    <a:srgbClr val="183254"/>
    <a:srgbClr val="0069B4"/>
    <a:srgbClr val="FCC002"/>
    <a:srgbClr val="67BB89"/>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0" autoAdjust="0"/>
    <p:restoredTop sz="68344" autoAdjust="0"/>
  </p:normalViewPr>
  <p:slideViewPr>
    <p:cSldViewPr snapToGrid="0">
      <p:cViewPr varScale="1">
        <p:scale>
          <a:sx n="46" d="100"/>
          <a:sy n="46" d="100"/>
        </p:scale>
        <p:origin x="1532" y="44"/>
      </p:cViewPr>
      <p:guideLst/>
    </p:cSldViewPr>
  </p:slideViewPr>
  <p:notesTextViewPr>
    <p:cViewPr>
      <p:scale>
        <a:sx n="1" d="1"/>
        <a:sy n="1" d="1"/>
      </p:scale>
      <p:origin x="0" y="0"/>
    </p:cViewPr>
  </p:notesTextViewPr>
  <p:sorterViewPr>
    <p:cViewPr>
      <p:scale>
        <a:sx n="172" d="100"/>
        <a:sy n="172" d="100"/>
      </p:scale>
      <p:origin x="0" y="0"/>
    </p:cViewPr>
  </p:sorter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y, Celine" userId="ac6bc63d-c9fe-40f5-9c9f-0f90122993d1" providerId="ADAL" clId="{BB572994-0756-4174-B34C-9911E720D9FD}"/>
    <pc:docChg chg="modSld">
      <pc:chgData name="Tiffay, Celine" userId="ac6bc63d-c9fe-40f5-9c9f-0f90122993d1" providerId="ADAL" clId="{BB572994-0756-4174-B34C-9911E720D9FD}" dt="2023-03-09T09:19:51.178" v="6" actId="20577"/>
      <pc:docMkLst>
        <pc:docMk/>
      </pc:docMkLst>
      <pc:sldChg chg="modNotesTx">
        <pc:chgData name="Tiffay, Celine" userId="ac6bc63d-c9fe-40f5-9c9f-0f90122993d1" providerId="ADAL" clId="{BB572994-0756-4174-B34C-9911E720D9FD}" dt="2023-03-09T09:19:26.057" v="1" actId="20577"/>
        <pc:sldMkLst>
          <pc:docMk/>
          <pc:sldMk cId="3834496021" sldId="259"/>
        </pc:sldMkLst>
      </pc:sldChg>
      <pc:sldChg chg="modNotesTx">
        <pc:chgData name="Tiffay, Celine" userId="ac6bc63d-c9fe-40f5-9c9f-0f90122993d1" providerId="ADAL" clId="{BB572994-0756-4174-B34C-9911E720D9FD}" dt="2023-03-09T09:19:28.979" v="2" actId="20577"/>
        <pc:sldMkLst>
          <pc:docMk/>
          <pc:sldMk cId="2070612552" sldId="260"/>
        </pc:sldMkLst>
      </pc:sldChg>
      <pc:sldChg chg="modNotesTx">
        <pc:chgData name="Tiffay, Celine" userId="ac6bc63d-c9fe-40f5-9c9f-0f90122993d1" providerId="ADAL" clId="{BB572994-0756-4174-B34C-9911E720D9FD}" dt="2023-03-09T09:19:33.610" v="3" actId="20577"/>
        <pc:sldMkLst>
          <pc:docMk/>
          <pc:sldMk cId="2163376155" sldId="261"/>
        </pc:sldMkLst>
      </pc:sldChg>
      <pc:sldChg chg="modNotesTx">
        <pc:chgData name="Tiffay, Celine" userId="ac6bc63d-c9fe-40f5-9c9f-0f90122993d1" providerId="ADAL" clId="{BB572994-0756-4174-B34C-9911E720D9FD}" dt="2023-03-09T09:19:45.505" v="5" actId="20577"/>
        <pc:sldMkLst>
          <pc:docMk/>
          <pc:sldMk cId="3903248029" sldId="262"/>
        </pc:sldMkLst>
      </pc:sldChg>
      <pc:sldChg chg="modNotesTx">
        <pc:chgData name="Tiffay, Celine" userId="ac6bc63d-c9fe-40f5-9c9f-0f90122993d1" providerId="ADAL" clId="{BB572994-0756-4174-B34C-9911E720D9FD}" dt="2023-03-09T09:19:40.717" v="4" actId="20577"/>
        <pc:sldMkLst>
          <pc:docMk/>
          <pc:sldMk cId="4119146863" sldId="265"/>
        </pc:sldMkLst>
      </pc:sldChg>
      <pc:sldChg chg="modNotesTx">
        <pc:chgData name="Tiffay, Celine" userId="ac6bc63d-c9fe-40f5-9c9f-0f90122993d1" providerId="ADAL" clId="{BB572994-0756-4174-B34C-9911E720D9FD}" dt="2023-03-09T09:19:18.218" v="0" actId="20577"/>
        <pc:sldMkLst>
          <pc:docMk/>
          <pc:sldMk cId="3072541012" sldId="266"/>
        </pc:sldMkLst>
      </pc:sldChg>
      <pc:sldChg chg="modNotesTx">
        <pc:chgData name="Tiffay, Celine" userId="ac6bc63d-c9fe-40f5-9c9f-0f90122993d1" providerId="ADAL" clId="{BB572994-0756-4174-B34C-9911E720D9FD}" dt="2023-03-09T09:19:51.178" v="6" actId="20577"/>
        <pc:sldMkLst>
          <pc:docMk/>
          <pc:sldMk cId="4120624827"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09/03/2023</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09/03/2023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9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21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55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9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29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55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C2873-1CDB-4252-BFEF-A8BE43828D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24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4C09-06E6-EC4E-BDC8-F8CE7451FAA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75AF4-7C76-F84A-BB03-3750F9EBBB3F}"/>
              </a:ext>
            </a:extLst>
          </p:cNvPr>
          <p:cNvSpPr>
            <a:spLocks noGrp="1"/>
          </p:cNvSpPr>
          <p:nvPr>
            <p:ph sz="quarter" idx="10"/>
          </p:nvPr>
        </p:nvSpPr>
        <p:spPr>
          <a:xfrm>
            <a:off x="1494146" y="1680651"/>
            <a:ext cx="10491787" cy="451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dirty="0"/>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F371C-B563-7143-AB92-E7DA8E41A57E}"/>
              </a:ext>
            </a:extLst>
          </p:cNvPr>
          <p:cNvSpPr>
            <a:spLocks noGrp="1"/>
          </p:cNvSpPr>
          <p:nvPr>
            <p:ph sz="quarter" idx="10"/>
          </p:nvPr>
        </p:nvSpPr>
        <p:spPr>
          <a:xfrm>
            <a:off x="382741" y="1298268"/>
            <a:ext cx="11474450" cy="5289550"/>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9FA098D7-84A4-0A45-938C-E934A08034D6}"/>
              </a:ext>
            </a:extLst>
          </p:cNvPr>
          <p:cNvSpPr>
            <a:spLocks noGrp="1"/>
          </p:cNvSpPr>
          <p:nvPr>
            <p:ph type="title"/>
          </p:nvPr>
        </p:nvSpPr>
        <p:spPr>
          <a:xfrm>
            <a:off x="376084" y="188144"/>
            <a:ext cx="10515600" cy="922901"/>
          </a:xfrm>
          <a:prstGeom prst="rect">
            <a:avLst/>
          </a:prstGeom>
        </p:spPr>
        <p:txBody>
          <a:bodyPr/>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B97C-BC24-433E-B7F2-9E63F03E9D0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14523A-56A3-46D3-B84D-09257CA44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47717A-7FEB-450C-AD95-F9579CA873E8}"/>
              </a:ext>
            </a:extLst>
          </p:cNvPr>
          <p:cNvSpPr>
            <a:spLocks noGrp="1"/>
          </p:cNvSpPr>
          <p:nvPr>
            <p:ph type="dt" sz="half" idx="10"/>
          </p:nvPr>
        </p:nvSpPr>
        <p:spPr/>
        <p:txBody>
          <a:bodyPr/>
          <a:lstStyle/>
          <a:p>
            <a:fld id="{4B7D99E3-F6C8-4367-96A3-70AEF74FCC09}" type="datetimeFigureOut">
              <a:rPr lang="en-NZ" smtClean="0"/>
              <a:t>9/03/2023</a:t>
            </a:fld>
            <a:endParaRPr lang="en-NZ"/>
          </a:p>
        </p:txBody>
      </p:sp>
      <p:sp>
        <p:nvSpPr>
          <p:cNvPr id="5" name="Footer Placeholder 4">
            <a:extLst>
              <a:ext uri="{FF2B5EF4-FFF2-40B4-BE49-F238E27FC236}">
                <a16:creationId xmlns:a16="http://schemas.microsoft.com/office/drawing/2014/main" id="{55AA6E9E-F890-453B-BC27-462DFA9A5E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9BF471B-8181-45B9-BDD4-0559F9C2AD22}"/>
              </a:ext>
            </a:extLst>
          </p:cNvPr>
          <p:cNvSpPr>
            <a:spLocks noGrp="1"/>
          </p:cNvSpPr>
          <p:nvPr>
            <p:ph type="sldNum" sz="quarter" idx="12"/>
          </p:nvPr>
        </p:nvSpPr>
        <p:spPr/>
        <p:txBody>
          <a:bodyPr/>
          <a:lstStyle/>
          <a:p>
            <a:fld id="{18481629-6B32-4F22-BD92-AD4C001C43B9}" type="slidenum">
              <a:rPr lang="en-NZ" smtClean="0"/>
              <a:t>‹#›</a:t>
            </a:fld>
            <a:endParaRPr lang="en-NZ"/>
          </a:p>
        </p:txBody>
      </p:sp>
    </p:spTree>
    <p:extLst>
      <p:ext uri="{BB962C8B-B14F-4D97-AF65-F5344CB8AC3E}">
        <p14:creationId xmlns:p14="http://schemas.microsoft.com/office/powerpoint/2010/main" val="34160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09/03/2023</a:t>
            </a:fld>
            <a:endParaRPr lang="fr-FR" dirty="0"/>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A9519-579D-4459-AEC6-78AE50AB0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9534B63-2F1F-44F5-847F-410644A5A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FD3922-26D4-4924-BB8E-03336D0F7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D99E3-F6C8-4367-96A3-70AEF74FCC09}" type="datetimeFigureOut">
              <a:rPr lang="en-NZ" smtClean="0"/>
              <a:t>9/03/2023</a:t>
            </a:fld>
            <a:endParaRPr lang="en-NZ"/>
          </a:p>
        </p:txBody>
      </p:sp>
      <p:sp>
        <p:nvSpPr>
          <p:cNvPr id="5" name="Footer Placeholder 4">
            <a:extLst>
              <a:ext uri="{FF2B5EF4-FFF2-40B4-BE49-F238E27FC236}">
                <a16:creationId xmlns:a16="http://schemas.microsoft.com/office/drawing/2014/main" id="{A112A63F-D70C-49E4-B5FC-421C6B362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8CE2E92-5E1A-4B87-B629-D0A1550EB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81629-6B32-4F22-BD92-AD4C001C43B9}" type="slidenum">
              <a:rPr lang="en-NZ" smtClean="0"/>
              <a:t>‹#›</a:t>
            </a:fld>
            <a:endParaRPr lang="en-NZ"/>
          </a:p>
        </p:txBody>
      </p:sp>
    </p:spTree>
    <p:extLst>
      <p:ext uri="{BB962C8B-B14F-4D97-AF65-F5344CB8AC3E}">
        <p14:creationId xmlns:p14="http://schemas.microsoft.com/office/powerpoint/2010/main" val="1917904623"/>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7FB5224F-0AA0-4C49-8F64-DD3B5D186CA5}"/>
              </a:ext>
            </a:extLst>
          </p:cNvPr>
          <p:cNvSpPr>
            <a:spLocks noGrp="1"/>
          </p:cNvSpPr>
          <p:nvPr>
            <p:ph type="title"/>
          </p:nvPr>
        </p:nvSpPr>
        <p:spPr>
          <a:xfrm>
            <a:off x="518160" y="-737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AEA1C-9B6B-A84D-9758-4CC2AFAEED9E}"/>
              </a:ext>
            </a:extLst>
          </p:cNvPr>
          <p:cNvSpPr>
            <a:spLocks noGrp="1"/>
          </p:cNvSpPr>
          <p:nvPr>
            <p:ph type="body" idx="1"/>
          </p:nvPr>
        </p:nvSpPr>
        <p:spPr>
          <a:xfrm>
            <a:off x="1387037" y="1748344"/>
            <a:ext cx="10515600" cy="40428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0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dirty="0"/>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0010" y="5269008"/>
            <a:ext cx="3347391" cy="877163"/>
          </a:xfrm>
          <a:prstGeom prst="rect">
            <a:avLst/>
          </a:prstGeom>
        </p:spPr>
        <p:txBody>
          <a:bodyPr wrap="none">
            <a:spAutoFit/>
          </a:bodyPr>
          <a:lstStyle/>
          <a:p>
            <a:pPr algn="ctr"/>
            <a:r>
              <a:rPr lang="en-US" sz="2000" b="1" dirty="0">
                <a:solidFill>
                  <a:srgbClr val="002060"/>
                </a:solidFill>
                <a:latin typeface="Arial" panose="020B0604020202020204" pitchFamily="34" charset="0"/>
                <a:cs typeface="Arial" panose="020B0604020202020204" pitchFamily="34" charset="0"/>
              </a:rPr>
              <a:t>PTWS-SC, 6-9 March 2023</a:t>
            </a:r>
          </a:p>
          <a:p>
            <a:pPr algn="ctr"/>
            <a:endParaRPr lang="en-US" sz="1100" b="1" dirty="0">
              <a:solidFill>
                <a:srgbClr val="002060"/>
              </a:solidFill>
              <a:latin typeface="Arial" panose="020B0604020202020204" pitchFamily="34" charset="0"/>
              <a:cs typeface="Arial" panose="020B0604020202020204" pitchFamily="34" charset="0"/>
            </a:endParaRPr>
          </a:p>
          <a:p>
            <a:pPr algn="ctr"/>
            <a:r>
              <a:rPr lang="en-US" sz="2000" b="1" dirty="0">
                <a:solidFill>
                  <a:srgbClr val="002060"/>
                </a:solidFill>
                <a:latin typeface="Arial" panose="020B0604020202020204" pitchFamily="34" charset="0"/>
                <a:cs typeface="Arial" panose="020B0604020202020204" pitchFamily="34" charset="0"/>
              </a:rPr>
              <a:t>Dr. Laura Kong, ITIC</a:t>
            </a:r>
          </a:p>
        </p:txBody>
      </p:sp>
      <p:sp>
        <p:nvSpPr>
          <p:cNvPr id="6" name="Rectangle 5">
            <a:extLst>
              <a:ext uri="{FF2B5EF4-FFF2-40B4-BE49-F238E27FC236}">
                <a16:creationId xmlns:a16="http://schemas.microsoft.com/office/drawing/2014/main" id="{674B72B9-DB9F-D84C-8F49-C333A6E78A67}"/>
              </a:ext>
            </a:extLst>
          </p:cNvPr>
          <p:cNvSpPr/>
          <p:nvPr/>
        </p:nvSpPr>
        <p:spPr>
          <a:xfrm>
            <a:off x="6197627" y="1651290"/>
            <a:ext cx="5330185"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PTWS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Ready Coalition</a:t>
            </a:r>
          </a:p>
        </p:txBody>
      </p:sp>
    </p:spTree>
    <p:extLst>
      <p:ext uri="{BB962C8B-B14F-4D97-AF65-F5344CB8AC3E}">
        <p14:creationId xmlns:p14="http://schemas.microsoft.com/office/powerpoint/2010/main" val="3867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PTWS support to Tsunami Coalition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73246" y="1226401"/>
            <a:ext cx="11707918" cy="5631599"/>
          </a:xfrm>
          <a:solidFill>
            <a:schemeClr val="bg1"/>
          </a:solidFill>
        </p:spPr>
        <p:txBody>
          <a:bodyPr>
            <a:noAutofit/>
          </a:bodyPr>
          <a:lstStyle/>
          <a:p>
            <a:pPr marL="457200" indent="-457200">
              <a:spcBef>
                <a:spcPts val="600"/>
              </a:spcBef>
              <a:buAutoNum type="arabicPeriod" startAt="3"/>
            </a:pPr>
            <a:r>
              <a:rPr lang="en-US" sz="2400" b="1" dirty="0">
                <a:solidFill>
                  <a:srgbClr val="0432FF"/>
                </a:solidFill>
              </a:rPr>
              <a:t>Advise </a:t>
            </a:r>
            <a:r>
              <a:rPr lang="en-US" sz="2300" dirty="0">
                <a:solidFill>
                  <a:srgbClr val="0432FF"/>
                </a:solidFill>
              </a:rPr>
              <a:t>the TOWS-WG, TTDMP, and TTTWO on the implementation of Tsunami </a:t>
            </a:r>
          </a:p>
          <a:p>
            <a:pPr marL="0" indent="0">
              <a:spcBef>
                <a:spcPts val="600"/>
              </a:spcBef>
              <a:buNone/>
            </a:pPr>
            <a:r>
              <a:rPr lang="en-US" sz="2300" dirty="0">
                <a:solidFill>
                  <a:srgbClr val="0432FF"/>
                </a:solidFill>
              </a:rPr>
              <a:t>      Ready, including on measures related to</a:t>
            </a:r>
            <a:r>
              <a:rPr lang="en-US" sz="2400" dirty="0">
                <a:solidFill>
                  <a:srgbClr val="0432FF"/>
                </a:solidFill>
              </a:rPr>
              <a:t>: </a:t>
            </a:r>
          </a:p>
          <a:p>
            <a:pPr marL="982663" lvl="1" indent="-514350">
              <a:spcBef>
                <a:spcPts val="600"/>
              </a:spcBef>
              <a:buFont typeface="+mj-lt"/>
              <a:buAutoNum type="romanLcPeriod"/>
            </a:pPr>
            <a:r>
              <a:rPr lang="en-US" sz="2400" b="1" dirty="0">
                <a:solidFill>
                  <a:srgbClr val="0432FF"/>
                </a:solidFill>
              </a:rPr>
              <a:t>flexibility </a:t>
            </a:r>
            <a:r>
              <a:rPr lang="en-US" sz="2300" dirty="0">
                <a:solidFill>
                  <a:srgbClr val="0432FF"/>
                </a:solidFill>
              </a:rPr>
              <a:t>with regards to accomplishing the indicators to allow for circumstances where formal bureaucratic frameworks/requirements may pose barriers, </a:t>
            </a:r>
          </a:p>
          <a:p>
            <a:pPr marL="982663" lvl="1" indent="-514350">
              <a:spcBef>
                <a:spcPts val="600"/>
              </a:spcBef>
              <a:buFont typeface="+mj-lt"/>
              <a:buAutoNum type="romanLcPeriod"/>
            </a:pPr>
            <a:r>
              <a:rPr lang="en-US" sz="2300" dirty="0">
                <a:solidFill>
                  <a:srgbClr val="0432FF"/>
                </a:solidFill>
              </a:rPr>
              <a:t>consideration of </a:t>
            </a:r>
            <a:r>
              <a:rPr lang="en-US" sz="2400" b="1" dirty="0">
                <a:solidFill>
                  <a:srgbClr val="0432FF"/>
                </a:solidFill>
              </a:rPr>
              <a:t>unique regional and/or local </a:t>
            </a:r>
            <a:r>
              <a:rPr lang="en-US" sz="2300" dirty="0">
                <a:solidFill>
                  <a:srgbClr val="0432FF"/>
                </a:solidFill>
              </a:rPr>
              <a:t>circumstances, </a:t>
            </a:r>
          </a:p>
          <a:p>
            <a:pPr marL="982663" lvl="1" indent="-514350">
              <a:spcBef>
                <a:spcPts val="600"/>
              </a:spcBef>
              <a:buFont typeface="+mj-lt"/>
              <a:buAutoNum type="romanLcPeriod"/>
            </a:pPr>
            <a:r>
              <a:rPr lang="en-US" sz="2400" b="1" dirty="0">
                <a:solidFill>
                  <a:srgbClr val="0432FF"/>
                </a:solidFill>
              </a:rPr>
              <a:t>recognition of similar standards </a:t>
            </a:r>
            <a:r>
              <a:rPr lang="en-US" sz="2300" dirty="0">
                <a:solidFill>
                  <a:srgbClr val="0432FF"/>
                </a:solidFill>
              </a:rPr>
              <a:t>already in place in some countries </a:t>
            </a:r>
          </a:p>
          <a:p>
            <a:pPr marL="0" indent="0">
              <a:spcBef>
                <a:spcPts val="0"/>
              </a:spcBef>
              <a:buNone/>
            </a:pPr>
            <a:endParaRPr lang="en-US" sz="1800" dirty="0"/>
          </a:p>
          <a:p>
            <a:pPr marL="0" indent="0">
              <a:spcBef>
                <a:spcPts val="0"/>
              </a:spcBef>
              <a:buNone/>
            </a:pPr>
            <a:endParaRPr lang="en-US" sz="1800" dirty="0"/>
          </a:p>
          <a:p>
            <a:pPr marL="0" indent="0">
              <a:spcBef>
                <a:spcPts val="0"/>
              </a:spcBef>
              <a:buNone/>
            </a:pPr>
            <a:r>
              <a:rPr lang="en-US" sz="2800" b="1" dirty="0"/>
              <a:t>EXAMPLES – PRESENTATION OF PROGRESS</a:t>
            </a:r>
          </a:p>
          <a:p>
            <a:pPr marL="468313" indent="-468313">
              <a:spcBef>
                <a:spcPts val="0"/>
              </a:spcBef>
              <a:buFont typeface="Arial" panose="020B0604020202020204" pitchFamily="34" charset="0"/>
              <a:buChar char="•"/>
            </a:pPr>
            <a:r>
              <a:rPr lang="en-US" sz="2800" dirty="0"/>
              <a:t>NZ</a:t>
            </a:r>
          </a:p>
          <a:p>
            <a:pPr marL="468313" indent="-468313">
              <a:spcBef>
                <a:spcPts val="0"/>
              </a:spcBef>
              <a:buFont typeface="Arial" panose="020B0604020202020204" pitchFamily="34" charset="0"/>
              <a:buChar char="•"/>
            </a:pPr>
            <a:r>
              <a:rPr lang="en-US" sz="2800" dirty="0"/>
              <a:t>USA</a:t>
            </a:r>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7310" y="1378396"/>
            <a:ext cx="1013763" cy="1420224"/>
          </a:xfrm>
          <a:prstGeom prst="rect">
            <a:avLst/>
          </a:prstGeom>
        </p:spPr>
      </p:pic>
    </p:spTree>
    <p:extLst>
      <p:ext uri="{BB962C8B-B14F-4D97-AF65-F5344CB8AC3E}">
        <p14:creationId xmlns:p14="http://schemas.microsoft.com/office/powerpoint/2010/main" val="28115600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331498" y="549275"/>
            <a:ext cx="7747579" cy="5397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sp>
        <p:nvSpPr>
          <p:cNvPr id="8" name="object 3">
            <a:extLst>
              <a:ext uri="{FF2B5EF4-FFF2-40B4-BE49-F238E27FC236}">
                <a16:creationId xmlns:a16="http://schemas.microsoft.com/office/drawing/2014/main" id="{EE89F4CB-0D19-440C-8477-811D63BA9E61}"/>
              </a:ext>
            </a:extLst>
          </p:cNvPr>
          <p:cNvSpPr/>
          <p:nvPr/>
        </p:nvSpPr>
        <p:spPr>
          <a:xfrm>
            <a:off x="7986713" y="0"/>
            <a:ext cx="2406650" cy="6858000"/>
          </a:xfrm>
          <a:custGeom>
            <a:avLst/>
            <a:gdLst/>
            <a:ahLst/>
            <a:cxnLst/>
            <a:rect l="l" t="t" r="r" b="b"/>
            <a:pathLst>
              <a:path w="3310890" h="10287000">
                <a:moveTo>
                  <a:pt x="31632" y="0"/>
                </a:moveTo>
                <a:lnTo>
                  <a:pt x="3310765" y="10286999"/>
                </a:lnTo>
                <a:lnTo>
                  <a:pt x="0" y="10286999"/>
                </a:lnTo>
                <a:lnTo>
                  <a:pt x="0" y="0"/>
                </a:lnTo>
                <a:lnTo>
                  <a:pt x="31632"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148D453-DE84-49A4-A735-CB61E2DE0C63}"/>
              </a:ext>
            </a:extLst>
          </p:cNvPr>
          <p:cNvSpPr/>
          <p:nvPr/>
        </p:nvSpPr>
        <p:spPr>
          <a:xfrm>
            <a:off x="0" y="6308725"/>
            <a:ext cx="12192000" cy="549275"/>
          </a:xfrm>
          <a:prstGeom prst="rect">
            <a:avLst/>
          </a:prstGeom>
          <a:solidFill>
            <a:srgbClr val="0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39134" y="1281532"/>
            <a:ext cx="7747579" cy="37087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There is interest at a national level to encourage the regional implementation of Tsunami Ready Recognition Programme, in support of the Ocean Decade Goal of 100% of all at risk communities “Tsunami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This would be preferentially undertaken at the Civil Defence Group Level -   committees of local authorities within regional boundaries. </a:t>
            </a:r>
            <a:endParaRPr kumimoji="0" lang="en-NZ"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2911D6DA-A3C6-4958-93BB-5B3165CEED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08" b="91211" l="9000" r="90000">
                        <a14:foregroundMark x1="68000" y1="43164" x2="68000" y2="43164"/>
                        <a14:foregroundMark x1="77000" y1="39258" x2="77000" y2="39258"/>
                        <a14:foregroundMark x1="63750" y1="23633" x2="63750" y2="23633"/>
                        <a14:foregroundMark x1="54500" y1="13086" x2="54500" y2="13086"/>
                        <a14:foregroundMark x1="49500" y1="8203" x2="49500" y2="8203"/>
                        <a14:foregroundMark x1="20250" y1="91211" x2="20250" y2="91211"/>
                        <a14:foregroundMark x1="10000" y1="83984" x2="10000" y2="83984"/>
                        <a14:foregroundMark x1="9000" y1="85938" x2="9000" y2="85938"/>
                      </a14:backgroundRemoval>
                    </a14:imgEffect>
                  </a14:imgLayer>
                </a14:imgProps>
              </a:ext>
              <a:ext uri="{28A0092B-C50C-407E-A947-70E740481C1C}">
                <a14:useLocalDpi xmlns:a14="http://schemas.microsoft.com/office/drawing/2010/main" val="0"/>
              </a:ext>
            </a:extLst>
          </a:blip>
          <a:srcRect/>
          <a:stretch>
            <a:fillRect/>
          </a:stretch>
        </p:blipFill>
        <p:spPr bwMode="auto">
          <a:xfrm>
            <a:off x="7039835" y="-103414"/>
            <a:ext cx="5253765" cy="672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4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569328" y="634706"/>
            <a:ext cx="11622672" cy="5492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 – key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148D453-DE84-49A4-A735-CB61E2DE0C63}"/>
              </a:ext>
            </a:extLst>
          </p:cNvPr>
          <p:cNvSpPr/>
          <p:nvPr/>
        </p:nvSpPr>
        <p:spPr>
          <a:xfrm>
            <a:off x="0" y="6308725"/>
            <a:ext cx="12192000" cy="549275"/>
          </a:xfrm>
          <a:prstGeom prst="rect">
            <a:avLst/>
          </a:prstGeom>
          <a:solidFill>
            <a:srgbClr val="0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37830" y="1336977"/>
            <a:ext cx="11716340" cy="48320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Tsunami risk reduction and preparedness is incorporated in an multi hazards approach within existing risk reduction strategies and emergency plans, rather than explicitly.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We need a single national framework for this (avoiding multiple)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Ensuring that applying a global framework still empowers our ‘locally led, regionally coordinated, nationally supported’ approach to risk reduction and emergency response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Some Groups are already facing potential changes (with associated cost) as part of a push for national alignment – so have to be careful that extra work is truly to improve the tsunami readiness of a community and not to solely obtain recognition.</a:t>
            </a:r>
          </a:p>
        </p:txBody>
      </p:sp>
    </p:spTree>
    <p:extLst>
      <p:ext uri="{BB962C8B-B14F-4D97-AF65-F5344CB8AC3E}">
        <p14:creationId xmlns:p14="http://schemas.microsoft.com/office/powerpoint/2010/main" val="383449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29979" y="623029"/>
            <a:ext cx="11406185" cy="5397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 – our way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148D453-DE84-49A4-A735-CB61E2DE0C63}"/>
              </a:ext>
            </a:extLst>
          </p:cNvPr>
          <p:cNvSpPr/>
          <p:nvPr/>
        </p:nvSpPr>
        <p:spPr>
          <a:xfrm>
            <a:off x="0" y="6308725"/>
            <a:ext cx="12192000" cy="549275"/>
          </a:xfrm>
          <a:prstGeom prst="rect">
            <a:avLst/>
          </a:prstGeom>
          <a:solidFill>
            <a:srgbClr val="0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950AE4-EA15-4AC1-A157-F69E32F01188}"/>
              </a:ext>
            </a:extLst>
          </p:cNvPr>
          <p:cNvSpPr txBox="1"/>
          <p:nvPr/>
        </p:nvSpPr>
        <p:spPr>
          <a:xfrm>
            <a:off x="379746" y="1236534"/>
            <a:ext cx="1150664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srgbClr val="005A9C"/>
                </a:solidFill>
                <a:effectLst/>
                <a:uLnTx/>
                <a:uFillTx/>
                <a:latin typeface="Calibri" panose="020F0502020204030204"/>
                <a:ea typeface="+mn-ea"/>
                <a:cs typeface="+mn-cs"/>
              </a:rPr>
              <a:t>NEMA’s ultimate goal is to empower the CDEM Regional Groups to be able to apply for Tsunami Ready recognition using near-to existing reporting requirements. </a:t>
            </a:r>
            <a:endPar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What already aligns with Tsunami Ready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Administratively, Tsunami Reference Group exists, consisting of central Government, regional CDEM Group, and science agency representatives.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CDEM Groups are required to submit Plans every 5 years – but not specifically for tsunami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A National Tsunami Warning and Advisory Plan, and mechanisms for early warning, are consistent across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61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637797" y="558222"/>
            <a:ext cx="11406185" cy="5397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 – our way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pic>
        <p:nvPicPr>
          <p:cNvPr id="1026" name="Picture 2" descr="TRindicators MG74">
            <a:extLst>
              <a:ext uri="{FF2B5EF4-FFF2-40B4-BE49-F238E27FC236}">
                <a16:creationId xmlns:a16="http://schemas.microsoft.com/office/drawing/2014/main" id="{966A51F3-EC4A-49C6-AB19-959461CC0A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24" y="1236534"/>
            <a:ext cx="7217730" cy="546548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C5CA96F5-5675-444D-B64F-133A0F1EEE44}"/>
              </a:ext>
            </a:extLst>
          </p:cNvPr>
          <p:cNvSpPr/>
          <p:nvPr/>
        </p:nvSpPr>
        <p:spPr>
          <a:xfrm>
            <a:off x="7716983" y="5012390"/>
            <a:ext cx="358745" cy="66797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ight Brace 7">
            <a:extLst>
              <a:ext uri="{FF2B5EF4-FFF2-40B4-BE49-F238E27FC236}">
                <a16:creationId xmlns:a16="http://schemas.microsoft.com/office/drawing/2014/main" id="{B8277E61-B249-4229-839C-0EBF21CCFE26}"/>
              </a:ext>
            </a:extLst>
          </p:cNvPr>
          <p:cNvSpPr/>
          <p:nvPr/>
        </p:nvSpPr>
        <p:spPr>
          <a:xfrm>
            <a:off x="7745178" y="5777348"/>
            <a:ext cx="359731" cy="92467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ight Brace 10">
            <a:extLst>
              <a:ext uri="{FF2B5EF4-FFF2-40B4-BE49-F238E27FC236}">
                <a16:creationId xmlns:a16="http://schemas.microsoft.com/office/drawing/2014/main" id="{167E1DEB-8888-44FE-AF13-C6ED13CA1970}"/>
              </a:ext>
            </a:extLst>
          </p:cNvPr>
          <p:cNvSpPr/>
          <p:nvPr/>
        </p:nvSpPr>
        <p:spPr>
          <a:xfrm>
            <a:off x="7616939" y="2241205"/>
            <a:ext cx="395999" cy="462030"/>
          </a:xfrm>
          <a:prstGeom prst="rightBrace">
            <a:avLst>
              <a:gd name="adj1" fmla="val 5080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38381EAB-0274-4902-8878-8BF2756A56A8}"/>
              </a:ext>
            </a:extLst>
          </p:cNvPr>
          <p:cNvCxnSpPr>
            <a:cxnSpLocks/>
          </p:cNvCxnSpPr>
          <p:nvPr/>
        </p:nvCxnSpPr>
        <p:spPr>
          <a:xfrm>
            <a:off x="7464051" y="3215859"/>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098E8-299A-49F0-A8C8-58BA9F962674}"/>
              </a:ext>
            </a:extLst>
          </p:cNvPr>
          <p:cNvCxnSpPr>
            <a:cxnSpLocks/>
          </p:cNvCxnSpPr>
          <p:nvPr/>
        </p:nvCxnSpPr>
        <p:spPr>
          <a:xfrm>
            <a:off x="7464051" y="3851566"/>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224268-73B6-4454-B1B5-6BA9520672E3}"/>
              </a:ext>
            </a:extLst>
          </p:cNvPr>
          <p:cNvCxnSpPr>
            <a:cxnSpLocks/>
          </p:cNvCxnSpPr>
          <p:nvPr/>
        </p:nvCxnSpPr>
        <p:spPr>
          <a:xfrm>
            <a:off x="7464051" y="4502732"/>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9BA23E-CD25-4B6F-A7E9-7DCB425FAB4A}"/>
              </a:ext>
            </a:extLst>
          </p:cNvPr>
          <p:cNvSpPr txBox="1"/>
          <p:nvPr/>
        </p:nvSpPr>
        <p:spPr>
          <a:xfrm>
            <a:off x="8104909" y="2177809"/>
            <a:ext cx="40870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Regionally</a:t>
            </a:r>
            <a:r>
              <a:rPr kumimoji="0" lang="en-NZ"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done as part of risk assessment, not explicitly reported  </a:t>
            </a:r>
          </a:p>
        </p:txBody>
      </p:sp>
      <p:cxnSp>
        <p:nvCxnSpPr>
          <p:cNvPr id="18" name="Straight Arrow Connector 17">
            <a:extLst>
              <a:ext uri="{FF2B5EF4-FFF2-40B4-BE49-F238E27FC236}">
                <a16:creationId xmlns:a16="http://schemas.microsoft.com/office/drawing/2014/main" id="{B20FE72D-79BF-4C99-ADF3-E58E53962B93}"/>
              </a:ext>
            </a:extLst>
          </p:cNvPr>
          <p:cNvCxnSpPr>
            <a:cxnSpLocks/>
          </p:cNvCxnSpPr>
          <p:nvPr/>
        </p:nvCxnSpPr>
        <p:spPr>
          <a:xfrm>
            <a:off x="7535728" y="2066198"/>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84EFD0-9EAB-485C-A7CA-3C61FE73408D}"/>
              </a:ext>
            </a:extLst>
          </p:cNvPr>
          <p:cNvSpPr txBox="1"/>
          <p:nvPr/>
        </p:nvSpPr>
        <p:spPr>
          <a:xfrm>
            <a:off x="8104909" y="1779540"/>
            <a:ext cx="40870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Regionally</a:t>
            </a:r>
            <a:r>
              <a:rPr kumimoji="0" lang="en-NZ"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done</a:t>
            </a:r>
          </a:p>
        </p:txBody>
      </p:sp>
      <p:sp>
        <p:nvSpPr>
          <p:cNvPr id="20" name="TextBox 19">
            <a:extLst>
              <a:ext uri="{FF2B5EF4-FFF2-40B4-BE49-F238E27FC236}">
                <a16:creationId xmlns:a16="http://schemas.microsoft.com/office/drawing/2014/main" id="{659B21C9-230C-417A-8FE5-08AC85601C8F}"/>
              </a:ext>
            </a:extLst>
          </p:cNvPr>
          <p:cNvSpPr txBox="1"/>
          <p:nvPr/>
        </p:nvSpPr>
        <p:spPr>
          <a:xfrm>
            <a:off x="8368633" y="6008851"/>
            <a:ext cx="40870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National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capability</a:t>
            </a:r>
          </a:p>
        </p:txBody>
      </p:sp>
      <p:sp>
        <p:nvSpPr>
          <p:cNvPr id="21" name="TextBox 20">
            <a:extLst>
              <a:ext uri="{FF2B5EF4-FFF2-40B4-BE49-F238E27FC236}">
                <a16:creationId xmlns:a16="http://schemas.microsoft.com/office/drawing/2014/main" id="{DEE76946-29C7-4EB5-9502-6B042183A497}"/>
              </a:ext>
            </a:extLst>
          </p:cNvPr>
          <p:cNvSpPr txBox="1"/>
          <p:nvPr/>
        </p:nvSpPr>
        <p:spPr>
          <a:xfrm>
            <a:off x="8321571" y="4259763"/>
            <a:ext cx="430375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National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exercise – but focused largely on earthquake preparedness </a:t>
            </a:r>
          </a:p>
        </p:txBody>
      </p:sp>
      <p:sp>
        <p:nvSpPr>
          <p:cNvPr id="22" name="TextBox 21">
            <a:extLst>
              <a:ext uri="{FF2B5EF4-FFF2-40B4-BE49-F238E27FC236}">
                <a16:creationId xmlns:a16="http://schemas.microsoft.com/office/drawing/2014/main" id="{ECE4C014-E476-444A-A9C8-FAAFF583A47B}"/>
              </a:ext>
            </a:extLst>
          </p:cNvPr>
          <p:cNvSpPr txBox="1"/>
          <p:nvPr/>
        </p:nvSpPr>
        <p:spPr>
          <a:xfrm>
            <a:off x="8321571" y="5123952"/>
            <a:ext cx="40870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Regionally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required</a:t>
            </a:r>
          </a:p>
        </p:txBody>
      </p:sp>
      <p:sp>
        <p:nvSpPr>
          <p:cNvPr id="23" name="TextBox 22">
            <a:extLst>
              <a:ext uri="{FF2B5EF4-FFF2-40B4-BE49-F238E27FC236}">
                <a16:creationId xmlns:a16="http://schemas.microsoft.com/office/drawing/2014/main" id="{8F7248B7-27CA-4390-8863-AD7979EAC6DD}"/>
              </a:ext>
            </a:extLst>
          </p:cNvPr>
          <p:cNvSpPr txBox="1"/>
          <p:nvPr/>
        </p:nvSpPr>
        <p:spPr>
          <a:xfrm>
            <a:off x="8091054" y="2942577"/>
            <a:ext cx="40870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Regionally</a:t>
            </a:r>
            <a:r>
              <a:rPr kumimoji="0" lang="en-NZ"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done</a:t>
            </a:r>
          </a:p>
        </p:txBody>
      </p:sp>
      <p:sp>
        <p:nvSpPr>
          <p:cNvPr id="24" name="TextBox 23">
            <a:extLst>
              <a:ext uri="{FF2B5EF4-FFF2-40B4-BE49-F238E27FC236}">
                <a16:creationId xmlns:a16="http://schemas.microsoft.com/office/drawing/2014/main" id="{02BE75EA-6D9F-4E68-8E79-5CE02B080836}"/>
              </a:ext>
            </a:extLst>
          </p:cNvPr>
          <p:cNvSpPr txBox="1"/>
          <p:nvPr/>
        </p:nvSpPr>
        <p:spPr>
          <a:xfrm>
            <a:off x="8091054" y="3606534"/>
            <a:ext cx="40870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Nationally </a:t>
            </a:r>
            <a:r>
              <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rPr>
              <a:t>supported</a:t>
            </a:r>
          </a:p>
        </p:txBody>
      </p:sp>
      <p:cxnSp>
        <p:nvCxnSpPr>
          <p:cNvPr id="28" name="Straight Arrow Connector 27">
            <a:extLst>
              <a:ext uri="{FF2B5EF4-FFF2-40B4-BE49-F238E27FC236}">
                <a16:creationId xmlns:a16="http://schemas.microsoft.com/office/drawing/2014/main" id="{BFFBED64-4230-46AE-8A71-B8D16DE81385}"/>
              </a:ext>
            </a:extLst>
          </p:cNvPr>
          <p:cNvCxnSpPr>
            <a:cxnSpLocks/>
          </p:cNvCxnSpPr>
          <p:nvPr/>
        </p:nvCxnSpPr>
        <p:spPr>
          <a:xfrm flipH="1">
            <a:off x="6941613" y="3468192"/>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DEDF01-6D57-4962-8C06-13582A11F361}"/>
              </a:ext>
            </a:extLst>
          </p:cNvPr>
          <p:cNvCxnSpPr>
            <a:cxnSpLocks/>
          </p:cNvCxnSpPr>
          <p:nvPr/>
        </p:nvCxnSpPr>
        <p:spPr>
          <a:xfrm flipH="1">
            <a:off x="6941613" y="4210761"/>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37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29979" y="623029"/>
            <a:ext cx="11406185" cy="5397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 – the concept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A34F36C-95E3-4B13-A446-F64373C10014}"/>
              </a:ext>
            </a:extLst>
          </p:cNvPr>
          <p:cNvSpPr txBox="1"/>
          <p:nvPr/>
        </p:nvSpPr>
        <p:spPr>
          <a:xfrm>
            <a:off x="217083" y="1392891"/>
            <a:ext cx="11831975" cy="52937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
                <a:srgbClr val="005A9C"/>
              </a:buClr>
              <a:buSzPct val="120000"/>
              <a:buFont typeface="Wingdings" panose="05000000000000000000" pitchFamily="2" charset="2"/>
              <a:buChar char="ü"/>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Some indicators can be met “as standard” across the entire country as they are either national capability OR legislatively required to be reported in the CDEM Group Plan. Some work is required at the national level to describe how these cross-reference to the Tsunami Ready indicators. </a:t>
            </a:r>
          </a:p>
          <a:p>
            <a:pPr marL="457200" marR="0" lvl="0" indent="-457200" algn="l" defTabSz="914400" rtl="0" eaLnBrk="1" fontAlgn="auto" latinLnBrk="0" hangingPunct="1">
              <a:lnSpc>
                <a:spcPct val="100000"/>
              </a:lnSpc>
              <a:spcBef>
                <a:spcPts val="600"/>
              </a:spcBef>
              <a:spcAft>
                <a:spcPts val="600"/>
              </a:spcAft>
              <a:buClr>
                <a:srgbClr val="005A9C"/>
              </a:buClr>
              <a:buSzPct val="120000"/>
              <a:buFont typeface="Wingdings" panose="05000000000000000000" pitchFamily="2" charset="2"/>
              <a:buChar char="ü"/>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Groups could then apply with supplemental information on remaining indicators, where these are optional national activities. </a:t>
            </a:r>
          </a:p>
          <a:p>
            <a:pPr marL="457200" marR="0" lvl="0" indent="-457200" algn="l" defTabSz="914400" rtl="0" eaLnBrk="1" fontAlgn="auto" latinLnBrk="0" hangingPunct="1">
              <a:lnSpc>
                <a:spcPct val="100000"/>
              </a:lnSpc>
              <a:spcBef>
                <a:spcPts val="600"/>
              </a:spcBef>
              <a:spcAft>
                <a:spcPts val="600"/>
              </a:spcAft>
              <a:buClr>
                <a:srgbClr val="005A9C"/>
              </a:buClr>
              <a:buSzPct val="120000"/>
              <a:buFont typeface="Wingdings" panose="05000000000000000000" pitchFamily="2" charset="2"/>
              <a:buChar char="ü"/>
              <a:tabLst/>
              <a:defRPr/>
            </a:pPr>
            <a:r>
              <a:rPr kumimoji="0" lang="en-NZ" sz="2800" b="0" i="0" u="none" strike="noStrike" kern="1200" cap="none" spc="0" normalizeH="0" baseline="0" noProof="0" dirty="0">
                <a:ln>
                  <a:noFill/>
                </a:ln>
                <a:solidFill>
                  <a:prstClr val="black"/>
                </a:solidFill>
                <a:effectLst/>
                <a:uLnTx/>
                <a:uFillTx/>
                <a:latin typeface="Calibri" panose="020F0502020204030204"/>
                <a:ea typeface="+mn-ea"/>
                <a:cs typeface="+mn-cs"/>
              </a:rPr>
              <a:t>New Zealand’s Tsunami Reference Group (or sub set) can be designated as a NTRB</a:t>
            </a:r>
          </a:p>
          <a:p>
            <a:pPr marL="0" marR="0" lvl="0" indent="0" algn="l" defTabSz="914400" rtl="0" eaLnBrk="1" fontAlgn="auto" latinLnBrk="0" hangingPunct="1">
              <a:lnSpc>
                <a:spcPct val="100000"/>
              </a:lnSpc>
              <a:spcBef>
                <a:spcPts val="600"/>
              </a:spcBef>
              <a:spcAft>
                <a:spcPts val="600"/>
              </a:spcAft>
              <a:buClr>
                <a:srgbClr val="005A9C"/>
              </a:buClr>
              <a:buSzPct val="120000"/>
              <a:buFontTx/>
              <a:buNone/>
              <a:tabLst/>
              <a:defRPr/>
            </a:pPr>
            <a:r>
              <a:rPr kumimoji="0" lang="en-NZ" sz="2800" b="1" i="0" u="none" strike="noStrike" kern="1200" cap="none" spc="0" normalizeH="0" baseline="0" noProof="0" dirty="0">
                <a:ln>
                  <a:noFill/>
                </a:ln>
                <a:solidFill>
                  <a:srgbClr val="005A9C"/>
                </a:solidFill>
                <a:effectLst/>
                <a:uLnTx/>
                <a:uFillTx/>
                <a:latin typeface="Calibri" panose="020F0502020204030204"/>
                <a:ea typeface="+mn-ea"/>
                <a:cs typeface="+mn-cs"/>
              </a:rPr>
              <a:t>Through this, with agreement from the CDEM Groups, we think we can move towards much of NZ being recognised as Tsunami Ready, </a:t>
            </a: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NZ" sz="2800" b="1" i="0" u="none" strike="noStrike" kern="1200" cap="none" spc="0" normalizeH="0" baseline="0" noProof="0" dirty="0">
                <a:ln>
                  <a:noFill/>
                </a:ln>
                <a:solidFill>
                  <a:srgbClr val="005A9C"/>
                </a:solidFill>
                <a:effectLst/>
                <a:uLnTx/>
                <a:uFillTx/>
                <a:latin typeface="Calibri" panose="020F0502020204030204"/>
                <a:ea typeface="+mn-ea"/>
                <a:cs typeface="+mn-cs"/>
              </a:rPr>
              <a:t> report to the ICG progress towards the goal even without formal recognition</a:t>
            </a:r>
          </a:p>
        </p:txBody>
      </p:sp>
    </p:spTree>
    <p:extLst>
      <p:ext uri="{BB962C8B-B14F-4D97-AF65-F5344CB8AC3E}">
        <p14:creationId xmlns:p14="http://schemas.microsoft.com/office/powerpoint/2010/main" val="411914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29979" y="710408"/>
            <a:ext cx="11406185" cy="5397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Tsunami Ready in New Zealand –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600" b="0" i="0" u="none" strike="noStrike" kern="1200" cap="none" spc="0" normalizeH="0" baseline="0" noProof="0" dirty="0">
              <a:ln>
                <a:noFill/>
              </a:ln>
              <a:solidFill>
                <a:prstClr val="black"/>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object 5">
            <a:extLst>
              <a:ext uri="{FF2B5EF4-FFF2-40B4-BE49-F238E27FC236}">
                <a16:creationId xmlns:a16="http://schemas.microsoft.com/office/drawing/2014/main" id="{D1D5BD29-F305-4C4B-BFCA-5006AC17270F}"/>
              </a:ext>
            </a:extLst>
          </p:cNvPr>
          <p:cNvSpPr>
            <a:spLocks noChangeAspect="1"/>
          </p:cNvSpPr>
          <p:nvPr/>
        </p:nvSpPr>
        <p:spPr>
          <a:xfrm>
            <a:off x="788961" y="356769"/>
            <a:ext cx="1617689" cy="192506"/>
          </a:xfrm>
          <a:custGeom>
            <a:avLst/>
            <a:gdLst/>
            <a:ahLst/>
            <a:cxnLst/>
            <a:rect l="l" t="t" r="r" b="b"/>
            <a:pathLst>
              <a:path w="1600834" h="190500">
                <a:moveTo>
                  <a:pt x="400113" y="0"/>
                </a:moveTo>
                <a:lnTo>
                  <a:pt x="198462" y="0"/>
                </a:lnTo>
                <a:lnTo>
                  <a:pt x="198234" y="228"/>
                </a:lnTo>
                <a:lnTo>
                  <a:pt x="0" y="190385"/>
                </a:lnTo>
                <a:lnTo>
                  <a:pt x="201650" y="190385"/>
                </a:lnTo>
                <a:lnTo>
                  <a:pt x="400113" y="0"/>
                </a:lnTo>
                <a:close/>
              </a:path>
              <a:path w="1600834" h="190500">
                <a:moveTo>
                  <a:pt x="800227" y="0"/>
                </a:moveTo>
                <a:lnTo>
                  <a:pt x="598576" y="0"/>
                </a:lnTo>
                <a:lnTo>
                  <a:pt x="598347" y="228"/>
                </a:lnTo>
                <a:lnTo>
                  <a:pt x="400113" y="190385"/>
                </a:lnTo>
                <a:lnTo>
                  <a:pt x="601764" y="190385"/>
                </a:lnTo>
                <a:lnTo>
                  <a:pt x="800227" y="0"/>
                </a:lnTo>
                <a:close/>
              </a:path>
              <a:path w="1600834" h="190500">
                <a:moveTo>
                  <a:pt x="1200340" y="0"/>
                </a:moveTo>
                <a:lnTo>
                  <a:pt x="998689" y="0"/>
                </a:lnTo>
                <a:lnTo>
                  <a:pt x="998461" y="228"/>
                </a:lnTo>
                <a:lnTo>
                  <a:pt x="800227" y="190385"/>
                </a:lnTo>
                <a:lnTo>
                  <a:pt x="1001877" y="190385"/>
                </a:lnTo>
                <a:lnTo>
                  <a:pt x="1200340" y="0"/>
                </a:lnTo>
                <a:close/>
              </a:path>
              <a:path w="1600834" h="190500">
                <a:moveTo>
                  <a:pt x="1600441" y="0"/>
                </a:moveTo>
                <a:lnTo>
                  <a:pt x="1398803" y="0"/>
                </a:lnTo>
                <a:lnTo>
                  <a:pt x="1398574" y="228"/>
                </a:lnTo>
                <a:lnTo>
                  <a:pt x="1200340" y="190385"/>
                </a:lnTo>
                <a:lnTo>
                  <a:pt x="1401978" y="190385"/>
                </a:lnTo>
                <a:lnTo>
                  <a:pt x="1600441" y="0"/>
                </a:lnTo>
                <a:close/>
              </a:path>
            </a:pathLst>
          </a:custGeom>
          <a:solidFill>
            <a:srgbClr val="FFF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FEE2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148D453-DE84-49A4-A735-CB61E2DE0C63}"/>
              </a:ext>
            </a:extLst>
          </p:cNvPr>
          <p:cNvSpPr/>
          <p:nvPr/>
        </p:nvSpPr>
        <p:spPr>
          <a:xfrm>
            <a:off x="0" y="6308725"/>
            <a:ext cx="12192000" cy="549275"/>
          </a:xfrm>
          <a:prstGeom prst="rect">
            <a:avLst/>
          </a:prstGeom>
          <a:solidFill>
            <a:srgbClr val="0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950AE4-EA15-4AC1-A157-F69E32F01188}"/>
              </a:ext>
            </a:extLst>
          </p:cNvPr>
          <p:cNvSpPr txBox="1"/>
          <p:nvPr/>
        </p:nvSpPr>
        <p:spPr>
          <a:xfrm>
            <a:off x="429979" y="1320383"/>
            <a:ext cx="11506649"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UNESCO/IOC Tsunami Ready were used as the start point in the design of a Tsunami Work Programme at the initiative of a regional CDEM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Group considered the indicators in the context of the Region. The criteria for these were defined as must: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Have assessment of the start state as the baseline.</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Have application and compliance with national standards.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 local-regional-national implications.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 community-centric.</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 culturally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24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457A433-4D2D-4574-A2D1-386D0C807427}"/>
              </a:ext>
            </a:extLst>
          </p:cNvPr>
          <p:cNvGraphicFramePr>
            <a:graphicFrameLocks noGrp="1"/>
          </p:cNvGraphicFramePr>
          <p:nvPr/>
        </p:nvGraphicFramePr>
        <p:xfrm>
          <a:off x="463826" y="261272"/>
          <a:ext cx="11532072" cy="5819610"/>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1724262778"/>
                    </a:ext>
                  </a:extLst>
                </a:gridCol>
                <a:gridCol w="6469741">
                  <a:extLst>
                    <a:ext uri="{9D8B030D-6E8A-4147-A177-3AD203B41FA5}">
                      <a16:colId xmlns:a16="http://schemas.microsoft.com/office/drawing/2014/main" val="3274438418"/>
                    </a:ext>
                  </a:extLst>
                </a:gridCol>
              </a:tblGrid>
              <a:tr h="516090">
                <a:tc>
                  <a:txBody>
                    <a:bodyPr/>
                    <a:lstStyle/>
                    <a:p>
                      <a:pPr algn="l"/>
                      <a:r>
                        <a:rPr lang="en-NZ" sz="2000" dirty="0">
                          <a:solidFill>
                            <a:schemeClr val="tx1"/>
                          </a:solidFill>
                        </a:rPr>
                        <a:t>TSUNAMI READY INDICATORS</a:t>
                      </a:r>
                    </a:p>
                  </a:txBody>
                  <a:tcPr anchor="ctr">
                    <a:lnR w="12700" cap="flat" cmpd="sng" algn="ctr">
                      <a:solidFill>
                        <a:schemeClr val="tx1"/>
                      </a:solidFill>
                      <a:prstDash val="solid"/>
                      <a:round/>
                      <a:headEnd type="none" w="med" len="med"/>
                      <a:tailEnd type="none" w="med" len="med"/>
                    </a:lnR>
                    <a:solidFill>
                      <a:srgbClr val="EEECE0"/>
                    </a:solidFill>
                  </a:tcPr>
                </a:tc>
                <a:tc>
                  <a:txBody>
                    <a:bodyPr/>
                    <a:lstStyle/>
                    <a:p>
                      <a:pPr algn="l"/>
                      <a:r>
                        <a:rPr lang="en-NZ" sz="2000" dirty="0">
                          <a:solidFill>
                            <a:schemeClr val="tx1"/>
                          </a:solidFill>
                        </a:rPr>
                        <a:t>CDEM GROUP TSUNAMI READY INDICATORS</a:t>
                      </a:r>
                    </a:p>
                  </a:txBody>
                  <a:tcPr anchor="ctr">
                    <a:lnL w="12700" cap="flat" cmpd="sng" algn="ctr">
                      <a:solidFill>
                        <a:schemeClr val="tx1"/>
                      </a:solidFill>
                      <a:prstDash val="solid"/>
                      <a:round/>
                      <a:headEnd type="none" w="med" len="med"/>
                      <a:tailEnd type="none" w="med" len="med"/>
                    </a:lnL>
                    <a:solidFill>
                      <a:srgbClr val="EEECE0"/>
                    </a:solidFill>
                  </a:tcPr>
                </a:tc>
                <a:extLst>
                  <a:ext uri="{0D108BD9-81ED-4DB2-BD59-A6C34878D82A}">
                    <a16:rowId xmlns:a16="http://schemas.microsoft.com/office/drawing/2014/main" val="2298109036"/>
                  </a:ext>
                </a:extLst>
              </a:tr>
              <a:tr h="344774">
                <a:tc>
                  <a:txBody>
                    <a:bodyPr/>
                    <a:lstStyle/>
                    <a:p>
                      <a:endParaRPr lang="en-NZ" sz="20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r>
                        <a:rPr lang="en-NZ" sz="2000" b="1" dirty="0"/>
                        <a:t>QUALITY MANAGEMENT</a:t>
                      </a:r>
                    </a:p>
                  </a:txBody>
                  <a:tcPr anchor="ctr">
                    <a:lnL w="12700" cap="flat" cmpd="sng" algn="ctr">
                      <a:solidFill>
                        <a:schemeClr val="tx1"/>
                      </a:solidFill>
                      <a:prstDash val="solid"/>
                      <a:round/>
                      <a:headEnd type="none" w="med" len="med"/>
                      <a:tailEnd type="none" w="med" len="med"/>
                    </a:lnL>
                    <a:solidFill>
                      <a:srgbClr val="FF71FF"/>
                    </a:solidFill>
                  </a:tcPr>
                </a:tc>
                <a:extLst>
                  <a:ext uri="{0D108BD9-81ED-4DB2-BD59-A6C34878D82A}">
                    <a16:rowId xmlns:a16="http://schemas.microsoft.com/office/drawing/2014/main" val="916389972"/>
                  </a:ext>
                </a:extLst>
              </a:tr>
              <a:tr h="344774">
                <a:tc>
                  <a:txBody>
                    <a:bodyPr/>
                    <a:lstStyle/>
                    <a:p>
                      <a:endParaRPr lang="en-NZ" sz="20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r>
                        <a:rPr lang="en-NZ" sz="2000" dirty="0"/>
                        <a:t>Project Team representation and collaboration of all local authorities</a:t>
                      </a:r>
                    </a:p>
                  </a:txBody>
                  <a:tcPr anchor="ctr">
                    <a:lnL w="12700" cap="flat" cmpd="sng" algn="ctr">
                      <a:solidFill>
                        <a:schemeClr val="tx1"/>
                      </a:solidFill>
                      <a:prstDash val="solid"/>
                      <a:round/>
                      <a:headEnd type="none" w="med" len="med"/>
                      <a:tailEnd type="none" w="med" len="med"/>
                    </a:lnL>
                    <a:solidFill>
                      <a:srgbClr val="FFCCFF"/>
                    </a:solidFill>
                  </a:tcPr>
                </a:tc>
                <a:extLst>
                  <a:ext uri="{0D108BD9-81ED-4DB2-BD59-A6C34878D82A}">
                    <a16:rowId xmlns:a16="http://schemas.microsoft.com/office/drawing/2014/main" val="3313236577"/>
                  </a:ext>
                </a:extLst>
              </a:tr>
              <a:tr h="344774">
                <a:tc>
                  <a:txBody>
                    <a:bodyPr/>
                    <a:lstStyle/>
                    <a:p>
                      <a:endParaRPr lang="en-NZ" sz="20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r>
                        <a:rPr lang="en-NZ" sz="2000" dirty="0"/>
                        <a:t>Developed funding mechanisms to support Tsunami Ready Programme</a:t>
                      </a:r>
                    </a:p>
                  </a:txBody>
                  <a:tcPr anchor="ctr">
                    <a:lnL w="12700" cap="flat" cmpd="sng" algn="ctr">
                      <a:solidFill>
                        <a:schemeClr val="tx1"/>
                      </a:solidFill>
                      <a:prstDash val="solid"/>
                      <a:round/>
                      <a:headEnd type="none" w="med" len="med"/>
                      <a:tailEnd type="none" w="med" len="med"/>
                    </a:lnL>
                    <a:solidFill>
                      <a:srgbClr val="FFCCFF"/>
                    </a:solidFill>
                  </a:tcPr>
                </a:tc>
                <a:extLst>
                  <a:ext uri="{0D108BD9-81ED-4DB2-BD59-A6C34878D82A}">
                    <a16:rowId xmlns:a16="http://schemas.microsoft.com/office/drawing/2014/main" val="1313833714"/>
                  </a:ext>
                </a:extLst>
              </a:tr>
              <a:tr h="344774">
                <a:tc>
                  <a:txBody>
                    <a:bodyPr/>
                    <a:lstStyle/>
                    <a:p>
                      <a:endParaRPr lang="en-NZ" sz="20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r>
                        <a:rPr lang="en-NZ" sz="2000" dirty="0"/>
                        <a:t>Develop transition plan for enduring Tsunami Ready Programme</a:t>
                      </a:r>
                    </a:p>
                  </a:txBody>
                  <a:tcPr anchor="ctr">
                    <a:lnL w="12700" cap="flat" cmpd="sng" algn="ctr">
                      <a:solidFill>
                        <a:schemeClr val="tx1"/>
                      </a:solidFill>
                      <a:prstDash val="solid"/>
                      <a:round/>
                      <a:headEnd type="none" w="med" len="med"/>
                      <a:tailEnd type="none" w="med" len="med"/>
                    </a:lnL>
                    <a:solidFill>
                      <a:srgbClr val="FFCCFF"/>
                    </a:solidFill>
                  </a:tcPr>
                </a:tc>
                <a:extLst>
                  <a:ext uri="{0D108BD9-81ED-4DB2-BD59-A6C34878D82A}">
                    <a16:rowId xmlns:a16="http://schemas.microsoft.com/office/drawing/2014/main" val="53032340"/>
                  </a:ext>
                </a:extLst>
              </a:tr>
              <a:tr h="344774">
                <a:tc>
                  <a:txBody>
                    <a:bodyPr/>
                    <a:lstStyle/>
                    <a:p>
                      <a:r>
                        <a:rPr lang="en-NZ" sz="2000" b="1" dirty="0"/>
                        <a:t>I ASSESSMENT (ASSESS)</a:t>
                      </a:r>
                    </a:p>
                  </a:txBody>
                  <a:tcPr anchor="ctr">
                    <a:lnR w="12700" cap="flat" cmpd="sng" algn="ctr">
                      <a:solidFill>
                        <a:schemeClr val="tx1"/>
                      </a:solidFill>
                      <a:prstDash val="solid"/>
                      <a:round/>
                      <a:headEnd type="none" w="med" len="med"/>
                      <a:tailEnd type="none" w="med" len="med"/>
                    </a:lnR>
                    <a:solidFill>
                      <a:srgbClr val="5EAFFE"/>
                    </a:solidFill>
                  </a:tcPr>
                </a:tc>
                <a:tc>
                  <a:txBody>
                    <a:bodyPr/>
                    <a:lstStyle/>
                    <a:p>
                      <a:endParaRPr lang="en-NZ" sz="2000" dirty="0"/>
                    </a:p>
                  </a:txBody>
                  <a:tcPr anchor="ctr">
                    <a:lnL w="12700" cap="flat" cmpd="sng" algn="ctr">
                      <a:solidFill>
                        <a:schemeClr val="tx1"/>
                      </a:solidFill>
                      <a:prstDash val="solid"/>
                      <a:round/>
                      <a:headEnd type="none" w="med" len="med"/>
                      <a:tailEnd type="none" w="med" len="med"/>
                    </a:lnL>
                    <a:solidFill>
                      <a:srgbClr val="5EAFFE"/>
                    </a:solidFill>
                  </a:tcPr>
                </a:tc>
                <a:extLst>
                  <a:ext uri="{0D108BD9-81ED-4DB2-BD59-A6C34878D82A}">
                    <a16:rowId xmlns:a16="http://schemas.microsoft.com/office/drawing/2014/main" val="221818480"/>
                  </a:ext>
                </a:extLst>
              </a:tr>
              <a:tr h="344774">
                <a:tc>
                  <a:txBody>
                    <a:bodyPr/>
                    <a:lstStyle/>
                    <a:p>
                      <a:r>
                        <a:rPr lang="en-NZ" sz="2000" b="1" dirty="0"/>
                        <a:t>ASSESS-1</a:t>
                      </a:r>
                      <a:r>
                        <a:rPr lang="en-NZ" sz="2000" dirty="0"/>
                        <a:t> Tsunami hazard zones are mapped and designated</a:t>
                      </a:r>
                    </a:p>
                  </a:txBody>
                  <a:tcPr anchor="ctr">
                    <a:lnR w="12700" cap="flat" cmpd="sng" algn="ctr">
                      <a:solidFill>
                        <a:schemeClr val="tx1"/>
                      </a:solidFill>
                      <a:prstDash val="solid"/>
                      <a:round/>
                      <a:headEnd type="none" w="med" len="med"/>
                      <a:tailEnd type="none" w="med" len="med"/>
                    </a:lnR>
                    <a:solidFill>
                      <a:srgbClr val="C9EFFF"/>
                    </a:solidFill>
                  </a:tcPr>
                </a:tc>
                <a:tc>
                  <a:txBody>
                    <a:bodyPr/>
                    <a:lstStyle/>
                    <a:p>
                      <a:r>
                        <a:rPr lang="en-NZ" sz="2000" dirty="0"/>
                        <a:t>Up-to-date Tsunami Evacuation Zone Maps for complete coastline informed from science and with application of national standards. </a:t>
                      </a:r>
                    </a:p>
                  </a:txBody>
                  <a:tcPr anchor="ctr">
                    <a:lnL w="12700" cap="flat" cmpd="sng" algn="ctr">
                      <a:solidFill>
                        <a:schemeClr val="tx1"/>
                      </a:solidFill>
                      <a:prstDash val="solid"/>
                      <a:round/>
                      <a:headEnd type="none" w="med" len="med"/>
                      <a:tailEnd type="none" w="med" len="med"/>
                    </a:lnL>
                    <a:solidFill>
                      <a:srgbClr val="C9EFFF"/>
                    </a:solidFill>
                  </a:tcPr>
                </a:tc>
                <a:extLst>
                  <a:ext uri="{0D108BD9-81ED-4DB2-BD59-A6C34878D82A}">
                    <a16:rowId xmlns:a16="http://schemas.microsoft.com/office/drawing/2014/main" val="2085912706"/>
                  </a:ext>
                </a:extLst>
              </a:tr>
              <a:tr h="344774">
                <a:tc>
                  <a:txBody>
                    <a:bodyPr/>
                    <a:lstStyle/>
                    <a:p>
                      <a:r>
                        <a:rPr lang="en-NZ" sz="2000" b="1" dirty="0"/>
                        <a:t>ASSESS-2 </a:t>
                      </a:r>
                      <a:r>
                        <a:rPr lang="en-NZ" sz="2000" dirty="0"/>
                        <a:t>The number of people at risk in the tsunami hazard zone is estimated</a:t>
                      </a:r>
                    </a:p>
                  </a:txBody>
                  <a:tcPr anchor="ctr">
                    <a:lnR w="12700" cap="flat" cmpd="sng" algn="ctr">
                      <a:solidFill>
                        <a:schemeClr val="tx1"/>
                      </a:solidFill>
                      <a:prstDash val="solid"/>
                      <a:round/>
                      <a:headEnd type="none" w="med" len="med"/>
                      <a:tailEnd type="none" w="med" len="med"/>
                    </a:lnR>
                    <a:solidFill>
                      <a:srgbClr val="C9E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Develop a regional tsunami impact assessment with identification of economic,  infrastructural, political, and social impacts for the region. </a:t>
                      </a:r>
                    </a:p>
                    <a:p>
                      <a:endParaRPr lang="en-NZ" sz="2000" dirty="0"/>
                    </a:p>
                  </a:txBody>
                  <a:tcPr anchor="ctr">
                    <a:lnL w="12700" cap="flat" cmpd="sng" algn="ctr">
                      <a:solidFill>
                        <a:schemeClr val="tx1"/>
                      </a:solidFill>
                      <a:prstDash val="solid"/>
                      <a:round/>
                      <a:headEnd type="none" w="med" len="med"/>
                      <a:tailEnd type="none" w="med" len="med"/>
                    </a:lnL>
                    <a:solidFill>
                      <a:srgbClr val="C9EFFF"/>
                    </a:solidFill>
                  </a:tcPr>
                </a:tc>
                <a:extLst>
                  <a:ext uri="{0D108BD9-81ED-4DB2-BD59-A6C34878D82A}">
                    <a16:rowId xmlns:a16="http://schemas.microsoft.com/office/drawing/2014/main" val="2676898073"/>
                  </a:ext>
                </a:extLst>
              </a:tr>
              <a:tr h="344774">
                <a:tc>
                  <a:txBody>
                    <a:bodyPr/>
                    <a:lstStyle/>
                    <a:p>
                      <a:r>
                        <a:rPr lang="en-NZ" sz="2000" b="1" dirty="0"/>
                        <a:t>ASSESS-3</a:t>
                      </a:r>
                      <a:r>
                        <a:rPr lang="en-NZ" sz="2000" dirty="0"/>
                        <a:t> Economic, infrastructural, political and social resources are identified</a:t>
                      </a:r>
                    </a:p>
                  </a:txBody>
                  <a:tcPr anchor="ctr">
                    <a:lnR w="12700" cap="flat" cmpd="sng" algn="ctr">
                      <a:solidFill>
                        <a:schemeClr val="tx1"/>
                      </a:solidFill>
                      <a:prstDash val="solid"/>
                      <a:round/>
                      <a:headEnd type="none" w="med" len="med"/>
                      <a:tailEnd type="none" w="med" len="med"/>
                    </a:lnR>
                    <a:solidFill>
                      <a:srgbClr val="C9EFFF"/>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Develop a regional tsunami impact assessment with identification of economic,  infrastructural, political, and social impacts for the Bay of Plenty. </a:t>
                      </a:r>
                    </a:p>
                    <a:p>
                      <a:endParaRPr lang="en-NZ" sz="1400" dirty="0"/>
                    </a:p>
                  </a:txBody>
                  <a:tcPr/>
                </a:tc>
                <a:extLst>
                  <a:ext uri="{0D108BD9-81ED-4DB2-BD59-A6C34878D82A}">
                    <a16:rowId xmlns:a16="http://schemas.microsoft.com/office/drawing/2014/main" val="3013784671"/>
                  </a:ext>
                </a:extLst>
              </a:tr>
            </a:tbl>
          </a:graphicData>
        </a:graphic>
      </p:graphicFrame>
    </p:spTree>
    <p:extLst>
      <p:ext uri="{BB962C8B-B14F-4D97-AF65-F5344CB8AC3E}">
        <p14:creationId xmlns:p14="http://schemas.microsoft.com/office/powerpoint/2010/main" val="412062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457A433-4D2D-4574-A2D1-386D0C807427}"/>
              </a:ext>
            </a:extLst>
          </p:cNvPr>
          <p:cNvGraphicFramePr>
            <a:graphicFrameLocks noGrp="1"/>
          </p:cNvGraphicFramePr>
          <p:nvPr/>
        </p:nvGraphicFramePr>
        <p:xfrm>
          <a:off x="463826" y="261272"/>
          <a:ext cx="11532072" cy="5423370"/>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1724262778"/>
                    </a:ext>
                  </a:extLst>
                </a:gridCol>
                <a:gridCol w="6469741">
                  <a:extLst>
                    <a:ext uri="{9D8B030D-6E8A-4147-A177-3AD203B41FA5}">
                      <a16:colId xmlns:a16="http://schemas.microsoft.com/office/drawing/2014/main" val="3274438418"/>
                    </a:ext>
                  </a:extLst>
                </a:gridCol>
              </a:tblGrid>
              <a:tr h="516090">
                <a:tc>
                  <a:txBody>
                    <a:bodyPr/>
                    <a:lstStyle/>
                    <a:p>
                      <a:pPr algn="l"/>
                      <a:r>
                        <a:rPr lang="en-NZ" sz="2000" dirty="0">
                          <a:solidFill>
                            <a:schemeClr val="tx1"/>
                          </a:solidFill>
                        </a:rPr>
                        <a:t>TSUNAMI READY INDICATORS</a:t>
                      </a:r>
                    </a:p>
                  </a:txBody>
                  <a:tcPr anchor="ctr">
                    <a:lnR w="12700" cap="flat" cmpd="sng" algn="ctr">
                      <a:solidFill>
                        <a:schemeClr val="tx1"/>
                      </a:solidFill>
                      <a:prstDash val="solid"/>
                      <a:round/>
                      <a:headEnd type="none" w="med" len="med"/>
                      <a:tailEnd type="none" w="med" len="med"/>
                    </a:lnR>
                    <a:solidFill>
                      <a:srgbClr val="EEECE0"/>
                    </a:solidFill>
                  </a:tcPr>
                </a:tc>
                <a:tc>
                  <a:txBody>
                    <a:bodyPr/>
                    <a:lstStyle/>
                    <a:p>
                      <a:pPr algn="l"/>
                      <a:r>
                        <a:rPr lang="en-NZ" sz="2000" dirty="0">
                          <a:solidFill>
                            <a:schemeClr val="tx1"/>
                          </a:solidFill>
                        </a:rPr>
                        <a:t>CDEM GROUP TSUNAMI READY INDICATORS</a:t>
                      </a:r>
                    </a:p>
                  </a:txBody>
                  <a:tcPr anchor="ctr">
                    <a:lnL w="12700" cap="flat" cmpd="sng" algn="ctr">
                      <a:solidFill>
                        <a:schemeClr val="tx1"/>
                      </a:solidFill>
                      <a:prstDash val="solid"/>
                      <a:round/>
                      <a:headEnd type="none" w="med" len="med"/>
                      <a:tailEnd type="none" w="med" len="med"/>
                    </a:lnL>
                    <a:solidFill>
                      <a:srgbClr val="EEECE0"/>
                    </a:solidFill>
                  </a:tcPr>
                </a:tc>
                <a:extLst>
                  <a:ext uri="{0D108BD9-81ED-4DB2-BD59-A6C34878D82A}">
                    <a16:rowId xmlns:a16="http://schemas.microsoft.com/office/drawing/2014/main" val="2298109036"/>
                  </a:ext>
                </a:extLst>
              </a:tr>
              <a:tr h="344774">
                <a:tc>
                  <a:txBody>
                    <a:bodyPr/>
                    <a:lstStyle/>
                    <a:p>
                      <a:r>
                        <a:rPr lang="en-NZ" sz="2000" b="1" dirty="0"/>
                        <a:t>II PREPAREDNESS (PREP)</a:t>
                      </a:r>
                    </a:p>
                  </a:txBody>
                  <a:tcPr anchor="ctr">
                    <a:lnR w="12700" cap="flat" cmpd="sng" algn="ctr">
                      <a:solidFill>
                        <a:schemeClr val="tx1"/>
                      </a:solidFill>
                      <a:prstDash val="solid"/>
                      <a:round/>
                      <a:headEnd type="none" w="med" len="med"/>
                      <a:tailEnd type="none" w="med" len="med"/>
                    </a:lnR>
                    <a:solidFill>
                      <a:srgbClr val="FFFF0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a:txBody>
                  <a:tcPr anchor="ctr">
                    <a:lnL w="12700" cap="flat" cmpd="sng" algn="ctr">
                      <a:solidFill>
                        <a:schemeClr val="tx1"/>
                      </a:solidFill>
                      <a:prstDash val="solid"/>
                      <a:round/>
                      <a:headEnd type="none" w="med" len="med"/>
                      <a:tailEnd type="none" w="med" len="med"/>
                    </a:lnL>
                    <a:solidFill>
                      <a:srgbClr val="FFFF01"/>
                    </a:solidFill>
                  </a:tcPr>
                </a:tc>
                <a:extLst>
                  <a:ext uri="{0D108BD9-81ED-4DB2-BD59-A6C34878D82A}">
                    <a16:rowId xmlns:a16="http://schemas.microsoft.com/office/drawing/2014/main" val="4199904494"/>
                  </a:ext>
                </a:extLst>
              </a:tr>
              <a:tr h="344774">
                <a:tc>
                  <a:txBody>
                    <a:bodyPr/>
                    <a:lstStyle/>
                    <a:p>
                      <a:r>
                        <a:rPr lang="en-NZ" sz="2000" b="1" dirty="0"/>
                        <a:t>PREP-1</a:t>
                      </a:r>
                      <a:r>
                        <a:rPr lang="en-NZ" sz="2000" dirty="0"/>
                        <a:t> Easily understood tsunami evacuation maps are approved</a:t>
                      </a:r>
                    </a:p>
                  </a:txBody>
                  <a:tcPr anchor="ctr">
                    <a:lnR w="12700" cap="flat" cmpd="sng" algn="ctr">
                      <a:solidFill>
                        <a:schemeClr val="tx1"/>
                      </a:solidFill>
                      <a:prstDash val="solid"/>
                      <a:round/>
                      <a:headEnd type="none" w="med" len="med"/>
                      <a:tailEnd type="none" w="med" len="med"/>
                    </a:lnR>
                    <a:solidFill>
                      <a:srgbClr val="FEFF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Consistent Evacuation Zone Maps accessible through multiple platforms which have a community-centric focus</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2907212691"/>
                  </a:ext>
                </a:extLst>
              </a:tr>
              <a:tr h="344774">
                <a:tc>
                  <a:txBody>
                    <a:bodyPr/>
                    <a:lstStyle/>
                    <a:p>
                      <a:r>
                        <a:rPr lang="en-NZ" sz="2000" b="1" dirty="0"/>
                        <a:t>PREP-2 </a:t>
                      </a:r>
                      <a:r>
                        <a:rPr lang="en-NZ" sz="2000" dirty="0"/>
                        <a:t>Tsunami information, including signage is publicly displaced</a:t>
                      </a:r>
                    </a:p>
                  </a:txBody>
                  <a:tcPr anchor="ctr">
                    <a:lnR w="12700" cap="flat" cmpd="sng" algn="ctr">
                      <a:solidFill>
                        <a:schemeClr val="tx1"/>
                      </a:solidFill>
                      <a:prstDash val="solid"/>
                      <a:round/>
                      <a:headEnd type="none" w="med" len="med"/>
                      <a:tailEnd type="none" w="med" len="med"/>
                    </a:lnR>
                    <a:solidFill>
                      <a:srgbClr val="FEFF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Have publicly displayed tsunami evacuation zone maps in compliance to national standards </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987132712"/>
                  </a:ext>
                </a:extLst>
              </a:tr>
              <a:tr h="344774">
                <a:tc>
                  <a:txBody>
                    <a:bodyPr/>
                    <a:lstStyle/>
                    <a:p>
                      <a:r>
                        <a:rPr lang="en-NZ" sz="2000" b="1" dirty="0"/>
                        <a:t>PREP-3</a:t>
                      </a:r>
                      <a:r>
                        <a:rPr lang="en-NZ" sz="2000" dirty="0"/>
                        <a:t> Outreach and public awareness and education resources are available and distributed</a:t>
                      </a:r>
                    </a:p>
                  </a:txBody>
                  <a:tcPr anchor="ctr">
                    <a:lnR w="12700" cap="flat" cmpd="sng" algn="ctr">
                      <a:solidFill>
                        <a:schemeClr val="tx1"/>
                      </a:solidFill>
                      <a:prstDash val="solid"/>
                      <a:round/>
                      <a:headEnd type="none" w="med" len="med"/>
                      <a:tailEnd type="none" w="med" len="med"/>
                    </a:lnR>
                    <a:solidFill>
                      <a:srgbClr val="FEFF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Public education campaign specifically for tsunami hazard tailored for the region which is culturally appropriate and community centric </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3387269905"/>
                  </a:ext>
                </a:extLst>
              </a:tr>
              <a:tr h="344774">
                <a:tc>
                  <a:txBody>
                    <a:bodyPr/>
                    <a:lstStyle/>
                    <a:p>
                      <a:r>
                        <a:rPr lang="en-NZ" sz="2000" b="1" dirty="0"/>
                        <a:t>PREP-4 </a:t>
                      </a:r>
                      <a:r>
                        <a:rPr lang="en-NZ" sz="2000" dirty="0"/>
                        <a:t>Outreach or educational activities are held at least 3 times a year</a:t>
                      </a:r>
                    </a:p>
                  </a:txBody>
                  <a:tcPr anchor="ctr">
                    <a:lnR w="12700" cap="flat" cmpd="sng" algn="ctr">
                      <a:solidFill>
                        <a:schemeClr val="tx1"/>
                      </a:solidFill>
                      <a:prstDash val="solid"/>
                      <a:round/>
                      <a:headEnd type="none" w="med" len="med"/>
                      <a:tailEnd type="none" w="med" len="med"/>
                    </a:lnR>
                    <a:solidFill>
                      <a:srgbClr val="FEFF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Develop targeted Public education for at risk communities</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3094246648"/>
                  </a:ext>
                </a:extLst>
              </a:tr>
              <a:tr h="259080">
                <a:tc rowSpan="2">
                  <a:txBody>
                    <a:bodyPr/>
                    <a:lstStyle/>
                    <a:p>
                      <a:r>
                        <a:rPr lang="en-NZ" sz="2000" b="1" dirty="0"/>
                        <a:t>PREP-5</a:t>
                      </a:r>
                      <a:r>
                        <a:rPr lang="en-NZ" sz="2000" dirty="0"/>
                        <a:t> A community tsunami exercise is conducted at least every two years</a:t>
                      </a:r>
                    </a:p>
                  </a:txBody>
                  <a:tcPr anchor="ctr">
                    <a:lnR w="12700" cap="flat" cmpd="sng" algn="ctr">
                      <a:solidFill>
                        <a:schemeClr val="tx1"/>
                      </a:solidFill>
                      <a:prstDash val="solid"/>
                      <a:round/>
                      <a:headEnd type="none" w="med" len="med"/>
                      <a:tailEnd type="none" w="med" len="med"/>
                    </a:lnR>
                    <a:solidFill>
                      <a:srgbClr val="FEFF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Conduct Tsunami Hikoi exercises which are consistent across the region</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793023115"/>
                  </a:ext>
                </a:extLst>
              </a:tr>
              <a:tr h="259080">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Develop tsunami-scenarios for inclusion in all-hazards exercise programme</a:t>
                      </a:r>
                    </a:p>
                  </a:txBody>
                  <a:tcPr anchor="ctr">
                    <a:lnL w="12700" cap="flat" cmpd="sng" algn="ctr">
                      <a:solidFill>
                        <a:schemeClr val="tx1"/>
                      </a:solidFill>
                      <a:prstDash val="solid"/>
                      <a:round/>
                      <a:headEnd type="none" w="med" len="med"/>
                      <a:tailEnd type="none" w="med" len="med"/>
                    </a:lnL>
                    <a:solidFill>
                      <a:srgbClr val="FEFFBD"/>
                    </a:solidFill>
                  </a:tcPr>
                </a:tc>
                <a:extLst>
                  <a:ext uri="{0D108BD9-81ED-4DB2-BD59-A6C34878D82A}">
                    <a16:rowId xmlns:a16="http://schemas.microsoft.com/office/drawing/2014/main" val="3911425661"/>
                  </a:ext>
                </a:extLst>
              </a:tr>
            </a:tbl>
          </a:graphicData>
        </a:graphic>
      </p:graphicFrame>
    </p:spTree>
    <p:extLst>
      <p:ext uri="{BB962C8B-B14F-4D97-AF65-F5344CB8AC3E}">
        <p14:creationId xmlns:p14="http://schemas.microsoft.com/office/powerpoint/2010/main" val="9286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457A433-4D2D-4574-A2D1-386D0C807427}"/>
              </a:ext>
            </a:extLst>
          </p:cNvPr>
          <p:cNvGraphicFramePr>
            <a:graphicFrameLocks noGrp="1"/>
          </p:cNvGraphicFramePr>
          <p:nvPr/>
        </p:nvGraphicFramePr>
        <p:xfrm>
          <a:off x="463826" y="261272"/>
          <a:ext cx="11532072" cy="6124410"/>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1724262778"/>
                    </a:ext>
                  </a:extLst>
                </a:gridCol>
                <a:gridCol w="6469741">
                  <a:extLst>
                    <a:ext uri="{9D8B030D-6E8A-4147-A177-3AD203B41FA5}">
                      <a16:colId xmlns:a16="http://schemas.microsoft.com/office/drawing/2014/main" val="3274438418"/>
                    </a:ext>
                  </a:extLst>
                </a:gridCol>
              </a:tblGrid>
              <a:tr h="516090">
                <a:tc>
                  <a:txBody>
                    <a:bodyPr/>
                    <a:lstStyle/>
                    <a:p>
                      <a:pPr algn="l"/>
                      <a:r>
                        <a:rPr lang="en-NZ" sz="2000" dirty="0">
                          <a:solidFill>
                            <a:schemeClr val="tx1"/>
                          </a:solidFill>
                        </a:rPr>
                        <a:t>TSUNAMI READY INDICATORS</a:t>
                      </a:r>
                    </a:p>
                  </a:txBody>
                  <a:tcPr anchor="ctr">
                    <a:lnR w="12700" cap="flat" cmpd="sng" algn="ctr">
                      <a:solidFill>
                        <a:schemeClr val="tx1"/>
                      </a:solidFill>
                      <a:prstDash val="solid"/>
                      <a:round/>
                      <a:headEnd type="none" w="med" len="med"/>
                      <a:tailEnd type="none" w="med" len="med"/>
                    </a:lnR>
                    <a:solidFill>
                      <a:srgbClr val="EEECE0"/>
                    </a:solidFill>
                  </a:tcPr>
                </a:tc>
                <a:tc>
                  <a:txBody>
                    <a:bodyPr/>
                    <a:lstStyle/>
                    <a:p>
                      <a:pPr algn="l"/>
                      <a:r>
                        <a:rPr lang="en-NZ" sz="2000" dirty="0">
                          <a:solidFill>
                            <a:schemeClr val="tx1"/>
                          </a:solidFill>
                        </a:rPr>
                        <a:t>CDEM GROUP TSUNAMI READY INDICATORS</a:t>
                      </a:r>
                    </a:p>
                  </a:txBody>
                  <a:tcPr anchor="ctr">
                    <a:lnL w="12700" cap="flat" cmpd="sng" algn="ctr">
                      <a:solidFill>
                        <a:schemeClr val="tx1"/>
                      </a:solidFill>
                      <a:prstDash val="solid"/>
                      <a:round/>
                      <a:headEnd type="none" w="med" len="med"/>
                      <a:tailEnd type="none" w="med" len="med"/>
                    </a:lnL>
                    <a:solidFill>
                      <a:srgbClr val="EEECE0"/>
                    </a:solidFill>
                  </a:tcPr>
                </a:tc>
                <a:extLst>
                  <a:ext uri="{0D108BD9-81ED-4DB2-BD59-A6C34878D82A}">
                    <a16:rowId xmlns:a16="http://schemas.microsoft.com/office/drawing/2014/main" val="2298109036"/>
                  </a:ext>
                </a:extLst>
              </a:tr>
              <a:tr h="172387">
                <a:tc>
                  <a:txBody>
                    <a:bodyPr/>
                    <a:lstStyle/>
                    <a:p>
                      <a:r>
                        <a:rPr lang="en-NZ" sz="2000" b="1" dirty="0"/>
                        <a:t>III RESPONSE (RESP)</a:t>
                      </a:r>
                    </a:p>
                  </a:txBody>
                  <a:tcPr anchor="ctr">
                    <a:lnR w="12700" cap="flat" cmpd="sng" algn="ctr">
                      <a:solidFill>
                        <a:schemeClr val="tx1"/>
                      </a:solidFill>
                      <a:prstDash val="solid"/>
                      <a:round/>
                      <a:headEnd type="none" w="med" len="med"/>
                      <a:tailEnd type="none" w="med" len="med"/>
                    </a:lnR>
                    <a:solidFill>
                      <a:srgbClr val="FE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a:txBody>
                  <a:tcPr anchor="ctr">
                    <a:lnL w="12700" cap="flat" cmpd="sng" algn="ctr">
                      <a:solidFill>
                        <a:schemeClr val="tx1"/>
                      </a:solidFill>
                      <a:prstDash val="solid"/>
                      <a:round/>
                      <a:headEnd type="none" w="med" len="med"/>
                      <a:tailEnd type="none" w="med" len="med"/>
                    </a:lnL>
                    <a:solidFill>
                      <a:srgbClr val="FE9900"/>
                    </a:solidFill>
                  </a:tcPr>
                </a:tc>
                <a:extLst>
                  <a:ext uri="{0D108BD9-81ED-4DB2-BD59-A6C34878D82A}">
                    <a16:rowId xmlns:a16="http://schemas.microsoft.com/office/drawing/2014/main" val="3546502954"/>
                  </a:ext>
                </a:extLst>
              </a:tr>
              <a:tr h="172387">
                <a:tc rowSpan="2">
                  <a:txBody>
                    <a:bodyPr/>
                    <a:lstStyle/>
                    <a:p>
                      <a:r>
                        <a:rPr lang="en-NZ" sz="2000" b="1" dirty="0"/>
                        <a:t>RESP-1</a:t>
                      </a:r>
                      <a:r>
                        <a:rPr lang="en-NZ" sz="2000" dirty="0"/>
                        <a:t> A community tsunami emergency response plan is approved</a:t>
                      </a:r>
                    </a:p>
                  </a:txBody>
                  <a:tcPr anchor="ctr">
                    <a:lnR w="12700" cap="flat" cmpd="sng" algn="ctr">
                      <a:solidFill>
                        <a:schemeClr val="tx1"/>
                      </a:solidFill>
                      <a:prstDash val="solid"/>
                      <a:round/>
                      <a:headEnd type="none" w="med" len="med"/>
                      <a:tailEnd type="none" w="med" len="med"/>
                    </a:lnR>
                    <a:solidFill>
                      <a:srgbClr val="FCE9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Have a Tsunami Response Plan at a regional level</a:t>
                      </a:r>
                    </a:p>
                  </a:txBody>
                  <a:tcPr anchor="ctr">
                    <a:lnL w="12700" cap="flat" cmpd="sng" algn="ctr">
                      <a:solidFill>
                        <a:schemeClr val="tx1"/>
                      </a:solidFill>
                      <a:prstDash val="solid"/>
                      <a:round/>
                      <a:headEnd type="none" w="med" len="med"/>
                      <a:tailEnd type="none" w="med" len="med"/>
                    </a:lnL>
                    <a:solidFill>
                      <a:srgbClr val="FCE9DA"/>
                    </a:solidFill>
                  </a:tcPr>
                </a:tc>
                <a:extLst>
                  <a:ext uri="{0D108BD9-81ED-4DB2-BD59-A6C34878D82A}">
                    <a16:rowId xmlns:a16="http://schemas.microsoft.com/office/drawing/2014/main" val="4271103561"/>
                  </a:ext>
                </a:extLst>
              </a:tr>
              <a:tr h="172387">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Tsunami hazard planning to be included in all Community Response Plans and community outreach activities</a:t>
                      </a:r>
                    </a:p>
                  </a:txBody>
                  <a:tcPr anchor="ctr">
                    <a:lnL w="12700" cap="flat" cmpd="sng" algn="ctr">
                      <a:solidFill>
                        <a:schemeClr val="tx1"/>
                      </a:solidFill>
                      <a:prstDash val="solid"/>
                      <a:round/>
                      <a:headEnd type="none" w="med" len="med"/>
                      <a:tailEnd type="none" w="med" len="med"/>
                    </a:lnL>
                    <a:solidFill>
                      <a:srgbClr val="FCE9DA"/>
                    </a:solidFill>
                  </a:tcPr>
                </a:tc>
                <a:extLst>
                  <a:ext uri="{0D108BD9-81ED-4DB2-BD59-A6C34878D82A}">
                    <a16:rowId xmlns:a16="http://schemas.microsoft.com/office/drawing/2014/main" val="57298337"/>
                  </a:ext>
                </a:extLst>
              </a:tr>
              <a:tr h="344774">
                <a:tc>
                  <a:txBody>
                    <a:bodyPr/>
                    <a:lstStyle/>
                    <a:p>
                      <a:r>
                        <a:rPr lang="en-NZ" sz="2000" b="1" dirty="0"/>
                        <a:t>RESP-2</a:t>
                      </a:r>
                      <a:r>
                        <a:rPr lang="en-NZ" sz="2000" dirty="0"/>
                        <a:t> The capacity to manage emergency response operations during a tsunami is in place</a:t>
                      </a:r>
                    </a:p>
                  </a:txBody>
                  <a:tcPr anchor="ctr">
                    <a:lnR w="12700" cap="flat" cmpd="sng" algn="ctr">
                      <a:solidFill>
                        <a:schemeClr val="tx1"/>
                      </a:solidFill>
                      <a:prstDash val="solid"/>
                      <a:round/>
                      <a:headEnd type="none" w="med" len="med"/>
                      <a:tailEnd type="none" w="med" len="med"/>
                    </a:lnR>
                    <a:solidFill>
                      <a:srgbClr val="FCE9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Develop ‘all agency’ roles and responsibilities in response and recovery from a tsunami event that are realistic and proportionate to capability</a:t>
                      </a:r>
                    </a:p>
                  </a:txBody>
                  <a:tcPr anchor="ctr">
                    <a:lnL w="12700" cap="flat" cmpd="sng" algn="ctr">
                      <a:solidFill>
                        <a:schemeClr val="tx1"/>
                      </a:solidFill>
                      <a:prstDash val="solid"/>
                      <a:round/>
                      <a:headEnd type="none" w="med" len="med"/>
                      <a:tailEnd type="none" w="med" len="med"/>
                    </a:lnL>
                    <a:solidFill>
                      <a:srgbClr val="FCE9DA"/>
                    </a:solidFill>
                  </a:tcPr>
                </a:tc>
                <a:extLst>
                  <a:ext uri="{0D108BD9-81ED-4DB2-BD59-A6C34878D82A}">
                    <a16:rowId xmlns:a16="http://schemas.microsoft.com/office/drawing/2014/main" val="698456237"/>
                  </a:ext>
                </a:extLst>
              </a:tr>
              <a:tr h="344774">
                <a:tc>
                  <a:txBody>
                    <a:bodyPr/>
                    <a:lstStyle/>
                    <a:p>
                      <a:r>
                        <a:rPr lang="en-NZ" sz="2000" b="1" dirty="0"/>
                        <a:t>RESP-3 </a:t>
                      </a:r>
                      <a:r>
                        <a:rPr lang="en-NZ" sz="2000" dirty="0"/>
                        <a:t>Redundant and reliable means to timely receive 24-hour official tsunami alerts are in place</a:t>
                      </a:r>
                    </a:p>
                  </a:txBody>
                  <a:tcPr anchor="ctr">
                    <a:lnR w="12700" cap="flat" cmpd="sng" algn="ctr">
                      <a:solidFill>
                        <a:schemeClr val="tx1"/>
                      </a:solidFill>
                      <a:prstDash val="solid"/>
                      <a:round/>
                      <a:headEnd type="none" w="med" len="med"/>
                      <a:tailEnd type="none" w="med" len="med"/>
                    </a:lnR>
                    <a:solidFill>
                      <a:srgbClr val="FCE9DA"/>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Have reliable 24-7 public alerting mechanisms to ensure coverage across all the region</a:t>
                      </a:r>
                    </a:p>
                    <a:p>
                      <a:endParaRPr lang="en-NZ" sz="2000" dirty="0"/>
                    </a:p>
                  </a:txBody>
                  <a:tcPr anchor="ctr">
                    <a:lnL w="12700" cap="flat" cmpd="sng" algn="ctr">
                      <a:solidFill>
                        <a:schemeClr val="tx1"/>
                      </a:solidFill>
                      <a:prstDash val="solid"/>
                      <a:round/>
                      <a:headEnd type="none" w="med" len="med"/>
                      <a:tailEnd type="none" w="med" len="med"/>
                    </a:lnL>
                    <a:solidFill>
                      <a:srgbClr val="FCE9DA"/>
                    </a:solidFill>
                  </a:tcPr>
                </a:tc>
                <a:extLst>
                  <a:ext uri="{0D108BD9-81ED-4DB2-BD59-A6C34878D82A}">
                    <a16:rowId xmlns:a16="http://schemas.microsoft.com/office/drawing/2014/main" val="617443837"/>
                  </a:ext>
                </a:extLst>
              </a:tr>
              <a:tr h="322351">
                <a:tc>
                  <a:txBody>
                    <a:bodyPr/>
                    <a:lstStyle/>
                    <a:p>
                      <a:r>
                        <a:rPr lang="en-NZ" sz="2000" b="1" dirty="0"/>
                        <a:t>RESP-4</a:t>
                      </a:r>
                      <a:r>
                        <a:rPr lang="en-NZ" sz="2000" dirty="0"/>
                        <a:t> Redundant and reliable means to timely disseminate 24-hour official tsunami alerts to the public are in place </a:t>
                      </a:r>
                    </a:p>
                  </a:txBody>
                  <a:tcPr anchor="ctr">
                    <a:lnR w="12700" cap="flat" cmpd="sng" algn="ctr">
                      <a:solidFill>
                        <a:schemeClr val="tx1"/>
                      </a:solidFill>
                      <a:prstDash val="solid"/>
                      <a:round/>
                      <a:headEnd type="none" w="med" len="med"/>
                      <a:tailEnd type="none" w="med" len="med"/>
                    </a:lnR>
                    <a:solidFill>
                      <a:srgbClr val="FCE9DA"/>
                    </a:solidFill>
                  </a:tcPr>
                </a:tc>
                <a:tc vMerge="1">
                  <a:txBody>
                    <a:bodyPr/>
                    <a:lstStyle/>
                    <a:p>
                      <a:endParaRPr lang="en-NZ" sz="1400" dirty="0"/>
                    </a:p>
                  </a:txBody>
                  <a:tcPr/>
                </a:tc>
                <a:extLst>
                  <a:ext uri="{0D108BD9-81ED-4DB2-BD59-A6C34878D82A}">
                    <a16:rowId xmlns:a16="http://schemas.microsoft.com/office/drawing/2014/main" val="681595242"/>
                  </a:ext>
                </a:extLst>
              </a:tr>
              <a:tr h="322351">
                <a:tc>
                  <a:txBody>
                    <a:bodyPr/>
                    <a:lstStyle/>
                    <a:p>
                      <a:endParaRPr lang="en-NZ" sz="2000" dirty="0"/>
                    </a:p>
                  </a:txBody>
                  <a:tcPr anchor="ctr">
                    <a:solidFill>
                      <a:schemeClr val="bg1"/>
                    </a:solidFill>
                  </a:tcPr>
                </a:tc>
                <a:tc>
                  <a:txBody>
                    <a:bodyPr/>
                    <a:lstStyle/>
                    <a:p>
                      <a:r>
                        <a:rPr lang="en-NZ" sz="2000" b="1" dirty="0"/>
                        <a:t>RECOVERY</a:t>
                      </a:r>
                    </a:p>
                  </a:txBody>
                  <a:tcPr anchor="ctr">
                    <a:solidFill>
                      <a:srgbClr val="AA72D4"/>
                    </a:solidFill>
                  </a:tcPr>
                </a:tc>
                <a:extLst>
                  <a:ext uri="{0D108BD9-81ED-4DB2-BD59-A6C34878D82A}">
                    <a16:rowId xmlns:a16="http://schemas.microsoft.com/office/drawing/2014/main" val="1359047292"/>
                  </a:ext>
                </a:extLst>
              </a:tr>
              <a:tr h="367540">
                <a:tc>
                  <a:txBody>
                    <a:bodyPr/>
                    <a:lstStyle/>
                    <a:p>
                      <a:endParaRPr lang="en-NZ" sz="2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Have a CDEM Group Recovery Plan that includes tsunami consequences from impact assessment </a:t>
                      </a:r>
                    </a:p>
                  </a:txBody>
                  <a:tcPr>
                    <a:solidFill>
                      <a:srgbClr val="CCCCFF"/>
                    </a:solidFill>
                  </a:tcPr>
                </a:tc>
                <a:extLst>
                  <a:ext uri="{0D108BD9-81ED-4DB2-BD59-A6C34878D82A}">
                    <a16:rowId xmlns:a16="http://schemas.microsoft.com/office/drawing/2014/main" val="3969139088"/>
                  </a:ext>
                </a:extLst>
              </a:tr>
            </a:tbl>
          </a:graphicData>
        </a:graphic>
      </p:graphicFrame>
    </p:spTree>
    <p:extLst>
      <p:ext uri="{BB962C8B-B14F-4D97-AF65-F5344CB8AC3E}">
        <p14:creationId xmlns:p14="http://schemas.microsoft.com/office/powerpoint/2010/main" val="157457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Tsunami Ready Coalition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554716" y="1337237"/>
            <a:ext cx="11467395" cy="5520763"/>
          </a:xfrm>
          <a:solidFill>
            <a:schemeClr val="bg1"/>
          </a:solidFill>
        </p:spPr>
        <p:txBody>
          <a:bodyPr>
            <a:noAutofit/>
          </a:bodyPr>
          <a:lstStyle/>
          <a:p>
            <a:pPr marL="0" indent="0">
              <a:buNone/>
            </a:pPr>
            <a:r>
              <a:rPr lang="en-US" sz="2200" b="1" dirty="0">
                <a:solidFill>
                  <a:schemeClr val="tx1"/>
                </a:solidFill>
              </a:rPr>
              <a:t>IOC Decision EC-55/3.5.1 (July 2022) Warning and Mitigation Systems of Ocean Hazards.  </a:t>
            </a:r>
            <a:r>
              <a:rPr lang="en-US" sz="2200" dirty="0">
                <a:solidFill>
                  <a:schemeClr val="tx1"/>
                </a:solidFill>
              </a:rPr>
              <a:t>Part IV: Working Group on Tsunamis and Other Hazards related to Sea         Level Warning and Mitigation Systems (TOWS-WG) </a:t>
            </a:r>
          </a:p>
          <a:p>
            <a:pPr marL="0" indent="0">
              <a:buNone/>
            </a:pPr>
            <a:r>
              <a:rPr lang="en-US" sz="2200" b="1" dirty="0">
                <a:solidFill>
                  <a:srgbClr val="C00000"/>
                </a:solidFill>
              </a:rPr>
              <a:t>Approves the establishment of the UNESCO/IOC Tsunami Ready Recognition </a:t>
            </a:r>
            <a:r>
              <a:rPr lang="en-US" sz="2200" b="1" dirty="0" err="1">
                <a:solidFill>
                  <a:srgbClr val="C00000"/>
                </a:solidFill>
              </a:rPr>
              <a:t>Programme</a:t>
            </a:r>
            <a:r>
              <a:rPr lang="en-US" sz="2200" b="1" dirty="0">
                <a:solidFill>
                  <a:srgbClr val="C00000"/>
                </a:solidFill>
              </a:rPr>
              <a:t> </a:t>
            </a:r>
            <a:r>
              <a:rPr lang="en-US" sz="2200" dirty="0"/>
              <a:t>as described in the working document “Tsunami Ready </a:t>
            </a:r>
            <a:r>
              <a:rPr lang="en-US" sz="2200" dirty="0" err="1"/>
              <a:t>Programme</a:t>
            </a:r>
            <a:r>
              <a:rPr lang="en-US" sz="2200" dirty="0"/>
              <a:t> –          Proposal for endorsement by IOC” dated 21 February 2022; </a:t>
            </a:r>
          </a:p>
          <a:p>
            <a:pPr marL="0" indent="0">
              <a:buNone/>
            </a:pPr>
            <a:r>
              <a:rPr lang="en-US" sz="2200" b="1" dirty="0">
                <a:solidFill>
                  <a:srgbClr val="C00000"/>
                </a:solidFill>
              </a:rPr>
              <a:t>Approves also </a:t>
            </a:r>
          </a:p>
          <a:p>
            <a:pPr marL="344488" indent="0">
              <a:spcBef>
                <a:spcPts val="384"/>
              </a:spcBef>
              <a:buNone/>
            </a:pPr>
            <a:r>
              <a:rPr lang="en-US" sz="2200" b="1" dirty="0">
                <a:solidFill>
                  <a:srgbClr val="C00000"/>
                </a:solidFill>
              </a:rPr>
              <a:t>(ii)  the Terms of Reference for the Tsunami Ready Coalition, as included under Annex 2 to this decision</a:t>
            </a:r>
            <a:r>
              <a:rPr lang="en-US" sz="2200" dirty="0">
                <a:solidFill>
                  <a:srgbClr val="C00000"/>
                </a:solidFill>
              </a:rPr>
              <a:t>; </a:t>
            </a:r>
          </a:p>
          <a:p>
            <a:pPr marL="0" indent="0">
              <a:buNone/>
            </a:pPr>
            <a:r>
              <a:rPr lang="en-US" sz="2200" b="1" dirty="0"/>
              <a:t>Annex 1. Revised Terms of Reference of the Working Group on Tsunamis and            Other Hazards Related to Sea-Level Warning and Mitigation Systems (TOWS-WG) </a:t>
            </a:r>
            <a:endParaRPr lang="en-US" sz="2200" dirty="0"/>
          </a:p>
          <a:p>
            <a:pPr marL="357813" lvl="1" indent="0">
              <a:spcBef>
                <a:spcPts val="384"/>
              </a:spcBef>
              <a:buNone/>
            </a:pPr>
            <a:r>
              <a:rPr lang="en-US" sz="2200" b="1" dirty="0">
                <a:solidFill>
                  <a:srgbClr val="C00000"/>
                </a:solidFill>
              </a:rPr>
              <a:t>The membership of the TOWS-WG will be constituted by</a:t>
            </a:r>
            <a:r>
              <a:rPr lang="en-US" sz="2200" b="1" dirty="0"/>
              <a:t>: </a:t>
            </a:r>
          </a:p>
          <a:p>
            <a:pPr marL="357813" lvl="1" indent="0">
              <a:spcBef>
                <a:spcPts val="384"/>
              </a:spcBef>
              <a:buNone/>
            </a:pPr>
            <a:r>
              <a:rPr lang="en-US" sz="2200" dirty="0"/>
              <a:t>a)  The Chairpersons of the four ICG-TWSs, the Scientific Committee of the UN     Ocean Decade Tsunami </a:t>
            </a:r>
            <a:r>
              <a:rPr lang="en-US" sz="2200" dirty="0" err="1"/>
              <a:t>programme</a:t>
            </a:r>
            <a:r>
              <a:rPr lang="en-US" sz="2200" dirty="0"/>
              <a:t>, </a:t>
            </a:r>
            <a:r>
              <a:rPr lang="en-US" sz="2200" b="1" dirty="0">
                <a:solidFill>
                  <a:srgbClr val="C00000"/>
                </a:solidFill>
              </a:rPr>
              <a:t>the special Tsunami Ready Coalition</a:t>
            </a:r>
            <a:r>
              <a:rPr lang="en-US" sz="2200" dirty="0"/>
              <a:t>, and representatives of the GOOS Steering Committee and IODE, </a:t>
            </a:r>
          </a:p>
          <a:p>
            <a:pPr marL="357813" lvl="1" indent="0">
              <a:spcBef>
                <a:spcPts val="384"/>
              </a:spcBef>
              <a:buNone/>
            </a:pPr>
            <a:r>
              <a:rPr lang="en-US" sz="2200" dirty="0"/>
              <a:t>b)  …</a:t>
            </a:r>
          </a:p>
          <a:p>
            <a:pPr marL="0" indent="0">
              <a:buNone/>
            </a:pPr>
            <a:endParaRPr lang="en-US" sz="2200" dirty="0"/>
          </a:p>
        </p:txBody>
      </p:sp>
    </p:spTree>
    <p:extLst>
      <p:ext uri="{BB962C8B-B14F-4D97-AF65-F5344CB8AC3E}">
        <p14:creationId xmlns:p14="http://schemas.microsoft.com/office/powerpoint/2010/main" val="6275644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4B72B9-DB9F-D84C-8F49-C333A6E78A67}"/>
              </a:ext>
            </a:extLst>
          </p:cNvPr>
          <p:cNvSpPr/>
          <p:nvPr/>
        </p:nvSpPr>
        <p:spPr>
          <a:xfrm>
            <a:off x="6239190" y="2551836"/>
            <a:ext cx="533018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Ready Coalition</a:t>
            </a:r>
          </a:p>
        </p:txBody>
      </p:sp>
      <p:sp>
        <p:nvSpPr>
          <p:cNvPr id="4" name="Rectangle 3">
            <a:extLst>
              <a:ext uri="{FF2B5EF4-FFF2-40B4-BE49-F238E27FC236}">
                <a16:creationId xmlns:a16="http://schemas.microsoft.com/office/drawing/2014/main" id="{41D15AD4-D641-B34A-A606-8A48EC5F56C4}"/>
              </a:ext>
            </a:extLst>
          </p:cNvPr>
          <p:cNvSpPr/>
          <p:nvPr/>
        </p:nvSpPr>
        <p:spPr>
          <a:xfrm>
            <a:off x="4500010" y="5379845"/>
            <a:ext cx="3347391" cy="877163"/>
          </a:xfrm>
          <a:prstGeom prst="rect">
            <a:avLst/>
          </a:prstGeom>
        </p:spPr>
        <p:txBody>
          <a:bodyPr wrap="none">
            <a:spAutoFit/>
          </a:bodyPr>
          <a:lstStyle/>
          <a:p>
            <a:pPr algn="ctr"/>
            <a:r>
              <a:rPr lang="en-US" sz="2000" b="1" dirty="0">
                <a:solidFill>
                  <a:srgbClr val="002060"/>
                </a:solidFill>
                <a:latin typeface="Arial" panose="020B0604020202020204" pitchFamily="34" charset="0"/>
                <a:cs typeface="Arial" panose="020B0604020202020204" pitchFamily="34" charset="0"/>
              </a:rPr>
              <a:t>PTWS-SC, 6-9 March 2023</a:t>
            </a:r>
          </a:p>
          <a:p>
            <a:pPr algn="ctr"/>
            <a:endParaRPr lang="en-US" sz="1100" b="1" dirty="0">
              <a:solidFill>
                <a:srgbClr val="002060"/>
              </a:solidFill>
              <a:latin typeface="Arial" panose="020B0604020202020204" pitchFamily="34" charset="0"/>
              <a:cs typeface="Arial" panose="020B0604020202020204" pitchFamily="34" charset="0"/>
            </a:endParaRPr>
          </a:p>
          <a:p>
            <a:pPr algn="ctr"/>
            <a:r>
              <a:rPr lang="en-US" sz="2000" b="1" dirty="0">
                <a:solidFill>
                  <a:srgbClr val="002060"/>
                </a:solidFill>
                <a:latin typeface="Arial" panose="020B0604020202020204" pitchFamily="34" charset="0"/>
                <a:cs typeface="Arial" panose="020B0604020202020204" pitchFamily="34" charset="0"/>
              </a:rPr>
              <a:t>Dr. Laura Kong, ITIC</a:t>
            </a:r>
          </a:p>
        </p:txBody>
      </p:sp>
    </p:spTree>
    <p:extLst>
      <p:ext uri="{BB962C8B-B14F-4D97-AF65-F5344CB8AC3E}">
        <p14:creationId xmlns:p14="http://schemas.microsoft.com/office/powerpoint/2010/main" val="55233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Annex 2.  Terms of Reference</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73246" y="1226401"/>
            <a:ext cx="11707918" cy="5631599"/>
          </a:xfrm>
          <a:solidFill>
            <a:schemeClr val="bg1"/>
          </a:solidFill>
        </p:spPr>
        <p:txBody>
          <a:bodyPr>
            <a:noAutofit/>
          </a:bodyPr>
          <a:lstStyle/>
          <a:p>
            <a:pPr marL="0" indent="0">
              <a:spcBef>
                <a:spcPts val="0"/>
              </a:spcBef>
              <a:buNone/>
            </a:pPr>
            <a:r>
              <a:rPr lang="en-US" sz="2600" b="1" dirty="0"/>
              <a:t>Goal:  </a:t>
            </a:r>
            <a:r>
              <a:rPr lang="en-US" sz="2400" dirty="0"/>
              <a:t>Contribute to increasing the number of Tsunami Ready recognized  </a:t>
            </a:r>
          </a:p>
          <a:p>
            <a:pPr marL="0" indent="0">
              <a:spcBef>
                <a:spcPts val="0"/>
              </a:spcBef>
              <a:buNone/>
            </a:pPr>
            <a:r>
              <a:rPr lang="en-US" sz="2400" dirty="0"/>
              <a:t>            communities as part of the UN Ocean Decade. </a:t>
            </a:r>
          </a:p>
          <a:p>
            <a:pPr marL="0" indent="0">
              <a:spcBef>
                <a:spcPts val="1800"/>
              </a:spcBef>
              <a:buNone/>
            </a:pPr>
            <a:r>
              <a:rPr lang="en-US" sz="2600" b="1" dirty="0"/>
              <a:t>Objectives:</a:t>
            </a:r>
          </a:p>
          <a:p>
            <a:pPr marL="0" indent="0">
              <a:spcBef>
                <a:spcPts val="0"/>
              </a:spcBef>
              <a:buNone/>
            </a:pPr>
            <a:r>
              <a:rPr lang="en-US" sz="2400" dirty="0"/>
              <a:t>The goal should be achieved through the following objectives: </a:t>
            </a:r>
          </a:p>
          <a:p>
            <a:pPr marL="457200" indent="-457200">
              <a:spcBef>
                <a:spcPts val="600"/>
              </a:spcBef>
              <a:buFont typeface="+mj-lt"/>
              <a:buAutoNum type="arabicPeriod"/>
            </a:pPr>
            <a:r>
              <a:rPr lang="en-US" sz="2400" b="1" dirty="0">
                <a:solidFill>
                  <a:srgbClr val="C00000"/>
                </a:solidFill>
              </a:rPr>
              <a:t>Raise the profile </a:t>
            </a:r>
            <a:r>
              <a:rPr lang="en-US" sz="2300" dirty="0">
                <a:solidFill>
                  <a:srgbClr val="C00000"/>
                </a:solidFill>
              </a:rPr>
              <a:t>of Tsunami Ready in collaboration with critical stakeholders  across the UN system, interested regional organizations, national disaster management agencies and the public, </a:t>
            </a:r>
          </a:p>
          <a:p>
            <a:pPr marL="457200" indent="-457200">
              <a:spcBef>
                <a:spcPts val="600"/>
              </a:spcBef>
              <a:buFont typeface="+mj-lt"/>
              <a:buAutoNum type="arabicPeriod"/>
            </a:pPr>
            <a:r>
              <a:rPr lang="en-US" sz="2400" b="1" dirty="0">
                <a:solidFill>
                  <a:schemeClr val="tx1"/>
                </a:solidFill>
              </a:rPr>
              <a:t>Increase funding </a:t>
            </a:r>
            <a:r>
              <a:rPr lang="en-US" sz="2300" dirty="0">
                <a:solidFill>
                  <a:schemeClr val="tx1"/>
                </a:solidFill>
              </a:rPr>
              <a:t>resources for the implementation of Tsunami Ready</a:t>
            </a:r>
            <a:r>
              <a:rPr lang="en-US" sz="2400" dirty="0">
                <a:solidFill>
                  <a:schemeClr val="tx1"/>
                </a:solidFill>
              </a:rPr>
              <a:t>, </a:t>
            </a:r>
          </a:p>
          <a:p>
            <a:pPr marL="457200" indent="-457200">
              <a:spcBef>
                <a:spcPts val="600"/>
              </a:spcBef>
              <a:buFont typeface="+mj-lt"/>
              <a:buAutoNum type="arabicPeriod"/>
            </a:pPr>
            <a:r>
              <a:rPr lang="en-US" sz="2400" b="1" dirty="0">
                <a:solidFill>
                  <a:srgbClr val="0432FF"/>
                </a:solidFill>
              </a:rPr>
              <a:t>Advise </a:t>
            </a:r>
            <a:r>
              <a:rPr lang="en-US" sz="2300" dirty="0">
                <a:solidFill>
                  <a:srgbClr val="0432FF"/>
                </a:solidFill>
              </a:rPr>
              <a:t>the TOWS-WG, TTDMP, and TTTWO on the implementation of Tsunami Ready, including on measures related to</a:t>
            </a:r>
            <a:r>
              <a:rPr lang="en-US" sz="2400" dirty="0">
                <a:solidFill>
                  <a:srgbClr val="0432FF"/>
                </a:solidFill>
              </a:rPr>
              <a:t>: </a:t>
            </a:r>
          </a:p>
          <a:p>
            <a:pPr marL="982663" lvl="1" indent="-514350">
              <a:spcBef>
                <a:spcPts val="600"/>
              </a:spcBef>
              <a:buFont typeface="+mj-lt"/>
              <a:buAutoNum type="romanLcPeriod"/>
            </a:pPr>
            <a:r>
              <a:rPr lang="en-US" sz="2400" b="1" dirty="0">
                <a:solidFill>
                  <a:srgbClr val="0432FF"/>
                </a:solidFill>
              </a:rPr>
              <a:t>flexibility </a:t>
            </a:r>
            <a:r>
              <a:rPr lang="en-US" sz="2300" dirty="0">
                <a:solidFill>
                  <a:srgbClr val="0432FF"/>
                </a:solidFill>
              </a:rPr>
              <a:t>with regards to accomplishing the indicators to allow for circumstances where formal bureaucratic frameworks/requirements may pose barriers, </a:t>
            </a:r>
          </a:p>
          <a:p>
            <a:pPr marL="982663" lvl="1" indent="-514350">
              <a:spcBef>
                <a:spcPts val="600"/>
              </a:spcBef>
              <a:buFont typeface="+mj-lt"/>
              <a:buAutoNum type="romanLcPeriod"/>
            </a:pPr>
            <a:r>
              <a:rPr lang="en-US" sz="2300" dirty="0">
                <a:solidFill>
                  <a:srgbClr val="0432FF"/>
                </a:solidFill>
              </a:rPr>
              <a:t>consideration of </a:t>
            </a:r>
            <a:r>
              <a:rPr lang="en-US" sz="2400" b="1" dirty="0">
                <a:solidFill>
                  <a:srgbClr val="0432FF"/>
                </a:solidFill>
              </a:rPr>
              <a:t>unique regional and/or local </a:t>
            </a:r>
            <a:r>
              <a:rPr lang="en-US" sz="2300" dirty="0">
                <a:solidFill>
                  <a:srgbClr val="0432FF"/>
                </a:solidFill>
              </a:rPr>
              <a:t>circumstances, </a:t>
            </a:r>
          </a:p>
          <a:p>
            <a:pPr marL="982663" lvl="1" indent="-514350">
              <a:spcBef>
                <a:spcPts val="600"/>
              </a:spcBef>
              <a:buFont typeface="+mj-lt"/>
              <a:buAutoNum type="romanLcPeriod"/>
            </a:pPr>
            <a:r>
              <a:rPr lang="en-US" sz="2400" b="1" dirty="0">
                <a:solidFill>
                  <a:srgbClr val="0432FF"/>
                </a:solidFill>
              </a:rPr>
              <a:t>recognition of similar standards </a:t>
            </a:r>
            <a:r>
              <a:rPr lang="en-US" sz="2300" dirty="0">
                <a:solidFill>
                  <a:srgbClr val="0432FF"/>
                </a:solidFill>
              </a:rPr>
              <a:t>already in place in some countries </a:t>
            </a:r>
          </a:p>
          <a:p>
            <a:pPr marL="0" indent="0">
              <a:spcBef>
                <a:spcPts val="0"/>
              </a:spcBef>
              <a:buNone/>
            </a:pPr>
            <a:endParaRPr lang="en-US" sz="1800" dirty="0"/>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7310" y="1378396"/>
            <a:ext cx="1013763" cy="1420224"/>
          </a:xfrm>
          <a:prstGeom prst="rect">
            <a:avLst/>
          </a:prstGeom>
        </p:spPr>
      </p:pic>
    </p:spTree>
    <p:extLst>
      <p:ext uri="{BB962C8B-B14F-4D97-AF65-F5344CB8AC3E}">
        <p14:creationId xmlns:p14="http://schemas.microsoft.com/office/powerpoint/2010/main" val="12549421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Annex 2.  Terms of Reference</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84082" y="1337238"/>
            <a:ext cx="11209154" cy="5063562"/>
          </a:xfrm>
          <a:solidFill>
            <a:schemeClr val="bg1"/>
          </a:solidFill>
        </p:spPr>
        <p:txBody>
          <a:bodyPr>
            <a:noAutofit/>
          </a:bodyPr>
          <a:lstStyle/>
          <a:p>
            <a:pPr marL="0" indent="0">
              <a:spcBef>
                <a:spcPts val="0"/>
              </a:spcBef>
              <a:buNone/>
            </a:pPr>
            <a:r>
              <a:rPr lang="en-US" sz="2400" dirty="0"/>
              <a:t>The Coalition will </a:t>
            </a:r>
            <a:r>
              <a:rPr lang="en-US" sz="2400" b="1" dirty="0"/>
              <a:t>not have a programmatic role </a:t>
            </a:r>
            <a:r>
              <a:rPr lang="en-US" sz="2400" dirty="0"/>
              <a:t>with regards to the Tsunami Ready initiative; the technical aspects (i.e. IOC Manual &amp; Guides, 74: Standard Guidelines for the Tsunami Ready Recognition </a:t>
            </a:r>
            <a:r>
              <a:rPr lang="en-US" sz="2400" dirty="0" err="1"/>
              <a:t>Programme</a:t>
            </a:r>
            <a:r>
              <a:rPr lang="en-US" sz="2400" dirty="0"/>
              <a:t>) will </a:t>
            </a:r>
            <a:r>
              <a:rPr lang="en-US" sz="2400" b="1" dirty="0"/>
              <a:t>remain the mandate and responsibility of the TT-DMP and the respective ICGs</a:t>
            </a:r>
            <a:r>
              <a:rPr lang="en-US" sz="2400" dirty="0"/>
              <a:t>. </a:t>
            </a:r>
          </a:p>
          <a:p>
            <a:pPr marL="0" indent="0">
              <a:spcBef>
                <a:spcPts val="0"/>
              </a:spcBef>
              <a:buNone/>
            </a:pPr>
            <a:endParaRPr lang="en-US" sz="2600" b="1" dirty="0"/>
          </a:p>
          <a:p>
            <a:pPr marL="0" indent="0">
              <a:spcBef>
                <a:spcPts val="0"/>
              </a:spcBef>
              <a:buNone/>
            </a:pPr>
            <a:r>
              <a:rPr lang="en-US" sz="2800" b="1" dirty="0"/>
              <a:t>Organizational structure </a:t>
            </a:r>
          </a:p>
          <a:p>
            <a:r>
              <a:rPr lang="en-US" sz="2600" dirty="0"/>
              <a:t>Given the potential size of the Coalition, the Chair of the Coalition will </a:t>
            </a:r>
            <a:r>
              <a:rPr lang="en-US" sz="2600" dirty="0">
                <a:solidFill>
                  <a:srgbClr val="C00000"/>
                </a:solidFill>
              </a:rPr>
              <a:t>propose a governing structure </a:t>
            </a:r>
            <a:r>
              <a:rPr lang="en-US" sz="2600" dirty="0"/>
              <a:t>to the TOWS-WG at its  </a:t>
            </a:r>
            <a:r>
              <a:rPr lang="en-US" sz="2600" dirty="0">
                <a:solidFill>
                  <a:srgbClr val="C00000"/>
                </a:solidFill>
              </a:rPr>
              <a:t>sixteenth meeting</a:t>
            </a:r>
            <a:r>
              <a:rPr lang="en-US" sz="2600" dirty="0"/>
              <a:t>. </a:t>
            </a:r>
          </a:p>
          <a:p>
            <a:r>
              <a:rPr lang="en-US" sz="2600" dirty="0"/>
              <a:t>The Chair of the Coalition will be appointed by the Chair of IOC in consultation with the Chair of the TOWS-WG. </a:t>
            </a:r>
          </a:p>
          <a:p>
            <a:pPr marL="0" indent="0">
              <a:spcBef>
                <a:spcPts val="1800"/>
              </a:spcBef>
              <a:buNone/>
            </a:pPr>
            <a:r>
              <a:rPr lang="en-US" sz="2800" b="1" dirty="0"/>
              <a:t>Reporting:</a:t>
            </a:r>
            <a:endParaRPr lang="en-US" sz="2600" b="1" dirty="0"/>
          </a:p>
          <a:p>
            <a:pPr marL="0" indent="0">
              <a:spcBef>
                <a:spcPts val="600"/>
              </a:spcBef>
              <a:buNone/>
            </a:pPr>
            <a:r>
              <a:rPr lang="en-US" sz="2600" dirty="0"/>
              <a:t>The Coalition will </a:t>
            </a:r>
            <a:r>
              <a:rPr lang="en-US" sz="2600" dirty="0">
                <a:solidFill>
                  <a:srgbClr val="C00000"/>
                </a:solidFill>
              </a:rPr>
              <a:t>report activities and progress to the TOWS-WG</a:t>
            </a:r>
            <a:r>
              <a:rPr lang="en-US" sz="2600" dirty="0"/>
              <a:t> </a:t>
            </a:r>
          </a:p>
          <a:p>
            <a:pPr marL="0" indent="0">
              <a:spcBef>
                <a:spcPts val="0"/>
              </a:spcBef>
              <a:buNone/>
            </a:pPr>
            <a:endParaRPr lang="en-US" sz="2600" dirty="0"/>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98726" y="4897677"/>
            <a:ext cx="928254" cy="1300431"/>
          </a:xfrm>
          <a:prstGeom prst="rect">
            <a:avLst/>
          </a:prstGeom>
        </p:spPr>
      </p:pic>
    </p:spTree>
    <p:extLst>
      <p:ext uri="{BB962C8B-B14F-4D97-AF65-F5344CB8AC3E}">
        <p14:creationId xmlns:p14="http://schemas.microsoft.com/office/powerpoint/2010/main" val="620541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479252" y="150129"/>
            <a:ext cx="10515600" cy="1005281"/>
          </a:xfrm>
        </p:spPr>
        <p:txBody>
          <a:bodyPr>
            <a:normAutofit fontScale="90000"/>
          </a:bodyPr>
          <a:lstStyle/>
          <a:p>
            <a:r>
              <a:rPr lang="en-US" dirty="0"/>
              <a:t>Annex 2.  Terms of Reference – Membership</a:t>
            </a:r>
          </a:p>
        </p:txBody>
      </p:sp>
      <p:sp>
        <p:nvSpPr>
          <p:cNvPr id="9" name="Rectangle 8">
            <a:extLst>
              <a:ext uri="{FF2B5EF4-FFF2-40B4-BE49-F238E27FC236}">
                <a16:creationId xmlns:a16="http://schemas.microsoft.com/office/drawing/2014/main" id="{EF8E4994-5360-F44C-807A-13CA14D2F066}"/>
              </a:ext>
            </a:extLst>
          </p:cNvPr>
          <p:cNvSpPr/>
          <p:nvPr/>
        </p:nvSpPr>
        <p:spPr>
          <a:xfrm>
            <a:off x="521930" y="1861985"/>
            <a:ext cx="5486400" cy="2169825"/>
          </a:xfrm>
          <a:prstGeom prst="rect">
            <a:avLst/>
          </a:prstGeom>
          <a:solidFill>
            <a:srgbClr val="FFEECA"/>
          </a:solidFill>
        </p:spPr>
        <p:txBody>
          <a:bodyPr wrap="square">
            <a:spAutoFit/>
          </a:bodyPr>
          <a:lstStyle/>
          <a:p>
            <a:r>
              <a:rPr lang="en-US" sz="1500" b="1" dirty="0">
                <a:latin typeface="Arial" panose="020B0604020202020204" pitchFamily="34" charset="0"/>
                <a:cs typeface="Arial" panose="020B0604020202020204" pitchFamily="34" charset="0"/>
              </a:rPr>
              <a:t>International: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IFRC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International Association of Emergency Managers (IEAM)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International Council for the Exploration of the Sea (ICES)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Relevant ICG Working Groups and Task Teams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Save the Children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Tsunami Information </a:t>
            </a:r>
            <a:r>
              <a:rPr lang="en-US" sz="1500" dirty="0" err="1">
                <a:latin typeface="Arial" panose="020B0604020202020204" pitchFamily="34" charset="0"/>
                <a:cs typeface="Arial" panose="020B0604020202020204" pitchFamily="34" charset="0"/>
              </a:rPr>
              <a:t>Centres</a:t>
            </a:r>
            <a:r>
              <a:rPr lang="en-US" sz="1500" dirty="0">
                <a:latin typeface="Arial" panose="020B0604020202020204" pitchFamily="34" charset="0"/>
                <a:cs typeface="Arial" panose="020B0604020202020204" pitchFamily="34" charset="0"/>
              </a:rPr>
              <a:t>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UNDP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UNDRR </a:t>
            </a:r>
          </a:p>
        </p:txBody>
      </p:sp>
      <p:sp>
        <p:nvSpPr>
          <p:cNvPr id="10" name="Rectangle 9">
            <a:extLst>
              <a:ext uri="{FF2B5EF4-FFF2-40B4-BE49-F238E27FC236}">
                <a16:creationId xmlns:a16="http://schemas.microsoft.com/office/drawing/2014/main" id="{B8B02AAA-2FD8-0F47-B576-1AA3EA59C62A}"/>
              </a:ext>
            </a:extLst>
          </p:cNvPr>
          <p:cNvSpPr/>
          <p:nvPr/>
        </p:nvSpPr>
        <p:spPr>
          <a:xfrm>
            <a:off x="540328" y="3964900"/>
            <a:ext cx="11485417" cy="2739211"/>
          </a:xfrm>
          <a:prstGeom prst="rect">
            <a:avLst/>
          </a:prstGeom>
          <a:solidFill>
            <a:srgbClr val="E5FFDA"/>
          </a:solidFill>
        </p:spPr>
        <p:txBody>
          <a:bodyPr wrap="square">
            <a:spAutoFit/>
          </a:bodyPr>
          <a:lstStyle/>
          <a:p>
            <a:r>
              <a:rPr lang="en-US" sz="1400" b="1" dirty="0">
                <a:latin typeface="Arial" panose="020B0604020202020204" pitchFamily="34" charset="0"/>
                <a:cs typeface="Arial" panose="020B0604020202020204" pitchFamily="34" charset="0"/>
              </a:rPr>
              <a:t>Regional: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Arab League Educational, Cultural and Scientific Organization (ALESCO) • ASEAN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Caribbean Disaster Emergency Management Agency (CDEMA)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CARIDIMA Youth Platform for DRM in the Caribbean. </a:t>
            </a:r>
            <a:endParaRPr lang="en-US" sz="1600" dirty="0">
              <a:latin typeface="Arial" panose="020B0604020202020204" pitchFamily="34" charset="0"/>
              <a:cs typeface="Arial" panose="020B0604020202020204" pitchFamily="34" charset="0"/>
            </a:endParaRPr>
          </a:p>
          <a:p>
            <a:pPr marL="179388" indent="-179388">
              <a:spcBef>
                <a:spcPts val="0"/>
              </a:spcBef>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Coordination Center for Disaster Prevention in Central America and the Dominican Republic (CEPREDENAC)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Directorate-General for the European Civil Protection and Humanitarian </a:t>
            </a:r>
            <a:r>
              <a:rPr lang="en-US" sz="1400" dirty="0" err="1">
                <a:latin typeface="Arial" panose="020B0604020202020204" pitchFamily="34" charset="0"/>
                <a:cs typeface="Arial" panose="020B0604020202020204" pitchFamily="34" charset="0"/>
              </a:rPr>
              <a:t>Ais</a:t>
            </a:r>
            <a:r>
              <a:rPr lang="en-US" sz="1400" dirty="0">
                <a:latin typeface="Arial" panose="020B0604020202020204" pitchFamily="34" charset="0"/>
                <a:cs typeface="Arial" panose="020B0604020202020204" pitchFamily="34" charset="0"/>
              </a:rPr>
              <a:t> Operations of the EC (DG-ECHO-EC)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Islamic World Educational, Scientific and Cultural Organization (ICESCO) (Headquarters in Rabat, Morocco).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Joint Research Centre of the European Commission (JRC-EC) </a:t>
            </a:r>
          </a:p>
          <a:p>
            <a:pPr marL="179388" indent="-179388">
              <a:spcBef>
                <a:spcPts val="0"/>
              </a:spcBef>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Pacific Community (SPC)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U-INSPIRE Alliance (Asia and the Pacific Alliance of Youth and Young Professionals in Science, Engineering, Technology, and Innovation for Disaster Risk Reduction and Resilience) </a:t>
            </a:r>
          </a:p>
          <a:p>
            <a:pPr marL="179388" indent="-179388">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UNESCAP </a:t>
            </a:r>
          </a:p>
        </p:txBody>
      </p:sp>
      <p:sp>
        <p:nvSpPr>
          <p:cNvPr id="22" name="Content Placeholder 7">
            <a:extLst>
              <a:ext uri="{FF2B5EF4-FFF2-40B4-BE49-F238E27FC236}">
                <a16:creationId xmlns:a16="http://schemas.microsoft.com/office/drawing/2014/main" id="{74CD2B2A-8F0D-2B47-8153-E65C02FF3898}"/>
              </a:ext>
            </a:extLst>
          </p:cNvPr>
          <p:cNvSpPr txBox="1">
            <a:spLocks/>
          </p:cNvSpPr>
          <p:nvPr/>
        </p:nvSpPr>
        <p:spPr>
          <a:xfrm>
            <a:off x="478177" y="1182567"/>
            <a:ext cx="11573915" cy="671672"/>
          </a:xfrm>
          <a:prstGeom prst="rect">
            <a:avLst/>
          </a:prstGeom>
          <a:solidFill>
            <a:schemeClr val="bg1"/>
          </a:solidFill>
        </p:spPr>
        <p:txBody>
          <a:bodyPr vert="horz" lIns="91440" tIns="45720" rIns="91440" bIns="45720" rtlCol="0">
            <a:noAutofit/>
          </a:bodyPr>
          <a:lst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a:lstStyle>
          <a:p>
            <a:pPr marL="0" indent="0">
              <a:buFont typeface="Arial"/>
              <a:buNone/>
            </a:pPr>
            <a:r>
              <a:rPr lang="en-US" sz="2200" kern="0" dirty="0"/>
              <a:t>Membership could include, as appropriate, representatives from international, regional and national organizations, such as: </a:t>
            </a:r>
          </a:p>
          <a:p>
            <a:pPr marL="0" indent="0">
              <a:spcBef>
                <a:spcPts val="0"/>
              </a:spcBef>
              <a:buFont typeface="Arial"/>
              <a:buNone/>
            </a:pPr>
            <a:endParaRPr lang="en-US" sz="2300" kern="0" dirty="0"/>
          </a:p>
        </p:txBody>
      </p:sp>
      <p:sp>
        <p:nvSpPr>
          <p:cNvPr id="23" name="Rectangle 22">
            <a:extLst>
              <a:ext uri="{FF2B5EF4-FFF2-40B4-BE49-F238E27FC236}">
                <a16:creationId xmlns:a16="http://schemas.microsoft.com/office/drawing/2014/main" id="{8BE5B3F3-DE14-F744-AC3D-832BFA396CE7}"/>
              </a:ext>
            </a:extLst>
          </p:cNvPr>
          <p:cNvSpPr/>
          <p:nvPr/>
        </p:nvSpPr>
        <p:spPr>
          <a:xfrm>
            <a:off x="5985162" y="1703534"/>
            <a:ext cx="6054438" cy="2400657"/>
          </a:xfrm>
          <a:prstGeom prst="rect">
            <a:avLst/>
          </a:prstGeom>
          <a:solidFill>
            <a:schemeClr val="accent1">
              <a:lumMod val="20000"/>
              <a:lumOff val="80000"/>
            </a:schemeClr>
          </a:solidFill>
        </p:spPr>
        <p:txBody>
          <a:bodyPr wrap="square">
            <a:spAutoFit/>
          </a:bodyPr>
          <a:lstStyle/>
          <a:p>
            <a:r>
              <a:rPr lang="en-US" sz="1500" b="1" dirty="0">
                <a:latin typeface="Arial" panose="020B0604020202020204" pitchFamily="34" charset="0"/>
                <a:cs typeface="Arial" panose="020B0604020202020204" pitchFamily="34" charset="0"/>
              </a:rPr>
              <a:t>National: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AID National Agencies/Organizations </a:t>
            </a:r>
          </a:p>
          <a:p>
            <a:pPr marL="179388" indent="-179388">
              <a:spcBef>
                <a:spcPts val="0"/>
              </a:spcBef>
              <a:buFont typeface="Arial" panose="020B0604020202020204" pitchFamily="34" charset="0"/>
              <a:buChar char="•"/>
            </a:pPr>
            <a:r>
              <a:rPr lang="en-US" sz="1500" b="1" dirty="0">
                <a:solidFill>
                  <a:srgbClr val="C00000"/>
                </a:solidFill>
                <a:latin typeface="Arial" panose="020B0604020202020204" pitchFamily="34" charset="0"/>
                <a:cs typeface="Arial" panose="020B0604020202020204" pitchFamily="34" charset="0"/>
              </a:rPr>
              <a:t>Emergency Management Agencies/EDMAs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French Inter- Ministerial for the Antilles Estate Major Zone (EMIZA) </a:t>
            </a:r>
          </a:p>
          <a:p>
            <a:pPr marL="179388" indent="-179388">
              <a:spcBef>
                <a:spcPts val="0"/>
              </a:spcBef>
              <a:buFont typeface="Arial" panose="020B0604020202020204" pitchFamily="34" charset="0"/>
              <a:buChar char="•"/>
            </a:pPr>
            <a:r>
              <a:rPr lang="en-US" sz="1500" b="1" dirty="0">
                <a:solidFill>
                  <a:srgbClr val="C00000"/>
                </a:solidFill>
                <a:latin typeface="Arial" panose="020B0604020202020204" pitchFamily="34" charset="0"/>
                <a:cs typeface="Arial" panose="020B0604020202020204" pitchFamily="34" charset="0"/>
              </a:rPr>
              <a:t>IOC &amp; Tsunami National Contacts (TNCs) &amp; Tsunami Ready Focal Points (TRFPs)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National Commissions for UNESCO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National Youth </a:t>
            </a:r>
            <a:r>
              <a:rPr lang="en-US" sz="1500" dirty="0" err="1">
                <a:latin typeface="Arial" panose="020B0604020202020204" pitchFamily="34" charset="0"/>
                <a:cs typeface="Arial" panose="020B0604020202020204" pitchFamily="34" charset="0"/>
              </a:rPr>
              <a:t>organisations</a:t>
            </a:r>
            <a:r>
              <a:rPr lang="en-US" sz="1500" dirty="0">
                <a:latin typeface="Arial" panose="020B0604020202020204" pitchFamily="34" charset="0"/>
                <a:cs typeface="Arial" panose="020B0604020202020204" pitchFamily="34" charset="0"/>
              </a:rPr>
              <a:t>, and </a:t>
            </a:r>
          </a:p>
          <a:p>
            <a:pPr marL="179388" indent="-179388">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relevant Members of the UN Ocean Decade Alliance with a focus on commitments towards Tsunami Ready actions; </a:t>
            </a:r>
          </a:p>
        </p:txBody>
      </p:sp>
    </p:spTree>
    <p:extLst>
      <p:ext uri="{BB962C8B-B14F-4D97-AF65-F5344CB8AC3E}">
        <p14:creationId xmlns:p14="http://schemas.microsoft.com/office/powerpoint/2010/main" val="4110961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Thoughts</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5033142" y="1907998"/>
            <a:ext cx="7020313" cy="3564546"/>
          </a:xfrm>
          <a:noFill/>
        </p:spPr>
        <p:txBody>
          <a:bodyPr>
            <a:noAutofit/>
          </a:bodyPr>
          <a:lstStyle/>
          <a:p>
            <a:pPr marL="342900" indent="-342900">
              <a:lnSpc>
                <a:spcPct val="100000"/>
              </a:lnSpc>
              <a:spcBef>
                <a:spcPts val="2400"/>
              </a:spcBef>
            </a:pPr>
            <a:r>
              <a:rPr lang="en-US" sz="3500" dirty="0">
                <a:solidFill>
                  <a:schemeClr val="tx1"/>
                </a:solidFill>
                <a:latin typeface="Skia" panose="020D0502020204020204" pitchFamily="34" charset="0"/>
              </a:rPr>
              <a:t>Gather, Listen, Ponder, Imagine</a:t>
            </a:r>
          </a:p>
          <a:p>
            <a:pPr marL="342900" indent="-342900">
              <a:lnSpc>
                <a:spcPct val="100000"/>
              </a:lnSpc>
              <a:spcBef>
                <a:spcPts val="2400"/>
              </a:spcBef>
            </a:pPr>
            <a:r>
              <a:rPr lang="en-US" sz="3600" dirty="0">
                <a:solidFill>
                  <a:schemeClr val="tx1"/>
                </a:solidFill>
                <a:latin typeface="Bernard MT Condensed" panose="02050806060905020404" pitchFamily="18" charset="77"/>
              </a:rPr>
              <a:t>Broad, Narrow, Conservative, Wild</a:t>
            </a:r>
          </a:p>
          <a:p>
            <a:pPr marL="342900" indent="-342900">
              <a:lnSpc>
                <a:spcPct val="100000"/>
              </a:lnSpc>
              <a:spcBef>
                <a:spcPts val="2400"/>
              </a:spcBef>
            </a:pPr>
            <a:r>
              <a:rPr lang="en-US" sz="4000" dirty="0">
                <a:solidFill>
                  <a:schemeClr val="tx1"/>
                </a:solidFill>
                <a:latin typeface="Colonna MT" pitchFamily="82" charset="77"/>
              </a:rPr>
              <a:t>Looking Outside in, Inside out</a:t>
            </a:r>
          </a:p>
          <a:p>
            <a:pPr marL="342900" indent="-342900">
              <a:lnSpc>
                <a:spcPct val="100000"/>
              </a:lnSpc>
              <a:spcBef>
                <a:spcPts val="2400"/>
              </a:spcBef>
            </a:pPr>
            <a:r>
              <a:rPr lang="en-US" sz="4800" dirty="0">
                <a:solidFill>
                  <a:schemeClr val="tx1"/>
                </a:solidFill>
                <a:latin typeface="Mistral" panose="03090702030407020403" pitchFamily="66" charset="0"/>
              </a:rPr>
              <a:t>Innovative, High-tech, Low-tech</a:t>
            </a:r>
          </a:p>
          <a:p>
            <a:pPr>
              <a:lnSpc>
                <a:spcPct val="100000"/>
              </a:lnSpc>
              <a:spcBef>
                <a:spcPts val="2400"/>
              </a:spcBef>
            </a:pPr>
            <a:endParaRPr lang="en-US" sz="3600" dirty="0"/>
          </a:p>
        </p:txBody>
      </p:sp>
      <p:pic>
        <p:nvPicPr>
          <p:cNvPr id="3" name="Picture 2">
            <a:extLst>
              <a:ext uri="{FF2B5EF4-FFF2-40B4-BE49-F238E27FC236}">
                <a16:creationId xmlns:a16="http://schemas.microsoft.com/office/drawing/2014/main" id="{6184DDD5-D40F-9E49-B6E8-778B92E77A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185649">
            <a:off x="845566" y="1432905"/>
            <a:ext cx="3821685" cy="5094685"/>
          </a:xfrm>
          <a:prstGeom prst="rect">
            <a:avLst/>
          </a:prstGeom>
        </p:spPr>
      </p:pic>
    </p:spTree>
    <p:extLst>
      <p:ext uri="{BB962C8B-B14F-4D97-AF65-F5344CB8AC3E}">
        <p14:creationId xmlns:p14="http://schemas.microsoft.com/office/powerpoint/2010/main" val="39246944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PTWS support to Tsunami Coalition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73246" y="1226401"/>
            <a:ext cx="11707918" cy="5631599"/>
          </a:xfrm>
          <a:solidFill>
            <a:schemeClr val="bg1"/>
          </a:solidFill>
        </p:spPr>
        <p:txBody>
          <a:bodyPr>
            <a:noAutofit/>
          </a:bodyPr>
          <a:lstStyle/>
          <a:p>
            <a:pPr marL="457200" indent="-457200">
              <a:spcBef>
                <a:spcPts val="600"/>
              </a:spcBef>
              <a:buFont typeface="+mj-lt"/>
              <a:buAutoNum type="arabicPeriod"/>
            </a:pPr>
            <a:r>
              <a:rPr lang="en-US" sz="2400" b="1" dirty="0">
                <a:solidFill>
                  <a:srgbClr val="C00000"/>
                </a:solidFill>
              </a:rPr>
              <a:t>Raise the profile </a:t>
            </a:r>
            <a:r>
              <a:rPr lang="en-US" sz="2300" dirty="0">
                <a:solidFill>
                  <a:srgbClr val="C00000"/>
                </a:solidFill>
              </a:rPr>
              <a:t>of Tsunami Ready in collaboration with critical stakeholders  across the UN system, interested regional organizations, national disaster management agencies and the public</a:t>
            </a:r>
          </a:p>
          <a:p>
            <a:pPr marL="457200" indent="-457200">
              <a:spcBef>
                <a:spcPts val="600"/>
              </a:spcBef>
              <a:buFont typeface="+mj-lt"/>
              <a:buAutoNum type="arabicPeriod"/>
            </a:pPr>
            <a:r>
              <a:rPr lang="en-US" sz="2400" b="1" dirty="0">
                <a:solidFill>
                  <a:schemeClr val="tx1"/>
                </a:solidFill>
              </a:rPr>
              <a:t>Increase funding </a:t>
            </a:r>
            <a:r>
              <a:rPr lang="en-US" sz="2300" dirty="0">
                <a:solidFill>
                  <a:schemeClr val="tx1"/>
                </a:solidFill>
              </a:rPr>
              <a:t>resources for the implementation of Tsunami Ready</a:t>
            </a:r>
            <a:r>
              <a:rPr lang="en-US" sz="2400" dirty="0">
                <a:solidFill>
                  <a:schemeClr val="tx1"/>
                </a:solidFill>
              </a:rPr>
              <a:t>, </a:t>
            </a:r>
          </a:p>
          <a:p>
            <a:pPr marL="457200" indent="-457200">
              <a:spcBef>
                <a:spcPts val="600"/>
              </a:spcBef>
              <a:buFont typeface="+mj-lt"/>
              <a:buAutoNum type="arabicPeriod"/>
            </a:pPr>
            <a:r>
              <a:rPr lang="en-US" sz="2400" b="1" dirty="0">
                <a:solidFill>
                  <a:srgbClr val="0432FF"/>
                </a:solidFill>
              </a:rPr>
              <a:t>Advise </a:t>
            </a:r>
            <a:r>
              <a:rPr lang="en-US" sz="2300" dirty="0">
                <a:solidFill>
                  <a:srgbClr val="0432FF"/>
                </a:solidFill>
              </a:rPr>
              <a:t>the TOWS-WG, TTDMP, and TTTWO on the implementation of Tsunami Ready, including on measures related to</a:t>
            </a:r>
            <a:r>
              <a:rPr lang="en-US" sz="2400" dirty="0">
                <a:solidFill>
                  <a:srgbClr val="0432FF"/>
                </a:solidFill>
              </a:rPr>
              <a:t>: </a:t>
            </a:r>
          </a:p>
          <a:p>
            <a:pPr marL="982663" lvl="1" indent="-514350">
              <a:spcBef>
                <a:spcPts val="600"/>
              </a:spcBef>
              <a:buFont typeface="+mj-lt"/>
              <a:buAutoNum type="romanLcPeriod"/>
            </a:pPr>
            <a:r>
              <a:rPr lang="en-US" sz="2400" b="1" dirty="0">
                <a:solidFill>
                  <a:srgbClr val="0432FF"/>
                </a:solidFill>
              </a:rPr>
              <a:t>flexibility </a:t>
            </a:r>
            <a:r>
              <a:rPr lang="en-US" sz="2300" dirty="0">
                <a:solidFill>
                  <a:srgbClr val="0432FF"/>
                </a:solidFill>
              </a:rPr>
              <a:t>with regards to accomplishing the indicators to allow for circumstances where formal bureaucratic frameworks/requirements may pose barriers, </a:t>
            </a:r>
          </a:p>
          <a:p>
            <a:pPr marL="982663" lvl="1" indent="-514350">
              <a:spcBef>
                <a:spcPts val="600"/>
              </a:spcBef>
              <a:buFont typeface="+mj-lt"/>
              <a:buAutoNum type="romanLcPeriod"/>
            </a:pPr>
            <a:r>
              <a:rPr lang="en-US" sz="2300" dirty="0">
                <a:solidFill>
                  <a:srgbClr val="0432FF"/>
                </a:solidFill>
              </a:rPr>
              <a:t>consideration of </a:t>
            </a:r>
            <a:r>
              <a:rPr lang="en-US" sz="2400" b="1" dirty="0">
                <a:solidFill>
                  <a:srgbClr val="0432FF"/>
                </a:solidFill>
              </a:rPr>
              <a:t>unique regional and/or local </a:t>
            </a:r>
            <a:r>
              <a:rPr lang="en-US" sz="2300" dirty="0">
                <a:solidFill>
                  <a:srgbClr val="0432FF"/>
                </a:solidFill>
              </a:rPr>
              <a:t>circumstances, </a:t>
            </a:r>
          </a:p>
          <a:p>
            <a:pPr marL="982663" lvl="1" indent="-514350">
              <a:spcBef>
                <a:spcPts val="600"/>
              </a:spcBef>
              <a:buFont typeface="+mj-lt"/>
              <a:buAutoNum type="romanLcPeriod"/>
            </a:pPr>
            <a:r>
              <a:rPr lang="en-US" sz="2400" b="1" dirty="0">
                <a:solidFill>
                  <a:srgbClr val="0432FF"/>
                </a:solidFill>
              </a:rPr>
              <a:t>recognition of similar standards </a:t>
            </a:r>
            <a:r>
              <a:rPr lang="en-US" sz="2300" dirty="0">
                <a:solidFill>
                  <a:srgbClr val="0432FF"/>
                </a:solidFill>
              </a:rPr>
              <a:t>already in place in some countries </a:t>
            </a:r>
          </a:p>
          <a:p>
            <a:pPr marL="0" indent="0">
              <a:spcBef>
                <a:spcPts val="0"/>
              </a:spcBef>
              <a:buNone/>
            </a:pPr>
            <a:endParaRPr lang="en-US" sz="1800" dirty="0"/>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7310" y="1378396"/>
            <a:ext cx="1013763" cy="1420224"/>
          </a:xfrm>
          <a:prstGeom prst="rect">
            <a:avLst/>
          </a:prstGeom>
        </p:spPr>
      </p:pic>
    </p:spTree>
    <p:extLst>
      <p:ext uri="{BB962C8B-B14F-4D97-AF65-F5344CB8AC3E}">
        <p14:creationId xmlns:p14="http://schemas.microsoft.com/office/powerpoint/2010/main" val="12530882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PTWS support to Tsunami Coalition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73246" y="1226401"/>
            <a:ext cx="11707918" cy="5631599"/>
          </a:xfrm>
          <a:solidFill>
            <a:schemeClr val="bg1"/>
          </a:solidFill>
        </p:spPr>
        <p:txBody>
          <a:bodyPr>
            <a:noAutofit/>
          </a:bodyPr>
          <a:lstStyle/>
          <a:p>
            <a:pPr marL="457200" indent="-457200">
              <a:spcBef>
                <a:spcPts val="600"/>
              </a:spcBef>
              <a:buFont typeface="+mj-lt"/>
              <a:buAutoNum type="arabicPeriod"/>
            </a:pPr>
            <a:r>
              <a:rPr lang="en-US" sz="2400" b="1" dirty="0">
                <a:solidFill>
                  <a:srgbClr val="C00000"/>
                </a:solidFill>
              </a:rPr>
              <a:t>Raise the profile </a:t>
            </a:r>
            <a:r>
              <a:rPr lang="en-US" sz="2300" dirty="0">
                <a:solidFill>
                  <a:srgbClr val="C00000"/>
                </a:solidFill>
              </a:rPr>
              <a:t>of Tsunami Ready in collaboration with critical stakeholders  across the UN system, interested regional organizations, national disaster management agencies and the public</a:t>
            </a:r>
          </a:p>
          <a:p>
            <a:pPr marL="0" indent="0">
              <a:spcBef>
                <a:spcPts val="0"/>
              </a:spcBef>
              <a:buNone/>
            </a:pPr>
            <a:endParaRPr lang="en-US" sz="1800" dirty="0"/>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7310" y="1378396"/>
            <a:ext cx="1013763" cy="1420224"/>
          </a:xfrm>
          <a:prstGeom prst="rect">
            <a:avLst/>
          </a:prstGeom>
        </p:spPr>
      </p:pic>
    </p:spTree>
    <p:extLst>
      <p:ext uri="{BB962C8B-B14F-4D97-AF65-F5344CB8AC3E}">
        <p14:creationId xmlns:p14="http://schemas.microsoft.com/office/powerpoint/2010/main" val="7726925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dirty="0"/>
              <a:t>PTWS support to Tsunami Coalition</a:t>
            </a:r>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73246" y="1226401"/>
            <a:ext cx="11707918" cy="5631599"/>
          </a:xfrm>
          <a:solidFill>
            <a:schemeClr val="bg1"/>
          </a:solidFill>
        </p:spPr>
        <p:txBody>
          <a:bodyPr>
            <a:noAutofit/>
          </a:bodyPr>
          <a:lstStyle/>
          <a:p>
            <a:pPr marL="0" indent="0">
              <a:spcBef>
                <a:spcPts val="600"/>
              </a:spcBef>
              <a:buNone/>
            </a:pPr>
            <a:r>
              <a:rPr lang="en-US" sz="2400" b="1" dirty="0">
                <a:solidFill>
                  <a:schemeClr val="tx1"/>
                </a:solidFill>
              </a:rPr>
              <a:t>2.  Increase funding </a:t>
            </a:r>
            <a:r>
              <a:rPr lang="en-US" sz="2300" dirty="0">
                <a:solidFill>
                  <a:schemeClr val="tx1"/>
                </a:solidFill>
              </a:rPr>
              <a:t>resources for the implementation of Tsunami Ready</a:t>
            </a:r>
            <a:r>
              <a:rPr lang="en-US" sz="2400" dirty="0">
                <a:solidFill>
                  <a:schemeClr val="tx1"/>
                </a:solidFill>
              </a:rPr>
              <a:t>, </a:t>
            </a:r>
          </a:p>
          <a:p>
            <a:pPr marL="0" indent="0">
              <a:spcBef>
                <a:spcPts val="0"/>
              </a:spcBef>
              <a:buNone/>
            </a:pPr>
            <a:endParaRPr lang="en-US" sz="1800" dirty="0"/>
          </a:p>
        </p:txBody>
      </p:sp>
      <p:pic>
        <p:nvPicPr>
          <p:cNvPr id="3" name="Picture 2">
            <a:extLst>
              <a:ext uri="{FF2B5EF4-FFF2-40B4-BE49-F238E27FC236}">
                <a16:creationId xmlns:a16="http://schemas.microsoft.com/office/drawing/2014/main" id="{5E928195-B631-D641-8BAF-743605D589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7310" y="1378396"/>
            <a:ext cx="1013763" cy="1420224"/>
          </a:xfrm>
          <a:prstGeom prst="rect">
            <a:avLst/>
          </a:prstGeom>
        </p:spPr>
      </p:pic>
    </p:spTree>
    <p:extLst>
      <p:ext uri="{BB962C8B-B14F-4D97-AF65-F5344CB8AC3E}">
        <p14:creationId xmlns:p14="http://schemas.microsoft.com/office/powerpoint/2010/main" val="214072468"/>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2" ma:contentTypeDescription="Create a new document." ma:contentTypeScope="" ma:versionID="16b783511206b153c03d5fefde4531b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b267013bc9d140bdaaf8e2e8bc6d885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E7957-B5E5-46CF-AD8A-11A4E998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BB465B-9A16-414B-90F3-46AB976AC41C}">
  <ds:schemaRefs>
    <ds:schemaRef ds:uri="http://schemas.microsoft.com/sharepoint/v3/contenttype/forms"/>
  </ds:schemaRefs>
</ds:datastoreItem>
</file>

<file path=customXml/itemProps3.xml><?xml version="1.0" encoding="utf-8"?>
<ds:datastoreItem xmlns:ds="http://schemas.openxmlformats.org/officeDocument/2006/customXml" ds:itemID="{CCDD4463-9D06-478E-926D-3B182891514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2263</TotalTime>
  <Words>1910</Words>
  <Application>Microsoft Office PowerPoint</Application>
  <PresentationFormat>Widescreen</PresentationFormat>
  <Paragraphs>182</Paragraphs>
  <Slides>20</Slides>
  <Notes>9</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20</vt:i4>
      </vt:variant>
    </vt:vector>
  </HeadingPairs>
  <TitlesOfParts>
    <vt:vector size="43" baseType="lpstr">
      <vt:lpstr>Open Sans Condensed</vt:lpstr>
      <vt:lpstr>Skia</vt:lpstr>
      <vt:lpstr>Arial</vt:lpstr>
      <vt:lpstr>Bernard MT Condensed</vt:lpstr>
      <vt:lpstr>Calibri</vt:lpstr>
      <vt:lpstr>Calibri Light</vt:lpstr>
      <vt:lpstr>Colonna MT</vt:lpstr>
      <vt:lpstr>Mistral</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Office Theme</vt:lpstr>
      <vt:lpstr>PowerPoint Presentation</vt:lpstr>
      <vt:lpstr>Tsunami Ready Coalition</vt:lpstr>
      <vt:lpstr>Annex 2.  Terms of Reference</vt:lpstr>
      <vt:lpstr>Annex 2.  Terms of Reference</vt:lpstr>
      <vt:lpstr>Annex 2.  Terms of Reference – Membership</vt:lpstr>
      <vt:lpstr>Thoughts</vt:lpstr>
      <vt:lpstr>PTWS support to Tsunami Coalition</vt:lpstr>
      <vt:lpstr>PTWS support to Tsunami Coalition</vt:lpstr>
      <vt:lpstr>PTWS support to Tsunami Coalition</vt:lpstr>
      <vt:lpstr>PTWS support to Tsunami Coalition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Tiffay, Celine</cp:lastModifiedBy>
  <cp:revision>103</cp:revision>
  <dcterms:created xsi:type="dcterms:W3CDTF">2019-09-03T09:02:06Z</dcterms:created>
  <dcterms:modified xsi:type="dcterms:W3CDTF">2023-03-09T09:19:56Z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