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A8B90-20A8-4DB1-B8C4-956EA003E80C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C4DC-FBAD-4308-B567-741D4CAE9D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86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C4DC-FBAD-4308-B567-741D4CAE9DF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67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63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55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1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7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95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3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03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59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28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0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51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7162-36F2-4DF2-9468-EE8AA23D2C41}" type="datetimeFigureOut">
              <a:rPr lang="tr-TR" smtClean="0"/>
              <a:t>11.04.2023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823C-20D7-4B05-8A96-4671D95B5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1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02267" y="3671209"/>
            <a:ext cx="9144000" cy="6477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it-IT" sz="2400" dirty="0" smtClean="0"/>
              <a:t>Working </a:t>
            </a:r>
            <a:r>
              <a:rPr lang="it-IT" sz="2400" dirty="0"/>
              <a:t>Group 2+3:</a:t>
            </a:r>
            <a:br>
              <a:rPr lang="it-IT" sz="2400" dirty="0"/>
            </a:br>
            <a:r>
              <a:rPr lang="it-IT" sz="2400" dirty="0"/>
              <a:t>Seismic, Geophysical and Sea Level measurements</a:t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spc="300" dirty="0" smtClean="0"/>
              <a:t/>
            </a:r>
            <a:br>
              <a:rPr lang="en-US" sz="2400" i="1" spc="300" dirty="0" smtClean="0"/>
            </a:br>
            <a:r>
              <a:rPr lang="en-US" sz="2400" i="1" spc="300" dirty="0"/>
              <a:t/>
            </a:r>
            <a:br>
              <a:rPr lang="en-US" sz="2400" i="1" spc="300" dirty="0"/>
            </a:br>
            <a:r>
              <a:rPr lang="en-US" sz="2400" dirty="0" smtClean="0"/>
              <a:t>Co-chairs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spc="300" dirty="0"/>
              <a:t>Anna von Gyldenfeldt (BSH) </a:t>
            </a:r>
            <a:br>
              <a:rPr lang="en-US" sz="2400" i="1" spc="300" dirty="0"/>
            </a:br>
            <a:r>
              <a:rPr lang="tr-TR" sz="2400" i="1" dirty="0"/>
              <a:t>Musavver </a:t>
            </a:r>
            <a:r>
              <a:rPr lang="en-US" sz="2400" i="1" spc="300" dirty="0"/>
              <a:t>Didem Cambaz (KOERI)</a:t>
            </a:r>
            <a:endParaRPr lang="el-GR" sz="2400" i="1" spc="3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6576646"/>
            <a:ext cx="12192000" cy="281354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Steering Committee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6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2082" y="338190"/>
            <a:ext cx="766222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WORKING GROUP II/III :  Seismic, Geophysical &amp; Sea Level Measurements: DRAFT PLAN OF ACTION for 2023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CO-CHAIRS : 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Anna von Gyldenfeldt (Federal Maritime and Hydrographic Agency / Germany), 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Musavver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Didem Cambaz (</a:t>
            </a:r>
            <a:r>
              <a:rPr kumimoji="0" lang="en-US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Kandilli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Observatory and Earthquake Research Institute / </a:t>
            </a:r>
            <a:r>
              <a:rPr kumimoji="0" lang="en-US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Türkiye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77617"/>
              </p:ext>
            </p:extLst>
          </p:nvPr>
        </p:nvGraphicFramePr>
        <p:xfrm>
          <a:off x="2013440" y="1580928"/>
          <a:ext cx="7468538" cy="44099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52977">
                  <a:extLst>
                    <a:ext uri="{9D8B030D-6E8A-4147-A177-3AD203B41FA5}">
                      <a16:colId xmlns:a16="http://schemas.microsoft.com/office/drawing/2014/main" xmlns="" val="680124275"/>
                    </a:ext>
                  </a:extLst>
                </a:gridCol>
                <a:gridCol w="220823">
                  <a:extLst>
                    <a:ext uri="{9D8B030D-6E8A-4147-A177-3AD203B41FA5}">
                      <a16:colId xmlns:a16="http://schemas.microsoft.com/office/drawing/2014/main" xmlns="" val="4154492214"/>
                    </a:ext>
                  </a:extLst>
                </a:gridCol>
                <a:gridCol w="2132155">
                  <a:extLst>
                    <a:ext uri="{9D8B030D-6E8A-4147-A177-3AD203B41FA5}">
                      <a16:colId xmlns:a16="http://schemas.microsoft.com/office/drawing/2014/main" xmlns="" val="764123474"/>
                    </a:ext>
                  </a:extLst>
                </a:gridCol>
                <a:gridCol w="1063397">
                  <a:extLst>
                    <a:ext uri="{9D8B030D-6E8A-4147-A177-3AD203B41FA5}">
                      <a16:colId xmlns:a16="http://schemas.microsoft.com/office/drawing/2014/main" xmlns="" val="457464511"/>
                    </a:ext>
                  </a:extLst>
                </a:gridCol>
                <a:gridCol w="849593">
                  <a:extLst>
                    <a:ext uri="{9D8B030D-6E8A-4147-A177-3AD203B41FA5}">
                      <a16:colId xmlns:a16="http://schemas.microsoft.com/office/drawing/2014/main" xmlns="" val="2095659068"/>
                    </a:ext>
                  </a:extLst>
                </a:gridCol>
                <a:gridCol w="849593">
                  <a:extLst>
                    <a:ext uri="{9D8B030D-6E8A-4147-A177-3AD203B41FA5}">
                      <a16:colId xmlns:a16="http://schemas.microsoft.com/office/drawing/2014/main" xmlns="" val="1287577462"/>
                    </a:ext>
                  </a:extLst>
                </a:gridCol>
              </a:tblGrid>
              <a:tr h="25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Strategic Area</a:t>
                      </a:r>
                      <a:endParaRPr lang="tr-T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 gridSpan="2">
                  <a:txBody>
                    <a:bodyPr/>
                    <a:lstStyle/>
                    <a:p>
                      <a:pPr marL="288290" indent="-1797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Activity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Target / Result Indicators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Time Frame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Responsible Per/ Inst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3338385726"/>
                  </a:ext>
                </a:extLst>
              </a:tr>
              <a:tr h="763906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Working Group 2+3: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Seismic, Geophysical and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Sea Level Measurements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Anna von Gyldenfeldt (BSH, Germany) 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&amp;  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Musavver</a:t>
                      </a:r>
                      <a:r>
                        <a:rPr lang="en-US" sz="800" dirty="0">
                          <a:effectLst/>
                        </a:rPr>
                        <a:t> Didem Cambaz 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(KOERI, </a:t>
                      </a:r>
                      <a:r>
                        <a:rPr lang="en-US" sz="800" dirty="0" err="1" smtClean="0">
                          <a:effectLst/>
                        </a:rPr>
                        <a:t>Türkiye</a:t>
                      </a:r>
                      <a:r>
                        <a:rPr lang="en-US" sz="800" dirty="0" smtClean="0">
                          <a:effectLst/>
                        </a:rPr>
                        <a:t>)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a)</a:t>
                      </a:r>
                      <a:endParaRPr lang="de-DE" sz="800" dirty="0"/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800" dirty="0" smtClean="0">
                          <a:effectLst/>
                        </a:rPr>
                        <a:t>Identify reference contacts for Seismic, Geophysical &amp; Sea Level networks, to be included in the sensor data-bases, in order to facilitate bilateral agreements (persons not necessarily included in the list of experts).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IOC Circular Letter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2023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WG2+3 / IOC Secretariat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3440295169"/>
                  </a:ext>
                </a:extLst>
              </a:tr>
              <a:tr h="6841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b)</a:t>
                      </a:r>
                      <a:endParaRPr lang="de-DE" sz="800" dirty="0"/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dirty="0" smtClean="0">
                          <a:effectLst/>
                        </a:rPr>
                        <a:t>Continue the evaluation of ocean bottom instruments</a:t>
                      </a:r>
                      <a:r>
                        <a:rPr lang="en-US" sz="800" dirty="0">
                          <a:effectLst/>
                        </a:rPr>
                        <a:t>, the progress of MS in the installations of offshore facilities and their possible inclusion in the operations of the </a:t>
                      </a:r>
                      <a:r>
                        <a:rPr lang="en-US" sz="800" dirty="0" err="1">
                          <a:effectLst/>
                        </a:rPr>
                        <a:t>TSPs.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Report to ICG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2023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WG2+3 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3549115879"/>
                  </a:ext>
                </a:extLst>
              </a:tr>
              <a:tr h="3819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c)</a:t>
                      </a:r>
                      <a:endParaRPr lang="de-DE" sz="800" dirty="0"/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dirty="0">
                          <a:effectLst/>
                        </a:rPr>
                        <a:t>Maintain and strengthen cooperation with EC-JRC in providing real time data for the NEAMTWS.  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Report to ICG and update relevant list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2023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WG2+3 / JRC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3666828828"/>
                  </a:ext>
                </a:extLst>
              </a:tr>
              <a:tr h="5092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d)</a:t>
                      </a:r>
                      <a:endParaRPr lang="de-DE" sz="800" dirty="0"/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800" dirty="0">
                          <a:effectLst/>
                        </a:rPr>
                        <a:t>Provide a list and/or identity online repositories of possible sea level stations by following developments in the </a:t>
                      </a:r>
                      <a:r>
                        <a:rPr lang="en-US" sz="800" dirty="0" err="1">
                          <a:effectLst/>
                        </a:rPr>
                        <a:t>EuroSea</a:t>
                      </a:r>
                      <a:r>
                        <a:rPr lang="en-US" sz="800" dirty="0">
                          <a:effectLst/>
                        </a:rPr>
                        <a:t> Project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Update list and compile online resources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2023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WG2+3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676968581"/>
                  </a:ext>
                </a:extLst>
              </a:tr>
              <a:tr h="3569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e)</a:t>
                      </a:r>
                      <a:endParaRPr lang="de-DE" sz="800" dirty="0"/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r-TR" sz="800" dirty="0">
                          <a:effectLst/>
                        </a:rPr>
                        <a:t>Promotion of possible cooperation(s) with EuroGOOS Task Teams, like the one </a:t>
                      </a:r>
                      <a:r>
                        <a:rPr lang="tr-TR" sz="800" dirty="0" smtClean="0">
                          <a:effectLst/>
                        </a:rPr>
                        <a:t>on </a:t>
                      </a:r>
                      <a:r>
                        <a:rPr lang="tr-TR" sz="800" dirty="0">
                          <a:effectLst/>
                        </a:rPr>
                        <a:t>HF radars for possible tsunami detection.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Report to ICG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2023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WG2+3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1601643880"/>
                  </a:ext>
                </a:extLst>
              </a:tr>
              <a:tr h="7639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f)</a:t>
                      </a:r>
                      <a:endParaRPr lang="de-DE" sz="800" dirty="0"/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800" dirty="0">
                          <a:effectLst/>
                        </a:rPr>
                        <a:t>Participation of WG2+3 co-chairs in meetings and the Steering Committee report progress to the ICG/NEAMTWS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 Co-Chairs meetings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 </a:t>
                      </a:r>
                      <a:r>
                        <a:rPr lang="en-US" sz="800">
                          <a:effectLst/>
                        </a:rPr>
                        <a:t>Participation in SC </a:t>
                      </a:r>
                      <a:r>
                        <a:rPr lang="en-US" sz="800" smtClean="0">
                          <a:effectLst/>
                        </a:rPr>
                        <a:t>2023</a:t>
                      </a:r>
                      <a:endParaRPr lang="tr-T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3. Progress report to ICG/NEAMTWS</a:t>
                      </a:r>
                      <a:endParaRPr lang="tr-T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2023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WG2+3 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1485570158"/>
                  </a:ext>
                </a:extLst>
              </a:tr>
              <a:tr h="63658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g)</a:t>
                      </a:r>
                      <a:endParaRPr lang="de-DE" sz="800" dirty="0"/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800" dirty="0">
                          <a:effectLst/>
                        </a:rPr>
                        <a:t>Explore, together with WG4, possibilities of conveying useful information of WG2+3’s work content through NEAMTIC (To be confirmed with the WG4 Co-Chairs at the next Steering Committees meeting).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Report to ICG 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2023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WG2+3 / WG4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4" marR="48674" marT="0" marB="0"/>
                </a:tc>
                <a:extLst>
                  <a:ext uri="{0D108BD9-81ED-4DB2-BD59-A6C34878D82A}">
                    <a16:rowId xmlns:a16="http://schemas.microsoft.com/office/drawing/2014/main" xmlns="" val="306989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9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" y="2260097"/>
            <a:ext cx="6171255" cy="36566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6" y="2263290"/>
            <a:ext cx="6169891" cy="36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33" y="1011116"/>
            <a:ext cx="5811256" cy="558311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460413" y="100298"/>
            <a:ext cx="6768752" cy="69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Publicly Accessible</a:t>
            </a: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Seismic Stations 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9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178170"/>
            <a:ext cx="6783994" cy="5014810"/>
          </a:xfrm>
          <a:prstGeom prst="rect">
            <a:avLst/>
          </a:prstGeom>
        </p:spPr>
      </p:pic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101276" y="5915207"/>
            <a:ext cx="10532856" cy="6610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EuroGOOS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Tide Gauge Inventory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Metadata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catalogue of all permanent, managed tide level monitoring stations across Europe and adjacent coastlines, including North Africa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66061" y="369606"/>
            <a:ext cx="6768752" cy="6918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Publicly Accessible</a:t>
            </a:r>
            <a:r>
              <a:rPr lang="en-US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Sea Level Stations 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446" y="4698155"/>
            <a:ext cx="1802919" cy="14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7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6"/>
          <p:cNvSpPr txBox="1"/>
          <p:nvPr/>
        </p:nvSpPr>
        <p:spPr>
          <a:xfrm>
            <a:off x="611559" y="5653696"/>
            <a:ext cx="3012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CMEMC In Situ TAC</a:t>
            </a:r>
          </a:p>
          <a:p>
            <a:endParaRPr lang="de-DE" sz="1200" dirty="0" smtClean="0"/>
          </a:p>
          <a:p>
            <a:r>
              <a:rPr lang="de-DE" sz="1200" dirty="0" smtClean="0"/>
              <a:t>Copernicus Marine Environment Monitoring Service In Situ Thematic Assembly Centre</a:t>
            </a:r>
          </a:p>
        </p:txBody>
      </p:sp>
      <p:sp>
        <p:nvSpPr>
          <p:cNvPr id="7" name="Textfeld 4"/>
          <p:cNvSpPr txBox="1"/>
          <p:nvPr/>
        </p:nvSpPr>
        <p:spPr>
          <a:xfrm>
            <a:off x="7739525" y="22865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IOC SLSMF</a:t>
            </a:r>
            <a:endParaRPr lang="de-DE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38623" y="642168"/>
            <a:ext cx="6768752" cy="6918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Publicly Accessible</a:t>
            </a:r>
            <a:r>
              <a:rPr lang="en-US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Sea Level Stations 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" y="1876096"/>
            <a:ext cx="6504514" cy="356914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17" y="3571544"/>
            <a:ext cx="6479780" cy="29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020797" y="620031"/>
            <a:ext cx="6768752" cy="69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Publicly Accessible</a:t>
            </a: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Sea Level Stations 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69488" y="6218911"/>
            <a:ext cx="152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EMODnet</a:t>
            </a:r>
            <a:r>
              <a:rPr lang="de-DE" sz="1400" dirty="0" smtClean="0"/>
              <a:t> </a:t>
            </a:r>
            <a:r>
              <a:rPr lang="de-DE" sz="1400" dirty="0" err="1" smtClean="0"/>
              <a:t>Physics</a:t>
            </a:r>
            <a:endParaRPr lang="de-DE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97" y="1684195"/>
            <a:ext cx="10058400" cy="45201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6" y="2485216"/>
            <a:ext cx="5850268" cy="39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4" y="1844824"/>
            <a:ext cx="8234620" cy="2664296"/>
          </a:xfrm>
          <a:prstGeom prst="rect">
            <a:avLst/>
          </a:prstGeom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193" y="4941168"/>
            <a:ext cx="4448175" cy="1285875"/>
          </a:xfrm>
          <a:prstGeom prst="rect">
            <a:avLst/>
          </a:prstGeom>
        </p:spPr>
      </p:pic>
      <p:pic>
        <p:nvPicPr>
          <p:cNvPr id="6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653135"/>
            <a:ext cx="2016224" cy="1949755"/>
          </a:xfrm>
          <a:prstGeom prst="rect">
            <a:avLst/>
          </a:prstGeom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837709"/>
            <a:ext cx="2592288" cy="599403"/>
          </a:xfrm>
          <a:prstGeom prst="rect">
            <a:avLst/>
          </a:prstGeom>
        </p:spPr>
      </p:pic>
      <p:sp>
        <p:nvSpPr>
          <p:cNvPr id="8" name="Textfeld 5"/>
          <p:cNvSpPr txBox="1"/>
          <p:nvPr/>
        </p:nvSpPr>
        <p:spPr>
          <a:xfrm>
            <a:off x="6599992" y="3771109"/>
            <a:ext cx="222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1.November 2019-31.12.2023</a:t>
            </a:r>
            <a:endParaRPr lang="de-DE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2051720" y="502450"/>
            <a:ext cx="6768752" cy="69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Projects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2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/>
          <a:stretch/>
        </p:blipFill>
        <p:spPr bwMode="auto">
          <a:xfrm>
            <a:off x="10634132" y="0"/>
            <a:ext cx="1557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6"/>
          <a:stretch/>
        </p:blipFill>
        <p:spPr bwMode="auto">
          <a:xfrm>
            <a:off x="0" y="-1"/>
            <a:ext cx="18118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0636" y="1353491"/>
            <a:ext cx="512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MEDUSA SUBMARINE CABLE SYSTEM</a:t>
            </a: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2051720" y="502450"/>
            <a:ext cx="6768752" cy="69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Projects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543" y="5000830"/>
            <a:ext cx="1145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MEDUSA interconnects</a:t>
            </a:r>
            <a:r>
              <a:rPr lang="en-US" dirty="0"/>
              <a:t> </a:t>
            </a:r>
            <a:r>
              <a:rPr lang="en-US" b="1" dirty="0"/>
              <a:t>South European countries</a:t>
            </a:r>
            <a:r>
              <a:rPr lang="en-US" dirty="0"/>
              <a:t> - Portugal, Spain, France, Italy &amp; Greece - with </a:t>
            </a:r>
            <a:r>
              <a:rPr lang="en-US" b="1" dirty="0"/>
              <a:t>North African countries</a:t>
            </a:r>
            <a:r>
              <a:rPr lang="en-US" dirty="0"/>
              <a:t> - Morocco, Algeria, Tunisia &amp; </a:t>
            </a:r>
            <a:r>
              <a:rPr lang="en-US" dirty="0" smtClean="0"/>
              <a:t>Egypt.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81415" y="4510538"/>
            <a:ext cx="2478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https://medusascs.com/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76646"/>
            <a:ext cx="12192000" cy="28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ICG/NEAMTWS Steering Committee		    			                                                                                                             12-13 April 2023 	           			</a:t>
            </a:r>
            <a:endParaRPr lang="tr-T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3" y="1815031"/>
            <a:ext cx="6650182" cy="31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4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Working Group 2+3: Seismic, Geophysical and Sea Level measurements     Co-chairs  Anna von Gyldenfeldt (BSH)  Musavver Didem Cambaz (KOERI)</vt:lpstr>
      <vt:lpstr>PowerPoint Presentation</vt:lpstr>
      <vt:lpstr>PowerPoint Presentation</vt:lpstr>
      <vt:lpstr>PowerPoint Presentation</vt:lpstr>
      <vt:lpstr>Publicly Accessible Sea Level Stations </vt:lpstr>
      <vt:lpstr>Publicly Accessible Sea Level Stations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2+3: Seismic, Geophysical and Sea Level measurements Report on intersessional activities   Co-chairs  Anna von Gyldenfeldt (BSH)  Musavver Didem Cambaz (KOERI)</dc:title>
  <dc:creator>Windows User</dc:creator>
  <cp:lastModifiedBy>Alejandro Rojas</cp:lastModifiedBy>
  <cp:revision>33</cp:revision>
  <dcterms:created xsi:type="dcterms:W3CDTF">2022-04-05T09:29:35Z</dcterms:created>
  <dcterms:modified xsi:type="dcterms:W3CDTF">2023-04-11T14:47:03Z</dcterms:modified>
</cp:coreProperties>
</file>