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262" r:id="rId3"/>
    <p:sldId id="269" r:id="rId4"/>
    <p:sldId id="270" r:id="rId5"/>
    <p:sldId id="271" r:id="rId6"/>
    <p:sldId id="272" r:id="rId7"/>
    <p:sldId id="273" r:id="rId8"/>
    <p:sldId id="275" r:id="rId9"/>
    <p:sldId id="263" r:id="rId10"/>
    <p:sldId id="265" r:id="rId11"/>
    <p:sldId id="266" r:id="rId12"/>
    <p:sldId id="267" r:id="rId13"/>
    <p:sldId id="268" r:id="rId14"/>
    <p:sldId id="274"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64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2286" y="1464"/>
      </p:cViewPr>
      <p:guideLst/>
    </p:cSldViewPr>
  </p:slideViewPr>
  <p:notesTextViewPr>
    <p:cViewPr>
      <p:scale>
        <a:sx n="1" d="1"/>
        <a:sy n="1" d="1"/>
      </p:scale>
      <p:origin x="0" y="0"/>
    </p:cViewPr>
  </p:notesTextViewPr>
  <p:notesViewPr>
    <p:cSldViewPr snapToGrid="0">
      <p:cViewPr varScale="1">
        <p:scale>
          <a:sx n="51" d="100"/>
          <a:sy n="51" d="100"/>
        </p:scale>
        <p:origin x="262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EFEA6E-67FA-463B-9DB8-3129E9C4A454}" type="datetimeFigureOut">
              <a:rPr lang="fr-FR" smtClean="0"/>
              <a:t>11/04/2023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F4EA86-C820-4B4E-A601-EC3325943474}" type="slidenum">
              <a:rPr lang="fr-FR" smtClean="0"/>
              <a:t>‹N°›</a:t>
            </a:fld>
            <a:endParaRPr lang="fr-FR"/>
          </a:p>
        </p:txBody>
      </p:sp>
    </p:spTree>
    <p:extLst>
      <p:ext uri="{BB962C8B-B14F-4D97-AF65-F5344CB8AC3E}">
        <p14:creationId xmlns:p14="http://schemas.microsoft.com/office/powerpoint/2010/main" val="548732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CB4B8-6506-435A-B687-2C2C27CAE27A}" type="datetimeFigureOut">
              <a:rPr lang="fr-FR" smtClean="0"/>
              <a:t>11/04/2023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A6E5D-C6E3-4D57-93E1-B09DF510DBF5}" type="slidenum">
              <a:rPr lang="fr-FR" smtClean="0"/>
              <a:t>‹N°›</a:t>
            </a:fld>
            <a:endParaRPr lang="fr-FR"/>
          </a:p>
        </p:txBody>
      </p:sp>
    </p:spTree>
    <p:extLst>
      <p:ext uri="{BB962C8B-B14F-4D97-AF65-F5344CB8AC3E}">
        <p14:creationId xmlns:p14="http://schemas.microsoft.com/office/powerpoint/2010/main" val="3184485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r>
              <a:rPr lang="fr-FR" dirty="0" smtClean="0"/>
              <a:t>12-13 April 2023, Unesco, Paris</a:t>
            </a:r>
            <a:endParaRPr lang="fr-FR" dirty="0"/>
          </a:p>
        </p:txBody>
      </p:sp>
      <p:sp>
        <p:nvSpPr>
          <p:cNvPr id="5" name="Espace réservé du pied de page 4"/>
          <p:cNvSpPr>
            <a:spLocks noGrp="1"/>
          </p:cNvSpPr>
          <p:nvPr>
            <p:ph type="ftr" sz="quarter" idx="11"/>
          </p:nvPr>
        </p:nvSpPr>
        <p:spPr/>
        <p:txBody>
          <a:bodyPr/>
          <a:lstStyle/>
          <a:p>
            <a:r>
              <a:rPr lang="fr-FR" dirty="0" err="1" smtClean="0"/>
              <a:t>Steering</a:t>
            </a:r>
            <a:r>
              <a:rPr lang="fr-FR" dirty="0" smtClean="0"/>
              <a:t> </a:t>
            </a:r>
            <a:r>
              <a:rPr lang="fr-FR" dirty="0" err="1" smtClean="0"/>
              <a:t>Committee</a:t>
            </a:r>
            <a:r>
              <a:rPr lang="fr-FR" dirty="0" smtClean="0"/>
              <a:t> ICG/NEAMTWS</a:t>
            </a:r>
          </a:p>
        </p:txBody>
      </p:sp>
      <p:sp>
        <p:nvSpPr>
          <p:cNvPr id="6" name="Espace réservé du numéro de diapositive 5"/>
          <p:cNvSpPr>
            <a:spLocks noGrp="1"/>
          </p:cNvSpPr>
          <p:nvPr>
            <p:ph type="sldNum" sz="quarter" idx="12"/>
          </p:nvPr>
        </p:nvSpPr>
        <p:spPr/>
        <p:txBody>
          <a:bodyPr/>
          <a:lstStyle/>
          <a:p>
            <a:fld id="{C8B33A5F-48B4-4C62-95C7-F5AB6AED401F}" type="slidenum">
              <a:rPr lang="fr-FR" smtClean="0"/>
              <a:t>‹N°›</a:t>
            </a:fld>
            <a:endParaRPr lang="fr-FR"/>
          </a:p>
        </p:txBody>
      </p:sp>
      <p:pic>
        <p:nvPicPr>
          <p:cNvPr id="7" name="Picture 7"/>
          <p:cNvPicPr>
            <a:picLocks noChangeAspect="1"/>
          </p:cNvPicPr>
          <p:nvPr userDrawn="1"/>
        </p:nvPicPr>
        <p:blipFill rotWithShape="1">
          <a:blip r:embed="rId2"/>
          <a:srcRect b="35860"/>
          <a:stretch/>
        </p:blipFill>
        <p:spPr>
          <a:xfrm>
            <a:off x="0" y="0"/>
            <a:ext cx="1423831" cy="790113"/>
          </a:xfrm>
          <a:prstGeom prst="rect">
            <a:avLst/>
          </a:prstGeom>
        </p:spPr>
      </p:pic>
    </p:spTree>
    <p:extLst>
      <p:ext uri="{BB962C8B-B14F-4D97-AF65-F5344CB8AC3E}">
        <p14:creationId xmlns:p14="http://schemas.microsoft.com/office/powerpoint/2010/main" val="31726369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12-13 April 2023</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B33A5F-48B4-4C62-95C7-F5AB6AED401F}" type="slidenum">
              <a:rPr lang="fr-FR" smtClean="0"/>
              <a:t>‹N°›</a:t>
            </a:fld>
            <a:endParaRPr lang="fr-FR"/>
          </a:p>
        </p:txBody>
      </p:sp>
    </p:spTree>
    <p:extLst>
      <p:ext uri="{BB962C8B-B14F-4D97-AF65-F5344CB8AC3E}">
        <p14:creationId xmlns:p14="http://schemas.microsoft.com/office/powerpoint/2010/main" val="3995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12-13 April 2023</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B33A5F-48B4-4C62-95C7-F5AB6AED401F}" type="slidenum">
              <a:rPr lang="fr-FR" smtClean="0"/>
              <a:t>‹N°›</a:t>
            </a:fld>
            <a:endParaRPr lang="fr-FR"/>
          </a:p>
        </p:txBody>
      </p:sp>
    </p:spTree>
    <p:extLst>
      <p:ext uri="{BB962C8B-B14F-4D97-AF65-F5344CB8AC3E}">
        <p14:creationId xmlns:p14="http://schemas.microsoft.com/office/powerpoint/2010/main" val="290519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u contenu 2"/>
          <p:cNvSpPr>
            <a:spLocks noGrp="1"/>
          </p:cNvSpPr>
          <p:nvPr>
            <p:ph idx="1"/>
          </p:nvPr>
        </p:nvSpPr>
        <p:spPr>
          <a:xfrm>
            <a:off x="527050" y="1266825"/>
            <a:ext cx="11252200" cy="4929188"/>
          </a:xfrm>
        </p:spPr>
        <p:txBody>
          <a:bodyPr/>
          <a:lstStyle>
            <a:lvl1pPr>
              <a:spcBef>
                <a:spcPts val="1800"/>
              </a:spcBef>
              <a:defRPr/>
            </a:lvl1pPr>
            <a:lvl2pPr marL="685800" indent="-228600">
              <a:buFont typeface="Courier New" panose="02070309020205020404" pitchFamily="49" charset="0"/>
              <a:buChar char="o"/>
              <a:defRPr/>
            </a:lvl2pPr>
            <a:lvl3pPr marL="1143000" indent="-228600">
              <a:buFont typeface="Arial" panose="020B0604020202020204" pitchFamily="34" charset="0"/>
              <a:buChar char="-"/>
              <a:defRPr/>
            </a:lvl3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r>
              <a:rPr lang="fr-FR" dirty="0" smtClean="0"/>
              <a:t>12-13 April 2023, Unesco, Paris</a:t>
            </a:r>
            <a:endParaRPr lang="fr-FR" dirty="0"/>
          </a:p>
        </p:txBody>
      </p:sp>
      <p:sp>
        <p:nvSpPr>
          <p:cNvPr id="5" name="Espace réservé du pied de page 4"/>
          <p:cNvSpPr>
            <a:spLocks noGrp="1"/>
          </p:cNvSpPr>
          <p:nvPr>
            <p:ph type="ftr" sz="quarter" idx="11"/>
          </p:nvPr>
        </p:nvSpPr>
        <p:spPr/>
        <p:txBody>
          <a:bodyPr/>
          <a:lstStyle/>
          <a:p>
            <a:r>
              <a:rPr lang="fr-FR" dirty="0" err="1" smtClean="0"/>
              <a:t>Steering</a:t>
            </a:r>
            <a:r>
              <a:rPr lang="fr-FR" dirty="0" smtClean="0"/>
              <a:t> </a:t>
            </a:r>
            <a:r>
              <a:rPr lang="fr-FR" dirty="0" err="1" smtClean="0"/>
              <a:t>Committee</a:t>
            </a:r>
            <a:r>
              <a:rPr lang="fr-FR" dirty="0" smtClean="0"/>
              <a:t> ICG/NEAMTWS</a:t>
            </a:r>
          </a:p>
        </p:txBody>
      </p:sp>
      <p:sp>
        <p:nvSpPr>
          <p:cNvPr id="6" name="Espace réservé du numéro de diapositive 5"/>
          <p:cNvSpPr>
            <a:spLocks noGrp="1"/>
          </p:cNvSpPr>
          <p:nvPr>
            <p:ph type="sldNum" sz="quarter" idx="12"/>
          </p:nvPr>
        </p:nvSpPr>
        <p:spPr/>
        <p:txBody>
          <a:bodyPr/>
          <a:lstStyle/>
          <a:p>
            <a:fld id="{C8B33A5F-48B4-4C62-95C7-F5AB6AED401F}" type="slidenum">
              <a:rPr lang="fr-FR" smtClean="0"/>
              <a:t>‹N°›</a:t>
            </a:fld>
            <a:endParaRPr lang="fr-FR"/>
          </a:p>
        </p:txBody>
      </p:sp>
    </p:spTree>
    <p:extLst>
      <p:ext uri="{BB962C8B-B14F-4D97-AF65-F5344CB8AC3E}">
        <p14:creationId xmlns:p14="http://schemas.microsoft.com/office/powerpoint/2010/main" val="4785245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r>
              <a:rPr lang="fr-FR" smtClean="0"/>
              <a:t>12-13 April 2023</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B33A5F-48B4-4C62-95C7-F5AB6AED401F}" type="slidenum">
              <a:rPr lang="fr-FR" smtClean="0"/>
              <a:t>‹N°›</a:t>
            </a:fld>
            <a:endParaRPr lang="fr-FR"/>
          </a:p>
        </p:txBody>
      </p:sp>
    </p:spTree>
    <p:extLst>
      <p:ext uri="{BB962C8B-B14F-4D97-AF65-F5344CB8AC3E}">
        <p14:creationId xmlns:p14="http://schemas.microsoft.com/office/powerpoint/2010/main" val="29764926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12-13 April 2023</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8B33A5F-48B4-4C62-95C7-F5AB6AED401F}" type="slidenum">
              <a:rPr lang="fr-FR" smtClean="0"/>
              <a:t>‹N°›</a:t>
            </a:fld>
            <a:endParaRPr lang="fr-FR"/>
          </a:p>
        </p:txBody>
      </p:sp>
    </p:spTree>
    <p:extLst>
      <p:ext uri="{BB962C8B-B14F-4D97-AF65-F5344CB8AC3E}">
        <p14:creationId xmlns:p14="http://schemas.microsoft.com/office/powerpoint/2010/main" val="39912266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12-13 April 2023</a:t>
            </a:r>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8B33A5F-48B4-4C62-95C7-F5AB6AED401F}" type="slidenum">
              <a:rPr lang="fr-FR" smtClean="0"/>
              <a:t>‹N°›</a:t>
            </a:fld>
            <a:endParaRPr lang="fr-FR"/>
          </a:p>
        </p:txBody>
      </p:sp>
    </p:spTree>
    <p:extLst>
      <p:ext uri="{BB962C8B-B14F-4D97-AF65-F5344CB8AC3E}">
        <p14:creationId xmlns:p14="http://schemas.microsoft.com/office/powerpoint/2010/main" val="362643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12-13 April 2023</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8B33A5F-48B4-4C62-95C7-F5AB6AED401F}" type="slidenum">
              <a:rPr lang="fr-FR" smtClean="0"/>
              <a:t>‹N°›</a:t>
            </a:fld>
            <a:endParaRPr lang="fr-FR"/>
          </a:p>
        </p:txBody>
      </p:sp>
    </p:spTree>
    <p:extLst>
      <p:ext uri="{BB962C8B-B14F-4D97-AF65-F5344CB8AC3E}">
        <p14:creationId xmlns:p14="http://schemas.microsoft.com/office/powerpoint/2010/main" val="26019004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12-13 April 2023</a:t>
            </a:r>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8B33A5F-48B4-4C62-95C7-F5AB6AED401F}" type="slidenum">
              <a:rPr lang="fr-FR" smtClean="0"/>
              <a:t>‹N°›</a:t>
            </a:fld>
            <a:endParaRPr lang="fr-FR"/>
          </a:p>
        </p:txBody>
      </p:sp>
    </p:spTree>
    <p:extLst>
      <p:ext uri="{BB962C8B-B14F-4D97-AF65-F5344CB8AC3E}">
        <p14:creationId xmlns:p14="http://schemas.microsoft.com/office/powerpoint/2010/main" val="25090202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r>
              <a:rPr lang="fr-FR" smtClean="0"/>
              <a:t>12-13 April 2023</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8B33A5F-48B4-4C62-95C7-F5AB6AED401F}" type="slidenum">
              <a:rPr lang="fr-FR" smtClean="0"/>
              <a:t>‹N°›</a:t>
            </a:fld>
            <a:endParaRPr lang="fr-FR"/>
          </a:p>
        </p:txBody>
      </p:sp>
    </p:spTree>
    <p:extLst>
      <p:ext uri="{BB962C8B-B14F-4D97-AF65-F5344CB8AC3E}">
        <p14:creationId xmlns:p14="http://schemas.microsoft.com/office/powerpoint/2010/main" val="22380567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r>
              <a:rPr lang="fr-FR" smtClean="0"/>
              <a:t>12-13 April 2023</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8B33A5F-48B4-4C62-95C7-F5AB6AED401F}" type="slidenum">
              <a:rPr lang="fr-FR" smtClean="0"/>
              <a:t>‹N°›</a:t>
            </a:fld>
            <a:endParaRPr lang="fr-FR"/>
          </a:p>
        </p:txBody>
      </p:sp>
    </p:spTree>
    <p:extLst>
      <p:ext uri="{BB962C8B-B14F-4D97-AF65-F5344CB8AC3E}">
        <p14:creationId xmlns:p14="http://schemas.microsoft.com/office/powerpoint/2010/main" val="245033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866899" y="28113"/>
            <a:ext cx="10163175" cy="900575"/>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838200" y="1247775"/>
            <a:ext cx="10515600" cy="4929188"/>
          </a:xfrm>
          <a:prstGeom prst="rect">
            <a:avLst/>
          </a:prstGeom>
        </p:spPr>
        <p:txBody>
          <a:bodyPr vert="horz" lIns="91440" tIns="45720" rIns="91440" bIns="45720" rtlCol="0">
            <a:noAutofit/>
          </a:bodyPr>
          <a:lstStyle/>
          <a:p>
            <a:pPr lvl="0"/>
            <a:r>
              <a:rPr lang="fr-FR" dirty="0" smtClean="0"/>
              <a:t>Modifier les styles du texte du masque</a:t>
            </a:r>
          </a:p>
          <a:p>
            <a:pPr lvl="1">
              <a:buFont typeface="Courier New" panose="02070309020205020404" pitchFamily="49" charset="0"/>
              <a:buChar char="o"/>
            </a:pPr>
            <a:r>
              <a:rPr lang="fr-FR" dirty="0" smtClean="0"/>
              <a:t>Deuxième niveau</a:t>
            </a:r>
          </a:p>
          <a:p>
            <a:pPr lvl="2">
              <a:buChar char="-"/>
            </a:pPr>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12-13 April 2023, Unesco, Paris</a:t>
            </a:r>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err="1" smtClean="0"/>
              <a:t>Steering</a:t>
            </a:r>
            <a:r>
              <a:rPr lang="fr-FR" dirty="0" smtClean="0"/>
              <a:t> </a:t>
            </a:r>
            <a:r>
              <a:rPr lang="fr-FR" dirty="0" err="1" smtClean="0"/>
              <a:t>Committee</a:t>
            </a:r>
            <a:r>
              <a:rPr lang="fr-FR" dirty="0" smtClean="0"/>
              <a:t> ICG/NEAMTWS</a:t>
            </a:r>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33A5F-48B4-4C62-95C7-F5AB6AED401F}" type="slidenum">
              <a:rPr lang="fr-FR" smtClean="0"/>
              <a:t>‹N°›</a:t>
            </a:fld>
            <a:endParaRPr lang="fr-FR"/>
          </a:p>
        </p:txBody>
      </p:sp>
      <p:pic>
        <p:nvPicPr>
          <p:cNvPr id="7" name="Picture 7"/>
          <p:cNvPicPr>
            <a:picLocks noChangeAspect="1"/>
          </p:cNvPicPr>
          <p:nvPr userDrawn="1"/>
        </p:nvPicPr>
        <p:blipFill rotWithShape="1">
          <a:blip r:embed="rId13"/>
          <a:srcRect b="35860"/>
          <a:stretch/>
        </p:blipFill>
        <p:spPr>
          <a:xfrm>
            <a:off x="0" y="0"/>
            <a:ext cx="1423831" cy="790113"/>
          </a:xfrm>
          <a:prstGeom prst="rect">
            <a:avLst/>
          </a:prstGeom>
        </p:spPr>
      </p:pic>
    </p:spTree>
    <p:extLst>
      <p:ext uri="{BB962C8B-B14F-4D97-AF65-F5344CB8AC3E}">
        <p14:creationId xmlns:p14="http://schemas.microsoft.com/office/powerpoint/2010/main" val="71499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600" b="1" kern="1200">
          <a:solidFill>
            <a:srgbClr val="0A64A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036638"/>
            <a:ext cx="9144000" cy="2387600"/>
          </a:xfrm>
        </p:spPr>
        <p:txBody>
          <a:bodyPr/>
          <a:lstStyle/>
          <a:p>
            <a:r>
              <a:rPr lang="en-GB" dirty="0"/>
              <a:t>V</a:t>
            </a:r>
            <a:r>
              <a:rPr lang="en-GB" dirty="0" smtClean="0"/>
              <a:t>olcanoes tsunami and </a:t>
            </a:r>
            <a:r>
              <a:rPr lang="en-GB" dirty="0" err="1"/>
              <a:t>M</a:t>
            </a:r>
            <a:r>
              <a:rPr lang="en-GB" dirty="0" err="1" smtClean="0"/>
              <a:t>eteotsunamis</a:t>
            </a:r>
            <a:endParaRPr lang="fr-FR" dirty="0"/>
          </a:p>
        </p:txBody>
      </p:sp>
      <p:sp>
        <p:nvSpPr>
          <p:cNvPr id="3" name="Sous-titre 2"/>
          <p:cNvSpPr>
            <a:spLocks noGrp="1"/>
          </p:cNvSpPr>
          <p:nvPr>
            <p:ph type="subTitle" idx="1"/>
          </p:nvPr>
        </p:nvSpPr>
        <p:spPr>
          <a:xfrm>
            <a:off x="1524000" y="3602038"/>
            <a:ext cx="9144000" cy="2093912"/>
          </a:xfrm>
        </p:spPr>
        <p:txBody>
          <a:bodyPr>
            <a:normAutofit/>
          </a:bodyPr>
          <a:lstStyle/>
          <a:p>
            <a:pPr>
              <a:lnSpc>
                <a:spcPct val="100000"/>
              </a:lnSpc>
              <a:spcBef>
                <a:spcPts val="0"/>
              </a:spcBef>
            </a:pPr>
            <a:r>
              <a:rPr lang="en-GB" b="1" dirty="0" smtClean="0"/>
              <a:t>Report on TOWS-WG XVI</a:t>
            </a:r>
            <a:br>
              <a:rPr lang="en-GB" b="1" dirty="0" smtClean="0"/>
            </a:br>
            <a:r>
              <a:rPr lang="en-GB" b="1" dirty="0" smtClean="0"/>
              <a:t>Task </a:t>
            </a:r>
            <a:r>
              <a:rPr lang="en-GB" b="1" dirty="0"/>
              <a:t>Team on Tsunami Watch </a:t>
            </a:r>
            <a:r>
              <a:rPr lang="en-GB" b="1" dirty="0" smtClean="0"/>
              <a:t>Operations</a:t>
            </a:r>
          </a:p>
          <a:p>
            <a:pPr>
              <a:lnSpc>
                <a:spcPct val="100000"/>
              </a:lnSpc>
              <a:spcBef>
                <a:spcPts val="1200"/>
              </a:spcBef>
            </a:pPr>
            <a:r>
              <a:rPr lang="en-US" b="1" dirty="0" smtClean="0"/>
              <a:t>Members on behalf of ICG/NEAMTWS</a:t>
            </a:r>
          </a:p>
          <a:p>
            <a:pPr>
              <a:lnSpc>
                <a:spcPct val="100000"/>
              </a:lnSpc>
              <a:spcBef>
                <a:spcPts val="0"/>
              </a:spcBef>
            </a:pPr>
            <a:r>
              <a:rPr lang="en-US" dirty="0" err="1" smtClean="0"/>
              <a:t>Alessio</a:t>
            </a:r>
            <a:r>
              <a:rPr lang="en-US" dirty="0" smtClean="0"/>
              <a:t> </a:t>
            </a:r>
            <a:r>
              <a:rPr lang="en-US" dirty="0" err="1" smtClean="0"/>
              <a:t>Piatanesi</a:t>
            </a:r>
            <a:r>
              <a:rPr lang="en-US" dirty="0" smtClean="0"/>
              <a:t> (Italy)</a:t>
            </a:r>
          </a:p>
          <a:p>
            <a:pPr>
              <a:lnSpc>
                <a:spcPct val="100000"/>
              </a:lnSpc>
              <a:spcBef>
                <a:spcPts val="0"/>
              </a:spcBef>
            </a:pPr>
            <a:r>
              <a:rPr lang="en-US" dirty="0" smtClean="0"/>
              <a:t>Helene Hebert (France)</a:t>
            </a:r>
          </a:p>
          <a:p>
            <a:endParaRPr lang="fr-FR" dirty="0"/>
          </a:p>
        </p:txBody>
      </p:sp>
    </p:spTree>
    <p:extLst>
      <p:ext uri="{BB962C8B-B14F-4D97-AF65-F5344CB8AC3E}">
        <p14:creationId xmlns:p14="http://schemas.microsoft.com/office/powerpoint/2010/main" val="88878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Ad-hoc Team on </a:t>
            </a:r>
            <a:r>
              <a:rPr lang="en-US" dirty="0"/>
              <a:t>Tsunami Generated by Volcanoes </a:t>
            </a:r>
            <a:r>
              <a:rPr lang="en-US" dirty="0" smtClean="0"/>
              <a:t>(2)</a:t>
            </a:r>
            <a:endParaRPr lang="fr-FR" dirty="0"/>
          </a:p>
        </p:txBody>
      </p:sp>
      <p:sp>
        <p:nvSpPr>
          <p:cNvPr id="3" name="Espace réservé du contenu 2"/>
          <p:cNvSpPr>
            <a:spLocks noGrp="1"/>
          </p:cNvSpPr>
          <p:nvPr>
            <p:ph idx="1"/>
          </p:nvPr>
        </p:nvSpPr>
        <p:spPr>
          <a:xfrm>
            <a:off x="527049" y="1266825"/>
            <a:ext cx="11312525" cy="4929188"/>
          </a:xfrm>
        </p:spPr>
        <p:txBody>
          <a:bodyPr/>
          <a:lstStyle/>
          <a:p>
            <a:r>
              <a:rPr lang="fr-FR" sz="2400" dirty="0"/>
              <a:t>A </a:t>
            </a:r>
            <a:r>
              <a:rPr lang="fr-FR" sz="2400" dirty="0" err="1"/>
              <a:t>primary</a:t>
            </a:r>
            <a:r>
              <a:rPr lang="fr-FR" sz="2400" dirty="0"/>
              <a:t> objective of the TGV Team </a:t>
            </a:r>
            <a:r>
              <a:rPr lang="fr-FR" sz="2400" dirty="0" err="1"/>
              <a:t>is</a:t>
            </a:r>
            <a:r>
              <a:rPr lang="fr-FR" sz="2400" dirty="0"/>
              <a:t> to </a:t>
            </a:r>
            <a:r>
              <a:rPr lang="fr-FR" sz="2400" dirty="0" err="1"/>
              <a:t>make</a:t>
            </a:r>
            <a:r>
              <a:rPr lang="fr-FR" sz="2400" dirty="0"/>
              <a:t> a </a:t>
            </a:r>
            <a:r>
              <a:rPr lang="fr-FR" sz="2400" dirty="0" err="1"/>
              <a:t>list</a:t>
            </a:r>
            <a:r>
              <a:rPr lang="fr-FR" sz="2400" dirty="0"/>
              <a:t> of the </a:t>
            </a:r>
            <a:r>
              <a:rPr lang="fr-FR" sz="2400" dirty="0" err="1"/>
              <a:t>volcano</a:t>
            </a:r>
            <a:r>
              <a:rPr lang="fr-FR" sz="2400" dirty="0"/>
              <a:t> </a:t>
            </a:r>
            <a:r>
              <a:rPr lang="fr-FR" sz="2400" dirty="0" err="1"/>
              <a:t>observatories</a:t>
            </a:r>
            <a:r>
              <a:rPr lang="fr-FR" sz="2400" dirty="0"/>
              <a:t> </a:t>
            </a:r>
            <a:r>
              <a:rPr lang="fr-FR" sz="2400" dirty="0" err="1"/>
              <a:t>that</a:t>
            </a:r>
            <a:r>
              <a:rPr lang="fr-FR" sz="2400" dirty="0"/>
              <a:t> monitor and </a:t>
            </a:r>
            <a:r>
              <a:rPr lang="fr-FR" sz="2400" dirty="0" err="1"/>
              <a:t>warn</a:t>
            </a:r>
            <a:r>
              <a:rPr lang="fr-FR" sz="2400" dirty="0"/>
              <a:t> of </a:t>
            </a:r>
            <a:r>
              <a:rPr lang="fr-FR" sz="2400" dirty="0" err="1"/>
              <a:t>volcanoes</a:t>
            </a:r>
            <a:r>
              <a:rPr lang="fr-FR" sz="2400" dirty="0"/>
              <a:t> </a:t>
            </a:r>
            <a:r>
              <a:rPr lang="fr-FR" sz="2400" dirty="0" err="1"/>
              <a:t>that</a:t>
            </a:r>
            <a:r>
              <a:rPr lang="fr-FR" sz="2400" dirty="0"/>
              <a:t> </a:t>
            </a:r>
            <a:r>
              <a:rPr lang="fr-FR" sz="2400" dirty="0" err="1"/>
              <a:t>may</a:t>
            </a:r>
            <a:r>
              <a:rPr lang="fr-FR" sz="2400" dirty="0"/>
              <a:t> </a:t>
            </a:r>
            <a:r>
              <a:rPr lang="fr-FR" sz="2400" dirty="0" err="1"/>
              <a:t>generate</a:t>
            </a:r>
            <a:r>
              <a:rPr lang="fr-FR" sz="2400" dirty="0"/>
              <a:t> tsunamis, </a:t>
            </a:r>
            <a:r>
              <a:rPr lang="fr-FR" sz="2400" dirty="0" err="1"/>
              <a:t>including</a:t>
            </a:r>
            <a:r>
              <a:rPr lang="fr-FR" sz="2400" dirty="0"/>
              <a:t> </a:t>
            </a:r>
            <a:r>
              <a:rPr lang="fr-FR" sz="2400" dirty="0" err="1"/>
              <a:t>what</a:t>
            </a:r>
            <a:r>
              <a:rPr lang="fr-FR" sz="2400" dirty="0"/>
              <a:t> type of networks and </a:t>
            </a:r>
            <a:r>
              <a:rPr lang="fr-FR" sz="2400" dirty="0" err="1"/>
              <a:t>methods</a:t>
            </a:r>
            <a:r>
              <a:rPr lang="fr-FR" sz="2400" dirty="0"/>
              <a:t> are </a:t>
            </a:r>
            <a:r>
              <a:rPr lang="fr-FR" sz="2400" dirty="0" err="1"/>
              <a:t>used</a:t>
            </a:r>
            <a:endParaRPr lang="fr-FR" sz="2400" dirty="0"/>
          </a:p>
          <a:p>
            <a:pPr lvl="1"/>
            <a:r>
              <a:rPr lang="fr-FR" dirty="0"/>
              <a:t>A </a:t>
            </a:r>
            <a:r>
              <a:rPr lang="fr-FR" dirty="0" err="1"/>
              <a:t>list</a:t>
            </a:r>
            <a:r>
              <a:rPr lang="fr-FR" dirty="0"/>
              <a:t> of 89 </a:t>
            </a:r>
            <a:r>
              <a:rPr lang="fr-FR" dirty="0" err="1"/>
              <a:t>potentially</a:t>
            </a:r>
            <a:r>
              <a:rPr lang="fr-FR" dirty="0"/>
              <a:t> </a:t>
            </a:r>
            <a:r>
              <a:rPr lang="fr-FR" dirty="0" err="1"/>
              <a:t>tsunamigenic</a:t>
            </a:r>
            <a:r>
              <a:rPr lang="fr-FR" dirty="0"/>
              <a:t> </a:t>
            </a:r>
            <a:r>
              <a:rPr lang="fr-FR" dirty="0" err="1"/>
              <a:t>volcanoes</a:t>
            </a:r>
            <a:r>
              <a:rPr lang="fr-FR" dirty="0"/>
              <a:t> has been </a:t>
            </a:r>
            <a:r>
              <a:rPr lang="fr-FR" dirty="0" err="1"/>
              <a:t>established</a:t>
            </a:r>
            <a:r>
              <a:rPr lang="fr-FR" dirty="0"/>
              <a:t> </a:t>
            </a:r>
            <a:r>
              <a:rPr lang="fr-FR" dirty="0" err="1"/>
              <a:t>upon</a:t>
            </a:r>
            <a:r>
              <a:rPr lang="fr-FR" dirty="0"/>
              <a:t> </a:t>
            </a:r>
            <a:r>
              <a:rPr lang="fr-FR" dirty="0" err="1"/>
              <a:t>precise</a:t>
            </a:r>
            <a:r>
              <a:rPr lang="fr-FR" dirty="0"/>
              <a:t> </a:t>
            </a:r>
            <a:r>
              <a:rPr lang="fr-FR" dirty="0" err="1"/>
              <a:t>criteria</a:t>
            </a:r>
            <a:endParaRPr lang="fr-FR" dirty="0"/>
          </a:p>
          <a:p>
            <a:pPr lvl="2"/>
            <a:r>
              <a:rPr lang="fr-FR" dirty="0"/>
              <a:t>Activity </a:t>
            </a:r>
            <a:r>
              <a:rPr lang="fr-FR" dirty="0" err="1"/>
              <a:t>during</a:t>
            </a:r>
            <a:r>
              <a:rPr lang="fr-FR" dirty="0"/>
              <a:t> </a:t>
            </a:r>
            <a:r>
              <a:rPr lang="fr-FR" dirty="0" err="1"/>
              <a:t>XX</a:t>
            </a:r>
            <a:r>
              <a:rPr lang="fr-FR" baseline="30000" dirty="0" err="1"/>
              <a:t>th</a:t>
            </a:r>
            <a:r>
              <a:rPr lang="fr-FR" dirty="0"/>
              <a:t> and </a:t>
            </a:r>
            <a:r>
              <a:rPr lang="fr-FR" dirty="0" err="1"/>
              <a:t>XXI</a:t>
            </a:r>
            <a:r>
              <a:rPr lang="fr-FR" baseline="30000" dirty="0" err="1"/>
              <a:t>st</a:t>
            </a:r>
            <a:r>
              <a:rPr lang="fr-FR" dirty="0"/>
              <a:t> centuries</a:t>
            </a:r>
          </a:p>
          <a:p>
            <a:pPr lvl="2"/>
            <a:r>
              <a:rPr lang="fr-FR" dirty="0"/>
              <a:t>Of a </a:t>
            </a:r>
            <a:r>
              <a:rPr lang="fr-FR" dirty="0" err="1"/>
              <a:t>specific</a:t>
            </a:r>
            <a:r>
              <a:rPr lang="fr-FR" dirty="0"/>
              <a:t> type </a:t>
            </a:r>
            <a:r>
              <a:rPr lang="fr-FR" dirty="0" err="1"/>
              <a:t>among</a:t>
            </a:r>
            <a:endParaRPr lang="fr-FR" dirty="0"/>
          </a:p>
          <a:p>
            <a:pPr lvl="3"/>
            <a:r>
              <a:rPr lang="fr-FR" dirty="0"/>
              <a:t>A/ </a:t>
            </a:r>
            <a:r>
              <a:rPr lang="fr-FR" dirty="0" err="1"/>
              <a:t>Steep-flanked</a:t>
            </a:r>
            <a:r>
              <a:rPr lang="fr-FR" dirty="0"/>
              <a:t> </a:t>
            </a:r>
            <a:r>
              <a:rPr lang="fr-FR" dirty="0" err="1"/>
              <a:t>strato</a:t>
            </a:r>
            <a:r>
              <a:rPr lang="fr-FR" dirty="0"/>
              <a:t> </a:t>
            </a:r>
            <a:r>
              <a:rPr lang="fr-FR" dirty="0" err="1"/>
              <a:t>volcano</a:t>
            </a:r>
            <a:r>
              <a:rPr lang="fr-FR" dirty="0"/>
              <a:t> </a:t>
            </a:r>
            <a:r>
              <a:rPr lang="fr-FR" dirty="0" err="1"/>
              <a:t>whose</a:t>
            </a:r>
            <a:r>
              <a:rPr lang="fr-FR" dirty="0"/>
              <a:t> main </a:t>
            </a:r>
            <a:r>
              <a:rPr lang="fr-FR" dirty="0" err="1"/>
              <a:t>eruptive</a:t>
            </a:r>
            <a:r>
              <a:rPr lang="fr-FR" dirty="0"/>
              <a:t> centre </a:t>
            </a:r>
            <a:r>
              <a:rPr lang="fr-FR" dirty="0" err="1"/>
              <a:t>is</a:t>
            </a:r>
            <a:r>
              <a:rPr lang="fr-FR" dirty="0"/>
              <a:t> </a:t>
            </a:r>
            <a:r>
              <a:rPr lang="fr-FR" dirty="0" err="1"/>
              <a:t>less</a:t>
            </a:r>
            <a:r>
              <a:rPr lang="fr-FR" dirty="0"/>
              <a:t> </a:t>
            </a:r>
            <a:r>
              <a:rPr lang="fr-FR" dirty="0" err="1"/>
              <a:t>than</a:t>
            </a:r>
            <a:r>
              <a:rPr lang="fr-FR" dirty="0"/>
              <a:t> 7 km </a:t>
            </a:r>
            <a:r>
              <a:rPr lang="fr-FR" dirty="0" err="1"/>
              <a:t>from</a:t>
            </a:r>
            <a:r>
              <a:rPr lang="fr-FR" dirty="0"/>
              <a:t> the </a:t>
            </a:r>
            <a:r>
              <a:rPr lang="fr-FR" dirty="0" err="1"/>
              <a:t>coast</a:t>
            </a:r>
            <a:r>
              <a:rPr lang="fr-FR" dirty="0"/>
              <a:t> (Stromboli, Soufrière </a:t>
            </a:r>
            <a:r>
              <a:rPr lang="fr-FR" dirty="0" err="1"/>
              <a:t>Hills</a:t>
            </a:r>
            <a:r>
              <a:rPr lang="fr-FR" dirty="0"/>
              <a:t>)</a:t>
            </a:r>
          </a:p>
          <a:p>
            <a:pPr lvl="3"/>
            <a:r>
              <a:rPr lang="fr-FR" dirty="0"/>
              <a:t>B/ </a:t>
            </a:r>
            <a:r>
              <a:rPr lang="fr-FR" dirty="0" err="1"/>
              <a:t>Belongs</a:t>
            </a:r>
            <a:r>
              <a:rPr lang="fr-FR" dirty="0"/>
              <a:t> to a </a:t>
            </a:r>
            <a:r>
              <a:rPr lang="fr-FR" dirty="0" err="1"/>
              <a:t>complex</a:t>
            </a:r>
            <a:r>
              <a:rPr lang="fr-FR" dirty="0"/>
              <a:t> of </a:t>
            </a:r>
            <a:r>
              <a:rPr lang="fr-FR" dirty="0" err="1"/>
              <a:t>eruptive</a:t>
            </a:r>
            <a:r>
              <a:rPr lang="fr-FR" dirty="0"/>
              <a:t> centres in a </a:t>
            </a:r>
            <a:r>
              <a:rPr lang="fr-FR" dirty="0" err="1"/>
              <a:t>partly</a:t>
            </a:r>
            <a:r>
              <a:rPr lang="fr-FR" dirty="0"/>
              <a:t> </a:t>
            </a:r>
            <a:r>
              <a:rPr lang="fr-FR" dirty="0" err="1"/>
              <a:t>submerged</a:t>
            </a:r>
            <a:r>
              <a:rPr lang="fr-FR" dirty="0"/>
              <a:t> caldera (</a:t>
            </a:r>
            <a:r>
              <a:rPr lang="fr-FR" dirty="0" err="1"/>
              <a:t>e.g</a:t>
            </a:r>
            <a:r>
              <a:rPr lang="fr-FR" dirty="0"/>
              <a:t>. Krakatau, </a:t>
            </a:r>
            <a:r>
              <a:rPr lang="fr-FR" dirty="0" err="1"/>
              <a:t>Indonesia</a:t>
            </a:r>
            <a:r>
              <a:rPr lang="fr-FR" dirty="0"/>
              <a:t>).</a:t>
            </a:r>
          </a:p>
          <a:p>
            <a:pPr lvl="3"/>
            <a:r>
              <a:rPr lang="fr-FR" dirty="0"/>
              <a:t>C/ A </a:t>
            </a:r>
            <a:r>
              <a:rPr lang="fr-FR" dirty="0" err="1"/>
              <a:t>submarine</a:t>
            </a:r>
            <a:r>
              <a:rPr lang="fr-FR" dirty="0"/>
              <a:t> </a:t>
            </a:r>
            <a:r>
              <a:rPr lang="fr-FR" dirty="0" err="1"/>
              <a:t>volcano</a:t>
            </a:r>
            <a:r>
              <a:rPr lang="fr-FR" dirty="0"/>
              <a:t> </a:t>
            </a:r>
            <a:r>
              <a:rPr lang="fr-FR" dirty="0" err="1"/>
              <a:t>with</a:t>
            </a:r>
            <a:r>
              <a:rPr lang="fr-FR" dirty="0"/>
              <a:t> </a:t>
            </a:r>
            <a:r>
              <a:rPr lang="fr-FR" dirty="0" err="1"/>
              <a:t>shallow</a:t>
            </a:r>
            <a:r>
              <a:rPr lang="fr-FR" dirty="0"/>
              <a:t>-water vents, </a:t>
            </a:r>
            <a:r>
              <a:rPr lang="fr-FR" dirty="0" err="1"/>
              <a:t>whose</a:t>
            </a:r>
            <a:r>
              <a:rPr lang="fr-FR" dirty="0"/>
              <a:t> </a:t>
            </a:r>
            <a:r>
              <a:rPr lang="fr-FR" dirty="0" err="1"/>
              <a:t>activity</a:t>
            </a:r>
            <a:r>
              <a:rPr lang="fr-FR" dirty="0"/>
              <a:t> and </a:t>
            </a:r>
            <a:r>
              <a:rPr lang="fr-FR" dirty="0" err="1"/>
              <a:t>flank</a:t>
            </a:r>
            <a:r>
              <a:rPr lang="fr-FR" dirty="0"/>
              <a:t> </a:t>
            </a:r>
            <a:r>
              <a:rPr lang="fr-FR" dirty="0" err="1"/>
              <a:t>instability</a:t>
            </a:r>
            <a:r>
              <a:rPr lang="fr-FR" dirty="0"/>
              <a:t> are </a:t>
            </a:r>
            <a:r>
              <a:rPr lang="fr-FR" dirty="0" err="1"/>
              <a:t>clearly</a:t>
            </a:r>
            <a:r>
              <a:rPr lang="fr-FR" dirty="0"/>
              <a:t> </a:t>
            </a:r>
            <a:r>
              <a:rPr lang="fr-FR" dirty="0" err="1"/>
              <a:t>potential</a:t>
            </a:r>
            <a:r>
              <a:rPr lang="fr-FR" dirty="0"/>
              <a:t> sources of tsunamis (</a:t>
            </a:r>
            <a:r>
              <a:rPr lang="fr-FR" dirty="0" err="1"/>
              <a:t>e.g</a:t>
            </a:r>
            <a:r>
              <a:rPr lang="fr-FR" dirty="0"/>
              <a:t>. HTHH </a:t>
            </a:r>
            <a:r>
              <a:rPr lang="fr-FR" dirty="0" err="1"/>
              <a:t>eruption</a:t>
            </a:r>
            <a:r>
              <a:rPr lang="fr-FR" dirty="0"/>
              <a:t> in 2022)</a:t>
            </a:r>
          </a:p>
          <a:p>
            <a:pPr lvl="3"/>
            <a:r>
              <a:rPr lang="fr-FR" dirty="0"/>
              <a:t>D/ A </a:t>
            </a:r>
            <a:r>
              <a:rPr lang="fr-FR" dirty="0" err="1"/>
              <a:t>shield</a:t>
            </a:r>
            <a:r>
              <a:rPr lang="fr-FR" dirty="0"/>
              <a:t> </a:t>
            </a:r>
            <a:r>
              <a:rPr lang="fr-FR" dirty="0" err="1"/>
              <a:t>volcano</a:t>
            </a:r>
            <a:r>
              <a:rPr lang="fr-FR" dirty="0"/>
              <a:t> (</a:t>
            </a:r>
            <a:r>
              <a:rPr lang="fr-FR" dirty="0" err="1"/>
              <a:t>ocean</a:t>
            </a:r>
            <a:r>
              <a:rPr lang="fr-FR" dirty="0"/>
              <a:t> </a:t>
            </a:r>
            <a:r>
              <a:rPr lang="fr-FR" dirty="0" err="1"/>
              <a:t>island</a:t>
            </a:r>
            <a:r>
              <a:rPr lang="fr-FR" dirty="0"/>
              <a:t>) </a:t>
            </a:r>
            <a:r>
              <a:rPr lang="fr-FR" dirty="0" err="1"/>
              <a:t>showing</a:t>
            </a:r>
            <a:r>
              <a:rPr lang="fr-FR" dirty="0"/>
              <a:t> </a:t>
            </a:r>
            <a:r>
              <a:rPr lang="fr-FR" dirty="0" err="1"/>
              <a:t>evidence</a:t>
            </a:r>
            <a:r>
              <a:rPr lang="fr-FR" dirty="0"/>
              <a:t> of </a:t>
            </a:r>
            <a:r>
              <a:rPr lang="fr-FR" dirty="0" err="1"/>
              <a:t>flank</a:t>
            </a:r>
            <a:r>
              <a:rPr lang="fr-FR" dirty="0"/>
              <a:t> </a:t>
            </a:r>
            <a:r>
              <a:rPr lang="fr-FR" dirty="0" err="1"/>
              <a:t>deformation</a:t>
            </a:r>
            <a:r>
              <a:rPr lang="fr-FR" dirty="0"/>
              <a:t>, </a:t>
            </a:r>
            <a:r>
              <a:rPr lang="fr-FR" dirty="0" err="1"/>
              <a:t>such</a:t>
            </a:r>
            <a:r>
              <a:rPr lang="fr-FR" dirty="0"/>
              <a:t> as </a:t>
            </a:r>
            <a:r>
              <a:rPr lang="fr-FR" dirty="0" err="1"/>
              <a:t>Kilauea</a:t>
            </a:r>
            <a:r>
              <a:rPr lang="fr-FR" dirty="0"/>
              <a:t> </a:t>
            </a:r>
            <a:r>
              <a:rPr lang="fr-FR" dirty="0" err="1"/>
              <a:t>volcano</a:t>
            </a:r>
            <a:r>
              <a:rPr lang="fr-FR" dirty="0"/>
              <a:t> in Hawaii, and Piton de la Fournaise in </a:t>
            </a:r>
            <a:r>
              <a:rPr lang="fr-FR" dirty="0" err="1"/>
              <a:t>Reunion</a:t>
            </a:r>
            <a:r>
              <a:rPr lang="fr-FR" dirty="0"/>
              <a:t> Island</a:t>
            </a:r>
            <a:r>
              <a:rPr lang="fr-FR" dirty="0" smtClean="0"/>
              <a:t>.</a:t>
            </a:r>
            <a:endParaRPr lang="fr-FR" dirty="0"/>
          </a:p>
        </p:txBody>
      </p:sp>
      <p:sp>
        <p:nvSpPr>
          <p:cNvPr id="4" name="Espace réservé de la date 3"/>
          <p:cNvSpPr>
            <a:spLocks noGrp="1"/>
          </p:cNvSpPr>
          <p:nvPr>
            <p:ph type="dt" sz="half" idx="10"/>
          </p:nvPr>
        </p:nvSpPr>
        <p:spPr/>
        <p:txBody>
          <a:bodyPr/>
          <a:lstStyle/>
          <a:p>
            <a:r>
              <a:rPr lang="fr-FR" smtClean="0"/>
              <a:t>12-13 April 2023, Unesco, Paris</a:t>
            </a:r>
            <a:endParaRPr lang="fr-FR" dirty="0"/>
          </a:p>
        </p:txBody>
      </p:sp>
      <p:sp>
        <p:nvSpPr>
          <p:cNvPr id="5" name="Espace réservé du pied de page 4"/>
          <p:cNvSpPr>
            <a:spLocks noGrp="1"/>
          </p:cNvSpPr>
          <p:nvPr>
            <p:ph type="ftr" sz="quarter" idx="11"/>
          </p:nvPr>
        </p:nvSpPr>
        <p:spPr/>
        <p:txBody>
          <a:bodyPr/>
          <a:lstStyle/>
          <a:p>
            <a:r>
              <a:rPr lang="fr-FR" smtClean="0"/>
              <a:t>Steering Committee ICG/NEAMTWS</a:t>
            </a:r>
            <a:endParaRPr lang="fr-FR" dirty="0" smtClean="0"/>
          </a:p>
        </p:txBody>
      </p:sp>
      <p:sp>
        <p:nvSpPr>
          <p:cNvPr id="6" name="Espace réservé du numéro de diapositive 5"/>
          <p:cNvSpPr>
            <a:spLocks noGrp="1"/>
          </p:cNvSpPr>
          <p:nvPr>
            <p:ph type="sldNum" sz="quarter" idx="12"/>
          </p:nvPr>
        </p:nvSpPr>
        <p:spPr/>
        <p:txBody>
          <a:bodyPr/>
          <a:lstStyle/>
          <a:p>
            <a:fld id="{C8B33A5F-48B4-4C62-95C7-F5AB6AED401F}" type="slidenum">
              <a:rPr lang="fr-FR" smtClean="0"/>
              <a:t>10</a:t>
            </a:fld>
            <a:endParaRPr lang="fr-FR"/>
          </a:p>
        </p:txBody>
      </p:sp>
    </p:spTree>
    <p:extLst>
      <p:ext uri="{BB962C8B-B14F-4D97-AF65-F5344CB8AC3E}">
        <p14:creationId xmlns:p14="http://schemas.microsoft.com/office/powerpoint/2010/main" val="2289109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Ad-hoc Team on </a:t>
            </a:r>
            <a:r>
              <a:rPr lang="en-US" dirty="0"/>
              <a:t>Tsunami Generated by Volcanoes </a:t>
            </a:r>
            <a:r>
              <a:rPr lang="en-US" dirty="0" smtClean="0"/>
              <a:t>(3)</a:t>
            </a:r>
            <a:endParaRPr lang="fr-FR" dirty="0"/>
          </a:p>
        </p:txBody>
      </p:sp>
      <p:sp>
        <p:nvSpPr>
          <p:cNvPr id="3" name="Espace réservé du contenu 2"/>
          <p:cNvSpPr>
            <a:spLocks noGrp="1"/>
          </p:cNvSpPr>
          <p:nvPr>
            <p:ph idx="1"/>
          </p:nvPr>
        </p:nvSpPr>
        <p:spPr>
          <a:xfrm>
            <a:off x="319086" y="1088231"/>
            <a:ext cx="11710987" cy="5884545"/>
          </a:xfrm>
        </p:spPr>
        <p:txBody>
          <a:bodyPr/>
          <a:lstStyle/>
          <a:p>
            <a:r>
              <a:rPr lang="fr-FR" dirty="0"/>
              <a:t>GIS </a:t>
            </a:r>
            <a:r>
              <a:rPr lang="fr-FR" dirty="0" err="1"/>
              <a:t>synthesis</a:t>
            </a:r>
            <a:r>
              <a:rPr lang="fr-FR" dirty="0"/>
              <a:t> </a:t>
            </a:r>
            <a:r>
              <a:rPr lang="fr-FR" dirty="0" err="1"/>
              <a:t>under</a:t>
            </a:r>
            <a:r>
              <a:rPr lang="fr-FR" dirty="0"/>
              <a:t> construction</a:t>
            </a:r>
          </a:p>
          <a:p>
            <a:endParaRPr lang="fr-FR" dirty="0"/>
          </a:p>
        </p:txBody>
      </p:sp>
      <p:sp>
        <p:nvSpPr>
          <p:cNvPr id="4" name="Espace réservé de la date 3"/>
          <p:cNvSpPr>
            <a:spLocks noGrp="1"/>
          </p:cNvSpPr>
          <p:nvPr>
            <p:ph type="dt" sz="half" idx="10"/>
          </p:nvPr>
        </p:nvSpPr>
        <p:spPr/>
        <p:txBody>
          <a:bodyPr/>
          <a:lstStyle/>
          <a:p>
            <a:r>
              <a:rPr lang="fr-FR" dirty="0" smtClean="0"/>
              <a:t>12-13 April 2023, Unesco, Paris </a:t>
            </a:r>
            <a:endParaRPr lang="fr-FR" dirty="0"/>
          </a:p>
        </p:txBody>
      </p:sp>
      <p:sp>
        <p:nvSpPr>
          <p:cNvPr id="5" name="Espace réservé du pied de page 4"/>
          <p:cNvSpPr>
            <a:spLocks noGrp="1"/>
          </p:cNvSpPr>
          <p:nvPr>
            <p:ph type="ftr" sz="quarter" idx="11"/>
          </p:nvPr>
        </p:nvSpPr>
        <p:spPr/>
        <p:txBody>
          <a:bodyPr/>
          <a:lstStyle/>
          <a:p>
            <a:r>
              <a:rPr lang="fr-FR" dirty="0" smtClean="0"/>
              <a:t> </a:t>
            </a:r>
            <a:r>
              <a:rPr lang="fr-FR" dirty="0" err="1" smtClean="0"/>
              <a:t>Steering</a:t>
            </a:r>
            <a:r>
              <a:rPr lang="fr-FR" dirty="0" smtClean="0"/>
              <a:t> </a:t>
            </a:r>
            <a:r>
              <a:rPr lang="fr-FR" dirty="0" smtClean="0"/>
              <a:t>Committee ICG/NEAMTWS </a:t>
            </a:r>
          </a:p>
        </p:txBody>
      </p:sp>
      <p:sp>
        <p:nvSpPr>
          <p:cNvPr id="6" name="Espace réservé du numéro de diapositive 5"/>
          <p:cNvSpPr>
            <a:spLocks noGrp="1"/>
          </p:cNvSpPr>
          <p:nvPr>
            <p:ph type="sldNum" sz="quarter" idx="12"/>
          </p:nvPr>
        </p:nvSpPr>
        <p:spPr>
          <a:xfrm>
            <a:off x="8581724" y="7132319"/>
            <a:ext cx="2743200" cy="365125"/>
          </a:xfrm>
        </p:spPr>
        <p:txBody>
          <a:bodyPr/>
          <a:lstStyle/>
          <a:p>
            <a:r>
              <a:rPr lang="fr-FR" dirty="0" smtClean="0"/>
              <a:t>    </a:t>
            </a:r>
            <a:fld id="{C8B33A5F-48B4-4C62-95C7-F5AB6AED401F}" type="slidenum">
              <a:rPr lang="fr-FR" smtClean="0"/>
              <a:t>11</a:t>
            </a:fld>
            <a:endParaRPr lang="fr-FR" dirty="0"/>
          </a:p>
        </p:txBody>
      </p:sp>
      <p:pic>
        <p:nvPicPr>
          <p:cNvPr id="7" name="Image 6"/>
          <p:cNvPicPr>
            <a:picLocks noChangeAspect="1"/>
          </p:cNvPicPr>
          <p:nvPr/>
        </p:nvPicPr>
        <p:blipFill>
          <a:blip r:embed="rId2"/>
          <a:stretch>
            <a:fillRect/>
          </a:stretch>
        </p:blipFill>
        <p:spPr>
          <a:xfrm>
            <a:off x="654842" y="1698889"/>
            <a:ext cx="11039474" cy="4657461"/>
          </a:xfrm>
          <a:prstGeom prst="rect">
            <a:avLst/>
          </a:prstGeom>
        </p:spPr>
      </p:pic>
    </p:spTree>
    <p:extLst>
      <p:ext uri="{BB962C8B-B14F-4D97-AF65-F5344CB8AC3E}">
        <p14:creationId xmlns:p14="http://schemas.microsoft.com/office/powerpoint/2010/main" val="2710349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Ad-hoc </a:t>
            </a:r>
            <a:r>
              <a:rPr lang="fr-FR" dirty="0"/>
              <a:t>Team on </a:t>
            </a:r>
            <a:r>
              <a:rPr lang="en-US" dirty="0"/>
              <a:t>Tsunami Generated by Volcanoes </a:t>
            </a:r>
            <a:r>
              <a:rPr lang="en-US" dirty="0" smtClean="0"/>
              <a:t>(4)</a:t>
            </a:r>
            <a:endParaRPr lang="fr-FR" dirty="0"/>
          </a:p>
        </p:txBody>
      </p:sp>
      <p:sp>
        <p:nvSpPr>
          <p:cNvPr id="3" name="Espace réservé du contenu 2"/>
          <p:cNvSpPr>
            <a:spLocks noGrp="1"/>
          </p:cNvSpPr>
          <p:nvPr>
            <p:ph idx="1"/>
          </p:nvPr>
        </p:nvSpPr>
        <p:spPr>
          <a:xfrm>
            <a:off x="405310" y="1240155"/>
            <a:ext cx="4826000" cy="4929188"/>
          </a:xfrm>
        </p:spPr>
        <p:txBody>
          <a:bodyPr/>
          <a:lstStyle/>
          <a:p>
            <a:r>
              <a:rPr lang="fr-FR" dirty="0" smtClean="0"/>
              <a:t>2 </a:t>
            </a:r>
            <a:r>
              <a:rPr lang="fr-FR" dirty="0" err="1" smtClean="0"/>
              <a:t>Numerical</a:t>
            </a:r>
            <a:r>
              <a:rPr lang="fr-FR" dirty="0" smtClean="0"/>
              <a:t> </a:t>
            </a:r>
            <a:r>
              <a:rPr lang="fr-FR" dirty="0" err="1" smtClean="0"/>
              <a:t>modeling</a:t>
            </a:r>
            <a:r>
              <a:rPr lang="fr-FR" dirty="0" smtClean="0"/>
              <a:t> of </a:t>
            </a:r>
            <a:r>
              <a:rPr lang="fr-FR" dirty="0" err="1" smtClean="0"/>
              <a:t>volcanic</a:t>
            </a:r>
            <a:r>
              <a:rPr lang="fr-FR" dirty="0" smtClean="0"/>
              <a:t> tsunamis </a:t>
            </a:r>
          </a:p>
          <a:p>
            <a:pPr lvl="1"/>
            <a:r>
              <a:rPr lang="fr-FR" dirty="0" err="1" smtClean="0"/>
              <a:t>Generation</a:t>
            </a:r>
            <a:r>
              <a:rPr lang="fr-FR" dirty="0" smtClean="0"/>
              <a:t>, propagation, </a:t>
            </a:r>
            <a:r>
              <a:rPr lang="fr-FR" dirty="0" err="1" smtClean="0"/>
              <a:t>inundation</a:t>
            </a:r>
            <a:endParaRPr lang="fr-FR" dirty="0" smtClean="0"/>
          </a:p>
          <a:p>
            <a:r>
              <a:rPr lang="fr-FR" dirty="0" smtClean="0"/>
              <a:t>3 </a:t>
            </a:r>
            <a:r>
              <a:rPr lang="fr-FR" dirty="0" err="1" smtClean="0"/>
              <a:t>Volcanic</a:t>
            </a:r>
            <a:r>
              <a:rPr lang="fr-FR" dirty="0" smtClean="0"/>
              <a:t> tsunami </a:t>
            </a:r>
            <a:r>
              <a:rPr lang="fr-FR" dirty="0" err="1" smtClean="0"/>
              <a:t>hazard</a:t>
            </a:r>
            <a:r>
              <a:rPr lang="fr-FR" dirty="0" smtClean="0"/>
              <a:t> </a:t>
            </a:r>
            <a:r>
              <a:rPr lang="fr-FR" dirty="0" err="1" smtClean="0"/>
              <a:t>assessment</a:t>
            </a:r>
            <a:r>
              <a:rPr lang="fr-FR" dirty="0" smtClean="0"/>
              <a:t> (Stromboli)</a:t>
            </a:r>
          </a:p>
          <a:p>
            <a:r>
              <a:rPr lang="fr-FR" dirty="0" smtClean="0"/>
              <a:t>4 </a:t>
            </a:r>
            <a:r>
              <a:rPr lang="fr-FR" dirty="0" err="1" smtClean="0"/>
              <a:t>Volcano</a:t>
            </a:r>
            <a:r>
              <a:rPr lang="fr-FR" dirty="0" smtClean="0"/>
              <a:t> monitoring </a:t>
            </a:r>
            <a:r>
              <a:rPr lang="fr-FR" dirty="0" err="1" smtClean="0"/>
              <a:t>requirements</a:t>
            </a:r>
            <a:r>
              <a:rPr lang="fr-FR" dirty="0" smtClean="0"/>
              <a:t> for tsunami warning (Stromboli)</a:t>
            </a:r>
          </a:p>
          <a:p>
            <a:endParaRPr lang="fr-FR" dirty="0" smtClean="0"/>
          </a:p>
          <a:p>
            <a:endParaRPr lang="fr-FR" dirty="0"/>
          </a:p>
        </p:txBody>
      </p:sp>
      <p:sp>
        <p:nvSpPr>
          <p:cNvPr id="4" name="Espace réservé de la date 3"/>
          <p:cNvSpPr>
            <a:spLocks noGrp="1"/>
          </p:cNvSpPr>
          <p:nvPr>
            <p:ph type="dt" sz="half" idx="10"/>
          </p:nvPr>
        </p:nvSpPr>
        <p:spPr/>
        <p:txBody>
          <a:bodyPr/>
          <a:lstStyle/>
          <a:p>
            <a:r>
              <a:rPr lang="fr-FR" smtClean="0"/>
              <a:t>12-13 April 2023, Unesco, Paris</a:t>
            </a:r>
            <a:endParaRPr lang="fr-FR" dirty="0"/>
          </a:p>
        </p:txBody>
      </p:sp>
      <p:sp>
        <p:nvSpPr>
          <p:cNvPr id="5" name="Espace réservé du pied de page 4"/>
          <p:cNvSpPr>
            <a:spLocks noGrp="1"/>
          </p:cNvSpPr>
          <p:nvPr>
            <p:ph type="ftr" sz="quarter" idx="11"/>
          </p:nvPr>
        </p:nvSpPr>
        <p:spPr/>
        <p:txBody>
          <a:bodyPr/>
          <a:lstStyle/>
          <a:p>
            <a:r>
              <a:rPr lang="fr-FR" smtClean="0"/>
              <a:t>Steering Committee ICG/NEAMTWS</a:t>
            </a:r>
            <a:endParaRPr lang="fr-FR" dirty="0" smtClean="0"/>
          </a:p>
        </p:txBody>
      </p:sp>
      <p:sp>
        <p:nvSpPr>
          <p:cNvPr id="6" name="Espace réservé du numéro de diapositive 5"/>
          <p:cNvSpPr>
            <a:spLocks noGrp="1"/>
          </p:cNvSpPr>
          <p:nvPr>
            <p:ph type="sldNum" sz="quarter" idx="12"/>
          </p:nvPr>
        </p:nvSpPr>
        <p:spPr/>
        <p:txBody>
          <a:bodyPr/>
          <a:lstStyle/>
          <a:p>
            <a:fld id="{C8B33A5F-48B4-4C62-95C7-F5AB6AED401F}" type="slidenum">
              <a:rPr lang="fr-FR" smtClean="0"/>
              <a:t>12</a:t>
            </a:fld>
            <a:endParaRPr lang="fr-FR"/>
          </a:p>
        </p:txBody>
      </p:sp>
      <p:pic>
        <p:nvPicPr>
          <p:cNvPr id="8" name="Image 7"/>
          <p:cNvPicPr>
            <a:picLocks noChangeAspect="1"/>
          </p:cNvPicPr>
          <p:nvPr/>
        </p:nvPicPr>
        <p:blipFill>
          <a:blip r:embed="rId2"/>
          <a:stretch>
            <a:fillRect/>
          </a:stretch>
        </p:blipFill>
        <p:spPr>
          <a:xfrm>
            <a:off x="4689716" y="2171091"/>
            <a:ext cx="4189922" cy="4091756"/>
          </a:xfrm>
          <a:prstGeom prst="rect">
            <a:avLst/>
          </a:prstGeom>
        </p:spPr>
      </p:pic>
      <p:pic>
        <p:nvPicPr>
          <p:cNvPr id="7" name="Image 6"/>
          <p:cNvPicPr>
            <a:picLocks noChangeAspect="1"/>
          </p:cNvPicPr>
          <p:nvPr/>
        </p:nvPicPr>
        <p:blipFill>
          <a:blip r:embed="rId3"/>
          <a:stretch>
            <a:fillRect/>
          </a:stretch>
        </p:blipFill>
        <p:spPr>
          <a:xfrm>
            <a:off x="8347568" y="1341438"/>
            <a:ext cx="3692031" cy="2457132"/>
          </a:xfrm>
          <a:prstGeom prst="rect">
            <a:avLst/>
          </a:prstGeom>
        </p:spPr>
      </p:pic>
    </p:spTree>
    <p:extLst>
      <p:ext uri="{BB962C8B-B14F-4D97-AF65-F5344CB8AC3E}">
        <p14:creationId xmlns:p14="http://schemas.microsoft.com/office/powerpoint/2010/main" val="675042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Ad-hoc Team on </a:t>
            </a:r>
            <a:r>
              <a:rPr lang="en-US" dirty="0"/>
              <a:t>Tsunami Generated by Volcanoes </a:t>
            </a:r>
            <a:r>
              <a:rPr lang="en-US" dirty="0" smtClean="0"/>
              <a:t>(5)</a:t>
            </a:r>
            <a:endParaRPr lang="fr-FR" dirty="0"/>
          </a:p>
        </p:txBody>
      </p:sp>
      <p:sp>
        <p:nvSpPr>
          <p:cNvPr id="3" name="Espace réservé du contenu 2"/>
          <p:cNvSpPr>
            <a:spLocks noGrp="1"/>
          </p:cNvSpPr>
          <p:nvPr>
            <p:ph idx="1"/>
          </p:nvPr>
        </p:nvSpPr>
        <p:spPr>
          <a:xfrm>
            <a:off x="527050" y="1266825"/>
            <a:ext cx="7626350" cy="4929188"/>
          </a:xfrm>
        </p:spPr>
        <p:txBody>
          <a:bodyPr/>
          <a:lstStyle/>
          <a:p>
            <a:r>
              <a:rPr lang="fr-FR" dirty="0" smtClean="0"/>
              <a:t>4 </a:t>
            </a:r>
            <a:r>
              <a:rPr lang="fr-FR" dirty="0" err="1" smtClean="0"/>
              <a:t>Volcano</a:t>
            </a:r>
            <a:r>
              <a:rPr lang="fr-FR" dirty="0" smtClean="0"/>
              <a:t> monitoring </a:t>
            </a:r>
            <a:r>
              <a:rPr lang="fr-FR" dirty="0" err="1" smtClean="0"/>
              <a:t>requirements</a:t>
            </a:r>
            <a:r>
              <a:rPr lang="fr-FR" dirty="0" smtClean="0"/>
              <a:t> for tsunami warning (Stromboli)</a:t>
            </a:r>
          </a:p>
          <a:p>
            <a:r>
              <a:rPr lang="fr-FR" dirty="0" smtClean="0"/>
              <a:t>5 </a:t>
            </a:r>
            <a:r>
              <a:rPr lang="fr-FR" dirty="0" err="1" smtClean="0"/>
              <a:t>Volcanic</a:t>
            </a:r>
            <a:r>
              <a:rPr lang="fr-FR" dirty="0" smtClean="0"/>
              <a:t> tsunami warning </a:t>
            </a:r>
            <a:r>
              <a:rPr lang="fr-FR" dirty="0" err="1" smtClean="0"/>
              <a:t>systems</a:t>
            </a:r>
            <a:r>
              <a:rPr lang="fr-FR" dirty="0" smtClean="0"/>
              <a:t> and </a:t>
            </a:r>
            <a:r>
              <a:rPr lang="fr-FR" dirty="0" err="1" smtClean="0"/>
              <a:t>SOPs</a:t>
            </a:r>
            <a:endParaRPr lang="fr-FR" dirty="0"/>
          </a:p>
        </p:txBody>
      </p:sp>
      <p:sp>
        <p:nvSpPr>
          <p:cNvPr id="4" name="Espace réservé de la date 3"/>
          <p:cNvSpPr>
            <a:spLocks noGrp="1"/>
          </p:cNvSpPr>
          <p:nvPr>
            <p:ph type="dt" sz="half" idx="10"/>
          </p:nvPr>
        </p:nvSpPr>
        <p:spPr/>
        <p:txBody>
          <a:bodyPr/>
          <a:lstStyle/>
          <a:p>
            <a:r>
              <a:rPr lang="fr-FR" smtClean="0"/>
              <a:t>12-13 April 2023, Unesco, Paris</a:t>
            </a:r>
            <a:endParaRPr lang="fr-FR" dirty="0"/>
          </a:p>
        </p:txBody>
      </p:sp>
      <p:sp>
        <p:nvSpPr>
          <p:cNvPr id="5" name="Espace réservé du pied de page 4"/>
          <p:cNvSpPr>
            <a:spLocks noGrp="1"/>
          </p:cNvSpPr>
          <p:nvPr>
            <p:ph type="ftr" sz="quarter" idx="11"/>
          </p:nvPr>
        </p:nvSpPr>
        <p:spPr/>
        <p:txBody>
          <a:bodyPr/>
          <a:lstStyle/>
          <a:p>
            <a:r>
              <a:rPr lang="fr-FR" smtClean="0"/>
              <a:t>Steering Committee ICG/NEAMTWS</a:t>
            </a:r>
            <a:endParaRPr lang="fr-FR" dirty="0" smtClean="0"/>
          </a:p>
        </p:txBody>
      </p:sp>
      <p:sp>
        <p:nvSpPr>
          <p:cNvPr id="6" name="Espace réservé du numéro de diapositive 5"/>
          <p:cNvSpPr>
            <a:spLocks noGrp="1"/>
          </p:cNvSpPr>
          <p:nvPr>
            <p:ph type="sldNum" sz="quarter" idx="12"/>
          </p:nvPr>
        </p:nvSpPr>
        <p:spPr/>
        <p:txBody>
          <a:bodyPr/>
          <a:lstStyle/>
          <a:p>
            <a:fld id="{C8B33A5F-48B4-4C62-95C7-F5AB6AED401F}" type="slidenum">
              <a:rPr lang="fr-FR" smtClean="0"/>
              <a:t>13</a:t>
            </a:fld>
            <a:endParaRPr lang="fr-FR"/>
          </a:p>
        </p:txBody>
      </p:sp>
      <p:pic>
        <p:nvPicPr>
          <p:cNvPr id="7" name="Image 6"/>
          <p:cNvPicPr>
            <a:picLocks noChangeAspect="1"/>
          </p:cNvPicPr>
          <p:nvPr/>
        </p:nvPicPr>
        <p:blipFill>
          <a:blip r:embed="rId2"/>
          <a:stretch>
            <a:fillRect/>
          </a:stretch>
        </p:blipFill>
        <p:spPr>
          <a:xfrm>
            <a:off x="8366839" y="861392"/>
            <a:ext cx="3821198" cy="2370816"/>
          </a:xfrm>
          <a:prstGeom prst="rect">
            <a:avLst/>
          </a:prstGeom>
        </p:spPr>
      </p:pic>
      <p:pic>
        <p:nvPicPr>
          <p:cNvPr id="8" name="Image 7"/>
          <p:cNvPicPr>
            <a:picLocks noChangeAspect="1"/>
          </p:cNvPicPr>
          <p:nvPr/>
        </p:nvPicPr>
        <p:blipFill>
          <a:blip r:embed="rId3"/>
          <a:stretch>
            <a:fillRect/>
          </a:stretch>
        </p:blipFill>
        <p:spPr>
          <a:xfrm>
            <a:off x="8938184" y="3509738"/>
            <a:ext cx="3082365" cy="3191439"/>
          </a:xfrm>
          <a:prstGeom prst="rect">
            <a:avLst/>
          </a:prstGeom>
        </p:spPr>
      </p:pic>
      <p:pic>
        <p:nvPicPr>
          <p:cNvPr id="9" name="Image 8"/>
          <p:cNvPicPr>
            <a:picLocks noChangeAspect="1"/>
          </p:cNvPicPr>
          <p:nvPr/>
        </p:nvPicPr>
        <p:blipFill>
          <a:blip r:embed="rId4"/>
          <a:stretch>
            <a:fillRect/>
          </a:stretch>
        </p:blipFill>
        <p:spPr>
          <a:xfrm>
            <a:off x="351155" y="3229246"/>
            <a:ext cx="4160772" cy="3127104"/>
          </a:xfrm>
          <a:prstGeom prst="rect">
            <a:avLst/>
          </a:prstGeom>
        </p:spPr>
      </p:pic>
      <p:grpSp>
        <p:nvGrpSpPr>
          <p:cNvPr id="11" name="Groupe 10"/>
          <p:cNvGrpSpPr/>
          <p:nvPr/>
        </p:nvGrpSpPr>
        <p:grpSpPr>
          <a:xfrm>
            <a:off x="4609849" y="2885451"/>
            <a:ext cx="3836959" cy="3836024"/>
            <a:chOff x="5388881" y="2946400"/>
            <a:chExt cx="3836959" cy="3836024"/>
          </a:xfrm>
        </p:grpSpPr>
        <p:pic>
          <p:nvPicPr>
            <p:cNvPr id="12" name="Imag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88881" y="2946400"/>
              <a:ext cx="3665954" cy="3836024"/>
            </a:xfrm>
            <a:prstGeom prst="rect">
              <a:avLst/>
            </a:prstGeom>
          </p:spPr>
        </p:pic>
        <p:sp>
          <p:nvSpPr>
            <p:cNvPr id="13" name="Rectangle 12"/>
            <p:cNvSpPr/>
            <p:nvPr/>
          </p:nvSpPr>
          <p:spPr>
            <a:xfrm>
              <a:off x="8487661" y="5961342"/>
              <a:ext cx="738179" cy="731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84155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Ad-hoc Team on </a:t>
            </a:r>
            <a:r>
              <a:rPr lang="en-US" dirty="0"/>
              <a:t>Tsunami Generated by Volcanoes </a:t>
            </a:r>
            <a:r>
              <a:rPr lang="en-US" dirty="0" smtClean="0"/>
              <a:t>(6)</a:t>
            </a:r>
            <a:endParaRPr lang="fr-FR" dirty="0"/>
          </a:p>
        </p:txBody>
      </p:sp>
      <p:sp>
        <p:nvSpPr>
          <p:cNvPr id="3" name="Espace réservé du contenu 2"/>
          <p:cNvSpPr>
            <a:spLocks noGrp="1"/>
          </p:cNvSpPr>
          <p:nvPr>
            <p:ph idx="1"/>
          </p:nvPr>
        </p:nvSpPr>
        <p:spPr/>
        <p:txBody>
          <a:bodyPr/>
          <a:lstStyle/>
          <a:p>
            <a:r>
              <a:rPr lang="en-US" dirty="0" smtClean="0"/>
              <a:t>Recommendations</a:t>
            </a:r>
          </a:p>
          <a:p>
            <a:pPr lvl="1"/>
            <a:r>
              <a:rPr lang="en-US" dirty="0" smtClean="0"/>
              <a:t>The TOWS Group </a:t>
            </a:r>
            <a:r>
              <a:rPr lang="en-US" b="1" dirty="0"/>
              <a:t>commended</a:t>
            </a:r>
            <a:r>
              <a:rPr lang="en-US" dirty="0"/>
              <a:t> the work of the Ad Hoc Team on Tsunamis Generated by Volcanoes. </a:t>
            </a:r>
          </a:p>
          <a:p>
            <a:pPr lvl="1"/>
            <a:r>
              <a:rPr lang="en-US" dirty="0" smtClean="0"/>
              <a:t>The </a:t>
            </a:r>
            <a:r>
              <a:rPr lang="en-US" dirty="0"/>
              <a:t>Group </a:t>
            </a:r>
            <a:r>
              <a:rPr lang="en-US" b="1" dirty="0"/>
              <a:t>decided </a:t>
            </a:r>
            <a:r>
              <a:rPr lang="en-US" dirty="0"/>
              <a:t>warning systems for tsunamis generated by volcanoes should be considered and coordinated as part of the UNESCO/IOC global Tsunami Warning and Mitigation System, and also when possible be part of a MHEWS. </a:t>
            </a:r>
          </a:p>
          <a:p>
            <a:pPr lvl="1"/>
            <a:r>
              <a:rPr lang="en-US" dirty="0" smtClean="0"/>
              <a:t>The </a:t>
            </a:r>
            <a:r>
              <a:rPr lang="en-US" dirty="0"/>
              <a:t>Group </a:t>
            </a:r>
            <a:r>
              <a:rPr lang="en-US" b="1" dirty="0"/>
              <a:t>decided</a:t>
            </a:r>
            <a:r>
              <a:rPr lang="en-US" dirty="0"/>
              <a:t> to continue the Ad Hoc Team on Tsunamis Generated by Volcanoes in order to complete its report in time for tabling at the IOC Assembly at its 32nd Session in 2023 by the Chair of TOWS-WG. </a:t>
            </a:r>
          </a:p>
          <a:p>
            <a:endParaRPr lang="fr-FR" dirty="0"/>
          </a:p>
        </p:txBody>
      </p:sp>
      <p:sp>
        <p:nvSpPr>
          <p:cNvPr id="4" name="Espace réservé de la date 3"/>
          <p:cNvSpPr>
            <a:spLocks noGrp="1"/>
          </p:cNvSpPr>
          <p:nvPr>
            <p:ph type="dt" sz="half" idx="10"/>
          </p:nvPr>
        </p:nvSpPr>
        <p:spPr/>
        <p:txBody>
          <a:bodyPr/>
          <a:lstStyle/>
          <a:p>
            <a:r>
              <a:rPr lang="fr-FR" smtClean="0"/>
              <a:t>12-13 April 2023, Unesco, Paris</a:t>
            </a:r>
            <a:endParaRPr lang="fr-FR" dirty="0"/>
          </a:p>
        </p:txBody>
      </p:sp>
      <p:sp>
        <p:nvSpPr>
          <p:cNvPr id="5" name="Espace réservé du pied de page 4"/>
          <p:cNvSpPr>
            <a:spLocks noGrp="1"/>
          </p:cNvSpPr>
          <p:nvPr>
            <p:ph type="ftr" sz="quarter" idx="11"/>
          </p:nvPr>
        </p:nvSpPr>
        <p:spPr/>
        <p:txBody>
          <a:bodyPr/>
          <a:lstStyle/>
          <a:p>
            <a:r>
              <a:rPr lang="fr-FR" smtClean="0"/>
              <a:t>Steering Committee ICG/NEAMTWS</a:t>
            </a:r>
            <a:endParaRPr lang="fr-FR" dirty="0" smtClean="0"/>
          </a:p>
        </p:txBody>
      </p:sp>
      <p:sp>
        <p:nvSpPr>
          <p:cNvPr id="6" name="Espace réservé du numéro de diapositive 5"/>
          <p:cNvSpPr>
            <a:spLocks noGrp="1"/>
          </p:cNvSpPr>
          <p:nvPr>
            <p:ph type="sldNum" sz="quarter" idx="12"/>
          </p:nvPr>
        </p:nvSpPr>
        <p:spPr/>
        <p:txBody>
          <a:bodyPr/>
          <a:lstStyle/>
          <a:p>
            <a:fld id="{C8B33A5F-48B4-4C62-95C7-F5AB6AED401F}" type="slidenum">
              <a:rPr lang="fr-FR" smtClean="0"/>
              <a:t>14</a:t>
            </a:fld>
            <a:endParaRPr lang="fr-FR"/>
          </a:p>
        </p:txBody>
      </p:sp>
    </p:spTree>
    <p:extLst>
      <p:ext uri="{BB962C8B-B14F-4D97-AF65-F5344CB8AC3E}">
        <p14:creationId xmlns:p14="http://schemas.microsoft.com/office/powerpoint/2010/main" val="3458810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Background</a:t>
            </a:r>
            <a:endParaRPr lang="fr-FR" dirty="0"/>
          </a:p>
        </p:txBody>
      </p:sp>
      <p:sp>
        <p:nvSpPr>
          <p:cNvPr id="3" name="Espace réservé du contenu 2"/>
          <p:cNvSpPr>
            <a:spLocks noGrp="1"/>
          </p:cNvSpPr>
          <p:nvPr>
            <p:ph idx="1"/>
          </p:nvPr>
        </p:nvSpPr>
        <p:spPr/>
        <p:txBody>
          <a:bodyPr>
            <a:noAutofit/>
          </a:bodyPr>
          <a:lstStyle/>
          <a:p>
            <a:r>
              <a:rPr lang="en-US" b="1" dirty="0" smtClean="0"/>
              <a:t>The TOWS Working Group noted with appreciation </a:t>
            </a:r>
            <a:r>
              <a:rPr lang="en-US" dirty="0" smtClean="0"/>
              <a:t>the progress made during the intersessional period, including</a:t>
            </a:r>
          </a:p>
          <a:p>
            <a:pPr lvl="1"/>
            <a:r>
              <a:rPr lang="en-GB" dirty="0" smtClean="0"/>
              <a:t>Work </a:t>
            </a:r>
            <a:r>
              <a:rPr lang="en-GB" dirty="0"/>
              <a:t>of the Ad Hoc Task Teams on </a:t>
            </a:r>
            <a:r>
              <a:rPr lang="en-GB" b="1" dirty="0" err="1"/>
              <a:t>Meteotsunamis</a:t>
            </a:r>
            <a:r>
              <a:rPr lang="en-GB" dirty="0"/>
              <a:t> and </a:t>
            </a:r>
            <a:r>
              <a:rPr lang="en-GB" b="1" dirty="0"/>
              <a:t>Tsunamis Generated by </a:t>
            </a:r>
            <a:r>
              <a:rPr lang="en-GB" b="1" dirty="0" smtClean="0"/>
              <a:t>Volcanoes (TGV) </a:t>
            </a:r>
            <a:r>
              <a:rPr lang="en-GB" dirty="0"/>
              <a:t>under the TT TWO</a:t>
            </a:r>
            <a:endParaRPr lang="en-US" dirty="0" smtClean="0"/>
          </a:p>
          <a:p>
            <a:pPr>
              <a:spcBef>
                <a:spcPts val="1800"/>
              </a:spcBef>
            </a:pPr>
            <a:r>
              <a:rPr lang="en-US" dirty="0" smtClean="0"/>
              <a:t>A bit of history (I</a:t>
            </a:r>
            <a:r>
              <a:rPr lang="fr-FR" dirty="0" smtClean="0"/>
              <a:t>OC/TOWS-WG-XIV, </a:t>
            </a:r>
            <a:r>
              <a:rPr lang="en-US" dirty="0" smtClean="0"/>
              <a:t>I</a:t>
            </a:r>
            <a:r>
              <a:rPr lang="fr-FR" dirty="0" smtClean="0"/>
              <a:t>OC/TOWS-WG-XV)</a:t>
            </a:r>
            <a:endParaRPr lang="en-US" dirty="0" smtClean="0"/>
          </a:p>
          <a:p>
            <a:pPr lvl="1"/>
            <a:r>
              <a:rPr lang="en-US" dirty="0" smtClean="0"/>
              <a:t>2020: team on </a:t>
            </a:r>
            <a:r>
              <a:rPr lang="en-US" b="1" dirty="0" smtClean="0"/>
              <a:t>atypical tsunami sources </a:t>
            </a:r>
          </a:p>
          <a:p>
            <a:pPr lvl="1"/>
            <a:r>
              <a:rPr lang="en-US" dirty="0" smtClean="0"/>
              <a:t>2021: </a:t>
            </a:r>
            <a:r>
              <a:rPr lang="en-US" b="1" dirty="0" smtClean="0"/>
              <a:t>preliminary report </a:t>
            </a:r>
            <a:r>
              <a:rPr lang="en-US" dirty="0" smtClean="0"/>
              <a:t>circulated to the TT TWO members</a:t>
            </a:r>
          </a:p>
          <a:p>
            <a:pPr lvl="2"/>
            <a:r>
              <a:rPr lang="en-US" dirty="0" smtClean="0"/>
              <a:t>Topics: (1) non megathrust earthquakes, (2) other geophysical sources (landslides, volcanoes), (3) </a:t>
            </a:r>
            <a:r>
              <a:rPr lang="en-US" dirty="0" err="1" smtClean="0"/>
              <a:t>meteotsunami</a:t>
            </a:r>
            <a:endParaRPr lang="en-US" dirty="0" smtClean="0"/>
          </a:p>
          <a:p>
            <a:pPr lvl="1"/>
            <a:r>
              <a:rPr lang="en-US" dirty="0" smtClean="0"/>
              <a:t>2022: decision to establish </a:t>
            </a:r>
            <a:r>
              <a:rPr lang="en-US" b="1" dirty="0" smtClean="0"/>
              <a:t>a specific Ad Hoc Team on </a:t>
            </a:r>
            <a:r>
              <a:rPr lang="en-US" b="1" dirty="0" err="1" smtClean="0"/>
              <a:t>Meteo</a:t>
            </a:r>
            <a:r>
              <a:rPr lang="en-US" b="1" dirty="0" smtClean="0"/>
              <a:t>-tsunamis </a:t>
            </a:r>
            <a:r>
              <a:rPr lang="en-US" dirty="0" smtClean="0"/>
              <a:t>under the Task Team on Tsunami Watch Operations (TT TWO) chaired by </a:t>
            </a:r>
            <a:r>
              <a:rPr lang="en-US" dirty="0" err="1" smtClean="0"/>
              <a:t>Mr</a:t>
            </a:r>
            <a:r>
              <a:rPr lang="en-US" dirty="0" smtClean="0"/>
              <a:t> Mike Angove (USA) and </a:t>
            </a:r>
            <a:r>
              <a:rPr lang="en-US" b="1" dirty="0" smtClean="0"/>
              <a:t>an Ad Hoc Team on Tsunamis Generated by Volcanoes </a:t>
            </a:r>
            <a:r>
              <a:rPr lang="en-US" dirty="0" smtClean="0"/>
              <a:t>chaired by Dr François Schindelé (France)</a:t>
            </a:r>
          </a:p>
          <a:p>
            <a:pPr lvl="1"/>
            <a:endParaRPr lang="en-US" dirty="0" smtClean="0"/>
          </a:p>
          <a:p>
            <a:endParaRPr lang="en-US" dirty="0" smtClean="0"/>
          </a:p>
          <a:p>
            <a:pPr lvl="1"/>
            <a:endParaRPr lang="fr-FR" dirty="0"/>
          </a:p>
        </p:txBody>
      </p:sp>
      <p:sp>
        <p:nvSpPr>
          <p:cNvPr id="4" name="Espace réservé de la date 3"/>
          <p:cNvSpPr>
            <a:spLocks noGrp="1"/>
          </p:cNvSpPr>
          <p:nvPr>
            <p:ph type="dt" sz="half" idx="10"/>
          </p:nvPr>
        </p:nvSpPr>
        <p:spPr/>
        <p:txBody>
          <a:bodyPr/>
          <a:lstStyle/>
          <a:p>
            <a:r>
              <a:rPr lang="fr-FR" smtClean="0"/>
              <a:t>12-13 April 2023, Unesco, Paris</a:t>
            </a:r>
            <a:endParaRPr lang="fr-FR" dirty="0"/>
          </a:p>
        </p:txBody>
      </p:sp>
      <p:sp>
        <p:nvSpPr>
          <p:cNvPr id="5" name="Espace réservé du pied de page 4"/>
          <p:cNvSpPr>
            <a:spLocks noGrp="1"/>
          </p:cNvSpPr>
          <p:nvPr>
            <p:ph type="ftr" sz="quarter" idx="11"/>
          </p:nvPr>
        </p:nvSpPr>
        <p:spPr/>
        <p:txBody>
          <a:bodyPr/>
          <a:lstStyle/>
          <a:p>
            <a:r>
              <a:rPr lang="fr-FR" smtClean="0"/>
              <a:t>Steering Committee ICG/NEAMTWS</a:t>
            </a:r>
            <a:endParaRPr lang="fr-FR" dirty="0" smtClean="0"/>
          </a:p>
        </p:txBody>
      </p:sp>
      <p:sp>
        <p:nvSpPr>
          <p:cNvPr id="6" name="Espace réservé du numéro de diapositive 5"/>
          <p:cNvSpPr>
            <a:spLocks noGrp="1"/>
          </p:cNvSpPr>
          <p:nvPr>
            <p:ph type="sldNum" sz="quarter" idx="12"/>
          </p:nvPr>
        </p:nvSpPr>
        <p:spPr/>
        <p:txBody>
          <a:bodyPr/>
          <a:lstStyle/>
          <a:p>
            <a:fld id="{C8B33A5F-48B4-4C62-95C7-F5AB6AED401F}" type="slidenum">
              <a:rPr lang="fr-FR" smtClean="0"/>
              <a:t>2</a:t>
            </a:fld>
            <a:endParaRPr lang="fr-FR"/>
          </a:p>
        </p:txBody>
      </p:sp>
    </p:spTree>
    <p:extLst>
      <p:ext uri="{BB962C8B-B14F-4D97-AF65-F5344CB8AC3E}">
        <p14:creationId xmlns:p14="http://schemas.microsoft.com/office/powerpoint/2010/main" val="2522074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Ad-hoc Team on </a:t>
            </a:r>
            <a:r>
              <a:rPr lang="fr-FR" dirty="0" err="1" smtClean="0"/>
              <a:t>Meteotsunami</a:t>
            </a:r>
            <a:r>
              <a:rPr lang="fr-FR" dirty="0" smtClean="0"/>
              <a:t> (1)</a:t>
            </a:r>
            <a:endParaRPr lang="fr-FR" dirty="0"/>
          </a:p>
        </p:txBody>
      </p:sp>
      <p:sp>
        <p:nvSpPr>
          <p:cNvPr id="3" name="Espace réservé du contenu 2"/>
          <p:cNvSpPr>
            <a:spLocks noGrp="1"/>
          </p:cNvSpPr>
          <p:nvPr>
            <p:ph idx="1"/>
          </p:nvPr>
        </p:nvSpPr>
        <p:spPr/>
        <p:txBody>
          <a:bodyPr/>
          <a:lstStyle/>
          <a:p>
            <a:r>
              <a:rPr lang="en-US" u="sng" dirty="0" smtClean="0"/>
              <a:t>Chair</a:t>
            </a:r>
            <a:r>
              <a:rPr lang="en-US" dirty="0"/>
              <a:t>: Mike Angove </a:t>
            </a:r>
            <a:r>
              <a:rPr lang="en-US" u="sng" dirty="0"/>
              <a:t>Co-Chair</a:t>
            </a:r>
            <a:r>
              <a:rPr lang="en-US" dirty="0"/>
              <a:t>: Dr. Ivica </a:t>
            </a:r>
            <a:r>
              <a:rPr lang="en-US" dirty="0" err="1" smtClean="0"/>
              <a:t>Vilibic</a:t>
            </a:r>
            <a:r>
              <a:rPr lang="en-US" dirty="0" smtClean="0"/>
              <a:t>, </a:t>
            </a:r>
            <a:r>
              <a:rPr lang="fr-FR" u="sng" dirty="0" err="1" smtClean="0"/>
              <a:t>Contributors</a:t>
            </a:r>
            <a:r>
              <a:rPr lang="fr-FR" dirty="0"/>
              <a:t>: Dr. Alexander </a:t>
            </a:r>
            <a:r>
              <a:rPr lang="fr-FR" dirty="0" err="1"/>
              <a:t>Rabinovich</a:t>
            </a:r>
            <a:r>
              <a:rPr lang="fr-FR" dirty="0"/>
              <a:t>, Dr. Sebastian </a:t>
            </a:r>
            <a:r>
              <a:rPr lang="fr-FR" dirty="0" err="1"/>
              <a:t>Monserrat</a:t>
            </a:r>
            <a:r>
              <a:rPr lang="fr-FR" dirty="0"/>
              <a:t>, Dr. J </a:t>
            </a:r>
            <a:r>
              <a:rPr lang="fr-FR" dirty="0" err="1"/>
              <a:t>Sepic</a:t>
            </a:r>
            <a:r>
              <a:rPr lang="fr-FR" dirty="0"/>
              <a:t>, Dr. </a:t>
            </a:r>
            <a:r>
              <a:rPr lang="fr-FR" dirty="0" err="1"/>
              <a:t>Vasily</a:t>
            </a:r>
            <a:r>
              <a:rPr lang="fr-FR" dirty="0"/>
              <a:t> </a:t>
            </a:r>
            <a:r>
              <a:rPr lang="fr-FR" dirty="0" err="1"/>
              <a:t>Titov</a:t>
            </a:r>
            <a:r>
              <a:rPr lang="fr-FR" dirty="0"/>
              <a:t>, Dr. Emile Okal, Dr. </a:t>
            </a:r>
            <a:r>
              <a:rPr lang="fr-FR" dirty="0" smtClean="0"/>
              <a:t>Mohammad </a:t>
            </a:r>
            <a:r>
              <a:rPr lang="fr-FR" dirty="0" err="1" smtClean="0"/>
              <a:t>Heidarzadeh</a:t>
            </a:r>
            <a:r>
              <a:rPr lang="fr-FR" dirty="0" smtClean="0"/>
              <a:t> </a:t>
            </a:r>
            <a:r>
              <a:rPr lang="fr-FR" dirty="0"/>
              <a:t>and Dr. </a:t>
            </a:r>
            <a:r>
              <a:rPr lang="fr-FR" dirty="0" err="1"/>
              <a:t>Charitha</a:t>
            </a:r>
            <a:r>
              <a:rPr lang="fr-FR" dirty="0"/>
              <a:t> B. </a:t>
            </a:r>
            <a:r>
              <a:rPr lang="fr-FR" dirty="0" err="1"/>
              <a:t>Pattiaratchi</a:t>
            </a:r>
            <a:r>
              <a:rPr lang="fr-FR" dirty="0" smtClean="0"/>
              <a:t>.</a:t>
            </a:r>
          </a:p>
          <a:p>
            <a:r>
              <a:rPr lang="fr-FR" dirty="0" err="1" smtClean="0"/>
              <a:t>Purpose</a:t>
            </a:r>
            <a:endParaRPr lang="fr-FR" dirty="0" smtClean="0"/>
          </a:p>
          <a:p>
            <a:pPr lvl="1"/>
            <a:r>
              <a:rPr lang="en-US" dirty="0" smtClean="0"/>
              <a:t>Review current global status and advise on gaps related to MT monitoring and warning systems.</a:t>
            </a:r>
          </a:p>
          <a:p>
            <a:pPr lvl="1"/>
            <a:r>
              <a:rPr lang="en-US" dirty="0" smtClean="0"/>
              <a:t>Identify </a:t>
            </a:r>
            <a:r>
              <a:rPr lang="en-US" dirty="0" smtClean="0"/>
              <a:t>guidelines for Standard Operating Procedure (SOP) development to monitor and warn for </a:t>
            </a:r>
            <a:r>
              <a:rPr lang="en-US" dirty="0" err="1" smtClean="0"/>
              <a:t>MTs.</a:t>
            </a:r>
            <a:endParaRPr lang="en-US" dirty="0" smtClean="0"/>
          </a:p>
          <a:p>
            <a:pPr lvl="1"/>
            <a:r>
              <a:rPr lang="en-US" dirty="0" smtClean="0"/>
              <a:t>Review </a:t>
            </a:r>
            <a:r>
              <a:rPr lang="en-US" dirty="0" smtClean="0"/>
              <a:t>relationships and coordination required between TSP/NTWC and Regional/National Meteorological Services activities to monitor and warn for </a:t>
            </a:r>
            <a:r>
              <a:rPr lang="en-US" dirty="0" err="1" smtClean="0"/>
              <a:t>MTs.</a:t>
            </a:r>
            <a:endParaRPr lang="fr-FR" dirty="0"/>
          </a:p>
        </p:txBody>
      </p:sp>
      <p:sp>
        <p:nvSpPr>
          <p:cNvPr id="4" name="Espace réservé de la date 3"/>
          <p:cNvSpPr>
            <a:spLocks noGrp="1"/>
          </p:cNvSpPr>
          <p:nvPr>
            <p:ph type="dt" sz="half" idx="10"/>
          </p:nvPr>
        </p:nvSpPr>
        <p:spPr/>
        <p:txBody>
          <a:bodyPr/>
          <a:lstStyle/>
          <a:p>
            <a:r>
              <a:rPr lang="fr-FR" smtClean="0"/>
              <a:t>12-13 April 2023, Unesco, Paris</a:t>
            </a:r>
            <a:endParaRPr lang="fr-FR" dirty="0"/>
          </a:p>
        </p:txBody>
      </p:sp>
      <p:sp>
        <p:nvSpPr>
          <p:cNvPr id="5" name="Espace réservé du pied de page 4"/>
          <p:cNvSpPr>
            <a:spLocks noGrp="1"/>
          </p:cNvSpPr>
          <p:nvPr>
            <p:ph type="ftr" sz="quarter" idx="11"/>
          </p:nvPr>
        </p:nvSpPr>
        <p:spPr/>
        <p:txBody>
          <a:bodyPr/>
          <a:lstStyle/>
          <a:p>
            <a:r>
              <a:rPr lang="fr-FR" smtClean="0"/>
              <a:t>Steering Committee ICG/NEAMTWS</a:t>
            </a:r>
            <a:endParaRPr lang="fr-FR" dirty="0" smtClean="0"/>
          </a:p>
        </p:txBody>
      </p:sp>
      <p:sp>
        <p:nvSpPr>
          <p:cNvPr id="6" name="Espace réservé du numéro de diapositive 5"/>
          <p:cNvSpPr>
            <a:spLocks noGrp="1"/>
          </p:cNvSpPr>
          <p:nvPr>
            <p:ph type="sldNum" sz="quarter" idx="12"/>
          </p:nvPr>
        </p:nvSpPr>
        <p:spPr/>
        <p:txBody>
          <a:bodyPr/>
          <a:lstStyle/>
          <a:p>
            <a:fld id="{C8B33A5F-48B4-4C62-95C7-F5AB6AED401F}" type="slidenum">
              <a:rPr lang="fr-FR" smtClean="0"/>
              <a:t>3</a:t>
            </a:fld>
            <a:endParaRPr lang="fr-FR"/>
          </a:p>
        </p:txBody>
      </p:sp>
    </p:spTree>
    <p:extLst>
      <p:ext uri="{BB962C8B-B14F-4D97-AF65-F5344CB8AC3E}">
        <p14:creationId xmlns:p14="http://schemas.microsoft.com/office/powerpoint/2010/main" val="446871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Ad-hoc Team on </a:t>
            </a:r>
            <a:r>
              <a:rPr lang="fr-FR" dirty="0" err="1" smtClean="0"/>
              <a:t>Meteotsunami</a:t>
            </a:r>
            <a:r>
              <a:rPr lang="fr-FR" dirty="0" smtClean="0"/>
              <a:t> (2)</a:t>
            </a:r>
            <a:endParaRPr lang="fr-FR" dirty="0"/>
          </a:p>
        </p:txBody>
      </p:sp>
      <p:sp>
        <p:nvSpPr>
          <p:cNvPr id="3" name="Espace réservé du contenu 2"/>
          <p:cNvSpPr>
            <a:spLocks noGrp="1"/>
          </p:cNvSpPr>
          <p:nvPr>
            <p:ph idx="1"/>
          </p:nvPr>
        </p:nvSpPr>
        <p:spPr>
          <a:xfrm>
            <a:off x="838200" y="1247775"/>
            <a:ext cx="10902950" cy="4929188"/>
          </a:xfrm>
        </p:spPr>
        <p:txBody>
          <a:bodyPr/>
          <a:lstStyle/>
          <a:p>
            <a:r>
              <a:rPr lang="en-US" dirty="0" smtClean="0"/>
              <a:t>At </a:t>
            </a:r>
            <a:r>
              <a:rPr lang="en-US" dirty="0"/>
              <a:t>present</a:t>
            </a:r>
            <a:r>
              <a:rPr lang="en-US" dirty="0" smtClean="0"/>
              <a:t>, </a:t>
            </a:r>
            <a:r>
              <a:rPr lang="en-US" b="1" dirty="0" smtClean="0"/>
              <a:t>all </a:t>
            </a:r>
            <a:r>
              <a:rPr lang="en-US" b="1" dirty="0"/>
              <a:t>operational </a:t>
            </a:r>
            <a:r>
              <a:rPr lang="en-US" b="1" dirty="0" smtClean="0"/>
              <a:t>MT alert </a:t>
            </a:r>
            <a:r>
              <a:rPr lang="en-US" b="1" dirty="0"/>
              <a:t>products are addressed within the standing procedures </a:t>
            </a:r>
            <a:r>
              <a:rPr lang="en-US" b="1" dirty="0" smtClean="0"/>
              <a:t>of National </a:t>
            </a:r>
            <a:r>
              <a:rPr lang="en-US" b="1" dirty="0"/>
              <a:t>or Regional meteorological services</a:t>
            </a:r>
            <a:r>
              <a:rPr lang="en-US" dirty="0"/>
              <a:t>. This </a:t>
            </a:r>
            <a:r>
              <a:rPr lang="en-US" dirty="0" smtClean="0"/>
              <a:t>report </a:t>
            </a:r>
            <a:r>
              <a:rPr lang="en-US" b="1" dirty="0" smtClean="0"/>
              <a:t>does not </a:t>
            </a:r>
            <a:r>
              <a:rPr lang="en-US" dirty="0" smtClean="0"/>
              <a:t>consider </a:t>
            </a:r>
            <a:r>
              <a:rPr lang="en-US" dirty="0"/>
              <a:t>shock-wave induced tsunamis such as HTTU. </a:t>
            </a:r>
          </a:p>
          <a:p>
            <a:r>
              <a:rPr lang="en-US" dirty="0" err="1" smtClean="0"/>
              <a:t>Meteotsunami</a:t>
            </a:r>
            <a:r>
              <a:rPr lang="en-US" dirty="0" smtClean="0"/>
              <a:t> </a:t>
            </a:r>
            <a:r>
              <a:rPr lang="en-US" dirty="0"/>
              <a:t>(MT) occurrence is common along virtually all coastlines. </a:t>
            </a:r>
            <a:r>
              <a:rPr lang="en-US" b="1" dirty="0"/>
              <a:t>Only infrequently does MT pose a significant risk to life and </a:t>
            </a:r>
            <a:r>
              <a:rPr lang="en-US" b="1" dirty="0" smtClean="0"/>
              <a:t>property </a:t>
            </a:r>
            <a:r>
              <a:rPr lang="en-US" dirty="0" smtClean="0"/>
              <a:t>and </a:t>
            </a:r>
            <a:r>
              <a:rPr lang="en-US" dirty="0"/>
              <a:t>this is typically in areas with particularly strong MT forcing characteristics such as the </a:t>
            </a:r>
            <a:r>
              <a:rPr lang="en-US" b="1" dirty="0"/>
              <a:t>Balearic Islands region of the Mediterranean </a:t>
            </a:r>
            <a:r>
              <a:rPr lang="en-US" b="1" dirty="0" smtClean="0"/>
              <a:t>sea.</a:t>
            </a:r>
            <a:endParaRPr lang="en-US" b="1" dirty="0" smtClean="0"/>
          </a:p>
          <a:p>
            <a:r>
              <a:rPr lang="en-US" dirty="0" smtClean="0"/>
              <a:t>Outside </a:t>
            </a:r>
            <a:r>
              <a:rPr lang="en-US" dirty="0"/>
              <a:t>of dedicated MT EWS’, MT alerting procedures are inconsistent and present risks. The </a:t>
            </a:r>
            <a:r>
              <a:rPr lang="en-US" b="1" dirty="0"/>
              <a:t>Global Tsunami Warning System can play a supporting role in terms of making direct tsunami </a:t>
            </a:r>
            <a:r>
              <a:rPr lang="en-US" b="1" dirty="0" smtClean="0"/>
              <a:t>detection.</a:t>
            </a:r>
            <a:endParaRPr lang="en-US" dirty="0"/>
          </a:p>
          <a:p>
            <a:endParaRPr lang="en-US" dirty="0"/>
          </a:p>
          <a:p>
            <a:endParaRPr lang="fr-FR" dirty="0"/>
          </a:p>
        </p:txBody>
      </p:sp>
      <p:sp>
        <p:nvSpPr>
          <p:cNvPr id="4" name="Espace réservé de la date 3"/>
          <p:cNvSpPr>
            <a:spLocks noGrp="1"/>
          </p:cNvSpPr>
          <p:nvPr>
            <p:ph type="dt" sz="half" idx="10"/>
          </p:nvPr>
        </p:nvSpPr>
        <p:spPr/>
        <p:txBody>
          <a:bodyPr/>
          <a:lstStyle/>
          <a:p>
            <a:r>
              <a:rPr lang="fr-FR" smtClean="0"/>
              <a:t>12-13 April 2023, Unesco, Paris</a:t>
            </a:r>
            <a:endParaRPr lang="fr-FR" dirty="0"/>
          </a:p>
        </p:txBody>
      </p:sp>
      <p:sp>
        <p:nvSpPr>
          <p:cNvPr id="5" name="Espace réservé du pied de page 4"/>
          <p:cNvSpPr>
            <a:spLocks noGrp="1"/>
          </p:cNvSpPr>
          <p:nvPr>
            <p:ph type="ftr" sz="quarter" idx="11"/>
          </p:nvPr>
        </p:nvSpPr>
        <p:spPr/>
        <p:txBody>
          <a:bodyPr/>
          <a:lstStyle/>
          <a:p>
            <a:r>
              <a:rPr lang="fr-FR" smtClean="0"/>
              <a:t>Steering Committee ICG/NEAMTWS</a:t>
            </a:r>
            <a:endParaRPr lang="fr-FR" dirty="0" smtClean="0"/>
          </a:p>
        </p:txBody>
      </p:sp>
      <p:sp>
        <p:nvSpPr>
          <p:cNvPr id="6" name="Espace réservé du numéro de diapositive 5"/>
          <p:cNvSpPr>
            <a:spLocks noGrp="1"/>
          </p:cNvSpPr>
          <p:nvPr>
            <p:ph type="sldNum" sz="quarter" idx="12"/>
          </p:nvPr>
        </p:nvSpPr>
        <p:spPr/>
        <p:txBody>
          <a:bodyPr/>
          <a:lstStyle/>
          <a:p>
            <a:fld id="{C8B33A5F-48B4-4C62-95C7-F5AB6AED401F}" type="slidenum">
              <a:rPr lang="fr-FR" smtClean="0"/>
              <a:t>4</a:t>
            </a:fld>
            <a:endParaRPr lang="fr-FR"/>
          </a:p>
        </p:txBody>
      </p:sp>
    </p:spTree>
    <p:extLst>
      <p:ext uri="{BB962C8B-B14F-4D97-AF65-F5344CB8AC3E}">
        <p14:creationId xmlns:p14="http://schemas.microsoft.com/office/powerpoint/2010/main" val="361832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Ad-hoc Team on </a:t>
            </a:r>
            <a:r>
              <a:rPr lang="fr-FR" dirty="0" err="1"/>
              <a:t>Meteotsunami</a:t>
            </a:r>
            <a:r>
              <a:rPr lang="fr-FR" dirty="0"/>
              <a:t> </a:t>
            </a:r>
            <a:r>
              <a:rPr lang="fr-FR" dirty="0" smtClean="0"/>
              <a:t>(3)</a:t>
            </a:r>
            <a:endParaRPr lang="fr-FR" dirty="0"/>
          </a:p>
        </p:txBody>
      </p:sp>
      <p:sp>
        <p:nvSpPr>
          <p:cNvPr id="3" name="Espace réservé du contenu 2"/>
          <p:cNvSpPr>
            <a:spLocks noGrp="1"/>
          </p:cNvSpPr>
          <p:nvPr>
            <p:ph idx="1"/>
          </p:nvPr>
        </p:nvSpPr>
        <p:spPr/>
        <p:txBody>
          <a:bodyPr/>
          <a:lstStyle/>
          <a:p>
            <a:r>
              <a:rPr lang="en-US" dirty="0" smtClean="0"/>
              <a:t>A </a:t>
            </a:r>
            <a:r>
              <a:rPr lang="en-US" b="1" dirty="0"/>
              <a:t>future unified </a:t>
            </a:r>
            <a:r>
              <a:rPr lang="en-US" b="1" dirty="0" smtClean="0"/>
              <a:t>system </a:t>
            </a:r>
            <a:r>
              <a:rPr lang="en-US" dirty="0" smtClean="0"/>
              <a:t>in </a:t>
            </a:r>
            <a:r>
              <a:rPr lang="en-US" dirty="0"/>
              <a:t>which a combination of direct tsunami detection from the ever-expanding global tsunami sensing network and NWP-based MT forecasts is considered worthwhile. </a:t>
            </a:r>
            <a:endParaRPr lang="en-US" dirty="0" smtClean="0"/>
          </a:p>
          <a:p>
            <a:r>
              <a:rPr lang="en-US" dirty="0" smtClean="0"/>
              <a:t>MT </a:t>
            </a:r>
            <a:r>
              <a:rPr lang="en-US" dirty="0"/>
              <a:t>only form under a narrow range of parameters related to water depth and the translational speed of the source disturbance. This makes it possible to thoroughly characterize the MT risk for virtually any coastline in the world. </a:t>
            </a:r>
            <a:r>
              <a:rPr lang="en-US" b="1" dirty="0"/>
              <a:t>Local understanding of the MT threat posed to a given coastline is </a:t>
            </a:r>
            <a:r>
              <a:rPr lang="en-US" b="1" dirty="0" smtClean="0"/>
              <a:t>critical </a:t>
            </a:r>
            <a:r>
              <a:rPr lang="en-US" dirty="0" smtClean="0"/>
              <a:t>to </a:t>
            </a:r>
            <a:r>
              <a:rPr lang="en-US" dirty="0"/>
              <a:t>ensuring the phenomena is addressed through Met services. </a:t>
            </a:r>
          </a:p>
          <a:p>
            <a:endParaRPr lang="en-US" dirty="0"/>
          </a:p>
        </p:txBody>
      </p:sp>
      <p:sp>
        <p:nvSpPr>
          <p:cNvPr id="4" name="Espace réservé de la date 3"/>
          <p:cNvSpPr>
            <a:spLocks noGrp="1"/>
          </p:cNvSpPr>
          <p:nvPr>
            <p:ph type="dt" sz="half" idx="10"/>
          </p:nvPr>
        </p:nvSpPr>
        <p:spPr/>
        <p:txBody>
          <a:bodyPr/>
          <a:lstStyle/>
          <a:p>
            <a:r>
              <a:rPr lang="fr-FR" smtClean="0"/>
              <a:t>12-13 April 2023, Unesco, Paris</a:t>
            </a:r>
            <a:endParaRPr lang="fr-FR" dirty="0"/>
          </a:p>
        </p:txBody>
      </p:sp>
      <p:sp>
        <p:nvSpPr>
          <p:cNvPr id="5" name="Espace réservé du pied de page 4"/>
          <p:cNvSpPr>
            <a:spLocks noGrp="1"/>
          </p:cNvSpPr>
          <p:nvPr>
            <p:ph type="ftr" sz="quarter" idx="11"/>
          </p:nvPr>
        </p:nvSpPr>
        <p:spPr/>
        <p:txBody>
          <a:bodyPr/>
          <a:lstStyle/>
          <a:p>
            <a:r>
              <a:rPr lang="fr-FR" smtClean="0"/>
              <a:t>Steering Committee ICG/NEAMTWS</a:t>
            </a:r>
            <a:endParaRPr lang="fr-FR" dirty="0" smtClean="0"/>
          </a:p>
        </p:txBody>
      </p:sp>
      <p:sp>
        <p:nvSpPr>
          <p:cNvPr id="6" name="Espace réservé du numéro de diapositive 5"/>
          <p:cNvSpPr>
            <a:spLocks noGrp="1"/>
          </p:cNvSpPr>
          <p:nvPr>
            <p:ph type="sldNum" sz="quarter" idx="12"/>
          </p:nvPr>
        </p:nvSpPr>
        <p:spPr/>
        <p:txBody>
          <a:bodyPr/>
          <a:lstStyle/>
          <a:p>
            <a:fld id="{C8B33A5F-48B4-4C62-95C7-F5AB6AED401F}" type="slidenum">
              <a:rPr lang="fr-FR" smtClean="0"/>
              <a:t>5</a:t>
            </a:fld>
            <a:endParaRPr lang="fr-FR"/>
          </a:p>
        </p:txBody>
      </p:sp>
    </p:spTree>
    <p:extLst>
      <p:ext uri="{BB962C8B-B14F-4D97-AF65-F5344CB8AC3E}">
        <p14:creationId xmlns:p14="http://schemas.microsoft.com/office/powerpoint/2010/main" val="200531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Ad-hoc Team on </a:t>
            </a:r>
            <a:r>
              <a:rPr lang="fr-FR" dirty="0" err="1"/>
              <a:t>Meteotsunami</a:t>
            </a:r>
            <a:r>
              <a:rPr lang="fr-FR" dirty="0"/>
              <a:t> (4)</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e la date 3"/>
          <p:cNvSpPr>
            <a:spLocks noGrp="1"/>
          </p:cNvSpPr>
          <p:nvPr>
            <p:ph type="dt" sz="half" idx="10"/>
          </p:nvPr>
        </p:nvSpPr>
        <p:spPr/>
        <p:txBody>
          <a:bodyPr/>
          <a:lstStyle/>
          <a:p>
            <a:r>
              <a:rPr lang="fr-FR" smtClean="0"/>
              <a:t>12-13 April 2023, Unesco, Paris</a:t>
            </a:r>
            <a:endParaRPr lang="fr-FR" dirty="0"/>
          </a:p>
        </p:txBody>
      </p:sp>
      <p:sp>
        <p:nvSpPr>
          <p:cNvPr id="5" name="Espace réservé du pied de page 4"/>
          <p:cNvSpPr>
            <a:spLocks noGrp="1"/>
          </p:cNvSpPr>
          <p:nvPr>
            <p:ph type="ftr" sz="quarter" idx="11"/>
          </p:nvPr>
        </p:nvSpPr>
        <p:spPr/>
        <p:txBody>
          <a:bodyPr/>
          <a:lstStyle/>
          <a:p>
            <a:r>
              <a:rPr lang="fr-FR" smtClean="0"/>
              <a:t>Steering Committee ICG/NEAMTWS</a:t>
            </a:r>
            <a:endParaRPr lang="fr-FR" dirty="0" smtClean="0"/>
          </a:p>
        </p:txBody>
      </p:sp>
      <p:sp>
        <p:nvSpPr>
          <p:cNvPr id="6" name="Espace réservé du numéro de diapositive 5"/>
          <p:cNvSpPr>
            <a:spLocks noGrp="1"/>
          </p:cNvSpPr>
          <p:nvPr>
            <p:ph type="sldNum" sz="quarter" idx="12"/>
          </p:nvPr>
        </p:nvSpPr>
        <p:spPr/>
        <p:txBody>
          <a:bodyPr/>
          <a:lstStyle/>
          <a:p>
            <a:fld id="{C8B33A5F-48B4-4C62-95C7-F5AB6AED401F}" type="slidenum">
              <a:rPr lang="fr-FR" smtClean="0"/>
              <a:t>6</a:t>
            </a:fld>
            <a:endParaRPr lang="fr-FR"/>
          </a:p>
        </p:txBody>
      </p:sp>
      <p:pic>
        <p:nvPicPr>
          <p:cNvPr id="7" name="Image 6"/>
          <p:cNvPicPr>
            <a:picLocks noChangeAspect="1"/>
          </p:cNvPicPr>
          <p:nvPr/>
        </p:nvPicPr>
        <p:blipFill>
          <a:blip r:embed="rId2"/>
          <a:stretch>
            <a:fillRect/>
          </a:stretch>
        </p:blipFill>
        <p:spPr>
          <a:xfrm>
            <a:off x="0" y="928688"/>
            <a:ext cx="6597378" cy="3864292"/>
          </a:xfrm>
          <a:prstGeom prst="rect">
            <a:avLst/>
          </a:prstGeom>
        </p:spPr>
      </p:pic>
      <p:pic>
        <p:nvPicPr>
          <p:cNvPr id="8" name="Image 7"/>
          <p:cNvPicPr>
            <a:picLocks noChangeAspect="1"/>
          </p:cNvPicPr>
          <p:nvPr/>
        </p:nvPicPr>
        <p:blipFill rotWithShape="1">
          <a:blip r:embed="rId3" cstate="screen">
            <a:extLst>
              <a:ext uri="{28A0092B-C50C-407E-A947-70E740481C1C}">
                <a14:useLocalDpi xmlns:a14="http://schemas.microsoft.com/office/drawing/2010/main"/>
              </a:ext>
            </a:extLst>
          </a:blip>
          <a:srcRect l="28656" t="29119" r="38128" b="22024"/>
          <a:stretch/>
        </p:blipFill>
        <p:spPr>
          <a:xfrm>
            <a:off x="6021070" y="3003768"/>
            <a:ext cx="6066155" cy="3717707"/>
          </a:xfrm>
          <a:prstGeom prst="rect">
            <a:avLst/>
          </a:prstGeom>
        </p:spPr>
      </p:pic>
    </p:spTree>
    <p:extLst>
      <p:ext uri="{BB962C8B-B14F-4D97-AF65-F5344CB8AC3E}">
        <p14:creationId xmlns:p14="http://schemas.microsoft.com/office/powerpoint/2010/main" val="2101748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Ad-hoc Team on </a:t>
            </a:r>
            <a:r>
              <a:rPr lang="fr-FR" dirty="0" err="1"/>
              <a:t>Meteotsunami</a:t>
            </a:r>
            <a:r>
              <a:rPr lang="fr-FR" dirty="0"/>
              <a:t> </a:t>
            </a:r>
            <a:r>
              <a:rPr lang="fr-FR" dirty="0" smtClean="0"/>
              <a:t>(5)</a:t>
            </a:r>
            <a:endParaRPr lang="fr-FR" dirty="0"/>
          </a:p>
        </p:txBody>
      </p:sp>
      <p:sp>
        <p:nvSpPr>
          <p:cNvPr id="3" name="Espace réservé du contenu 2"/>
          <p:cNvSpPr>
            <a:spLocks noGrp="1"/>
          </p:cNvSpPr>
          <p:nvPr>
            <p:ph idx="1"/>
          </p:nvPr>
        </p:nvSpPr>
        <p:spPr>
          <a:xfrm>
            <a:off x="403860" y="1266825"/>
            <a:ext cx="11375390" cy="4929188"/>
          </a:xfrm>
        </p:spPr>
        <p:txBody>
          <a:bodyPr/>
          <a:lstStyle/>
          <a:p>
            <a:r>
              <a:rPr lang="fr-FR" dirty="0"/>
              <a:t>General Standard Operating </a:t>
            </a:r>
            <a:r>
              <a:rPr lang="fr-FR" dirty="0" err="1"/>
              <a:t>Procedure</a:t>
            </a:r>
            <a:r>
              <a:rPr lang="fr-FR" dirty="0"/>
              <a:t> </a:t>
            </a:r>
            <a:r>
              <a:rPr lang="fr-FR" dirty="0" smtClean="0"/>
              <a:t>Guidance</a:t>
            </a:r>
          </a:p>
          <a:p>
            <a:pPr lvl="1"/>
            <a:r>
              <a:rPr lang="fr-FR" dirty="0" err="1" smtClean="0"/>
              <a:t>Understanding</a:t>
            </a:r>
            <a:r>
              <a:rPr lang="fr-FR" dirty="0" smtClean="0"/>
              <a:t> </a:t>
            </a:r>
            <a:r>
              <a:rPr lang="fr-FR" dirty="0" err="1" smtClean="0"/>
              <a:t>risk</a:t>
            </a:r>
            <a:r>
              <a:rPr lang="fr-FR" dirty="0" smtClean="0"/>
              <a:t>: </a:t>
            </a:r>
            <a:r>
              <a:rPr lang="en-US" dirty="0"/>
              <a:t>Member states prone to </a:t>
            </a:r>
            <a:r>
              <a:rPr lang="en-US" dirty="0" smtClean="0"/>
              <a:t>MTs </a:t>
            </a:r>
            <a:r>
              <a:rPr lang="en-US" dirty="0"/>
              <a:t>should conduct detailed risk </a:t>
            </a:r>
            <a:r>
              <a:rPr lang="en-US" dirty="0" smtClean="0"/>
              <a:t>assessments</a:t>
            </a:r>
          </a:p>
          <a:p>
            <a:pPr lvl="1"/>
            <a:r>
              <a:rPr lang="en-US" dirty="0"/>
              <a:t>Available Detection networks: Identify instruments available that can detect MT within area of </a:t>
            </a:r>
            <a:r>
              <a:rPr lang="en-US" dirty="0" smtClean="0"/>
              <a:t>responsibility</a:t>
            </a:r>
          </a:p>
          <a:p>
            <a:pPr lvl="1"/>
            <a:r>
              <a:rPr lang="en-US" dirty="0"/>
              <a:t>Triggering </a:t>
            </a:r>
            <a:r>
              <a:rPr lang="en-US" dirty="0" smtClean="0"/>
              <a:t>considerations: Ensure </a:t>
            </a:r>
            <a:r>
              <a:rPr lang="en-US" dirty="0"/>
              <a:t>tsunami detection instruments are tuned to alarm or trigger upon detecting </a:t>
            </a:r>
            <a:r>
              <a:rPr lang="en-US" dirty="0" smtClean="0"/>
              <a:t>tsunamis</a:t>
            </a:r>
          </a:p>
          <a:p>
            <a:pPr lvl="1"/>
            <a:r>
              <a:rPr lang="en-US" dirty="0" smtClean="0"/>
              <a:t>Communications: States </a:t>
            </a:r>
            <a:r>
              <a:rPr lang="en-US" dirty="0"/>
              <a:t>with at-risk coastal areas should pay careful attention to communications </a:t>
            </a:r>
            <a:r>
              <a:rPr lang="en-US" dirty="0" smtClean="0"/>
              <a:t>status</a:t>
            </a:r>
            <a:endParaRPr lang="en-US" dirty="0"/>
          </a:p>
          <a:p>
            <a:r>
              <a:rPr lang="en-US" dirty="0"/>
              <a:t>Reflection on Organizational Relationships and </a:t>
            </a:r>
            <a:r>
              <a:rPr lang="en-US" dirty="0" smtClean="0"/>
              <a:t>Considerations</a:t>
            </a:r>
          </a:p>
          <a:p>
            <a:pPr lvl="1"/>
            <a:r>
              <a:rPr lang="en-US" dirty="0" smtClean="0"/>
              <a:t>Dedicated or generalized MT systems?</a:t>
            </a:r>
          </a:p>
          <a:p>
            <a:pPr lvl="1"/>
            <a:r>
              <a:rPr lang="en-US" dirty="0" smtClean="0"/>
              <a:t>Combining </a:t>
            </a:r>
            <a:r>
              <a:rPr lang="en-US" dirty="0"/>
              <a:t>NWP-based coupled models with direct, high-density, targeted tsunami </a:t>
            </a:r>
            <a:r>
              <a:rPr lang="en-US" dirty="0" smtClean="0"/>
              <a:t>observations?</a:t>
            </a:r>
            <a:endParaRPr lang="fr-FR" dirty="0"/>
          </a:p>
        </p:txBody>
      </p:sp>
      <p:sp>
        <p:nvSpPr>
          <p:cNvPr id="4" name="Espace réservé de la date 3"/>
          <p:cNvSpPr>
            <a:spLocks noGrp="1"/>
          </p:cNvSpPr>
          <p:nvPr>
            <p:ph type="dt" sz="half" idx="10"/>
          </p:nvPr>
        </p:nvSpPr>
        <p:spPr/>
        <p:txBody>
          <a:bodyPr/>
          <a:lstStyle/>
          <a:p>
            <a:r>
              <a:rPr lang="fr-FR" smtClean="0"/>
              <a:t>12-13 April 2023, Unesco, Paris</a:t>
            </a:r>
            <a:endParaRPr lang="fr-FR" dirty="0"/>
          </a:p>
        </p:txBody>
      </p:sp>
      <p:sp>
        <p:nvSpPr>
          <p:cNvPr id="5" name="Espace réservé du pied de page 4"/>
          <p:cNvSpPr>
            <a:spLocks noGrp="1"/>
          </p:cNvSpPr>
          <p:nvPr>
            <p:ph type="ftr" sz="quarter" idx="11"/>
          </p:nvPr>
        </p:nvSpPr>
        <p:spPr/>
        <p:txBody>
          <a:bodyPr/>
          <a:lstStyle/>
          <a:p>
            <a:r>
              <a:rPr lang="fr-FR" smtClean="0"/>
              <a:t>Steering Committee ICG/NEAMTWS</a:t>
            </a:r>
            <a:endParaRPr lang="fr-FR" dirty="0" smtClean="0"/>
          </a:p>
        </p:txBody>
      </p:sp>
      <p:sp>
        <p:nvSpPr>
          <p:cNvPr id="6" name="Espace réservé du numéro de diapositive 5"/>
          <p:cNvSpPr>
            <a:spLocks noGrp="1"/>
          </p:cNvSpPr>
          <p:nvPr>
            <p:ph type="sldNum" sz="quarter" idx="12"/>
          </p:nvPr>
        </p:nvSpPr>
        <p:spPr/>
        <p:txBody>
          <a:bodyPr/>
          <a:lstStyle/>
          <a:p>
            <a:fld id="{C8B33A5F-48B4-4C62-95C7-F5AB6AED401F}" type="slidenum">
              <a:rPr lang="fr-FR" smtClean="0"/>
              <a:t>7</a:t>
            </a:fld>
            <a:endParaRPr lang="fr-FR"/>
          </a:p>
        </p:txBody>
      </p:sp>
    </p:spTree>
    <p:extLst>
      <p:ext uri="{BB962C8B-B14F-4D97-AF65-F5344CB8AC3E}">
        <p14:creationId xmlns:p14="http://schemas.microsoft.com/office/powerpoint/2010/main" val="3162811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Ad-hoc Team on </a:t>
            </a:r>
            <a:r>
              <a:rPr lang="fr-FR" dirty="0" err="1"/>
              <a:t>Meteotsunami</a:t>
            </a:r>
            <a:r>
              <a:rPr lang="fr-FR" dirty="0"/>
              <a:t> </a:t>
            </a:r>
            <a:r>
              <a:rPr lang="fr-FR" dirty="0" smtClean="0"/>
              <a:t>(6)</a:t>
            </a:r>
            <a:endParaRPr lang="fr-FR" dirty="0"/>
          </a:p>
        </p:txBody>
      </p:sp>
      <p:sp>
        <p:nvSpPr>
          <p:cNvPr id="3" name="Espace réservé du contenu 2"/>
          <p:cNvSpPr>
            <a:spLocks noGrp="1"/>
          </p:cNvSpPr>
          <p:nvPr>
            <p:ph idx="1"/>
          </p:nvPr>
        </p:nvSpPr>
        <p:spPr/>
        <p:txBody>
          <a:bodyPr/>
          <a:lstStyle/>
          <a:p>
            <a:r>
              <a:rPr lang="en-US" dirty="0" smtClean="0"/>
              <a:t>Recommendations</a:t>
            </a:r>
          </a:p>
          <a:p>
            <a:pPr lvl="1"/>
            <a:r>
              <a:rPr lang="en-US" dirty="0" smtClean="0"/>
              <a:t>The </a:t>
            </a:r>
            <a:r>
              <a:rPr lang="en-US" dirty="0"/>
              <a:t>Group </a:t>
            </a:r>
            <a:r>
              <a:rPr lang="en-US" b="1" dirty="0"/>
              <a:t>commended</a:t>
            </a:r>
            <a:r>
              <a:rPr lang="en-US" dirty="0"/>
              <a:t> the work of the Ad Hoc Team on </a:t>
            </a:r>
            <a:r>
              <a:rPr lang="en-US" dirty="0" err="1"/>
              <a:t>Meteotsunamis</a:t>
            </a:r>
            <a:r>
              <a:rPr lang="en-US" dirty="0"/>
              <a:t>. </a:t>
            </a:r>
            <a:endParaRPr lang="en-US" dirty="0" smtClean="0"/>
          </a:p>
          <a:p>
            <a:pPr lvl="1"/>
            <a:r>
              <a:rPr lang="en-US" dirty="0" smtClean="0"/>
              <a:t>The </a:t>
            </a:r>
            <a:r>
              <a:rPr lang="en-US" dirty="0"/>
              <a:t>Group </a:t>
            </a:r>
            <a:r>
              <a:rPr lang="en-US" b="1" dirty="0"/>
              <a:t>acknowledged</a:t>
            </a:r>
            <a:r>
              <a:rPr lang="en-US" dirty="0"/>
              <a:t> that </a:t>
            </a:r>
            <a:r>
              <a:rPr lang="en-US" dirty="0" err="1"/>
              <a:t>meteotsunamis</a:t>
            </a:r>
            <a:r>
              <a:rPr lang="en-US" dirty="0"/>
              <a:t> are a meteorological driven phenomenon, and as such, better clarifying the roles of NMHS and WMO will be critical in supporting the development of any potential future detection and alerting service for </a:t>
            </a:r>
            <a:r>
              <a:rPr lang="en-US" dirty="0" err="1"/>
              <a:t>meteotsunamis</a:t>
            </a:r>
            <a:r>
              <a:rPr lang="en-US" dirty="0"/>
              <a:t>. </a:t>
            </a:r>
          </a:p>
          <a:p>
            <a:pPr lvl="1"/>
            <a:r>
              <a:rPr lang="en-US" dirty="0" smtClean="0"/>
              <a:t>The </a:t>
            </a:r>
            <a:r>
              <a:rPr lang="en-US" dirty="0"/>
              <a:t>Group </a:t>
            </a:r>
            <a:r>
              <a:rPr lang="en-US" b="1" dirty="0"/>
              <a:t>decided</a:t>
            </a:r>
            <a:r>
              <a:rPr lang="en-US" dirty="0"/>
              <a:t> to continue the Ad Hoc Team on </a:t>
            </a:r>
            <a:r>
              <a:rPr lang="en-US" dirty="0" err="1"/>
              <a:t>Meteotsunamis</a:t>
            </a:r>
            <a:r>
              <a:rPr lang="en-US" dirty="0"/>
              <a:t> to </a:t>
            </a:r>
            <a:r>
              <a:rPr lang="en-US" dirty="0" err="1"/>
              <a:t>finalise</a:t>
            </a:r>
            <a:r>
              <a:rPr lang="en-US" dirty="0"/>
              <a:t> its report, recommended that WMO experts be engaged to assist in this task, and also acknowledged that WMO requests the WMO-IOC Joint Collaborative Board to discuss tsunami related issues with respect to </a:t>
            </a:r>
            <a:r>
              <a:rPr lang="en-US" dirty="0" err="1"/>
              <a:t>meteotsunami</a:t>
            </a:r>
            <a:r>
              <a:rPr lang="en-US" dirty="0"/>
              <a:t>, to clarify the roles and responsibilities for the WMO and UNESCO/IOC, and how best to strengthen collaboration for supporting Member States. </a:t>
            </a:r>
          </a:p>
          <a:p>
            <a:endParaRPr lang="fr-FR" dirty="0"/>
          </a:p>
        </p:txBody>
      </p:sp>
      <p:sp>
        <p:nvSpPr>
          <p:cNvPr id="4" name="Espace réservé de la date 3"/>
          <p:cNvSpPr>
            <a:spLocks noGrp="1"/>
          </p:cNvSpPr>
          <p:nvPr>
            <p:ph type="dt" sz="half" idx="10"/>
          </p:nvPr>
        </p:nvSpPr>
        <p:spPr/>
        <p:txBody>
          <a:bodyPr/>
          <a:lstStyle/>
          <a:p>
            <a:r>
              <a:rPr lang="fr-FR" smtClean="0"/>
              <a:t>12-13 April 2023, Unesco, Paris</a:t>
            </a:r>
            <a:endParaRPr lang="fr-FR" dirty="0"/>
          </a:p>
        </p:txBody>
      </p:sp>
      <p:sp>
        <p:nvSpPr>
          <p:cNvPr id="5" name="Espace réservé du pied de page 4"/>
          <p:cNvSpPr>
            <a:spLocks noGrp="1"/>
          </p:cNvSpPr>
          <p:nvPr>
            <p:ph type="ftr" sz="quarter" idx="11"/>
          </p:nvPr>
        </p:nvSpPr>
        <p:spPr/>
        <p:txBody>
          <a:bodyPr/>
          <a:lstStyle/>
          <a:p>
            <a:r>
              <a:rPr lang="fr-FR" smtClean="0"/>
              <a:t>Steering Committee ICG/NEAMTWS</a:t>
            </a:r>
            <a:endParaRPr lang="fr-FR" dirty="0" smtClean="0"/>
          </a:p>
        </p:txBody>
      </p:sp>
      <p:sp>
        <p:nvSpPr>
          <p:cNvPr id="6" name="Espace réservé du numéro de diapositive 5"/>
          <p:cNvSpPr>
            <a:spLocks noGrp="1"/>
          </p:cNvSpPr>
          <p:nvPr>
            <p:ph type="sldNum" sz="quarter" idx="12"/>
          </p:nvPr>
        </p:nvSpPr>
        <p:spPr/>
        <p:txBody>
          <a:bodyPr/>
          <a:lstStyle/>
          <a:p>
            <a:fld id="{C8B33A5F-48B4-4C62-95C7-F5AB6AED401F}" type="slidenum">
              <a:rPr lang="fr-FR" smtClean="0"/>
              <a:t>8</a:t>
            </a:fld>
            <a:endParaRPr lang="fr-FR"/>
          </a:p>
        </p:txBody>
      </p:sp>
    </p:spTree>
    <p:extLst>
      <p:ext uri="{BB962C8B-B14F-4D97-AF65-F5344CB8AC3E}">
        <p14:creationId xmlns:p14="http://schemas.microsoft.com/office/powerpoint/2010/main" val="461720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Ad-hoc Team on </a:t>
            </a:r>
            <a:r>
              <a:rPr lang="en-US" dirty="0" smtClean="0"/>
              <a:t>Tsunami Generated by </a:t>
            </a:r>
            <a:r>
              <a:rPr lang="en-US" dirty="0" smtClean="0"/>
              <a:t>Volcanoes (1)</a:t>
            </a:r>
            <a:endParaRPr lang="fr-FR" dirty="0"/>
          </a:p>
        </p:txBody>
      </p:sp>
      <p:sp>
        <p:nvSpPr>
          <p:cNvPr id="3" name="Espace réservé du contenu 2"/>
          <p:cNvSpPr>
            <a:spLocks noGrp="1"/>
          </p:cNvSpPr>
          <p:nvPr>
            <p:ph idx="1"/>
          </p:nvPr>
        </p:nvSpPr>
        <p:spPr>
          <a:xfrm>
            <a:off x="319087" y="1088231"/>
            <a:ext cx="11596688" cy="5884545"/>
          </a:xfrm>
        </p:spPr>
        <p:txBody>
          <a:bodyPr/>
          <a:lstStyle/>
          <a:p>
            <a:r>
              <a:rPr lang="fr-FR" sz="2400" u="sng" dirty="0" smtClean="0"/>
              <a:t>Chair</a:t>
            </a:r>
            <a:r>
              <a:rPr lang="fr-FR" sz="2400" dirty="0" smtClean="0"/>
              <a:t> François </a:t>
            </a:r>
            <a:r>
              <a:rPr lang="fr-FR" sz="2400" dirty="0" smtClean="0"/>
              <a:t>Schindelé (France); </a:t>
            </a:r>
            <a:r>
              <a:rPr lang="fr-FR" sz="2400" u="sng" dirty="0" err="1" smtClean="0"/>
              <a:t>Contributors</a:t>
            </a:r>
            <a:r>
              <a:rPr lang="fr-FR" sz="2400" u="sng" dirty="0" smtClean="0"/>
              <a:t>: </a:t>
            </a:r>
            <a:r>
              <a:rPr lang="fr-FR" sz="2400" dirty="0" smtClean="0"/>
              <a:t>Laura </a:t>
            </a:r>
            <a:r>
              <a:rPr lang="fr-FR" sz="2400" dirty="0" smtClean="0"/>
              <a:t>Kong ( US, ITIC) ; Emily Lane (New-</a:t>
            </a:r>
            <a:r>
              <a:rPr lang="fr-FR" sz="2400" dirty="0" err="1" smtClean="0"/>
              <a:t>Zealand</a:t>
            </a:r>
            <a:r>
              <a:rPr lang="fr-FR" sz="2400" dirty="0" smtClean="0"/>
              <a:t>) ; Raphaël Paris (France); Maurizio Ripepe (</a:t>
            </a:r>
            <a:r>
              <a:rPr lang="fr-FR" sz="2400" dirty="0" err="1" smtClean="0"/>
              <a:t>Italy</a:t>
            </a:r>
            <a:r>
              <a:rPr lang="fr-FR" sz="2400" dirty="0" smtClean="0"/>
              <a:t>) ; </a:t>
            </a:r>
            <a:r>
              <a:rPr lang="fr-FR" sz="2400" dirty="0" err="1" smtClean="0"/>
              <a:t>Vasily</a:t>
            </a:r>
            <a:r>
              <a:rPr lang="fr-FR" sz="2400" dirty="0" smtClean="0"/>
              <a:t> </a:t>
            </a:r>
            <a:r>
              <a:rPr lang="fr-FR" sz="2400" dirty="0" err="1" smtClean="0"/>
              <a:t>Titov</a:t>
            </a:r>
            <a:r>
              <a:rPr lang="fr-FR" sz="2400" dirty="0" smtClean="0"/>
              <a:t> (US) </a:t>
            </a:r>
            <a:endParaRPr lang="fr-FR" sz="2400" dirty="0" smtClean="0"/>
          </a:p>
          <a:p>
            <a:r>
              <a:rPr lang="fr-FR" sz="2000" dirty="0"/>
              <a:t>Report</a:t>
            </a:r>
          </a:p>
          <a:p>
            <a:pPr lvl="1"/>
            <a:r>
              <a:rPr lang="fr-FR" sz="1800" dirty="0"/>
              <a:t>0 Introduction and background</a:t>
            </a:r>
          </a:p>
          <a:p>
            <a:pPr lvl="1"/>
            <a:r>
              <a:rPr lang="fr-FR" sz="1800" dirty="0"/>
              <a:t>1 Tsunami </a:t>
            </a:r>
            <a:r>
              <a:rPr lang="fr-FR" sz="1800" dirty="0" err="1"/>
              <a:t>generated</a:t>
            </a:r>
            <a:r>
              <a:rPr lang="fr-FR" sz="1800" dirty="0"/>
              <a:t> by </a:t>
            </a:r>
            <a:r>
              <a:rPr lang="fr-FR" sz="1800" dirty="0" err="1"/>
              <a:t>volcanic</a:t>
            </a:r>
            <a:r>
              <a:rPr lang="fr-FR" sz="1800" dirty="0"/>
              <a:t> </a:t>
            </a:r>
            <a:r>
              <a:rPr lang="fr-FR" sz="1800" dirty="0" err="1"/>
              <a:t>activity</a:t>
            </a:r>
            <a:endParaRPr lang="fr-FR" sz="1800" dirty="0"/>
          </a:p>
          <a:p>
            <a:pPr lvl="1"/>
            <a:r>
              <a:rPr lang="fr-FR" sz="1800" dirty="0"/>
              <a:t>2 </a:t>
            </a:r>
            <a:r>
              <a:rPr lang="fr-FR" sz="1800" dirty="0" err="1"/>
              <a:t>Numerical</a:t>
            </a:r>
            <a:r>
              <a:rPr lang="fr-FR" sz="1800" dirty="0"/>
              <a:t> </a:t>
            </a:r>
            <a:r>
              <a:rPr lang="fr-FR" sz="1800" dirty="0" err="1"/>
              <a:t>modeling</a:t>
            </a:r>
            <a:r>
              <a:rPr lang="fr-FR" sz="1800" dirty="0"/>
              <a:t> of </a:t>
            </a:r>
            <a:r>
              <a:rPr lang="fr-FR" sz="1800" dirty="0" err="1"/>
              <a:t>volcanic</a:t>
            </a:r>
            <a:r>
              <a:rPr lang="fr-FR" sz="1800" dirty="0"/>
              <a:t> tsunamis </a:t>
            </a:r>
          </a:p>
          <a:p>
            <a:pPr lvl="1"/>
            <a:r>
              <a:rPr lang="fr-FR" sz="1800" dirty="0"/>
              <a:t>3 </a:t>
            </a:r>
            <a:r>
              <a:rPr lang="fr-FR" sz="1800" dirty="0" err="1"/>
              <a:t>Volcanic</a:t>
            </a:r>
            <a:r>
              <a:rPr lang="fr-FR" sz="1800" dirty="0"/>
              <a:t> tsunami </a:t>
            </a:r>
            <a:r>
              <a:rPr lang="fr-FR" sz="1800" dirty="0" err="1"/>
              <a:t>hazard</a:t>
            </a:r>
            <a:r>
              <a:rPr lang="fr-FR" sz="1800" dirty="0"/>
              <a:t> </a:t>
            </a:r>
            <a:r>
              <a:rPr lang="fr-FR" sz="1800" dirty="0" err="1"/>
              <a:t>assessment</a:t>
            </a:r>
            <a:r>
              <a:rPr lang="fr-FR" sz="1800" dirty="0"/>
              <a:t> (Stromboli)</a:t>
            </a:r>
          </a:p>
          <a:p>
            <a:pPr lvl="1"/>
            <a:r>
              <a:rPr lang="fr-FR" sz="1800" dirty="0"/>
              <a:t>4 </a:t>
            </a:r>
            <a:r>
              <a:rPr lang="fr-FR" sz="1800" dirty="0" err="1"/>
              <a:t>Volcano</a:t>
            </a:r>
            <a:r>
              <a:rPr lang="fr-FR" sz="1800" dirty="0"/>
              <a:t> monitoring </a:t>
            </a:r>
            <a:r>
              <a:rPr lang="fr-FR" sz="1800" dirty="0" err="1"/>
              <a:t>requirements</a:t>
            </a:r>
            <a:r>
              <a:rPr lang="fr-FR" sz="1800" dirty="0"/>
              <a:t> for tsunami warning (Stromboli)</a:t>
            </a:r>
          </a:p>
          <a:p>
            <a:pPr lvl="1"/>
            <a:r>
              <a:rPr lang="fr-FR" sz="1800" dirty="0"/>
              <a:t>5 </a:t>
            </a:r>
            <a:r>
              <a:rPr lang="fr-FR" sz="1800" dirty="0" err="1"/>
              <a:t>Volcanic</a:t>
            </a:r>
            <a:r>
              <a:rPr lang="fr-FR" sz="1800" dirty="0"/>
              <a:t> tsunami warning </a:t>
            </a:r>
            <a:r>
              <a:rPr lang="fr-FR" sz="1800" dirty="0" err="1"/>
              <a:t>systems</a:t>
            </a:r>
            <a:r>
              <a:rPr lang="fr-FR" sz="1800" dirty="0"/>
              <a:t> and </a:t>
            </a:r>
            <a:r>
              <a:rPr lang="fr-FR" sz="1800" dirty="0" err="1"/>
              <a:t>SOPs</a:t>
            </a:r>
            <a:r>
              <a:rPr lang="fr-FR" sz="1800" dirty="0"/>
              <a:t> (Stromboli, </a:t>
            </a:r>
            <a:r>
              <a:rPr lang="fr-FR" sz="1800" dirty="0" err="1"/>
              <a:t>Anak</a:t>
            </a:r>
            <a:r>
              <a:rPr lang="fr-FR" sz="1800" dirty="0"/>
              <a:t> Krakatau)</a:t>
            </a:r>
          </a:p>
          <a:p>
            <a:pPr lvl="1"/>
            <a:r>
              <a:rPr lang="fr-FR" sz="1800" dirty="0"/>
              <a:t>6 </a:t>
            </a:r>
            <a:r>
              <a:rPr lang="fr-FR" sz="1800" dirty="0" err="1"/>
              <a:t>Recommendations</a:t>
            </a:r>
            <a:endParaRPr lang="fr-FR" sz="1800" dirty="0"/>
          </a:p>
          <a:p>
            <a:r>
              <a:rPr lang="fr-FR" sz="2000" dirty="0" err="1"/>
              <a:t>Appendix</a:t>
            </a:r>
            <a:r>
              <a:rPr lang="fr-FR" sz="2000" dirty="0"/>
              <a:t> 1: </a:t>
            </a:r>
            <a:r>
              <a:rPr lang="fr-FR" sz="2000" dirty="0" err="1"/>
              <a:t>results</a:t>
            </a:r>
            <a:r>
              <a:rPr lang="fr-FR" sz="2000" dirty="0"/>
              <a:t> of a </a:t>
            </a:r>
            <a:r>
              <a:rPr lang="fr-FR" sz="2000" dirty="0" err="1"/>
              <a:t>survey</a:t>
            </a:r>
            <a:r>
              <a:rPr lang="fr-FR" sz="2000" dirty="0"/>
              <a:t> </a:t>
            </a:r>
            <a:r>
              <a:rPr lang="fr-FR" sz="2000" dirty="0" err="1"/>
              <a:t>organized</a:t>
            </a:r>
            <a:r>
              <a:rPr lang="fr-FR" sz="2000" dirty="0"/>
              <a:t> in </a:t>
            </a:r>
            <a:r>
              <a:rPr lang="fr-FR" sz="2000" dirty="0" err="1"/>
              <a:t>order</a:t>
            </a:r>
            <a:r>
              <a:rPr lang="fr-FR" sz="2000" dirty="0"/>
              <a:t> to</a:t>
            </a:r>
          </a:p>
          <a:p>
            <a:pPr lvl="1"/>
            <a:r>
              <a:rPr lang="fr-FR" sz="1800" dirty="0"/>
              <a:t>To </a:t>
            </a:r>
            <a:r>
              <a:rPr lang="fr-FR" sz="1800" dirty="0" err="1"/>
              <a:t>get</a:t>
            </a:r>
            <a:r>
              <a:rPr lang="fr-FR" sz="1800" dirty="0"/>
              <a:t> as </a:t>
            </a:r>
            <a:r>
              <a:rPr lang="fr-FR" sz="1800" dirty="0" err="1"/>
              <a:t>much</a:t>
            </a:r>
            <a:r>
              <a:rPr lang="fr-FR" sz="1800" dirty="0"/>
              <a:t> information as possible </a:t>
            </a:r>
            <a:r>
              <a:rPr lang="fr-FR" sz="1800" dirty="0" err="1"/>
              <a:t>related</a:t>
            </a:r>
            <a:r>
              <a:rPr lang="fr-FR" sz="1800" dirty="0"/>
              <a:t> to the </a:t>
            </a:r>
            <a:r>
              <a:rPr lang="fr-FR" sz="1800" dirty="0" err="1"/>
              <a:t>volcano</a:t>
            </a:r>
            <a:r>
              <a:rPr lang="fr-FR" sz="1800" dirty="0"/>
              <a:t> </a:t>
            </a:r>
            <a:r>
              <a:rPr lang="fr-FR" sz="1800" dirty="0" err="1"/>
              <a:t>observatories</a:t>
            </a:r>
            <a:r>
              <a:rPr lang="fr-FR" sz="1800" dirty="0"/>
              <a:t> </a:t>
            </a:r>
            <a:r>
              <a:rPr lang="fr-FR" sz="1800" dirty="0" err="1"/>
              <a:t>activities</a:t>
            </a:r>
            <a:r>
              <a:rPr lang="fr-FR" sz="1800" dirty="0"/>
              <a:t> on tsunami monitoring</a:t>
            </a:r>
          </a:p>
          <a:p>
            <a:pPr lvl="1"/>
            <a:r>
              <a:rPr lang="en-US" sz="1800" dirty="0"/>
              <a:t>A list of Volcano observatories located close to sea or oceans was established</a:t>
            </a:r>
          </a:p>
          <a:p>
            <a:r>
              <a:rPr lang="en-US" sz="2000" dirty="0"/>
              <a:t>Appendix 2: list of </a:t>
            </a:r>
            <a:r>
              <a:rPr lang="en-US" sz="2000" dirty="0" err="1"/>
              <a:t>tsunamigenic</a:t>
            </a:r>
            <a:r>
              <a:rPr lang="en-US" sz="2000" dirty="0"/>
              <a:t> volcanoes</a:t>
            </a:r>
            <a:endParaRPr lang="fr-FR" sz="2000" dirty="0"/>
          </a:p>
          <a:p>
            <a:endParaRPr lang="fr-FR" sz="2400" dirty="0" smtClean="0"/>
          </a:p>
        </p:txBody>
      </p:sp>
      <p:sp>
        <p:nvSpPr>
          <p:cNvPr id="4" name="Espace réservé de la date 3"/>
          <p:cNvSpPr>
            <a:spLocks noGrp="1"/>
          </p:cNvSpPr>
          <p:nvPr>
            <p:ph type="dt" sz="half" idx="10"/>
          </p:nvPr>
        </p:nvSpPr>
        <p:spPr/>
        <p:txBody>
          <a:bodyPr/>
          <a:lstStyle/>
          <a:p>
            <a:r>
              <a:rPr lang="fr-FR" dirty="0" smtClean="0"/>
              <a:t>12-13 April 2023, Unesco, Paris </a:t>
            </a:r>
            <a:endParaRPr lang="fr-FR" dirty="0"/>
          </a:p>
        </p:txBody>
      </p:sp>
      <p:sp>
        <p:nvSpPr>
          <p:cNvPr id="5" name="Espace réservé du pied de page 4"/>
          <p:cNvSpPr>
            <a:spLocks noGrp="1"/>
          </p:cNvSpPr>
          <p:nvPr>
            <p:ph type="ftr" sz="quarter" idx="11"/>
          </p:nvPr>
        </p:nvSpPr>
        <p:spPr/>
        <p:txBody>
          <a:bodyPr/>
          <a:lstStyle/>
          <a:p>
            <a:r>
              <a:rPr lang="fr-FR" dirty="0" smtClean="0"/>
              <a:t> </a:t>
            </a:r>
            <a:r>
              <a:rPr lang="fr-FR" dirty="0" err="1" smtClean="0"/>
              <a:t>Steering</a:t>
            </a:r>
            <a:r>
              <a:rPr lang="fr-FR" dirty="0" smtClean="0"/>
              <a:t> </a:t>
            </a:r>
            <a:r>
              <a:rPr lang="fr-FR" dirty="0" smtClean="0"/>
              <a:t>Committee ICG/NEAMTWS </a:t>
            </a:r>
          </a:p>
        </p:txBody>
      </p:sp>
      <p:sp>
        <p:nvSpPr>
          <p:cNvPr id="6" name="Espace réservé du numéro de diapositive 5"/>
          <p:cNvSpPr>
            <a:spLocks noGrp="1"/>
          </p:cNvSpPr>
          <p:nvPr>
            <p:ph type="sldNum" sz="quarter" idx="12"/>
          </p:nvPr>
        </p:nvSpPr>
        <p:spPr>
          <a:xfrm>
            <a:off x="8581724" y="7132319"/>
            <a:ext cx="2743200" cy="365125"/>
          </a:xfrm>
        </p:spPr>
        <p:txBody>
          <a:bodyPr/>
          <a:lstStyle/>
          <a:p>
            <a:r>
              <a:rPr lang="fr-FR" dirty="0" smtClean="0"/>
              <a:t>    </a:t>
            </a:r>
            <a:fld id="{C8B33A5F-48B4-4C62-95C7-F5AB6AED401F}" type="slidenum">
              <a:rPr lang="fr-FR" smtClean="0"/>
              <a:t>9</a:t>
            </a:fld>
            <a:endParaRPr lang="fr-FR" dirty="0"/>
          </a:p>
        </p:txBody>
      </p:sp>
    </p:spTree>
    <p:extLst>
      <p:ext uri="{BB962C8B-B14F-4D97-AF65-F5344CB8AC3E}">
        <p14:creationId xmlns:p14="http://schemas.microsoft.com/office/powerpoint/2010/main" val="1161675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1383</Words>
  <Application>Microsoft Office PowerPoint</Application>
  <PresentationFormat>Grand écran</PresentationFormat>
  <Paragraphs>119</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Calibri Light</vt:lpstr>
      <vt:lpstr>Courier New</vt:lpstr>
      <vt:lpstr>Thème Office</vt:lpstr>
      <vt:lpstr>Volcanoes tsunami and Meteotsunamis</vt:lpstr>
      <vt:lpstr>Background</vt:lpstr>
      <vt:lpstr>Ad-hoc Team on Meteotsunami (1)</vt:lpstr>
      <vt:lpstr>Ad-hoc Team on Meteotsunami (2)</vt:lpstr>
      <vt:lpstr>Ad-hoc Team on Meteotsunami (3)</vt:lpstr>
      <vt:lpstr>Ad-hoc Team on Meteotsunami (4)</vt:lpstr>
      <vt:lpstr>Ad-hoc Team on Meteotsunami (5)</vt:lpstr>
      <vt:lpstr>Ad-hoc Team on Meteotsunami (6)</vt:lpstr>
      <vt:lpstr>Ad-hoc Team on Tsunami Generated by Volcanoes (1)</vt:lpstr>
      <vt:lpstr>Ad-hoc Team on Tsunami Generated by Volcanoes (2)</vt:lpstr>
      <vt:lpstr>Ad-hoc Team on Tsunami Generated by Volcanoes (3)</vt:lpstr>
      <vt:lpstr>Ad-hoc Team on Tsunami Generated by Volcanoes (4)</vt:lpstr>
      <vt:lpstr>Ad-hoc Team on Tsunami Generated by Volcanoes (5)</vt:lpstr>
      <vt:lpstr>Ad-hoc Team on Tsunami Generated by Volcanoes (6)</vt:lpstr>
    </vt:vector>
  </TitlesOfParts>
  <Company>CEA/DAM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Volcanoes tsunami and Meteotsunamis</dc:title>
  <dc:creator>HEBERT Helene</dc:creator>
  <cp:lastModifiedBy>HEBERT Helene 163798</cp:lastModifiedBy>
  <cp:revision>34</cp:revision>
  <dcterms:created xsi:type="dcterms:W3CDTF">2023-04-10T19:31:42Z</dcterms:created>
  <dcterms:modified xsi:type="dcterms:W3CDTF">2023-04-11T09:18:14Z</dcterms:modified>
</cp:coreProperties>
</file>