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491" r:id="rId3"/>
    <p:sldId id="475" r:id="rId4"/>
    <p:sldId id="476" r:id="rId5"/>
    <p:sldId id="489" r:id="rId6"/>
    <p:sldId id="495" r:id="rId7"/>
    <p:sldId id="496" r:id="rId8"/>
    <p:sldId id="471" r:id="rId9"/>
    <p:sldId id="490" r:id="rId10"/>
    <p:sldId id="488" r:id="rId11"/>
    <p:sldId id="478" r:id="rId12"/>
    <p:sldId id="481" r:id="rId13"/>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os"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a:srgbClr val="66FF99"/>
    <a:srgbClr val="CAC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7"/>
    <p:restoredTop sz="94992" autoAdjust="0"/>
  </p:normalViewPr>
  <p:slideViewPr>
    <p:cSldViewPr snapToGrid="0" snapToObjects="1">
      <p:cViewPr varScale="1">
        <p:scale>
          <a:sx n="87" d="100"/>
          <a:sy n="87" d="100"/>
        </p:scale>
        <p:origin x="1428" y="96"/>
      </p:cViewPr>
      <p:guideLst>
        <p:guide orient="horz" pos="2160"/>
        <p:guide pos="384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EFF53-2992-47B3-B4E3-2442F1296F83}" type="doc">
      <dgm:prSet loTypeId="urn:microsoft.com/office/officeart/2005/8/layout/hProcess11" loCatId="process" qsTypeId="urn:microsoft.com/office/officeart/2005/8/quickstyle/simple1" qsCatId="simple" csTypeId="urn:microsoft.com/office/officeart/2005/8/colors/accent1_2" csCatId="accent1" phldr="1"/>
      <dgm:spPr/>
    </dgm:pt>
    <dgm:pt modelId="{8CDE5758-83A6-404D-A1E3-B42B41667C43}">
      <dgm:prSet phldrT="[Text]" custT="1"/>
      <dgm:spPr/>
      <dgm:t>
        <a:bodyPr/>
        <a:lstStyle/>
        <a:p>
          <a:r>
            <a:rPr lang="en-US" sz="2000" dirty="0" err="1">
              <a:effectLst/>
              <a:latin typeface="Calibri" panose="020F0502020204030204" pitchFamily="34" charset="0"/>
              <a:ea typeface="Yu Gothic" panose="020B0400000000000000" pitchFamily="34" charset="-128"/>
            </a:rPr>
            <a:t>Prepara-tion</a:t>
          </a:r>
          <a:r>
            <a:rPr lang="en-US" sz="2000" dirty="0">
              <a:effectLst/>
              <a:latin typeface="Calibri" panose="020F0502020204030204" pitchFamily="34" charset="0"/>
              <a:ea typeface="Yu Gothic" panose="020B0400000000000000" pitchFamily="34" charset="-128"/>
            </a:rPr>
            <a:t> of scenarios; discus-</a:t>
          </a:r>
          <a:r>
            <a:rPr lang="en-US" sz="2000" dirty="0" err="1">
              <a:effectLst/>
              <a:latin typeface="Calibri" panose="020F0502020204030204" pitchFamily="34" charset="0"/>
              <a:ea typeface="Yu Gothic" panose="020B0400000000000000" pitchFamily="34" charset="-128"/>
            </a:rPr>
            <a:t>sions</a:t>
          </a:r>
          <a:r>
            <a:rPr lang="en-US" sz="2000" dirty="0">
              <a:effectLst/>
              <a:latin typeface="Calibri" panose="020F0502020204030204" pitchFamily="34" charset="0"/>
              <a:ea typeface="Yu Gothic" panose="020B0400000000000000" pitchFamily="34" charset="-128"/>
            </a:rPr>
            <a:t> with TSPs</a:t>
          </a:r>
          <a:endParaRPr lang="en-US" sz="2000" b="1" dirty="0"/>
        </a:p>
      </dgm:t>
    </dgm:pt>
    <dgm:pt modelId="{EE88BD38-64B3-4F34-BC5C-969E628DC7EB}" type="parTrans" cxnId="{39AE5033-B961-401F-BA9D-F2682B007875}">
      <dgm:prSet/>
      <dgm:spPr/>
      <dgm:t>
        <a:bodyPr/>
        <a:lstStyle/>
        <a:p>
          <a:endParaRPr lang="en-US"/>
        </a:p>
      </dgm:t>
    </dgm:pt>
    <dgm:pt modelId="{9DDB2776-8F0F-4F90-B3D8-77C8CC7678B3}" type="sibTrans" cxnId="{39AE5033-B961-401F-BA9D-F2682B007875}">
      <dgm:prSet/>
      <dgm:spPr/>
      <dgm:t>
        <a:bodyPr/>
        <a:lstStyle/>
        <a:p>
          <a:endParaRPr lang="en-US"/>
        </a:p>
      </dgm:t>
    </dgm:pt>
    <dgm:pt modelId="{2489A072-3B50-43BE-9DC8-D3409FB2F459}">
      <dgm:prSet phldrT="[Text]" custT="1"/>
      <dgm:spPr/>
      <dgm:t>
        <a:bodyPr/>
        <a:lstStyle/>
        <a:p>
          <a:r>
            <a:rPr lang="en-US" sz="2000" dirty="0" err="1">
              <a:effectLst/>
              <a:latin typeface="Calibri" panose="020F0502020204030204" pitchFamily="34" charset="0"/>
              <a:ea typeface="Yu Gothic" panose="020B0400000000000000" pitchFamily="34" charset="-128"/>
            </a:rPr>
            <a:t>Submis-sion</a:t>
          </a:r>
          <a:r>
            <a:rPr lang="en-US" sz="2000" dirty="0">
              <a:effectLst/>
              <a:latin typeface="Calibri" panose="020F0502020204030204" pitchFamily="34" charset="0"/>
              <a:ea typeface="Yu Gothic" panose="020B0400000000000000" pitchFamily="34" charset="-128"/>
            </a:rPr>
            <a:t> of scenarios by TSPs</a:t>
          </a:r>
          <a:endParaRPr lang="en-US" sz="2000" b="1" dirty="0"/>
        </a:p>
      </dgm:t>
    </dgm:pt>
    <dgm:pt modelId="{5CB471E1-CE0C-40A3-908C-BD10C51206F0}" type="parTrans" cxnId="{CD6D5139-B01E-4B24-BC0A-0E347E332092}">
      <dgm:prSet/>
      <dgm:spPr/>
      <dgm:t>
        <a:bodyPr/>
        <a:lstStyle/>
        <a:p>
          <a:endParaRPr lang="en-US"/>
        </a:p>
      </dgm:t>
    </dgm:pt>
    <dgm:pt modelId="{7666303E-529A-4508-AB43-D4EB7C834F7A}" type="sibTrans" cxnId="{CD6D5139-B01E-4B24-BC0A-0E347E332092}">
      <dgm:prSet/>
      <dgm:spPr/>
      <dgm:t>
        <a:bodyPr/>
        <a:lstStyle/>
        <a:p>
          <a:endParaRPr lang="en-US"/>
        </a:p>
      </dgm:t>
    </dgm:pt>
    <dgm:pt modelId="{6193C66F-7587-41FE-BEC8-106AE77F8E92}">
      <dgm:prSet phldrT="[Text]" custT="1"/>
      <dgm:spPr/>
      <dgm:t>
        <a:bodyPr/>
        <a:lstStyle/>
        <a:p>
          <a:r>
            <a:rPr lang="en-US" sz="2000" dirty="0">
              <a:effectLst/>
              <a:latin typeface="Calibri" panose="020F0502020204030204" pitchFamily="34" charset="0"/>
              <a:ea typeface="Yu Gothic" panose="020B0400000000000000" pitchFamily="34" charset="-128"/>
            </a:rPr>
            <a:t>Submission of NEAMWave23 subscribers; sharing the exercise actors’ lists with TSPs</a:t>
          </a:r>
          <a:endParaRPr lang="en-US" sz="2000" b="1" dirty="0"/>
        </a:p>
      </dgm:t>
    </dgm:pt>
    <dgm:pt modelId="{36596FF5-76A5-43E7-A849-2466F3A0E53A}" type="parTrans" cxnId="{BB480B4F-C30C-489A-BF8C-00E40C52DCF5}">
      <dgm:prSet/>
      <dgm:spPr/>
      <dgm:t>
        <a:bodyPr/>
        <a:lstStyle/>
        <a:p>
          <a:endParaRPr lang="en-US"/>
        </a:p>
      </dgm:t>
    </dgm:pt>
    <dgm:pt modelId="{514593AA-9CB7-4E4E-945D-A436C0E4F470}" type="sibTrans" cxnId="{BB480B4F-C30C-489A-BF8C-00E40C52DCF5}">
      <dgm:prSet/>
      <dgm:spPr/>
      <dgm:t>
        <a:bodyPr/>
        <a:lstStyle/>
        <a:p>
          <a:endParaRPr lang="en-US"/>
        </a:p>
      </dgm:t>
    </dgm:pt>
    <dgm:pt modelId="{74CEA831-BCC1-4C6B-AD17-4D63DC7348FF}">
      <dgm:prSet phldrT="[Text]" custT="1"/>
      <dgm:spPr/>
      <dgm:t>
        <a:bodyPr/>
        <a:lstStyle/>
        <a:p>
          <a:r>
            <a:rPr lang="en-US" sz="2000" dirty="0" err="1">
              <a:effectLst/>
              <a:latin typeface="Calibri" panose="020F0502020204030204" pitchFamily="34" charset="0"/>
              <a:ea typeface="Yu Gothic" panose="020B0400000000000000" pitchFamily="34" charset="-128"/>
            </a:rPr>
            <a:t>Prepara-tion</a:t>
          </a:r>
          <a:r>
            <a:rPr lang="en-US" sz="2000" dirty="0">
              <a:effectLst/>
              <a:latin typeface="Calibri" panose="020F0502020204030204" pitchFamily="34" charset="0"/>
              <a:ea typeface="Yu Gothic" panose="020B0400000000000000" pitchFamily="34" charset="-128"/>
            </a:rPr>
            <a:t> of exercise manual</a:t>
          </a:r>
          <a:endParaRPr lang="en-US" sz="2000" b="1" dirty="0"/>
        </a:p>
      </dgm:t>
    </dgm:pt>
    <dgm:pt modelId="{15319FA5-BF8D-40A5-97FD-69C7E3672F6C}" type="parTrans" cxnId="{C0BDF742-9793-49E3-969B-D8464A8A8B91}">
      <dgm:prSet/>
      <dgm:spPr/>
      <dgm:t>
        <a:bodyPr/>
        <a:lstStyle/>
        <a:p>
          <a:endParaRPr lang="en-US"/>
        </a:p>
      </dgm:t>
    </dgm:pt>
    <dgm:pt modelId="{4B80684B-FB34-4B01-9249-F924E64054AB}" type="sibTrans" cxnId="{C0BDF742-9793-49E3-969B-D8464A8A8B91}">
      <dgm:prSet/>
      <dgm:spPr/>
      <dgm:t>
        <a:bodyPr/>
        <a:lstStyle/>
        <a:p>
          <a:endParaRPr lang="en-US"/>
        </a:p>
      </dgm:t>
    </dgm:pt>
    <dgm:pt modelId="{C8101D8B-1DDB-44CA-AA5E-7B3B5F8694FB}">
      <dgm:prSet phldrT="[Text]" custT="1"/>
      <dgm:spPr/>
      <dgm:t>
        <a:bodyPr/>
        <a:lstStyle/>
        <a:p>
          <a:r>
            <a:rPr lang="en-US" sz="2000" dirty="0">
              <a:effectLst/>
              <a:latin typeface="Calibri" panose="020F0502020204030204" pitchFamily="34" charset="0"/>
              <a:ea typeface="Yu Gothic" panose="020B0400000000000000" pitchFamily="34" charset="-128"/>
            </a:rPr>
            <a:t>Final </a:t>
          </a:r>
          <a:r>
            <a:rPr lang="en-US" sz="2000" dirty="0" err="1">
              <a:effectLst/>
              <a:latin typeface="Calibri" panose="020F0502020204030204" pitchFamily="34" charset="0"/>
              <a:ea typeface="Yu Gothic" panose="020B0400000000000000" pitchFamily="34" charset="-128"/>
            </a:rPr>
            <a:t>prepara-tios</a:t>
          </a:r>
          <a:r>
            <a:rPr lang="en-US" sz="2000" dirty="0">
              <a:effectLst/>
              <a:latin typeface="Calibri" panose="020F0502020204030204" pitchFamily="34" charset="0"/>
              <a:ea typeface="Yu Gothic" panose="020B0400000000000000" pitchFamily="34" charset="-128"/>
            </a:rPr>
            <a:t> by TT-TE &amp; the IOC </a:t>
          </a:r>
          <a:r>
            <a:rPr lang="en-US" sz="2000" dirty="0" err="1">
              <a:effectLst/>
              <a:latin typeface="Calibri" panose="020F0502020204030204" pitchFamily="34" charset="0"/>
              <a:ea typeface="Yu Gothic" panose="020B0400000000000000" pitchFamily="34" charset="-128"/>
            </a:rPr>
            <a:t>Secreta-riat</a:t>
          </a:r>
          <a:endParaRPr lang="tr-TR" sz="1400" b="1" dirty="0"/>
        </a:p>
        <a:p>
          <a:endParaRPr lang="en-US" sz="1400" dirty="0"/>
        </a:p>
      </dgm:t>
    </dgm:pt>
    <dgm:pt modelId="{636D8859-8976-45E8-A40F-F0F891A9E3AB}" type="parTrans" cxnId="{3F0EF9DA-9DDC-4159-B08A-7E04AE0B3E65}">
      <dgm:prSet/>
      <dgm:spPr/>
      <dgm:t>
        <a:bodyPr/>
        <a:lstStyle/>
        <a:p>
          <a:endParaRPr lang="en-US"/>
        </a:p>
      </dgm:t>
    </dgm:pt>
    <dgm:pt modelId="{EFA44DBE-6490-4CC2-BC4B-1F58DE8C8230}" type="sibTrans" cxnId="{3F0EF9DA-9DDC-4159-B08A-7E04AE0B3E65}">
      <dgm:prSet/>
      <dgm:spPr/>
      <dgm:t>
        <a:bodyPr/>
        <a:lstStyle/>
        <a:p>
          <a:endParaRPr lang="en-US"/>
        </a:p>
      </dgm:t>
    </dgm:pt>
    <dgm:pt modelId="{CDAA4402-EA51-48AF-B5FA-3CBEB7596AED}">
      <dgm:prSet phldrT="[Text]" custT="1"/>
      <dgm:spPr/>
      <dgm:t>
        <a:bodyPr/>
        <a:lstStyle/>
        <a:p>
          <a:r>
            <a:rPr lang="en-US" sz="2000" dirty="0" err="1">
              <a:effectLst/>
              <a:latin typeface="Calibri" panose="020F0502020204030204" pitchFamily="34" charset="0"/>
              <a:ea typeface="Yu Gothic" panose="020B0400000000000000" pitchFamily="34" charset="-128"/>
            </a:rPr>
            <a:t>Distribu-tion</a:t>
          </a:r>
          <a:r>
            <a:rPr lang="en-US" sz="2000" dirty="0">
              <a:effectLst/>
              <a:latin typeface="Calibri" panose="020F0502020204030204" pitchFamily="34" charset="0"/>
              <a:ea typeface="Yu Gothic" panose="020B0400000000000000" pitchFamily="34" charset="-128"/>
            </a:rPr>
            <a:t> of exercise manual; meeting with CPAs through ERCC</a:t>
          </a:r>
          <a:endParaRPr lang="en-US" sz="2000" b="1" dirty="0"/>
        </a:p>
      </dgm:t>
    </dgm:pt>
    <dgm:pt modelId="{472FC7C5-B720-4A14-9AF7-3B233B6840C8}" type="sibTrans" cxnId="{B8F5DB9B-FE29-444D-A0B4-DE9FEF4B7A58}">
      <dgm:prSet/>
      <dgm:spPr/>
      <dgm:t>
        <a:bodyPr/>
        <a:lstStyle/>
        <a:p>
          <a:endParaRPr lang="en-US"/>
        </a:p>
      </dgm:t>
    </dgm:pt>
    <dgm:pt modelId="{F73F4E88-019C-4453-9AAE-7B16375DA315}" type="parTrans" cxnId="{B8F5DB9B-FE29-444D-A0B4-DE9FEF4B7A58}">
      <dgm:prSet/>
      <dgm:spPr/>
      <dgm:t>
        <a:bodyPr/>
        <a:lstStyle/>
        <a:p>
          <a:endParaRPr lang="en-US"/>
        </a:p>
      </dgm:t>
    </dgm:pt>
    <dgm:pt modelId="{77A60D1A-E3D3-4D6F-9626-36BFD72BABE9}" type="pres">
      <dgm:prSet presAssocID="{769EFF53-2992-47B3-B4E3-2442F1296F83}" presName="Name0" presStyleCnt="0">
        <dgm:presLayoutVars>
          <dgm:dir/>
          <dgm:resizeHandles val="exact"/>
        </dgm:presLayoutVars>
      </dgm:prSet>
      <dgm:spPr/>
    </dgm:pt>
    <dgm:pt modelId="{B7B1F846-3FED-46CB-BA95-C240A5897728}" type="pres">
      <dgm:prSet presAssocID="{769EFF53-2992-47B3-B4E3-2442F1296F83}" presName="arrow" presStyleLbl="bgShp" presStyleIdx="0" presStyleCnt="1" custLinFactNeighborX="-218" custLinFactNeighborY="4041"/>
      <dgm:spPr>
        <a:solidFill>
          <a:schemeClr val="accent1">
            <a:lumMod val="75000"/>
          </a:schemeClr>
        </a:solidFill>
      </dgm:spPr>
    </dgm:pt>
    <dgm:pt modelId="{0B6EA473-6165-4D70-8896-499B509780DC}" type="pres">
      <dgm:prSet presAssocID="{769EFF53-2992-47B3-B4E3-2442F1296F83}" presName="points" presStyleCnt="0"/>
      <dgm:spPr/>
    </dgm:pt>
    <dgm:pt modelId="{26980467-3568-4FF8-825C-6199A03C23B0}" type="pres">
      <dgm:prSet presAssocID="{8CDE5758-83A6-404D-A1E3-B42B41667C43}" presName="compositeA" presStyleCnt="0"/>
      <dgm:spPr/>
    </dgm:pt>
    <dgm:pt modelId="{2E4AC085-8C08-4233-86AD-C754C5F13FBE}" type="pres">
      <dgm:prSet presAssocID="{8CDE5758-83A6-404D-A1E3-B42B41667C43}" presName="textA" presStyleLbl="revTx" presStyleIdx="0" presStyleCnt="6" custScaleX="319863" custScaleY="100501">
        <dgm:presLayoutVars>
          <dgm:bulletEnabled val="1"/>
        </dgm:presLayoutVars>
      </dgm:prSet>
      <dgm:spPr/>
      <dgm:t>
        <a:bodyPr/>
        <a:lstStyle/>
        <a:p>
          <a:endParaRPr lang="en-US"/>
        </a:p>
      </dgm:t>
    </dgm:pt>
    <dgm:pt modelId="{0D509F06-0238-455B-9A0F-4BC2A6250A00}" type="pres">
      <dgm:prSet presAssocID="{8CDE5758-83A6-404D-A1E3-B42B41667C43}" presName="circleA" presStyleLbl="node1" presStyleIdx="0" presStyleCnt="6" custScaleX="151764" custLinFactNeighborY="16165"/>
      <dgm:spPr>
        <a:solidFill>
          <a:schemeClr val="bg1">
            <a:lumMod val="65000"/>
          </a:schemeClr>
        </a:solidFill>
      </dgm:spPr>
    </dgm:pt>
    <dgm:pt modelId="{7C8FC2E5-81C6-4B58-8954-AE2674089877}" type="pres">
      <dgm:prSet presAssocID="{8CDE5758-83A6-404D-A1E3-B42B41667C43}" presName="spaceA" presStyleCnt="0"/>
      <dgm:spPr/>
    </dgm:pt>
    <dgm:pt modelId="{B7A0C2B2-85BA-44CC-9D5A-97D73ED23851}" type="pres">
      <dgm:prSet presAssocID="{9DDB2776-8F0F-4F90-B3D8-77C8CC7678B3}" presName="space" presStyleCnt="0"/>
      <dgm:spPr/>
    </dgm:pt>
    <dgm:pt modelId="{C4B35EB2-3303-4680-9332-1D5CCF1E31EC}" type="pres">
      <dgm:prSet presAssocID="{2489A072-3B50-43BE-9DC8-D3409FB2F459}" presName="compositeB" presStyleCnt="0"/>
      <dgm:spPr/>
    </dgm:pt>
    <dgm:pt modelId="{927422F0-4A4D-4329-A70A-2273D05FFBF4}" type="pres">
      <dgm:prSet presAssocID="{2489A072-3B50-43BE-9DC8-D3409FB2F459}" presName="textB" presStyleLbl="revTx" presStyleIdx="1" presStyleCnt="6" custScaleX="319508" custLinFactNeighborX="-616" custLinFactNeighborY="6451">
        <dgm:presLayoutVars>
          <dgm:bulletEnabled val="1"/>
        </dgm:presLayoutVars>
      </dgm:prSet>
      <dgm:spPr/>
      <dgm:t>
        <a:bodyPr/>
        <a:lstStyle/>
        <a:p>
          <a:endParaRPr lang="en-US"/>
        </a:p>
      </dgm:t>
    </dgm:pt>
    <dgm:pt modelId="{DFADBD66-C901-4BE7-81EF-B57F4464AA7C}" type="pres">
      <dgm:prSet presAssocID="{2489A072-3B50-43BE-9DC8-D3409FB2F459}" presName="circleB" presStyleLbl="node1" presStyleIdx="1" presStyleCnt="6" custScaleX="139102" custLinFactNeighborY="16165"/>
      <dgm:spPr>
        <a:solidFill>
          <a:schemeClr val="bg1">
            <a:lumMod val="65000"/>
          </a:schemeClr>
        </a:solidFill>
      </dgm:spPr>
    </dgm:pt>
    <dgm:pt modelId="{4337E76D-36E0-4308-B8EF-C53BECFC339A}" type="pres">
      <dgm:prSet presAssocID="{2489A072-3B50-43BE-9DC8-D3409FB2F459}" presName="spaceB" presStyleCnt="0"/>
      <dgm:spPr/>
    </dgm:pt>
    <dgm:pt modelId="{31CBB2CF-E295-41AE-A3CC-C46A520D9103}" type="pres">
      <dgm:prSet presAssocID="{7666303E-529A-4508-AB43-D4EB7C834F7A}" presName="space" presStyleCnt="0"/>
      <dgm:spPr/>
    </dgm:pt>
    <dgm:pt modelId="{B743305B-8ED8-421C-BB47-34B5C3C3D4DB}" type="pres">
      <dgm:prSet presAssocID="{74CEA831-BCC1-4C6B-AD17-4D63DC7348FF}" presName="compositeA" presStyleCnt="0"/>
      <dgm:spPr/>
    </dgm:pt>
    <dgm:pt modelId="{23FB249E-59CE-4EC7-BFEE-221FDB8A807E}" type="pres">
      <dgm:prSet presAssocID="{74CEA831-BCC1-4C6B-AD17-4D63DC7348FF}" presName="textA" presStyleLbl="revTx" presStyleIdx="2" presStyleCnt="6" custScaleX="318925" custScaleY="116429">
        <dgm:presLayoutVars>
          <dgm:bulletEnabled val="1"/>
        </dgm:presLayoutVars>
      </dgm:prSet>
      <dgm:spPr/>
      <dgm:t>
        <a:bodyPr/>
        <a:lstStyle/>
        <a:p>
          <a:endParaRPr lang="en-US"/>
        </a:p>
      </dgm:t>
    </dgm:pt>
    <dgm:pt modelId="{9D394A6E-22C2-46CA-907C-C1C9CAFD88A9}" type="pres">
      <dgm:prSet presAssocID="{74CEA831-BCC1-4C6B-AD17-4D63DC7348FF}" presName="circleA" presStyleLbl="node1" presStyleIdx="2" presStyleCnt="6" custScaleX="143698" custLinFactNeighborX="3052" custLinFactNeighborY="-3161"/>
      <dgm:spPr>
        <a:solidFill>
          <a:schemeClr val="bg1">
            <a:lumMod val="65000"/>
          </a:schemeClr>
        </a:solidFill>
      </dgm:spPr>
    </dgm:pt>
    <dgm:pt modelId="{6B09E729-71C7-4D7E-A9EB-1FE256C0548C}" type="pres">
      <dgm:prSet presAssocID="{74CEA831-BCC1-4C6B-AD17-4D63DC7348FF}" presName="spaceA" presStyleCnt="0"/>
      <dgm:spPr/>
    </dgm:pt>
    <dgm:pt modelId="{6075BE8C-69B1-4274-A5AF-5694B89CF52A}" type="pres">
      <dgm:prSet presAssocID="{4B80684B-FB34-4B01-9249-F924E64054AB}" presName="space" presStyleCnt="0"/>
      <dgm:spPr/>
    </dgm:pt>
    <dgm:pt modelId="{764638CA-4C77-44D2-A4C4-EF75725ABCFD}" type="pres">
      <dgm:prSet presAssocID="{CDAA4402-EA51-48AF-B5FA-3CBEB7596AED}" presName="compositeB" presStyleCnt="0"/>
      <dgm:spPr/>
    </dgm:pt>
    <dgm:pt modelId="{A49F2AEF-4105-47AC-AB34-7EFF930F4978}" type="pres">
      <dgm:prSet presAssocID="{CDAA4402-EA51-48AF-B5FA-3CBEB7596AED}" presName="textB" presStyleLbl="revTx" presStyleIdx="3" presStyleCnt="6" custScaleX="338031" custLinFactNeighborY="586">
        <dgm:presLayoutVars>
          <dgm:bulletEnabled val="1"/>
        </dgm:presLayoutVars>
      </dgm:prSet>
      <dgm:spPr/>
      <dgm:t>
        <a:bodyPr/>
        <a:lstStyle/>
        <a:p>
          <a:endParaRPr lang="en-US"/>
        </a:p>
      </dgm:t>
    </dgm:pt>
    <dgm:pt modelId="{091A32BE-41D6-4683-93D9-BF6120C4C2CD}" type="pres">
      <dgm:prSet presAssocID="{CDAA4402-EA51-48AF-B5FA-3CBEB7596AED}" presName="circleB" presStyleLbl="node1" presStyleIdx="3" presStyleCnt="6" custScaleX="139016" custLinFactNeighborY="16164"/>
      <dgm:spPr>
        <a:solidFill>
          <a:schemeClr val="bg1">
            <a:lumMod val="65000"/>
          </a:schemeClr>
        </a:solidFill>
      </dgm:spPr>
    </dgm:pt>
    <dgm:pt modelId="{70B348F4-A7D8-4B2A-A1EC-DF2A5D0EF7B7}" type="pres">
      <dgm:prSet presAssocID="{CDAA4402-EA51-48AF-B5FA-3CBEB7596AED}" presName="spaceB" presStyleCnt="0"/>
      <dgm:spPr/>
    </dgm:pt>
    <dgm:pt modelId="{89527960-8A2A-42BA-940C-C4FD51302DD3}" type="pres">
      <dgm:prSet presAssocID="{472FC7C5-B720-4A14-9AF7-3B233B6840C8}" presName="space" presStyleCnt="0"/>
      <dgm:spPr/>
    </dgm:pt>
    <dgm:pt modelId="{8868B4BD-F574-4570-A255-5E44351551F6}" type="pres">
      <dgm:prSet presAssocID="{6193C66F-7587-41FE-BEC8-106AE77F8E92}" presName="compositeA" presStyleCnt="0"/>
      <dgm:spPr/>
    </dgm:pt>
    <dgm:pt modelId="{2458DCDD-5F9E-4264-8168-3F573223A563}" type="pres">
      <dgm:prSet presAssocID="{6193C66F-7587-41FE-BEC8-106AE77F8E92}" presName="textA" presStyleLbl="revTx" presStyleIdx="4" presStyleCnt="6" custScaleX="372416">
        <dgm:presLayoutVars>
          <dgm:bulletEnabled val="1"/>
        </dgm:presLayoutVars>
      </dgm:prSet>
      <dgm:spPr/>
      <dgm:t>
        <a:bodyPr/>
        <a:lstStyle/>
        <a:p>
          <a:endParaRPr lang="en-US"/>
        </a:p>
      </dgm:t>
    </dgm:pt>
    <dgm:pt modelId="{B1312FA1-9DF3-4EEB-91F8-C12FA9EBD0B0}" type="pres">
      <dgm:prSet presAssocID="{6193C66F-7587-41FE-BEC8-106AE77F8E92}" presName="circleA" presStyleLbl="node1" presStyleIdx="4" presStyleCnt="6" custScaleX="143256" custLinFactNeighborY="14157"/>
      <dgm:spPr>
        <a:solidFill>
          <a:schemeClr val="bg1">
            <a:lumMod val="65000"/>
          </a:schemeClr>
        </a:solidFill>
      </dgm:spPr>
    </dgm:pt>
    <dgm:pt modelId="{D7F90AD8-8C5D-48A8-A703-B1D5FAC7879C}" type="pres">
      <dgm:prSet presAssocID="{6193C66F-7587-41FE-BEC8-106AE77F8E92}" presName="spaceA" presStyleCnt="0"/>
      <dgm:spPr/>
    </dgm:pt>
    <dgm:pt modelId="{0326D653-BBC7-409E-9C87-59BCA2F7B203}" type="pres">
      <dgm:prSet presAssocID="{514593AA-9CB7-4E4E-945D-A436C0E4F470}" presName="space" presStyleCnt="0"/>
      <dgm:spPr/>
    </dgm:pt>
    <dgm:pt modelId="{A5A67E87-C0AE-4083-8478-B48D048B106F}" type="pres">
      <dgm:prSet presAssocID="{C8101D8B-1DDB-44CA-AA5E-7B3B5F8694FB}" presName="compositeB" presStyleCnt="0"/>
      <dgm:spPr/>
    </dgm:pt>
    <dgm:pt modelId="{C76C1D37-377E-474C-B1EC-BF2AC9A1FD03}" type="pres">
      <dgm:prSet presAssocID="{C8101D8B-1DDB-44CA-AA5E-7B3B5F8694FB}" presName="textB" presStyleLbl="revTx" presStyleIdx="5" presStyleCnt="6" custScaleX="299362" custLinFactNeighborX="23694" custLinFactNeighborY="-1">
        <dgm:presLayoutVars>
          <dgm:bulletEnabled val="1"/>
        </dgm:presLayoutVars>
      </dgm:prSet>
      <dgm:spPr/>
      <dgm:t>
        <a:bodyPr/>
        <a:lstStyle/>
        <a:p>
          <a:endParaRPr lang="en-US"/>
        </a:p>
      </dgm:t>
    </dgm:pt>
    <dgm:pt modelId="{F587EEB5-6449-4342-9F20-1EC6E2CAA772}" type="pres">
      <dgm:prSet presAssocID="{C8101D8B-1DDB-44CA-AA5E-7B3B5F8694FB}" presName="circleB" presStyleLbl="node1" presStyleIdx="5" presStyleCnt="6" custScaleX="135213" custLinFactNeighborY="16164"/>
      <dgm:spPr>
        <a:solidFill>
          <a:schemeClr val="bg1">
            <a:lumMod val="65000"/>
          </a:schemeClr>
        </a:solidFill>
      </dgm:spPr>
    </dgm:pt>
    <dgm:pt modelId="{94266F10-3BBB-4581-AE01-646B09FAB9CB}" type="pres">
      <dgm:prSet presAssocID="{C8101D8B-1DDB-44CA-AA5E-7B3B5F8694FB}" presName="spaceB" presStyleCnt="0"/>
      <dgm:spPr/>
    </dgm:pt>
  </dgm:ptLst>
  <dgm:cxnLst>
    <dgm:cxn modelId="{39AE5033-B961-401F-BA9D-F2682B007875}" srcId="{769EFF53-2992-47B3-B4E3-2442F1296F83}" destId="{8CDE5758-83A6-404D-A1E3-B42B41667C43}" srcOrd="0" destOrd="0" parTransId="{EE88BD38-64B3-4F34-BC5C-969E628DC7EB}" sibTransId="{9DDB2776-8F0F-4F90-B3D8-77C8CC7678B3}"/>
    <dgm:cxn modelId="{3B2A8D44-3A01-45D2-8B69-9DB97DA316C9}" type="presOf" srcId="{769EFF53-2992-47B3-B4E3-2442F1296F83}" destId="{77A60D1A-E3D3-4D6F-9626-36BFD72BABE9}" srcOrd="0" destOrd="0" presId="urn:microsoft.com/office/officeart/2005/8/layout/hProcess11"/>
    <dgm:cxn modelId="{C0BDF742-9793-49E3-969B-D8464A8A8B91}" srcId="{769EFF53-2992-47B3-B4E3-2442F1296F83}" destId="{74CEA831-BCC1-4C6B-AD17-4D63DC7348FF}" srcOrd="2" destOrd="0" parTransId="{15319FA5-BF8D-40A5-97FD-69C7E3672F6C}" sibTransId="{4B80684B-FB34-4B01-9249-F924E64054AB}"/>
    <dgm:cxn modelId="{A06843C2-E3ED-4F46-92B0-E4B87D05D939}" type="presOf" srcId="{74CEA831-BCC1-4C6B-AD17-4D63DC7348FF}" destId="{23FB249E-59CE-4EC7-BFEE-221FDB8A807E}" srcOrd="0" destOrd="0" presId="urn:microsoft.com/office/officeart/2005/8/layout/hProcess11"/>
    <dgm:cxn modelId="{5E1C9F0F-511C-4E0A-975F-8FFE5CBC770E}" type="presOf" srcId="{8CDE5758-83A6-404D-A1E3-B42B41667C43}" destId="{2E4AC085-8C08-4233-86AD-C754C5F13FBE}" srcOrd="0" destOrd="0" presId="urn:microsoft.com/office/officeart/2005/8/layout/hProcess11"/>
    <dgm:cxn modelId="{B8F5DB9B-FE29-444D-A0B4-DE9FEF4B7A58}" srcId="{769EFF53-2992-47B3-B4E3-2442F1296F83}" destId="{CDAA4402-EA51-48AF-B5FA-3CBEB7596AED}" srcOrd="3" destOrd="0" parTransId="{F73F4E88-019C-4453-9AAE-7B16375DA315}" sibTransId="{472FC7C5-B720-4A14-9AF7-3B233B6840C8}"/>
    <dgm:cxn modelId="{BB480B4F-C30C-489A-BF8C-00E40C52DCF5}" srcId="{769EFF53-2992-47B3-B4E3-2442F1296F83}" destId="{6193C66F-7587-41FE-BEC8-106AE77F8E92}" srcOrd="4" destOrd="0" parTransId="{36596FF5-76A5-43E7-A849-2466F3A0E53A}" sibTransId="{514593AA-9CB7-4E4E-945D-A436C0E4F470}"/>
    <dgm:cxn modelId="{406F6713-4F41-42FA-9D67-95FDBD6C2369}" type="presOf" srcId="{2489A072-3B50-43BE-9DC8-D3409FB2F459}" destId="{927422F0-4A4D-4329-A70A-2273D05FFBF4}" srcOrd="0" destOrd="0" presId="urn:microsoft.com/office/officeart/2005/8/layout/hProcess11"/>
    <dgm:cxn modelId="{07AFE46E-0B14-420F-AD38-C127D4B19FF2}" type="presOf" srcId="{6193C66F-7587-41FE-BEC8-106AE77F8E92}" destId="{2458DCDD-5F9E-4264-8168-3F573223A563}" srcOrd="0" destOrd="0" presId="urn:microsoft.com/office/officeart/2005/8/layout/hProcess11"/>
    <dgm:cxn modelId="{8515475C-022D-4740-879C-E76E8C4B1718}" type="presOf" srcId="{C8101D8B-1DDB-44CA-AA5E-7B3B5F8694FB}" destId="{C76C1D37-377E-474C-B1EC-BF2AC9A1FD03}" srcOrd="0" destOrd="0" presId="urn:microsoft.com/office/officeart/2005/8/layout/hProcess11"/>
    <dgm:cxn modelId="{3F0EF9DA-9DDC-4159-B08A-7E04AE0B3E65}" srcId="{769EFF53-2992-47B3-B4E3-2442F1296F83}" destId="{C8101D8B-1DDB-44CA-AA5E-7B3B5F8694FB}" srcOrd="5" destOrd="0" parTransId="{636D8859-8976-45E8-A40F-F0F891A9E3AB}" sibTransId="{EFA44DBE-6490-4CC2-BC4B-1F58DE8C8230}"/>
    <dgm:cxn modelId="{CD6D5139-B01E-4B24-BC0A-0E347E332092}" srcId="{769EFF53-2992-47B3-B4E3-2442F1296F83}" destId="{2489A072-3B50-43BE-9DC8-D3409FB2F459}" srcOrd="1" destOrd="0" parTransId="{5CB471E1-CE0C-40A3-908C-BD10C51206F0}" sibTransId="{7666303E-529A-4508-AB43-D4EB7C834F7A}"/>
    <dgm:cxn modelId="{CC28F511-4A03-44BF-A01E-BCD69B93822F}" type="presOf" srcId="{CDAA4402-EA51-48AF-B5FA-3CBEB7596AED}" destId="{A49F2AEF-4105-47AC-AB34-7EFF930F4978}" srcOrd="0" destOrd="0" presId="urn:microsoft.com/office/officeart/2005/8/layout/hProcess11"/>
    <dgm:cxn modelId="{1F0EE4F1-3973-49AA-AF62-16675B1859D2}" type="presParOf" srcId="{77A60D1A-E3D3-4D6F-9626-36BFD72BABE9}" destId="{B7B1F846-3FED-46CB-BA95-C240A5897728}" srcOrd="0" destOrd="0" presId="urn:microsoft.com/office/officeart/2005/8/layout/hProcess11"/>
    <dgm:cxn modelId="{34FE9B67-85C7-45D4-A3C7-E364CFA5229B}" type="presParOf" srcId="{77A60D1A-E3D3-4D6F-9626-36BFD72BABE9}" destId="{0B6EA473-6165-4D70-8896-499B509780DC}" srcOrd="1" destOrd="0" presId="urn:microsoft.com/office/officeart/2005/8/layout/hProcess11"/>
    <dgm:cxn modelId="{F84C999F-896A-44EF-8096-375247479BB4}" type="presParOf" srcId="{0B6EA473-6165-4D70-8896-499B509780DC}" destId="{26980467-3568-4FF8-825C-6199A03C23B0}" srcOrd="0" destOrd="0" presId="urn:microsoft.com/office/officeart/2005/8/layout/hProcess11"/>
    <dgm:cxn modelId="{1BEBF3C6-D897-4164-8CC2-03478FDED3AA}" type="presParOf" srcId="{26980467-3568-4FF8-825C-6199A03C23B0}" destId="{2E4AC085-8C08-4233-86AD-C754C5F13FBE}" srcOrd="0" destOrd="0" presId="urn:microsoft.com/office/officeart/2005/8/layout/hProcess11"/>
    <dgm:cxn modelId="{46A79CB5-8400-4729-8D1B-9DEA31C42B70}" type="presParOf" srcId="{26980467-3568-4FF8-825C-6199A03C23B0}" destId="{0D509F06-0238-455B-9A0F-4BC2A6250A00}" srcOrd="1" destOrd="0" presId="urn:microsoft.com/office/officeart/2005/8/layout/hProcess11"/>
    <dgm:cxn modelId="{072A2A90-AA72-4A64-94B8-0D0C69FDAB15}" type="presParOf" srcId="{26980467-3568-4FF8-825C-6199A03C23B0}" destId="{7C8FC2E5-81C6-4B58-8954-AE2674089877}" srcOrd="2" destOrd="0" presId="urn:microsoft.com/office/officeart/2005/8/layout/hProcess11"/>
    <dgm:cxn modelId="{1FF4AD16-CEFA-4CE0-AD77-3A5383618251}" type="presParOf" srcId="{0B6EA473-6165-4D70-8896-499B509780DC}" destId="{B7A0C2B2-85BA-44CC-9D5A-97D73ED23851}" srcOrd="1" destOrd="0" presId="urn:microsoft.com/office/officeart/2005/8/layout/hProcess11"/>
    <dgm:cxn modelId="{A02AF5F0-FF50-49FB-9EE2-A1C528C84847}" type="presParOf" srcId="{0B6EA473-6165-4D70-8896-499B509780DC}" destId="{C4B35EB2-3303-4680-9332-1D5CCF1E31EC}" srcOrd="2" destOrd="0" presId="urn:microsoft.com/office/officeart/2005/8/layout/hProcess11"/>
    <dgm:cxn modelId="{66EAF1EA-B75B-4FBE-BF1A-D0508E20D1FA}" type="presParOf" srcId="{C4B35EB2-3303-4680-9332-1D5CCF1E31EC}" destId="{927422F0-4A4D-4329-A70A-2273D05FFBF4}" srcOrd="0" destOrd="0" presId="urn:microsoft.com/office/officeart/2005/8/layout/hProcess11"/>
    <dgm:cxn modelId="{A9B40634-EE1F-40B9-941C-2F0FAFE994DB}" type="presParOf" srcId="{C4B35EB2-3303-4680-9332-1D5CCF1E31EC}" destId="{DFADBD66-C901-4BE7-81EF-B57F4464AA7C}" srcOrd="1" destOrd="0" presId="urn:microsoft.com/office/officeart/2005/8/layout/hProcess11"/>
    <dgm:cxn modelId="{388DD7A1-9BEF-4EC7-91A6-37E1B7C0FE38}" type="presParOf" srcId="{C4B35EB2-3303-4680-9332-1D5CCF1E31EC}" destId="{4337E76D-36E0-4308-B8EF-C53BECFC339A}" srcOrd="2" destOrd="0" presId="urn:microsoft.com/office/officeart/2005/8/layout/hProcess11"/>
    <dgm:cxn modelId="{307FDF11-2579-4797-8424-7646ACDDB1A2}" type="presParOf" srcId="{0B6EA473-6165-4D70-8896-499B509780DC}" destId="{31CBB2CF-E295-41AE-A3CC-C46A520D9103}" srcOrd="3" destOrd="0" presId="urn:microsoft.com/office/officeart/2005/8/layout/hProcess11"/>
    <dgm:cxn modelId="{7C756292-954D-4D15-BA6F-C51542BB5ED7}" type="presParOf" srcId="{0B6EA473-6165-4D70-8896-499B509780DC}" destId="{B743305B-8ED8-421C-BB47-34B5C3C3D4DB}" srcOrd="4" destOrd="0" presId="urn:microsoft.com/office/officeart/2005/8/layout/hProcess11"/>
    <dgm:cxn modelId="{9489A8DB-1771-4F4B-BE81-136C2C574E37}" type="presParOf" srcId="{B743305B-8ED8-421C-BB47-34B5C3C3D4DB}" destId="{23FB249E-59CE-4EC7-BFEE-221FDB8A807E}" srcOrd="0" destOrd="0" presId="urn:microsoft.com/office/officeart/2005/8/layout/hProcess11"/>
    <dgm:cxn modelId="{6E8A3CBF-64DB-4FEA-B4C4-CAA646CD98CF}" type="presParOf" srcId="{B743305B-8ED8-421C-BB47-34B5C3C3D4DB}" destId="{9D394A6E-22C2-46CA-907C-C1C9CAFD88A9}" srcOrd="1" destOrd="0" presId="urn:microsoft.com/office/officeart/2005/8/layout/hProcess11"/>
    <dgm:cxn modelId="{E352F6F9-B078-4287-B7DF-D16F1445F059}" type="presParOf" srcId="{B743305B-8ED8-421C-BB47-34B5C3C3D4DB}" destId="{6B09E729-71C7-4D7E-A9EB-1FE256C0548C}" srcOrd="2" destOrd="0" presId="urn:microsoft.com/office/officeart/2005/8/layout/hProcess11"/>
    <dgm:cxn modelId="{71DF0B77-DC5D-4FA2-82B3-68C324128C8C}" type="presParOf" srcId="{0B6EA473-6165-4D70-8896-499B509780DC}" destId="{6075BE8C-69B1-4274-A5AF-5694B89CF52A}" srcOrd="5" destOrd="0" presId="urn:microsoft.com/office/officeart/2005/8/layout/hProcess11"/>
    <dgm:cxn modelId="{A70A3806-4499-4F37-8999-8AF3B2642503}" type="presParOf" srcId="{0B6EA473-6165-4D70-8896-499B509780DC}" destId="{764638CA-4C77-44D2-A4C4-EF75725ABCFD}" srcOrd="6" destOrd="0" presId="urn:microsoft.com/office/officeart/2005/8/layout/hProcess11"/>
    <dgm:cxn modelId="{EAE7A095-2C13-42AC-BB74-FAF460D3BA59}" type="presParOf" srcId="{764638CA-4C77-44D2-A4C4-EF75725ABCFD}" destId="{A49F2AEF-4105-47AC-AB34-7EFF930F4978}" srcOrd="0" destOrd="0" presId="urn:microsoft.com/office/officeart/2005/8/layout/hProcess11"/>
    <dgm:cxn modelId="{52848DCE-4F5A-4986-A592-9F96E021017F}" type="presParOf" srcId="{764638CA-4C77-44D2-A4C4-EF75725ABCFD}" destId="{091A32BE-41D6-4683-93D9-BF6120C4C2CD}" srcOrd="1" destOrd="0" presId="urn:microsoft.com/office/officeart/2005/8/layout/hProcess11"/>
    <dgm:cxn modelId="{0160F115-B600-49B9-AD7B-539D9DC8C31A}" type="presParOf" srcId="{764638CA-4C77-44D2-A4C4-EF75725ABCFD}" destId="{70B348F4-A7D8-4B2A-A1EC-DF2A5D0EF7B7}" srcOrd="2" destOrd="0" presId="urn:microsoft.com/office/officeart/2005/8/layout/hProcess11"/>
    <dgm:cxn modelId="{AB0014D8-7E11-4C52-8580-E00A3726BAE4}" type="presParOf" srcId="{0B6EA473-6165-4D70-8896-499B509780DC}" destId="{89527960-8A2A-42BA-940C-C4FD51302DD3}" srcOrd="7" destOrd="0" presId="urn:microsoft.com/office/officeart/2005/8/layout/hProcess11"/>
    <dgm:cxn modelId="{8B8691CC-175E-45E9-8DF2-CC77A05D8B3E}" type="presParOf" srcId="{0B6EA473-6165-4D70-8896-499B509780DC}" destId="{8868B4BD-F574-4570-A255-5E44351551F6}" srcOrd="8" destOrd="0" presId="urn:microsoft.com/office/officeart/2005/8/layout/hProcess11"/>
    <dgm:cxn modelId="{5BDAFC1B-97DC-4565-B9F0-8B7C3A85F1BE}" type="presParOf" srcId="{8868B4BD-F574-4570-A255-5E44351551F6}" destId="{2458DCDD-5F9E-4264-8168-3F573223A563}" srcOrd="0" destOrd="0" presId="urn:microsoft.com/office/officeart/2005/8/layout/hProcess11"/>
    <dgm:cxn modelId="{7F4C1CBC-DD71-420C-9E61-D96E31C9E07D}" type="presParOf" srcId="{8868B4BD-F574-4570-A255-5E44351551F6}" destId="{B1312FA1-9DF3-4EEB-91F8-C12FA9EBD0B0}" srcOrd="1" destOrd="0" presId="urn:microsoft.com/office/officeart/2005/8/layout/hProcess11"/>
    <dgm:cxn modelId="{4A03FB85-38ED-4456-B35E-164B5ABCC528}" type="presParOf" srcId="{8868B4BD-F574-4570-A255-5E44351551F6}" destId="{D7F90AD8-8C5D-48A8-A703-B1D5FAC7879C}" srcOrd="2" destOrd="0" presId="urn:microsoft.com/office/officeart/2005/8/layout/hProcess11"/>
    <dgm:cxn modelId="{85CA7EBE-A582-4F00-B511-4B953DB6F0AB}" type="presParOf" srcId="{0B6EA473-6165-4D70-8896-499B509780DC}" destId="{0326D653-BBC7-409E-9C87-59BCA2F7B203}" srcOrd="9" destOrd="0" presId="urn:microsoft.com/office/officeart/2005/8/layout/hProcess11"/>
    <dgm:cxn modelId="{9725F7D0-63F6-410E-818A-B7CA9088BF0A}" type="presParOf" srcId="{0B6EA473-6165-4D70-8896-499B509780DC}" destId="{A5A67E87-C0AE-4083-8478-B48D048B106F}" srcOrd="10" destOrd="0" presId="urn:microsoft.com/office/officeart/2005/8/layout/hProcess11"/>
    <dgm:cxn modelId="{A30BA79B-10CD-49B0-AFF1-74220945752D}" type="presParOf" srcId="{A5A67E87-C0AE-4083-8478-B48D048B106F}" destId="{C76C1D37-377E-474C-B1EC-BF2AC9A1FD03}" srcOrd="0" destOrd="0" presId="urn:microsoft.com/office/officeart/2005/8/layout/hProcess11"/>
    <dgm:cxn modelId="{4891531C-0A03-40F2-9540-1E366483CD94}" type="presParOf" srcId="{A5A67E87-C0AE-4083-8478-B48D048B106F}" destId="{F587EEB5-6449-4342-9F20-1EC6E2CAA772}" srcOrd="1" destOrd="0" presId="urn:microsoft.com/office/officeart/2005/8/layout/hProcess11"/>
    <dgm:cxn modelId="{CEC49036-1523-4B4D-8387-0506579F70AC}" type="presParOf" srcId="{A5A67E87-C0AE-4083-8478-B48D048B106F}" destId="{94266F10-3BBB-4581-AE01-646B09FAB9C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F5B79-2660-9B49-8A5C-56E6A18E40F4}" type="datetimeFigureOut">
              <a:rPr lang="tr-TR" smtClean="0"/>
              <a:t>11.04.2023</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3BF49-2B01-0A4A-8F1B-9659BAE9EFB1}" type="slidenum">
              <a:rPr lang="tr-TR" smtClean="0"/>
              <a:t>‹#›</a:t>
            </a:fld>
            <a:endParaRPr lang="tr-TR"/>
          </a:p>
        </p:txBody>
      </p:sp>
    </p:spTree>
    <p:extLst>
      <p:ext uri="{BB962C8B-B14F-4D97-AF65-F5344CB8AC3E}">
        <p14:creationId xmlns:p14="http://schemas.microsoft.com/office/powerpoint/2010/main" val="29694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E76D7-BB7A-D04C-BC9A-0C157D0780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720C397-3BA1-A745-90D7-4113A09A7B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3D34E2-6451-8D48-9EE4-04552B156D94}"/>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5" name="Footer Placeholder 4">
            <a:extLst>
              <a:ext uri="{FF2B5EF4-FFF2-40B4-BE49-F238E27FC236}">
                <a16:creationId xmlns="" xmlns:a16="http://schemas.microsoft.com/office/drawing/2014/main"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4885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61B3E4-D812-514B-9D80-F79B38E9AF2E}"/>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5" name="Footer Placeholder 4">
            <a:extLst>
              <a:ext uri="{FF2B5EF4-FFF2-40B4-BE49-F238E27FC236}">
                <a16:creationId xmlns="" xmlns:a16="http://schemas.microsoft.com/office/drawing/2014/main"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57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3FCCCD-CBFD-534C-8450-D26AF84FA73D}"/>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25BCBC2-B0D7-D744-AF77-26D1F190A176}"/>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83482A-7E8E-3F4F-AFEF-B4B799FB88CF}"/>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5" name="Footer Placeholder 4">
            <a:extLst>
              <a:ext uri="{FF2B5EF4-FFF2-40B4-BE49-F238E27FC236}">
                <a16:creationId xmlns="" xmlns:a16="http://schemas.microsoft.com/office/drawing/2014/main"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414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DBA72F-408A-A642-9AD4-06AD08250C78}"/>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5" name="Footer Placeholder 4">
            <a:extLst>
              <a:ext uri="{FF2B5EF4-FFF2-40B4-BE49-F238E27FC236}">
                <a16:creationId xmlns="" xmlns:a16="http://schemas.microsoft.com/office/drawing/2014/main"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02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1450E-62B5-2C40-9A29-281888EEE9A1}"/>
              </a:ext>
            </a:extLst>
          </p:cNvPr>
          <p:cNvSpPr>
            <a:spLocks noGrp="1"/>
          </p:cNvSpPr>
          <p:nvPr>
            <p:ph type="title"/>
          </p:nvPr>
        </p:nvSpPr>
        <p:spPr>
          <a:xfrm>
            <a:off x="675878" y="1709753"/>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9BDF53C-9EC8-9541-ACED-DDB47BA40256}"/>
              </a:ext>
            </a:extLst>
          </p:cNvPr>
          <p:cNvSpPr>
            <a:spLocks noGrp="1"/>
          </p:cNvSpPr>
          <p:nvPr>
            <p:ph type="body" idx="1"/>
          </p:nvPr>
        </p:nvSpPr>
        <p:spPr>
          <a:xfrm>
            <a:off x="675878"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7A5858F-E557-9842-8431-C5683AA7B201}"/>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5" name="Footer Placeholder 4">
            <a:extLst>
              <a:ext uri="{FF2B5EF4-FFF2-40B4-BE49-F238E27FC236}">
                <a16:creationId xmlns="" xmlns:a16="http://schemas.microsoft.com/office/drawing/2014/main"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7203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3F9051-033F-1E4D-8A87-9CCD4986122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0F2E17C-EEEA-BF47-BCC3-B3AFFD70E32B}"/>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F9927BF-E322-5443-82D8-F165120BF075}"/>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6" name="Footer Placeholder 5">
            <a:extLst>
              <a:ext uri="{FF2B5EF4-FFF2-40B4-BE49-F238E27FC236}">
                <a16:creationId xmlns="" xmlns:a16="http://schemas.microsoft.com/office/drawing/2014/main"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15659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08C6BF-9843-284C-A6B7-92F1A6EDBAEF}"/>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7C9548C-8806-5448-9F3D-4F3299CA80F1}"/>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7447923-8D97-C342-B7C7-8D80AFD30EB8}"/>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701E6B4-111F-BA40-8123-B2B18DE630FF}"/>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ACA828B-FA82-EE42-BD4E-86C2C977AE4B}"/>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9A3FA91-1DDA-2940-9224-320879FF8983}"/>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8" name="Footer Placeholder 7">
            <a:extLst>
              <a:ext uri="{FF2B5EF4-FFF2-40B4-BE49-F238E27FC236}">
                <a16:creationId xmlns="" xmlns:a16="http://schemas.microsoft.com/office/drawing/2014/main"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462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D609B0F-4929-5749-943F-A310A971FE74}"/>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4" name="Footer Placeholder 3">
            <a:extLst>
              <a:ext uri="{FF2B5EF4-FFF2-40B4-BE49-F238E27FC236}">
                <a16:creationId xmlns="" xmlns:a16="http://schemas.microsoft.com/office/drawing/2014/main"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069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67A3950-FAA3-544E-A1F1-6DD8280BEB85}"/>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3" name="Footer Placeholder 2">
            <a:extLst>
              <a:ext uri="{FF2B5EF4-FFF2-40B4-BE49-F238E27FC236}">
                <a16:creationId xmlns="" xmlns:a16="http://schemas.microsoft.com/office/drawing/2014/main"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93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535CB-5D67-4E4D-B7EC-3108BE4AD9C3}"/>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37A21D3-B6C5-A945-8E84-1740890E041E}"/>
              </a:ext>
            </a:extLst>
          </p:cNvPr>
          <p:cNvSpPr>
            <a:spLocks noGrp="1"/>
          </p:cNvSpPr>
          <p:nvPr>
            <p:ph idx="1"/>
          </p:nvPr>
        </p:nvSpPr>
        <p:spPr>
          <a:xfrm>
            <a:off x="4211347" y="98744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3DC3380-B47A-9243-9A26-4AA6AB37234E}"/>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2EC04B8-4631-4140-8B4F-DD868A18BC3E}"/>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6" name="Footer Placeholder 5">
            <a:extLst>
              <a:ext uri="{FF2B5EF4-FFF2-40B4-BE49-F238E27FC236}">
                <a16:creationId xmlns="" xmlns:a16="http://schemas.microsoft.com/office/drawing/2014/main"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967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B51ADC-837E-F241-9BA5-2559DDF0A86C}"/>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F140B0D-2F6E-DA42-984E-F88032D52E1A}"/>
              </a:ext>
            </a:extLst>
          </p:cNvPr>
          <p:cNvSpPr>
            <a:spLocks noGrp="1"/>
          </p:cNvSpPr>
          <p:nvPr>
            <p:ph type="pic" idx="1"/>
          </p:nvPr>
        </p:nvSpPr>
        <p:spPr>
          <a:xfrm>
            <a:off x="4211347" y="98744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B9348DD-19AB-D44C-A583-A633B005F199}"/>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AFED024-94B1-CC48-A0D2-496FDAA812D5}"/>
              </a:ext>
            </a:extLst>
          </p:cNvPr>
          <p:cNvSpPr>
            <a:spLocks noGrp="1"/>
          </p:cNvSpPr>
          <p:nvPr>
            <p:ph type="dt" sz="half" idx="10"/>
          </p:nvPr>
        </p:nvSpPr>
        <p:spPr/>
        <p:txBody>
          <a:bodyPr/>
          <a:lstStyle/>
          <a:p>
            <a:fld id="{C7CC283C-385D-B447-9959-D52334906EFA}" type="datetimeFigureOut">
              <a:rPr lang="en-US" smtClean="0"/>
              <a:t>4/11/2023</a:t>
            </a:fld>
            <a:endParaRPr lang="en-US"/>
          </a:p>
        </p:txBody>
      </p:sp>
      <p:sp>
        <p:nvSpPr>
          <p:cNvPr id="6" name="Footer Placeholder 5">
            <a:extLst>
              <a:ext uri="{FF2B5EF4-FFF2-40B4-BE49-F238E27FC236}">
                <a16:creationId xmlns="" xmlns:a16="http://schemas.microsoft.com/office/drawing/2014/main"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6148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C1745-4665-9A49-880F-CC32A6FEBB3D}"/>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E4A5A37-5023-5D43-8BE5-92D84595BB2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3C8141-DA49-6A42-A3AF-2594B58E7744}"/>
              </a:ext>
            </a:extLst>
          </p:cNvPr>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4/11/2023</a:t>
            </a:fld>
            <a:endParaRPr lang="en-US"/>
          </a:p>
        </p:txBody>
      </p:sp>
      <p:sp>
        <p:nvSpPr>
          <p:cNvPr id="5" name="Footer Placeholder 4">
            <a:extLst>
              <a:ext uri="{FF2B5EF4-FFF2-40B4-BE49-F238E27FC236}">
                <a16:creationId xmlns="" xmlns:a16="http://schemas.microsoft.com/office/drawing/2014/main" id="{4B2368E0-A0B2-6E4E-853D-FE44F196CB5A}"/>
              </a:ext>
            </a:extLst>
          </p:cNvPr>
          <p:cNvSpPr>
            <a:spLocks noGrp="1"/>
          </p:cNvSpPr>
          <p:nvPr>
            <p:ph type="ftr" sz="quarter" idx="3"/>
          </p:nvPr>
        </p:nvSpPr>
        <p:spPr>
          <a:xfrm>
            <a:off x="3281363"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1462C6E-7C2E-F244-A70A-06BDFCE53039}"/>
              </a:ext>
            </a:extLst>
          </p:cNvPr>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19980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474A55-EB20-4D4A-BE74-6C63D86CA542}"/>
              </a:ext>
            </a:extLst>
          </p:cNvPr>
          <p:cNvSpPr txBox="1"/>
          <p:nvPr/>
        </p:nvSpPr>
        <p:spPr>
          <a:xfrm>
            <a:off x="0" y="4220991"/>
            <a:ext cx="9879366" cy="861774"/>
          </a:xfrm>
          <a:prstGeom prst="rect">
            <a:avLst/>
          </a:prstGeom>
          <a:noFill/>
        </p:spPr>
        <p:txBody>
          <a:bodyPr wrap="square" rtlCol="0">
            <a:spAutoFit/>
          </a:bodyPr>
          <a:lstStyle/>
          <a:p>
            <a:pPr algn="ctr"/>
            <a:r>
              <a:rPr lang="tr-TR" sz="2500" i="1" dirty="0"/>
              <a:t>co-chairs</a:t>
            </a:r>
            <a:r>
              <a:rPr lang="tr-TR" sz="2500" dirty="0"/>
              <a:t>: </a:t>
            </a:r>
            <a:r>
              <a:rPr lang="tr-TR" sz="2500" b="1" dirty="0"/>
              <a:t>Ceren Ozer Sozdinler (Turkey)</a:t>
            </a:r>
            <a:endParaRPr lang="en-US" sz="2500" b="1" dirty="0"/>
          </a:p>
          <a:p>
            <a:pPr algn="ctr"/>
            <a:r>
              <a:rPr lang="en-US" sz="2500" b="1" dirty="0"/>
              <a:t>		</a:t>
            </a:r>
            <a:r>
              <a:rPr lang="tr-TR" sz="2500" b="1" u="sng" dirty="0"/>
              <a:t>Marinos Charalampakis (Greece)</a:t>
            </a:r>
            <a:endParaRPr lang="tr-TR" sz="2500" u="sng" dirty="0"/>
          </a:p>
        </p:txBody>
      </p:sp>
      <p:sp>
        <p:nvSpPr>
          <p:cNvPr id="2" name="Rectangle 1">
            <a:extLst>
              <a:ext uri="{FF2B5EF4-FFF2-40B4-BE49-F238E27FC236}">
                <a16:creationId xmlns="" xmlns:a16="http://schemas.microsoft.com/office/drawing/2014/main" id="{37B8EC98-909C-514C-AE35-9084067FD784}"/>
              </a:ext>
            </a:extLst>
          </p:cNvPr>
          <p:cNvSpPr/>
          <p:nvPr/>
        </p:nvSpPr>
        <p:spPr>
          <a:xfrm>
            <a:off x="607137" y="2099972"/>
            <a:ext cx="8683727" cy="1366528"/>
          </a:xfrm>
          <a:prstGeom prst="rect">
            <a:avLst/>
          </a:prstGeom>
        </p:spPr>
        <p:txBody>
          <a:bodyPr wrap="square">
            <a:spAutoFit/>
          </a:bodyPr>
          <a:lstStyle/>
          <a:p>
            <a:pPr lvl="0" algn="ctr">
              <a:lnSpc>
                <a:spcPct val="115000"/>
              </a:lnSpc>
              <a:spcAft>
                <a:spcPts val="0"/>
              </a:spcAft>
            </a:pPr>
            <a:r>
              <a:rPr lang="en-US" sz="3600" cap="small" dirty="0">
                <a:ea typeface="SimSun" panose="02010600030101010101" pitchFamily="2" charset="-122"/>
                <a:cs typeface="Times New Roman" panose="02020603050405020304" pitchFamily="18" charset="0"/>
              </a:rPr>
              <a:t>10. Planning and Organization of</a:t>
            </a:r>
            <a:r>
              <a:rPr lang="en-US" sz="3600" b="1" cap="small"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 </a:t>
            </a:r>
            <a:r>
              <a:rPr lang="en-US"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NEAMWAVE23 EXERCISE</a:t>
            </a:r>
            <a:endParaRPr lang="tr-TR" sz="3600"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endParaRPr>
          </a:p>
        </p:txBody>
      </p:sp>
      <p:sp>
        <p:nvSpPr>
          <p:cNvPr id="7" name="object 7">
            <a:extLst>
              <a:ext uri="{FF2B5EF4-FFF2-40B4-BE49-F238E27FC236}">
                <a16:creationId xmlns="" xmlns:a16="http://schemas.microsoft.com/office/drawing/2014/main" id="{BEC2D557-561C-FC4D-840C-58A1619F98E0}"/>
              </a:ext>
            </a:extLst>
          </p:cNvPr>
          <p:cNvSpPr/>
          <p:nvPr/>
        </p:nvSpPr>
        <p:spPr>
          <a:xfrm>
            <a:off x="0" y="25756"/>
            <a:ext cx="2542366" cy="1077247"/>
          </a:xfrm>
          <a:prstGeom prst="rect">
            <a:avLst/>
          </a:prstGeom>
          <a:blipFill>
            <a:blip r:embed="rId2" cstate="print"/>
            <a:stretch>
              <a:fillRect/>
            </a:stretch>
          </a:blipFill>
        </p:spPr>
        <p:txBody>
          <a:bodyPr wrap="square" lIns="0" tIns="0" rIns="0" bIns="0" rtlCol="0">
            <a:noAutofit/>
          </a:bodyPr>
          <a:lstStyle/>
          <a:p>
            <a:endParaRP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6217692" y="25756"/>
            <a:ext cx="3661674" cy="11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a:extLst>
              <a:ext uri="{FF2B5EF4-FFF2-40B4-BE49-F238E27FC236}">
                <a16:creationId xmlns="" xmlns:a16="http://schemas.microsoft.com/office/drawing/2014/main" id="{BCF303CD-C22A-AB41-B42F-657C14964665}"/>
              </a:ext>
            </a:extLst>
          </p:cNvPr>
          <p:cNvSpPr>
            <a:spLocks noGrp="1"/>
          </p:cNvSpPr>
          <p:nvPr>
            <p:ph type="subTitle" idx="1"/>
          </p:nvPr>
        </p:nvSpPr>
        <p:spPr>
          <a:xfrm>
            <a:off x="762003" y="6244066"/>
            <a:ext cx="8372475" cy="547267"/>
          </a:xfrm>
        </p:spPr>
        <p:txBody>
          <a:bodyPr>
            <a:noAutofit/>
          </a:bodyPr>
          <a:lstStyle/>
          <a:p>
            <a:pPr>
              <a:spcBef>
                <a:spcPts val="0"/>
              </a:spcBef>
            </a:pPr>
            <a:r>
              <a:rPr lang="en-US" sz="1600" cap="small" dirty="0"/>
              <a:t>Steering Committee of the ICG/NEAMTWS</a:t>
            </a:r>
          </a:p>
          <a:p>
            <a:pPr>
              <a:spcBef>
                <a:spcPts val="0"/>
              </a:spcBef>
            </a:pPr>
            <a:r>
              <a:rPr lang="en-US" sz="1600" cap="small" dirty="0"/>
              <a:t>Teleconference, 12-13 April 2023</a:t>
            </a:r>
          </a:p>
        </p:txBody>
      </p:sp>
    </p:spTree>
    <p:extLst>
      <p:ext uri="{BB962C8B-B14F-4D97-AF65-F5344CB8AC3E}">
        <p14:creationId xmlns:p14="http://schemas.microsoft.com/office/powerpoint/2010/main" val="73063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bject 16"/>
          <p:cNvSpPr txBox="1">
            <a:spLocks noGrp="1"/>
          </p:cNvSpPr>
          <p:nvPr>
            <p:ph type="title"/>
          </p:nvPr>
        </p:nvSpPr>
        <p:spPr>
          <a:xfrm>
            <a:off x="1533528" y="114301"/>
            <a:ext cx="3429001" cy="781050"/>
          </a:xfrm>
          <a:prstGeom prst="rect">
            <a:avLst/>
          </a:prstGeom>
        </p:spPr>
        <p:txBody>
          <a:bodyPr vert="horz" wrap="square" lIns="0" tIns="477520" rIns="0" bIns="0" rtlCol="0">
            <a:noAutofit/>
          </a:bodyPr>
          <a:lstStyle/>
          <a:p>
            <a:pPr marL="153035" algn="ctr">
              <a:lnSpc>
                <a:spcPct val="100000"/>
              </a:lnSpc>
              <a:tabLst>
                <a:tab pos="7607934" algn="l"/>
              </a:tabLst>
            </a:pPr>
            <a:r>
              <a:rPr lang="en-US" sz="3800" u="sng" spc="-55" dirty="0">
                <a:cs typeface="Calibri Light"/>
              </a:rPr>
              <a:t>TIMELINE OF</a:t>
            </a:r>
            <a:br>
              <a:rPr lang="en-US" sz="3800" u="sng" spc="-55" dirty="0">
                <a:cs typeface="Calibri Light"/>
              </a:rPr>
            </a:br>
            <a:r>
              <a:rPr lang="en-US" sz="3800" u="sng" spc="-55" dirty="0">
                <a:cs typeface="Calibri Light"/>
              </a:rPr>
              <a:t>NEAMWave23</a:t>
            </a:r>
          </a:p>
        </p:txBody>
      </p:sp>
      <p:graphicFrame>
        <p:nvGraphicFramePr>
          <p:cNvPr id="15" name="Content Placeholder 3">
            <a:extLst>
              <a:ext uri="{FF2B5EF4-FFF2-40B4-BE49-F238E27FC236}">
                <a16:creationId xmlns="" xmlns:a16="http://schemas.microsoft.com/office/drawing/2014/main" id="{A387A09A-F989-403B-A875-B1D67AC300FE}"/>
              </a:ext>
            </a:extLst>
          </p:cNvPr>
          <p:cNvGraphicFramePr>
            <a:graphicFrameLocks/>
          </p:cNvGraphicFramePr>
          <p:nvPr>
            <p:extLst>
              <p:ext uri="{D42A27DB-BD31-4B8C-83A1-F6EECF244321}">
                <p14:modId xmlns:p14="http://schemas.microsoft.com/office/powerpoint/2010/main" val="2489120374"/>
              </p:ext>
            </p:extLst>
          </p:nvPr>
        </p:nvGraphicFramePr>
        <p:xfrm>
          <a:off x="396628" y="1500454"/>
          <a:ext cx="9241537" cy="4885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 xmlns:a16="http://schemas.microsoft.com/office/drawing/2014/main" id="{C06CCB06-F702-D043-56D0-C44DFFB6885D}"/>
              </a:ext>
            </a:extLst>
          </p:cNvPr>
          <p:cNvSpPr txBox="1"/>
          <p:nvPr/>
        </p:nvSpPr>
        <p:spPr>
          <a:xfrm>
            <a:off x="657228" y="3839616"/>
            <a:ext cx="885824" cy="369332"/>
          </a:xfrm>
          <a:prstGeom prst="rect">
            <a:avLst/>
          </a:prstGeom>
          <a:noFill/>
        </p:spPr>
        <p:txBody>
          <a:bodyPr wrap="square" rtlCol="0">
            <a:spAutoFit/>
          </a:bodyPr>
          <a:lstStyle/>
          <a:p>
            <a:r>
              <a:rPr lang="en-US" b="1" dirty="0"/>
              <a:t>March</a:t>
            </a:r>
          </a:p>
        </p:txBody>
      </p:sp>
      <p:sp>
        <p:nvSpPr>
          <p:cNvPr id="17" name="TextBox 16">
            <a:extLst>
              <a:ext uri="{FF2B5EF4-FFF2-40B4-BE49-F238E27FC236}">
                <a16:creationId xmlns="" xmlns:a16="http://schemas.microsoft.com/office/drawing/2014/main" id="{87C1C885-DEB7-5F3B-57B5-F6227350AD9B}"/>
              </a:ext>
            </a:extLst>
          </p:cNvPr>
          <p:cNvSpPr txBox="1"/>
          <p:nvPr/>
        </p:nvSpPr>
        <p:spPr>
          <a:xfrm>
            <a:off x="2094262" y="3839616"/>
            <a:ext cx="666231" cy="369332"/>
          </a:xfrm>
          <a:prstGeom prst="rect">
            <a:avLst/>
          </a:prstGeom>
          <a:noFill/>
        </p:spPr>
        <p:txBody>
          <a:bodyPr wrap="square" rtlCol="0">
            <a:spAutoFit/>
          </a:bodyPr>
          <a:lstStyle/>
          <a:p>
            <a:pPr algn="ctr"/>
            <a:r>
              <a:rPr lang="en-US" b="1" dirty="0"/>
              <a:t>April</a:t>
            </a:r>
          </a:p>
        </p:txBody>
      </p:sp>
      <p:sp>
        <p:nvSpPr>
          <p:cNvPr id="25" name="TextBox 24">
            <a:extLst>
              <a:ext uri="{FF2B5EF4-FFF2-40B4-BE49-F238E27FC236}">
                <a16:creationId xmlns="" xmlns:a16="http://schemas.microsoft.com/office/drawing/2014/main" id="{91EDA9A6-9240-BFBF-9B1A-7C8CB63996AC}"/>
              </a:ext>
            </a:extLst>
          </p:cNvPr>
          <p:cNvSpPr txBox="1"/>
          <p:nvPr/>
        </p:nvSpPr>
        <p:spPr>
          <a:xfrm>
            <a:off x="3445570" y="3837959"/>
            <a:ext cx="666231" cy="369332"/>
          </a:xfrm>
          <a:prstGeom prst="rect">
            <a:avLst/>
          </a:prstGeom>
          <a:noFill/>
        </p:spPr>
        <p:txBody>
          <a:bodyPr wrap="square" rtlCol="0">
            <a:spAutoFit/>
          </a:bodyPr>
          <a:lstStyle/>
          <a:p>
            <a:pPr algn="ctr"/>
            <a:r>
              <a:rPr lang="en-US" b="1" dirty="0"/>
              <a:t>May</a:t>
            </a:r>
          </a:p>
        </p:txBody>
      </p:sp>
      <p:sp>
        <p:nvSpPr>
          <p:cNvPr id="27" name="TextBox 26">
            <a:extLst>
              <a:ext uri="{FF2B5EF4-FFF2-40B4-BE49-F238E27FC236}">
                <a16:creationId xmlns="" xmlns:a16="http://schemas.microsoft.com/office/drawing/2014/main" id="{E6F961A3-E231-EAF4-E711-69BED13E21E1}"/>
              </a:ext>
            </a:extLst>
          </p:cNvPr>
          <p:cNvSpPr txBox="1"/>
          <p:nvPr/>
        </p:nvSpPr>
        <p:spPr>
          <a:xfrm>
            <a:off x="4857443" y="3837959"/>
            <a:ext cx="666231" cy="369332"/>
          </a:xfrm>
          <a:prstGeom prst="rect">
            <a:avLst/>
          </a:prstGeom>
          <a:noFill/>
        </p:spPr>
        <p:txBody>
          <a:bodyPr wrap="square" rtlCol="0">
            <a:spAutoFit/>
          </a:bodyPr>
          <a:lstStyle/>
          <a:p>
            <a:pPr algn="ctr"/>
            <a:r>
              <a:rPr lang="en-US" b="1" dirty="0"/>
              <a:t>June</a:t>
            </a:r>
          </a:p>
        </p:txBody>
      </p:sp>
      <p:sp>
        <p:nvSpPr>
          <p:cNvPr id="28" name="TextBox 27">
            <a:extLst>
              <a:ext uri="{FF2B5EF4-FFF2-40B4-BE49-F238E27FC236}">
                <a16:creationId xmlns="" xmlns:a16="http://schemas.microsoft.com/office/drawing/2014/main" id="{39437682-AFC2-B7CB-18E5-D42EB4F9C661}"/>
              </a:ext>
            </a:extLst>
          </p:cNvPr>
          <p:cNvSpPr txBox="1"/>
          <p:nvPr/>
        </p:nvSpPr>
        <p:spPr>
          <a:xfrm>
            <a:off x="6150869" y="3837959"/>
            <a:ext cx="1056551" cy="369332"/>
          </a:xfrm>
          <a:prstGeom prst="rect">
            <a:avLst/>
          </a:prstGeom>
          <a:noFill/>
        </p:spPr>
        <p:txBody>
          <a:bodyPr wrap="square" rtlCol="0">
            <a:spAutoFit/>
          </a:bodyPr>
          <a:lstStyle/>
          <a:p>
            <a:pPr algn="ctr"/>
            <a:r>
              <a:rPr lang="en-US" b="1" dirty="0"/>
              <a:t>Sept.</a:t>
            </a:r>
          </a:p>
        </p:txBody>
      </p:sp>
      <p:sp>
        <p:nvSpPr>
          <p:cNvPr id="29" name="TextBox 28">
            <a:extLst>
              <a:ext uri="{FF2B5EF4-FFF2-40B4-BE49-F238E27FC236}">
                <a16:creationId xmlns="" xmlns:a16="http://schemas.microsoft.com/office/drawing/2014/main" id="{214463B0-CE6B-8ED7-37D9-BF98727E2DC0}"/>
              </a:ext>
            </a:extLst>
          </p:cNvPr>
          <p:cNvSpPr txBox="1"/>
          <p:nvPr/>
        </p:nvSpPr>
        <p:spPr>
          <a:xfrm>
            <a:off x="7756562" y="3837959"/>
            <a:ext cx="666231" cy="369332"/>
          </a:xfrm>
          <a:prstGeom prst="rect">
            <a:avLst/>
          </a:prstGeom>
          <a:noFill/>
        </p:spPr>
        <p:txBody>
          <a:bodyPr wrap="square" rtlCol="0">
            <a:spAutoFit/>
          </a:bodyPr>
          <a:lstStyle/>
          <a:p>
            <a:pPr algn="ctr"/>
            <a:r>
              <a:rPr lang="en-US" b="1" dirty="0"/>
              <a:t>Oct.</a:t>
            </a:r>
          </a:p>
        </p:txBody>
      </p:sp>
      <p:sp>
        <p:nvSpPr>
          <p:cNvPr id="30" name="TextBox 29">
            <a:extLst>
              <a:ext uri="{FF2B5EF4-FFF2-40B4-BE49-F238E27FC236}">
                <a16:creationId xmlns="" xmlns:a16="http://schemas.microsoft.com/office/drawing/2014/main" id="{214463B0-CE6B-8ED7-37D9-BF98727E2DC0}"/>
              </a:ext>
            </a:extLst>
          </p:cNvPr>
          <p:cNvSpPr txBox="1"/>
          <p:nvPr/>
        </p:nvSpPr>
        <p:spPr>
          <a:xfrm>
            <a:off x="8479939" y="3505467"/>
            <a:ext cx="1394646" cy="1015663"/>
          </a:xfrm>
          <a:prstGeom prst="rect">
            <a:avLst/>
          </a:prstGeom>
          <a:noFill/>
        </p:spPr>
        <p:txBody>
          <a:bodyPr wrap="square" rtlCol="0">
            <a:spAutoFit/>
          </a:bodyPr>
          <a:lstStyle/>
          <a:p>
            <a:pPr algn="ctr"/>
            <a:r>
              <a:rPr lang="en-US" sz="2000" b="1" dirty="0">
                <a:solidFill>
                  <a:srgbClr val="FF0000"/>
                </a:solidFill>
              </a:rPr>
              <a:t>30-31 Oct.</a:t>
            </a:r>
          </a:p>
          <a:p>
            <a:pPr algn="ctr"/>
            <a:r>
              <a:rPr lang="en-US" sz="2000" b="1" dirty="0">
                <a:solidFill>
                  <a:srgbClr val="FF0000"/>
                </a:solidFill>
              </a:rPr>
              <a:t>or</a:t>
            </a:r>
          </a:p>
          <a:p>
            <a:pPr algn="ctr"/>
            <a:r>
              <a:rPr lang="en-US" sz="2000" b="1" dirty="0">
                <a:solidFill>
                  <a:srgbClr val="FF0000"/>
                </a:solidFill>
              </a:rPr>
              <a:t>6-7 Nov.</a:t>
            </a:r>
          </a:p>
        </p:txBody>
      </p:sp>
    </p:spTree>
    <p:extLst>
      <p:ext uri="{BB962C8B-B14F-4D97-AF65-F5344CB8AC3E}">
        <p14:creationId xmlns:p14="http://schemas.microsoft.com/office/powerpoint/2010/main" val="104688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Best Practices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3"/>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Best Practices:</a:t>
            </a:r>
          </a:p>
          <a:p>
            <a:pPr marL="12700" marR="12700" algn="just" defTabSz="457200">
              <a:lnSpc>
                <a:spcPct val="150000"/>
              </a:lnSpc>
            </a:pPr>
            <a:r>
              <a:rPr lang="en-US" dirty="0">
                <a:cs typeface="Calibri"/>
              </a:rPr>
              <a:t>1. Use online tools for the subscription and evaluation of the exercise.</a:t>
            </a:r>
          </a:p>
          <a:p>
            <a:pPr marL="12700" marR="12700" algn="just" defTabSz="457200">
              <a:lnSpc>
                <a:spcPct val="150000"/>
              </a:lnSpc>
            </a:pPr>
            <a:r>
              <a:rPr lang="en-US" dirty="0">
                <a:cs typeface="Calibri"/>
              </a:rPr>
              <a:t>2. Make only the essential changes to the exercise manual (e.g. scenarios and specific objectives), in order to sustain a general knowledge about the exercise.</a:t>
            </a:r>
          </a:p>
          <a:p>
            <a:pPr marL="12700" marR="12700" algn="just" defTabSz="457200">
              <a:lnSpc>
                <a:spcPct val="150000"/>
              </a:lnSpc>
            </a:pPr>
            <a:r>
              <a:rPr lang="en-US" dirty="0">
                <a:cs typeface="Calibri"/>
              </a:rPr>
              <a:t>3. Balance between the minimum number of scenarios and the maximum potential participating MS.</a:t>
            </a:r>
          </a:p>
          <a:p>
            <a:pPr marL="12700" marR="12700" algn="just" defTabSz="457200">
              <a:lnSpc>
                <a:spcPct val="150000"/>
              </a:lnSpc>
            </a:pPr>
            <a:r>
              <a:rPr lang="en-US" dirty="0">
                <a:cs typeface="Calibri"/>
              </a:rPr>
              <a:t>4. Use joint scenarios to strengthen the cooperation among the </a:t>
            </a:r>
            <a:r>
              <a:rPr lang="en-US" dirty="0" err="1">
                <a:cs typeface="Calibri"/>
              </a:rPr>
              <a:t>TSPs.</a:t>
            </a:r>
            <a:endParaRPr lang="en-US" dirty="0">
              <a:cs typeface="Calibri"/>
            </a:endParaRPr>
          </a:p>
          <a:p>
            <a:pPr marL="12700" marR="12700" algn="just" defTabSz="457200">
              <a:lnSpc>
                <a:spcPct val="150000"/>
              </a:lnSpc>
            </a:pPr>
            <a:r>
              <a:rPr lang="en-US" dirty="0">
                <a:cs typeface="Calibri"/>
              </a:rPr>
              <a:t>5. Organize targeted workshops for different types of participants (e.g. TSPs, CPAs </a:t>
            </a:r>
            <a:r>
              <a:rPr lang="en-US" dirty="0" err="1">
                <a:cs typeface="Calibri"/>
              </a:rPr>
              <a:t>etc</a:t>
            </a:r>
            <a:r>
              <a:rPr lang="en-US" dirty="0">
                <a:cs typeface="Calibri"/>
              </a:rPr>
              <a:t>).</a:t>
            </a:r>
          </a:p>
          <a:p>
            <a:pPr marL="12700" marR="12700" algn="just" defTabSz="457200">
              <a:lnSpc>
                <a:spcPct val="150000"/>
              </a:lnSpc>
            </a:pPr>
            <a:r>
              <a:rPr lang="en-US" dirty="0">
                <a:cs typeface="Calibri"/>
              </a:rPr>
              <a:t>6. Tailor made national messages (language) and enhanced products (maps) to users.</a:t>
            </a:r>
          </a:p>
          <a:p>
            <a:pPr marL="12700" marR="12700" algn="just" defTabSz="457200">
              <a:lnSpc>
                <a:spcPct val="150000"/>
              </a:lnSpc>
            </a:pPr>
            <a:r>
              <a:rPr lang="en-US" dirty="0">
                <a:cs typeface="Calibri"/>
              </a:rPr>
              <a:t>7. Carry out exercise in a multi-hazard crisis context and within World Tsunami Awareness Day framework.</a:t>
            </a:r>
          </a:p>
          <a:p>
            <a:pPr marL="12700" marR="12700" algn="just" defTabSz="457200">
              <a:lnSpc>
                <a:spcPct val="150000"/>
              </a:lnSpc>
            </a:pPr>
            <a:endParaRPr lang="en-US" dirty="0">
              <a:cs typeface="Calibri"/>
            </a:endParaRPr>
          </a:p>
          <a:p>
            <a:pPr marL="12700" marR="12700" algn="just" defTabSz="457200">
              <a:lnSpc>
                <a:spcPct val="150000"/>
              </a:lnSpc>
            </a:pP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90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2141946" y="2789923"/>
            <a:ext cx="5622108" cy="612444"/>
          </a:xfrm>
          <a:prstGeom prst="rect">
            <a:avLst/>
          </a:prstGeom>
        </p:spPr>
        <p:txBody>
          <a:bodyPr vert="horz" wrap="square" lIns="0" tIns="0" rIns="0" bIns="0" rtlCol="0">
            <a:noAutofit/>
          </a:bodyPr>
          <a:lstStyle/>
          <a:p>
            <a:pPr marL="12700" marR="12700" algn="just" defTabSz="457200">
              <a:lnSpc>
                <a:spcPct val="150000"/>
              </a:lnSpc>
            </a:pPr>
            <a:r>
              <a:rPr lang="en-US" sz="2800" b="1" spc="300" dirty="0">
                <a:effectLst>
                  <a:outerShdw blurRad="38100" dist="38100" dir="2700000" algn="tl">
                    <a:srgbClr val="000000">
                      <a:alpha val="43137"/>
                    </a:srgbClr>
                  </a:outerShdw>
                </a:effectLst>
                <a:cs typeface="Calibri"/>
              </a:rPr>
              <a:t>Thank you for your attention!</a:t>
            </a:r>
            <a:endParaRPr sz="2800" spc="3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a:extLst>
              <a:ext uri="{FF2B5EF4-FFF2-40B4-BE49-F238E27FC236}">
                <a16:creationId xmlns="" xmlns:a16="http://schemas.microsoft.com/office/drawing/2014/main" id="{BCF303CD-C22A-AB41-B42F-657C14964665}"/>
              </a:ext>
            </a:extLst>
          </p:cNvPr>
          <p:cNvSpPr txBox="1">
            <a:spLocks/>
          </p:cNvSpPr>
          <p:nvPr/>
        </p:nvSpPr>
        <p:spPr>
          <a:xfrm>
            <a:off x="762003" y="6244066"/>
            <a:ext cx="8372475" cy="5472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cap="small" dirty="0"/>
              <a:t>Steering Committee of the ICG/NEAMTWS</a:t>
            </a:r>
          </a:p>
          <a:p>
            <a:pPr marL="0" indent="0" algn="ctr">
              <a:spcBef>
                <a:spcPts val="0"/>
              </a:spcBef>
              <a:buNone/>
            </a:pPr>
            <a:r>
              <a:rPr lang="en-US" sz="1600" cap="small" dirty="0"/>
              <a:t>Teleconference, 12-13 April 2023</a:t>
            </a:r>
          </a:p>
        </p:txBody>
      </p:sp>
    </p:spTree>
    <p:extLst>
      <p:ext uri="{BB962C8B-B14F-4D97-AF65-F5344CB8AC3E}">
        <p14:creationId xmlns:p14="http://schemas.microsoft.com/office/powerpoint/2010/main" val="82171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solidFill>
                  <a:schemeClr val="bg1">
                    <a:lumMod val="50000"/>
                  </a:schemeClr>
                </a:solidFill>
                <a:cs typeface="Calibri Light"/>
              </a:rPr>
              <a:t>in the future…</a:t>
            </a:r>
            <a:endParaRPr sz="4000" dirty="0">
              <a:solidFill>
                <a:schemeClr val="bg1">
                  <a:lumMod val="50000"/>
                </a:schemeClr>
              </a:solidFill>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2"/>
            <a:ext cx="8543925" cy="2118376"/>
          </a:xfrm>
          <a:prstGeom prst="rect">
            <a:avLst/>
          </a:prstGeom>
        </p:spPr>
        <p:txBody>
          <a:bodyPr vert="horz" wrap="square" lIns="0" tIns="0" rIns="0" bIns="0" rtlCol="0">
            <a:noAutofit/>
          </a:bodyPr>
          <a:lstStyle/>
          <a:p>
            <a:pPr marL="12700" marR="12700" algn="just" defTabSz="457200">
              <a:lnSpc>
                <a:spcPct val="150000"/>
              </a:lnSpc>
            </a:pPr>
            <a:r>
              <a:rPr lang="en-US" b="1" dirty="0" err="1">
                <a:solidFill>
                  <a:schemeClr val="bg1">
                    <a:lumMod val="50000"/>
                  </a:schemeClr>
                </a:solidFill>
                <a:effectLst>
                  <a:outerShdw blurRad="38100" dist="38100" dir="2700000" algn="tl">
                    <a:srgbClr val="000000">
                      <a:alpha val="43137"/>
                    </a:srgbClr>
                  </a:outerShdw>
                </a:effectLst>
                <a:cs typeface="Calibri"/>
              </a:rPr>
              <a:t>NEAMWave</a:t>
            </a:r>
            <a:r>
              <a:rPr lang="en-US" b="1" dirty="0">
                <a:solidFill>
                  <a:schemeClr val="bg1">
                    <a:lumMod val="50000"/>
                  </a:schemeClr>
                </a:solidFill>
                <a:effectLst>
                  <a:outerShdw blurRad="38100" dist="38100" dir="2700000" algn="tl">
                    <a:srgbClr val="000000">
                      <a:alpha val="43137"/>
                    </a:srgbClr>
                  </a:outerShdw>
                </a:effectLst>
                <a:cs typeface="Calibri"/>
              </a:rPr>
              <a:t> in the future:</a:t>
            </a:r>
          </a:p>
          <a:p>
            <a:pPr marL="12700" marR="12700" algn="just" defTabSz="457200">
              <a:lnSpc>
                <a:spcPct val="150000"/>
              </a:lnSpc>
            </a:pPr>
            <a:r>
              <a:rPr lang="en-US" dirty="0">
                <a:solidFill>
                  <a:schemeClr val="bg1">
                    <a:lumMod val="50000"/>
                  </a:schemeClr>
                </a:solidFill>
                <a:cs typeface="Calibri"/>
              </a:rPr>
              <a:t>1. </a:t>
            </a:r>
            <a:r>
              <a:rPr lang="en-US" b="1" dirty="0">
                <a:solidFill>
                  <a:srgbClr val="FF0000"/>
                </a:solidFill>
                <a:cs typeface="Calibri"/>
              </a:rPr>
              <a:t>Opportunity for greater synergies within Tsunami Ready recognized communities.</a:t>
            </a:r>
          </a:p>
          <a:p>
            <a:pPr marL="12700" marR="12700" algn="just" defTabSz="457200">
              <a:lnSpc>
                <a:spcPct val="150000"/>
              </a:lnSpc>
            </a:pPr>
            <a:r>
              <a:rPr lang="en-US" dirty="0">
                <a:solidFill>
                  <a:schemeClr val="bg1">
                    <a:lumMod val="50000"/>
                  </a:schemeClr>
                </a:solidFill>
                <a:cs typeface="Calibri"/>
              </a:rPr>
              <a:t>2. Strengthening networks and partnerships with Civil Protection Agencies/Organizations.</a:t>
            </a:r>
          </a:p>
          <a:p>
            <a:pPr marL="12700" marR="12700" algn="just" defTabSz="457200">
              <a:lnSpc>
                <a:spcPct val="150000"/>
              </a:lnSpc>
            </a:pPr>
            <a:r>
              <a:rPr lang="en-US" dirty="0">
                <a:solidFill>
                  <a:schemeClr val="bg1">
                    <a:lumMod val="50000"/>
                  </a:schemeClr>
                </a:solidFill>
                <a:cs typeface="Calibri"/>
              </a:rPr>
              <a:t>3. Greater use and application of enhanced products, including proper effective use of Probability Tsunami Hazard Information</a:t>
            </a:r>
          </a:p>
          <a:p>
            <a:pPr marL="12700" marR="12700" algn="just" defTabSz="457200">
              <a:lnSpc>
                <a:spcPct val="150000"/>
              </a:lnSpc>
            </a:pP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a:extLst>
              <a:ext uri="{FF2B5EF4-FFF2-40B4-BE49-F238E27FC236}">
                <a16:creationId xmlns="" xmlns:a16="http://schemas.microsoft.com/office/drawing/2014/main" id="{BCF303CD-C22A-AB41-B42F-657C14964665}"/>
              </a:ext>
            </a:extLst>
          </p:cNvPr>
          <p:cNvSpPr txBox="1">
            <a:spLocks/>
          </p:cNvSpPr>
          <p:nvPr/>
        </p:nvSpPr>
        <p:spPr>
          <a:xfrm>
            <a:off x="762002" y="4176019"/>
            <a:ext cx="8372475" cy="4721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chemeClr val="bg1">
                    <a:lumMod val="50000"/>
                  </a:schemeClr>
                </a:solidFill>
              </a:rPr>
              <a:t>MEETING OF THE INTER-ICG TASK TTT-DMP</a:t>
            </a:r>
            <a:r>
              <a:rPr lang="en-GB" sz="2000" i="1" dirty="0">
                <a:solidFill>
                  <a:schemeClr val="bg1">
                    <a:lumMod val="50000"/>
                  </a:schemeClr>
                </a:solidFill>
              </a:rPr>
              <a:t/>
            </a:r>
            <a:br>
              <a:rPr lang="en-GB" sz="2000" i="1" dirty="0">
                <a:solidFill>
                  <a:schemeClr val="bg1">
                    <a:lumMod val="50000"/>
                  </a:schemeClr>
                </a:solidFill>
              </a:rPr>
            </a:br>
            <a:r>
              <a:rPr lang="en-US" sz="2000" i="1" dirty="0">
                <a:solidFill>
                  <a:schemeClr val="bg1">
                    <a:lumMod val="50000"/>
                  </a:schemeClr>
                </a:solidFill>
              </a:rPr>
              <a:t>Online, 21–22 February 2022</a:t>
            </a:r>
          </a:p>
        </p:txBody>
      </p:sp>
    </p:spTree>
    <p:extLst>
      <p:ext uri="{BB962C8B-B14F-4D97-AF65-F5344CB8AC3E}">
        <p14:creationId xmlns:p14="http://schemas.microsoft.com/office/powerpoint/2010/main" val="287672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Objectives (1/2)</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748871"/>
            <a:ext cx="8543925" cy="4533103"/>
          </a:xfrm>
          <a:prstGeom prst="rect">
            <a:avLst/>
          </a:prstGeom>
        </p:spPr>
        <p:txBody>
          <a:bodyPr vert="horz" wrap="square" lIns="0" tIns="0" rIns="0" bIns="0" rtlCol="0">
            <a:noAutofit/>
          </a:bodyPr>
          <a:lstStyle/>
          <a:p>
            <a:pPr marL="12700" marR="12700" algn="just" defTabSz="457200">
              <a:lnSpc>
                <a:spcPct val="150000"/>
              </a:lnSpc>
            </a:pPr>
            <a:r>
              <a:rPr lang="en-US" b="1" dirty="0" err="1">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objectives:</a:t>
            </a:r>
          </a:p>
          <a:p>
            <a:pPr marL="12700" marR="12700" algn="just" defTabSz="457200">
              <a:lnSpc>
                <a:spcPct val="150000"/>
              </a:lnSpc>
            </a:pPr>
            <a:r>
              <a:rPr lang="en-US" dirty="0">
                <a:cs typeface="Calibri"/>
              </a:rPr>
              <a:t>● Validate and evaluate the Tsunami Service Provider (TSP) dissemination process of issuing Tsunami Messages in the NEAM region.</a:t>
            </a:r>
          </a:p>
          <a:p>
            <a:pPr marL="12700" marR="12700" algn="just" defTabSz="457200">
              <a:lnSpc>
                <a:spcPct val="150000"/>
              </a:lnSpc>
            </a:pPr>
            <a:r>
              <a:rPr lang="en-US" dirty="0">
                <a:cs typeface="Calibri"/>
              </a:rPr>
              <a:t>● Validate and evaluate the procedures for countries to receive the Tsunami Messages issued by the TSP through their National  Tsunami Warning </a:t>
            </a:r>
            <a:r>
              <a:rPr lang="en-US" dirty="0" err="1">
                <a:cs typeface="Calibri"/>
              </a:rPr>
              <a:t>Centres</a:t>
            </a:r>
            <a:r>
              <a:rPr lang="en-US" dirty="0">
                <a:cs typeface="Calibri"/>
              </a:rPr>
              <a:t> (NTWC), the country Tsunami Warning Focal Points (TWFP) or the country Tsunami National Contacts (TNC).</a:t>
            </a:r>
          </a:p>
          <a:p>
            <a:pPr marL="12700" marR="12700" algn="just" defTabSz="457200">
              <a:lnSpc>
                <a:spcPct val="150000"/>
              </a:lnSpc>
            </a:pPr>
            <a:r>
              <a:rPr lang="en-US" dirty="0">
                <a:cs typeface="Calibri"/>
              </a:rPr>
              <a:t>● Test the dissemination of the warning messages to the relevant agencies that are responsible for emergency response (CPA).</a:t>
            </a:r>
          </a:p>
          <a:p>
            <a:pPr marL="12700" marR="12700" algn="just" defTabSz="457200">
              <a:lnSpc>
                <a:spcPct val="150000"/>
              </a:lnSpc>
            </a:pPr>
            <a:r>
              <a:rPr lang="en-US" dirty="0">
                <a:cs typeface="Calibri"/>
              </a:rPr>
              <a:t>● Assess the organizational decision-making process about public warnings and evacuations thus raising awareness of launching and contributing to the development of a national policy to tackle the tsunami risk.</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6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Objectives (2/2)</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752871"/>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objectives:</a:t>
            </a:r>
          </a:p>
          <a:p>
            <a:pPr marL="12700" marR="12700" algn="just" defTabSz="457200">
              <a:lnSpc>
                <a:spcPct val="150000"/>
              </a:lnSpc>
            </a:pPr>
            <a:r>
              <a:rPr lang="en-US" dirty="0">
                <a:cs typeface="Calibri"/>
              </a:rPr>
              <a:t>● Identify best practices (to be shared), criticalities (to be addressed by the program in the future activities) and room for improvements in the entire process (including the procedures already tested between TSPs and TWFPs/NTWCs and also the heterogeneous panorama of national capacities to handle tsunami risk).</a:t>
            </a:r>
          </a:p>
          <a:p>
            <a:pPr marL="12700" marR="12700" algn="just" defTabSz="457200">
              <a:lnSpc>
                <a:spcPct val="150000"/>
              </a:lnSpc>
            </a:pPr>
            <a:r>
              <a:rPr lang="en-US" dirty="0">
                <a:cs typeface="Calibri"/>
              </a:rPr>
              <a:t>● Test procedures for international assistance between the European Commission and participating Member States</a:t>
            </a:r>
          </a:p>
          <a:p>
            <a:pPr marL="12700" marR="12700" algn="just" defTabSz="457200">
              <a:lnSpc>
                <a:spcPct val="150000"/>
              </a:lnSpc>
            </a:pPr>
            <a:endParaRPr lang="en-US" sz="800" dirty="0">
              <a:cs typeface="Calibri"/>
            </a:endParaRPr>
          </a:p>
          <a:p>
            <a:pPr marL="12700" marR="12700" algn="just" defTabSz="457200">
              <a:lnSpc>
                <a:spcPct val="150000"/>
              </a:lnSpc>
            </a:pPr>
            <a:r>
              <a:rPr lang="en-US" b="1" dirty="0">
                <a:effectLst>
                  <a:outerShdw blurRad="38100" dist="38100" dir="2700000" algn="tl">
                    <a:srgbClr val="000000">
                      <a:alpha val="43137"/>
                    </a:srgbClr>
                  </a:outerShdw>
                </a:effectLst>
                <a:cs typeface="Calibri"/>
              </a:rPr>
              <a:t>NEAMWave23 specific objective:</a:t>
            </a:r>
            <a:endParaRPr lang="en-US" sz="1000" dirty="0">
              <a:cs typeface="Calibri"/>
            </a:endParaRPr>
          </a:p>
          <a:p>
            <a:pPr marL="12700" marR="12700" algn="ctr" defTabSz="457200">
              <a:lnSpc>
                <a:spcPct val="150000"/>
              </a:lnSpc>
            </a:pPr>
            <a:r>
              <a:rPr lang="en-US" dirty="0">
                <a:cs typeface="Calibri"/>
              </a:rPr>
              <a:t>● </a:t>
            </a:r>
            <a:r>
              <a:rPr lang="en-US" sz="2000" b="1" dirty="0">
                <a:effectLst>
                  <a:outerShdw blurRad="38100" dist="38100" dir="2700000" algn="tl">
                    <a:srgbClr val="000000">
                      <a:alpha val="43137"/>
                    </a:srgbClr>
                  </a:outerShdw>
                </a:effectLst>
                <a:cs typeface="Calibri"/>
              </a:rPr>
              <a:t>Participation of </a:t>
            </a:r>
            <a:r>
              <a:rPr lang="en-US" sz="2000" b="1" dirty="0" err="1">
                <a:effectLst>
                  <a:outerShdw blurRad="38100" dist="38100" dir="2700000" algn="tl">
                    <a:srgbClr val="000000">
                      <a:alpha val="43137"/>
                    </a:srgbClr>
                  </a:outerShdw>
                </a:effectLst>
                <a:cs typeface="Calibri"/>
              </a:rPr>
              <a:t>CoastWAVE</a:t>
            </a:r>
            <a:r>
              <a:rPr lang="en-US" sz="2000" b="1" dirty="0">
                <a:effectLst>
                  <a:outerShdw blurRad="38100" dist="38100" dir="2700000" algn="tl">
                    <a:srgbClr val="000000">
                      <a:alpha val="43137"/>
                    </a:srgbClr>
                  </a:outerShdw>
                </a:effectLst>
                <a:cs typeface="Calibri"/>
              </a:rPr>
              <a:t> project countries in </a:t>
            </a:r>
            <a:r>
              <a:rPr lang="en-US" sz="2000" b="1" dirty="0" err="1">
                <a:effectLst>
                  <a:outerShdw blurRad="38100" dist="38100" dir="2700000" algn="tl">
                    <a:srgbClr val="000000">
                      <a:alpha val="43137"/>
                    </a:srgbClr>
                  </a:outerShdw>
                </a:effectLst>
                <a:cs typeface="Calibri"/>
              </a:rPr>
              <a:t>NEAMWave</a:t>
            </a:r>
            <a:r>
              <a:rPr lang="en-US" sz="2000" b="1" dirty="0">
                <a:effectLst>
                  <a:outerShdw blurRad="38100" dist="38100" dir="2700000" algn="tl">
                    <a:srgbClr val="000000">
                      <a:alpha val="43137"/>
                    </a:srgbClr>
                  </a:outerShdw>
                </a:effectLst>
                <a:cs typeface="Calibri"/>
              </a:rPr>
              <a:t> Exercise</a:t>
            </a:r>
          </a:p>
          <a:p>
            <a:pPr marL="12700" marR="12700" algn="ctr" defTabSz="457200">
              <a:lnSpc>
                <a:spcPct val="150000"/>
              </a:lnSpc>
            </a:pPr>
            <a:r>
              <a:rPr lang="en-US" sz="2000" dirty="0">
                <a:cs typeface="Calibri"/>
              </a:rPr>
              <a:t>● </a:t>
            </a:r>
            <a:r>
              <a:rPr lang="en-US" sz="2000" b="1" dirty="0">
                <a:effectLst>
                  <a:outerShdw blurRad="38100" dist="38100" dir="2700000" algn="tl">
                    <a:srgbClr val="000000">
                      <a:alpha val="43137"/>
                    </a:srgbClr>
                  </a:outerShdw>
                </a:effectLst>
                <a:cs typeface="Calibri"/>
              </a:rPr>
              <a:t>Engagement of the Civil Protection Authorities</a:t>
            </a:r>
          </a:p>
          <a:p>
            <a:pPr marL="12700" marR="12700" algn="ctr" defTabSz="457200">
              <a:lnSpc>
                <a:spcPct val="150000"/>
              </a:lnSpc>
            </a:pPr>
            <a:endParaRPr sz="2000" b="1" dirty="0">
              <a:effectLst>
                <a:outerShdw blurRad="38100" dist="38100" dir="2700000" algn="tl">
                  <a:srgbClr val="000000">
                    <a:alpha val="43137"/>
                  </a:srgbClr>
                </a:outerShdw>
              </a:effectLst>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95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Issues to take into account</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3"/>
            <a:ext cx="8543925" cy="3804209"/>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dirty="0">
                <a:cs typeface="Calibri"/>
              </a:rPr>
              <a:t>● Close cooperation is needed between </a:t>
            </a:r>
            <a:r>
              <a:rPr lang="en-US" dirty="0" err="1">
                <a:cs typeface="Calibri"/>
              </a:rPr>
              <a:t>CoastWAVE</a:t>
            </a:r>
            <a:r>
              <a:rPr lang="en-US" dirty="0">
                <a:cs typeface="Calibri"/>
              </a:rPr>
              <a:t> partners, the Task Team on Tsunami Exercise and the secretariat.</a:t>
            </a:r>
          </a:p>
          <a:p>
            <a:pPr marL="12700" marR="12700" algn="just" defTabSz="457200">
              <a:lnSpc>
                <a:spcPct val="150000"/>
              </a:lnSpc>
              <a:spcAft>
                <a:spcPts val="1200"/>
              </a:spcAft>
            </a:pPr>
            <a:r>
              <a:rPr lang="en-US" dirty="0">
                <a:cs typeface="Calibri"/>
              </a:rPr>
              <a:t>● Proposed time for having the </a:t>
            </a:r>
            <a:r>
              <a:rPr lang="en-US" dirty="0" err="1">
                <a:cs typeface="Calibri"/>
              </a:rPr>
              <a:t>CoastWAVE</a:t>
            </a:r>
            <a:r>
              <a:rPr lang="en-US" dirty="0">
                <a:cs typeface="Calibri"/>
              </a:rPr>
              <a:t> exercise, in regard to the NEAMWave23.</a:t>
            </a:r>
          </a:p>
          <a:p>
            <a:pPr marL="12700" marR="12700" algn="just" defTabSz="457200">
              <a:lnSpc>
                <a:spcPct val="150000"/>
              </a:lnSpc>
              <a:spcAft>
                <a:spcPts val="1200"/>
              </a:spcAft>
            </a:pPr>
            <a:r>
              <a:rPr lang="en-US" dirty="0">
                <a:cs typeface="Calibri"/>
              </a:rPr>
              <a:t>● The level of alert simulated in the exercise. For some cases, it is very likely the alert level to be rather low, due to the possible large distance from the epicenter.</a:t>
            </a:r>
          </a:p>
          <a:p>
            <a:pPr marL="12700" marR="12700" algn="just" defTabSz="457200">
              <a:lnSpc>
                <a:spcPct val="150000"/>
              </a:lnSpc>
              <a:spcAft>
                <a:spcPts val="1200"/>
              </a:spcAft>
            </a:pPr>
            <a:r>
              <a:rPr lang="en-US" dirty="0">
                <a:cs typeface="Calibri"/>
              </a:rPr>
              <a:t>● For the secretariat: additional workload and increased logistics to handle both the NEAMWave23 exercise and the separate </a:t>
            </a:r>
            <a:r>
              <a:rPr lang="en-US" dirty="0" err="1">
                <a:cs typeface="Calibri"/>
              </a:rPr>
              <a:t>CoastWAVE</a:t>
            </a:r>
            <a:r>
              <a:rPr lang="en-US" dirty="0">
                <a:cs typeface="Calibri"/>
              </a:rPr>
              <a:t> exercise activities.</a:t>
            </a:r>
          </a:p>
          <a:p>
            <a:pPr marL="12700" marR="12700" algn="just" defTabSz="457200">
              <a:lnSpc>
                <a:spcPct val="150000"/>
              </a:lnSpc>
              <a:spcAft>
                <a:spcPts val="1200"/>
              </a:spcAft>
            </a:pPr>
            <a:r>
              <a:rPr lang="en-US" dirty="0">
                <a:cs typeface="Calibri"/>
              </a:rPr>
              <a:t>● Bridging the gap between the national Tsunami Warning Focal Point that will receive the tsunami warning messages of the NW23 and the local emergency managers of the CW community that they should receive the messages.</a:t>
            </a:r>
          </a:p>
          <a:p>
            <a:pPr marL="12700" marR="12700" algn="just" defTabSz="457200">
              <a:lnSpc>
                <a:spcPct val="150000"/>
              </a:lnSpc>
              <a:spcAft>
                <a:spcPts val="1200"/>
              </a:spcAft>
            </a:pPr>
            <a:endParaRPr lang="en-US" dirty="0">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97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Ongoing Preparations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3"/>
            <a:ext cx="8543925" cy="3804209"/>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dirty="0">
                <a:cs typeface="Calibri"/>
              </a:rPr>
              <a:t>● Proposal to the TSPs (in TSP meeting of September 2022) for having NEAMWave23 in combination with </a:t>
            </a:r>
            <a:r>
              <a:rPr lang="en-US" dirty="0" err="1">
                <a:cs typeface="Calibri"/>
              </a:rPr>
              <a:t>CoastWAVE</a:t>
            </a:r>
            <a:r>
              <a:rPr lang="en-US" dirty="0">
                <a:cs typeface="Calibri"/>
              </a:rPr>
              <a:t> partners’ exercises. </a:t>
            </a:r>
            <a:r>
              <a:rPr lang="en-US">
                <a:cs typeface="Calibri"/>
              </a:rPr>
              <a:t>- </a:t>
            </a:r>
            <a:r>
              <a:rPr lang="tr-TR" b="1" dirty="0">
                <a:cs typeface="Calibri"/>
              </a:rPr>
              <a:t>D</a:t>
            </a:r>
            <a:r>
              <a:rPr lang="en-US" b="1">
                <a:cs typeface="Calibri"/>
              </a:rPr>
              <a:t>one</a:t>
            </a:r>
            <a:endParaRPr lang="en-US" b="1" dirty="0">
              <a:cs typeface="Calibri"/>
            </a:endParaRPr>
          </a:p>
          <a:p>
            <a:pPr marL="12700" marR="12700" algn="just" defTabSz="457200">
              <a:lnSpc>
                <a:spcPct val="150000"/>
              </a:lnSpc>
              <a:spcAft>
                <a:spcPts val="1200"/>
              </a:spcAft>
            </a:pPr>
            <a:r>
              <a:rPr lang="en-US" dirty="0">
                <a:cs typeface="Calibri"/>
              </a:rPr>
              <a:t>● Request Civil Protection Authorities (through TNCs) with experience in NW exercises to prepare a one-page guiding document to share with other non-experienced CPAs, describing their experience in implementing Phase B of </a:t>
            </a:r>
            <a:r>
              <a:rPr lang="en-US" dirty="0" err="1">
                <a:cs typeface="Calibri"/>
              </a:rPr>
              <a:t>NEAMWave</a:t>
            </a:r>
            <a:r>
              <a:rPr lang="en-US" dirty="0">
                <a:cs typeface="Calibri"/>
              </a:rPr>
              <a:t> Exercises. – </a:t>
            </a:r>
            <a:r>
              <a:rPr lang="en-US" b="1">
                <a:cs typeface="Calibri"/>
              </a:rPr>
              <a:t>NO RE</a:t>
            </a:r>
            <a:r>
              <a:rPr lang="tr-TR" b="1">
                <a:cs typeface="Calibri"/>
              </a:rPr>
              <a:t>S</a:t>
            </a:r>
            <a:r>
              <a:rPr lang="en-US" b="1">
                <a:cs typeface="Calibri"/>
              </a:rPr>
              <a:t>PONSE</a:t>
            </a:r>
            <a:endParaRPr lang="en-US" b="1" dirty="0">
              <a:cs typeface="Calibri"/>
            </a:endParaRPr>
          </a:p>
          <a:p>
            <a:pPr marL="12700" marR="12700" algn="just" defTabSz="457200">
              <a:lnSpc>
                <a:spcPct val="150000"/>
              </a:lnSpc>
              <a:spcAft>
                <a:spcPts val="1200"/>
              </a:spcAft>
            </a:pPr>
            <a:r>
              <a:rPr lang="en-US" dirty="0">
                <a:cs typeface="Calibri"/>
              </a:rPr>
              <a:t>● Prepare a concept information paper to inform CPAs about the general concept of </a:t>
            </a:r>
            <a:r>
              <a:rPr lang="en-US" dirty="0" err="1">
                <a:cs typeface="Calibri"/>
              </a:rPr>
              <a:t>NEAMWave</a:t>
            </a:r>
            <a:r>
              <a:rPr lang="en-US" dirty="0">
                <a:cs typeface="Calibri"/>
              </a:rPr>
              <a:t>. - </a:t>
            </a:r>
            <a:r>
              <a:rPr lang="en-US" b="1" dirty="0">
                <a:cs typeface="Calibri"/>
              </a:rPr>
              <a:t>Submitted </a:t>
            </a:r>
            <a:r>
              <a:rPr lang="en-US" b="1">
                <a:cs typeface="Calibri"/>
              </a:rPr>
              <a:t>to Secretariat</a:t>
            </a:r>
            <a:endParaRPr lang="en-US" dirty="0">
              <a:cs typeface="Calibri"/>
            </a:endParaRPr>
          </a:p>
          <a:p>
            <a:pPr marL="12700" marR="12700" algn="just" defTabSz="457200">
              <a:lnSpc>
                <a:spcPct val="150000"/>
              </a:lnSpc>
              <a:spcAft>
                <a:spcPts val="1200"/>
              </a:spcAft>
            </a:pPr>
            <a:r>
              <a:rPr lang="en-US" dirty="0">
                <a:cs typeface="Calibri"/>
              </a:rPr>
              <a:t>● Online meeting with </a:t>
            </a:r>
            <a:r>
              <a:rPr lang="en-US" dirty="0" err="1">
                <a:cs typeface="Calibri"/>
              </a:rPr>
              <a:t>CoastWAVE</a:t>
            </a:r>
            <a:r>
              <a:rPr lang="en-US" dirty="0">
                <a:cs typeface="Calibri"/>
              </a:rPr>
              <a:t> coordination team. </a:t>
            </a:r>
            <a:r>
              <a:rPr lang="en-US">
                <a:cs typeface="Calibri"/>
              </a:rPr>
              <a:t>- </a:t>
            </a:r>
            <a:r>
              <a:rPr lang="tr-TR" b="1">
                <a:cs typeface="Calibri"/>
              </a:rPr>
              <a:t>D</a:t>
            </a:r>
            <a:r>
              <a:rPr lang="en-US" b="1">
                <a:cs typeface="Calibri"/>
              </a:rPr>
              <a:t>one</a:t>
            </a:r>
            <a:endParaRPr lang="en-US" b="1" dirty="0">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29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Ongoing Preparations - </a:t>
            </a:r>
            <a:r>
              <a:rPr lang="en-US" sz="4000" b="1" u="sng" spc="-50" dirty="0">
                <a:cs typeface="Calibri Light"/>
              </a:rPr>
              <a:t>pending</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3"/>
            <a:ext cx="8543925" cy="3804209"/>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dirty="0">
                <a:cs typeface="Calibri"/>
              </a:rPr>
              <a:t>● Finalization of concept paper to distribute CPAs</a:t>
            </a:r>
          </a:p>
          <a:p>
            <a:pPr marL="12700" marR="12700" algn="just" defTabSz="457200">
              <a:lnSpc>
                <a:spcPct val="150000"/>
              </a:lnSpc>
              <a:spcAft>
                <a:spcPts val="1200"/>
              </a:spcAft>
            </a:pPr>
            <a:r>
              <a:rPr lang="en-US" dirty="0">
                <a:cs typeface="Calibri"/>
              </a:rPr>
              <a:t>● Revision of online tools (subscription &amp; evaluation)</a:t>
            </a:r>
          </a:p>
          <a:p>
            <a:pPr marL="12700" marR="12700" algn="just" defTabSz="457200">
              <a:lnSpc>
                <a:spcPct val="150000"/>
              </a:lnSpc>
              <a:spcAft>
                <a:spcPts val="1200"/>
              </a:spcAft>
            </a:pPr>
            <a:r>
              <a:rPr lang="en-US" dirty="0">
                <a:cs typeface="Calibri"/>
              </a:rPr>
              <a:t>● Having online meetings with DG-ECHO and CPA representatives</a:t>
            </a:r>
          </a:p>
          <a:p>
            <a:pPr marL="12700" marR="12700" algn="just" defTabSz="457200">
              <a:lnSpc>
                <a:spcPct val="150000"/>
              </a:lnSpc>
              <a:spcAft>
                <a:spcPts val="1200"/>
              </a:spcAft>
            </a:pPr>
            <a:r>
              <a:rPr lang="en-US" dirty="0">
                <a:cs typeface="Calibri"/>
              </a:rPr>
              <a:t>● Preparation of Scenarios in collaboration with TSP representatives</a:t>
            </a:r>
          </a:p>
          <a:p>
            <a:pPr marL="12700" marR="12700" algn="just" defTabSz="457200">
              <a:lnSpc>
                <a:spcPct val="150000"/>
              </a:lnSpc>
              <a:spcAft>
                <a:spcPts val="600"/>
              </a:spcAft>
            </a:pPr>
            <a:r>
              <a:rPr lang="en-US" dirty="0">
                <a:cs typeface="Calibri"/>
              </a:rPr>
              <a:t>● The exercise team members will have to be decided in the</a:t>
            </a:r>
          </a:p>
          <a:p>
            <a:pPr marL="12700" marR="12700" algn="just" defTabSz="457200">
              <a:lnSpc>
                <a:spcPct val="150000"/>
              </a:lnSpc>
              <a:spcAft>
                <a:spcPts val="600"/>
              </a:spcAft>
            </a:pPr>
            <a:r>
              <a:rPr lang="en-US" dirty="0">
                <a:cs typeface="Calibri"/>
              </a:rPr>
              <a:t>     next ICG. However, TT-TE will start the preparation of</a:t>
            </a:r>
          </a:p>
          <a:p>
            <a:pPr marL="12700" marR="12700" algn="just" defTabSz="457200">
              <a:lnSpc>
                <a:spcPct val="150000"/>
              </a:lnSpc>
              <a:spcAft>
                <a:spcPts val="600"/>
              </a:spcAft>
            </a:pPr>
            <a:r>
              <a:rPr lang="en-US" dirty="0">
                <a:cs typeface="Calibri"/>
              </a:rPr>
              <a:t>     NEAMWave23 by contacting the TSPs’ representatives until</a:t>
            </a:r>
          </a:p>
          <a:p>
            <a:pPr marL="12700" marR="12700" algn="just" defTabSz="457200">
              <a:lnSpc>
                <a:spcPct val="150000"/>
              </a:lnSpc>
              <a:spcAft>
                <a:spcPts val="600"/>
              </a:spcAft>
            </a:pPr>
            <a:r>
              <a:rPr lang="en-US" dirty="0">
                <a:cs typeface="Calibri"/>
              </a:rPr>
              <a:t>     the ICG.</a:t>
            </a:r>
          </a:p>
        </p:txBody>
      </p:sp>
      <p:sp>
        <p:nvSpPr>
          <p:cNvPr id="3" name="Rectangle 2">
            <a:extLst>
              <a:ext uri="{FF2B5EF4-FFF2-40B4-BE49-F238E27FC236}">
                <a16:creationId xmlns="" xmlns:a16="http://schemas.microsoft.com/office/drawing/2014/main" id="{E6828E39-48D7-DC9C-1E03-CE65ACB96637}"/>
              </a:ext>
            </a:extLst>
          </p:cNvPr>
          <p:cNvSpPr/>
          <p:nvPr/>
        </p:nvSpPr>
        <p:spPr>
          <a:xfrm>
            <a:off x="849527" y="3569730"/>
            <a:ext cx="6195541" cy="53949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190" y="4109224"/>
            <a:ext cx="3004848" cy="274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 xmlns:a16="http://schemas.microsoft.com/office/drawing/2014/main" id="{451D5A31-DCEF-603B-4849-EA98D00F9DA1}"/>
              </a:ext>
            </a:extLst>
          </p:cNvPr>
          <p:cNvSpPr txBox="1"/>
          <p:nvPr/>
        </p:nvSpPr>
        <p:spPr>
          <a:xfrm>
            <a:off x="4041174" y="2569519"/>
            <a:ext cx="1828800" cy="1828800"/>
          </a:xfrm>
          <a:prstGeom prst="rect">
            <a:avLst/>
          </a:prstGeom>
          <a:noFill/>
        </p:spPr>
        <p:txBody>
          <a:bodyPr wrap="square" rtlCol="0">
            <a:spAutoFit/>
          </a:bodyPr>
          <a:lstStyle/>
          <a:p>
            <a:pPr algn="l"/>
            <a:endParaRPr lang="x-none"/>
          </a:p>
        </p:txBody>
      </p:sp>
      <p:sp>
        <p:nvSpPr>
          <p:cNvPr id="8" name="TextBox 7">
            <a:extLst>
              <a:ext uri="{FF2B5EF4-FFF2-40B4-BE49-F238E27FC236}">
                <a16:creationId xmlns="" xmlns:a16="http://schemas.microsoft.com/office/drawing/2014/main" id="{520E376B-0F6D-4A78-A887-D7BE4FD49C4C}"/>
              </a:ext>
            </a:extLst>
          </p:cNvPr>
          <p:cNvSpPr txBox="1"/>
          <p:nvPr/>
        </p:nvSpPr>
        <p:spPr>
          <a:xfrm>
            <a:off x="6769728" y="4109223"/>
            <a:ext cx="2943310" cy="369332"/>
          </a:xfrm>
          <a:prstGeom prst="rect">
            <a:avLst/>
          </a:prstGeom>
          <a:noFill/>
        </p:spPr>
        <p:txBody>
          <a:bodyPr wrap="square" rtlCol="0">
            <a:spAutoFit/>
          </a:bodyPr>
          <a:lstStyle/>
          <a:p>
            <a:pPr algn="l"/>
            <a:r>
              <a:rPr lang="tr-TR">
                <a:solidFill>
                  <a:srgbClr val="D0CECE"/>
                </a:solidFill>
              </a:rPr>
              <a:t>NEAMWave21 Exercise Team</a:t>
            </a:r>
            <a:endParaRPr lang="x-none">
              <a:solidFill>
                <a:srgbClr val="D0CECE"/>
              </a:solidFill>
            </a:endParaRPr>
          </a:p>
        </p:txBody>
      </p:sp>
    </p:spTree>
    <p:extLst>
      <p:ext uri="{BB962C8B-B14F-4D97-AF65-F5344CB8AC3E}">
        <p14:creationId xmlns:p14="http://schemas.microsoft.com/office/powerpoint/2010/main" val="273314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579231" y="590367"/>
            <a:ext cx="6729789" cy="736843"/>
          </a:xfrm>
          <a:prstGeom prst="rect">
            <a:avLst/>
          </a:prstGeom>
        </p:spPr>
        <p:txBody>
          <a:bodyPr vert="horz" wrap="square" lIns="0" tIns="0" rIns="0" bIns="0" rtlCol="0">
            <a:noAutofit/>
          </a:bodyPr>
          <a:lstStyle/>
          <a:p>
            <a:pPr marL="153035" algn="ctr">
              <a:lnSpc>
                <a:spcPct val="100000"/>
              </a:lnSpc>
              <a:tabLst>
                <a:tab pos="7607934" algn="l"/>
              </a:tabLst>
            </a:pPr>
            <a:r>
              <a:rPr sz="3800" u="sng" spc="-55" dirty="0">
                <a:latin typeface="Calibri Light"/>
                <a:cs typeface="Calibri Light"/>
              </a:rPr>
              <a:t>N</a:t>
            </a:r>
            <a:r>
              <a:rPr sz="3800" u="sng" spc="-95" dirty="0">
                <a:latin typeface="Calibri Light"/>
                <a:cs typeface="Calibri Light"/>
              </a:rPr>
              <a:t>E</a:t>
            </a:r>
            <a:r>
              <a:rPr sz="3800" u="sng" spc="-60" dirty="0">
                <a:latin typeface="Calibri Light"/>
                <a:cs typeface="Calibri Light"/>
              </a:rPr>
              <a:t>A</a:t>
            </a:r>
            <a:r>
              <a:rPr sz="3800" u="sng" spc="-50" dirty="0">
                <a:latin typeface="Calibri Light"/>
                <a:cs typeface="Calibri Light"/>
              </a:rPr>
              <a:t>M</a:t>
            </a:r>
            <a:r>
              <a:rPr sz="3800" u="sng" spc="-225" dirty="0">
                <a:latin typeface="Calibri Light"/>
                <a:cs typeface="Calibri Light"/>
              </a:rPr>
              <a:t>W</a:t>
            </a:r>
            <a:r>
              <a:rPr sz="3800" u="sng" spc="-165" dirty="0">
                <a:latin typeface="Calibri Light"/>
                <a:cs typeface="Calibri Light"/>
              </a:rPr>
              <a:t>a</a:t>
            </a:r>
            <a:r>
              <a:rPr sz="3800" u="sng" spc="-100" dirty="0">
                <a:latin typeface="Calibri Light"/>
                <a:cs typeface="Calibri Light"/>
              </a:rPr>
              <a:t>v</a:t>
            </a:r>
            <a:r>
              <a:rPr sz="3800" u="sng" spc="-45" dirty="0">
                <a:latin typeface="Calibri Light"/>
                <a:cs typeface="Calibri Light"/>
              </a:rPr>
              <a:t>e</a:t>
            </a:r>
            <a:r>
              <a:rPr lang="en-US" sz="3800" u="sng" spc="-45" dirty="0">
                <a:latin typeface="Calibri Light"/>
                <a:cs typeface="Calibri Light"/>
              </a:rPr>
              <a:t>2</a:t>
            </a:r>
            <a:r>
              <a:rPr lang="en-US" sz="3800" u="sng" spc="-50" dirty="0">
                <a:latin typeface="Calibri Light"/>
                <a:cs typeface="Calibri Light"/>
              </a:rPr>
              <a:t>3 possible Scenarios</a:t>
            </a:r>
            <a:endParaRPr sz="3800" dirty="0">
              <a:latin typeface="Calibri Light"/>
              <a:cs typeface="Calibri Light"/>
            </a:endParaRPr>
          </a:p>
        </p:txBody>
      </p:sp>
      <p:sp>
        <p:nvSpPr>
          <p:cNvPr id="23" name="object 23"/>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983" y="1393798"/>
            <a:ext cx="8908187" cy="514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8730152" y="4474913"/>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0" name="Oval 19"/>
          <p:cNvSpPr/>
          <p:nvPr/>
        </p:nvSpPr>
        <p:spPr>
          <a:xfrm>
            <a:off x="8225629" y="5707700"/>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1" name="Oval 20"/>
          <p:cNvSpPr/>
          <p:nvPr/>
        </p:nvSpPr>
        <p:spPr>
          <a:xfrm>
            <a:off x="7373757" y="3806839"/>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2" name="Oval 21"/>
          <p:cNvSpPr/>
          <p:nvPr/>
        </p:nvSpPr>
        <p:spPr>
          <a:xfrm>
            <a:off x="7694755" y="2764666"/>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4" name="Oval 23"/>
          <p:cNvSpPr/>
          <p:nvPr/>
        </p:nvSpPr>
        <p:spPr>
          <a:xfrm>
            <a:off x="4828775" y="4621680"/>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5" name="Oval 24"/>
          <p:cNvSpPr/>
          <p:nvPr/>
        </p:nvSpPr>
        <p:spPr>
          <a:xfrm>
            <a:off x="949710" y="3736418"/>
            <a:ext cx="182880"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6" name="Oval 25"/>
          <p:cNvSpPr/>
          <p:nvPr/>
        </p:nvSpPr>
        <p:spPr>
          <a:xfrm>
            <a:off x="823282" y="4295286"/>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35" name="TextBox 34"/>
          <p:cNvSpPr txBox="1"/>
          <p:nvPr/>
        </p:nvSpPr>
        <p:spPr>
          <a:xfrm>
            <a:off x="7491237" y="3621893"/>
            <a:ext cx="55559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FF00"/>
                </a:solidFill>
                <a:effectLst/>
                <a:uFillTx/>
                <a:latin typeface="+mj-lt"/>
                <a:ea typeface="+mj-ea"/>
                <a:cs typeface="+mj-cs"/>
                <a:sym typeface="Helvetica"/>
              </a:rPr>
              <a:t>Samos</a:t>
            </a:r>
          </a:p>
        </p:txBody>
      </p:sp>
      <p:sp>
        <p:nvSpPr>
          <p:cNvPr id="37" name="TextBox 36"/>
          <p:cNvSpPr txBox="1"/>
          <p:nvPr/>
        </p:nvSpPr>
        <p:spPr>
          <a:xfrm>
            <a:off x="8333034" y="4621680"/>
            <a:ext cx="64183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err="1">
                <a:ln>
                  <a:noFill/>
                </a:ln>
                <a:solidFill>
                  <a:srgbClr val="FFFF00"/>
                </a:solidFill>
                <a:effectLst/>
                <a:uFillTx/>
                <a:latin typeface="+mj-lt"/>
                <a:ea typeface="+mj-ea"/>
                <a:cs typeface="+mj-cs"/>
                <a:sym typeface="Helvetica"/>
              </a:rPr>
              <a:t>Larnaka</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38" name="TextBox 37"/>
          <p:cNvSpPr txBox="1"/>
          <p:nvPr/>
        </p:nvSpPr>
        <p:spPr>
          <a:xfrm>
            <a:off x="7656084" y="5439321"/>
            <a:ext cx="83317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FF00"/>
                </a:solidFill>
                <a:effectLst/>
                <a:uFillTx/>
                <a:latin typeface="+mj-lt"/>
                <a:ea typeface="+mj-ea"/>
                <a:cs typeface="+mj-cs"/>
                <a:sym typeface="Helvetica"/>
              </a:rPr>
              <a:t>Alexandria</a:t>
            </a:r>
          </a:p>
        </p:txBody>
      </p:sp>
      <p:sp>
        <p:nvSpPr>
          <p:cNvPr id="39" name="TextBox 38"/>
          <p:cNvSpPr txBox="1"/>
          <p:nvPr/>
        </p:nvSpPr>
        <p:spPr>
          <a:xfrm>
            <a:off x="7656080" y="2460364"/>
            <a:ext cx="65338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FF00"/>
                </a:solidFill>
                <a:effectLst/>
                <a:uFillTx/>
                <a:latin typeface="+mj-lt"/>
                <a:ea typeface="+mj-ea"/>
                <a:cs typeface="+mj-cs"/>
                <a:sym typeface="Helvetica"/>
              </a:rPr>
              <a:t>Istanbul</a:t>
            </a:r>
          </a:p>
        </p:txBody>
      </p:sp>
      <p:sp>
        <p:nvSpPr>
          <p:cNvPr id="40" name="TextBox 39"/>
          <p:cNvSpPr txBox="1"/>
          <p:nvPr/>
        </p:nvSpPr>
        <p:spPr>
          <a:xfrm>
            <a:off x="5008594" y="4711365"/>
            <a:ext cx="50167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FF00"/>
                </a:solidFill>
                <a:effectLst/>
                <a:uFillTx/>
                <a:latin typeface="+mj-lt"/>
                <a:ea typeface="+mj-ea"/>
                <a:cs typeface="+mj-cs"/>
                <a:sym typeface="Helvetica"/>
              </a:rPr>
              <a:t>Malta</a:t>
            </a:r>
          </a:p>
        </p:txBody>
      </p:sp>
      <p:sp>
        <p:nvSpPr>
          <p:cNvPr id="41" name="TextBox 40"/>
          <p:cNvSpPr txBox="1"/>
          <p:nvPr/>
        </p:nvSpPr>
        <p:spPr>
          <a:xfrm>
            <a:off x="1045617" y="3450668"/>
            <a:ext cx="81684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err="1">
                <a:ln>
                  <a:noFill/>
                </a:ln>
                <a:solidFill>
                  <a:srgbClr val="FFFF00"/>
                </a:solidFill>
                <a:effectLst/>
                <a:uFillTx/>
                <a:latin typeface="+mj-lt"/>
                <a:ea typeface="+mj-ea"/>
                <a:cs typeface="+mj-cs"/>
                <a:sym typeface="Helvetica"/>
              </a:rPr>
              <a:t>Chipiona</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42" name="TextBox 41"/>
          <p:cNvSpPr txBox="1"/>
          <p:nvPr/>
        </p:nvSpPr>
        <p:spPr>
          <a:xfrm>
            <a:off x="754169" y="4503906"/>
            <a:ext cx="69986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FF00"/>
                </a:solidFill>
                <a:effectLst/>
                <a:uFillTx/>
                <a:latin typeface="+mj-lt"/>
                <a:ea typeface="+mj-ea"/>
                <a:cs typeface="+mj-cs"/>
                <a:sym typeface="Helvetica"/>
              </a:rPr>
              <a:t>El </a:t>
            </a:r>
            <a:r>
              <a:rPr kumimoji="0" lang="en-US" sz="1400" b="1" i="0" u="none" strike="noStrike" cap="none" spc="0" normalizeH="0" baseline="0" dirty="0" err="1">
                <a:ln>
                  <a:noFill/>
                </a:ln>
                <a:solidFill>
                  <a:srgbClr val="FFFF00"/>
                </a:solidFill>
                <a:effectLst/>
                <a:uFillTx/>
                <a:latin typeface="+mj-lt"/>
                <a:ea typeface="+mj-ea"/>
                <a:cs typeface="+mj-cs"/>
                <a:sym typeface="Helvetica"/>
              </a:rPr>
              <a:t>Jadida</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43" name="5-Point Star 42"/>
          <p:cNvSpPr/>
          <p:nvPr/>
        </p:nvSpPr>
        <p:spPr>
          <a:xfrm>
            <a:off x="6939009" y="4941722"/>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459370" y="3636420"/>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bject 185"/>
          <p:cNvSpPr txBox="1"/>
          <p:nvPr/>
        </p:nvSpPr>
        <p:spPr>
          <a:xfrm>
            <a:off x="1104103" y="4974347"/>
            <a:ext cx="2678960" cy="1237717"/>
          </a:xfrm>
          <a:prstGeom prst="rect">
            <a:avLst/>
          </a:prstGeom>
          <a:solidFill>
            <a:schemeClr val="accent4">
              <a:lumMod val="75000"/>
            </a:schemeClr>
          </a:solidFill>
        </p:spPr>
        <p:txBody>
          <a:bodyPr vert="horz" wrap="square" lIns="0" tIns="0" rIns="0" bIns="0" rtlCol="0">
            <a:noAutofit/>
          </a:bodyPr>
          <a:lstStyle/>
          <a:p>
            <a:pPr marL="12700" marR="12700" algn="just"/>
            <a:r>
              <a:rPr lang="en-US" sz="1600" spc="5" dirty="0">
                <a:cs typeface="Trebuchet MS"/>
              </a:rPr>
              <a:t>Two TSPs (CENALT &amp; IPMA) intend to make a joint scenario in NE Atlantic (</a:t>
            </a:r>
            <a:r>
              <a:rPr lang="en-US" sz="1600" spc="5" dirty="0" err="1">
                <a:cs typeface="Trebuchet MS"/>
              </a:rPr>
              <a:t>CoastWAVE</a:t>
            </a:r>
            <a:r>
              <a:rPr lang="en-US" sz="1600" spc="5" dirty="0">
                <a:cs typeface="Trebuchet MS"/>
              </a:rPr>
              <a:t> project partners: Spain &amp; Morocco).</a:t>
            </a:r>
          </a:p>
        </p:txBody>
      </p:sp>
      <p:sp>
        <p:nvSpPr>
          <p:cNvPr id="46" name="object 185"/>
          <p:cNvSpPr txBox="1"/>
          <p:nvPr/>
        </p:nvSpPr>
        <p:spPr>
          <a:xfrm>
            <a:off x="4150635" y="1469148"/>
            <a:ext cx="2611657" cy="1740778"/>
          </a:xfrm>
          <a:prstGeom prst="rect">
            <a:avLst/>
          </a:prstGeom>
          <a:solidFill>
            <a:schemeClr val="accent6"/>
          </a:solidFill>
        </p:spPr>
        <p:txBody>
          <a:bodyPr vert="horz" wrap="square" lIns="0" tIns="0" rIns="0" bIns="0" rtlCol="0">
            <a:noAutofit/>
          </a:bodyPr>
          <a:lstStyle/>
          <a:p>
            <a:pPr marL="12700" marR="12700" algn="just"/>
            <a:r>
              <a:rPr lang="en-US" sz="1600" spc="5" dirty="0">
                <a:solidFill>
                  <a:schemeClr val="bg1"/>
                </a:solidFill>
                <a:cs typeface="Trebuchet MS"/>
              </a:rPr>
              <a:t>Three TSPs (NOA, INGV &amp; KOERI) are willing to have a joint scenario in the Mediterranean Sea as a 3TSP joint scenario for the first time (</a:t>
            </a:r>
            <a:r>
              <a:rPr lang="en-US" sz="1600" spc="5" dirty="0" err="1">
                <a:solidFill>
                  <a:schemeClr val="bg1"/>
                </a:solidFill>
                <a:cs typeface="Trebuchet MS"/>
              </a:rPr>
              <a:t>CoastWAVE</a:t>
            </a:r>
            <a:r>
              <a:rPr lang="en-US" sz="1600" spc="5" dirty="0">
                <a:solidFill>
                  <a:schemeClr val="bg1"/>
                </a:solidFill>
                <a:cs typeface="Trebuchet MS"/>
              </a:rPr>
              <a:t> project partners: Cyprus, Greece, Egypt  Malta).</a:t>
            </a:r>
          </a:p>
          <a:p>
            <a:pPr marL="298450" marR="12700" indent="-285750" algn="just">
              <a:buFontTx/>
              <a:buChar char="-"/>
            </a:pPr>
            <a:endParaRPr lang="en-US" sz="1600" spc="5" dirty="0">
              <a:solidFill>
                <a:schemeClr val="bg1"/>
              </a:solidFill>
              <a:cs typeface="Trebuchet MS"/>
            </a:endParaRPr>
          </a:p>
        </p:txBody>
      </p:sp>
    </p:spTree>
    <p:extLst>
      <p:ext uri="{BB962C8B-B14F-4D97-AF65-F5344CB8AC3E}">
        <p14:creationId xmlns:p14="http://schemas.microsoft.com/office/powerpoint/2010/main" val="256195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9387"/>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Recommendations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472649"/>
            <a:ext cx="8543925" cy="3804209"/>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dirty="0">
                <a:cs typeface="Calibri"/>
              </a:rPr>
              <a:t>●  Share a concept paper to the </a:t>
            </a:r>
            <a:r>
              <a:rPr lang="en-US" dirty="0" err="1">
                <a:cs typeface="Calibri"/>
              </a:rPr>
              <a:t>CoastWAVE</a:t>
            </a:r>
            <a:r>
              <a:rPr lang="en-US" dirty="0">
                <a:cs typeface="Calibri"/>
              </a:rPr>
              <a:t> partners.</a:t>
            </a:r>
          </a:p>
          <a:p>
            <a:pPr marL="285750" marR="12700" indent="-273050" algn="just" defTabSz="457200">
              <a:lnSpc>
                <a:spcPct val="150000"/>
              </a:lnSpc>
              <a:spcAft>
                <a:spcPts val="1200"/>
              </a:spcAft>
            </a:pPr>
            <a:r>
              <a:rPr lang="en-US" dirty="0">
                <a:cs typeface="Calibri"/>
              </a:rPr>
              <a:t>● Share Part I of the Exercise manual, with all the general information about </a:t>
            </a:r>
            <a:r>
              <a:rPr lang="en-US">
                <a:cs typeface="Calibri"/>
              </a:rPr>
              <a:t>the NEA</a:t>
            </a:r>
            <a:r>
              <a:rPr lang="tr-TR">
                <a:cs typeface="Calibri"/>
              </a:rPr>
              <a:t>M</a:t>
            </a:r>
            <a:r>
              <a:rPr lang="en-US">
                <a:cs typeface="Calibri"/>
              </a:rPr>
              <a:t>Wave</a:t>
            </a:r>
            <a:r>
              <a:rPr lang="en-US" dirty="0">
                <a:cs typeface="Calibri"/>
              </a:rPr>
              <a:t>, which is not expected to change</a:t>
            </a:r>
            <a:r>
              <a:rPr lang="en-US">
                <a:cs typeface="Calibri"/>
              </a:rPr>
              <a:t>. </a:t>
            </a:r>
            <a:r>
              <a:rPr lang="tr-TR" b="1">
                <a:cs typeface="Calibri"/>
              </a:rPr>
              <a:t>DONE</a:t>
            </a:r>
            <a:endParaRPr lang="en-US" b="1" dirty="0">
              <a:cs typeface="Calibri"/>
            </a:endParaRPr>
          </a:p>
          <a:p>
            <a:pPr marL="12700" marR="12700" algn="just" defTabSz="457200">
              <a:lnSpc>
                <a:spcPct val="150000"/>
              </a:lnSpc>
              <a:spcAft>
                <a:spcPts val="1200"/>
              </a:spcAft>
            </a:pPr>
            <a:r>
              <a:rPr lang="en-US" dirty="0">
                <a:cs typeface="Calibri"/>
              </a:rPr>
              <a:t>●   Give options for participating in the exercise:</a:t>
            </a:r>
          </a:p>
          <a:p>
            <a:pPr marL="628650" marR="12700" indent="-285750" algn="just" defTabSz="457200">
              <a:buFont typeface="Wingdings" pitchFamily="2" charset="2"/>
              <a:buChar char="ü"/>
            </a:pPr>
            <a:r>
              <a:rPr lang="en-US" dirty="0">
                <a:cs typeface="Calibri"/>
              </a:rPr>
              <a:t> Have a functional/full-scale exercise, on the day of NW23, with the scenario provided.</a:t>
            </a:r>
          </a:p>
          <a:p>
            <a:pPr marL="628650" marR="12700" indent="-285750" algn="just" defTabSz="457200">
              <a:buFont typeface="Wingdings" pitchFamily="2" charset="2"/>
              <a:buChar char="ü"/>
            </a:pPr>
            <a:r>
              <a:rPr lang="en-US" dirty="0">
                <a:cs typeface="Calibri"/>
              </a:rPr>
              <a:t>Have a functional/full-scale exercise, on a different date, with the scenario provided for NW23 (like TLM2 in Malta).</a:t>
            </a:r>
          </a:p>
          <a:p>
            <a:pPr marL="628650" marR="12700" indent="-285750" algn="just" defTabSz="457200">
              <a:spcAft>
                <a:spcPts val="1200"/>
              </a:spcAft>
              <a:buFont typeface="Wingdings" pitchFamily="2" charset="2"/>
              <a:buChar char="ü"/>
            </a:pPr>
            <a:r>
              <a:rPr lang="en-US" dirty="0">
                <a:cs typeface="Calibri"/>
              </a:rPr>
              <a:t>Have a orientation seminar/table-top exercise, on the day of NW23, with the scenario provided (it is common to have a OSX/TTX before a FSX).</a:t>
            </a:r>
          </a:p>
          <a:p>
            <a:pPr marL="12700" marR="12700" algn="just" defTabSz="457200">
              <a:lnSpc>
                <a:spcPct val="150000"/>
              </a:lnSpc>
              <a:spcAft>
                <a:spcPts val="1200"/>
              </a:spcAft>
            </a:pPr>
            <a:r>
              <a:rPr lang="en-US" dirty="0">
                <a:cs typeface="Calibri"/>
              </a:rPr>
              <a:t>●   Exercise date, close, but NOT on the 5th of November (Sunday) or later…</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8"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85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7905</TotalTime>
  <Words>969</Words>
  <Application>Microsoft Office PowerPoint</Application>
  <PresentationFormat>A4 Paper (210x297 mm)</PresentationFormat>
  <Paragraphs>92</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SimSun</vt:lpstr>
      <vt:lpstr>Yu Gothic</vt:lpstr>
      <vt:lpstr>Arial</vt:lpstr>
      <vt:lpstr>Calibri</vt:lpstr>
      <vt:lpstr>Calibri Light</vt:lpstr>
      <vt:lpstr>Helvetica</vt:lpstr>
      <vt:lpstr>Times New Roman</vt:lpstr>
      <vt:lpstr>Trebuchet MS</vt:lpstr>
      <vt:lpstr>Wingdings</vt:lpstr>
      <vt:lpstr>Office Theme</vt:lpstr>
      <vt:lpstr>PowerPoint Presentation</vt:lpstr>
      <vt:lpstr>in the future…</vt:lpstr>
      <vt:lpstr>Objectives (1/2)</vt:lpstr>
      <vt:lpstr>Objectives (2/2)</vt:lpstr>
      <vt:lpstr>Issues to take into account</vt:lpstr>
      <vt:lpstr>Ongoing Preparations</vt:lpstr>
      <vt:lpstr>Ongoing Preparations - pending</vt:lpstr>
      <vt:lpstr>NEAMWave23 possible Scenarios</vt:lpstr>
      <vt:lpstr>Recommendations</vt:lpstr>
      <vt:lpstr>TIMELINE OF NEAMWave23</vt:lpstr>
      <vt:lpstr>Best Practices</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PREPARATIONS FOR NEAMWave20</dc:title>
  <dc:creator>Ceren Ozer Sozdinler</dc:creator>
  <cp:lastModifiedBy>Alejandro Rojas</cp:lastModifiedBy>
  <cp:revision>142</cp:revision>
  <dcterms:created xsi:type="dcterms:W3CDTF">2020-04-20T02:04:48Z</dcterms:created>
  <dcterms:modified xsi:type="dcterms:W3CDTF">2023-04-11T16:11:14Z</dcterms:modified>
</cp:coreProperties>
</file>