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Lst>
  <p:notesMasterIdLst>
    <p:notesMasterId r:id="rId34"/>
  </p:notesMasterIdLst>
  <p:sldIdLst>
    <p:sldId id="256" r:id="rId3"/>
    <p:sldId id="257" r:id="rId4"/>
    <p:sldId id="259" r:id="rId5"/>
    <p:sldId id="261" r:id="rId6"/>
    <p:sldId id="263" r:id="rId7"/>
    <p:sldId id="265" r:id="rId8"/>
    <p:sldId id="266" r:id="rId9"/>
    <p:sldId id="293" r:id="rId10"/>
    <p:sldId id="267" r:id="rId11"/>
    <p:sldId id="268" r:id="rId12"/>
    <p:sldId id="269" r:id="rId13"/>
    <p:sldId id="270" r:id="rId14"/>
    <p:sldId id="271" r:id="rId15"/>
    <p:sldId id="272" r:id="rId16"/>
    <p:sldId id="294" r:id="rId17"/>
    <p:sldId id="287" r:id="rId18"/>
    <p:sldId id="295" r:id="rId19"/>
    <p:sldId id="273" r:id="rId20"/>
    <p:sldId id="296" r:id="rId21"/>
    <p:sldId id="297" r:id="rId22"/>
    <p:sldId id="274" r:id="rId23"/>
    <p:sldId id="275" r:id="rId24"/>
    <p:sldId id="276" r:id="rId25"/>
    <p:sldId id="277" r:id="rId26"/>
    <p:sldId id="278" r:id="rId27"/>
    <p:sldId id="279" r:id="rId28"/>
    <p:sldId id="281" r:id="rId29"/>
    <p:sldId id="282" r:id="rId30"/>
    <p:sldId id="283" r:id="rId31"/>
    <p:sldId id="291" r:id="rId32"/>
    <p:sldId id="284" r:id="rId33"/>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7" roundtripDataSignature="AMtx7mjOqAM9B82DsoFfXxUMNfG6TKIt/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F157348-9EDF-4DB9-A433-EC8EAFF5EC33}">
  <a:tblStyle styleId="{2F157348-9EDF-4DB9-A433-EC8EAFF5EC33}"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12700" cap="flat" cmpd="sng">
              <a:solidFill>
                <a:schemeClr val="accent1"/>
              </a:solidFill>
              <a:prstDash val="solid"/>
              <a:round/>
              <a:headEnd type="none" w="sm" len="sm"/>
              <a:tailEnd type="none" w="sm" len="sm"/>
            </a:ln>
          </a:top>
          <a:bottom>
            <a:ln w="12700" cap="flat" cmpd="sng">
              <a:solidFill>
                <a:schemeClr val="accen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fill>
          <a:solidFill>
            <a:schemeClr val="accent1">
              <a:alpha val="20000"/>
            </a:schemeClr>
          </a:solidFill>
        </a:fill>
      </a:tcStyle>
    </a:band1H>
    <a:band2H>
      <a:tcTxStyle/>
      <a:tcStyle>
        <a:tcBdr/>
      </a:tcStyle>
    </a:band2H>
    <a:band1V>
      <a:tcTxStyle/>
      <a:tcStyle>
        <a:tcBdr/>
        <a:fill>
          <a:solidFill>
            <a:schemeClr val="accent1">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12700" cap="flat" cmpd="sng">
              <a:solidFill>
                <a:schemeClr val="accent1"/>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 styleId="{6735599B-A116-4B02-A233-760F948DD5C1}" styleName="Table_1">
    <a:wholeTbl>
      <a:tcTxStyle b="off" i="off">
        <a:font>
          <a:latin typeface="Calibri"/>
          <a:ea typeface="Calibri"/>
          <a:cs typeface="Calibri"/>
        </a:font>
        <a:schemeClr val="dk1"/>
      </a:tcTxStyle>
      <a:tcStyle>
        <a:tcBdr>
          <a:left>
            <a:ln w="12700" cap="flat" cmpd="sng">
              <a:solidFill>
                <a:schemeClr val="accent1"/>
              </a:solidFill>
              <a:prstDash val="solid"/>
              <a:round/>
              <a:headEnd type="none" w="sm" len="sm"/>
              <a:tailEnd type="none" w="sm" len="sm"/>
            </a:ln>
          </a:left>
          <a:right>
            <a:ln w="12700" cap="flat" cmpd="sng">
              <a:solidFill>
                <a:schemeClr val="accent1"/>
              </a:solidFill>
              <a:prstDash val="solid"/>
              <a:round/>
              <a:headEnd type="none" w="sm" len="sm"/>
              <a:tailEnd type="none" w="sm" len="sm"/>
            </a:ln>
          </a:right>
          <a:top>
            <a:ln w="12700" cap="flat" cmpd="sng">
              <a:solidFill>
                <a:schemeClr val="accent1"/>
              </a:solidFill>
              <a:prstDash val="solid"/>
              <a:round/>
              <a:headEnd type="none" w="sm" len="sm"/>
              <a:tailEnd type="none" w="sm" len="sm"/>
            </a:ln>
          </a:top>
          <a:bottom>
            <a:ln w="12700" cap="flat" cmpd="sng">
              <a:solidFill>
                <a:schemeClr val="accent1"/>
              </a:solidFill>
              <a:prstDash val="solid"/>
              <a:round/>
              <a:headEnd type="none" w="sm" len="sm"/>
              <a:tailEnd type="none" w="sm" len="sm"/>
            </a:ln>
          </a:bottom>
          <a:insideH>
            <a:ln w="12700" cap="flat" cmpd="sng">
              <a:solidFill>
                <a:schemeClr val="accent1"/>
              </a:solidFill>
              <a:prstDash val="solid"/>
              <a:round/>
              <a:headEnd type="none" w="sm" len="sm"/>
              <a:tailEnd type="none" w="sm" len="sm"/>
            </a:ln>
          </a:insideH>
          <a:insideV>
            <a:ln w="12700" cap="flat" cmpd="sng">
              <a:solidFill>
                <a:schemeClr val="accent1"/>
              </a:solidFill>
              <a:prstDash val="solid"/>
              <a:round/>
              <a:headEnd type="none" w="sm" len="sm"/>
              <a:tailEnd type="none" w="sm" len="sm"/>
            </a:ln>
          </a:insideV>
        </a:tcBdr>
        <a:fill>
          <a:solidFill>
            <a:srgbClr val="FFFFFF">
              <a:alpha val="0"/>
            </a:srgbClr>
          </a:solidFill>
        </a:fill>
      </a:tcStyle>
    </a:wholeTbl>
    <a:band1H>
      <a:tcTxStyle b="off" i="off"/>
      <a:tcStyle>
        <a:tcBdr/>
        <a:fill>
          <a:solidFill>
            <a:schemeClr val="accent1">
              <a:alpha val="20000"/>
            </a:schemeClr>
          </a:solidFill>
        </a:fill>
      </a:tcStyle>
    </a:band1H>
    <a:band2H>
      <a:tcTxStyle b="off" i="off"/>
      <a:tcStyle>
        <a:tcBdr/>
      </a:tcStyle>
    </a:band2H>
    <a:band1V>
      <a:tcTxStyle b="off" i="off"/>
      <a:tcStyle>
        <a:tcBdr/>
        <a:fill>
          <a:solidFill>
            <a:schemeClr val="accent1">
              <a:alpha val="20000"/>
            </a:schemeClr>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50800" cap="flat" cmpd="sng">
              <a:solidFill>
                <a:schemeClr val="accent1"/>
              </a:solidFill>
              <a:prstDash val="solid"/>
              <a:round/>
              <a:headEnd type="none" w="sm" len="sm"/>
              <a:tailEnd type="none" w="sm" len="sm"/>
            </a:ln>
          </a:top>
        </a:tcBdr>
        <a:fill>
          <a:solidFill>
            <a:srgbClr val="FFFFFF">
              <a:alpha val="0"/>
            </a:srgbClr>
          </a:solidFill>
        </a:fill>
      </a:tcStyle>
    </a:lastRow>
    <a:seCell>
      <a:tcTxStyle b="off" i="off"/>
      <a:tcStyle>
        <a:tcBdr/>
      </a:tcStyle>
    </a:seCell>
    <a:swCell>
      <a:tcTxStyle b="off" i="off"/>
      <a:tcStyle>
        <a:tcBdr/>
      </a:tcStyle>
    </a:swCell>
    <a:firstRow>
      <a:tcTxStyle b="on" i="off"/>
      <a:tcStyle>
        <a:tcBdr>
          <a:bottom>
            <a:ln w="25400" cap="flat" cmpd="sng">
              <a:solidFill>
                <a:schemeClr val="accent1"/>
              </a:solidFill>
              <a:prstDash val="solid"/>
              <a:round/>
              <a:headEnd type="none" w="sm" len="sm"/>
              <a:tailEnd type="none" w="sm" len="sm"/>
            </a:ln>
          </a:bottom>
        </a:tcBdr>
        <a:fill>
          <a:solidFill>
            <a:srgbClr val="FFFFFF">
              <a:alpha val="0"/>
            </a:srgbClr>
          </a:solidFill>
        </a:fill>
      </a:tcStyle>
    </a:firstRow>
    <a:neCell>
      <a:tcTxStyle b="off" i="off"/>
      <a:tcStyle>
        <a:tcBdr/>
      </a:tcStyle>
    </a:neCell>
    <a:nwCell>
      <a:tcTxStyle b="off" i="off"/>
      <a:tcStyle>
        <a:tcBdr/>
      </a:tcStyle>
    </a:nwCell>
  </a:tblStyle>
  <a:tblStyle styleId="{BEE30972-2CFA-4D11-9EE7-9DFAC3766D49}" styleName="Table_2">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66E239FE-45F9-418F-BD19-300B23CF5CE4}" styleName="Table_3">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275"/>
    <p:restoredTop sz="94650"/>
  </p:normalViewPr>
  <p:slideViewPr>
    <p:cSldViewPr snapToGrid="0">
      <p:cViewPr varScale="1">
        <p:scale>
          <a:sx n="64" d="100"/>
          <a:sy n="64" d="100"/>
        </p:scale>
        <p:origin x="1580" y="4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customschemas.google.com/relationships/presentationmetadata" Target="metadata"/><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s>
</file>

<file path=ppt/charts/_rels/chart1.xml.rels><?xml version="1.0" encoding="UTF-8" standalone="yes"?>
<Relationships xmlns="http://schemas.openxmlformats.org/package/2006/relationships"><Relationship Id="rId3" Type="http://schemas.openxmlformats.org/officeDocument/2006/relationships/oleObject" Target="file:///\\Users\stephaniesoto\Downloads\ITIC%20Caribbean%20Office%20\CARIBE%20WAVE%20EXERCISE\Statistics\Message%20Delay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aseline="0"/>
              <a:t>CW23: "Dummy" Message </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hade val="44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'2023'!$A$1:$H$1</c:f>
              <c:strCache>
                <c:ptCount val="8"/>
                <c:pt idx="0">
                  <c:v>WMO (GTS)</c:v>
                </c:pt>
                <c:pt idx="1">
                  <c:v>WMO (WIS(GISC Email))</c:v>
                </c:pt>
                <c:pt idx="2">
                  <c:v>WMO (WIS(GISC FTP))</c:v>
                </c:pt>
                <c:pt idx="3">
                  <c:v>AISR/AFTN</c:v>
                </c:pt>
                <c:pt idx="4">
                  <c:v>EMWIN/HRIT</c:v>
                </c:pt>
                <c:pt idx="5">
                  <c:v>Fax </c:v>
                </c:pt>
                <c:pt idx="6">
                  <c:v>Email</c:v>
                </c:pt>
                <c:pt idx="7">
                  <c:v>Social Media</c:v>
                </c:pt>
              </c:strCache>
            </c:strRef>
          </c:cat>
          <c:val>
            <c:numRef>
              <c:f>'2023'!$A$2:$H$2</c:f>
              <c:numCache>
                <c:formatCode>h:mm</c:formatCode>
                <c:ptCount val="8"/>
                <c:pt idx="0">
                  <c:v>0.58333333333333337</c:v>
                </c:pt>
                <c:pt idx="1">
                  <c:v>0.5854166666666667</c:v>
                </c:pt>
                <c:pt idx="2">
                  <c:v>0.58333333333333337</c:v>
                </c:pt>
                <c:pt idx="3">
                  <c:v>0.58333333333333337</c:v>
                </c:pt>
                <c:pt idx="4">
                  <c:v>0.58333333333333337</c:v>
                </c:pt>
                <c:pt idx="5">
                  <c:v>0.58333333333333337</c:v>
                </c:pt>
                <c:pt idx="6">
                  <c:v>0.58333333333333337</c:v>
                </c:pt>
                <c:pt idx="7">
                  <c:v>0.58402777777777781</c:v>
                </c:pt>
              </c:numCache>
            </c:numRef>
          </c:val>
          <c:extLst>
            <c:ext xmlns:c16="http://schemas.microsoft.com/office/drawing/2014/chart" uri="{C3380CC4-5D6E-409C-BE32-E72D297353CC}">
              <c16:uniqueId val="{00000000-86A4-9449-B53F-7AD4FA766F03}"/>
            </c:ext>
          </c:extLst>
        </c:ser>
        <c:ser>
          <c:idx val="1"/>
          <c:order val="1"/>
          <c:spPr>
            <a:solidFill>
              <a:schemeClr val="accent1">
                <a:shade val="58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'2023'!$A$1:$H$1</c:f>
              <c:strCache>
                <c:ptCount val="8"/>
                <c:pt idx="0">
                  <c:v>WMO (GTS)</c:v>
                </c:pt>
                <c:pt idx="1">
                  <c:v>WMO (WIS(GISC Email))</c:v>
                </c:pt>
                <c:pt idx="2">
                  <c:v>WMO (WIS(GISC FTP))</c:v>
                </c:pt>
                <c:pt idx="3">
                  <c:v>AISR/AFTN</c:v>
                </c:pt>
                <c:pt idx="4">
                  <c:v>EMWIN/HRIT</c:v>
                </c:pt>
                <c:pt idx="5">
                  <c:v>Fax </c:v>
                </c:pt>
                <c:pt idx="6">
                  <c:v>Email</c:v>
                </c:pt>
                <c:pt idx="7">
                  <c:v>Social Media</c:v>
                </c:pt>
              </c:strCache>
            </c:strRef>
          </c:cat>
          <c:val>
            <c:numRef>
              <c:f>'2023'!$A$3:$H$3</c:f>
              <c:numCache>
                <c:formatCode>h:mm</c:formatCode>
                <c:ptCount val="8"/>
                <c:pt idx="0">
                  <c:v>0.58472222222222225</c:v>
                </c:pt>
                <c:pt idx="1">
                  <c:v>0</c:v>
                </c:pt>
                <c:pt idx="2">
                  <c:v>0</c:v>
                </c:pt>
                <c:pt idx="3">
                  <c:v>0.58472222222222225</c:v>
                </c:pt>
                <c:pt idx="4">
                  <c:v>0</c:v>
                </c:pt>
                <c:pt idx="5">
                  <c:v>0.58472222222222225</c:v>
                </c:pt>
                <c:pt idx="6">
                  <c:v>0.58402777777777781</c:v>
                </c:pt>
                <c:pt idx="7">
                  <c:v>0.5854166666666667</c:v>
                </c:pt>
              </c:numCache>
            </c:numRef>
          </c:val>
          <c:extLst>
            <c:ext xmlns:c16="http://schemas.microsoft.com/office/drawing/2014/chart" uri="{C3380CC4-5D6E-409C-BE32-E72D297353CC}">
              <c16:uniqueId val="{00000001-86A4-9449-B53F-7AD4FA766F03}"/>
            </c:ext>
          </c:extLst>
        </c:ser>
        <c:ser>
          <c:idx val="2"/>
          <c:order val="2"/>
          <c:spPr>
            <a:solidFill>
              <a:schemeClr val="accent1">
                <a:shade val="72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'2023'!$A$1:$H$1</c:f>
              <c:strCache>
                <c:ptCount val="8"/>
                <c:pt idx="0">
                  <c:v>WMO (GTS)</c:v>
                </c:pt>
                <c:pt idx="1">
                  <c:v>WMO (WIS(GISC Email))</c:v>
                </c:pt>
                <c:pt idx="2">
                  <c:v>WMO (WIS(GISC FTP))</c:v>
                </c:pt>
                <c:pt idx="3">
                  <c:v>AISR/AFTN</c:v>
                </c:pt>
                <c:pt idx="4">
                  <c:v>EMWIN/HRIT</c:v>
                </c:pt>
                <c:pt idx="5">
                  <c:v>Fax </c:v>
                </c:pt>
                <c:pt idx="6">
                  <c:v>Email</c:v>
                </c:pt>
                <c:pt idx="7">
                  <c:v>Social Media</c:v>
                </c:pt>
              </c:strCache>
            </c:strRef>
          </c:cat>
          <c:val>
            <c:numRef>
              <c:f>'2023'!$A$5:$H$5</c:f>
              <c:numCache>
                <c:formatCode>h:mm</c:formatCode>
                <c:ptCount val="8"/>
                <c:pt idx="0">
                  <c:v>0</c:v>
                </c:pt>
                <c:pt idx="1">
                  <c:v>0</c:v>
                </c:pt>
                <c:pt idx="2">
                  <c:v>0</c:v>
                </c:pt>
                <c:pt idx="3">
                  <c:v>0</c:v>
                </c:pt>
                <c:pt idx="4">
                  <c:v>0</c:v>
                </c:pt>
                <c:pt idx="5">
                  <c:v>0.58611111111111114</c:v>
                </c:pt>
                <c:pt idx="6">
                  <c:v>0.58680555555555558</c:v>
                </c:pt>
                <c:pt idx="7">
                  <c:v>0</c:v>
                </c:pt>
              </c:numCache>
            </c:numRef>
          </c:val>
          <c:extLst>
            <c:ext xmlns:c16="http://schemas.microsoft.com/office/drawing/2014/chart" uri="{C3380CC4-5D6E-409C-BE32-E72D297353CC}">
              <c16:uniqueId val="{00000002-86A4-9449-B53F-7AD4FA766F03}"/>
            </c:ext>
          </c:extLst>
        </c:ser>
        <c:ser>
          <c:idx val="3"/>
          <c:order val="3"/>
          <c:spPr>
            <a:solidFill>
              <a:schemeClr val="accent1">
                <a:shade val="8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'2023'!$A$1:$H$1</c:f>
              <c:strCache>
                <c:ptCount val="8"/>
                <c:pt idx="0">
                  <c:v>WMO (GTS)</c:v>
                </c:pt>
                <c:pt idx="1">
                  <c:v>WMO (WIS(GISC Email))</c:v>
                </c:pt>
                <c:pt idx="2">
                  <c:v>WMO (WIS(GISC FTP))</c:v>
                </c:pt>
                <c:pt idx="3">
                  <c:v>AISR/AFTN</c:v>
                </c:pt>
                <c:pt idx="4">
                  <c:v>EMWIN/HRIT</c:v>
                </c:pt>
                <c:pt idx="5">
                  <c:v>Fax </c:v>
                </c:pt>
                <c:pt idx="6">
                  <c:v>Email</c:v>
                </c:pt>
                <c:pt idx="7">
                  <c:v>Social Media</c:v>
                </c:pt>
              </c:strCache>
            </c:strRef>
          </c:cat>
          <c:val>
            <c:numRef>
              <c:f>'2023'!$A$7:$H$7</c:f>
              <c:numCache>
                <c:formatCode>h:mm</c:formatCode>
                <c:ptCount val="8"/>
                <c:pt idx="0">
                  <c:v>0</c:v>
                </c:pt>
                <c:pt idx="1">
                  <c:v>0</c:v>
                </c:pt>
                <c:pt idx="2">
                  <c:v>0</c:v>
                </c:pt>
                <c:pt idx="3">
                  <c:v>0</c:v>
                </c:pt>
                <c:pt idx="4">
                  <c:v>0</c:v>
                </c:pt>
                <c:pt idx="5">
                  <c:v>0.58888888888888891</c:v>
                </c:pt>
                <c:pt idx="6">
                  <c:v>0.59375</c:v>
                </c:pt>
                <c:pt idx="7">
                  <c:v>0</c:v>
                </c:pt>
              </c:numCache>
            </c:numRef>
          </c:val>
          <c:extLst>
            <c:ext xmlns:c16="http://schemas.microsoft.com/office/drawing/2014/chart" uri="{C3380CC4-5D6E-409C-BE32-E72D297353CC}">
              <c16:uniqueId val="{00000003-86A4-9449-B53F-7AD4FA766F03}"/>
            </c:ext>
          </c:extLst>
        </c:ser>
        <c:ser>
          <c:idx val="4"/>
          <c:order val="4"/>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'2023'!$A$1:$H$1</c:f>
              <c:strCache>
                <c:ptCount val="8"/>
                <c:pt idx="0">
                  <c:v>WMO (GTS)</c:v>
                </c:pt>
                <c:pt idx="1">
                  <c:v>WMO (WIS(GISC Email))</c:v>
                </c:pt>
                <c:pt idx="2">
                  <c:v>WMO (WIS(GISC FTP))</c:v>
                </c:pt>
                <c:pt idx="3">
                  <c:v>AISR/AFTN</c:v>
                </c:pt>
                <c:pt idx="4">
                  <c:v>EMWIN/HRIT</c:v>
                </c:pt>
                <c:pt idx="5">
                  <c:v>Fax </c:v>
                </c:pt>
                <c:pt idx="6">
                  <c:v>Email</c:v>
                </c:pt>
                <c:pt idx="7">
                  <c:v>Social Media</c:v>
                </c:pt>
              </c:strCache>
            </c:strRef>
          </c:cat>
          <c:val>
            <c:numRef>
              <c:f>'2023'!$A$8:$H$8</c:f>
              <c:numCache>
                <c:formatCode>h:mm</c:formatCode>
                <c:ptCount val="8"/>
                <c:pt idx="0">
                  <c:v>0</c:v>
                </c:pt>
                <c:pt idx="1">
                  <c:v>0</c:v>
                </c:pt>
                <c:pt idx="2">
                  <c:v>0</c:v>
                </c:pt>
                <c:pt idx="3">
                  <c:v>0</c:v>
                </c:pt>
                <c:pt idx="4">
                  <c:v>0</c:v>
                </c:pt>
                <c:pt idx="5">
                  <c:v>0.60416666666666663</c:v>
                </c:pt>
                <c:pt idx="6">
                  <c:v>0.64583333333333337</c:v>
                </c:pt>
                <c:pt idx="7">
                  <c:v>0</c:v>
                </c:pt>
              </c:numCache>
            </c:numRef>
          </c:val>
          <c:extLst>
            <c:ext xmlns:c16="http://schemas.microsoft.com/office/drawing/2014/chart" uri="{C3380CC4-5D6E-409C-BE32-E72D297353CC}">
              <c16:uniqueId val="{00000004-86A4-9449-B53F-7AD4FA766F03}"/>
            </c:ext>
          </c:extLst>
        </c:ser>
        <c:ser>
          <c:idx val="5"/>
          <c:order val="5"/>
          <c:spPr>
            <a:solidFill>
              <a:schemeClr val="accent1">
                <a:tint val="8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'2023'!$A$1:$H$1</c:f>
              <c:strCache>
                <c:ptCount val="8"/>
                <c:pt idx="0">
                  <c:v>WMO (GTS)</c:v>
                </c:pt>
                <c:pt idx="1">
                  <c:v>WMO (WIS(GISC Email))</c:v>
                </c:pt>
                <c:pt idx="2">
                  <c:v>WMO (WIS(GISC FTP))</c:v>
                </c:pt>
                <c:pt idx="3">
                  <c:v>AISR/AFTN</c:v>
                </c:pt>
                <c:pt idx="4">
                  <c:v>EMWIN/HRIT</c:v>
                </c:pt>
                <c:pt idx="5">
                  <c:v>Fax </c:v>
                </c:pt>
                <c:pt idx="6">
                  <c:v>Email</c:v>
                </c:pt>
                <c:pt idx="7">
                  <c:v>Social Media</c:v>
                </c:pt>
              </c:strCache>
            </c:strRef>
          </c:cat>
          <c:val>
            <c:numRef>
              <c:f>'2023'!$A$9:$H$9</c:f>
              <c:numCache>
                <c:formatCode>h:mm</c:formatCode>
                <c:ptCount val="8"/>
                <c:pt idx="0">
                  <c:v>0</c:v>
                </c:pt>
                <c:pt idx="1">
                  <c:v>0</c:v>
                </c:pt>
                <c:pt idx="2">
                  <c:v>0</c:v>
                </c:pt>
                <c:pt idx="3">
                  <c:v>0</c:v>
                </c:pt>
                <c:pt idx="4">
                  <c:v>0</c:v>
                </c:pt>
                <c:pt idx="5">
                  <c:v>0</c:v>
                </c:pt>
                <c:pt idx="6">
                  <c:v>0</c:v>
                </c:pt>
                <c:pt idx="7">
                  <c:v>0</c:v>
                </c:pt>
              </c:numCache>
            </c:numRef>
          </c:val>
          <c:extLst>
            <c:ext xmlns:c16="http://schemas.microsoft.com/office/drawing/2014/chart" uri="{C3380CC4-5D6E-409C-BE32-E72D297353CC}">
              <c16:uniqueId val="{00000005-86A4-9449-B53F-7AD4FA766F03}"/>
            </c:ext>
          </c:extLst>
        </c:ser>
        <c:ser>
          <c:idx val="6"/>
          <c:order val="6"/>
          <c:spPr>
            <a:solidFill>
              <a:schemeClr val="accent1">
                <a:tint val="72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'2023'!$A$1:$H$1</c:f>
              <c:strCache>
                <c:ptCount val="8"/>
                <c:pt idx="0">
                  <c:v>WMO (GTS)</c:v>
                </c:pt>
                <c:pt idx="1">
                  <c:v>WMO (WIS(GISC Email))</c:v>
                </c:pt>
                <c:pt idx="2">
                  <c:v>WMO (WIS(GISC FTP))</c:v>
                </c:pt>
                <c:pt idx="3">
                  <c:v>AISR/AFTN</c:v>
                </c:pt>
                <c:pt idx="4">
                  <c:v>EMWIN/HRIT</c:v>
                </c:pt>
                <c:pt idx="5">
                  <c:v>Fax </c:v>
                </c:pt>
                <c:pt idx="6">
                  <c:v>Email</c:v>
                </c:pt>
                <c:pt idx="7">
                  <c:v>Social Media</c:v>
                </c:pt>
              </c:strCache>
            </c:strRef>
          </c:cat>
          <c:val>
            <c:numRef>
              <c:f>'2023'!$A$10:$H$10</c:f>
              <c:numCache>
                <c:formatCode>h:mm</c:formatCode>
                <c:ptCount val="8"/>
                <c:pt idx="0">
                  <c:v>0</c:v>
                </c:pt>
                <c:pt idx="1">
                  <c:v>0</c:v>
                </c:pt>
                <c:pt idx="2">
                  <c:v>0</c:v>
                </c:pt>
                <c:pt idx="3">
                  <c:v>0</c:v>
                </c:pt>
                <c:pt idx="4">
                  <c:v>0</c:v>
                </c:pt>
                <c:pt idx="5">
                  <c:v>0</c:v>
                </c:pt>
                <c:pt idx="6">
                  <c:v>0</c:v>
                </c:pt>
                <c:pt idx="7">
                  <c:v>0</c:v>
                </c:pt>
              </c:numCache>
            </c:numRef>
          </c:val>
          <c:extLst>
            <c:ext xmlns:c16="http://schemas.microsoft.com/office/drawing/2014/chart" uri="{C3380CC4-5D6E-409C-BE32-E72D297353CC}">
              <c16:uniqueId val="{00000006-86A4-9449-B53F-7AD4FA766F03}"/>
            </c:ext>
          </c:extLst>
        </c:ser>
        <c:ser>
          <c:idx val="7"/>
          <c:order val="7"/>
          <c:spPr>
            <a:solidFill>
              <a:schemeClr val="accent1">
                <a:tint val="58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'2023'!$A$1:$H$1</c:f>
              <c:strCache>
                <c:ptCount val="8"/>
                <c:pt idx="0">
                  <c:v>WMO (GTS)</c:v>
                </c:pt>
                <c:pt idx="1">
                  <c:v>WMO (WIS(GISC Email))</c:v>
                </c:pt>
                <c:pt idx="2">
                  <c:v>WMO (WIS(GISC FTP))</c:v>
                </c:pt>
                <c:pt idx="3">
                  <c:v>AISR/AFTN</c:v>
                </c:pt>
                <c:pt idx="4">
                  <c:v>EMWIN/HRIT</c:v>
                </c:pt>
                <c:pt idx="5">
                  <c:v>Fax </c:v>
                </c:pt>
                <c:pt idx="6">
                  <c:v>Email</c:v>
                </c:pt>
                <c:pt idx="7">
                  <c:v>Social Media</c:v>
                </c:pt>
              </c:strCache>
            </c:strRef>
          </c:cat>
          <c:val>
            <c:numRef>
              <c:f>'2023'!$A$11:$H$11</c:f>
              <c:numCache>
                <c:formatCode>h:mm</c:formatCode>
                <c:ptCount val="8"/>
                <c:pt idx="0">
                  <c:v>0</c:v>
                </c:pt>
                <c:pt idx="1">
                  <c:v>0</c:v>
                </c:pt>
                <c:pt idx="2">
                  <c:v>0</c:v>
                </c:pt>
                <c:pt idx="3">
                  <c:v>0</c:v>
                </c:pt>
                <c:pt idx="4">
                  <c:v>0</c:v>
                </c:pt>
                <c:pt idx="5">
                  <c:v>0</c:v>
                </c:pt>
                <c:pt idx="6">
                  <c:v>0</c:v>
                </c:pt>
                <c:pt idx="7">
                  <c:v>0</c:v>
                </c:pt>
              </c:numCache>
            </c:numRef>
          </c:val>
          <c:extLst>
            <c:ext xmlns:c16="http://schemas.microsoft.com/office/drawing/2014/chart" uri="{C3380CC4-5D6E-409C-BE32-E72D297353CC}">
              <c16:uniqueId val="{00000007-86A4-9449-B53F-7AD4FA766F03}"/>
            </c:ext>
          </c:extLst>
        </c:ser>
        <c:ser>
          <c:idx val="8"/>
          <c:order val="8"/>
          <c:spPr>
            <a:solidFill>
              <a:schemeClr val="accent1">
                <a:tint val="44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'2023'!$A$1:$H$1</c:f>
              <c:strCache>
                <c:ptCount val="8"/>
                <c:pt idx="0">
                  <c:v>WMO (GTS)</c:v>
                </c:pt>
                <c:pt idx="1">
                  <c:v>WMO (WIS(GISC Email))</c:v>
                </c:pt>
                <c:pt idx="2">
                  <c:v>WMO (WIS(GISC FTP))</c:v>
                </c:pt>
                <c:pt idx="3">
                  <c:v>AISR/AFTN</c:v>
                </c:pt>
                <c:pt idx="4">
                  <c:v>EMWIN/HRIT</c:v>
                </c:pt>
                <c:pt idx="5">
                  <c:v>Fax </c:v>
                </c:pt>
                <c:pt idx="6">
                  <c:v>Email</c:v>
                </c:pt>
                <c:pt idx="7">
                  <c:v>Social Media</c:v>
                </c:pt>
              </c:strCache>
            </c:strRef>
          </c:cat>
          <c:val>
            <c:numRef>
              <c:f>'2023'!$A$12:$H$12</c:f>
              <c:numCache>
                <c:formatCode>h:mm</c:formatCode>
                <c:ptCount val="8"/>
                <c:pt idx="0">
                  <c:v>0</c:v>
                </c:pt>
                <c:pt idx="1">
                  <c:v>0</c:v>
                </c:pt>
                <c:pt idx="2">
                  <c:v>0</c:v>
                </c:pt>
                <c:pt idx="3">
                  <c:v>0</c:v>
                </c:pt>
                <c:pt idx="4">
                  <c:v>0</c:v>
                </c:pt>
                <c:pt idx="5">
                  <c:v>0</c:v>
                </c:pt>
                <c:pt idx="6">
                  <c:v>0</c:v>
                </c:pt>
                <c:pt idx="7">
                  <c:v>0</c:v>
                </c:pt>
              </c:numCache>
            </c:numRef>
          </c:val>
          <c:extLst>
            <c:ext xmlns:c16="http://schemas.microsoft.com/office/drawing/2014/chart" uri="{C3380CC4-5D6E-409C-BE32-E72D297353CC}">
              <c16:uniqueId val="{00000008-86A4-9449-B53F-7AD4FA766F03}"/>
            </c:ext>
          </c:extLst>
        </c:ser>
        <c:dLbls>
          <c:dLblPos val="outEnd"/>
          <c:showLegendKey val="0"/>
          <c:showVal val="1"/>
          <c:showCatName val="0"/>
          <c:showSerName val="0"/>
          <c:showPercent val="0"/>
          <c:showBubbleSize val="0"/>
        </c:dLbls>
        <c:gapWidth val="219"/>
        <c:overlap val="-27"/>
        <c:axId val="479367984"/>
        <c:axId val="495709872"/>
      </c:barChart>
      <c:catAx>
        <c:axId val="479367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5709872"/>
        <c:crosses val="autoZero"/>
        <c:auto val="1"/>
        <c:lblAlgn val="ctr"/>
        <c:lblOffset val="100"/>
        <c:noMultiLvlLbl val="0"/>
      </c:catAx>
      <c:valAx>
        <c:axId val="495709872"/>
        <c:scaling>
          <c:orientation val="minMax"/>
          <c:min val="0.58000000000000007"/>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UTC</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h:mm"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793679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 name="Google Shape;157;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3" name="Google Shape;273;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8" name="Google Shape;288;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 name="Google Shape;296;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4" name="Google Shape;304;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1" name="Google Shape;311;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 name="Google Shape;319;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5" name="Google Shape;335;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5" name="Google Shape;345;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2:notes"/>
          <p:cNvSpPr txBox="1">
            <a:spLocks noGrp="1"/>
          </p:cNvSpPr>
          <p:nvPr>
            <p:ph type="body" idx="1"/>
          </p:nvPr>
        </p:nvSpPr>
        <p:spPr>
          <a:xfrm>
            <a:off x="686421" y="4400238"/>
            <a:ext cx="5485109" cy="3600885"/>
          </a:xfrm>
          <a:prstGeom prst="rect">
            <a:avLst/>
          </a:prstGeom>
          <a:noFill/>
          <a:ln>
            <a:noFill/>
          </a:ln>
        </p:spPr>
        <p:txBody>
          <a:bodyPr spcFirstLastPara="1" wrap="square" lIns="89700" tIns="89700" rIns="89700" bIns="89700" anchor="t" anchorCtr="0">
            <a:noAutofit/>
          </a:bodyPr>
          <a:lstStyle/>
          <a:p>
            <a:pPr marL="0" lvl="0" indent="0" algn="l" rtl="0">
              <a:spcBef>
                <a:spcPts val="0"/>
              </a:spcBef>
              <a:spcAft>
                <a:spcPts val="0"/>
              </a:spcAft>
              <a:buNone/>
            </a:pPr>
            <a:endParaRPr/>
          </a:p>
        </p:txBody>
      </p:sp>
      <p:sp>
        <p:nvSpPr>
          <p:cNvPr id="172" name="Google Shape;172;p2:notes"/>
          <p:cNvSpPr txBox="1">
            <a:spLocks noGrp="1"/>
          </p:cNvSpPr>
          <p:nvPr>
            <p:ph type="sldNum" idx="12"/>
          </p:nvPr>
        </p:nvSpPr>
        <p:spPr>
          <a:xfrm>
            <a:off x="3884025" y="8684926"/>
            <a:ext cx="2972348" cy="459148"/>
          </a:xfrm>
          <a:prstGeom prst="rect">
            <a:avLst/>
          </a:prstGeom>
          <a:noFill/>
          <a:ln>
            <a:noFill/>
          </a:ln>
        </p:spPr>
        <p:txBody>
          <a:bodyPr spcFirstLastPara="1" wrap="square" lIns="89700" tIns="44825" rIns="89700" bIns="44825"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3" name="Google Shape;353;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232fd8f1d3e_0_254:notes"/>
          <p:cNvSpPr txBox="1">
            <a:spLocks noGrp="1"/>
          </p:cNvSpPr>
          <p:nvPr>
            <p:ph type="body" idx="1"/>
          </p:nvPr>
        </p:nvSpPr>
        <p:spPr>
          <a:xfrm>
            <a:off x="686421" y="4400238"/>
            <a:ext cx="5485200" cy="3600900"/>
          </a:xfrm>
          <a:prstGeom prst="rect">
            <a:avLst/>
          </a:prstGeom>
          <a:noFill/>
          <a:ln>
            <a:noFill/>
          </a:ln>
        </p:spPr>
        <p:txBody>
          <a:bodyPr spcFirstLastPara="1" wrap="square" lIns="89600" tIns="89600" rIns="89600" bIns="89600"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366" name="Google Shape;366;g232fd8f1d3e_0_25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2" name="Google Shape;372;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23: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p23:notes"/>
          <p:cNvSpPr txBox="1">
            <a:spLocks noGrp="1"/>
          </p:cNvSpPr>
          <p:nvPr>
            <p:ph type="body" idx="1"/>
          </p:nvPr>
        </p:nvSpPr>
        <p:spPr>
          <a:xfrm>
            <a:off x="701675" y="4473575"/>
            <a:ext cx="5607048" cy="3660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379" name="Google Shape;379;p23:notes"/>
          <p:cNvSpPr txBox="1">
            <a:spLocks noGrp="1"/>
          </p:cNvSpPr>
          <p:nvPr>
            <p:ph type="sldNum" idx="12"/>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5" name="Google Shape;385;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232fd8f1d3e_0_414:notes"/>
          <p:cNvSpPr txBox="1">
            <a:spLocks noGrp="1"/>
          </p:cNvSpPr>
          <p:nvPr>
            <p:ph type="body" idx="1"/>
          </p:nvPr>
        </p:nvSpPr>
        <p:spPr>
          <a:xfrm>
            <a:off x="686421" y="4400238"/>
            <a:ext cx="5485200" cy="3600900"/>
          </a:xfrm>
          <a:prstGeom prst="rect">
            <a:avLst/>
          </a:prstGeom>
          <a:noFill/>
          <a:ln>
            <a:noFill/>
          </a:ln>
        </p:spPr>
        <p:txBody>
          <a:bodyPr spcFirstLastPara="1" wrap="square" lIns="89600" tIns="89600" rIns="89600" bIns="89600"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187" name="Google Shape;187;g232fd8f1d3e_0_4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32fd8f1d3e_0_80:notes"/>
          <p:cNvSpPr txBox="1">
            <a:spLocks noGrp="1"/>
          </p:cNvSpPr>
          <p:nvPr>
            <p:ph type="body" idx="1"/>
          </p:nvPr>
        </p:nvSpPr>
        <p:spPr>
          <a:xfrm>
            <a:off x="686421" y="4400238"/>
            <a:ext cx="5485200" cy="3600900"/>
          </a:xfrm>
          <a:prstGeom prst="rect">
            <a:avLst/>
          </a:prstGeom>
          <a:noFill/>
          <a:ln>
            <a:noFill/>
          </a:ln>
        </p:spPr>
        <p:txBody>
          <a:bodyPr spcFirstLastPara="1" wrap="square" lIns="89600" tIns="89600" rIns="89600" bIns="89600"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215" name="Google Shape;215;g232fd8f1d3e_0_8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32fd8f1d3e_0_334:notes"/>
          <p:cNvSpPr txBox="1">
            <a:spLocks noGrp="1"/>
          </p:cNvSpPr>
          <p:nvPr>
            <p:ph type="body" idx="1"/>
          </p:nvPr>
        </p:nvSpPr>
        <p:spPr>
          <a:xfrm>
            <a:off x="686421" y="4400238"/>
            <a:ext cx="5485200" cy="3600900"/>
          </a:xfrm>
          <a:prstGeom prst="rect">
            <a:avLst/>
          </a:prstGeom>
          <a:noFill/>
          <a:ln>
            <a:noFill/>
          </a:ln>
        </p:spPr>
        <p:txBody>
          <a:bodyPr spcFirstLastPara="1" wrap="square" lIns="89600" tIns="89600" rIns="89600" bIns="89600"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sz="1200" b="1" i="0" u="none" strike="noStrike" cap="none">
              <a:solidFill>
                <a:schemeClr val="dk1"/>
              </a:solidFill>
              <a:latin typeface="Calibri"/>
              <a:ea typeface="Calibri"/>
              <a:cs typeface="Calibri"/>
              <a:sym typeface="Calibri"/>
            </a:endParaRPr>
          </a:p>
        </p:txBody>
      </p:sp>
      <p:sp>
        <p:nvSpPr>
          <p:cNvPr id="234" name="Google Shape;234;g232fd8f1d3e_0_3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232fd8f1d3e_0_0:notes"/>
          <p:cNvSpPr txBox="1">
            <a:spLocks noGrp="1"/>
          </p:cNvSpPr>
          <p:nvPr>
            <p:ph type="body" idx="1"/>
          </p:nvPr>
        </p:nvSpPr>
        <p:spPr>
          <a:xfrm>
            <a:off x="686421" y="4400238"/>
            <a:ext cx="5485200" cy="3600900"/>
          </a:xfrm>
          <a:prstGeom prst="rect">
            <a:avLst/>
          </a:prstGeom>
          <a:noFill/>
          <a:ln>
            <a:noFill/>
          </a:ln>
        </p:spPr>
        <p:txBody>
          <a:bodyPr spcFirstLastPara="1" wrap="square" lIns="89600" tIns="89600" rIns="89600" bIns="89600"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246" name="Google Shape;246;g232fd8f1d3e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6" name="Google Shape;266;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9"/>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3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40"/>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0"/>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4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0"/>
        <p:cNvGrpSpPr/>
        <p:nvPr/>
      </p:nvGrpSpPr>
      <p:grpSpPr>
        <a:xfrm>
          <a:off x="0" y="0"/>
          <a:ext cx="0" cy="0"/>
          <a:chOff x="0" y="0"/>
          <a:chExt cx="0" cy="0"/>
        </a:xfrm>
      </p:grpSpPr>
      <p:sp>
        <p:nvSpPr>
          <p:cNvPr id="91" name="Google Shape;91;p29"/>
          <p:cNvSpPr txBox="1">
            <a:spLocks noGrp="1"/>
          </p:cNvSpPr>
          <p:nvPr>
            <p:ph type="title"/>
          </p:nvPr>
        </p:nvSpPr>
        <p:spPr>
          <a:xfrm>
            <a:off x="457200" y="274637"/>
            <a:ext cx="8531352" cy="914400"/>
          </a:xfrm>
          <a:prstGeom prst="rect">
            <a:avLst/>
          </a:prstGeom>
          <a:solidFill>
            <a:srgbClr val="366092"/>
          </a:solid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a:endParaRPr/>
          </a:p>
        </p:txBody>
      </p:sp>
      <p:sp>
        <p:nvSpPr>
          <p:cNvPr id="92" name="Google Shape;92;p29"/>
          <p:cNvSpPr txBox="1">
            <a:spLocks noGrp="1"/>
          </p:cNvSpPr>
          <p:nvPr>
            <p:ph type="body" idx="1"/>
          </p:nvPr>
        </p:nvSpPr>
        <p:spPr>
          <a:xfrm>
            <a:off x="457200" y="1600200"/>
            <a:ext cx="8229600" cy="4525963"/>
          </a:xfrm>
          <a:prstGeom prst="rect">
            <a:avLst/>
          </a:prstGeom>
          <a:noFill/>
          <a:ln w="9525" cap="flat" cmpd="sng">
            <a:solidFill>
              <a:srgbClr val="366092"/>
            </a:solidFill>
            <a:prstDash val="solid"/>
            <a:round/>
            <a:headEnd type="none" w="sm" len="sm"/>
            <a:tailEnd type="none" w="sm" len="sm"/>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3" name="Google Shape;93;p29"/>
          <p:cNvSpPr txBox="1">
            <a:spLocks noGrp="1"/>
          </p:cNvSpPr>
          <p:nvPr>
            <p:ph type="dt" idx="10"/>
          </p:nvPr>
        </p:nvSpPr>
        <p:spPr>
          <a:xfrm>
            <a:off x="457200" y="6356350"/>
            <a:ext cx="2133598"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4" name="Google Shape;94;p29"/>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5" name="Google Shape;95;p29"/>
          <p:cNvSpPr txBox="1">
            <a:spLocks noGrp="1"/>
          </p:cNvSpPr>
          <p:nvPr>
            <p:ph type="sldNum" idx="12"/>
          </p:nvPr>
        </p:nvSpPr>
        <p:spPr>
          <a:xfrm>
            <a:off x="6553200" y="6356350"/>
            <a:ext cx="213359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6"/>
        <p:cNvGrpSpPr/>
        <p:nvPr/>
      </p:nvGrpSpPr>
      <p:grpSpPr>
        <a:xfrm>
          <a:off x="0" y="0"/>
          <a:ext cx="0" cy="0"/>
          <a:chOff x="0" y="0"/>
          <a:chExt cx="0" cy="0"/>
        </a:xfrm>
      </p:grpSpPr>
      <p:sp>
        <p:nvSpPr>
          <p:cNvPr id="97" name="Google Shape;97;p30"/>
          <p:cNvSpPr txBox="1">
            <a:spLocks noGrp="1"/>
          </p:cNvSpPr>
          <p:nvPr>
            <p:ph type="title"/>
          </p:nvPr>
        </p:nvSpPr>
        <p:spPr>
          <a:xfrm>
            <a:off x="457200" y="274637"/>
            <a:ext cx="8229600" cy="1143000"/>
          </a:xfrm>
          <a:prstGeom prst="rect">
            <a:avLst/>
          </a:prstGeom>
          <a:solidFill>
            <a:srgbClr val="366092"/>
          </a:solid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F2F2F2"/>
              </a:buClr>
              <a:buSzPts val="3200"/>
              <a:buFont typeface="Calibri"/>
              <a:buNone/>
              <a:defRPr sz="3200" b="0" i="0" u="none" strike="noStrike" cap="none">
                <a:solidFill>
                  <a:srgbClr val="F2F2F2"/>
                </a:solidFill>
                <a:latin typeface="Calibri"/>
                <a:ea typeface="Calibri"/>
                <a:cs typeface="Calibri"/>
                <a:sym typeface="Calibri"/>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a:endParaRPr/>
          </a:p>
        </p:txBody>
      </p:sp>
      <p:sp>
        <p:nvSpPr>
          <p:cNvPr id="98" name="Google Shape;98;p30"/>
          <p:cNvSpPr txBox="1">
            <a:spLocks noGrp="1"/>
          </p:cNvSpPr>
          <p:nvPr>
            <p:ph type="dt" idx="10"/>
          </p:nvPr>
        </p:nvSpPr>
        <p:spPr>
          <a:xfrm>
            <a:off x="457200" y="6356350"/>
            <a:ext cx="2133598"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9" name="Google Shape;99;p30"/>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00" name="Google Shape;100;p30"/>
          <p:cNvSpPr txBox="1">
            <a:spLocks noGrp="1"/>
          </p:cNvSpPr>
          <p:nvPr>
            <p:ph type="sldNum" idx="12"/>
          </p:nvPr>
        </p:nvSpPr>
        <p:spPr>
          <a:xfrm>
            <a:off x="6553200" y="6356350"/>
            <a:ext cx="213359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1"/>
        <p:cNvGrpSpPr/>
        <p:nvPr/>
      </p:nvGrpSpPr>
      <p:grpSpPr>
        <a:xfrm>
          <a:off x="0" y="0"/>
          <a:ext cx="0" cy="0"/>
          <a:chOff x="0" y="0"/>
          <a:chExt cx="0" cy="0"/>
        </a:xfrm>
      </p:grpSpPr>
      <p:sp>
        <p:nvSpPr>
          <p:cNvPr id="102" name="Google Shape;102;p31"/>
          <p:cNvSpPr txBox="1">
            <a:spLocks noGrp="1"/>
          </p:cNvSpPr>
          <p:nvPr>
            <p:ph type="title"/>
          </p:nvPr>
        </p:nvSpPr>
        <p:spPr>
          <a:xfrm>
            <a:off x="457200" y="274637"/>
            <a:ext cx="8229600" cy="1143000"/>
          </a:xfrm>
          <a:prstGeom prst="rect">
            <a:avLst/>
          </a:prstGeom>
          <a:solidFill>
            <a:srgbClr val="366092"/>
          </a:solid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F2F2F2"/>
              </a:buClr>
              <a:buSzPts val="3200"/>
              <a:buFont typeface="Calibri"/>
              <a:buNone/>
              <a:defRPr sz="3200" b="0" i="0" u="none" strike="noStrike" cap="none">
                <a:solidFill>
                  <a:srgbClr val="F2F2F2"/>
                </a:solidFill>
                <a:latin typeface="Calibri"/>
                <a:ea typeface="Calibri"/>
                <a:cs typeface="Calibri"/>
                <a:sym typeface="Calibri"/>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a:endParaRPr/>
          </a:p>
        </p:txBody>
      </p:sp>
      <p:sp>
        <p:nvSpPr>
          <p:cNvPr id="103" name="Google Shape;103;p31"/>
          <p:cNvSpPr txBox="1">
            <a:spLocks noGrp="1"/>
          </p:cNvSpPr>
          <p:nvPr>
            <p:ph type="body" idx="1"/>
          </p:nvPr>
        </p:nvSpPr>
        <p:spPr>
          <a:xfrm>
            <a:off x="457200" y="1600200"/>
            <a:ext cx="4038598" cy="4525963"/>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31"/>
          <p:cNvSpPr txBox="1">
            <a:spLocks noGrp="1"/>
          </p:cNvSpPr>
          <p:nvPr>
            <p:ph type="body" idx="2"/>
          </p:nvPr>
        </p:nvSpPr>
        <p:spPr>
          <a:xfrm>
            <a:off x="4648200" y="1600200"/>
            <a:ext cx="4038598" cy="4525963"/>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 name="Google Shape;105;p31"/>
          <p:cNvSpPr txBox="1">
            <a:spLocks noGrp="1"/>
          </p:cNvSpPr>
          <p:nvPr>
            <p:ph type="dt" idx="10"/>
          </p:nvPr>
        </p:nvSpPr>
        <p:spPr>
          <a:xfrm>
            <a:off x="457200" y="6356350"/>
            <a:ext cx="2133598"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06" name="Google Shape;106;p31"/>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07" name="Google Shape;107;p31"/>
          <p:cNvSpPr txBox="1">
            <a:spLocks noGrp="1"/>
          </p:cNvSpPr>
          <p:nvPr>
            <p:ph type="sldNum" idx="12"/>
          </p:nvPr>
        </p:nvSpPr>
        <p:spPr>
          <a:xfrm>
            <a:off x="6553200" y="6356350"/>
            <a:ext cx="213359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8"/>
        <p:cNvGrpSpPr/>
        <p:nvPr/>
      </p:nvGrpSpPr>
      <p:grpSpPr>
        <a:xfrm>
          <a:off x="0" y="0"/>
          <a:ext cx="0" cy="0"/>
          <a:chOff x="0" y="0"/>
          <a:chExt cx="0" cy="0"/>
        </a:xfrm>
      </p:grpSpPr>
      <p:sp>
        <p:nvSpPr>
          <p:cNvPr id="109" name="Google Shape;109;p41"/>
          <p:cNvSpPr txBox="1">
            <a:spLocks noGrp="1"/>
          </p:cNvSpPr>
          <p:nvPr>
            <p:ph type="ctrTitle"/>
          </p:nvPr>
        </p:nvSpPr>
        <p:spPr>
          <a:xfrm>
            <a:off x="685800" y="2130425"/>
            <a:ext cx="7772400" cy="1470023"/>
          </a:xfrm>
          <a:prstGeom prst="rect">
            <a:avLst/>
          </a:prstGeom>
          <a:solidFill>
            <a:srgbClr val="366092"/>
          </a:solid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F2F2F2"/>
              </a:buClr>
              <a:buSzPts val="3200"/>
              <a:buFont typeface="Calibri"/>
              <a:buNone/>
              <a:defRPr sz="3200" b="0" i="0" u="none" strike="noStrike" cap="none">
                <a:solidFill>
                  <a:srgbClr val="F2F2F2"/>
                </a:solidFill>
                <a:latin typeface="Calibri"/>
                <a:ea typeface="Calibri"/>
                <a:cs typeface="Calibri"/>
                <a:sym typeface="Calibri"/>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a:endParaRPr/>
          </a:p>
        </p:txBody>
      </p:sp>
      <p:sp>
        <p:nvSpPr>
          <p:cNvPr id="110" name="Google Shape;110;p41"/>
          <p:cNvSpPr txBox="1">
            <a:spLocks noGrp="1"/>
          </p:cNvSpPr>
          <p:nvPr>
            <p:ph type="subTitle" idx="1"/>
          </p:nvPr>
        </p:nvSpPr>
        <p:spPr>
          <a:xfrm>
            <a:off x="1371600" y="3886200"/>
            <a:ext cx="6400799" cy="1752600"/>
          </a:xfrm>
          <a:prstGeom prst="rect">
            <a:avLst/>
          </a:prstGeom>
          <a:noFill/>
          <a:ln>
            <a:noFill/>
          </a:ln>
        </p:spPr>
        <p:txBody>
          <a:bodyPr spcFirstLastPara="1" wrap="square" lIns="91425" tIns="91425" rIns="91425" bIns="91425" anchor="t" anchorCtr="0">
            <a:noAutofit/>
          </a:bodyPr>
          <a:lstStyle>
            <a:lvl1pPr marR="0" lvl="0" algn="ctr">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1pPr>
            <a:lvl2pPr marR="0" lvl="1" algn="ctr">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2pPr>
            <a:lvl3pPr marR="0" lvl="2"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3pPr>
            <a:lvl4pPr marR="0" lvl="3" algn="ctr">
              <a:lnSpc>
                <a:spcPct val="100000"/>
              </a:lnSpc>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4pPr>
            <a:lvl5pPr marR="0" lvl="4" algn="ctr">
              <a:lnSpc>
                <a:spcPct val="100000"/>
              </a:lnSpc>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5pPr>
            <a:lvl6pPr marR="0" lvl="5"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11" name="Google Shape;111;p41"/>
          <p:cNvSpPr txBox="1">
            <a:spLocks noGrp="1"/>
          </p:cNvSpPr>
          <p:nvPr>
            <p:ph type="dt" idx="10"/>
          </p:nvPr>
        </p:nvSpPr>
        <p:spPr>
          <a:xfrm>
            <a:off x="457200" y="6356350"/>
            <a:ext cx="2133598"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2" name="Google Shape;112;p41"/>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3" name="Google Shape;113;p41"/>
          <p:cNvSpPr txBox="1">
            <a:spLocks noGrp="1"/>
          </p:cNvSpPr>
          <p:nvPr>
            <p:ph type="sldNum" idx="12"/>
          </p:nvPr>
        </p:nvSpPr>
        <p:spPr>
          <a:xfrm>
            <a:off x="6553200" y="6356350"/>
            <a:ext cx="213359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4"/>
        <p:cNvGrpSpPr/>
        <p:nvPr/>
      </p:nvGrpSpPr>
      <p:grpSpPr>
        <a:xfrm>
          <a:off x="0" y="0"/>
          <a:ext cx="0" cy="0"/>
          <a:chOff x="0" y="0"/>
          <a:chExt cx="0" cy="0"/>
        </a:xfrm>
      </p:grpSpPr>
      <p:sp>
        <p:nvSpPr>
          <p:cNvPr id="115" name="Google Shape;115;p42"/>
          <p:cNvSpPr txBox="1">
            <a:spLocks noGrp="1"/>
          </p:cNvSpPr>
          <p:nvPr>
            <p:ph type="title"/>
          </p:nvPr>
        </p:nvSpPr>
        <p:spPr>
          <a:xfrm>
            <a:off x="722312" y="4406900"/>
            <a:ext cx="7772400" cy="1362075"/>
          </a:xfrm>
          <a:prstGeom prst="rect">
            <a:avLst/>
          </a:prstGeom>
          <a:solidFill>
            <a:srgbClr val="366092"/>
          </a:solid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F2F2F2"/>
              </a:buClr>
              <a:buSzPts val="4000"/>
              <a:buFont typeface="Calibri"/>
              <a:buNone/>
              <a:defRPr sz="4000" b="1" i="0" u="none" strike="noStrike" cap="none">
                <a:solidFill>
                  <a:srgbClr val="F2F2F2"/>
                </a:solidFill>
                <a:latin typeface="Calibri"/>
                <a:ea typeface="Calibri"/>
                <a:cs typeface="Calibri"/>
                <a:sym typeface="Calibri"/>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a:endParaRPr/>
          </a:p>
        </p:txBody>
      </p:sp>
      <p:sp>
        <p:nvSpPr>
          <p:cNvPr id="116" name="Google Shape;116;p42"/>
          <p:cNvSpPr txBox="1">
            <a:spLocks noGrp="1"/>
          </p:cNvSpPr>
          <p:nvPr>
            <p:ph type="body" idx="1"/>
          </p:nvPr>
        </p:nvSpPr>
        <p:spPr>
          <a:xfrm>
            <a:off x="722312" y="2906713"/>
            <a:ext cx="7772400" cy="1500187"/>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a:lnSpc>
                <a:spcPct val="100000"/>
              </a:lnSpc>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a:lnSpc>
                <a:spcPct val="100000"/>
              </a:lnSpc>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117" name="Google Shape;117;p42"/>
          <p:cNvSpPr txBox="1">
            <a:spLocks noGrp="1"/>
          </p:cNvSpPr>
          <p:nvPr>
            <p:ph type="dt" idx="10"/>
          </p:nvPr>
        </p:nvSpPr>
        <p:spPr>
          <a:xfrm>
            <a:off x="457200" y="6356350"/>
            <a:ext cx="2133598"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8" name="Google Shape;118;p42"/>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9" name="Google Shape;119;p42"/>
          <p:cNvSpPr txBox="1">
            <a:spLocks noGrp="1"/>
          </p:cNvSpPr>
          <p:nvPr>
            <p:ph type="sldNum" idx="12"/>
          </p:nvPr>
        </p:nvSpPr>
        <p:spPr>
          <a:xfrm>
            <a:off x="6553200" y="6356350"/>
            <a:ext cx="213359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0"/>
        <p:cNvGrpSpPr/>
        <p:nvPr/>
      </p:nvGrpSpPr>
      <p:grpSpPr>
        <a:xfrm>
          <a:off x="0" y="0"/>
          <a:ext cx="0" cy="0"/>
          <a:chOff x="0" y="0"/>
          <a:chExt cx="0" cy="0"/>
        </a:xfrm>
      </p:grpSpPr>
      <p:sp>
        <p:nvSpPr>
          <p:cNvPr id="121" name="Google Shape;121;p43"/>
          <p:cNvSpPr txBox="1">
            <a:spLocks noGrp="1"/>
          </p:cNvSpPr>
          <p:nvPr>
            <p:ph type="title"/>
          </p:nvPr>
        </p:nvSpPr>
        <p:spPr>
          <a:xfrm>
            <a:off x="457200" y="274637"/>
            <a:ext cx="8229600" cy="1143000"/>
          </a:xfrm>
          <a:prstGeom prst="rect">
            <a:avLst/>
          </a:prstGeom>
          <a:solidFill>
            <a:srgbClr val="366092"/>
          </a:solid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F2F2F2"/>
              </a:buClr>
              <a:buSzPts val="3200"/>
              <a:buFont typeface="Calibri"/>
              <a:buNone/>
              <a:defRPr sz="3200" b="0" i="0" u="none" strike="noStrike" cap="none">
                <a:solidFill>
                  <a:srgbClr val="F2F2F2"/>
                </a:solidFill>
                <a:latin typeface="Calibri"/>
                <a:ea typeface="Calibri"/>
                <a:cs typeface="Calibri"/>
                <a:sym typeface="Calibri"/>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a:endParaRPr/>
          </a:p>
        </p:txBody>
      </p:sp>
      <p:sp>
        <p:nvSpPr>
          <p:cNvPr id="122" name="Google Shape;122;p43"/>
          <p:cNvSpPr txBox="1">
            <a:spLocks noGrp="1"/>
          </p:cNvSpPr>
          <p:nvPr>
            <p:ph type="body" idx="1"/>
          </p:nvPr>
        </p:nvSpPr>
        <p:spPr>
          <a:xfrm>
            <a:off x="457200" y="1535112"/>
            <a:ext cx="4040187" cy="639762"/>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a:lnSpc>
                <a:spcPct val="100000"/>
              </a:lnSpc>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a:lnSpc>
                <a:spcPct val="100000"/>
              </a:lnSpc>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23" name="Google Shape;123;p43"/>
          <p:cNvSpPr txBox="1">
            <a:spLocks noGrp="1"/>
          </p:cNvSpPr>
          <p:nvPr>
            <p:ph type="body" idx="2"/>
          </p:nvPr>
        </p:nvSpPr>
        <p:spPr>
          <a:xfrm>
            <a:off x="457200" y="2174875"/>
            <a:ext cx="4040187" cy="3951286"/>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24" name="Google Shape;124;p43"/>
          <p:cNvSpPr txBox="1">
            <a:spLocks noGrp="1"/>
          </p:cNvSpPr>
          <p:nvPr>
            <p:ph type="body" idx="3"/>
          </p:nvPr>
        </p:nvSpPr>
        <p:spPr>
          <a:xfrm>
            <a:off x="4645025" y="1535112"/>
            <a:ext cx="4041773" cy="639762"/>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a:lnSpc>
                <a:spcPct val="100000"/>
              </a:lnSpc>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a:lnSpc>
                <a:spcPct val="100000"/>
              </a:lnSpc>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25" name="Google Shape;125;p43"/>
          <p:cNvSpPr txBox="1">
            <a:spLocks noGrp="1"/>
          </p:cNvSpPr>
          <p:nvPr>
            <p:ph type="body" idx="4"/>
          </p:nvPr>
        </p:nvSpPr>
        <p:spPr>
          <a:xfrm>
            <a:off x="4645025" y="2174875"/>
            <a:ext cx="4041773" cy="3951286"/>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26" name="Google Shape;126;p43"/>
          <p:cNvSpPr txBox="1">
            <a:spLocks noGrp="1"/>
          </p:cNvSpPr>
          <p:nvPr>
            <p:ph type="dt" idx="10"/>
          </p:nvPr>
        </p:nvSpPr>
        <p:spPr>
          <a:xfrm>
            <a:off x="457200" y="6356350"/>
            <a:ext cx="2133598"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27" name="Google Shape;127;p43"/>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28" name="Google Shape;128;p43"/>
          <p:cNvSpPr txBox="1">
            <a:spLocks noGrp="1"/>
          </p:cNvSpPr>
          <p:nvPr>
            <p:ph type="sldNum" idx="12"/>
          </p:nvPr>
        </p:nvSpPr>
        <p:spPr>
          <a:xfrm>
            <a:off x="6553200" y="6356350"/>
            <a:ext cx="213359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9"/>
        <p:cNvGrpSpPr/>
        <p:nvPr/>
      </p:nvGrpSpPr>
      <p:grpSpPr>
        <a:xfrm>
          <a:off x="0" y="0"/>
          <a:ext cx="0" cy="0"/>
          <a:chOff x="0" y="0"/>
          <a:chExt cx="0" cy="0"/>
        </a:xfrm>
      </p:grpSpPr>
      <p:sp>
        <p:nvSpPr>
          <p:cNvPr id="130" name="Google Shape;130;p44"/>
          <p:cNvSpPr txBox="1">
            <a:spLocks noGrp="1"/>
          </p:cNvSpPr>
          <p:nvPr>
            <p:ph type="title"/>
          </p:nvPr>
        </p:nvSpPr>
        <p:spPr>
          <a:xfrm>
            <a:off x="457200" y="273050"/>
            <a:ext cx="3008313" cy="1162048"/>
          </a:xfrm>
          <a:prstGeom prst="rect">
            <a:avLst/>
          </a:prstGeom>
          <a:solidFill>
            <a:srgbClr val="366092"/>
          </a:solid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rgbClr val="F2F2F2"/>
              </a:buClr>
              <a:buSzPts val="2000"/>
              <a:buFont typeface="Calibri"/>
              <a:buNone/>
              <a:defRPr sz="2000" b="1" i="0" u="none" strike="noStrike" cap="none">
                <a:solidFill>
                  <a:srgbClr val="F2F2F2"/>
                </a:solidFill>
                <a:latin typeface="Calibri"/>
                <a:ea typeface="Calibri"/>
                <a:cs typeface="Calibri"/>
                <a:sym typeface="Calibri"/>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a:endParaRPr/>
          </a:p>
        </p:txBody>
      </p:sp>
      <p:sp>
        <p:nvSpPr>
          <p:cNvPr id="131" name="Google Shape;131;p44"/>
          <p:cNvSpPr txBox="1">
            <a:spLocks noGrp="1"/>
          </p:cNvSpPr>
          <p:nvPr>
            <p:ph type="body" idx="1"/>
          </p:nvPr>
        </p:nvSpPr>
        <p:spPr>
          <a:xfrm>
            <a:off x="3575050" y="273050"/>
            <a:ext cx="5111750" cy="5853111"/>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2" name="Google Shape;132;p44"/>
          <p:cNvSpPr txBox="1">
            <a:spLocks noGrp="1"/>
          </p:cNvSpPr>
          <p:nvPr>
            <p:ph type="body" idx="2"/>
          </p:nvPr>
        </p:nvSpPr>
        <p:spPr>
          <a:xfrm>
            <a:off x="457200" y="1435100"/>
            <a:ext cx="3008313" cy="4691063"/>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a:lnSpc>
                <a:spcPct val="100000"/>
              </a:lnSpc>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a:lnSpc>
                <a:spcPct val="100000"/>
              </a:lnSpc>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33" name="Google Shape;133;p44"/>
          <p:cNvSpPr txBox="1">
            <a:spLocks noGrp="1"/>
          </p:cNvSpPr>
          <p:nvPr>
            <p:ph type="dt" idx="10"/>
          </p:nvPr>
        </p:nvSpPr>
        <p:spPr>
          <a:xfrm>
            <a:off x="457200" y="6356350"/>
            <a:ext cx="2133598"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4" name="Google Shape;134;p44"/>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5" name="Google Shape;135;p44"/>
          <p:cNvSpPr txBox="1">
            <a:spLocks noGrp="1"/>
          </p:cNvSpPr>
          <p:nvPr>
            <p:ph type="sldNum" idx="12"/>
          </p:nvPr>
        </p:nvSpPr>
        <p:spPr>
          <a:xfrm>
            <a:off x="6553200" y="6356350"/>
            <a:ext cx="213359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6"/>
        <p:cNvGrpSpPr/>
        <p:nvPr/>
      </p:nvGrpSpPr>
      <p:grpSpPr>
        <a:xfrm>
          <a:off x="0" y="0"/>
          <a:ext cx="0" cy="0"/>
          <a:chOff x="0" y="0"/>
          <a:chExt cx="0" cy="0"/>
        </a:xfrm>
      </p:grpSpPr>
      <p:sp>
        <p:nvSpPr>
          <p:cNvPr id="137" name="Google Shape;137;p45"/>
          <p:cNvSpPr txBox="1">
            <a:spLocks noGrp="1"/>
          </p:cNvSpPr>
          <p:nvPr>
            <p:ph type="title"/>
          </p:nvPr>
        </p:nvSpPr>
        <p:spPr>
          <a:xfrm>
            <a:off x="1792288" y="4800600"/>
            <a:ext cx="5486399" cy="566736"/>
          </a:xfrm>
          <a:prstGeom prst="rect">
            <a:avLst/>
          </a:prstGeom>
          <a:solidFill>
            <a:srgbClr val="366092"/>
          </a:solid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rgbClr val="F2F2F2"/>
              </a:buClr>
              <a:buSzPts val="2000"/>
              <a:buFont typeface="Calibri"/>
              <a:buNone/>
              <a:defRPr sz="2000" b="1" i="0" u="none" strike="noStrike" cap="none">
                <a:solidFill>
                  <a:srgbClr val="F2F2F2"/>
                </a:solidFill>
                <a:latin typeface="Calibri"/>
                <a:ea typeface="Calibri"/>
                <a:cs typeface="Calibri"/>
                <a:sym typeface="Calibri"/>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a:endParaRPr/>
          </a:p>
        </p:txBody>
      </p:sp>
      <p:sp>
        <p:nvSpPr>
          <p:cNvPr id="138" name="Google Shape;138;p45"/>
          <p:cNvSpPr>
            <a:spLocks noGrp="1"/>
          </p:cNvSpPr>
          <p:nvPr>
            <p:ph type="pic" idx="2"/>
          </p:nvPr>
        </p:nvSpPr>
        <p:spPr>
          <a:xfrm>
            <a:off x="1792288" y="612775"/>
            <a:ext cx="5486399" cy="4114800"/>
          </a:xfrm>
          <a:prstGeom prst="rect">
            <a:avLst/>
          </a:prstGeom>
          <a:noFill/>
          <a:ln>
            <a:noFill/>
          </a:ln>
        </p:spPr>
      </p:sp>
      <p:sp>
        <p:nvSpPr>
          <p:cNvPr id="139" name="Google Shape;139;p45"/>
          <p:cNvSpPr txBox="1">
            <a:spLocks noGrp="1"/>
          </p:cNvSpPr>
          <p:nvPr>
            <p:ph type="body" idx="1"/>
          </p:nvPr>
        </p:nvSpPr>
        <p:spPr>
          <a:xfrm>
            <a:off x="1792288" y="5367337"/>
            <a:ext cx="5486399" cy="804861"/>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a:lnSpc>
                <a:spcPct val="100000"/>
              </a:lnSpc>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a:lnSpc>
                <a:spcPct val="100000"/>
              </a:lnSpc>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40" name="Google Shape;140;p45"/>
          <p:cNvSpPr txBox="1">
            <a:spLocks noGrp="1"/>
          </p:cNvSpPr>
          <p:nvPr>
            <p:ph type="dt" idx="10"/>
          </p:nvPr>
        </p:nvSpPr>
        <p:spPr>
          <a:xfrm>
            <a:off x="457200" y="6356350"/>
            <a:ext cx="2133598"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1" name="Google Shape;141;p45"/>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2" name="Google Shape;142;p45"/>
          <p:cNvSpPr txBox="1">
            <a:spLocks noGrp="1"/>
          </p:cNvSpPr>
          <p:nvPr>
            <p:ph type="sldNum" idx="12"/>
          </p:nvPr>
        </p:nvSpPr>
        <p:spPr>
          <a:xfrm>
            <a:off x="6553200" y="6356350"/>
            <a:ext cx="213359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 name="Google Shape;22;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3"/>
        <p:cNvGrpSpPr/>
        <p:nvPr/>
      </p:nvGrpSpPr>
      <p:grpSpPr>
        <a:xfrm>
          <a:off x="0" y="0"/>
          <a:ext cx="0" cy="0"/>
          <a:chOff x="0" y="0"/>
          <a:chExt cx="0" cy="0"/>
        </a:xfrm>
      </p:grpSpPr>
      <p:sp>
        <p:nvSpPr>
          <p:cNvPr id="144" name="Google Shape;144;p46"/>
          <p:cNvSpPr txBox="1">
            <a:spLocks noGrp="1"/>
          </p:cNvSpPr>
          <p:nvPr>
            <p:ph type="title"/>
          </p:nvPr>
        </p:nvSpPr>
        <p:spPr>
          <a:xfrm>
            <a:off x="457200" y="274637"/>
            <a:ext cx="8229600" cy="1143000"/>
          </a:xfrm>
          <a:prstGeom prst="rect">
            <a:avLst/>
          </a:prstGeom>
          <a:solidFill>
            <a:srgbClr val="366092"/>
          </a:solid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F2F2F2"/>
              </a:buClr>
              <a:buSzPts val="3200"/>
              <a:buFont typeface="Calibri"/>
              <a:buNone/>
              <a:defRPr sz="3200" b="0" i="0" u="none" strike="noStrike" cap="none">
                <a:solidFill>
                  <a:srgbClr val="F2F2F2"/>
                </a:solidFill>
                <a:latin typeface="Calibri"/>
                <a:ea typeface="Calibri"/>
                <a:cs typeface="Calibri"/>
                <a:sym typeface="Calibri"/>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a:endParaRPr/>
          </a:p>
        </p:txBody>
      </p:sp>
      <p:sp>
        <p:nvSpPr>
          <p:cNvPr id="145" name="Google Shape;145;p46"/>
          <p:cNvSpPr txBox="1">
            <a:spLocks noGrp="1"/>
          </p:cNvSpPr>
          <p:nvPr>
            <p:ph type="body" idx="1"/>
          </p:nvPr>
        </p:nvSpPr>
        <p:spPr>
          <a:xfrm rot="5400000">
            <a:off x="2309017" y="-251618"/>
            <a:ext cx="4525963" cy="8229600"/>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6" name="Google Shape;146;p46"/>
          <p:cNvSpPr txBox="1">
            <a:spLocks noGrp="1"/>
          </p:cNvSpPr>
          <p:nvPr>
            <p:ph type="dt" idx="10"/>
          </p:nvPr>
        </p:nvSpPr>
        <p:spPr>
          <a:xfrm>
            <a:off x="457200" y="6356350"/>
            <a:ext cx="2133598"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7" name="Google Shape;147;p46"/>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8" name="Google Shape;148;p46"/>
          <p:cNvSpPr txBox="1">
            <a:spLocks noGrp="1"/>
          </p:cNvSpPr>
          <p:nvPr>
            <p:ph type="sldNum" idx="12"/>
          </p:nvPr>
        </p:nvSpPr>
        <p:spPr>
          <a:xfrm>
            <a:off x="6553200" y="6356350"/>
            <a:ext cx="213359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9"/>
        <p:cNvGrpSpPr/>
        <p:nvPr/>
      </p:nvGrpSpPr>
      <p:grpSpPr>
        <a:xfrm>
          <a:off x="0" y="0"/>
          <a:ext cx="0" cy="0"/>
          <a:chOff x="0" y="0"/>
          <a:chExt cx="0" cy="0"/>
        </a:xfrm>
      </p:grpSpPr>
      <p:sp>
        <p:nvSpPr>
          <p:cNvPr id="150" name="Google Shape;150;p47"/>
          <p:cNvSpPr txBox="1">
            <a:spLocks noGrp="1"/>
          </p:cNvSpPr>
          <p:nvPr>
            <p:ph type="title"/>
          </p:nvPr>
        </p:nvSpPr>
        <p:spPr>
          <a:xfrm rot="5400000">
            <a:off x="4732336" y="2171700"/>
            <a:ext cx="5851525" cy="2057400"/>
          </a:xfrm>
          <a:prstGeom prst="rect">
            <a:avLst/>
          </a:prstGeom>
          <a:solidFill>
            <a:srgbClr val="366092"/>
          </a:solid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F2F2F2"/>
              </a:buClr>
              <a:buSzPts val="3200"/>
              <a:buFont typeface="Calibri"/>
              <a:buNone/>
              <a:defRPr sz="3200" b="0" i="0" u="none" strike="noStrike" cap="none">
                <a:solidFill>
                  <a:srgbClr val="F2F2F2"/>
                </a:solidFill>
                <a:latin typeface="Calibri"/>
                <a:ea typeface="Calibri"/>
                <a:cs typeface="Calibri"/>
                <a:sym typeface="Calibri"/>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a:endParaRPr/>
          </a:p>
        </p:txBody>
      </p:sp>
      <p:sp>
        <p:nvSpPr>
          <p:cNvPr id="151" name="Google Shape;151;p47"/>
          <p:cNvSpPr txBox="1">
            <a:spLocks noGrp="1"/>
          </p:cNvSpPr>
          <p:nvPr>
            <p:ph type="body" idx="1"/>
          </p:nvPr>
        </p:nvSpPr>
        <p:spPr>
          <a:xfrm rot="5400000">
            <a:off x="541336" y="190500"/>
            <a:ext cx="5851525" cy="6019798"/>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2" name="Google Shape;152;p47"/>
          <p:cNvSpPr txBox="1">
            <a:spLocks noGrp="1"/>
          </p:cNvSpPr>
          <p:nvPr>
            <p:ph type="dt" idx="10"/>
          </p:nvPr>
        </p:nvSpPr>
        <p:spPr>
          <a:xfrm>
            <a:off x="457200" y="6356350"/>
            <a:ext cx="2133598"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53" name="Google Shape;153;p47"/>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54" name="Google Shape;154;p47"/>
          <p:cNvSpPr txBox="1">
            <a:spLocks noGrp="1"/>
          </p:cNvSpPr>
          <p:nvPr>
            <p:ph type="sldNum" idx="12"/>
          </p:nvPr>
        </p:nvSpPr>
        <p:spPr>
          <a:xfrm>
            <a:off x="6553200" y="6356350"/>
            <a:ext cx="213359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
        <p:cNvGrpSpPr/>
        <p:nvPr/>
      </p:nvGrpSpPr>
      <p:grpSpPr>
        <a:xfrm>
          <a:off x="0" y="0"/>
          <a:ext cx="0" cy="0"/>
          <a:chOff x="0" y="0"/>
          <a:chExt cx="0" cy="0"/>
        </a:xfrm>
      </p:grpSpPr>
      <p:sp>
        <p:nvSpPr>
          <p:cNvPr id="26" name="Google Shape;26;p3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8" name="Google Shape;28;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33"/>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3"/>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34"/>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34"/>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35"/>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35"/>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35"/>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35"/>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3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7"/>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7"/>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37"/>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3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8"/>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8"/>
          <p:cNvSpPr>
            <a:spLocks noGrp="1"/>
          </p:cNvSpPr>
          <p:nvPr>
            <p:ph type="pic" idx="2"/>
          </p:nvPr>
        </p:nvSpPr>
        <p:spPr>
          <a:xfrm>
            <a:off x="1792288" y="612775"/>
            <a:ext cx="5486400" cy="4114800"/>
          </a:xfrm>
          <a:prstGeom prst="rect">
            <a:avLst/>
          </a:prstGeom>
          <a:noFill/>
          <a:ln>
            <a:noFill/>
          </a:ln>
        </p:spPr>
      </p:sp>
      <p:sp>
        <p:nvSpPr>
          <p:cNvPr id="68" name="Google Shape;68;p38"/>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3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28"/>
          <p:cNvSpPr txBox="1">
            <a:spLocks noGrp="1"/>
          </p:cNvSpPr>
          <p:nvPr>
            <p:ph type="title"/>
          </p:nvPr>
        </p:nvSpPr>
        <p:spPr>
          <a:xfrm>
            <a:off x="457200" y="274637"/>
            <a:ext cx="8229600" cy="1143000"/>
          </a:xfrm>
          <a:prstGeom prst="rect">
            <a:avLst/>
          </a:prstGeom>
          <a:solidFill>
            <a:srgbClr val="366092"/>
          </a:solid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F2F2F2"/>
              </a:buClr>
              <a:buSzPts val="3200"/>
              <a:buFont typeface="Calibri"/>
              <a:buNone/>
              <a:defRPr sz="3200" b="0" i="0" u="none" strike="noStrike" cap="none">
                <a:solidFill>
                  <a:srgbClr val="F2F2F2"/>
                </a:solidFill>
                <a:latin typeface="Calibri"/>
                <a:ea typeface="Calibri"/>
                <a:cs typeface="Calibri"/>
                <a:sym typeface="Calibri"/>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a:endParaRPr/>
          </a:p>
        </p:txBody>
      </p:sp>
      <p:sp>
        <p:nvSpPr>
          <p:cNvPr id="86" name="Google Shape;86;p28"/>
          <p:cNvSpPr txBox="1">
            <a:spLocks noGrp="1"/>
          </p:cNvSpPr>
          <p:nvPr>
            <p:ph type="body" idx="1"/>
          </p:nvPr>
        </p:nvSpPr>
        <p:spPr>
          <a:xfrm>
            <a:off x="457200" y="1600200"/>
            <a:ext cx="8229600" cy="4525963"/>
          </a:xfrm>
          <a:prstGeom prst="rect">
            <a:avLst/>
          </a:prstGeom>
          <a:noFill/>
          <a:ln>
            <a:noFill/>
          </a:ln>
        </p:spPr>
        <p:txBody>
          <a:bodyPr spcFirstLastPara="1" wrap="square" lIns="91425" tIns="91425" rIns="91425" bIns="91425" anchor="t" anchorCtr="0">
            <a:noAutofit/>
          </a:bodyPr>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7" name="Google Shape;87;p28"/>
          <p:cNvSpPr txBox="1">
            <a:spLocks noGrp="1"/>
          </p:cNvSpPr>
          <p:nvPr>
            <p:ph type="dt" idx="10"/>
          </p:nvPr>
        </p:nvSpPr>
        <p:spPr>
          <a:xfrm>
            <a:off x="457200" y="6356350"/>
            <a:ext cx="2133598" cy="365125"/>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28"/>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28"/>
          <p:cNvSpPr txBox="1">
            <a:spLocks noGrp="1"/>
          </p:cNvSpPr>
          <p:nvPr>
            <p:ph type="sldNum" idx="12"/>
          </p:nvPr>
        </p:nvSpPr>
        <p:spPr>
          <a:xfrm>
            <a:off x="6553200" y="6356350"/>
            <a:ext cx="2133598"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hyperlink" Target="http://unesdoc.unesco.org/ulis/cgi-bin/ulis.pl?lin=1&amp;catno=218967" TargetMode="External"/><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hyperlink" Target="http://itic.ioc-unesco.org/index.php?option=com_oe&amp;task=viewDocumentRecord&amp;docID=16535"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1"/>
          <p:cNvSpPr/>
          <p:nvPr/>
        </p:nvSpPr>
        <p:spPr>
          <a:xfrm>
            <a:off x="1286899" y="3887894"/>
            <a:ext cx="7620000" cy="2845394"/>
          </a:xfrm>
          <a:prstGeom prst="rect">
            <a:avLst/>
          </a:prstGeom>
          <a:noFill/>
          <a:ln>
            <a:noFill/>
          </a:ln>
        </p:spPr>
        <p:txBody>
          <a:bodyPr spcFirstLastPara="1" wrap="square" lIns="91425" tIns="45700" rIns="91425" bIns="45700" anchor="t" anchorCtr="0">
            <a:spAutoFit/>
          </a:bodyPr>
          <a:lstStyle/>
          <a:p>
            <a:pPr marL="0" marR="0" lvl="0" indent="0" algn="r" rtl="0">
              <a:lnSpc>
                <a:spcPct val="80000"/>
              </a:lnSpc>
              <a:spcBef>
                <a:spcPts val="0"/>
              </a:spcBef>
              <a:spcAft>
                <a:spcPts val="0"/>
              </a:spcAft>
              <a:buNone/>
            </a:pPr>
            <a:r>
              <a:rPr lang="en-US" sz="2000" b="1" i="0" u="none" strike="noStrike" cap="none" dirty="0">
                <a:solidFill>
                  <a:schemeClr val="dk1"/>
                </a:solidFill>
                <a:latin typeface="Times New Roman"/>
                <a:ea typeface="Times New Roman"/>
                <a:cs typeface="Times New Roman"/>
                <a:sym typeface="Times New Roman"/>
              </a:rPr>
              <a:t>Dr. Elizabeth Vanacore</a:t>
            </a:r>
            <a:endParaRPr sz="2000" b="1" i="0" u="none" strike="noStrike" cap="none" dirty="0">
              <a:solidFill>
                <a:schemeClr val="dk1"/>
              </a:solidFill>
              <a:latin typeface="Times New Roman"/>
              <a:ea typeface="Times New Roman"/>
              <a:cs typeface="Times New Roman"/>
              <a:sym typeface="Times New Roman"/>
            </a:endParaRPr>
          </a:p>
          <a:p>
            <a:pPr marL="0" marR="0" lvl="0" indent="0" algn="r" rtl="0">
              <a:lnSpc>
                <a:spcPct val="80000"/>
              </a:lnSpc>
              <a:spcBef>
                <a:spcPts val="0"/>
              </a:spcBef>
              <a:spcAft>
                <a:spcPts val="0"/>
              </a:spcAft>
              <a:buNone/>
            </a:pPr>
            <a:r>
              <a:rPr lang="en-US" sz="1400" b="0" i="0" u="none" strike="noStrike" cap="none" dirty="0">
                <a:solidFill>
                  <a:schemeClr val="dk1"/>
                </a:solidFill>
                <a:latin typeface="Times New Roman"/>
                <a:ea typeface="Times New Roman"/>
                <a:cs typeface="Times New Roman"/>
                <a:sym typeface="Times New Roman"/>
              </a:rPr>
              <a:t>Seismologist, Puerto Rico Seismic Network</a:t>
            </a:r>
            <a:endParaRPr dirty="0"/>
          </a:p>
          <a:p>
            <a:pPr marL="0" marR="0" lvl="0" indent="0" algn="r" rtl="0">
              <a:lnSpc>
                <a:spcPct val="80000"/>
              </a:lnSpc>
              <a:spcBef>
                <a:spcPts val="0"/>
              </a:spcBef>
              <a:spcAft>
                <a:spcPts val="0"/>
              </a:spcAft>
              <a:buNone/>
            </a:pPr>
            <a:r>
              <a:rPr lang="en-US" sz="1400" b="0" i="0" u="none" strike="noStrike" cap="none" dirty="0">
                <a:solidFill>
                  <a:schemeClr val="dk1"/>
                </a:solidFill>
                <a:latin typeface="Times New Roman"/>
                <a:ea typeface="Times New Roman"/>
                <a:cs typeface="Times New Roman"/>
                <a:sym typeface="Times New Roman"/>
              </a:rPr>
              <a:t>ICG CARIBE EWS CARIBE WAVE TT Chair</a:t>
            </a:r>
            <a:endParaRPr dirty="0"/>
          </a:p>
          <a:p>
            <a:pPr marL="0" marR="0" lvl="0" indent="0" algn="r" rtl="0">
              <a:lnSpc>
                <a:spcPct val="80000"/>
              </a:lnSpc>
              <a:spcBef>
                <a:spcPts val="0"/>
              </a:spcBef>
              <a:spcAft>
                <a:spcPts val="0"/>
              </a:spcAft>
              <a:buNone/>
            </a:pPr>
            <a:endParaRPr sz="2000" b="1" i="0" u="none" strike="noStrike" cap="none" dirty="0">
              <a:solidFill>
                <a:schemeClr val="dk1"/>
              </a:solidFill>
              <a:latin typeface="Times New Roman"/>
              <a:ea typeface="Times New Roman"/>
              <a:cs typeface="Times New Roman"/>
              <a:sym typeface="Times New Roman"/>
            </a:endParaRPr>
          </a:p>
          <a:p>
            <a:pPr marL="0" marR="0" lvl="0" indent="0" algn="r" rtl="0">
              <a:lnSpc>
                <a:spcPct val="80000"/>
              </a:lnSpc>
              <a:spcBef>
                <a:spcPts val="0"/>
              </a:spcBef>
              <a:spcAft>
                <a:spcPts val="0"/>
              </a:spcAft>
              <a:buNone/>
            </a:pPr>
            <a:r>
              <a:rPr lang="en-US" sz="2000" b="1" i="0" u="none" strike="noStrike" cap="none" dirty="0">
                <a:solidFill>
                  <a:schemeClr val="dk1"/>
                </a:solidFill>
                <a:latin typeface="Times New Roman"/>
                <a:ea typeface="Times New Roman"/>
                <a:cs typeface="Times New Roman"/>
                <a:sym typeface="Times New Roman"/>
              </a:rPr>
              <a:t>Christa G. von Hillebrandt-Andrade</a:t>
            </a:r>
            <a:endParaRPr dirty="0"/>
          </a:p>
          <a:p>
            <a:pPr marL="0" marR="0" lvl="0" indent="0" algn="r" rtl="0">
              <a:lnSpc>
                <a:spcPct val="80000"/>
              </a:lnSpc>
              <a:spcBef>
                <a:spcPts val="320"/>
              </a:spcBef>
              <a:spcAft>
                <a:spcPts val="0"/>
              </a:spcAft>
              <a:buNone/>
            </a:pPr>
            <a:r>
              <a:rPr lang="en-US" sz="1400" b="0" i="0" u="none" strike="noStrike" cap="none" dirty="0">
                <a:solidFill>
                  <a:schemeClr val="dk1"/>
                </a:solidFill>
                <a:latin typeface="Times New Roman"/>
                <a:ea typeface="Times New Roman"/>
                <a:cs typeface="Times New Roman"/>
                <a:sym typeface="Times New Roman"/>
              </a:rPr>
              <a:t>Manager, ITIC Caribbean Office</a:t>
            </a:r>
            <a:endParaRPr dirty="0"/>
          </a:p>
          <a:p>
            <a:pPr marL="0" marR="0" lvl="0" indent="0" algn="r" rtl="0">
              <a:lnSpc>
                <a:spcPct val="80000"/>
              </a:lnSpc>
              <a:spcBef>
                <a:spcPts val="320"/>
              </a:spcBef>
              <a:spcAft>
                <a:spcPts val="0"/>
              </a:spcAft>
              <a:buNone/>
            </a:pPr>
            <a:r>
              <a:rPr lang="en-US" sz="1400" b="0" i="0" u="none" strike="noStrike" cap="none" dirty="0">
                <a:solidFill>
                  <a:schemeClr val="dk1"/>
                </a:solidFill>
                <a:latin typeface="Times New Roman"/>
                <a:ea typeface="Times New Roman"/>
                <a:cs typeface="Times New Roman"/>
                <a:sym typeface="Times New Roman"/>
              </a:rPr>
              <a:t>ICG CARIBE EWS WG IV Chair</a:t>
            </a:r>
            <a:endParaRPr dirty="0"/>
          </a:p>
          <a:p>
            <a:pPr marL="0" marR="0" lvl="0" indent="0" algn="r" rtl="0">
              <a:lnSpc>
                <a:spcPct val="80000"/>
              </a:lnSpc>
              <a:spcBef>
                <a:spcPts val="320"/>
              </a:spcBef>
              <a:spcAft>
                <a:spcPts val="0"/>
              </a:spcAft>
              <a:buNone/>
            </a:pPr>
            <a:endParaRPr sz="1400" b="1" i="0" u="none" strike="noStrike" cap="none" dirty="0">
              <a:solidFill>
                <a:schemeClr val="dk1"/>
              </a:solidFill>
              <a:latin typeface="Times New Roman"/>
              <a:ea typeface="Times New Roman"/>
              <a:cs typeface="Times New Roman"/>
              <a:sym typeface="Times New Roman"/>
            </a:endParaRPr>
          </a:p>
          <a:p>
            <a:pPr marL="0" marR="0" lvl="0" indent="0" algn="r" rtl="0">
              <a:lnSpc>
                <a:spcPct val="80000"/>
              </a:lnSpc>
              <a:spcBef>
                <a:spcPts val="0"/>
              </a:spcBef>
              <a:spcAft>
                <a:spcPts val="0"/>
              </a:spcAft>
              <a:buNone/>
            </a:pPr>
            <a:r>
              <a:rPr lang="en-US" sz="2000" b="1" i="0" u="none" strike="noStrike" cap="none" dirty="0">
                <a:solidFill>
                  <a:schemeClr val="dk1"/>
                </a:solidFill>
                <a:latin typeface="Times New Roman"/>
                <a:ea typeface="Times New Roman"/>
                <a:cs typeface="Times New Roman"/>
                <a:sym typeface="Times New Roman"/>
              </a:rPr>
              <a:t>Stephanie Soto and </a:t>
            </a:r>
            <a:r>
              <a:rPr lang="en-US" sz="2000" b="1" i="0" u="none" strike="noStrike" cap="none" dirty="0" err="1">
                <a:solidFill>
                  <a:schemeClr val="dk1"/>
                </a:solidFill>
                <a:latin typeface="Times New Roman"/>
                <a:ea typeface="Times New Roman"/>
                <a:cs typeface="Times New Roman"/>
                <a:sym typeface="Times New Roman"/>
              </a:rPr>
              <a:t>Jelis</a:t>
            </a:r>
            <a:r>
              <a:rPr lang="en-US" sz="2000" b="1" i="0" u="none" strike="noStrike" cap="none" dirty="0">
                <a:solidFill>
                  <a:schemeClr val="dk1"/>
                </a:solidFill>
                <a:latin typeface="Times New Roman"/>
                <a:ea typeface="Times New Roman"/>
                <a:cs typeface="Times New Roman"/>
                <a:sym typeface="Times New Roman"/>
              </a:rPr>
              <a:t> Sostre</a:t>
            </a:r>
            <a:endParaRPr dirty="0"/>
          </a:p>
          <a:p>
            <a:pPr marL="0" marR="0" lvl="0" indent="0" algn="r" rtl="0">
              <a:lnSpc>
                <a:spcPct val="80000"/>
              </a:lnSpc>
              <a:spcBef>
                <a:spcPts val="0"/>
              </a:spcBef>
              <a:spcAft>
                <a:spcPts val="0"/>
              </a:spcAft>
              <a:buNone/>
            </a:pPr>
            <a:r>
              <a:rPr lang="en-US" sz="1400" b="0" i="0" u="none" strike="noStrike" cap="none" dirty="0">
                <a:solidFill>
                  <a:schemeClr val="dk1"/>
                </a:solidFill>
                <a:latin typeface="Times New Roman"/>
                <a:ea typeface="Times New Roman"/>
                <a:cs typeface="Times New Roman"/>
                <a:sym typeface="Times New Roman"/>
              </a:rPr>
              <a:t>Geologists</a:t>
            </a:r>
            <a:endParaRPr dirty="0"/>
          </a:p>
          <a:p>
            <a:pPr marL="0" marR="0" lvl="0" indent="0" algn="r" rtl="0">
              <a:lnSpc>
                <a:spcPct val="80000"/>
              </a:lnSpc>
              <a:spcBef>
                <a:spcPts val="0"/>
              </a:spcBef>
              <a:spcAft>
                <a:spcPts val="0"/>
              </a:spcAft>
              <a:buNone/>
            </a:pPr>
            <a:r>
              <a:rPr lang="en-US" sz="1400" b="0" i="0" u="none" strike="noStrike" cap="none" dirty="0">
                <a:solidFill>
                  <a:schemeClr val="dk1"/>
                </a:solidFill>
                <a:latin typeface="Times New Roman"/>
                <a:ea typeface="Times New Roman"/>
                <a:cs typeface="Times New Roman"/>
                <a:sym typeface="Times New Roman"/>
              </a:rPr>
              <a:t>ITIC Caribbean Office</a:t>
            </a:r>
            <a:endParaRPr dirty="0"/>
          </a:p>
          <a:p>
            <a:pPr marL="0" marR="0" lvl="0" indent="0" algn="r" rtl="0">
              <a:lnSpc>
                <a:spcPct val="80000"/>
              </a:lnSpc>
              <a:spcBef>
                <a:spcPts val="320"/>
              </a:spcBef>
              <a:spcAft>
                <a:spcPts val="0"/>
              </a:spcAft>
              <a:buNone/>
            </a:pPr>
            <a:endParaRPr sz="1400" b="1" i="0" u="none" strike="noStrike" cap="none" dirty="0">
              <a:solidFill>
                <a:schemeClr val="dk1"/>
              </a:solidFill>
              <a:latin typeface="Times New Roman"/>
              <a:ea typeface="Times New Roman"/>
              <a:cs typeface="Times New Roman"/>
              <a:sym typeface="Times New Roman"/>
            </a:endParaRPr>
          </a:p>
          <a:p>
            <a:pPr marL="0" marR="0" lvl="0" indent="0" algn="r" rtl="0">
              <a:lnSpc>
                <a:spcPct val="80000"/>
              </a:lnSpc>
              <a:spcBef>
                <a:spcPts val="320"/>
              </a:spcBef>
              <a:spcAft>
                <a:spcPts val="0"/>
              </a:spcAft>
              <a:buNone/>
            </a:pPr>
            <a:r>
              <a:rPr lang="en-US" sz="1600" b="1" i="0" u="none" strike="noStrike" cap="none" dirty="0">
                <a:solidFill>
                  <a:schemeClr val="dk1"/>
                </a:solidFill>
                <a:latin typeface="Times New Roman"/>
                <a:ea typeface="Times New Roman"/>
                <a:cs typeface="Times New Roman"/>
                <a:sym typeface="Times New Roman"/>
              </a:rPr>
              <a:t>April 2023</a:t>
            </a:r>
            <a:endParaRPr dirty="0"/>
          </a:p>
        </p:txBody>
      </p:sp>
      <p:sp>
        <p:nvSpPr>
          <p:cNvPr id="160" name="Google Shape;160;p1"/>
          <p:cNvSpPr txBox="1"/>
          <p:nvPr/>
        </p:nvSpPr>
        <p:spPr>
          <a:xfrm>
            <a:off x="1301187" y="1875159"/>
            <a:ext cx="6574800" cy="1323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0" i="0" u="none" strike="noStrike" cap="none">
                <a:solidFill>
                  <a:schemeClr val="dk1"/>
                </a:solidFill>
                <a:latin typeface="Times New Roman"/>
                <a:ea typeface="Times New Roman"/>
                <a:cs typeface="Times New Roman"/>
                <a:sym typeface="Times New Roman"/>
              </a:rPr>
              <a:t>CARIBE WAVE 202</a:t>
            </a:r>
            <a:r>
              <a:rPr lang="en-US" sz="4000">
                <a:solidFill>
                  <a:schemeClr val="dk1"/>
                </a:solidFill>
                <a:latin typeface="Times New Roman"/>
                <a:ea typeface="Times New Roman"/>
                <a:cs typeface="Times New Roman"/>
                <a:sym typeface="Times New Roman"/>
              </a:rPr>
              <a:t>3</a:t>
            </a:r>
            <a:endParaRPr/>
          </a:p>
          <a:p>
            <a:pPr marL="0" marR="0" lvl="0" indent="0" algn="ctr" rtl="0">
              <a:spcBef>
                <a:spcPts val="0"/>
              </a:spcBef>
              <a:spcAft>
                <a:spcPts val="0"/>
              </a:spcAft>
              <a:buNone/>
            </a:pPr>
            <a:r>
              <a:rPr lang="en-US" sz="4000" b="0" i="0" u="none" strike="noStrike" cap="none">
                <a:solidFill>
                  <a:schemeClr val="dk1"/>
                </a:solidFill>
                <a:latin typeface="Times New Roman"/>
                <a:ea typeface="Times New Roman"/>
                <a:cs typeface="Times New Roman"/>
                <a:sym typeface="Times New Roman"/>
              </a:rPr>
              <a:t>Summary Meeting</a:t>
            </a:r>
            <a:endParaRPr/>
          </a:p>
        </p:txBody>
      </p:sp>
      <p:pic>
        <p:nvPicPr>
          <p:cNvPr id="161" name="Google Shape;161;p1"/>
          <p:cNvPicPr preferRelativeResize="0"/>
          <p:nvPr/>
        </p:nvPicPr>
        <p:blipFill rotWithShape="1">
          <a:blip r:embed="rId3">
            <a:alphaModFix/>
          </a:blip>
          <a:srcRect/>
          <a:stretch/>
        </p:blipFill>
        <p:spPr>
          <a:xfrm>
            <a:off x="533400" y="3854557"/>
            <a:ext cx="2926650" cy="2484759"/>
          </a:xfrm>
          <a:prstGeom prst="rect">
            <a:avLst/>
          </a:prstGeom>
          <a:noFill/>
          <a:ln>
            <a:noFill/>
          </a:ln>
        </p:spPr>
      </p:pic>
      <p:grpSp>
        <p:nvGrpSpPr>
          <p:cNvPr id="162" name="Google Shape;162;p1"/>
          <p:cNvGrpSpPr/>
          <p:nvPr/>
        </p:nvGrpSpPr>
        <p:grpSpPr>
          <a:xfrm>
            <a:off x="852271" y="79008"/>
            <a:ext cx="7439458" cy="1038034"/>
            <a:chOff x="362753" y="74805"/>
            <a:chExt cx="7439458" cy="1038034"/>
          </a:xfrm>
        </p:grpSpPr>
        <p:pic>
          <p:nvPicPr>
            <p:cNvPr id="163" name="Google Shape;163;p1"/>
            <p:cNvPicPr preferRelativeResize="0"/>
            <p:nvPr/>
          </p:nvPicPr>
          <p:blipFill rotWithShape="1">
            <a:blip r:embed="rId4">
              <a:alphaModFix/>
            </a:blip>
            <a:srcRect l="64497"/>
            <a:stretch/>
          </p:blipFill>
          <p:spPr>
            <a:xfrm>
              <a:off x="5189755" y="103739"/>
              <a:ext cx="2612456" cy="914400"/>
            </a:xfrm>
            <a:prstGeom prst="rect">
              <a:avLst/>
            </a:prstGeom>
            <a:noFill/>
            <a:ln>
              <a:noFill/>
            </a:ln>
          </p:spPr>
        </p:pic>
        <p:pic>
          <p:nvPicPr>
            <p:cNvPr id="164" name="Google Shape;164;p1"/>
            <p:cNvPicPr preferRelativeResize="0"/>
            <p:nvPr/>
          </p:nvPicPr>
          <p:blipFill rotWithShape="1">
            <a:blip r:embed="rId5">
              <a:alphaModFix/>
            </a:blip>
            <a:srcRect/>
            <a:stretch/>
          </p:blipFill>
          <p:spPr>
            <a:xfrm>
              <a:off x="2712719" y="233323"/>
              <a:ext cx="717412" cy="720999"/>
            </a:xfrm>
            <a:prstGeom prst="rect">
              <a:avLst/>
            </a:prstGeom>
            <a:noFill/>
            <a:ln>
              <a:noFill/>
            </a:ln>
          </p:spPr>
        </p:pic>
        <p:pic>
          <p:nvPicPr>
            <p:cNvPr id="165" name="Google Shape;165;p1" descr="Logo, company name&#10;&#10;Description automatically generated"/>
            <p:cNvPicPr preferRelativeResize="0"/>
            <p:nvPr/>
          </p:nvPicPr>
          <p:blipFill rotWithShape="1">
            <a:blip r:embed="rId6">
              <a:alphaModFix/>
            </a:blip>
            <a:srcRect/>
            <a:stretch/>
          </p:blipFill>
          <p:spPr>
            <a:xfrm>
              <a:off x="362753" y="233324"/>
              <a:ext cx="836202" cy="784815"/>
            </a:xfrm>
            <a:prstGeom prst="rect">
              <a:avLst/>
            </a:prstGeom>
            <a:noFill/>
            <a:ln>
              <a:noFill/>
            </a:ln>
          </p:spPr>
        </p:pic>
        <p:pic>
          <p:nvPicPr>
            <p:cNvPr id="166" name="Google Shape;166;p1" descr="Text&#10;&#10;Description automatically generated with medium confidence"/>
            <p:cNvPicPr preferRelativeResize="0"/>
            <p:nvPr/>
          </p:nvPicPr>
          <p:blipFill rotWithShape="1">
            <a:blip r:embed="rId7">
              <a:alphaModFix/>
            </a:blip>
            <a:srcRect/>
            <a:stretch/>
          </p:blipFill>
          <p:spPr>
            <a:xfrm>
              <a:off x="1343718" y="74805"/>
              <a:ext cx="1369001" cy="1038034"/>
            </a:xfrm>
            <a:prstGeom prst="rect">
              <a:avLst/>
            </a:prstGeom>
            <a:noFill/>
            <a:ln>
              <a:noFill/>
            </a:ln>
          </p:spPr>
        </p:pic>
        <p:pic>
          <p:nvPicPr>
            <p:cNvPr id="167" name="Google Shape;167;p1" descr="Logo&#10;&#10;Description automatically generated with medium confidence"/>
            <p:cNvPicPr preferRelativeResize="0"/>
            <p:nvPr/>
          </p:nvPicPr>
          <p:blipFill rotWithShape="1">
            <a:blip r:embed="rId8">
              <a:alphaModFix/>
            </a:blip>
            <a:srcRect/>
            <a:stretch/>
          </p:blipFill>
          <p:spPr>
            <a:xfrm>
              <a:off x="3574894" y="236910"/>
              <a:ext cx="717412" cy="717412"/>
            </a:xfrm>
            <a:prstGeom prst="rect">
              <a:avLst/>
            </a:prstGeom>
            <a:noFill/>
            <a:ln>
              <a:noFill/>
            </a:ln>
          </p:spPr>
        </p:pic>
        <p:pic>
          <p:nvPicPr>
            <p:cNvPr id="168" name="Google Shape;168;p1"/>
            <p:cNvPicPr preferRelativeResize="0"/>
            <p:nvPr/>
          </p:nvPicPr>
          <p:blipFill rotWithShape="1">
            <a:blip r:embed="rId4">
              <a:alphaModFix/>
            </a:blip>
            <a:srcRect l="30509" r="60171"/>
            <a:stretch/>
          </p:blipFill>
          <p:spPr>
            <a:xfrm>
              <a:off x="4405457" y="128717"/>
              <a:ext cx="717412" cy="914399"/>
            </a:xfrm>
            <a:prstGeom prst="rect">
              <a:avLst/>
            </a:prstGeom>
            <a:noFill/>
            <a:ln>
              <a:noFill/>
            </a:ln>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9"/>
          <p:cNvSpPr txBox="1">
            <a:spLocks noGrp="1"/>
          </p:cNvSpPr>
          <p:nvPr>
            <p:ph type="title"/>
          </p:nvPr>
        </p:nvSpPr>
        <p:spPr>
          <a:xfrm>
            <a:off x="381762" y="274637"/>
            <a:ext cx="8380476" cy="914400"/>
          </a:xfrm>
          <a:prstGeom prst="rect">
            <a:avLst/>
          </a:prstGeom>
          <a:solidFill>
            <a:srgbClr val="36609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a:latin typeface="Times New Roman"/>
                <a:ea typeface="Times New Roman"/>
                <a:cs typeface="Times New Roman"/>
                <a:sym typeface="Times New Roman"/>
              </a:rPr>
              <a:t>Evaluation Form – Dummy Message</a:t>
            </a:r>
            <a:endParaRPr/>
          </a:p>
        </p:txBody>
      </p:sp>
      <p:sp>
        <p:nvSpPr>
          <p:cNvPr id="269" name="Google Shape;269;p9"/>
          <p:cNvSpPr txBox="1">
            <a:spLocks noGrp="1"/>
          </p:cNvSpPr>
          <p:nvPr>
            <p:ph type="body" idx="1"/>
          </p:nvPr>
        </p:nvSpPr>
        <p:spPr>
          <a:xfrm>
            <a:off x="381762" y="1457632"/>
            <a:ext cx="8380476" cy="4525963"/>
          </a:xfrm>
          <a:prstGeom prst="rect">
            <a:avLst/>
          </a:prstGeom>
          <a:noFill/>
          <a:ln>
            <a:noFill/>
          </a:ln>
        </p:spPr>
        <p:txBody>
          <a:bodyPr spcFirstLastPara="1" wrap="square" lIns="91425" tIns="91425" rIns="91425" bIns="91425" anchor="t" anchorCtr="0">
            <a:noAutofit/>
          </a:bodyPr>
          <a:lstStyle/>
          <a:p>
            <a:pPr marL="520700" marR="0" lvl="0" indent="-165100" algn="l" rtl="0">
              <a:lnSpc>
                <a:spcPct val="100000"/>
              </a:lnSpc>
              <a:spcBef>
                <a:spcPts val="0"/>
              </a:spcBef>
              <a:spcAft>
                <a:spcPts val="0"/>
              </a:spcAft>
              <a:buClr>
                <a:schemeClr val="dk1"/>
              </a:buClr>
              <a:buSzPts val="2000"/>
              <a:buFont typeface="Arial"/>
              <a:buChar char="•"/>
            </a:pPr>
            <a:r>
              <a:rPr lang="en-US" sz="2000">
                <a:solidFill>
                  <a:schemeClr val="dk1"/>
                </a:solidFill>
                <a:latin typeface="Times New Roman"/>
                <a:ea typeface="Times New Roman"/>
                <a:cs typeface="Times New Roman"/>
                <a:sym typeface="Times New Roman"/>
              </a:rPr>
              <a:t>The PTWC issued the “dummy” (start of exercise) message on March </a:t>
            </a:r>
            <a:r>
              <a:rPr lang="en-US" sz="2000">
                <a:latin typeface="Times New Roman"/>
                <a:ea typeface="Times New Roman"/>
                <a:cs typeface="Times New Roman"/>
                <a:sym typeface="Times New Roman"/>
              </a:rPr>
              <a:t>23</a:t>
            </a:r>
            <a:r>
              <a:rPr lang="en-US" sz="2000">
                <a:solidFill>
                  <a:schemeClr val="dk1"/>
                </a:solidFill>
                <a:latin typeface="Times New Roman"/>
                <a:ea typeface="Times New Roman"/>
                <a:cs typeface="Times New Roman"/>
                <a:sym typeface="Times New Roman"/>
              </a:rPr>
              <a:t>, 202</a:t>
            </a:r>
            <a:r>
              <a:rPr lang="en-US" sz="2000">
                <a:latin typeface="Times New Roman"/>
                <a:ea typeface="Times New Roman"/>
                <a:cs typeface="Times New Roman"/>
                <a:sym typeface="Times New Roman"/>
              </a:rPr>
              <a:t>3</a:t>
            </a:r>
            <a:r>
              <a:rPr lang="en-US" sz="2000">
                <a:solidFill>
                  <a:schemeClr val="dk1"/>
                </a:solidFill>
                <a:latin typeface="Times New Roman"/>
                <a:ea typeface="Times New Roman"/>
                <a:cs typeface="Times New Roman"/>
                <a:sym typeface="Times New Roman"/>
              </a:rPr>
              <a:t>, at 1400 UTC and disseminated over all its standard broadcast channels. </a:t>
            </a:r>
            <a:endParaRPr sz="2000">
              <a:solidFill>
                <a:schemeClr val="dk1"/>
              </a:solidFill>
            </a:endParaRPr>
          </a:p>
        </p:txBody>
      </p:sp>
      <p:pic>
        <p:nvPicPr>
          <p:cNvPr id="3" name="Picture 2" descr="Chart, waterfall chart&#10;&#10;Description automatically generated with medium confidence">
            <a:extLst>
              <a:ext uri="{FF2B5EF4-FFF2-40B4-BE49-F238E27FC236}">
                <a16:creationId xmlns:a16="http://schemas.microsoft.com/office/drawing/2014/main" id="{E307124B-E77B-9E71-B35B-A389FE41EAE5}"/>
              </a:ext>
            </a:extLst>
          </p:cNvPr>
          <p:cNvPicPr>
            <a:picLocks noChangeAspect="1"/>
          </p:cNvPicPr>
          <p:nvPr/>
        </p:nvPicPr>
        <p:blipFill>
          <a:blip r:embed="rId3"/>
          <a:stretch>
            <a:fillRect/>
          </a:stretch>
        </p:blipFill>
        <p:spPr>
          <a:xfrm>
            <a:off x="1550076" y="2667100"/>
            <a:ext cx="6043848" cy="391626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10"/>
          <p:cNvSpPr txBox="1">
            <a:spLocks noGrp="1"/>
          </p:cNvSpPr>
          <p:nvPr>
            <p:ph type="title"/>
          </p:nvPr>
        </p:nvSpPr>
        <p:spPr>
          <a:xfrm>
            <a:off x="381762" y="274637"/>
            <a:ext cx="8380476" cy="944563"/>
          </a:xfrm>
          <a:prstGeom prst="rect">
            <a:avLst/>
          </a:prstGeom>
          <a:solidFill>
            <a:srgbClr val="36609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a:latin typeface="Times New Roman"/>
                <a:ea typeface="Times New Roman"/>
                <a:cs typeface="Times New Roman"/>
                <a:sym typeface="Times New Roman"/>
              </a:rPr>
              <a:t>Evaluation Form – Dummy Message</a:t>
            </a:r>
            <a:endParaRPr/>
          </a:p>
        </p:txBody>
      </p:sp>
      <p:sp>
        <p:nvSpPr>
          <p:cNvPr id="276" name="Google Shape;276;p10"/>
          <p:cNvSpPr txBox="1">
            <a:spLocks noGrp="1"/>
          </p:cNvSpPr>
          <p:nvPr>
            <p:ph type="body" idx="1"/>
          </p:nvPr>
        </p:nvSpPr>
        <p:spPr>
          <a:xfrm>
            <a:off x="381762" y="1447800"/>
            <a:ext cx="8380476" cy="4525963"/>
          </a:xfrm>
          <a:prstGeom prst="rect">
            <a:avLst/>
          </a:prstGeom>
          <a:noFill/>
          <a:ln>
            <a:noFill/>
          </a:ln>
        </p:spPr>
        <p:txBody>
          <a:bodyPr spcFirstLastPara="1" wrap="square" lIns="91425" tIns="91425" rIns="91425" bIns="91425" anchor="t" anchorCtr="0">
            <a:noAutofit/>
          </a:bodyPr>
          <a:lstStyle/>
          <a:p>
            <a:pPr marL="520700" marR="0" lvl="0" indent="-165100" algn="l" rtl="0">
              <a:lnSpc>
                <a:spcPct val="100000"/>
              </a:lnSpc>
              <a:spcBef>
                <a:spcPts val="0"/>
              </a:spcBef>
              <a:spcAft>
                <a:spcPts val="0"/>
              </a:spcAft>
              <a:buClr>
                <a:schemeClr val="dk1"/>
              </a:buClr>
              <a:buSzPts val="2000"/>
              <a:buFont typeface="Arial"/>
              <a:buChar char="•"/>
            </a:pPr>
            <a:r>
              <a:rPr lang="en-US" sz="2000">
                <a:latin typeface="Times New Roman"/>
                <a:ea typeface="Times New Roman"/>
                <a:cs typeface="Times New Roman"/>
                <a:sym typeface="Times New Roman"/>
              </a:rPr>
              <a:t>As in past years, the most common methods to receive the Dummy message were the Email and Fax</a:t>
            </a:r>
            <a:r>
              <a:rPr lang="en-US" sz="2400">
                <a:latin typeface="Times New Roman"/>
                <a:ea typeface="Times New Roman"/>
                <a:cs typeface="Times New Roman"/>
                <a:sym typeface="Times New Roman"/>
              </a:rPr>
              <a:t>. </a:t>
            </a:r>
            <a:r>
              <a:rPr lang="en-US" sz="2000">
                <a:latin typeface="Times New Roman"/>
                <a:ea typeface="Times New Roman"/>
                <a:cs typeface="Times New Roman"/>
                <a:sym typeface="Times New Roman"/>
              </a:rPr>
              <a:t>WMO Information System (GTS) was also a method where several countries received the message. </a:t>
            </a:r>
            <a:endParaRPr sz="2000">
              <a:solidFill>
                <a:schemeClr val="dk1"/>
              </a:solidFill>
            </a:endParaRPr>
          </a:p>
        </p:txBody>
      </p:sp>
      <p:pic>
        <p:nvPicPr>
          <p:cNvPr id="277" name="Google Shape;277;p10"/>
          <p:cNvPicPr preferRelativeResize="0"/>
          <p:nvPr/>
        </p:nvPicPr>
        <p:blipFill rotWithShape="1">
          <a:blip r:embed="rId3">
            <a:alphaModFix/>
          </a:blip>
          <a:srcRect b="49018"/>
          <a:stretch/>
        </p:blipFill>
        <p:spPr>
          <a:xfrm>
            <a:off x="1600200" y="2700973"/>
            <a:ext cx="5943600" cy="350139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11"/>
          <p:cNvSpPr txBox="1">
            <a:spLocks noGrp="1"/>
          </p:cNvSpPr>
          <p:nvPr>
            <p:ph type="title"/>
          </p:nvPr>
        </p:nvSpPr>
        <p:spPr>
          <a:xfrm>
            <a:off x="381762" y="274637"/>
            <a:ext cx="8380476" cy="868363"/>
          </a:xfrm>
          <a:prstGeom prst="rect">
            <a:avLst/>
          </a:prstGeom>
          <a:solidFill>
            <a:srgbClr val="36609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a:latin typeface="Times New Roman"/>
                <a:ea typeface="Times New Roman"/>
                <a:cs typeface="Times New Roman"/>
                <a:sym typeface="Times New Roman"/>
              </a:rPr>
              <a:t>Evaluation Form – Dummy Message</a:t>
            </a:r>
            <a:endParaRPr/>
          </a:p>
        </p:txBody>
      </p:sp>
      <p:sp>
        <p:nvSpPr>
          <p:cNvPr id="283" name="Google Shape;283;p11"/>
          <p:cNvSpPr txBox="1">
            <a:spLocks noGrp="1"/>
          </p:cNvSpPr>
          <p:nvPr>
            <p:ph type="body" idx="1"/>
          </p:nvPr>
        </p:nvSpPr>
        <p:spPr>
          <a:xfrm>
            <a:off x="389645" y="1371600"/>
            <a:ext cx="8229600" cy="5211763"/>
          </a:xfrm>
          <a:prstGeom prst="rect">
            <a:avLst/>
          </a:prstGeom>
          <a:noFill/>
          <a:ln>
            <a:noFill/>
          </a:ln>
        </p:spPr>
        <p:txBody>
          <a:bodyPr spcFirstLastPara="1" wrap="square" lIns="91425" tIns="91425" rIns="91425" bIns="91425" anchor="t" anchorCtr="0">
            <a:noAutofit/>
          </a:bodyPr>
          <a:lstStyle/>
          <a:p>
            <a:pPr marL="520700" marR="0" lvl="0" indent="-165100" algn="l" rtl="0">
              <a:lnSpc>
                <a:spcPct val="100000"/>
              </a:lnSpc>
              <a:spcBef>
                <a:spcPts val="0"/>
              </a:spcBef>
              <a:spcAft>
                <a:spcPts val="0"/>
              </a:spcAft>
              <a:buClr>
                <a:schemeClr val="dk1"/>
              </a:buClr>
              <a:buSzPts val="2000"/>
              <a:buFont typeface="Arial"/>
              <a:buChar char="•"/>
            </a:pPr>
            <a:r>
              <a:rPr lang="en-US" sz="2000" dirty="0">
                <a:latin typeface="Times New Roman"/>
                <a:ea typeface="Times New Roman"/>
                <a:cs typeface="Times New Roman"/>
                <a:sym typeface="Times New Roman"/>
              </a:rPr>
              <a:t>The time at which the PTWC message was received by the TWFP/NTWC in the different systems.</a:t>
            </a:r>
            <a:endParaRPr dirty="0"/>
          </a:p>
          <a:p>
            <a:pPr marL="520700" marR="0" lvl="0" indent="-38100" algn="l" rtl="0">
              <a:lnSpc>
                <a:spcPct val="100000"/>
              </a:lnSpc>
              <a:spcBef>
                <a:spcPts val="560"/>
              </a:spcBef>
              <a:spcAft>
                <a:spcPts val="0"/>
              </a:spcAft>
              <a:buClr>
                <a:schemeClr val="dk1"/>
              </a:buClr>
              <a:buSzPts val="2000"/>
              <a:buFont typeface="Arial"/>
              <a:buNone/>
            </a:pPr>
            <a:endParaRPr sz="2000" dirty="0">
              <a:latin typeface="Times New Roman"/>
              <a:ea typeface="Times New Roman"/>
              <a:cs typeface="Times New Roman"/>
              <a:sym typeface="Times New Roman"/>
            </a:endParaRPr>
          </a:p>
          <a:p>
            <a:pPr marL="520700" marR="0" lvl="0" indent="-38100" algn="l" rtl="0">
              <a:lnSpc>
                <a:spcPct val="100000"/>
              </a:lnSpc>
              <a:spcBef>
                <a:spcPts val="560"/>
              </a:spcBef>
              <a:spcAft>
                <a:spcPts val="0"/>
              </a:spcAft>
              <a:buClr>
                <a:schemeClr val="dk1"/>
              </a:buClr>
              <a:buSzPts val="2000"/>
              <a:buFont typeface="Arial"/>
              <a:buNone/>
            </a:pPr>
            <a:endParaRPr sz="2000" dirty="0">
              <a:latin typeface="Times New Roman"/>
              <a:ea typeface="Times New Roman"/>
              <a:cs typeface="Times New Roman"/>
              <a:sym typeface="Times New Roman"/>
            </a:endParaRPr>
          </a:p>
          <a:p>
            <a:pPr marL="520700" marR="0" lvl="0" indent="-38100" algn="l" rtl="0">
              <a:lnSpc>
                <a:spcPct val="100000"/>
              </a:lnSpc>
              <a:spcBef>
                <a:spcPts val="560"/>
              </a:spcBef>
              <a:spcAft>
                <a:spcPts val="0"/>
              </a:spcAft>
              <a:buClr>
                <a:schemeClr val="dk1"/>
              </a:buClr>
              <a:buSzPts val="2000"/>
              <a:buFont typeface="Arial"/>
              <a:buNone/>
            </a:pPr>
            <a:endParaRPr sz="2000" dirty="0">
              <a:latin typeface="Times New Roman"/>
              <a:ea typeface="Times New Roman"/>
              <a:cs typeface="Times New Roman"/>
              <a:sym typeface="Times New Roman"/>
            </a:endParaRPr>
          </a:p>
          <a:p>
            <a:pPr marL="520700" marR="0" lvl="0" indent="-38100" algn="l" rtl="0">
              <a:lnSpc>
                <a:spcPct val="100000"/>
              </a:lnSpc>
              <a:spcBef>
                <a:spcPts val="560"/>
              </a:spcBef>
              <a:spcAft>
                <a:spcPts val="0"/>
              </a:spcAft>
              <a:buClr>
                <a:schemeClr val="dk1"/>
              </a:buClr>
              <a:buSzPts val="2000"/>
              <a:buFont typeface="Arial"/>
              <a:buNone/>
            </a:pPr>
            <a:endParaRPr sz="2000" dirty="0">
              <a:latin typeface="Times New Roman"/>
              <a:ea typeface="Times New Roman"/>
              <a:cs typeface="Times New Roman"/>
              <a:sym typeface="Times New Roman"/>
            </a:endParaRPr>
          </a:p>
          <a:p>
            <a:pPr marL="520700" marR="0" lvl="0" indent="-38100" algn="l" rtl="0">
              <a:lnSpc>
                <a:spcPct val="100000"/>
              </a:lnSpc>
              <a:spcBef>
                <a:spcPts val="560"/>
              </a:spcBef>
              <a:spcAft>
                <a:spcPts val="0"/>
              </a:spcAft>
              <a:buClr>
                <a:schemeClr val="dk1"/>
              </a:buClr>
              <a:buSzPts val="2000"/>
              <a:buFont typeface="Arial"/>
              <a:buNone/>
            </a:pPr>
            <a:endParaRPr sz="2000" dirty="0">
              <a:latin typeface="Times New Roman"/>
              <a:ea typeface="Times New Roman"/>
              <a:cs typeface="Times New Roman"/>
              <a:sym typeface="Times New Roman"/>
            </a:endParaRPr>
          </a:p>
          <a:p>
            <a:pPr marL="520700" marR="0" lvl="0" indent="-38100" algn="l" rtl="0">
              <a:lnSpc>
                <a:spcPct val="100000"/>
              </a:lnSpc>
              <a:spcBef>
                <a:spcPts val="560"/>
              </a:spcBef>
              <a:spcAft>
                <a:spcPts val="0"/>
              </a:spcAft>
              <a:buClr>
                <a:schemeClr val="dk1"/>
              </a:buClr>
              <a:buSzPts val="2000"/>
              <a:buFont typeface="Arial"/>
              <a:buNone/>
            </a:pPr>
            <a:endParaRPr sz="2000" dirty="0">
              <a:latin typeface="Times New Roman"/>
              <a:ea typeface="Times New Roman"/>
              <a:cs typeface="Times New Roman"/>
              <a:sym typeface="Times New Roman"/>
            </a:endParaRPr>
          </a:p>
          <a:p>
            <a:pPr marL="520700" marR="0" lvl="0" indent="-38100" algn="l" rtl="0">
              <a:lnSpc>
                <a:spcPct val="100000"/>
              </a:lnSpc>
              <a:spcBef>
                <a:spcPts val="560"/>
              </a:spcBef>
              <a:spcAft>
                <a:spcPts val="0"/>
              </a:spcAft>
              <a:buClr>
                <a:schemeClr val="dk1"/>
              </a:buClr>
              <a:buSzPts val="2000"/>
              <a:buFont typeface="Arial"/>
              <a:buNone/>
            </a:pPr>
            <a:endParaRPr sz="2000" dirty="0">
              <a:latin typeface="Times New Roman"/>
              <a:ea typeface="Times New Roman"/>
              <a:cs typeface="Times New Roman"/>
              <a:sym typeface="Times New Roman"/>
            </a:endParaRPr>
          </a:p>
          <a:p>
            <a:pPr marL="520700" marR="0" lvl="0" indent="-38100" algn="l" rtl="0">
              <a:lnSpc>
                <a:spcPct val="100000"/>
              </a:lnSpc>
              <a:spcBef>
                <a:spcPts val="560"/>
              </a:spcBef>
              <a:spcAft>
                <a:spcPts val="0"/>
              </a:spcAft>
              <a:buClr>
                <a:schemeClr val="dk1"/>
              </a:buClr>
              <a:buSzPts val="2000"/>
              <a:buFont typeface="Arial"/>
              <a:buNone/>
            </a:pPr>
            <a:endParaRPr sz="2000" dirty="0">
              <a:latin typeface="Times New Roman"/>
              <a:ea typeface="Times New Roman"/>
              <a:cs typeface="Times New Roman"/>
              <a:sym typeface="Times New Roman"/>
            </a:endParaRPr>
          </a:p>
          <a:p>
            <a:pPr marL="520700" marR="0" lvl="0" indent="-38100" algn="l" rtl="0">
              <a:lnSpc>
                <a:spcPct val="100000"/>
              </a:lnSpc>
              <a:spcBef>
                <a:spcPts val="560"/>
              </a:spcBef>
              <a:spcAft>
                <a:spcPts val="0"/>
              </a:spcAft>
              <a:buClr>
                <a:schemeClr val="dk1"/>
              </a:buClr>
              <a:buSzPts val="2000"/>
              <a:buFont typeface="Arial"/>
              <a:buNone/>
            </a:pPr>
            <a:endParaRPr sz="2000" dirty="0">
              <a:latin typeface="Times New Roman"/>
              <a:ea typeface="Times New Roman"/>
              <a:cs typeface="Times New Roman"/>
              <a:sym typeface="Times New Roman"/>
            </a:endParaRPr>
          </a:p>
          <a:p>
            <a:pPr marL="520700" marR="0" lvl="0" indent="-165100" algn="l" rtl="0">
              <a:lnSpc>
                <a:spcPct val="100000"/>
              </a:lnSpc>
              <a:spcBef>
                <a:spcPts val="560"/>
              </a:spcBef>
              <a:spcAft>
                <a:spcPts val="0"/>
              </a:spcAft>
              <a:buClr>
                <a:schemeClr val="dk1"/>
              </a:buClr>
              <a:buSzPts val="2000"/>
              <a:buFont typeface="Arial"/>
              <a:buChar char="•"/>
            </a:pPr>
            <a:r>
              <a:rPr lang="en-US" sz="2000" dirty="0">
                <a:latin typeface="Times New Roman"/>
                <a:ea typeface="Times New Roman"/>
                <a:cs typeface="Times New Roman"/>
                <a:sym typeface="Times New Roman"/>
              </a:rPr>
              <a:t>It is crucial to seek other communication systems to avoid messages delays. </a:t>
            </a:r>
            <a:endParaRPr dirty="0"/>
          </a:p>
        </p:txBody>
      </p:sp>
      <p:graphicFrame>
        <p:nvGraphicFramePr>
          <p:cNvPr id="2" name="Chart 1">
            <a:extLst>
              <a:ext uri="{FF2B5EF4-FFF2-40B4-BE49-F238E27FC236}">
                <a16:creationId xmlns:a16="http://schemas.microsoft.com/office/drawing/2014/main" id="{A418E0D2-B309-F949-9436-BAFC01E16CC9}"/>
              </a:ext>
            </a:extLst>
          </p:cNvPr>
          <p:cNvGraphicFramePr>
            <a:graphicFrameLocks/>
          </p:cNvGraphicFramePr>
          <p:nvPr>
            <p:extLst>
              <p:ext uri="{D42A27DB-BD31-4B8C-83A1-F6EECF244321}">
                <p14:modId xmlns:p14="http://schemas.microsoft.com/office/powerpoint/2010/main" val="412116470"/>
              </p:ext>
            </p:extLst>
          </p:nvPr>
        </p:nvGraphicFramePr>
        <p:xfrm>
          <a:off x="389645" y="2231922"/>
          <a:ext cx="8229600" cy="3008671"/>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12"/>
          <p:cNvSpPr txBox="1">
            <a:spLocks noGrp="1"/>
          </p:cNvSpPr>
          <p:nvPr>
            <p:ph type="title"/>
          </p:nvPr>
        </p:nvSpPr>
        <p:spPr>
          <a:xfrm>
            <a:off x="381000" y="182083"/>
            <a:ext cx="8382000" cy="914400"/>
          </a:xfrm>
          <a:prstGeom prst="rect">
            <a:avLst/>
          </a:prstGeom>
          <a:solidFill>
            <a:srgbClr val="36609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a:latin typeface="Times New Roman"/>
                <a:ea typeface="Times New Roman"/>
                <a:cs typeface="Times New Roman"/>
                <a:sym typeface="Times New Roman"/>
              </a:rPr>
              <a:t>Evaluation Form - Dummy Message</a:t>
            </a:r>
            <a:endParaRPr/>
          </a:p>
        </p:txBody>
      </p:sp>
      <p:sp>
        <p:nvSpPr>
          <p:cNvPr id="291" name="Google Shape;291;p12"/>
          <p:cNvSpPr txBox="1"/>
          <p:nvPr/>
        </p:nvSpPr>
        <p:spPr>
          <a:xfrm>
            <a:off x="533400" y="5281455"/>
            <a:ext cx="7654200" cy="1323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chemeClr val="dk1"/>
                </a:solidFill>
                <a:latin typeface="Times New Roman"/>
                <a:ea typeface="Times New Roman"/>
                <a:cs typeface="Times New Roman"/>
                <a:sym typeface="Times New Roman"/>
              </a:rPr>
              <a:t>Dominican Republic: </a:t>
            </a:r>
            <a:r>
              <a:rPr lang="en-US" sz="1600">
                <a:solidFill>
                  <a:schemeClr val="dk1"/>
                </a:solidFill>
                <a:latin typeface="Times New Roman"/>
                <a:ea typeface="Times New Roman"/>
                <a:cs typeface="Times New Roman"/>
                <a:sym typeface="Times New Roman"/>
              </a:rPr>
              <a:t>Puerto Rico Seismic Network.</a:t>
            </a:r>
            <a:endParaRPr/>
          </a:p>
          <a:p>
            <a:pPr marL="0" marR="0" lvl="0" indent="0" algn="l" rtl="0">
              <a:spcBef>
                <a:spcPts val="0"/>
              </a:spcBef>
              <a:spcAft>
                <a:spcPts val="0"/>
              </a:spcAft>
              <a:buNone/>
            </a:pPr>
            <a:endParaRPr sz="16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1600" b="1">
                <a:solidFill>
                  <a:schemeClr val="dk1"/>
                </a:solidFill>
                <a:latin typeface="Times New Roman"/>
                <a:ea typeface="Times New Roman"/>
                <a:cs typeface="Times New Roman"/>
                <a:sym typeface="Times New Roman"/>
              </a:rPr>
              <a:t>Guatemala &amp; Nicaragua: </a:t>
            </a:r>
            <a:r>
              <a:rPr lang="en-US" sz="1600">
                <a:solidFill>
                  <a:schemeClr val="dk1"/>
                </a:solidFill>
                <a:latin typeface="Times New Roman"/>
                <a:ea typeface="Times New Roman"/>
                <a:cs typeface="Times New Roman"/>
                <a:sym typeface="Times New Roman"/>
              </a:rPr>
              <a:t>From CATAC. </a:t>
            </a:r>
            <a:endParaRPr/>
          </a:p>
          <a:p>
            <a:pPr marL="0" marR="0" lvl="0" indent="0" algn="l" rtl="0">
              <a:spcBef>
                <a:spcPts val="0"/>
              </a:spcBef>
              <a:spcAft>
                <a:spcPts val="0"/>
              </a:spcAft>
              <a:buNone/>
            </a:pPr>
            <a:endParaRPr sz="16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1600" b="1">
                <a:solidFill>
                  <a:schemeClr val="dk1"/>
                </a:solidFill>
                <a:latin typeface="Times New Roman"/>
                <a:ea typeface="Times New Roman"/>
                <a:cs typeface="Times New Roman"/>
                <a:sym typeface="Times New Roman"/>
              </a:rPr>
              <a:t>USA - US Virgin Islands: </a:t>
            </a:r>
            <a:r>
              <a:rPr lang="en-US" sz="1600">
                <a:solidFill>
                  <a:schemeClr val="dk1"/>
                </a:solidFill>
                <a:latin typeface="Times New Roman"/>
                <a:ea typeface="Times New Roman"/>
                <a:cs typeface="Times New Roman"/>
                <a:sym typeface="Times New Roman"/>
              </a:rPr>
              <a:t>Puerto Rico Seismic Network - Emergency Management SMS.</a:t>
            </a:r>
            <a:endParaRPr sz="1600">
              <a:solidFill>
                <a:schemeClr val="dk1"/>
              </a:solidFill>
              <a:latin typeface="Times New Roman"/>
              <a:ea typeface="Times New Roman"/>
              <a:cs typeface="Times New Roman"/>
              <a:sym typeface="Times New Roman"/>
            </a:endParaRPr>
          </a:p>
        </p:txBody>
      </p:sp>
      <p:pic>
        <p:nvPicPr>
          <p:cNvPr id="2" name="Picture 1" descr="Chart, waterfall chart&#10;&#10;Description automatically generated">
            <a:extLst>
              <a:ext uri="{FF2B5EF4-FFF2-40B4-BE49-F238E27FC236}">
                <a16:creationId xmlns:a16="http://schemas.microsoft.com/office/drawing/2014/main" id="{78531D66-06C8-E67A-1CBB-16EB48A317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8745" y="1178814"/>
            <a:ext cx="5626510" cy="402031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13"/>
          <p:cNvSpPr txBox="1">
            <a:spLocks noGrp="1"/>
          </p:cNvSpPr>
          <p:nvPr>
            <p:ph type="title"/>
          </p:nvPr>
        </p:nvSpPr>
        <p:spPr>
          <a:xfrm>
            <a:off x="381000" y="182083"/>
            <a:ext cx="8382000" cy="914400"/>
          </a:xfrm>
          <a:prstGeom prst="rect">
            <a:avLst/>
          </a:prstGeom>
          <a:solidFill>
            <a:srgbClr val="36609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a:latin typeface="Times New Roman"/>
                <a:ea typeface="Times New Roman"/>
                <a:cs typeface="Times New Roman"/>
                <a:sym typeface="Times New Roman"/>
              </a:rPr>
              <a:t>Evaluation Form - Threat Messages</a:t>
            </a:r>
            <a:endParaRPr/>
          </a:p>
        </p:txBody>
      </p:sp>
      <p:sp>
        <p:nvSpPr>
          <p:cNvPr id="299" name="Google Shape;299;p13"/>
          <p:cNvSpPr txBox="1"/>
          <p:nvPr/>
        </p:nvSpPr>
        <p:spPr>
          <a:xfrm>
            <a:off x="381000" y="5070625"/>
            <a:ext cx="8382000" cy="1569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Font typeface="Arial"/>
              <a:buNone/>
            </a:pPr>
            <a:r>
              <a:rPr lang="en-US" sz="1600" b="1">
                <a:solidFill>
                  <a:schemeClr val="dk1"/>
                </a:solidFill>
                <a:latin typeface="Times New Roman"/>
                <a:ea typeface="Times New Roman"/>
                <a:cs typeface="Times New Roman"/>
                <a:sym typeface="Times New Roman"/>
              </a:rPr>
              <a:t>Barbados: </a:t>
            </a:r>
            <a:r>
              <a:rPr lang="en-US" sz="1600">
                <a:solidFill>
                  <a:schemeClr val="dk1"/>
                </a:solidFill>
                <a:latin typeface="Times New Roman"/>
                <a:ea typeface="Times New Roman"/>
                <a:cs typeface="Times New Roman"/>
                <a:sym typeface="Times New Roman"/>
              </a:rPr>
              <a:t>The first message which was expected at 1407 UTC was not received until 1416 UTC.</a:t>
            </a:r>
            <a:endParaRPr/>
          </a:p>
          <a:p>
            <a:pPr marL="0" marR="0" lvl="0" indent="0" algn="l" rtl="0">
              <a:spcBef>
                <a:spcPts val="0"/>
              </a:spcBef>
              <a:spcAft>
                <a:spcPts val="0"/>
              </a:spcAft>
              <a:buNone/>
            </a:pPr>
            <a:endParaRPr sz="16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1600" b="1">
                <a:solidFill>
                  <a:schemeClr val="dk1"/>
                </a:solidFill>
                <a:latin typeface="Times New Roman"/>
                <a:ea typeface="Times New Roman"/>
                <a:cs typeface="Times New Roman"/>
                <a:sym typeface="Times New Roman"/>
              </a:rPr>
              <a:t>Nicaragua: </a:t>
            </a:r>
            <a:r>
              <a:rPr lang="en-US" sz="1600">
                <a:solidFill>
                  <a:schemeClr val="dk1"/>
                </a:solidFill>
                <a:latin typeface="Times New Roman"/>
                <a:ea typeface="Times New Roman"/>
                <a:cs typeface="Times New Roman"/>
                <a:sym typeface="Times New Roman"/>
              </a:rPr>
              <a:t>CaribeWave23 Exercise - CARIBE-EWS Message 2 - Honduras Scenario- Graphical Forecast Products. This message was received twice, at 14:30 and 14:36 UTC.</a:t>
            </a:r>
            <a:endParaRPr/>
          </a:p>
          <a:p>
            <a:pPr marL="0" marR="0" lvl="0" indent="0" algn="l" rtl="0">
              <a:spcBef>
                <a:spcPts val="0"/>
              </a:spcBef>
              <a:spcAft>
                <a:spcPts val="0"/>
              </a:spcAft>
              <a:buNone/>
            </a:pPr>
            <a:endParaRPr sz="16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1600" b="1">
                <a:solidFill>
                  <a:schemeClr val="dk1"/>
                </a:solidFill>
                <a:latin typeface="Times New Roman"/>
                <a:ea typeface="Times New Roman"/>
                <a:cs typeface="Times New Roman"/>
                <a:sym typeface="Times New Roman"/>
              </a:rPr>
              <a:t>Panama: </a:t>
            </a:r>
            <a:r>
              <a:rPr lang="en-US" sz="1600">
                <a:solidFill>
                  <a:schemeClr val="dk1"/>
                </a:solidFill>
                <a:latin typeface="Times New Roman"/>
                <a:ea typeface="Times New Roman"/>
                <a:cs typeface="Times New Roman"/>
                <a:sym typeface="Times New Roman"/>
              </a:rPr>
              <a:t>Messages from the Gulf of Honduras scenario were received at the specified time.</a:t>
            </a:r>
            <a:endParaRPr/>
          </a:p>
        </p:txBody>
      </p:sp>
      <p:pic>
        <p:nvPicPr>
          <p:cNvPr id="2" name="Picture 1" descr="Chart, waterfall chart&#10;&#10;Description automatically generated">
            <a:extLst>
              <a:ext uri="{FF2B5EF4-FFF2-40B4-BE49-F238E27FC236}">
                <a16:creationId xmlns:a16="http://schemas.microsoft.com/office/drawing/2014/main" id="{7FEFAAE3-674F-57AA-5365-43B7F4A43E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3325" y="1168268"/>
            <a:ext cx="5577349" cy="390235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Evaluation Form – Rating of PTWC message</a:t>
            </a:r>
          </a:p>
        </p:txBody>
      </p:sp>
      <p:grpSp>
        <p:nvGrpSpPr>
          <p:cNvPr id="4" name="Group 3"/>
          <p:cNvGrpSpPr/>
          <p:nvPr/>
        </p:nvGrpSpPr>
        <p:grpSpPr>
          <a:xfrm>
            <a:off x="1717050" y="1753308"/>
            <a:ext cx="6011651" cy="3944277"/>
            <a:chOff x="1599942" y="724608"/>
            <a:chExt cx="6011651" cy="3944277"/>
          </a:xfrm>
        </p:grpSpPr>
        <p:pic>
          <p:nvPicPr>
            <p:cNvPr id="5" name="Picture 4"/>
            <p:cNvPicPr>
              <a:picLocks noChangeAspect="1"/>
            </p:cNvPicPr>
            <p:nvPr/>
          </p:nvPicPr>
          <p:blipFill rotWithShape="1">
            <a:blip r:embed="rId2"/>
            <a:srcRect b="75819"/>
            <a:stretch/>
          </p:blipFill>
          <p:spPr>
            <a:xfrm>
              <a:off x="1599942" y="724608"/>
              <a:ext cx="5944115" cy="801975"/>
            </a:xfrm>
            <a:prstGeom prst="rect">
              <a:avLst/>
            </a:prstGeom>
          </p:spPr>
        </p:pic>
        <p:pic>
          <p:nvPicPr>
            <p:cNvPr id="6" name="Picture 5"/>
            <p:cNvPicPr>
              <a:picLocks noChangeAspect="1"/>
            </p:cNvPicPr>
            <p:nvPr/>
          </p:nvPicPr>
          <p:blipFill rotWithShape="1">
            <a:blip r:embed="rId2"/>
            <a:srcRect t="75897"/>
            <a:stretch/>
          </p:blipFill>
          <p:spPr>
            <a:xfrm>
              <a:off x="1667478" y="3869494"/>
              <a:ext cx="5944115" cy="79939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5903" y="1463552"/>
              <a:ext cx="4507266" cy="2466389"/>
            </a:xfrm>
            <a:prstGeom prst="rect">
              <a:avLst/>
            </a:prstGeom>
          </p:spPr>
        </p:pic>
      </p:grpSp>
    </p:spTree>
    <p:extLst>
      <p:ext uri="{BB962C8B-B14F-4D97-AF65-F5344CB8AC3E}">
        <p14:creationId xmlns:p14="http://schemas.microsoft.com/office/powerpoint/2010/main" val="39354154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54186" y="197076"/>
            <a:ext cx="5944115" cy="3798137"/>
          </a:xfrm>
          <a:prstGeom prst="rect">
            <a:avLst/>
          </a:prstGeom>
        </p:spPr>
      </p:pic>
      <p:pic>
        <p:nvPicPr>
          <p:cNvPr id="5" name="Picture 4"/>
          <p:cNvPicPr>
            <a:picLocks noChangeAspect="1"/>
          </p:cNvPicPr>
          <p:nvPr/>
        </p:nvPicPr>
        <p:blipFill>
          <a:blip r:embed="rId3"/>
          <a:stretch>
            <a:fillRect/>
          </a:stretch>
        </p:blipFill>
        <p:spPr>
          <a:xfrm>
            <a:off x="1724948" y="4058903"/>
            <a:ext cx="5942076" cy="2737104"/>
          </a:xfrm>
          <a:prstGeom prst="rect">
            <a:avLst/>
          </a:prstGeom>
        </p:spPr>
      </p:pic>
    </p:spTree>
    <p:extLst>
      <p:ext uri="{BB962C8B-B14F-4D97-AF65-F5344CB8AC3E}">
        <p14:creationId xmlns:p14="http://schemas.microsoft.com/office/powerpoint/2010/main" val="25396597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523" y="274636"/>
            <a:ext cx="8531352" cy="1035417"/>
          </a:xfrm>
        </p:spPr>
        <p:txBody>
          <a:bodyPr/>
          <a:lstStyle/>
          <a:p>
            <a:r>
              <a:rPr lang="en-US" dirty="0">
                <a:latin typeface="Times New Roman" panose="02020603050405020304" pitchFamily="18" charset="0"/>
                <a:cs typeface="Times New Roman" panose="02020603050405020304" pitchFamily="18" charset="0"/>
              </a:rPr>
              <a:t>Evaluation Form – Tsunami Response Plan for Volcanic Events</a:t>
            </a:r>
          </a:p>
        </p:txBody>
      </p:sp>
      <p:pic>
        <p:nvPicPr>
          <p:cNvPr id="4" name="Picture 3"/>
          <p:cNvPicPr>
            <a:picLocks noChangeAspect="1"/>
          </p:cNvPicPr>
          <p:nvPr/>
        </p:nvPicPr>
        <p:blipFill>
          <a:blip r:embed="rId2"/>
          <a:stretch>
            <a:fillRect/>
          </a:stretch>
        </p:blipFill>
        <p:spPr>
          <a:xfrm>
            <a:off x="1107829" y="1995853"/>
            <a:ext cx="6686809" cy="3727940"/>
          </a:xfrm>
          <a:prstGeom prst="rect">
            <a:avLst/>
          </a:prstGeom>
        </p:spPr>
      </p:pic>
    </p:spTree>
    <p:extLst>
      <p:ext uri="{BB962C8B-B14F-4D97-AF65-F5344CB8AC3E}">
        <p14:creationId xmlns:p14="http://schemas.microsoft.com/office/powerpoint/2010/main" val="34905662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14"/>
          <p:cNvSpPr txBox="1">
            <a:spLocks noGrp="1"/>
          </p:cNvSpPr>
          <p:nvPr>
            <p:ph type="title"/>
          </p:nvPr>
        </p:nvSpPr>
        <p:spPr>
          <a:xfrm>
            <a:off x="381000" y="182083"/>
            <a:ext cx="8382000" cy="914400"/>
          </a:xfrm>
          <a:prstGeom prst="rect">
            <a:avLst/>
          </a:prstGeom>
          <a:solidFill>
            <a:srgbClr val="36609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a:latin typeface="Times New Roman"/>
                <a:ea typeface="Times New Roman"/>
                <a:cs typeface="Times New Roman"/>
                <a:sym typeface="Times New Roman"/>
              </a:rPr>
              <a:t>Evaluation Form – Type of Participation</a:t>
            </a:r>
            <a:endParaRPr/>
          </a:p>
        </p:txBody>
      </p:sp>
      <p:pic>
        <p:nvPicPr>
          <p:cNvPr id="2" name="Picture 1" descr="Table&#10;&#10;Description automatically generated">
            <a:extLst>
              <a:ext uri="{FF2B5EF4-FFF2-40B4-BE49-F238E27FC236}">
                <a16:creationId xmlns:a16="http://schemas.microsoft.com/office/drawing/2014/main" id="{125B0E5E-108D-8429-106A-806FA8F2E9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1125855"/>
            <a:ext cx="5943600" cy="573214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523" y="257053"/>
            <a:ext cx="8531352" cy="1026624"/>
          </a:xfrm>
        </p:spPr>
        <p:txBody>
          <a:bodyPr/>
          <a:lstStyle/>
          <a:p>
            <a:r>
              <a:rPr lang="en-US" dirty="0">
                <a:latin typeface="Times New Roman" panose="02020603050405020304" pitchFamily="18" charset="0"/>
                <a:cs typeface="Times New Roman" panose="02020603050405020304" pitchFamily="18" charset="0"/>
              </a:rPr>
              <a:t>Evaluation Form – Social Scientists Engagement</a:t>
            </a:r>
          </a:p>
        </p:txBody>
      </p:sp>
      <p:pic>
        <p:nvPicPr>
          <p:cNvPr id="4" name="Picture 3"/>
          <p:cNvPicPr>
            <a:picLocks noChangeAspect="1"/>
          </p:cNvPicPr>
          <p:nvPr/>
        </p:nvPicPr>
        <p:blipFill>
          <a:blip r:embed="rId2"/>
          <a:stretch>
            <a:fillRect/>
          </a:stretch>
        </p:blipFill>
        <p:spPr>
          <a:xfrm>
            <a:off x="1070874" y="1751023"/>
            <a:ext cx="6850996" cy="4215997"/>
          </a:xfrm>
          <a:prstGeom prst="rect">
            <a:avLst/>
          </a:prstGeom>
        </p:spPr>
      </p:pic>
    </p:spTree>
    <p:extLst>
      <p:ext uri="{BB962C8B-B14F-4D97-AF65-F5344CB8AC3E}">
        <p14:creationId xmlns:p14="http://schemas.microsoft.com/office/powerpoint/2010/main" val="11203268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
          <p:cNvSpPr txBox="1"/>
          <p:nvPr/>
        </p:nvSpPr>
        <p:spPr>
          <a:xfrm>
            <a:off x="458596" y="1447800"/>
            <a:ext cx="8255100" cy="1169700"/>
          </a:xfrm>
          <a:prstGeom prst="rect">
            <a:avLst/>
          </a:prstGeom>
          <a:noFill/>
          <a:ln>
            <a:noFill/>
          </a:ln>
        </p:spPr>
        <p:txBody>
          <a:bodyPr spcFirstLastPara="1" wrap="square" lIns="91425" tIns="45700" rIns="91425" bIns="45700" anchor="t" anchorCtr="0">
            <a:spAutoFit/>
          </a:bodyPr>
          <a:lstStyle/>
          <a:p>
            <a:pPr marL="457200" marR="0" lvl="0" indent="-457200" algn="l" rtl="0">
              <a:lnSpc>
                <a:spcPct val="150000"/>
              </a:lnSpc>
              <a:spcBef>
                <a:spcPts val="0"/>
              </a:spcBef>
              <a:spcAft>
                <a:spcPts val="0"/>
              </a:spcAft>
              <a:buClr>
                <a:schemeClr val="dk1"/>
              </a:buClr>
              <a:buSzPts val="2800"/>
              <a:buFont typeface="Arial"/>
              <a:buChar char="•"/>
            </a:pPr>
            <a:r>
              <a:rPr lang="en-US" sz="2800" b="0" i="0" u="none" strike="noStrike" cap="none">
                <a:solidFill>
                  <a:schemeClr val="dk1"/>
                </a:solidFill>
                <a:latin typeface="Times New Roman"/>
                <a:ea typeface="Times New Roman"/>
                <a:cs typeface="Times New Roman"/>
                <a:sym typeface="Times New Roman"/>
              </a:rPr>
              <a:t>Summary of CARIBE WAVE 2</a:t>
            </a:r>
            <a:r>
              <a:rPr lang="en-US" sz="2800">
                <a:solidFill>
                  <a:schemeClr val="dk1"/>
                </a:solidFill>
                <a:latin typeface="Times New Roman"/>
                <a:ea typeface="Times New Roman"/>
                <a:cs typeface="Times New Roman"/>
                <a:sym typeface="Times New Roman"/>
              </a:rPr>
              <a:t>3</a:t>
            </a:r>
            <a:r>
              <a:rPr lang="en-US" sz="2800" b="0" i="0" u="none" strike="noStrike" cap="none">
                <a:solidFill>
                  <a:schemeClr val="dk1"/>
                </a:solidFill>
                <a:latin typeface="Times New Roman"/>
                <a:ea typeface="Times New Roman"/>
                <a:cs typeface="Times New Roman"/>
                <a:sym typeface="Times New Roman"/>
              </a:rPr>
              <a:t> </a:t>
            </a:r>
            <a:endParaRPr/>
          </a:p>
          <a:p>
            <a:pPr marL="457200" marR="0" lvl="0" indent="-457200" algn="l" rtl="0">
              <a:lnSpc>
                <a:spcPct val="150000"/>
              </a:lnSpc>
              <a:spcBef>
                <a:spcPts val="0"/>
              </a:spcBef>
              <a:spcAft>
                <a:spcPts val="0"/>
              </a:spcAft>
              <a:buClr>
                <a:schemeClr val="dk1"/>
              </a:buClr>
              <a:buSzPts val="2800"/>
              <a:buFont typeface="Arial"/>
              <a:buChar char="•"/>
            </a:pPr>
            <a:r>
              <a:rPr lang="en-US" sz="2800" b="0" i="0" u="none" strike="noStrike" cap="none">
                <a:solidFill>
                  <a:schemeClr val="dk1"/>
                </a:solidFill>
                <a:latin typeface="Times New Roman"/>
                <a:ea typeface="Times New Roman"/>
                <a:cs typeface="Times New Roman"/>
                <a:sym typeface="Times New Roman"/>
              </a:rPr>
              <a:t>Evaluation form results</a:t>
            </a:r>
            <a:endParaRPr/>
          </a:p>
        </p:txBody>
      </p:sp>
      <p:sp>
        <p:nvSpPr>
          <p:cNvPr id="175" name="Google Shape;175;p2"/>
          <p:cNvSpPr txBox="1"/>
          <p:nvPr/>
        </p:nvSpPr>
        <p:spPr>
          <a:xfrm>
            <a:off x="431800" y="381000"/>
            <a:ext cx="8229600" cy="914400"/>
          </a:xfrm>
          <a:prstGeom prst="rect">
            <a:avLst/>
          </a:prstGeom>
          <a:solidFill>
            <a:srgbClr val="36609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Calibri"/>
              <a:buNone/>
            </a:pPr>
            <a:r>
              <a:rPr lang="en-US" sz="3600" b="0" i="0" u="none" strike="noStrike" cap="none">
                <a:solidFill>
                  <a:srgbClr val="FFFFFF"/>
                </a:solidFill>
                <a:latin typeface="Times New Roman"/>
                <a:ea typeface="Times New Roman"/>
                <a:cs typeface="Times New Roman"/>
                <a:sym typeface="Times New Roman"/>
              </a:rPr>
              <a:t>Objectives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324" y="283429"/>
            <a:ext cx="8531352" cy="914400"/>
          </a:xfrm>
        </p:spPr>
        <p:txBody>
          <a:bodyPr/>
          <a:lstStyle/>
          <a:p>
            <a:r>
              <a:rPr lang="en-US" dirty="0">
                <a:latin typeface="Times New Roman" panose="02020603050405020304" pitchFamily="18" charset="0"/>
                <a:cs typeface="Times New Roman" panose="02020603050405020304" pitchFamily="18" charset="0"/>
              </a:rPr>
              <a:t>Evaluation Form – People with Disability</a:t>
            </a:r>
          </a:p>
        </p:txBody>
      </p:sp>
      <p:pic>
        <p:nvPicPr>
          <p:cNvPr id="4" name="Picture 3"/>
          <p:cNvPicPr>
            <a:picLocks noChangeAspect="1"/>
          </p:cNvPicPr>
          <p:nvPr/>
        </p:nvPicPr>
        <p:blipFill>
          <a:blip r:embed="rId2"/>
          <a:stretch>
            <a:fillRect/>
          </a:stretch>
        </p:blipFill>
        <p:spPr>
          <a:xfrm>
            <a:off x="1074965" y="1565526"/>
            <a:ext cx="6829319" cy="4496844"/>
          </a:xfrm>
          <a:prstGeom prst="rect">
            <a:avLst/>
          </a:prstGeom>
        </p:spPr>
      </p:pic>
    </p:spTree>
    <p:extLst>
      <p:ext uri="{BB962C8B-B14F-4D97-AF65-F5344CB8AC3E}">
        <p14:creationId xmlns:p14="http://schemas.microsoft.com/office/powerpoint/2010/main" val="12373224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15"/>
          <p:cNvSpPr txBox="1">
            <a:spLocks noGrp="1"/>
          </p:cNvSpPr>
          <p:nvPr>
            <p:ph type="title"/>
          </p:nvPr>
        </p:nvSpPr>
        <p:spPr>
          <a:xfrm>
            <a:off x="381000" y="182083"/>
            <a:ext cx="8382000" cy="914400"/>
          </a:xfrm>
          <a:prstGeom prst="rect">
            <a:avLst/>
          </a:prstGeom>
          <a:solidFill>
            <a:srgbClr val="36609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dirty="0">
                <a:latin typeface="Times New Roman"/>
                <a:ea typeface="Times New Roman"/>
                <a:cs typeface="Times New Roman"/>
                <a:sym typeface="Times New Roman"/>
              </a:rPr>
              <a:t>Evaluation Form – Tsunami Ready</a:t>
            </a:r>
            <a:endParaRPr dirty="0"/>
          </a:p>
        </p:txBody>
      </p:sp>
      <p:sp>
        <p:nvSpPr>
          <p:cNvPr id="314" name="Google Shape;314;p15"/>
          <p:cNvSpPr txBox="1"/>
          <p:nvPr/>
        </p:nvSpPr>
        <p:spPr>
          <a:xfrm>
            <a:off x="375138" y="1295049"/>
            <a:ext cx="8382000" cy="954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chemeClr val="dk1"/>
                </a:solidFill>
                <a:latin typeface="Times New Roman"/>
                <a:ea typeface="Times New Roman"/>
                <a:cs typeface="Times New Roman"/>
                <a:sym typeface="Times New Roman"/>
              </a:rPr>
              <a:t>According to Member States and Territories, there are about 66 communities recognized for </a:t>
            </a:r>
            <a:r>
              <a:rPr lang="en-US" sz="2000" dirty="0" err="1">
                <a:solidFill>
                  <a:schemeClr val="dk1"/>
                </a:solidFill>
                <a:latin typeface="Times New Roman"/>
                <a:ea typeface="Times New Roman"/>
                <a:cs typeface="Times New Roman"/>
                <a:sym typeface="Times New Roman"/>
              </a:rPr>
              <a:t>TsunamiReady</a:t>
            </a:r>
            <a:r>
              <a:rPr lang="en-US" sz="2000" dirty="0">
                <a:solidFill>
                  <a:schemeClr val="dk1"/>
                </a:solidFill>
                <a:latin typeface="Times New Roman"/>
                <a:ea typeface="Times New Roman"/>
                <a:cs typeface="Times New Roman"/>
                <a:sym typeface="Times New Roman"/>
              </a:rPr>
              <a:t>® or Tsunami Ready. </a:t>
            </a:r>
            <a:endParaRPr dirty="0"/>
          </a:p>
          <a:p>
            <a:pPr marL="0" marR="0" lvl="0" indent="0" algn="l" rtl="0">
              <a:spcBef>
                <a:spcPts val="0"/>
              </a:spcBef>
              <a:spcAft>
                <a:spcPts val="0"/>
              </a:spcAft>
              <a:buNone/>
            </a:pPr>
            <a:endParaRPr sz="1600" dirty="0">
              <a:solidFill>
                <a:schemeClr val="dk1"/>
              </a:solidFill>
              <a:latin typeface="Times New Roman"/>
              <a:ea typeface="Times New Roman"/>
              <a:cs typeface="Times New Roman"/>
              <a:sym typeface="Times New Roman"/>
            </a:endParaRPr>
          </a:p>
        </p:txBody>
      </p:sp>
      <p:pic>
        <p:nvPicPr>
          <p:cNvPr id="2" name="Picture 1">
            <a:extLst>
              <a:ext uri="{FF2B5EF4-FFF2-40B4-BE49-F238E27FC236}">
                <a16:creationId xmlns:a16="http://schemas.microsoft.com/office/drawing/2014/main" id="{F8034B67-BCC6-38F3-A82B-80950E2EDF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4338" y="1924439"/>
            <a:ext cx="5943600" cy="486473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16"/>
          <p:cNvSpPr txBox="1">
            <a:spLocks noGrp="1"/>
          </p:cNvSpPr>
          <p:nvPr>
            <p:ph type="title"/>
          </p:nvPr>
        </p:nvSpPr>
        <p:spPr>
          <a:xfrm>
            <a:off x="381000" y="182083"/>
            <a:ext cx="8382000" cy="914400"/>
          </a:xfrm>
          <a:prstGeom prst="rect">
            <a:avLst/>
          </a:prstGeom>
          <a:solidFill>
            <a:srgbClr val="36609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a:latin typeface="Times New Roman"/>
                <a:ea typeface="Times New Roman"/>
                <a:cs typeface="Times New Roman"/>
                <a:sym typeface="Times New Roman"/>
              </a:rPr>
              <a:t>Evaluation Form – Tsunami Ready</a:t>
            </a:r>
            <a:endParaRPr/>
          </a:p>
        </p:txBody>
      </p:sp>
      <p:sp>
        <p:nvSpPr>
          <p:cNvPr id="322" name="Google Shape;322;p16"/>
          <p:cNvSpPr txBox="1"/>
          <p:nvPr/>
        </p:nvSpPr>
        <p:spPr>
          <a:xfrm>
            <a:off x="381000" y="1219200"/>
            <a:ext cx="8382000"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chemeClr val="dk1"/>
                </a:solidFill>
                <a:latin typeface="Times New Roman"/>
                <a:ea typeface="Times New Roman"/>
                <a:cs typeface="Times New Roman"/>
                <a:sym typeface="Times New Roman"/>
              </a:rPr>
              <a:t>The results indicated that 71% of the countries are interested in implementing Tsunami Ready, with 87 as total number of target communities to be recognized (this is a much lower number than previous years).</a:t>
            </a:r>
            <a:endParaRPr sz="1800" dirty="0">
              <a:solidFill>
                <a:schemeClr val="dk1"/>
              </a:solidFill>
              <a:latin typeface="Times New Roman"/>
              <a:ea typeface="Times New Roman"/>
              <a:cs typeface="Times New Roman"/>
              <a:sym typeface="Times New Roman"/>
            </a:endParaRPr>
          </a:p>
        </p:txBody>
      </p:sp>
      <p:graphicFrame>
        <p:nvGraphicFramePr>
          <p:cNvPr id="323" name="Google Shape;323;p16"/>
          <p:cNvGraphicFramePr/>
          <p:nvPr/>
        </p:nvGraphicFramePr>
        <p:xfrm>
          <a:off x="6629400" y="2514570"/>
          <a:ext cx="2133600" cy="1828860"/>
        </p:xfrm>
        <a:graphic>
          <a:graphicData uri="http://schemas.openxmlformats.org/drawingml/2006/table">
            <a:tbl>
              <a:tblPr firstRow="1" bandRow="1">
                <a:noFill/>
                <a:tableStyleId>{BEE30972-2CFA-4D11-9EE7-9DFAC3766D49}</a:tableStyleId>
              </a:tblPr>
              <a:tblGrid>
                <a:gridCol w="2133600">
                  <a:extLst>
                    <a:ext uri="{9D8B030D-6E8A-4147-A177-3AD203B41FA5}">
                      <a16:colId xmlns:a16="http://schemas.microsoft.com/office/drawing/2014/main" val="20000"/>
                    </a:ext>
                  </a:extLst>
                </a:gridCol>
              </a:tblGrid>
              <a:tr h="370850">
                <a:tc>
                  <a:txBody>
                    <a:bodyPr/>
                    <a:lstStyle/>
                    <a:p>
                      <a:pPr marL="0" marR="0" lvl="0" indent="0" algn="ctr" rtl="0">
                        <a:lnSpc>
                          <a:spcPct val="100000"/>
                        </a:lnSpc>
                        <a:spcBef>
                          <a:spcPts val="0"/>
                        </a:spcBef>
                        <a:spcAft>
                          <a:spcPts val="0"/>
                        </a:spcAft>
                        <a:buClr>
                          <a:srgbClr val="000000"/>
                        </a:buClr>
                        <a:buSzPts val="1200"/>
                        <a:buFont typeface="Times New Roman"/>
                        <a:buNone/>
                      </a:pPr>
                      <a:r>
                        <a:rPr lang="en-US" sz="1200" u="none" strike="noStrike" cap="none">
                          <a:latin typeface="Times New Roman"/>
                          <a:ea typeface="Times New Roman"/>
                          <a:cs typeface="Times New Roman"/>
                          <a:sym typeface="Times New Roman"/>
                        </a:rPr>
                        <a:t>Countries Interested in Implementing TR</a:t>
                      </a:r>
                      <a:endParaRPr/>
                    </a:p>
                  </a:txBody>
                  <a:tcPr marL="91450" marR="91450" marT="45725" marB="45725"/>
                </a:tc>
                <a:extLst>
                  <a:ext uri="{0D108BD9-81ED-4DB2-BD59-A6C34878D82A}">
                    <a16:rowId xmlns:a16="http://schemas.microsoft.com/office/drawing/2014/main" val="10000"/>
                  </a:ext>
                </a:extLst>
              </a:tr>
              <a:tr h="216525">
                <a:tc>
                  <a:txBody>
                    <a:bodyPr/>
                    <a:lstStyle/>
                    <a:p>
                      <a:pPr marL="0" marR="0" lvl="0" indent="0" algn="ctr" rtl="0">
                        <a:lnSpc>
                          <a:spcPct val="100000"/>
                        </a:lnSpc>
                        <a:spcBef>
                          <a:spcPts val="0"/>
                        </a:spcBef>
                        <a:spcAft>
                          <a:spcPts val="0"/>
                        </a:spcAft>
                        <a:buClr>
                          <a:srgbClr val="000000"/>
                        </a:buClr>
                        <a:buSzPts val="1200"/>
                        <a:buFont typeface="Times New Roman"/>
                        <a:buNone/>
                      </a:pPr>
                      <a:r>
                        <a:rPr lang="en-US" sz="1200" u="none" strike="noStrike" cap="none">
                          <a:latin typeface="Times New Roman"/>
                          <a:ea typeface="Times New Roman"/>
                          <a:cs typeface="Times New Roman"/>
                          <a:sym typeface="Times New Roman"/>
                        </a:rPr>
                        <a:t>Aruba</a:t>
                      </a:r>
                      <a:endParaRPr/>
                    </a:p>
                  </a:txBody>
                  <a:tcPr marL="91450" marR="91450" marT="45725" marB="45725"/>
                </a:tc>
                <a:extLst>
                  <a:ext uri="{0D108BD9-81ED-4DB2-BD59-A6C34878D82A}">
                    <a16:rowId xmlns:a16="http://schemas.microsoft.com/office/drawing/2014/main" val="10001"/>
                  </a:ext>
                </a:extLst>
              </a:tr>
              <a:tr h="216525">
                <a:tc>
                  <a:txBody>
                    <a:bodyPr/>
                    <a:lstStyle/>
                    <a:p>
                      <a:pPr marL="0" marR="0" lvl="0" indent="0" algn="ctr" rtl="0">
                        <a:lnSpc>
                          <a:spcPct val="100000"/>
                        </a:lnSpc>
                        <a:spcBef>
                          <a:spcPts val="0"/>
                        </a:spcBef>
                        <a:spcAft>
                          <a:spcPts val="0"/>
                        </a:spcAft>
                        <a:buClr>
                          <a:srgbClr val="000000"/>
                        </a:buClr>
                        <a:buSzPts val="1200"/>
                        <a:buFont typeface="Times New Roman"/>
                        <a:buNone/>
                      </a:pPr>
                      <a:r>
                        <a:rPr lang="en-US" sz="1200" u="none" strike="noStrike" cap="none">
                          <a:latin typeface="Times New Roman"/>
                          <a:ea typeface="Times New Roman"/>
                          <a:cs typeface="Times New Roman"/>
                          <a:sym typeface="Times New Roman"/>
                        </a:rPr>
                        <a:t>Colombia</a:t>
                      </a:r>
                      <a:endParaRPr/>
                    </a:p>
                  </a:txBody>
                  <a:tcPr marL="91450" marR="91450" marT="45725" marB="45725"/>
                </a:tc>
                <a:extLst>
                  <a:ext uri="{0D108BD9-81ED-4DB2-BD59-A6C34878D82A}">
                    <a16:rowId xmlns:a16="http://schemas.microsoft.com/office/drawing/2014/main" val="10002"/>
                  </a:ext>
                </a:extLst>
              </a:tr>
              <a:tr h="216525">
                <a:tc>
                  <a:txBody>
                    <a:bodyPr/>
                    <a:lstStyle/>
                    <a:p>
                      <a:pPr marL="0" marR="0" lvl="0" indent="0" algn="ctr" rtl="0">
                        <a:lnSpc>
                          <a:spcPct val="100000"/>
                        </a:lnSpc>
                        <a:spcBef>
                          <a:spcPts val="0"/>
                        </a:spcBef>
                        <a:spcAft>
                          <a:spcPts val="0"/>
                        </a:spcAft>
                        <a:buNone/>
                      </a:pPr>
                      <a:r>
                        <a:rPr lang="en-US" sz="1200">
                          <a:latin typeface="Times New Roman"/>
                          <a:ea typeface="Times New Roman"/>
                          <a:cs typeface="Times New Roman"/>
                          <a:sym typeface="Times New Roman"/>
                        </a:rPr>
                        <a:t>Cuba</a:t>
                      </a:r>
                      <a:endParaRPr sz="1200" u="none" strike="noStrike" cap="none">
                        <a:latin typeface="Times New Roman"/>
                        <a:ea typeface="Times New Roman"/>
                        <a:cs typeface="Times New Roman"/>
                        <a:sym typeface="Times New Roman"/>
                      </a:endParaRPr>
                    </a:p>
                  </a:txBody>
                  <a:tcPr marL="91450" marR="91450" marT="45725" marB="45725"/>
                </a:tc>
                <a:extLst>
                  <a:ext uri="{0D108BD9-81ED-4DB2-BD59-A6C34878D82A}">
                    <a16:rowId xmlns:a16="http://schemas.microsoft.com/office/drawing/2014/main" val="10003"/>
                  </a:ext>
                </a:extLst>
              </a:tr>
              <a:tr h="152400">
                <a:tc>
                  <a:txBody>
                    <a:bodyPr/>
                    <a:lstStyle/>
                    <a:p>
                      <a:pPr marL="0" marR="0" lvl="0" indent="0" algn="ctr" rtl="0">
                        <a:lnSpc>
                          <a:spcPct val="100000"/>
                        </a:lnSpc>
                        <a:spcBef>
                          <a:spcPts val="0"/>
                        </a:spcBef>
                        <a:spcAft>
                          <a:spcPts val="0"/>
                        </a:spcAft>
                        <a:buNone/>
                      </a:pPr>
                      <a:r>
                        <a:rPr lang="en-US" sz="1200">
                          <a:latin typeface="Times New Roman"/>
                          <a:ea typeface="Times New Roman"/>
                          <a:cs typeface="Times New Roman"/>
                          <a:sym typeface="Times New Roman"/>
                        </a:rPr>
                        <a:t>Honduras</a:t>
                      </a:r>
                      <a:endParaRPr sz="1200" u="none" strike="noStrike" cap="none">
                        <a:latin typeface="Times New Roman"/>
                        <a:ea typeface="Times New Roman"/>
                        <a:cs typeface="Times New Roman"/>
                        <a:sym typeface="Times New Roman"/>
                      </a:endParaRPr>
                    </a:p>
                  </a:txBody>
                  <a:tcPr marL="91450" marR="91450" marT="45725" marB="45725"/>
                </a:tc>
                <a:extLst>
                  <a:ext uri="{0D108BD9-81ED-4DB2-BD59-A6C34878D82A}">
                    <a16:rowId xmlns:a16="http://schemas.microsoft.com/office/drawing/2014/main" val="10004"/>
                  </a:ext>
                </a:extLst>
              </a:tr>
              <a:tr h="221625">
                <a:tc>
                  <a:txBody>
                    <a:bodyPr/>
                    <a:lstStyle/>
                    <a:p>
                      <a:pPr marL="0" marR="0" lvl="0" indent="0" algn="ctr" rtl="0">
                        <a:lnSpc>
                          <a:spcPct val="100000"/>
                        </a:lnSpc>
                        <a:spcBef>
                          <a:spcPts val="0"/>
                        </a:spcBef>
                        <a:spcAft>
                          <a:spcPts val="0"/>
                        </a:spcAft>
                        <a:buNone/>
                      </a:pPr>
                      <a:r>
                        <a:rPr lang="en-US" sz="1200">
                          <a:latin typeface="Times New Roman"/>
                          <a:ea typeface="Times New Roman"/>
                          <a:cs typeface="Times New Roman"/>
                          <a:sym typeface="Times New Roman"/>
                        </a:rPr>
                        <a:t>Sint Maarten</a:t>
                      </a:r>
                      <a:endParaRPr sz="1200" u="none" strike="noStrike" cap="none">
                        <a:latin typeface="Times New Roman"/>
                        <a:ea typeface="Times New Roman"/>
                        <a:cs typeface="Times New Roman"/>
                        <a:sym typeface="Times New Roman"/>
                      </a:endParaRPr>
                    </a:p>
                  </a:txBody>
                  <a:tcPr marL="91450" marR="91450" marT="45725" marB="45725"/>
                </a:tc>
                <a:extLst>
                  <a:ext uri="{0D108BD9-81ED-4DB2-BD59-A6C34878D82A}">
                    <a16:rowId xmlns:a16="http://schemas.microsoft.com/office/drawing/2014/main" val="10005"/>
                  </a:ext>
                </a:extLst>
              </a:tr>
            </a:tbl>
          </a:graphicData>
        </a:graphic>
      </p:graphicFrame>
      <p:pic>
        <p:nvPicPr>
          <p:cNvPr id="2" name="Picture 1">
            <a:extLst>
              <a:ext uri="{FF2B5EF4-FFF2-40B4-BE49-F238E27FC236}">
                <a16:creationId xmlns:a16="http://schemas.microsoft.com/office/drawing/2014/main" id="{45456674-FBCE-5084-E01F-66C2DF5961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677" y="2514570"/>
            <a:ext cx="5943600" cy="394017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17"/>
          <p:cNvSpPr txBox="1">
            <a:spLocks noGrp="1"/>
          </p:cNvSpPr>
          <p:nvPr>
            <p:ph type="title"/>
          </p:nvPr>
        </p:nvSpPr>
        <p:spPr>
          <a:xfrm>
            <a:off x="381000" y="182083"/>
            <a:ext cx="8382000" cy="914400"/>
          </a:xfrm>
          <a:prstGeom prst="rect">
            <a:avLst/>
          </a:prstGeom>
          <a:solidFill>
            <a:srgbClr val="36609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a:latin typeface="Times New Roman"/>
                <a:ea typeface="Times New Roman"/>
                <a:cs typeface="Times New Roman"/>
                <a:sym typeface="Times New Roman"/>
              </a:rPr>
              <a:t>Evaluation Form – Exercise Satisfaction </a:t>
            </a:r>
            <a:endParaRPr/>
          </a:p>
        </p:txBody>
      </p:sp>
      <p:sp>
        <p:nvSpPr>
          <p:cNvPr id="331" name="Google Shape;331;p17"/>
          <p:cNvSpPr txBox="1"/>
          <p:nvPr/>
        </p:nvSpPr>
        <p:spPr>
          <a:xfrm>
            <a:off x="381000" y="4549675"/>
            <a:ext cx="8382000" cy="2277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chemeClr val="dk1"/>
                </a:solidFill>
                <a:latin typeface="Times New Roman"/>
                <a:ea typeface="Times New Roman"/>
                <a:cs typeface="Times New Roman"/>
                <a:sym typeface="Times New Roman"/>
              </a:rPr>
              <a:t>Netherlands - Bonaire,Saba, Sint Eustatius:</a:t>
            </a:r>
            <a:r>
              <a:rPr lang="en-US" sz="1600">
                <a:solidFill>
                  <a:schemeClr val="dk1"/>
                </a:solidFill>
                <a:latin typeface="Times New Roman"/>
                <a:ea typeface="Times New Roman"/>
                <a:cs typeface="Times New Roman"/>
                <a:sym typeface="Times New Roman"/>
              </a:rPr>
              <a:t> More needs to be done to raise awareness /preparedness.</a:t>
            </a:r>
            <a:endParaRPr sz="16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16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1600" b="1">
                <a:solidFill>
                  <a:schemeClr val="dk1"/>
                </a:solidFill>
                <a:latin typeface="Times New Roman"/>
                <a:ea typeface="Times New Roman"/>
                <a:cs typeface="Times New Roman"/>
                <a:sym typeface="Times New Roman"/>
              </a:rPr>
              <a:t>USA - Puerto Rico: </a:t>
            </a:r>
            <a:r>
              <a:rPr lang="en-US" sz="1600">
                <a:solidFill>
                  <a:schemeClr val="dk1"/>
                </a:solidFill>
                <a:latin typeface="Times New Roman"/>
                <a:ea typeface="Times New Roman"/>
                <a:cs typeface="Times New Roman"/>
                <a:sym typeface="Times New Roman"/>
              </a:rPr>
              <a:t>This exercise is an amazing opportunity to take under consideration different tsunami scenarios and how our response plans can deal with the challenges. Also provide the opportunity to conduct the PRSN Annual Tsunami Communication Exercise with all the emergency agencies in Puerto Rico and Virgin Islands.</a:t>
            </a:r>
            <a:endParaRPr/>
          </a:p>
          <a:p>
            <a:pPr marL="0" marR="0" lvl="0" indent="0" algn="l" rtl="0">
              <a:spcBef>
                <a:spcPts val="0"/>
              </a:spcBef>
              <a:spcAft>
                <a:spcPts val="0"/>
              </a:spcAft>
              <a:buNone/>
            </a:pPr>
            <a:endParaRPr/>
          </a:p>
          <a:p>
            <a:pPr marL="0" marR="0" lvl="0" indent="0" algn="l" rtl="0">
              <a:spcBef>
                <a:spcPts val="0"/>
              </a:spcBef>
              <a:spcAft>
                <a:spcPts val="0"/>
              </a:spcAft>
              <a:buNone/>
            </a:pPr>
            <a:r>
              <a:rPr lang="en-US" sz="1600" b="1">
                <a:solidFill>
                  <a:schemeClr val="dk1"/>
                </a:solidFill>
                <a:latin typeface="Times New Roman"/>
                <a:ea typeface="Times New Roman"/>
                <a:cs typeface="Times New Roman"/>
                <a:sym typeface="Times New Roman"/>
              </a:rPr>
              <a:t> </a:t>
            </a:r>
            <a:endParaRPr sz="1600">
              <a:solidFill>
                <a:schemeClr val="dk1"/>
              </a:solidFill>
              <a:latin typeface="Times New Roman"/>
              <a:ea typeface="Times New Roman"/>
              <a:cs typeface="Times New Roman"/>
              <a:sym typeface="Times New Roman"/>
            </a:endParaRPr>
          </a:p>
        </p:txBody>
      </p:sp>
      <p:grpSp>
        <p:nvGrpSpPr>
          <p:cNvPr id="4" name="Group 3"/>
          <p:cNvGrpSpPr/>
          <p:nvPr/>
        </p:nvGrpSpPr>
        <p:grpSpPr>
          <a:xfrm>
            <a:off x="1801032" y="1246137"/>
            <a:ext cx="5318910" cy="3153883"/>
            <a:chOff x="1912545" y="1494832"/>
            <a:chExt cx="5318910" cy="3153883"/>
          </a:xfrm>
        </p:grpSpPr>
        <p:pic>
          <p:nvPicPr>
            <p:cNvPr id="2" name="Picture 1">
              <a:extLst>
                <a:ext uri="{FF2B5EF4-FFF2-40B4-BE49-F238E27FC236}">
                  <a16:creationId xmlns:a16="http://schemas.microsoft.com/office/drawing/2014/main" id="{A684BDBE-ADDA-603B-A727-CF928451DA76}"/>
                </a:ext>
              </a:extLst>
            </p:cNvPr>
            <p:cNvPicPr>
              <a:picLocks noChangeAspect="1"/>
            </p:cNvPicPr>
            <p:nvPr/>
          </p:nvPicPr>
          <p:blipFill rotWithShape="1">
            <a:blip r:embed="rId3">
              <a:extLst>
                <a:ext uri="{28A0092B-C50C-407E-A947-70E740481C1C}">
                  <a14:useLocalDpi xmlns:a14="http://schemas.microsoft.com/office/drawing/2010/main" val="0"/>
                </a:ext>
              </a:extLst>
            </a:blip>
            <a:srcRect b="74988"/>
            <a:stretch/>
          </p:blipFill>
          <p:spPr>
            <a:xfrm>
              <a:off x="1912545" y="1494832"/>
              <a:ext cx="5318910" cy="71310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109" y="2108901"/>
              <a:ext cx="4267781" cy="2539814"/>
            </a:xfrm>
            <a:prstGeom prst="rect">
              <a:avLst/>
            </a:prstGeom>
          </p:spPr>
        </p:pic>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9" name="Google Shape;339;p18"/>
          <p:cNvSpPr txBox="1">
            <a:spLocks noGrp="1"/>
          </p:cNvSpPr>
          <p:nvPr>
            <p:ph type="title"/>
          </p:nvPr>
        </p:nvSpPr>
        <p:spPr>
          <a:xfrm>
            <a:off x="355869" y="253885"/>
            <a:ext cx="8432261" cy="861969"/>
          </a:xfrm>
          <a:prstGeom prst="rect">
            <a:avLst/>
          </a:prstGeom>
          <a:solidFill>
            <a:srgbClr val="36609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200"/>
              <a:buFont typeface="Calibri"/>
              <a:buNone/>
            </a:pPr>
            <a:r>
              <a:rPr lang="en-US" sz="3200">
                <a:latin typeface="Times New Roman"/>
                <a:ea typeface="Times New Roman"/>
                <a:cs typeface="Times New Roman"/>
                <a:sym typeface="Times New Roman"/>
              </a:rPr>
              <a:t>Status of Sea Level Stations during the exercise</a:t>
            </a:r>
            <a:endParaRPr/>
          </a:p>
        </p:txBody>
      </p:sp>
      <p:sp>
        <p:nvSpPr>
          <p:cNvPr id="340" name="Google Shape;340;p18"/>
          <p:cNvSpPr txBox="1">
            <a:spLocks noGrp="1"/>
          </p:cNvSpPr>
          <p:nvPr>
            <p:ph type="body" idx="1"/>
          </p:nvPr>
        </p:nvSpPr>
        <p:spPr>
          <a:xfrm>
            <a:off x="355868" y="5462434"/>
            <a:ext cx="8298847" cy="1173164"/>
          </a:xfrm>
          <a:prstGeom prst="rect">
            <a:avLst/>
          </a:prstGeom>
          <a:noFill/>
          <a:ln>
            <a:noFill/>
          </a:ln>
        </p:spPr>
        <p:txBody>
          <a:bodyPr spcFirstLastPara="1" wrap="square" lIns="91425" tIns="91425" rIns="91425" bIns="91425" anchor="t" anchorCtr="0">
            <a:noAutofit/>
          </a:bodyPr>
          <a:lstStyle/>
          <a:p>
            <a:pPr marL="520700" marR="0" lvl="0" indent="-165100" algn="l" rtl="0">
              <a:lnSpc>
                <a:spcPct val="100000"/>
              </a:lnSpc>
              <a:spcBef>
                <a:spcPts val="0"/>
              </a:spcBef>
              <a:spcAft>
                <a:spcPts val="0"/>
              </a:spcAft>
              <a:buClr>
                <a:schemeClr val="dk1"/>
              </a:buClr>
              <a:buSzPts val="1600"/>
              <a:buFont typeface="Arial"/>
              <a:buChar char="•"/>
            </a:pPr>
            <a:r>
              <a:rPr lang="en-US" sz="1600" dirty="0">
                <a:latin typeface="Times New Roman"/>
                <a:ea typeface="Times New Roman"/>
                <a:cs typeface="Times New Roman"/>
                <a:sym typeface="Times New Roman"/>
              </a:rPr>
              <a:t>The PTWC provided simulated forecasted maximum wave heights for 65 CARIBE EWS stations in the simulated bulletins.</a:t>
            </a:r>
            <a:endParaRPr dirty="0"/>
          </a:p>
          <a:p>
            <a:pPr marL="520700" marR="0" lvl="0" indent="-165100" algn="l" rtl="0">
              <a:lnSpc>
                <a:spcPct val="100000"/>
              </a:lnSpc>
              <a:spcBef>
                <a:spcPts val="560"/>
              </a:spcBef>
              <a:spcAft>
                <a:spcPts val="0"/>
              </a:spcAft>
              <a:buClr>
                <a:schemeClr val="dk1"/>
              </a:buClr>
              <a:buSzPts val="1600"/>
              <a:buFont typeface="Arial"/>
              <a:buChar char="•"/>
            </a:pPr>
            <a:r>
              <a:rPr lang="en-US" sz="1600" dirty="0">
                <a:latin typeface="Times New Roman"/>
                <a:ea typeface="Times New Roman"/>
                <a:cs typeface="Times New Roman"/>
                <a:sym typeface="Times New Roman"/>
              </a:rPr>
              <a:t> Only about 61% of these sea level stations were online on the IOC Sea Level facility during the exercise period.</a:t>
            </a:r>
            <a:endParaRPr dirty="0"/>
          </a:p>
        </p:txBody>
      </p:sp>
      <p:sp>
        <p:nvSpPr>
          <p:cNvPr id="341" name="Google Shape;341;p18"/>
          <p:cNvSpPr txBox="1"/>
          <p:nvPr/>
        </p:nvSpPr>
        <p:spPr>
          <a:xfrm>
            <a:off x="4571999" y="1459542"/>
            <a:ext cx="322733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Times New Roman"/>
                <a:ea typeface="Times New Roman"/>
                <a:cs typeface="Times New Roman"/>
                <a:sym typeface="Times New Roman"/>
              </a:rPr>
              <a:t>Northern Panama scenario</a:t>
            </a:r>
            <a:endParaRPr/>
          </a:p>
        </p:txBody>
      </p:sp>
      <p:sp>
        <p:nvSpPr>
          <p:cNvPr id="342" name="Google Shape;342;p18"/>
          <p:cNvSpPr txBox="1"/>
          <p:nvPr/>
        </p:nvSpPr>
        <p:spPr>
          <a:xfrm>
            <a:off x="326965" y="1459542"/>
            <a:ext cx="342522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Times New Roman"/>
                <a:ea typeface="Times New Roman"/>
                <a:cs typeface="Times New Roman"/>
                <a:sym typeface="Times New Roman"/>
              </a:rPr>
              <a:t>Western Muertos Trough scenario</a:t>
            </a:r>
            <a:endParaRPr/>
          </a:p>
        </p:txBody>
      </p:sp>
      <p:pic>
        <p:nvPicPr>
          <p:cNvPr id="2" name="Picture 1"/>
          <p:cNvPicPr>
            <a:picLocks noChangeAspect="1"/>
          </p:cNvPicPr>
          <p:nvPr/>
        </p:nvPicPr>
        <p:blipFill>
          <a:blip r:embed="rId3"/>
          <a:stretch>
            <a:fillRect/>
          </a:stretch>
        </p:blipFill>
        <p:spPr>
          <a:xfrm>
            <a:off x="1286359" y="1436643"/>
            <a:ext cx="6639024" cy="4025791"/>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19"/>
          <p:cNvSpPr txBox="1">
            <a:spLocks noGrp="1"/>
          </p:cNvSpPr>
          <p:nvPr>
            <p:ph type="title"/>
          </p:nvPr>
        </p:nvSpPr>
        <p:spPr>
          <a:xfrm>
            <a:off x="304800" y="274637"/>
            <a:ext cx="8534400" cy="715963"/>
          </a:xfrm>
          <a:prstGeom prst="rect">
            <a:avLst/>
          </a:prstGeom>
          <a:solidFill>
            <a:srgbClr val="36609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2F2F2"/>
              </a:buClr>
              <a:buSzPts val="2800"/>
              <a:buFont typeface="Calibri"/>
              <a:buNone/>
            </a:pPr>
            <a:r>
              <a:rPr lang="en-US" sz="2800">
                <a:latin typeface="Times New Roman"/>
                <a:ea typeface="Times New Roman"/>
                <a:cs typeface="Times New Roman"/>
                <a:sym typeface="Times New Roman"/>
              </a:rPr>
              <a:t>Status of DART’s</a:t>
            </a:r>
            <a:endParaRPr/>
          </a:p>
        </p:txBody>
      </p:sp>
      <p:sp>
        <p:nvSpPr>
          <p:cNvPr id="348" name="Google Shape;348;p19"/>
          <p:cNvSpPr txBox="1"/>
          <p:nvPr/>
        </p:nvSpPr>
        <p:spPr>
          <a:xfrm>
            <a:off x="533400" y="1219200"/>
            <a:ext cx="80772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Times New Roman"/>
                <a:ea typeface="Times New Roman"/>
                <a:cs typeface="Times New Roman"/>
                <a:sym typeface="Times New Roman"/>
              </a:rPr>
              <a:t>Only 2 of the 7 DART stations were streaming data in the Caribbean/Gulf and Atlantic thru the National Buoy Center during the day of the exercise.</a:t>
            </a:r>
            <a:endParaRPr sz="1600" dirty="0">
              <a:solidFill>
                <a:schemeClr val="dk1"/>
              </a:solidFill>
              <a:latin typeface="Times New Roman"/>
              <a:ea typeface="Times New Roman"/>
              <a:cs typeface="Times New Roman"/>
              <a:sym typeface="Times New Roman"/>
            </a:endParaRPr>
          </a:p>
        </p:txBody>
      </p:sp>
      <p:pic>
        <p:nvPicPr>
          <p:cNvPr id="2" name="Picture 1">
            <a:extLst>
              <a:ext uri="{FF2B5EF4-FFF2-40B4-BE49-F238E27FC236}">
                <a16:creationId xmlns:a16="http://schemas.microsoft.com/office/drawing/2014/main" id="{4F89CD25-0A9B-E408-3552-74F4FA1EB8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5391" y="1865531"/>
            <a:ext cx="6593217" cy="4752638"/>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20"/>
          <p:cNvSpPr txBox="1">
            <a:spLocks noGrp="1"/>
          </p:cNvSpPr>
          <p:nvPr>
            <p:ph type="title"/>
          </p:nvPr>
        </p:nvSpPr>
        <p:spPr>
          <a:xfrm>
            <a:off x="457200" y="274637"/>
            <a:ext cx="8229600" cy="914400"/>
          </a:xfrm>
          <a:prstGeom prst="rect">
            <a:avLst/>
          </a:prstGeom>
          <a:solidFill>
            <a:srgbClr val="36609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a:latin typeface="Times New Roman"/>
                <a:ea typeface="Times New Roman"/>
                <a:cs typeface="Times New Roman"/>
                <a:sym typeface="Times New Roman"/>
              </a:rPr>
              <a:t>Media Arrangements</a:t>
            </a:r>
            <a:endParaRPr/>
          </a:p>
        </p:txBody>
      </p:sp>
      <p:sp>
        <p:nvSpPr>
          <p:cNvPr id="356" name="Google Shape;356;p20"/>
          <p:cNvSpPr txBox="1">
            <a:spLocks noGrp="1"/>
          </p:cNvSpPr>
          <p:nvPr>
            <p:ph type="body" idx="1"/>
          </p:nvPr>
        </p:nvSpPr>
        <p:spPr>
          <a:xfrm>
            <a:off x="457200" y="4227870"/>
            <a:ext cx="8229600" cy="2251587"/>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noAutofit/>
          </a:bodyPr>
          <a:lstStyle/>
          <a:p>
            <a:pPr marL="520700" marR="0" lvl="0" indent="-165100" algn="l" rtl="0">
              <a:lnSpc>
                <a:spcPct val="100000"/>
              </a:lnSpc>
              <a:spcBef>
                <a:spcPts val="0"/>
              </a:spcBef>
              <a:spcAft>
                <a:spcPts val="0"/>
              </a:spcAft>
              <a:buClr>
                <a:schemeClr val="dk1"/>
              </a:buClr>
              <a:buSzPts val="2000"/>
              <a:buFont typeface="Arial"/>
              <a:buChar char="•"/>
            </a:pPr>
            <a:r>
              <a:rPr lang="en-US" sz="2000" dirty="0">
                <a:latin typeface="Times New Roman"/>
                <a:ea typeface="Times New Roman"/>
                <a:cs typeface="Times New Roman"/>
                <a:sym typeface="Times New Roman"/>
              </a:rPr>
              <a:t>The hashtag tracker Brand24 was used to monitor #</a:t>
            </a:r>
            <a:r>
              <a:rPr lang="en-US" sz="2000" dirty="0" err="1">
                <a:latin typeface="Times New Roman"/>
                <a:ea typeface="Times New Roman"/>
                <a:cs typeface="Times New Roman"/>
                <a:sym typeface="Times New Roman"/>
              </a:rPr>
              <a:t>CaribeWave</a:t>
            </a:r>
            <a:r>
              <a:rPr lang="en-US" sz="2000" dirty="0">
                <a:latin typeface="Times New Roman"/>
                <a:ea typeface="Times New Roman"/>
                <a:cs typeface="Times New Roman"/>
                <a:sym typeface="Times New Roman"/>
              </a:rPr>
              <a:t> and #CaribeWave23 from February 28 to March 30.</a:t>
            </a:r>
            <a:br>
              <a:rPr lang="en-US" sz="2000" dirty="0">
                <a:latin typeface="Times New Roman"/>
                <a:ea typeface="Times New Roman"/>
                <a:cs typeface="Times New Roman"/>
                <a:sym typeface="Times New Roman"/>
              </a:rPr>
            </a:br>
            <a:endParaRPr dirty="0"/>
          </a:p>
          <a:p>
            <a:pPr marL="520700" marR="0" lvl="0" indent="-165100" algn="l" rtl="0">
              <a:lnSpc>
                <a:spcPct val="100000"/>
              </a:lnSpc>
              <a:spcBef>
                <a:spcPts val="560"/>
              </a:spcBef>
              <a:spcAft>
                <a:spcPts val="0"/>
              </a:spcAft>
              <a:buClr>
                <a:schemeClr val="dk1"/>
              </a:buClr>
              <a:buSzPts val="2000"/>
              <a:buFont typeface="Arial"/>
              <a:buChar char="•"/>
            </a:pPr>
            <a:r>
              <a:rPr lang="en-US" sz="2000" dirty="0">
                <a:latin typeface="Times New Roman"/>
                <a:ea typeface="Times New Roman"/>
                <a:cs typeface="Times New Roman"/>
                <a:sym typeface="Times New Roman"/>
              </a:rPr>
              <a:t>Social media outlets posts reached over 1.8 million people worldwide. </a:t>
            </a:r>
            <a:endParaRPr dirty="0"/>
          </a:p>
        </p:txBody>
      </p:sp>
      <p:pic>
        <p:nvPicPr>
          <p:cNvPr id="2" name="Picture 1">
            <a:extLst>
              <a:ext uri="{FF2B5EF4-FFF2-40B4-BE49-F238E27FC236}">
                <a16:creationId xmlns:a16="http://schemas.microsoft.com/office/drawing/2014/main" id="{65A8CB22-1504-39D4-607A-B081F48C04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296" y="1773417"/>
            <a:ext cx="8681352" cy="1860908"/>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g232fd8f1d3e_0_254"/>
          <p:cNvSpPr txBox="1">
            <a:spLocks noGrp="1"/>
          </p:cNvSpPr>
          <p:nvPr>
            <p:ph type="title"/>
          </p:nvPr>
        </p:nvSpPr>
        <p:spPr>
          <a:xfrm>
            <a:off x="304800" y="76200"/>
            <a:ext cx="8531400" cy="685800"/>
          </a:xfrm>
          <a:prstGeom prst="rect">
            <a:avLst/>
          </a:prstGeom>
          <a:solidFill>
            <a:srgbClr val="3660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700"/>
              <a:buFont typeface="Calibri"/>
              <a:buNone/>
            </a:pPr>
            <a:r>
              <a:rPr lang="en-US" sz="2800" b="0" i="0" u="none" strike="noStrike" cap="none">
                <a:solidFill>
                  <a:schemeClr val="lt1"/>
                </a:solidFill>
                <a:latin typeface="Times New Roman"/>
                <a:ea typeface="Times New Roman"/>
                <a:cs typeface="Times New Roman"/>
                <a:sym typeface="Times New Roman"/>
              </a:rPr>
              <a:t>CARIBE WAVE 23 Task Team </a:t>
            </a:r>
            <a:endParaRPr/>
          </a:p>
        </p:txBody>
      </p:sp>
      <p:graphicFrame>
        <p:nvGraphicFramePr>
          <p:cNvPr id="369" name="Google Shape;369;g232fd8f1d3e_0_254"/>
          <p:cNvGraphicFramePr/>
          <p:nvPr>
            <p:extLst>
              <p:ext uri="{D42A27DB-BD31-4B8C-83A1-F6EECF244321}">
                <p14:modId xmlns:p14="http://schemas.microsoft.com/office/powerpoint/2010/main" val="1161728424"/>
              </p:ext>
            </p:extLst>
          </p:nvPr>
        </p:nvGraphicFramePr>
        <p:xfrm>
          <a:off x="765052" y="867625"/>
          <a:ext cx="7913999" cy="5639192"/>
        </p:xfrm>
        <a:graphic>
          <a:graphicData uri="http://schemas.openxmlformats.org/drawingml/2006/table">
            <a:tbl>
              <a:tblPr bandRow="1">
                <a:noFill/>
                <a:tableStyleId>{66E239FE-45F9-418F-BD19-300B23CF5CE4}</a:tableStyleId>
              </a:tblPr>
              <a:tblGrid>
                <a:gridCol w="3796704">
                  <a:extLst>
                    <a:ext uri="{9D8B030D-6E8A-4147-A177-3AD203B41FA5}">
                      <a16:colId xmlns:a16="http://schemas.microsoft.com/office/drawing/2014/main" val="20000"/>
                    </a:ext>
                  </a:extLst>
                </a:gridCol>
                <a:gridCol w="1311586">
                  <a:extLst>
                    <a:ext uri="{9D8B030D-6E8A-4147-A177-3AD203B41FA5}">
                      <a16:colId xmlns:a16="http://schemas.microsoft.com/office/drawing/2014/main" val="20001"/>
                    </a:ext>
                  </a:extLst>
                </a:gridCol>
                <a:gridCol w="2805709">
                  <a:extLst>
                    <a:ext uri="{9D8B030D-6E8A-4147-A177-3AD203B41FA5}">
                      <a16:colId xmlns:a16="http://schemas.microsoft.com/office/drawing/2014/main" val="20002"/>
                    </a:ext>
                  </a:extLst>
                </a:gridCol>
              </a:tblGrid>
              <a:tr h="217393">
                <a:tc>
                  <a:txBody>
                    <a:bodyPr/>
                    <a:lstStyle/>
                    <a:p>
                      <a:pPr marL="0" marR="0" lvl="0" indent="0" algn="ctr" rtl="0">
                        <a:lnSpc>
                          <a:spcPct val="107000"/>
                        </a:lnSpc>
                        <a:spcBef>
                          <a:spcPts val="0"/>
                        </a:spcBef>
                        <a:spcAft>
                          <a:spcPts val="0"/>
                        </a:spcAft>
                        <a:buClr>
                          <a:srgbClr val="000000"/>
                        </a:buClr>
                        <a:buSzPts val="1100"/>
                        <a:buFont typeface="Times New Roman"/>
                        <a:buNone/>
                      </a:pPr>
                      <a:r>
                        <a:rPr lang="en-US" sz="1100" b="1" u="none" strike="noStrike" cap="none">
                          <a:latin typeface="Times New Roman"/>
                          <a:ea typeface="Times New Roman"/>
                          <a:cs typeface="Times New Roman"/>
                          <a:sym typeface="Times New Roman"/>
                        </a:rPr>
                        <a:t>Person</a:t>
                      </a:r>
                      <a:endParaRPr sz="1200" b="1" u="none" strike="noStrike" cap="none">
                        <a:latin typeface="Times New Roman"/>
                        <a:ea typeface="Times New Roman"/>
                        <a:cs typeface="Times New Roman"/>
                        <a:sym typeface="Times New Roman"/>
                      </a:endParaRPr>
                    </a:p>
                  </a:txBody>
                  <a:tcPr marL="40325" marR="4032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3B3D7"/>
                    </a:solidFill>
                  </a:tcPr>
                </a:tc>
                <a:tc>
                  <a:txBody>
                    <a:bodyPr/>
                    <a:lstStyle/>
                    <a:p>
                      <a:pPr marL="0" marR="0" lvl="0" indent="0" algn="ctr" rtl="0">
                        <a:lnSpc>
                          <a:spcPct val="107000"/>
                        </a:lnSpc>
                        <a:spcBef>
                          <a:spcPts val="0"/>
                        </a:spcBef>
                        <a:spcAft>
                          <a:spcPts val="0"/>
                        </a:spcAft>
                        <a:buClr>
                          <a:srgbClr val="000000"/>
                        </a:buClr>
                        <a:buSzPts val="1100"/>
                        <a:buFont typeface="Times New Roman"/>
                        <a:buNone/>
                      </a:pPr>
                      <a:r>
                        <a:rPr lang="en-US" sz="1100" b="1" u="none" strike="noStrike" cap="none">
                          <a:latin typeface="Times New Roman"/>
                          <a:ea typeface="Times New Roman"/>
                          <a:cs typeface="Times New Roman"/>
                          <a:sym typeface="Times New Roman"/>
                        </a:rPr>
                        <a:t>Telephone #</a:t>
                      </a:r>
                      <a:endParaRPr sz="1200" b="1" u="none" strike="noStrike" cap="none">
                        <a:latin typeface="Times New Roman"/>
                        <a:ea typeface="Times New Roman"/>
                        <a:cs typeface="Times New Roman"/>
                        <a:sym typeface="Times New Roman"/>
                      </a:endParaRPr>
                    </a:p>
                  </a:txBody>
                  <a:tcPr marL="40325" marR="4032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3B3D7"/>
                    </a:solidFill>
                  </a:tcPr>
                </a:tc>
                <a:tc>
                  <a:txBody>
                    <a:bodyPr/>
                    <a:lstStyle/>
                    <a:p>
                      <a:pPr marL="0" marR="0" lvl="0" indent="0" algn="ctr" rtl="0">
                        <a:lnSpc>
                          <a:spcPct val="107000"/>
                        </a:lnSpc>
                        <a:spcBef>
                          <a:spcPts val="0"/>
                        </a:spcBef>
                        <a:spcAft>
                          <a:spcPts val="0"/>
                        </a:spcAft>
                        <a:buClr>
                          <a:srgbClr val="000000"/>
                        </a:buClr>
                        <a:buSzPts val="1100"/>
                        <a:buFont typeface="Times New Roman"/>
                        <a:buNone/>
                      </a:pPr>
                      <a:r>
                        <a:rPr lang="en-US" sz="1100" b="1" u="none" strike="noStrike" cap="none">
                          <a:latin typeface="Times New Roman"/>
                          <a:ea typeface="Times New Roman"/>
                          <a:cs typeface="Times New Roman"/>
                          <a:sym typeface="Times New Roman"/>
                        </a:rPr>
                        <a:t>Email</a:t>
                      </a:r>
                      <a:endParaRPr sz="1200" b="1" u="none" strike="noStrike" cap="none">
                        <a:latin typeface="Times New Roman"/>
                        <a:ea typeface="Times New Roman"/>
                        <a:cs typeface="Times New Roman"/>
                        <a:sym typeface="Times New Roman"/>
                      </a:endParaRPr>
                    </a:p>
                  </a:txBody>
                  <a:tcPr marL="40325" marR="4032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3B3D7"/>
                    </a:solidFill>
                  </a:tcPr>
                </a:tc>
                <a:extLst>
                  <a:ext uri="{0D108BD9-81ED-4DB2-BD59-A6C34878D82A}">
                    <a16:rowId xmlns:a16="http://schemas.microsoft.com/office/drawing/2014/main" val="10000"/>
                  </a:ext>
                </a:extLst>
              </a:tr>
              <a:tr h="321124">
                <a:tc>
                  <a:txBody>
                    <a:bodyPr/>
                    <a:lstStyle/>
                    <a:p>
                      <a:pPr marL="0" marR="0" lvl="0" indent="0" algn="ctr" rtl="0">
                        <a:lnSpc>
                          <a:spcPct val="107000"/>
                        </a:lnSpc>
                        <a:spcBef>
                          <a:spcPts val="0"/>
                        </a:spcBef>
                        <a:spcAft>
                          <a:spcPts val="0"/>
                        </a:spcAft>
                        <a:buClr>
                          <a:schemeClr val="dk1"/>
                        </a:buClr>
                        <a:buSzPts val="1000"/>
                        <a:buFont typeface="Times New Roman"/>
                        <a:buNone/>
                      </a:pPr>
                      <a:r>
                        <a:rPr lang="en-US" sz="1000" u="none" strike="noStrike" cap="none">
                          <a:solidFill>
                            <a:schemeClr val="dk1"/>
                          </a:solidFill>
                          <a:latin typeface="Times New Roman"/>
                          <a:ea typeface="Times New Roman"/>
                          <a:cs typeface="Times New Roman"/>
                          <a:sym typeface="Times New Roman"/>
                        </a:rPr>
                        <a:t>Elizabeth Vanacore, PRSN</a:t>
                      </a:r>
                      <a:endParaRPr sz="1400" u="none" strike="noStrike" cap="none"/>
                    </a:p>
                    <a:p>
                      <a:pPr marL="0" marR="0" lvl="0" indent="0" algn="ctr" rtl="0">
                        <a:lnSpc>
                          <a:spcPct val="107000"/>
                        </a:lnSpc>
                        <a:spcBef>
                          <a:spcPts val="0"/>
                        </a:spcBef>
                        <a:spcAft>
                          <a:spcPts val="0"/>
                        </a:spcAft>
                        <a:buClr>
                          <a:schemeClr val="dk1"/>
                        </a:buClr>
                        <a:buSzPts val="1000"/>
                        <a:buFont typeface="Times New Roman"/>
                        <a:buNone/>
                      </a:pPr>
                      <a:r>
                        <a:rPr lang="en-US" sz="1000" b="1" u="none" strike="noStrike" cap="none">
                          <a:solidFill>
                            <a:schemeClr val="dk1"/>
                          </a:solidFill>
                          <a:latin typeface="Times New Roman"/>
                          <a:ea typeface="Times New Roman"/>
                          <a:cs typeface="Times New Roman"/>
                          <a:sym typeface="Times New Roman"/>
                        </a:rPr>
                        <a:t>CARIBE WAVE Chair</a:t>
                      </a:r>
                      <a:endParaRPr sz="1000" b="1" u="none" strike="noStrike" cap="none">
                        <a:solidFill>
                          <a:schemeClr val="dk1"/>
                        </a:solidFill>
                        <a:latin typeface="Times New Roman"/>
                        <a:ea typeface="Times New Roman"/>
                        <a:cs typeface="Times New Roman"/>
                        <a:sym typeface="Times New Roman"/>
                      </a:endParaRPr>
                    </a:p>
                  </a:txBody>
                  <a:tcPr marL="40325" marR="40325" marT="0" marB="0" anchor="ctr">
                    <a:lnT w="9525" cap="flat" cmpd="sng">
                      <a:solidFill>
                        <a:srgbClr val="000000">
                          <a:alpha val="0"/>
                        </a:srgbClr>
                      </a:solidFill>
                      <a:prstDash val="solid"/>
                      <a:round/>
                      <a:headEnd type="none" w="sm" len="sm"/>
                      <a:tailEnd type="none" w="sm" len="sm"/>
                    </a:lnT>
                  </a:tcPr>
                </a:tc>
                <a:tc>
                  <a:txBody>
                    <a:bodyPr/>
                    <a:lstStyle/>
                    <a:p>
                      <a:pPr marL="0" marR="0" lvl="0" indent="0" algn="ctr" rtl="0">
                        <a:lnSpc>
                          <a:spcPct val="107000"/>
                        </a:lnSpc>
                        <a:spcBef>
                          <a:spcPts val="0"/>
                        </a:spcBef>
                        <a:spcAft>
                          <a:spcPts val="0"/>
                        </a:spcAft>
                        <a:buClr>
                          <a:schemeClr val="dk1"/>
                        </a:buClr>
                        <a:buSzPts val="1000"/>
                        <a:buFont typeface="Times New Roman"/>
                        <a:buNone/>
                      </a:pPr>
                      <a:r>
                        <a:rPr lang="en-US" sz="1000" u="none" strike="noStrike" cap="none">
                          <a:solidFill>
                            <a:schemeClr val="dk1"/>
                          </a:solidFill>
                          <a:latin typeface="Times New Roman"/>
                          <a:ea typeface="Times New Roman"/>
                          <a:cs typeface="Times New Roman"/>
                          <a:sym typeface="Times New Roman"/>
                        </a:rPr>
                        <a:t>1-787-833-8433</a:t>
                      </a:r>
                      <a:endParaRPr sz="1000" u="none" strike="noStrike" cap="none">
                        <a:solidFill>
                          <a:schemeClr val="dk1"/>
                        </a:solidFill>
                        <a:latin typeface="Times New Roman"/>
                        <a:ea typeface="Times New Roman"/>
                        <a:cs typeface="Times New Roman"/>
                        <a:sym typeface="Times New Roman"/>
                      </a:endParaRPr>
                    </a:p>
                  </a:txBody>
                  <a:tcPr marL="40325" marR="40325" marT="0" marB="0" anchor="ctr">
                    <a:lnT w="9525" cap="flat" cmpd="sng">
                      <a:solidFill>
                        <a:srgbClr val="000000">
                          <a:alpha val="0"/>
                        </a:srgbClr>
                      </a:solidFill>
                      <a:prstDash val="solid"/>
                      <a:round/>
                      <a:headEnd type="none" w="sm" len="sm"/>
                      <a:tailEnd type="none" w="sm" len="sm"/>
                    </a:lnT>
                  </a:tcPr>
                </a:tc>
                <a:tc>
                  <a:txBody>
                    <a:bodyPr/>
                    <a:lstStyle/>
                    <a:p>
                      <a:pPr marL="0" marR="0" lvl="0" indent="0" algn="ctr" rtl="0">
                        <a:lnSpc>
                          <a:spcPct val="107000"/>
                        </a:lnSpc>
                        <a:spcBef>
                          <a:spcPts val="0"/>
                        </a:spcBef>
                        <a:spcAft>
                          <a:spcPts val="0"/>
                        </a:spcAft>
                        <a:buClr>
                          <a:schemeClr val="dk1"/>
                        </a:buClr>
                        <a:buSzPts val="1000"/>
                        <a:buFont typeface="Times New Roman"/>
                        <a:buNone/>
                      </a:pPr>
                      <a:r>
                        <a:rPr lang="en-US" sz="1000" u="none" strike="noStrike" cap="none">
                          <a:solidFill>
                            <a:schemeClr val="dk1"/>
                          </a:solidFill>
                          <a:latin typeface="Times New Roman"/>
                          <a:ea typeface="Times New Roman"/>
                          <a:cs typeface="Times New Roman"/>
                          <a:sym typeface="Times New Roman"/>
                        </a:rPr>
                        <a:t>elizabeth.vanacore@upr.edu</a:t>
                      </a:r>
                      <a:endParaRPr sz="1000" u="none" strike="noStrike" cap="none">
                        <a:solidFill>
                          <a:schemeClr val="dk1"/>
                        </a:solidFill>
                        <a:latin typeface="Times New Roman"/>
                        <a:ea typeface="Times New Roman"/>
                        <a:cs typeface="Times New Roman"/>
                        <a:sym typeface="Times New Roman"/>
                      </a:endParaRPr>
                    </a:p>
                  </a:txBody>
                  <a:tcPr marL="40325" marR="40325" marT="0" marB="0" anchor="ctr">
                    <a:lnT w="9525" cap="flat" cmpd="sng">
                      <a:solidFill>
                        <a:srgbClr val="000000">
                          <a:alpha val="0"/>
                        </a:srgbClr>
                      </a:solidFill>
                      <a:prstDash val="solid"/>
                      <a:round/>
                      <a:headEnd type="none" w="sm" len="sm"/>
                      <a:tailEnd type="none" w="sm" len="sm"/>
                    </a:lnT>
                  </a:tcPr>
                </a:tc>
                <a:extLst>
                  <a:ext uri="{0D108BD9-81ED-4DB2-BD59-A6C34878D82A}">
                    <a16:rowId xmlns:a16="http://schemas.microsoft.com/office/drawing/2014/main" val="10001"/>
                  </a:ext>
                </a:extLst>
              </a:tr>
              <a:tr h="0">
                <a:tc>
                  <a:txBody>
                    <a:bodyPr/>
                    <a:lstStyle/>
                    <a:p>
                      <a:pPr marL="0" marR="0" lvl="0" indent="0" algn="ctr" rtl="0">
                        <a:lnSpc>
                          <a:spcPct val="107000"/>
                        </a:lnSpc>
                        <a:spcBef>
                          <a:spcPts val="0"/>
                        </a:spcBef>
                        <a:spcAft>
                          <a:spcPts val="0"/>
                        </a:spcAft>
                        <a:buClr>
                          <a:schemeClr val="dk1"/>
                        </a:buClr>
                        <a:buSzPts val="1000"/>
                        <a:buFont typeface="Times New Roman"/>
                        <a:buNone/>
                      </a:pPr>
                      <a:r>
                        <a:rPr lang="en-US" sz="1000" u="none" strike="noStrike" cap="none">
                          <a:solidFill>
                            <a:schemeClr val="dk1"/>
                          </a:solidFill>
                          <a:latin typeface="Times New Roman"/>
                          <a:ea typeface="Times New Roman"/>
                          <a:cs typeface="Times New Roman"/>
                          <a:sym typeface="Times New Roman"/>
                        </a:rPr>
                        <a:t>Silvia Chacón-Barrantes</a:t>
                      </a:r>
                      <a:endParaRPr sz="1000" u="none" strike="noStrike" cap="none">
                        <a:solidFill>
                          <a:schemeClr val="dk1"/>
                        </a:solidFill>
                        <a:latin typeface="Times New Roman"/>
                        <a:ea typeface="Times New Roman"/>
                        <a:cs typeface="Times New Roman"/>
                        <a:sym typeface="Times New Roman"/>
                      </a:endParaRPr>
                    </a:p>
                    <a:p>
                      <a:pPr marL="0" marR="0" lvl="0" indent="0" algn="ctr" rtl="0">
                        <a:lnSpc>
                          <a:spcPct val="107000"/>
                        </a:lnSpc>
                        <a:spcBef>
                          <a:spcPts val="0"/>
                        </a:spcBef>
                        <a:spcAft>
                          <a:spcPts val="0"/>
                        </a:spcAft>
                        <a:buClr>
                          <a:schemeClr val="dk1"/>
                        </a:buClr>
                        <a:buSzPts val="1000"/>
                        <a:buFont typeface="Times New Roman"/>
                        <a:buNone/>
                      </a:pPr>
                      <a:r>
                        <a:rPr lang="en-US" sz="1000" b="1" u="none" strike="noStrike" cap="none">
                          <a:solidFill>
                            <a:schemeClr val="dk1"/>
                          </a:solidFill>
                          <a:latin typeface="Times New Roman"/>
                          <a:ea typeface="Times New Roman"/>
                          <a:cs typeface="Times New Roman"/>
                          <a:sym typeface="Times New Roman"/>
                        </a:rPr>
                        <a:t>CARIBE EWS Chair; SINAMOT Costa Rica</a:t>
                      </a:r>
                      <a:endParaRPr sz="1000" b="1" u="none" strike="noStrike" cap="none">
                        <a:solidFill>
                          <a:schemeClr val="dk1"/>
                        </a:solidFill>
                        <a:latin typeface="Times New Roman"/>
                        <a:ea typeface="Times New Roman"/>
                        <a:cs typeface="Times New Roman"/>
                        <a:sym typeface="Times New Roman"/>
                      </a:endParaRPr>
                    </a:p>
                  </a:txBody>
                  <a:tcPr marL="40325" marR="40325" marT="0" marB="0" anchor="ctr"/>
                </a:tc>
                <a:tc>
                  <a:txBody>
                    <a:bodyPr/>
                    <a:lstStyle/>
                    <a:p>
                      <a:pPr marL="0" marR="0" lvl="0" indent="0" algn="ctr" rtl="0">
                        <a:lnSpc>
                          <a:spcPct val="107000"/>
                        </a:lnSpc>
                        <a:spcBef>
                          <a:spcPts val="0"/>
                        </a:spcBef>
                        <a:spcAft>
                          <a:spcPts val="0"/>
                        </a:spcAft>
                        <a:buClr>
                          <a:schemeClr val="dk1"/>
                        </a:buClr>
                        <a:buSzPts val="1000"/>
                        <a:buFont typeface="Times New Roman"/>
                        <a:buNone/>
                      </a:pPr>
                      <a:r>
                        <a:rPr lang="en-US" sz="1000" u="none" strike="noStrike" cap="none">
                          <a:solidFill>
                            <a:schemeClr val="dk1"/>
                          </a:solidFill>
                          <a:latin typeface="Times New Roman"/>
                          <a:ea typeface="Times New Roman"/>
                          <a:cs typeface="Times New Roman"/>
                          <a:sym typeface="Times New Roman"/>
                        </a:rPr>
                        <a:t>506-830-96690</a:t>
                      </a:r>
                      <a:endParaRPr sz="1000" u="none" strike="noStrike" cap="none">
                        <a:solidFill>
                          <a:schemeClr val="dk1"/>
                        </a:solidFill>
                        <a:latin typeface="Times New Roman"/>
                        <a:ea typeface="Times New Roman"/>
                        <a:cs typeface="Times New Roman"/>
                        <a:sym typeface="Times New Roman"/>
                      </a:endParaRPr>
                    </a:p>
                  </a:txBody>
                  <a:tcPr marL="40325" marR="40325" marT="0" marB="0" anchor="ctr"/>
                </a:tc>
                <a:tc>
                  <a:txBody>
                    <a:bodyPr/>
                    <a:lstStyle/>
                    <a:p>
                      <a:pPr marL="0" marR="0" lvl="0" indent="0" algn="ctr" rtl="0">
                        <a:lnSpc>
                          <a:spcPct val="107000"/>
                        </a:lnSpc>
                        <a:spcBef>
                          <a:spcPts val="0"/>
                        </a:spcBef>
                        <a:spcAft>
                          <a:spcPts val="0"/>
                        </a:spcAft>
                        <a:buClr>
                          <a:schemeClr val="dk1"/>
                        </a:buClr>
                        <a:buSzPts val="1000"/>
                        <a:buFont typeface="Times New Roman"/>
                        <a:buNone/>
                      </a:pPr>
                      <a:r>
                        <a:rPr lang="en-US" sz="1000" u="none" strike="noStrike" cap="none">
                          <a:solidFill>
                            <a:schemeClr val="dk1"/>
                          </a:solidFill>
                          <a:latin typeface="Times New Roman"/>
                          <a:ea typeface="Times New Roman"/>
                          <a:cs typeface="Times New Roman"/>
                          <a:sym typeface="Times New Roman"/>
                        </a:rPr>
                        <a:t>silviach@una.ac.cr</a:t>
                      </a:r>
                      <a:endParaRPr sz="1000" u="none" strike="noStrike" cap="none">
                        <a:solidFill>
                          <a:schemeClr val="dk1"/>
                        </a:solidFill>
                        <a:latin typeface="Times New Roman"/>
                        <a:ea typeface="Times New Roman"/>
                        <a:cs typeface="Times New Roman"/>
                        <a:sym typeface="Times New Roman"/>
                      </a:endParaRPr>
                    </a:p>
                  </a:txBody>
                  <a:tcPr marL="40325" marR="40325" marT="0" marB="0" anchor="ctr"/>
                </a:tc>
                <a:extLst>
                  <a:ext uri="{0D108BD9-81ED-4DB2-BD59-A6C34878D82A}">
                    <a16:rowId xmlns:a16="http://schemas.microsoft.com/office/drawing/2014/main" val="10002"/>
                  </a:ext>
                </a:extLst>
              </a:tr>
              <a:tr h="321124">
                <a:tc>
                  <a:txBody>
                    <a:bodyPr/>
                    <a:lstStyle/>
                    <a:p>
                      <a:pPr marL="0" marR="0" lvl="0" indent="0" algn="ctr" rtl="0">
                        <a:lnSpc>
                          <a:spcPct val="107000"/>
                        </a:lnSpc>
                        <a:spcBef>
                          <a:spcPts val="0"/>
                        </a:spcBef>
                        <a:spcAft>
                          <a:spcPts val="0"/>
                        </a:spcAft>
                        <a:buClr>
                          <a:schemeClr val="dk1"/>
                        </a:buClr>
                        <a:buSzPts val="1000"/>
                        <a:buFont typeface="Times New Roman"/>
                        <a:buNone/>
                      </a:pPr>
                      <a:r>
                        <a:rPr lang="en-US" sz="1000" u="none" strike="noStrike" cap="none">
                          <a:solidFill>
                            <a:schemeClr val="dk1"/>
                          </a:solidFill>
                          <a:latin typeface="Times New Roman"/>
                          <a:ea typeface="Times New Roman"/>
                          <a:cs typeface="Times New Roman"/>
                          <a:sym typeface="Times New Roman"/>
                        </a:rPr>
                        <a:t>Dan McNamara</a:t>
                      </a:r>
                      <a:endParaRPr sz="1400" u="none" strike="noStrike" cap="none"/>
                    </a:p>
                    <a:p>
                      <a:pPr marL="0" marR="0" lvl="0" indent="0" algn="ctr" rtl="0">
                        <a:lnSpc>
                          <a:spcPct val="107000"/>
                        </a:lnSpc>
                        <a:spcBef>
                          <a:spcPts val="0"/>
                        </a:spcBef>
                        <a:spcAft>
                          <a:spcPts val="0"/>
                        </a:spcAft>
                        <a:buClr>
                          <a:schemeClr val="dk1"/>
                        </a:buClr>
                        <a:buSzPts val="1000"/>
                        <a:buFont typeface="Times New Roman"/>
                        <a:buNone/>
                      </a:pPr>
                      <a:r>
                        <a:rPr lang="en-US" sz="1000" b="1" u="none" strike="noStrike" cap="none">
                          <a:solidFill>
                            <a:schemeClr val="dk1"/>
                          </a:solidFill>
                          <a:latin typeface="Times New Roman"/>
                          <a:ea typeface="Times New Roman"/>
                          <a:cs typeface="Times New Roman"/>
                          <a:sym typeface="Times New Roman"/>
                        </a:rPr>
                        <a:t>Chair WG 1 Monitoring and Detection Systems</a:t>
                      </a:r>
                      <a:endParaRPr sz="1000" b="1" u="none" strike="noStrike" cap="none">
                        <a:solidFill>
                          <a:schemeClr val="dk1"/>
                        </a:solidFill>
                        <a:latin typeface="Times New Roman"/>
                        <a:ea typeface="Times New Roman"/>
                        <a:cs typeface="Times New Roman"/>
                        <a:sym typeface="Times New Roman"/>
                      </a:endParaRPr>
                    </a:p>
                  </a:txBody>
                  <a:tcPr marL="40325" marR="40325" marT="0" marB="0" anchor="ctr"/>
                </a:tc>
                <a:tc>
                  <a:txBody>
                    <a:bodyPr/>
                    <a:lstStyle/>
                    <a:p>
                      <a:pPr marL="0" marR="0" lvl="0" indent="0" algn="ctr" rtl="0">
                        <a:lnSpc>
                          <a:spcPct val="107000"/>
                        </a:lnSpc>
                        <a:spcBef>
                          <a:spcPts val="0"/>
                        </a:spcBef>
                        <a:spcAft>
                          <a:spcPts val="0"/>
                        </a:spcAft>
                        <a:buClr>
                          <a:schemeClr val="dk1"/>
                        </a:buClr>
                        <a:buSzPts val="1000"/>
                        <a:buFont typeface="Times New Roman"/>
                        <a:buNone/>
                      </a:pPr>
                      <a:r>
                        <a:rPr lang="en-US" sz="1000" u="none" strike="noStrike" cap="none">
                          <a:solidFill>
                            <a:schemeClr val="dk1"/>
                          </a:solidFill>
                          <a:latin typeface="Times New Roman"/>
                          <a:ea typeface="Times New Roman"/>
                          <a:cs typeface="Times New Roman"/>
                          <a:sym typeface="Times New Roman"/>
                        </a:rPr>
                        <a:t>303-273-8550</a:t>
                      </a:r>
                      <a:endParaRPr sz="1400" u="none" strike="noStrike" cap="none"/>
                    </a:p>
                  </a:txBody>
                  <a:tcPr marL="40325" marR="40325" marT="0" marB="0" anchor="ctr"/>
                </a:tc>
                <a:tc>
                  <a:txBody>
                    <a:bodyPr/>
                    <a:lstStyle/>
                    <a:p>
                      <a:pPr marL="0" marR="0" lvl="0" indent="0" algn="ctr" rtl="0">
                        <a:lnSpc>
                          <a:spcPct val="107000"/>
                        </a:lnSpc>
                        <a:spcBef>
                          <a:spcPts val="0"/>
                        </a:spcBef>
                        <a:spcAft>
                          <a:spcPts val="0"/>
                        </a:spcAft>
                        <a:buClr>
                          <a:schemeClr val="dk1"/>
                        </a:buClr>
                        <a:buSzPts val="1000"/>
                        <a:buFont typeface="Times New Roman"/>
                        <a:buNone/>
                      </a:pPr>
                      <a:r>
                        <a:rPr lang="en-US" sz="1000" u="none" strike="noStrike" cap="none">
                          <a:solidFill>
                            <a:schemeClr val="dk1"/>
                          </a:solidFill>
                          <a:latin typeface="Times New Roman"/>
                          <a:ea typeface="Times New Roman"/>
                          <a:cs typeface="Times New Roman"/>
                          <a:sym typeface="Times New Roman"/>
                        </a:rPr>
                        <a:t>mcnamara@usgs.gov</a:t>
                      </a:r>
                      <a:endParaRPr sz="1000" u="none" strike="noStrike" cap="none">
                        <a:solidFill>
                          <a:schemeClr val="dk1"/>
                        </a:solidFill>
                        <a:latin typeface="Times New Roman"/>
                        <a:ea typeface="Times New Roman"/>
                        <a:cs typeface="Times New Roman"/>
                        <a:sym typeface="Times New Roman"/>
                      </a:endParaRPr>
                    </a:p>
                  </a:txBody>
                  <a:tcPr marL="40325" marR="40325" marT="0" marB="0" anchor="ctr"/>
                </a:tc>
                <a:extLst>
                  <a:ext uri="{0D108BD9-81ED-4DB2-BD59-A6C34878D82A}">
                    <a16:rowId xmlns:a16="http://schemas.microsoft.com/office/drawing/2014/main" val="10003"/>
                  </a:ext>
                </a:extLst>
              </a:tr>
              <a:tr h="321124">
                <a:tc>
                  <a:txBody>
                    <a:bodyPr/>
                    <a:lstStyle/>
                    <a:p>
                      <a:pPr marL="0" marR="0" lvl="0" indent="0" algn="ctr" rtl="0">
                        <a:lnSpc>
                          <a:spcPct val="107000"/>
                        </a:lnSpc>
                        <a:spcBef>
                          <a:spcPts val="0"/>
                        </a:spcBef>
                        <a:spcAft>
                          <a:spcPts val="0"/>
                        </a:spcAft>
                        <a:buClr>
                          <a:schemeClr val="dk1"/>
                        </a:buClr>
                        <a:buSzPts val="1000"/>
                        <a:buFont typeface="Times New Roman"/>
                        <a:buNone/>
                      </a:pPr>
                      <a:r>
                        <a:rPr lang="en-US" sz="1000" u="none" strike="noStrike" cap="none">
                          <a:solidFill>
                            <a:schemeClr val="dk1"/>
                          </a:solidFill>
                          <a:latin typeface="Times New Roman"/>
                          <a:ea typeface="Times New Roman"/>
                          <a:cs typeface="Times New Roman"/>
                          <a:sym typeface="Times New Roman"/>
                        </a:rPr>
                        <a:t>Nicolas Arcos</a:t>
                      </a:r>
                      <a:endParaRPr sz="1400" u="none" strike="noStrike" cap="none"/>
                    </a:p>
                    <a:p>
                      <a:pPr marL="0" marR="0" lvl="0" indent="0" algn="ctr" rtl="0">
                        <a:lnSpc>
                          <a:spcPct val="107000"/>
                        </a:lnSpc>
                        <a:spcBef>
                          <a:spcPts val="0"/>
                        </a:spcBef>
                        <a:spcAft>
                          <a:spcPts val="0"/>
                        </a:spcAft>
                        <a:buClr>
                          <a:schemeClr val="dk1"/>
                        </a:buClr>
                        <a:buSzPts val="1000"/>
                        <a:buFont typeface="Times New Roman"/>
                        <a:buNone/>
                      </a:pPr>
                      <a:r>
                        <a:rPr lang="en-US" sz="1000" b="1" u="none" strike="noStrike" cap="none">
                          <a:solidFill>
                            <a:schemeClr val="dk1"/>
                          </a:solidFill>
                          <a:latin typeface="Times New Roman"/>
                          <a:ea typeface="Times New Roman"/>
                          <a:cs typeface="Times New Roman"/>
                          <a:sym typeface="Times New Roman"/>
                        </a:rPr>
                        <a:t>Chair WG 2 Hazard Assessment</a:t>
                      </a:r>
                      <a:endParaRPr sz="1000" b="1" u="none" strike="noStrike" cap="none">
                        <a:solidFill>
                          <a:schemeClr val="dk1"/>
                        </a:solidFill>
                        <a:latin typeface="Times New Roman"/>
                        <a:ea typeface="Times New Roman"/>
                        <a:cs typeface="Times New Roman"/>
                        <a:sym typeface="Times New Roman"/>
                      </a:endParaRPr>
                    </a:p>
                  </a:txBody>
                  <a:tcPr marL="40325" marR="40325" marT="0" marB="0" anchor="ctr"/>
                </a:tc>
                <a:tc>
                  <a:txBody>
                    <a:bodyPr/>
                    <a:lstStyle/>
                    <a:p>
                      <a:pPr marL="0" marR="0" lvl="0" indent="0" algn="ctr" rtl="0">
                        <a:lnSpc>
                          <a:spcPct val="107000"/>
                        </a:lnSpc>
                        <a:spcBef>
                          <a:spcPts val="0"/>
                        </a:spcBef>
                        <a:spcAft>
                          <a:spcPts val="0"/>
                        </a:spcAft>
                        <a:buClr>
                          <a:schemeClr val="dk1"/>
                        </a:buClr>
                        <a:buSzPts val="1000"/>
                        <a:buFont typeface="Times New Roman"/>
                        <a:buNone/>
                      </a:pPr>
                      <a:r>
                        <a:rPr lang="en-US" sz="1000" u="none" strike="noStrike" cap="none">
                          <a:solidFill>
                            <a:schemeClr val="dk1"/>
                          </a:solidFill>
                          <a:latin typeface="Times New Roman"/>
                          <a:ea typeface="Times New Roman"/>
                          <a:cs typeface="Times New Roman"/>
                          <a:sym typeface="Times New Roman"/>
                        </a:rPr>
                        <a:t>1-303-497-3158</a:t>
                      </a:r>
                      <a:endParaRPr sz="1000" u="none" strike="noStrike" cap="none">
                        <a:solidFill>
                          <a:schemeClr val="dk1"/>
                        </a:solidFill>
                        <a:latin typeface="Times New Roman"/>
                        <a:ea typeface="Times New Roman"/>
                        <a:cs typeface="Times New Roman"/>
                        <a:sym typeface="Times New Roman"/>
                      </a:endParaRPr>
                    </a:p>
                  </a:txBody>
                  <a:tcPr marL="40325" marR="40325" marT="0" marB="0" anchor="ctr"/>
                </a:tc>
                <a:tc>
                  <a:txBody>
                    <a:bodyPr/>
                    <a:lstStyle/>
                    <a:p>
                      <a:pPr marL="0" marR="0" lvl="0" indent="0" algn="ctr" rtl="0">
                        <a:lnSpc>
                          <a:spcPct val="107000"/>
                        </a:lnSpc>
                        <a:spcBef>
                          <a:spcPts val="0"/>
                        </a:spcBef>
                        <a:spcAft>
                          <a:spcPts val="0"/>
                        </a:spcAft>
                        <a:buClr>
                          <a:schemeClr val="dk1"/>
                        </a:buClr>
                        <a:buSzPts val="1000"/>
                        <a:buFont typeface="Times New Roman"/>
                        <a:buNone/>
                      </a:pPr>
                      <a:r>
                        <a:rPr lang="en-US" sz="1000" u="none" strike="noStrike" cap="none">
                          <a:solidFill>
                            <a:schemeClr val="dk1"/>
                          </a:solidFill>
                          <a:latin typeface="Times New Roman"/>
                          <a:ea typeface="Times New Roman"/>
                          <a:cs typeface="Times New Roman"/>
                          <a:sym typeface="Times New Roman"/>
                        </a:rPr>
                        <a:t>nicolas.arcos@noaa.gov</a:t>
                      </a:r>
                      <a:endParaRPr sz="1000" u="none" strike="noStrike" cap="none">
                        <a:solidFill>
                          <a:schemeClr val="dk1"/>
                        </a:solidFill>
                        <a:latin typeface="Times New Roman"/>
                        <a:ea typeface="Times New Roman"/>
                        <a:cs typeface="Times New Roman"/>
                        <a:sym typeface="Times New Roman"/>
                      </a:endParaRPr>
                    </a:p>
                  </a:txBody>
                  <a:tcPr marL="40325" marR="40325" marT="0" marB="0" anchor="ctr"/>
                </a:tc>
                <a:extLst>
                  <a:ext uri="{0D108BD9-81ED-4DB2-BD59-A6C34878D82A}">
                    <a16:rowId xmlns:a16="http://schemas.microsoft.com/office/drawing/2014/main" val="10004"/>
                  </a:ext>
                </a:extLst>
              </a:tr>
              <a:tr h="321124">
                <a:tc>
                  <a:txBody>
                    <a:bodyPr/>
                    <a:lstStyle/>
                    <a:p>
                      <a:pPr marL="0" marR="0" lvl="0" indent="0" algn="ctr" rtl="0">
                        <a:lnSpc>
                          <a:spcPct val="107000"/>
                        </a:lnSpc>
                        <a:spcBef>
                          <a:spcPts val="0"/>
                        </a:spcBef>
                        <a:spcAft>
                          <a:spcPts val="0"/>
                        </a:spcAft>
                        <a:buClr>
                          <a:schemeClr val="dk1"/>
                        </a:buClr>
                        <a:buSzPts val="1000"/>
                        <a:buFont typeface="Times New Roman"/>
                        <a:buNone/>
                      </a:pPr>
                      <a:r>
                        <a:rPr lang="en-US" sz="1000" u="none" strike="noStrike" cap="none">
                          <a:solidFill>
                            <a:schemeClr val="dk1"/>
                          </a:solidFill>
                          <a:latin typeface="Times New Roman"/>
                          <a:ea typeface="Times New Roman"/>
                          <a:cs typeface="Times New Roman"/>
                          <a:sym typeface="Times New Roman"/>
                        </a:rPr>
                        <a:t>Emilio Talavera</a:t>
                      </a:r>
                      <a:endParaRPr sz="1400" u="none" strike="noStrike" cap="none"/>
                    </a:p>
                    <a:p>
                      <a:pPr marL="0" marR="0" lvl="0" indent="0" algn="ctr" rtl="0">
                        <a:lnSpc>
                          <a:spcPct val="107000"/>
                        </a:lnSpc>
                        <a:spcBef>
                          <a:spcPts val="0"/>
                        </a:spcBef>
                        <a:spcAft>
                          <a:spcPts val="0"/>
                        </a:spcAft>
                        <a:buClr>
                          <a:schemeClr val="dk1"/>
                        </a:buClr>
                        <a:buSzPts val="1000"/>
                        <a:buFont typeface="Times New Roman"/>
                        <a:buNone/>
                      </a:pPr>
                      <a:r>
                        <a:rPr lang="en-US" sz="1000" b="1" u="none" strike="noStrike" cap="none">
                          <a:solidFill>
                            <a:schemeClr val="dk1"/>
                          </a:solidFill>
                          <a:latin typeface="Times New Roman"/>
                          <a:ea typeface="Times New Roman"/>
                          <a:cs typeface="Times New Roman"/>
                          <a:sym typeface="Times New Roman"/>
                        </a:rPr>
                        <a:t>Chair WG 3 Tsunami Related Services</a:t>
                      </a:r>
                      <a:endParaRPr sz="1000" b="1" u="none" strike="noStrike" cap="none">
                        <a:solidFill>
                          <a:schemeClr val="dk1"/>
                        </a:solidFill>
                        <a:latin typeface="Times New Roman"/>
                        <a:ea typeface="Times New Roman"/>
                        <a:cs typeface="Times New Roman"/>
                        <a:sym typeface="Times New Roman"/>
                      </a:endParaRPr>
                    </a:p>
                  </a:txBody>
                  <a:tcPr marL="40325" marR="40325" marT="0" marB="0" anchor="ctr"/>
                </a:tc>
                <a:tc>
                  <a:txBody>
                    <a:bodyPr/>
                    <a:lstStyle/>
                    <a:p>
                      <a:pPr marL="0" marR="0" lvl="0" indent="0" algn="ctr" rtl="0">
                        <a:lnSpc>
                          <a:spcPct val="107000"/>
                        </a:lnSpc>
                        <a:spcBef>
                          <a:spcPts val="0"/>
                        </a:spcBef>
                        <a:spcAft>
                          <a:spcPts val="0"/>
                        </a:spcAft>
                        <a:buClr>
                          <a:schemeClr val="dk1"/>
                        </a:buClr>
                        <a:buSzPts val="1000"/>
                        <a:buFont typeface="Times New Roman"/>
                        <a:buNone/>
                      </a:pPr>
                      <a:r>
                        <a:rPr lang="en-US" sz="1000" u="none" strike="noStrike" cap="none">
                          <a:solidFill>
                            <a:schemeClr val="dk1"/>
                          </a:solidFill>
                          <a:latin typeface="Times New Roman"/>
                          <a:ea typeface="Times New Roman"/>
                          <a:cs typeface="Times New Roman"/>
                          <a:sym typeface="Times New Roman"/>
                        </a:rPr>
                        <a:t>505-224-92761 ext. 102</a:t>
                      </a:r>
                      <a:endParaRPr sz="1000" u="none" strike="noStrike" cap="none">
                        <a:solidFill>
                          <a:schemeClr val="dk1"/>
                        </a:solidFill>
                        <a:latin typeface="Times New Roman"/>
                        <a:ea typeface="Times New Roman"/>
                        <a:cs typeface="Times New Roman"/>
                        <a:sym typeface="Times New Roman"/>
                      </a:endParaRPr>
                    </a:p>
                  </a:txBody>
                  <a:tcPr marL="40325" marR="40325" marT="0" marB="0" anchor="ctr"/>
                </a:tc>
                <a:tc>
                  <a:txBody>
                    <a:bodyPr/>
                    <a:lstStyle/>
                    <a:p>
                      <a:pPr marL="0" marR="0" lvl="0" indent="0" algn="ctr" rtl="0">
                        <a:lnSpc>
                          <a:spcPct val="107000"/>
                        </a:lnSpc>
                        <a:spcBef>
                          <a:spcPts val="0"/>
                        </a:spcBef>
                        <a:spcAft>
                          <a:spcPts val="0"/>
                        </a:spcAft>
                        <a:buClr>
                          <a:schemeClr val="dk1"/>
                        </a:buClr>
                        <a:buSzPts val="1000"/>
                        <a:buFont typeface="Times New Roman"/>
                        <a:buNone/>
                      </a:pPr>
                      <a:r>
                        <a:rPr lang="en-US" sz="1000" u="none" strike="noStrike" cap="none">
                          <a:solidFill>
                            <a:schemeClr val="dk1"/>
                          </a:solidFill>
                          <a:latin typeface="Times New Roman"/>
                          <a:ea typeface="Times New Roman"/>
                          <a:cs typeface="Times New Roman"/>
                          <a:sym typeface="Times New Roman"/>
                        </a:rPr>
                        <a:t>emilio.talavera@gf.ineter.gob.ni</a:t>
                      </a:r>
                      <a:endParaRPr sz="1000" u="none" strike="noStrike" cap="none">
                        <a:solidFill>
                          <a:schemeClr val="dk1"/>
                        </a:solidFill>
                        <a:latin typeface="Times New Roman"/>
                        <a:ea typeface="Times New Roman"/>
                        <a:cs typeface="Times New Roman"/>
                        <a:sym typeface="Times New Roman"/>
                      </a:endParaRPr>
                    </a:p>
                  </a:txBody>
                  <a:tcPr marL="40325" marR="40325" marT="0" marB="0" anchor="ctr"/>
                </a:tc>
                <a:extLst>
                  <a:ext uri="{0D108BD9-81ED-4DB2-BD59-A6C34878D82A}">
                    <a16:rowId xmlns:a16="http://schemas.microsoft.com/office/drawing/2014/main" val="10005"/>
                  </a:ext>
                </a:extLst>
              </a:tr>
              <a:tr h="531691">
                <a:tc>
                  <a:txBody>
                    <a:bodyPr/>
                    <a:lstStyle/>
                    <a:p>
                      <a:pPr marL="0" marR="0" lvl="0" indent="0" algn="ctr" rtl="0">
                        <a:lnSpc>
                          <a:spcPct val="107000"/>
                        </a:lnSpc>
                        <a:spcBef>
                          <a:spcPts val="0"/>
                        </a:spcBef>
                        <a:spcAft>
                          <a:spcPts val="0"/>
                        </a:spcAft>
                        <a:buClr>
                          <a:schemeClr val="dk1"/>
                        </a:buClr>
                        <a:buSzPts val="1000"/>
                        <a:buFont typeface="Times New Roman"/>
                        <a:buNone/>
                      </a:pPr>
                      <a:r>
                        <a:rPr lang="en-US" sz="1000" u="none" strike="noStrike" cap="none">
                          <a:solidFill>
                            <a:schemeClr val="dk1"/>
                          </a:solidFill>
                          <a:latin typeface="Times New Roman"/>
                          <a:ea typeface="Times New Roman"/>
                          <a:cs typeface="Times New Roman"/>
                          <a:sym typeface="Times New Roman"/>
                        </a:rPr>
                        <a:t>Christa von Hillebrandt-Andrade</a:t>
                      </a:r>
                      <a:endParaRPr sz="1400" u="none" strike="noStrike" cap="none"/>
                    </a:p>
                    <a:p>
                      <a:pPr marL="0" marR="0" lvl="0" indent="0" algn="ctr" rtl="0">
                        <a:lnSpc>
                          <a:spcPct val="107000"/>
                        </a:lnSpc>
                        <a:spcBef>
                          <a:spcPts val="0"/>
                        </a:spcBef>
                        <a:spcAft>
                          <a:spcPts val="0"/>
                        </a:spcAft>
                        <a:buClr>
                          <a:schemeClr val="dk1"/>
                        </a:buClr>
                        <a:buSzPts val="1000"/>
                        <a:buFont typeface="Times New Roman"/>
                        <a:buNone/>
                      </a:pPr>
                      <a:r>
                        <a:rPr lang="en-US" sz="1000" b="1" u="none" strike="noStrike" cap="none">
                          <a:solidFill>
                            <a:schemeClr val="dk1"/>
                          </a:solidFill>
                          <a:latin typeface="Times New Roman"/>
                          <a:ea typeface="Times New Roman"/>
                          <a:cs typeface="Times New Roman"/>
                          <a:sym typeface="Times New Roman"/>
                        </a:rPr>
                        <a:t>Chair WG 4  Preparedness, Readiness and Resilience</a:t>
                      </a:r>
                      <a:endParaRPr sz="1400" u="none" strike="noStrike" cap="none"/>
                    </a:p>
                    <a:p>
                      <a:pPr marL="0" marR="0" lvl="0" indent="0" algn="ctr" rtl="0">
                        <a:lnSpc>
                          <a:spcPct val="107000"/>
                        </a:lnSpc>
                        <a:spcBef>
                          <a:spcPts val="0"/>
                        </a:spcBef>
                        <a:spcAft>
                          <a:spcPts val="0"/>
                        </a:spcAft>
                        <a:buClr>
                          <a:schemeClr val="dk1"/>
                        </a:buClr>
                        <a:buSzPts val="1000"/>
                        <a:buFont typeface="Times New Roman"/>
                        <a:buNone/>
                      </a:pPr>
                      <a:r>
                        <a:rPr lang="en-US" sz="1000" b="1" u="none" strike="noStrike" cap="none">
                          <a:solidFill>
                            <a:schemeClr val="dk1"/>
                          </a:solidFill>
                          <a:latin typeface="Times New Roman"/>
                          <a:ea typeface="Times New Roman"/>
                          <a:cs typeface="Times New Roman"/>
                          <a:sym typeface="Times New Roman"/>
                        </a:rPr>
                        <a:t>Manager ITIC-CAR</a:t>
                      </a:r>
                      <a:endParaRPr sz="1000" b="1" u="none" strike="noStrike" cap="none">
                        <a:solidFill>
                          <a:schemeClr val="dk1"/>
                        </a:solidFill>
                        <a:latin typeface="Times New Roman"/>
                        <a:ea typeface="Times New Roman"/>
                        <a:cs typeface="Times New Roman"/>
                        <a:sym typeface="Times New Roman"/>
                      </a:endParaRPr>
                    </a:p>
                  </a:txBody>
                  <a:tcPr marL="40325" marR="40325" marT="0" marB="0" anchor="ctr"/>
                </a:tc>
                <a:tc>
                  <a:txBody>
                    <a:bodyPr/>
                    <a:lstStyle/>
                    <a:p>
                      <a:pPr marL="0" marR="0" lvl="0" indent="0" algn="ctr" rtl="0">
                        <a:lnSpc>
                          <a:spcPct val="107000"/>
                        </a:lnSpc>
                        <a:spcBef>
                          <a:spcPts val="0"/>
                        </a:spcBef>
                        <a:spcAft>
                          <a:spcPts val="0"/>
                        </a:spcAft>
                        <a:buClr>
                          <a:schemeClr val="dk1"/>
                        </a:buClr>
                        <a:buSzPts val="1000"/>
                        <a:buFont typeface="Times New Roman"/>
                        <a:buNone/>
                      </a:pPr>
                      <a:r>
                        <a:rPr lang="en-US" sz="1000" u="none" strike="noStrike" cap="none">
                          <a:solidFill>
                            <a:schemeClr val="dk1"/>
                          </a:solidFill>
                          <a:latin typeface="Times New Roman"/>
                          <a:ea typeface="Times New Roman"/>
                          <a:cs typeface="Times New Roman"/>
                          <a:sym typeface="Times New Roman"/>
                        </a:rPr>
                        <a:t>1-787-249-8307</a:t>
                      </a:r>
                      <a:endParaRPr sz="1000" u="none" strike="noStrike" cap="none">
                        <a:solidFill>
                          <a:schemeClr val="dk1"/>
                        </a:solidFill>
                        <a:latin typeface="Times New Roman"/>
                        <a:ea typeface="Times New Roman"/>
                        <a:cs typeface="Times New Roman"/>
                        <a:sym typeface="Times New Roman"/>
                      </a:endParaRPr>
                    </a:p>
                  </a:txBody>
                  <a:tcPr marL="40325" marR="40325" marT="0" marB="0" anchor="ctr"/>
                </a:tc>
                <a:tc>
                  <a:txBody>
                    <a:bodyPr/>
                    <a:lstStyle/>
                    <a:p>
                      <a:pPr marL="0" marR="0" lvl="0" indent="0" algn="ctr" rtl="0">
                        <a:lnSpc>
                          <a:spcPct val="107000"/>
                        </a:lnSpc>
                        <a:spcBef>
                          <a:spcPts val="0"/>
                        </a:spcBef>
                        <a:spcAft>
                          <a:spcPts val="0"/>
                        </a:spcAft>
                        <a:buClr>
                          <a:schemeClr val="dk1"/>
                        </a:buClr>
                        <a:buSzPts val="1000"/>
                        <a:buFont typeface="Times New Roman"/>
                        <a:buNone/>
                      </a:pPr>
                      <a:r>
                        <a:rPr lang="en-US" sz="1000" u="none" strike="noStrike" cap="none">
                          <a:solidFill>
                            <a:schemeClr val="dk1"/>
                          </a:solidFill>
                          <a:latin typeface="Times New Roman"/>
                          <a:ea typeface="Times New Roman"/>
                          <a:cs typeface="Times New Roman"/>
                          <a:sym typeface="Times New Roman"/>
                        </a:rPr>
                        <a:t>christa.vonh@noaa.gov</a:t>
                      </a:r>
                      <a:endParaRPr sz="1000" u="none" strike="noStrike" cap="none">
                        <a:solidFill>
                          <a:schemeClr val="dk1"/>
                        </a:solidFill>
                        <a:latin typeface="Times New Roman"/>
                        <a:ea typeface="Times New Roman"/>
                        <a:cs typeface="Times New Roman"/>
                        <a:sym typeface="Times New Roman"/>
                      </a:endParaRPr>
                    </a:p>
                  </a:txBody>
                  <a:tcPr marL="40325" marR="40325" marT="0" marB="0" anchor="ctr"/>
                </a:tc>
                <a:extLst>
                  <a:ext uri="{0D108BD9-81ED-4DB2-BD59-A6C34878D82A}">
                    <a16:rowId xmlns:a16="http://schemas.microsoft.com/office/drawing/2014/main" val="10006"/>
                  </a:ext>
                </a:extLst>
              </a:tr>
              <a:tr h="321124">
                <a:tc>
                  <a:txBody>
                    <a:bodyPr/>
                    <a:lstStyle/>
                    <a:p>
                      <a:pPr marL="0" marR="0" lvl="0" indent="0" algn="ctr" rtl="0">
                        <a:lnSpc>
                          <a:spcPct val="107000"/>
                        </a:lnSpc>
                        <a:spcBef>
                          <a:spcPts val="0"/>
                        </a:spcBef>
                        <a:spcAft>
                          <a:spcPts val="0"/>
                        </a:spcAft>
                        <a:buClr>
                          <a:schemeClr val="dk1"/>
                        </a:buClr>
                        <a:buSzPts val="1000"/>
                        <a:buFont typeface="Times New Roman"/>
                        <a:buNone/>
                      </a:pPr>
                      <a:r>
                        <a:rPr lang="en-US" sz="1000" u="none" strike="noStrike" cap="none">
                          <a:solidFill>
                            <a:schemeClr val="dk1"/>
                          </a:solidFill>
                          <a:latin typeface="Times New Roman"/>
                          <a:ea typeface="Times New Roman"/>
                          <a:cs typeface="Times New Roman"/>
                          <a:sym typeface="Times New Roman"/>
                        </a:rPr>
                        <a:t>Silvia Chacón-Barrantes</a:t>
                      </a:r>
                      <a:endParaRPr sz="1000" u="none" strike="noStrike" cap="none">
                        <a:solidFill>
                          <a:schemeClr val="dk1"/>
                        </a:solidFill>
                        <a:latin typeface="Times New Roman"/>
                        <a:ea typeface="Times New Roman"/>
                        <a:cs typeface="Times New Roman"/>
                        <a:sym typeface="Times New Roman"/>
                      </a:endParaRPr>
                    </a:p>
                    <a:p>
                      <a:pPr marL="0" marR="0" lvl="0" indent="0" algn="ctr" rtl="0">
                        <a:lnSpc>
                          <a:spcPct val="107000"/>
                        </a:lnSpc>
                        <a:spcBef>
                          <a:spcPts val="0"/>
                        </a:spcBef>
                        <a:spcAft>
                          <a:spcPts val="0"/>
                        </a:spcAft>
                        <a:buClr>
                          <a:schemeClr val="dk1"/>
                        </a:buClr>
                        <a:buSzPts val="1000"/>
                        <a:buFont typeface="Times New Roman"/>
                        <a:buNone/>
                      </a:pPr>
                      <a:r>
                        <a:rPr lang="en-US" sz="1000" b="1" u="none" strike="noStrike" cap="none">
                          <a:solidFill>
                            <a:schemeClr val="dk1"/>
                          </a:solidFill>
                          <a:latin typeface="Times New Roman"/>
                          <a:ea typeface="Times New Roman"/>
                          <a:cs typeface="Times New Roman"/>
                          <a:sym typeface="Times New Roman"/>
                        </a:rPr>
                        <a:t>Scientific Experts – Gulf of Honduras Scenario</a:t>
                      </a:r>
                      <a:endParaRPr sz="1000" b="1" u="none" strike="noStrike" cap="none">
                        <a:solidFill>
                          <a:schemeClr val="dk1"/>
                        </a:solidFill>
                        <a:latin typeface="Times New Roman"/>
                        <a:ea typeface="Times New Roman"/>
                        <a:cs typeface="Times New Roman"/>
                        <a:sym typeface="Times New Roman"/>
                      </a:endParaRPr>
                    </a:p>
                  </a:txBody>
                  <a:tcPr marL="40325" marR="40325" marT="0" marB="0" anchor="ctr"/>
                </a:tc>
                <a:tc>
                  <a:txBody>
                    <a:bodyPr/>
                    <a:lstStyle/>
                    <a:p>
                      <a:pPr marL="0" marR="0" lvl="0" indent="0" algn="ctr" rtl="0">
                        <a:lnSpc>
                          <a:spcPct val="107000"/>
                        </a:lnSpc>
                        <a:spcBef>
                          <a:spcPts val="0"/>
                        </a:spcBef>
                        <a:spcAft>
                          <a:spcPts val="0"/>
                        </a:spcAft>
                        <a:buClr>
                          <a:schemeClr val="dk1"/>
                        </a:buClr>
                        <a:buSzPts val="1000"/>
                        <a:buFont typeface="Times New Roman"/>
                        <a:buNone/>
                      </a:pPr>
                      <a:r>
                        <a:rPr lang="en-US" sz="1000" u="none" strike="noStrike" cap="none">
                          <a:solidFill>
                            <a:schemeClr val="dk1"/>
                          </a:solidFill>
                          <a:latin typeface="Times New Roman"/>
                          <a:ea typeface="Times New Roman"/>
                          <a:cs typeface="Times New Roman"/>
                          <a:sym typeface="Times New Roman"/>
                        </a:rPr>
                        <a:t>506-830-96690 </a:t>
                      </a:r>
                      <a:endParaRPr sz="1000" u="none" strike="noStrike" cap="none">
                        <a:solidFill>
                          <a:schemeClr val="dk1"/>
                        </a:solidFill>
                        <a:latin typeface="Times New Roman"/>
                        <a:ea typeface="Times New Roman"/>
                        <a:cs typeface="Times New Roman"/>
                        <a:sym typeface="Times New Roman"/>
                      </a:endParaRPr>
                    </a:p>
                  </a:txBody>
                  <a:tcPr marL="40325" marR="40325" marT="0" marB="0" anchor="ctr"/>
                </a:tc>
                <a:tc>
                  <a:txBody>
                    <a:bodyPr/>
                    <a:lstStyle/>
                    <a:p>
                      <a:pPr marL="0" marR="0" lvl="0" indent="0" algn="ctr" rtl="0">
                        <a:lnSpc>
                          <a:spcPct val="107000"/>
                        </a:lnSpc>
                        <a:spcBef>
                          <a:spcPts val="0"/>
                        </a:spcBef>
                        <a:spcAft>
                          <a:spcPts val="0"/>
                        </a:spcAft>
                        <a:buClr>
                          <a:srgbClr val="000000"/>
                        </a:buClr>
                        <a:buSzPts val="1000"/>
                        <a:buFont typeface="Times New Roman"/>
                        <a:buNone/>
                      </a:pPr>
                      <a:r>
                        <a:rPr lang="en-US" sz="1000" b="0" i="0" u="none" strike="noStrike" cap="none">
                          <a:solidFill>
                            <a:srgbClr val="000000"/>
                          </a:solidFill>
                          <a:latin typeface="Times New Roman"/>
                          <a:ea typeface="Times New Roman"/>
                          <a:cs typeface="Times New Roman"/>
                          <a:sym typeface="Times New Roman"/>
                        </a:rPr>
                        <a:t>silviach@una.ac.cr</a:t>
                      </a:r>
                      <a:endParaRPr sz="1000" b="0" i="0" u="none" strike="noStrike" cap="none">
                        <a:solidFill>
                          <a:srgbClr val="000000"/>
                        </a:solidFill>
                        <a:latin typeface="Times New Roman"/>
                        <a:ea typeface="Times New Roman"/>
                        <a:cs typeface="Times New Roman"/>
                        <a:sym typeface="Times New Roman"/>
                      </a:endParaRPr>
                    </a:p>
                  </a:txBody>
                  <a:tcPr marL="40325" marR="40325" marT="0" marB="0" anchor="ctr"/>
                </a:tc>
                <a:extLst>
                  <a:ext uri="{0D108BD9-81ED-4DB2-BD59-A6C34878D82A}">
                    <a16:rowId xmlns:a16="http://schemas.microsoft.com/office/drawing/2014/main" val="10007"/>
                  </a:ext>
                </a:extLst>
              </a:tr>
              <a:tr h="467059">
                <a:tc>
                  <a:txBody>
                    <a:bodyPr/>
                    <a:lstStyle/>
                    <a:p>
                      <a:pPr marL="0" marR="0" lvl="0" indent="0" algn="ctr" rtl="0">
                        <a:lnSpc>
                          <a:spcPct val="107000"/>
                        </a:lnSpc>
                        <a:spcBef>
                          <a:spcPts val="0"/>
                        </a:spcBef>
                        <a:spcAft>
                          <a:spcPts val="0"/>
                        </a:spcAft>
                        <a:buClr>
                          <a:schemeClr val="dk1"/>
                        </a:buClr>
                        <a:buSzPts val="1000"/>
                        <a:buFont typeface="Times New Roman"/>
                        <a:buNone/>
                      </a:pPr>
                      <a:r>
                        <a:rPr lang="en-US" sz="1000" u="none" strike="noStrike" cap="none" dirty="0">
                          <a:solidFill>
                            <a:schemeClr val="dk1"/>
                          </a:solidFill>
                          <a:latin typeface="Times New Roman"/>
                          <a:ea typeface="Times New Roman"/>
                          <a:cs typeface="Times New Roman"/>
                          <a:sym typeface="Times New Roman"/>
                        </a:rPr>
                        <a:t>Valerie </a:t>
                      </a:r>
                      <a:r>
                        <a:rPr lang="en-US" sz="1000" u="none" strike="noStrike" cap="none" dirty="0" err="1">
                          <a:solidFill>
                            <a:schemeClr val="dk1"/>
                          </a:solidFill>
                          <a:latin typeface="Times New Roman"/>
                          <a:ea typeface="Times New Roman"/>
                          <a:cs typeface="Times New Roman"/>
                          <a:sym typeface="Times New Roman"/>
                        </a:rPr>
                        <a:t>Clouard</a:t>
                      </a:r>
                      <a:endParaRPr sz="1000" u="none" strike="noStrike" cap="none" dirty="0">
                        <a:solidFill>
                          <a:schemeClr val="dk1"/>
                        </a:solidFill>
                        <a:latin typeface="Times New Roman"/>
                        <a:ea typeface="Times New Roman"/>
                        <a:cs typeface="Times New Roman"/>
                        <a:sym typeface="Times New Roman"/>
                      </a:endParaRPr>
                    </a:p>
                    <a:p>
                      <a:pPr marL="0" marR="0" lvl="0" indent="0" algn="ctr" rtl="0">
                        <a:lnSpc>
                          <a:spcPct val="107000"/>
                        </a:lnSpc>
                        <a:spcBef>
                          <a:spcPts val="0"/>
                        </a:spcBef>
                        <a:spcAft>
                          <a:spcPts val="0"/>
                        </a:spcAft>
                        <a:buClr>
                          <a:schemeClr val="dk1"/>
                        </a:buClr>
                        <a:buSzPts val="1000"/>
                        <a:buFont typeface="Times New Roman"/>
                        <a:buNone/>
                      </a:pPr>
                      <a:r>
                        <a:rPr lang="en-US" sz="1000" u="none" strike="noStrike" cap="none" dirty="0" err="1">
                          <a:solidFill>
                            <a:schemeClr val="dk1"/>
                          </a:solidFill>
                          <a:latin typeface="Times New Roman"/>
                          <a:ea typeface="Times New Roman"/>
                          <a:cs typeface="Times New Roman"/>
                          <a:sym typeface="Times New Roman"/>
                        </a:rPr>
                        <a:t>Fabrice</a:t>
                      </a:r>
                      <a:r>
                        <a:rPr lang="en-US" sz="1000" u="none" strike="noStrike" cap="none" dirty="0">
                          <a:solidFill>
                            <a:schemeClr val="dk1"/>
                          </a:solidFill>
                          <a:latin typeface="Times New Roman"/>
                          <a:ea typeface="Times New Roman"/>
                          <a:cs typeface="Times New Roman"/>
                          <a:sym typeface="Times New Roman"/>
                        </a:rPr>
                        <a:t> Fontaine</a:t>
                      </a:r>
                      <a:endParaRPr sz="1000" u="none" strike="noStrike" cap="none" dirty="0">
                        <a:solidFill>
                          <a:schemeClr val="dk1"/>
                        </a:solidFill>
                        <a:latin typeface="Times New Roman"/>
                        <a:ea typeface="Times New Roman"/>
                        <a:cs typeface="Times New Roman"/>
                        <a:sym typeface="Times New Roman"/>
                      </a:endParaRPr>
                    </a:p>
                    <a:p>
                      <a:pPr marL="0" marR="0" lvl="0" indent="0" algn="ctr" rtl="0">
                        <a:lnSpc>
                          <a:spcPct val="107000"/>
                        </a:lnSpc>
                        <a:spcBef>
                          <a:spcPts val="0"/>
                        </a:spcBef>
                        <a:spcAft>
                          <a:spcPts val="0"/>
                        </a:spcAft>
                        <a:buClr>
                          <a:schemeClr val="dk1"/>
                        </a:buClr>
                        <a:buSzPts val="1000"/>
                        <a:buFont typeface="Times New Roman"/>
                        <a:buNone/>
                      </a:pPr>
                      <a:r>
                        <a:rPr lang="en-US" sz="1000" b="1" u="none" strike="noStrike" cap="none" dirty="0">
                          <a:solidFill>
                            <a:schemeClr val="dk1"/>
                          </a:solidFill>
                          <a:latin typeface="Times New Roman"/>
                          <a:ea typeface="Times New Roman"/>
                          <a:cs typeface="Times New Roman"/>
                          <a:sym typeface="Times New Roman"/>
                        </a:rPr>
                        <a:t>Scientific Expert – Mount Pelée Scenario</a:t>
                      </a:r>
                      <a:endParaRPr sz="1000" b="1" u="none" strike="noStrike" cap="none" dirty="0">
                        <a:solidFill>
                          <a:schemeClr val="dk1"/>
                        </a:solidFill>
                        <a:latin typeface="Times New Roman"/>
                        <a:ea typeface="Times New Roman"/>
                        <a:cs typeface="Times New Roman"/>
                        <a:sym typeface="Times New Roman"/>
                      </a:endParaRPr>
                    </a:p>
                  </a:txBody>
                  <a:tcPr marL="40325" marR="40325" marT="0" marB="0" anchor="ctr"/>
                </a:tc>
                <a:tc>
                  <a:txBody>
                    <a:bodyPr/>
                    <a:lstStyle/>
                    <a:p>
                      <a:pPr marL="0" marR="0" lvl="0" indent="0" algn="ctr" rtl="0">
                        <a:lnSpc>
                          <a:spcPct val="107000"/>
                        </a:lnSpc>
                        <a:spcBef>
                          <a:spcPts val="0"/>
                        </a:spcBef>
                        <a:spcAft>
                          <a:spcPts val="0"/>
                        </a:spcAft>
                        <a:buClr>
                          <a:schemeClr val="dk1"/>
                        </a:buClr>
                        <a:buSzPts val="1000"/>
                        <a:buFont typeface="Times New Roman"/>
                        <a:buNone/>
                      </a:pPr>
                      <a:r>
                        <a:rPr lang="en-US" sz="1000" b="0" i="0" u="none" strike="noStrike" cap="none">
                          <a:solidFill>
                            <a:srgbClr val="000000"/>
                          </a:solidFill>
                          <a:latin typeface="Times New Roman"/>
                          <a:ea typeface="Times New Roman"/>
                          <a:cs typeface="Times New Roman"/>
                          <a:sym typeface="Times New Roman"/>
                        </a:rPr>
                        <a:t>+33 (0)5 61 33 29 07</a:t>
                      </a:r>
                      <a:r>
                        <a:rPr lang="en-US" sz="1000" u="none" strike="noStrike" cap="none">
                          <a:solidFill>
                            <a:schemeClr val="dk1"/>
                          </a:solidFill>
                          <a:latin typeface="Times New Roman"/>
                          <a:ea typeface="Times New Roman"/>
                          <a:cs typeface="Times New Roman"/>
                          <a:sym typeface="Times New Roman"/>
                        </a:rPr>
                        <a:t> </a:t>
                      </a:r>
                      <a:endParaRPr sz="1000" u="none" strike="noStrike" cap="none">
                        <a:solidFill>
                          <a:schemeClr val="dk1"/>
                        </a:solidFill>
                        <a:latin typeface="Times New Roman"/>
                        <a:ea typeface="Times New Roman"/>
                        <a:cs typeface="Times New Roman"/>
                        <a:sym typeface="Times New Roman"/>
                      </a:endParaRPr>
                    </a:p>
                  </a:txBody>
                  <a:tcPr marL="40325" marR="40325" marT="0" marB="0" anchor="ctr"/>
                </a:tc>
                <a:tc>
                  <a:txBody>
                    <a:bodyPr/>
                    <a:lstStyle/>
                    <a:p>
                      <a:pPr marL="0" marR="0" lvl="0" indent="0" algn="ctr" rtl="0">
                        <a:lnSpc>
                          <a:spcPct val="100000"/>
                        </a:lnSpc>
                        <a:spcBef>
                          <a:spcPts val="0"/>
                        </a:spcBef>
                        <a:spcAft>
                          <a:spcPts val="0"/>
                        </a:spcAft>
                        <a:buClr>
                          <a:schemeClr val="dk1"/>
                        </a:buClr>
                        <a:buSzPts val="1000"/>
                        <a:buFont typeface="Times New Roman"/>
                        <a:buNone/>
                      </a:pPr>
                      <a:r>
                        <a:rPr lang="en-US" sz="1000" b="0" i="0" u="none" strike="noStrike" cap="none">
                          <a:solidFill>
                            <a:schemeClr val="dk1"/>
                          </a:solidFill>
                          <a:latin typeface="Times New Roman"/>
                          <a:ea typeface="Times New Roman"/>
                          <a:cs typeface="Times New Roman"/>
                          <a:sym typeface="Times New Roman"/>
                        </a:rPr>
                        <a:t>valerie.clouard@get.omp.eu</a:t>
                      </a:r>
                      <a:br>
                        <a:rPr lang="en-US" sz="1000" b="0" i="0" u="none" strike="noStrike" cap="none">
                          <a:solidFill>
                            <a:schemeClr val="dk1"/>
                          </a:solidFill>
                          <a:latin typeface="Times New Roman"/>
                          <a:ea typeface="Times New Roman"/>
                          <a:cs typeface="Times New Roman"/>
                          <a:sym typeface="Times New Roman"/>
                        </a:rPr>
                      </a:br>
                      <a:r>
                        <a:rPr lang="en-US" sz="1000" b="0" i="0" u="none" strike="noStrike" cap="none">
                          <a:solidFill>
                            <a:schemeClr val="dk1"/>
                          </a:solidFill>
                          <a:latin typeface="Times New Roman"/>
                          <a:ea typeface="Times New Roman"/>
                          <a:cs typeface="Times New Roman"/>
                          <a:sym typeface="Times New Roman"/>
                        </a:rPr>
                        <a:t>frfont@ipgp.fr</a:t>
                      </a:r>
                      <a:endParaRPr sz="1000" b="0" i="0" u="none" strike="noStrike" cap="none">
                        <a:solidFill>
                          <a:schemeClr val="dk1"/>
                        </a:solidFill>
                        <a:latin typeface="Times New Roman"/>
                        <a:ea typeface="Times New Roman"/>
                        <a:cs typeface="Times New Roman"/>
                        <a:sym typeface="Times New Roman"/>
                      </a:endParaRPr>
                    </a:p>
                  </a:txBody>
                  <a:tcPr marL="40325" marR="40325" marT="0" marB="0" anchor="ctr"/>
                </a:tc>
                <a:extLst>
                  <a:ext uri="{0D108BD9-81ED-4DB2-BD59-A6C34878D82A}">
                    <a16:rowId xmlns:a16="http://schemas.microsoft.com/office/drawing/2014/main" val="10008"/>
                  </a:ext>
                </a:extLst>
              </a:tr>
              <a:tr h="321124">
                <a:tc>
                  <a:txBody>
                    <a:bodyPr/>
                    <a:lstStyle/>
                    <a:p>
                      <a:pPr marL="0" marR="0" lvl="0" indent="0" algn="ctr" rtl="0">
                        <a:lnSpc>
                          <a:spcPct val="107000"/>
                        </a:lnSpc>
                        <a:spcBef>
                          <a:spcPts val="0"/>
                        </a:spcBef>
                        <a:spcAft>
                          <a:spcPts val="0"/>
                        </a:spcAft>
                        <a:buClr>
                          <a:schemeClr val="dk1"/>
                        </a:buClr>
                        <a:buSzPts val="1000"/>
                        <a:buFont typeface="Times New Roman"/>
                        <a:buNone/>
                      </a:pPr>
                      <a:r>
                        <a:rPr lang="en-US" sz="1000" u="none" strike="noStrike" cap="none" dirty="0">
                          <a:solidFill>
                            <a:schemeClr val="dk1"/>
                          </a:solidFill>
                          <a:latin typeface="Times New Roman"/>
                          <a:ea typeface="Times New Roman"/>
                          <a:cs typeface="Times New Roman"/>
                          <a:sym typeface="Times New Roman"/>
                        </a:rPr>
                        <a:t>Elizabeth Riley</a:t>
                      </a:r>
                      <a:endParaRPr sz="1000" u="none" strike="noStrike" cap="none" dirty="0">
                        <a:solidFill>
                          <a:schemeClr val="dk1"/>
                        </a:solidFill>
                        <a:latin typeface="Times New Roman"/>
                        <a:ea typeface="Times New Roman"/>
                        <a:cs typeface="Times New Roman"/>
                        <a:sym typeface="Times New Roman"/>
                      </a:endParaRPr>
                    </a:p>
                    <a:p>
                      <a:pPr marL="0" marR="0" lvl="0" indent="0" algn="ctr" rtl="0">
                        <a:lnSpc>
                          <a:spcPct val="107000"/>
                        </a:lnSpc>
                        <a:spcBef>
                          <a:spcPts val="0"/>
                        </a:spcBef>
                        <a:spcAft>
                          <a:spcPts val="0"/>
                        </a:spcAft>
                        <a:buClr>
                          <a:schemeClr val="dk1"/>
                        </a:buClr>
                        <a:buSzPts val="1000"/>
                        <a:buFont typeface="Times New Roman"/>
                        <a:buNone/>
                      </a:pPr>
                      <a:r>
                        <a:rPr lang="en-US" sz="1000" b="1" u="none" strike="noStrike" cap="none" dirty="0">
                          <a:solidFill>
                            <a:schemeClr val="dk1"/>
                          </a:solidFill>
                          <a:latin typeface="Times New Roman"/>
                          <a:ea typeface="Times New Roman"/>
                          <a:cs typeface="Times New Roman"/>
                          <a:sym typeface="Times New Roman"/>
                        </a:rPr>
                        <a:t>Director CDEMA</a:t>
                      </a:r>
                      <a:endParaRPr sz="1000" b="1" u="none" strike="noStrike" cap="none" dirty="0">
                        <a:solidFill>
                          <a:schemeClr val="dk1"/>
                        </a:solidFill>
                        <a:latin typeface="Times New Roman"/>
                        <a:ea typeface="Times New Roman"/>
                        <a:cs typeface="Times New Roman"/>
                        <a:sym typeface="Times New Roman"/>
                      </a:endParaRPr>
                    </a:p>
                  </a:txBody>
                  <a:tcPr marL="40325" marR="40325" marT="0" marB="0" anchor="ctr"/>
                </a:tc>
                <a:tc>
                  <a:txBody>
                    <a:bodyPr/>
                    <a:lstStyle/>
                    <a:p>
                      <a:pPr marL="0" marR="0" lvl="0" indent="0" algn="ctr" rtl="0">
                        <a:lnSpc>
                          <a:spcPct val="107000"/>
                        </a:lnSpc>
                        <a:spcBef>
                          <a:spcPts val="0"/>
                        </a:spcBef>
                        <a:spcAft>
                          <a:spcPts val="0"/>
                        </a:spcAft>
                        <a:buClr>
                          <a:schemeClr val="dk1"/>
                        </a:buClr>
                        <a:buSzPts val="1000"/>
                        <a:buFont typeface="Times New Roman"/>
                        <a:buNone/>
                      </a:pPr>
                      <a:r>
                        <a:rPr lang="en-US" sz="1000" u="none" strike="noStrike" cap="none">
                          <a:solidFill>
                            <a:schemeClr val="dk1"/>
                          </a:solidFill>
                          <a:latin typeface="Times New Roman"/>
                          <a:ea typeface="Times New Roman"/>
                          <a:cs typeface="Times New Roman"/>
                          <a:sym typeface="Times New Roman"/>
                        </a:rPr>
                        <a:t>246-425-0386</a:t>
                      </a:r>
                      <a:endParaRPr sz="1000" u="none" strike="noStrike" cap="none">
                        <a:solidFill>
                          <a:schemeClr val="dk1"/>
                        </a:solidFill>
                        <a:latin typeface="Times New Roman"/>
                        <a:ea typeface="Times New Roman"/>
                        <a:cs typeface="Times New Roman"/>
                        <a:sym typeface="Times New Roman"/>
                      </a:endParaRPr>
                    </a:p>
                  </a:txBody>
                  <a:tcPr marL="40325" marR="40325" marT="0" marB="0" anchor="ctr"/>
                </a:tc>
                <a:tc>
                  <a:txBody>
                    <a:bodyPr/>
                    <a:lstStyle/>
                    <a:p>
                      <a:pPr marL="0" marR="0" lvl="0" indent="0" algn="ctr" rtl="0">
                        <a:lnSpc>
                          <a:spcPct val="107000"/>
                        </a:lnSpc>
                        <a:spcBef>
                          <a:spcPts val="0"/>
                        </a:spcBef>
                        <a:spcAft>
                          <a:spcPts val="0"/>
                        </a:spcAft>
                        <a:buClr>
                          <a:schemeClr val="dk1"/>
                        </a:buClr>
                        <a:buSzPts val="1000"/>
                        <a:buFont typeface="Times New Roman"/>
                        <a:buNone/>
                      </a:pPr>
                      <a:r>
                        <a:rPr lang="en-US" sz="1000" u="none" strike="noStrike" cap="none">
                          <a:solidFill>
                            <a:schemeClr val="dk1"/>
                          </a:solidFill>
                          <a:latin typeface="Times New Roman"/>
                          <a:ea typeface="Times New Roman"/>
                          <a:cs typeface="Times New Roman"/>
                          <a:sym typeface="Times New Roman"/>
                        </a:rPr>
                        <a:t>Elizabeth.Riley@cdema.org</a:t>
                      </a:r>
                      <a:endParaRPr sz="1000" u="none" strike="noStrike" cap="none">
                        <a:solidFill>
                          <a:schemeClr val="dk1"/>
                        </a:solidFill>
                        <a:latin typeface="Times New Roman"/>
                        <a:ea typeface="Times New Roman"/>
                        <a:cs typeface="Times New Roman"/>
                        <a:sym typeface="Times New Roman"/>
                      </a:endParaRPr>
                    </a:p>
                  </a:txBody>
                  <a:tcPr marL="40325" marR="40325" marT="0" marB="0" anchor="ctr"/>
                </a:tc>
                <a:extLst>
                  <a:ext uri="{0D108BD9-81ED-4DB2-BD59-A6C34878D82A}">
                    <a16:rowId xmlns:a16="http://schemas.microsoft.com/office/drawing/2014/main" val="10009"/>
                  </a:ext>
                </a:extLst>
              </a:tr>
              <a:tr h="321124">
                <a:tc>
                  <a:txBody>
                    <a:bodyPr/>
                    <a:lstStyle/>
                    <a:p>
                      <a:pPr marL="0" marR="0" lvl="0" indent="0" algn="ctr" rtl="0">
                        <a:lnSpc>
                          <a:spcPct val="107000"/>
                        </a:lnSpc>
                        <a:spcBef>
                          <a:spcPts val="0"/>
                        </a:spcBef>
                        <a:spcAft>
                          <a:spcPts val="0"/>
                        </a:spcAft>
                        <a:buClr>
                          <a:schemeClr val="dk1"/>
                        </a:buClr>
                        <a:buSzPts val="1000"/>
                        <a:buFont typeface="Times New Roman"/>
                        <a:buNone/>
                      </a:pPr>
                      <a:r>
                        <a:rPr lang="en-US" sz="1000" b="0" u="none" strike="noStrike" cap="none">
                          <a:solidFill>
                            <a:schemeClr val="dk1"/>
                          </a:solidFill>
                          <a:latin typeface="Times New Roman"/>
                          <a:ea typeface="Times New Roman"/>
                          <a:cs typeface="Times New Roman"/>
                          <a:sym typeface="Times New Roman"/>
                        </a:rPr>
                        <a:t>Claudia Herrera Melgar</a:t>
                      </a:r>
                      <a:endParaRPr sz="1400" u="none" strike="noStrike" cap="none"/>
                    </a:p>
                    <a:p>
                      <a:pPr marL="0" marR="0" lvl="0" indent="0" algn="ctr" rtl="0">
                        <a:lnSpc>
                          <a:spcPct val="107000"/>
                        </a:lnSpc>
                        <a:spcBef>
                          <a:spcPts val="0"/>
                        </a:spcBef>
                        <a:spcAft>
                          <a:spcPts val="0"/>
                        </a:spcAft>
                        <a:buClr>
                          <a:schemeClr val="dk1"/>
                        </a:buClr>
                        <a:buSzPts val="1000"/>
                        <a:buFont typeface="Times New Roman"/>
                        <a:buNone/>
                      </a:pPr>
                      <a:r>
                        <a:rPr lang="en-US" sz="1000" b="1" u="none" strike="noStrike" cap="none">
                          <a:solidFill>
                            <a:schemeClr val="dk1"/>
                          </a:solidFill>
                          <a:latin typeface="Times New Roman"/>
                          <a:ea typeface="Times New Roman"/>
                          <a:cs typeface="Times New Roman"/>
                          <a:sym typeface="Times New Roman"/>
                        </a:rPr>
                        <a:t>Executive Secretary CEPREDENAC</a:t>
                      </a:r>
                      <a:endParaRPr sz="1000" b="1" u="none" strike="noStrike" cap="none">
                        <a:solidFill>
                          <a:schemeClr val="dk1"/>
                        </a:solidFill>
                        <a:latin typeface="Times New Roman"/>
                        <a:ea typeface="Times New Roman"/>
                        <a:cs typeface="Times New Roman"/>
                        <a:sym typeface="Times New Roman"/>
                      </a:endParaRPr>
                    </a:p>
                  </a:txBody>
                  <a:tcPr marL="40325" marR="40325" marT="0" marB="0" anchor="ctr"/>
                </a:tc>
                <a:tc>
                  <a:txBody>
                    <a:bodyPr/>
                    <a:lstStyle/>
                    <a:p>
                      <a:pPr marL="0" marR="0" lvl="0" indent="0" algn="ctr" rtl="0">
                        <a:lnSpc>
                          <a:spcPct val="107000"/>
                        </a:lnSpc>
                        <a:spcBef>
                          <a:spcPts val="0"/>
                        </a:spcBef>
                        <a:spcAft>
                          <a:spcPts val="0"/>
                        </a:spcAft>
                        <a:buClr>
                          <a:schemeClr val="dk1"/>
                        </a:buClr>
                        <a:buSzPts val="1000"/>
                        <a:buFont typeface="Times New Roman"/>
                        <a:buNone/>
                      </a:pPr>
                      <a:r>
                        <a:rPr lang="en-US" sz="1000" u="none" strike="noStrike" cap="none">
                          <a:solidFill>
                            <a:schemeClr val="dk1"/>
                          </a:solidFill>
                          <a:latin typeface="Times New Roman"/>
                          <a:ea typeface="Times New Roman"/>
                          <a:cs typeface="Times New Roman"/>
                          <a:sym typeface="Times New Roman"/>
                        </a:rPr>
                        <a:t>502-2390-0200</a:t>
                      </a:r>
                      <a:endParaRPr sz="1000" u="none" strike="noStrike" cap="none">
                        <a:solidFill>
                          <a:schemeClr val="dk1"/>
                        </a:solidFill>
                        <a:latin typeface="Times New Roman"/>
                        <a:ea typeface="Times New Roman"/>
                        <a:cs typeface="Times New Roman"/>
                        <a:sym typeface="Times New Roman"/>
                      </a:endParaRPr>
                    </a:p>
                  </a:txBody>
                  <a:tcPr marL="40325" marR="40325" marT="0" marB="0" anchor="ctr"/>
                </a:tc>
                <a:tc>
                  <a:txBody>
                    <a:bodyPr/>
                    <a:lstStyle/>
                    <a:p>
                      <a:pPr marL="0" marR="0" lvl="0" indent="0" algn="ctr" rtl="0">
                        <a:lnSpc>
                          <a:spcPct val="107000"/>
                        </a:lnSpc>
                        <a:spcBef>
                          <a:spcPts val="0"/>
                        </a:spcBef>
                        <a:spcAft>
                          <a:spcPts val="0"/>
                        </a:spcAft>
                        <a:buClr>
                          <a:schemeClr val="dk1"/>
                        </a:buClr>
                        <a:buSzPts val="1000"/>
                        <a:buFont typeface="Times New Roman"/>
                        <a:buNone/>
                      </a:pPr>
                      <a:r>
                        <a:rPr lang="en-US" sz="1000" u="none" strike="noStrike" cap="none">
                          <a:solidFill>
                            <a:schemeClr val="dk1"/>
                          </a:solidFill>
                          <a:latin typeface="Times New Roman"/>
                          <a:ea typeface="Times New Roman"/>
                          <a:cs typeface="Times New Roman"/>
                          <a:sym typeface="Times New Roman"/>
                        </a:rPr>
                        <a:t>iajche@cepredenac.org</a:t>
                      </a:r>
                      <a:endParaRPr sz="1400" u="none" strike="noStrike" cap="none"/>
                    </a:p>
                    <a:p>
                      <a:pPr marL="0" marR="0" lvl="0" indent="0" algn="ctr" rtl="0">
                        <a:lnSpc>
                          <a:spcPct val="107000"/>
                        </a:lnSpc>
                        <a:spcBef>
                          <a:spcPts val="0"/>
                        </a:spcBef>
                        <a:spcAft>
                          <a:spcPts val="0"/>
                        </a:spcAft>
                        <a:buClr>
                          <a:schemeClr val="dk1"/>
                        </a:buClr>
                        <a:buSzPts val="1000"/>
                        <a:buFont typeface="Times New Roman"/>
                        <a:buNone/>
                      </a:pPr>
                      <a:r>
                        <a:rPr lang="en-US" sz="1000" u="none" strike="noStrike" cap="none">
                          <a:solidFill>
                            <a:schemeClr val="dk1"/>
                          </a:solidFill>
                          <a:latin typeface="Times New Roman"/>
                          <a:ea typeface="Times New Roman"/>
                          <a:cs typeface="Times New Roman"/>
                          <a:sym typeface="Times New Roman"/>
                        </a:rPr>
                        <a:t>memendez@cepredenac.org</a:t>
                      </a:r>
                      <a:endParaRPr sz="1000" u="none" strike="noStrike" cap="none">
                        <a:solidFill>
                          <a:schemeClr val="dk1"/>
                        </a:solidFill>
                        <a:latin typeface="Times New Roman"/>
                        <a:ea typeface="Times New Roman"/>
                        <a:cs typeface="Times New Roman"/>
                        <a:sym typeface="Times New Roman"/>
                      </a:endParaRPr>
                    </a:p>
                  </a:txBody>
                  <a:tcPr marL="40325" marR="40325" marT="0" marB="0" anchor="ctr"/>
                </a:tc>
                <a:extLst>
                  <a:ext uri="{0D108BD9-81ED-4DB2-BD59-A6C34878D82A}">
                    <a16:rowId xmlns:a16="http://schemas.microsoft.com/office/drawing/2014/main" val="10010"/>
                  </a:ext>
                </a:extLst>
              </a:tr>
              <a:tr h="321124">
                <a:tc>
                  <a:txBody>
                    <a:bodyPr/>
                    <a:lstStyle/>
                    <a:p>
                      <a:pPr marL="0" marR="0" lvl="0" indent="0" algn="ctr" rtl="0">
                        <a:lnSpc>
                          <a:spcPct val="107000"/>
                        </a:lnSpc>
                        <a:spcBef>
                          <a:spcPts val="0"/>
                        </a:spcBef>
                        <a:spcAft>
                          <a:spcPts val="0"/>
                        </a:spcAft>
                        <a:buClr>
                          <a:schemeClr val="dk1"/>
                        </a:buClr>
                        <a:buSzPts val="1000"/>
                        <a:buFont typeface="Times New Roman"/>
                        <a:buNone/>
                      </a:pPr>
                      <a:r>
                        <a:rPr lang="en-US" sz="1000" u="none" strike="noStrike" cap="none">
                          <a:solidFill>
                            <a:schemeClr val="dk1"/>
                          </a:solidFill>
                          <a:latin typeface="Times New Roman"/>
                          <a:ea typeface="Times New Roman"/>
                          <a:cs typeface="Times New Roman"/>
                          <a:sym typeface="Times New Roman"/>
                        </a:rPr>
                        <a:t>Major Roselly Pepin</a:t>
                      </a:r>
                      <a:endParaRPr sz="1400" u="none" strike="noStrike" cap="none"/>
                    </a:p>
                    <a:p>
                      <a:pPr marL="0" marR="0" lvl="0" indent="0" algn="ctr" rtl="0">
                        <a:lnSpc>
                          <a:spcPct val="107000"/>
                        </a:lnSpc>
                        <a:spcBef>
                          <a:spcPts val="0"/>
                        </a:spcBef>
                        <a:spcAft>
                          <a:spcPts val="0"/>
                        </a:spcAft>
                        <a:buClr>
                          <a:schemeClr val="dk1"/>
                        </a:buClr>
                        <a:buSzPts val="1000"/>
                        <a:buFont typeface="Times New Roman"/>
                        <a:buNone/>
                      </a:pPr>
                      <a:r>
                        <a:rPr lang="en-US" sz="1000" b="1" u="none" strike="noStrike" cap="none">
                          <a:solidFill>
                            <a:schemeClr val="dk1"/>
                          </a:solidFill>
                          <a:latin typeface="Times New Roman"/>
                          <a:ea typeface="Times New Roman"/>
                          <a:cs typeface="Times New Roman"/>
                          <a:sym typeface="Times New Roman"/>
                        </a:rPr>
                        <a:t>Deputy Chief EMIZ Antilles</a:t>
                      </a:r>
                      <a:endParaRPr sz="1000" b="1" u="none" strike="noStrike" cap="none">
                        <a:solidFill>
                          <a:schemeClr val="dk1"/>
                        </a:solidFill>
                        <a:latin typeface="Times New Roman"/>
                        <a:ea typeface="Times New Roman"/>
                        <a:cs typeface="Times New Roman"/>
                        <a:sym typeface="Times New Roman"/>
                      </a:endParaRPr>
                    </a:p>
                  </a:txBody>
                  <a:tcPr marL="40325" marR="40325" marT="0" marB="0" anchor="ctr"/>
                </a:tc>
                <a:tc>
                  <a:txBody>
                    <a:bodyPr/>
                    <a:lstStyle/>
                    <a:p>
                      <a:pPr marL="0" marR="0" lvl="0" indent="0" algn="ctr" rtl="0">
                        <a:lnSpc>
                          <a:spcPct val="107000"/>
                        </a:lnSpc>
                        <a:spcBef>
                          <a:spcPts val="0"/>
                        </a:spcBef>
                        <a:spcAft>
                          <a:spcPts val="0"/>
                        </a:spcAft>
                        <a:buClr>
                          <a:schemeClr val="dk1"/>
                        </a:buClr>
                        <a:buSzPts val="1000"/>
                        <a:buFont typeface="Times New Roman"/>
                        <a:buNone/>
                      </a:pPr>
                      <a:r>
                        <a:rPr lang="en-US" sz="1000" u="none" strike="noStrike" cap="none">
                          <a:solidFill>
                            <a:schemeClr val="dk1"/>
                          </a:solidFill>
                          <a:latin typeface="Times New Roman"/>
                          <a:ea typeface="Times New Roman"/>
                          <a:cs typeface="Times New Roman"/>
                          <a:sym typeface="Times New Roman"/>
                        </a:rPr>
                        <a:t>596-59-05-81</a:t>
                      </a:r>
                      <a:endParaRPr sz="1000" u="none" strike="noStrike" cap="none">
                        <a:solidFill>
                          <a:schemeClr val="dk1"/>
                        </a:solidFill>
                        <a:latin typeface="Times New Roman"/>
                        <a:ea typeface="Times New Roman"/>
                        <a:cs typeface="Times New Roman"/>
                        <a:sym typeface="Times New Roman"/>
                      </a:endParaRPr>
                    </a:p>
                  </a:txBody>
                  <a:tcPr marL="40325" marR="40325" marT="0" marB="0" anchor="ctr"/>
                </a:tc>
                <a:tc>
                  <a:txBody>
                    <a:bodyPr/>
                    <a:lstStyle/>
                    <a:p>
                      <a:pPr marL="0" marR="0" lvl="0" indent="0" algn="ctr" rtl="0">
                        <a:lnSpc>
                          <a:spcPct val="107000"/>
                        </a:lnSpc>
                        <a:spcBef>
                          <a:spcPts val="0"/>
                        </a:spcBef>
                        <a:spcAft>
                          <a:spcPts val="0"/>
                        </a:spcAft>
                        <a:buClr>
                          <a:schemeClr val="dk1"/>
                        </a:buClr>
                        <a:buSzPts val="1000"/>
                        <a:buFont typeface="Times New Roman"/>
                        <a:buNone/>
                      </a:pPr>
                      <a:r>
                        <a:rPr lang="en-US" sz="1000" u="none" strike="noStrike" cap="none">
                          <a:solidFill>
                            <a:schemeClr val="dk1"/>
                          </a:solidFill>
                          <a:latin typeface="Times New Roman"/>
                          <a:ea typeface="Times New Roman"/>
                          <a:cs typeface="Times New Roman"/>
                          <a:sym typeface="Times New Roman"/>
                        </a:rPr>
                        <a:t>roselly.pepin@martinique.pref.gouv.fr</a:t>
                      </a:r>
                      <a:endParaRPr sz="1000" u="none" strike="noStrike" cap="none">
                        <a:solidFill>
                          <a:schemeClr val="dk1"/>
                        </a:solidFill>
                        <a:latin typeface="Times New Roman"/>
                        <a:ea typeface="Times New Roman"/>
                        <a:cs typeface="Times New Roman"/>
                        <a:sym typeface="Times New Roman"/>
                      </a:endParaRPr>
                    </a:p>
                  </a:txBody>
                  <a:tcPr marL="40325" marR="40325" marT="0" marB="0" anchor="ctr"/>
                </a:tc>
                <a:extLst>
                  <a:ext uri="{0D108BD9-81ED-4DB2-BD59-A6C34878D82A}">
                    <a16:rowId xmlns:a16="http://schemas.microsoft.com/office/drawing/2014/main" val="10011"/>
                  </a:ext>
                </a:extLst>
              </a:tr>
              <a:tr h="321124">
                <a:tc>
                  <a:txBody>
                    <a:bodyPr/>
                    <a:lstStyle/>
                    <a:p>
                      <a:pPr marL="0" marR="0" lvl="0" indent="0" algn="ctr" rtl="0">
                        <a:lnSpc>
                          <a:spcPct val="107000"/>
                        </a:lnSpc>
                        <a:spcBef>
                          <a:spcPts val="0"/>
                        </a:spcBef>
                        <a:spcAft>
                          <a:spcPts val="0"/>
                        </a:spcAft>
                        <a:buClr>
                          <a:schemeClr val="dk1"/>
                        </a:buClr>
                        <a:buSzPts val="1000"/>
                        <a:buFont typeface="Times New Roman"/>
                        <a:buNone/>
                      </a:pPr>
                      <a:r>
                        <a:rPr lang="en-US" sz="1000" u="none" strike="noStrike" cap="none">
                          <a:solidFill>
                            <a:schemeClr val="dk1"/>
                          </a:solidFill>
                          <a:latin typeface="Times New Roman"/>
                          <a:ea typeface="Times New Roman"/>
                          <a:cs typeface="Times New Roman"/>
                          <a:sym typeface="Times New Roman"/>
                        </a:rPr>
                        <a:t>Bernardo Aliaga</a:t>
                      </a:r>
                      <a:endParaRPr sz="1400" u="none" strike="noStrike" cap="none"/>
                    </a:p>
                    <a:p>
                      <a:pPr marL="0" marR="0" lvl="0" indent="0" algn="ctr" rtl="0">
                        <a:lnSpc>
                          <a:spcPct val="107000"/>
                        </a:lnSpc>
                        <a:spcBef>
                          <a:spcPts val="0"/>
                        </a:spcBef>
                        <a:spcAft>
                          <a:spcPts val="0"/>
                        </a:spcAft>
                        <a:buClr>
                          <a:schemeClr val="dk1"/>
                        </a:buClr>
                        <a:buSzPts val="1000"/>
                        <a:buFont typeface="Times New Roman"/>
                        <a:buNone/>
                      </a:pPr>
                      <a:r>
                        <a:rPr lang="en-US" sz="1000" b="1" u="none" strike="noStrike" cap="none">
                          <a:solidFill>
                            <a:schemeClr val="dk1"/>
                          </a:solidFill>
                          <a:latin typeface="Times New Roman"/>
                          <a:ea typeface="Times New Roman"/>
                          <a:cs typeface="Times New Roman"/>
                          <a:sym typeface="Times New Roman"/>
                        </a:rPr>
                        <a:t>Technical Secretary UNESCO</a:t>
                      </a:r>
                      <a:endParaRPr sz="1000" b="1" u="none" strike="noStrike" cap="none">
                        <a:solidFill>
                          <a:schemeClr val="dk1"/>
                        </a:solidFill>
                        <a:latin typeface="Times New Roman"/>
                        <a:ea typeface="Times New Roman"/>
                        <a:cs typeface="Times New Roman"/>
                        <a:sym typeface="Times New Roman"/>
                      </a:endParaRPr>
                    </a:p>
                  </a:txBody>
                  <a:tcPr marL="40325" marR="40325" marT="0" marB="0" anchor="ctr"/>
                </a:tc>
                <a:tc>
                  <a:txBody>
                    <a:bodyPr/>
                    <a:lstStyle/>
                    <a:p>
                      <a:pPr marL="0" marR="0" lvl="0" indent="0" algn="ctr" rtl="0">
                        <a:lnSpc>
                          <a:spcPct val="107000"/>
                        </a:lnSpc>
                        <a:spcBef>
                          <a:spcPts val="0"/>
                        </a:spcBef>
                        <a:spcAft>
                          <a:spcPts val="0"/>
                        </a:spcAft>
                        <a:buClr>
                          <a:schemeClr val="dk1"/>
                        </a:buClr>
                        <a:buSzPts val="1000"/>
                        <a:buFont typeface="Times New Roman"/>
                        <a:buNone/>
                      </a:pPr>
                      <a:r>
                        <a:rPr lang="en-US" sz="1000" u="none" strike="noStrike" cap="none">
                          <a:solidFill>
                            <a:schemeClr val="dk1"/>
                          </a:solidFill>
                          <a:latin typeface="Times New Roman"/>
                          <a:ea typeface="Times New Roman"/>
                          <a:cs typeface="Times New Roman"/>
                          <a:sym typeface="Times New Roman"/>
                        </a:rPr>
                        <a:t>33-1-45683980</a:t>
                      </a:r>
                      <a:endParaRPr sz="1000" u="none" strike="noStrike" cap="none">
                        <a:solidFill>
                          <a:schemeClr val="dk1"/>
                        </a:solidFill>
                        <a:latin typeface="Times New Roman"/>
                        <a:ea typeface="Times New Roman"/>
                        <a:cs typeface="Times New Roman"/>
                        <a:sym typeface="Times New Roman"/>
                      </a:endParaRPr>
                    </a:p>
                  </a:txBody>
                  <a:tcPr marL="40325" marR="40325" marT="0" marB="0" anchor="ctr"/>
                </a:tc>
                <a:tc>
                  <a:txBody>
                    <a:bodyPr/>
                    <a:lstStyle/>
                    <a:p>
                      <a:pPr marL="0" marR="0" lvl="0" indent="0" algn="ctr" rtl="0">
                        <a:lnSpc>
                          <a:spcPct val="107000"/>
                        </a:lnSpc>
                        <a:spcBef>
                          <a:spcPts val="0"/>
                        </a:spcBef>
                        <a:spcAft>
                          <a:spcPts val="0"/>
                        </a:spcAft>
                        <a:buClr>
                          <a:schemeClr val="dk1"/>
                        </a:buClr>
                        <a:buSzPts val="1000"/>
                        <a:buFont typeface="Times New Roman"/>
                        <a:buNone/>
                      </a:pPr>
                      <a:r>
                        <a:rPr lang="en-US" sz="1000" u="none" strike="noStrike" cap="none">
                          <a:solidFill>
                            <a:schemeClr val="dk1"/>
                          </a:solidFill>
                          <a:latin typeface="Times New Roman"/>
                          <a:ea typeface="Times New Roman"/>
                          <a:cs typeface="Times New Roman"/>
                          <a:sym typeface="Times New Roman"/>
                        </a:rPr>
                        <a:t>b.aliaga@unesco.org</a:t>
                      </a:r>
                      <a:endParaRPr sz="1000" u="none" strike="noStrike" cap="none">
                        <a:solidFill>
                          <a:schemeClr val="dk1"/>
                        </a:solidFill>
                        <a:latin typeface="Times New Roman"/>
                        <a:ea typeface="Times New Roman"/>
                        <a:cs typeface="Times New Roman"/>
                        <a:sym typeface="Times New Roman"/>
                      </a:endParaRPr>
                    </a:p>
                  </a:txBody>
                  <a:tcPr marL="40325" marR="40325" marT="0" marB="0" anchor="ctr"/>
                </a:tc>
                <a:extLst>
                  <a:ext uri="{0D108BD9-81ED-4DB2-BD59-A6C34878D82A}">
                    <a16:rowId xmlns:a16="http://schemas.microsoft.com/office/drawing/2014/main" val="10012"/>
                  </a:ext>
                </a:extLst>
              </a:tr>
              <a:tr h="487272">
                <a:tc>
                  <a:txBody>
                    <a:bodyPr/>
                    <a:lstStyle/>
                    <a:p>
                      <a:pPr marL="0" marR="0" lvl="0" indent="0" algn="ctr" rtl="0">
                        <a:lnSpc>
                          <a:spcPct val="107000"/>
                        </a:lnSpc>
                        <a:spcBef>
                          <a:spcPts val="0"/>
                        </a:spcBef>
                        <a:spcAft>
                          <a:spcPts val="0"/>
                        </a:spcAft>
                        <a:buClr>
                          <a:schemeClr val="dk1"/>
                        </a:buClr>
                        <a:buSzPts val="1000"/>
                        <a:buFont typeface="Times New Roman"/>
                        <a:buNone/>
                      </a:pPr>
                      <a:r>
                        <a:rPr lang="en-US" sz="1000" u="none" strike="noStrike" cap="none">
                          <a:solidFill>
                            <a:schemeClr val="dk1"/>
                          </a:solidFill>
                          <a:latin typeface="Times New Roman"/>
                          <a:ea typeface="Times New Roman"/>
                          <a:cs typeface="Times New Roman"/>
                          <a:sym typeface="Times New Roman"/>
                        </a:rPr>
                        <a:t>Charles McCreery</a:t>
                      </a:r>
                      <a:endParaRPr sz="1400" u="none" strike="noStrike" cap="none"/>
                    </a:p>
                    <a:p>
                      <a:pPr marL="0" marR="0" lvl="0" indent="0" algn="ctr" rtl="0">
                        <a:lnSpc>
                          <a:spcPct val="107000"/>
                        </a:lnSpc>
                        <a:spcBef>
                          <a:spcPts val="0"/>
                        </a:spcBef>
                        <a:spcAft>
                          <a:spcPts val="0"/>
                        </a:spcAft>
                        <a:buClr>
                          <a:schemeClr val="dk1"/>
                        </a:buClr>
                        <a:buSzPts val="1000"/>
                        <a:buFont typeface="Times New Roman"/>
                        <a:buNone/>
                      </a:pPr>
                      <a:r>
                        <a:rPr lang="en-US" sz="1000" b="1" u="none" strike="noStrike" cap="none">
                          <a:solidFill>
                            <a:schemeClr val="dk1"/>
                          </a:solidFill>
                          <a:latin typeface="Times New Roman"/>
                          <a:ea typeface="Times New Roman"/>
                          <a:cs typeface="Times New Roman"/>
                          <a:sym typeface="Times New Roman"/>
                        </a:rPr>
                        <a:t>Director PTWC </a:t>
                      </a:r>
                      <a:endParaRPr sz="1000" b="1" u="none" strike="noStrike" cap="none">
                        <a:solidFill>
                          <a:schemeClr val="dk1"/>
                        </a:solidFill>
                        <a:latin typeface="Times New Roman"/>
                        <a:ea typeface="Times New Roman"/>
                        <a:cs typeface="Times New Roman"/>
                        <a:sym typeface="Times New Roman"/>
                      </a:endParaRPr>
                    </a:p>
                  </a:txBody>
                  <a:tcPr marL="40325" marR="40325" marT="0" marB="0" anchor="ctr"/>
                </a:tc>
                <a:tc>
                  <a:txBody>
                    <a:bodyPr/>
                    <a:lstStyle/>
                    <a:p>
                      <a:pPr marL="0" marR="0" lvl="0" indent="0" algn="ctr" rtl="0">
                        <a:lnSpc>
                          <a:spcPct val="107000"/>
                        </a:lnSpc>
                        <a:spcBef>
                          <a:spcPts val="0"/>
                        </a:spcBef>
                        <a:spcAft>
                          <a:spcPts val="0"/>
                        </a:spcAft>
                        <a:buClr>
                          <a:schemeClr val="dk1"/>
                        </a:buClr>
                        <a:buSzPts val="1000"/>
                        <a:buFont typeface="Times New Roman"/>
                        <a:buNone/>
                      </a:pPr>
                      <a:r>
                        <a:rPr lang="en-US" sz="1000" u="none" strike="noStrike" cap="none">
                          <a:solidFill>
                            <a:schemeClr val="dk1"/>
                          </a:solidFill>
                          <a:latin typeface="Times New Roman"/>
                          <a:ea typeface="Times New Roman"/>
                          <a:cs typeface="Times New Roman"/>
                          <a:sym typeface="Times New Roman"/>
                        </a:rPr>
                        <a:t>1-808-689-8207</a:t>
                      </a:r>
                      <a:endParaRPr sz="1400" u="none" strike="noStrike" cap="none"/>
                    </a:p>
                  </a:txBody>
                  <a:tcPr marL="40325" marR="40325" marT="0" marB="0" anchor="ctr"/>
                </a:tc>
                <a:tc>
                  <a:txBody>
                    <a:bodyPr/>
                    <a:lstStyle/>
                    <a:p>
                      <a:pPr marL="0" marR="0" lvl="0" indent="0" algn="ctr" rtl="0">
                        <a:lnSpc>
                          <a:spcPct val="107000"/>
                        </a:lnSpc>
                        <a:spcBef>
                          <a:spcPts val="0"/>
                        </a:spcBef>
                        <a:spcAft>
                          <a:spcPts val="0"/>
                        </a:spcAft>
                        <a:buClr>
                          <a:schemeClr val="dk1"/>
                        </a:buClr>
                        <a:buSzPts val="1000"/>
                        <a:buFont typeface="Times New Roman"/>
                        <a:buNone/>
                      </a:pPr>
                      <a:r>
                        <a:rPr lang="en-US" sz="1000" u="none" strike="noStrike" cap="none">
                          <a:solidFill>
                            <a:schemeClr val="dk1"/>
                          </a:solidFill>
                          <a:latin typeface="Times New Roman"/>
                          <a:ea typeface="Times New Roman"/>
                          <a:cs typeface="Times New Roman"/>
                          <a:sym typeface="Times New Roman"/>
                        </a:rPr>
                        <a:t>charles.mccreery@noaa.gov</a:t>
                      </a:r>
                      <a:endParaRPr sz="1400" u="none" strike="noStrike" cap="none"/>
                    </a:p>
                  </a:txBody>
                  <a:tcPr marL="40325" marR="40325" marT="0" marB="0" anchor="ctr"/>
                </a:tc>
                <a:extLst>
                  <a:ext uri="{0D108BD9-81ED-4DB2-BD59-A6C34878D82A}">
                    <a16:rowId xmlns:a16="http://schemas.microsoft.com/office/drawing/2014/main" val="10013"/>
                  </a:ext>
                </a:extLst>
              </a:tr>
              <a:tr h="321124">
                <a:tc>
                  <a:txBody>
                    <a:bodyPr/>
                    <a:lstStyle/>
                    <a:p>
                      <a:pPr marL="0" marR="0" lvl="0" indent="0" algn="ctr" rtl="0">
                        <a:lnSpc>
                          <a:spcPct val="107000"/>
                        </a:lnSpc>
                        <a:spcBef>
                          <a:spcPts val="0"/>
                        </a:spcBef>
                        <a:spcAft>
                          <a:spcPts val="0"/>
                        </a:spcAft>
                        <a:buClr>
                          <a:schemeClr val="dk1"/>
                        </a:buClr>
                        <a:buSzPts val="1000"/>
                        <a:buFont typeface="Times New Roman"/>
                        <a:buNone/>
                      </a:pPr>
                      <a:r>
                        <a:rPr lang="en-US" sz="1000" u="none" strike="noStrike" cap="none">
                          <a:solidFill>
                            <a:schemeClr val="dk1"/>
                          </a:solidFill>
                          <a:latin typeface="Times New Roman"/>
                          <a:ea typeface="Times New Roman"/>
                          <a:cs typeface="Times New Roman"/>
                          <a:sym typeface="Times New Roman"/>
                        </a:rPr>
                        <a:t>David Wald, USGS</a:t>
                      </a:r>
                      <a:endParaRPr sz="1400" u="none" strike="noStrike" cap="none"/>
                    </a:p>
                    <a:p>
                      <a:pPr marL="0" marR="0" lvl="0" indent="0" algn="ctr" rtl="0">
                        <a:lnSpc>
                          <a:spcPct val="107000"/>
                        </a:lnSpc>
                        <a:spcBef>
                          <a:spcPts val="0"/>
                        </a:spcBef>
                        <a:spcAft>
                          <a:spcPts val="0"/>
                        </a:spcAft>
                        <a:buClr>
                          <a:schemeClr val="dk1"/>
                        </a:buClr>
                        <a:buSzPts val="1000"/>
                        <a:buFont typeface="Times New Roman"/>
                        <a:buNone/>
                      </a:pPr>
                      <a:r>
                        <a:rPr lang="en-US" sz="1000" b="1" u="none" strike="noStrike" cap="none">
                          <a:solidFill>
                            <a:schemeClr val="dk1"/>
                          </a:solidFill>
                          <a:latin typeface="Times New Roman"/>
                          <a:ea typeface="Times New Roman"/>
                          <a:cs typeface="Times New Roman"/>
                          <a:sym typeface="Times New Roman"/>
                        </a:rPr>
                        <a:t>Scientific Expert –  Earthquake Impact Products</a:t>
                      </a:r>
                      <a:endParaRPr sz="1000" b="1" u="none" strike="noStrike" cap="none">
                        <a:solidFill>
                          <a:schemeClr val="dk1"/>
                        </a:solidFill>
                        <a:latin typeface="Times New Roman"/>
                        <a:ea typeface="Times New Roman"/>
                        <a:cs typeface="Times New Roman"/>
                        <a:sym typeface="Times New Roman"/>
                      </a:endParaRPr>
                    </a:p>
                  </a:txBody>
                  <a:tcPr marL="40325" marR="40325" marT="0" marB="0" anchor="ctr"/>
                </a:tc>
                <a:tc>
                  <a:txBody>
                    <a:bodyPr/>
                    <a:lstStyle/>
                    <a:p>
                      <a:pPr marL="0" marR="0" lvl="0" indent="0" algn="ctr" rtl="0">
                        <a:lnSpc>
                          <a:spcPct val="107000"/>
                        </a:lnSpc>
                        <a:spcBef>
                          <a:spcPts val="0"/>
                        </a:spcBef>
                        <a:spcAft>
                          <a:spcPts val="0"/>
                        </a:spcAft>
                        <a:buClr>
                          <a:schemeClr val="dk1"/>
                        </a:buClr>
                        <a:buSzPts val="1000"/>
                        <a:buFont typeface="Times New Roman"/>
                        <a:buNone/>
                      </a:pPr>
                      <a:r>
                        <a:rPr lang="en-US" sz="1000" u="none" strike="noStrike" cap="none">
                          <a:solidFill>
                            <a:schemeClr val="dk1"/>
                          </a:solidFill>
                          <a:latin typeface="Times New Roman"/>
                          <a:ea typeface="Times New Roman"/>
                          <a:cs typeface="Times New Roman"/>
                          <a:sym typeface="Times New Roman"/>
                        </a:rPr>
                        <a:t>1-303-273-8441</a:t>
                      </a:r>
                      <a:endParaRPr sz="1000" u="none" strike="noStrike" cap="none">
                        <a:solidFill>
                          <a:schemeClr val="dk1"/>
                        </a:solidFill>
                        <a:latin typeface="Times New Roman"/>
                        <a:ea typeface="Times New Roman"/>
                        <a:cs typeface="Times New Roman"/>
                        <a:sym typeface="Times New Roman"/>
                      </a:endParaRPr>
                    </a:p>
                  </a:txBody>
                  <a:tcPr marL="40325" marR="40325" marT="0" marB="0" anchor="ctr"/>
                </a:tc>
                <a:tc>
                  <a:txBody>
                    <a:bodyPr/>
                    <a:lstStyle/>
                    <a:p>
                      <a:pPr marL="0" marR="0" lvl="0" indent="0" algn="ctr" rtl="0">
                        <a:lnSpc>
                          <a:spcPct val="107000"/>
                        </a:lnSpc>
                        <a:spcBef>
                          <a:spcPts val="0"/>
                        </a:spcBef>
                        <a:spcAft>
                          <a:spcPts val="0"/>
                        </a:spcAft>
                        <a:buClr>
                          <a:schemeClr val="dk1"/>
                        </a:buClr>
                        <a:buSzPts val="1000"/>
                        <a:buFont typeface="Times New Roman"/>
                        <a:buNone/>
                      </a:pPr>
                      <a:r>
                        <a:rPr lang="en-US" sz="1000" u="none" strike="noStrike" cap="none">
                          <a:solidFill>
                            <a:schemeClr val="dk1"/>
                          </a:solidFill>
                          <a:latin typeface="Times New Roman"/>
                          <a:ea typeface="Times New Roman"/>
                          <a:cs typeface="Times New Roman"/>
                          <a:sym typeface="Times New Roman"/>
                        </a:rPr>
                        <a:t>wald@usgs.gov</a:t>
                      </a:r>
                      <a:endParaRPr sz="1000" u="none" strike="noStrike" cap="none">
                        <a:solidFill>
                          <a:schemeClr val="dk1"/>
                        </a:solidFill>
                        <a:latin typeface="Times New Roman"/>
                        <a:ea typeface="Times New Roman"/>
                        <a:cs typeface="Times New Roman"/>
                        <a:sym typeface="Times New Roman"/>
                      </a:endParaRPr>
                    </a:p>
                  </a:txBody>
                  <a:tcPr marL="40325" marR="40325" marT="0" marB="0" anchor="ctr"/>
                </a:tc>
                <a:extLst>
                  <a:ext uri="{0D108BD9-81ED-4DB2-BD59-A6C34878D82A}">
                    <a16:rowId xmlns:a16="http://schemas.microsoft.com/office/drawing/2014/main" val="10014"/>
                  </a:ext>
                </a:extLst>
              </a:tr>
              <a:tr h="321124">
                <a:tc>
                  <a:txBody>
                    <a:bodyPr/>
                    <a:lstStyle/>
                    <a:p>
                      <a:pPr marL="0" marR="0" lvl="0" indent="0" algn="ctr" rtl="0">
                        <a:lnSpc>
                          <a:spcPct val="107000"/>
                        </a:lnSpc>
                        <a:spcBef>
                          <a:spcPts val="0"/>
                        </a:spcBef>
                        <a:spcAft>
                          <a:spcPts val="0"/>
                        </a:spcAft>
                        <a:buClr>
                          <a:schemeClr val="dk1"/>
                        </a:buClr>
                        <a:buSzPts val="1000"/>
                        <a:buFont typeface="Times New Roman"/>
                        <a:buNone/>
                      </a:pPr>
                      <a:r>
                        <a:rPr lang="en-US" sz="1000" u="none" strike="noStrike" cap="none">
                          <a:solidFill>
                            <a:schemeClr val="dk1"/>
                          </a:solidFill>
                          <a:latin typeface="Times New Roman"/>
                          <a:ea typeface="Times New Roman"/>
                          <a:cs typeface="Times New Roman"/>
                          <a:sym typeface="Times New Roman"/>
                        </a:rPr>
                        <a:t>Alison Brome</a:t>
                      </a:r>
                      <a:endParaRPr sz="1400" u="none" strike="noStrike" cap="none"/>
                    </a:p>
                    <a:p>
                      <a:pPr marL="0" marR="0" lvl="0" indent="0" algn="ctr" rtl="0">
                        <a:lnSpc>
                          <a:spcPct val="107000"/>
                        </a:lnSpc>
                        <a:spcBef>
                          <a:spcPts val="0"/>
                        </a:spcBef>
                        <a:spcAft>
                          <a:spcPts val="0"/>
                        </a:spcAft>
                        <a:buClr>
                          <a:schemeClr val="dk1"/>
                        </a:buClr>
                        <a:buSzPts val="1000"/>
                        <a:buFont typeface="Times New Roman"/>
                        <a:buNone/>
                      </a:pPr>
                      <a:r>
                        <a:rPr lang="en-US" sz="1000" b="1" u="none" strike="noStrike" cap="none">
                          <a:solidFill>
                            <a:schemeClr val="dk1"/>
                          </a:solidFill>
                          <a:latin typeface="Times New Roman"/>
                          <a:ea typeface="Times New Roman"/>
                          <a:cs typeface="Times New Roman"/>
                          <a:sym typeface="Times New Roman"/>
                        </a:rPr>
                        <a:t>Programme Officer, CTIC</a:t>
                      </a:r>
                      <a:endParaRPr sz="1000" b="1" u="none" strike="noStrike" cap="none">
                        <a:solidFill>
                          <a:schemeClr val="dk1"/>
                        </a:solidFill>
                        <a:latin typeface="Times New Roman"/>
                        <a:ea typeface="Times New Roman"/>
                        <a:cs typeface="Times New Roman"/>
                        <a:sym typeface="Times New Roman"/>
                      </a:endParaRPr>
                    </a:p>
                  </a:txBody>
                  <a:tcPr marL="40325" marR="40325" marT="0" marB="0" anchor="ctr"/>
                </a:tc>
                <a:tc>
                  <a:txBody>
                    <a:bodyPr/>
                    <a:lstStyle/>
                    <a:p>
                      <a:pPr marL="0" marR="0" lvl="0" indent="0" algn="ctr" rtl="0">
                        <a:lnSpc>
                          <a:spcPct val="107000"/>
                        </a:lnSpc>
                        <a:spcBef>
                          <a:spcPts val="0"/>
                        </a:spcBef>
                        <a:spcAft>
                          <a:spcPts val="0"/>
                        </a:spcAft>
                        <a:buClr>
                          <a:schemeClr val="dk1"/>
                        </a:buClr>
                        <a:buSzPts val="1000"/>
                        <a:buFont typeface="Times New Roman"/>
                        <a:buNone/>
                      </a:pPr>
                      <a:r>
                        <a:rPr lang="en-US" sz="1000" u="none" strike="noStrike" cap="none">
                          <a:solidFill>
                            <a:schemeClr val="dk1"/>
                          </a:solidFill>
                          <a:latin typeface="Times New Roman"/>
                          <a:ea typeface="Times New Roman"/>
                          <a:cs typeface="Times New Roman"/>
                          <a:sym typeface="Times New Roman"/>
                        </a:rPr>
                        <a:t>246-243-7626</a:t>
                      </a:r>
                      <a:endParaRPr sz="1000" u="none" strike="noStrike" cap="none">
                        <a:solidFill>
                          <a:schemeClr val="dk1"/>
                        </a:solidFill>
                        <a:latin typeface="Times New Roman"/>
                        <a:ea typeface="Times New Roman"/>
                        <a:cs typeface="Times New Roman"/>
                        <a:sym typeface="Times New Roman"/>
                      </a:endParaRPr>
                    </a:p>
                  </a:txBody>
                  <a:tcPr marL="40325" marR="40325" marT="0" marB="0" anchor="ctr"/>
                </a:tc>
                <a:tc>
                  <a:txBody>
                    <a:bodyPr/>
                    <a:lstStyle/>
                    <a:p>
                      <a:pPr marL="0" marR="0" lvl="0" indent="0" algn="ctr" rtl="0">
                        <a:lnSpc>
                          <a:spcPct val="107000"/>
                        </a:lnSpc>
                        <a:spcBef>
                          <a:spcPts val="0"/>
                        </a:spcBef>
                        <a:spcAft>
                          <a:spcPts val="0"/>
                        </a:spcAft>
                        <a:buClr>
                          <a:schemeClr val="dk1"/>
                        </a:buClr>
                        <a:buSzPts val="1000"/>
                        <a:buFont typeface="Times New Roman"/>
                        <a:buNone/>
                      </a:pPr>
                      <a:r>
                        <a:rPr lang="en-US" sz="1000" u="none" strike="noStrike" cap="none" dirty="0">
                          <a:solidFill>
                            <a:schemeClr val="dk1"/>
                          </a:solidFill>
                          <a:latin typeface="Times New Roman"/>
                          <a:ea typeface="Times New Roman"/>
                          <a:cs typeface="Times New Roman"/>
                          <a:sym typeface="Times New Roman"/>
                        </a:rPr>
                        <a:t>a.brome@unesco.org</a:t>
                      </a:r>
                      <a:endParaRPr sz="1000" u="none" strike="noStrike" cap="none" dirty="0">
                        <a:solidFill>
                          <a:schemeClr val="dk1"/>
                        </a:solidFill>
                        <a:latin typeface="Times New Roman"/>
                        <a:ea typeface="Times New Roman"/>
                        <a:cs typeface="Times New Roman"/>
                        <a:sym typeface="Times New Roman"/>
                      </a:endParaRPr>
                    </a:p>
                  </a:txBody>
                  <a:tcPr marL="40325" marR="40325" marT="0" marB="0" anchor="ctr"/>
                </a:tc>
                <a:extLst>
                  <a:ext uri="{0D108BD9-81ED-4DB2-BD59-A6C34878D82A}">
                    <a16:rowId xmlns:a16="http://schemas.microsoft.com/office/drawing/2014/main" val="10015"/>
                  </a:ext>
                </a:extLst>
              </a:tr>
            </a:tbl>
          </a:graphicData>
        </a:graphic>
      </p:graphicFrame>
      <p:sp>
        <p:nvSpPr>
          <p:cNvPr id="2" name="TextBox 1"/>
          <p:cNvSpPr txBox="1"/>
          <p:nvPr/>
        </p:nvSpPr>
        <p:spPr>
          <a:xfrm>
            <a:off x="971461" y="6506817"/>
            <a:ext cx="7501180" cy="307777"/>
          </a:xfrm>
          <a:prstGeom prst="rect">
            <a:avLst/>
          </a:prstGeom>
          <a:noFill/>
        </p:spPr>
        <p:txBody>
          <a:bodyPr wrap="square" rtlCol="0">
            <a:spAutoFit/>
          </a:bodyPr>
          <a:lstStyle/>
          <a:p>
            <a:pPr algn="ctr"/>
            <a:r>
              <a:rPr lang="es-EC" dirty="0" err="1">
                <a:latin typeface="Times New Roman" panose="02020603050405020304" pitchFamily="18" charset="0"/>
                <a:cs typeface="Times New Roman" panose="02020603050405020304" pitchFamily="18" charset="0"/>
              </a:rPr>
              <a:t>May</a:t>
            </a:r>
            <a:r>
              <a:rPr lang="es-EC" dirty="0">
                <a:latin typeface="Times New Roman" panose="02020603050405020304" pitchFamily="18" charset="0"/>
                <a:cs typeface="Times New Roman" panose="02020603050405020304" pitchFamily="18" charset="0"/>
              </a:rPr>
              <a:t> </a:t>
            </a:r>
            <a:r>
              <a:rPr lang="es-EC" dirty="0" err="1">
                <a:latin typeface="Times New Roman" panose="02020603050405020304" pitchFamily="18" charset="0"/>
                <a:cs typeface="Times New Roman" panose="02020603050405020304" pitchFamily="18" charset="0"/>
              </a:rPr>
              <a:t>consider</a:t>
            </a:r>
            <a:r>
              <a:rPr lang="es-EC" dirty="0">
                <a:latin typeface="Times New Roman" panose="02020603050405020304" pitchFamily="18" charset="0"/>
                <a:cs typeface="Times New Roman" panose="02020603050405020304" pitchFamily="18" charset="0"/>
              </a:rPr>
              <a:t> </a:t>
            </a:r>
            <a:r>
              <a:rPr lang="es-EC" dirty="0" err="1">
                <a:latin typeface="Times New Roman" panose="02020603050405020304" pitchFamily="18" charset="0"/>
                <a:cs typeface="Times New Roman" panose="02020603050405020304" pitchFamily="18" charset="0"/>
              </a:rPr>
              <a:t>including</a:t>
            </a:r>
            <a:r>
              <a:rPr lang="es-EC" dirty="0">
                <a:latin typeface="Times New Roman" panose="02020603050405020304" pitchFamily="18" charset="0"/>
                <a:cs typeface="Times New Roman" panose="02020603050405020304" pitchFamily="18" charset="0"/>
              </a:rPr>
              <a:t> </a:t>
            </a:r>
            <a:r>
              <a:rPr lang="es-EC" dirty="0" err="1">
                <a:latin typeface="Times New Roman" panose="02020603050405020304" pitchFamily="18" charset="0"/>
                <a:cs typeface="Times New Roman" panose="02020603050405020304" pitchFamily="18" charset="0"/>
              </a:rPr>
              <a:t>representative</a:t>
            </a:r>
            <a:r>
              <a:rPr lang="es-EC" dirty="0">
                <a:latin typeface="Times New Roman" panose="02020603050405020304" pitchFamily="18" charset="0"/>
                <a:cs typeface="Times New Roman" panose="02020603050405020304" pitchFamily="18" charset="0"/>
              </a:rPr>
              <a:t> </a:t>
            </a:r>
            <a:r>
              <a:rPr lang="es-EC" dirty="0" err="1">
                <a:latin typeface="Times New Roman" panose="02020603050405020304" pitchFamily="18" charset="0"/>
                <a:cs typeface="Times New Roman" panose="02020603050405020304" pitchFamily="18" charset="0"/>
              </a:rPr>
              <a:t>from</a:t>
            </a:r>
            <a:r>
              <a:rPr lang="es-EC" dirty="0">
                <a:latin typeface="Times New Roman" panose="02020603050405020304" pitchFamily="18" charset="0"/>
                <a:cs typeface="Times New Roman" panose="02020603050405020304" pitchFamily="18" charset="0"/>
              </a:rPr>
              <a:t> Tsunami </a:t>
            </a:r>
            <a:r>
              <a:rPr lang="es-EC" dirty="0" err="1">
                <a:latin typeface="Times New Roman" panose="02020603050405020304" pitchFamily="18" charset="0"/>
                <a:cs typeface="Times New Roman" panose="02020603050405020304" pitchFamily="18" charset="0"/>
              </a:rPr>
              <a:t>Zone</a:t>
            </a:r>
            <a:r>
              <a:rPr lang="es-EC" dirty="0">
                <a:latin typeface="Times New Roman" panose="02020603050405020304" pitchFamily="18" charset="0"/>
                <a:cs typeface="Times New Roman" panose="02020603050405020304" pitchFamily="18" charset="0"/>
              </a:rPr>
              <a:t> and a Social </a:t>
            </a:r>
            <a:r>
              <a:rPr lang="es-EC" dirty="0" err="1">
                <a:latin typeface="Times New Roman" panose="02020603050405020304" pitchFamily="18" charset="0"/>
                <a:cs typeface="Times New Roman" panose="02020603050405020304" pitchFamily="18" charset="0"/>
              </a:rPr>
              <a:t>Scientist</a:t>
            </a:r>
            <a:r>
              <a:rPr lang="es-EC" dirty="0">
                <a:latin typeface="Times New Roman" panose="02020603050405020304" pitchFamily="18" charset="0"/>
                <a:cs typeface="Times New Roman" panose="02020603050405020304" pitchFamily="18" charset="0"/>
              </a:rPr>
              <a:t>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22"/>
          <p:cNvSpPr txBox="1">
            <a:spLocks noGrp="1"/>
          </p:cNvSpPr>
          <p:nvPr>
            <p:ph type="title"/>
          </p:nvPr>
        </p:nvSpPr>
        <p:spPr>
          <a:xfrm>
            <a:off x="457200" y="274637"/>
            <a:ext cx="8229600" cy="914400"/>
          </a:xfrm>
          <a:prstGeom prst="rect">
            <a:avLst/>
          </a:prstGeom>
          <a:solidFill>
            <a:srgbClr val="36609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b="1">
                <a:latin typeface="Times New Roman"/>
                <a:ea typeface="Times New Roman"/>
                <a:cs typeface="Times New Roman"/>
                <a:sym typeface="Times New Roman"/>
              </a:rPr>
              <a:t>Hot-Wash</a:t>
            </a:r>
            <a:endParaRPr/>
          </a:p>
        </p:txBody>
      </p:sp>
      <p:sp>
        <p:nvSpPr>
          <p:cNvPr id="375" name="Google Shape;375;p22"/>
          <p:cNvSpPr txBox="1">
            <a:spLocks noGrp="1"/>
          </p:cNvSpPr>
          <p:nvPr>
            <p:ph type="body" idx="1"/>
          </p:nvPr>
        </p:nvSpPr>
        <p:spPr>
          <a:xfrm>
            <a:off x="209643" y="1311996"/>
            <a:ext cx="3592923" cy="3647599"/>
          </a:xfrm>
          <a:prstGeom prst="rect">
            <a:avLst/>
          </a:prstGeom>
          <a:noFill/>
          <a:ln>
            <a:noFill/>
          </a:ln>
        </p:spPr>
        <p:txBody>
          <a:bodyPr spcFirstLastPara="1" wrap="square" lIns="91425" tIns="91425" rIns="91425" bIns="91425" anchor="t" anchorCtr="0">
            <a:noAutofit/>
          </a:bodyPr>
          <a:lstStyle/>
          <a:p>
            <a:pPr marL="520700" marR="0" lvl="0" indent="-165100" algn="l" rtl="0">
              <a:lnSpc>
                <a:spcPct val="100000"/>
              </a:lnSpc>
              <a:spcBef>
                <a:spcPts val="0"/>
              </a:spcBef>
              <a:spcAft>
                <a:spcPts val="0"/>
              </a:spcAft>
              <a:buClr>
                <a:schemeClr val="dk1"/>
              </a:buClr>
              <a:buSzPts val="2000"/>
              <a:buFont typeface="Arial"/>
              <a:buChar char="•"/>
            </a:pPr>
            <a:r>
              <a:rPr lang="en-US" sz="1800" dirty="0">
                <a:latin typeface="Times New Roman"/>
                <a:ea typeface="Times New Roman"/>
                <a:cs typeface="Times New Roman"/>
                <a:sym typeface="Times New Roman"/>
              </a:rPr>
              <a:t>After the exercise, the CARIBE WAVE 23 Task Team organized a post-exercise “hot-wash” webinar to permit Member States and Territories discuss and provide feedback on the exercise in an open forum on April 4, 2023.</a:t>
            </a:r>
          </a:p>
          <a:p>
            <a:pPr marL="355600" marR="0" lvl="0" indent="0" algn="l" rtl="0">
              <a:lnSpc>
                <a:spcPct val="100000"/>
              </a:lnSpc>
              <a:spcBef>
                <a:spcPts val="0"/>
              </a:spcBef>
              <a:spcAft>
                <a:spcPts val="0"/>
              </a:spcAft>
              <a:buClr>
                <a:schemeClr val="dk1"/>
              </a:buClr>
              <a:buSzPts val="2000"/>
              <a:buNone/>
            </a:pPr>
            <a:endParaRPr lang="en-US" sz="1800" dirty="0">
              <a:latin typeface="Times New Roman"/>
              <a:ea typeface="Times New Roman"/>
              <a:cs typeface="Times New Roman"/>
              <a:sym typeface="Times New Roman"/>
            </a:endParaRPr>
          </a:p>
          <a:p>
            <a:pPr marL="520700" lvl="0" indent="-165100">
              <a:spcBef>
                <a:spcPts val="0"/>
              </a:spcBef>
              <a:buSzPts val="2000"/>
            </a:pPr>
            <a:r>
              <a:rPr lang="en-US" sz="1800" dirty="0"/>
              <a:t> </a:t>
            </a:r>
            <a:r>
              <a:rPr lang="en-US" sz="1800" dirty="0">
                <a:latin typeface="Times New Roman" panose="02020603050405020304" pitchFamily="18" charset="0"/>
                <a:cs typeface="Times New Roman" panose="02020603050405020304" pitchFamily="18" charset="0"/>
              </a:rPr>
              <a:t>Some of the Member States feedback were on the successful execution of tsunami evacuations in schools and business. The exercise also helped Emergency Managers identify the need for redundant communication and to adjust their Standard Operating Procedures. </a:t>
            </a:r>
            <a:br>
              <a:rPr lang="en-US" sz="1800" dirty="0">
                <a:latin typeface="Times New Roman"/>
                <a:ea typeface="Times New Roman"/>
                <a:cs typeface="Times New Roman"/>
                <a:sym typeface="Times New Roman"/>
              </a:rPr>
            </a:br>
            <a:endParaRPr lang="en-US" sz="1800" dirty="0">
              <a:ea typeface="Times New Roman"/>
              <a:sym typeface="Times New Roman"/>
            </a:endParaRPr>
          </a:p>
        </p:txBody>
      </p:sp>
      <p:pic>
        <p:nvPicPr>
          <p:cNvPr id="3" name="Picture 2" descr="A picture containing text, indoor, different, computer&#10;&#10;Description automatically generated">
            <a:extLst>
              <a:ext uri="{FF2B5EF4-FFF2-40B4-BE49-F238E27FC236}">
                <a16:creationId xmlns:a16="http://schemas.microsoft.com/office/drawing/2014/main" id="{E3D7E705-8933-E93B-2E81-836D615EE209}"/>
              </a:ext>
            </a:extLst>
          </p:cNvPr>
          <p:cNvPicPr>
            <a:picLocks noChangeAspect="1"/>
          </p:cNvPicPr>
          <p:nvPr/>
        </p:nvPicPr>
        <p:blipFill>
          <a:blip r:embed="rId3"/>
          <a:stretch>
            <a:fillRect/>
          </a:stretch>
        </p:blipFill>
        <p:spPr>
          <a:xfrm>
            <a:off x="3920553" y="1311996"/>
            <a:ext cx="4556905" cy="2991459"/>
          </a:xfrm>
          <a:prstGeom prst="rect">
            <a:avLst/>
          </a:prstGeom>
        </p:spPr>
      </p:pic>
      <p:sp>
        <p:nvSpPr>
          <p:cNvPr id="2" name="TextBox 1"/>
          <p:cNvSpPr txBox="1"/>
          <p:nvPr/>
        </p:nvSpPr>
        <p:spPr>
          <a:xfrm>
            <a:off x="3802566" y="4604539"/>
            <a:ext cx="4884234" cy="2031325"/>
          </a:xfrm>
          <a:prstGeom prst="rect">
            <a:avLst/>
          </a:prstGeom>
          <a:noFill/>
        </p:spPr>
        <p:txBody>
          <a:bodyPr wrap="square" rtlCol="0">
            <a:spAutoFit/>
          </a:bodyPr>
          <a:lstStyle/>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Future CARIBE WAVE exercise scenarios was discussed during the webinar, some countries suggested the use of other volcano generated tsunamis, as well as historical tsunamis such as the Jamaica 1692 Port Royal earthquake, and other earthquake scenarios from the Northwest Caribbean. </a:t>
            </a:r>
            <a:endParaRPr lang="en-US" sz="1800" dirty="0">
              <a:latin typeface="Times New Roman" panose="02020603050405020304" pitchFamily="18" charset="0"/>
              <a:ea typeface="Times New Roman"/>
              <a:cs typeface="Times New Roman" panose="02020603050405020304" pitchFamily="18" charset="0"/>
              <a:sym typeface="Times New Roman"/>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23"/>
          <p:cNvSpPr txBox="1">
            <a:spLocks noGrp="1"/>
          </p:cNvSpPr>
          <p:nvPr>
            <p:ph type="title"/>
          </p:nvPr>
        </p:nvSpPr>
        <p:spPr>
          <a:xfrm>
            <a:off x="304800" y="152400"/>
            <a:ext cx="8531352" cy="914400"/>
          </a:xfrm>
          <a:prstGeom prst="rect">
            <a:avLst/>
          </a:prstGeom>
          <a:solidFill>
            <a:srgbClr val="3660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00"/>
              <a:buFont typeface="Calibri"/>
              <a:buNone/>
            </a:pPr>
            <a:r>
              <a:rPr lang="en-US" sz="3200" b="0" i="0" u="none" strike="noStrike" cap="none">
                <a:solidFill>
                  <a:schemeClr val="lt1"/>
                </a:solidFill>
                <a:latin typeface="Times New Roman"/>
                <a:ea typeface="Times New Roman"/>
                <a:cs typeface="Times New Roman"/>
                <a:sym typeface="Times New Roman"/>
              </a:rPr>
              <a:t>Resources</a:t>
            </a:r>
            <a:endParaRPr/>
          </a:p>
        </p:txBody>
      </p:sp>
      <p:sp>
        <p:nvSpPr>
          <p:cNvPr id="382" name="Google Shape;382;p23"/>
          <p:cNvSpPr txBox="1">
            <a:spLocks noGrp="1"/>
          </p:cNvSpPr>
          <p:nvPr>
            <p:ph type="body" idx="1"/>
          </p:nvPr>
        </p:nvSpPr>
        <p:spPr>
          <a:xfrm>
            <a:off x="304800" y="1219200"/>
            <a:ext cx="8513767" cy="5410200"/>
          </a:xfrm>
          <a:prstGeom prst="rect">
            <a:avLst/>
          </a:prstGeom>
          <a:noFill/>
          <a:ln w="19050" cap="flat" cmpd="sng">
            <a:solidFill>
              <a:srgbClr val="366092"/>
            </a:solidFill>
            <a:prstDash val="solid"/>
            <a:round/>
            <a:headEnd type="none" w="sm" len="sm"/>
            <a:tailEnd type="none" w="sm" len="sm"/>
          </a:ln>
        </p:spPr>
        <p:txBody>
          <a:bodyPr spcFirstLastPara="1" wrap="square" lIns="91425" tIns="45700" rIns="91425" bIns="45700" anchor="ctr" anchorCtr="0">
            <a:noAutofit/>
          </a:bodyPr>
          <a:lstStyle/>
          <a:p>
            <a:pPr marL="342900" lvl="0" indent="-165100" algn="just" rtl="0">
              <a:lnSpc>
                <a:spcPct val="200000"/>
              </a:lnSpc>
              <a:spcBef>
                <a:spcPts val="0"/>
              </a:spcBef>
              <a:spcAft>
                <a:spcPts val="0"/>
              </a:spcAft>
              <a:buSzPts val="2800"/>
              <a:buNone/>
            </a:pPr>
            <a:endParaRPr b="0" i="0" u="none" strike="noStrike" cap="none" dirty="0">
              <a:solidFill>
                <a:schemeClr val="dk1"/>
              </a:solidFill>
              <a:latin typeface="Times New Roman"/>
              <a:ea typeface="Times New Roman"/>
              <a:cs typeface="Times New Roman"/>
              <a:sym typeface="Times New Roman"/>
            </a:endParaRPr>
          </a:p>
          <a:p>
            <a:pPr marL="342900" lvl="0" indent="-342900" rtl="0">
              <a:lnSpc>
                <a:spcPct val="100000"/>
              </a:lnSpc>
              <a:spcBef>
                <a:spcPts val="0"/>
              </a:spcBef>
              <a:spcAft>
                <a:spcPts val="0"/>
              </a:spcAft>
              <a:buSzPts val="1800"/>
              <a:buChar char="•"/>
            </a:pPr>
            <a:r>
              <a:rPr lang="en-US" sz="1800" dirty="0">
                <a:solidFill>
                  <a:schemeClr val="dk1"/>
                </a:solidFill>
                <a:latin typeface="Times New Roman"/>
                <a:ea typeface="Times New Roman"/>
                <a:cs typeface="Times New Roman"/>
                <a:sym typeface="Times New Roman"/>
              </a:rPr>
              <a:t>Manual and Guides 86: Multi-Annual Community Tsunami Exercise </a:t>
            </a:r>
            <a:r>
              <a:rPr lang="en-US" sz="1800" dirty="0" err="1">
                <a:solidFill>
                  <a:schemeClr val="dk1"/>
                </a:solidFill>
                <a:latin typeface="Times New Roman"/>
                <a:ea typeface="Times New Roman"/>
                <a:cs typeface="Times New Roman"/>
                <a:sym typeface="Times New Roman"/>
              </a:rPr>
              <a:t>Programme</a:t>
            </a:r>
            <a:r>
              <a:rPr lang="en-US" sz="1800" dirty="0">
                <a:solidFill>
                  <a:schemeClr val="dk1"/>
                </a:solidFill>
                <a:latin typeface="Times New Roman"/>
                <a:ea typeface="Times New Roman"/>
                <a:cs typeface="Times New Roman"/>
                <a:sym typeface="Times New Roman"/>
              </a:rPr>
              <a:t> Guidelines for the Tsunami and Other Coastal Hazards Warning System for the Caribbean and Adjacent Regions.</a:t>
            </a:r>
            <a:r>
              <a:rPr lang="en-US" sz="1800" dirty="0">
                <a:solidFill>
                  <a:srgbClr val="FF0000"/>
                </a:solidFill>
                <a:latin typeface="Times New Roman"/>
                <a:ea typeface="Times New Roman"/>
                <a:cs typeface="Times New Roman"/>
                <a:sym typeface="Times New Roman"/>
              </a:rPr>
              <a:t> </a:t>
            </a:r>
            <a:br>
              <a:rPr lang="en-US" sz="1800" dirty="0">
                <a:solidFill>
                  <a:srgbClr val="FF0000"/>
                </a:solidFill>
                <a:latin typeface="Times New Roman"/>
                <a:ea typeface="Times New Roman"/>
                <a:cs typeface="Times New Roman"/>
                <a:sym typeface="Times New Roman"/>
              </a:rPr>
            </a:br>
            <a:endParaRPr sz="1800" dirty="0">
              <a:solidFill>
                <a:srgbClr val="FF0000"/>
              </a:solidFill>
              <a:latin typeface="Times New Roman"/>
              <a:ea typeface="Times New Roman"/>
              <a:cs typeface="Times New Roman"/>
              <a:sym typeface="Times New Roman"/>
            </a:endParaRPr>
          </a:p>
          <a:p>
            <a:pPr marL="342900" lvl="0" indent="-342900" algn="just" rtl="0">
              <a:lnSpc>
                <a:spcPct val="100000"/>
              </a:lnSpc>
              <a:spcBef>
                <a:spcPts val="0"/>
              </a:spcBef>
              <a:spcAft>
                <a:spcPts val="0"/>
              </a:spcAft>
              <a:buSzPts val="1800"/>
              <a:buChar char="•"/>
            </a:pPr>
            <a:r>
              <a:rPr lang="en-US" sz="1800" dirty="0">
                <a:solidFill>
                  <a:schemeClr val="dk1"/>
                </a:solidFill>
                <a:latin typeface="Times New Roman"/>
                <a:ea typeface="Times New Roman"/>
                <a:cs typeface="Times New Roman"/>
                <a:sym typeface="Times New Roman"/>
              </a:rPr>
              <a:t>PTWC Enhanced Products and Staging for the Caribbean and Pacific, English</a:t>
            </a:r>
            <a:br>
              <a:rPr lang="en-US" sz="1800" dirty="0">
                <a:solidFill>
                  <a:srgbClr val="FF0000"/>
                </a:solidFill>
                <a:latin typeface="Times New Roman"/>
                <a:ea typeface="Times New Roman"/>
                <a:cs typeface="Times New Roman"/>
                <a:sym typeface="Times New Roman"/>
              </a:rPr>
            </a:br>
            <a:endParaRPr sz="1800" b="0" i="0" u="none" strike="noStrike" cap="none" dirty="0">
              <a:solidFill>
                <a:srgbClr val="FF0000"/>
              </a:solidFill>
              <a:latin typeface="Times New Roman"/>
              <a:ea typeface="Times New Roman"/>
              <a:cs typeface="Times New Roman"/>
              <a:sym typeface="Times New Roman"/>
            </a:endParaRPr>
          </a:p>
          <a:p>
            <a:pPr marL="342900" lvl="0" indent="-342900" algn="l" rtl="0">
              <a:lnSpc>
                <a:spcPct val="100000"/>
              </a:lnSpc>
              <a:spcBef>
                <a:spcPts val="0"/>
              </a:spcBef>
              <a:spcAft>
                <a:spcPts val="0"/>
              </a:spcAft>
              <a:buSzPts val="1800"/>
              <a:buChar char="•"/>
            </a:pPr>
            <a:r>
              <a:rPr lang="en-US" sz="1800" b="0" i="0" u="none" strike="noStrike" cap="none" dirty="0">
                <a:solidFill>
                  <a:schemeClr val="dk1"/>
                </a:solidFill>
                <a:latin typeface="Times New Roman"/>
                <a:ea typeface="Times New Roman"/>
                <a:cs typeface="Times New Roman"/>
                <a:sym typeface="Times New Roman"/>
              </a:rPr>
              <a:t>IOC Manuals “</a:t>
            </a:r>
            <a:r>
              <a:rPr lang="en-US" sz="1800" b="0" i="0" u="sng" strike="noStrike" cap="none" dirty="0">
                <a:solidFill>
                  <a:schemeClr val="hlink"/>
                </a:solidFill>
                <a:latin typeface="Times New Roman"/>
                <a:ea typeface="Times New Roman"/>
                <a:cs typeface="Times New Roman"/>
                <a:sym typeface="Times New Roman"/>
                <a:hlinkClick r:id="rId3"/>
              </a:rPr>
              <a:t>How to plan, conduct and evaluate tsunami exercises</a:t>
            </a:r>
            <a:r>
              <a:rPr lang="en-US" sz="1800" b="0" i="0" u="none" strike="noStrike" cap="none" dirty="0">
                <a:solidFill>
                  <a:schemeClr val="dk1"/>
                </a:solidFill>
                <a:latin typeface="Times New Roman"/>
                <a:ea typeface="Times New Roman"/>
                <a:cs typeface="Times New Roman"/>
                <a:sym typeface="Times New Roman"/>
              </a:rPr>
              <a:t>” </a:t>
            </a:r>
            <a:r>
              <a:rPr lang="en-US" sz="1800" dirty="0">
                <a:latin typeface="Times New Roman"/>
                <a:ea typeface="Times New Roman"/>
                <a:cs typeface="Times New Roman"/>
                <a:sym typeface="Times New Roman"/>
              </a:rPr>
              <a:t>and “</a:t>
            </a:r>
            <a:r>
              <a:rPr lang="en-US" sz="1800" u="sng" dirty="0">
                <a:solidFill>
                  <a:schemeClr val="hlink"/>
                </a:solidFill>
                <a:latin typeface="Times New Roman"/>
                <a:ea typeface="Times New Roman"/>
                <a:cs typeface="Times New Roman"/>
                <a:sym typeface="Times New Roman"/>
                <a:hlinkClick r:id="rId4"/>
              </a:rPr>
              <a:t>Module on Tsunami Exercise</a:t>
            </a:r>
            <a:r>
              <a:rPr lang="en-US" sz="1800" dirty="0">
                <a:latin typeface="Times New Roman"/>
                <a:ea typeface="Times New Roman"/>
                <a:cs typeface="Times New Roman"/>
                <a:sym typeface="Times New Roman"/>
              </a:rPr>
              <a:t>” </a:t>
            </a:r>
            <a:r>
              <a:rPr lang="en-US" sz="1800" b="0" i="0" u="none" strike="noStrike" cap="none" dirty="0">
                <a:solidFill>
                  <a:schemeClr val="dk1"/>
                </a:solidFill>
                <a:latin typeface="Times New Roman"/>
                <a:ea typeface="Times New Roman"/>
                <a:cs typeface="Times New Roman"/>
                <a:sym typeface="Times New Roman"/>
              </a:rPr>
              <a:t>are useful resources.</a:t>
            </a:r>
            <a:br>
              <a:rPr lang="en-US" sz="1800" b="0" i="0" u="none" strike="noStrike" cap="none" dirty="0">
                <a:solidFill>
                  <a:schemeClr val="dk1"/>
                </a:solidFill>
                <a:latin typeface="Times New Roman"/>
                <a:ea typeface="Times New Roman"/>
                <a:cs typeface="Times New Roman"/>
                <a:sym typeface="Times New Roman"/>
              </a:rPr>
            </a:br>
            <a:endParaRPr sz="1800" b="0" i="0" u="none" strike="noStrike" cap="none" dirty="0">
              <a:solidFill>
                <a:schemeClr val="dk1"/>
              </a:solidFill>
              <a:latin typeface="Times New Roman"/>
              <a:ea typeface="Times New Roman"/>
              <a:cs typeface="Times New Roman"/>
              <a:sym typeface="Times New Roman"/>
            </a:endParaRPr>
          </a:p>
          <a:p>
            <a:pPr marL="342900" lvl="0" indent="-342900" algn="l" rtl="0">
              <a:lnSpc>
                <a:spcPct val="100000"/>
              </a:lnSpc>
              <a:spcBef>
                <a:spcPts val="560"/>
              </a:spcBef>
              <a:spcAft>
                <a:spcPts val="0"/>
              </a:spcAft>
              <a:buSzPts val="1800"/>
              <a:buChar char="•"/>
            </a:pPr>
            <a:r>
              <a:rPr lang="en-US" sz="1800" b="0" i="0" u="none" strike="noStrike" cap="none" dirty="0">
                <a:solidFill>
                  <a:schemeClr val="dk1"/>
                </a:solidFill>
                <a:latin typeface="Times New Roman"/>
                <a:ea typeface="Times New Roman"/>
                <a:cs typeface="Times New Roman"/>
                <a:sym typeface="Times New Roman"/>
              </a:rPr>
              <a:t>CARIBE WAVE 2011 through 2023 Handbooks </a:t>
            </a:r>
            <a:endParaRPr dirty="0"/>
          </a:p>
          <a:p>
            <a:pPr marL="342900" lvl="0" indent="-228600" algn="l" rtl="0">
              <a:lnSpc>
                <a:spcPct val="100000"/>
              </a:lnSpc>
              <a:spcBef>
                <a:spcPts val="560"/>
              </a:spcBef>
              <a:spcAft>
                <a:spcPts val="0"/>
              </a:spcAft>
              <a:buSzPts val="1800"/>
              <a:buNone/>
            </a:pPr>
            <a:endParaRPr sz="1800" b="0" i="0" u="none" strike="noStrike" cap="none" dirty="0">
              <a:solidFill>
                <a:schemeClr val="dk1"/>
              </a:solidFill>
              <a:latin typeface="Times New Roman"/>
              <a:ea typeface="Times New Roman"/>
              <a:cs typeface="Times New Roman"/>
              <a:sym typeface="Times New Roman"/>
            </a:endParaRPr>
          </a:p>
          <a:p>
            <a:pPr marL="342900" lvl="0" indent="-342900" algn="l" rtl="0">
              <a:lnSpc>
                <a:spcPct val="100000"/>
              </a:lnSpc>
              <a:spcBef>
                <a:spcPts val="560"/>
              </a:spcBef>
              <a:spcAft>
                <a:spcPts val="0"/>
              </a:spcAft>
              <a:buSzPts val="1800"/>
              <a:buChar char="•"/>
            </a:pPr>
            <a:r>
              <a:rPr lang="en-US" sz="1800" dirty="0">
                <a:latin typeface="Times New Roman"/>
                <a:ea typeface="Times New Roman"/>
                <a:cs typeface="Times New Roman"/>
                <a:sym typeface="Times New Roman"/>
              </a:rPr>
              <a:t>CARIBE </a:t>
            </a:r>
            <a:r>
              <a:rPr lang="en-US" sz="1800" b="0" i="0" u="none" strike="noStrike" cap="none" dirty="0">
                <a:solidFill>
                  <a:schemeClr val="dk1"/>
                </a:solidFill>
                <a:latin typeface="Times New Roman"/>
                <a:ea typeface="Times New Roman"/>
                <a:cs typeface="Times New Roman"/>
                <a:sym typeface="Times New Roman"/>
              </a:rPr>
              <a:t>WAVE 2013 through 2022 Final and Media Report</a:t>
            </a:r>
            <a:r>
              <a:rPr lang="en-US" sz="1800" b="1" dirty="0">
                <a:latin typeface="Times New Roman"/>
                <a:ea typeface="Times New Roman"/>
                <a:cs typeface="Times New Roman"/>
                <a:sym typeface="Times New Roman"/>
              </a:rPr>
              <a:t> </a:t>
            </a:r>
            <a:endParaRPr dirty="0"/>
          </a:p>
          <a:p>
            <a:pPr marL="342900" lvl="0" indent="-254000" algn="l" rtl="0">
              <a:lnSpc>
                <a:spcPct val="100000"/>
              </a:lnSpc>
              <a:spcBef>
                <a:spcPts val="560"/>
              </a:spcBef>
              <a:spcAft>
                <a:spcPts val="0"/>
              </a:spcAft>
              <a:buSzPts val="1400"/>
              <a:buNone/>
            </a:pPr>
            <a:endParaRPr sz="1400" dirty="0">
              <a:latin typeface="Times New Roman"/>
              <a:ea typeface="Times New Roman"/>
              <a:cs typeface="Times New Roman"/>
              <a:sym typeface="Times New Roman"/>
            </a:endParaRPr>
          </a:p>
          <a:p>
            <a:pPr marL="342900" lvl="0" indent="-342900" algn="l" rtl="0">
              <a:lnSpc>
                <a:spcPct val="100000"/>
              </a:lnSpc>
              <a:spcBef>
                <a:spcPts val="560"/>
              </a:spcBef>
              <a:spcAft>
                <a:spcPts val="0"/>
              </a:spcAft>
              <a:buSzPts val="1800"/>
              <a:buChar char="•"/>
            </a:pPr>
            <a:r>
              <a:rPr lang="en-US" sz="1800" b="0" i="0" u="none" strike="noStrike" cap="none" dirty="0">
                <a:solidFill>
                  <a:schemeClr val="dk1"/>
                </a:solidFill>
                <a:latin typeface="Times New Roman"/>
                <a:ea typeface="Times New Roman"/>
                <a:cs typeface="Times New Roman"/>
                <a:sym typeface="Times New Roman"/>
              </a:rPr>
              <a:t>PTWC Communications Plan for the Caribbean</a:t>
            </a:r>
            <a:br>
              <a:rPr lang="en-US" sz="1400" dirty="0">
                <a:latin typeface="Times New Roman"/>
                <a:ea typeface="Times New Roman"/>
                <a:cs typeface="Times New Roman"/>
                <a:sym typeface="Times New Roman"/>
              </a:rPr>
            </a:br>
            <a:endParaRPr sz="1400" dirty="0">
              <a:latin typeface="Times New Roman"/>
              <a:ea typeface="Times New Roman"/>
              <a:cs typeface="Times New Roman"/>
              <a:sym typeface="Times New Roman"/>
            </a:endParaRPr>
          </a:p>
          <a:p>
            <a:pPr marL="342900" lvl="0" indent="-342900" algn="just" rtl="0">
              <a:lnSpc>
                <a:spcPct val="100000"/>
              </a:lnSpc>
              <a:spcBef>
                <a:spcPts val="560"/>
              </a:spcBef>
              <a:spcAft>
                <a:spcPts val="0"/>
              </a:spcAft>
              <a:buSzPts val="1800"/>
              <a:buChar char="•"/>
            </a:pPr>
            <a:r>
              <a:rPr lang="en-US" sz="1800" b="0" i="0" u="none" strike="noStrike" cap="none" dirty="0">
                <a:solidFill>
                  <a:schemeClr val="dk1"/>
                </a:solidFill>
                <a:latin typeface="Times New Roman"/>
                <a:ea typeface="Times New Roman"/>
                <a:cs typeface="Times New Roman"/>
                <a:sym typeface="Times New Roman"/>
              </a:rPr>
              <a:t>Questions on the exercise can be addressed to the members of the CARIBE WAVE 2</a:t>
            </a:r>
            <a:r>
              <a:rPr lang="en-US" sz="1800" dirty="0">
                <a:latin typeface="Times New Roman"/>
                <a:ea typeface="Times New Roman"/>
                <a:cs typeface="Times New Roman"/>
                <a:sym typeface="Times New Roman"/>
              </a:rPr>
              <a:t>3</a:t>
            </a:r>
            <a:r>
              <a:rPr lang="en-US" sz="1800" b="0" i="0" u="none" strike="noStrike" cap="none" dirty="0">
                <a:solidFill>
                  <a:schemeClr val="dk1"/>
                </a:solidFill>
                <a:latin typeface="Times New Roman"/>
                <a:ea typeface="Times New Roman"/>
                <a:cs typeface="Times New Roman"/>
                <a:sym typeface="Times New Roman"/>
              </a:rPr>
              <a:t> Task Team.</a:t>
            </a:r>
            <a:endParaRPr sz="1800" dirty="0">
              <a:solidFill>
                <a:srgbClr val="FF0000"/>
              </a:solidFill>
              <a:latin typeface="Times New Roman"/>
              <a:ea typeface="Times New Roman"/>
              <a:cs typeface="Times New Roman"/>
              <a:sym typeface="Times New Roman"/>
            </a:endParaRPr>
          </a:p>
          <a:p>
            <a:pPr marL="342900" marR="0" lvl="0" indent="-342900" algn="just" rtl="0">
              <a:lnSpc>
                <a:spcPct val="90000"/>
              </a:lnSpc>
              <a:spcBef>
                <a:spcPts val="560"/>
              </a:spcBef>
              <a:spcAft>
                <a:spcPts val="0"/>
              </a:spcAft>
              <a:buClr>
                <a:schemeClr val="dk1"/>
              </a:buClr>
              <a:buSzPts val="600"/>
              <a:buFont typeface="Arial"/>
              <a:buNone/>
            </a:pPr>
            <a:endParaRPr sz="2400" dirty="0"/>
          </a:p>
          <a:p>
            <a:pPr marL="342900" marR="0" lvl="0" indent="-342900" algn="just" rtl="0">
              <a:lnSpc>
                <a:spcPct val="90000"/>
              </a:lnSpc>
              <a:spcBef>
                <a:spcPts val="560"/>
              </a:spcBef>
              <a:spcAft>
                <a:spcPts val="0"/>
              </a:spcAft>
              <a:buClr>
                <a:schemeClr val="dk1"/>
              </a:buClr>
              <a:buSzPts val="700"/>
              <a:buFont typeface="Arial"/>
              <a:buNone/>
            </a:pPr>
            <a:endParaRPr sz="28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g232fd8f1d3e_0_414"/>
          <p:cNvSpPr txBox="1">
            <a:spLocks noGrp="1"/>
          </p:cNvSpPr>
          <p:nvPr>
            <p:ph type="title"/>
          </p:nvPr>
        </p:nvSpPr>
        <p:spPr>
          <a:xfrm>
            <a:off x="304800" y="304800"/>
            <a:ext cx="8531400" cy="914400"/>
          </a:xfrm>
          <a:prstGeom prst="rect">
            <a:avLst/>
          </a:prstGeom>
          <a:solidFill>
            <a:srgbClr val="3660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00"/>
              <a:buFont typeface="Calibri"/>
              <a:buNone/>
            </a:pPr>
            <a:r>
              <a:rPr lang="en-US" sz="3200" b="0" i="0" u="none" strike="noStrike" cap="none" dirty="0">
                <a:solidFill>
                  <a:schemeClr val="lt1"/>
                </a:solidFill>
                <a:latin typeface="Times New Roman"/>
                <a:ea typeface="Times New Roman"/>
                <a:cs typeface="Times New Roman"/>
                <a:sym typeface="Times New Roman"/>
              </a:rPr>
              <a:t>CARIBE WAVE 2023</a:t>
            </a:r>
            <a:endParaRPr dirty="0"/>
          </a:p>
        </p:txBody>
      </p:sp>
      <p:sp>
        <p:nvSpPr>
          <p:cNvPr id="190" name="Google Shape;190;g232fd8f1d3e_0_414"/>
          <p:cNvSpPr txBox="1">
            <a:spLocks noGrp="1"/>
          </p:cNvSpPr>
          <p:nvPr>
            <p:ph type="body" idx="1"/>
          </p:nvPr>
        </p:nvSpPr>
        <p:spPr>
          <a:xfrm>
            <a:off x="304800" y="1363662"/>
            <a:ext cx="3616271" cy="5356800"/>
          </a:xfrm>
          <a:prstGeom prst="rect">
            <a:avLst/>
          </a:prstGeom>
          <a:noFill/>
          <a:ln w="19050" cap="flat" cmpd="sng">
            <a:solidFill>
              <a:srgbClr val="366092"/>
            </a:solidFill>
            <a:prstDash val="solid"/>
            <a:round/>
            <a:headEnd type="none" w="sm" len="sm"/>
            <a:tailEnd type="none" w="sm" len="sm"/>
          </a:ln>
        </p:spPr>
        <p:txBody>
          <a:bodyPr spcFirstLastPara="1" wrap="square" lIns="91425" tIns="45700" rIns="91425" bIns="45700" anchor="t" anchorCtr="0">
            <a:noAutofit/>
          </a:bodyPr>
          <a:lstStyle/>
          <a:p>
            <a:pPr marL="0" indent="0" algn="just">
              <a:lnSpc>
                <a:spcPct val="90000"/>
              </a:lnSpc>
              <a:spcBef>
                <a:spcPts val="0"/>
              </a:spcBef>
              <a:buSzPts val="1779"/>
              <a:buNone/>
            </a:pPr>
            <a:r>
              <a:rPr lang="en-US" sz="1800" b="0" i="0" u="none" strike="noStrike" cap="none" dirty="0">
                <a:solidFill>
                  <a:schemeClr val="dk1"/>
                </a:solidFill>
                <a:latin typeface="Times New Roman"/>
                <a:ea typeface="Times New Roman"/>
                <a:cs typeface="Times New Roman"/>
                <a:sym typeface="Times New Roman"/>
              </a:rPr>
              <a:t>CARIBE WAVE 23 was held </a:t>
            </a:r>
            <a:r>
              <a:rPr lang="en-US" sz="1800" dirty="0">
                <a:latin typeface="Times New Roman"/>
                <a:ea typeface="Times New Roman"/>
                <a:cs typeface="Times New Roman"/>
                <a:sym typeface="Times New Roman"/>
              </a:rPr>
              <a:t>on 23 March 2023. </a:t>
            </a:r>
            <a:r>
              <a:rPr lang="en-US" sz="1800" dirty="0">
                <a:latin typeface="Times New Roman" panose="02020603050405020304" pitchFamily="18" charset="0"/>
                <a:ea typeface="Times New Roman"/>
                <a:cs typeface="Times New Roman" panose="02020603050405020304" pitchFamily="18" charset="0"/>
                <a:sym typeface="Times New Roman"/>
              </a:rPr>
              <a:t>Member States and Territories  chose from the two scenarios (Gulf of Honduras and Mount </a:t>
            </a:r>
            <a:r>
              <a:rPr lang="en-US" sz="1800" dirty="0" err="1">
                <a:latin typeface="Times New Roman" panose="02020603050405020304" pitchFamily="18" charset="0"/>
                <a:ea typeface="Times New Roman"/>
                <a:cs typeface="Times New Roman" panose="02020603050405020304" pitchFamily="18" charset="0"/>
                <a:sym typeface="Times New Roman"/>
              </a:rPr>
              <a:t>Pelée</a:t>
            </a:r>
            <a:r>
              <a:rPr lang="en-US" sz="1800" dirty="0">
                <a:latin typeface="Times New Roman" panose="02020603050405020304" pitchFamily="18" charset="0"/>
                <a:ea typeface="Times New Roman"/>
                <a:cs typeface="Times New Roman" panose="02020603050405020304" pitchFamily="18" charset="0"/>
                <a:sym typeface="Times New Roman"/>
              </a:rPr>
              <a:t>) and decided if any additional activity would be carried out.</a:t>
            </a:r>
            <a:endParaRPr dirty="0"/>
          </a:p>
          <a:p>
            <a:pPr marL="0" marR="0" lvl="0" indent="0" algn="just" rtl="0">
              <a:lnSpc>
                <a:spcPct val="90000"/>
              </a:lnSpc>
              <a:spcBef>
                <a:spcPts val="0"/>
              </a:spcBef>
              <a:spcAft>
                <a:spcPts val="0"/>
              </a:spcAft>
              <a:buClr>
                <a:schemeClr val="dk1"/>
              </a:buClr>
              <a:buSzPts val="1779"/>
              <a:buNone/>
            </a:pPr>
            <a:endParaRPr sz="1800" b="0" i="0" u="none" strike="noStrike" cap="none" dirty="0">
              <a:solidFill>
                <a:schemeClr val="dk1"/>
              </a:solidFill>
              <a:latin typeface="Times New Roman"/>
              <a:ea typeface="Times New Roman"/>
              <a:cs typeface="Times New Roman"/>
              <a:sym typeface="Times New Roman"/>
            </a:endParaRPr>
          </a:p>
          <a:p>
            <a:pPr marL="0" marR="0" lvl="0" indent="0" algn="l" rtl="0">
              <a:lnSpc>
                <a:spcPct val="90000"/>
              </a:lnSpc>
              <a:spcBef>
                <a:spcPts val="0"/>
              </a:spcBef>
              <a:spcAft>
                <a:spcPts val="0"/>
              </a:spcAft>
              <a:buClr>
                <a:schemeClr val="dk1"/>
              </a:buClr>
              <a:buSzPts val="1779"/>
              <a:buNone/>
            </a:pPr>
            <a:r>
              <a:rPr lang="en-US" sz="1800" b="0" i="0" u="none" strike="noStrike" cap="none" dirty="0">
                <a:solidFill>
                  <a:schemeClr val="dk1"/>
                </a:solidFill>
                <a:latin typeface="Times New Roman"/>
                <a:ea typeface="Times New Roman"/>
                <a:cs typeface="Times New Roman"/>
                <a:sym typeface="Times New Roman"/>
              </a:rPr>
              <a:t>In the Caribbean and Adjacent Regions, </a:t>
            </a:r>
            <a:r>
              <a:rPr lang="en-US" sz="1800" b="1" i="0" u="none" strike="noStrike" cap="none" dirty="0">
                <a:solidFill>
                  <a:schemeClr val="dk1"/>
                </a:solidFill>
                <a:latin typeface="Times New Roman"/>
                <a:ea typeface="Times New Roman"/>
                <a:cs typeface="Times New Roman"/>
                <a:sym typeface="Times New Roman"/>
              </a:rPr>
              <a:t>43</a:t>
            </a:r>
            <a:r>
              <a:rPr lang="en-US" sz="1800" b="0" i="0" u="none" strike="noStrike" cap="none" dirty="0">
                <a:solidFill>
                  <a:schemeClr val="dk1"/>
                </a:solidFill>
                <a:latin typeface="Times New Roman"/>
                <a:ea typeface="Times New Roman"/>
                <a:cs typeface="Times New Roman"/>
                <a:sym typeface="Times New Roman"/>
              </a:rPr>
              <a:t> Member States and Territories participated with a total of over </a:t>
            </a:r>
            <a:r>
              <a:rPr lang="en-US" sz="1800" b="1" dirty="0">
                <a:latin typeface="Times New Roman"/>
                <a:ea typeface="Times New Roman"/>
                <a:cs typeface="Times New Roman"/>
                <a:sym typeface="Times New Roman"/>
              </a:rPr>
              <a:t>430,000</a:t>
            </a:r>
            <a:r>
              <a:rPr lang="en-US" sz="1800" b="0" i="0" u="none" strike="noStrike" cap="none" dirty="0">
                <a:solidFill>
                  <a:schemeClr val="dk1"/>
                </a:solidFill>
                <a:latin typeface="Times New Roman"/>
                <a:ea typeface="Times New Roman"/>
                <a:cs typeface="Times New Roman"/>
                <a:sym typeface="Times New Roman"/>
              </a:rPr>
              <a:t> people</a:t>
            </a:r>
            <a:r>
              <a:rPr lang="en-US" sz="1800" dirty="0">
                <a:latin typeface="Times New Roman"/>
                <a:ea typeface="Times New Roman"/>
                <a:cs typeface="Times New Roman"/>
                <a:sym typeface="Times New Roman"/>
              </a:rPr>
              <a:t> </a:t>
            </a:r>
            <a:r>
              <a:rPr lang="en-US" sz="1800" b="0" i="0" u="none" strike="noStrike" cap="none" dirty="0">
                <a:solidFill>
                  <a:schemeClr val="dk1"/>
                </a:solidFill>
                <a:latin typeface="Times New Roman"/>
                <a:ea typeface="Times New Roman"/>
                <a:cs typeface="Times New Roman"/>
                <a:sym typeface="Times New Roman"/>
              </a:rPr>
              <a:t>engaged.</a:t>
            </a:r>
            <a:br>
              <a:rPr lang="en-US" sz="1800" b="0" i="0" u="none" strike="noStrike" cap="none" dirty="0">
                <a:solidFill>
                  <a:schemeClr val="dk1"/>
                </a:solidFill>
                <a:highlight>
                  <a:srgbClr val="FFFF00"/>
                </a:highlight>
                <a:latin typeface="Times New Roman"/>
                <a:ea typeface="Times New Roman"/>
                <a:cs typeface="Times New Roman"/>
                <a:sym typeface="Times New Roman"/>
              </a:rPr>
            </a:br>
            <a:endParaRPr sz="1800" b="0" i="0" u="none" strike="noStrike" cap="none" dirty="0">
              <a:solidFill>
                <a:schemeClr val="dk1"/>
              </a:solidFill>
              <a:highlight>
                <a:srgbClr val="FFFF00"/>
              </a:highlight>
              <a:latin typeface="Times New Roman"/>
              <a:ea typeface="Times New Roman"/>
              <a:cs typeface="Times New Roman"/>
              <a:sym typeface="Times New Roman"/>
            </a:endParaRPr>
          </a:p>
          <a:p>
            <a:pPr marL="0" lvl="0" indent="0" algn="just" rtl="0">
              <a:lnSpc>
                <a:spcPct val="90000"/>
              </a:lnSpc>
              <a:spcBef>
                <a:spcPts val="0"/>
              </a:spcBef>
              <a:spcAft>
                <a:spcPts val="0"/>
              </a:spcAft>
              <a:buSzPts val="1779"/>
              <a:buNone/>
            </a:pPr>
            <a:r>
              <a:rPr lang="en-US" sz="1800" b="0" i="0" u="none" strike="noStrike" cap="none" dirty="0">
                <a:solidFill>
                  <a:schemeClr val="dk1"/>
                </a:solidFill>
                <a:latin typeface="Times New Roman"/>
                <a:ea typeface="Times New Roman"/>
                <a:cs typeface="Times New Roman"/>
                <a:sym typeface="Times New Roman"/>
              </a:rPr>
              <a:t>Th</a:t>
            </a:r>
            <a:r>
              <a:rPr lang="en-US" sz="1800" dirty="0">
                <a:latin typeface="Times New Roman"/>
                <a:ea typeface="Times New Roman"/>
                <a:cs typeface="Times New Roman"/>
                <a:sym typeface="Times New Roman"/>
              </a:rPr>
              <a:t>e participation of </a:t>
            </a:r>
            <a:r>
              <a:rPr lang="en-US" sz="1800" b="0" i="0" u="none" strike="noStrike" cap="none" dirty="0">
                <a:solidFill>
                  <a:schemeClr val="dk1"/>
                </a:solidFill>
                <a:latin typeface="Times New Roman"/>
                <a:ea typeface="Times New Roman"/>
                <a:cs typeface="Times New Roman"/>
                <a:sym typeface="Times New Roman"/>
              </a:rPr>
              <a:t>MS represents a rate of </a:t>
            </a:r>
            <a:r>
              <a:rPr lang="en-US" sz="1800" b="1" dirty="0">
                <a:latin typeface="Times New Roman"/>
                <a:ea typeface="Times New Roman"/>
                <a:cs typeface="Times New Roman"/>
                <a:sym typeface="Times New Roman"/>
              </a:rPr>
              <a:t>90</a:t>
            </a:r>
            <a:r>
              <a:rPr lang="en-US" sz="1800" b="1" i="0" u="none" strike="noStrike" cap="none" dirty="0">
                <a:solidFill>
                  <a:schemeClr val="dk1"/>
                </a:solidFill>
                <a:latin typeface="Times New Roman"/>
                <a:ea typeface="Times New Roman"/>
                <a:cs typeface="Times New Roman"/>
                <a:sym typeface="Times New Roman"/>
              </a:rPr>
              <a:t>%</a:t>
            </a:r>
            <a:r>
              <a:rPr lang="en-US" sz="1800" b="0" i="0" u="none" strike="noStrike" cap="none" dirty="0">
                <a:solidFill>
                  <a:schemeClr val="dk1"/>
                </a:solidFill>
                <a:latin typeface="Times New Roman"/>
                <a:ea typeface="Times New Roman"/>
                <a:cs typeface="Times New Roman"/>
                <a:sym typeface="Times New Roman"/>
              </a:rPr>
              <a:t> (down from </a:t>
            </a:r>
            <a:r>
              <a:rPr lang="en-US" sz="1800" dirty="0">
                <a:latin typeface="Times New Roman"/>
                <a:ea typeface="Times New Roman"/>
                <a:cs typeface="Times New Roman"/>
                <a:sym typeface="Times New Roman"/>
              </a:rPr>
              <a:t>100</a:t>
            </a:r>
            <a:r>
              <a:rPr lang="en-US" sz="1800" b="0" i="0" u="none" strike="noStrike" cap="none" dirty="0">
                <a:solidFill>
                  <a:schemeClr val="dk1"/>
                </a:solidFill>
                <a:latin typeface="Times New Roman"/>
                <a:ea typeface="Times New Roman"/>
                <a:cs typeface="Times New Roman"/>
                <a:sym typeface="Times New Roman"/>
              </a:rPr>
              <a:t>% in 2022).  Several institutions indicated that is was problem that it was held the same day as World Meteorology Day</a:t>
            </a:r>
            <a:endParaRPr dirty="0"/>
          </a:p>
        </p:txBody>
      </p:sp>
      <p:sp>
        <p:nvSpPr>
          <p:cNvPr id="191" name="Google Shape;191;g232fd8f1d3e_0_414" descr="Displaying TS6.jpg"/>
          <p:cNvSpPr/>
          <p:nvPr/>
        </p:nvSpPr>
        <p:spPr>
          <a:xfrm>
            <a:off x="155575" y="-144463"/>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g232fd8f1d3e_0_414" descr="Displaying TS6.jpg"/>
          <p:cNvSpPr/>
          <p:nvPr/>
        </p:nvSpPr>
        <p:spPr>
          <a:xfrm>
            <a:off x="307975" y="7937"/>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g232fd8f1d3e_0_414"/>
          <p:cNvSpPr txBox="1"/>
          <p:nvPr/>
        </p:nvSpPr>
        <p:spPr>
          <a:xfrm>
            <a:off x="4216555" y="5965061"/>
            <a:ext cx="3810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195" name="Google Shape;195;g232fd8f1d3e_0_414"/>
          <p:cNvSpPr txBox="1"/>
          <p:nvPr/>
        </p:nvSpPr>
        <p:spPr>
          <a:xfrm>
            <a:off x="6356003" y="4722506"/>
            <a:ext cx="3810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196" name="Google Shape;196;g232fd8f1d3e_0_414"/>
          <p:cNvSpPr txBox="1"/>
          <p:nvPr/>
        </p:nvSpPr>
        <p:spPr>
          <a:xfrm>
            <a:off x="328869" y="6197193"/>
            <a:ext cx="27126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Times New Roman"/>
              <a:buNone/>
            </a:pPr>
            <a:r>
              <a:rPr lang="en-US" sz="1400" b="0" i="0" u="none" strike="noStrike" cap="none">
                <a:solidFill>
                  <a:srgbClr val="000000"/>
                </a:solidFill>
                <a:latin typeface="Times New Roman"/>
                <a:ea typeface="Times New Roman"/>
                <a:cs typeface="Times New Roman"/>
                <a:sym typeface="Times New Roman"/>
              </a:rPr>
              <a:t>#CARIBEWAVE #TSUNAMIREADY</a:t>
            </a:r>
            <a:endParaRPr sz="1400" b="0" i="0" u="none" strike="noStrike" cap="none">
              <a:solidFill>
                <a:srgbClr val="000000"/>
              </a:solidFill>
              <a:latin typeface="Arial"/>
              <a:ea typeface="Arial"/>
              <a:cs typeface="Arial"/>
              <a:sym typeface="Arial"/>
            </a:endParaRPr>
          </a:p>
        </p:txBody>
      </p:sp>
      <p:pic>
        <p:nvPicPr>
          <p:cNvPr id="5" name="Picture 4" descr="A picture containing text, crowd&#10;&#10;Description automatically generated">
            <a:extLst>
              <a:ext uri="{FF2B5EF4-FFF2-40B4-BE49-F238E27FC236}">
                <a16:creationId xmlns:a16="http://schemas.microsoft.com/office/drawing/2014/main" id="{F7B7E340-1327-EE73-ACCA-056E4BE9FC2A}"/>
              </a:ext>
            </a:extLst>
          </p:cNvPr>
          <p:cNvPicPr>
            <a:picLocks noChangeAspect="1"/>
          </p:cNvPicPr>
          <p:nvPr/>
        </p:nvPicPr>
        <p:blipFill>
          <a:blip r:embed="rId3"/>
          <a:stretch>
            <a:fillRect/>
          </a:stretch>
        </p:blipFill>
        <p:spPr>
          <a:xfrm>
            <a:off x="4068305" y="1876875"/>
            <a:ext cx="4847151" cy="3876353"/>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s-EC" dirty="0" err="1"/>
              <a:t>Publication</a:t>
            </a:r>
            <a:r>
              <a:rPr lang="es-EC" dirty="0"/>
              <a:t> </a:t>
            </a:r>
            <a:r>
              <a:rPr lang="es-EC" dirty="0" err="1"/>
              <a:t>on</a:t>
            </a:r>
            <a:r>
              <a:rPr lang="es-EC" dirty="0"/>
              <a:t> CARIBE WAVE</a:t>
            </a:r>
          </a:p>
        </p:txBody>
      </p:sp>
      <p:pic>
        <p:nvPicPr>
          <p:cNvPr id="6" name="Picture 5"/>
          <p:cNvPicPr>
            <a:picLocks noChangeAspect="1"/>
          </p:cNvPicPr>
          <p:nvPr/>
        </p:nvPicPr>
        <p:blipFill>
          <a:blip r:embed="rId2"/>
          <a:stretch>
            <a:fillRect/>
          </a:stretch>
        </p:blipFill>
        <p:spPr>
          <a:xfrm>
            <a:off x="597855" y="2109778"/>
            <a:ext cx="7948289" cy="3204284"/>
          </a:xfrm>
          <a:prstGeom prst="rect">
            <a:avLst/>
          </a:prstGeom>
        </p:spPr>
      </p:pic>
    </p:spTree>
    <p:extLst>
      <p:ext uri="{BB962C8B-B14F-4D97-AF65-F5344CB8AC3E}">
        <p14:creationId xmlns:p14="http://schemas.microsoft.com/office/powerpoint/2010/main" val="32945888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24"/>
          <p:cNvSpPr txBox="1"/>
          <p:nvPr/>
        </p:nvSpPr>
        <p:spPr>
          <a:xfrm>
            <a:off x="1518832" y="3674389"/>
            <a:ext cx="6400799" cy="104457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888888"/>
              </a:buClr>
              <a:buSzPts val="600"/>
              <a:buFont typeface="Arial"/>
              <a:buNone/>
            </a:pPr>
            <a:r>
              <a:rPr lang="en-US" sz="2400" dirty="0">
                <a:solidFill>
                  <a:srgbClr val="888888"/>
                </a:solidFill>
                <a:latin typeface="Times New Roman"/>
                <a:ea typeface="Times New Roman"/>
                <a:cs typeface="Times New Roman"/>
                <a:sym typeface="Times New Roman"/>
              </a:rPr>
              <a:t>elizabeth.vanacore@upr.edu</a:t>
            </a:r>
            <a:endParaRPr sz="2400" dirty="0">
              <a:solidFill>
                <a:srgbClr val="888888"/>
              </a:solidFill>
              <a:latin typeface="Times New Roman"/>
              <a:ea typeface="Times New Roman"/>
              <a:cs typeface="Times New Roman"/>
              <a:sym typeface="Times New Roman"/>
            </a:endParaRPr>
          </a:p>
          <a:p>
            <a:pPr marL="0" marR="0" lvl="0" indent="0" algn="ctr" rtl="0">
              <a:spcBef>
                <a:spcPts val="560"/>
              </a:spcBef>
              <a:spcAft>
                <a:spcPts val="0"/>
              </a:spcAft>
              <a:buClr>
                <a:srgbClr val="888888"/>
              </a:buClr>
              <a:buSzPts val="600"/>
              <a:buFont typeface="Arial"/>
              <a:buNone/>
            </a:pPr>
            <a:r>
              <a:rPr lang="en-US" sz="2400" dirty="0">
                <a:solidFill>
                  <a:srgbClr val="888888"/>
                </a:solidFill>
                <a:latin typeface="Times New Roman"/>
                <a:ea typeface="Times New Roman"/>
                <a:cs typeface="Times New Roman"/>
                <a:sym typeface="Times New Roman"/>
              </a:rPr>
              <a:t>christa.vonh@noaa.gov</a:t>
            </a:r>
            <a:endParaRPr dirty="0"/>
          </a:p>
          <a:p>
            <a:pPr marL="0" marR="0" lvl="0" indent="0" algn="ctr" rtl="0">
              <a:spcBef>
                <a:spcPts val="560"/>
              </a:spcBef>
              <a:spcAft>
                <a:spcPts val="0"/>
              </a:spcAft>
              <a:buClr>
                <a:srgbClr val="888888"/>
              </a:buClr>
              <a:buSzPts val="600"/>
              <a:buFont typeface="Arial"/>
              <a:buNone/>
            </a:pPr>
            <a:endParaRPr sz="2400" dirty="0">
              <a:solidFill>
                <a:srgbClr val="888888"/>
              </a:solidFill>
              <a:latin typeface="Calibri"/>
              <a:ea typeface="Calibri"/>
              <a:cs typeface="Calibri"/>
              <a:sym typeface="Calibri"/>
            </a:endParaRPr>
          </a:p>
        </p:txBody>
      </p:sp>
      <p:pic>
        <p:nvPicPr>
          <p:cNvPr id="388" name="Google Shape;388;p24"/>
          <p:cNvPicPr preferRelativeResize="0"/>
          <p:nvPr/>
        </p:nvPicPr>
        <p:blipFill rotWithShape="1">
          <a:blip r:embed="rId3">
            <a:alphaModFix/>
          </a:blip>
          <a:srcRect/>
          <a:stretch/>
        </p:blipFill>
        <p:spPr>
          <a:xfrm>
            <a:off x="3146156" y="1090446"/>
            <a:ext cx="3028279" cy="2404422"/>
          </a:xfrm>
          <a:prstGeom prst="rect">
            <a:avLst/>
          </a:prstGeom>
          <a:noFill/>
          <a:ln>
            <a:noFill/>
          </a:ln>
        </p:spPr>
      </p:pic>
      <p:sp>
        <p:nvSpPr>
          <p:cNvPr id="389" name="Google Shape;389;p24"/>
          <p:cNvSpPr txBox="1"/>
          <p:nvPr/>
        </p:nvSpPr>
        <p:spPr>
          <a:xfrm>
            <a:off x="2828435" y="50277"/>
            <a:ext cx="365760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dirty="0">
                <a:solidFill>
                  <a:schemeClr val="dk1"/>
                </a:solidFill>
                <a:latin typeface="Times New Roman"/>
                <a:ea typeface="Times New Roman"/>
                <a:cs typeface="Times New Roman"/>
                <a:sym typeface="Times New Roman"/>
              </a:rPr>
              <a:t>Questions, Comments</a:t>
            </a:r>
            <a:endParaRPr dirty="0"/>
          </a:p>
        </p:txBody>
      </p:sp>
      <p:sp>
        <p:nvSpPr>
          <p:cNvPr id="390" name="Google Shape;390;p24"/>
          <p:cNvSpPr txBox="1"/>
          <p:nvPr/>
        </p:nvSpPr>
        <p:spPr>
          <a:xfrm>
            <a:off x="3819036" y="543545"/>
            <a:ext cx="16764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dirty="0">
                <a:solidFill>
                  <a:srgbClr val="7F7F7F"/>
                </a:solidFill>
                <a:latin typeface="Times New Roman"/>
                <a:ea typeface="Times New Roman"/>
                <a:cs typeface="Times New Roman"/>
                <a:sym typeface="Times New Roman"/>
              </a:rPr>
              <a:t>Thank You!</a:t>
            </a:r>
            <a:endParaRPr dirty="0"/>
          </a:p>
        </p:txBody>
      </p:sp>
      <p:sp>
        <p:nvSpPr>
          <p:cNvPr id="2" name="Rectangle 1"/>
          <p:cNvSpPr/>
          <p:nvPr/>
        </p:nvSpPr>
        <p:spPr>
          <a:xfrm>
            <a:off x="1016652" y="5290704"/>
            <a:ext cx="7028478" cy="1169551"/>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From CUBA:  CARIBE WAVE Tsunami Exercises are perhaps, without fear of being mistaken, one of the best examples of a systematic effort and activity in order to continuously improve a warning system for the common well-being of all the inhabitants of the Caribbean region, taking into account that it is a relatively small basin where a tsunami could put its precious coastal settlements in great danger.</a:t>
            </a:r>
            <a:endParaRPr lang="es-EC"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g232fd8f1d3e_0_80"/>
          <p:cNvSpPr txBox="1">
            <a:spLocks noGrp="1"/>
          </p:cNvSpPr>
          <p:nvPr>
            <p:ph type="title"/>
          </p:nvPr>
        </p:nvSpPr>
        <p:spPr>
          <a:xfrm>
            <a:off x="294050" y="304801"/>
            <a:ext cx="8483700" cy="914400"/>
          </a:xfrm>
          <a:prstGeom prst="rect">
            <a:avLst/>
          </a:prstGeom>
          <a:solidFill>
            <a:srgbClr val="3660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00"/>
              <a:buFont typeface="Calibri"/>
              <a:buNone/>
            </a:pPr>
            <a:r>
              <a:rPr lang="en-US" sz="3200" b="0" i="0" u="none" strike="noStrike" cap="none">
                <a:solidFill>
                  <a:schemeClr val="lt1"/>
                </a:solidFill>
                <a:latin typeface="Times New Roman"/>
                <a:ea typeface="Times New Roman"/>
                <a:cs typeface="Times New Roman"/>
                <a:sym typeface="Times New Roman"/>
              </a:rPr>
              <a:t>CARIBE WAVE </a:t>
            </a:r>
            <a:r>
              <a:rPr lang="en-US" sz="3200">
                <a:latin typeface="Times New Roman"/>
                <a:ea typeface="Times New Roman"/>
                <a:cs typeface="Times New Roman"/>
                <a:sym typeface="Times New Roman"/>
              </a:rPr>
              <a:t>23</a:t>
            </a:r>
            <a:br>
              <a:rPr lang="en-US" sz="3600" b="1" i="0" u="none" strike="noStrike" cap="none">
                <a:solidFill>
                  <a:schemeClr val="lt1"/>
                </a:solidFill>
                <a:latin typeface="Times New Roman"/>
                <a:ea typeface="Times New Roman"/>
                <a:cs typeface="Times New Roman"/>
                <a:sym typeface="Times New Roman"/>
              </a:rPr>
            </a:br>
            <a:r>
              <a:rPr lang="en-US" sz="2400" b="1" i="0" u="none" strike="noStrike" cap="none">
                <a:solidFill>
                  <a:schemeClr val="lt1"/>
                </a:solidFill>
                <a:latin typeface="Times New Roman"/>
                <a:ea typeface="Times New Roman"/>
                <a:cs typeface="Times New Roman"/>
                <a:sym typeface="Times New Roman"/>
              </a:rPr>
              <a:t>Earthquake and Tsunami Scenarios</a:t>
            </a:r>
            <a:endParaRPr/>
          </a:p>
        </p:txBody>
      </p:sp>
      <p:sp>
        <p:nvSpPr>
          <p:cNvPr id="218" name="Google Shape;218;g232fd8f1d3e_0_80"/>
          <p:cNvSpPr/>
          <p:nvPr/>
        </p:nvSpPr>
        <p:spPr>
          <a:xfrm>
            <a:off x="0" y="0"/>
            <a:ext cx="91440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aphicFrame>
        <p:nvGraphicFramePr>
          <p:cNvPr id="219" name="Google Shape;219;g232fd8f1d3e_0_80"/>
          <p:cNvGraphicFramePr/>
          <p:nvPr/>
        </p:nvGraphicFramePr>
        <p:xfrm>
          <a:off x="1125948" y="5645364"/>
          <a:ext cx="6819900" cy="1163533"/>
        </p:xfrm>
        <a:graphic>
          <a:graphicData uri="http://schemas.openxmlformats.org/drawingml/2006/table">
            <a:tbl>
              <a:tblPr firstRow="1" bandRow="1">
                <a:noFill/>
                <a:tableStyleId>{6735599B-A116-4B02-A233-760F948DD5C1}</a:tableStyleId>
              </a:tblPr>
              <a:tblGrid>
                <a:gridCol w="2590800">
                  <a:extLst>
                    <a:ext uri="{9D8B030D-6E8A-4147-A177-3AD203B41FA5}">
                      <a16:colId xmlns:a16="http://schemas.microsoft.com/office/drawing/2014/main" val="20000"/>
                    </a:ext>
                  </a:extLst>
                </a:gridCol>
                <a:gridCol w="1738675">
                  <a:extLst>
                    <a:ext uri="{9D8B030D-6E8A-4147-A177-3AD203B41FA5}">
                      <a16:colId xmlns:a16="http://schemas.microsoft.com/office/drawing/2014/main" val="20001"/>
                    </a:ext>
                  </a:extLst>
                </a:gridCol>
                <a:gridCol w="818325">
                  <a:extLst>
                    <a:ext uri="{9D8B030D-6E8A-4147-A177-3AD203B41FA5}">
                      <a16:colId xmlns:a16="http://schemas.microsoft.com/office/drawing/2014/main" val="20002"/>
                    </a:ext>
                  </a:extLst>
                </a:gridCol>
                <a:gridCol w="1672100">
                  <a:extLst>
                    <a:ext uri="{9D8B030D-6E8A-4147-A177-3AD203B41FA5}">
                      <a16:colId xmlns:a16="http://schemas.microsoft.com/office/drawing/2014/main" val="20003"/>
                    </a:ext>
                  </a:extLst>
                </a:gridCol>
              </a:tblGrid>
              <a:tr h="261325">
                <a:tc>
                  <a:txBody>
                    <a:bodyPr/>
                    <a:lstStyle/>
                    <a:p>
                      <a:pPr marL="0" marR="0" lvl="0" indent="0" algn="ctr" rtl="0">
                        <a:lnSpc>
                          <a:spcPct val="107000"/>
                        </a:lnSpc>
                        <a:spcBef>
                          <a:spcPts val="0"/>
                        </a:spcBef>
                        <a:spcAft>
                          <a:spcPts val="0"/>
                        </a:spcAft>
                        <a:buClr>
                          <a:srgbClr val="000000"/>
                        </a:buClr>
                        <a:buSzPts val="2000"/>
                        <a:buFont typeface="Times New Roman"/>
                        <a:buNone/>
                      </a:pPr>
                      <a:r>
                        <a:rPr lang="en-US" sz="2000" u="none" strike="noStrike" cap="none">
                          <a:latin typeface="Times New Roman"/>
                          <a:ea typeface="Times New Roman"/>
                          <a:cs typeface="Times New Roman"/>
                          <a:sym typeface="Times New Roman"/>
                        </a:rPr>
                        <a:t>Scenario</a:t>
                      </a:r>
                      <a:endParaRPr sz="1050" u="none" strike="noStrike" cap="none">
                        <a:latin typeface="Times New Roman"/>
                        <a:ea typeface="Times New Roman"/>
                        <a:cs typeface="Times New Roman"/>
                        <a:sym typeface="Times New Roman"/>
                      </a:endParaRPr>
                    </a:p>
                  </a:txBody>
                  <a:tcPr marL="91450" marR="91450" marT="45725" marB="45725" anchor="ctr"/>
                </a:tc>
                <a:tc>
                  <a:txBody>
                    <a:bodyPr/>
                    <a:lstStyle/>
                    <a:p>
                      <a:pPr marL="0" marR="0" lvl="0" indent="0" algn="ctr" rtl="0">
                        <a:lnSpc>
                          <a:spcPct val="107000"/>
                        </a:lnSpc>
                        <a:spcBef>
                          <a:spcPts val="0"/>
                        </a:spcBef>
                        <a:spcAft>
                          <a:spcPts val="0"/>
                        </a:spcAft>
                        <a:buClr>
                          <a:srgbClr val="000000"/>
                        </a:buClr>
                        <a:buSzPts val="2000"/>
                        <a:buFont typeface="Times New Roman"/>
                        <a:buNone/>
                      </a:pPr>
                      <a:r>
                        <a:rPr lang="en-US" sz="2000" u="none" strike="noStrike" cap="none">
                          <a:latin typeface="Times New Roman"/>
                          <a:ea typeface="Times New Roman"/>
                          <a:cs typeface="Times New Roman"/>
                          <a:sym typeface="Times New Roman"/>
                        </a:rPr>
                        <a:t>Origin Time</a:t>
                      </a:r>
                      <a:endParaRPr sz="1050" u="none" strike="noStrike" cap="none">
                        <a:latin typeface="Times New Roman"/>
                        <a:ea typeface="Times New Roman"/>
                        <a:cs typeface="Times New Roman"/>
                        <a:sym typeface="Times New Roman"/>
                      </a:endParaRPr>
                    </a:p>
                  </a:txBody>
                  <a:tcPr marL="91450" marR="91450" marT="45725" marB="45725" anchor="ctr"/>
                </a:tc>
                <a:tc>
                  <a:txBody>
                    <a:bodyPr/>
                    <a:lstStyle/>
                    <a:p>
                      <a:pPr marL="0" marR="0" lvl="0" indent="0" algn="ctr" rtl="0">
                        <a:lnSpc>
                          <a:spcPct val="107000"/>
                        </a:lnSpc>
                        <a:spcBef>
                          <a:spcPts val="0"/>
                        </a:spcBef>
                        <a:spcAft>
                          <a:spcPts val="0"/>
                        </a:spcAft>
                        <a:buClr>
                          <a:srgbClr val="000000"/>
                        </a:buClr>
                        <a:buSzPts val="2000"/>
                        <a:buFont typeface="Times New Roman"/>
                        <a:buNone/>
                      </a:pPr>
                      <a:r>
                        <a:rPr lang="en-US" sz="2000" u="none" strike="noStrike" cap="none">
                          <a:latin typeface="Times New Roman"/>
                          <a:ea typeface="Times New Roman"/>
                          <a:cs typeface="Times New Roman"/>
                          <a:sym typeface="Times New Roman"/>
                        </a:rPr>
                        <a:t>Mw</a:t>
                      </a:r>
                      <a:endParaRPr sz="1050" u="none" strike="noStrike" cap="none">
                        <a:latin typeface="Times New Roman"/>
                        <a:ea typeface="Times New Roman"/>
                        <a:cs typeface="Times New Roman"/>
                        <a:sym typeface="Times New Roman"/>
                      </a:endParaRPr>
                    </a:p>
                  </a:txBody>
                  <a:tcPr marL="91450" marR="91450" marT="45725" marB="45725" anchor="ctr"/>
                </a:tc>
                <a:tc>
                  <a:txBody>
                    <a:bodyPr/>
                    <a:lstStyle/>
                    <a:p>
                      <a:pPr marL="0" marR="0" lvl="0" indent="0" algn="ctr" rtl="0">
                        <a:lnSpc>
                          <a:spcPct val="107000"/>
                        </a:lnSpc>
                        <a:spcBef>
                          <a:spcPts val="0"/>
                        </a:spcBef>
                        <a:spcAft>
                          <a:spcPts val="0"/>
                        </a:spcAft>
                        <a:buClr>
                          <a:srgbClr val="000000"/>
                        </a:buClr>
                        <a:buSzPts val="2000"/>
                        <a:buFont typeface="Times New Roman"/>
                        <a:buNone/>
                      </a:pPr>
                      <a:r>
                        <a:rPr lang="en-US" sz="2000" u="none" strike="noStrike" cap="none">
                          <a:latin typeface="Times New Roman"/>
                          <a:ea typeface="Times New Roman"/>
                          <a:cs typeface="Times New Roman"/>
                          <a:sym typeface="Times New Roman"/>
                        </a:rPr>
                        <a:t>Epicenter</a:t>
                      </a:r>
                      <a:endParaRPr sz="1050" u="none" strike="noStrike" cap="none">
                        <a:latin typeface="Times New Roman"/>
                        <a:ea typeface="Times New Roman"/>
                        <a:cs typeface="Times New Roman"/>
                        <a:sym typeface="Times New Roman"/>
                      </a:endParaRPr>
                    </a:p>
                  </a:txBody>
                  <a:tcPr marL="91450" marR="91450" marT="45725" marB="45725" anchor="ctr"/>
                </a:tc>
                <a:extLst>
                  <a:ext uri="{0D108BD9-81ED-4DB2-BD59-A6C34878D82A}">
                    <a16:rowId xmlns:a16="http://schemas.microsoft.com/office/drawing/2014/main" val="10000"/>
                  </a:ext>
                </a:extLst>
              </a:tr>
              <a:tr h="221175">
                <a:tc>
                  <a:txBody>
                    <a:bodyPr/>
                    <a:lstStyle/>
                    <a:p>
                      <a:pPr marL="0" marR="0" lvl="0" indent="0" algn="ctr" rtl="0">
                        <a:lnSpc>
                          <a:spcPct val="107000"/>
                        </a:lnSpc>
                        <a:spcBef>
                          <a:spcPts val="0"/>
                        </a:spcBef>
                        <a:spcAft>
                          <a:spcPts val="0"/>
                        </a:spcAft>
                        <a:buClr>
                          <a:schemeClr val="dk1"/>
                        </a:buClr>
                        <a:buSzPts val="1600"/>
                        <a:buFont typeface="Times New Roman"/>
                        <a:buNone/>
                      </a:pPr>
                      <a:r>
                        <a:rPr lang="en-US" sz="1600" b="1" u="none" strike="noStrike" cap="none">
                          <a:solidFill>
                            <a:schemeClr val="dk1"/>
                          </a:solidFill>
                          <a:latin typeface="Times New Roman"/>
                          <a:ea typeface="Times New Roman"/>
                          <a:cs typeface="Times New Roman"/>
                          <a:sym typeface="Times New Roman"/>
                        </a:rPr>
                        <a:t>Gulf of Honduras</a:t>
                      </a:r>
                      <a:endParaRPr sz="1050" b="1" u="none" strike="noStrike" cap="none">
                        <a:solidFill>
                          <a:schemeClr val="dk1"/>
                        </a:solidFill>
                        <a:latin typeface="Times New Roman"/>
                        <a:ea typeface="Times New Roman"/>
                        <a:cs typeface="Times New Roman"/>
                        <a:sym typeface="Times New Roman"/>
                      </a:endParaRPr>
                    </a:p>
                  </a:txBody>
                  <a:tcPr marL="91450" marR="91450" marT="45725" marB="45725" anchor="ctr"/>
                </a:tc>
                <a:tc rowSpan="2">
                  <a:txBody>
                    <a:bodyPr/>
                    <a:lstStyle/>
                    <a:p>
                      <a:pPr marL="0" marR="0" lvl="0" indent="0" algn="ctr" rtl="0">
                        <a:lnSpc>
                          <a:spcPct val="107000"/>
                        </a:lnSpc>
                        <a:spcBef>
                          <a:spcPts val="0"/>
                        </a:spcBef>
                        <a:spcAft>
                          <a:spcPts val="0"/>
                        </a:spcAft>
                        <a:buClr>
                          <a:schemeClr val="dk1"/>
                        </a:buClr>
                        <a:buSzPts val="1600"/>
                        <a:buFont typeface="Times New Roman"/>
                        <a:buNone/>
                      </a:pPr>
                      <a:r>
                        <a:rPr lang="en-US" sz="1600" u="none" strike="noStrike" cap="none">
                          <a:solidFill>
                            <a:schemeClr val="dk1"/>
                          </a:solidFill>
                          <a:latin typeface="Times New Roman"/>
                          <a:ea typeface="Times New Roman"/>
                          <a:cs typeface="Times New Roman"/>
                          <a:sym typeface="Times New Roman"/>
                        </a:rPr>
                        <a:t>14:00:00 UTC </a:t>
                      </a:r>
                      <a:endParaRPr sz="1050" u="none" strike="noStrike" cap="none">
                        <a:solidFill>
                          <a:schemeClr val="dk1"/>
                        </a:solidFill>
                        <a:latin typeface="Times New Roman"/>
                        <a:ea typeface="Times New Roman"/>
                        <a:cs typeface="Times New Roman"/>
                        <a:sym typeface="Times New Roman"/>
                      </a:endParaRPr>
                    </a:p>
                    <a:p>
                      <a:pPr marL="0" marR="0" lvl="0" indent="0" algn="ctr" rtl="0">
                        <a:lnSpc>
                          <a:spcPct val="107000"/>
                        </a:lnSpc>
                        <a:spcBef>
                          <a:spcPts val="0"/>
                        </a:spcBef>
                        <a:spcAft>
                          <a:spcPts val="0"/>
                        </a:spcAft>
                        <a:buClr>
                          <a:srgbClr val="000000"/>
                        </a:buClr>
                        <a:buSzPts val="1600"/>
                        <a:buFont typeface="Times New Roman"/>
                        <a:buNone/>
                      </a:pPr>
                      <a:r>
                        <a:rPr lang="en-US" sz="1600" u="none" strike="noStrike" cap="none">
                          <a:latin typeface="Times New Roman"/>
                          <a:ea typeface="Times New Roman"/>
                          <a:cs typeface="Times New Roman"/>
                          <a:sym typeface="Times New Roman"/>
                        </a:rPr>
                        <a:t>23 March 2023</a:t>
                      </a:r>
                      <a:endParaRPr sz="1050" u="none" strike="noStrike" cap="none">
                        <a:latin typeface="Times New Roman"/>
                        <a:ea typeface="Times New Roman"/>
                        <a:cs typeface="Times New Roman"/>
                        <a:sym typeface="Times New Roman"/>
                      </a:endParaRPr>
                    </a:p>
                  </a:txBody>
                  <a:tcPr marL="91450" marR="91450" marT="45725" marB="45725" anchor="ctr"/>
                </a:tc>
                <a:tc>
                  <a:txBody>
                    <a:bodyPr/>
                    <a:lstStyle/>
                    <a:p>
                      <a:pPr marL="0" marR="0" lvl="0" indent="0" algn="ctr" rtl="0">
                        <a:lnSpc>
                          <a:spcPct val="107000"/>
                        </a:lnSpc>
                        <a:spcBef>
                          <a:spcPts val="0"/>
                        </a:spcBef>
                        <a:spcAft>
                          <a:spcPts val="0"/>
                        </a:spcAft>
                        <a:buClr>
                          <a:schemeClr val="dk1"/>
                        </a:buClr>
                        <a:buSzPts val="1600"/>
                        <a:buFont typeface="Times New Roman"/>
                        <a:buNone/>
                      </a:pPr>
                      <a:r>
                        <a:rPr lang="en-US" sz="1600" u="none" strike="noStrike" cap="none">
                          <a:solidFill>
                            <a:schemeClr val="dk1"/>
                          </a:solidFill>
                          <a:latin typeface="Times New Roman"/>
                          <a:ea typeface="Times New Roman"/>
                          <a:cs typeface="Times New Roman"/>
                          <a:sym typeface="Times New Roman"/>
                        </a:rPr>
                        <a:t>7.6</a:t>
                      </a:r>
                      <a:endParaRPr sz="1050" u="none" strike="noStrike" cap="none">
                        <a:solidFill>
                          <a:schemeClr val="dk1"/>
                        </a:solidFill>
                        <a:latin typeface="Times New Roman"/>
                        <a:ea typeface="Times New Roman"/>
                        <a:cs typeface="Times New Roman"/>
                        <a:sym typeface="Times New Roman"/>
                      </a:endParaRPr>
                    </a:p>
                  </a:txBody>
                  <a:tcPr marL="91450" marR="91450" marT="45725" marB="45725" anchor="ctr"/>
                </a:tc>
                <a:tc>
                  <a:txBody>
                    <a:bodyPr/>
                    <a:lstStyle/>
                    <a:p>
                      <a:pPr marL="0" marR="0" lvl="0" indent="0" algn="ctr" rtl="0">
                        <a:lnSpc>
                          <a:spcPct val="107000"/>
                        </a:lnSpc>
                        <a:spcBef>
                          <a:spcPts val="0"/>
                        </a:spcBef>
                        <a:spcAft>
                          <a:spcPts val="0"/>
                        </a:spcAft>
                        <a:buClr>
                          <a:schemeClr val="dk1"/>
                        </a:buClr>
                        <a:buSzPts val="1600"/>
                        <a:buFont typeface="Times New Roman"/>
                        <a:buNone/>
                      </a:pPr>
                      <a:r>
                        <a:rPr lang="en-US" sz="1600" u="none" strike="noStrike" cap="none">
                          <a:solidFill>
                            <a:schemeClr val="dk1"/>
                          </a:solidFill>
                          <a:latin typeface="Times New Roman"/>
                          <a:ea typeface="Times New Roman"/>
                          <a:cs typeface="Times New Roman"/>
                          <a:sym typeface="Times New Roman"/>
                        </a:rPr>
                        <a:t>16.07⁰N, 87.54⁰W </a:t>
                      </a:r>
                      <a:endParaRPr sz="1050" u="none" strike="noStrike" cap="none">
                        <a:solidFill>
                          <a:schemeClr val="dk1"/>
                        </a:solidFill>
                        <a:latin typeface="Times New Roman"/>
                        <a:ea typeface="Times New Roman"/>
                        <a:cs typeface="Times New Roman"/>
                        <a:sym typeface="Times New Roman"/>
                      </a:endParaRPr>
                    </a:p>
                  </a:txBody>
                  <a:tcPr marL="91450" marR="91450" marT="45725" marB="45725" anchor="ctr"/>
                </a:tc>
                <a:extLst>
                  <a:ext uri="{0D108BD9-81ED-4DB2-BD59-A6C34878D82A}">
                    <a16:rowId xmlns:a16="http://schemas.microsoft.com/office/drawing/2014/main" val="10001"/>
                  </a:ext>
                </a:extLst>
              </a:tr>
              <a:tr h="393575">
                <a:tc>
                  <a:txBody>
                    <a:bodyPr/>
                    <a:lstStyle/>
                    <a:p>
                      <a:pPr marL="0" marR="0" lvl="0" indent="0" algn="ctr" rtl="0">
                        <a:lnSpc>
                          <a:spcPct val="107000"/>
                        </a:lnSpc>
                        <a:spcBef>
                          <a:spcPts val="0"/>
                        </a:spcBef>
                        <a:spcAft>
                          <a:spcPts val="0"/>
                        </a:spcAft>
                        <a:buClr>
                          <a:schemeClr val="dk1"/>
                        </a:buClr>
                        <a:buSzPts val="1600"/>
                        <a:buFont typeface="Times New Roman"/>
                        <a:buNone/>
                      </a:pPr>
                      <a:r>
                        <a:rPr lang="en-US" sz="1600" b="1" u="none" strike="noStrike" cap="none">
                          <a:solidFill>
                            <a:schemeClr val="dk1"/>
                          </a:solidFill>
                          <a:latin typeface="Times New Roman"/>
                          <a:ea typeface="Times New Roman"/>
                          <a:cs typeface="Times New Roman"/>
                          <a:sym typeface="Times New Roman"/>
                        </a:rPr>
                        <a:t>Mount Pelée</a:t>
                      </a:r>
                      <a:endParaRPr sz="1050" b="1" u="none" strike="noStrike" cap="none">
                        <a:solidFill>
                          <a:schemeClr val="dk1"/>
                        </a:solidFill>
                        <a:latin typeface="Times New Roman"/>
                        <a:ea typeface="Times New Roman"/>
                        <a:cs typeface="Times New Roman"/>
                        <a:sym typeface="Times New Roman"/>
                      </a:endParaRPr>
                    </a:p>
                  </a:txBody>
                  <a:tcPr marL="91450" marR="91450" marT="45725" marB="45725" anchor="ctr"/>
                </a:tc>
                <a:tc vMerge="1">
                  <a:txBody>
                    <a:bodyPr/>
                    <a:lstStyle/>
                    <a:p>
                      <a:endParaRPr lang="en-US"/>
                    </a:p>
                  </a:txBody>
                  <a:tcPr/>
                </a:tc>
                <a:tc>
                  <a:txBody>
                    <a:bodyPr/>
                    <a:lstStyle/>
                    <a:p>
                      <a:pPr marL="0" marR="0" lvl="0" indent="0" algn="ctr" rtl="0">
                        <a:lnSpc>
                          <a:spcPct val="107000"/>
                        </a:lnSpc>
                        <a:spcBef>
                          <a:spcPts val="0"/>
                        </a:spcBef>
                        <a:spcAft>
                          <a:spcPts val="0"/>
                        </a:spcAft>
                        <a:buClr>
                          <a:schemeClr val="dk1"/>
                        </a:buClr>
                        <a:buSzPts val="1600"/>
                        <a:buFont typeface="Times New Roman"/>
                        <a:buNone/>
                      </a:pPr>
                      <a:endParaRPr sz="1050" u="none" strike="noStrike" cap="none">
                        <a:solidFill>
                          <a:schemeClr val="dk1"/>
                        </a:solidFill>
                        <a:latin typeface="Times New Roman"/>
                        <a:ea typeface="Times New Roman"/>
                        <a:cs typeface="Times New Roman"/>
                        <a:sym typeface="Times New Roman"/>
                      </a:endParaRPr>
                    </a:p>
                  </a:txBody>
                  <a:tcPr marL="91450" marR="91450" marT="45725" marB="45725" anchor="ctr"/>
                </a:tc>
                <a:tc>
                  <a:txBody>
                    <a:bodyPr/>
                    <a:lstStyle/>
                    <a:p>
                      <a:pPr marL="0" marR="0" lvl="0" indent="0" algn="ctr" rtl="0">
                        <a:lnSpc>
                          <a:spcPct val="107000"/>
                        </a:lnSpc>
                        <a:spcBef>
                          <a:spcPts val="0"/>
                        </a:spcBef>
                        <a:spcAft>
                          <a:spcPts val="0"/>
                        </a:spcAft>
                        <a:buClr>
                          <a:schemeClr val="dk1"/>
                        </a:buClr>
                        <a:buSzPts val="1600"/>
                        <a:buFont typeface="Times New Roman"/>
                        <a:buNone/>
                      </a:pPr>
                      <a:r>
                        <a:rPr lang="en-US" sz="1600" u="none" strike="noStrike" cap="none">
                          <a:solidFill>
                            <a:schemeClr val="dk1"/>
                          </a:solidFill>
                          <a:latin typeface="Times New Roman"/>
                          <a:ea typeface="Times New Roman"/>
                          <a:cs typeface="Times New Roman"/>
                          <a:sym typeface="Times New Roman"/>
                        </a:rPr>
                        <a:t>14.48⁰N, 61.10⁰W </a:t>
                      </a:r>
                      <a:endParaRPr sz="1050" u="none" strike="noStrike" cap="none">
                        <a:solidFill>
                          <a:schemeClr val="dk1"/>
                        </a:solidFill>
                        <a:latin typeface="Times New Roman"/>
                        <a:ea typeface="Times New Roman"/>
                        <a:cs typeface="Times New Roman"/>
                        <a:sym typeface="Times New Roman"/>
                      </a:endParaRPr>
                    </a:p>
                  </a:txBody>
                  <a:tcPr marL="91450" marR="91450" marT="45725" marB="45725" anchor="ctr"/>
                </a:tc>
                <a:extLst>
                  <a:ext uri="{0D108BD9-81ED-4DB2-BD59-A6C34878D82A}">
                    <a16:rowId xmlns:a16="http://schemas.microsoft.com/office/drawing/2014/main" val="10002"/>
                  </a:ext>
                </a:extLst>
              </a:tr>
            </a:tbl>
          </a:graphicData>
        </a:graphic>
      </p:graphicFrame>
      <p:grpSp>
        <p:nvGrpSpPr>
          <p:cNvPr id="220" name="Google Shape;220;g232fd8f1d3e_0_80"/>
          <p:cNvGrpSpPr/>
          <p:nvPr/>
        </p:nvGrpSpPr>
        <p:grpSpPr>
          <a:xfrm>
            <a:off x="412050" y="1353564"/>
            <a:ext cx="8247821" cy="4157438"/>
            <a:chOff x="393022" y="1353564"/>
            <a:chExt cx="8247821" cy="4157438"/>
          </a:xfrm>
        </p:grpSpPr>
        <p:pic>
          <p:nvPicPr>
            <p:cNvPr id="221" name="Google Shape;221;g232fd8f1d3e_0_80" descr="Map&#10;&#10;Description automatically generated with low confidence"/>
            <p:cNvPicPr preferRelativeResize="0"/>
            <p:nvPr/>
          </p:nvPicPr>
          <p:blipFill rotWithShape="1">
            <a:blip r:embed="rId3">
              <a:alphaModFix/>
            </a:blip>
            <a:srcRect/>
            <a:stretch/>
          </p:blipFill>
          <p:spPr>
            <a:xfrm>
              <a:off x="1884339" y="1353564"/>
              <a:ext cx="5024495" cy="4157438"/>
            </a:xfrm>
            <a:prstGeom prst="rect">
              <a:avLst/>
            </a:prstGeom>
            <a:noFill/>
            <a:ln>
              <a:noFill/>
            </a:ln>
          </p:spPr>
        </p:pic>
        <p:sp>
          <p:nvSpPr>
            <p:cNvPr id="222" name="Google Shape;222;g232fd8f1d3e_0_80"/>
            <p:cNvSpPr txBox="1"/>
            <p:nvPr/>
          </p:nvSpPr>
          <p:spPr>
            <a:xfrm>
              <a:off x="7113843" y="2436172"/>
              <a:ext cx="15270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Times New Roman"/>
                <a:buNone/>
              </a:pPr>
              <a:r>
                <a:rPr lang="en-US" sz="1400" b="0" i="0" u="none" strike="noStrike" cap="none">
                  <a:solidFill>
                    <a:srgbClr val="000000"/>
                  </a:solidFill>
                  <a:latin typeface="Times New Roman"/>
                  <a:ea typeface="Times New Roman"/>
                  <a:cs typeface="Times New Roman"/>
                  <a:sym typeface="Times New Roman"/>
                </a:rPr>
                <a:t>Mount Pelée</a:t>
              </a:r>
              <a:endParaRPr sz="1400" b="0" i="0" u="none" strike="noStrike" cap="none">
                <a:solidFill>
                  <a:srgbClr val="000000"/>
                </a:solidFill>
                <a:latin typeface="Arial"/>
                <a:ea typeface="Arial"/>
                <a:cs typeface="Arial"/>
                <a:sym typeface="Arial"/>
              </a:endParaRPr>
            </a:p>
          </p:txBody>
        </p:sp>
        <p:sp>
          <p:nvSpPr>
            <p:cNvPr id="223" name="Google Shape;223;g232fd8f1d3e_0_80"/>
            <p:cNvSpPr txBox="1"/>
            <p:nvPr/>
          </p:nvSpPr>
          <p:spPr>
            <a:xfrm>
              <a:off x="393022" y="2488365"/>
              <a:ext cx="14658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Times New Roman"/>
                <a:buNone/>
              </a:pPr>
              <a:r>
                <a:rPr lang="en-US" sz="1400" b="0" i="0" u="none" strike="noStrike" cap="none">
                  <a:solidFill>
                    <a:srgbClr val="000000"/>
                  </a:solidFill>
                  <a:latin typeface="Times New Roman"/>
                  <a:ea typeface="Times New Roman"/>
                  <a:cs typeface="Times New Roman"/>
                  <a:sym typeface="Times New Roman"/>
                </a:rPr>
                <a:t>Gulf of Honduras</a:t>
              </a:r>
              <a:endParaRPr sz="1400" b="0" i="0" u="none" strike="noStrike" cap="none">
                <a:solidFill>
                  <a:srgbClr val="000000"/>
                </a:solidFill>
                <a:latin typeface="Arial"/>
                <a:ea typeface="Arial"/>
                <a:cs typeface="Arial"/>
                <a:sym typeface="Arial"/>
              </a:endParaRPr>
            </a:p>
          </p:txBody>
        </p:sp>
        <p:cxnSp>
          <p:nvCxnSpPr>
            <p:cNvPr id="224" name="Google Shape;224;g232fd8f1d3e_0_80"/>
            <p:cNvCxnSpPr/>
            <p:nvPr/>
          </p:nvCxnSpPr>
          <p:spPr>
            <a:xfrm flipH="1">
              <a:off x="6576669" y="2767045"/>
              <a:ext cx="773700" cy="442200"/>
            </a:xfrm>
            <a:prstGeom prst="straightConnector1">
              <a:avLst/>
            </a:prstGeom>
            <a:noFill/>
            <a:ln w="57150" cap="flat" cmpd="sng">
              <a:solidFill>
                <a:srgbClr val="FF0000"/>
              </a:solidFill>
              <a:prstDash val="solid"/>
              <a:round/>
              <a:headEnd type="none" w="sm" len="sm"/>
              <a:tailEnd type="triangle" w="med" len="med"/>
            </a:ln>
          </p:spPr>
        </p:cxnSp>
        <p:cxnSp>
          <p:nvCxnSpPr>
            <p:cNvPr id="225" name="Google Shape;225;g232fd8f1d3e_0_80"/>
            <p:cNvCxnSpPr/>
            <p:nvPr/>
          </p:nvCxnSpPr>
          <p:spPr>
            <a:xfrm>
              <a:off x="1380392" y="2767045"/>
              <a:ext cx="1141200" cy="346500"/>
            </a:xfrm>
            <a:prstGeom prst="straightConnector1">
              <a:avLst/>
            </a:prstGeom>
            <a:noFill/>
            <a:ln w="57150" cap="flat" cmpd="sng">
              <a:solidFill>
                <a:srgbClr val="FF0000"/>
              </a:solidFill>
              <a:prstDash val="solid"/>
              <a:round/>
              <a:headEnd type="none" w="sm" len="sm"/>
              <a:tailEnd type="triangle" w="med" len="med"/>
            </a:ln>
          </p:spPr>
        </p:cxn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g232fd8f1d3e_0_334"/>
          <p:cNvSpPr txBox="1">
            <a:spLocks noGrp="1"/>
          </p:cNvSpPr>
          <p:nvPr>
            <p:ph type="title"/>
          </p:nvPr>
        </p:nvSpPr>
        <p:spPr>
          <a:xfrm>
            <a:off x="304800" y="228600"/>
            <a:ext cx="8531400" cy="914400"/>
          </a:xfrm>
          <a:prstGeom prst="rect">
            <a:avLst/>
          </a:prstGeom>
          <a:solidFill>
            <a:srgbClr val="3660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Times New Roman"/>
                <a:ea typeface="Times New Roman"/>
                <a:cs typeface="Times New Roman"/>
                <a:sym typeface="Times New Roman"/>
              </a:rPr>
              <a:t>Timeline</a:t>
            </a:r>
            <a:r>
              <a:rPr lang="en-US" sz="3600" b="0" i="0" u="none" strike="noStrike" cap="none">
                <a:solidFill>
                  <a:schemeClr val="lt1"/>
                </a:solidFill>
                <a:latin typeface="Calibri"/>
                <a:ea typeface="Calibri"/>
                <a:cs typeface="Calibri"/>
                <a:sym typeface="Calibri"/>
              </a:rPr>
              <a:t> </a:t>
            </a:r>
            <a:endParaRPr/>
          </a:p>
        </p:txBody>
      </p:sp>
      <p:graphicFrame>
        <p:nvGraphicFramePr>
          <p:cNvPr id="237" name="Google Shape;237;g232fd8f1d3e_0_334"/>
          <p:cNvGraphicFramePr/>
          <p:nvPr>
            <p:extLst>
              <p:ext uri="{D42A27DB-BD31-4B8C-83A1-F6EECF244321}">
                <p14:modId xmlns:p14="http://schemas.microsoft.com/office/powerpoint/2010/main" val="3519674058"/>
              </p:ext>
            </p:extLst>
          </p:nvPr>
        </p:nvGraphicFramePr>
        <p:xfrm>
          <a:off x="304800" y="1447800"/>
          <a:ext cx="8534400" cy="5271400"/>
        </p:xfrm>
        <a:graphic>
          <a:graphicData uri="http://schemas.openxmlformats.org/drawingml/2006/table">
            <a:tbl>
              <a:tblPr firstRow="1" firstCol="1" bandRow="1">
                <a:noFill/>
                <a:tableStyleId>{6735599B-A116-4B02-A233-760F948DD5C1}</a:tableStyleId>
              </a:tblPr>
              <a:tblGrid>
                <a:gridCol w="4972225">
                  <a:extLst>
                    <a:ext uri="{9D8B030D-6E8A-4147-A177-3AD203B41FA5}">
                      <a16:colId xmlns:a16="http://schemas.microsoft.com/office/drawing/2014/main" val="20000"/>
                    </a:ext>
                  </a:extLst>
                </a:gridCol>
                <a:gridCol w="3562175">
                  <a:extLst>
                    <a:ext uri="{9D8B030D-6E8A-4147-A177-3AD203B41FA5}">
                      <a16:colId xmlns:a16="http://schemas.microsoft.com/office/drawing/2014/main" val="20001"/>
                    </a:ext>
                  </a:extLst>
                </a:gridCol>
              </a:tblGrid>
              <a:tr h="378250">
                <a:tc>
                  <a:txBody>
                    <a:bodyPr/>
                    <a:lstStyle/>
                    <a:p>
                      <a:pPr marL="0" marR="0" lvl="0" indent="0" algn="ctr" rtl="0">
                        <a:lnSpc>
                          <a:spcPct val="100000"/>
                        </a:lnSpc>
                        <a:spcBef>
                          <a:spcPts val="0"/>
                        </a:spcBef>
                        <a:spcAft>
                          <a:spcPts val="0"/>
                        </a:spcAft>
                        <a:buClr>
                          <a:srgbClr val="000000"/>
                        </a:buClr>
                        <a:buSzPts val="300"/>
                        <a:buFont typeface="Calibri"/>
                        <a:buNone/>
                      </a:pPr>
                      <a:r>
                        <a:rPr lang="en-US" sz="1200" u="none" strike="noStrike" cap="none">
                          <a:solidFill>
                            <a:srgbClr val="000000"/>
                          </a:solidFill>
                          <a:latin typeface="Times New Roman"/>
                          <a:ea typeface="Times New Roman"/>
                          <a:cs typeface="Times New Roman"/>
                          <a:sym typeface="Times New Roman"/>
                        </a:rPr>
                        <a:t>ACTION</a:t>
                      </a:r>
                      <a:endParaRPr sz="1400" u="none" strike="noStrike" cap="none"/>
                    </a:p>
                  </a:txBody>
                  <a:tcPr marL="68575" marR="68575" marT="0" marB="0" anchor="ctr"/>
                </a:tc>
                <a:tc>
                  <a:txBody>
                    <a:bodyPr/>
                    <a:lstStyle/>
                    <a:p>
                      <a:pPr marL="0" marR="0" lvl="0" indent="0" algn="ctr" rtl="0">
                        <a:lnSpc>
                          <a:spcPct val="100000"/>
                        </a:lnSpc>
                        <a:spcBef>
                          <a:spcPts val="0"/>
                        </a:spcBef>
                        <a:spcAft>
                          <a:spcPts val="0"/>
                        </a:spcAft>
                        <a:buClr>
                          <a:srgbClr val="000000"/>
                        </a:buClr>
                        <a:buSzPts val="300"/>
                        <a:buFont typeface="Calibri"/>
                        <a:buNone/>
                      </a:pPr>
                      <a:r>
                        <a:rPr lang="en-US" sz="1200" u="none" strike="noStrike" cap="none">
                          <a:solidFill>
                            <a:srgbClr val="000000"/>
                          </a:solidFill>
                          <a:latin typeface="Times New Roman"/>
                          <a:ea typeface="Times New Roman"/>
                          <a:cs typeface="Times New Roman"/>
                          <a:sym typeface="Times New Roman"/>
                        </a:rPr>
                        <a:t>TIMELINE</a:t>
                      </a:r>
                      <a:endParaRPr sz="1400" u="none" strike="noStrike" cap="none"/>
                    </a:p>
                  </a:txBody>
                  <a:tcPr marL="68575" marR="68575" marT="0" marB="0" anchor="ctr"/>
                </a:tc>
                <a:extLst>
                  <a:ext uri="{0D108BD9-81ED-4DB2-BD59-A6C34878D82A}">
                    <a16:rowId xmlns:a16="http://schemas.microsoft.com/office/drawing/2014/main" val="10000"/>
                  </a:ext>
                </a:extLst>
              </a:tr>
              <a:tr h="378250">
                <a:tc>
                  <a:txBody>
                    <a:bodyPr/>
                    <a:lstStyle/>
                    <a:p>
                      <a:pPr marL="0" marR="0" lvl="0" indent="0" algn="l" rtl="0">
                        <a:lnSpc>
                          <a:spcPct val="100000"/>
                        </a:lnSpc>
                        <a:spcBef>
                          <a:spcPts val="0"/>
                        </a:spcBef>
                        <a:spcAft>
                          <a:spcPts val="0"/>
                        </a:spcAft>
                        <a:buClr>
                          <a:srgbClr val="000000"/>
                        </a:buClr>
                        <a:buSzPts val="300"/>
                        <a:buFont typeface="Arial"/>
                        <a:buNone/>
                      </a:pPr>
                      <a:r>
                        <a:rPr lang="en-US" sz="1200" b="1" i="0" u="none" strike="noStrike" cap="none">
                          <a:solidFill>
                            <a:srgbClr val="000000"/>
                          </a:solidFill>
                          <a:latin typeface="Times New Roman"/>
                          <a:ea typeface="Times New Roman"/>
                          <a:cs typeface="Times New Roman"/>
                          <a:sym typeface="Times New Roman"/>
                        </a:rPr>
                        <a:t>Circular Letter Issued by IOC to MS</a:t>
                      </a:r>
                      <a:endParaRPr sz="1200" b="1" i="0" u="none" strike="noStrike" cap="none">
                        <a:solidFill>
                          <a:srgbClr val="000000"/>
                        </a:solidFill>
                        <a:latin typeface="Times New Roman"/>
                        <a:ea typeface="Times New Roman"/>
                        <a:cs typeface="Times New Roman"/>
                        <a:sym typeface="Times New Roman"/>
                      </a:endParaRPr>
                    </a:p>
                  </a:txBody>
                  <a:tcPr marL="73025" marR="73025" marT="45725" marB="45725" anchor="ctr"/>
                </a:tc>
                <a:tc>
                  <a:txBody>
                    <a:bodyPr/>
                    <a:lstStyle/>
                    <a:p>
                      <a:pPr marL="0" marR="0" lvl="0" indent="0" algn="l" rtl="0">
                        <a:lnSpc>
                          <a:spcPct val="100000"/>
                        </a:lnSpc>
                        <a:spcBef>
                          <a:spcPts val="0"/>
                        </a:spcBef>
                        <a:spcAft>
                          <a:spcPts val="0"/>
                        </a:spcAft>
                        <a:buClr>
                          <a:srgbClr val="000000"/>
                        </a:buClr>
                        <a:buSzPts val="350"/>
                        <a:buFont typeface="Arial"/>
                        <a:buNone/>
                      </a:pPr>
                      <a:r>
                        <a:rPr lang="en-US" sz="1400" b="0" i="0" u="none" strike="noStrike" cap="none" dirty="0">
                          <a:solidFill>
                            <a:schemeClr val="dk1"/>
                          </a:solidFill>
                          <a:latin typeface="Times New Roman"/>
                          <a:ea typeface="Times New Roman"/>
                          <a:cs typeface="Times New Roman"/>
                          <a:sym typeface="Times New Roman"/>
                        </a:rPr>
                        <a:t>✓ </a:t>
                      </a:r>
                      <a:r>
                        <a:rPr lang="en-US" sz="1200" b="0" i="0" u="none" strike="noStrike" cap="none" dirty="0">
                          <a:solidFill>
                            <a:schemeClr val="dk1"/>
                          </a:solidFill>
                          <a:latin typeface="Times New Roman"/>
                          <a:ea typeface="Times New Roman"/>
                          <a:cs typeface="Times New Roman"/>
                          <a:sym typeface="Times New Roman"/>
                        </a:rPr>
                        <a:t>November 2022 (late)</a:t>
                      </a:r>
                      <a:endParaRPr sz="1200" u="none" strike="noStrike" cap="none" dirty="0"/>
                    </a:p>
                  </a:txBody>
                  <a:tcPr marL="73025" marR="73025" marT="45725" marB="45725" anchor="ctr"/>
                </a:tc>
                <a:extLst>
                  <a:ext uri="{0D108BD9-81ED-4DB2-BD59-A6C34878D82A}">
                    <a16:rowId xmlns:a16="http://schemas.microsoft.com/office/drawing/2014/main" val="10001"/>
                  </a:ext>
                </a:extLst>
              </a:tr>
              <a:tr h="378250">
                <a:tc>
                  <a:txBody>
                    <a:bodyPr/>
                    <a:lstStyle/>
                    <a:p>
                      <a:pPr marL="0" marR="0" lvl="0" indent="0" algn="l" rtl="0">
                        <a:lnSpc>
                          <a:spcPct val="100000"/>
                        </a:lnSpc>
                        <a:spcBef>
                          <a:spcPts val="0"/>
                        </a:spcBef>
                        <a:spcAft>
                          <a:spcPts val="0"/>
                        </a:spcAft>
                        <a:buClr>
                          <a:srgbClr val="000000"/>
                        </a:buClr>
                        <a:buSzPts val="300"/>
                        <a:buFont typeface="Arial"/>
                        <a:buNone/>
                      </a:pPr>
                      <a:r>
                        <a:rPr lang="en-US" sz="1200" b="1" i="0" u="none" strike="noStrike" cap="none">
                          <a:solidFill>
                            <a:srgbClr val="000000"/>
                          </a:solidFill>
                          <a:latin typeface="Times New Roman"/>
                          <a:ea typeface="Times New Roman"/>
                          <a:cs typeface="Times New Roman"/>
                          <a:sym typeface="Times New Roman"/>
                        </a:rPr>
                        <a:t>Handbook Draft Circulated among ICG CARIBE EWS, TWFP/NTWC contacts and TT CARIBE WAVE 23</a:t>
                      </a:r>
                      <a:endParaRPr sz="1200" b="1" i="0" u="none" strike="noStrike" cap="none">
                        <a:solidFill>
                          <a:srgbClr val="000000"/>
                        </a:solidFill>
                        <a:latin typeface="Times New Roman"/>
                        <a:ea typeface="Times New Roman"/>
                        <a:cs typeface="Times New Roman"/>
                        <a:sym typeface="Times New Roman"/>
                      </a:endParaRPr>
                    </a:p>
                  </a:txBody>
                  <a:tcPr marL="73025" marR="73025" marT="45725" marB="45725" anchor="ctr"/>
                </a:tc>
                <a:tc>
                  <a:txBody>
                    <a:bodyPr/>
                    <a:lstStyle/>
                    <a:p>
                      <a:pPr marL="0" marR="0" lvl="0" indent="0" algn="l" rtl="0">
                        <a:lnSpc>
                          <a:spcPct val="100000"/>
                        </a:lnSpc>
                        <a:spcBef>
                          <a:spcPts val="0"/>
                        </a:spcBef>
                        <a:spcAft>
                          <a:spcPts val="0"/>
                        </a:spcAft>
                        <a:buClr>
                          <a:srgbClr val="000000"/>
                        </a:buClr>
                        <a:buSzPts val="350"/>
                        <a:buFont typeface="Arial"/>
                        <a:buNone/>
                      </a:pPr>
                      <a:r>
                        <a:rPr lang="en-US" sz="1400" b="0" i="0" u="none" strike="noStrike" cap="none" dirty="0">
                          <a:solidFill>
                            <a:schemeClr val="dk1"/>
                          </a:solidFill>
                          <a:latin typeface="Times New Roman"/>
                          <a:ea typeface="Times New Roman"/>
                          <a:cs typeface="Times New Roman"/>
                          <a:sym typeface="Times New Roman"/>
                        </a:rPr>
                        <a:t>✓ </a:t>
                      </a:r>
                      <a:r>
                        <a:rPr lang="en-US" sz="1200" b="0" i="0" u="none" strike="noStrike" cap="none" dirty="0">
                          <a:solidFill>
                            <a:schemeClr val="dk1"/>
                          </a:solidFill>
                          <a:latin typeface="Times New Roman"/>
                          <a:ea typeface="Times New Roman"/>
                          <a:cs typeface="Times New Roman"/>
                          <a:sym typeface="Times New Roman"/>
                        </a:rPr>
                        <a:t>December 2022 (late)</a:t>
                      </a:r>
                      <a:endParaRPr sz="1400" u="none" strike="noStrike" cap="none" dirty="0"/>
                    </a:p>
                  </a:txBody>
                  <a:tcPr marL="73025" marR="73025" marT="45725" marB="45725" anchor="ctr"/>
                </a:tc>
                <a:extLst>
                  <a:ext uri="{0D108BD9-81ED-4DB2-BD59-A6C34878D82A}">
                    <a16:rowId xmlns:a16="http://schemas.microsoft.com/office/drawing/2014/main" val="10002"/>
                  </a:ext>
                </a:extLst>
              </a:tr>
              <a:tr h="378250">
                <a:tc>
                  <a:txBody>
                    <a:bodyPr/>
                    <a:lstStyle/>
                    <a:p>
                      <a:pPr marL="0" marR="0" lvl="0" indent="0" algn="l" rtl="0">
                        <a:lnSpc>
                          <a:spcPct val="100000"/>
                        </a:lnSpc>
                        <a:spcBef>
                          <a:spcPts val="0"/>
                        </a:spcBef>
                        <a:spcAft>
                          <a:spcPts val="0"/>
                        </a:spcAft>
                        <a:buClr>
                          <a:srgbClr val="000000"/>
                        </a:buClr>
                        <a:buSzPts val="300"/>
                        <a:buFont typeface="Arial"/>
                        <a:buNone/>
                      </a:pPr>
                      <a:r>
                        <a:rPr lang="en-US" sz="1200" b="1" i="0" u="none" strike="noStrike" cap="none">
                          <a:solidFill>
                            <a:srgbClr val="000000"/>
                          </a:solidFill>
                          <a:latin typeface="Times New Roman"/>
                          <a:ea typeface="Times New Roman"/>
                          <a:cs typeface="Times New Roman"/>
                          <a:sym typeface="Times New Roman"/>
                        </a:rPr>
                        <a:t>Deadline for Comments</a:t>
                      </a:r>
                      <a:endParaRPr sz="1400" u="none" strike="noStrike" cap="none"/>
                    </a:p>
                  </a:txBody>
                  <a:tcPr marL="73025" marR="73025" marT="45725" marB="45725" anchor="ctr"/>
                </a:tc>
                <a:tc>
                  <a:txBody>
                    <a:bodyPr/>
                    <a:lstStyle/>
                    <a:p>
                      <a:pPr marL="0" marR="0" lvl="0" indent="0" algn="l" rtl="0">
                        <a:lnSpc>
                          <a:spcPct val="100000"/>
                        </a:lnSpc>
                        <a:spcBef>
                          <a:spcPts val="0"/>
                        </a:spcBef>
                        <a:spcAft>
                          <a:spcPts val="0"/>
                        </a:spcAft>
                        <a:buClr>
                          <a:srgbClr val="000000"/>
                        </a:buClr>
                        <a:buSzPts val="300"/>
                        <a:buFont typeface="Arial"/>
                        <a:buNone/>
                      </a:pPr>
                      <a:r>
                        <a:rPr lang="en-US" sz="1200" b="0" i="0" u="none" strike="noStrike" cap="none" dirty="0">
                          <a:solidFill>
                            <a:schemeClr val="dk1"/>
                          </a:solidFill>
                          <a:latin typeface="Times New Roman"/>
                          <a:ea typeface="Times New Roman"/>
                          <a:cs typeface="Times New Roman"/>
                          <a:sym typeface="Times New Roman"/>
                        </a:rPr>
                        <a:t>✓ December 2022(late)</a:t>
                      </a:r>
                      <a:endParaRPr sz="1400" u="none" strike="noStrike" cap="none" dirty="0"/>
                    </a:p>
                  </a:txBody>
                  <a:tcPr marL="91450" marR="91450" marT="45725" marB="45725" anchor="ctr"/>
                </a:tc>
                <a:extLst>
                  <a:ext uri="{0D108BD9-81ED-4DB2-BD59-A6C34878D82A}">
                    <a16:rowId xmlns:a16="http://schemas.microsoft.com/office/drawing/2014/main" val="10003"/>
                  </a:ext>
                </a:extLst>
              </a:tr>
              <a:tr h="378250">
                <a:tc>
                  <a:txBody>
                    <a:bodyPr/>
                    <a:lstStyle/>
                    <a:p>
                      <a:pPr marL="0" marR="0" lvl="0" indent="0" algn="l" rtl="0">
                        <a:lnSpc>
                          <a:spcPct val="100000"/>
                        </a:lnSpc>
                        <a:spcBef>
                          <a:spcPts val="0"/>
                        </a:spcBef>
                        <a:spcAft>
                          <a:spcPts val="0"/>
                        </a:spcAft>
                        <a:buClr>
                          <a:srgbClr val="000000"/>
                        </a:buClr>
                        <a:buSzPts val="300"/>
                        <a:buFont typeface="Arial"/>
                        <a:buNone/>
                      </a:pPr>
                      <a:r>
                        <a:rPr lang="en-US" sz="1200" b="1" i="0" u="none" strike="noStrike" cap="none">
                          <a:solidFill>
                            <a:srgbClr val="000000"/>
                          </a:solidFill>
                          <a:latin typeface="Times New Roman"/>
                          <a:ea typeface="Times New Roman"/>
                          <a:cs typeface="Times New Roman"/>
                          <a:sym typeface="Times New Roman"/>
                        </a:rPr>
                        <a:t>Exercise Handbook Available Online </a:t>
                      </a:r>
                      <a:endParaRPr sz="1400" u="none" strike="noStrike" cap="none"/>
                    </a:p>
                  </a:txBody>
                  <a:tcPr marL="73025" marR="73025" marT="45725" marB="45725" anchor="ctr"/>
                </a:tc>
                <a:tc>
                  <a:txBody>
                    <a:bodyPr/>
                    <a:lstStyle/>
                    <a:p>
                      <a:pPr marL="0" marR="0" lvl="0" indent="0" algn="l" rtl="0">
                        <a:lnSpc>
                          <a:spcPct val="100000"/>
                        </a:lnSpc>
                        <a:spcBef>
                          <a:spcPts val="0"/>
                        </a:spcBef>
                        <a:spcAft>
                          <a:spcPts val="0"/>
                        </a:spcAft>
                        <a:buClr>
                          <a:srgbClr val="000000"/>
                        </a:buClr>
                        <a:buSzPts val="300"/>
                        <a:buFont typeface="Arial"/>
                        <a:buNone/>
                      </a:pPr>
                      <a:r>
                        <a:rPr lang="en-US" sz="1200" b="0" i="0" u="none" strike="noStrike" cap="none" dirty="0">
                          <a:solidFill>
                            <a:schemeClr val="dk1"/>
                          </a:solidFill>
                          <a:latin typeface="Times New Roman"/>
                          <a:ea typeface="Times New Roman"/>
                          <a:cs typeface="Times New Roman"/>
                          <a:sym typeface="Times New Roman"/>
                        </a:rPr>
                        <a:t>✓ January 2023 (late)</a:t>
                      </a:r>
                      <a:endParaRPr sz="1400" u="none" strike="noStrike" cap="none" dirty="0"/>
                    </a:p>
                  </a:txBody>
                  <a:tcPr marL="73025" marR="73025" marT="45725" marB="45725" anchor="ctr"/>
                </a:tc>
                <a:extLst>
                  <a:ext uri="{0D108BD9-81ED-4DB2-BD59-A6C34878D82A}">
                    <a16:rowId xmlns:a16="http://schemas.microsoft.com/office/drawing/2014/main" val="10004"/>
                  </a:ext>
                </a:extLst>
              </a:tr>
              <a:tr h="386750">
                <a:tc>
                  <a:txBody>
                    <a:bodyPr/>
                    <a:lstStyle/>
                    <a:p>
                      <a:pPr marL="0" marR="0" lvl="0" indent="0" algn="l" rtl="0">
                        <a:lnSpc>
                          <a:spcPct val="100000"/>
                        </a:lnSpc>
                        <a:spcBef>
                          <a:spcPts val="0"/>
                        </a:spcBef>
                        <a:spcAft>
                          <a:spcPts val="0"/>
                        </a:spcAft>
                        <a:buClr>
                          <a:srgbClr val="000000"/>
                        </a:buClr>
                        <a:buSzPts val="300"/>
                        <a:buFont typeface="Arial"/>
                        <a:buNone/>
                      </a:pPr>
                      <a:r>
                        <a:rPr lang="en-US" sz="1200" b="1" i="0" u="none" strike="noStrike" cap="none" dirty="0">
                          <a:solidFill>
                            <a:srgbClr val="000000"/>
                          </a:solidFill>
                          <a:latin typeface="Times New Roman"/>
                          <a:ea typeface="Times New Roman"/>
                          <a:cs typeface="Times New Roman"/>
                          <a:sym typeface="Times New Roman"/>
                        </a:rPr>
                        <a:t>1</a:t>
                      </a:r>
                      <a:r>
                        <a:rPr lang="en-US" sz="1200" b="1" i="0" u="none" strike="noStrike" cap="none" baseline="30000" dirty="0">
                          <a:solidFill>
                            <a:srgbClr val="000000"/>
                          </a:solidFill>
                          <a:latin typeface="Times New Roman"/>
                          <a:ea typeface="Times New Roman"/>
                          <a:cs typeface="Times New Roman"/>
                          <a:sym typeface="Times New Roman"/>
                        </a:rPr>
                        <a:t>st</a:t>
                      </a:r>
                      <a:r>
                        <a:rPr lang="en-US" sz="1200" b="1" i="0" u="none" strike="noStrike" cap="none" dirty="0">
                          <a:solidFill>
                            <a:srgbClr val="000000"/>
                          </a:solidFill>
                          <a:latin typeface="Times New Roman"/>
                          <a:ea typeface="Times New Roman"/>
                          <a:cs typeface="Times New Roman"/>
                          <a:sym typeface="Times New Roman"/>
                        </a:rPr>
                        <a:t> Webinar CW</a:t>
                      </a:r>
                      <a:endParaRPr sz="1400" u="none" strike="noStrike" cap="none" dirty="0"/>
                    </a:p>
                    <a:p>
                      <a:pPr marL="0" marR="0" lvl="0" indent="0" algn="l" rtl="0">
                        <a:lnSpc>
                          <a:spcPct val="100000"/>
                        </a:lnSpc>
                        <a:spcBef>
                          <a:spcPts val="0"/>
                        </a:spcBef>
                        <a:spcAft>
                          <a:spcPts val="0"/>
                        </a:spcAft>
                        <a:buClr>
                          <a:srgbClr val="000000"/>
                        </a:buClr>
                        <a:buSzPts val="300"/>
                        <a:buFont typeface="Arial"/>
                        <a:buNone/>
                      </a:pPr>
                      <a:r>
                        <a:rPr lang="en-US" sz="1200" b="1" i="0" u="none" strike="noStrike" cap="none" dirty="0">
                          <a:solidFill>
                            <a:srgbClr val="000000"/>
                          </a:solidFill>
                          <a:latin typeface="Times New Roman"/>
                          <a:ea typeface="Times New Roman"/>
                          <a:cs typeface="Times New Roman"/>
                          <a:sym typeface="Times New Roman"/>
                        </a:rPr>
                        <a:t>(Overview, PTWC Products)</a:t>
                      </a:r>
                      <a:endParaRPr sz="1200" b="1" i="0" u="none" strike="noStrike" cap="none" dirty="0">
                        <a:solidFill>
                          <a:srgbClr val="000000"/>
                        </a:solidFill>
                        <a:latin typeface="Times New Roman"/>
                        <a:ea typeface="Times New Roman"/>
                        <a:cs typeface="Times New Roman"/>
                        <a:sym typeface="Times New Roman"/>
                      </a:endParaRPr>
                    </a:p>
                  </a:txBody>
                  <a:tcPr marL="73025" marR="73025" marT="45725" marB="45725" anchor="ctr"/>
                </a:tc>
                <a:tc>
                  <a:txBody>
                    <a:bodyPr/>
                    <a:lstStyle/>
                    <a:p>
                      <a:pPr marL="0" marR="0" lvl="0" indent="0" algn="l" rtl="0">
                        <a:lnSpc>
                          <a:spcPct val="100000"/>
                        </a:lnSpc>
                        <a:spcBef>
                          <a:spcPts val="0"/>
                        </a:spcBef>
                        <a:spcAft>
                          <a:spcPts val="0"/>
                        </a:spcAft>
                        <a:buClr>
                          <a:srgbClr val="000000"/>
                        </a:buClr>
                        <a:buSzPts val="300"/>
                        <a:buFont typeface="Arial"/>
                        <a:buNone/>
                      </a:pPr>
                      <a:r>
                        <a:rPr lang="en-US" sz="1200" b="0" i="0" u="none" strike="noStrike" cap="none" dirty="0">
                          <a:solidFill>
                            <a:schemeClr val="dk1"/>
                          </a:solidFill>
                          <a:latin typeface="Times New Roman"/>
                          <a:ea typeface="Times New Roman"/>
                          <a:cs typeface="Times New Roman"/>
                          <a:sym typeface="Times New Roman"/>
                        </a:rPr>
                        <a:t>✓ 24 January 2023 – English</a:t>
                      </a:r>
                      <a:endParaRPr sz="1400" u="none" strike="noStrike" cap="none" dirty="0"/>
                    </a:p>
                    <a:p>
                      <a:pPr marL="0" marR="0" lvl="0" indent="0" algn="l" rtl="0">
                        <a:lnSpc>
                          <a:spcPct val="100000"/>
                        </a:lnSpc>
                        <a:spcBef>
                          <a:spcPts val="0"/>
                        </a:spcBef>
                        <a:spcAft>
                          <a:spcPts val="0"/>
                        </a:spcAft>
                        <a:buClr>
                          <a:srgbClr val="000000"/>
                        </a:buClr>
                        <a:buSzPts val="300"/>
                        <a:buFont typeface="Arial"/>
                        <a:buNone/>
                      </a:pPr>
                      <a:r>
                        <a:rPr lang="en-US" sz="1200" b="0" i="0" u="none" strike="noStrike" cap="none" dirty="0">
                          <a:solidFill>
                            <a:schemeClr val="dk1"/>
                          </a:solidFill>
                          <a:latin typeface="Times New Roman"/>
                          <a:ea typeface="Times New Roman"/>
                          <a:cs typeface="Times New Roman"/>
                          <a:sym typeface="Times New Roman"/>
                        </a:rPr>
                        <a:t>✓ 25 January 2023 – Spanish</a:t>
                      </a:r>
                      <a:endParaRPr sz="1400" u="none" strike="noStrike" cap="none" dirty="0"/>
                    </a:p>
                    <a:p>
                      <a:pPr marL="0" marR="0" lvl="0" indent="0" algn="l" rtl="0">
                        <a:lnSpc>
                          <a:spcPct val="100000"/>
                        </a:lnSpc>
                        <a:spcBef>
                          <a:spcPts val="0"/>
                        </a:spcBef>
                        <a:spcAft>
                          <a:spcPts val="0"/>
                        </a:spcAft>
                        <a:buClr>
                          <a:srgbClr val="000000"/>
                        </a:buClr>
                        <a:buSzPts val="300"/>
                        <a:buFont typeface="Arial"/>
                        <a:buNone/>
                      </a:pPr>
                      <a:r>
                        <a:rPr lang="en-US" sz="1200" b="0" i="0" u="none" strike="noStrike" cap="none" dirty="0">
                          <a:solidFill>
                            <a:schemeClr val="dk1"/>
                          </a:solidFill>
                          <a:latin typeface="Times New Roman"/>
                          <a:ea typeface="Times New Roman"/>
                          <a:cs typeface="Times New Roman"/>
                          <a:sym typeface="Times New Roman"/>
                        </a:rPr>
                        <a:t>✓ 26 January 2023 – French</a:t>
                      </a:r>
                      <a:endParaRPr sz="1400" u="none" strike="noStrike" cap="none" dirty="0"/>
                    </a:p>
                  </a:txBody>
                  <a:tcPr marL="91450" marR="91450" marT="45725" marB="45725" anchor="ctr"/>
                </a:tc>
                <a:extLst>
                  <a:ext uri="{0D108BD9-81ED-4DB2-BD59-A6C34878D82A}">
                    <a16:rowId xmlns:a16="http://schemas.microsoft.com/office/drawing/2014/main" val="10005"/>
                  </a:ext>
                </a:extLst>
              </a:tr>
              <a:tr h="386750">
                <a:tc>
                  <a:txBody>
                    <a:bodyPr/>
                    <a:lstStyle/>
                    <a:p>
                      <a:pPr marL="0" marR="0" lvl="0" indent="0" algn="l" rtl="0">
                        <a:lnSpc>
                          <a:spcPct val="100000"/>
                        </a:lnSpc>
                        <a:spcBef>
                          <a:spcPts val="0"/>
                        </a:spcBef>
                        <a:spcAft>
                          <a:spcPts val="0"/>
                        </a:spcAft>
                        <a:buClr>
                          <a:srgbClr val="000000"/>
                        </a:buClr>
                        <a:buSzPts val="300"/>
                        <a:buFont typeface="Arial"/>
                        <a:buNone/>
                      </a:pPr>
                      <a:r>
                        <a:rPr lang="en-US" sz="1200" b="1" i="0" u="none" strike="noStrike" cap="none">
                          <a:solidFill>
                            <a:srgbClr val="000000"/>
                          </a:solidFill>
                          <a:latin typeface="Times New Roman"/>
                          <a:ea typeface="Times New Roman"/>
                          <a:cs typeface="Times New Roman"/>
                          <a:sym typeface="Times New Roman"/>
                        </a:rPr>
                        <a:t>2</a:t>
                      </a:r>
                      <a:r>
                        <a:rPr lang="en-US" sz="1200" b="1" i="0" u="none" strike="noStrike" cap="none" baseline="30000">
                          <a:solidFill>
                            <a:srgbClr val="000000"/>
                          </a:solidFill>
                          <a:latin typeface="Times New Roman"/>
                          <a:ea typeface="Times New Roman"/>
                          <a:cs typeface="Times New Roman"/>
                          <a:sym typeface="Times New Roman"/>
                        </a:rPr>
                        <a:t>nd</a:t>
                      </a:r>
                      <a:r>
                        <a:rPr lang="en-US" sz="1200" b="1" i="0" u="none" strike="noStrike" cap="none">
                          <a:solidFill>
                            <a:srgbClr val="000000"/>
                          </a:solidFill>
                          <a:latin typeface="Times New Roman"/>
                          <a:ea typeface="Times New Roman"/>
                          <a:cs typeface="Times New Roman"/>
                          <a:sym typeface="Times New Roman"/>
                        </a:rPr>
                        <a:t> Webinar CW</a:t>
                      </a:r>
                      <a:endParaRPr sz="1400" u="none" strike="noStrike" cap="none"/>
                    </a:p>
                    <a:p>
                      <a:pPr marL="0" marR="0" lvl="0" indent="0" algn="l" rtl="0">
                        <a:lnSpc>
                          <a:spcPct val="100000"/>
                        </a:lnSpc>
                        <a:spcBef>
                          <a:spcPts val="0"/>
                        </a:spcBef>
                        <a:spcAft>
                          <a:spcPts val="0"/>
                        </a:spcAft>
                        <a:buClr>
                          <a:srgbClr val="000000"/>
                        </a:buClr>
                        <a:buSzPts val="300"/>
                        <a:buFont typeface="Arial"/>
                        <a:buNone/>
                      </a:pPr>
                      <a:r>
                        <a:rPr lang="en-US" sz="1200" b="1" i="0" u="none" strike="noStrike" cap="none">
                          <a:solidFill>
                            <a:srgbClr val="000000"/>
                          </a:solidFill>
                          <a:latin typeface="Times New Roman"/>
                          <a:ea typeface="Times New Roman"/>
                          <a:cs typeface="Times New Roman"/>
                          <a:sym typeface="Times New Roman"/>
                        </a:rPr>
                        <a:t>(Update, Communication Methods, Registration, Questionnaire, Uploading Pictures/Videos )</a:t>
                      </a:r>
                      <a:endParaRPr sz="1200" b="1" i="0" u="none" strike="noStrike" cap="none">
                        <a:solidFill>
                          <a:srgbClr val="000000"/>
                        </a:solidFill>
                        <a:latin typeface="Times New Roman"/>
                        <a:ea typeface="Times New Roman"/>
                        <a:cs typeface="Times New Roman"/>
                        <a:sym typeface="Times New Roman"/>
                      </a:endParaRPr>
                    </a:p>
                  </a:txBody>
                  <a:tcPr marL="73025" marR="73025" marT="45725" marB="45725" anchor="ctr"/>
                </a:tc>
                <a:tc>
                  <a:txBody>
                    <a:bodyPr/>
                    <a:lstStyle/>
                    <a:p>
                      <a:pPr marL="0" marR="0" lvl="0" indent="0" algn="l" rtl="0">
                        <a:lnSpc>
                          <a:spcPct val="100000"/>
                        </a:lnSpc>
                        <a:spcBef>
                          <a:spcPts val="0"/>
                        </a:spcBef>
                        <a:spcAft>
                          <a:spcPts val="0"/>
                        </a:spcAft>
                        <a:buClr>
                          <a:srgbClr val="000000"/>
                        </a:buClr>
                        <a:buSzPts val="300"/>
                        <a:buFont typeface="Arial"/>
                        <a:buNone/>
                      </a:pPr>
                      <a:r>
                        <a:rPr lang="en-US" sz="1200" b="0" i="0" u="none" strike="noStrike" cap="none" dirty="0">
                          <a:solidFill>
                            <a:schemeClr val="dk1"/>
                          </a:solidFill>
                          <a:latin typeface="Times New Roman"/>
                          <a:ea typeface="Times New Roman"/>
                          <a:cs typeface="Times New Roman"/>
                          <a:sym typeface="Times New Roman"/>
                        </a:rPr>
                        <a:t>✓ 21 February 2023 - English</a:t>
                      </a:r>
                      <a:endParaRPr sz="1400" u="none" strike="noStrike" cap="none" dirty="0"/>
                    </a:p>
                    <a:p>
                      <a:pPr marL="0" marR="0" lvl="0" indent="0" algn="l" rtl="0">
                        <a:lnSpc>
                          <a:spcPct val="100000"/>
                        </a:lnSpc>
                        <a:spcBef>
                          <a:spcPts val="200"/>
                        </a:spcBef>
                        <a:spcAft>
                          <a:spcPts val="0"/>
                        </a:spcAft>
                        <a:buClr>
                          <a:srgbClr val="000000"/>
                        </a:buClr>
                        <a:buSzPts val="300"/>
                        <a:buFont typeface="Arial"/>
                        <a:buNone/>
                      </a:pPr>
                      <a:r>
                        <a:rPr lang="en-US" sz="1200" b="0" i="0" u="none" strike="noStrike" cap="none" dirty="0">
                          <a:solidFill>
                            <a:schemeClr val="dk1"/>
                          </a:solidFill>
                          <a:latin typeface="Times New Roman"/>
                          <a:ea typeface="Times New Roman"/>
                          <a:cs typeface="Times New Roman"/>
                          <a:sym typeface="Times New Roman"/>
                        </a:rPr>
                        <a:t>✓ 22 February 2023 – Spanish</a:t>
                      </a:r>
                      <a:endParaRPr lang="en-US" sz="1400" b="0" i="0" u="none" strike="noStrike" cap="none" dirty="0">
                        <a:solidFill>
                          <a:schemeClr val="dk1"/>
                        </a:solidFill>
                        <a:latin typeface="Calibri"/>
                        <a:ea typeface="Times New Roman"/>
                        <a:cs typeface="Calibri"/>
                        <a:sym typeface="Arial"/>
                      </a:endParaRPr>
                    </a:p>
                    <a:p>
                      <a:pPr marL="0" marR="0" lvl="0" indent="0" algn="l" rtl="0">
                        <a:lnSpc>
                          <a:spcPct val="100000"/>
                        </a:lnSpc>
                        <a:spcBef>
                          <a:spcPts val="200"/>
                        </a:spcBef>
                        <a:spcAft>
                          <a:spcPts val="0"/>
                        </a:spcAft>
                        <a:buClr>
                          <a:srgbClr val="000000"/>
                        </a:buClr>
                        <a:buSzPts val="300"/>
                        <a:buFont typeface="Arial"/>
                        <a:buNone/>
                      </a:pPr>
                      <a:r>
                        <a:rPr lang="en-US" sz="1200" b="0" i="0" u="none" strike="noStrike" cap="none" dirty="0">
                          <a:solidFill>
                            <a:schemeClr val="dk1"/>
                          </a:solidFill>
                          <a:latin typeface="Times New Roman"/>
                          <a:ea typeface="Times New Roman"/>
                          <a:cs typeface="Times New Roman"/>
                          <a:sym typeface="Times New Roman"/>
                        </a:rPr>
                        <a:t>✓ 23 February 2023 – French</a:t>
                      </a:r>
                      <a:endParaRPr sz="1400" u="none" strike="noStrike" cap="none" dirty="0"/>
                    </a:p>
                  </a:txBody>
                  <a:tcPr marL="73025" marR="73025" marT="45725" marB="45725" anchor="ctr"/>
                </a:tc>
                <a:extLst>
                  <a:ext uri="{0D108BD9-81ED-4DB2-BD59-A6C34878D82A}">
                    <a16:rowId xmlns:a16="http://schemas.microsoft.com/office/drawing/2014/main" val="10006"/>
                  </a:ext>
                </a:extLst>
              </a:tr>
              <a:tr h="378250">
                <a:tc>
                  <a:txBody>
                    <a:bodyPr/>
                    <a:lstStyle/>
                    <a:p>
                      <a:pPr marL="0" marR="0" lvl="0" indent="0" algn="l" rtl="0">
                        <a:lnSpc>
                          <a:spcPct val="100000"/>
                        </a:lnSpc>
                        <a:spcBef>
                          <a:spcPts val="0"/>
                        </a:spcBef>
                        <a:spcAft>
                          <a:spcPts val="0"/>
                        </a:spcAft>
                        <a:buClr>
                          <a:srgbClr val="000000"/>
                        </a:buClr>
                        <a:buSzPts val="300"/>
                        <a:buFont typeface="Arial"/>
                        <a:buNone/>
                      </a:pPr>
                      <a:r>
                        <a:rPr lang="en-US" sz="1200" b="1" i="0" u="none" strike="noStrike" cap="none">
                          <a:solidFill>
                            <a:srgbClr val="000000"/>
                          </a:solidFill>
                          <a:latin typeface="Times New Roman"/>
                          <a:ea typeface="Times New Roman"/>
                          <a:cs typeface="Times New Roman"/>
                          <a:sym typeface="Times New Roman"/>
                        </a:rPr>
                        <a:t>Countries Indicate Selected Scenario </a:t>
                      </a:r>
                      <a:endParaRPr sz="1400" u="none" strike="noStrike" cap="none"/>
                    </a:p>
                  </a:txBody>
                  <a:tcPr marL="73025" marR="73025" marT="45725" marB="45725" anchor="ctr"/>
                </a:tc>
                <a:tc>
                  <a:txBody>
                    <a:bodyPr/>
                    <a:lstStyle/>
                    <a:p>
                      <a:pPr marL="0" marR="0" lvl="0" indent="0" algn="l" rtl="0">
                        <a:lnSpc>
                          <a:spcPct val="100000"/>
                        </a:lnSpc>
                        <a:spcBef>
                          <a:spcPts val="0"/>
                        </a:spcBef>
                        <a:spcAft>
                          <a:spcPts val="0"/>
                        </a:spcAft>
                        <a:buClr>
                          <a:srgbClr val="000000"/>
                        </a:buClr>
                        <a:buSzPts val="300"/>
                        <a:buFont typeface="Arial"/>
                        <a:buNone/>
                      </a:pPr>
                      <a:r>
                        <a:rPr lang="en-US" sz="1200" b="0" i="0" u="none" strike="noStrike" cap="none" dirty="0">
                          <a:solidFill>
                            <a:schemeClr val="dk1"/>
                          </a:solidFill>
                          <a:latin typeface="Times New Roman"/>
                          <a:ea typeface="Times New Roman"/>
                          <a:cs typeface="Times New Roman"/>
                          <a:sym typeface="Times New Roman"/>
                        </a:rPr>
                        <a:t>✓ 10 March 2023</a:t>
                      </a:r>
                      <a:endParaRPr sz="1200" b="0" i="0" u="none" strike="noStrike" cap="none" dirty="0">
                        <a:solidFill>
                          <a:schemeClr val="dk1"/>
                        </a:solidFill>
                        <a:latin typeface="Times New Roman"/>
                        <a:ea typeface="Times New Roman"/>
                        <a:cs typeface="Times New Roman"/>
                        <a:sym typeface="Times New Roman"/>
                      </a:endParaRPr>
                    </a:p>
                  </a:txBody>
                  <a:tcPr marL="73025" marR="73025" marT="45725" marB="45725" anchor="ctr"/>
                </a:tc>
                <a:extLst>
                  <a:ext uri="{0D108BD9-81ED-4DB2-BD59-A6C34878D82A}">
                    <a16:rowId xmlns:a16="http://schemas.microsoft.com/office/drawing/2014/main" val="10007"/>
                  </a:ext>
                </a:extLst>
              </a:tr>
              <a:tr h="378250">
                <a:tc>
                  <a:txBody>
                    <a:bodyPr/>
                    <a:lstStyle/>
                    <a:p>
                      <a:pPr marL="0" marR="0" lvl="0" indent="0" algn="l" rtl="0">
                        <a:lnSpc>
                          <a:spcPct val="100000"/>
                        </a:lnSpc>
                        <a:spcBef>
                          <a:spcPts val="0"/>
                        </a:spcBef>
                        <a:spcAft>
                          <a:spcPts val="0"/>
                        </a:spcAft>
                        <a:buClr>
                          <a:srgbClr val="000000"/>
                        </a:buClr>
                        <a:buSzPts val="300"/>
                        <a:buFont typeface="Arial"/>
                        <a:buNone/>
                      </a:pPr>
                      <a:r>
                        <a:rPr lang="en-US" sz="1200" b="1" i="0" u="none" strike="noStrike" cap="none">
                          <a:solidFill>
                            <a:srgbClr val="000000"/>
                          </a:solidFill>
                          <a:latin typeface="Times New Roman"/>
                          <a:ea typeface="Times New Roman"/>
                          <a:cs typeface="Times New Roman"/>
                          <a:sym typeface="Times New Roman"/>
                        </a:rPr>
                        <a:t>Exercise</a:t>
                      </a:r>
                      <a:endParaRPr sz="1400" u="none" strike="noStrike" cap="none"/>
                    </a:p>
                  </a:txBody>
                  <a:tcPr marL="73025" marR="73025" marT="45725" marB="45725" anchor="ctr"/>
                </a:tc>
                <a:tc>
                  <a:txBody>
                    <a:bodyPr/>
                    <a:lstStyle/>
                    <a:p>
                      <a:pPr marL="0" marR="0" lvl="0" indent="0" algn="l" rtl="0">
                        <a:lnSpc>
                          <a:spcPct val="100000"/>
                        </a:lnSpc>
                        <a:spcBef>
                          <a:spcPts val="0"/>
                        </a:spcBef>
                        <a:spcAft>
                          <a:spcPts val="0"/>
                        </a:spcAft>
                        <a:buClr>
                          <a:srgbClr val="000000"/>
                        </a:buClr>
                        <a:buSzPts val="300"/>
                        <a:buFont typeface="Arial"/>
                        <a:buNone/>
                      </a:pPr>
                      <a:r>
                        <a:rPr lang="en-US" sz="1200" b="0" i="0" u="none" strike="noStrike" cap="none" dirty="0">
                          <a:solidFill>
                            <a:schemeClr val="dk1"/>
                          </a:solidFill>
                          <a:latin typeface="Times New Roman"/>
                          <a:ea typeface="Times New Roman"/>
                          <a:cs typeface="Times New Roman"/>
                          <a:sym typeface="Times New Roman"/>
                        </a:rPr>
                        <a:t>✓  23 March 2023</a:t>
                      </a:r>
                      <a:endParaRPr sz="1400" u="none" strike="noStrike" cap="none" dirty="0"/>
                    </a:p>
                  </a:txBody>
                  <a:tcPr marL="73025" marR="73025" marT="45725" marB="45725" anchor="ctr"/>
                </a:tc>
                <a:extLst>
                  <a:ext uri="{0D108BD9-81ED-4DB2-BD59-A6C34878D82A}">
                    <a16:rowId xmlns:a16="http://schemas.microsoft.com/office/drawing/2014/main" val="10008"/>
                  </a:ext>
                </a:extLst>
              </a:tr>
              <a:tr h="378250">
                <a:tc>
                  <a:txBody>
                    <a:bodyPr/>
                    <a:lstStyle/>
                    <a:p>
                      <a:pPr marL="0" marR="0" lvl="0" indent="0" algn="l" rtl="0">
                        <a:lnSpc>
                          <a:spcPct val="100000"/>
                        </a:lnSpc>
                        <a:spcBef>
                          <a:spcPts val="0"/>
                        </a:spcBef>
                        <a:spcAft>
                          <a:spcPts val="0"/>
                        </a:spcAft>
                        <a:buClr>
                          <a:srgbClr val="000000"/>
                        </a:buClr>
                        <a:buSzPts val="300"/>
                        <a:buFont typeface="Arial"/>
                        <a:buNone/>
                      </a:pPr>
                      <a:r>
                        <a:rPr lang="en-US" sz="1200" u="none" strike="noStrike" cap="none">
                          <a:latin typeface="Times New Roman"/>
                          <a:ea typeface="Times New Roman"/>
                          <a:cs typeface="Times New Roman"/>
                          <a:sym typeface="Times New Roman"/>
                        </a:rPr>
                        <a:t>Hot-Wash</a:t>
                      </a:r>
                      <a:endParaRPr sz="1200" u="none" strike="noStrike" cap="none">
                        <a:latin typeface="Times New Roman"/>
                        <a:ea typeface="Times New Roman"/>
                        <a:cs typeface="Times New Roman"/>
                        <a:sym typeface="Times New Roman"/>
                      </a:endParaRPr>
                    </a:p>
                  </a:txBody>
                  <a:tcPr marL="73025" marR="73025" marT="45725" marB="45725" anchor="ctr"/>
                </a:tc>
                <a:tc>
                  <a:txBody>
                    <a:bodyPr/>
                    <a:lstStyle/>
                    <a:p>
                      <a:pPr marL="0" marR="0" lvl="0" indent="0" algn="l" rtl="0">
                        <a:lnSpc>
                          <a:spcPct val="100000"/>
                        </a:lnSpc>
                        <a:spcBef>
                          <a:spcPts val="0"/>
                        </a:spcBef>
                        <a:spcAft>
                          <a:spcPts val="0"/>
                        </a:spcAft>
                        <a:buClr>
                          <a:srgbClr val="000000"/>
                        </a:buClr>
                        <a:buSzPts val="300"/>
                        <a:buFont typeface="Arial"/>
                        <a:buNone/>
                      </a:pPr>
                      <a:r>
                        <a:rPr lang="en-US" sz="1400" b="0" i="0" u="none" strike="noStrike" cap="none" dirty="0">
                          <a:solidFill>
                            <a:schemeClr val="dk1"/>
                          </a:solidFill>
                          <a:latin typeface="Times New Roman"/>
                          <a:ea typeface="Times New Roman"/>
                          <a:cs typeface="Times New Roman"/>
                          <a:sym typeface="Times New Roman"/>
                        </a:rPr>
                        <a:t>✓</a:t>
                      </a:r>
                      <a:r>
                        <a:rPr lang="en-US" sz="1400" u="none" strike="noStrike" cap="none" dirty="0"/>
                        <a:t>  </a:t>
                      </a:r>
                      <a:r>
                        <a:rPr lang="en-US" sz="1200" u="none" strike="noStrike" cap="none" dirty="0">
                          <a:latin typeface="Times New Roman"/>
                          <a:ea typeface="Times New Roman"/>
                          <a:cs typeface="Times New Roman"/>
                          <a:sym typeface="Times New Roman"/>
                        </a:rPr>
                        <a:t>4 April 2023</a:t>
                      </a:r>
                      <a:endParaRPr sz="1400" u="none" strike="noStrike" cap="none" dirty="0">
                        <a:latin typeface="Times New Roman"/>
                        <a:ea typeface="Times New Roman"/>
                        <a:cs typeface="Times New Roman"/>
                        <a:sym typeface="Times New Roman"/>
                      </a:endParaRPr>
                    </a:p>
                  </a:txBody>
                  <a:tcPr marL="73025" marR="73025" marT="45725" marB="45725" anchor="ctr"/>
                </a:tc>
                <a:extLst>
                  <a:ext uri="{0D108BD9-81ED-4DB2-BD59-A6C34878D82A}">
                    <a16:rowId xmlns:a16="http://schemas.microsoft.com/office/drawing/2014/main" val="10009"/>
                  </a:ext>
                </a:extLst>
              </a:tr>
              <a:tr h="378250">
                <a:tc>
                  <a:txBody>
                    <a:bodyPr/>
                    <a:lstStyle/>
                    <a:p>
                      <a:pPr marL="0" marR="0" lvl="0" indent="0" algn="l" rtl="0">
                        <a:lnSpc>
                          <a:spcPct val="100000"/>
                        </a:lnSpc>
                        <a:spcBef>
                          <a:spcPts val="0"/>
                        </a:spcBef>
                        <a:spcAft>
                          <a:spcPts val="0"/>
                        </a:spcAft>
                        <a:buClr>
                          <a:srgbClr val="000000"/>
                        </a:buClr>
                        <a:buSzPts val="300"/>
                        <a:buFont typeface="Arial"/>
                        <a:buNone/>
                      </a:pPr>
                      <a:r>
                        <a:rPr lang="en-US" sz="1200" b="1" i="0" u="none" strike="noStrike" cap="none">
                          <a:solidFill>
                            <a:srgbClr val="000000"/>
                          </a:solidFill>
                          <a:latin typeface="Times New Roman"/>
                          <a:ea typeface="Times New Roman"/>
                          <a:cs typeface="Times New Roman"/>
                          <a:sym typeface="Times New Roman"/>
                        </a:rPr>
                        <a:t>Exercise Evaluation Due</a:t>
                      </a:r>
                      <a:endParaRPr sz="1400" u="none" strike="noStrike" cap="none"/>
                    </a:p>
                  </a:txBody>
                  <a:tcPr marL="73025" marR="73025" marT="45725" marB="45725" anchor="ctr"/>
                </a:tc>
                <a:tc>
                  <a:txBody>
                    <a:bodyPr/>
                    <a:lstStyle/>
                    <a:p>
                      <a:pPr marL="0" marR="0" lvl="0" indent="0" algn="l" rtl="0">
                        <a:lnSpc>
                          <a:spcPct val="100000"/>
                        </a:lnSpc>
                        <a:spcBef>
                          <a:spcPts val="0"/>
                        </a:spcBef>
                        <a:spcAft>
                          <a:spcPts val="0"/>
                        </a:spcAft>
                        <a:buClr>
                          <a:srgbClr val="000000"/>
                        </a:buClr>
                        <a:buSzPts val="300"/>
                        <a:buFont typeface="Arial"/>
                        <a:buNone/>
                      </a:pPr>
                      <a:r>
                        <a:rPr lang="en-US" sz="1200" b="0" i="0" u="none" strike="noStrike" cap="none" dirty="0">
                          <a:solidFill>
                            <a:schemeClr val="dk1"/>
                          </a:solidFill>
                          <a:latin typeface="Times New Roman"/>
                          <a:ea typeface="Times New Roman"/>
                          <a:cs typeface="Times New Roman"/>
                          <a:sym typeface="Times New Roman"/>
                        </a:rPr>
                        <a:t>✓  13 April 2023</a:t>
                      </a:r>
                      <a:endParaRPr sz="1400" u="none" strike="noStrike" cap="none" dirty="0"/>
                    </a:p>
                  </a:txBody>
                  <a:tcPr marL="91450" marR="91450" marT="45725" marB="45725" anchor="ctr"/>
                </a:tc>
                <a:extLst>
                  <a:ext uri="{0D108BD9-81ED-4DB2-BD59-A6C34878D82A}">
                    <a16:rowId xmlns:a16="http://schemas.microsoft.com/office/drawing/2014/main" val="10010"/>
                  </a:ext>
                </a:extLst>
              </a:tr>
              <a:tr h="378250">
                <a:tc gridSpan="2">
                  <a:txBody>
                    <a:bodyPr/>
                    <a:lstStyle/>
                    <a:p>
                      <a:pPr marL="0" marR="0" lvl="0" indent="0" algn="ctr" rtl="0">
                        <a:lnSpc>
                          <a:spcPct val="100000"/>
                        </a:lnSpc>
                        <a:spcBef>
                          <a:spcPts val="0"/>
                        </a:spcBef>
                        <a:spcAft>
                          <a:spcPts val="0"/>
                        </a:spcAft>
                        <a:buClr>
                          <a:srgbClr val="000000"/>
                        </a:buClr>
                        <a:buSzPts val="300"/>
                        <a:buFont typeface="Arial"/>
                        <a:buNone/>
                      </a:pPr>
                      <a:r>
                        <a:rPr lang="en-US" sz="1200" b="1" i="0" u="none" strike="noStrike" cap="none" dirty="0">
                          <a:solidFill>
                            <a:srgbClr val="000000"/>
                          </a:solidFill>
                          <a:latin typeface="Times New Roman"/>
                          <a:ea typeface="Times New Roman"/>
                          <a:cs typeface="Times New Roman"/>
                          <a:sym typeface="Times New Roman"/>
                        </a:rPr>
                        <a:t>Final Draft Caribe Wave 23 Report</a:t>
                      </a:r>
                      <a:endParaRPr sz="1400" u="none" strike="noStrike" cap="none" dirty="0"/>
                    </a:p>
                    <a:p>
                      <a:pPr marL="0" marR="0" lvl="0" indent="0" algn="ctr" rtl="0">
                        <a:lnSpc>
                          <a:spcPct val="100000"/>
                        </a:lnSpc>
                        <a:spcBef>
                          <a:spcPts val="0"/>
                        </a:spcBef>
                        <a:spcAft>
                          <a:spcPts val="0"/>
                        </a:spcAft>
                        <a:buClr>
                          <a:srgbClr val="000000"/>
                        </a:buClr>
                        <a:buSzPts val="300"/>
                        <a:buFont typeface="Arial"/>
                        <a:buNone/>
                      </a:pPr>
                      <a:r>
                        <a:rPr lang="en-US" sz="1200" b="1" i="0" u="none" strike="noStrike" cap="none" dirty="0">
                          <a:solidFill>
                            <a:schemeClr val="dk1"/>
                          </a:solidFill>
                          <a:latin typeface="Times New Roman"/>
                          <a:ea typeface="Times New Roman"/>
                          <a:cs typeface="Times New Roman"/>
                          <a:sym typeface="Times New Roman"/>
                        </a:rPr>
                        <a:t>24 April </a:t>
                      </a:r>
                      <a:r>
                        <a:rPr lang="en-US" sz="1200" b="1" i="0" u="none" strike="noStrike" cap="none" dirty="0">
                          <a:solidFill>
                            <a:srgbClr val="000000"/>
                          </a:solidFill>
                          <a:latin typeface="Times New Roman"/>
                          <a:ea typeface="Times New Roman"/>
                          <a:cs typeface="Times New Roman"/>
                          <a:sym typeface="Times New Roman"/>
                        </a:rPr>
                        <a:t>2023</a:t>
                      </a:r>
                      <a:endParaRPr sz="1200" b="1" i="0" u="none" strike="noStrike" cap="none" dirty="0">
                        <a:solidFill>
                          <a:srgbClr val="000000"/>
                        </a:solidFill>
                        <a:latin typeface="Times New Roman"/>
                        <a:ea typeface="Times New Roman"/>
                        <a:cs typeface="Times New Roman"/>
                        <a:sym typeface="Times New Roman"/>
                      </a:endParaRPr>
                    </a:p>
                  </a:txBody>
                  <a:tcPr marL="73025" marR="73025" marT="45725" marB="45725" anchor="ctr"/>
                </a:tc>
                <a:tc hMerge="1">
                  <a:txBody>
                    <a:bodyPr/>
                    <a:lstStyle/>
                    <a:p>
                      <a:endParaRPr lang="en-US"/>
                    </a:p>
                  </a:txBody>
                  <a:tcPr/>
                </a:tc>
                <a:extLst>
                  <a:ext uri="{0D108BD9-81ED-4DB2-BD59-A6C34878D82A}">
                    <a16:rowId xmlns:a16="http://schemas.microsoft.com/office/drawing/2014/main" val="10011"/>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g232fd8f1d3e_0_0"/>
          <p:cNvSpPr txBox="1">
            <a:spLocks noGrp="1"/>
          </p:cNvSpPr>
          <p:nvPr>
            <p:ph type="title"/>
          </p:nvPr>
        </p:nvSpPr>
        <p:spPr>
          <a:xfrm>
            <a:off x="304800" y="304800"/>
            <a:ext cx="8531400" cy="914400"/>
          </a:xfrm>
          <a:prstGeom prst="rect">
            <a:avLst/>
          </a:prstGeom>
          <a:solidFill>
            <a:srgbClr val="3660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00"/>
              <a:buFont typeface="Calibri"/>
              <a:buNone/>
            </a:pPr>
            <a:r>
              <a:rPr lang="en-US" sz="3200" b="0" i="0" u="none" strike="noStrike" cap="none">
                <a:solidFill>
                  <a:schemeClr val="lt1"/>
                </a:solidFill>
                <a:latin typeface="Times New Roman"/>
                <a:ea typeface="Times New Roman"/>
                <a:cs typeface="Times New Roman"/>
                <a:sym typeface="Times New Roman"/>
              </a:rPr>
              <a:t>Goals / Metrics</a:t>
            </a:r>
            <a:endParaRPr/>
          </a:p>
        </p:txBody>
      </p:sp>
      <p:graphicFrame>
        <p:nvGraphicFramePr>
          <p:cNvPr id="249" name="Google Shape;249;g232fd8f1d3e_0_0"/>
          <p:cNvGraphicFramePr/>
          <p:nvPr>
            <p:extLst>
              <p:ext uri="{D42A27DB-BD31-4B8C-83A1-F6EECF244321}">
                <p14:modId xmlns:p14="http://schemas.microsoft.com/office/powerpoint/2010/main" val="1890172795"/>
              </p:ext>
            </p:extLst>
          </p:nvPr>
        </p:nvGraphicFramePr>
        <p:xfrm>
          <a:off x="304800" y="1371600"/>
          <a:ext cx="8531477" cy="5257800"/>
        </p:xfrm>
        <a:graphic>
          <a:graphicData uri="http://schemas.openxmlformats.org/drawingml/2006/table">
            <a:tbl>
              <a:tblPr firstRow="1" bandRow="1">
                <a:noFill/>
                <a:tableStyleId>{66E239FE-45F9-418F-BD19-300B23CF5CE4}</a:tableStyleId>
              </a:tblPr>
              <a:tblGrid>
                <a:gridCol w="1604753">
                  <a:extLst>
                    <a:ext uri="{9D8B030D-6E8A-4147-A177-3AD203B41FA5}">
                      <a16:colId xmlns:a16="http://schemas.microsoft.com/office/drawing/2014/main" val="20000"/>
                    </a:ext>
                  </a:extLst>
                </a:gridCol>
                <a:gridCol w="769636">
                  <a:extLst>
                    <a:ext uri="{9D8B030D-6E8A-4147-A177-3AD203B41FA5}">
                      <a16:colId xmlns:a16="http://schemas.microsoft.com/office/drawing/2014/main" val="20001"/>
                    </a:ext>
                  </a:extLst>
                </a:gridCol>
                <a:gridCol w="769636">
                  <a:extLst>
                    <a:ext uri="{9D8B030D-6E8A-4147-A177-3AD203B41FA5}">
                      <a16:colId xmlns:a16="http://schemas.microsoft.com/office/drawing/2014/main" val="20002"/>
                    </a:ext>
                  </a:extLst>
                </a:gridCol>
                <a:gridCol w="769636">
                  <a:extLst>
                    <a:ext uri="{9D8B030D-6E8A-4147-A177-3AD203B41FA5}">
                      <a16:colId xmlns:a16="http://schemas.microsoft.com/office/drawing/2014/main" val="20003"/>
                    </a:ext>
                  </a:extLst>
                </a:gridCol>
                <a:gridCol w="769636">
                  <a:extLst>
                    <a:ext uri="{9D8B030D-6E8A-4147-A177-3AD203B41FA5}">
                      <a16:colId xmlns:a16="http://schemas.microsoft.com/office/drawing/2014/main" val="20004"/>
                    </a:ext>
                  </a:extLst>
                </a:gridCol>
                <a:gridCol w="769636">
                  <a:extLst>
                    <a:ext uri="{9D8B030D-6E8A-4147-A177-3AD203B41FA5}">
                      <a16:colId xmlns:a16="http://schemas.microsoft.com/office/drawing/2014/main" val="20005"/>
                    </a:ext>
                  </a:extLst>
                </a:gridCol>
                <a:gridCol w="769636">
                  <a:extLst>
                    <a:ext uri="{9D8B030D-6E8A-4147-A177-3AD203B41FA5}">
                      <a16:colId xmlns:a16="http://schemas.microsoft.com/office/drawing/2014/main" val="20006"/>
                    </a:ext>
                  </a:extLst>
                </a:gridCol>
                <a:gridCol w="769636">
                  <a:extLst>
                    <a:ext uri="{9D8B030D-6E8A-4147-A177-3AD203B41FA5}">
                      <a16:colId xmlns:a16="http://schemas.microsoft.com/office/drawing/2014/main" val="20007"/>
                    </a:ext>
                  </a:extLst>
                </a:gridCol>
                <a:gridCol w="769636">
                  <a:extLst>
                    <a:ext uri="{9D8B030D-6E8A-4147-A177-3AD203B41FA5}">
                      <a16:colId xmlns:a16="http://schemas.microsoft.com/office/drawing/2014/main" val="20008"/>
                    </a:ext>
                  </a:extLst>
                </a:gridCol>
                <a:gridCol w="769636">
                  <a:extLst>
                    <a:ext uri="{9D8B030D-6E8A-4147-A177-3AD203B41FA5}">
                      <a16:colId xmlns:a16="http://schemas.microsoft.com/office/drawing/2014/main" val="3092077828"/>
                    </a:ext>
                  </a:extLst>
                </a:gridCol>
              </a:tblGrid>
              <a:tr h="577100">
                <a:tc>
                  <a:txBody>
                    <a:bodyPr/>
                    <a:lstStyle/>
                    <a:p>
                      <a:pPr marL="0" marR="0" lvl="0" indent="0" algn="ctr" rtl="0">
                        <a:lnSpc>
                          <a:spcPct val="106000"/>
                        </a:lnSpc>
                        <a:spcBef>
                          <a:spcPts val="0"/>
                        </a:spcBef>
                        <a:spcAft>
                          <a:spcPts val="0"/>
                        </a:spcAft>
                        <a:buClr>
                          <a:srgbClr val="000000"/>
                        </a:buClr>
                        <a:buSzPts val="1100"/>
                        <a:buFont typeface="Times New Roman"/>
                        <a:buNone/>
                      </a:pPr>
                      <a:r>
                        <a:rPr lang="en-US" sz="1100" u="none" strike="noStrike" cap="none">
                          <a:latin typeface="Times New Roman"/>
                          <a:ea typeface="Times New Roman"/>
                          <a:cs typeface="Times New Roman"/>
                          <a:sym typeface="Times New Roman"/>
                        </a:rPr>
                        <a:t>Goals</a:t>
                      </a:r>
                      <a:endParaRPr sz="1100" u="none" strike="noStrike" cap="none">
                        <a:latin typeface="Times New Roman"/>
                        <a:ea typeface="Times New Roman"/>
                        <a:cs typeface="Times New Roman"/>
                        <a:sym typeface="Times New Roman"/>
                      </a:endParaRPr>
                    </a:p>
                  </a:txBody>
                  <a:tcPr marL="80000" marR="80000" marT="40000" marB="40000" anchor="ctr"/>
                </a:tc>
                <a:tc>
                  <a:txBody>
                    <a:bodyPr/>
                    <a:lstStyle/>
                    <a:p>
                      <a:pPr marL="0" marR="0" lvl="0" indent="0" algn="ctr" rtl="0">
                        <a:lnSpc>
                          <a:spcPct val="106000"/>
                        </a:lnSpc>
                        <a:spcBef>
                          <a:spcPts val="0"/>
                        </a:spcBef>
                        <a:spcAft>
                          <a:spcPts val="0"/>
                        </a:spcAft>
                        <a:buClr>
                          <a:srgbClr val="000000"/>
                        </a:buClr>
                        <a:buSzPts val="1100"/>
                        <a:buFont typeface="Times New Roman"/>
                        <a:buNone/>
                      </a:pPr>
                      <a:r>
                        <a:rPr lang="en-US" sz="1100" u="none" strike="noStrike" cap="none">
                          <a:latin typeface="Times New Roman"/>
                          <a:ea typeface="Times New Roman"/>
                          <a:cs typeface="Times New Roman"/>
                          <a:sym typeface="Times New Roman"/>
                        </a:rPr>
                        <a:t>2016 </a:t>
                      </a:r>
                      <a:endParaRPr sz="1100" u="none" strike="noStrike" cap="none">
                        <a:latin typeface="Times New Roman"/>
                        <a:ea typeface="Times New Roman"/>
                        <a:cs typeface="Times New Roman"/>
                        <a:sym typeface="Times New Roman"/>
                      </a:endParaRPr>
                    </a:p>
                    <a:p>
                      <a:pPr marL="0" marR="0" lvl="0" indent="0" algn="ctr" rtl="0">
                        <a:lnSpc>
                          <a:spcPct val="106000"/>
                        </a:lnSpc>
                        <a:spcBef>
                          <a:spcPts val="0"/>
                        </a:spcBef>
                        <a:spcAft>
                          <a:spcPts val="0"/>
                        </a:spcAft>
                        <a:buClr>
                          <a:srgbClr val="000000"/>
                        </a:buClr>
                        <a:buSzPts val="1100"/>
                        <a:buFont typeface="Times New Roman"/>
                        <a:buNone/>
                      </a:pPr>
                      <a:r>
                        <a:rPr lang="en-US" sz="1100" u="none" strike="noStrike" cap="none">
                          <a:latin typeface="Times New Roman"/>
                          <a:ea typeface="Times New Roman"/>
                          <a:cs typeface="Times New Roman"/>
                          <a:sym typeface="Times New Roman"/>
                        </a:rPr>
                        <a:t>Results</a:t>
                      </a:r>
                      <a:endParaRPr sz="1100" u="none" strike="noStrike" cap="none">
                        <a:latin typeface="Times New Roman"/>
                        <a:ea typeface="Times New Roman"/>
                        <a:cs typeface="Times New Roman"/>
                        <a:sym typeface="Times New Roman"/>
                      </a:endParaRPr>
                    </a:p>
                  </a:txBody>
                  <a:tcPr marL="36200" marR="36200" marT="40000" marB="40000" anchor="ctr"/>
                </a:tc>
                <a:tc>
                  <a:txBody>
                    <a:bodyPr/>
                    <a:lstStyle/>
                    <a:p>
                      <a:pPr marL="0" marR="0" lvl="0" indent="0" algn="ctr" rtl="0">
                        <a:lnSpc>
                          <a:spcPct val="106000"/>
                        </a:lnSpc>
                        <a:spcBef>
                          <a:spcPts val="0"/>
                        </a:spcBef>
                        <a:spcAft>
                          <a:spcPts val="0"/>
                        </a:spcAft>
                        <a:buClr>
                          <a:srgbClr val="000000"/>
                        </a:buClr>
                        <a:buSzPts val="1100"/>
                        <a:buFont typeface="Times New Roman"/>
                        <a:buNone/>
                      </a:pPr>
                      <a:r>
                        <a:rPr lang="en-US" sz="1100" u="none" strike="noStrike" cap="none">
                          <a:latin typeface="Times New Roman"/>
                          <a:ea typeface="Times New Roman"/>
                          <a:cs typeface="Times New Roman"/>
                          <a:sym typeface="Times New Roman"/>
                        </a:rPr>
                        <a:t>2017</a:t>
                      </a:r>
                      <a:endParaRPr sz="1100" u="none" strike="noStrike" cap="none">
                        <a:latin typeface="Times New Roman"/>
                        <a:ea typeface="Times New Roman"/>
                        <a:cs typeface="Times New Roman"/>
                        <a:sym typeface="Times New Roman"/>
                      </a:endParaRPr>
                    </a:p>
                    <a:p>
                      <a:pPr marL="0" marR="0" lvl="0" indent="0" algn="ctr" rtl="0">
                        <a:lnSpc>
                          <a:spcPct val="106000"/>
                        </a:lnSpc>
                        <a:spcBef>
                          <a:spcPts val="0"/>
                        </a:spcBef>
                        <a:spcAft>
                          <a:spcPts val="0"/>
                        </a:spcAft>
                        <a:buClr>
                          <a:srgbClr val="000000"/>
                        </a:buClr>
                        <a:buSzPts val="1100"/>
                        <a:buFont typeface="Times New Roman"/>
                        <a:buNone/>
                      </a:pPr>
                      <a:r>
                        <a:rPr lang="en-US" sz="1100" u="none" strike="noStrike" cap="none">
                          <a:latin typeface="Times New Roman"/>
                          <a:ea typeface="Times New Roman"/>
                          <a:cs typeface="Times New Roman"/>
                          <a:sym typeface="Times New Roman"/>
                        </a:rPr>
                        <a:t>Results</a:t>
                      </a:r>
                      <a:endParaRPr sz="1100" u="none" strike="noStrike" cap="none">
                        <a:latin typeface="Times New Roman"/>
                        <a:ea typeface="Times New Roman"/>
                        <a:cs typeface="Times New Roman"/>
                        <a:sym typeface="Times New Roman"/>
                      </a:endParaRPr>
                    </a:p>
                  </a:txBody>
                  <a:tcPr marL="36200" marR="36200" marT="40000" marB="40000" anchor="ctr"/>
                </a:tc>
                <a:tc>
                  <a:txBody>
                    <a:bodyPr/>
                    <a:lstStyle/>
                    <a:p>
                      <a:pPr marL="0" marR="0" lvl="0" indent="0" algn="ctr" rtl="0">
                        <a:lnSpc>
                          <a:spcPct val="106000"/>
                        </a:lnSpc>
                        <a:spcBef>
                          <a:spcPts val="0"/>
                        </a:spcBef>
                        <a:spcAft>
                          <a:spcPts val="0"/>
                        </a:spcAft>
                        <a:buClr>
                          <a:srgbClr val="000000"/>
                        </a:buClr>
                        <a:buSzPts val="1100"/>
                        <a:buFont typeface="Times New Roman"/>
                        <a:buNone/>
                      </a:pPr>
                      <a:r>
                        <a:rPr lang="en-US" sz="1100" u="none" strike="noStrike" cap="none">
                          <a:latin typeface="Times New Roman"/>
                          <a:ea typeface="Times New Roman"/>
                          <a:cs typeface="Times New Roman"/>
                          <a:sym typeface="Times New Roman"/>
                        </a:rPr>
                        <a:t>2018</a:t>
                      </a:r>
                      <a:endParaRPr sz="1100" u="none" strike="noStrike" cap="none">
                        <a:latin typeface="Times New Roman"/>
                        <a:ea typeface="Times New Roman"/>
                        <a:cs typeface="Times New Roman"/>
                        <a:sym typeface="Times New Roman"/>
                      </a:endParaRPr>
                    </a:p>
                    <a:p>
                      <a:pPr marL="0" marR="0" lvl="0" indent="0" algn="ctr" rtl="0">
                        <a:lnSpc>
                          <a:spcPct val="106000"/>
                        </a:lnSpc>
                        <a:spcBef>
                          <a:spcPts val="0"/>
                        </a:spcBef>
                        <a:spcAft>
                          <a:spcPts val="0"/>
                        </a:spcAft>
                        <a:buClr>
                          <a:srgbClr val="000000"/>
                        </a:buClr>
                        <a:buSzPts val="1100"/>
                        <a:buFont typeface="Times New Roman"/>
                        <a:buNone/>
                      </a:pPr>
                      <a:r>
                        <a:rPr lang="en-US" sz="1100" u="none" strike="noStrike" cap="none">
                          <a:latin typeface="Times New Roman"/>
                          <a:ea typeface="Times New Roman"/>
                          <a:cs typeface="Times New Roman"/>
                          <a:sym typeface="Times New Roman"/>
                        </a:rPr>
                        <a:t>Results</a:t>
                      </a:r>
                      <a:endParaRPr sz="1100" u="none" strike="noStrike" cap="none">
                        <a:latin typeface="Times New Roman"/>
                        <a:ea typeface="Times New Roman"/>
                        <a:cs typeface="Times New Roman"/>
                        <a:sym typeface="Times New Roman"/>
                      </a:endParaRPr>
                    </a:p>
                  </a:txBody>
                  <a:tcPr marL="36200" marR="36200" marT="40000" marB="40000" anchor="ctr"/>
                </a:tc>
                <a:tc>
                  <a:txBody>
                    <a:bodyPr/>
                    <a:lstStyle/>
                    <a:p>
                      <a:pPr marL="0" marR="0" lvl="0" indent="0" algn="ctr" rtl="0">
                        <a:lnSpc>
                          <a:spcPct val="106000"/>
                        </a:lnSpc>
                        <a:spcBef>
                          <a:spcPts val="0"/>
                        </a:spcBef>
                        <a:spcAft>
                          <a:spcPts val="0"/>
                        </a:spcAft>
                        <a:buClr>
                          <a:srgbClr val="000000"/>
                        </a:buClr>
                        <a:buSzPts val="1100"/>
                        <a:buFont typeface="Times New Roman"/>
                        <a:buNone/>
                      </a:pPr>
                      <a:r>
                        <a:rPr lang="en-US" sz="1100" u="none" strike="noStrike" cap="none">
                          <a:latin typeface="Times New Roman"/>
                          <a:ea typeface="Times New Roman"/>
                          <a:cs typeface="Times New Roman"/>
                          <a:sym typeface="Times New Roman"/>
                        </a:rPr>
                        <a:t>2019</a:t>
                      </a:r>
                      <a:endParaRPr sz="1100" u="none" strike="noStrike" cap="none">
                        <a:latin typeface="Times New Roman"/>
                        <a:ea typeface="Times New Roman"/>
                        <a:cs typeface="Times New Roman"/>
                        <a:sym typeface="Times New Roman"/>
                      </a:endParaRPr>
                    </a:p>
                    <a:p>
                      <a:pPr marL="0" marR="0" lvl="0" indent="0" algn="ctr" rtl="0">
                        <a:lnSpc>
                          <a:spcPct val="106000"/>
                        </a:lnSpc>
                        <a:spcBef>
                          <a:spcPts val="0"/>
                        </a:spcBef>
                        <a:spcAft>
                          <a:spcPts val="0"/>
                        </a:spcAft>
                        <a:buClr>
                          <a:srgbClr val="000000"/>
                        </a:buClr>
                        <a:buSzPts val="1100"/>
                        <a:buFont typeface="Times New Roman"/>
                        <a:buNone/>
                      </a:pPr>
                      <a:r>
                        <a:rPr lang="en-US" sz="1100" u="none" strike="noStrike" cap="none">
                          <a:latin typeface="Times New Roman"/>
                          <a:ea typeface="Times New Roman"/>
                          <a:cs typeface="Times New Roman"/>
                          <a:sym typeface="Times New Roman"/>
                        </a:rPr>
                        <a:t>Results</a:t>
                      </a:r>
                      <a:endParaRPr sz="1100" u="none" strike="noStrike" cap="none">
                        <a:latin typeface="Times New Roman"/>
                        <a:ea typeface="Times New Roman"/>
                        <a:cs typeface="Times New Roman"/>
                        <a:sym typeface="Times New Roman"/>
                      </a:endParaRPr>
                    </a:p>
                  </a:txBody>
                  <a:tcPr marL="36200" marR="36200" marT="9525" marB="0" anchor="ctr"/>
                </a:tc>
                <a:tc>
                  <a:txBody>
                    <a:bodyPr/>
                    <a:lstStyle/>
                    <a:p>
                      <a:pPr marL="0" marR="0" lvl="0" indent="0" algn="ctr" rtl="0">
                        <a:lnSpc>
                          <a:spcPct val="106000"/>
                        </a:lnSpc>
                        <a:spcBef>
                          <a:spcPts val="0"/>
                        </a:spcBef>
                        <a:spcAft>
                          <a:spcPts val="0"/>
                        </a:spcAft>
                        <a:buClr>
                          <a:srgbClr val="000000"/>
                        </a:buClr>
                        <a:buSzPts val="1100"/>
                        <a:buFont typeface="Times New Roman"/>
                        <a:buNone/>
                      </a:pPr>
                      <a:r>
                        <a:rPr lang="en-US" sz="1100" u="none" strike="noStrike" cap="none">
                          <a:latin typeface="Times New Roman"/>
                          <a:ea typeface="Times New Roman"/>
                          <a:cs typeface="Times New Roman"/>
                          <a:sym typeface="Times New Roman"/>
                        </a:rPr>
                        <a:t>2020</a:t>
                      </a:r>
                      <a:endParaRPr/>
                    </a:p>
                    <a:p>
                      <a:pPr marL="0" marR="0" lvl="0" indent="0" algn="ctr" rtl="0">
                        <a:lnSpc>
                          <a:spcPct val="106000"/>
                        </a:lnSpc>
                        <a:spcBef>
                          <a:spcPts val="0"/>
                        </a:spcBef>
                        <a:spcAft>
                          <a:spcPts val="0"/>
                        </a:spcAft>
                        <a:buClr>
                          <a:srgbClr val="000000"/>
                        </a:buClr>
                        <a:buSzPts val="1100"/>
                        <a:buFont typeface="Times New Roman"/>
                        <a:buNone/>
                      </a:pPr>
                      <a:r>
                        <a:rPr lang="en-US" sz="1100" u="none" strike="noStrike" cap="none">
                          <a:latin typeface="Times New Roman"/>
                          <a:ea typeface="Times New Roman"/>
                          <a:cs typeface="Times New Roman"/>
                          <a:sym typeface="Times New Roman"/>
                        </a:rPr>
                        <a:t>Results</a:t>
                      </a:r>
                      <a:endParaRPr sz="1100" u="none" strike="noStrike" cap="none">
                        <a:latin typeface="Times New Roman"/>
                        <a:ea typeface="Times New Roman"/>
                        <a:cs typeface="Times New Roman"/>
                        <a:sym typeface="Times New Roman"/>
                      </a:endParaRPr>
                    </a:p>
                  </a:txBody>
                  <a:tcPr marL="36200" marR="36200" marT="0" marB="0" anchor="ctr"/>
                </a:tc>
                <a:tc>
                  <a:txBody>
                    <a:bodyPr/>
                    <a:lstStyle/>
                    <a:p>
                      <a:pPr marL="0" marR="0" lvl="0" indent="0" algn="ctr" rtl="0">
                        <a:lnSpc>
                          <a:spcPct val="106000"/>
                        </a:lnSpc>
                        <a:spcBef>
                          <a:spcPts val="0"/>
                        </a:spcBef>
                        <a:spcAft>
                          <a:spcPts val="0"/>
                        </a:spcAft>
                        <a:buClr>
                          <a:srgbClr val="000000"/>
                        </a:buClr>
                        <a:buSzPts val="1100"/>
                        <a:buFont typeface="Times New Roman"/>
                        <a:buNone/>
                      </a:pPr>
                      <a:r>
                        <a:rPr lang="en-US" sz="1100" u="none" strike="noStrike" cap="none">
                          <a:latin typeface="Times New Roman"/>
                          <a:ea typeface="Times New Roman"/>
                          <a:cs typeface="Times New Roman"/>
                          <a:sym typeface="Times New Roman"/>
                        </a:rPr>
                        <a:t>2021</a:t>
                      </a:r>
                      <a:endParaRPr sz="1100" u="none" strike="noStrike" cap="none">
                        <a:latin typeface="Times New Roman"/>
                        <a:ea typeface="Times New Roman"/>
                        <a:cs typeface="Times New Roman"/>
                        <a:sym typeface="Times New Roman"/>
                      </a:endParaRPr>
                    </a:p>
                    <a:p>
                      <a:pPr marL="0" marR="0" lvl="0" indent="0" algn="ctr" rtl="0">
                        <a:lnSpc>
                          <a:spcPct val="106000"/>
                        </a:lnSpc>
                        <a:spcBef>
                          <a:spcPts val="0"/>
                        </a:spcBef>
                        <a:spcAft>
                          <a:spcPts val="0"/>
                        </a:spcAft>
                        <a:buClr>
                          <a:srgbClr val="000000"/>
                        </a:buClr>
                        <a:buSzPts val="1100"/>
                        <a:buFont typeface="Times New Roman"/>
                        <a:buNone/>
                      </a:pPr>
                      <a:r>
                        <a:rPr lang="en-US" sz="1100" u="none" strike="noStrike" cap="none">
                          <a:latin typeface="Times New Roman"/>
                          <a:ea typeface="Times New Roman"/>
                          <a:cs typeface="Times New Roman"/>
                          <a:sym typeface="Times New Roman"/>
                        </a:rPr>
                        <a:t>Results</a:t>
                      </a:r>
                      <a:endParaRPr sz="1100" u="none" strike="noStrike" cap="none">
                        <a:latin typeface="Times New Roman"/>
                        <a:ea typeface="Times New Roman"/>
                        <a:cs typeface="Times New Roman"/>
                        <a:sym typeface="Times New Roman"/>
                      </a:endParaRPr>
                    </a:p>
                  </a:txBody>
                  <a:tcPr marL="0" marR="0" marT="0" marB="0" anchor="ctr"/>
                </a:tc>
                <a:tc>
                  <a:txBody>
                    <a:bodyPr/>
                    <a:lstStyle/>
                    <a:p>
                      <a:pPr marL="0" marR="0" lvl="0" indent="0" algn="ctr" rtl="0">
                        <a:lnSpc>
                          <a:spcPct val="106000"/>
                        </a:lnSpc>
                        <a:spcBef>
                          <a:spcPts val="0"/>
                        </a:spcBef>
                        <a:spcAft>
                          <a:spcPts val="0"/>
                        </a:spcAft>
                        <a:buClr>
                          <a:srgbClr val="000000"/>
                        </a:buClr>
                        <a:buSzPts val="1100"/>
                        <a:buFont typeface="Times New Roman"/>
                        <a:buNone/>
                      </a:pPr>
                      <a:r>
                        <a:rPr lang="en-US" sz="1100" u="none" strike="noStrike" cap="none" dirty="0">
                          <a:latin typeface="Times New Roman"/>
                          <a:ea typeface="Times New Roman"/>
                          <a:cs typeface="Times New Roman"/>
                          <a:sym typeface="Times New Roman"/>
                        </a:rPr>
                        <a:t>2022</a:t>
                      </a:r>
                      <a:endParaRPr sz="1100" u="none" strike="noStrike" cap="none" dirty="0">
                        <a:latin typeface="Times New Roman"/>
                        <a:ea typeface="Times New Roman"/>
                        <a:cs typeface="Times New Roman"/>
                        <a:sym typeface="Times New Roman"/>
                      </a:endParaRPr>
                    </a:p>
                    <a:p>
                      <a:pPr marL="0" marR="0" lvl="0" indent="0" algn="ctr" rtl="0">
                        <a:lnSpc>
                          <a:spcPct val="106000"/>
                        </a:lnSpc>
                        <a:spcBef>
                          <a:spcPts val="0"/>
                        </a:spcBef>
                        <a:spcAft>
                          <a:spcPts val="0"/>
                        </a:spcAft>
                        <a:buClr>
                          <a:srgbClr val="000000"/>
                        </a:buClr>
                        <a:buSzPts val="1100"/>
                        <a:buFont typeface="Times New Roman"/>
                        <a:buNone/>
                      </a:pPr>
                      <a:r>
                        <a:rPr lang="en-US" sz="1100" u="none" strike="noStrike" cap="none" dirty="0">
                          <a:latin typeface="Times New Roman"/>
                          <a:ea typeface="Times New Roman"/>
                          <a:cs typeface="Times New Roman"/>
                          <a:sym typeface="Times New Roman"/>
                        </a:rPr>
                        <a:t>Results</a:t>
                      </a:r>
                      <a:endParaRPr sz="1100" u="none" strike="noStrike" cap="none" dirty="0">
                        <a:latin typeface="Times New Roman"/>
                        <a:ea typeface="Times New Roman"/>
                        <a:cs typeface="Times New Roman"/>
                        <a:sym typeface="Times New Roman"/>
                      </a:endParaRPr>
                    </a:p>
                  </a:txBody>
                  <a:tcPr marL="0" marR="0" marT="0" marB="0" anchor="ctr"/>
                </a:tc>
                <a:tc>
                  <a:txBody>
                    <a:bodyPr/>
                    <a:lstStyle/>
                    <a:p>
                      <a:pPr marL="0" marR="0" lvl="0" indent="0" algn="ctr" rtl="0">
                        <a:lnSpc>
                          <a:spcPct val="106000"/>
                        </a:lnSpc>
                        <a:spcBef>
                          <a:spcPts val="0"/>
                        </a:spcBef>
                        <a:spcAft>
                          <a:spcPts val="0"/>
                        </a:spcAft>
                        <a:buClr>
                          <a:srgbClr val="000000"/>
                        </a:buClr>
                        <a:buSzPts val="1100"/>
                        <a:buFont typeface="Times New Roman"/>
                        <a:buNone/>
                      </a:pPr>
                      <a:r>
                        <a:rPr lang="en-US" sz="1100" u="none" strike="noStrike" cap="none" dirty="0">
                          <a:solidFill>
                            <a:srgbClr val="FFFF00"/>
                          </a:solidFill>
                          <a:latin typeface="Times New Roman"/>
                          <a:ea typeface="Times New Roman"/>
                          <a:cs typeface="Times New Roman"/>
                          <a:sym typeface="Times New Roman"/>
                        </a:rPr>
                        <a:t>2023 </a:t>
                      </a:r>
                      <a:endParaRPr dirty="0"/>
                    </a:p>
                    <a:p>
                      <a:pPr marL="0" marR="0" lvl="0" indent="0" algn="ctr" rtl="0">
                        <a:lnSpc>
                          <a:spcPct val="106000"/>
                        </a:lnSpc>
                        <a:spcBef>
                          <a:spcPts val="0"/>
                        </a:spcBef>
                        <a:spcAft>
                          <a:spcPts val="0"/>
                        </a:spcAft>
                        <a:buClr>
                          <a:srgbClr val="000000"/>
                        </a:buClr>
                        <a:buSzPts val="1100"/>
                        <a:buFont typeface="Times New Roman"/>
                        <a:buNone/>
                      </a:pPr>
                      <a:r>
                        <a:rPr lang="en-US" sz="1100" u="none" strike="noStrike" cap="none" dirty="0">
                          <a:solidFill>
                            <a:srgbClr val="FFFF00"/>
                          </a:solidFill>
                          <a:latin typeface="Times New Roman"/>
                          <a:ea typeface="Times New Roman"/>
                          <a:cs typeface="Times New Roman"/>
                          <a:sym typeface="Times New Roman"/>
                        </a:rPr>
                        <a:t>Metrics</a:t>
                      </a:r>
                      <a:endParaRPr dirty="0"/>
                    </a:p>
                  </a:txBody>
                  <a:tcPr marL="0" marR="0" marT="0" marB="0" anchor="ctr"/>
                </a:tc>
                <a:tc>
                  <a:txBody>
                    <a:bodyPr/>
                    <a:lstStyle/>
                    <a:p>
                      <a:pPr marL="0" marR="0" lvl="0" indent="0" algn="ctr" rtl="0">
                        <a:lnSpc>
                          <a:spcPct val="106000"/>
                        </a:lnSpc>
                        <a:spcBef>
                          <a:spcPts val="0"/>
                        </a:spcBef>
                        <a:spcAft>
                          <a:spcPts val="0"/>
                        </a:spcAft>
                        <a:buClr>
                          <a:srgbClr val="000000"/>
                        </a:buClr>
                        <a:buSzPts val="1100"/>
                        <a:buFont typeface="Times New Roman"/>
                        <a:buNone/>
                      </a:pPr>
                      <a:r>
                        <a:rPr lang="en-US" sz="1100" u="none" strike="noStrike" cap="none" dirty="0">
                          <a:latin typeface="Times New Roman"/>
                          <a:ea typeface="Times New Roman"/>
                          <a:cs typeface="Times New Roman"/>
                          <a:sym typeface="Times New Roman"/>
                        </a:rPr>
                        <a:t>2023</a:t>
                      </a:r>
                    </a:p>
                    <a:p>
                      <a:pPr marL="0" marR="0" lvl="0" indent="0" algn="ctr" rtl="0">
                        <a:lnSpc>
                          <a:spcPct val="106000"/>
                        </a:lnSpc>
                        <a:spcBef>
                          <a:spcPts val="0"/>
                        </a:spcBef>
                        <a:spcAft>
                          <a:spcPts val="0"/>
                        </a:spcAft>
                        <a:buClr>
                          <a:srgbClr val="000000"/>
                        </a:buClr>
                        <a:buSzPts val="1100"/>
                        <a:buFont typeface="Times New Roman"/>
                        <a:buNone/>
                      </a:pPr>
                      <a:r>
                        <a:rPr lang="en-US" sz="1100" u="none" strike="noStrike" cap="none" dirty="0">
                          <a:latin typeface="Times New Roman"/>
                          <a:ea typeface="Times New Roman"/>
                          <a:cs typeface="Times New Roman"/>
                          <a:sym typeface="Times New Roman"/>
                        </a:rPr>
                        <a:t>Results</a:t>
                      </a:r>
                    </a:p>
                  </a:txBody>
                  <a:tcPr marL="0" marR="0" marT="0" marB="0" anchor="ctr"/>
                </a:tc>
                <a:extLst>
                  <a:ext uri="{0D108BD9-81ED-4DB2-BD59-A6C34878D82A}">
                    <a16:rowId xmlns:a16="http://schemas.microsoft.com/office/drawing/2014/main" val="10000"/>
                  </a:ext>
                </a:extLst>
              </a:tr>
              <a:tr h="492750">
                <a:tc>
                  <a:txBody>
                    <a:bodyPr/>
                    <a:lstStyle/>
                    <a:p>
                      <a:pPr marL="0" marR="0" lvl="0" indent="0" algn="ctr" rtl="0">
                        <a:lnSpc>
                          <a:spcPct val="106000"/>
                        </a:lnSpc>
                        <a:spcBef>
                          <a:spcPts val="0"/>
                        </a:spcBef>
                        <a:spcAft>
                          <a:spcPts val="0"/>
                        </a:spcAft>
                        <a:buClr>
                          <a:srgbClr val="000000"/>
                        </a:buClr>
                        <a:buSzPts val="1100"/>
                        <a:buFont typeface="Times New Roman"/>
                        <a:buNone/>
                      </a:pPr>
                      <a:r>
                        <a:rPr lang="en-US" sz="1100" b="1" u="none" strike="noStrike" cap="none">
                          <a:latin typeface="Times New Roman"/>
                          <a:ea typeface="Times New Roman"/>
                          <a:cs typeface="Times New Roman"/>
                          <a:sym typeface="Times New Roman"/>
                        </a:rPr>
                        <a:t>TWFP receive the dummy message</a:t>
                      </a:r>
                      <a:endParaRPr sz="1100" b="1" u="none" strike="noStrike" cap="none">
                        <a:latin typeface="Times New Roman"/>
                        <a:ea typeface="Times New Roman"/>
                        <a:cs typeface="Times New Roman"/>
                        <a:sym typeface="Times New Roman"/>
                      </a:endParaRPr>
                    </a:p>
                  </a:txBody>
                  <a:tcPr marL="80000" marR="80000" marT="40000" marB="40000" anchor="ctr"/>
                </a:tc>
                <a:tc>
                  <a:txBody>
                    <a:bodyPr/>
                    <a:lstStyle/>
                    <a:p>
                      <a:pPr marL="0" marR="0" lvl="0" indent="0" algn="ctr" rtl="0">
                        <a:lnSpc>
                          <a:spcPct val="106000"/>
                        </a:lnSpc>
                        <a:spcBef>
                          <a:spcPts val="0"/>
                        </a:spcBef>
                        <a:spcAft>
                          <a:spcPts val="0"/>
                        </a:spcAft>
                        <a:buClr>
                          <a:srgbClr val="000000"/>
                        </a:buClr>
                        <a:buSzPts val="1100"/>
                        <a:buFont typeface="Times New Roman"/>
                        <a:buNone/>
                      </a:pPr>
                      <a:r>
                        <a:rPr lang="en-US" sz="1100" u="none" strike="noStrike" cap="none">
                          <a:latin typeface="Times New Roman"/>
                          <a:ea typeface="Times New Roman"/>
                          <a:cs typeface="Times New Roman"/>
                          <a:sym typeface="Times New Roman"/>
                        </a:rPr>
                        <a:t>84%</a:t>
                      </a:r>
                      <a:endParaRPr sz="1100" u="none" strike="noStrike" cap="none">
                        <a:latin typeface="Times New Roman"/>
                        <a:ea typeface="Times New Roman"/>
                        <a:cs typeface="Times New Roman"/>
                        <a:sym typeface="Times New Roman"/>
                      </a:endParaRPr>
                    </a:p>
                  </a:txBody>
                  <a:tcPr marL="36200" marR="36200" marT="40000" marB="40000" anchor="ctr"/>
                </a:tc>
                <a:tc>
                  <a:txBody>
                    <a:bodyPr/>
                    <a:lstStyle/>
                    <a:p>
                      <a:pPr marL="0" marR="0" lvl="0" indent="0" algn="ctr" rtl="0">
                        <a:lnSpc>
                          <a:spcPct val="106000"/>
                        </a:lnSpc>
                        <a:spcBef>
                          <a:spcPts val="0"/>
                        </a:spcBef>
                        <a:spcAft>
                          <a:spcPts val="0"/>
                        </a:spcAft>
                        <a:buClr>
                          <a:srgbClr val="000000"/>
                        </a:buClr>
                        <a:buSzPts val="1100"/>
                        <a:buFont typeface="Times New Roman"/>
                        <a:buNone/>
                      </a:pPr>
                      <a:r>
                        <a:rPr lang="en-US" sz="1100" u="none" strike="noStrike" cap="none">
                          <a:latin typeface="Times New Roman"/>
                          <a:ea typeface="Times New Roman"/>
                          <a:cs typeface="Times New Roman"/>
                          <a:sym typeface="Times New Roman"/>
                        </a:rPr>
                        <a:t>95%</a:t>
                      </a:r>
                      <a:endParaRPr sz="1100" u="none" strike="noStrike" cap="none">
                        <a:latin typeface="Times New Roman"/>
                        <a:ea typeface="Times New Roman"/>
                        <a:cs typeface="Times New Roman"/>
                        <a:sym typeface="Times New Roman"/>
                      </a:endParaRPr>
                    </a:p>
                  </a:txBody>
                  <a:tcPr marL="36200" marR="36200" marT="40000" marB="40000" anchor="ctr"/>
                </a:tc>
                <a:tc>
                  <a:txBody>
                    <a:bodyPr/>
                    <a:lstStyle/>
                    <a:p>
                      <a:pPr marL="0" marR="0" lvl="0" indent="0" algn="ctr" rtl="0">
                        <a:lnSpc>
                          <a:spcPct val="106000"/>
                        </a:lnSpc>
                        <a:spcBef>
                          <a:spcPts val="0"/>
                        </a:spcBef>
                        <a:spcAft>
                          <a:spcPts val="0"/>
                        </a:spcAft>
                        <a:buClr>
                          <a:srgbClr val="000000"/>
                        </a:buClr>
                        <a:buSzPts val="1100"/>
                        <a:buFont typeface="Times New Roman"/>
                        <a:buNone/>
                      </a:pPr>
                      <a:r>
                        <a:rPr lang="en-US" sz="1100" u="none" strike="noStrike" cap="none" dirty="0">
                          <a:latin typeface="Times New Roman"/>
                          <a:ea typeface="Times New Roman"/>
                          <a:cs typeface="Times New Roman"/>
                          <a:sym typeface="Times New Roman"/>
                        </a:rPr>
                        <a:t>100%</a:t>
                      </a:r>
                      <a:endParaRPr sz="1100" u="none" strike="noStrike" cap="none" dirty="0">
                        <a:latin typeface="Times New Roman"/>
                        <a:ea typeface="Times New Roman"/>
                        <a:cs typeface="Times New Roman"/>
                        <a:sym typeface="Times New Roman"/>
                      </a:endParaRPr>
                    </a:p>
                  </a:txBody>
                  <a:tcPr marL="36200" marR="36200" marT="40000" marB="40000" anchor="ctr"/>
                </a:tc>
                <a:tc>
                  <a:txBody>
                    <a:bodyPr/>
                    <a:lstStyle/>
                    <a:p>
                      <a:pPr marL="0" marR="0" lvl="0" indent="0" algn="ctr" rtl="0">
                        <a:lnSpc>
                          <a:spcPct val="106000"/>
                        </a:lnSpc>
                        <a:spcBef>
                          <a:spcPts val="0"/>
                        </a:spcBef>
                        <a:spcAft>
                          <a:spcPts val="0"/>
                        </a:spcAft>
                        <a:buClr>
                          <a:srgbClr val="000000"/>
                        </a:buClr>
                        <a:buSzPts val="1100"/>
                        <a:buFont typeface="Times New Roman"/>
                        <a:buNone/>
                      </a:pPr>
                      <a:r>
                        <a:rPr lang="en-US" sz="1100" u="none" strike="noStrike" cap="none">
                          <a:latin typeface="Times New Roman"/>
                          <a:ea typeface="Times New Roman"/>
                          <a:cs typeface="Times New Roman"/>
                          <a:sym typeface="Times New Roman"/>
                        </a:rPr>
                        <a:t>89%</a:t>
                      </a:r>
                      <a:endParaRPr sz="1100" u="none" strike="noStrike" cap="none">
                        <a:latin typeface="Times New Roman"/>
                        <a:ea typeface="Times New Roman"/>
                        <a:cs typeface="Times New Roman"/>
                        <a:sym typeface="Times New Roman"/>
                      </a:endParaRPr>
                    </a:p>
                  </a:txBody>
                  <a:tcPr marL="36200" marR="36200" marT="9525" marB="0" anchor="ctr"/>
                </a:tc>
                <a:tc>
                  <a:txBody>
                    <a:bodyPr/>
                    <a:lstStyle/>
                    <a:p>
                      <a:pPr marL="0" marR="0" lvl="0" indent="0" algn="ctr" rtl="0">
                        <a:lnSpc>
                          <a:spcPct val="106000"/>
                        </a:lnSpc>
                        <a:spcBef>
                          <a:spcPts val="0"/>
                        </a:spcBef>
                        <a:spcAft>
                          <a:spcPts val="0"/>
                        </a:spcAft>
                        <a:buClr>
                          <a:srgbClr val="000000"/>
                        </a:buClr>
                        <a:buSzPts val="1100"/>
                        <a:buFont typeface="Times New Roman"/>
                        <a:buNone/>
                      </a:pPr>
                      <a:r>
                        <a:rPr lang="en-US" sz="1100" u="none" strike="noStrike" cap="none">
                          <a:latin typeface="Times New Roman"/>
                          <a:ea typeface="Times New Roman"/>
                          <a:cs typeface="Times New Roman"/>
                          <a:sym typeface="Times New Roman"/>
                        </a:rPr>
                        <a:t>97%</a:t>
                      </a:r>
                      <a:endParaRPr sz="1100" u="none" strike="noStrike" cap="none">
                        <a:latin typeface="Times New Roman"/>
                        <a:ea typeface="Times New Roman"/>
                        <a:cs typeface="Times New Roman"/>
                        <a:sym typeface="Times New Roman"/>
                      </a:endParaRPr>
                    </a:p>
                  </a:txBody>
                  <a:tcPr marL="36200" marR="36200" marT="0" marB="0" anchor="ctr"/>
                </a:tc>
                <a:tc>
                  <a:txBody>
                    <a:bodyPr/>
                    <a:lstStyle/>
                    <a:p>
                      <a:pPr marL="0" marR="0" lvl="0" indent="0" algn="ctr" rtl="0">
                        <a:lnSpc>
                          <a:spcPct val="106000"/>
                        </a:lnSpc>
                        <a:spcBef>
                          <a:spcPts val="0"/>
                        </a:spcBef>
                        <a:spcAft>
                          <a:spcPts val="0"/>
                        </a:spcAft>
                        <a:buClr>
                          <a:srgbClr val="000000"/>
                        </a:buClr>
                        <a:buSzPts val="1100"/>
                        <a:buFont typeface="Times New Roman"/>
                        <a:buNone/>
                      </a:pPr>
                      <a:r>
                        <a:rPr lang="en-US" sz="1100" u="none" strike="noStrike" cap="none">
                          <a:latin typeface="Times New Roman"/>
                          <a:ea typeface="Times New Roman"/>
                          <a:cs typeface="Times New Roman"/>
                          <a:sym typeface="Times New Roman"/>
                        </a:rPr>
                        <a:t>97%</a:t>
                      </a:r>
                      <a:endParaRPr sz="1100" u="none" strike="noStrike" cap="none">
                        <a:latin typeface="Times New Roman"/>
                        <a:ea typeface="Times New Roman"/>
                        <a:cs typeface="Times New Roman"/>
                        <a:sym typeface="Times New Roman"/>
                      </a:endParaRPr>
                    </a:p>
                  </a:txBody>
                  <a:tcPr marL="0" marR="0" marT="0" marB="0" anchor="ctr"/>
                </a:tc>
                <a:tc>
                  <a:txBody>
                    <a:bodyPr/>
                    <a:lstStyle/>
                    <a:p>
                      <a:pPr marL="0" marR="0" lvl="0" indent="0" algn="ctr" rtl="0">
                        <a:lnSpc>
                          <a:spcPct val="106000"/>
                        </a:lnSpc>
                        <a:spcBef>
                          <a:spcPts val="0"/>
                        </a:spcBef>
                        <a:spcAft>
                          <a:spcPts val="0"/>
                        </a:spcAft>
                        <a:buClr>
                          <a:srgbClr val="000000"/>
                        </a:buClr>
                        <a:buSzPts val="1100"/>
                        <a:buFont typeface="Times New Roman"/>
                        <a:buNone/>
                      </a:pPr>
                      <a:r>
                        <a:rPr lang="en-US" sz="1100" u="none" strike="noStrike" cap="none">
                          <a:latin typeface="Times New Roman"/>
                          <a:ea typeface="Times New Roman"/>
                          <a:cs typeface="Times New Roman"/>
                          <a:sym typeface="Times New Roman"/>
                        </a:rPr>
                        <a:t>91%</a:t>
                      </a:r>
                      <a:endParaRPr sz="1100" u="none" strike="noStrike" cap="none">
                        <a:latin typeface="Times New Roman"/>
                        <a:ea typeface="Times New Roman"/>
                        <a:cs typeface="Times New Roman"/>
                        <a:sym typeface="Times New Roman"/>
                      </a:endParaRPr>
                    </a:p>
                  </a:txBody>
                  <a:tcPr marL="0" marR="0" marT="0" marB="0" anchor="ctr"/>
                </a:tc>
                <a:tc>
                  <a:txBody>
                    <a:bodyPr/>
                    <a:lstStyle/>
                    <a:p>
                      <a:pPr marL="0" marR="0" lvl="0" indent="0" algn="ctr" rtl="0">
                        <a:lnSpc>
                          <a:spcPct val="106000"/>
                        </a:lnSpc>
                        <a:spcBef>
                          <a:spcPts val="0"/>
                        </a:spcBef>
                        <a:spcAft>
                          <a:spcPts val="0"/>
                        </a:spcAft>
                        <a:buClr>
                          <a:srgbClr val="000000"/>
                        </a:buClr>
                        <a:buSzPts val="1100"/>
                        <a:buFont typeface="Times New Roman"/>
                        <a:buNone/>
                      </a:pPr>
                      <a:r>
                        <a:rPr lang="en-US" sz="1100" u="none" strike="noStrike" cap="none">
                          <a:latin typeface="Times New Roman"/>
                          <a:ea typeface="Times New Roman"/>
                          <a:cs typeface="Times New Roman"/>
                          <a:sym typeface="Times New Roman"/>
                        </a:rPr>
                        <a:t>100%</a:t>
                      </a:r>
                      <a:endParaRPr sz="1100" u="none" strike="noStrike" cap="none">
                        <a:latin typeface="Times New Roman"/>
                        <a:ea typeface="Times New Roman"/>
                        <a:cs typeface="Times New Roman"/>
                        <a:sym typeface="Times New Roman"/>
                      </a:endParaRPr>
                    </a:p>
                  </a:txBody>
                  <a:tcPr marL="0" marR="0" marT="0" marB="0" anchor="ctr"/>
                </a:tc>
                <a:tc>
                  <a:txBody>
                    <a:bodyPr/>
                    <a:lstStyle/>
                    <a:p>
                      <a:pPr marL="0" marR="0" lvl="0" indent="0" algn="ctr" rtl="0">
                        <a:lnSpc>
                          <a:spcPct val="106000"/>
                        </a:lnSpc>
                        <a:spcBef>
                          <a:spcPts val="0"/>
                        </a:spcBef>
                        <a:spcAft>
                          <a:spcPts val="0"/>
                        </a:spcAft>
                        <a:buClr>
                          <a:srgbClr val="000000"/>
                        </a:buClr>
                        <a:buSzPts val="1100"/>
                        <a:buFont typeface="Times New Roman"/>
                        <a:buNone/>
                      </a:pPr>
                      <a:r>
                        <a:rPr lang="en-US" sz="1100" u="none" strike="noStrike" cap="none" dirty="0">
                          <a:latin typeface="Times New Roman"/>
                          <a:ea typeface="Times New Roman"/>
                          <a:cs typeface="Times New Roman"/>
                          <a:sym typeface="Times New Roman"/>
                        </a:rPr>
                        <a:t>97%</a:t>
                      </a:r>
                      <a:endParaRPr sz="1100" u="none" strike="noStrike" cap="none" dirty="0">
                        <a:latin typeface="Times New Roman"/>
                        <a:ea typeface="Times New Roman"/>
                        <a:cs typeface="Times New Roman"/>
                        <a:sym typeface="Times New Roman"/>
                      </a:endParaRPr>
                    </a:p>
                  </a:txBody>
                  <a:tcPr marL="0" marR="0" marT="0" marB="0" anchor="ctr"/>
                </a:tc>
                <a:extLst>
                  <a:ext uri="{0D108BD9-81ED-4DB2-BD59-A6C34878D82A}">
                    <a16:rowId xmlns:a16="http://schemas.microsoft.com/office/drawing/2014/main" val="10001"/>
                  </a:ext>
                </a:extLst>
              </a:tr>
              <a:tr h="1067500">
                <a:tc>
                  <a:txBody>
                    <a:bodyPr/>
                    <a:lstStyle/>
                    <a:p>
                      <a:pPr marL="0" marR="0" lvl="0" indent="0" algn="ctr" rtl="0">
                        <a:lnSpc>
                          <a:spcPct val="106000"/>
                        </a:lnSpc>
                        <a:spcBef>
                          <a:spcPts val="0"/>
                        </a:spcBef>
                        <a:spcAft>
                          <a:spcPts val="0"/>
                        </a:spcAft>
                        <a:buClr>
                          <a:srgbClr val="000000"/>
                        </a:buClr>
                        <a:buSzPts val="1100"/>
                        <a:buFont typeface="Times New Roman"/>
                        <a:buNone/>
                      </a:pPr>
                      <a:r>
                        <a:rPr lang="en-US" sz="1100" b="1" u="none" strike="noStrike" cap="none">
                          <a:latin typeface="Times New Roman"/>
                          <a:ea typeface="Times New Roman"/>
                          <a:cs typeface="Times New Roman"/>
                          <a:sym typeface="Times New Roman"/>
                        </a:rPr>
                        <a:t>Participation of Member States of ICG/CARIBE-EWS with designated focal warning point</a:t>
                      </a:r>
                      <a:endParaRPr sz="1100" b="1" u="none" strike="noStrike" cap="none">
                        <a:latin typeface="Times New Roman"/>
                        <a:ea typeface="Times New Roman"/>
                        <a:cs typeface="Times New Roman"/>
                        <a:sym typeface="Times New Roman"/>
                      </a:endParaRPr>
                    </a:p>
                  </a:txBody>
                  <a:tcPr marL="80000" marR="80000" marT="40000" marB="40000" anchor="ctr"/>
                </a:tc>
                <a:tc>
                  <a:txBody>
                    <a:bodyPr/>
                    <a:lstStyle/>
                    <a:p>
                      <a:pPr marL="0" marR="0" lvl="0" indent="0" algn="ctr" rtl="0">
                        <a:lnSpc>
                          <a:spcPct val="106000"/>
                        </a:lnSpc>
                        <a:spcBef>
                          <a:spcPts val="0"/>
                        </a:spcBef>
                        <a:spcAft>
                          <a:spcPts val="0"/>
                        </a:spcAft>
                        <a:buClr>
                          <a:srgbClr val="000000"/>
                        </a:buClr>
                        <a:buSzPts val="1100"/>
                        <a:buFont typeface="Times New Roman"/>
                        <a:buNone/>
                      </a:pPr>
                      <a:r>
                        <a:rPr lang="en-US" sz="1100" u="none" strike="noStrike" cap="none">
                          <a:latin typeface="Times New Roman"/>
                          <a:ea typeface="Times New Roman"/>
                          <a:cs typeface="Times New Roman"/>
                          <a:sym typeface="Times New Roman"/>
                        </a:rPr>
                        <a:t>100%</a:t>
                      </a:r>
                      <a:endParaRPr sz="1100" u="none" strike="noStrike" cap="none">
                        <a:latin typeface="Times New Roman"/>
                        <a:ea typeface="Times New Roman"/>
                        <a:cs typeface="Times New Roman"/>
                        <a:sym typeface="Times New Roman"/>
                      </a:endParaRPr>
                    </a:p>
                  </a:txBody>
                  <a:tcPr marL="36200" marR="36200" marT="40000" marB="40000" anchor="ctr"/>
                </a:tc>
                <a:tc>
                  <a:txBody>
                    <a:bodyPr/>
                    <a:lstStyle/>
                    <a:p>
                      <a:pPr marL="0" marR="0" lvl="0" indent="0" algn="ctr" rtl="0">
                        <a:lnSpc>
                          <a:spcPct val="106000"/>
                        </a:lnSpc>
                        <a:spcBef>
                          <a:spcPts val="0"/>
                        </a:spcBef>
                        <a:spcAft>
                          <a:spcPts val="0"/>
                        </a:spcAft>
                        <a:buClr>
                          <a:srgbClr val="000000"/>
                        </a:buClr>
                        <a:buSzPts val="1100"/>
                        <a:buFont typeface="Times New Roman"/>
                        <a:buNone/>
                      </a:pPr>
                      <a:r>
                        <a:rPr lang="en-US" sz="1100" u="none" strike="noStrike" cap="none">
                          <a:latin typeface="Times New Roman"/>
                          <a:ea typeface="Times New Roman"/>
                          <a:cs typeface="Times New Roman"/>
                          <a:sym typeface="Times New Roman"/>
                        </a:rPr>
                        <a:t>100%</a:t>
                      </a:r>
                      <a:endParaRPr sz="1100" u="none" strike="noStrike" cap="none">
                        <a:latin typeface="Times New Roman"/>
                        <a:ea typeface="Times New Roman"/>
                        <a:cs typeface="Times New Roman"/>
                        <a:sym typeface="Times New Roman"/>
                      </a:endParaRPr>
                    </a:p>
                  </a:txBody>
                  <a:tcPr marL="36200" marR="36200" marT="40000" marB="40000" anchor="ctr"/>
                </a:tc>
                <a:tc>
                  <a:txBody>
                    <a:bodyPr/>
                    <a:lstStyle/>
                    <a:p>
                      <a:pPr marL="0" marR="0" lvl="0" indent="0" algn="ctr" rtl="0">
                        <a:lnSpc>
                          <a:spcPct val="106000"/>
                        </a:lnSpc>
                        <a:spcBef>
                          <a:spcPts val="0"/>
                        </a:spcBef>
                        <a:spcAft>
                          <a:spcPts val="0"/>
                        </a:spcAft>
                        <a:buClr>
                          <a:srgbClr val="000000"/>
                        </a:buClr>
                        <a:buSzPts val="1100"/>
                        <a:buFont typeface="Times New Roman"/>
                        <a:buNone/>
                      </a:pPr>
                      <a:r>
                        <a:rPr lang="en-US" sz="1100" u="none" strike="noStrike" cap="none">
                          <a:latin typeface="Times New Roman"/>
                          <a:ea typeface="Times New Roman"/>
                          <a:cs typeface="Times New Roman"/>
                          <a:sym typeface="Times New Roman"/>
                        </a:rPr>
                        <a:t>97%</a:t>
                      </a:r>
                      <a:endParaRPr sz="1100" u="none" strike="noStrike" cap="none">
                        <a:latin typeface="Times New Roman"/>
                        <a:ea typeface="Times New Roman"/>
                        <a:cs typeface="Times New Roman"/>
                        <a:sym typeface="Times New Roman"/>
                      </a:endParaRPr>
                    </a:p>
                  </a:txBody>
                  <a:tcPr marL="36200" marR="36200" marT="40000" marB="40000" anchor="ctr"/>
                </a:tc>
                <a:tc>
                  <a:txBody>
                    <a:bodyPr/>
                    <a:lstStyle/>
                    <a:p>
                      <a:pPr marL="0" marR="0" lvl="0" indent="0" algn="ctr" rtl="0">
                        <a:lnSpc>
                          <a:spcPct val="106000"/>
                        </a:lnSpc>
                        <a:spcBef>
                          <a:spcPts val="0"/>
                        </a:spcBef>
                        <a:spcAft>
                          <a:spcPts val="0"/>
                        </a:spcAft>
                        <a:buClr>
                          <a:srgbClr val="000000"/>
                        </a:buClr>
                        <a:buSzPts val="1100"/>
                        <a:buFont typeface="Times New Roman"/>
                        <a:buNone/>
                      </a:pPr>
                      <a:r>
                        <a:rPr lang="en-US" sz="1100" u="none" strike="noStrike" cap="none">
                          <a:latin typeface="Times New Roman"/>
                          <a:ea typeface="Times New Roman"/>
                          <a:cs typeface="Times New Roman"/>
                          <a:sym typeface="Times New Roman"/>
                        </a:rPr>
                        <a:t>100%</a:t>
                      </a:r>
                      <a:endParaRPr sz="1100" u="none" strike="noStrike" cap="none">
                        <a:latin typeface="Times New Roman"/>
                        <a:ea typeface="Times New Roman"/>
                        <a:cs typeface="Times New Roman"/>
                        <a:sym typeface="Times New Roman"/>
                      </a:endParaRPr>
                    </a:p>
                  </a:txBody>
                  <a:tcPr marL="36200" marR="36200" marT="9525" marB="0" anchor="ctr"/>
                </a:tc>
                <a:tc>
                  <a:txBody>
                    <a:bodyPr/>
                    <a:lstStyle/>
                    <a:p>
                      <a:pPr marL="0" marR="0" lvl="0" indent="0" algn="ctr" rtl="0">
                        <a:lnSpc>
                          <a:spcPct val="106000"/>
                        </a:lnSpc>
                        <a:spcBef>
                          <a:spcPts val="0"/>
                        </a:spcBef>
                        <a:spcAft>
                          <a:spcPts val="0"/>
                        </a:spcAft>
                        <a:buClr>
                          <a:srgbClr val="000000"/>
                        </a:buClr>
                        <a:buSzPts val="1100"/>
                        <a:buFont typeface="Times New Roman"/>
                        <a:buNone/>
                      </a:pPr>
                      <a:r>
                        <a:rPr lang="en-US" sz="1100" u="none" strike="noStrike" cap="none">
                          <a:latin typeface="Times New Roman"/>
                          <a:ea typeface="Times New Roman"/>
                          <a:cs typeface="Times New Roman"/>
                          <a:sym typeface="Times New Roman"/>
                        </a:rPr>
                        <a:t>92%</a:t>
                      </a:r>
                      <a:endParaRPr sz="1100" u="none" strike="noStrike" cap="none">
                        <a:latin typeface="Times New Roman"/>
                        <a:ea typeface="Times New Roman"/>
                        <a:cs typeface="Times New Roman"/>
                        <a:sym typeface="Times New Roman"/>
                      </a:endParaRPr>
                    </a:p>
                  </a:txBody>
                  <a:tcPr marL="36200" marR="36200" marT="0" marB="0" anchor="ctr"/>
                </a:tc>
                <a:tc>
                  <a:txBody>
                    <a:bodyPr/>
                    <a:lstStyle/>
                    <a:p>
                      <a:pPr marL="0" marR="0" lvl="0" indent="0" algn="ctr" rtl="0">
                        <a:lnSpc>
                          <a:spcPct val="106000"/>
                        </a:lnSpc>
                        <a:spcBef>
                          <a:spcPts val="0"/>
                        </a:spcBef>
                        <a:spcAft>
                          <a:spcPts val="0"/>
                        </a:spcAft>
                        <a:buClr>
                          <a:srgbClr val="000000"/>
                        </a:buClr>
                        <a:buSzPts val="1100"/>
                        <a:buFont typeface="Times New Roman"/>
                        <a:buNone/>
                      </a:pPr>
                      <a:r>
                        <a:rPr lang="en-US" sz="1100" u="none" strike="noStrike" cap="none">
                          <a:latin typeface="Times New Roman"/>
                          <a:ea typeface="Times New Roman"/>
                          <a:cs typeface="Times New Roman"/>
                          <a:sym typeface="Times New Roman"/>
                        </a:rPr>
                        <a:t>98%</a:t>
                      </a:r>
                      <a:endParaRPr sz="1100" u="none" strike="noStrike" cap="none">
                        <a:latin typeface="Times New Roman"/>
                        <a:ea typeface="Times New Roman"/>
                        <a:cs typeface="Times New Roman"/>
                        <a:sym typeface="Times New Roman"/>
                      </a:endParaRPr>
                    </a:p>
                  </a:txBody>
                  <a:tcPr marL="0" marR="0" marT="0" marB="0" anchor="ctr"/>
                </a:tc>
                <a:tc>
                  <a:txBody>
                    <a:bodyPr/>
                    <a:lstStyle/>
                    <a:p>
                      <a:pPr marL="0" marR="0" lvl="0" indent="0" algn="ctr" rtl="0">
                        <a:lnSpc>
                          <a:spcPct val="106000"/>
                        </a:lnSpc>
                        <a:spcBef>
                          <a:spcPts val="0"/>
                        </a:spcBef>
                        <a:spcAft>
                          <a:spcPts val="0"/>
                        </a:spcAft>
                        <a:buClr>
                          <a:srgbClr val="000000"/>
                        </a:buClr>
                        <a:buSzPts val="1100"/>
                        <a:buFont typeface="Times New Roman"/>
                        <a:buNone/>
                      </a:pPr>
                      <a:r>
                        <a:rPr lang="en-US" sz="1100" u="none" strike="noStrike" cap="none">
                          <a:latin typeface="Times New Roman"/>
                          <a:ea typeface="Times New Roman"/>
                          <a:cs typeface="Times New Roman"/>
                          <a:sym typeface="Times New Roman"/>
                        </a:rPr>
                        <a:t>100%</a:t>
                      </a:r>
                      <a:endParaRPr sz="1100" u="none" strike="noStrike" cap="none">
                        <a:latin typeface="Times New Roman"/>
                        <a:ea typeface="Times New Roman"/>
                        <a:cs typeface="Times New Roman"/>
                        <a:sym typeface="Times New Roman"/>
                      </a:endParaRPr>
                    </a:p>
                  </a:txBody>
                  <a:tcPr marL="0" marR="0" marT="0" marB="0" anchor="ctr"/>
                </a:tc>
                <a:tc>
                  <a:txBody>
                    <a:bodyPr/>
                    <a:lstStyle/>
                    <a:p>
                      <a:pPr marL="0" marR="0" lvl="0" indent="0" algn="ctr" rtl="0">
                        <a:lnSpc>
                          <a:spcPct val="106000"/>
                        </a:lnSpc>
                        <a:spcBef>
                          <a:spcPts val="0"/>
                        </a:spcBef>
                        <a:spcAft>
                          <a:spcPts val="0"/>
                        </a:spcAft>
                        <a:buClr>
                          <a:srgbClr val="000000"/>
                        </a:buClr>
                        <a:buSzPts val="1100"/>
                        <a:buFont typeface="Times New Roman"/>
                        <a:buNone/>
                      </a:pPr>
                      <a:r>
                        <a:rPr lang="en-US" sz="1100" u="none" strike="noStrike" cap="none" dirty="0">
                          <a:latin typeface="Times New Roman"/>
                          <a:ea typeface="Times New Roman"/>
                          <a:cs typeface="Times New Roman"/>
                          <a:sym typeface="Times New Roman"/>
                        </a:rPr>
                        <a:t>100%</a:t>
                      </a:r>
                      <a:endParaRPr sz="1100" u="none" strike="noStrike" cap="none" dirty="0">
                        <a:latin typeface="Times New Roman"/>
                        <a:ea typeface="Times New Roman"/>
                        <a:cs typeface="Times New Roman"/>
                        <a:sym typeface="Times New Roman"/>
                      </a:endParaRPr>
                    </a:p>
                  </a:txBody>
                  <a:tcPr marL="0" marR="0" marT="0" marB="0" anchor="ctr"/>
                </a:tc>
                <a:tc>
                  <a:txBody>
                    <a:bodyPr/>
                    <a:lstStyle/>
                    <a:p>
                      <a:pPr marL="0" marR="0" lvl="0" indent="0" algn="ctr" rtl="0">
                        <a:lnSpc>
                          <a:spcPct val="106000"/>
                        </a:lnSpc>
                        <a:spcBef>
                          <a:spcPts val="0"/>
                        </a:spcBef>
                        <a:spcAft>
                          <a:spcPts val="0"/>
                        </a:spcAft>
                        <a:buClr>
                          <a:srgbClr val="000000"/>
                        </a:buClr>
                        <a:buSzPts val="1100"/>
                        <a:buFont typeface="Times New Roman"/>
                        <a:buNone/>
                      </a:pPr>
                      <a:r>
                        <a:rPr lang="en-US" sz="1100" u="none" strike="noStrike" cap="none" dirty="0">
                          <a:latin typeface="Times New Roman"/>
                          <a:ea typeface="Times New Roman"/>
                          <a:cs typeface="Times New Roman"/>
                          <a:sym typeface="Times New Roman"/>
                        </a:rPr>
                        <a:t>61%</a:t>
                      </a:r>
                      <a:endParaRPr sz="1100" u="none" strike="noStrike" cap="none" dirty="0">
                        <a:latin typeface="Times New Roman"/>
                        <a:ea typeface="Times New Roman"/>
                        <a:cs typeface="Times New Roman"/>
                        <a:sym typeface="Times New Roman"/>
                      </a:endParaRPr>
                    </a:p>
                  </a:txBody>
                  <a:tcPr marL="0" marR="0" marT="0" marB="0" anchor="ctr"/>
                </a:tc>
                <a:extLst>
                  <a:ext uri="{0D108BD9-81ED-4DB2-BD59-A6C34878D82A}">
                    <a16:rowId xmlns:a16="http://schemas.microsoft.com/office/drawing/2014/main" val="10002"/>
                  </a:ext>
                </a:extLst>
              </a:tr>
              <a:tr h="875900">
                <a:tc>
                  <a:txBody>
                    <a:bodyPr/>
                    <a:lstStyle/>
                    <a:p>
                      <a:pPr marL="0" marR="0" lvl="0" indent="0" algn="ctr" rtl="0">
                        <a:lnSpc>
                          <a:spcPct val="106000"/>
                        </a:lnSpc>
                        <a:spcBef>
                          <a:spcPts val="0"/>
                        </a:spcBef>
                        <a:spcAft>
                          <a:spcPts val="0"/>
                        </a:spcAft>
                        <a:buClr>
                          <a:srgbClr val="000000"/>
                        </a:buClr>
                        <a:buSzPts val="1100"/>
                        <a:buFont typeface="Times New Roman"/>
                        <a:buNone/>
                      </a:pPr>
                      <a:r>
                        <a:rPr lang="en-US" sz="1100" b="1" u="none" strike="noStrike" cap="none">
                          <a:latin typeface="Times New Roman"/>
                          <a:ea typeface="Times New Roman"/>
                          <a:cs typeface="Times New Roman"/>
                          <a:sym typeface="Times New Roman"/>
                        </a:rPr>
                        <a:t>Community involvement (including agencies beyond TWFP)</a:t>
                      </a:r>
                      <a:endParaRPr sz="1100" b="1" u="none" strike="noStrike" cap="none">
                        <a:latin typeface="Times New Roman"/>
                        <a:ea typeface="Times New Roman"/>
                        <a:cs typeface="Times New Roman"/>
                        <a:sym typeface="Times New Roman"/>
                      </a:endParaRPr>
                    </a:p>
                  </a:txBody>
                  <a:tcPr marL="80000" marR="80000" marT="40000" marB="40000" anchor="ctr"/>
                </a:tc>
                <a:tc>
                  <a:txBody>
                    <a:bodyPr/>
                    <a:lstStyle/>
                    <a:p>
                      <a:pPr marL="0" marR="0" lvl="0" indent="0" algn="ctr" rtl="0">
                        <a:lnSpc>
                          <a:spcPct val="106000"/>
                        </a:lnSpc>
                        <a:spcBef>
                          <a:spcPts val="0"/>
                        </a:spcBef>
                        <a:spcAft>
                          <a:spcPts val="0"/>
                        </a:spcAft>
                        <a:buClr>
                          <a:srgbClr val="000000"/>
                        </a:buClr>
                        <a:buSzPts val="1100"/>
                        <a:buFont typeface="Times New Roman"/>
                        <a:buNone/>
                      </a:pPr>
                      <a:r>
                        <a:rPr lang="en-US" sz="1100" u="none" strike="noStrike" cap="none">
                          <a:latin typeface="Times New Roman"/>
                          <a:ea typeface="Times New Roman"/>
                          <a:cs typeface="Times New Roman"/>
                          <a:sym typeface="Times New Roman"/>
                        </a:rPr>
                        <a:t>73%</a:t>
                      </a:r>
                      <a:endParaRPr sz="1100" u="none" strike="noStrike" cap="none">
                        <a:latin typeface="Times New Roman"/>
                        <a:ea typeface="Times New Roman"/>
                        <a:cs typeface="Times New Roman"/>
                        <a:sym typeface="Times New Roman"/>
                      </a:endParaRPr>
                    </a:p>
                  </a:txBody>
                  <a:tcPr marL="36200" marR="36200" marT="40000" marB="40000" anchor="ctr"/>
                </a:tc>
                <a:tc>
                  <a:txBody>
                    <a:bodyPr/>
                    <a:lstStyle/>
                    <a:p>
                      <a:pPr marL="0" marR="0" lvl="0" indent="0" algn="ctr" rtl="0">
                        <a:lnSpc>
                          <a:spcPct val="106000"/>
                        </a:lnSpc>
                        <a:spcBef>
                          <a:spcPts val="0"/>
                        </a:spcBef>
                        <a:spcAft>
                          <a:spcPts val="0"/>
                        </a:spcAft>
                        <a:buClr>
                          <a:srgbClr val="000000"/>
                        </a:buClr>
                        <a:buSzPts val="1100"/>
                        <a:buFont typeface="Times New Roman"/>
                        <a:buNone/>
                      </a:pPr>
                      <a:r>
                        <a:rPr lang="en-US" sz="1100" u="none" strike="noStrike" cap="none">
                          <a:latin typeface="Times New Roman"/>
                          <a:ea typeface="Times New Roman"/>
                          <a:cs typeface="Times New Roman"/>
                          <a:sym typeface="Times New Roman"/>
                        </a:rPr>
                        <a:t>82%</a:t>
                      </a:r>
                      <a:endParaRPr sz="1100" u="none" strike="noStrike" cap="none">
                        <a:latin typeface="Times New Roman"/>
                        <a:ea typeface="Times New Roman"/>
                        <a:cs typeface="Times New Roman"/>
                        <a:sym typeface="Times New Roman"/>
                      </a:endParaRPr>
                    </a:p>
                  </a:txBody>
                  <a:tcPr marL="36200" marR="36200" marT="40000" marB="40000" anchor="ctr"/>
                </a:tc>
                <a:tc>
                  <a:txBody>
                    <a:bodyPr/>
                    <a:lstStyle/>
                    <a:p>
                      <a:pPr marL="0" marR="0" lvl="0" indent="0" algn="ctr" rtl="0">
                        <a:lnSpc>
                          <a:spcPct val="106000"/>
                        </a:lnSpc>
                        <a:spcBef>
                          <a:spcPts val="0"/>
                        </a:spcBef>
                        <a:spcAft>
                          <a:spcPts val="0"/>
                        </a:spcAft>
                        <a:buClr>
                          <a:srgbClr val="000000"/>
                        </a:buClr>
                        <a:buSzPts val="1100"/>
                        <a:buFont typeface="Times New Roman"/>
                        <a:buNone/>
                      </a:pPr>
                      <a:r>
                        <a:rPr lang="en-US" sz="1100" u="none" strike="noStrike" cap="none">
                          <a:latin typeface="Times New Roman"/>
                          <a:ea typeface="Times New Roman"/>
                          <a:cs typeface="Times New Roman"/>
                          <a:sym typeface="Times New Roman"/>
                        </a:rPr>
                        <a:t>77%</a:t>
                      </a:r>
                      <a:endParaRPr sz="1100" u="none" strike="noStrike" cap="none">
                        <a:latin typeface="Times New Roman"/>
                        <a:ea typeface="Times New Roman"/>
                        <a:cs typeface="Times New Roman"/>
                        <a:sym typeface="Times New Roman"/>
                      </a:endParaRPr>
                    </a:p>
                  </a:txBody>
                  <a:tcPr marL="36200" marR="36200" marT="40000" marB="40000" anchor="ctr"/>
                </a:tc>
                <a:tc>
                  <a:txBody>
                    <a:bodyPr/>
                    <a:lstStyle/>
                    <a:p>
                      <a:pPr marL="0" marR="0" lvl="0" indent="0" algn="ctr" rtl="0">
                        <a:lnSpc>
                          <a:spcPct val="106000"/>
                        </a:lnSpc>
                        <a:spcBef>
                          <a:spcPts val="0"/>
                        </a:spcBef>
                        <a:spcAft>
                          <a:spcPts val="0"/>
                        </a:spcAft>
                        <a:buClr>
                          <a:srgbClr val="000000"/>
                        </a:buClr>
                        <a:buSzPts val="1100"/>
                        <a:buFont typeface="Times New Roman"/>
                        <a:buNone/>
                      </a:pPr>
                      <a:r>
                        <a:rPr lang="en-US" sz="1100" u="none" strike="noStrike" cap="none">
                          <a:latin typeface="Times New Roman"/>
                          <a:ea typeface="Times New Roman"/>
                          <a:cs typeface="Times New Roman"/>
                          <a:sym typeface="Times New Roman"/>
                        </a:rPr>
                        <a:t>66%</a:t>
                      </a:r>
                      <a:endParaRPr sz="1100" u="none" strike="noStrike" cap="none">
                        <a:latin typeface="Times New Roman"/>
                        <a:ea typeface="Times New Roman"/>
                        <a:cs typeface="Times New Roman"/>
                        <a:sym typeface="Times New Roman"/>
                      </a:endParaRPr>
                    </a:p>
                  </a:txBody>
                  <a:tcPr marL="36200" marR="36200" marT="9525" marB="0" anchor="ctr"/>
                </a:tc>
                <a:tc>
                  <a:txBody>
                    <a:bodyPr/>
                    <a:lstStyle/>
                    <a:p>
                      <a:pPr marL="0" marR="0" lvl="0" indent="0" algn="ctr" rtl="0">
                        <a:lnSpc>
                          <a:spcPct val="106000"/>
                        </a:lnSpc>
                        <a:spcBef>
                          <a:spcPts val="0"/>
                        </a:spcBef>
                        <a:spcAft>
                          <a:spcPts val="0"/>
                        </a:spcAft>
                        <a:buClr>
                          <a:srgbClr val="000000"/>
                        </a:buClr>
                        <a:buSzPts val="1100"/>
                        <a:buFont typeface="Times New Roman"/>
                        <a:buNone/>
                      </a:pPr>
                      <a:r>
                        <a:rPr lang="en-US" sz="1100" u="none" strike="noStrike" cap="none">
                          <a:latin typeface="Times New Roman"/>
                          <a:ea typeface="Times New Roman"/>
                          <a:cs typeface="Times New Roman"/>
                          <a:sym typeface="Times New Roman"/>
                        </a:rPr>
                        <a:t>38% </a:t>
                      </a:r>
                      <a:endParaRPr sz="1100" u="none" strike="noStrike" cap="none">
                        <a:latin typeface="Times New Roman"/>
                        <a:ea typeface="Times New Roman"/>
                        <a:cs typeface="Times New Roman"/>
                        <a:sym typeface="Times New Roman"/>
                      </a:endParaRPr>
                    </a:p>
                  </a:txBody>
                  <a:tcPr marL="36200" marR="36200" marT="0" marB="0" anchor="ctr"/>
                </a:tc>
                <a:tc>
                  <a:txBody>
                    <a:bodyPr/>
                    <a:lstStyle/>
                    <a:p>
                      <a:pPr marL="0" marR="0" lvl="0" indent="0" algn="ctr" rtl="0">
                        <a:lnSpc>
                          <a:spcPct val="106000"/>
                        </a:lnSpc>
                        <a:spcBef>
                          <a:spcPts val="0"/>
                        </a:spcBef>
                        <a:spcAft>
                          <a:spcPts val="0"/>
                        </a:spcAft>
                        <a:buClr>
                          <a:srgbClr val="000000"/>
                        </a:buClr>
                        <a:buSzPts val="1100"/>
                        <a:buFont typeface="Times New Roman"/>
                        <a:buNone/>
                      </a:pPr>
                      <a:r>
                        <a:rPr lang="en-US" sz="1100" u="none" strike="noStrike" cap="none">
                          <a:latin typeface="Times New Roman"/>
                          <a:ea typeface="Times New Roman"/>
                          <a:cs typeface="Times New Roman"/>
                          <a:sym typeface="Times New Roman"/>
                        </a:rPr>
                        <a:t>56%</a:t>
                      </a:r>
                      <a:endParaRPr sz="1100" u="none" strike="noStrike" cap="none">
                        <a:latin typeface="Times New Roman"/>
                        <a:ea typeface="Times New Roman"/>
                        <a:cs typeface="Times New Roman"/>
                        <a:sym typeface="Times New Roman"/>
                      </a:endParaRPr>
                    </a:p>
                  </a:txBody>
                  <a:tcPr marL="0" marR="0" marT="0" marB="0" anchor="ctr"/>
                </a:tc>
                <a:tc>
                  <a:txBody>
                    <a:bodyPr/>
                    <a:lstStyle/>
                    <a:p>
                      <a:pPr marL="0" marR="0" lvl="0" indent="0" algn="ctr" rtl="0">
                        <a:lnSpc>
                          <a:spcPct val="106000"/>
                        </a:lnSpc>
                        <a:spcBef>
                          <a:spcPts val="0"/>
                        </a:spcBef>
                        <a:spcAft>
                          <a:spcPts val="0"/>
                        </a:spcAft>
                        <a:buClr>
                          <a:srgbClr val="000000"/>
                        </a:buClr>
                        <a:buSzPts val="1100"/>
                        <a:buFont typeface="Times New Roman"/>
                        <a:buNone/>
                      </a:pPr>
                      <a:r>
                        <a:rPr lang="en-US" sz="1100" u="none" strike="noStrike" cap="none">
                          <a:latin typeface="Times New Roman"/>
                          <a:ea typeface="Times New Roman"/>
                          <a:cs typeface="Times New Roman"/>
                          <a:sym typeface="Times New Roman"/>
                        </a:rPr>
                        <a:t>43%</a:t>
                      </a:r>
                      <a:endParaRPr sz="1100" u="none" strike="noStrike" cap="none">
                        <a:latin typeface="Times New Roman"/>
                        <a:ea typeface="Times New Roman"/>
                        <a:cs typeface="Times New Roman"/>
                        <a:sym typeface="Times New Roman"/>
                      </a:endParaRPr>
                    </a:p>
                  </a:txBody>
                  <a:tcPr marL="0" marR="0" marT="0" marB="0" anchor="ctr"/>
                </a:tc>
                <a:tc>
                  <a:txBody>
                    <a:bodyPr/>
                    <a:lstStyle/>
                    <a:p>
                      <a:pPr marL="0" marR="0" lvl="0" indent="0" algn="ctr" rtl="0">
                        <a:lnSpc>
                          <a:spcPct val="106000"/>
                        </a:lnSpc>
                        <a:spcBef>
                          <a:spcPts val="0"/>
                        </a:spcBef>
                        <a:spcAft>
                          <a:spcPts val="0"/>
                        </a:spcAft>
                        <a:buClr>
                          <a:srgbClr val="000000"/>
                        </a:buClr>
                        <a:buSzPts val="1100"/>
                        <a:buFont typeface="Times New Roman"/>
                        <a:buNone/>
                      </a:pPr>
                      <a:r>
                        <a:rPr lang="en-US" sz="1100" u="none" strike="noStrike" cap="none" dirty="0">
                          <a:latin typeface="Times New Roman"/>
                          <a:ea typeface="Times New Roman"/>
                          <a:cs typeface="Times New Roman"/>
                          <a:sym typeface="Times New Roman"/>
                        </a:rPr>
                        <a:t>95%</a:t>
                      </a:r>
                      <a:endParaRPr sz="1100" u="none" strike="noStrike" cap="none" dirty="0">
                        <a:latin typeface="Times New Roman"/>
                        <a:ea typeface="Times New Roman"/>
                        <a:cs typeface="Times New Roman"/>
                        <a:sym typeface="Times New Roman"/>
                      </a:endParaRPr>
                    </a:p>
                  </a:txBody>
                  <a:tcPr marL="0" marR="0" marT="0" marB="0" anchor="ctr"/>
                </a:tc>
                <a:tc>
                  <a:txBody>
                    <a:bodyPr/>
                    <a:lstStyle/>
                    <a:p>
                      <a:pPr marL="0" marR="0" lvl="0" indent="0" algn="ctr" rtl="0">
                        <a:lnSpc>
                          <a:spcPct val="106000"/>
                        </a:lnSpc>
                        <a:spcBef>
                          <a:spcPts val="0"/>
                        </a:spcBef>
                        <a:spcAft>
                          <a:spcPts val="0"/>
                        </a:spcAft>
                        <a:buClr>
                          <a:srgbClr val="000000"/>
                        </a:buClr>
                        <a:buSzPts val="1100"/>
                        <a:buFont typeface="Times New Roman"/>
                        <a:buNone/>
                      </a:pPr>
                      <a:r>
                        <a:rPr lang="en-US" sz="1100" u="none" strike="noStrike" cap="none" dirty="0">
                          <a:latin typeface="Times New Roman"/>
                          <a:ea typeface="Times New Roman"/>
                          <a:cs typeface="Times New Roman"/>
                          <a:sym typeface="Times New Roman"/>
                        </a:rPr>
                        <a:t>44%</a:t>
                      </a:r>
                      <a:endParaRPr sz="1100" u="none" strike="noStrike" cap="none" dirty="0">
                        <a:latin typeface="Times New Roman"/>
                        <a:ea typeface="Times New Roman"/>
                        <a:cs typeface="Times New Roman"/>
                        <a:sym typeface="Times New Roman"/>
                      </a:endParaRPr>
                    </a:p>
                  </a:txBody>
                  <a:tcPr marL="0" marR="0" marT="0" marB="0" anchor="ctr"/>
                </a:tc>
                <a:extLst>
                  <a:ext uri="{0D108BD9-81ED-4DB2-BD59-A6C34878D82A}">
                    <a16:rowId xmlns:a16="http://schemas.microsoft.com/office/drawing/2014/main" val="10003"/>
                  </a:ext>
                </a:extLst>
              </a:tr>
              <a:tr h="492750">
                <a:tc>
                  <a:txBody>
                    <a:bodyPr/>
                    <a:lstStyle/>
                    <a:p>
                      <a:pPr marL="0" marR="0" lvl="0" indent="0" algn="ctr" rtl="0">
                        <a:lnSpc>
                          <a:spcPct val="106000"/>
                        </a:lnSpc>
                        <a:spcBef>
                          <a:spcPts val="0"/>
                        </a:spcBef>
                        <a:spcAft>
                          <a:spcPts val="0"/>
                        </a:spcAft>
                        <a:buClr>
                          <a:srgbClr val="000000"/>
                        </a:buClr>
                        <a:buSzPts val="1100"/>
                        <a:buFont typeface="Times New Roman"/>
                        <a:buNone/>
                      </a:pPr>
                      <a:r>
                        <a:rPr lang="en-US" sz="1100" b="1" u="none" strike="noStrike" cap="none">
                          <a:latin typeface="Times New Roman"/>
                          <a:ea typeface="Times New Roman"/>
                          <a:cs typeface="Times New Roman"/>
                          <a:sym typeface="Times New Roman"/>
                        </a:rPr>
                        <a:t>Number of participants*</a:t>
                      </a:r>
                      <a:endParaRPr sz="1100" b="1" u="none" strike="noStrike" cap="none">
                        <a:latin typeface="Times New Roman"/>
                        <a:ea typeface="Times New Roman"/>
                        <a:cs typeface="Times New Roman"/>
                        <a:sym typeface="Times New Roman"/>
                      </a:endParaRPr>
                    </a:p>
                  </a:txBody>
                  <a:tcPr marL="80000" marR="80000" marT="40000" marB="40000" anchor="ctr"/>
                </a:tc>
                <a:tc>
                  <a:txBody>
                    <a:bodyPr/>
                    <a:lstStyle/>
                    <a:p>
                      <a:pPr marL="0" marR="0" lvl="0" indent="0" algn="ctr" rtl="0">
                        <a:lnSpc>
                          <a:spcPct val="106000"/>
                        </a:lnSpc>
                        <a:spcBef>
                          <a:spcPts val="0"/>
                        </a:spcBef>
                        <a:spcAft>
                          <a:spcPts val="0"/>
                        </a:spcAft>
                        <a:buClr>
                          <a:srgbClr val="000000"/>
                        </a:buClr>
                        <a:buSzPts val="1100"/>
                        <a:buFont typeface="Times New Roman"/>
                        <a:buNone/>
                      </a:pPr>
                      <a:r>
                        <a:rPr lang="en-US" sz="1100" u="none" strike="noStrike" cap="none">
                          <a:latin typeface="Times New Roman"/>
                          <a:ea typeface="Times New Roman"/>
                          <a:cs typeface="Times New Roman"/>
                          <a:sym typeface="Times New Roman"/>
                        </a:rPr>
                        <a:t>332,812</a:t>
                      </a:r>
                      <a:endParaRPr sz="1100" u="none" strike="noStrike" cap="none">
                        <a:latin typeface="Times New Roman"/>
                        <a:ea typeface="Times New Roman"/>
                        <a:cs typeface="Times New Roman"/>
                        <a:sym typeface="Times New Roman"/>
                      </a:endParaRPr>
                    </a:p>
                  </a:txBody>
                  <a:tcPr marL="36200" marR="36200" marT="40000" marB="40000" anchor="ctr"/>
                </a:tc>
                <a:tc>
                  <a:txBody>
                    <a:bodyPr/>
                    <a:lstStyle/>
                    <a:p>
                      <a:pPr marL="0" marR="0" lvl="0" indent="0" algn="ctr" rtl="0">
                        <a:lnSpc>
                          <a:spcPct val="115000"/>
                        </a:lnSpc>
                        <a:spcBef>
                          <a:spcPts val="0"/>
                        </a:spcBef>
                        <a:spcAft>
                          <a:spcPts val="0"/>
                        </a:spcAft>
                        <a:buClr>
                          <a:srgbClr val="000000"/>
                        </a:buClr>
                        <a:buSzPts val="1100"/>
                        <a:buFont typeface="Times New Roman"/>
                        <a:buNone/>
                      </a:pPr>
                      <a:r>
                        <a:rPr lang="en-US" sz="1100" u="none" strike="noStrike" cap="none">
                          <a:latin typeface="Times New Roman"/>
                          <a:ea typeface="Times New Roman"/>
                          <a:cs typeface="Times New Roman"/>
                          <a:sym typeface="Times New Roman"/>
                        </a:rPr>
                        <a:t>679,985</a:t>
                      </a:r>
                      <a:endParaRPr sz="1100" u="none" strike="noStrike" cap="none">
                        <a:latin typeface="Times New Roman"/>
                        <a:ea typeface="Times New Roman"/>
                        <a:cs typeface="Times New Roman"/>
                        <a:sym typeface="Times New Roman"/>
                      </a:endParaRPr>
                    </a:p>
                  </a:txBody>
                  <a:tcPr marL="36200" marR="36200" marT="40000" marB="40000" anchor="ctr"/>
                </a:tc>
                <a:tc>
                  <a:txBody>
                    <a:bodyPr/>
                    <a:lstStyle/>
                    <a:p>
                      <a:pPr marL="0" marR="0" lvl="0" indent="0" algn="ctr" rtl="0">
                        <a:lnSpc>
                          <a:spcPct val="106000"/>
                        </a:lnSpc>
                        <a:spcBef>
                          <a:spcPts val="0"/>
                        </a:spcBef>
                        <a:spcAft>
                          <a:spcPts val="0"/>
                        </a:spcAft>
                        <a:buClr>
                          <a:srgbClr val="000000"/>
                        </a:buClr>
                        <a:buSzPts val="1100"/>
                        <a:buFont typeface="Times New Roman"/>
                        <a:buNone/>
                      </a:pPr>
                      <a:r>
                        <a:rPr lang="en-US" sz="1100" u="none" strike="noStrike" cap="none">
                          <a:latin typeface="Times New Roman"/>
                          <a:ea typeface="Times New Roman"/>
                          <a:cs typeface="Times New Roman"/>
                          <a:sym typeface="Times New Roman"/>
                        </a:rPr>
                        <a:t>643,403</a:t>
                      </a:r>
                      <a:endParaRPr sz="1100" u="none" strike="noStrike" cap="none">
                        <a:latin typeface="Times New Roman"/>
                        <a:ea typeface="Times New Roman"/>
                        <a:cs typeface="Times New Roman"/>
                        <a:sym typeface="Times New Roman"/>
                      </a:endParaRPr>
                    </a:p>
                  </a:txBody>
                  <a:tcPr marL="36200" marR="36200" marT="40000" marB="40000" anchor="ctr"/>
                </a:tc>
                <a:tc>
                  <a:txBody>
                    <a:bodyPr/>
                    <a:lstStyle/>
                    <a:p>
                      <a:pPr marL="0" marR="0" lvl="0" indent="0" algn="ctr" rtl="0">
                        <a:lnSpc>
                          <a:spcPct val="106000"/>
                        </a:lnSpc>
                        <a:spcBef>
                          <a:spcPts val="0"/>
                        </a:spcBef>
                        <a:spcAft>
                          <a:spcPts val="0"/>
                        </a:spcAft>
                        <a:buClr>
                          <a:srgbClr val="000000"/>
                        </a:buClr>
                        <a:buSzPts val="1100"/>
                        <a:buFont typeface="Times New Roman"/>
                        <a:buNone/>
                      </a:pPr>
                      <a:r>
                        <a:rPr lang="en-US" sz="1100" u="none" strike="noStrike" cap="none">
                          <a:latin typeface="Times New Roman"/>
                          <a:ea typeface="Times New Roman"/>
                          <a:cs typeface="Times New Roman"/>
                          <a:sym typeface="Times New Roman"/>
                        </a:rPr>
                        <a:t>793,353</a:t>
                      </a:r>
                      <a:endParaRPr sz="1100" u="none" strike="noStrike" cap="none">
                        <a:latin typeface="Times New Roman"/>
                        <a:ea typeface="Times New Roman"/>
                        <a:cs typeface="Times New Roman"/>
                        <a:sym typeface="Times New Roman"/>
                      </a:endParaRPr>
                    </a:p>
                  </a:txBody>
                  <a:tcPr marL="36200" marR="36200" marT="9525" marB="0" anchor="ctr"/>
                </a:tc>
                <a:tc>
                  <a:txBody>
                    <a:bodyPr/>
                    <a:lstStyle/>
                    <a:p>
                      <a:pPr marL="0" marR="0" lvl="0" indent="0" algn="ctr" rtl="0">
                        <a:lnSpc>
                          <a:spcPct val="106000"/>
                        </a:lnSpc>
                        <a:spcBef>
                          <a:spcPts val="0"/>
                        </a:spcBef>
                        <a:spcAft>
                          <a:spcPts val="0"/>
                        </a:spcAft>
                        <a:buClr>
                          <a:srgbClr val="000000"/>
                        </a:buClr>
                        <a:buSzPts val="1100"/>
                        <a:buFont typeface="Times New Roman"/>
                        <a:buNone/>
                      </a:pPr>
                      <a:r>
                        <a:rPr lang="en-US" sz="1100" u="none" strike="noStrike" cap="none">
                          <a:latin typeface="Times New Roman"/>
                          <a:ea typeface="Times New Roman"/>
                          <a:cs typeface="Times New Roman"/>
                          <a:sym typeface="Times New Roman"/>
                        </a:rPr>
                        <a:t>4,622</a:t>
                      </a:r>
                      <a:endParaRPr sz="1100" u="none" strike="noStrike" cap="none">
                        <a:latin typeface="Times New Roman"/>
                        <a:ea typeface="Times New Roman"/>
                        <a:cs typeface="Times New Roman"/>
                        <a:sym typeface="Times New Roman"/>
                      </a:endParaRPr>
                    </a:p>
                  </a:txBody>
                  <a:tcPr marL="36200" marR="36200" marT="0" marB="0" anchor="ctr"/>
                </a:tc>
                <a:tc>
                  <a:txBody>
                    <a:bodyPr/>
                    <a:lstStyle/>
                    <a:p>
                      <a:pPr marL="0" marR="0" lvl="0" indent="0" algn="ctr" rtl="0">
                        <a:lnSpc>
                          <a:spcPct val="106000"/>
                        </a:lnSpc>
                        <a:spcBef>
                          <a:spcPts val="0"/>
                        </a:spcBef>
                        <a:spcAft>
                          <a:spcPts val="0"/>
                        </a:spcAft>
                        <a:buClr>
                          <a:srgbClr val="000000"/>
                        </a:buClr>
                        <a:buSzPts val="1100"/>
                        <a:buFont typeface="Times New Roman"/>
                        <a:buNone/>
                      </a:pPr>
                      <a:r>
                        <a:rPr lang="en-US" sz="1100" u="none" strike="noStrike" cap="none">
                          <a:latin typeface="Times New Roman"/>
                          <a:ea typeface="Times New Roman"/>
                          <a:cs typeface="Times New Roman"/>
                          <a:sym typeface="Times New Roman"/>
                        </a:rPr>
                        <a:t>333,518</a:t>
                      </a:r>
                      <a:endParaRPr sz="1100" u="none" strike="noStrike" cap="none">
                        <a:latin typeface="Times New Roman"/>
                        <a:ea typeface="Times New Roman"/>
                        <a:cs typeface="Times New Roman"/>
                        <a:sym typeface="Times New Roman"/>
                      </a:endParaRPr>
                    </a:p>
                  </a:txBody>
                  <a:tcPr marL="0" marR="0" marT="0" marB="0" anchor="ctr"/>
                </a:tc>
                <a:tc>
                  <a:txBody>
                    <a:bodyPr/>
                    <a:lstStyle/>
                    <a:p>
                      <a:pPr marL="0" marR="0" lvl="0" indent="0" algn="ctr" rtl="0">
                        <a:lnSpc>
                          <a:spcPct val="106000"/>
                        </a:lnSpc>
                        <a:spcBef>
                          <a:spcPts val="0"/>
                        </a:spcBef>
                        <a:spcAft>
                          <a:spcPts val="0"/>
                        </a:spcAft>
                        <a:buClr>
                          <a:srgbClr val="000000"/>
                        </a:buClr>
                        <a:buSzPts val="1100"/>
                        <a:buFont typeface="Times New Roman"/>
                        <a:buNone/>
                      </a:pPr>
                      <a:r>
                        <a:rPr lang="en-US" sz="1100" u="none" strike="noStrike" cap="none">
                          <a:latin typeface="Times New Roman"/>
                          <a:ea typeface="Times New Roman"/>
                          <a:cs typeface="Times New Roman"/>
                          <a:sym typeface="Times New Roman"/>
                        </a:rPr>
                        <a:t>413,281</a:t>
                      </a:r>
                      <a:endParaRPr sz="1100" u="none" strike="noStrike" cap="none">
                        <a:latin typeface="Times New Roman"/>
                        <a:ea typeface="Times New Roman"/>
                        <a:cs typeface="Times New Roman"/>
                        <a:sym typeface="Times New Roman"/>
                      </a:endParaRPr>
                    </a:p>
                  </a:txBody>
                  <a:tcPr marL="0" marR="0" marT="0" marB="0" anchor="ctr"/>
                </a:tc>
                <a:tc>
                  <a:txBody>
                    <a:bodyPr/>
                    <a:lstStyle/>
                    <a:p>
                      <a:pPr marL="0" marR="0" lvl="0" indent="0" algn="ctr" rtl="0">
                        <a:lnSpc>
                          <a:spcPct val="106000"/>
                        </a:lnSpc>
                        <a:spcBef>
                          <a:spcPts val="0"/>
                        </a:spcBef>
                        <a:spcAft>
                          <a:spcPts val="0"/>
                        </a:spcAft>
                        <a:buClr>
                          <a:srgbClr val="000000"/>
                        </a:buClr>
                        <a:buSzPts val="1100"/>
                        <a:buFont typeface="Times New Roman"/>
                        <a:buNone/>
                      </a:pPr>
                      <a:r>
                        <a:rPr lang="en-US" sz="1100" u="none" strike="noStrike" cap="none" dirty="0">
                          <a:latin typeface="Times New Roman"/>
                          <a:ea typeface="Times New Roman"/>
                          <a:cs typeface="Times New Roman"/>
                          <a:sym typeface="Times New Roman"/>
                        </a:rPr>
                        <a:t>+10%</a:t>
                      </a:r>
                      <a:endParaRPr sz="1100" u="none" strike="noStrike" cap="none" dirty="0">
                        <a:latin typeface="Times New Roman"/>
                        <a:ea typeface="Times New Roman"/>
                        <a:cs typeface="Times New Roman"/>
                        <a:sym typeface="Times New Roman"/>
                      </a:endParaRPr>
                    </a:p>
                  </a:txBody>
                  <a:tcPr marL="0" marR="0" marT="0" marB="0" anchor="ctr"/>
                </a:tc>
                <a:tc>
                  <a:txBody>
                    <a:bodyPr/>
                    <a:lstStyle/>
                    <a:p>
                      <a:pPr marL="0" marR="0" lvl="0" indent="0" algn="ctr" rtl="0">
                        <a:lnSpc>
                          <a:spcPct val="106000"/>
                        </a:lnSpc>
                        <a:spcBef>
                          <a:spcPts val="0"/>
                        </a:spcBef>
                        <a:spcAft>
                          <a:spcPts val="0"/>
                        </a:spcAft>
                        <a:buClr>
                          <a:srgbClr val="000000"/>
                        </a:buClr>
                        <a:buSzPts val="1100"/>
                        <a:buFont typeface="Times New Roman"/>
                        <a:buNone/>
                      </a:pPr>
                      <a:r>
                        <a:rPr lang="en-US" sz="1100" u="none" strike="noStrike" cap="none" dirty="0">
                          <a:latin typeface="Times New Roman"/>
                          <a:ea typeface="Times New Roman"/>
                          <a:cs typeface="Times New Roman"/>
                          <a:sym typeface="Times New Roman"/>
                        </a:rPr>
                        <a:t>432,244</a:t>
                      </a:r>
                      <a:endParaRPr sz="1100" u="none" strike="noStrike" cap="none" dirty="0">
                        <a:latin typeface="Times New Roman"/>
                        <a:ea typeface="Times New Roman"/>
                        <a:cs typeface="Times New Roman"/>
                        <a:sym typeface="Times New Roman"/>
                      </a:endParaRPr>
                    </a:p>
                  </a:txBody>
                  <a:tcPr marL="0" marR="0" marT="0" marB="0" anchor="ctr"/>
                </a:tc>
                <a:extLst>
                  <a:ext uri="{0D108BD9-81ED-4DB2-BD59-A6C34878D82A}">
                    <a16:rowId xmlns:a16="http://schemas.microsoft.com/office/drawing/2014/main" val="10004"/>
                  </a:ext>
                </a:extLst>
              </a:tr>
              <a:tr h="875900">
                <a:tc>
                  <a:txBody>
                    <a:bodyPr/>
                    <a:lstStyle/>
                    <a:p>
                      <a:pPr marL="0" marR="0" lvl="0" indent="0" algn="ctr" rtl="0">
                        <a:lnSpc>
                          <a:spcPct val="106000"/>
                        </a:lnSpc>
                        <a:spcBef>
                          <a:spcPts val="0"/>
                        </a:spcBef>
                        <a:spcAft>
                          <a:spcPts val="0"/>
                        </a:spcAft>
                        <a:buClr>
                          <a:srgbClr val="000000"/>
                        </a:buClr>
                        <a:buSzPts val="1100"/>
                        <a:buFont typeface="Times New Roman"/>
                        <a:buNone/>
                      </a:pPr>
                      <a:r>
                        <a:rPr lang="en-US" sz="1100" b="1" u="none" strike="noStrike" cap="none">
                          <a:latin typeface="Times New Roman"/>
                          <a:ea typeface="Times New Roman"/>
                          <a:cs typeface="Times New Roman"/>
                          <a:sym typeface="Times New Roman"/>
                        </a:rPr>
                        <a:t>Countries who participate submit exercise questionnaire</a:t>
                      </a:r>
                      <a:endParaRPr sz="1100" b="1" u="none" strike="noStrike" cap="none">
                        <a:latin typeface="Times New Roman"/>
                        <a:ea typeface="Times New Roman"/>
                        <a:cs typeface="Times New Roman"/>
                        <a:sym typeface="Times New Roman"/>
                      </a:endParaRPr>
                    </a:p>
                  </a:txBody>
                  <a:tcPr marL="80000" marR="80000" marT="40000" marB="40000" anchor="ctr"/>
                </a:tc>
                <a:tc>
                  <a:txBody>
                    <a:bodyPr/>
                    <a:lstStyle/>
                    <a:p>
                      <a:pPr marL="0" marR="0" lvl="0" indent="0" algn="ctr" rtl="0">
                        <a:lnSpc>
                          <a:spcPct val="106000"/>
                        </a:lnSpc>
                        <a:spcBef>
                          <a:spcPts val="0"/>
                        </a:spcBef>
                        <a:spcAft>
                          <a:spcPts val="0"/>
                        </a:spcAft>
                        <a:buClr>
                          <a:srgbClr val="000000"/>
                        </a:buClr>
                        <a:buSzPts val="1100"/>
                        <a:buFont typeface="Times New Roman"/>
                        <a:buNone/>
                      </a:pPr>
                      <a:r>
                        <a:rPr lang="en-US" sz="1100" u="none" strike="noStrike" cap="none">
                          <a:latin typeface="Times New Roman"/>
                          <a:ea typeface="Times New Roman"/>
                          <a:cs typeface="Times New Roman"/>
                          <a:sym typeface="Times New Roman"/>
                        </a:rPr>
                        <a:t>100%</a:t>
                      </a:r>
                      <a:endParaRPr sz="1100" u="none" strike="noStrike" cap="none">
                        <a:latin typeface="Times New Roman"/>
                        <a:ea typeface="Times New Roman"/>
                        <a:cs typeface="Times New Roman"/>
                        <a:sym typeface="Times New Roman"/>
                      </a:endParaRPr>
                    </a:p>
                  </a:txBody>
                  <a:tcPr marL="36200" marR="36200" marT="40000" marB="40000" anchor="ctr"/>
                </a:tc>
                <a:tc>
                  <a:txBody>
                    <a:bodyPr/>
                    <a:lstStyle/>
                    <a:p>
                      <a:pPr marL="0" marR="0" lvl="0" indent="0" algn="ctr" rtl="0">
                        <a:lnSpc>
                          <a:spcPct val="106000"/>
                        </a:lnSpc>
                        <a:spcBef>
                          <a:spcPts val="0"/>
                        </a:spcBef>
                        <a:spcAft>
                          <a:spcPts val="0"/>
                        </a:spcAft>
                        <a:buClr>
                          <a:srgbClr val="000000"/>
                        </a:buClr>
                        <a:buSzPts val="1100"/>
                        <a:buFont typeface="Times New Roman"/>
                        <a:buNone/>
                      </a:pPr>
                      <a:r>
                        <a:rPr lang="en-US" sz="1100" u="none" strike="noStrike" cap="none">
                          <a:latin typeface="Times New Roman"/>
                          <a:ea typeface="Times New Roman"/>
                          <a:cs typeface="Times New Roman"/>
                          <a:sym typeface="Times New Roman"/>
                        </a:rPr>
                        <a:t>100%</a:t>
                      </a:r>
                      <a:endParaRPr sz="1100" u="none" strike="noStrike" cap="none">
                        <a:latin typeface="Times New Roman"/>
                        <a:ea typeface="Times New Roman"/>
                        <a:cs typeface="Times New Roman"/>
                        <a:sym typeface="Times New Roman"/>
                      </a:endParaRPr>
                    </a:p>
                  </a:txBody>
                  <a:tcPr marL="36200" marR="36200" marT="40000" marB="40000" anchor="ctr"/>
                </a:tc>
                <a:tc>
                  <a:txBody>
                    <a:bodyPr/>
                    <a:lstStyle/>
                    <a:p>
                      <a:pPr marL="0" marR="0" lvl="0" indent="0" algn="ctr" rtl="0">
                        <a:lnSpc>
                          <a:spcPct val="106000"/>
                        </a:lnSpc>
                        <a:spcBef>
                          <a:spcPts val="0"/>
                        </a:spcBef>
                        <a:spcAft>
                          <a:spcPts val="0"/>
                        </a:spcAft>
                        <a:buClr>
                          <a:srgbClr val="000000"/>
                        </a:buClr>
                        <a:buSzPts val="1100"/>
                        <a:buFont typeface="Times New Roman"/>
                        <a:buNone/>
                      </a:pPr>
                      <a:r>
                        <a:rPr lang="en-US" sz="1100" u="none" strike="noStrike" cap="none">
                          <a:latin typeface="Times New Roman"/>
                          <a:ea typeface="Times New Roman"/>
                          <a:cs typeface="Times New Roman"/>
                          <a:sym typeface="Times New Roman"/>
                        </a:rPr>
                        <a:t>91%</a:t>
                      </a:r>
                      <a:endParaRPr sz="1100" u="none" strike="noStrike" cap="none">
                        <a:latin typeface="Times New Roman"/>
                        <a:ea typeface="Times New Roman"/>
                        <a:cs typeface="Times New Roman"/>
                        <a:sym typeface="Times New Roman"/>
                      </a:endParaRPr>
                    </a:p>
                  </a:txBody>
                  <a:tcPr marL="36200" marR="36200" marT="40000" marB="40000" anchor="ctr"/>
                </a:tc>
                <a:tc>
                  <a:txBody>
                    <a:bodyPr/>
                    <a:lstStyle/>
                    <a:p>
                      <a:pPr marL="0" marR="0" lvl="0" indent="0" algn="ctr" rtl="0">
                        <a:lnSpc>
                          <a:spcPct val="106000"/>
                        </a:lnSpc>
                        <a:spcBef>
                          <a:spcPts val="0"/>
                        </a:spcBef>
                        <a:spcAft>
                          <a:spcPts val="0"/>
                        </a:spcAft>
                        <a:buClr>
                          <a:srgbClr val="000000"/>
                        </a:buClr>
                        <a:buSzPts val="1100"/>
                        <a:buFont typeface="Times New Roman"/>
                        <a:buNone/>
                      </a:pPr>
                      <a:r>
                        <a:rPr lang="en-US" sz="1100" u="none" strike="noStrike" cap="none">
                          <a:latin typeface="Times New Roman"/>
                          <a:ea typeface="Times New Roman"/>
                          <a:cs typeface="Times New Roman"/>
                          <a:sym typeface="Times New Roman"/>
                        </a:rPr>
                        <a:t>82%</a:t>
                      </a:r>
                      <a:endParaRPr sz="1100" u="none" strike="noStrike" cap="none">
                        <a:latin typeface="Times New Roman"/>
                        <a:ea typeface="Times New Roman"/>
                        <a:cs typeface="Times New Roman"/>
                        <a:sym typeface="Times New Roman"/>
                      </a:endParaRPr>
                    </a:p>
                  </a:txBody>
                  <a:tcPr marL="36200" marR="36200" marT="9525" marB="0" anchor="ctr"/>
                </a:tc>
                <a:tc>
                  <a:txBody>
                    <a:bodyPr/>
                    <a:lstStyle/>
                    <a:p>
                      <a:pPr marL="0" marR="0" lvl="0" indent="0" algn="ctr" rtl="0">
                        <a:lnSpc>
                          <a:spcPct val="106000"/>
                        </a:lnSpc>
                        <a:spcBef>
                          <a:spcPts val="0"/>
                        </a:spcBef>
                        <a:spcAft>
                          <a:spcPts val="0"/>
                        </a:spcAft>
                        <a:buClr>
                          <a:srgbClr val="000000"/>
                        </a:buClr>
                        <a:buSzPts val="1100"/>
                        <a:buFont typeface="Times New Roman"/>
                        <a:buNone/>
                      </a:pPr>
                      <a:r>
                        <a:rPr lang="en-US" sz="1100" u="none" strike="noStrike" cap="none">
                          <a:latin typeface="Times New Roman"/>
                          <a:ea typeface="Times New Roman"/>
                          <a:cs typeface="Times New Roman"/>
                          <a:sym typeface="Times New Roman"/>
                        </a:rPr>
                        <a:t>92%</a:t>
                      </a:r>
                      <a:endParaRPr sz="1100" u="none" strike="noStrike" cap="none">
                        <a:latin typeface="Times New Roman"/>
                        <a:ea typeface="Times New Roman"/>
                        <a:cs typeface="Times New Roman"/>
                        <a:sym typeface="Times New Roman"/>
                      </a:endParaRPr>
                    </a:p>
                  </a:txBody>
                  <a:tcPr marL="36200" marR="36200" marT="0" marB="0" anchor="ctr"/>
                </a:tc>
                <a:tc>
                  <a:txBody>
                    <a:bodyPr/>
                    <a:lstStyle/>
                    <a:p>
                      <a:pPr marL="0" marR="0" lvl="0" indent="0" algn="ctr" rtl="0">
                        <a:lnSpc>
                          <a:spcPct val="106000"/>
                        </a:lnSpc>
                        <a:spcBef>
                          <a:spcPts val="0"/>
                        </a:spcBef>
                        <a:spcAft>
                          <a:spcPts val="0"/>
                        </a:spcAft>
                        <a:buClr>
                          <a:srgbClr val="000000"/>
                        </a:buClr>
                        <a:buSzPts val="1100"/>
                        <a:buFont typeface="Times New Roman"/>
                        <a:buNone/>
                      </a:pPr>
                      <a:r>
                        <a:rPr lang="en-US" sz="1100" u="none" strike="noStrike" cap="none">
                          <a:latin typeface="Times New Roman"/>
                          <a:ea typeface="Times New Roman"/>
                          <a:cs typeface="Times New Roman"/>
                          <a:sym typeface="Times New Roman"/>
                        </a:rPr>
                        <a:t>95%</a:t>
                      </a:r>
                      <a:endParaRPr sz="1100" u="none" strike="noStrike" cap="none">
                        <a:latin typeface="Times New Roman"/>
                        <a:ea typeface="Times New Roman"/>
                        <a:cs typeface="Times New Roman"/>
                        <a:sym typeface="Times New Roman"/>
                      </a:endParaRPr>
                    </a:p>
                  </a:txBody>
                  <a:tcPr marL="0" marR="0" marT="0" marB="0" anchor="ctr"/>
                </a:tc>
                <a:tc>
                  <a:txBody>
                    <a:bodyPr/>
                    <a:lstStyle/>
                    <a:p>
                      <a:pPr marL="0" marR="0" lvl="0" indent="0" algn="ctr" rtl="0">
                        <a:lnSpc>
                          <a:spcPct val="106000"/>
                        </a:lnSpc>
                        <a:spcBef>
                          <a:spcPts val="0"/>
                        </a:spcBef>
                        <a:spcAft>
                          <a:spcPts val="0"/>
                        </a:spcAft>
                        <a:buClr>
                          <a:srgbClr val="000000"/>
                        </a:buClr>
                        <a:buSzPts val="1100"/>
                        <a:buFont typeface="Times New Roman"/>
                        <a:buNone/>
                      </a:pPr>
                      <a:r>
                        <a:rPr lang="en-US" sz="1100" u="none" strike="noStrike" cap="none">
                          <a:latin typeface="Times New Roman"/>
                          <a:ea typeface="Times New Roman"/>
                          <a:cs typeface="Times New Roman"/>
                          <a:sym typeface="Times New Roman"/>
                        </a:rPr>
                        <a:t>100%</a:t>
                      </a:r>
                      <a:endParaRPr sz="1100" u="none" strike="noStrike" cap="none">
                        <a:latin typeface="Times New Roman"/>
                        <a:ea typeface="Times New Roman"/>
                        <a:cs typeface="Times New Roman"/>
                        <a:sym typeface="Times New Roman"/>
                      </a:endParaRPr>
                    </a:p>
                  </a:txBody>
                  <a:tcPr marL="0" marR="0" marT="0" marB="0" anchor="ctr"/>
                </a:tc>
                <a:tc>
                  <a:txBody>
                    <a:bodyPr/>
                    <a:lstStyle/>
                    <a:p>
                      <a:pPr marL="0" marR="0" lvl="0" indent="0" algn="ctr" rtl="0">
                        <a:lnSpc>
                          <a:spcPct val="106000"/>
                        </a:lnSpc>
                        <a:spcBef>
                          <a:spcPts val="0"/>
                        </a:spcBef>
                        <a:spcAft>
                          <a:spcPts val="0"/>
                        </a:spcAft>
                        <a:buClr>
                          <a:srgbClr val="000000"/>
                        </a:buClr>
                        <a:buSzPts val="1100"/>
                        <a:buFont typeface="Times New Roman"/>
                        <a:buNone/>
                      </a:pPr>
                      <a:r>
                        <a:rPr lang="en-US" sz="1100" u="none" strike="noStrike" cap="none" dirty="0">
                          <a:latin typeface="Times New Roman"/>
                          <a:ea typeface="Times New Roman"/>
                          <a:cs typeface="Times New Roman"/>
                          <a:sym typeface="Times New Roman"/>
                        </a:rPr>
                        <a:t>100%</a:t>
                      </a:r>
                      <a:endParaRPr sz="1100" u="none" strike="noStrike" cap="none" dirty="0">
                        <a:latin typeface="Times New Roman"/>
                        <a:ea typeface="Times New Roman"/>
                        <a:cs typeface="Times New Roman"/>
                        <a:sym typeface="Times New Roman"/>
                      </a:endParaRPr>
                    </a:p>
                  </a:txBody>
                  <a:tcPr marL="0" marR="0" marT="0" marB="0" anchor="ctr"/>
                </a:tc>
                <a:tc>
                  <a:txBody>
                    <a:bodyPr/>
                    <a:lstStyle/>
                    <a:p>
                      <a:pPr marL="0" marR="0" lvl="0" indent="0" algn="ctr" rtl="0">
                        <a:lnSpc>
                          <a:spcPct val="106000"/>
                        </a:lnSpc>
                        <a:spcBef>
                          <a:spcPts val="0"/>
                        </a:spcBef>
                        <a:spcAft>
                          <a:spcPts val="0"/>
                        </a:spcAft>
                        <a:buClr>
                          <a:srgbClr val="000000"/>
                        </a:buClr>
                        <a:buSzPts val="1100"/>
                        <a:buFont typeface="Times New Roman"/>
                        <a:buNone/>
                      </a:pPr>
                      <a:r>
                        <a:rPr lang="en-US" sz="1100" u="none" strike="noStrike" cap="none" dirty="0">
                          <a:latin typeface="Times New Roman"/>
                          <a:ea typeface="Times New Roman"/>
                          <a:cs typeface="Times New Roman"/>
                          <a:sym typeface="Times New Roman"/>
                        </a:rPr>
                        <a:t>90%</a:t>
                      </a:r>
                      <a:endParaRPr sz="1100" u="none" strike="noStrike" cap="none" dirty="0">
                        <a:latin typeface="Times New Roman"/>
                        <a:ea typeface="Times New Roman"/>
                        <a:cs typeface="Times New Roman"/>
                        <a:sym typeface="Times New Roman"/>
                      </a:endParaRPr>
                    </a:p>
                  </a:txBody>
                  <a:tcPr marL="0" marR="0" marT="0" marB="0" anchor="ctr"/>
                </a:tc>
                <a:extLst>
                  <a:ext uri="{0D108BD9-81ED-4DB2-BD59-A6C34878D82A}">
                    <a16:rowId xmlns:a16="http://schemas.microsoft.com/office/drawing/2014/main" val="10005"/>
                  </a:ext>
                </a:extLst>
              </a:tr>
              <a:tr h="875900">
                <a:tc>
                  <a:txBody>
                    <a:bodyPr/>
                    <a:lstStyle/>
                    <a:p>
                      <a:pPr marL="0" marR="0" lvl="0" indent="0" algn="ctr" rtl="0">
                        <a:lnSpc>
                          <a:spcPct val="106000"/>
                        </a:lnSpc>
                        <a:spcBef>
                          <a:spcPts val="0"/>
                        </a:spcBef>
                        <a:spcAft>
                          <a:spcPts val="0"/>
                        </a:spcAft>
                        <a:buClr>
                          <a:srgbClr val="000000"/>
                        </a:buClr>
                        <a:buSzPts val="1100"/>
                        <a:buFont typeface="Times New Roman"/>
                        <a:buNone/>
                      </a:pPr>
                      <a:r>
                        <a:rPr lang="en-US" sz="1100" b="1" u="none" strike="noStrike" cap="none">
                          <a:latin typeface="Times New Roman"/>
                          <a:ea typeface="Times New Roman"/>
                          <a:cs typeface="Times New Roman"/>
                          <a:sym typeface="Times New Roman"/>
                        </a:rPr>
                        <a:t>Members State and territories are satisfied with exercise </a:t>
                      </a:r>
                      <a:endParaRPr sz="1100" b="1" u="none" strike="noStrike" cap="none">
                        <a:latin typeface="Times New Roman"/>
                        <a:ea typeface="Times New Roman"/>
                        <a:cs typeface="Times New Roman"/>
                        <a:sym typeface="Times New Roman"/>
                      </a:endParaRPr>
                    </a:p>
                  </a:txBody>
                  <a:tcPr marL="80000" marR="80000" marT="40000" marB="40000" anchor="ctr"/>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latin typeface="Times New Roman"/>
                        <a:ea typeface="Times New Roman"/>
                        <a:cs typeface="Times New Roman"/>
                        <a:sym typeface="Times New Roman"/>
                      </a:endParaRPr>
                    </a:p>
                  </a:txBody>
                  <a:tcPr marL="36200" marR="36200" marT="40000" marB="40000" anchor="ctr"/>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latin typeface="Times New Roman"/>
                        <a:ea typeface="Times New Roman"/>
                        <a:cs typeface="Times New Roman"/>
                        <a:sym typeface="Times New Roman"/>
                      </a:endParaRPr>
                    </a:p>
                  </a:txBody>
                  <a:tcPr marL="36200" marR="36200" marT="40000" marB="40000" anchor="ctr"/>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latin typeface="Times New Roman"/>
                        <a:ea typeface="Times New Roman"/>
                        <a:cs typeface="Times New Roman"/>
                        <a:sym typeface="Times New Roman"/>
                      </a:endParaRPr>
                    </a:p>
                  </a:txBody>
                  <a:tcPr marL="36200" marR="36200" marT="40000" marB="40000" anchor="ct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u="none" strike="noStrike" cap="none">
                          <a:latin typeface="Times New Roman"/>
                          <a:ea typeface="Times New Roman"/>
                          <a:cs typeface="Times New Roman"/>
                          <a:sym typeface="Times New Roman"/>
                        </a:rPr>
                        <a:t>82%</a:t>
                      </a:r>
                      <a:endParaRPr sz="1100" u="none" strike="noStrike" cap="none">
                        <a:latin typeface="Times New Roman"/>
                        <a:ea typeface="Times New Roman"/>
                        <a:cs typeface="Times New Roman"/>
                        <a:sym typeface="Times New Roman"/>
                      </a:endParaRPr>
                    </a:p>
                  </a:txBody>
                  <a:tcPr marL="36200" marR="36200" marT="9525" marB="0" anchor="ct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u="none" strike="noStrike" cap="none">
                          <a:latin typeface="Times New Roman"/>
                          <a:ea typeface="Times New Roman"/>
                          <a:cs typeface="Times New Roman"/>
                          <a:sym typeface="Times New Roman"/>
                        </a:rPr>
                        <a:t>76%</a:t>
                      </a:r>
                      <a:endParaRPr sz="1100" u="none" strike="noStrike" cap="none">
                        <a:latin typeface="Times New Roman"/>
                        <a:ea typeface="Times New Roman"/>
                        <a:cs typeface="Times New Roman"/>
                        <a:sym typeface="Times New Roman"/>
                      </a:endParaRPr>
                    </a:p>
                  </a:txBody>
                  <a:tcPr marL="36200" marR="36200" marT="0" marB="0" anchor="ct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u="none" strike="noStrike" cap="none">
                          <a:latin typeface="Times New Roman"/>
                          <a:ea typeface="Times New Roman"/>
                          <a:cs typeface="Times New Roman"/>
                          <a:sym typeface="Times New Roman"/>
                        </a:rPr>
                        <a:t>96%</a:t>
                      </a:r>
                      <a:endParaRPr sz="1100" u="none" strike="noStrike" cap="none">
                        <a:latin typeface="Times New Roman"/>
                        <a:ea typeface="Times New Roman"/>
                        <a:cs typeface="Times New Roman"/>
                        <a:sym typeface="Times New Roman"/>
                      </a:endParaRPr>
                    </a:p>
                  </a:txBody>
                  <a:tcPr marL="0" marR="0" marT="0" marB="0" anchor="ct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u="none" strike="noStrike" cap="none">
                          <a:latin typeface="Times New Roman"/>
                          <a:ea typeface="Times New Roman"/>
                          <a:cs typeface="Times New Roman"/>
                          <a:sym typeface="Times New Roman"/>
                        </a:rPr>
                        <a:t>88%</a:t>
                      </a:r>
                      <a:endParaRPr sz="1100" u="none" strike="noStrike" cap="none">
                        <a:latin typeface="Times New Roman"/>
                        <a:ea typeface="Times New Roman"/>
                        <a:cs typeface="Times New Roman"/>
                        <a:sym typeface="Times New Roman"/>
                      </a:endParaRPr>
                    </a:p>
                  </a:txBody>
                  <a:tcPr marL="0" marR="0" marT="0" marB="0" anchor="ct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u="none" strike="noStrike" cap="none" dirty="0">
                          <a:latin typeface="Times New Roman"/>
                          <a:ea typeface="Times New Roman"/>
                          <a:cs typeface="Times New Roman"/>
                          <a:sym typeface="Times New Roman"/>
                        </a:rPr>
                        <a:t>100%</a:t>
                      </a:r>
                      <a:endParaRPr sz="1100" u="none" strike="noStrike" cap="none" dirty="0">
                        <a:latin typeface="Times New Roman"/>
                        <a:ea typeface="Times New Roman"/>
                        <a:cs typeface="Times New Roman"/>
                        <a:sym typeface="Times New Roman"/>
                      </a:endParaRPr>
                    </a:p>
                  </a:txBody>
                  <a:tcPr marL="0" marR="0" marT="0" marB="0" anchor="ct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u="none" strike="noStrike" cap="none" dirty="0">
                          <a:latin typeface="Times New Roman"/>
                          <a:ea typeface="Times New Roman"/>
                          <a:cs typeface="Times New Roman"/>
                          <a:sym typeface="Times New Roman"/>
                        </a:rPr>
                        <a:t>97%</a:t>
                      </a:r>
                      <a:endParaRPr sz="1100" u="none" strike="noStrike" cap="none" dirty="0">
                        <a:latin typeface="Times New Roman"/>
                        <a:ea typeface="Times New Roman"/>
                        <a:cs typeface="Times New Roman"/>
                        <a:sym typeface="Times New Roman"/>
                      </a:endParaRPr>
                    </a:p>
                  </a:txBody>
                  <a:tcPr marL="0" marR="0" marT="0" marB="0" anchor="ctr"/>
                </a:tc>
                <a:extLst>
                  <a:ext uri="{0D108BD9-81ED-4DB2-BD59-A6C34878D82A}">
                    <a16:rowId xmlns:a16="http://schemas.microsoft.com/office/drawing/2014/main" val="10006"/>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7"/>
          <p:cNvSpPr/>
          <p:nvPr/>
        </p:nvSpPr>
        <p:spPr>
          <a:xfrm>
            <a:off x="304800" y="92157"/>
            <a:ext cx="8534400" cy="822243"/>
          </a:xfrm>
          <a:prstGeom prst="rect">
            <a:avLst/>
          </a:prstGeom>
          <a:solidFill>
            <a:srgbClr val="366092"/>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lt1"/>
                </a:solidFill>
                <a:latin typeface="Times New Roman"/>
                <a:ea typeface="Times New Roman"/>
                <a:cs typeface="Times New Roman"/>
                <a:sym typeface="Times New Roman"/>
              </a:rPr>
              <a:t>Participation</a:t>
            </a:r>
            <a:endParaRPr/>
          </a:p>
          <a:p>
            <a:pPr marL="0" marR="0" lvl="0" indent="0" algn="ctr" rtl="0">
              <a:spcBef>
                <a:spcPts val="0"/>
              </a:spcBef>
              <a:spcAft>
                <a:spcPts val="0"/>
              </a:spcAft>
              <a:buNone/>
            </a:pPr>
            <a:r>
              <a:rPr lang="en-US" sz="1600">
                <a:solidFill>
                  <a:schemeClr val="lt1"/>
                </a:solidFill>
                <a:latin typeface="Times New Roman"/>
                <a:ea typeface="Times New Roman"/>
                <a:cs typeface="Times New Roman"/>
                <a:sym typeface="Times New Roman"/>
              </a:rPr>
              <a:t>*</a:t>
            </a:r>
            <a:r>
              <a:rPr lang="en-US" sz="1200">
                <a:solidFill>
                  <a:schemeClr val="lt1"/>
                </a:solidFill>
                <a:latin typeface="Times New Roman"/>
                <a:ea typeface="Times New Roman"/>
                <a:cs typeface="Times New Roman"/>
                <a:sym typeface="Times New Roman"/>
              </a:rPr>
              <a:t>Number taken from TsunamiZone.org for cases where countries did not report number of participants in the survey. </a:t>
            </a:r>
            <a:endParaRPr/>
          </a:p>
        </p:txBody>
      </p:sp>
      <p:graphicFrame>
        <p:nvGraphicFramePr>
          <p:cNvPr id="255" name="Google Shape;255;p7"/>
          <p:cNvGraphicFramePr/>
          <p:nvPr>
            <p:extLst>
              <p:ext uri="{D42A27DB-BD31-4B8C-83A1-F6EECF244321}">
                <p14:modId xmlns:p14="http://schemas.microsoft.com/office/powerpoint/2010/main" val="2564575199"/>
              </p:ext>
            </p:extLst>
          </p:nvPr>
        </p:nvGraphicFramePr>
        <p:xfrm>
          <a:off x="533401" y="1074420"/>
          <a:ext cx="3886200" cy="5704575"/>
        </p:xfrm>
        <a:graphic>
          <a:graphicData uri="http://schemas.openxmlformats.org/drawingml/2006/table">
            <a:tbl>
              <a:tblPr>
                <a:noFill/>
                <a:tableStyleId>{BEE30972-2CFA-4D11-9EE7-9DFAC3766D49}</a:tableStyleId>
              </a:tblPr>
              <a:tblGrid>
                <a:gridCol w="1833000">
                  <a:extLst>
                    <a:ext uri="{9D8B030D-6E8A-4147-A177-3AD203B41FA5}">
                      <a16:colId xmlns:a16="http://schemas.microsoft.com/office/drawing/2014/main" val="20000"/>
                    </a:ext>
                  </a:extLst>
                </a:gridCol>
                <a:gridCol w="1026600">
                  <a:extLst>
                    <a:ext uri="{9D8B030D-6E8A-4147-A177-3AD203B41FA5}">
                      <a16:colId xmlns:a16="http://schemas.microsoft.com/office/drawing/2014/main" val="20001"/>
                    </a:ext>
                  </a:extLst>
                </a:gridCol>
                <a:gridCol w="1026600">
                  <a:extLst>
                    <a:ext uri="{9D8B030D-6E8A-4147-A177-3AD203B41FA5}">
                      <a16:colId xmlns:a16="http://schemas.microsoft.com/office/drawing/2014/main" val="20002"/>
                    </a:ext>
                  </a:extLst>
                </a:gridCol>
              </a:tblGrid>
              <a:tr h="609175">
                <a:tc>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Country</a:t>
                      </a:r>
                      <a:endParaRPr sz="1100">
                        <a:latin typeface="Times New Roman"/>
                        <a:ea typeface="Times New Roman"/>
                        <a:cs typeface="Times New Roman"/>
                        <a:sym typeface="Times New Roman"/>
                      </a:endParaRPr>
                    </a:p>
                  </a:txBody>
                  <a:tcPr marL="24375" marR="24375" marT="24375" marB="24375" anchor="ctr">
                    <a:solidFill>
                      <a:srgbClr val="8CB3E3"/>
                    </a:solidFill>
                  </a:tcPr>
                </a:tc>
                <a:tc>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Participants according to Member States</a:t>
                      </a:r>
                      <a:endParaRPr sz="1100">
                        <a:latin typeface="Times New Roman"/>
                        <a:ea typeface="Times New Roman"/>
                        <a:cs typeface="Times New Roman"/>
                        <a:sym typeface="Times New Roman"/>
                      </a:endParaRPr>
                    </a:p>
                  </a:txBody>
                  <a:tcPr marL="24375" marR="24375" marT="24375" marB="24375" anchor="ctr">
                    <a:solidFill>
                      <a:srgbClr val="8CB3E3"/>
                    </a:solidFill>
                  </a:tcPr>
                </a:tc>
                <a:tc>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Participants according to Tsunami Zone</a:t>
                      </a:r>
                      <a:endParaRPr sz="1100">
                        <a:latin typeface="Times New Roman"/>
                        <a:ea typeface="Times New Roman"/>
                        <a:cs typeface="Times New Roman"/>
                        <a:sym typeface="Times New Roman"/>
                      </a:endParaRPr>
                    </a:p>
                  </a:txBody>
                  <a:tcPr marL="26325" marR="26325" marT="0" marB="0" anchor="ctr">
                    <a:solidFill>
                      <a:srgbClr val="8CB3E3"/>
                    </a:solidFill>
                  </a:tcPr>
                </a:tc>
                <a:extLst>
                  <a:ext uri="{0D108BD9-81ED-4DB2-BD59-A6C34878D82A}">
                    <a16:rowId xmlns:a16="http://schemas.microsoft.com/office/drawing/2014/main" val="10000"/>
                  </a:ext>
                </a:extLst>
              </a:tr>
              <a:tr h="238950">
                <a:tc>
                  <a:txBody>
                    <a:bodyPr/>
                    <a:lstStyle/>
                    <a:p>
                      <a:pPr marL="0" marR="0" lvl="0" indent="0" algn="ctr" rtl="0">
                        <a:spcBef>
                          <a:spcPts val="0"/>
                        </a:spcBef>
                        <a:spcAft>
                          <a:spcPts val="0"/>
                        </a:spcAft>
                        <a:buNone/>
                      </a:pPr>
                      <a:r>
                        <a:rPr lang="en-US" sz="1100" dirty="0">
                          <a:latin typeface="Times New Roman"/>
                          <a:ea typeface="Times New Roman"/>
                          <a:cs typeface="Times New Roman"/>
                          <a:sym typeface="Times New Roman"/>
                        </a:rPr>
                        <a:t>Antigua and Barbuda</a:t>
                      </a:r>
                      <a:endParaRPr sz="1100" dirty="0">
                        <a:latin typeface="Times New Roman"/>
                        <a:ea typeface="Times New Roman"/>
                        <a:cs typeface="Times New Roman"/>
                        <a:sym typeface="Times New Roman"/>
                      </a:endParaRPr>
                    </a:p>
                  </a:txBody>
                  <a:tcPr marL="24375" marR="24375" marT="24375" marB="24375" anchor="ctr"/>
                </a:tc>
                <a:tc>
                  <a:txBody>
                    <a:bodyPr/>
                    <a:lstStyle/>
                    <a:p>
                      <a:pPr marL="0" marR="0" lvl="0" indent="0" algn="ctr" rtl="0">
                        <a:spcBef>
                          <a:spcPts val="0"/>
                        </a:spcBef>
                        <a:spcAft>
                          <a:spcPts val="0"/>
                        </a:spcAft>
                        <a:buNone/>
                      </a:pPr>
                      <a:r>
                        <a:rPr lang="en-US" sz="1100" dirty="0">
                          <a:latin typeface="Times New Roman"/>
                          <a:ea typeface="Times New Roman"/>
                          <a:cs typeface="Times New Roman"/>
                          <a:sym typeface="Times New Roman"/>
                        </a:rPr>
                        <a:t>6,020*</a:t>
                      </a:r>
                      <a:endParaRPr sz="1100" dirty="0">
                        <a:latin typeface="Times New Roman"/>
                        <a:ea typeface="Times New Roman"/>
                        <a:cs typeface="Times New Roman"/>
                        <a:sym typeface="Times New Roman"/>
                      </a:endParaRPr>
                    </a:p>
                  </a:txBody>
                  <a:tcPr marL="24375" marR="24375" marT="24375" marB="24375" anchor="ctr"/>
                </a:tc>
                <a:tc>
                  <a:txBody>
                    <a:bodyPr/>
                    <a:lstStyle/>
                    <a:p>
                      <a:pPr marL="0" marR="0" lvl="0" indent="0" algn="ctr" rtl="0">
                        <a:spcBef>
                          <a:spcPts val="0"/>
                        </a:spcBef>
                        <a:spcAft>
                          <a:spcPts val="0"/>
                        </a:spcAft>
                        <a:buNone/>
                      </a:pPr>
                      <a:r>
                        <a:rPr lang="en-US" sz="1100" dirty="0">
                          <a:latin typeface="Times New Roman"/>
                          <a:ea typeface="Times New Roman"/>
                          <a:cs typeface="Times New Roman"/>
                          <a:sym typeface="Times New Roman"/>
                        </a:rPr>
                        <a:t>6,020</a:t>
                      </a:r>
                      <a:endParaRPr sz="1100" dirty="0">
                        <a:latin typeface="Times New Roman"/>
                        <a:ea typeface="Times New Roman"/>
                        <a:cs typeface="Times New Roman"/>
                        <a:sym typeface="Times New Roman"/>
                      </a:endParaRPr>
                    </a:p>
                  </a:txBody>
                  <a:tcPr marL="26325" marR="26325" marT="0" marB="0" anchor="ctr"/>
                </a:tc>
                <a:extLst>
                  <a:ext uri="{0D108BD9-81ED-4DB2-BD59-A6C34878D82A}">
                    <a16:rowId xmlns:a16="http://schemas.microsoft.com/office/drawing/2014/main" val="2966161820"/>
                  </a:ext>
                </a:extLst>
              </a:tr>
              <a:tr h="238950">
                <a:tc>
                  <a:txBody>
                    <a:bodyPr/>
                    <a:lstStyle/>
                    <a:p>
                      <a:pPr marL="0" marR="0" lvl="0" indent="0" algn="ctr" rtl="0">
                        <a:spcBef>
                          <a:spcPts val="0"/>
                        </a:spcBef>
                        <a:spcAft>
                          <a:spcPts val="0"/>
                        </a:spcAft>
                        <a:buNone/>
                      </a:pPr>
                      <a:r>
                        <a:rPr lang="en-US" sz="1100" dirty="0">
                          <a:latin typeface="Times New Roman"/>
                          <a:ea typeface="Times New Roman"/>
                          <a:cs typeface="Times New Roman"/>
                          <a:sym typeface="Times New Roman"/>
                        </a:rPr>
                        <a:t>Aruba</a:t>
                      </a:r>
                      <a:endParaRPr sz="1100" dirty="0">
                        <a:latin typeface="Times New Roman"/>
                        <a:ea typeface="Times New Roman"/>
                        <a:cs typeface="Times New Roman"/>
                        <a:sym typeface="Times New Roman"/>
                      </a:endParaRPr>
                    </a:p>
                  </a:txBody>
                  <a:tcPr marL="24375" marR="24375" marT="24375" marB="24375" anchor="ctr"/>
                </a:tc>
                <a:tc>
                  <a:txBody>
                    <a:bodyPr/>
                    <a:lstStyle/>
                    <a:p>
                      <a:pPr marL="0" marR="0" lvl="0" indent="0" algn="ctr" rtl="0">
                        <a:spcBef>
                          <a:spcPts val="0"/>
                        </a:spcBef>
                        <a:spcAft>
                          <a:spcPts val="0"/>
                        </a:spcAft>
                        <a:buNone/>
                      </a:pPr>
                      <a:r>
                        <a:rPr lang="en-US" sz="1100" dirty="0">
                          <a:latin typeface="Times New Roman"/>
                          <a:ea typeface="Times New Roman"/>
                          <a:cs typeface="Times New Roman"/>
                          <a:sym typeface="Times New Roman"/>
                        </a:rPr>
                        <a:t>3,700</a:t>
                      </a:r>
                      <a:endParaRPr sz="1100" dirty="0">
                        <a:latin typeface="Times New Roman"/>
                        <a:ea typeface="Times New Roman"/>
                        <a:cs typeface="Times New Roman"/>
                        <a:sym typeface="Times New Roman"/>
                      </a:endParaRPr>
                    </a:p>
                  </a:txBody>
                  <a:tcPr marL="24375" marR="24375" marT="24375" marB="24375" anchor="ctr"/>
                </a:tc>
                <a:tc>
                  <a:txBody>
                    <a:bodyPr/>
                    <a:lstStyle/>
                    <a:p>
                      <a:pPr marL="0" marR="0" lvl="0" indent="0" algn="ctr" rtl="0">
                        <a:spcBef>
                          <a:spcPts val="0"/>
                        </a:spcBef>
                        <a:spcAft>
                          <a:spcPts val="0"/>
                        </a:spcAft>
                        <a:buNone/>
                      </a:pPr>
                      <a:r>
                        <a:rPr lang="en-US" sz="1100" dirty="0">
                          <a:latin typeface="Times New Roman"/>
                          <a:ea typeface="Times New Roman"/>
                          <a:cs typeface="Times New Roman"/>
                          <a:sym typeface="Times New Roman"/>
                        </a:rPr>
                        <a:t>2,897</a:t>
                      </a:r>
                      <a:endParaRPr sz="1100" dirty="0">
                        <a:latin typeface="Times New Roman"/>
                        <a:ea typeface="Times New Roman"/>
                        <a:cs typeface="Times New Roman"/>
                        <a:sym typeface="Times New Roman"/>
                      </a:endParaRPr>
                    </a:p>
                  </a:txBody>
                  <a:tcPr marL="26325" marR="26325" marT="0" marB="0" anchor="ctr"/>
                </a:tc>
                <a:extLst>
                  <a:ext uri="{0D108BD9-81ED-4DB2-BD59-A6C34878D82A}">
                    <a16:rowId xmlns:a16="http://schemas.microsoft.com/office/drawing/2014/main" val="10001"/>
                  </a:ext>
                </a:extLst>
              </a:tr>
              <a:tr h="238950">
                <a:tc>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Bahamas</a:t>
                      </a:r>
                      <a:endParaRPr sz="1100">
                        <a:latin typeface="Times New Roman"/>
                        <a:ea typeface="Times New Roman"/>
                        <a:cs typeface="Times New Roman"/>
                        <a:sym typeface="Times New Roman"/>
                      </a:endParaRPr>
                    </a:p>
                  </a:txBody>
                  <a:tcPr marL="24375" marR="24375" marT="24375" marB="24375" anchor="ctr"/>
                </a:tc>
                <a:tc>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0*</a:t>
                      </a:r>
                      <a:endParaRPr sz="1100">
                        <a:latin typeface="Times New Roman"/>
                        <a:ea typeface="Times New Roman"/>
                        <a:cs typeface="Times New Roman"/>
                        <a:sym typeface="Times New Roman"/>
                      </a:endParaRPr>
                    </a:p>
                  </a:txBody>
                  <a:tcPr marL="24375" marR="24375" marT="24375" marB="24375" anchor="ctr"/>
                </a:tc>
                <a:tc>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0</a:t>
                      </a:r>
                      <a:endParaRPr sz="1100">
                        <a:latin typeface="Times New Roman"/>
                        <a:ea typeface="Times New Roman"/>
                        <a:cs typeface="Times New Roman"/>
                        <a:sym typeface="Times New Roman"/>
                      </a:endParaRPr>
                    </a:p>
                  </a:txBody>
                  <a:tcPr marL="26325" marR="26325" marT="0" marB="0" anchor="ctr"/>
                </a:tc>
                <a:extLst>
                  <a:ext uri="{0D108BD9-81ED-4DB2-BD59-A6C34878D82A}">
                    <a16:rowId xmlns:a16="http://schemas.microsoft.com/office/drawing/2014/main" val="10002"/>
                  </a:ext>
                </a:extLst>
              </a:tr>
              <a:tr h="238950">
                <a:tc>
                  <a:txBody>
                    <a:bodyPr/>
                    <a:lstStyle/>
                    <a:p>
                      <a:pPr marL="0" marR="0" lvl="0" indent="0" algn="ctr" rtl="0">
                        <a:spcBef>
                          <a:spcPts val="0"/>
                        </a:spcBef>
                        <a:spcAft>
                          <a:spcPts val="0"/>
                        </a:spcAft>
                        <a:buNone/>
                      </a:pPr>
                      <a:r>
                        <a:rPr lang="en-US" sz="1100" dirty="0">
                          <a:latin typeface="Times New Roman"/>
                          <a:ea typeface="Times New Roman"/>
                          <a:cs typeface="Times New Roman"/>
                          <a:sym typeface="Times New Roman"/>
                        </a:rPr>
                        <a:t>Barbados</a:t>
                      </a:r>
                      <a:endParaRPr sz="1100" dirty="0">
                        <a:latin typeface="Times New Roman"/>
                        <a:ea typeface="Times New Roman"/>
                        <a:cs typeface="Times New Roman"/>
                        <a:sym typeface="Times New Roman"/>
                      </a:endParaRPr>
                    </a:p>
                  </a:txBody>
                  <a:tcPr marL="24375" marR="24375" marT="24375" marB="24375" anchor="ctr"/>
                </a:tc>
                <a:tc>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200</a:t>
                      </a:r>
                      <a:endParaRPr sz="1100">
                        <a:latin typeface="Times New Roman"/>
                        <a:ea typeface="Times New Roman"/>
                        <a:cs typeface="Times New Roman"/>
                        <a:sym typeface="Times New Roman"/>
                      </a:endParaRPr>
                    </a:p>
                  </a:txBody>
                  <a:tcPr marL="24375" marR="24375" marT="24375" marB="24375" anchor="ctr"/>
                </a:tc>
                <a:tc>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344</a:t>
                      </a:r>
                      <a:endParaRPr sz="1100">
                        <a:latin typeface="Times New Roman"/>
                        <a:ea typeface="Times New Roman"/>
                        <a:cs typeface="Times New Roman"/>
                        <a:sym typeface="Times New Roman"/>
                      </a:endParaRPr>
                    </a:p>
                  </a:txBody>
                  <a:tcPr marL="26325" marR="26325" marT="0" marB="0" anchor="ctr"/>
                </a:tc>
                <a:extLst>
                  <a:ext uri="{0D108BD9-81ED-4DB2-BD59-A6C34878D82A}">
                    <a16:rowId xmlns:a16="http://schemas.microsoft.com/office/drawing/2014/main" val="10003"/>
                  </a:ext>
                </a:extLst>
              </a:tr>
              <a:tr h="238950">
                <a:tc>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Belize</a:t>
                      </a:r>
                      <a:endParaRPr sz="1100">
                        <a:latin typeface="Times New Roman"/>
                        <a:ea typeface="Times New Roman"/>
                        <a:cs typeface="Times New Roman"/>
                        <a:sym typeface="Times New Roman"/>
                      </a:endParaRPr>
                    </a:p>
                  </a:txBody>
                  <a:tcPr marL="24375" marR="24375" marT="24375" marB="24375" anchor="ctr"/>
                </a:tc>
                <a:tc>
                  <a:txBody>
                    <a:bodyPr/>
                    <a:lstStyle/>
                    <a:p>
                      <a:pPr marL="0" marR="0" lvl="0" indent="0" algn="ctr" rtl="0">
                        <a:spcBef>
                          <a:spcPts val="0"/>
                        </a:spcBef>
                        <a:spcAft>
                          <a:spcPts val="0"/>
                        </a:spcAft>
                        <a:buNone/>
                      </a:pPr>
                      <a:r>
                        <a:rPr lang="en-US" sz="1100" dirty="0">
                          <a:latin typeface="Times New Roman"/>
                          <a:ea typeface="Times New Roman"/>
                          <a:cs typeface="Times New Roman"/>
                          <a:sym typeface="Times New Roman"/>
                        </a:rPr>
                        <a:t>2*</a:t>
                      </a:r>
                      <a:endParaRPr sz="1100" dirty="0">
                        <a:latin typeface="Times New Roman"/>
                        <a:ea typeface="Times New Roman"/>
                        <a:cs typeface="Times New Roman"/>
                        <a:sym typeface="Times New Roman"/>
                      </a:endParaRPr>
                    </a:p>
                  </a:txBody>
                  <a:tcPr marL="24375" marR="24375" marT="24375" marB="24375" anchor="ctr"/>
                </a:tc>
                <a:tc>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2</a:t>
                      </a:r>
                      <a:endParaRPr sz="1100">
                        <a:latin typeface="Times New Roman"/>
                        <a:ea typeface="Times New Roman"/>
                        <a:cs typeface="Times New Roman"/>
                        <a:sym typeface="Times New Roman"/>
                      </a:endParaRPr>
                    </a:p>
                  </a:txBody>
                  <a:tcPr marL="26325" marR="26325" marT="0" marB="0" anchor="ctr"/>
                </a:tc>
                <a:extLst>
                  <a:ext uri="{0D108BD9-81ED-4DB2-BD59-A6C34878D82A}">
                    <a16:rowId xmlns:a16="http://schemas.microsoft.com/office/drawing/2014/main" val="10004"/>
                  </a:ext>
                </a:extLst>
              </a:tr>
              <a:tr h="238950">
                <a:tc>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Brazil</a:t>
                      </a:r>
                      <a:endParaRPr sz="1100">
                        <a:latin typeface="Times New Roman"/>
                        <a:ea typeface="Times New Roman"/>
                        <a:cs typeface="Times New Roman"/>
                        <a:sym typeface="Times New Roman"/>
                      </a:endParaRPr>
                    </a:p>
                  </a:txBody>
                  <a:tcPr marL="24375" marR="24375" marT="24375" marB="24375" anchor="ctr"/>
                </a:tc>
                <a:tc>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15</a:t>
                      </a:r>
                      <a:endParaRPr sz="1100">
                        <a:latin typeface="Times New Roman"/>
                        <a:ea typeface="Times New Roman"/>
                        <a:cs typeface="Times New Roman"/>
                        <a:sym typeface="Times New Roman"/>
                      </a:endParaRPr>
                    </a:p>
                  </a:txBody>
                  <a:tcPr marL="24375" marR="24375" marT="24375" marB="24375" anchor="ctr"/>
                </a:tc>
                <a:tc>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14</a:t>
                      </a:r>
                      <a:endParaRPr sz="1100">
                        <a:latin typeface="Times New Roman"/>
                        <a:ea typeface="Times New Roman"/>
                        <a:cs typeface="Times New Roman"/>
                        <a:sym typeface="Times New Roman"/>
                      </a:endParaRPr>
                    </a:p>
                  </a:txBody>
                  <a:tcPr marL="26325" marR="26325" marT="0" marB="0" anchor="ctr"/>
                </a:tc>
                <a:extLst>
                  <a:ext uri="{0D108BD9-81ED-4DB2-BD59-A6C34878D82A}">
                    <a16:rowId xmlns:a16="http://schemas.microsoft.com/office/drawing/2014/main" val="10005"/>
                  </a:ext>
                </a:extLst>
              </a:tr>
              <a:tr h="238950">
                <a:tc>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Colombia</a:t>
                      </a:r>
                      <a:endParaRPr sz="1100">
                        <a:latin typeface="Times New Roman"/>
                        <a:ea typeface="Times New Roman"/>
                        <a:cs typeface="Times New Roman"/>
                        <a:sym typeface="Times New Roman"/>
                      </a:endParaRPr>
                    </a:p>
                  </a:txBody>
                  <a:tcPr marL="24375" marR="24375" marT="24375" marB="24375" anchor="ctr"/>
                </a:tc>
                <a:tc>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97</a:t>
                      </a:r>
                      <a:endParaRPr sz="1100">
                        <a:latin typeface="Times New Roman"/>
                        <a:ea typeface="Times New Roman"/>
                        <a:cs typeface="Times New Roman"/>
                        <a:sym typeface="Times New Roman"/>
                      </a:endParaRPr>
                    </a:p>
                  </a:txBody>
                  <a:tcPr marL="24375" marR="24375" marT="24375" marB="24375" anchor="ctr"/>
                </a:tc>
                <a:tc>
                  <a:txBody>
                    <a:bodyPr/>
                    <a:lstStyle/>
                    <a:p>
                      <a:pPr marL="0" marR="0" lvl="0" indent="0" algn="ctr" rtl="0">
                        <a:spcBef>
                          <a:spcPts val="0"/>
                        </a:spcBef>
                        <a:spcAft>
                          <a:spcPts val="0"/>
                        </a:spcAft>
                        <a:buNone/>
                      </a:pPr>
                      <a:r>
                        <a:rPr lang="en-US" sz="1100" dirty="0">
                          <a:latin typeface="Times New Roman"/>
                          <a:ea typeface="Times New Roman"/>
                          <a:cs typeface="Times New Roman"/>
                          <a:sym typeface="Times New Roman"/>
                        </a:rPr>
                        <a:t>253</a:t>
                      </a:r>
                      <a:endParaRPr sz="1100" dirty="0">
                        <a:latin typeface="Times New Roman"/>
                        <a:ea typeface="Times New Roman"/>
                        <a:cs typeface="Times New Roman"/>
                        <a:sym typeface="Times New Roman"/>
                      </a:endParaRPr>
                    </a:p>
                  </a:txBody>
                  <a:tcPr marL="26325" marR="26325" marT="0" marB="0" anchor="ctr"/>
                </a:tc>
                <a:extLst>
                  <a:ext uri="{0D108BD9-81ED-4DB2-BD59-A6C34878D82A}">
                    <a16:rowId xmlns:a16="http://schemas.microsoft.com/office/drawing/2014/main" val="10006"/>
                  </a:ext>
                </a:extLst>
              </a:tr>
              <a:tr h="238950">
                <a:tc>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Costa Rica</a:t>
                      </a:r>
                      <a:endParaRPr sz="1100">
                        <a:latin typeface="Times New Roman"/>
                        <a:ea typeface="Times New Roman"/>
                        <a:cs typeface="Times New Roman"/>
                        <a:sym typeface="Times New Roman"/>
                      </a:endParaRPr>
                    </a:p>
                  </a:txBody>
                  <a:tcPr marL="24375" marR="24375" marT="24375" marB="24375" anchor="ctr"/>
                </a:tc>
                <a:tc>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70</a:t>
                      </a:r>
                      <a:endParaRPr sz="1100">
                        <a:latin typeface="Times New Roman"/>
                        <a:ea typeface="Times New Roman"/>
                        <a:cs typeface="Times New Roman"/>
                        <a:sym typeface="Times New Roman"/>
                      </a:endParaRPr>
                    </a:p>
                  </a:txBody>
                  <a:tcPr marL="24375" marR="24375" marT="24375" marB="24375" anchor="ctr"/>
                </a:tc>
                <a:tc>
                  <a:txBody>
                    <a:bodyPr/>
                    <a:lstStyle/>
                    <a:p>
                      <a:pPr marL="0" marR="0" lvl="0" indent="0" algn="ctr" rtl="0">
                        <a:spcBef>
                          <a:spcPts val="0"/>
                        </a:spcBef>
                        <a:spcAft>
                          <a:spcPts val="0"/>
                        </a:spcAft>
                        <a:buNone/>
                      </a:pPr>
                      <a:r>
                        <a:rPr lang="en-US" sz="1100" dirty="0">
                          <a:latin typeface="Times New Roman"/>
                          <a:ea typeface="Times New Roman"/>
                          <a:cs typeface="Times New Roman"/>
                          <a:sym typeface="Times New Roman"/>
                        </a:rPr>
                        <a:t>54</a:t>
                      </a:r>
                      <a:endParaRPr sz="1100" dirty="0">
                        <a:latin typeface="Times New Roman"/>
                        <a:ea typeface="Times New Roman"/>
                        <a:cs typeface="Times New Roman"/>
                        <a:sym typeface="Times New Roman"/>
                      </a:endParaRPr>
                    </a:p>
                  </a:txBody>
                  <a:tcPr marL="26325" marR="26325" marT="0" marB="0" anchor="ctr"/>
                </a:tc>
                <a:extLst>
                  <a:ext uri="{0D108BD9-81ED-4DB2-BD59-A6C34878D82A}">
                    <a16:rowId xmlns:a16="http://schemas.microsoft.com/office/drawing/2014/main" val="10007"/>
                  </a:ext>
                </a:extLst>
              </a:tr>
              <a:tr h="238950">
                <a:tc>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Cuba</a:t>
                      </a:r>
                      <a:endParaRPr sz="1100">
                        <a:latin typeface="Times New Roman"/>
                        <a:ea typeface="Times New Roman"/>
                        <a:cs typeface="Times New Roman"/>
                        <a:sym typeface="Times New Roman"/>
                      </a:endParaRPr>
                    </a:p>
                  </a:txBody>
                  <a:tcPr marL="24375" marR="24375" marT="24375" marB="24375" anchor="ctr"/>
                </a:tc>
                <a:tc>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150</a:t>
                      </a:r>
                      <a:endParaRPr sz="1100">
                        <a:latin typeface="Times New Roman"/>
                        <a:ea typeface="Times New Roman"/>
                        <a:cs typeface="Times New Roman"/>
                        <a:sym typeface="Times New Roman"/>
                      </a:endParaRPr>
                    </a:p>
                  </a:txBody>
                  <a:tcPr marL="24375" marR="24375" marT="24375" marB="24375" anchor="ctr"/>
                </a:tc>
                <a:tc>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0</a:t>
                      </a:r>
                      <a:endParaRPr sz="1100">
                        <a:latin typeface="Times New Roman"/>
                        <a:ea typeface="Times New Roman"/>
                        <a:cs typeface="Times New Roman"/>
                        <a:sym typeface="Times New Roman"/>
                      </a:endParaRPr>
                    </a:p>
                  </a:txBody>
                  <a:tcPr marL="26325" marR="26325" marT="0" marB="0" anchor="ctr"/>
                </a:tc>
                <a:extLst>
                  <a:ext uri="{0D108BD9-81ED-4DB2-BD59-A6C34878D82A}">
                    <a16:rowId xmlns:a16="http://schemas.microsoft.com/office/drawing/2014/main" val="10008"/>
                  </a:ext>
                </a:extLst>
              </a:tr>
              <a:tr h="238950">
                <a:tc>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Curacao</a:t>
                      </a:r>
                      <a:endParaRPr sz="1100">
                        <a:latin typeface="Times New Roman"/>
                        <a:ea typeface="Times New Roman"/>
                        <a:cs typeface="Times New Roman"/>
                        <a:sym typeface="Times New Roman"/>
                      </a:endParaRPr>
                    </a:p>
                  </a:txBody>
                  <a:tcPr marL="24375" marR="24375" marT="24375" marB="24375" anchor="ctr"/>
                </a:tc>
                <a:tc>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165*</a:t>
                      </a:r>
                      <a:endParaRPr sz="1100">
                        <a:latin typeface="Times New Roman"/>
                        <a:ea typeface="Times New Roman"/>
                        <a:cs typeface="Times New Roman"/>
                        <a:sym typeface="Times New Roman"/>
                      </a:endParaRPr>
                    </a:p>
                  </a:txBody>
                  <a:tcPr marL="24375" marR="24375" marT="24375" marB="24375" anchor="ctr"/>
                </a:tc>
                <a:tc>
                  <a:txBody>
                    <a:bodyPr/>
                    <a:lstStyle/>
                    <a:p>
                      <a:pPr marL="0" marR="0" lvl="0" indent="0" algn="ctr" rtl="0">
                        <a:spcBef>
                          <a:spcPts val="0"/>
                        </a:spcBef>
                        <a:spcAft>
                          <a:spcPts val="0"/>
                        </a:spcAft>
                        <a:buNone/>
                      </a:pPr>
                      <a:r>
                        <a:rPr lang="en-US" sz="1100" dirty="0">
                          <a:latin typeface="Times New Roman"/>
                          <a:ea typeface="Times New Roman"/>
                          <a:cs typeface="Times New Roman"/>
                          <a:sym typeface="Times New Roman"/>
                        </a:rPr>
                        <a:t>165</a:t>
                      </a:r>
                      <a:endParaRPr sz="1100" dirty="0">
                        <a:latin typeface="Times New Roman"/>
                        <a:ea typeface="Times New Roman"/>
                        <a:cs typeface="Times New Roman"/>
                        <a:sym typeface="Times New Roman"/>
                      </a:endParaRPr>
                    </a:p>
                  </a:txBody>
                  <a:tcPr marL="26325" marR="26325" marT="0" marB="0" anchor="ctr"/>
                </a:tc>
                <a:extLst>
                  <a:ext uri="{0D108BD9-81ED-4DB2-BD59-A6C34878D82A}">
                    <a16:rowId xmlns:a16="http://schemas.microsoft.com/office/drawing/2014/main" val="10009"/>
                  </a:ext>
                </a:extLst>
              </a:tr>
              <a:tr h="238950">
                <a:tc>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Dominica</a:t>
                      </a:r>
                      <a:endParaRPr sz="1100">
                        <a:latin typeface="Times New Roman"/>
                        <a:ea typeface="Times New Roman"/>
                        <a:cs typeface="Times New Roman"/>
                        <a:sym typeface="Times New Roman"/>
                      </a:endParaRPr>
                    </a:p>
                  </a:txBody>
                  <a:tcPr marL="24375" marR="24375" marT="24375" marB="24375" anchor="ctr"/>
                </a:tc>
                <a:tc>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300</a:t>
                      </a:r>
                      <a:endParaRPr sz="1100">
                        <a:latin typeface="Times New Roman"/>
                        <a:ea typeface="Times New Roman"/>
                        <a:cs typeface="Times New Roman"/>
                        <a:sym typeface="Times New Roman"/>
                      </a:endParaRPr>
                    </a:p>
                  </a:txBody>
                  <a:tcPr marL="24375" marR="24375" marT="24375" marB="24375" anchor="ctr"/>
                </a:tc>
                <a:tc>
                  <a:txBody>
                    <a:bodyPr/>
                    <a:lstStyle/>
                    <a:p>
                      <a:pPr marL="0" marR="0" lvl="0" indent="0" algn="ctr" rtl="0">
                        <a:spcBef>
                          <a:spcPts val="0"/>
                        </a:spcBef>
                        <a:spcAft>
                          <a:spcPts val="0"/>
                        </a:spcAft>
                        <a:buNone/>
                      </a:pPr>
                      <a:r>
                        <a:rPr lang="en-US" sz="1100" dirty="0">
                          <a:latin typeface="Times New Roman"/>
                          <a:ea typeface="Times New Roman"/>
                          <a:cs typeface="Times New Roman"/>
                          <a:sym typeface="Times New Roman"/>
                        </a:rPr>
                        <a:t>4</a:t>
                      </a:r>
                      <a:endParaRPr sz="1100" dirty="0">
                        <a:latin typeface="Times New Roman"/>
                        <a:ea typeface="Times New Roman"/>
                        <a:cs typeface="Times New Roman"/>
                        <a:sym typeface="Times New Roman"/>
                      </a:endParaRPr>
                    </a:p>
                  </a:txBody>
                  <a:tcPr marL="26325" marR="26325" marT="0" marB="0" anchor="ctr"/>
                </a:tc>
                <a:extLst>
                  <a:ext uri="{0D108BD9-81ED-4DB2-BD59-A6C34878D82A}">
                    <a16:rowId xmlns:a16="http://schemas.microsoft.com/office/drawing/2014/main" val="10010"/>
                  </a:ext>
                </a:extLst>
              </a:tr>
              <a:tr h="238950">
                <a:tc>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Dominican Republic</a:t>
                      </a:r>
                      <a:endParaRPr sz="1100">
                        <a:latin typeface="Times New Roman"/>
                        <a:ea typeface="Times New Roman"/>
                        <a:cs typeface="Times New Roman"/>
                        <a:sym typeface="Times New Roman"/>
                      </a:endParaRPr>
                    </a:p>
                  </a:txBody>
                  <a:tcPr marL="24375" marR="24375" marT="24375" marB="24375" anchor="ctr"/>
                </a:tc>
                <a:tc>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350</a:t>
                      </a:r>
                      <a:endParaRPr sz="1100">
                        <a:latin typeface="Times New Roman"/>
                        <a:ea typeface="Times New Roman"/>
                        <a:cs typeface="Times New Roman"/>
                        <a:sym typeface="Times New Roman"/>
                      </a:endParaRPr>
                    </a:p>
                  </a:txBody>
                  <a:tcPr marL="24375" marR="24375" marT="24375" marB="24375" anchor="ctr"/>
                </a:tc>
                <a:tc>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165</a:t>
                      </a:r>
                      <a:endParaRPr sz="1100">
                        <a:latin typeface="Times New Roman"/>
                        <a:ea typeface="Times New Roman"/>
                        <a:cs typeface="Times New Roman"/>
                        <a:sym typeface="Times New Roman"/>
                      </a:endParaRPr>
                    </a:p>
                  </a:txBody>
                  <a:tcPr marL="26325" marR="26325" marT="0" marB="0" anchor="ctr"/>
                </a:tc>
                <a:extLst>
                  <a:ext uri="{0D108BD9-81ED-4DB2-BD59-A6C34878D82A}">
                    <a16:rowId xmlns:a16="http://schemas.microsoft.com/office/drawing/2014/main" val="10011"/>
                  </a:ext>
                </a:extLst>
              </a:tr>
              <a:tr h="794300">
                <a:tc>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France</a:t>
                      </a:r>
                      <a:endParaRPr/>
                    </a:p>
                    <a:p>
                      <a:pPr marL="0" marR="0" lvl="0" indent="0" algn="ctr" rtl="0">
                        <a:spcBef>
                          <a:spcPts val="0"/>
                        </a:spcBef>
                        <a:spcAft>
                          <a:spcPts val="0"/>
                        </a:spcAft>
                        <a:buNone/>
                      </a:pPr>
                      <a:r>
                        <a:rPr lang="en-US" sz="1100">
                          <a:latin typeface="Times New Roman"/>
                          <a:ea typeface="Times New Roman"/>
                          <a:cs typeface="Times New Roman"/>
                          <a:sym typeface="Times New Roman"/>
                        </a:rPr>
                        <a:t>(Martinique, Guadeloupe, Guyane, St. Barthelemy, St. Martin)</a:t>
                      </a:r>
                      <a:endParaRPr sz="1100">
                        <a:latin typeface="Times New Roman"/>
                        <a:ea typeface="Times New Roman"/>
                        <a:cs typeface="Times New Roman"/>
                        <a:sym typeface="Times New Roman"/>
                      </a:endParaRPr>
                    </a:p>
                  </a:txBody>
                  <a:tcPr marL="24375" marR="24375" marT="24375" marB="24375" anchor="ctr"/>
                </a:tc>
                <a:tc>
                  <a:txBody>
                    <a:bodyPr/>
                    <a:lstStyle/>
                    <a:p>
                      <a:pPr marL="0" marR="0" lvl="0" indent="0" algn="ctr" rtl="0">
                        <a:spcBef>
                          <a:spcPts val="0"/>
                        </a:spcBef>
                        <a:spcAft>
                          <a:spcPts val="0"/>
                        </a:spcAft>
                        <a:buNone/>
                      </a:pPr>
                      <a:r>
                        <a:rPr lang="en-US" sz="1100" dirty="0">
                          <a:latin typeface="Times New Roman"/>
                          <a:ea typeface="Times New Roman"/>
                          <a:cs typeface="Times New Roman"/>
                          <a:sym typeface="Times New Roman"/>
                        </a:rPr>
                        <a:t>175,209*</a:t>
                      </a:r>
                      <a:endParaRPr sz="1100" dirty="0">
                        <a:latin typeface="Times New Roman"/>
                        <a:ea typeface="Times New Roman"/>
                        <a:cs typeface="Times New Roman"/>
                        <a:sym typeface="Times New Roman"/>
                      </a:endParaRPr>
                    </a:p>
                  </a:txBody>
                  <a:tcPr marL="24375" marR="24375" marT="24375" marB="24375" anchor="ctr"/>
                </a:tc>
                <a:tc>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175,209</a:t>
                      </a:r>
                      <a:endParaRPr sz="1100">
                        <a:latin typeface="Times New Roman"/>
                        <a:ea typeface="Times New Roman"/>
                        <a:cs typeface="Times New Roman"/>
                        <a:sym typeface="Times New Roman"/>
                      </a:endParaRPr>
                    </a:p>
                  </a:txBody>
                  <a:tcPr marL="26325" marR="26325" marT="0" marB="0" anchor="ctr"/>
                </a:tc>
                <a:extLst>
                  <a:ext uri="{0D108BD9-81ED-4DB2-BD59-A6C34878D82A}">
                    <a16:rowId xmlns:a16="http://schemas.microsoft.com/office/drawing/2014/main" val="10012"/>
                  </a:ext>
                </a:extLst>
              </a:tr>
              <a:tr h="238950">
                <a:tc>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Grenada</a:t>
                      </a:r>
                      <a:endParaRPr sz="1100">
                        <a:latin typeface="Times New Roman"/>
                        <a:ea typeface="Times New Roman"/>
                        <a:cs typeface="Times New Roman"/>
                        <a:sym typeface="Times New Roman"/>
                      </a:endParaRPr>
                    </a:p>
                  </a:txBody>
                  <a:tcPr marL="24375" marR="24375" marT="24375" marB="24375" anchor="ctr"/>
                </a:tc>
                <a:tc>
                  <a:txBody>
                    <a:bodyPr/>
                    <a:lstStyle/>
                    <a:p>
                      <a:pPr marL="0" marR="0" lvl="0" indent="0" algn="ctr" rtl="0">
                        <a:spcBef>
                          <a:spcPts val="0"/>
                        </a:spcBef>
                        <a:spcAft>
                          <a:spcPts val="0"/>
                        </a:spcAft>
                        <a:buNone/>
                      </a:pPr>
                      <a:r>
                        <a:rPr lang="en-US" sz="1100" dirty="0">
                          <a:latin typeface="Times New Roman"/>
                          <a:ea typeface="Times New Roman"/>
                          <a:cs typeface="Times New Roman"/>
                          <a:sym typeface="Times New Roman"/>
                        </a:rPr>
                        <a:t>10,769*</a:t>
                      </a:r>
                      <a:endParaRPr sz="1100" dirty="0">
                        <a:latin typeface="Times New Roman"/>
                        <a:ea typeface="Times New Roman"/>
                        <a:cs typeface="Times New Roman"/>
                        <a:sym typeface="Times New Roman"/>
                      </a:endParaRPr>
                    </a:p>
                  </a:txBody>
                  <a:tcPr marL="24375" marR="24375" marT="24375" marB="24375" anchor="ctr"/>
                </a:tc>
                <a:tc>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10,769</a:t>
                      </a:r>
                      <a:endParaRPr sz="1100">
                        <a:latin typeface="Times New Roman"/>
                        <a:ea typeface="Times New Roman"/>
                        <a:cs typeface="Times New Roman"/>
                        <a:sym typeface="Times New Roman"/>
                      </a:endParaRPr>
                    </a:p>
                  </a:txBody>
                  <a:tcPr marL="26325" marR="26325" marT="0" marB="0" anchor="ctr"/>
                </a:tc>
                <a:extLst>
                  <a:ext uri="{0D108BD9-81ED-4DB2-BD59-A6C34878D82A}">
                    <a16:rowId xmlns:a16="http://schemas.microsoft.com/office/drawing/2014/main" val="10013"/>
                  </a:ext>
                </a:extLst>
              </a:tr>
              <a:tr h="238950">
                <a:tc>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Guatemala</a:t>
                      </a:r>
                      <a:endParaRPr sz="1100">
                        <a:latin typeface="Times New Roman"/>
                        <a:ea typeface="Times New Roman"/>
                        <a:cs typeface="Times New Roman"/>
                        <a:sym typeface="Times New Roman"/>
                      </a:endParaRPr>
                    </a:p>
                  </a:txBody>
                  <a:tcPr marL="24375" marR="24375" marT="24375" marB="24375" anchor="ctr"/>
                </a:tc>
                <a:tc>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25</a:t>
                      </a:r>
                      <a:endParaRPr sz="1100">
                        <a:latin typeface="Times New Roman"/>
                        <a:ea typeface="Times New Roman"/>
                        <a:cs typeface="Times New Roman"/>
                        <a:sym typeface="Times New Roman"/>
                      </a:endParaRPr>
                    </a:p>
                  </a:txBody>
                  <a:tcPr marL="24375" marR="24375" marT="24375" marB="24375" anchor="ctr"/>
                </a:tc>
                <a:tc>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30</a:t>
                      </a:r>
                      <a:endParaRPr sz="1100">
                        <a:latin typeface="Times New Roman"/>
                        <a:ea typeface="Times New Roman"/>
                        <a:cs typeface="Times New Roman"/>
                        <a:sym typeface="Times New Roman"/>
                      </a:endParaRPr>
                    </a:p>
                  </a:txBody>
                  <a:tcPr marL="26325" marR="26325" marT="0" marB="0" anchor="ctr"/>
                </a:tc>
                <a:extLst>
                  <a:ext uri="{0D108BD9-81ED-4DB2-BD59-A6C34878D82A}">
                    <a16:rowId xmlns:a16="http://schemas.microsoft.com/office/drawing/2014/main" val="10014"/>
                  </a:ext>
                </a:extLst>
              </a:tr>
              <a:tr h="238950">
                <a:tc>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Guyana</a:t>
                      </a:r>
                      <a:endParaRPr sz="1100">
                        <a:latin typeface="Times New Roman"/>
                        <a:ea typeface="Times New Roman"/>
                        <a:cs typeface="Times New Roman"/>
                        <a:sym typeface="Times New Roman"/>
                      </a:endParaRPr>
                    </a:p>
                  </a:txBody>
                  <a:tcPr marL="24375" marR="24375" marT="24375" marB="24375" anchor="ctr"/>
                </a:tc>
                <a:tc>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6</a:t>
                      </a:r>
                      <a:endParaRPr sz="1100">
                        <a:latin typeface="Times New Roman"/>
                        <a:ea typeface="Times New Roman"/>
                        <a:cs typeface="Times New Roman"/>
                        <a:sym typeface="Times New Roman"/>
                      </a:endParaRPr>
                    </a:p>
                  </a:txBody>
                  <a:tcPr marL="24375" marR="24375" marT="24375" marB="24375" anchor="ctr"/>
                </a:tc>
                <a:tc>
                  <a:txBody>
                    <a:bodyPr/>
                    <a:lstStyle/>
                    <a:p>
                      <a:pPr marL="0" marR="0" lvl="0" indent="0" algn="ctr" rtl="0">
                        <a:spcBef>
                          <a:spcPts val="0"/>
                        </a:spcBef>
                        <a:spcAft>
                          <a:spcPts val="0"/>
                        </a:spcAft>
                        <a:buNone/>
                      </a:pPr>
                      <a:r>
                        <a:rPr lang="en-US" sz="1100" dirty="0">
                          <a:latin typeface="Times New Roman"/>
                          <a:ea typeface="Times New Roman"/>
                          <a:cs typeface="Times New Roman"/>
                          <a:sym typeface="Times New Roman"/>
                        </a:rPr>
                        <a:t>10</a:t>
                      </a:r>
                      <a:endParaRPr sz="1100" dirty="0">
                        <a:latin typeface="Times New Roman"/>
                        <a:ea typeface="Times New Roman"/>
                        <a:cs typeface="Times New Roman"/>
                        <a:sym typeface="Times New Roman"/>
                      </a:endParaRPr>
                    </a:p>
                  </a:txBody>
                  <a:tcPr marL="26325" marR="26325" marT="0" marB="0" anchor="ctr"/>
                </a:tc>
                <a:extLst>
                  <a:ext uri="{0D108BD9-81ED-4DB2-BD59-A6C34878D82A}">
                    <a16:rowId xmlns:a16="http://schemas.microsoft.com/office/drawing/2014/main" val="10015"/>
                  </a:ext>
                </a:extLst>
              </a:tr>
              <a:tr h="238950">
                <a:tc>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Haiti</a:t>
                      </a:r>
                      <a:endParaRPr sz="1100">
                        <a:latin typeface="Times New Roman"/>
                        <a:ea typeface="Times New Roman"/>
                        <a:cs typeface="Times New Roman"/>
                        <a:sym typeface="Times New Roman"/>
                      </a:endParaRPr>
                    </a:p>
                  </a:txBody>
                  <a:tcPr marL="24375" marR="24375" marT="24375" marB="24375" anchor="ctr"/>
                </a:tc>
                <a:tc>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150</a:t>
                      </a:r>
                      <a:endParaRPr sz="1100">
                        <a:latin typeface="Times New Roman"/>
                        <a:ea typeface="Times New Roman"/>
                        <a:cs typeface="Times New Roman"/>
                        <a:sym typeface="Times New Roman"/>
                      </a:endParaRPr>
                    </a:p>
                  </a:txBody>
                  <a:tcPr marL="24375" marR="24375" marT="24375" marB="24375" anchor="ctr"/>
                </a:tc>
                <a:tc>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454</a:t>
                      </a:r>
                      <a:endParaRPr sz="1100">
                        <a:latin typeface="Times New Roman"/>
                        <a:ea typeface="Times New Roman"/>
                        <a:cs typeface="Times New Roman"/>
                        <a:sym typeface="Times New Roman"/>
                      </a:endParaRPr>
                    </a:p>
                  </a:txBody>
                  <a:tcPr marL="26325" marR="26325" marT="0" marB="0" anchor="ctr"/>
                </a:tc>
                <a:extLst>
                  <a:ext uri="{0D108BD9-81ED-4DB2-BD59-A6C34878D82A}">
                    <a16:rowId xmlns:a16="http://schemas.microsoft.com/office/drawing/2014/main" val="10016"/>
                  </a:ext>
                </a:extLst>
              </a:tr>
              <a:tr h="238950">
                <a:tc>
                  <a:txBody>
                    <a:bodyPr/>
                    <a:lstStyle/>
                    <a:p>
                      <a:pPr marL="0" marR="0" lvl="0" indent="0" algn="ctr" rtl="0">
                        <a:spcBef>
                          <a:spcPts val="0"/>
                        </a:spcBef>
                        <a:spcAft>
                          <a:spcPts val="0"/>
                        </a:spcAft>
                        <a:buNone/>
                      </a:pPr>
                      <a:r>
                        <a:rPr lang="en-US" sz="1100" dirty="0">
                          <a:latin typeface="Times New Roman" panose="02020603050405020304" pitchFamily="18" charset="0"/>
                          <a:ea typeface="Times New Roman"/>
                          <a:cs typeface="Times New Roman" panose="02020603050405020304" pitchFamily="18" charset="0"/>
                          <a:sym typeface="Times New Roman"/>
                        </a:rPr>
                        <a:t>Honduras </a:t>
                      </a:r>
                      <a:endParaRPr sz="1100" dirty="0">
                        <a:latin typeface="Times New Roman" panose="02020603050405020304" pitchFamily="18" charset="0"/>
                        <a:cs typeface="Times New Roman" panose="02020603050405020304" pitchFamily="18" charset="0"/>
                      </a:endParaRPr>
                    </a:p>
                  </a:txBody>
                  <a:tcPr marL="24375" marR="24375" marT="24375" marB="24375" anchor="ctr"/>
                </a:tc>
                <a:tc>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0*</a:t>
                      </a:r>
                      <a:endParaRPr/>
                    </a:p>
                  </a:txBody>
                  <a:tcPr marL="24375" marR="24375" marT="24375" marB="24375" anchor="ctr"/>
                </a:tc>
                <a:tc>
                  <a:txBody>
                    <a:bodyPr/>
                    <a:lstStyle/>
                    <a:p>
                      <a:pPr marL="0" marR="0" lvl="0" indent="0" algn="ctr" rtl="0">
                        <a:spcBef>
                          <a:spcPts val="0"/>
                        </a:spcBef>
                        <a:spcAft>
                          <a:spcPts val="0"/>
                        </a:spcAft>
                        <a:buNone/>
                      </a:pPr>
                      <a:r>
                        <a:rPr lang="en-US" sz="1100" dirty="0">
                          <a:latin typeface="Times New Roman"/>
                          <a:ea typeface="Times New Roman"/>
                          <a:cs typeface="Times New Roman"/>
                          <a:sym typeface="Times New Roman"/>
                        </a:rPr>
                        <a:t>0</a:t>
                      </a:r>
                      <a:endParaRPr dirty="0"/>
                    </a:p>
                  </a:txBody>
                  <a:tcPr marL="26325" marR="26325" marT="0" marB="0" anchor="ctr"/>
                </a:tc>
                <a:extLst>
                  <a:ext uri="{0D108BD9-81ED-4DB2-BD59-A6C34878D82A}">
                    <a16:rowId xmlns:a16="http://schemas.microsoft.com/office/drawing/2014/main" val="10017"/>
                  </a:ext>
                </a:extLst>
              </a:tr>
              <a:tr h="238950">
                <a:tc>
                  <a:txBody>
                    <a:bodyPr/>
                    <a:lstStyle/>
                    <a:p>
                      <a:pPr marL="0" marR="0" lvl="0" indent="0" algn="ctr" rtl="0">
                        <a:spcBef>
                          <a:spcPts val="0"/>
                        </a:spcBef>
                        <a:spcAft>
                          <a:spcPts val="0"/>
                        </a:spcAft>
                        <a:buNone/>
                      </a:pPr>
                      <a:r>
                        <a:rPr lang="en-US" sz="1100" dirty="0">
                          <a:latin typeface="Times New Roman" panose="02020603050405020304" pitchFamily="18" charset="0"/>
                          <a:cs typeface="Times New Roman" panose="02020603050405020304" pitchFamily="18" charset="0"/>
                        </a:rPr>
                        <a:t>Jamaica</a:t>
                      </a:r>
                      <a:endParaRPr sz="1100" dirty="0">
                        <a:latin typeface="Times New Roman" panose="02020603050405020304" pitchFamily="18" charset="0"/>
                        <a:cs typeface="Times New Roman" panose="02020603050405020304" pitchFamily="18" charset="0"/>
                      </a:endParaRPr>
                    </a:p>
                  </a:txBody>
                  <a:tcPr marL="24375" marR="24375" marT="24375" marB="24375" anchor="ctr"/>
                </a:tc>
                <a:tc>
                  <a:txBody>
                    <a:bodyPr/>
                    <a:lstStyle/>
                    <a:p>
                      <a:pPr marL="0" marR="0" lvl="0" indent="0" algn="ctr" rtl="0">
                        <a:spcBef>
                          <a:spcPts val="0"/>
                        </a:spcBef>
                        <a:spcAft>
                          <a:spcPts val="0"/>
                        </a:spcAft>
                        <a:buNone/>
                      </a:pPr>
                      <a:r>
                        <a:rPr lang="en-US" sz="1100" dirty="0">
                          <a:latin typeface="Times New Roman" panose="02020603050405020304" pitchFamily="18" charset="0"/>
                          <a:cs typeface="Times New Roman" panose="02020603050405020304" pitchFamily="18" charset="0"/>
                        </a:rPr>
                        <a:t>341*</a:t>
                      </a:r>
                      <a:endParaRPr sz="1100" dirty="0">
                        <a:latin typeface="Times New Roman" panose="02020603050405020304" pitchFamily="18" charset="0"/>
                        <a:cs typeface="Times New Roman" panose="02020603050405020304" pitchFamily="18" charset="0"/>
                      </a:endParaRPr>
                    </a:p>
                  </a:txBody>
                  <a:tcPr marL="24375" marR="24375" marT="24375" marB="24375" anchor="ctr"/>
                </a:tc>
                <a:tc>
                  <a:txBody>
                    <a:bodyPr/>
                    <a:lstStyle/>
                    <a:p>
                      <a:pPr marL="0" marR="0" lvl="0" indent="0" algn="ctr" rtl="0">
                        <a:spcBef>
                          <a:spcPts val="0"/>
                        </a:spcBef>
                        <a:spcAft>
                          <a:spcPts val="0"/>
                        </a:spcAft>
                        <a:buNone/>
                      </a:pPr>
                      <a:r>
                        <a:rPr lang="en-US" sz="1100" dirty="0">
                          <a:latin typeface="Times New Roman" panose="02020603050405020304" pitchFamily="18" charset="0"/>
                          <a:cs typeface="Times New Roman" panose="02020603050405020304" pitchFamily="18" charset="0"/>
                        </a:rPr>
                        <a:t>341</a:t>
                      </a:r>
                      <a:endParaRPr sz="1100" dirty="0">
                        <a:latin typeface="Times New Roman" panose="02020603050405020304" pitchFamily="18" charset="0"/>
                        <a:cs typeface="Times New Roman" panose="02020603050405020304" pitchFamily="18" charset="0"/>
                      </a:endParaRPr>
                    </a:p>
                  </a:txBody>
                  <a:tcPr marL="26325" marR="26325" marT="0" marB="0" anchor="ctr"/>
                </a:tc>
                <a:extLst>
                  <a:ext uri="{0D108BD9-81ED-4DB2-BD59-A6C34878D82A}">
                    <a16:rowId xmlns:a16="http://schemas.microsoft.com/office/drawing/2014/main" val="2683331263"/>
                  </a:ext>
                </a:extLst>
              </a:tr>
            </a:tbl>
          </a:graphicData>
        </a:graphic>
      </p:graphicFrame>
      <p:graphicFrame>
        <p:nvGraphicFramePr>
          <p:cNvPr id="256" name="Google Shape;256;p7"/>
          <p:cNvGraphicFramePr/>
          <p:nvPr>
            <p:extLst>
              <p:ext uri="{D42A27DB-BD31-4B8C-83A1-F6EECF244321}">
                <p14:modId xmlns:p14="http://schemas.microsoft.com/office/powerpoint/2010/main" val="1090236058"/>
              </p:ext>
            </p:extLst>
          </p:nvPr>
        </p:nvGraphicFramePr>
        <p:xfrm>
          <a:off x="4724400" y="1074420"/>
          <a:ext cx="3886225" cy="5563937"/>
        </p:xfrm>
        <a:graphic>
          <a:graphicData uri="http://schemas.openxmlformats.org/drawingml/2006/table">
            <a:tbl>
              <a:tblPr>
                <a:noFill/>
                <a:tableStyleId>{BEE30972-2CFA-4D11-9EE7-9DFAC3766D49}</a:tableStyleId>
              </a:tblPr>
              <a:tblGrid>
                <a:gridCol w="806775">
                  <a:extLst>
                    <a:ext uri="{9D8B030D-6E8A-4147-A177-3AD203B41FA5}">
                      <a16:colId xmlns:a16="http://schemas.microsoft.com/office/drawing/2014/main" val="20000"/>
                    </a:ext>
                  </a:extLst>
                </a:gridCol>
                <a:gridCol w="1026250">
                  <a:extLst>
                    <a:ext uri="{9D8B030D-6E8A-4147-A177-3AD203B41FA5}">
                      <a16:colId xmlns:a16="http://schemas.microsoft.com/office/drawing/2014/main" val="20001"/>
                    </a:ext>
                  </a:extLst>
                </a:gridCol>
                <a:gridCol w="1026600">
                  <a:extLst>
                    <a:ext uri="{9D8B030D-6E8A-4147-A177-3AD203B41FA5}">
                      <a16:colId xmlns:a16="http://schemas.microsoft.com/office/drawing/2014/main" val="20002"/>
                    </a:ext>
                  </a:extLst>
                </a:gridCol>
                <a:gridCol w="1026600">
                  <a:extLst>
                    <a:ext uri="{9D8B030D-6E8A-4147-A177-3AD203B41FA5}">
                      <a16:colId xmlns:a16="http://schemas.microsoft.com/office/drawing/2014/main" val="20003"/>
                    </a:ext>
                  </a:extLst>
                </a:gridCol>
              </a:tblGrid>
              <a:tr h="576025">
                <a:tc gridSpan="2">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Country</a:t>
                      </a:r>
                      <a:endParaRPr sz="1100">
                        <a:latin typeface="Times New Roman"/>
                        <a:ea typeface="Times New Roman"/>
                        <a:cs typeface="Times New Roman"/>
                        <a:sym typeface="Times New Roman"/>
                      </a:endParaRPr>
                    </a:p>
                  </a:txBody>
                  <a:tcPr marL="24375" marR="24375" marT="24375" marB="24375" anchor="ctr">
                    <a:solidFill>
                      <a:srgbClr val="8CB3E3"/>
                    </a:solidFill>
                  </a:tcPr>
                </a:tc>
                <a:tc hMerge="1">
                  <a:txBody>
                    <a:bodyPr/>
                    <a:lstStyle/>
                    <a:p>
                      <a:endParaRPr lang="en-US"/>
                    </a:p>
                  </a:txBody>
                  <a:tcPr/>
                </a:tc>
                <a:tc>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Participants according to Member States</a:t>
                      </a:r>
                      <a:endParaRPr sz="1100">
                        <a:latin typeface="Times New Roman"/>
                        <a:ea typeface="Times New Roman"/>
                        <a:cs typeface="Times New Roman"/>
                        <a:sym typeface="Times New Roman"/>
                      </a:endParaRPr>
                    </a:p>
                  </a:txBody>
                  <a:tcPr marL="24375" marR="24375" marT="24375" marB="24375" anchor="ctr">
                    <a:solidFill>
                      <a:srgbClr val="8CB3E3"/>
                    </a:solidFill>
                  </a:tcPr>
                </a:tc>
                <a:tc>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Participants according to Tsunami Zone</a:t>
                      </a:r>
                      <a:endParaRPr sz="1100">
                        <a:latin typeface="Times New Roman"/>
                        <a:ea typeface="Times New Roman"/>
                        <a:cs typeface="Times New Roman"/>
                        <a:sym typeface="Times New Roman"/>
                      </a:endParaRPr>
                    </a:p>
                  </a:txBody>
                  <a:tcPr marL="26325" marR="26325" marT="0" marB="0" anchor="ctr">
                    <a:solidFill>
                      <a:srgbClr val="8CB3E3"/>
                    </a:solidFill>
                  </a:tcPr>
                </a:tc>
                <a:extLst>
                  <a:ext uri="{0D108BD9-81ED-4DB2-BD59-A6C34878D82A}">
                    <a16:rowId xmlns:a16="http://schemas.microsoft.com/office/drawing/2014/main" val="10000"/>
                  </a:ext>
                </a:extLst>
              </a:tr>
              <a:tr h="225950">
                <a:tc gridSpan="2">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Mexico</a:t>
                      </a:r>
                      <a:endParaRPr sz="1100">
                        <a:latin typeface="Times New Roman"/>
                        <a:ea typeface="Times New Roman"/>
                        <a:cs typeface="Times New Roman"/>
                        <a:sym typeface="Times New Roman"/>
                      </a:endParaRPr>
                    </a:p>
                  </a:txBody>
                  <a:tcPr marL="24375" marR="24375" marT="24375" marB="24375" anchor="ctr"/>
                </a:tc>
                <a:tc hMerge="1">
                  <a:txBody>
                    <a:bodyPr/>
                    <a:lstStyle/>
                    <a:p>
                      <a:endParaRPr lang="en-US"/>
                    </a:p>
                  </a:txBody>
                  <a:tcPr/>
                </a:tc>
                <a:tc>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14,500</a:t>
                      </a:r>
                      <a:endParaRPr sz="1100">
                        <a:latin typeface="Times New Roman"/>
                        <a:ea typeface="Times New Roman"/>
                        <a:cs typeface="Times New Roman"/>
                        <a:sym typeface="Times New Roman"/>
                      </a:endParaRPr>
                    </a:p>
                  </a:txBody>
                  <a:tcPr marL="24375" marR="24375" marT="24375" marB="24375" anchor="ctr"/>
                </a:tc>
                <a:tc>
                  <a:txBody>
                    <a:bodyPr/>
                    <a:lstStyle/>
                    <a:p>
                      <a:pPr marL="0" marR="0" lvl="0" indent="0" algn="ctr" rtl="0">
                        <a:spcBef>
                          <a:spcPts val="0"/>
                        </a:spcBef>
                        <a:spcAft>
                          <a:spcPts val="0"/>
                        </a:spcAft>
                        <a:buNone/>
                      </a:pPr>
                      <a:r>
                        <a:rPr lang="en-US" sz="1100" dirty="0">
                          <a:latin typeface="Times New Roman"/>
                          <a:ea typeface="Times New Roman"/>
                          <a:cs typeface="Times New Roman"/>
                          <a:sym typeface="Times New Roman"/>
                        </a:rPr>
                        <a:t>823</a:t>
                      </a:r>
                      <a:endParaRPr sz="1100" dirty="0">
                        <a:latin typeface="Times New Roman"/>
                        <a:ea typeface="Times New Roman"/>
                        <a:cs typeface="Times New Roman"/>
                        <a:sym typeface="Times New Roman"/>
                      </a:endParaRPr>
                    </a:p>
                  </a:txBody>
                  <a:tcPr marL="26325" marR="26325" marT="0" marB="0" anchor="ctr"/>
                </a:tc>
                <a:extLst>
                  <a:ext uri="{0D108BD9-81ED-4DB2-BD59-A6C34878D82A}">
                    <a16:rowId xmlns:a16="http://schemas.microsoft.com/office/drawing/2014/main" val="10001"/>
                  </a:ext>
                </a:extLst>
              </a:tr>
              <a:tr h="401000">
                <a:tc gridSpan="2">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Netherlands</a:t>
                      </a:r>
                      <a:endParaRPr/>
                    </a:p>
                    <a:p>
                      <a:pPr marL="0" marR="0" lvl="0" indent="0" algn="ctr" rtl="0">
                        <a:spcBef>
                          <a:spcPts val="0"/>
                        </a:spcBef>
                        <a:spcAft>
                          <a:spcPts val="0"/>
                        </a:spcAft>
                        <a:buNone/>
                      </a:pPr>
                      <a:r>
                        <a:rPr lang="en-US" sz="1100">
                          <a:latin typeface="Times New Roman"/>
                          <a:ea typeface="Times New Roman"/>
                          <a:cs typeface="Times New Roman"/>
                          <a:sym typeface="Times New Roman"/>
                        </a:rPr>
                        <a:t>(Bonaire, Saba, Sint Eustatius)</a:t>
                      </a:r>
                      <a:endParaRPr sz="1100">
                        <a:latin typeface="Times New Roman"/>
                        <a:ea typeface="Times New Roman"/>
                        <a:cs typeface="Times New Roman"/>
                        <a:sym typeface="Times New Roman"/>
                      </a:endParaRPr>
                    </a:p>
                  </a:txBody>
                  <a:tcPr marL="24375" marR="24375" marT="24375" marB="24375" anchor="ctr"/>
                </a:tc>
                <a:tc hMerge="1">
                  <a:txBody>
                    <a:bodyPr/>
                    <a:lstStyle/>
                    <a:p>
                      <a:endParaRPr lang="en-US"/>
                    </a:p>
                  </a:txBody>
                  <a:tcPr/>
                </a:tc>
                <a:tc>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34</a:t>
                      </a:r>
                      <a:endParaRPr sz="1100">
                        <a:latin typeface="Times New Roman"/>
                        <a:ea typeface="Times New Roman"/>
                        <a:cs typeface="Times New Roman"/>
                        <a:sym typeface="Times New Roman"/>
                      </a:endParaRPr>
                    </a:p>
                  </a:txBody>
                  <a:tcPr marL="24375" marR="24375" marT="24375" marB="24375" anchor="ctr"/>
                </a:tc>
                <a:tc>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34</a:t>
                      </a:r>
                      <a:endParaRPr sz="1100">
                        <a:latin typeface="Times New Roman"/>
                        <a:ea typeface="Times New Roman"/>
                        <a:cs typeface="Times New Roman"/>
                        <a:sym typeface="Times New Roman"/>
                      </a:endParaRPr>
                    </a:p>
                  </a:txBody>
                  <a:tcPr marL="26325" marR="26325" marT="0" marB="0" anchor="ctr"/>
                </a:tc>
                <a:extLst>
                  <a:ext uri="{0D108BD9-81ED-4DB2-BD59-A6C34878D82A}">
                    <a16:rowId xmlns:a16="http://schemas.microsoft.com/office/drawing/2014/main" val="10002"/>
                  </a:ext>
                </a:extLst>
              </a:tr>
              <a:tr h="225950">
                <a:tc gridSpan="2">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Nicaragua</a:t>
                      </a:r>
                      <a:endParaRPr sz="1100">
                        <a:latin typeface="Times New Roman"/>
                        <a:ea typeface="Times New Roman"/>
                        <a:cs typeface="Times New Roman"/>
                        <a:sym typeface="Times New Roman"/>
                      </a:endParaRPr>
                    </a:p>
                  </a:txBody>
                  <a:tcPr marL="24375" marR="24375" marT="24375" marB="24375" anchor="ctr"/>
                </a:tc>
                <a:tc hMerge="1">
                  <a:txBody>
                    <a:bodyPr/>
                    <a:lstStyle/>
                    <a:p>
                      <a:endParaRPr lang="en-US"/>
                    </a:p>
                  </a:txBody>
                  <a:tcPr/>
                </a:tc>
                <a:tc>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90</a:t>
                      </a:r>
                      <a:endParaRPr sz="1100">
                        <a:latin typeface="Times New Roman"/>
                        <a:ea typeface="Times New Roman"/>
                        <a:cs typeface="Times New Roman"/>
                        <a:sym typeface="Times New Roman"/>
                      </a:endParaRPr>
                    </a:p>
                  </a:txBody>
                  <a:tcPr marL="24375" marR="24375" marT="24375" marB="24375" anchor="ctr"/>
                </a:tc>
                <a:tc>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20</a:t>
                      </a:r>
                      <a:endParaRPr sz="1100">
                        <a:latin typeface="Times New Roman"/>
                        <a:ea typeface="Times New Roman"/>
                        <a:cs typeface="Times New Roman"/>
                        <a:sym typeface="Times New Roman"/>
                      </a:endParaRPr>
                    </a:p>
                  </a:txBody>
                  <a:tcPr marL="26325" marR="26325" marT="0" marB="0" anchor="ctr"/>
                </a:tc>
                <a:extLst>
                  <a:ext uri="{0D108BD9-81ED-4DB2-BD59-A6C34878D82A}">
                    <a16:rowId xmlns:a16="http://schemas.microsoft.com/office/drawing/2014/main" val="10003"/>
                  </a:ext>
                </a:extLst>
              </a:tr>
              <a:tr h="225950">
                <a:tc gridSpan="2">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Panama</a:t>
                      </a:r>
                      <a:endParaRPr sz="1100">
                        <a:latin typeface="Times New Roman"/>
                        <a:ea typeface="Times New Roman"/>
                        <a:cs typeface="Times New Roman"/>
                        <a:sym typeface="Times New Roman"/>
                      </a:endParaRPr>
                    </a:p>
                  </a:txBody>
                  <a:tcPr marL="24375" marR="24375" marT="24375" marB="24375" anchor="ctr"/>
                </a:tc>
                <a:tc hMerge="1">
                  <a:txBody>
                    <a:bodyPr/>
                    <a:lstStyle/>
                    <a:p>
                      <a:endParaRPr lang="en-US"/>
                    </a:p>
                  </a:txBody>
                  <a:tcPr/>
                </a:tc>
                <a:tc>
                  <a:txBody>
                    <a:bodyPr/>
                    <a:lstStyle/>
                    <a:p>
                      <a:pPr marL="0" marR="0" lvl="0" indent="0" algn="ctr" rtl="0">
                        <a:spcBef>
                          <a:spcPts val="0"/>
                        </a:spcBef>
                        <a:spcAft>
                          <a:spcPts val="0"/>
                        </a:spcAft>
                        <a:buNone/>
                      </a:pPr>
                      <a:r>
                        <a:rPr lang="en-US" sz="1100" dirty="0">
                          <a:latin typeface="Times New Roman"/>
                          <a:ea typeface="Times New Roman"/>
                          <a:cs typeface="Times New Roman"/>
                          <a:sym typeface="Times New Roman"/>
                        </a:rPr>
                        <a:t>3,000</a:t>
                      </a:r>
                      <a:endParaRPr sz="1100" dirty="0">
                        <a:latin typeface="Times New Roman"/>
                        <a:ea typeface="Times New Roman"/>
                        <a:cs typeface="Times New Roman"/>
                        <a:sym typeface="Times New Roman"/>
                      </a:endParaRPr>
                    </a:p>
                  </a:txBody>
                  <a:tcPr marL="24375" marR="24375" marT="24375" marB="24375" anchor="ctr"/>
                </a:tc>
                <a:tc>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9,354</a:t>
                      </a:r>
                      <a:endParaRPr sz="1100">
                        <a:latin typeface="Times New Roman"/>
                        <a:ea typeface="Times New Roman"/>
                        <a:cs typeface="Times New Roman"/>
                        <a:sym typeface="Times New Roman"/>
                      </a:endParaRPr>
                    </a:p>
                  </a:txBody>
                  <a:tcPr marL="26325" marR="26325" marT="0" marB="0" anchor="ctr"/>
                </a:tc>
                <a:extLst>
                  <a:ext uri="{0D108BD9-81ED-4DB2-BD59-A6C34878D82A}">
                    <a16:rowId xmlns:a16="http://schemas.microsoft.com/office/drawing/2014/main" val="10004"/>
                  </a:ext>
                </a:extLst>
              </a:tr>
              <a:tr h="225950">
                <a:tc gridSpan="2">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Saint Kitts and Nevis</a:t>
                      </a:r>
                      <a:endParaRPr sz="1100">
                        <a:latin typeface="Times New Roman"/>
                        <a:ea typeface="Times New Roman"/>
                        <a:cs typeface="Times New Roman"/>
                        <a:sym typeface="Times New Roman"/>
                      </a:endParaRPr>
                    </a:p>
                  </a:txBody>
                  <a:tcPr marL="24375" marR="24375" marT="24375" marB="24375" anchor="ctr"/>
                </a:tc>
                <a:tc hMerge="1">
                  <a:txBody>
                    <a:bodyPr/>
                    <a:lstStyle/>
                    <a:p>
                      <a:endParaRPr lang="en-US"/>
                    </a:p>
                  </a:txBody>
                  <a:tcPr/>
                </a:tc>
                <a:tc>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2,500</a:t>
                      </a:r>
                      <a:endParaRPr sz="1100">
                        <a:latin typeface="Times New Roman"/>
                        <a:ea typeface="Times New Roman"/>
                        <a:cs typeface="Times New Roman"/>
                        <a:sym typeface="Times New Roman"/>
                      </a:endParaRPr>
                    </a:p>
                  </a:txBody>
                  <a:tcPr marL="24375" marR="24375" marT="24375" marB="24375" anchor="ctr"/>
                </a:tc>
                <a:tc>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2,300</a:t>
                      </a:r>
                      <a:endParaRPr sz="1100">
                        <a:latin typeface="Times New Roman"/>
                        <a:ea typeface="Times New Roman"/>
                        <a:cs typeface="Times New Roman"/>
                        <a:sym typeface="Times New Roman"/>
                      </a:endParaRPr>
                    </a:p>
                  </a:txBody>
                  <a:tcPr marL="26325" marR="26325" marT="0" marB="0" anchor="ctr"/>
                </a:tc>
                <a:extLst>
                  <a:ext uri="{0D108BD9-81ED-4DB2-BD59-A6C34878D82A}">
                    <a16:rowId xmlns:a16="http://schemas.microsoft.com/office/drawing/2014/main" val="10005"/>
                  </a:ext>
                </a:extLst>
              </a:tr>
              <a:tr h="225950">
                <a:tc gridSpan="2">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Saint Lucia</a:t>
                      </a:r>
                      <a:endParaRPr sz="1100">
                        <a:latin typeface="Times New Roman"/>
                        <a:ea typeface="Times New Roman"/>
                        <a:cs typeface="Times New Roman"/>
                        <a:sym typeface="Times New Roman"/>
                      </a:endParaRPr>
                    </a:p>
                  </a:txBody>
                  <a:tcPr marL="24375" marR="24375" marT="24375" marB="24375" anchor="ctr"/>
                </a:tc>
                <a:tc hMerge="1">
                  <a:txBody>
                    <a:bodyPr/>
                    <a:lstStyle/>
                    <a:p>
                      <a:endParaRPr lang="en-US"/>
                    </a:p>
                  </a:txBody>
                  <a:tcPr/>
                </a:tc>
                <a:tc>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300</a:t>
                      </a:r>
                      <a:endParaRPr sz="1100">
                        <a:latin typeface="Times New Roman"/>
                        <a:ea typeface="Times New Roman"/>
                        <a:cs typeface="Times New Roman"/>
                        <a:sym typeface="Times New Roman"/>
                      </a:endParaRPr>
                    </a:p>
                  </a:txBody>
                  <a:tcPr marL="24375" marR="24375" marT="24375" marB="24375" anchor="ctr"/>
                </a:tc>
                <a:tc>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254</a:t>
                      </a:r>
                      <a:endParaRPr sz="1100">
                        <a:latin typeface="Times New Roman"/>
                        <a:ea typeface="Times New Roman"/>
                        <a:cs typeface="Times New Roman"/>
                        <a:sym typeface="Times New Roman"/>
                      </a:endParaRPr>
                    </a:p>
                  </a:txBody>
                  <a:tcPr marL="26325" marR="26325" marT="0" marB="0" anchor="ctr"/>
                </a:tc>
                <a:extLst>
                  <a:ext uri="{0D108BD9-81ED-4DB2-BD59-A6C34878D82A}">
                    <a16:rowId xmlns:a16="http://schemas.microsoft.com/office/drawing/2014/main" val="10006"/>
                  </a:ext>
                </a:extLst>
              </a:tr>
              <a:tr h="225950">
                <a:tc gridSpan="2">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Sint Maarten</a:t>
                      </a:r>
                      <a:endParaRPr sz="1100">
                        <a:latin typeface="Times New Roman"/>
                        <a:ea typeface="Times New Roman"/>
                        <a:cs typeface="Times New Roman"/>
                        <a:sym typeface="Times New Roman"/>
                      </a:endParaRPr>
                    </a:p>
                  </a:txBody>
                  <a:tcPr marL="24375" marR="24375" marT="24375" marB="24375" anchor="ctr"/>
                </a:tc>
                <a:tc hMerge="1">
                  <a:txBody>
                    <a:bodyPr/>
                    <a:lstStyle/>
                    <a:p>
                      <a:endParaRPr lang="en-US"/>
                    </a:p>
                  </a:txBody>
                  <a:tcPr/>
                </a:tc>
                <a:tc>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1</a:t>
                      </a:r>
                      <a:endParaRPr sz="1100">
                        <a:latin typeface="Times New Roman"/>
                        <a:ea typeface="Times New Roman"/>
                        <a:cs typeface="Times New Roman"/>
                        <a:sym typeface="Times New Roman"/>
                      </a:endParaRPr>
                    </a:p>
                  </a:txBody>
                  <a:tcPr marL="24375" marR="24375" marT="24375" marB="24375" anchor="ctr"/>
                </a:tc>
                <a:tc>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75</a:t>
                      </a:r>
                      <a:endParaRPr sz="1100">
                        <a:latin typeface="Times New Roman"/>
                        <a:ea typeface="Times New Roman"/>
                        <a:cs typeface="Times New Roman"/>
                        <a:sym typeface="Times New Roman"/>
                      </a:endParaRPr>
                    </a:p>
                  </a:txBody>
                  <a:tcPr marL="26325" marR="26325" marT="0" marB="0" anchor="ctr"/>
                </a:tc>
                <a:extLst>
                  <a:ext uri="{0D108BD9-81ED-4DB2-BD59-A6C34878D82A}">
                    <a16:rowId xmlns:a16="http://schemas.microsoft.com/office/drawing/2014/main" val="10007"/>
                  </a:ext>
                </a:extLst>
              </a:tr>
              <a:tr h="401000">
                <a:tc gridSpan="2">
                  <a:txBody>
                    <a:bodyPr/>
                    <a:lstStyle/>
                    <a:p>
                      <a:pPr marL="0" marR="0" lvl="0" indent="0" algn="ctr" rtl="0">
                        <a:spcBef>
                          <a:spcPts val="0"/>
                        </a:spcBef>
                        <a:spcAft>
                          <a:spcPts val="0"/>
                        </a:spcAft>
                        <a:buNone/>
                      </a:pPr>
                      <a:r>
                        <a:rPr lang="en-US" sz="1100" dirty="0">
                          <a:latin typeface="Times New Roman"/>
                          <a:ea typeface="Times New Roman"/>
                          <a:cs typeface="Times New Roman"/>
                          <a:sym typeface="Times New Roman"/>
                        </a:rPr>
                        <a:t>Saint Vincent and the Grenadines</a:t>
                      </a:r>
                      <a:endParaRPr sz="1100" dirty="0">
                        <a:latin typeface="Times New Roman"/>
                        <a:ea typeface="Times New Roman"/>
                        <a:cs typeface="Times New Roman"/>
                        <a:sym typeface="Times New Roman"/>
                      </a:endParaRPr>
                    </a:p>
                  </a:txBody>
                  <a:tcPr marL="24375" marR="24375" marT="24375" marB="24375" anchor="ctr"/>
                </a:tc>
                <a:tc hMerge="1">
                  <a:txBody>
                    <a:bodyPr/>
                    <a:lstStyle/>
                    <a:p>
                      <a:endParaRPr lang="en-US"/>
                    </a:p>
                  </a:txBody>
                  <a:tcPr/>
                </a:tc>
                <a:tc>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200</a:t>
                      </a:r>
                      <a:endParaRPr sz="1100">
                        <a:latin typeface="Times New Roman"/>
                        <a:ea typeface="Times New Roman"/>
                        <a:cs typeface="Times New Roman"/>
                        <a:sym typeface="Times New Roman"/>
                      </a:endParaRPr>
                    </a:p>
                  </a:txBody>
                  <a:tcPr marL="24375" marR="24375" marT="24375" marB="24375" anchor="ctr"/>
                </a:tc>
                <a:tc>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101</a:t>
                      </a:r>
                      <a:endParaRPr sz="1100">
                        <a:latin typeface="Times New Roman"/>
                        <a:ea typeface="Times New Roman"/>
                        <a:cs typeface="Times New Roman"/>
                        <a:sym typeface="Times New Roman"/>
                      </a:endParaRPr>
                    </a:p>
                  </a:txBody>
                  <a:tcPr marL="26325" marR="26325" marT="0" marB="0" anchor="ctr"/>
                </a:tc>
                <a:extLst>
                  <a:ext uri="{0D108BD9-81ED-4DB2-BD59-A6C34878D82A}">
                    <a16:rowId xmlns:a16="http://schemas.microsoft.com/office/drawing/2014/main" val="10008"/>
                  </a:ext>
                </a:extLst>
              </a:tr>
              <a:tr h="225950">
                <a:tc gridSpan="2">
                  <a:txBody>
                    <a:bodyPr/>
                    <a:lstStyle/>
                    <a:p>
                      <a:pPr marL="0" marR="0" lvl="0" indent="0" algn="ctr" rtl="0">
                        <a:spcBef>
                          <a:spcPts val="0"/>
                        </a:spcBef>
                        <a:spcAft>
                          <a:spcPts val="0"/>
                        </a:spcAft>
                        <a:buNone/>
                      </a:pPr>
                      <a:r>
                        <a:rPr lang="en-US" sz="1100" dirty="0">
                          <a:latin typeface="Times New Roman"/>
                          <a:ea typeface="Times New Roman"/>
                          <a:cs typeface="Times New Roman"/>
                          <a:sym typeface="Times New Roman"/>
                        </a:rPr>
                        <a:t>Trinidad and Tobago</a:t>
                      </a:r>
                      <a:endParaRPr sz="1100" dirty="0">
                        <a:latin typeface="Times New Roman"/>
                        <a:ea typeface="Times New Roman"/>
                        <a:cs typeface="Times New Roman"/>
                        <a:sym typeface="Times New Roman"/>
                      </a:endParaRPr>
                    </a:p>
                  </a:txBody>
                  <a:tcPr marL="24375" marR="24375" marT="24375" marB="24375" anchor="ctr"/>
                </a:tc>
                <a:tc hMerge="1">
                  <a:txBody>
                    <a:bodyPr/>
                    <a:lstStyle/>
                    <a:p>
                      <a:endParaRPr lang="en-US"/>
                    </a:p>
                  </a:txBody>
                  <a:tcPr/>
                </a:tc>
                <a:tc>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500</a:t>
                      </a:r>
                      <a:endParaRPr sz="1100">
                        <a:latin typeface="Times New Roman"/>
                        <a:ea typeface="Times New Roman"/>
                        <a:cs typeface="Times New Roman"/>
                        <a:sym typeface="Times New Roman"/>
                      </a:endParaRPr>
                    </a:p>
                  </a:txBody>
                  <a:tcPr marL="24375" marR="24375" marT="24375" marB="24375" anchor="ctr"/>
                </a:tc>
                <a:tc>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480</a:t>
                      </a:r>
                      <a:endParaRPr sz="1100">
                        <a:latin typeface="Times New Roman"/>
                        <a:ea typeface="Times New Roman"/>
                        <a:cs typeface="Times New Roman"/>
                        <a:sym typeface="Times New Roman"/>
                      </a:endParaRPr>
                    </a:p>
                  </a:txBody>
                  <a:tcPr marL="26325" marR="26325" marT="0" marB="0" anchor="ctr"/>
                </a:tc>
                <a:extLst>
                  <a:ext uri="{0D108BD9-81ED-4DB2-BD59-A6C34878D82A}">
                    <a16:rowId xmlns:a16="http://schemas.microsoft.com/office/drawing/2014/main" val="10009"/>
                  </a:ext>
                </a:extLst>
              </a:tr>
              <a:tr h="225950">
                <a:tc rowSpan="6">
                  <a:txBody>
                    <a:bodyPr/>
                    <a:lstStyle/>
                    <a:p>
                      <a:pPr marL="0" marR="0" lvl="0" indent="0" algn="ctr" rtl="0">
                        <a:spcBef>
                          <a:spcPts val="0"/>
                        </a:spcBef>
                        <a:spcAft>
                          <a:spcPts val="0"/>
                        </a:spcAft>
                        <a:buNone/>
                      </a:pPr>
                      <a:r>
                        <a:rPr lang="en-US" sz="1100" dirty="0">
                          <a:latin typeface="Times New Roman"/>
                          <a:ea typeface="Times New Roman"/>
                          <a:cs typeface="Times New Roman"/>
                          <a:sym typeface="Times New Roman"/>
                        </a:rPr>
                        <a:t>United Kingdom</a:t>
                      </a:r>
                      <a:endParaRPr sz="1100" dirty="0">
                        <a:latin typeface="Times New Roman"/>
                        <a:ea typeface="Times New Roman"/>
                        <a:cs typeface="Times New Roman"/>
                        <a:sym typeface="Times New Roman"/>
                      </a:endParaRPr>
                    </a:p>
                  </a:txBody>
                  <a:tcPr marL="24375" marR="24375" marT="24375" marB="24375" anchor="ctr"/>
                </a:tc>
                <a:tc>
                  <a:txBody>
                    <a:bodyPr/>
                    <a:lstStyle/>
                    <a:p>
                      <a:pPr marL="0" marR="0" lvl="0" indent="0" algn="ctr" rtl="0">
                        <a:spcBef>
                          <a:spcPts val="0"/>
                        </a:spcBef>
                        <a:spcAft>
                          <a:spcPts val="0"/>
                        </a:spcAft>
                        <a:buNone/>
                      </a:pPr>
                      <a:r>
                        <a:rPr lang="en-US" sz="1100" dirty="0">
                          <a:latin typeface="Times New Roman"/>
                          <a:ea typeface="Times New Roman"/>
                          <a:cs typeface="Times New Roman"/>
                          <a:sym typeface="Times New Roman"/>
                        </a:rPr>
                        <a:t>Anguilla</a:t>
                      </a:r>
                      <a:endParaRPr sz="1100" dirty="0">
                        <a:latin typeface="Times New Roman"/>
                        <a:ea typeface="Times New Roman"/>
                        <a:cs typeface="Times New Roman"/>
                        <a:sym typeface="Times New Roman"/>
                      </a:endParaRPr>
                    </a:p>
                  </a:txBody>
                  <a:tcPr marL="26325" marR="26325" marT="0" marB="0" anchor="ctr"/>
                </a:tc>
                <a:tc>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500*</a:t>
                      </a:r>
                      <a:endParaRPr sz="1100">
                        <a:latin typeface="Times New Roman"/>
                        <a:ea typeface="Times New Roman"/>
                        <a:cs typeface="Times New Roman"/>
                        <a:sym typeface="Times New Roman"/>
                      </a:endParaRPr>
                    </a:p>
                  </a:txBody>
                  <a:tcPr marL="24375" marR="24375" marT="24375" marB="24375" anchor="ctr"/>
                </a:tc>
                <a:tc>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500</a:t>
                      </a:r>
                      <a:endParaRPr sz="1100">
                        <a:latin typeface="Times New Roman"/>
                        <a:ea typeface="Times New Roman"/>
                        <a:cs typeface="Times New Roman"/>
                        <a:sym typeface="Times New Roman"/>
                      </a:endParaRPr>
                    </a:p>
                  </a:txBody>
                  <a:tcPr marL="26325" marR="26325" marT="0" marB="0" anchor="ctr"/>
                </a:tc>
                <a:extLst>
                  <a:ext uri="{0D108BD9-81ED-4DB2-BD59-A6C34878D82A}">
                    <a16:rowId xmlns:a16="http://schemas.microsoft.com/office/drawing/2014/main" val="10010"/>
                  </a:ext>
                </a:extLst>
              </a:tr>
              <a:tr h="225950">
                <a:tc vMerge="1">
                  <a:txBody>
                    <a:bodyPr/>
                    <a:lstStyle/>
                    <a:p>
                      <a:endParaRPr lang="en-US"/>
                    </a:p>
                  </a:txBody>
                  <a:tcPr/>
                </a:tc>
                <a:tc>
                  <a:txBody>
                    <a:bodyPr/>
                    <a:lstStyle/>
                    <a:p>
                      <a:pPr marL="0" marR="0" lvl="0" indent="0" algn="ctr" rtl="0">
                        <a:spcBef>
                          <a:spcPts val="0"/>
                        </a:spcBef>
                        <a:spcAft>
                          <a:spcPts val="0"/>
                        </a:spcAft>
                        <a:buNone/>
                      </a:pPr>
                      <a:r>
                        <a:rPr lang="en-US" sz="1100" dirty="0">
                          <a:latin typeface="Times New Roman"/>
                          <a:ea typeface="Times New Roman"/>
                          <a:cs typeface="Times New Roman"/>
                          <a:sym typeface="Times New Roman"/>
                        </a:rPr>
                        <a:t>Bermuda</a:t>
                      </a:r>
                      <a:endParaRPr sz="1100" dirty="0">
                        <a:latin typeface="Times New Roman"/>
                        <a:ea typeface="Times New Roman"/>
                        <a:cs typeface="Times New Roman"/>
                        <a:sym typeface="Times New Roman"/>
                      </a:endParaRPr>
                    </a:p>
                  </a:txBody>
                  <a:tcPr marL="26325" marR="26325" marT="0" marB="0" anchor="ctr"/>
                </a:tc>
                <a:tc>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233</a:t>
                      </a:r>
                      <a:endParaRPr sz="1100">
                        <a:latin typeface="Times New Roman"/>
                        <a:ea typeface="Times New Roman"/>
                        <a:cs typeface="Times New Roman"/>
                        <a:sym typeface="Times New Roman"/>
                      </a:endParaRPr>
                    </a:p>
                  </a:txBody>
                  <a:tcPr marL="24375" marR="24375" marT="24375" marB="24375" anchor="ctr"/>
                </a:tc>
                <a:tc>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233</a:t>
                      </a:r>
                      <a:endParaRPr sz="1100">
                        <a:latin typeface="Times New Roman"/>
                        <a:ea typeface="Times New Roman"/>
                        <a:cs typeface="Times New Roman"/>
                        <a:sym typeface="Times New Roman"/>
                      </a:endParaRPr>
                    </a:p>
                  </a:txBody>
                  <a:tcPr marL="26325" marR="26325" marT="0" marB="0" anchor="ctr"/>
                </a:tc>
                <a:extLst>
                  <a:ext uri="{0D108BD9-81ED-4DB2-BD59-A6C34878D82A}">
                    <a16:rowId xmlns:a16="http://schemas.microsoft.com/office/drawing/2014/main" val="10011"/>
                  </a:ext>
                </a:extLst>
              </a:tr>
              <a:tr h="350075">
                <a:tc vMerge="1">
                  <a:txBody>
                    <a:bodyPr/>
                    <a:lstStyle/>
                    <a:p>
                      <a:endParaRPr lang="en-US"/>
                    </a:p>
                  </a:txBody>
                  <a:tcPr/>
                </a:tc>
                <a:tc>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British Virgin Islands</a:t>
                      </a:r>
                      <a:endParaRPr sz="1100">
                        <a:latin typeface="Times New Roman"/>
                        <a:ea typeface="Times New Roman"/>
                        <a:cs typeface="Times New Roman"/>
                        <a:sym typeface="Times New Roman"/>
                      </a:endParaRPr>
                    </a:p>
                  </a:txBody>
                  <a:tcPr marL="26325" marR="26325" marT="0" marB="0" anchor="ctr"/>
                </a:tc>
                <a:tc>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3,000</a:t>
                      </a:r>
                      <a:endParaRPr sz="1100">
                        <a:latin typeface="Times New Roman"/>
                        <a:ea typeface="Times New Roman"/>
                        <a:cs typeface="Times New Roman"/>
                        <a:sym typeface="Times New Roman"/>
                      </a:endParaRPr>
                    </a:p>
                  </a:txBody>
                  <a:tcPr marL="24375" marR="24375" marT="24375" marB="24375" anchor="ctr"/>
                </a:tc>
                <a:tc>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14</a:t>
                      </a:r>
                      <a:endParaRPr sz="1100">
                        <a:latin typeface="Times New Roman"/>
                        <a:ea typeface="Times New Roman"/>
                        <a:cs typeface="Times New Roman"/>
                        <a:sym typeface="Times New Roman"/>
                      </a:endParaRPr>
                    </a:p>
                  </a:txBody>
                  <a:tcPr marL="26325" marR="26325" marT="0" marB="0" anchor="ctr"/>
                </a:tc>
                <a:extLst>
                  <a:ext uri="{0D108BD9-81ED-4DB2-BD59-A6C34878D82A}">
                    <a16:rowId xmlns:a16="http://schemas.microsoft.com/office/drawing/2014/main" val="10012"/>
                  </a:ext>
                </a:extLst>
              </a:tr>
              <a:tr h="225950">
                <a:tc vMerge="1">
                  <a:txBody>
                    <a:bodyPr/>
                    <a:lstStyle/>
                    <a:p>
                      <a:endParaRPr lang="en-US"/>
                    </a:p>
                  </a:txBody>
                  <a:tcPr/>
                </a:tc>
                <a:tc>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Cayman Islands</a:t>
                      </a:r>
                      <a:endParaRPr sz="1100">
                        <a:latin typeface="Times New Roman"/>
                        <a:ea typeface="Times New Roman"/>
                        <a:cs typeface="Times New Roman"/>
                        <a:sym typeface="Times New Roman"/>
                      </a:endParaRPr>
                    </a:p>
                  </a:txBody>
                  <a:tcPr marL="26325" marR="26325" marT="0" marB="0" anchor="ctr"/>
                </a:tc>
                <a:tc>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7,225</a:t>
                      </a:r>
                      <a:endParaRPr sz="1100">
                        <a:latin typeface="Times New Roman"/>
                        <a:ea typeface="Times New Roman"/>
                        <a:cs typeface="Times New Roman"/>
                        <a:sym typeface="Times New Roman"/>
                      </a:endParaRPr>
                    </a:p>
                  </a:txBody>
                  <a:tcPr marL="24375" marR="24375" marT="24375" marB="24375" anchor="ctr"/>
                </a:tc>
                <a:tc>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7,329</a:t>
                      </a:r>
                      <a:endParaRPr sz="1100">
                        <a:latin typeface="Times New Roman"/>
                        <a:ea typeface="Times New Roman"/>
                        <a:cs typeface="Times New Roman"/>
                        <a:sym typeface="Times New Roman"/>
                      </a:endParaRPr>
                    </a:p>
                  </a:txBody>
                  <a:tcPr marL="26325" marR="26325" marT="0" marB="0" anchor="ctr"/>
                </a:tc>
                <a:extLst>
                  <a:ext uri="{0D108BD9-81ED-4DB2-BD59-A6C34878D82A}">
                    <a16:rowId xmlns:a16="http://schemas.microsoft.com/office/drawing/2014/main" val="10013"/>
                  </a:ext>
                </a:extLst>
              </a:tr>
              <a:tr h="227927">
                <a:tc vMerge="1">
                  <a:txBody>
                    <a:bodyPr/>
                    <a:lstStyle/>
                    <a:p>
                      <a:endParaRPr lang="en-US"/>
                    </a:p>
                  </a:txBody>
                  <a:tcPr/>
                </a:tc>
                <a:tc>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Montserrat</a:t>
                      </a:r>
                      <a:endParaRPr sz="1100">
                        <a:latin typeface="Times New Roman"/>
                        <a:ea typeface="Times New Roman"/>
                        <a:cs typeface="Times New Roman"/>
                        <a:sym typeface="Times New Roman"/>
                      </a:endParaRPr>
                    </a:p>
                  </a:txBody>
                  <a:tcPr marL="26325" marR="26325" marT="0" marB="0" anchor="ctr"/>
                </a:tc>
                <a:tc>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0*</a:t>
                      </a:r>
                      <a:endParaRPr sz="1100">
                        <a:latin typeface="Times New Roman"/>
                        <a:ea typeface="Times New Roman"/>
                        <a:cs typeface="Times New Roman"/>
                        <a:sym typeface="Times New Roman"/>
                      </a:endParaRPr>
                    </a:p>
                  </a:txBody>
                  <a:tcPr marL="24375" marR="24375" marT="24375" marB="24375" anchor="ctr"/>
                </a:tc>
                <a:tc>
                  <a:txBody>
                    <a:bodyPr/>
                    <a:lstStyle/>
                    <a:p>
                      <a:pPr marL="0" marR="0" lvl="0" indent="0" algn="ctr" rtl="0">
                        <a:spcBef>
                          <a:spcPts val="0"/>
                        </a:spcBef>
                        <a:spcAft>
                          <a:spcPts val="0"/>
                        </a:spcAft>
                        <a:buNone/>
                      </a:pPr>
                      <a:r>
                        <a:rPr lang="en-US" sz="1100" dirty="0">
                          <a:latin typeface="Times New Roman"/>
                          <a:ea typeface="Times New Roman"/>
                          <a:cs typeface="Times New Roman"/>
                          <a:sym typeface="Times New Roman"/>
                        </a:rPr>
                        <a:t>0</a:t>
                      </a:r>
                      <a:endParaRPr sz="1100" dirty="0">
                        <a:latin typeface="Times New Roman"/>
                        <a:ea typeface="Times New Roman"/>
                        <a:cs typeface="Times New Roman"/>
                        <a:sym typeface="Times New Roman"/>
                      </a:endParaRPr>
                    </a:p>
                  </a:txBody>
                  <a:tcPr marL="26325" marR="26325" marT="0" marB="0" anchor="ctr"/>
                </a:tc>
                <a:extLst>
                  <a:ext uri="{0D108BD9-81ED-4DB2-BD59-A6C34878D82A}">
                    <a16:rowId xmlns:a16="http://schemas.microsoft.com/office/drawing/2014/main" val="10014"/>
                  </a:ext>
                </a:extLst>
              </a:tr>
              <a:tr h="225950">
                <a:tc vMerge="1">
                  <a:txBody>
                    <a:bodyPr/>
                    <a:lstStyle/>
                    <a:p>
                      <a:pPr marL="0" marR="0" lvl="0" indent="0" algn="ctr" rtl="0">
                        <a:spcBef>
                          <a:spcPts val="0"/>
                        </a:spcBef>
                        <a:spcAft>
                          <a:spcPts val="0"/>
                        </a:spcAft>
                        <a:buNone/>
                      </a:pPr>
                      <a:endParaRPr sz="1100" dirty="0">
                        <a:latin typeface="Times New Roman"/>
                        <a:ea typeface="Times New Roman"/>
                        <a:cs typeface="Times New Roman"/>
                        <a:sym typeface="Times New Roman"/>
                      </a:endParaRPr>
                    </a:p>
                  </a:txBody>
                  <a:tcPr marL="24375" marR="24375" marT="24375" marB="24375" anchor="ctr"/>
                </a:tc>
                <a:tc>
                  <a:txBody>
                    <a:bodyPr/>
                    <a:lstStyle/>
                    <a:p>
                      <a:pPr marL="0" marR="0" lvl="0" indent="0" algn="ctr" rtl="0">
                        <a:spcBef>
                          <a:spcPts val="0"/>
                        </a:spcBef>
                        <a:spcAft>
                          <a:spcPts val="0"/>
                        </a:spcAft>
                        <a:buNone/>
                      </a:pPr>
                      <a:r>
                        <a:rPr lang="en-US" sz="1100" dirty="0">
                          <a:latin typeface="Times New Roman"/>
                          <a:ea typeface="Times New Roman"/>
                          <a:cs typeface="Times New Roman"/>
                          <a:sym typeface="Times New Roman"/>
                        </a:rPr>
                        <a:t>Turks and Caicos</a:t>
                      </a:r>
                      <a:endParaRPr sz="1100" dirty="0">
                        <a:latin typeface="Times New Roman"/>
                        <a:ea typeface="Times New Roman"/>
                        <a:cs typeface="Times New Roman"/>
                        <a:sym typeface="Times New Roman"/>
                      </a:endParaRPr>
                    </a:p>
                  </a:txBody>
                  <a:tcPr marL="26325" marR="26325" marT="0" marB="0" anchor="ctr"/>
                </a:tc>
                <a:tc>
                  <a:txBody>
                    <a:bodyPr/>
                    <a:lstStyle/>
                    <a:p>
                      <a:pPr marL="0" marR="0" lvl="0" indent="0" algn="ctr" rtl="0">
                        <a:spcBef>
                          <a:spcPts val="0"/>
                        </a:spcBef>
                        <a:spcAft>
                          <a:spcPts val="0"/>
                        </a:spcAft>
                        <a:buNone/>
                      </a:pPr>
                      <a:r>
                        <a:rPr lang="en-US" sz="1100" dirty="0">
                          <a:latin typeface="Times New Roman"/>
                          <a:ea typeface="Times New Roman"/>
                          <a:cs typeface="Times New Roman"/>
                          <a:sym typeface="Times New Roman"/>
                        </a:rPr>
                        <a:t>500*</a:t>
                      </a:r>
                      <a:endParaRPr sz="1100" dirty="0">
                        <a:latin typeface="Times New Roman"/>
                        <a:ea typeface="Times New Roman"/>
                        <a:cs typeface="Times New Roman"/>
                        <a:sym typeface="Times New Roman"/>
                      </a:endParaRPr>
                    </a:p>
                  </a:txBody>
                  <a:tcPr marL="24375" marR="24375" marT="24375" marB="24375" anchor="ctr"/>
                </a:tc>
                <a:tc>
                  <a:txBody>
                    <a:bodyPr/>
                    <a:lstStyle/>
                    <a:p>
                      <a:pPr marL="0" marR="0" lvl="0" indent="0" algn="ctr" rtl="0">
                        <a:spcBef>
                          <a:spcPts val="0"/>
                        </a:spcBef>
                        <a:spcAft>
                          <a:spcPts val="0"/>
                        </a:spcAft>
                        <a:buNone/>
                      </a:pPr>
                      <a:r>
                        <a:rPr lang="en-US" sz="1100" dirty="0">
                          <a:latin typeface="Times New Roman"/>
                          <a:ea typeface="Times New Roman"/>
                          <a:cs typeface="Times New Roman"/>
                          <a:sym typeface="Times New Roman"/>
                        </a:rPr>
                        <a:t>500</a:t>
                      </a:r>
                      <a:endParaRPr sz="1100" dirty="0">
                        <a:latin typeface="Times New Roman"/>
                        <a:ea typeface="Times New Roman"/>
                        <a:cs typeface="Times New Roman"/>
                        <a:sym typeface="Times New Roman"/>
                      </a:endParaRPr>
                    </a:p>
                  </a:txBody>
                  <a:tcPr marL="26325" marR="26325" marT="0" marB="0" anchor="ctr"/>
                </a:tc>
                <a:extLst>
                  <a:ext uri="{0D108BD9-81ED-4DB2-BD59-A6C34878D82A}">
                    <a16:rowId xmlns:a16="http://schemas.microsoft.com/office/drawing/2014/main" val="1133753324"/>
                  </a:ext>
                </a:extLst>
              </a:tr>
              <a:tr h="225950">
                <a:tc rowSpan="2">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United States</a:t>
                      </a:r>
                      <a:endParaRPr sz="1100">
                        <a:latin typeface="Times New Roman"/>
                        <a:ea typeface="Times New Roman"/>
                        <a:cs typeface="Times New Roman"/>
                        <a:sym typeface="Times New Roman"/>
                      </a:endParaRPr>
                    </a:p>
                  </a:txBody>
                  <a:tcPr marL="24375" marR="24375" marT="24375" marB="24375" anchor="ctr"/>
                </a:tc>
                <a:tc>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Puerto Rico</a:t>
                      </a:r>
                      <a:endParaRPr sz="1100">
                        <a:latin typeface="Times New Roman"/>
                        <a:ea typeface="Times New Roman"/>
                        <a:cs typeface="Times New Roman"/>
                        <a:sym typeface="Times New Roman"/>
                      </a:endParaRPr>
                    </a:p>
                  </a:txBody>
                  <a:tcPr marL="26325" marR="26325" marT="0" marB="0" anchor="ctr"/>
                </a:tc>
                <a:tc>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129,189</a:t>
                      </a:r>
                      <a:endParaRPr sz="1100">
                        <a:latin typeface="Times New Roman"/>
                        <a:ea typeface="Times New Roman"/>
                        <a:cs typeface="Times New Roman"/>
                        <a:sym typeface="Times New Roman"/>
                      </a:endParaRPr>
                    </a:p>
                  </a:txBody>
                  <a:tcPr marL="24375" marR="24375" marT="24375" marB="24375" anchor="ctr"/>
                </a:tc>
                <a:tc>
                  <a:txBody>
                    <a:bodyPr/>
                    <a:lstStyle/>
                    <a:p>
                      <a:pPr marL="0" marR="0" lvl="0" indent="0" algn="ctr" rtl="0">
                        <a:spcBef>
                          <a:spcPts val="0"/>
                        </a:spcBef>
                        <a:spcAft>
                          <a:spcPts val="0"/>
                        </a:spcAft>
                        <a:buNone/>
                      </a:pPr>
                      <a:r>
                        <a:rPr lang="en-US" sz="1100" dirty="0">
                          <a:latin typeface="Times New Roman"/>
                          <a:ea typeface="Times New Roman"/>
                          <a:cs typeface="Times New Roman"/>
                          <a:sym typeface="Times New Roman"/>
                        </a:rPr>
                        <a:t>129,844</a:t>
                      </a:r>
                      <a:endParaRPr sz="1100" dirty="0">
                        <a:latin typeface="Times New Roman"/>
                        <a:ea typeface="Times New Roman"/>
                        <a:cs typeface="Times New Roman"/>
                        <a:sym typeface="Times New Roman"/>
                      </a:endParaRPr>
                    </a:p>
                  </a:txBody>
                  <a:tcPr marL="26325" marR="26325" marT="0" marB="0" anchor="ctr"/>
                </a:tc>
                <a:extLst>
                  <a:ext uri="{0D108BD9-81ED-4DB2-BD59-A6C34878D82A}">
                    <a16:rowId xmlns:a16="http://schemas.microsoft.com/office/drawing/2014/main" val="10015"/>
                  </a:ext>
                </a:extLst>
              </a:tr>
              <a:tr h="225950">
                <a:tc vMerge="1">
                  <a:txBody>
                    <a:bodyPr/>
                    <a:lstStyle/>
                    <a:p>
                      <a:endParaRPr lang="en-US"/>
                    </a:p>
                  </a:txBody>
                  <a:tcPr/>
                </a:tc>
                <a:tc>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US Virgin Islands</a:t>
                      </a:r>
                      <a:endParaRPr sz="1100">
                        <a:latin typeface="Times New Roman"/>
                        <a:ea typeface="Times New Roman"/>
                        <a:cs typeface="Times New Roman"/>
                        <a:sym typeface="Times New Roman"/>
                      </a:endParaRPr>
                    </a:p>
                  </a:txBody>
                  <a:tcPr marL="26325" marR="26325" marT="0" marB="0" anchor="ctr"/>
                </a:tc>
                <a:tc>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17,904</a:t>
                      </a:r>
                      <a:endParaRPr sz="1100">
                        <a:latin typeface="Times New Roman"/>
                        <a:ea typeface="Times New Roman"/>
                        <a:cs typeface="Times New Roman"/>
                        <a:sym typeface="Times New Roman"/>
                      </a:endParaRPr>
                    </a:p>
                  </a:txBody>
                  <a:tcPr marL="24375" marR="24375" marT="24375" marB="24375" anchor="ctr"/>
                </a:tc>
                <a:tc>
                  <a:txBody>
                    <a:bodyPr/>
                    <a:lstStyle/>
                    <a:p>
                      <a:pPr marL="0" marR="0" lvl="0" indent="0" algn="ctr" rtl="0">
                        <a:spcBef>
                          <a:spcPts val="0"/>
                        </a:spcBef>
                        <a:spcAft>
                          <a:spcPts val="0"/>
                        </a:spcAft>
                        <a:buNone/>
                      </a:pPr>
                      <a:r>
                        <a:rPr lang="en-US" sz="1100" dirty="0">
                          <a:latin typeface="Times New Roman"/>
                          <a:ea typeface="Times New Roman"/>
                          <a:cs typeface="Times New Roman"/>
                          <a:sym typeface="Times New Roman"/>
                        </a:rPr>
                        <a:t>17,904</a:t>
                      </a:r>
                      <a:endParaRPr sz="1100" dirty="0">
                        <a:latin typeface="Times New Roman"/>
                        <a:ea typeface="Times New Roman"/>
                        <a:cs typeface="Times New Roman"/>
                        <a:sym typeface="Times New Roman"/>
                      </a:endParaRPr>
                    </a:p>
                  </a:txBody>
                  <a:tcPr marL="26325" marR="26325" marT="0" marB="0" anchor="ctr"/>
                </a:tc>
                <a:extLst>
                  <a:ext uri="{0D108BD9-81ED-4DB2-BD59-A6C34878D82A}">
                    <a16:rowId xmlns:a16="http://schemas.microsoft.com/office/drawing/2014/main" val="10016"/>
                  </a:ext>
                </a:extLst>
              </a:tr>
              <a:tr h="225950">
                <a:tc gridSpan="2">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Venezuela</a:t>
                      </a:r>
                      <a:endParaRPr sz="1100">
                        <a:latin typeface="Times New Roman"/>
                        <a:ea typeface="Times New Roman"/>
                        <a:cs typeface="Times New Roman"/>
                        <a:sym typeface="Times New Roman"/>
                      </a:endParaRPr>
                    </a:p>
                  </a:txBody>
                  <a:tcPr marL="24375" marR="24375" marT="24375" marB="24375" anchor="ctr"/>
                </a:tc>
                <a:tc hMerge="1">
                  <a:txBody>
                    <a:bodyPr/>
                    <a:lstStyle/>
                    <a:p>
                      <a:endParaRPr lang="en-US"/>
                    </a:p>
                  </a:txBody>
                  <a:tcPr/>
                </a:tc>
                <a:tc>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54,999</a:t>
                      </a:r>
                      <a:endParaRPr sz="1100">
                        <a:latin typeface="Times New Roman"/>
                        <a:ea typeface="Times New Roman"/>
                        <a:cs typeface="Times New Roman"/>
                        <a:sym typeface="Times New Roman"/>
                      </a:endParaRPr>
                    </a:p>
                  </a:txBody>
                  <a:tcPr marL="24375" marR="24375" marT="24375" marB="24375" anchor="ctr"/>
                </a:tc>
                <a:tc>
                  <a:txBody>
                    <a:bodyPr/>
                    <a:lstStyle/>
                    <a:p>
                      <a:pPr marL="0" marR="0" lvl="0" indent="0" algn="ctr" rtl="0">
                        <a:spcBef>
                          <a:spcPts val="0"/>
                        </a:spcBef>
                        <a:spcAft>
                          <a:spcPts val="0"/>
                        </a:spcAft>
                        <a:buNone/>
                      </a:pPr>
                      <a:r>
                        <a:rPr lang="en-US" sz="1100" dirty="0">
                          <a:latin typeface="Times New Roman"/>
                          <a:ea typeface="Times New Roman"/>
                          <a:cs typeface="Times New Roman"/>
                          <a:sym typeface="Times New Roman"/>
                        </a:rPr>
                        <a:t>54,999</a:t>
                      </a:r>
                      <a:endParaRPr sz="1100" dirty="0">
                        <a:latin typeface="Times New Roman"/>
                        <a:ea typeface="Times New Roman"/>
                        <a:cs typeface="Times New Roman"/>
                        <a:sym typeface="Times New Roman"/>
                      </a:endParaRPr>
                    </a:p>
                  </a:txBody>
                  <a:tcPr marL="26325" marR="26325" marT="0" marB="0" anchor="ctr"/>
                </a:tc>
                <a:extLst>
                  <a:ext uri="{0D108BD9-81ED-4DB2-BD59-A6C34878D82A}">
                    <a16:rowId xmlns:a16="http://schemas.microsoft.com/office/drawing/2014/main" val="10017"/>
                  </a:ext>
                </a:extLst>
              </a:tr>
              <a:tr h="225950">
                <a:tc gridSpan="2">
                  <a:txBody>
                    <a:bodyPr/>
                    <a:lstStyle/>
                    <a:p>
                      <a:pPr marL="0" marR="0" lvl="0" indent="0" algn="ctr" rtl="0">
                        <a:spcBef>
                          <a:spcPts val="0"/>
                        </a:spcBef>
                        <a:spcAft>
                          <a:spcPts val="0"/>
                        </a:spcAft>
                        <a:buNone/>
                      </a:pPr>
                      <a:r>
                        <a:rPr lang="en-US" sz="1100">
                          <a:latin typeface="Times New Roman"/>
                          <a:ea typeface="Times New Roman"/>
                          <a:cs typeface="Times New Roman"/>
                          <a:sym typeface="Times New Roman"/>
                        </a:rPr>
                        <a:t>TOTAL</a:t>
                      </a:r>
                      <a:endParaRPr sz="1100">
                        <a:latin typeface="Times New Roman"/>
                        <a:ea typeface="Times New Roman"/>
                        <a:cs typeface="Times New Roman"/>
                        <a:sym typeface="Times New Roman"/>
                      </a:endParaRPr>
                    </a:p>
                  </a:txBody>
                  <a:tcPr marL="24375" marR="24375" marT="24375" marB="24375" anchor="ctr">
                    <a:solidFill>
                      <a:srgbClr val="8CB3E3"/>
                    </a:solidFill>
                  </a:tcPr>
                </a:tc>
                <a:tc hMerge="1">
                  <a:txBody>
                    <a:bodyPr/>
                    <a:lstStyle/>
                    <a:p>
                      <a:endParaRPr lang="en-US"/>
                    </a:p>
                  </a:txBody>
                  <a:tcPr/>
                </a:tc>
                <a:tc>
                  <a:txBody>
                    <a:bodyPr/>
                    <a:lstStyle/>
                    <a:p>
                      <a:pPr marL="0" marR="0" lvl="0" indent="0" algn="ctr" rtl="0">
                        <a:spcBef>
                          <a:spcPts val="0"/>
                        </a:spcBef>
                        <a:spcAft>
                          <a:spcPts val="0"/>
                        </a:spcAft>
                        <a:buNone/>
                      </a:pPr>
                      <a:r>
                        <a:rPr lang="en-US" sz="1100" dirty="0">
                          <a:latin typeface="Times New Roman"/>
                          <a:ea typeface="Times New Roman"/>
                          <a:cs typeface="Times New Roman"/>
                          <a:sym typeface="Times New Roman"/>
                        </a:rPr>
                        <a:t>432,244</a:t>
                      </a:r>
                      <a:endParaRPr sz="1100" dirty="0">
                        <a:latin typeface="Times New Roman"/>
                        <a:ea typeface="Times New Roman"/>
                        <a:cs typeface="Times New Roman"/>
                        <a:sym typeface="Times New Roman"/>
                      </a:endParaRPr>
                    </a:p>
                  </a:txBody>
                  <a:tcPr marL="24375" marR="24375" marT="24375" marB="24375" anchor="ctr">
                    <a:solidFill>
                      <a:srgbClr val="8CB3E3"/>
                    </a:solidFill>
                  </a:tcPr>
                </a:tc>
                <a:tc>
                  <a:txBody>
                    <a:bodyPr/>
                    <a:lstStyle/>
                    <a:p>
                      <a:pPr marL="0" marR="0" lvl="0" indent="0" algn="ctr" rtl="0">
                        <a:spcBef>
                          <a:spcPts val="0"/>
                        </a:spcBef>
                        <a:spcAft>
                          <a:spcPts val="0"/>
                        </a:spcAft>
                        <a:buNone/>
                      </a:pPr>
                      <a:r>
                        <a:rPr lang="en-US" sz="1100" dirty="0">
                          <a:latin typeface="Times New Roman"/>
                          <a:ea typeface="Times New Roman"/>
                          <a:cs typeface="Times New Roman"/>
                          <a:sym typeface="Times New Roman"/>
                        </a:rPr>
                        <a:t>421,486</a:t>
                      </a:r>
                      <a:endParaRPr sz="1100" dirty="0">
                        <a:latin typeface="Times New Roman"/>
                        <a:ea typeface="Times New Roman"/>
                        <a:cs typeface="Times New Roman"/>
                        <a:sym typeface="Times New Roman"/>
                      </a:endParaRPr>
                    </a:p>
                  </a:txBody>
                  <a:tcPr marL="26325" marR="26325" marT="0" marB="0" anchor="ctr">
                    <a:solidFill>
                      <a:srgbClr val="8CB3E3"/>
                    </a:solidFill>
                  </a:tcPr>
                </a:tc>
                <a:extLst>
                  <a:ext uri="{0D108BD9-81ED-4DB2-BD59-A6C34878D82A}">
                    <a16:rowId xmlns:a16="http://schemas.microsoft.com/office/drawing/2014/main" val="10018"/>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Times New Roman" panose="02020603050405020304" pitchFamily="18" charset="0"/>
                <a:cs typeface="Times New Roman" panose="02020603050405020304" pitchFamily="18" charset="0"/>
              </a:rPr>
              <a:t>TsunamiZone</a:t>
            </a:r>
            <a:r>
              <a:rPr lang="en-US" dirty="0">
                <a:latin typeface="Times New Roman" panose="02020603050405020304" pitchFamily="18" charset="0"/>
                <a:cs typeface="Times New Roman" panose="02020603050405020304" pitchFamily="18" charset="0"/>
              </a:rPr>
              <a:t> Participation Categories</a:t>
            </a:r>
          </a:p>
        </p:txBody>
      </p:sp>
      <p:pic>
        <p:nvPicPr>
          <p:cNvPr id="4" name="Picture 3"/>
          <p:cNvPicPr>
            <a:picLocks noChangeAspect="1"/>
          </p:cNvPicPr>
          <p:nvPr/>
        </p:nvPicPr>
        <p:blipFill>
          <a:blip r:embed="rId2"/>
          <a:stretch>
            <a:fillRect/>
          </a:stretch>
        </p:blipFill>
        <p:spPr>
          <a:xfrm>
            <a:off x="2409092" y="1512277"/>
            <a:ext cx="3762375" cy="4895850"/>
          </a:xfrm>
          <a:prstGeom prst="rect">
            <a:avLst/>
          </a:prstGeom>
        </p:spPr>
      </p:pic>
    </p:spTree>
    <p:extLst>
      <p:ext uri="{BB962C8B-B14F-4D97-AF65-F5344CB8AC3E}">
        <p14:creationId xmlns:p14="http://schemas.microsoft.com/office/powerpoint/2010/main" val="18489383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8"/>
          <p:cNvSpPr txBox="1">
            <a:spLocks noGrp="1"/>
          </p:cNvSpPr>
          <p:nvPr>
            <p:ph type="title"/>
          </p:nvPr>
        </p:nvSpPr>
        <p:spPr>
          <a:xfrm>
            <a:off x="381762" y="274637"/>
            <a:ext cx="8380476" cy="914400"/>
          </a:xfrm>
          <a:prstGeom prst="rect">
            <a:avLst/>
          </a:prstGeom>
          <a:solidFill>
            <a:srgbClr val="36609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a:latin typeface="Times New Roman"/>
                <a:ea typeface="Times New Roman"/>
                <a:cs typeface="Times New Roman"/>
                <a:sym typeface="Times New Roman"/>
              </a:rPr>
              <a:t>Evaluation Form</a:t>
            </a:r>
            <a:endParaRPr/>
          </a:p>
        </p:txBody>
      </p:sp>
      <p:sp>
        <p:nvSpPr>
          <p:cNvPr id="262" name="Google Shape;262;p8"/>
          <p:cNvSpPr txBox="1">
            <a:spLocks noGrp="1"/>
          </p:cNvSpPr>
          <p:nvPr>
            <p:ph type="body" idx="1"/>
          </p:nvPr>
        </p:nvSpPr>
        <p:spPr>
          <a:xfrm>
            <a:off x="381762" y="1371600"/>
            <a:ext cx="8380476" cy="4525963"/>
          </a:xfrm>
          <a:prstGeom prst="rect">
            <a:avLst/>
          </a:prstGeom>
          <a:noFill/>
          <a:ln>
            <a:noFill/>
          </a:ln>
        </p:spPr>
        <p:txBody>
          <a:bodyPr spcFirstLastPara="1" wrap="square" lIns="91425" tIns="91425" rIns="91425" bIns="91425" anchor="t" anchorCtr="0">
            <a:noAutofit/>
          </a:bodyPr>
          <a:lstStyle/>
          <a:p>
            <a:pPr marL="520700" marR="0" lvl="0" indent="-165100" algn="l" rtl="0">
              <a:lnSpc>
                <a:spcPct val="100000"/>
              </a:lnSpc>
              <a:spcBef>
                <a:spcPts val="0"/>
              </a:spcBef>
              <a:spcAft>
                <a:spcPts val="0"/>
              </a:spcAft>
              <a:buClr>
                <a:schemeClr val="dk1"/>
              </a:buClr>
              <a:buSzPts val="2000"/>
              <a:buFont typeface="Arial"/>
              <a:buChar char="•"/>
            </a:pPr>
            <a:r>
              <a:rPr lang="en-US" sz="2000" dirty="0">
                <a:latin typeface="Times New Roman"/>
                <a:ea typeface="Times New Roman"/>
                <a:cs typeface="Times New Roman"/>
                <a:sym typeface="Times New Roman"/>
              </a:rPr>
              <a:t>The questionnaire contained 45 questions for participating countries to provide feedback on the exercise.</a:t>
            </a:r>
            <a:endParaRPr dirty="0"/>
          </a:p>
          <a:p>
            <a:pPr marL="520700" marR="0" lvl="0" indent="-165100" algn="l" rtl="0">
              <a:lnSpc>
                <a:spcPct val="100000"/>
              </a:lnSpc>
              <a:spcBef>
                <a:spcPts val="560"/>
              </a:spcBef>
              <a:spcAft>
                <a:spcPts val="0"/>
              </a:spcAft>
              <a:buClr>
                <a:schemeClr val="dk1"/>
              </a:buClr>
              <a:buSzPts val="2000"/>
              <a:buFont typeface="Arial"/>
              <a:buChar char="•"/>
            </a:pPr>
            <a:r>
              <a:rPr lang="en-US" sz="2000" dirty="0">
                <a:latin typeface="Times New Roman"/>
                <a:ea typeface="Times New Roman"/>
                <a:cs typeface="Times New Roman"/>
                <a:sym typeface="Times New Roman"/>
              </a:rPr>
              <a:t>Available from the day of the exercise, March 23 through April 14.</a:t>
            </a:r>
            <a:endParaRPr dirty="0"/>
          </a:p>
          <a:p>
            <a:pPr marL="520700" marR="0" lvl="0" indent="-165100" algn="l" rtl="0">
              <a:lnSpc>
                <a:spcPct val="100000"/>
              </a:lnSpc>
              <a:spcBef>
                <a:spcPts val="560"/>
              </a:spcBef>
              <a:spcAft>
                <a:spcPts val="0"/>
              </a:spcAft>
              <a:buClr>
                <a:schemeClr val="dk1"/>
              </a:buClr>
              <a:buSzPts val="2000"/>
              <a:buFont typeface="Arial"/>
              <a:buChar char="•"/>
            </a:pPr>
            <a:r>
              <a:rPr lang="en-US" sz="2000" dirty="0">
                <a:latin typeface="Times New Roman"/>
                <a:ea typeface="Times New Roman"/>
                <a:cs typeface="Times New Roman"/>
                <a:sym typeface="Times New Roman"/>
              </a:rPr>
              <a:t>Responses from 90% of MS and territories. A total of 33 surveys were completed from the forty-three of the forty-eight Member States and Territories.  </a:t>
            </a:r>
            <a:endParaRPr dirty="0"/>
          </a:p>
          <a:p>
            <a:pPr marL="520700" marR="0" lvl="0" indent="12700" algn="l" rtl="0">
              <a:lnSpc>
                <a:spcPct val="100000"/>
              </a:lnSpc>
              <a:spcBef>
                <a:spcPts val="560"/>
              </a:spcBef>
              <a:spcAft>
                <a:spcPts val="0"/>
              </a:spcAft>
              <a:buClr>
                <a:schemeClr val="dk1"/>
              </a:buClr>
              <a:buSzPts val="2800"/>
              <a:buFont typeface="Arial"/>
              <a:buNone/>
            </a:pPr>
            <a:endParaRPr dirty="0"/>
          </a:p>
        </p:txBody>
      </p:sp>
      <p:pic>
        <p:nvPicPr>
          <p:cNvPr id="263" name="Google Shape;263;p8"/>
          <p:cNvPicPr preferRelativeResize="0"/>
          <p:nvPr/>
        </p:nvPicPr>
        <p:blipFill rotWithShape="1">
          <a:blip r:embed="rId3">
            <a:alphaModFix/>
          </a:blip>
          <a:srcRect t="59" b="49"/>
          <a:stretch/>
        </p:blipFill>
        <p:spPr>
          <a:xfrm>
            <a:off x="2133600" y="3288397"/>
            <a:ext cx="4876800" cy="3294966"/>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660</TotalTime>
  <Words>1957</Words>
  <Application>Microsoft Office PowerPoint</Application>
  <PresentationFormat>On-screen Show (4:3)</PresentationFormat>
  <Paragraphs>439</Paragraphs>
  <Slides>31</Slides>
  <Notes>24</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31</vt:i4>
      </vt:variant>
    </vt:vector>
  </HeadingPairs>
  <TitlesOfParts>
    <vt:vector size="36" baseType="lpstr">
      <vt:lpstr>Arial</vt:lpstr>
      <vt:lpstr>Calibri</vt:lpstr>
      <vt:lpstr>Times New Roman</vt:lpstr>
      <vt:lpstr>Office Theme</vt:lpstr>
      <vt:lpstr>1_Office Theme</vt:lpstr>
      <vt:lpstr>PowerPoint Presentation</vt:lpstr>
      <vt:lpstr>PowerPoint Presentation</vt:lpstr>
      <vt:lpstr>CARIBE WAVE 2023</vt:lpstr>
      <vt:lpstr>CARIBE WAVE 23 Earthquake and Tsunami Scenarios</vt:lpstr>
      <vt:lpstr>Timeline </vt:lpstr>
      <vt:lpstr>Goals / Metrics</vt:lpstr>
      <vt:lpstr>PowerPoint Presentation</vt:lpstr>
      <vt:lpstr>TsunamiZone Participation Categories</vt:lpstr>
      <vt:lpstr>Evaluation Form</vt:lpstr>
      <vt:lpstr>Evaluation Form – Dummy Message</vt:lpstr>
      <vt:lpstr>Evaluation Form – Dummy Message</vt:lpstr>
      <vt:lpstr>Evaluation Form – Dummy Message</vt:lpstr>
      <vt:lpstr>Evaluation Form - Dummy Message</vt:lpstr>
      <vt:lpstr>Evaluation Form - Threat Messages</vt:lpstr>
      <vt:lpstr>Evaluation Form – Rating of PTWC message</vt:lpstr>
      <vt:lpstr>PowerPoint Presentation</vt:lpstr>
      <vt:lpstr>Evaluation Form – Tsunami Response Plan for Volcanic Events</vt:lpstr>
      <vt:lpstr>Evaluation Form – Type of Participation</vt:lpstr>
      <vt:lpstr>Evaluation Form – Social Scientists Engagement</vt:lpstr>
      <vt:lpstr>Evaluation Form – People with Disability</vt:lpstr>
      <vt:lpstr>Evaluation Form – Tsunami Ready</vt:lpstr>
      <vt:lpstr>Evaluation Form – Tsunami Ready</vt:lpstr>
      <vt:lpstr>Evaluation Form – Exercise Satisfaction </vt:lpstr>
      <vt:lpstr>Status of Sea Level Stations during the exercise</vt:lpstr>
      <vt:lpstr>Status of DART’s</vt:lpstr>
      <vt:lpstr>Media Arrangements</vt:lpstr>
      <vt:lpstr>CARIBE WAVE 23 Task Team </vt:lpstr>
      <vt:lpstr>Hot-Wash</vt:lpstr>
      <vt:lpstr>Resources</vt:lpstr>
      <vt:lpstr>Publication on CARIBE WAVE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CTWP.SAD</dc:creator>
  <cp:lastModifiedBy>Tiffay, Celine</cp:lastModifiedBy>
  <cp:revision>22</cp:revision>
  <dcterms:created xsi:type="dcterms:W3CDTF">2017-11-27T13:10:18Z</dcterms:created>
  <dcterms:modified xsi:type="dcterms:W3CDTF">2023-04-25T05:28:00Z</dcterms:modified>
</cp:coreProperties>
</file>