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4_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 id="2147483681" r:id="rId3"/>
  </p:sldMasterIdLst>
  <p:notesMasterIdLst>
    <p:notesMasterId r:id="rId25"/>
  </p:notesMasterIdLst>
  <p:sldIdLst>
    <p:sldId id="256" r:id="rId4"/>
    <p:sldId id="1563" r:id="rId5"/>
    <p:sldId id="1538" r:id="rId6"/>
    <p:sldId id="457" r:id="rId7"/>
    <p:sldId id="1492" r:id="rId8"/>
    <p:sldId id="1511" r:id="rId9"/>
    <p:sldId id="1490" r:id="rId10"/>
    <p:sldId id="1027" r:id="rId11"/>
    <p:sldId id="1539" r:id="rId12"/>
    <p:sldId id="1558" r:id="rId13"/>
    <p:sldId id="1564" r:id="rId14"/>
    <p:sldId id="1479" r:id="rId15"/>
    <p:sldId id="1555" r:id="rId16"/>
    <p:sldId id="1554" r:id="rId17"/>
    <p:sldId id="1557" r:id="rId18"/>
    <p:sldId id="1556" r:id="rId19"/>
    <p:sldId id="1559" r:id="rId20"/>
    <p:sldId id="1560" r:id="rId21"/>
    <p:sldId id="1565" r:id="rId22"/>
    <p:sldId id="1566" r:id="rId23"/>
    <p:sldId id="260"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kw55s4vLEE5tmxIkOhv2xH9Qj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FFEC48-A5C6-7B33-7CCC-E5D5779D0835}" name="Champika Gallage" initials="CG" userId="S::cgallage@wmo.int::4a82e38a-957a-410d-b619-5a28fcbc3224" providerId="AD"/>
  <p188:author id="{7C329851-E07C-9F15-7B22-2F69D33368BE}" name="Belén Martín Míguez" initials="BMM" userId="S::bmartinmiguez@wmo.int::b6566dbf-1c7b-443f-a6b5-ea9bcdd8535a" providerId="AD"/>
  <p188:author id="{76CBCDDC-F8B7-A8BE-5197-1AAF9B077419}" name="Dominique Berod" initials="DB" userId="S::DBerod@wmo.int::4ac5ba02-bc9c-456e-8d8b-4d43482f32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744"/>
    <a:srgbClr val="02A9D5"/>
    <a:srgbClr val="08A8CD"/>
    <a:srgbClr val="034E9D"/>
    <a:srgbClr val="76B744"/>
    <a:srgbClr val="F7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F6921-AAB0-4A2F-9A5A-CE180F8C18AC}" v="10" dt="2023-04-25T10:03:36.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95" autoAdjust="0"/>
  </p:normalViewPr>
  <p:slideViewPr>
    <p:cSldViewPr snapToGrid="0">
      <p:cViewPr varScale="1">
        <p:scale>
          <a:sx n="63" d="100"/>
          <a:sy n="63" d="100"/>
        </p:scale>
        <p:origin x="72" y="475"/>
      </p:cViewPr>
      <p:guideLst>
        <p:guide orient="horz" pos="2160"/>
        <p:guide pos="3840"/>
      </p:guideLst>
    </p:cSldViewPr>
  </p:slideViewPr>
  <p:notesTextViewPr>
    <p:cViewPr>
      <p:scale>
        <a:sx n="1" d="1"/>
        <a:sy n="1" d="1"/>
      </p:scale>
      <p:origin x="0" y="0"/>
    </p:cViewPr>
  </p:notesTextViewPr>
  <p:sorterViewPr>
    <p:cViewPr>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 Fischer" userId="b31de643-585d-4682-ac0d-62b3ed41efcf" providerId="ADAL" clId="{C63F6921-AAB0-4A2F-9A5A-CE180F8C18AC}"/>
    <pc:docChg chg="undo custSel addSld delSld modSld">
      <pc:chgData name="Albert Fischer" userId="b31de643-585d-4682-ac0d-62b3ed41efcf" providerId="ADAL" clId="{C63F6921-AAB0-4A2F-9A5A-CE180F8C18AC}" dt="2023-04-25T10:04:16.108" v="375" actId="14100"/>
      <pc:docMkLst>
        <pc:docMk/>
      </pc:docMkLst>
      <pc:sldChg chg="delSp modSp mod delCm modCm">
        <pc:chgData name="Albert Fischer" userId="b31de643-585d-4682-ac0d-62b3ed41efcf" providerId="ADAL" clId="{C63F6921-AAB0-4A2F-9A5A-CE180F8C18AC}" dt="2023-04-25T09:58:33.943" v="277"/>
        <pc:sldMkLst>
          <pc:docMk/>
          <pc:sldMk cId="0" sldId="256"/>
        </pc:sldMkLst>
        <pc:spChg chg="mod">
          <ac:chgData name="Albert Fischer" userId="b31de643-585d-4682-ac0d-62b3ed41efcf" providerId="ADAL" clId="{C63F6921-AAB0-4A2F-9A5A-CE180F8C18AC}" dt="2023-04-25T09:56:05.395" v="161" actId="20577"/>
          <ac:spMkLst>
            <pc:docMk/>
            <pc:sldMk cId="0" sldId="256"/>
            <ac:spMk id="136" creationId="{00000000-0000-0000-0000-000000000000}"/>
          </ac:spMkLst>
        </pc:spChg>
        <pc:picChg chg="del">
          <ac:chgData name="Albert Fischer" userId="b31de643-585d-4682-ac0d-62b3ed41efcf" providerId="ADAL" clId="{C63F6921-AAB0-4A2F-9A5A-CE180F8C18AC}" dt="2023-04-25T09:49:04.481" v="1" actId="21"/>
          <ac:picMkLst>
            <pc:docMk/>
            <pc:sldMk cId="0" sldId="256"/>
            <ac:picMk id="4" creationId="{4F61C7B1-6811-4397-2BA0-8A1273E9BB10}"/>
          </ac:picMkLst>
        </pc:picChg>
      </pc:sldChg>
      <pc:sldChg chg="addSp delSp modSp mod">
        <pc:chgData name="Albert Fischer" userId="b31de643-585d-4682-ac0d-62b3ed41efcf" providerId="ADAL" clId="{C63F6921-AAB0-4A2F-9A5A-CE180F8C18AC}" dt="2023-04-25T09:55:44.575" v="158" actId="962"/>
        <pc:sldMkLst>
          <pc:docMk/>
          <pc:sldMk cId="0" sldId="260"/>
        </pc:sldMkLst>
        <pc:spChg chg="del">
          <ac:chgData name="Albert Fischer" userId="b31de643-585d-4682-ac0d-62b3ed41efcf" providerId="ADAL" clId="{C63F6921-AAB0-4A2F-9A5A-CE180F8C18AC}" dt="2023-04-25T09:55:42.403" v="156" actId="931"/>
          <ac:spMkLst>
            <pc:docMk/>
            <pc:sldMk cId="0" sldId="260"/>
            <ac:spMk id="170" creationId="{00000000-0000-0000-0000-000000000000}"/>
          </ac:spMkLst>
        </pc:spChg>
        <pc:picChg chg="add mod">
          <ac:chgData name="Albert Fischer" userId="b31de643-585d-4682-ac0d-62b3ed41efcf" providerId="ADAL" clId="{C63F6921-AAB0-4A2F-9A5A-CE180F8C18AC}" dt="2023-04-25T09:55:44.575" v="158" actId="962"/>
          <ac:picMkLst>
            <pc:docMk/>
            <pc:sldMk cId="0" sldId="260"/>
            <ac:picMk id="3" creationId="{68F1FDC4-5FD6-D791-53B1-533137AA7FAC}"/>
          </ac:picMkLst>
        </pc:picChg>
      </pc:sldChg>
      <pc:sldChg chg="mod modShow">
        <pc:chgData name="Albert Fischer" userId="b31de643-585d-4682-ac0d-62b3ed41efcf" providerId="ADAL" clId="{C63F6921-AAB0-4A2F-9A5A-CE180F8C18AC}" dt="2023-04-25T09:58:09.993" v="275" actId="729"/>
        <pc:sldMkLst>
          <pc:docMk/>
          <pc:sldMk cId="3832259982" sldId="457"/>
        </pc:sldMkLst>
      </pc:sldChg>
      <pc:sldChg chg="modSp mod">
        <pc:chgData name="Albert Fischer" userId="b31de643-585d-4682-ac0d-62b3ed41efcf" providerId="ADAL" clId="{C63F6921-AAB0-4A2F-9A5A-CE180F8C18AC}" dt="2023-04-25T10:01:46.060" v="310" actId="14100"/>
        <pc:sldMkLst>
          <pc:docMk/>
          <pc:sldMk cId="3398167370" sldId="1479"/>
        </pc:sldMkLst>
        <pc:spChg chg="mod">
          <ac:chgData name="Albert Fischer" userId="b31de643-585d-4682-ac0d-62b3ed41efcf" providerId="ADAL" clId="{C63F6921-AAB0-4A2F-9A5A-CE180F8C18AC}" dt="2023-04-25T10:01:46.060" v="310" actId="14100"/>
          <ac:spMkLst>
            <pc:docMk/>
            <pc:sldMk cId="3398167370" sldId="1479"/>
            <ac:spMk id="251" creationId="{00000000-0000-0000-0000-000000000000}"/>
          </ac:spMkLst>
        </pc:spChg>
      </pc:sldChg>
      <pc:sldChg chg="modSp mod delCm">
        <pc:chgData name="Albert Fischer" userId="b31de643-585d-4682-ac0d-62b3ed41efcf" providerId="ADAL" clId="{C63F6921-AAB0-4A2F-9A5A-CE180F8C18AC}" dt="2023-04-25T09:52:23.273" v="133"/>
        <pc:sldMkLst>
          <pc:docMk/>
          <pc:sldMk cId="1337440343" sldId="1492"/>
        </pc:sldMkLst>
        <pc:spChg chg="mod">
          <ac:chgData name="Albert Fischer" userId="b31de643-585d-4682-ac0d-62b3ed41efcf" providerId="ADAL" clId="{C63F6921-AAB0-4A2F-9A5A-CE180F8C18AC}" dt="2023-04-25T09:52:19.176" v="132" actId="20577"/>
          <ac:spMkLst>
            <pc:docMk/>
            <pc:sldMk cId="1337440343" sldId="1492"/>
            <ac:spMk id="72" creationId="{00000000-0000-0000-0000-000000000000}"/>
          </ac:spMkLst>
        </pc:spChg>
      </pc:sldChg>
      <pc:sldChg chg="mod modShow">
        <pc:chgData name="Albert Fischer" userId="b31de643-585d-4682-ac0d-62b3ed41efcf" providerId="ADAL" clId="{C63F6921-AAB0-4A2F-9A5A-CE180F8C18AC}" dt="2023-04-25T09:58:14.225" v="276" actId="729"/>
        <pc:sldMkLst>
          <pc:docMk/>
          <pc:sldMk cId="1750373380" sldId="1511"/>
        </pc:sldMkLst>
      </pc:sldChg>
      <pc:sldChg chg="addSp modSp mod">
        <pc:chgData name="Albert Fischer" userId="b31de643-585d-4682-ac0d-62b3ed41efcf" providerId="ADAL" clId="{C63F6921-AAB0-4A2F-9A5A-CE180F8C18AC}" dt="2023-04-25T09:49:29.357" v="6" actId="1076"/>
        <pc:sldMkLst>
          <pc:docMk/>
          <pc:sldMk cId="2482608748" sldId="1538"/>
        </pc:sldMkLst>
        <pc:spChg chg="mod">
          <ac:chgData name="Albert Fischer" userId="b31de643-585d-4682-ac0d-62b3ed41efcf" providerId="ADAL" clId="{C63F6921-AAB0-4A2F-9A5A-CE180F8C18AC}" dt="2023-04-25T09:49:24.172" v="5" actId="404"/>
          <ac:spMkLst>
            <pc:docMk/>
            <pc:sldMk cId="2482608748" sldId="1538"/>
            <ac:spMk id="3" creationId="{4B4F9D9F-E6E9-C856-B628-674450FB04E4}"/>
          </ac:spMkLst>
        </pc:spChg>
        <pc:picChg chg="add mod">
          <ac:chgData name="Albert Fischer" userId="b31de643-585d-4682-ac0d-62b3ed41efcf" providerId="ADAL" clId="{C63F6921-AAB0-4A2F-9A5A-CE180F8C18AC}" dt="2023-04-25T09:49:29.357" v="6" actId="1076"/>
          <ac:picMkLst>
            <pc:docMk/>
            <pc:sldMk cId="2482608748" sldId="1538"/>
            <ac:picMk id="2" creationId="{D00B09A3-DAE3-17D7-9DB4-27709ECA8851}"/>
          </ac:picMkLst>
        </pc:picChg>
      </pc:sldChg>
      <pc:sldChg chg="mod modShow">
        <pc:chgData name="Albert Fischer" userId="b31de643-585d-4682-ac0d-62b3ed41efcf" providerId="ADAL" clId="{C63F6921-AAB0-4A2F-9A5A-CE180F8C18AC}" dt="2023-04-25T09:58:00.879" v="274" actId="729"/>
        <pc:sldMkLst>
          <pc:docMk/>
          <pc:sldMk cId="2969814556" sldId="1539"/>
        </pc:sldMkLst>
      </pc:sldChg>
      <pc:sldChg chg="mod modShow delCm">
        <pc:chgData name="Albert Fischer" userId="b31de643-585d-4682-ac0d-62b3ed41efcf" providerId="ADAL" clId="{C63F6921-AAB0-4A2F-9A5A-CE180F8C18AC}" dt="2023-04-25T09:58:54.867" v="279"/>
        <pc:sldMkLst>
          <pc:docMk/>
          <pc:sldMk cId="8307169" sldId="1554"/>
        </pc:sldMkLst>
      </pc:sldChg>
      <pc:sldChg chg="modSp mod">
        <pc:chgData name="Albert Fischer" userId="b31de643-585d-4682-ac0d-62b3ed41efcf" providerId="ADAL" clId="{C63F6921-AAB0-4A2F-9A5A-CE180F8C18AC}" dt="2023-04-25T10:02:28.568" v="359" actId="20577"/>
        <pc:sldMkLst>
          <pc:docMk/>
          <pc:sldMk cId="2081009521" sldId="1555"/>
        </pc:sldMkLst>
        <pc:spChg chg="mod">
          <ac:chgData name="Albert Fischer" userId="b31de643-585d-4682-ac0d-62b3ed41efcf" providerId="ADAL" clId="{C63F6921-AAB0-4A2F-9A5A-CE180F8C18AC}" dt="2023-04-25T10:02:28.568" v="359" actId="20577"/>
          <ac:spMkLst>
            <pc:docMk/>
            <pc:sldMk cId="2081009521" sldId="1555"/>
            <ac:spMk id="9" creationId="{39349945-30E8-56C0-83E2-606553C62477}"/>
          </ac:spMkLst>
        </pc:spChg>
      </pc:sldChg>
      <pc:sldChg chg="delCm">
        <pc:chgData name="Albert Fischer" userId="b31de643-585d-4682-ac0d-62b3ed41efcf" providerId="ADAL" clId="{C63F6921-AAB0-4A2F-9A5A-CE180F8C18AC}" dt="2023-04-25T09:59:51.571" v="306"/>
        <pc:sldMkLst>
          <pc:docMk/>
          <pc:sldMk cId="747295192" sldId="1556"/>
        </pc:sldMkLst>
      </pc:sldChg>
      <pc:sldChg chg="modSp mod delCm modCm">
        <pc:chgData name="Albert Fischer" userId="b31de643-585d-4682-ac0d-62b3ed41efcf" providerId="ADAL" clId="{C63F6921-AAB0-4A2F-9A5A-CE180F8C18AC}" dt="2023-04-25T09:59:35.499" v="305" actId="20577"/>
        <pc:sldMkLst>
          <pc:docMk/>
          <pc:sldMk cId="3925183542" sldId="1557"/>
        </pc:sldMkLst>
        <pc:spChg chg="mod">
          <ac:chgData name="Albert Fischer" userId="b31de643-585d-4682-ac0d-62b3ed41efcf" providerId="ADAL" clId="{C63F6921-AAB0-4A2F-9A5A-CE180F8C18AC}" dt="2023-04-25T09:59:35.499" v="305" actId="20577"/>
          <ac:spMkLst>
            <pc:docMk/>
            <pc:sldMk cId="3925183542" sldId="1557"/>
            <ac:spMk id="10" creationId="{E8DE55C8-E0AC-C6EC-BAE1-78275A57D189}"/>
          </ac:spMkLst>
        </pc:spChg>
        <pc:spChg chg="mod">
          <ac:chgData name="Albert Fischer" userId="b31de643-585d-4682-ac0d-62b3ed41efcf" providerId="ADAL" clId="{C63F6921-AAB0-4A2F-9A5A-CE180F8C18AC}" dt="2023-04-25T09:57:35.246" v="272" actId="1076"/>
          <ac:spMkLst>
            <pc:docMk/>
            <pc:sldMk cId="3925183542" sldId="1557"/>
            <ac:spMk id="16" creationId="{BA904C0C-10CD-868E-E986-5C7D2A12285E}"/>
          </ac:spMkLst>
        </pc:spChg>
        <pc:grpChg chg="mod">
          <ac:chgData name="Albert Fischer" userId="b31de643-585d-4682-ac0d-62b3ed41efcf" providerId="ADAL" clId="{C63F6921-AAB0-4A2F-9A5A-CE180F8C18AC}" dt="2023-04-25T09:57:30.897" v="271" actId="14100"/>
          <ac:grpSpMkLst>
            <pc:docMk/>
            <pc:sldMk cId="3925183542" sldId="1557"/>
            <ac:grpSpMk id="15" creationId="{A1EC4CC4-631A-E676-E3BC-32EF6B1C439F}"/>
          </ac:grpSpMkLst>
        </pc:grpChg>
      </pc:sldChg>
      <pc:sldChg chg="addSp modSp mod modAnim delCm">
        <pc:chgData name="Albert Fischer" userId="b31de643-585d-4682-ac0d-62b3ed41efcf" providerId="ADAL" clId="{C63F6921-AAB0-4A2F-9A5A-CE180F8C18AC}" dt="2023-04-25T09:58:44.106" v="278"/>
        <pc:sldMkLst>
          <pc:docMk/>
          <pc:sldMk cId="3642699162" sldId="1558"/>
        </pc:sldMkLst>
        <pc:spChg chg="add mod">
          <ac:chgData name="Albert Fischer" userId="b31de643-585d-4682-ac0d-62b3ed41efcf" providerId="ADAL" clId="{C63F6921-AAB0-4A2F-9A5A-CE180F8C18AC}" dt="2023-04-25T09:53:49.191" v="151" actId="1582"/>
          <ac:spMkLst>
            <pc:docMk/>
            <pc:sldMk cId="3642699162" sldId="1558"/>
            <ac:spMk id="2" creationId="{929262AB-1E1B-E03E-877D-6D3E88C0D452}"/>
          </ac:spMkLst>
        </pc:spChg>
        <pc:spChg chg="mod">
          <ac:chgData name="Albert Fischer" userId="b31de643-585d-4682-ac0d-62b3ed41efcf" providerId="ADAL" clId="{C63F6921-AAB0-4A2F-9A5A-CE180F8C18AC}" dt="2023-04-25T09:52:58.721" v="147" actId="20577"/>
          <ac:spMkLst>
            <pc:docMk/>
            <pc:sldMk cId="3642699162" sldId="1558"/>
            <ac:spMk id="7" creationId="{DCD8156B-E8FD-6B1A-C97B-9228162ED10C}"/>
          </ac:spMkLst>
        </pc:spChg>
      </pc:sldChg>
      <pc:sldChg chg="add del">
        <pc:chgData name="Albert Fischer" userId="b31de643-585d-4682-ac0d-62b3ed41efcf" providerId="ADAL" clId="{C63F6921-AAB0-4A2F-9A5A-CE180F8C18AC}" dt="2023-04-25T10:03:09.598" v="361"/>
        <pc:sldMkLst>
          <pc:docMk/>
          <pc:sldMk cId="2065139001" sldId="1560"/>
        </pc:sldMkLst>
      </pc:sldChg>
      <pc:sldChg chg="del">
        <pc:chgData name="Albert Fischer" userId="b31de643-585d-4682-ac0d-62b3ed41efcf" providerId="ADAL" clId="{C63F6921-AAB0-4A2F-9A5A-CE180F8C18AC}" dt="2023-04-25T10:03:40.494" v="363" actId="47"/>
        <pc:sldMkLst>
          <pc:docMk/>
          <pc:sldMk cId="1286283081" sldId="1562"/>
        </pc:sldMkLst>
      </pc:sldChg>
      <pc:sldChg chg="addSp modSp mod delCm modCm">
        <pc:chgData name="Albert Fischer" userId="b31de643-585d-4682-ac0d-62b3ed41efcf" providerId="ADAL" clId="{C63F6921-AAB0-4A2F-9A5A-CE180F8C18AC}" dt="2023-04-25T09:51:58.319" v="114"/>
        <pc:sldMkLst>
          <pc:docMk/>
          <pc:sldMk cId="2892211184" sldId="1563"/>
        </pc:sldMkLst>
        <pc:spChg chg="mod">
          <ac:chgData name="Albert Fischer" userId="b31de643-585d-4682-ac0d-62b3ed41efcf" providerId="ADAL" clId="{C63F6921-AAB0-4A2F-9A5A-CE180F8C18AC}" dt="2023-04-25T09:50:55.941" v="94" actId="1036"/>
          <ac:spMkLst>
            <pc:docMk/>
            <pc:sldMk cId="2892211184" sldId="1563"/>
            <ac:spMk id="3" creationId="{D465FC91-117D-A80E-1E41-3A611E1CF8E0}"/>
          </ac:spMkLst>
        </pc:spChg>
        <pc:spChg chg="mod">
          <ac:chgData name="Albert Fischer" userId="b31de643-585d-4682-ac0d-62b3ed41efcf" providerId="ADAL" clId="{C63F6921-AAB0-4A2F-9A5A-CE180F8C18AC}" dt="2023-04-25T09:50:55.941" v="94" actId="1036"/>
          <ac:spMkLst>
            <pc:docMk/>
            <pc:sldMk cId="2892211184" sldId="1563"/>
            <ac:spMk id="7" creationId="{12986309-7519-5B08-85D4-63E5C501B2BF}"/>
          </ac:spMkLst>
        </pc:spChg>
        <pc:spChg chg="add mod">
          <ac:chgData name="Albert Fischer" userId="b31de643-585d-4682-ac0d-62b3ed41efcf" providerId="ADAL" clId="{C63F6921-AAB0-4A2F-9A5A-CE180F8C18AC}" dt="2023-04-25T09:51:12.757" v="101" actId="14100"/>
          <ac:spMkLst>
            <pc:docMk/>
            <pc:sldMk cId="2892211184" sldId="1563"/>
            <ac:spMk id="8" creationId="{2362FD68-78C7-A15A-8C00-5035005DBDA7}"/>
          </ac:spMkLst>
        </pc:spChg>
        <pc:spChg chg="mod">
          <ac:chgData name="Albert Fischer" userId="b31de643-585d-4682-ac0d-62b3ed41efcf" providerId="ADAL" clId="{C63F6921-AAB0-4A2F-9A5A-CE180F8C18AC}" dt="2023-04-25T09:50:55.941" v="94" actId="1036"/>
          <ac:spMkLst>
            <pc:docMk/>
            <pc:sldMk cId="2892211184" sldId="1563"/>
            <ac:spMk id="10" creationId="{29C7EBFE-C64E-44A1-89D0-801616CF61D9}"/>
          </ac:spMkLst>
        </pc:spChg>
        <pc:spChg chg="mod">
          <ac:chgData name="Albert Fischer" userId="b31de643-585d-4682-ac0d-62b3ed41efcf" providerId="ADAL" clId="{C63F6921-AAB0-4A2F-9A5A-CE180F8C18AC}" dt="2023-04-25T09:50:55.941" v="94" actId="1036"/>
          <ac:spMkLst>
            <pc:docMk/>
            <pc:sldMk cId="2892211184" sldId="1563"/>
            <ac:spMk id="11" creationId="{5E8E2E64-5832-3B7D-1875-773017679C67}"/>
          </ac:spMkLst>
        </pc:spChg>
        <pc:graphicFrameChg chg="mod modGraphic">
          <ac:chgData name="Albert Fischer" userId="b31de643-585d-4682-ac0d-62b3ed41efcf" providerId="ADAL" clId="{C63F6921-AAB0-4A2F-9A5A-CE180F8C18AC}" dt="2023-04-25T09:51:27.596" v="110" actId="20577"/>
          <ac:graphicFrameMkLst>
            <pc:docMk/>
            <pc:sldMk cId="2892211184" sldId="1563"/>
            <ac:graphicFrameMk id="5" creationId="{A7B0D63E-D927-3C99-8A15-A2194F219211}"/>
          </ac:graphicFrameMkLst>
        </pc:graphicFrameChg>
      </pc:sldChg>
      <pc:sldChg chg="modSp add mod">
        <pc:chgData name="Albert Fischer" userId="b31de643-585d-4682-ac0d-62b3ed41efcf" providerId="ADAL" clId="{C63F6921-AAB0-4A2F-9A5A-CE180F8C18AC}" dt="2023-04-25T10:04:16.108" v="375" actId="14100"/>
        <pc:sldMkLst>
          <pc:docMk/>
          <pc:sldMk cId="750357882" sldId="1566"/>
        </pc:sldMkLst>
        <pc:spChg chg="mod">
          <ac:chgData name="Albert Fischer" userId="b31de643-585d-4682-ac0d-62b3ed41efcf" providerId="ADAL" clId="{C63F6921-AAB0-4A2F-9A5A-CE180F8C18AC}" dt="2023-04-25T10:04:16.108" v="375" actId="14100"/>
          <ac:spMkLst>
            <pc:docMk/>
            <pc:sldMk cId="750357882" sldId="1566"/>
            <ac:spMk id="8" creationId="{771E6E41-CF65-D95C-E2BE-6B83FF1170BC}"/>
          </ac:spMkLst>
        </pc:spChg>
      </pc:sldChg>
    </pc:docChg>
  </pc:docChgLst>
</pc:chgInfo>
</file>

<file path=ppt/comments/modernComment_104_0.xml><?xml version="1.0" encoding="utf-8"?>
<p188:cmLst xmlns:a="http://schemas.openxmlformats.org/drawingml/2006/main" xmlns:r="http://schemas.openxmlformats.org/officeDocument/2006/relationships" xmlns:p188="http://schemas.microsoft.com/office/powerpoint/2018/8/main">
  <p188:cm id="{A85431B3-0D32-49CF-9C8A-AAF7389F7D49}" authorId="{76CBCDDC-F8B7-A8BE-5197-1AAF9B077419}" created="2023-04-24T17:14:32.886">
    <ac:txMkLst xmlns:ac="http://schemas.microsoft.com/office/drawing/2013/main/command">
      <pc:docMk xmlns:pc="http://schemas.microsoft.com/office/powerpoint/2013/main/command"/>
      <pc:sldMk xmlns:pc="http://schemas.microsoft.com/office/powerpoint/2013/main/command" cId="0" sldId="260"/>
      <ac:spMk id="171" creationId="{00000000-0000-0000-0000-000000000000}"/>
      <ac:txMk cp="0" len="13">
        <ac:context len="14" hash="2496431937"/>
      </ac:txMk>
    </ac:txMkLst>
    <p188:pos x="2139433" y="251833"/>
    <p188:replyLst>
      <p188:reply id="{B88CB87B-DDB2-49CC-9D48-5DBE122B89AA}" authorId="{76CBCDDC-F8B7-A8BE-5197-1AAF9B077419}" created="2023-04-24T17:14:59.785">
        <p188:txBody>
          <a:bodyPr/>
          <a:lstStyle/>
          <a:p>
            <a:r>
              <a:rPr lang="en-CH"/>
              <a:t>And putting the 150 logo again?</a:t>
            </a:r>
          </a:p>
        </p188:txBody>
      </p188:reply>
    </p188:replyLst>
    <p188:txBody>
      <a:bodyPr/>
      <a:lstStyle/>
      <a:p>
        <a:r>
          <a:rPr lang="en-CH"/>
          <a:t>Could be put INFCOM webpage?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RRR process helps WIGOS define observational needs across a number of application areas.</a:t>
            </a:r>
          </a:p>
          <a:p>
            <a:r>
              <a:rPr lang="en-CH" dirty="0"/>
              <a:t>A new process is being put in place that broadens the RRR to an Earth System approach.</a:t>
            </a:r>
          </a:p>
          <a:p>
            <a:endParaRPr lang="en-CH" dirty="0"/>
          </a:p>
          <a:p>
            <a:r>
              <a:rPr lang="en-CH" dirty="0"/>
              <a:t>Historically, the RRR has been strongest in its engagement with NWP systems and impact studies, building on a series of Impact Workshops that take place about every four years – the next one being in Q2 of 2024 in Sweden, the first announcement for abstract submission will be released shortly. </a:t>
            </a:r>
            <a:r>
              <a:rPr lang="en-CH" dirty="0" err="1"/>
              <a:t>OceanPredict’s</a:t>
            </a:r>
            <a:r>
              <a:rPr lang="en-CH" dirty="0"/>
              <a:t> OSE team is represented on the Scientific Steering Committee of that workshop.</a:t>
            </a:r>
          </a:p>
          <a:p>
            <a:endParaRPr lang="en-CH" dirty="0"/>
          </a:p>
          <a:p>
            <a:r>
              <a:rPr lang="en-CH" dirty="0"/>
              <a:t>The new RRR process has benefited from engagement with GOOS and a larger ocean community including service providers and modelers.</a:t>
            </a:r>
          </a:p>
          <a:p>
            <a:endParaRPr lang="en-CH" dirty="0"/>
          </a:p>
          <a:p>
            <a:r>
              <a:rPr lang="en-CH" dirty="0"/>
              <a:t>While it has classed applications in categories by earth system domain, in fact weather applications draw on multiple domains, and this is even more true for climate applications. These are challenges that will need to be worked out as this process gets under way.</a:t>
            </a:r>
          </a:p>
          <a:p>
            <a:endParaRPr lang="en-CH"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4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 first clear application of the Unified D</a:t>
            </a:r>
            <a:r>
              <a:rPr lang="en-GB" dirty="0"/>
              <a:t>a</a:t>
            </a:r>
            <a:r>
              <a:rPr lang="en-CH" dirty="0"/>
              <a:t>ta Policy is the Global Basic Observing Network.</a:t>
            </a:r>
          </a:p>
          <a:p>
            <a:endParaRPr lang="en-CH" dirty="0"/>
          </a:p>
          <a:p>
            <a:r>
              <a:rPr lang="en-CH" dirty="0"/>
              <a:t>This responds to a persistent gap in surface-based observations exchanged in real time for global NWP</a:t>
            </a:r>
          </a:p>
          <a:p>
            <a:endParaRPr lang="en-CH" dirty="0"/>
          </a:p>
          <a:p>
            <a:r>
              <a:rPr lang="en-CH" dirty="0"/>
              <a:t>The economic analysis is based on a study done with the World Bank. Other estimates of the global annual value of numerical weather prediction across multiple economic sectors value these predictions at $120 bn per year. The estimated improvement if the gap could be filled is about a 5% improvement in the forecast skill, and so an assumed additional $5 billion in value per year. </a:t>
            </a:r>
          </a:p>
          <a:p>
            <a:endParaRPr lang="en-CH" dirty="0"/>
          </a:p>
          <a:p>
            <a:r>
              <a:rPr lang="en-CH" dirty="0"/>
              <a:t>These arguments helped the creation of the Systematic Observations Funding Facility (SOFF).</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119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(check on why US was so bad in this report? – is this the GBON one)</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43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(insert SOFF logo)</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010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068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Cover a number of topics of key interest to WMO and relevant for GOOS</a:t>
            </a:r>
          </a:p>
          <a:p>
            <a:r>
              <a:rPr lang="en-CH" dirty="0"/>
              <a:t>More slides in the package than I will show</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740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WMO’s origins are connected to the ocean</a:t>
            </a:r>
          </a:p>
          <a:p>
            <a:r>
              <a:rPr lang="en-CH" dirty="0"/>
              <a:t> - to service delivery for growing marine trade from the industrial revolution</a:t>
            </a:r>
          </a:p>
          <a:p>
            <a:r>
              <a:rPr lang="en-CH" dirty="0"/>
              <a:t> - to standardization for data exchange</a:t>
            </a:r>
          </a:p>
          <a:p>
            <a:r>
              <a:rPr lang="en-CH" dirty="0"/>
              <a:t> - to a global infrastructure to create products</a:t>
            </a:r>
          </a:p>
          <a:p>
            <a:endParaRPr lang="en-CH" dirty="0"/>
          </a:p>
          <a:p>
            <a:r>
              <a:rPr lang="en-CH" dirty="0"/>
              <a:t>World Weather Watch</a:t>
            </a:r>
          </a:p>
          <a:p>
            <a:r>
              <a:rPr lang="en-CH" dirty="0"/>
              <a:t> - built on global data exchange and the development of numerical models</a:t>
            </a:r>
          </a:p>
          <a:p>
            <a:r>
              <a:rPr lang="en-CH" dirty="0"/>
              <a:t> - data exchange of both surface- and space-based observations</a:t>
            </a:r>
          </a:p>
          <a:p>
            <a:r>
              <a:rPr lang="en-CH" dirty="0"/>
              <a:t> - agreed global processing </a:t>
            </a:r>
            <a:r>
              <a:rPr lang="en-CH" dirty="0" err="1"/>
              <a:t>centers</a:t>
            </a:r>
            <a:endParaRPr lang="en-CH" dirty="0"/>
          </a:p>
          <a:p>
            <a:r>
              <a:rPr lang="en-CH" dirty="0"/>
              <a:t> - estimated economic value of $120 bn per year of weather forecasting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37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165504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Weather and climate services depend on a value chain or cycle, that includes a global meteorological infrastructure</a:t>
            </a:r>
          </a:p>
          <a:p>
            <a:r>
              <a:rPr lang="en-CH" dirty="0"/>
              <a:t> - WIGOS</a:t>
            </a:r>
          </a:p>
          <a:p>
            <a:r>
              <a:rPr lang="en-CH" dirty="0"/>
              <a:t> - WIS</a:t>
            </a:r>
          </a:p>
          <a:p>
            <a:r>
              <a:rPr lang="en-CH" dirty="0"/>
              <a:t> - WIPPS</a:t>
            </a:r>
          </a:p>
          <a:p>
            <a:endParaRPr lang="en-CH" dirty="0"/>
          </a:p>
          <a:p>
            <a:r>
              <a:rPr lang="en-CH" dirty="0"/>
              <a:t>Global data exchange is necessary for the global products that are then transformed at a regional, national, and local level into products and services that lead to user value and effective and safe decision-making</a:t>
            </a:r>
          </a:p>
          <a:p>
            <a:endParaRPr lang="en-CH" dirty="0"/>
          </a:p>
          <a:p>
            <a:r>
              <a:rPr lang="en-CH" dirty="0"/>
              <a:t>That global infrastructure is based on regulatory material, placing obligations on WMO Members, and guidance material.</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318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2C25B-7676-4772-9EA7-58E666DB72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68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CH" dirty="0"/>
              <a:t>The data policy allows for attribution.</a:t>
            </a:r>
          </a:p>
          <a:p>
            <a:r>
              <a:rPr lang="en-CH" dirty="0"/>
              <a:t>Annex 1 defines core data for the ocean</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2C25B-7676-4772-9EA7-58E666DB729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52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 does WMO go from words in a data policy to implementation?</a:t>
            </a:r>
          </a:p>
          <a:p>
            <a:endParaRPr lang="en-CH" dirty="0"/>
          </a:p>
          <a:p>
            <a:r>
              <a:rPr lang="en-CH" dirty="0"/>
              <a:t>For observations taken by meteorological services and for products generated by them, the path is quite clear: through the development of technical regulations and compliance monitoring.</a:t>
            </a:r>
          </a:p>
          <a:p>
            <a:endParaRPr lang="en-CH" dirty="0"/>
          </a:p>
          <a:p>
            <a:r>
              <a:rPr lang="en-CH" dirty="0"/>
              <a:t>GBON: a first application of core data, placing an obligation on all members to take the most essential meteorological data, including over EEZs</a:t>
            </a:r>
          </a:p>
          <a:p>
            <a:endParaRPr lang="en-CH" dirty="0"/>
          </a:p>
          <a:p>
            <a:r>
              <a:rPr lang="en-CH" dirty="0"/>
              <a:t>Processes </a:t>
            </a:r>
            <a:r>
              <a:rPr lang="en-CH" dirty="0" err="1"/>
              <a:t>underwa</a:t>
            </a:r>
            <a:r>
              <a:rPr lang="en-GB" dirty="0"/>
              <a:t>y</a:t>
            </a:r>
            <a:r>
              <a:rPr lang="en-CH" dirty="0"/>
              <a:t> for definition of satellite core data, and hydrological and other domain core data.</a:t>
            </a:r>
          </a:p>
          <a:p>
            <a:endParaRPr lang="en-CH" dirty="0"/>
          </a:p>
          <a:p>
            <a:r>
              <a:rPr lang="en-CH" dirty="0"/>
              <a:t>Definition of core NWP products to be adopted by Cg next month, other WIPPS products to be defined by core in coming years.</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09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RRR process helps WIGOS define observational needs across a number of application areas.</a:t>
            </a:r>
          </a:p>
          <a:p>
            <a:r>
              <a:rPr lang="en-CH" dirty="0"/>
              <a:t>A new process is being put in place that broadens the RRR to an Earth System approach.</a:t>
            </a:r>
          </a:p>
          <a:p>
            <a:endParaRPr lang="en-CH" dirty="0"/>
          </a:p>
          <a:p>
            <a:r>
              <a:rPr lang="en-CH" dirty="0"/>
              <a:t>Historically, the RRR has been strongest in its engagement with NWP systems and impact studies, building on a series of Impact Workshops that take place about every four years – the next one being in Q2 of 2024 in Sweden, the first announcement for abstract submission will be released shortly. </a:t>
            </a:r>
            <a:r>
              <a:rPr lang="en-CH" dirty="0" err="1"/>
              <a:t>OceanPredict’s</a:t>
            </a:r>
            <a:r>
              <a:rPr lang="en-CH" dirty="0"/>
              <a:t> OSE team is represented on the Scientific Steering Committee of that workshop.</a:t>
            </a:r>
          </a:p>
          <a:p>
            <a:endParaRPr lang="en-CH" dirty="0"/>
          </a:p>
          <a:p>
            <a:r>
              <a:rPr lang="en-CH" dirty="0"/>
              <a:t>The new RRR process has benefited from engagement with GOOS and a larger ocean community including service providers and modelers.</a:t>
            </a:r>
          </a:p>
          <a:p>
            <a:endParaRPr lang="en-CH" dirty="0"/>
          </a:p>
          <a:p>
            <a:r>
              <a:rPr lang="en-CH" dirty="0"/>
              <a:t>While it has classed applications in categories by earth system domain, in fact weather applications draw on multiple domains, and this is even more true for climate applications. These are challenges that will need to be worked out as this process gets under way.</a:t>
            </a:r>
          </a:p>
          <a:p>
            <a:endParaRPr lang="en-CH"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8526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7"/>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7"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8" name="Google Shape;108;p19"/>
          <p:cNvSpPr>
            <a:spLocks noGrp="1"/>
          </p:cNvSpPr>
          <p:nvPr>
            <p:ph type="pic" idx="2"/>
          </p:nvPr>
        </p:nvSpPr>
        <p:spPr>
          <a:xfrm>
            <a:off x="5334000" y="0"/>
            <a:ext cx="6858000" cy="6858000"/>
          </a:xfrm>
          <a:prstGeom prst="rect">
            <a:avLst/>
          </a:prstGeom>
          <a:solidFill>
            <a:srgbClr val="D8D8D8"/>
          </a:solidFill>
          <a:ln>
            <a:noFill/>
          </a:ln>
        </p:spPr>
      </p:sp>
      <p:sp>
        <p:nvSpPr>
          <p:cNvPr id="109" name="Google Shape;109;p19"/>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13" name="Google Shape;113;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21"/>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2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p22"/>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DB7-90B3-47A1-AA54-1FC9C5E5565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9917C12-AE70-4174-BA97-549C4C3A9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C5098-DCBB-481C-B319-8BC0F764FCF7}"/>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476251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3151-AE6E-4074-BC26-E66CDFE32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E542-A4A3-41D9-AD6B-5FFC02087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7559DE7-9C69-4D5A-8676-8FD7C4BBB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E0172-97F8-4A2F-BB95-C59A0C18C70B}"/>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527013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E37D-F326-48E5-A7F9-FBB7BDE93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BABAD-821C-4704-9617-78664EE5A1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05DB-8EBA-4D0D-A7F5-EDAD2F40AE22}"/>
              </a:ext>
            </a:extLst>
          </p:cNvPr>
          <p:cNvSpPr>
            <a:spLocks noGrp="1"/>
          </p:cNvSpPr>
          <p:nvPr>
            <p:ph type="dt" sz="half" idx="10"/>
          </p:nvPr>
        </p:nvSpPr>
        <p:spPr/>
        <p:txBody>
          <a:bodyPr/>
          <a:lstStyle/>
          <a:p>
            <a:fld id="{60013EC7-13E1-402D-AB3D-1E350656933B}" type="datetime1">
              <a:rPr lang="en-US" smtClean="0"/>
              <a:t>4/25/2023</a:t>
            </a:fld>
            <a:endParaRPr lang="en-US"/>
          </a:p>
        </p:txBody>
      </p:sp>
      <p:sp>
        <p:nvSpPr>
          <p:cNvPr id="5" name="Footer Placeholder 4">
            <a:extLst>
              <a:ext uri="{FF2B5EF4-FFF2-40B4-BE49-F238E27FC236}">
                <a16:creationId xmlns:a16="http://schemas.microsoft.com/office/drawing/2014/main" id="{825E4F1C-A163-4540-BE69-13E77CAED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59333-1175-49B8-8382-BA267D8A75B4}"/>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66052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AC3B-4FBD-4F76-8182-FDC950ACA5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E84B05-358C-4DD3-8FD4-EC3D4878CA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DA237A-FA89-459A-ACD4-15BABDFB066D}"/>
              </a:ext>
            </a:extLst>
          </p:cNvPr>
          <p:cNvSpPr>
            <a:spLocks noGrp="1"/>
          </p:cNvSpPr>
          <p:nvPr>
            <p:ph type="dt" sz="half" idx="10"/>
          </p:nvPr>
        </p:nvSpPr>
        <p:spPr/>
        <p:txBody>
          <a:bodyPr/>
          <a:lstStyle/>
          <a:p>
            <a:fld id="{AC6A817D-BC42-4493-8180-C1C45B9019A9}" type="datetime1">
              <a:rPr lang="en-US" smtClean="0"/>
              <a:t>4/25/2023</a:t>
            </a:fld>
            <a:endParaRPr lang="en-US"/>
          </a:p>
        </p:txBody>
      </p:sp>
      <p:sp>
        <p:nvSpPr>
          <p:cNvPr id="5" name="Footer Placeholder 4">
            <a:extLst>
              <a:ext uri="{FF2B5EF4-FFF2-40B4-BE49-F238E27FC236}">
                <a16:creationId xmlns:a16="http://schemas.microsoft.com/office/drawing/2014/main" id="{E50D9C83-E1DE-4DE2-A8F6-BBC6F12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8957F-2C24-48D7-8412-23AF6B833B81}"/>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4201640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FD70-B409-45BF-8A8E-59F2E5A4C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A37D0-5183-4393-83B7-97AECCCC64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0B367-3242-48AB-974C-53D5B3DE0F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A207E-63EF-4D20-B81A-5C51225F85CD}"/>
              </a:ext>
            </a:extLst>
          </p:cNvPr>
          <p:cNvSpPr>
            <a:spLocks noGrp="1"/>
          </p:cNvSpPr>
          <p:nvPr>
            <p:ph type="dt" sz="half" idx="10"/>
          </p:nvPr>
        </p:nvSpPr>
        <p:spPr/>
        <p:txBody>
          <a:bodyPr/>
          <a:lstStyle/>
          <a:p>
            <a:fld id="{631A1352-6AE5-4946-A153-566E1ECAACE7}" type="datetime1">
              <a:rPr lang="en-US" smtClean="0"/>
              <a:t>4/25/2023</a:t>
            </a:fld>
            <a:endParaRPr lang="en-US"/>
          </a:p>
        </p:txBody>
      </p:sp>
      <p:sp>
        <p:nvSpPr>
          <p:cNvPr id="6" name="Footer Placeholder 5">
            <a:extLst>
              <a:ext uri="{FF2B5EF4-FFF2-40B4-BE49-F238E27FC236}">
                <a16:creationId xmlns:a16="http://schemas.microsoft.com/office/drawing/2014/main" id="{92F8EBF3-0498-4DD4-ACC0-8BD69B9FB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94D84-C1C5-4264-B71F-097F6CFD5192}"/>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6198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1"/>
          <p:cNvSpPr>
            <a:spLocks noGrp="1"/>
          </p:cNvSpPr>
          <p:nvPr>
            <p:ph type="pic" idx="2"/>
          </p:nvPr>
        </p:nvSpPr>
        <p:spPr>
          <a:xfrm>
            <a:off x="5287200" y="0"/>
            <a:ext cx="6858000" cy="6858000"/>
          </a:xfrm>
          <a:prstGeom prst="rect">
            <a:avLst/>
          </a:prstGeom>
          <a:solidFill>
            <a:srgbClr val="D8D8D8"/>
          </a:solidFill>
          <a:ln>
            <a:noFill/>
          </a:ln>
        </p:spPr>
      </p:sp>
      <p:pic>
        <p:nvPicPr>
          <p:cNvPr id="50" name="Google Shape;50;p11"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51" name="Google Shape;51;p11"/>
          <p:cNvGrpSpPr/>
          <p:nvPr/>
        </p:nvGrpSpPr>
        <p:grpSpPr>
          <a:xfrm>
            <a:off x="720725" y="5472000"/>
            <a:ext cx="4009268" cy="694945"/>
            <a:chOff x="720725" y="5218493"/>
            <a:chExt cx="4009268" cy="694945"/>
          </a:xfrm>
        </p:grpSpPr>
        <p:pic>
          <p:nvPicPr>
            <p:cNvPr id="52" name="Google Shape;52;p11"/>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53" name="Google Shape;53;p11"/>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54" name="Google Shape;54;p11"/>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55" name="Google Shape;55;p11"/>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59ED-0159-49CA-9EFC-83C6F788BC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BBB07-6148-4972-B19A-7FA5DFA4E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76050A-8F9C-46C7-B0D1-C84F3F65D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06DB3-1E3E-4F83-80F5-6DEE77115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089B0-3378-40BC-895E-D6361DB293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4E1C2-2724-4630-8FB6-73D253A2EC2C}"/>
              </a:ext>
            </a:extLst>
          </p:cNvPr>
          <p:cNvSpPr>
            <a:spLocks noGrp="1"/>
          </p:cNvSpPr>
          <p:nvPr>
            <p:ph type="dt" sz="half" idx="10"/>
          </p:nvPr>
        </p:nvSpPr>
        <p:spPr/>
        <p:txBody>
          <a:bodyPr/>
          <a:lstStyle/>
          <a:p>
            <a:fld id="{38DCB46C-6294-48BC-AA92-48A3ABB300BA}" type="datetime1">
              <a:rPr lang="en-US" smtClean="0"/>
              <a:t>4/25/2023</a:t>
            </a:fld>
            <a:endParaRPr lang="en-US"/>
          </a:p>
        </p:txBody>
      </p:sp>
      <p:sp>
        <p:nvSpPr>
          <p:cNvPr id="8" name="Footer Placeholder 7">
            <a:extLst>
              <a:ext uri="{FF2B5EF4-FFF2-40B4-BE49-F238E27FC236}">
                <a16:creationId xmlns:a16="http://schemas.microsoft.com/office/drawing/2014/main" id="{9BB87E7E-996F-4C7E-B70C-EE6FCDEA4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7E0357-FDFA-4192-A93E-D54DBD3FEA1E}"/>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400250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677E-CC8B-4EAF-848C-C1E4FEFE3D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0A91F-8E5D-4F54-975B-BEEFC3EAB6ED}"/>
              </a:ext>
            </a:extLst>
          </p:cNvPr>
          <p:cNvSpPr>
            <a:spLocks noGrp="1"/>
          </p:cNvSpPr>
          <p:nvPr>
            <p:ph type="dt" sz="half" idx="10"/>
          </p:nvPr>
        </p:nvSpPr>
        <p:spPr/>
        <p:txBody>
          <a:bodyPr/>
          <a:lstStyle/>
          <a:p>
            <a:fld id="{058A0FCE-1433-4156-87B0-905E62E4EDCA}" type="datetime1">
              <a:rPr lang="en-US" smtClean="0"/>
              <a:t>4/25/2023</a:t>
            </a:fld>
            <a:endParaRPr lang="en-US"/>
          </a:p>
        </p:txBody>
      </p:sp>
      <p:sp>
        <p:nvSpPr>
          <p:cNvPr id="4" name="Footer Placeholder 3">
            <a:extLst>
              <a:ext uri="{FF2B5EF4-FFF2-40B4-BE49-F238E27FC236}">
                <a16:creationId xmlns:a16="http://schemas.microsoft.com/office/drawing/2014/main" id="{53263EC1-0D2D-4E09-8BD5-2F43654BD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78B26-C4B4-44D1-ACE2-D7D55C96CA7A}"/>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066695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F0BCD1-17F1-4DE7-B91E-96AE76052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8CB645-342C-4852-B6A3-9B3940D973FE}"/>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415141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8FEC-FD16-4B50-A864-DDF4B8567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41864B-A3E6-4FC1-A7CA-D4F59C172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EDF142-45BF-4E18-8408-1DD3EB684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0D1B8E-5DEC-4AD4-B21E-DB265A983AA9}"/>
              </a:ext>
            </a:extLst>
          </p:cNvPr>
          <p:cNvSpPr>
            <a:spLocks noGrp="1"/>
          </p:cNvSpPr>
          <p:nvPr>
            <p:ph type="dt" sz="half" idx="10"/>
          </p:nvPr>
        </p:nvSpPr>
        <p:spPr/>
        <p:txBody>
          <a:bodyPr/>
          <a:lstStyle/>
          <a:p>
            <a:fld id="{6E659127-D7D2-4732-AEA4-A73FE6B1428B}" type="datetime1">
              <a:rPr lang="en-US" smtClean="0"/>
              <a:t>4/25/2023</a:t>
            </a:fld>
            <a:endParaRPr lang="en-US"/>
          </a:p>
        </p:txBody>
      </p:sp>
      <p:sp>
        <p:nvSpPr>
          <p:cNvPr id="6" name="Footer Placeholder 5">
            <a:extLst>
              <a:ext uri="{FF2B5EF4-FFF2-40B4-BE49-F238E27FC236}">
                <a16:creationId xmlns:a16="http://schemas.microsoft.com/office/drawing/2014/main" id="{066A327B-7EF9-4660-A9D4-0012671A9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25DE6-5CB8-48C5-8BF2-5FDA920A04CA}"/>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748060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029B-1A2B-4074-842F-54CD2025D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2A399-12C5-492A-A05D-8235AACAA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AF241D-FA90-437C-8D49-7E13AE700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9DBAE-5732-433A-B0C7-5739EDD9438D}"/>
              </a:ext>
            </a:extLst>
          </p:cNvPr>
          <p:cNvSpPr>
            <a:spLocks noGrp="1"/>
          </p:cNvSpPr>
          <p:nvPr>
            <p:ph type="dt" sz="half" idx="10"/>
          </p:nvPr>
        </p:nvSpPr>
        <p:spPr/>
        <p:txBody>
          <a:bodyPr/>
          <a:lstStyle/>
          <a:p>
            <a:fld id="{CA5BB2B6-75CB-4E2E-955B-DACC30CDC2F2}" type="datetime1">
              <a:rPr lang="en-US" smtClean="0"/>
              <a:t>4/25/2023</a:t>
            </a:fld>
            <a:endParaRPr lang="en-US"/>
          </a:p>
        </p:txBody>
      </p:sp>
      <p:sp>
        <p:nvSpPr>
          <p:cNvPr id="6" name="Footer Placeholder 5">
            <a:extLst>
              <a:ext uri="{FF2B5EF4-FFF2-40B4-BE49-F238E27FC236}">
                <a16:creationId xmlns:a16="http://schemas.microsoft.com/office/drawing/2014/main" id="{C9FBCF3F-70E6-4C91-967A-9282C600E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9554A-731D-459A-B2AA-88AACA02174B}"/>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4502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1E20-1ADB-45BE-9C96-136245BCD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9966E6-7E02-43AD-A109-F855C84E10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CE971-ACA1-4396-82E5-18794241FD62}"/>
              </a:ext>
            </a:extLst>
          </p:cNvPr>
          <p:cNvSpPr>
            <a:spLocks noGrp="1"/>
          </p:cNvSpPr>
          <p:nvPr>
            <p:ph type="dt" sz="half" idx="10"/>
          </p:nvPr>
        </p:nvSpPr>
        <p:spPr/>
        <p:txBody>
          <a:bodyPr/>
          <a:lstStyle/>
          <a:p>
            <a:fld id="{A9EDDCF0-A891-476C-A799-02DC76381853}" type="datetime1">
              <a:rPr lang="en-US" smtClean="0"/>
              <a:t>4/25/2023</a:t>
            </a:fld>
            <a:endParaRPr lang="en-US"/>
          </a:p>
        </p:txBody>
      </p:sp>
      <p:sp>
        <p:nvSpPr>
          <p:cNvPr id="5" name="Footer Placeholder 4">
            <a:extLst>
              <a:ext uri="{FF2B5EF4-FFF2-40B4-BE49-F238E27FC236}">
                <a16:creationId xmlns:a16="http://schemas.microsoft.com/office/drawing/2014/main" id="{D5FEEF3D-594C-48DC-ADC6-509D60BEA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861C1-2BB7-4DD5-9754-AD7A04EB6B92}"/>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761685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DACD4-9EF5-47EB-BD7E-2213608611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D1C25E-DB04-4B6C-BA3A-66BA94E1C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64792-7265-4A19-8522-5B6A53ECC722}"/>
              </a:ext>
            </a:extLst>
          </p:cNvPr>
          <p:cNvSpPr>
            <a:spLocks noGrp="1"/>
          </p:cNvSpPr>
          <p:nvPr>
            <p:ph type="dt" sz="half" idx="10"/>
          </p:nvPr>
        </p:nvSpPr>
        <p:spPr/>
        <p:txBody>
          <a:bodyPr/>
          <a:lstStyle/>
          <a:p>
            <a:fld id="{5617AE18-CA40-4DC5-B816-58041591C38E}" type="datetime1">
              <a:rPr lang="en-US" smtClean="0"/>
              <a:t>4/25/2023</a:t>
            </a:fld>
            <a:endParaRPr lang="en-US"/>
          </a:p>
        </p:txBody>
      </p:sp>
      <p:sp>
        <p:nvSpPr>
          <p:cNvPr id="5" name="Footer Placeholder 4">
            <a:extLst>
              <a:ext uri="{FF2B5EF4-FFF2-40B4-BE49-F238E27FC236}">
                <a16:creationId xmlns:a16="http://schemas.microsoft.com/office/drawing/2014/main" id="{72F71877-8A5A-4BA5-90E7-5FD9256EB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EEDEA-2DD6-4A90-9D4A-DA28F3A63AD6}"/>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900599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8C8B339-BE20-5542-BF01-8600461B298D}"/>
              </a:ext>
            </a:extLst>
          </p:cNvPr>
          <p:cNvSpPr>
            <a:spLocks noGrp="1"/>
          </p:cNvSpPr>
          <p:nvPr>
            <p:ph type="subTitle" idx="1"/>
          </p:nvPr>
        </p:nvSpPr>
        <p:spPr>
          <a:xfrm>
            <a:off x="1524000" y="3143250"/>
            <a:ext cx="9144000" cy="2114550"/>
          </a:xfrm>
          <a:prstGeom prst="rect">
            <a:avLst/>
          </a:prstGeom>
        </p:spPr>
        <p:txBody>
          <a:bodyPr/>
          <a:lstStyle>
            <a:lvl1pPr marL="0" indent="0" algn="ctr">
              <a:buNone/>
              <a:defRPr sz="2400">
                <a:solidFill>
                  <a:srgbClr val="0B3D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2" name="Titre 1">
            <a:extLst>
              <a:ext uri="{FF2B5EF4-FFF2-40B4-BE49-F238E27FC236}">
                <a16:creationId xmlns:a16="http://schemas.microsoft.com/office/drawing/2014/main" id="{52E05570-04AB-F14C-B920-F090AA594860}"/>
              </a:ext>
            </a:extLst>
          </p:cNvPr>
          <p:cNvSpPr>
            <a:spLocks noGrp="1"/>
          </p:cNvSpPr>
          <p:nvPr>
            <p:ph type="title"/>
          </p:nvPr>
        </p:nvSpPr>
        <p:spPr>
          <a:xfrm>
            <a:off x="1524000" y="1516289"/>
            <a:ext cx="9144000" cy="1496332"/>
          </a:xfrm>
          <a:prstGeom prst="rect">
            <a:avLst/>
          </a:prstGeom>
        </p:spPr>
        <p:txBody>
          <a:bodyPr/>
          <a:lstStyle>
            <a:lvl1pPr algn="ctr">
              <a:defRPr>
                <a:solidFill>
                  <a:srgbClr val="008C84"/>
                </a:solidFill>
              </a:defRPr>
            </a:lvl1pPr>
          </a:lstStyle>
          <a:p>
            <a:r>
              <a:rPr lang="fr-FR"/>
              <a:t>Modifiez le style du titre</a:t>
            </a:r>
          </a:p>
        </p:txBody>
      </p:sp>
    </p:spTree>
    <p:extLst>
      <p:ext uri="{BB962C8B-B14F-4D97-AF65-F5344CB8AC3E}">
        <p14:creationId xmlns:p14="http://schemas.microsoft.com/office/powerpoint/2010/main" val="3444671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body" idx="1"/>
          </p:nvPr>
        </p:nvSpPr>
        <p:spPr>
          <a:prstGeom prst="rect">
            <a:avLst/>
          </a:prstGeom>
        </p:spPr>
        <p:txBody>
          <a:bodyPr/>
          <a:lstStyle>
            <a:lvl2pPr marL="447675" indent="0">
              <a:defRPr/>
            </a:lvl2pPr>
            <a:lvl3pPr marL="895350" indent="0">
              <a:defRPr/>
            </a:lvl3pPr>
            <a:lvl4pPr marL="1254125" indent="0">
              <a:defRPr/>
            </a:lvl4pPr>
            <a:lvl5pPr marL="1789113" indent="0">
              <a:defRPr/>
            </a:lvl5p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xfrm>
            <a:off x="8737600" y="6356351"/>
            <a:ext cx="2844800" cy="365125"/>
          </a:xfrm>
          <a:prstGeom prst="rect">
            <a:avLst/>
          </a:prstGeom>
        </p:spPr>
        <p:txBody>
          <a:bodyPr/>
          <a:lstStyle/>
          <a:p>
            <a:fld id="{86CB4B4D-7CA3-9044-876B-883B54F8677D}" type="slidenum">
              <a:t>‹#›</a:t>
            </a:fld>
            <a:endParaRPr/>
          </a:p>
        </p:txBody>
      </p:sp>
      <p:cxnSp>
        <p:nvCxnSpPr>
          <p:cNvPr id="8" name="Straight Connector 7">
            <a:extLst>
              <a:ext uri="{FF2B5EF4-FFF2-40B4-BE49-F238E27FC236}">
                <a16:creationId xmlns:a16="http://schemas.microsoft.com/office/drawing/2014/main" id="{FF7FBD0C-F5FB-497C-BBC0-1BC3B78CB526}"/>
              </a:ext>
            </a:extLst>
          </p:cNvPr>
          <p:cNvCxnSpPr>
            <a:cxnSpLocks/>
          </p:cNvCxnSpPr>
          <p:nvPr userDrawn="1"/>
        </p:nvCxnSpPr>
        <p:spPr>
          <a:xfrm>
            <a:off x="2181225" y="6269734"/>
            <a:ext cx="0" cy="302583"/>
          </a:xfrm>
          <a:prstGeom prst="line">
            <a:avLst/>
          </a:prstGeom>
          <a:ln w="28575">
            <a:solidFill>
              <a:srgbClr val="0B3D5E"/>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797531-30A5-4EA1-A797-45FE0C438DEA}"/>
              </a:ext>
            </a:extLst>
          </p:cNvPr>
          <p:cNvSpPr txBox="1"/>
          <p:nvPr userDrawn="1"/>
        </p:nvSpPr>
        <p:spPr>
          <a:xfrm>
            <a:off x="2249633" y="6305609"/>
            <a:ext cx="3486327" cy="246221"/>
          </a:xfrm>
          <a:prstGeom prst="rect">
            <a:avLst/>
          </a:prstGeom>
          <a:noFill/>
        </p:spPr>
        <p:txBody>
          <a:bodyPr wrap="square" rtlCol="0">
            <a:spAutoFit/>
          </a:bodyPr>
          <a:lstStyle/>
          <a:p>
            <a:r>
              <a:rPr lang="en-GB" sz="1000" b="0" noProof="0">
                <a:solidFill>
                  <a:srgbClr val="0B3D5E"/>
                </a:solidFill>
                <a:latin typeface="Aharoni light"/>
                <a:cs typeface="Aharoni" panose="02010803020104030203" pitchFamily="2" charset="-79"/>
              </a:rPr>
              <a:t>Weather</a:t>
            </a:r>
            <a:r>
              <a:rPr lang="en-GB" sz="1000" b="0">
                <a:solidFill>
                  <a:srgbClr val="0B3D5E"/>
                </a:solidFill>
                <a:latin typeface="Aharoni light"/>
                <a:cs typeface="Aharoni" panose="02010803020104030203" pitchFamily="2" charset="-79"/>
              </a:rPr>
              <a:t> and climate information for the global public good </a:t>
            </a:r>
          </a:p>
        </p:txBody>
      </p:sp>
      <p:pic>
        <p:nvPicPr>
          <p:cNvPr id="10" name="Picture 9">
            <a:extLst>
              <a:ext uri="{FF2B5EF4-FFF2-40B4-BE49-F238E27FC236}">
                <a16:creationId xmlns:a16="http://schemas.microsoft.com/office/drawing/2014/main" id="{9721EE51-1A68-4A63-AF4A-2B0B2E2DD971}"/>
              </a:ext>
            </a:extLst>
          </p:cNvPr>
          <p:cNvPicPr>
            <a:picLocks noChangeAspect="1"/>
          </p:cNvPicPr>
          <p:nvPr userDrawn="1"/>
        </p:nvPicPr>
        <p:blipFill>
          <a:blip r:embed="rId2"/>
          <a:stretch>
            <a:fillRect/>
          </a:stretch>
        </p:blipFill>
        <p:spPr>
          <a:xfrm>
            <a:off x="983432" y="6236269"/>
            <a:ext cx="1080120" cy="404516"/>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E72E35E0-D217-44C4-8EA0-A4E0F11FBC0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793" b="50000"/>
          <a:stretch/>
        </p:blipFill>
        <p:spPr>
          <a:xfrm>
            <a:off x="9624392" y="2269392"/>
            <a:ext cx="2567608" cy="4588608"/>
          </a:xfrm>
          <a:prstGeom prst="rect">
            <a:avLst/>
          </a:prstGeom>
        </p:spPr>
      </p:pic>
    </p:spTree>
    <p:extLst>
      <p:ext uri="{BB962C8B-B14F-4D97-AF65-F5344CB8AC3E}">
        <p14:creationId xmlns:p14="http://schemas.microsoft.com/office/powerpoint/2010/main" val="417609604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DB7-90B3-47A1-AA54-1FC9C5E5565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9917C12-AE70-4174-BA97-549C4C3A9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C5098-DCBB-481C-B319-8BC0F764FCF7}"/>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53621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2"/>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9" name="Google Shape;59;p12"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60" name="Google Shape;60;p12"/>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3151-AE6E-4074-BC26-E66CDFE32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E542-A4A3-41D9-AD6B-5FFC02087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7559DE7-9C69-4D5A-8676-8FD7C4BBB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E0172-97F8-4A2F-BB95-C59A0C18C70B}"/>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732108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E37D-F326-48E5-A7F9-FBB7BDE93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BABAD-821C-4704-9617-78664EE5A1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05DB-8EBA-4D0D-A7F5-EDAD2F40AE22}"/>
              </a:ext>
            </a:extLst>
          </p:cNvPr>
          <p:cNvSpPr>
            <a:spLocks noGrp="1"/>
          </p:cNvSpPr>
          <p:nvPr>
            <p:ph type="dt" sz="half" idx="10"/>
          </p:nvPr>
        </p:nvSpPr>
        <p:spPr/>
        <p:txBody>
          <a:bodyPr/>
          <a:lstStyle/>
          <a:p>
            <a:fld id="{60013EC7-13E1-402D-AB3D-1E350656933B}" type="datetime1">
              <a:rPr lang="en-US" smtClean="0"/>
              <a:t>4/25/2023</a:t>
            </a:fld>
            <a:endParaRPr lang="en-US"/>
          </a:p>
        </p:txBody>
      </p:sp>
      <p:sp>
        <p:nvSpPr>
          <p:cNvPr id="5" name="Footer Placeholder 4">
            <a:extLst>
              <a:ext uri="{FF2B5EF4-FFF2-40B4-BE49-F238E27FC236}">
                <a16:creationId xmlns:a16="http://schemas.microsoft.com/office/drawing/2014/main" id="{825E4F1C-A163-4540-BE69-13E77CAED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59333-1175-49B8-8382-BA267D8A75B4}"/>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987388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AC3B-4FBD-4F76-8182-FDC950ACA5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E84B05-358C-4DD3-8FD4-EC3D4878CA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DA237A-FA89-459A-ACD4-15BABDFB066D}"/>
              </a:ext>
            </a:extLst>
          </p:cNvPr>
          <p:cNvSpPr>
            <a:spLocks noGrp="1"/>
          </p:cNvSpPr>
          <p:nvPr>
            <p:ph type="dt" sz="half" idx="10"/>
          </p:nvPr>
        </p:nvSpPr>
        <p:spPr/>
        <p:txBody>
          <a:bodyPr/>
          <a:lstStyle/>
          <a:p>
            <a:fld id="{AC6A817D-BC42-4493-8180-C1C45B9019A9}" type="datetime1">
              <a:rPr lang="en-US" smtClean="0"/>
              <a:t>4/25/2023</a:t>
            </a:fld>
            <a:endParaRPr lang="en-US"/>
          </a:p>
        </p:txBody>
      </p:sp>
      <p:sp>
        <p:nvSpPr>
          <p:cNvPr id="5" name="Footer Placeholder 4">
            <a:extLst>
              <a:ext uri="{FF2B5EF4-FFF2-40B4-BE49-F238E27FC236}">
                <a16:creationId xmlns:a16="http://schemas.microsoft.com/office/drawing/2014/main" id="{E50D9C83-E1DE-4DE2-A8F6-BBC6F12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8957F-2C24-48D7-8412-23AF6B833B81}"/>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4086319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FD70-B409-45BF-8A8E-59F2E5A4C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A37D0-5183-4393-83B7-97AECCCC64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0B367-3242-48AB-974C-53D5B3DE0F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A207E-63EF-4D20-B81A-5C51225F85CD}"/>
              </a:ext>
            </a:extLst>
          </p:cNvPr>
          <p:cNvSpPr>
            <a:spLocks noGrp="1"/>
          </p:cNvSpPr>
          <p:nvPr>
            <p:ph type="dt" sz="half" idx="10"/>
          </p:nvPr>
        </p:nvSpPr>
        <p:spPr/>
        <p:txBody>
          <a:bodyPr/>
          <a:lstStyle/>
          <a:p>
            <a:fld id="{631A1352-6AE5-4946-A153-566E1ECAACE7}" type="datetime1">
              <a:rPr lang="en-US" smtClean="0"/>
              <a:t>4/25/2023</a:t>
            </a:fld>
            <a:endParaRPr lang="en-US"/>
          </a:p>
        </p:txBody>
      </p:sp>
      <p:sp>
        <p:nvSpPr>
          <p:cNvPr id="6" name="Footer Placeholder 5">
            <a:extLst>
              <a:ext uri="{FF2B5EF4-FFF2-40B4-BE49-F238E27FC236}">
                <a16:creationId xmlns:a16="http://schemas.microsoft.com/office/drawing/2014/main" id="{92F8EBF3-0498-4DD4-ACC0-8BD69B9FB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94D84-C1C5-4264-B71F-097F6CFD5192}"/>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550826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59ED-0159-49CA-9EFC-83C6F788BC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BBB07-6148-4972-B19A-7FA5DFA4E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76050A-8F9C-46C7-B0D1-C84F3F65D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06DB3-1E3E-4F83-80F5-6DEE77115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089B0-3378-40BC-895E-D6361DB293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4E1C2-2724-4630-8FB6-73D253A2EC2C}"/>
              </a:ext>
            </a:extLst>
          </p:cNvPr>
          <p:cNvSpPr>
            <a:spLocks noGrp="1"/>
          </p:cNvSpPr>
          <p:nvPr>
            <p:ph type="dt" sz="half" idx="10"/>
          </p:nvPr>
        </p:nvSpPr>
        <p:spPr/>
        <p:txBody>
          <a:bodyPr/>
          <a:lstStyle/>
          <a:p>
            <a:fld id="{38DCB46C-6294-48BC-AA92-48A3ABB300BA}" type="datetime1">
              <a:rPr lang="en-US" smtClean="0"/>
              <a:t>4/25/2023</a:t>
            </a:fld>
            <a:endParaRPr lang="en-US"/>
          </a:p>
        </p:txBody>
      </p:sp>
      <p:sp>
        <p:nvSpPr>
          <p:cNvPr id="8" name="Footer Placeholder 7">
            <a:extLst>
              <a:ext uri="{FF2B5EF4-FFF2-40B4-BE49-F238E27FC236}">
                <a16:creationId xmlns:a16="http://schemas.microsoft.com/office/drawing/2014/main" id="{9BB87E7E-996F-4C7E-B70C-EE6FCDEA4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7E0357-FDFA-4192-A93E-D54DBD3FEA1E}"/>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776247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677E-CC8B-4EAF-848C-C1E4FEFE3D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0A91F-8E5D-4F54-975B-BEEFC3EAB6ED}"/>
              </a:ext>
            </a:extLst>
          </p:cNvPr>
          <p:cNvSpPr>
            <a:spLocks noGrp="1"/>
          </p:cNvSpPr>
          <p:nvPr>
            <p:ph type="dt" sz="half" idx="10"/>
          </p:nvPr>
        </p:nvSpPr>
        <p:spPr/>
        <p:txBody>
          <a:bodyPr/>
          <a:lstStyle/>
          <a:p>
            <a:fld id="{058A0FCE-1433-4156-87B0-905E62E4EDCA}" type="datetime1">
              <a:rPr lang="en-US" smtClean="0"/>
              <a:t>4/25/2023</a:t>
            </a:fld>
            <a:endParaRPr lang="en-US"/>
          </a:p>
        </p:txBody>
      </p:sp>
      <p:sp>
        <p:nvSpPr>
          <p:cNvPr id="4" name="Footer Placeholder 3">
            <a:extLst>
              <a:ext uri="{FF2B5EF4-FFF2-40B4-BE49-F238E27FC236}">
                <a16:creationId xmlns:a16="http://schemas.microsoft.com/office/drawing/2014/main" id="{53263EC1-0D2D-4E09-8BD5-2F43654BDA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78B26-C4B4-44D1-ACE2-D7D55C96CA7A}"/>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73013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F0BCD1-17F1-4DE7-B91E-96AE76052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8CB645-342C-4852-B6A3-9B3940D973FE}"/>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123975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8FEC-FD16-4B50-A864-DDF4B8567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41864B-A3E6-4FC1-A7CA-D4F59C172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EDF142-45BF-4E18-8408-1DD3EB684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0D1B8E-5DEC-4AD4-B21E-DB265A983AA9}"/>
              </a:ext>
            </a:extLst>
          </p:cNvPr>
          <p:cNvSpPr>
            <a:spLocks noGrp="1"/>
          </p:cNvSpPr>
          <p:nvPr>
            <p:ph type="dt" sz="half" idx="10"/>
          </p:nvPr>
        </p:nvSpPr>
        <p:spPr/>
        <p:txBody>
          <a:bodyPr/>
          <a:lstStyle/>
          <a:p>
            <a:fld id="{6E659127-D7D2-4732-AEA4-A73FE6B1428B}" type="datetime1">
              <a:rPr lang="en-US" smtClean="0"/>
              <a:t>4/25/2023</a:t>
            </a:fld>
            <a:endParaRPr lang="en-US"/>
          </a:p>
        </p:txBody>
      </p:sp>
      <p:sp>
        <p:nvSpPr>
          <p:cNvPr id="6" name="Footer Placeholder 5">
            <a:extLst>
              <a:ext uri="{FF2B5EF4-FFF2-40B4-BE49-F238E27FC236}">
                <a16:creationId xmlns:a16="http://schemas.microsoft.com/office/drawing/2014/main" id="{066A327B-7EF9-4660-A9D4-0012671A9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25DE6-5CB8-48C5-8BF2-5FDA920A04CA}"/>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500222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029B-1A2B-4074-842F-54CD2025D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2A399-12C5-492A-A05D-8235AACAAD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AF241D-FA90-437C-8D49-7E13AE700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9DBAE-5732-433A-B0C7-5739EDD9438D}"/>
              </a:ext>
            </a:extLst>
          </p:cNvPr>
          <p:cNvSpPr>
            <a:spLocks noGrp="1"/>
          </p:cNvSpPr>
          <p:nvPr>
            <p:ph type="dt" sz="half" idx="10"/>
          </p:nvPr>
        </p:nvSpPr>
        <p:spPr/>
        <p:txBody>
          <a:bodyPr/>
          <a:lstStyle/>
          <a:p>
            <a:fld id="{CA5BB2B6-75CB-4E2E-955B-DACC30CDC2F2}" type="datetime1">
              <a:rPr lang="en-US" smtClean="0"/>
              <a:t>4/25/2023</a:t>
            </a:fld>
            <a:endParaRPr lang="en-US"/>
          </a:p>
        </p:txBody>
      </p:sp>
      <p:sp>
        <p:nvSpPr>
          <p:cNvPr id="6" name="Footer Placeholder 5">
            <a:extLst>
              <a:ext uri="{FF2B5EF4-FFF2-40B4-BE49-F238E27FC236}">
                <a16:creationId xmlns:a16="http://schemas.microsoft.com/office/drawing/2014/main" id="{C9FBCF3F-70E6-4C91-967A-9282C600E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9554A-731D-459A-B2AA-88AACA02174B}"/>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556687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1E20-1ADB-45BE-9C96-136245BCD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9966E6-7E02-43AD-A109-F855C84E10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CE971-ACA1-4396-82E5-18794241FD62}"/>
              </a:ext>
            </a:extLst>
          </p:cNvPr>
          <p:cNvSpPr>
            <a:spLocks noGrp="1"/>
          </p:cNvSpPr>
          <p:nvPr>
            <p:ph type="dt" sz="half" idx="10"/>
          </p:nvPr>
        </p:nvSpPr>
        <p:spPr/>
        <p:txBody>
          <a:bodyPr/>
          <a:lstStyle/>
          <a:p>
            <a:fld id="{A9EDDCF0-A891-476C-A799-02DC76381853}" type="datetime1">
              <a:rPr lang="en-US" smtClean="0"/>
              <a:t>4/25/2023</a:t>
            </a:fld>
            <a:endParaRPr lang="en-US"/>
          </a:p>
        </p:txBody>
      </p:sp>
      <p:sp>
        <p:nvSpPr>
          <p:cNvPr id="5" name="Footer Placeholder 4">
            <a:extLst>
              <a:ext uri="{FF2B5EF4-FFF2-40B4-BE49-F238E27FC236}">
                <a16:creationId xmlns:a16="http://schemas.microsoft.com/office/drawing/2014/main" id="{D5FEEF3D-594C-48DC-ADC6-509D60BEA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861C1-2BB7-4DD5-9754-AD7A04EB6B92}"/>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115512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61"/>
        <p:cNvGrpSpPr/>
        <p:nvPr/>
      </p:nvGrpSpPr>
      <p:grpSpPr>
        <a:xfrm>
          <a:off x="0" y="0"/>
          <a:ext cx="0" cy="0"/>
          <a:chOff x="0" y="0"/>
          <a:chExt cx="0" cy="0"/>
        </a:xfrm>
      </p:grpSpPr>
      <p:sp>
        <p:nvSpPr>
          <p:cNvPr id="62" name="Google Shape;62;p13"/>
          <p:cNvSpPr>
            <a:spLocks noGrp="1"/>
          </p:cNvSpPr>
          <p:nvPr>
            <p:ph type="pic" idx="2"/>
          </p:nvPr>
        </p:nvSpPr>
        <p:spPr>
          <a:xfrm>
            <a:off x="0" y="0"/>
            <a:ext cx="6912000" cy="6858000"/>
          </a:xfrm>
          <a:prstGeom prst="rect">
            <a:avLst/>
          </a:prstGeom>
          <a:solidFill>
            <a:srgbClr val="D8D8D8"/>
          </a:solidFill>
          <a:ln>
            <a:noFill/>
          </a:ln>
        </p:spPr>
      </p:sp>
      <p:sp>
        <p:nvSpPr>
          <p:cNvPr id="63" name="Google Shape;63;p13"/>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5" name="Google Shape;65;p13"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DACD4-9EF5-47EB-BD7E-2213608611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D1C25E-DB04-4B6C-BA3A-66BA94E1C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64792-7265-4A19-8522-5B6A53ECC722}"/>
              </a:ext>
            </a:extLst>
          </p:cNvPr>
          <p:cNvSpPr>
            <a:spLocks noGrp="1"/>
          </p:cNvSpPr>
          <p:nvPr>
            <p:ph type="dt" sz="half" idx="10"/>
          </p:nvPr>
        </p:nvSpPr>
        <p:spPr/>
        <p:txBody>
          <a:bodyPr/>
          <a:lstStyle/>
          <a:p>
            <a:fld id="{5617AE18-CA40-4DC5-B816-58041591C38E}" type="datetime1">
              <a:rPr lang="en-US" smtClean="0"/>
              <a:t>4/25/2023</a:t>
            </a:fld>
            <a:endParaRPr lang="en-US"/>
          </a:p>
        </p:txBody>
      </p:sp>
      <p:sp>
        <p:nvSpPr>
          <p:cNvPr id="5" name="Footer Placeholder 4">
            <a:extLst>
              <a:ext uri="{FF2B5EF4-FFF2-40B4-BE49-F238E27FC236}">
                <a16:creationId xmlns:a16="http://schemas.microsoft.com/office/drawing/2014/main" id="{72F71877-8A5A-4BA5-90E7-5FD9256EB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EEDEA-2DD6-4A90-9D4A-DA28F3A63AD6}"/>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2837534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8C8B339-BE20-5542-BF01-8600461B298D}"/>
              </a:ext>
            </a:extLst>
          </p:cNvPr>
          <p:cNvSpPr>
            <a:spLocks noGrp="1"/>
          </p:cNvSpPr>
          <p:nvPr>
            <p:ph type="subTitle" idx="1"/>
          </p:nvPr>
        </p:nvSpPr>
        <p:spPr>
          <a:xfrm>
            <a:off x="1524000" y="3143250"/>
            <a:ext cx="9144000" cy="2114550"/>
          </a:xfrm>
          <a:prstGeom prst="rect">
            <a:avLst/>
          </a:prstGeom>
        </p:spPr>
        <p:txBody>
          <a:bodyPr/>
          <a:lstStyle>
            <a:lvl1pPr marL="0" indent="0" algn="ctr">
              <a:buNone/>
              <a:defRPr sz="2400">
                <a:solidFill>
                  <a:srgbClr val="0B3D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2" name="Titre 1">
            <a:extLst>
              <a:ext uri="{FF2B5EF4-FFF2-40B4-BE49-F238E27FC236}">
                <a16:creationId xmlns:a16="http://schemas.microsoft.com/office/drawing/2014/main" id="{52E05570-04AB-F14C-B920-F090AA594860}"/>
              </a:ext>
            </a:extLst>
          </p:cNvPr>
          <p:cNvSpPr>
            <a:spLocks noGrp="1"/>
          </p:cNvSpPr>
          <p:nvPr>
            <p:ph type="title"/>
          </p:nvPr>
        </p:nvSpPr>
        <p:spPr>
          <a:xfrm>
            <a:off x="1524000" y="1516289"/>
            <a:ext cx="9144000" cy="1496332"/>
          </a:xfrm>
          <a:prstGeom prst="rect">
            <a:avLst/>
          </a:prstGeom>
        </p:spPr>
        <p:txBody>
          <a:bodyPr/>
          <a:lstStyle>
            <a:lvl1pPr algn="ctr">
              <a:defRPr>
                <a:solidFill>
                  <a:srgbClr val="008C84"/>
                </a:solidFill>
              </a:defRPr>
            </a:lvl1pPr>
          </a:lstStyle>
          <a:p>
            <a:r>
              <a:rPr lang="fr-FR"/>
              <a:t>Modifiez le style du titre</a:t>
            </a:r>
          </a:p>
        </p:txBody>
      </p:sp>
    </p:spTree>
    <p:extLst>
      <p:ext uri="{BB962C8B-B14F-4D97-AF65-F5344CB8AC3E}">
        <p14:creationId xmlns:p14="http://schemas.microsoft.com/office/powerpoint/2010/main" val="837910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rPr dirty="0"/>
              <a:t>Title Text</a:t>
            </a:r>
          </a:p>
        </p:txBody>
      </p:sp>
      <p:sp>
        <p:nvSpPr>
          <p:cNvPr id="68" name="Shape 68"/>
          <p:cNvSpPr>
            <a:spLocks noGrp="1"/>
          </p:cNvSpPr>
          <p:nvPr>
            <p:ph type="body" idx="1"/>
          </p:nvPr>
        </p:nvSpPr>
        <p:spPr>
          <a:prstGeom prst="rect">
            <a:avLst/>
          </a:prstGeom>
        </p:spPr>
        <p:txBody>
          <a:bodyPr/>
          <a:lstStyle>
            <a:lvl2pPr marL="447675" indent="0">
              <a:defRPr/>
            </a:lvl2pPr>
            <a:lvl3pPr marL="895350" indent="0">
              <a:defRPr/>
            </a:lvl3pPr>
            <a:lvl4pPr marL="1254125" indent="0">
              <a:defRPr/>
            </a:lvl4pPr>
            <a:lvl5pPr marL="1789113" inden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880095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4"/>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73"/>
        <p:cNvGrpSpPr/>
        <p:nvPr/>
      </p:nvGrpSpPr>
      <p:grpSpPr>
        <a:xfrm>
          <a:off x="0" y="0"/>
          <a:ext cx="0" cy="0"/>
          <a:chOff x="0" y="0"/>
          <a:chExt cx="0" cy="0"/>
        </a:xfrm>
      </p:grpSpPr>
      <p:sp>
        <p:nvSpPr>
          <p:cNvPr id="74" name="Google Shape;74;p1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7" name="Google Shape;77;p1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6"/>
          <p:cNvSpPr>
            <a:spLocks noGrp="1"/>
          </p:cNvSpPr>
          <p:nvPr>
            <p:ph type="pic" idx="2"/>
          </p:nvPr>
        </p:nvSpPr>
        <p:spPr>
          <a:xfrm>
            <a:off x="720725" y="1857600"/>
            <a:ext cx="5302800" cy="2016000"/>
          </a:xfrm>
          <a:prstGeom prst="rect">
            <a:avLst/>
          </a:prstGeom>
          <a:solidFill>
            <a:srgbClr val="D8D8D8"/>
          </a:solidFill>
          <a:ln>
            <a:noFill/>
          </a:ln>
        </p:spPr>
      </p:sp>
      <p:sp>
        <p:nvSpPr>
          <p:cNvPr id="86" name="Google Shape;86;p16"/>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6"/>
          <p:cNvSpPr>
            <a:spLocks noGrp="1"/>
          </p:cNvSpPr>
          <p:nvPr>
            <p:ph type="pic" idx="3"/>
          </p:nvPr>
        </p:nvSpPr>
        <p:spPr>
          <a:xfrm>
            <a:off x="6166888" y="1857600"/>
            <a:ext cx="5302800" cy="2016000"/>
          </a:xfrm>
          <a:prstGeom prst="rect">
            <a:avLst/>
          </a:prstGeom>
          <a:solidFill>
            <a:srgbClr val="D8D8D8"/>
          </a:solidFill>
          <a:ln>
            <a:noFill/>
          </a:ln>
        </p:spPr>
      </p:sp>
      <p:sp>
        <p:nvSpPr>
          <p:cNvPr id="88" name="Google Shape;88;p16"/>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89"/>
        <p:cNvGrpSpPr/>
        <p:nvPr/>
      </p:nvGrpSpPr>
      <p:grpSpPr>
        <a:xfrm>
          <a:off x="0" y="0"/>
          <a:ext cx="0" cy="0"/>
          <a:chOff x="0" y="0"/>
          <a:chExt cx="0" cy="0"/>
        </a:xfrm>
      </p:grpSpPr>
      <p:sp>
        <p:nvSpPr>
          <p:cNvPr id="90" name="Google Shape;90;p17"/>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1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7"/>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7"/>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7"/>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17"/>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6"/>
          <p:cNvPicPr preferRelativeResize="0"/>
          <p:nvPr/>
        </p:nvPicPr>
        <p:blipFill rotWithShape="1">
          <a:blip r:embed="rId16">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91199-AE25-47CB-BF1B-851CC20DD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4BB6A-2192-42A9-BC52-7ED367A316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17BBB-DC3C-4C39-B76F-BB503965D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DF3E6-B297-4D2D-AD29-11A85F6E9F1A}" type="datetime1">
              <a:rPr lang="en-US" smtClean="0"/>
              <a:t>4/25/2023</a:t>
            </a:fld>
            <a:endParaRPr lang="en-US"/>
          </a:p>
        </p:txBody>
      </p:sp>
      <p:sp>
        <p:nvSpPr>
          <p:cNvPr id="5" name="Footer Placeholder 4">
            <a:extLst>
              <a:ext uri="{FF2B5EF4-FFF2-40B4-BE49-F238E27FC236}">
                <a16:creationId xmlns:a16="http://schemas.microsoft.com/office/drawing/2014/main" id="{2C538AB7-8A94-4C01-8EF8-7B3E90E3D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40B2A-38C9-450B-89D7-2DB1C58B4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5E164-ADA9-4644-A389-00DE81504F90}" type="slidenum">
              <a:rPr lang="en-US" smtClean="0"/>
              <a:t>‹#›</a:t>
            </a:fld>
            <a:endParaRPr lang="en-US"/>
          </a:p>
        </p:txBody>
      </p:sp>
      <p:pic>
        <p:nvPicPr>
          <p:cNvPr id="9" name="Google Shape;14;p2">
            <a:extLst>
              <a:ext uri="{FF2B5EF4-FFF2-40B4-BE49-F238E27FC236}">
                <a16:creationId xmlns:a16="http://schemas.microsoft.com/office/drawing/2014/main" id="{A7E275B6-B8D0-4352-B5FB-51DD3D73C9F3}"/>
              </a:ext>
            </a:extLst>
          </p:cNvPr>
          <p:cNvPicPr preferRelativeResize="0"/>
          <p:nvPr userDrawn="1"/>
        </p:nvPicPr>
        <p:blipFill>
          <a:blip r:embed="rId16">
            <a:alphaModFix/>
          </a:blip>
          <a:stretch>
            <a:fillRect/>
          </a:stretch>
        </p:blipFill>
        <p:spPr>
          <a:xfrm>
            <a:off x="-1" y="4572001"/>
            <a:ext cx="2953407" cy="2286000"/>
          </a:xfrm>
          <a:prstGeom prst="rect">
            <a:avLst/>
          </a:prstGeom>
          <a:noFill/>
          <a:ln>
            <a:noFill/>
          </a:ln>
        </p:spPr>
      </p:pic>
    </p:spTree>
    <p:extLst>
      <p:ext uri="{BB962C8B-B14F-4D97-AF65-F5344CB8AC3E}">
        <p14:creationId xmlns:p14="http://schemas.microsoft.com/office/powerpoint/2010/main" val="412587161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91199-AE25-47CB-BF1B-851CC20DD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4BB6A-2192-42A9-BC52-7ED367A316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17BBB-DC3C-4C39-B76F-BB503965D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DF3E6-B297-4D2D-AD29-11A85F6E9F1A}" type="datetime1">
              <a:rPr lang="en-US" smtClean="0"/>
              <a:t>4/25/2023</a:t>
            </a:fld>
            <a:endParaRPr lang="en-US"/>
          </a:p>
        </p:txBody>
      </p:sp>
      <p:sp>
        <p:nvSpPr>
          <p:cNvPr id="5" name="Footer Placeholder 4">
            <a:extLst>
              <a:ext uri="{FF2B5EF4-FFF2-40B4-BE49-F238E27FC236}">
                <a16:creationId xmlns:a16="http://schemas.microsoft.com/office/drawing/2014/main" id="{2C538AB7-8A94-4C01-8EF8-7B3E90E3D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40B2A-38C9-450B-89D7-2DB1C58B4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5E164-ADA9-4644-A389-00DE81504F90}" type="slidenum">
              <a:rPr lang="en-US" smtClean="0"/>
              <a:t>‹#›</a:t>
            </a:fld>
            <a:endParaRPr lang="en-US"/>
          </a:p>
        </p:txBody>
      </p:sp>
      <p:pic>
        <p:nvPicPr>
          <p:cNvPr id="9" name="Google Shape;14;p2">
            <a:extLst>
              <a:ext uri="{FF2B5EF4-FFF2-40B4-BE49-F238E27FC236}">
                <a16:creationId xmlns:a16="http://schemas.microsoft.com/office/drawing/2014/main" id="{A7E275B6-B8D0-4352-B5FB-51DD3D73C9F3}"/>
              </a:ext>
            </a:extLst>
          </p:cNvPr>
          <p:cNvPicPr preferRelativeResize="0"/>
          <p:nvPr userDrawn="1"/>
        </p:nvPicPr>
        <p:blipFill>
          <a:blip r:embed="rId16">
            <a:alphaModFix/>
          </a:blip>
          <a:stretch>
            <a:fillRect/>
          </a:stretch>
        </p:blipFill>
        <p:spPr>
          <a:xfrm>
            <a:off x="-1" y="4572001"/>
            <a:ext cx="2953407" cy="2286000"/>
          </a:xfrm>
          <a:prstGeom prst="rect">
            <a:avLst/>
          </a:prstGeom>
          <a:noFill/>
          <a:ln>
            <a:noFill/>
          </a:ln>
        </p:spPr>
      </p:pic>
    </p:spTree>
    <p:extLst>
      <p:ext uri="{BB962C8B-B14F-4D97-AF65-F5344CB8AC3E}">
        <p14:creationId xmlns:p14="http://schemas.microsoft.com/office/powerpoint/2010/main" val="17904824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https://public.wmo.int/en/our-mandate/what-we-do/observations/Unified-WMO-Data-Policy-Resolu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000"/>
              <a:buFont typeface="Arial"/>
              <a:buNone/>
            </a:pPr>
            <a:r>
              <a:rPr lang="en-GB" sz="3200" b="0" i="1" dirty="0"/>
              <a:t>Words from GOOS Sponsors</a:t>
            </a:r>
            <a:endParaRPr b="0" i="1" dirty="0"/>
          </a:p>
          <a:p>
            <a:pPr marL="0" lvl="0" indent="0" algn="l" rtl="0">
              <a:lnSpc>
                <a:spcPct val="90000"/>
              </a:lnSpc>
              <a:spcBef>
                <a:spcPts val="0"/>
              </a:spcBef>
              <a:spcAft>
                <a:spcPts val="0"/>
              </a:spcAft>
              <a:buClr>
                <a:schemeClr val="lt1"/>
              </a:buClr>
              <a:buSzPts val="5000"/>
              <a:buFont typeface="Arial"/>
              <a:buNone/>
            </a:pPr>
            <a:r>
              <a:rPr lang="en-CH" dirty="0"/>
              <a:t>WMO</a:t>
            </a:r>
            <a:endParaRPr dirty="0"/>
          </a:p>
        </p:txBody>
      </p:sp>
      <p:sp>
        <p:nvSpPr>
          <p:cNvPr id="136" name="Google Shape;136;p1"/>
          <p:cNvSpPr txBox="1">
            <a:spLocks noGrp="1"/>
          </p:cNvSpPr>
          <p:nvPr>
            <p:ph type="subTitle" idx="1"/>
          </p:nvPr>
        </p:nvSpPr>
        <p:spPr>
          <a:xfrm>
            <a:off x="1368000" y="4597200"/>
            <a:ext cx="7552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i="1" dirty="0"/>
              <a:t>A</a:t>
            </a:r>
            <a:r>
              <a:rPr lang="en-CH" i="1" dirty="0" err="1"/>
              <a:t>lbert</a:t>
            </a:r>
            <a:r>
              <a:rPr lang="en-CH" i="1" dirty="0"/>
              <a:t> Fischer, </a:t>
            </a:r>
            <a:r>
              <a:rPr lang="en-CH" b="0" i="1" dirty="0"/>
              <a:t>Director, WMO Integrated Global Observing System (WIGOS) Branch, Infrastructure Department</a:t>
            </a:r>
          </a:p>
          <a:p>
            <a:pPr marL="0" lvl="0" indent="0" algn="l" rtl="0">
              <a:lnSpc>
                <a:spcPct val="105000"/>
              </a:lnSpc>
              <a:spcBef>
                <a:spcPts val="0"/>
              </a:spcBef>
              <a:spcAft>
                <a:spcPts val="0"/>
              </a:spcAft>
              <a:buClr>
                <a:schemeClr val="dk1"/>
              </a:buClr>
              <a:buSzPts val="1100"/>
              <a:buFont typeface="Arial"/>
              <a:buNone/>
            </a:pPr>
            <a:r>
              <a:rPr lang="en-CH" b="0" i="1" dirty="0"/>
              <a:t>with input from: Michel Jean, Dominique Berod, Champika Gallage, Belén Martin </a:t>
            </a:r>
            <a:r>
              <a:rPr lang="en-CH" b="0" i="1" dirty="0" err="1"/>
              <a:t>Miguez</a:t>
            </a:r>
            <a:r>
              <a:rPr lang="en-CH" b="0" i="1" dirty="0"/>
              <a:t>, Mathieu Belbeoch, and others</a:t>
            </a:r>
            <a:endParaRPr b="0" i="1" dirty="0"/>
          </a:p>
          <a:p>
            <a:pPr marL="0" lvl="0" indent="0" algn="l" rtl="0">
              <a:lnSpc>
                <a:spcPct val="105000"/>
              </a:lnSpc>
              <a:spcBef>
                <a:spcPts val="0"/>
              </a:spcBef>
              <a:spcAft>
                <a:spcPts val="0"/>
              </a:spcAft>
              <a:buClr>
                <a:schemeClr val="dk1"/>
              </a:buClr>
              <a:buSzPts val="1100"/>
              <a:buFont typeface="Arial"/>
              <a:buNone/>
            </a:pPr>
            <a:r>
              <a:rPr lang="en-GB" dirty="0"/>
              <a:t>GOOS 12th Steering Committee meeting, 25 - 2</a:t>
            </a:r>
            <a:r>
              <a:rPr lang="en-CH" dirty="0"/>
              <a:t>7</a:t>
            </a:r>
            <a:r>
              <a:rPr lang="en-GB" dirty="0"/>
              <a:t> April 2023</a:t>
            </a:r>
            <a:endParaRPr dirty="0"/>
          </a:p>
          <a:p>
            <a:pPr marL="0" lvl="0" indent="0" algn="l" rtl="0">
              <a:lnSpc>
                <a:spcPct val="105000"/>
              </a:lnSpc>
              <a:spcBef>
                <a:spcPts val="0"/>
              </a:spcBef>
              <a:spcAft>
                <a:spcPts val="0"/>
              </a:spcAft>
              <a:buClr>
                <a:schemeClr val="lt1"/>
              </a:buClr>
              <a:buSzPts val="1800"/>
              <a:buNone/>
            </a:pPr>
            <a:endParaRPr dirty="0"/>
          </a:p>
        </p:txBody>
      </p:sp>
      <p:pic>
        <p:nvPicPr>
          <p:cNvPr id="137" name="Google Shape;137;p1"/>
          <p:cNvPicPr preferRelativeResize="0"/>
          <p:nvPr/>
        </p:nvPicPr>
        <p:blipFill rotWithShape="1">
          <a:blip r:embed="rId3">
            <a:alphaModFix/>
          </a:blip>
          <a:srcRect/>
          <a:stretch/>
        </p:blipFill>
        <p:spPr>
          <a:xfrm>
            <a:off x="6096000" y="226275"/>
            <a:ext cx="5839476" cy="14760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A45ECE-56C5-2049-0406-347F6973EDA3}"/>
              </a:ext>
            </a:extLst>
          </p:cNvPr>
          <p:cNvSpPr>
            <a:spLocks noGrp="1"/>
          </p:cNvSpPr>
          <p:nvPr>
            <p:ph type="sldNum" sz="quarter" idx="12"/>
          </p:nvPr>
        </p:nvSpPr>
        <p:spPr/>
        <p:txBody>
          <a:bodyPr/>
          <a:lstStyle/>
          <a:p>
            <a:fld id="{CF75E164-ADA9-4644-A389-00DE81504F90}" type="slidenum">
              <a:rPr lang="en-US" smtClean="0"/>
              <a:t>10</a:t>
            </a:fld>
            <a:endParaRPr lang="en-US"/>
          </a:p>
        </p:txBody>
      </p:sp>
      <p:sp>
        <p:nvSpPr>
          <p:cNvPr id="5" name="TextBox 4">
            <a:extLst>
              <a:ext uri="{FF2B5EF4-FFF2-40B4-BE49-F238E27FC236}">
                <a16:creationId xmlns:a16="http://schemas.microsoft.com/office/drawing/2014/main" id="{04DF6068-36AD-8E37-949A-697E9B087632}"/>
              </a:ext>
            </a:extLst>
          </p:cNvPr>
          <p:cNvSpPr txBox="1"/>
          <p:nvPr/>
        </p:nvSpPr>
        <p:spPr>
          <a:xfrm rot="10800000" flipH="1" flipV="1">
            <a:off x="0" y="-27709"/>
            <a:ext cx="869518" cy="461665"/>
          </a:xfrm>
          <a:prstGeom prst="rect">
            <a:avLst/>
          </a:prstGeom>
          <a:solidFill>
            <a:srgbClr val="F7A600"/>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RRR</a:t>
            </a:r>
            <a:endParaRPr lang="en-GB" sz="2400" dirty="0">
              <a:solidFill>
                <a:schemeClr val="bg1"/>
              </a:solidFill>
              <a:latin typeface="Aharoni" panose="02010803020104030203" pitchFamily="2" charset="-79"/>
              <a:cs typeface="Aharoni" panose="02010803020104030203" pitchFamily="2" charset="-79"/>
            </a:endParaRPr>
          </a:p>
        </p:txBody>
      </p:sp>
      <p:sp>
        <p:nvSpPr>
          <p:cNvPr id="7" name="Title 6">
            <a:extLst>
              <a:ext uri="{FF2B5EF4-FFF2-40B4-BE49-F238E27FC236}">
                <a16:creationId xmlns:a16="http://schemas.microsoft.com/office/drawing/2014/main" id="{DCD8156B-E8FD-6B1A-C97B-9228162ED10C}"/>
              </a:ext>
            </a:extLst>
          </p:cNvPr>
          <p:cNvSpPr>
            <a:spLocks noGrp="1"/>
          </p:cNvSpPr>
          <p:nvPr>
            <p:ph type="title"/>
          </p:nvPr>
        </p:nvSpPr>
        <p:spPr/>
        <p:txBody>
          <a:bodyPr>
            <a:normAutofit/>
          </a:bodyPr>
          <a:lstStyle/>
          <a:p>
            <a: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WMO (new) Rolling Review of Requirements</a:t>
            </a:r>
            <a:b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br>
            <a:r>
              <a:rPr kumimoji="0" lang="en-CH" sz="200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a basis to define core observational data in Technical Regulations</a:t>
            </a:r>
            <a:endParaRPr lang="en-GB" i="1" dirty="0"/>
          </a:p>
        </p:txBody>
      </p:sp>
      <p:pic>
        <p:nvPicPr>
          <p:cNvPr id="10" name="Content Placeholder 9">
            <a:extLst>
              <a:ext uri="{FF2B5EF4-FFF2-40B4-BE49-F238E27FC236}">
                <a16:creationId xmlns:a16="http://schemas.microsoft.com/office/drawing/2014/main" id="{96F4AAC9-CFBC-6E96-5A38-6A6A251F4FC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77769" y="2422239"/>
            <a:ext cx="6704762" cy="3003395"/>
          </a:xfrm>
          <a:prstGeom prst="rect">
            <a:avLst/>
          </a:prstGeom>
          <a:noFill/>
          <a:ln w="12700">
            <a:noFill/>
          </a:ln>
        </p:spPr>
      </p:pic>
      <p:graphicFrame>
        <p:nvGraphicFramePr>
          <p:cNvPr id="12" name="Table 6">
            <a:extLst>
              <a:ext uri="{FF2B5EF4-FFF2-40B4-BE49-F238E27FC236}">
                <a16:creationId xmlns:a16="http://schemas.microsoft.com/office/drawing/2014/main" id="{F46D4D7A-81B6-FD83-D6D8-0F8759112A28}"/>
              </a:ext>
            </a:extLst>
          </p:cNvPr>
          <p:cNvGraphicFramePr>
            <a:graphicFrameLocks/>
          </p:cNvGraphicFramePr>
          <p:nvPr>
            <p:extLst>
              <p:ext uri="{D42A27DB-BD31-4B8C-83A1-F6EECF244321}">
                <p14:modId xmlns:p14="http://schemas.microsoft.com/office/powerpoint/2010/main" val="2073441722"/>
              </p:ext>
            </p:extLst>
          </p:nvPr>
        </p:nvGraphicFramePr>
        <p:xfrm>
          <a:off x="7305561" y="1915160"/>
          <a:ext cx="1670799" cy="3860800"/>
        </p:xfrm>
        <a:graphic>
          <a:graphicData uri="http://schemas.openxmlformats.org/drawingml/2006/table">
            <a:tbl>
              <a:tblPr firstRow="1" bandRow="1">
                <a:tableStyleId>{5C22544A-7EE6-4342-B048-85BDC9FD1C3A}</a:tableStyleId>
              </a:tblPr>
              <a:tblGrid>
                <a:gridCol w="1670799">
                  <a:extLst>
                    <a:ext uri="{9D8B030D-6E8A-4147-A177-3AD203B41FA5}">
                      <a16:colId xmlns:a16="http://schemas.microsoft.com/office/drawing/2014/main" val="2850164228"/>
                    </a:ext>
                  </a:extLst>
                </a:gridCol>
              </a:tblGrid>
              <a:tr h="539966">
                <a:tc>
                  <a:txBody>
                    <a:bodyPr/>
                    <a:lstStyle/>
                    <a:p>
                      <a:r>
                        <a:rPr lang="en-CH" dirty="0"/>
                        <a:t>RRR </a:t>
                      </a:r>
                      <a:r>
                        <a:rPr lang="en-CH" sz="1600" b="0" dirty="0"/>
                        <a:t>Earth System Application Categories</a:t>
                      </a:r>
                      <a:endParaRPr lang="en-GB" b="0" dirty="0"/>
                    </a:p>
                  </a:txBody>
                  <a:tcPr/>
                </a:tc>
                <a:extLst>
                  <a:ext uri="{0D108BD9-81ED-4DB2-BD59-A6C34878D82A}">
                    <a16:rowId xmlns:a16="http://schemas.microsoft.com/office/drawing/2014/main" val="1116902230"/>
                  </a:ext>
                </a:extLst>
              </a:tr>
              <a:tr h="370840">
                <a:tc>
                  <a:txBody>
                    <a:bodyPr/>
                    <a:lstStyle/>
                    <a:p>
                      <a:r>
                        <a:rPr lang="en-CH" dirty="0"/>
                        <a:t>Space weather</a:t>
                      </a:r>
                    </a:p>
                  </a:txBody>
                  <a:tcPr/>
                </a:tc>
                <a:extLst>
                  <a:ext uri="{0D108BD9-81ED-4DB2-BD59-A6C34878D82A}">
                    <a16:rowId xmlns:a16="http://schemas.microsoft.com/office/drawing/2014/main" val="2242545193"/>
                  </a:ext>
                </a:extLst>
              </a:tr>
              <a:tr h="370840">
                <a:tc>
                  <a:txBody>
                    <a:bodyPr/>
                    <a:lstStyle/>
                    <a:p>
                      <a:r>
                        <a:rPr lang="en-CH" dirty="0"/>
                        <a:t>Atmospheric</a:t>
                      </a:r>
                    </a:p>
                  </a:txBody>
                  <a:tcPr/>
                </a:tc>
                <a:extLst>
                  <a:ext uri="{0D108BD9-81ED-4DB2-BD59-A6C34878D82A}">
                    <a16:rowId xmlns:a16="http://schemas.microsoft.com/office/drawing/2014/main" val="337239972"/>
                  </a:ext>
                </a:extLst>
              </a:tr>
              <a:tr h="370840">
                <a:tc>
                  <a:txBody>
                    <a:bodyPr/>
                    <a:lstStyle/>
                    <a:p>
                      <a:r>
                        <a:rPr lang="en-CH" dirty="0"/>
                        <a:t>Oceanic</a:t>
                      </a:r>
                    </a:p>
                  </a:txBody>
                  <a:tcPr/>
                </a:tc>
                <a:extLst>
                  <a:ext uri="{0D108BD9-81ED-4DB2-BD59-A6C34878D82A}">
                    <a16:rowId xmlns:a16="http://schemas.microsoft.com/office/drawing/2014/main" val="3554084691"/>
                  </a:ext>
                </a:extLst>
              </a:tr>
              <a:tr h="370840">
                <a:tc>
                  <a:txBody>
                    <a:bodyPr/>
                    <a:lstStyle/>
                    <a:p>
                      <a:r>
                        <a:rPr lang="en-CH" dirty="0"/>
                        <a:t>Hydrological &amp; Terrestrial</a:t>
                      </a:r>
                    </a:p>
                  </a:txBody>
                  <a:tcPr/>
                </a:tc>
                <a:extLst>
                  <a:ext uri="{0D108BD9-81ED-4DB2-BD59-A6C34878D82A}">
                    <a16:rowId xmlns:a16="http://schemas.microsoft.com/office/drawing/2014/main" val="3088407389"/>
                  </a:ext>
                </a:extLst>
              </a:tr>
              <a:tr h="370840">
                <a:tc>
                  <a:txBody>
                    <a:bodyPr/>
                    <a:lstStyle/>
                    <a:p>
                      <a:r>
                        <a:rPr lang="en-CH" dirty="0" err="1"/>
                        <a:t>Cryospheric</a:t>
                      </a:r>
                      <a:endParaRPr lang="en-CH" dirty="0"/>
                    </a:p>
                  </a:txBody>
                  <a:tcPr/>
                </a:tc>
                <a:extLst>
                  <a:ext uri="{0D108BD9-81ED-4DB2-BD59-A6C34878D82A}">
                    <a16:rowId xmlns:a16="http://schemas.microsoft.com/office/drawing/2014/main" val="2044449613"/>
                  </a:ext>
                </a:extLst>
              </a:tr>
              <a:tr h="370840">
                <a:tc>
                  <a:txBody>
                    <a:bodyPr/>
                    <a:lstStyle/>
                    <a:p>
                      <a:r>
                        <a:rPr lang="en-CH" dirty="0"/>
                        <a:t>Integrated Earth System </a:t>
                      </a:r>
                    </a:p>
                  </a:txBody>
                  <a:tcPr/>
                </a:tc>
                <a:extLst>
                  <a:ext uri="{0D108BD9-81ED-4DB2-BD59-A6C34878D82A}">
                    <a16:rowId xmlns:a16="http://schemas.microsoft.com/office/drawing/2014/main" val="2634228773"/>
                  </a:ext>
                </a:extLst>
              </a:tr>
            </a:tbl>
          </a:graphicData>
        </a:graphic>
      </p:graphicFrame>
      <p:grpSp>
        <p:nvGrpSpPr>
          <p:cNvPr id="25" name="Group 24">
            <a:extLst>
              <a:ext uri="{FF2B5EF4-FFF2-40B4-BE49-F238E27FC236}">
                <a16:creationId xmlns:a16="http://schemas.microsoft.com/office/drawing/2014/main" id="{64238865-1459-E688-94C6-483D13661B98}"/>
              </a:ext>
            </a:extLst>
          </p:cNvPr>
          <p:cNvGrpSpPr/>
          <p:nvPr/>
        </p:nvGrpSpPr>
        <p:grpSpPr>
          <a:xfrm>
            <a:off x="9094548" y="3428999"/>
            <a:ext cx="2275739" cy="1528991"/>
            <a:chOff x="9094548" y="3428999"/>
            <a:chExt cx="2275739" cy="1528991"/>
          </a:xfrm>
        </p:grpSpPr>
        <p:sp>
          <p:nvSpPr>
            <p:cNvPr id="13" name="TextBox 12">
              <a:extLst>
                <a:ext uri="{FF2B5EF4-FFF2-40B4-BE49-F238E27FC236}">
                  <a16:creationId xmlns:a16="http://schemas.microsoft.com/office/drawing/2014/main" id="{2974EA1E-C563-8E7B-10B9-F89CB0C14CD9}"/>
                </a:ext>
              </a:extLst>
            </p:cNvPr>
            <p:cNvSpPr txBox="1"/>
            <p:nvPr/>
          </p:nvSpPr>
          <p:spPr>
            <a:xfrm flipH="1">
              <a:off x="10484498" y="3428999"/>
              <a:ext cx="885789" cy="307777"/>
            </a:xfrm>
            <a:prstGeom prst="rect">
              <a:avLst/>
            </a:prstGeom>
            <a:solidFill>
              <a:srgbClr val="08A8CD"/>
            </a:solidFill>
          </p:spPr>
          <p:txBody>
            <a:bodyPr wrap="square" rtlCol="0">
              <a:spAutoFit/>
            </a:bodyPr>
            <a:lstStyle/>
            <a:p>
              <a:r>
                <a:rPr lang="en-CH" dirty="0">
                  <a:solidFill>
                    <a:schemeClr val="bg1"/>
                  </a:solidFill>
                </a:rPr>
                <a:t>Weather</a:t>
              </a:r>
              <a:endParaRPr lang="en-GB" dirty="0">
                <a:solidFill>
                  <a:schemeClr val="bg1"/>
                </a:solidFill>
              </a:endParaRPr>
            </a:p>
          </p:txBody>
        </p:sp>
        <p:cxnSp>
          <p:nvCxnSpPr>
            <p:cNvPr id="16" name="Straight Arrow Connector 15">
              <a:extLst>
                <a:ext uri="{FF2B5EF4-FFF2-40B4-BE49-F238E27FC236}">
                  <a16:creationId xmlns:a16="http://schemas.microsoft.com/office/drawing/2014/main" id="{2FE14772-8749-8D0B-8567-97D1631C9D9D}"/>
                </a:ext>
              </a:extLst>
            </p:cNvPr>
            <p:cNvCxnSpPr>
              <a:cxnSpLocks/>
              <a:endCxn id="13" idx="3"/>
            </p:cNvCxnSpPr>
            <p:nvPr/>
          </p:nvCxnSpPr>
          <p:spPr>
            <a:xfrm>
              <a:off x="9097347" y="3582887"/>
              <a:ext cx="1387151" cy="1"/>
            </a:xfrm>
            <a:prstGeom prst="straightConnector1">
              <a:avLst/>
            </a:prstGeom>
            <a:ln w="76200">
              <a:solidFill>
                <a:srgbClr val="02A9D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BFC64E2-60B3-2484-B622-2D1E6A38C3BF}"/>
                </a:ext>
              </a:extLst>
            </p:cNvPr>
            <p:cNvCxnSpPr/>
            <p:nvPr/>
          </p:nvCxnSpPr>
          <p:spPr>
            <a:xfrm flipV="1">
              <a:off x="9097347" y="3666931"/>
              <a:ext cx="1268963" cy="257005"/>
            </a:xfrm>
            <a:prstGeom prst="straightConnector1">
              <a:avLst/>
            </a:prstGeom>
            <a:ln>
              <a:solidFill>
                <a:srgbClr val="02A9D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FAE6D30-E49A-1D97-9814-7290F1C06955}"/>
                </a:ext>
              </a:extLst>
            </p:cNvPr>
            <p:cNvCxnSpPr/>
            <p:nvPr/>
          </p:nvCxnSpPr>
          <p:spPr>
            <a:xfrm flipV="1">
              <a:off x="9094548" y="3736776"/>
              <a:ext cx="1271762" cy="727374"/>
            </a:xfrm>
            <a:prstGeom prst="straightConnector1">
              <a:avLst/>
            </a:prstGeom>
            <a:ln>
              <a:solidFill>
                <a:srgbClr val="02A9D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C6BB70-401C-594F-308F-ECB87F7EB44F}"/>
                </a:ext>
              </a:extLst>
            </p:cNvPr>
            <p:cNvCxnSpPr/>
            <p:nvPr/>
          </p:nvCxnSpPr>
          <p:spPr>
            <a:xfrm flipV="1">
              <a:off x="9094548" y="3795433"/>
              <a:ext cx="1271762" cy="1162557"/>
            </a:xfrm>
            <a:prstGeom prst="straightConnector1">
              <a:avLst/>
            </a:prstGeom>
            <a:ln>
              <a:solidFill>
                <a:srgbClr val="02A9D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81A8F11-B271-3F67-1F94-7C58E964860D}"/>
              </a:ext>
            </a:extLst>
          </p:cNvPr>
          <p:cNvGrpSpPr/>
          <p:nvPr/>
        </p:nvGrpSpPr>
        <p:grpSpPr>
          <a:xfrm>
            <a:off x="9094548" y="3666931"/>
            <a:ext cx="2259252" cy="1758703"/>
            <a:chOff x="9094548" y="3666931"/>
            <a:chExt cx="2259252" cy="1758703"/>
          </a:xfrm>
        </p:grpSpPr>
        <p:sp>
          <p:nvSpPr>
            <p:cNvPr id="14" name="TextBox 13">
              <a:extLst>
                <a:ext uri="{FF2B5EF4-FFF2-40B4-BE49-F238E27FC236}">
                  <a16:creationId xmlns:a16="http://schemas.microsoft.com/office/drawing/2014/main" id="{51DA0E66-2F3E-E97D-EFE3-244239A77C3C}"/>
                </a:ext>
              </a:extLst>
            </p:cNvPr>
            <p:cNvSpPr txBox="1"/>
            <p:nvPr/>
          </p:nvSpPr>
          <p:spPr>
            <a:xfrm flipH="1">
              <a:off x="10484498" y="4673471"/>
              <a:ext cx="869302" cy="307777"/>
            </a:xfrm>
            <a:prstGeom prst="rect">
              <a:avLst/>
            </a:prstGeom>
            <a:solidFill>
              <a:srgbClr val="74B744"/>
            </a:solidFill>
          </p:spPr>
          <p:txBody>
            <a:bodyPr wrap="square" rtlCol="0">
              <a:spAutoFit/>
            </a:bodyPr>
            <a:lstStyle/>
            <a:p>
              <a:r>
                <a:rPr lang="en-CH" dirty="0">
                  <a:solidFill>
                    <a:schemeClr val="bg1"/>
                  </a:solidFill>
                </a:rPr>
                <a:t>Climate</a:t>
              </a:r>
              <a:endParaRPr lang="en-GB" dirty="0">
                <a:solidFill>
                  <a:schemeClr val="bg1"/>
                </a:solidFill>
              </a:endParaRPr>
            </a:p>
          </p:txBody>
        </p:sp>
        <p:cxnSp>
          <p:nvCxnSpPr>
            <p:cNvPr id="27" name="Straight Arrow Connector 26">
              <a:extLst>
                <a:ext uri="{FF2B5EF4-FFF2-40B4-BE49-F238E27FC236}">
                  <a16:creationId xmlns:a16="http://schemas.microsoft.com/office/drawing/2014/main" id="{86F09D6E-0BF6-894B-05FF-6674E15DDBF1}"/>
                </a:ext>
              </a:extLst>
            </p:cNvPr>
            <p:cNvCxnSpPr/>
            <p:nvPr/>
          </p:nvCxnSpPr>
          <p:spPr>
            <a:xfrm>
              <a:off x="9094548" y="3923936"/>
              <a:ext cx="1271762" cy="816015"/>
            </a:xfrm>
            <a:prstGeom prst="straightConnector1">
              <a:avLst/>
            </a:prstGeom>
            <a:ln w="38100">
              <a:solidFill>
                <a:srgbClr val="74B74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E91613-1079-BF0C-A9E5-D4A979517941}"/>
                </a:ext>
              </a:extLst>
            </p:cNvPr>
            <p:cNvCxnSpPr>
              <a:cxnSpLocks/>
            </p:cNvCxnSpPr>
            <p:nvPr/>
          </p:nvCxnSpPr>
          <p:spPr>
            <a:xfrm>
              <a:off x="9094548" y="3666931"/>
              <a:ext cx="1271762" cy="971625"/>
            </a:xfrm>
            <a:prstGeom prst="straightConnector1">
              <a:avLst/>
            </a:prstGeom>
            <a:ln w="28575">
              <a:solidFill>
                <a:srgbClr val="74B74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2CCF0C-8340-FB24-9BF3-46164BAE22F6}"/>
                </a:ext>
              </a:extLst>
            </p:cNvPr>
            <p:cNvCxnSpPr/>
            <p:nvPr/>
          </p:nvCxnSpPr>
          <p:spPr>
            <a:xfrm>
              <a:off x="9155042" y="4560751"/>
              <a:ext cx="1208469" cy="237857"/>
            </a:xfrm>
            <a:prstGeom prst="straightConnector1">
              <a:avLst/>
            </a:prstGeom>
            <a:ln w="28575">
              <a:solidFill>
                <a:srgbClr val="74B74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B88EA64-A043-B12C-50A5-4E0B4A066282}"/>
                </a:ext>
              </a:extLst>
            </p:cNvPr>
            <p:cNvCxnSpPr/>
            <p:nvPr/>
          </p:nvCxnSpPr>
          <p:spPr>
            <a:xfrm flipV="1">
              <a:off x="9094548" y="4868454"/>
              <a:ext cx="1271762" cy="557180"/>
            </a:xfrm>
            <a:prstGeom prst="straightConnector1">
              <a:avLst/>
            </a:prstGeom>
            <a:ln w="28575">
              <a:solidFill>
                <a:srgbClr val="74B744"/>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53C1604E-B78E-0FF2-FA96-B7F4D2B7FE37}"/>
              </a:ext>
            </a:extLst>
          </p:cNvPr>
          <p:cNvSpPr txBox="1"/>
          <p:nvPr/>
        </p:nvSpPr>
        <p:spPr>
          <a:xfrm>
            <a:off x="3252349" y="5475804"/>
            <a:ext cx="3268181" cy="1169551"/>
          </a:xfrm>
          <a:prstGeom prst="rect">
            <a:avLst/>
          </a:prstGeom>
          <a:noFill/>
        </p:spPr>
        <p:txBody>
          <a:bodyPr wrap="square" rtlCol="0">
            <a:spAutoFit/>
          </a:bodyPr>
          <a:lstStyle/>
          <a:p>
            <a:pPr marL="285750" indent="-285750">
              <a:buFont typeface="Arial" panose="020B0604020202020204" pitchFamily="34" charset="0"/>
              <a:buChar char="•"/>
            </a:pPr>
            <a:r>
              <a:rPr lang="fr-CH" sz="1400" dirty="0" err="1">
                <a:latin typeface="Arial" panose="020B0604020202020204" pitchFamily="34" charset="0"/>
                <a:cs typeface="Arial" panose="020B0604020202020204" pitchFamily="34" charset="0"/>
              </a:rPr>
              <a:t>Requirements</a:t>
            </a:r>
            <a:endParaRPr lang="fr-CH"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sz="1400" dirty="0" err="1">
                <a:latin typeface="Arial" panose="020B0604020202020204" pitchFamily="34" charset="0"/>
                <a:cs typeface="Arial" panose="020B0604020202020204" pitchFamily="34" charset="0"/>
              </a:rPr>
              <a:t>Observing</a:t>
            </a:r>
            <a:r>
              <a:rPr lang="fr-CH" sz="1400" dirty="0">
                <a:latin typeface="Arial" panose="020B0604020202020204" pitchFamily="34" charset="0"/>
                <a:cs typeface="Arial" panose="020B0604020202020204" pitchFamily="34" charset="0"/>
              </a:rPr>
              <a:t> </a:t>
            </a:r>
            <a:r>
              <a:rPr lang="fr-CH" sz="1400" dirty="0" err="1">
                <a:latin typeface="Arial" panose="020B0604020202020204" pitchFamily="34" charset="0"/>
                <a:cs typeface="Arial" panose="020B0604020202020204" pitchFamily="34" charset="0"/>
              </a:rPr>
              <a:t>Capabilities</a:t>
            </a:r>
            <a:endParaRPr lang="fr-CH"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sz="1400" dirty="0">
                <a:latin typeface="Arial" panose="020B0604020202020204" pitchFamily="34" charset="0"/>
                <a:cs typeface="Arial" panose="020B0604020202020204" pitchFamily="34" charset="0"/>
              </a:rPr>
              <a:t>Critical </a:t>
            </a:r>
            <a:r>
              <a:rPr lang="fr-CH" sz="1400" dirty="0" err="1">
                <a:latin typeface="Arial" panose="020B0604020202020204" pitchFamily="34" charset="0"/>
                <a:cs typeface="Arial" panose="020B0604020202020204" pitchFamily="34" charset="0"/>
              </a:rPr>
              <a:t>Review</a:t>
            </a:r>
            <a:r>
              <a:rPr lang="fr-CH" sz="1400" dirty="0">
                <a:latin typeface="Arial" panose="020B0604020202020204" pitchFamily="34" charset="0"/>
                <a:cs typeface="Arial" panose="020B0604020202020204" pitchFamily="34" charset="0"/>
              </a:rPr>
              <a:t> (gaps)</a:t>
            </a:r>
          </a:p>
          <a:p>
            <a:pPr marL="285750" indent="-285750">
              <a:buFont typeface="Arial" panose="020B0604020202020204" pitchFamily="34" charset="0"/>
              <a:buChar char="•"/>
            </a:pPr>
            <a:r>
              <a:rPr lang="fr-CH" sz="1400" dirty="0" err="1">
                <a:latin typeface="Arial" panose="020B0604020202020204" pitchFamily="34" charset="0"/>
                <a:cs typeface="Arial" panose="020B0604020202020204" pitchFamily="34" charset="0"/>
              </a:rPr>
              <a:t>Statements</a:t>
            </a:r>
            <a:r>
              <a:rPr lang="fr-CH" sz="1400" dirty="0">
                <a:latin typeface="Arial" panose="020B0604020202020204" pitchFamily="34" charset="0"/>
                <a:cs typeface="Arial" panose="020B0604020202020204" pitchFamily="34" charset="0"/>
              </a:rPr>
              <a:t> of Guidance</a:t>
            </a:r>
          </a:p>
          <a:p>
            <a:pPr marL="285750" indent="-285750">
              <a:buFont typeface="Arial" panose="020B0604020202020204" pitchFamily="34" charset="0"/>
              <a:buChar char="•"/>
            </a:pPr>
            <a:r>
              <a:rPr lang="fr-CH" sz="1400" dirty="0">
                <a:latin typeface="Arial" panose="020B0604020202020204" pitchFamily="34" charset="0"/>
                <a:cs typeface="Arial" panose="020B0604020202020204" pitchFamily="34" charset="0"/>
              </a:rPr>
              <a:t>(</a:t>
            </a:r>
            <a:r>
              <a:rPr lang="fr-CH" sz="1400" dirty="0" err="1">
                <a:latin typeface="Arial" panose="020B0604020202020204" pitchFamily="34" charset="0"/>
                <a:cs typeface="Arial" panose="020B0604020202020204" pitchFamily="34" charset="0"/>
              </a:rPr>
              <a:t>Core</a:t>
            </a:r>
            <a:r>
              <a:rPr lang="fr-CH" sz="1400" dirty="0">
                <a:latin typeface="Arial" panose="020B0604020202020204" pitchFamily="34" charset="0"/>
                <a:cs typeface="Arial" panose="020B0604020202020204" pitchFamily="34" charset="0"/>
              </a:rPr>
              <a:t> and </a:t>
            </a:r>
            <a:r>
              <a:rPr lang="fr-CH" sz="1400" dirty="0" err="1">
                <a:latin typeface="Arial" panose="020B0604020202020204" pitchFamily="34" charset="0"/>
                <a:cs typeface="Arial" panose="020B0604020202020204" pitchFamily="34" charset="0"/>
              </a:rPr>
              <a:t>recommended</a:t>
            </a:r>
            <a:r>
              <a:rPr lang="fr-CH" sz="1400" dirty="0">
                <a:latin typeface="Arial" panose="020B0604020202020204" pitchFamily="34" charset="0"/>
                <a:cs typeface="Arial" panose="020B0604020202020204" pitchFamily="34" charset="0"/>
              </a:rPr>
              <a:t> data)</a:t>
            </a:r>
            <a:endParaRPr lang="en-GB" sz="14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29262AB-1E1B-E03E-877D-6D3E88C0D452}"/>
              </a:ext>
            </a:extLst>
          </p:cNvPr>
          <p:cNvSpPr/>
          <p:nvPr/>
        </p:nvSpPr>
        <p:spPr>
          <a:xfrm>
            <a:off x="7305561" y="3795433"/>
            <a:ext cx="963796" cy="2696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26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A45ECE-56C5-2049-0406-347F6973EDA3}"/>
              </a:ext>
            </a:extLst>
          </p:cNvPr>
          <p:cNvSpPr>
            <a:spLocks noGrp="1"/>
          </p:cNvSpPr>
          <p:nvPr>
            <p:ph type="sldNum" sz="quarter" idx="12"/>
          </p:nvPr>
        </p:nvSpPr>
        <p:spPr/>
        <p:txBody>
          <a:bodyPr/>
          <a:lstStyle/>
          <a:p>
            <a:fld id="{CF75E164-ADA9-4644-A389-00DE81504F90}" type="slidenum">
              <a:rPr lang="en-US" smtClean="0"/>
              <a:t>11</a:t>
            </a:fld>
            <a:endParaRPr lang="en-US"/>
          </a:p>
        </p:txBody>
      </p:sp>
      <p:sp>
        <p:nvSpPr>
          <p:cNvPr id="5" name="TextBox 4">
            <a:extLst>
              <a:ext uri="{FF2B5EF4-FFF2-40B4-BE49-F238E27FC236}">
                <a16:creationId xmlns:a16="http://schemas.microsoft.com/office/drawing/2014/main" id="{04DF6068-36AD-8E37-949A-697E9B087632}"/>
              </a:ext>
            </a:extLst>
          </p:cNvPr>
          <p:cNvSpPr txBox="1"/>
          <p:nvPr/>
        </p:nvSpPr>
        <p:spPr>
          <a:xfrm rot="10800000" flipH="1" flipV="1">
            <a:off x="0" y="-27709"/>
            <a:ext cx="869518" cy="461665"/>
          </a:xfrm>
          <a:prstGeom prst="rect">
            <a:avLst/>
          </a:prstGeom>
          <a:solidFill>
            <a:srgbClr val="F7A600"/>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RRR</a:t>
            </a:r>
            <a:endParaRPr lang="en-GB" sz="2400" dirty="0">
              <a:solidFill>
                <a:schemeClr val="bg1"/>
              </a:solidFill>
              <a:latin typeface="Aharoni" panose="02010803020104030203" pitchFamily="2" charset="-79"/>
              <a:cs typeface="Aharoni" panose="02010803020104030203" pitchFamily="2" charset="-79"/>
            </a:endParaRPr>
          </a:p>
        </p:txBody>
      </p:sp>
      <p:sp>
        <p:nvSpPr>
          <p:cNvPr id="7" name="Title 6">
            <a:extLst>
              <a:ext uri="{FF2B5EF4-FFF2-40B4-BE49-F238E27FC236}">
                <a16:creationId xmlns:a16="http://schemas.microsoft.com/office/drawing/2014/main" id="{DCD8156B-E8FD-6B1A-C97B-9228162ED10C}"/>
              </a:ext>
            </a:extLst>
          </p:cNvPr>
          <p:cNvSpPr>
            <a:spLocks noGrp="1"/>
          </p:cNvSpPr>
          <p:nvPr>
            <p:ph type="title"/>
          </p:nvPr>
        </p:nvSpPr>
        <p:spPr>
          <a:xfrm>
            <a:off x="838200" y="365125"/>
            <a:ext cx="2251364" cy="5296359"/>
          </a:xfrm>
        </p:spPr>
        <p:txBody>
          <a:bodyPr>
            <a:normAutofit/>
          </a:bodyPr>
          <a:lstStyle/>
          <a:p>
            <a:r>
              <a:rPr lang="en-CH" sz="2800" dirty="0">
                <a:solidFill>
                  <a:srgbClr val="4472C4"/>
                </a:solidFill>
                <a:latin typeface="Arial" panose="020B0604020202020204" pitchFamily="34" charset="0"/>
                <a:cs typeface="Arial" panose="020B0604020202020204" pitchFamily="34" charset="0"/>
              </a:rPr>
              <a:t>Observing capabilities</a:t>
            </a:r>
            <a:br>
              <a:rPr lang="en-CH" sz="2800" dirty="0">
                <a:solidFill>
                  <a:srgbClr val="4472C4"/>
                </a:solidFill>
                <a:latin typeface="Arial" panose="020B0604020202020204" pitchFamily="34" charset="0"/>
                <a:cs typeface="Arial" panose="020B0604020202020204" pitchFamily="34" charset="0"/>
              </a:rPr>
            </a:br>
            <a:b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br>
            <a:r>
              <a:rPr kumimoji="0" lang="en-CH" sz="200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OSCAR Surface-based observations metadata</a:t>
            </a:r>
            <a:br>
              <a:rPr kumimoji="0" lang="en-CH" sz="200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br>
            <a:br>
              <a:rPr kumimoji="0" lang="en-CH" sz="200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br>
            <a:r>
              <a:rPr kumimoji="0" lang="en-CH" sz="2000"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OceanOPS is the </a:t>
            </a:r>
            <a:r>
              <a:rPr kumimoji="0" lang="en-CH" sz="20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only</a:t>
            </a:r>
            <a:r>
              <a:rPr kumimoji="0" lang="en-CH" sz="2000"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metadata centre pushing information into OSCAR</a:t>
            </a:r>
            <a:br>
              <a:rPr kumimoji="0" lang="en-CH" sz="200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br>
            <a:endParaRPr lang="en-GB" i="1" dirty="0"/>
          </a:p>
        </p:txBody>
      </p:sp>
      <p:pic>
        <p:nvPicPr>
          <p:cNvPr id="8" name="Picture 7">
            <a:extLst>
              <a:ext uri="{FF2B5EF4-FFF2-40B4-BE49-F238E27FC236}">
                <a16:creationId xmlns:a16="http://schemas.microsoft.com/office/drawing/2014/main" id="{3A1DE13D-76E6-E405-09BF-A18BBFF77725}"/>
              </a:ext>
            </a:extLst>
          </p:cNvPr>
          <p:cNvPicPr>
            <a:picLocks noChangeAspect="1"/>
          </p:cNvPicPr>
          <p:nvPr/>
        </p:nvPicPr>
        <p:blipFill>
          <a:blip r:embed="rId3"/>
          <a:stretch>
            <a:fillRect/>
          </a:stretch>
        </p:blipFill>
        <p:spPr>
          <a:xfrm>
            <a:off x="3832136" y="1561641"/>
            <a:ext cx="8359864" cy="5296359"/>
          </a:xfrm>
          <a:prstGeom prst="rect">
            <a:avLst/>
          </a:prstGeom>
        </p:spPr>
      </p:pic>
      <p:pic>
        <p:nvPicPr>
          <p:cNvPr id="11" name="Picture 10">
            <a:extLst>
              <a:ext uri="{FF2B5EF4-FFF2-40B4-BE49-F238E27FC236}">
                <a16:creationId xmlns:a16="http://schemas.microsoft.com/office/drawing/2014/main" id="{B2A51E56-0D11-6754-2225-E6A22D29E502}"/>
              </a:ext>
            </a:extLst>
          </p:cNvPr>
          <p:cNvPicPr>
            <a:picLocks noChangeAspect="1"/>
          </p:cNvPicPr>
          <p:nvPr/>
        </p:nvPicPr>
        <p:blipFill>
          <a:blip r:embed="rId4"/>
          <a:stretch>
            <a:fillRect/>
          </a:stretch>
        </p:blipFill>
        <p:spPr>
          <a:xfrm>
            <a:off x="3794032" y="365125"/>
            <a:ext cx="8397968" cy="1188823"/>
          </a:xfrm>
          <a:prstGeom prst="rect">
            <a:avLst/>
          </a:prstGeom>
        </p:spPr>
      </p:pic>
      <p:pic>
        <p:nvPicPr>
          <p:cNvPr id="15" name="Google Shape;65;p14">
            <a:extLst>
              <a:ext uri="{FF2B5EF4-FFF2-40B4-BE49-F238E27FC236}">
                <a16:creationId xmlns:a16="http://schemas.microsoft.com/office/drawing/2014/main" id="{1BEA698A-F1DD-2F63-3547-261F9C5B1832}"/>
              </a:ext>
            </a:extLst>
          </p:cNvPr>
          <p:cNvPicPr preferRelativeResize="0"/>
          <p:nvPr/>
        </p:nvPicPr>
        <p:blipFill>
          <a:blip r:embed="rId5">
            <a:alphaModFix/>
          </a:blip>
          <a:stretch>
            <a:fillRect/>
          </a:stretch>
        </p:blipFill>
        <p:spPr>
          <a:xfrm>
            <a:off x="911083" y="4815384"/>
            <a:ext cx="1312350" cy="635450"/>
          </a:xfrm>
          <a:prstGeom prst="rect">
            <a:avLst/>
          </a:prstGeom>
          <a:noFill/>
          <a:ln>
            <a:noFill/>
          </a:ln>
        </p:spPr>
      </p:pic>
    </p:spTree>
    <p:extLst>
      <p:ext uri="{BB962C8B-B14F-4D97-AF65-F5344CB8AC3E}">
        <p14:creationId xmlns:p14="http://schemas.microsoft.com/office/powerpoint/2010/main" val="3510641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 name="Shape 251"/>
          <p:cNvSpPr>
            <a:spLocks noGrp="1"/>
          </p:cNvSpPr>
          <p:nvPr>
            <p:ph type="body" idx="1"/>
          </p:nvPr>
        </p:nvSpPr>
        <p:spPr>
          <a:xfrm>
            <a:off x="620957" y="2247054"/>
            <a:ext cx="6033091" cy="4464801"/>
          </a:xfrm>
          <a:prstGeom prst="rect">
            <a:avLst/>
          </a:prstGeom>
        </p:spPr>
        <p:txBody>
          <a:bodyPr>
            <a:noAutofit/>
          </a:bodyPr>
          <a:lstStyle/>
          <a:p>
            <a:pPr>
              <a:spcBef>
                <a:spcPts val="0"/>
              </a:spcBef>
              <a:spcAft>
                <a:spcPts val="1200"/>
              </a:spcAft>
              <a:buClr>
                <a:srgbClr val="213A6D"/>
              </a:buClr>
              <a:buFont typeface="Wingdings" panose="05000000000000000000" pitchFamily="2" charset="2"/>
              <a:buChar char="§"/>
            </a:pPr>
            <a:endParaRPr lang="en-US" sz="1600" dirty="0">
              <a:latin typeface="Arial" panose="020B0604020202020204" pitchFamily="34" charset="0"/>
              <a:ea typeface="MS PGothic" charset="0"/>
              <a:cs typeface="Arial" panose="020B0604020202020204" pitchFamily="34" charset="0"/>
            </a:endParaRPr>
          </a:p>
          <a:p>
            <a:pPr>
              <a:spcBef>
                <a:spcPts val="0"/>
              </a:spcBef>
              <a:spcAft>
                <a:spcPts val="1200"/>
              </a:spcAft>
              <a:buClr>
                <a:srgbClr val="213A6D"/>
              </a:buClr>
              <a:buFont typeface="Wingdings" panose="05000000000000000000" pitchFamily="2" charset="2"/>
              <a:buChar char="§"/>
            </a:pPr>
            <a:r>
              <a:rPr lang="en-US" sz="2000" b="1" dirty="0">
                <a:latin typeface="Arial" panose="020B0604020202020204" pitchFamily="34" charset="0"/>
                <a:ea typeface="MS PGothic" charset="0"/>
                <a:cs typeface="Arial" panose="020B0604020202020204" pitchFamily="34" charset="0"/>
              </a:rPr>
              <a:t>Global NWP underpin all modern weather and climate services, at all spatial and temporal scales;</a:t>
            </a:r>
            <a:endParaRPr lang="en-US" sz="2000" dirty="0">
              <a:latin typeface="Arial" panose="020B0604020202020204" pitchFamily="34" charset="0"/>
              <a:ea typeface="MS PGothic" charset="0"/>
              <a:cs typeface="Arial" panose="020B0604020202020204" pitchFamily="34" charset="0"/>
            </a:endParaRPr>
          </a:p>
          <a:p>
            <a:pPr>
              <a:spcBef>
                <a:spcPts val="0"/>
              </a:spcBef>
              <a:spcAft>
                <a:spcPts val="1200"/>
              </a:spcAft>
              <a:buClr>
                <a:srgbClr val="213A6D"/>
              </a:buClr>
              <a:buFont typeface="Wingdings" panose="05000000000000000000" pitchFamily="2" charset="2"/>
              <a:buChar char="§"/>
            </a:pPr>
            <a:r>
              <a:rPr lang="en-CH" sz="2000" b="1" dirty="0">
                <a:latin typeface="Arial" panose="020B0604020202020204" pitchFamily="34" charset="0"/>
                <a:ea typeface="MS PGothic" charset="0"/>
                <a:cs typeface="Arial" panose="020B0604020202020204" pitchFamily="34" charset="0"/>
              </a:rPr>
              <a:t>Global NWP</a:t>
            </a:r>
            <a:r>
              <a:rPr lang="en-CH" sz="2000" dirty="0">
                <a:latin typeface="Arial" panose="020B0604020202020204" pitchFamily="34" charset="0"/>
                <a:ea typeface="MS PGothic" charset="0"/>
                <a:cs typeface="Arial" panose="020B0604020202020204" pitchFamily="34" charset="0"/>
              </a:rPr>
              <a:t> are already </a:t>
            </a:r>
            <a:r>
              <a:rPr lang="en-CH" sz="2000" b="1" dirty="0">
                <a:latin typeface="Arial" panose="020B0604020202020204" pitchFamily="34" charset="0"/>
                <a:ea typeface="MS PGothic" charset="0"/>
                <a:cs typeface="Arial" panose="020B0604020202020204" pitchFamily="34" charset="0"/>
              </a:rPr>
              <a:t>coupled</a:t>
            </a:r>
            <a:r>
              <a:rPr lang="en-CH" sz="2000" dirty="0">
                <a:latin typeface="Arial" panose="020B0604020202020204" pitchFamily="34" charset="0"/>
                <a:ea typeface="MS PGothic" charset="0"/>
                <a:cs typeface="Arial" panose="020B0604020202020204" pitchFamily="34" charset="0"/>
              </a:rPr>
              <a:t> atmosphere-ocean-ice models</a:t>
            </a:r>
            <a:endParaRPr lang="en-US" sz="2000" dirty="0">
              <a:latin typeface="Arial" panose="020B0604020202020204" pitchFamily="34" charset="0"/>
              <a:ea typeface="MS PGothic" charset="0"/>
              <a:cs typeface="Arial" panose="020B0604020202020204" pitchFamily="34" charset="0"/>
            </a:endParaRPr>
          </a:p>
          <a:p>
            <a:pPr>
              <a:spcBef>
                <a:spcPts val="0"/>
              </a:spcBef>
              <a:spcAft>
                <a:spcPts val="1200"/>
              </a:spcAft>
              <a:buClr>
                <a:srgbClr val="213A6D"/>
              </a:buClr>
              <a:buFont typeface="Wingdings" panose="05000000000000000000" pitchFamily="2" charset="2"/>
              <a:buChar char="§"/>
            </a:pPr>
            <a:r>
              <a:rPr lang="en-US" sz="2000" b="1" dirty="0">
                <a:latin typeface="Arial" panose="020B0604020202020204" pitchFamily="34" charset="0"/>
                <a:ea typeface="MS PGothic" charset="0"/>
                <a:cs typeface="Arial" panose="020B0604020202020204" pitchFamily="34" charset="0"/>
              </a:rPr>
              <a:t>Global NWP </a:t>
            </a:r>
            <a:r>
              <a:rPr lang="en-US" sz="2000" dirty="0">
                <a:latin typeface="Arial" panose="020B0604020202020204" pitchFamily="34" charset="0"/>
                <a:ea typeface="MS PGothic" charset="0"/>
                <a:cs typeface="Arial" panose="020B0604020202020204" pitchFamily="34" charset="0"/>
              </a:rPr>
              <a:t>systems</a:t>
            </a:r>
            <a:r>
              <a:rPr lang="en-US" sz="2000" b="1" dirty="0">
                <a:latin typeface="Arial" panose="020B0604020202020204" pitchFamily="34" charset="0"/>
                <a:ea typeface="MS PGothic" charset="0"/>
                <a:cs typeface="Arial" panose="020B0604020202020204" pitchFamily="34" charset="0"/>
              </a:rPr>
              <a:t> </a:t>
            </a:r>
            <a:r>
              <a:rPr lang="en-US" sz="2000" dirty="0">
                <a:latin typeface="Arial" panose="020B0604020202020204" pitchFamily="34" charset="0"/>
                <a:ea typeface="MS PGothic" charset="0"/>
                <a:cs typeface="Arial" panose="020B0604020202020204" pitchFamily="34" charset="0"/>
              </a:rPr>
              <a:t>used also for climate applications, via </a:t>
            </a:r>
            <a:r>
              <a:rPr lang="en-US" sz="2000" b="1" u="sng" dirty="0">
                <a:latin typeface="Arial" panose="020B0604020202020204" pitchFamily="34" charset="0"/>
                <a:ea typeface="MS PGothic" charset="0"/>
                <a:cs typeface="Arial" panose="020B0604020202020204" pitchFamily="34" charset="0"/>
              </a:rPr>
              <a:t>reanalysis</a:t>
            </a:r>
            <a:r>
              <a:rPr lang="en-US" sz="2000" b="1" dirty="0">
                <a:latin typeface="Arial" panose="020B0604020202020204" pitchFamily="34" charset="0"/>
                <a:ea typeface="MS PGothic" charset="0"/>
                <a:cs typeface="Arial" panose="020B0604020202020204" pitchFamily="34" charset="0"/>
              </a:rPr>
              <a:t>: </a:t>
            </a:r>
            <a:r>
              <a:rPr lang="en-US" sz="2000" dirty="0">
                <a:latin typeface="Arial" panose="020B0604020202020204" pitchFamily="34" charset="0"/>
                <a:ea typeface="MS PGothic" charset="0"/>
                <a:cs typeface="Arial" panose="020B0604020202020204" pitchFamily="34" charset="0"/>
              </a:rPr>
              <a:t>Reprocessing of multi-year sequences of past weather events using historical observations</a:t>
            </a:r>
          </a:p>
          <a:p>
            <a:pPr>
              <a:spcBef>
                <a:spcPts val="0"/>
              </a:spcBef>
              <a:spcAft>
                <a:spcPts val="1200"/>
              </a:spcAft>
              <a:buClr>
                <a:srgbClr val="213A6D"/>
              </a:buClr>
              <a:buFont typeface="Wingdings" panose="05000000000000000000" pitchFamily="2" charset="2"/>
              <a:buChar char="§"/>
            </a:pPr>
            <a:r>
              <a:rPr lang="en-US" sz="2000" b="1" dirty="0">
                <a:latin typeface="Arial" panose="020B0604020202020204" pitchFamily="34" charset="0"/>
                <a:ea typeface="MS PGothic" charset="0"/>
                <a:cs typeface="Arial" panose="020B0604020202020204" pitchFamily="34" charset="0"/>
              </a:rPr>
              <a:t>Reanalysis:</a:t>
            </a:r>
            <a:r>
              <a:rPr lang="en-US" sz="2000" dirty="0">
                <a:latin typeface="Arial" panose="020B0604020202020204" pitchFamily="34" charset="0"/>
                <a:ea typeface="MS PGothic" charset="0"/>
                <a:cs typeface="Arial" panose="020B0604020202020204" pitchFamily="34" charset="0"/>
              </a:rPr>
              <a:t> Primary source of information about </a:t>
            </a:r>
            <a:r>
              <a:rPr lang="en-US" sz="2000" b="1" dirty="0">
                <a:latin typeface="Arial" panose="020B0604020202020204" pitchFamily="34" charset="0"/>
                <a:ea typeface="MS PGothic" charset="0"/>
                <a:cs typeface="Arial" panose="020B0604020202020204" pitchFamily="34" charset="0"/>
              </a:rPr>
              <a:t>climate, climate change; basis for climate prediction, projection and adaptation </a:t>
            </a:r>
          </a:p>
        </p:txBody>
      </p:sp>
      <p:pic>
        <p:nvPicPr>
          <p:cNvPr id="2" name="Picture 1">
            <a:extLst>
              <a:ext uri="{FF2B5EF4-FFF2-40B4-BE49-F238E27FC236}">
                <a16:creationId xmlns:a16="http://schemas.microsoft.com/office/drawing/2014/main" id="{26778EFE-F0EC-4591-90FF-31B80EB5B149}"/>
              </a:ext>
            </a:extLst>
          </p:cNvPr>
          <p:cNvPicPr>
            <a:picLocks noChangeAspect="1"/>
          </p:cNvPicPr>
          <p:nvPr/>
        </p:nvPicPr>
        <p:blipFill rotWithShape="1">
          <a:blip r:embed="rId3"/>
          <a:srcRect l="2682" r="3164"/>
          <a:stretch/>
        </p:blipFill>
        <p:spPr>
          <a:xfrm>
            <a:off x="6658915" y="3143637"/>
            <a:ext cx="5200158" cy="3141577"/>
          </a:xfrm>
          <a:prstGeom prst="rect">
            <a:avLst/>
          </a:prstGeom>
        </p:spPr>
      </p:pic>
      <p:sp>
        <p:nvSpPr>
          <p:cNvPr id="3" name="Slide Number Placeholder 2">
            <a:extLst>
              <a:ext uri="{FF2B5EF4-FFF2-40B4-BE49-F238E27FC236}">
                <a16:creationId xmlns:a16="http://schemas.microsoft.com/office/drawing/2014/main" id="{7221F687-1E61-484B-8878-CAC8EED79C5E}"/>
              </a:ext>
            </a:extLst>
          </p:cNvPr>
          <p:cNvSpPr>
            <a:spLocks noGrp="1"/>
          </p:cNvSpPr>
          <p:nvPr>
            <p:ph type="sldNum" sz="quarter" idx="2"/>
          </p:nvPr>
        </p:nvSpPr>
        <p:spPr>
          <a:xfrm>
            <a:off x="11208568" y="6356351"/>
            <a:ext cx="373832" cy="16899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hape 129">
            <a:extLst>
              <a:ext uri="{FF2B5EF4-FFF2-40B4-BE49-F238E27FC236}">
                <a16:creationId xmlns:a16="http://schemas.microsoft.com/office/drawing/2014/main" id="{C26C1EEC-D421-7044-82F8-F8731B6C7E70}"/>
              </a:ext>
            </a:extLst>
          </p:cNvPr>
          <p:cNvSpPr>
            <a:spLocks noChangeAspect="1"/>
          </p:cNvSpPr>
          <p:nvPr/>
        </p:nvSpPr>
        <p:spPr>
          <a:xfrm>
            <a:off x="623391" y="1313445"/>
            <a:ext cx="11361724" cy="1065101"/>
          </a:xfrm>
          <a:prstGeom prst="rect">
            <a:avLst/>
          </a:prstGeom>
          <a:solidFill>
            <a:srgbClr val="0B3D5E"/>
          </a:solidFill>
          <a:ln w="63500">
            <a:noFill/>
          </a:ln>
          <a:extLst>
            <a:ext uri="{C572A759-6A51-4108-AA02-DFA0A04FC94B}">
              <ma14:wrappingTextBoxFlag xmlns:ma14="http://schemas.microsoft.com/office/mac/drawingml/2011/main" xmlns="" val="1"/>
            </a:ext>
          </a:extLst>
        </p:spPr>
        <p:txBody>
          <a:bodyPr wrap="square" lIns="108000" tIns="46800" rIns="36000" bIns="9360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Potential benefits of full implementation of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GBON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countries with largest data coverage gaps estimated to be around USD 5 billion per year, due to improvements in weather prediction (weather alone, potential climate-related benefits not yet assessed)</a:t>
            </a:r>
          </a:p>
        </p:txBody>
      </p:sp>
      <p:sp>
        <p:nvSpPr>
          <p:cNvPr id="7" name="Shape 129">
            <a:extLst>
              <a:ext uri="{FF2B5EF4-FFF2-40B4-BE49-F238E27FC236}">
                <a16:creationId xmlns:a16="http://schemas.microsoft.com/office/drawing/2014/main" id="{E6833778-81EE-6846-ADCA-8AD61041DDA5}"/>
              </a:ext>
            </a:extLst>
          </p:cNvPr>
          <p:cNvSpPr>
            <a:spLocks noChangeAspect="1"/>
          </p:cNvSpPr>
          <p:nvPr/>
        </p:nvSpPr>
        <p:spPr>
          <a:xfrm>
            <a:off x="6840242" y="2423945"/>
            <a:ext cx="5144873" cy="757324"/>
          </a:xfrm>
          <a:prstGeom prst="rect">
            <a:avLst/>
          </a:prstGeom>
          <a:solidFill>
            <a:srgbClr val="0B3D5E"/>
          </a:solidFill>
          <a:ln w="63500">
            <a:noFill/>
          </a:ln>
          <a:extLst>
            <a:ext uri="{C572A759-6A51-4108-AA02-DFA0A04FC94B}">
              <ma14:wrappingTextBoxFlag xmlns:ma14="http://schemas.microsoft.com/office/mac/drawingml/2011/main" xmlns="" val="1"/>
            </a:ext>
          </a:extLst>
        </p:spPr>
        <p:txBody>
          <a:bodyPr wrap="square" lIns="108000" tIns="46800" rIns="36000" bIns="9360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Economic</a:t>
            </a:r>
            <a:r>
              <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impact of </a:t>
            </a: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climate</a:t>
            </a:r>
            <a:r>
              <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analysis</a:t>
            </a:r>
            <a:r>
              <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data, e.g. for adaptation </a:t>
            </a: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likely</a:t>
            </a:r>
            <a:r>
              <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to </a:t>
            </a: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be</a:t>
            </a:r>
            <a:r>
              <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even</a:t>
            </a:r>
            <a:r>
              <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fr-CH"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bigger</a:t>
            </a:r>
            <a:endParaRPr kumimoji="0" lang="fr-CH"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44DB42F-9DD1-3D8E-C797-253A90625550}"/>
              </a:ext>
            </a:extLst>
          </p:cNvPr>
          <p:cNvPicPr>
            <a:picLocks noChangeAspect="1"/>
          </p:cNvPicPr>
          <p:nvPr/>
        </p:nvPicPr>
        <p:blipFill rotWithShape="1">
          <a:blip r:embed="rId3"/>
          <a:srcRect l="2682" r="3164"/>
          <a:stretch/>
        </p:blipFill>
        <p:spPr>
          <a:xfrm>
            <a:off x="6656482" y="3169375"/>
            <a:ext cx="5200158" cy="3141577"/>
          </a:xfrm>
          <a:prstGeom prst="rect">
            <a:avLst/>
          </a:prstGeom>
        </p:spPr>
      </p:pic>
      <p:sp>
        <p:nvSpPr>
          <p:cNvPr id="8" name="Rectangle 2">
            <a:extLst>
              <a:ext uri="{FF2B5EF4-FFF2-40B4-BE49-F238E27FC236}">
                <a16:creationId xmlns:a16="http://schemas.microsoft.com/office/drawing/2014/main" id="{9CD9C4D8-1C08-F494-3387-A23A1780CF13}"/>
              </a:ext>
            </a:extLst>
          </p:cNvPr>
          <p:cNvSpPr txBox="1">
            <a:spLocks/>
          </p:cNvSpPr>
          <p:nvPr/>
        </p:nvSpPr>
        <p:spPr>
          <a:xfrm>
            <a:off x="585368" y="419132"/>
            <a:ext cx="10693068" cy="936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H" altLang="en-US" sz="1600" b="1"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Global B</a:t>
            </a:r>
            <a:r>
              <a:rPr kumimoji="0" lang="en-GB" altLang="en-US" sz="1600" b="1"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a</a:t>
            </a:r>
            <a:r>
              <a:rPr kumimoji="0" lang="en-CH" altLang="en-US" sz="1600" b="1"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sic Observing Network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CH"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Global numerical weather prediction (NWP) </a:t>
            </a:r>
            <a:r>
              <a:rPr lang="en-CH" altLang="en-US" sz="2400" dirty="0">
                <a:solidFill>
                  <a:srgbClr val="4472C4"/>
                </a:solidFill>
                <a:latin typeface="Arial" panose="020B0604020202020204" pitchFamily="34" charset="0"/>
                <a:cs typeface="Arial" panose="020B0604020202020204" pitchFamily="34" charset="0"/>
              </a:rPr>
              <a:t>and climate reanalyses</a:t>
            </a:r>
            <a:endParaRPr kumimoji="0" lang="en-US"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364D9BDF-EC89-858D-2CC4-9CE0F70A0A8E}"/>
              </a:ext>
            </a:extLst>
          </p:cNvPr>
          <p:cNvSpPr txBox="1"/>
          <p:nvPr/>
        </p:nvSpPr>
        <p:spPr>
          <a:xfrm rot="10800000" flipH="1" flipV="1">
            <a:off x="-5975" y="-32831"/>
            <a:ext cx="1170735" cy="461665"/>
          </a:xfrm>
          <a:prstGeom prst="rect">
            <a:avLst/>
          </a:prstGeom>
          <a:solidFill>
            <a:srgbClr val="034E9D"/>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GBON</a:t>
            </a:r>
            <a:endParaRPr lang="en-GB" sz="24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9816737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69090-F4E1-0E79-2994-7D97532F09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5E164-ADA9-4644-A389-00DE81504F9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3B76AD-D39E-7772-338D-1E1EA09365C6}"/>
              </a:ext>
            </a:extLst>
          </p:cNvPr>
          <p:cNvSpPr txBox="1"/>
          <p:nvPr/>
        </p:nvSpPr>
        <p:spPr>
          <a:xfrm>
            <a:off x="2675106" y="6531687"/>
            <a:ext cx="938015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WDQMS </a:t>
            </a:r>
            <a:r>
              <a:rPr kumimoji="0" lang="en-CH"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 version) for 24 April 2023: data seen and used by global centres</a:t>
            </a:r>
            <a:endPar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2">
            <a:extLst>
              <a:ext uri="{FF2B5EF4-FFF2-40B4-BE49-F238E27FC236}">
                <a16:creationId xmlns:a16="http://schemas.microsoft.com/office/drawing/2014/main" id="{F881ED63-2BD9-FD90-E09E-4603D0A1FE61}"/>
              </a:ext>
            </a:extLst>
          </p:cNvPr>
          <p:cNvSpPr txBox="1">
            <a:spLocks/>
          </p:cNvSpPr>
          <p:nvPr/>
        </p:nvSpPr>
        <p:spPr>
          <a:xfrm>
            <a:off x="496679" y="359723"/>
            <a:ext cx="10693068" cy="906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H"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Status – basis for compliance monitoring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600" b="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B</a:t>
            </a:r>
            <a:r>
              <a:rPr kumimoji="0" lang="en-CH" altLang="en-US" sz="1600" b="0" i="1" u="none" strike="noStrike" kern="1200" cap="none" spc="0" normalizeH="0" baseline="0" noProof="0" dirty="0" err="1">
                <a:ln>
                  <a:noFill/>
                </a:ln>
                <a:solidFill>
                  <a:srgbClr val="4472C4"/>
                </a:solidFill>
                <a:effectLst/>
                <a:uLnTx/>
                <a:uFillTx/>
                <a:latin typeface="Arial" panose="020B0604020202020204" pitchFamily="34" charset="0"/>
                <a:ea typeface="+mj-ea"/>
                <a:cs typeface="Arial" panose="020B0604020202020204" pitchFamily="34" charset="0"/>
              </a:rPr>
              <a:t>ased</a:t>
            </a:r>
            <a:r>
              <a:rPr kumimoji="0" lang="en-CH" altLang="en-US" sz="1600" b="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 on proposed GBON station definition (to be adopted by Cg-19)</a:t>
            </a:r>
            <a:endParaRPr kumimoji="0" lang="en-US" altLang="en-US" sz="2400" b="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25F7D8F6-8CE6-C8B8-F2EA-1AB0DF71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911" y="5027986"/>
            <a:ext cx="1613416" cy="990981"/>
          </a:xfrm>
          <a:prstGeom prst="rect">
            <a:avLst/>
          </a:prstGeom>
        </p:spPr>
      </p:pic>
      <p:sp>
        <p:nvSpPr>
          <p:cNvPr id="21" name="TextBox 20">
            <a:extLst>
              <a:ext uri="{FF2B5EF4-FFF2-40B4-BE49-F238E27FC236}">
                <a16:creationId xmlns:a16="http://schemas.microsoft.com/office/drawing/2014/main" id="{BC0CC489-8F6E-58E9-E37F-65B4EAA645FB}"/>
              </a:ext>
            </a:extLst>
          </p:cNvPr>
          <p:cNvSpPr txBox="1"/>
          <p:nvPr/>
        </p:nvSpPr>
        <p:spPr>
          <a:xfrm>
            <a:off x="3565375" y="1524658"/>
            <a:ext cx="30563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surface</a:t>
            </a:r>
            <a:endPar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descr="Graphical user interface, map&#10;&#10;Description automatically generated">
            <a:extLst>
              <a:ext uri="{FF2B5EF4-FFF2-40B4-BE49-F238E27FC236}">
                <a16:creationId xmlns:a16="http://schemas.microsoft.com/office/drawing/2014/main" id="{C82FF0D7-0543-81AD-88BB-1806F1A34559}"/>
              </a:ext>
            </a:extLst>
          </p:cNvPr>
          <p:cNvPicPr>
            <a:picLocks noChangeAspect="1"/>
          </p:cNvPicPr>
          <p:nvPr/>
        </p:nvPicPr>
        <p:blipFill>
          <a:blip r:embed="rId4"/>
          <a:stretch>
            <a:fillRect/>
          </a:stretch>
        </p:blipFill>
        <p:spPr>
          <a:xfrm>
            <a:off x="197081" y="1097702"/>
            <a:ext cx="11994919" cy="5471634"/>
          </a:xfrm>
          <a:prstGeom prst="rect">
            <a:avLst/>
          </a:prstGeom>
        </p:spPr>
      </p:pic>
      <p:sp>
        <p:nvSpPr>
          <p:cNvPr id="7" name="TextBox 6">
            <a:extLst>
              <a:ext uri="{FF2B5EF4-FFF2-40B4-BE49-F238E27FC236}">
                <a16:creationId xmlns:a16="http://schemas.microsoft.com/office/drawing/2014/main" id="{8F501D51-5BF1-701D-E4FB-994A918C166E}"/>
              </a:ext>
            </a:extLst>
          </p:cNvPr>
          <p:cNvSpPr txBox="1"/>
          <p:nvPr/>
        </p:nvSpPr>
        <p:spPr>
          <a:xfrm rot="10800000" flipH="1" flipV="1">
            <a:off x="-5975" y="-32831"/>
            <a:ext cx="1170735" cy="461665"/>
          </a:xfrm>
          <a:prstGeom prst="rect">
            <a:avLst/>
          </a:prstGeom>
          <a:solidFill>
            <a:srgbClr val="034E9D"/>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GBON</a:t>
            </a:r>
            <a:endParaRPr lang="en-GB" sz="2400" dirty="0">
              <a:solidFill>
                <a:schemeClr val="bg1"/>
              </a:solidFill>
              <a:latin typeface="Aharoni" panose="02010803020104030203" pitchFamily="2" charset="-79"/>
              <a:cs typeface="Aharoni" panose="02010803020104030203" pitchFamily="2" charset="-79"/>
            </a:endParaRPr>
          </a:p>
        </p:txBody>
      </p:sp>
      <p:sp>
        <p:nvSpPr>
          <p:cNvPr id="9" name="TextBox 8">
            <a:extLst>
              <a:ext uri="{FF2B5EF4-FFF2-40B4-BE49-F238E27FC236}">
                <a16:creationId xmlns:a16="http://schemas.microsoft.com/office/drawing/2014/main" id="{39349945-30E8-56C0-83E2-606553C62477}"/>
              </a:ext>
            </a:extLst>
          </p:cNvPr>
          <p:cNvSpPr txBox="1"/>
          <p:nvPr/>
        </p:nvSpPr>
        <p:spPr>
          <a:xfrm>
            <a:off x="346364" y="1097702"/>
            <a:ext cx="11708899" cy="1384995"/>
          </a:xfrm>
          <a:prstGeom prst="rect">
            <a:avLst/>
          </a:prstGeom>
          <a:solidFill>
            <a:schemeClr val="bg1"/>
          </a:solidFill>
        </p:spPr>
        <p:txBody>
          <a:bodyPr wrap="square" rtlCol="0">
            <a:spAutoFit/>
          </a:bodyPr>
          <a:lstStyle/>
          <a:p>
            <a:pPr lvl="2"/>
            <a:endParaRPr lang="en-CH" b="1" dirty="0"/>
          </a:p>
          <a:p>
            <a:pPr lvl="2"/>
            <a:r>
              <a:rPr lang="en-CH" b="1" dirty="0"/>
              <a:t>GBON Requirements (WIGOS Manual)</a:t>
            </a:r>
          </a:p>
          <a:p>
            <a:pPr marL="285750" lvl="2" indent="-285750">
              <a:buFont typeface="Arial" panose="020B0604020202020204" pitchFamily="34" charset="0"/>
              <a:buChar char="•"/>
            </a:pPr>
            <a:r>
              <a:rPr lang="en-CH" dirty="0"/>
              <a:t>Surface-based (ground) – 4 variables every 200 km, every hour</a:t>
            </a:r>
          </a:p>
          <a:p>
            <a:pPr marL="285750" lvl="2" indent="-285750">
              <a:buFont typeface="Arial" panose="020B0604020202020204" pitchFamily="34" charset="0"/>
              <a:buChar char="•"/>
            </a:pPr>
            <a:r>
              <a:rPr lang="en-CH" dirty="0"/>
              <a:t>Upper air – radiosonde every 500 km, twice per day</a:t>
            </a:r>
          </a:p>
          <a:p>
            <a:pPr marL="285750" lvl="2" indent="-285750">
              <a:buFont typeface="Arial" panose="020B0604020202020204" pitchFamily="34" charset="0"/>
              <a:buChar char="•"/>
            </a:pPr>
            <a:r>
              <a:rPr lang="en-CH" dirty="0"/>
              <a:t>Marine – SST and SLP every 500 km, every hour, over EEZ; upper air every 1000 km, twice per day.</a:t>
            </a:r>
          </a:p>
          <a:p>
            <a:pPr lvl="2"/>
            <a:endParaRPr lang="en-GB" dirty="0"/>
          </a:p>
        </p:txBody>
      </p:sp>
    </p:spTree>
    <p:extLst>
      <p:ext uri="{BB962C8B-B14F-4D97-AF65-F5344CB8AC3E}">
        <p14:creationId xmlns:p14="http://schemas.microsoft.com/office/powerpoint/2010/main" val="208100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12CFFB2-120D-42E7-921B-83B9E94E3B36}"/>
              </a:ext>
            </a:extLst>
          </p:cNvPr>
          <p:cNvSpPr txBox="1"/>
          <p:nvPr/>
        </p:nvSpPr>
        <p:spPr>
          <a:xfrm>
            <a:off x="7657449" y="1600243"/>
            <a:ext cx="4202043" cy="4185761"/>
          </a:xfrm>
          <a:prstGeom prst="rect">
            <a:avLst/>
          </a:prstGeom>
          <a:solidFill>
            <a:srgbClr val="008C84"/>
          </a:solidFill>
          <a:ln w="25400">
            <a:noFill/>
          </a:ln>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GBON regulations establish commitment of </a:t>
            </a: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WMO Members </a:t>
            </a:r>
            <a:r>
              <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acquire and transmit in real time certain observations</a:t>
            </a:r>
          </a:p>
          <a:p>
            <a:pPr marL="342900" marR="0" lvl="0" indent="-342900" algn="l" defTabSz="914400" rtl="0" eaLnBrk="1" fontAlgn="auto" latinLnBrk="0" hangingPunct="1">
              <a:lnSpc>
                <a:spcPct val="100000"/>
              </a:lnSpc>
              <a:spcBef>
                <a:spcPts val="600"/>
              </a:spcBef>
              <a:spcAft>
                <a:spcPts val="0"/>
              </a:spcAft>
              <a:buClrTx/>
              <a:buSzTx/>
              <a:buFont typeface="Arial"/>
              <a:buChar char="•"/>
              <a:tabLst/>
              <a:defRPr/>
            </a:pP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SOFF</a:t>
            </a:r>
            <a:r>
              <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has as its sole purpose to provide technical and financial support to the implementation and operation of GBON where it is most needed</a:t>
            </a:r>
            <a:r>
              <a:rPr kumimoji="0" lang="en-CH"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a:t>
            </a:r>
            <a:r>
              <a:rPr kumimoji="0" lang="en-CH" sz="2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LDCs</a:t>
            </a:r>
            <a:r>
              <a:rPr kumimoji="0" lang="en-CH"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SIDS</a:t>
            </a:r>
            <a:br>
              <a:rPr lang="en-CH" sz="2100" kern="1200" dirty="0">
                <a:solidFill>
                  <a:prstClr val="white"/>
                </a:solidFill>
                <a:latin typeface="Arial" panose="020B0604020202020204" pitchFamily="34" charset="0"/>
                <a:ea typeface="+mn-ea"/>
                <a:cs typeface="Arial" panose="020B0604020202020204" pitchFamily="34" charset="0"/>
              </a:rPr>
            </a:br>
            <a:r>
              <a:rPr lang="en-CH" sz="2100" kern="1200" dirty="0">
                <a:solidFill>
                  <a:prstClr val="white"/>
                </a:solidFill>
                <a:latin typeface="Arial" panose="020B0604020202020204" pitchFamily="34" charset="0"/>
                <a:ea typeface="+mn-ea"/>
                <a:cs typeface="Arial" panose="020B0604020202020204" pitchFamily="34" charset="0"/>
              </a:rPr>
              <a:t>raised $65 million in first year</a:t>
            </a:r>
            <a:endParaRPr kumimoji="0" lang="en-CH"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Map&#10;&#10;Description automatically generated">
            <a:extLst>
              <a:ext uri="{FF2B5EF4-FFF2-40B4-BE49-F238E27FC236}">
                <a16:creationId xmlns:a16="http://schemas.microsoft.com/office/drawing/2014/main" id="{FE56EF51-1F8B-A76C-F77D-26065DBC4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35" y="1517113"/>
            <a:ext cx="6835140" cy="4427982"/>
          </a:xfrm>
          <a:prstGeom prst="rect">
            <a:avLst/>
          </a:prstGeom>
          <a:ln w="15875">
            <a:solidFill>
              <a:schemeClr val="tx2"/>
            </a:solidFill>
          </a:ln>
        </p:spPr>
      </p:pic>
      <p:sp>
        <p:nvSpPr>
          <p:cNvPr id="3" name="Rectangle 2">
            <a:extLst>
              <a:ext uri="{FF2B5EF4-FFF2-40B4-BE49-F238E27FC236}">
                <a16:creationId xmlns:a16="http://schemas.microsoft.com/office/drawing/2014/main" id="{3E94A1DD-CC3C-2D46-3F43-BE183051557F}"/>
              </a:ext>
            </a:extLst>
          </p:cNvPr>
          <p:cNvSpPr txBox="1">
            <a:spLocks/>
          </p:cNvSpPr>
          <p:nvPr/>
        </p:nvSpPr>
        <p:spPr>
          <a:xfrm>
            <a:off x="585368" y="580265"/>
            <a:ext cx="10693068" cy="936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H"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Regulation</a:t>
            </a:r>
            <a:r>
              <a:rPr kumimoji="0" lang="en-US"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s approved by WMO Congress in 2021 </a:t>
            </a:r>
            <a:br>
              <a:rPr kumimoji="0" lang="en-US"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br>
            <a:r>
              <a:rPr kumimoji="0" lang="en-US" altLang="en-US" sz="2000" b="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effective on 1 January 2023</a:t>
            </a:r>
            <a:endParaRPr kumimoji="0" lang="en-US" altLang="en-US" sz="2400" b="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36191AF4-3279-24C4-F9DB-C4B4DF0444D6}"/>
              </a:ext>
            </a:extLst>
          </p:cNvPr>
          <p:cNvSpPr txBox="1"/>
          <p:nvPr/>
        </p:nvSpPr>
        <p:spPr>
          <a:xfrm rot="10800000" flipH="1" flipV="1">
            <a:off x="-5975" y="-46686"/>
            <a:ext cx="1170735" cy="461665"/>
          </a:xfrm>
          <a:prstGeom prst="rect">
            <a:avLst/>
          </a:prstGeom>
          <a:solidFill>
            <a:srgbClr val="034E9D"/>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GBON</a:t>
            </a:r>
            <a:endParaRPr lang="en-GB" sz="24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30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5FAF44-5119-BD7F-6D7B-5C3F0B703B7D}"/>
              </a:ext>
            </a:extLst>
          </p:cNvPr>
          <p:cNvSpPr>
            <a:spLocks noGrp="1"/>
          </p:cNvSpPr>
          <p:nvPr>
            <p:ph type="sldNum" sz="quarter" idx="12"/>
          </p:nvPr>
        </p:nvSpPr>
        <p:spPr/>
        <p:txBody>
          <a:bodyPr/>
          <a:lstStyle/>
          <a:p>
            <a:fld id="{CF75E164-ADA9-4644-A389-00DE81504F90}" type="slidenum">
              <a:rPr lang="en-US" smtClean="0"/>
              <a:t>15</a:t>
            </a:fld>
            <a:endParaRPr lang="en-US"/>
          </a:p>
        </p:txBody>
      </p:sp>
      <p:sp>
        <p:nvSpPr>
          <p:cNvPr id="5" name="TextBox 4">
            <a:extLst>
              <a:ext uri="{FF2B5EF4-FFF2-40B4-BE49-F238E27FC236}">
                <a16:creationId xmlns:a16="http://schemas.microsoft.com/office/drawing/2014/main" id="{19768170-E245-E092-49C4-E7A63C3B0267}"/>
              </a:ext>
            </a:extLst>
          </p:cNvPr>
          <p:cNvSpPr txBox="1"/>
          <p:nvPr/>
        </p:nvSpPr>
        <p:spPr>
          <a:xfrm rot="10800000" flipH="1" flipV="1">
            <a:off x="-5975" y="-32831"/>
            <a:ext cx="1170735" cy="461665"/>
          </a:xfrm>
          <a:prstGeom prst="rect">
            <a:avLst/>
          </a:prstGeom>
          <a:solidFill>
            <a:srgbClr val="034E9D"/>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GBON</a:t>
            </a:r>
            <a:endParaRPr lang="en-GB" sz="2400" dirty="0">
              <a:solidFill>
                <a:schemeClr val="bg1"/>
              </a:solidFill>
              <a:latin typeface="Aharoni" panose="02010803020104030203" pitchFamily="2" charset="-79"/>
              <a:cs typeface="Aharoni" panose="02010803020104030203" pitchFamily="2" charset="-79"/>
            </a:endParaRPr>
          </a:p>
        </p:txBody>
      </p:sp>
      <p:sp>
        <p:nvSpPr>
          <p:cNvPr id="8" name="Rectangle 2">
            <a:extLst>
              <a:ext uri="{FF2B5EF4-FFF2-40B4-BE49-F238E27FC236}">
                <a16:creationId xmlns:a16="http://schemas.microsoft.com/office/drawing/2014/main" id="{6314C10E-34C1-46DC-56E3-1D66F4F77CB4}"/>
              </a:ext>
            </a:extLst>
          </p:cNvPr>
          <p:cNvSpPr txBox="1">
            <a:spLocks/>
          </p:cNvSpPr>
          <p:nvPr/>
        </p:nvSpPr>
        <p:spPr>
          <a:xfrm>
            <a:off x="585368" y="580265"/>
            <a:ext cx="10693068" cy="936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H" altLang="en-US" sz="2400" b="0"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GBON and the ocean</a:t>
            </a:r>
            <a:endParaRPr kumimoji="0" lang="en-US" altLang="en-US" sz="2400" b="0" i="1"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endParaRPr>
          </a:p>
        </p:txBody>
      </p:sp>
      <p:sp>
        <p:nvSpPr>
          <p:cNvPr id="10" name="Content Placeholder 9">
            <a:extLst>
              <a:ext uri="{FF2B5EF4-FFF2-40B4-BE49-F238E27FC236}">
                <a16:creationId xmlns:a16="http://schemas.microsoft.com/office/drawing/2014/main" id="{E8DE55C8-E0AC-C6EC-BAE1-78275A57D189}"/>
              </a:ext>
            </a:extLst>
          </p:cNvPr>
          <p:cNvSpPr>
            <a:spLocks noGrp="1"/>
          </p:cNvSpPr>
          <p:nvPr>
            <p:ph idx="1"/>
          </p:nvPr>
        </p:nvSpPr>
        <p:spPr>
          <a:xfrm>
            <a:off x="838200" y="1371600"/>
            <a:ext cx="10515600" cy="4805363"/>
          </a:xfrm>
        </p:spPr>
        <p:txBody>
          <a:bodyPr>
            <a:normAutofit fontScale="92500" lnSpcReduction="10000"/>
          </a:bodyPr>
          <a:lstStyle/>
          <a:p>
            <a:r>
              <a:rPr lang="en-CH" sz="2400" dirty="0">
                <a:latin typeface="Arial" panose="020B0604020202020204" pitchFamily="34" charset="0"/>
                <a:cs typeface="Arial" panose="020B0604020202020204" pitchFamily="34" charset="0"/>
              </a:rPr>
              <a:t>Ocean observations used in global NWP and climate reanalyses</a:t>
            </a:r>
          </a:p>
          <a:p>
            <a:r>
              <a:rPr lang="en-CH" sz="2400" dirty="0">
                <a:latin typeface="Arial" panose="020B0604020202020204" pitchFamily="34" charset="0"/>
                <a:cs typeface="Arial" panose="020B0604020202020204" pitchFamily="34" charset="0"/>
              </a:rPr>
              <a:t>Potential for LDC and SIDS involvement with SOFF (raised $65m first year)</a:t>
            </a:r>
          </a:p>
          <a:p>
            <a:r>
              <a:rPr lang="en-CH" sz="2400" dirty="0">
                <a:latin typeface="Arial" panose="020B0604020202020204" pitchFamily="34" charset="0"/>
                <a:cs typeface="Arial" panose="020B0604020202020204" pitchFamily="34" charset="0"/>
              </a:rPr>
              <a:t>Country responsibility in EEZ, unclear responsibility in ABNJ</a:t>
            </a:r>
          </a:p>
          <a:p>
            <a:endParaRPr lang="en-CH" sz="2400" dirty="0">
              <a:latin typeface="Arial" panose="020B0604020202020204" pitchFamily="34" charset="0"/>
              <a:cs typeface="Arial" panose="020B0604020202020204" pitchFamily="34" charset="0"/>
            </a:endParaRPr>
          </a:p>
          <a:p>
            <a:r>
              <a:rPr lang="en-CH" sz="2400" dirty="0">
                <a:latin typeface="Arial" panose="020B0604020202020204" pitchFamily="34" charset="0"/>
                <a:cs typeface="Arial" panose="020B0604020202020204" pitchFamily="34" charset="0"/>
              </a:rPr>
              <a:t>Marine meteorological variables (2) and upper air profiles in EEZs are already included in the Technical Regulations, but guidance material needs development</a:t>
            </a:r>
          </a:p>
          <a:p>
            <a:endParaRPr lang="en-CH" sz="2400" dirty="0">
              <a:latin typeface="Arial" panose="020B0604020202020204" pitchFamily="34" charset="0"/>
              <a:cs typeface="Arial" panose="020B0604020202020204" pitchFamily="34" charset="0"/>
            </a:endParaRPr>
          </a:p>
          <a:p>
            <a:r>
              <a:rPr lang="en-CH" sz="2400" dirty="0">
                <a:latin typeface="Arial" panose="020B0604020202020204" pitchFamily="34" charset="0"/>
                <a:cs typeface="Arial" panose="020B0604020202020204" pitchFamily="34" charset="0"/>
              </a:rPr>
              <a:t>Principles of GBON expansion, into WIGOS manual (slow process)</a:t>
            </a:r>
          </a:p>
          <a:p>
            <a:pPr lvl="1"/>
            <a:r>
              <a:rPr lang="en-US" sz="2000" dirty="0">
                <a:latin typeface="Arial" panose="020B0604020202020204" pitchFamily="34" charset="0"/>
                <a:cs typeface="Arial" panose="020B0604020202020204" pitchFamily="34" charset="0"/>
              </a:rPr>
              <a:t>Main drivers? (what variables need to be observed according to RRR?)</a:t>
            </a:r>
          </a:p>
          <a:p>
            <a:pPr lvl="1"/>
            <a:r>
              <a:rPr lang="en-US" sz="2000" dirty="0">
                <a:latin typeface="Arial" panose="020B0604020202020204" pitchFamily="34" charset="0"/>
                <a:cs typeface="Arial" panose="020B0604020202020204" pitchFamily="34" charset="0"/>
              </a:rPr>
              <a:t>Input data for global Numerical Weather Prediction (NWP) and climate reanalysis?</a:t>
            </a:r>
          </a:p>
          <a:p>
            <a:pPr lvl="1"/>
            <a:r>
              <a:rPr lang="en-US" sz="2000" dirty="0">
                <a:latin typeface="Arial" panose="020B0604020202020204" pitchFamily="34" charset="0"/>
                <a:cs typeface="Arial" panose="020B0604020202020204" pitchFamily="34" charset="0"/>
              </a:rPr>
              <a:t>Clarity on the observing remit?</a:t>
            </a:r>
          </a:p>
          <a:p>
            <a:pPr lvl="1"/>
            <a:r>
              <a:rPr lang="en-US" sz="2000" dirty="0">
                <a:latin typeface="Arial" panose="020B0604020202020204" pitchFamily="34" charset="0"/>
                <a:cs typeface="Arial" panose="020B0604020202020204" pitchFamily="34" charset="0"/>
              </a:rPr>
              <a:t>Data requirements? (Science basis to define network &amp; temporal densities available)</a:t>
            </a:r>
          </a:p>
          <a:p>
            <a:pPr lvl="1"/>
            <a:r>
              <a:rPr lang="en-US" sz="2000" dirty="0">
                <a:latin typeface="Arial" panose="020B0604020202020204" pitchFamily="34" charset="0"/>
                <a:cs typeface="Arial" panose="020B0604020202020204" pitchFamily="34" charset="0"/>
              </a:rPr>
              <a:t>Mandatory global exchange acceptable?</a:t>
            </a:r>
          </a:p>
          <a:p>
            <a:pPr lvl="1"/>
            <a:endParaRPr lang="en-CH" sz="20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1EC4CC4-631A-E676-E3BC-32EF6B1C439F}"/>
              </a:ext>
            </a:extLst>
          </p:cNvPr>
          <p:cNvGrpSpPr/>
          <p:nvPr/>
        </p:nvGrpSpPr>
        <p:grpSpPr>
          <a:xfrm>
            <a:off x="1082694" y="4322624"/>
            <a:ext cx="277007" cy="1465617"/>
            <a:chOff x="1005433" y="4087091"/>
            <a:chExt cx="340414" cy="1801094"/>
          </a:xfrm>
        </p:grpSpPr>
        <p:sp>
          <p:nvSpPr>
            <p:cNvPr id="11" name="Plus Sign 10">
              <a:extLst>
                <a:ext uri="{FF2B5EF4-FFF2-40B4-BE49-F238E27FC236}">
                  <a16:creationId xmlns:a16="http://schemas.microsoft.com/office/drawing/2014/main" id="{19610711-150C-45C2-26A2-2B9EB6B93716}"/>
                </a:ext>
              </a:extLst>
            </p:cNvPr>
            <p:cNvSpPr/>
            <p:nvPr/>
          </p:nvSpPr>
          <p:spPr>
            <a:xfrm>
              <a:off x="1005433" y="4087091"/>
              <a:ext cx="318654" cy="318654"/>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92D050"/>
                </a:solidFill>
              </a:endParaRPr>
            </a:p>
          </p:txBody>
        </p:sp>
        <p:sp>
          <p:nvSpPr>
            <p:cNvPr id="12" name="Plus Sign 11">
              <a:extLst>
                <a:ext uri="{FF2B5EF4-FFF2-40B4-BE49-F238E27FC236}">
                  <a16:creationId xmlns:a16="http://schemas.microsoft.com/office/drawing/2014/main" id="{8ED91C1D-A3C9-6DD3-8429-988F9173C925}"/>
                </a:ext>
              </a:extLst>
            </p:cNvPr>
            <p:cNvSpPr/>
            <p:nvPr/>
          </p:nvSpPr>
          <p:spPr>
            <a:xfrm>
              <a:off x="1005433" y="4447307"/>
              <a:ext cx="318654" cy="318654"/>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13" name="Plus Sign 12">
              <a:extLst>
                <a:ext uri="{FF2B5EF4-FFF2-40B4-BE49-F238E27FC236}">
                  <a16:creationId xmlns:a16="http://schemas.microsoft.com/office/drawing/2014/main" id="{ACA0D672-8C8F-264D-433F-CC1DE4F96374}"/>
                </a:ext>
              </a:extLst>
            </p:cNvPr>
            <p:cNvSpPr/>
            <p:nvPr/>
          </p:nvSpPr>
          <p:spPr>
            <a:xfrm>
              <a:off x="1005433" y="5167746"/>
              <a:ext cx="318654" cy="318654"/>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14" name="Plus Sign 13">
              <a:extLst>
                <a:ext uri="{FF2B5EF4-FFF2-40B4-BE49-F238E27FC236}">
                  <a16:creationId xmlns:a16="http://schemas.microsoft.com/office/drawing/2014/main" id="{01F62B0A-001C-8347-2477-BC724E7EF022}"/>
                </a:ext>
              </a:extLst>
            </p:cNvPr>
            <p:cNvSpPr/>
            <p:nvPr/>
          </p:nvSpPr>
          <p:spPr>
            <a:xfrm>
              <a:off x="1027193" y="5569531"/>
              <a:ext cx="318654" cy="318654"/>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grpSp>
      <p:sp>
        <p:nvSpPr>
          <p:cNvPr id="16" name="Rectangle: Rounded Corners 15">
            <a:extLst>
              <a:ext uri="{FF2B5EF4-FFF2-40B4-BE49-F238E27FC236}">
                <a16:creationId xmlns:a16="http://schemas.microsoft.com/office/drawing/2014/main" id="{BA904C0C-10CD-868E-E986-5C7D2A12285E}"/>
              </a:ext>
            </a:extLst>
          </p:cNvPr>
          <p:cNvSpPr/>
          <p:nvPr/>
        </p:nvSpPr>
        <p:spPr>
          <a:xfrm>
            <a:off x="1341994" y="4923399"/>
            <a:ext cx="4050498" cy="3186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518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9CAD7E-3065-F3CD-02B6-1F7E2B84C3EF}"/>
              </a:ext>
            </a:extLst>
          </p:cNvPr>
          <p:cNvSpPr>
            <a:spLocks noGrp="1"/>
          </p:cNvSpPr>
          <p:nvPr>
            <p:ph type="title"/>
          </p:nvPr>
        </p:nvSpPr>
        <p:spPr/>
        <p:txBody>
          <a:bodyPr>
            <a:normAutofit/>
          </a:bodyPr>
          <a:lstStyle/>
          <a:p>
            <a:r>
              <a:rPr lang="en-CH" sz="2800" dirty="0">
                <a:solidFill>
                  <a:schemeClr val="accent1"/>
                </a:solidFill>
                <a:latin typeface="Arial" panose="020B0604020202020204" pitchFamily="34" charset="0"/>
                <a:cs typeface="Arial" panose="020B0604020202020204" pitchFamily="34" charset="0"/>
              </a:rPr>
              <a:t>Ensuring continuity of satellite observations for NWP</a:t>
            </a:r>
            <a:br>
              <a:rPr lang="en-CH" sz="2800" dirty="0">
                <a:solidFill>
                  <a:schemeClr val="accent1"/>
                </a:solidFill>
                <a:latin typeface="Arial" panose="020B0604020202020204" pitchFamily="34" charset="0"/>
                <a:cs typeface="Arial" panose="020B0604020202020204" pitchFamily="34" charset="0"/>
              </a:rPr>
            </a:br>
            <a:r>
              <a:rPr lang="en-CH" sz="2800" i="1" dirty="0">
                <a:solidFill>
                  <a:schemeClr val="accent1"/>
                </a:solidFill>
                <a:latin typeface="Arial" panose="020B0604020202020204" pitchFamily="34" charset="0"/>
                <a:cs typeface="Arial" panose="020B0604020202020204" pitchFamily="34" charset="0"/>
              </a:rPr>
              <a:t>an analogy from another global commons: space</a:t>
            </a:r>
          </a:p>
        </p:txBody>
      </p:sp>
      <p:sp>
        <p:nvSpPr>
          <p:cNvPr id="6" name="TextBox 5">
            <a:extLst>
              <a:ext uri="{FF2B5EF4-FFF2-40B4-BE49-F238E27FC236}">
                <a16:creationId xmlns:a16="http://schemas.microsoft.com/office/drawing/2014/main" id="{AC6D295E-C59A-08D5-2919-6511B7047780}"/>
              </a:ext>
            </a:extLst>
          </p:cNvPr>
          <p:cNvSpPr txBox="1"/>
          <p:nvPr/>
        </p:nvSpPr>
        <p:spPr>
          <a:xfrm>
            <a:off x="8139814" y="1859060"/>
            <a:ext cx="3838636" cy="4764574"/>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Similarities and differences from </a:t>
            </a:r>
            <a:br>
              <a:rPr kumimoji="0" lang="en-CH" sz="16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br>
            <a:r>
              <a:rPr kumimoji="0" lang="en-CH" sz="16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global ocean observing networks</a:t>
            </a:r>
          </a:p>
          <a:p>
            <a:pPr marL="0" marR="0" lvl="0" indent="0" algn="l" defTabSz="914400" rtl="0" eaLnBrk="1" fontAlgn="auto" latinLnBrk="0" hangingPunct="1">
              <a:spcBef>
                <a:spcPts val="0"/>
              </a:spcBef>
              <a:spcAft>
                <a:spcPts val="300"/>
              </a:spcAft>
              <a:buClrTx/>
              <a:buSzTx/>
              <a:buFontTx/>
              <a:buNone/>
              <a:tabLst/>
              <a:defRPr/>
            </a:pPr>
            <a:r>
              <a:rPr lang="en-CH" sz="1600" i="1" u="sng" kern="1200" dirty="0">
                <a:solidFill>
                  <a:prstClr val="black"/>
                </a:solidFill>
                <a:latin typeface="Arial" panose="020B0604020202020204" pitchFamily="34" charset="0"/>
                <a:ea typeface="MS Mincho" panose="02020609040205080304" pitchFamily="49" charset="-128"/>
                <a:cs typeface="Arial" panose="020B0604020202020204" pitchFamily="34" charset="0"/>
              </a:rPr>
              <a:t>Similarities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Global commons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Similar number of agencies/players, based on technical capability</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Focus on sustained observations</a:t>
            </a: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Voluntary commitments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H" sz="1600" b="0" i="1" u="sng"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Differences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Key single driver: Global Numerical Weather Prediction, with estimated $120 billion annual value in different economic sectors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CH" sz="160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Dominance of operational agencies (but not only)</a:t>
            </a:r>
          </a:p>
        </p:txBody>
      </p:sp>
      <p:sp>
        <p:nvSpPr>
          <p:cNvPr id="7" name="TextBox 6">
            <a:extLst>
              <a:ext uri="{FF2B5EF4-FFF2-40B4-BE49-F238E27FC236}">
                <a16:creationId xmlns:a16="http://schemas.microsoft.com/office/drawing/2014/main" id="{2ACA131F-F8BF-264B-5469-FE3A9230E8DE}"/>
              </a:ext>
            </a:extLst>
          </p:cNvPr>
          <p:cNvSpPr txBox="1"/>
          <p:nvPr/>
        </p:nvSpPr>
        <p:spPr>
          <a:xfrm>
            <a:off x="1073146" y="1753198"/>
            <a:ext cx="6955828" cy="49762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Coordination Group for Meteorological Satellites (CGMS)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CGMS governed and operated by the participating satellite agencies (EUMETSAT lead). WMO is a member representing the key user community (IOC is also a member) </a:t>
            </a:r>
          </a:p>
          <a:p>
            <a:pPr marR="0" lvl="0" algn="l" defTabSz="914400" rtl="0" eaLnBrk="1" fontAlgn="auto" latinLnBrk="0" hangingPunct="1">
              <a:lnSpc>
                <a:spcPct val="107000"/>
              </a:lnSpc>
              <a:spcBef>
                <a:spcPts val="0"/>
              </a:spcBef>
              <a:spcAft>
                <a:spcPts val="800"/>
              </a:spcAft>
              <a:buClrTx/>
              <a:buSzTx/>
              <a:tabLst/>
              <a:defRPr/>
            </a:pPr>
            <a:r>
              <a:rPr kumimoji="0" lang="en-CH" sz="16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Cycle reviewing key documents: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CH" sz="1600" b="1" i="1" u="none" strike="noStrike" kern="1200" cap="none" spc="0" normalizeH="0" baseline="0" noProof="0" dirty="0">
                <a:ln>
                  <a:noFill/>
                </a:ln>
                <a:solidFill>
                  <a:schemeClr val="accent1"/>
                </a:solidFill>
                <a:effectLst/>
                <a:uLnTx/>
                <a:uFillTx/>
                <a:latin typeface="Arial" panose="020B0604020202020204" pitchFamily="34" charset="0"/>
                <a:ea typeface="MS Mincho" panose="02020609040205080304" pitchFamily="49" charset="-128"/>
                <a:cs typeface="Arial" panose="020B0604020202020204" pitchFamily="34" charset="0"/>
              </a:rPr>
              <a:t>CGMS Baseline</a:t>
            </a:r>
            <a:b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br>
            <a: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Description of the voluntary commitments of missions by CGMS agencies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H" sz="1600" b="1" i="1" kern="1200" dirty="0">
                <a:solidFill>
                  <a:schemeClr val="accent6"/>
                </a:solidFill>
                <a:latin typeface="Arial" panose="020B0604020202020204" pitchFamily="34" charset="0"/>
                <a:ea typeface="MS Mincho" panose="02020609040205080304" pitchFamily="49" charset="-128"/>
                <a:cs typeface="Arial" panose="020B0604020202020204" pitchFamily="34" charset="0"/>
              </a:rPr>
              <a:t>WMO Gap Analysis</a:t>
            </a:r>
            <a:b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b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against WIGOS Vision document, described through RRR process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H" sz="1600" b="1" i="1" kern="1200" dirty="0">
                <a:solidFill>
                  <a:schemeClr val="accent1"/>
                </a:solidFill>
                <a:latin typeface="Arial" panose="020B0604020202020204" pitchFamily="34" charset="0"/>
                <a:ea typeface="MS Mincho" panose="02020609040205080304" pitchFamily="49" charset="-128"/>
                <a:cs typeface="Arial" panose="020B0604020202020204" pitchFamily="34" charset="0"/>
              </a:rPr>
              <a:t>CGMS Risk analysis</a:t>
            </a:r>
            <a:b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b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Review of where risks of observational gaps are greatest</a:t>
            </a:r>
          </a:p>
          <a:p>
            <a:pPr marR="0" lvl="0" algn="l" defTabSz="914400" rtl="0" eaLnBrk="1" fontAlgn="auto" latinLnBrk="0" hangingPunct="1">
              <a:lnSpc>
                <a:spcPct val="107000"/>
              </a:lnSpc>
              <a:spcBef>
                <a:spcPts val="0"/>
              </a:spcBef>
              <a:spcAft>
                <a:spcPts val="800"/>
              </a:spcAft>
              <a:buClrTx/>
              <a:buSzTx/>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a:t>
            </a:r>
            <a:r>
              <a:rPr kumimoji="0" lang="en-CH" sz="16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ycle</a:t>
            </a:r>
            <a: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of updating these three documents, engaging agencies to make adjustments to the </a:t>
            </a:r>
            <a:r>
              <a:rPr kumimoji="0" lang="en-CH" sz="1600" b="0" i="1"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Baseline</a:t>
            </a:r>
            <a: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Builds on national engagement between weather service and space agency.</a:t>
            </a:r>
          </a:p>
          <a:p>
            <a:pPr marR="0" lvl="0" algn="l" defTabSz="914400" rtl="0" eaLnBrk="1" fontAlgn="auto" latinLnBrk="0" hangingPunct="1">
              <a:lnSpc>
                <a:spcPct val="107000"/>
              </a:lnSpc>
              <a:spcBef>
                <a:spcPts val="0"/>
              </a:spcBef>
              <a:spcAft>
                <a:spcPts val="800"/>
              </a:spcAft>
              <a:buClrTx/>
              <a:buSzTx/>
              <a:tabLst/>
              <a:defRPr/>
            </a:pPr>
            <a:r>
              <a:rPr lang="en-CH" sz="1600" kern="1200" dirty="0">
                <a:solidFill>
                  <a:prstClr val="black"/>
                </a:solidFill>
                <a:latin typeface="Arial" panose="020B0604020202020204" pitchFamily="34" charset="0"/>
                <a:ea typeface="MS Mincho" panose="02020609040205080304" pitchFamily="49" charset="-128"/>
                <a:cs typeface="Arial" panose="020B0604020202020204" pitchFamily="34" charset="0"/>
              </a:rPr>
              <a:t>Provide about 75% of the observational influence on NWP products.</a:t>
            </a: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sp>
        <p:nvSpPr>
          <p:cNvPr id="2" name="TextBox 1">
            <a:extLst>
              <a:ext uri="{FF2B5EF4-FFF2-40B4-BE49-F238E27FC236}">
                <a16:creationId xmlns:a16="http://schemas.microsoft.com/office/drawing/2014/main" id="{CB8E5A9D-E5EB-7962-CE9F-56664DF590FF}"/>
              </a:ext>
            </a:extLst>
          </p:cNvPr>
          <p:cNvSpPr txBox="1"/>
          <p:nvPr/>
        </p:nvSpPr>
        <p:spPr>
          <a:xfrm rot="10800000" flipH="1" flipV="1">
            <a:off x="-1" y="-28354"/>
            <a:ext cx="1108365"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Space</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12" name="Arrow: Curved Down 11">
            <a:extLst>
              <a:ext uri="{FF2B5EF4-FFF2-40B4-BE49-F238E27FC236}">
                <a16:creationId xmlns:a16="http://schemas.microsoft.com/office/drawing/2014/main" id="{41744C5B-A0BF-1B0A-A405-0F5413070343}"/>
              </a:ext>
            </a:extLst>
          </p:cNvPr>
          <p:cNvSpPr/>
          <p:nvPr/>
        </p:nvSpPr>
        <p:spPr>
          <a:xfrm>
            <a:off x="678872" y="3692236"/>
            <a:ext cx="283433" cy="46166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Down 12">
            <a:extLst>
              <a:ext uri="{FF2B5EF4-FFF2-40B4-BE49-F238E27FC236}">
                <a16:creationId xmlns:a16="http://schemas.microsoft.com/office/drawing/2014/main" id="{4FD9A251-9A5D-9499-B5BA-7C98A790D6E8}"/>
              </a:ext>
            </a:extLst>
          </p:cNvPr>
          <p:cNvSpPr/>
          <p:nvPr/>
        </p:nvSpPr>
        <p:spPr>
          <a:xfrm rot="10800000">
            <a:off x="678872" y="4522820"/>
            <a:ext cx="283433" cy="46166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47295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F3DA2B-271D-A684-22E4-CAE9E8592150}"/>
              </a:ext>
            </a:extLst>
          </p:cNvPr>
          <p:cNvSpPr>
            <a:spLocks noGrp="1"/>
          </p:cNvSpPr>
          <p:nvPr>
            <p:ph type="sldNum" sz="quarter" idx="12"/>
          </p:nvPr>
        </p:nvSpPr>
        <p:spPr/>
        <p:txBody>
          <a:bodyPr/>
          <a:lstStyle/>
          <a:p>
            <a:fld id="{CF75E164-ADA9-4644-A389-00DE81504F90}" type="slidenum">
              <a:rPr lang="en-US" smtClean="0"/>
              <a:t>17</a:t>
            </a:fld>
            <a:endParaRPr lang="en-US"/>
          </a:p>
        </p:txBody>
      </p:sp>
      <p:sp>
        <p:nvSpPr>
          <p:cNvPr id="5" name="TextBox 4">
            <a:extLst>
              <a:ext uri="{FF2B5EF4-FFF2-40B4-BE49-F238E27FC236}">
                <a16:creationId xmlns:a16="http://schemas.microsoft.com/office/drawing/2014/main" id="{AD83D1FB-5529-F779-31EC-A11C1628BC63}"/>
              </a:ext>
            </a:extLst>
          </p:cNvPr>
          <p:cNvSpPr txBox="1"/>
          <p:nvPr/>
        </p:nvSpPr>
        <p:spPr>
          <a:xfrm rot="10800000" flipH="1" flipV="1">
            <a:off x="0" y="-645"/>
            <a:ext cx="906618" cy="461665"/>
          </a:xfrm>
          <a:prstGeom prst="rect">
            <a:avLst/>
          </a:prstGeom>
          <a:solidFill>
            <a:srgbClr val="02A9D5"/>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GHG</a:t>
            </a:r>
            <a:endParaRPr lang="en-GB" sz="2400" dirty="0">
              <a:solidFill>
                <a:schemeClr val="bg1"/>
              </a:solidFill>
              <a:latin typeface="Aharoni" panose="02010803020104030203" pitchFamily="2" charset="-79"/>
              <a:cs typeface="Aharoni" panose="02010803020104030203" pitchFamily="2" charset="-79"/>
            </a:endParaRPr>
          </a:p>
        </p:txBody>
      </p:sp>
      <p:sp>
        <p:nvSpPr>
          <p:cNvPr id="8" name="Title 3">
            <a:extLst>
              <a:ext uri="{FF2B5EF4-FFF2-40B4-BE49-F238E27FC236}">
                <a16:creationId xmlns:a16="http://schemas.microsoft.com/office/drawing/2014/main" id="{294E182E-998E-3F1F-AAE4-EDF782622F8D}"/>
              </a:ext>
            </a:extLst>
          </p:cNvPr>
          <p:cNvSpPr>
            <a:spLocks noGrp="1"/>
          </p:cNvSpPr>
          <p:nvPr>
            <p:ph type="title"/>
          </p:nvPr>
        </p:nvSpPr>
        <p:spPr>
          <a:xfrm>
            <a:off x="838200" y="365125"/>
            <a:ext cx="10515600" cy="1325563"/>
          </a:xfrm>
        </p:spPr>
        <p:txBody>
          <a:bodyPr>
            <a:normAutofit/>
          </a:bodyPr>
          <a:lstStyle/>
          <a:p>
            <a:r>
              <a:rPr lang="en-CH" sz="2800" dirty="0">
                <a:solidFill>
                  <a:schemeClr val="accent1"/>
                </a:solidFill>
                <a:latin typeface="Arial" panose="020B0604020202020204" pitchFamily="34" charset="0"/>
                <a:cs typeface="Arial" panose="020B0604020202020204" pitchFamily="34" charset="0"/>
              </a:rPr>
              <a:t>Greenhouse gas monitoring infrastructure initiative</a:t>
            </a:r>
            <a:br>
              <a:rPr lang="en-CH" sz="2800" dirty="0">
                <a:solidFill>
                  <a:schemeClr val="accent1"/>
                </a:solidFill>
                <a:latin typeface="Arial" panose="020B0604020202020204" pitchFamily="34" charset="0"/>
                <a:cs typeface="Arial" panose="020B0604020202020204" pitchFamily="34" charset="0"/>
              </a:rPr>
            </a:br>
            <a:r>
              <a:rPr lang="en-CH" sz="2000" i="1" dirty="0">
                <a:solidFill>
                  <a:schemeClr val="accent1"/>
                </a:solidFill>
                <a:latin typeface="Arial" panose="020B0604020202020204" pitchFamily="34" charset="0"/>
                <a:cs typeface="Arial" panose="020B0604020202020204" pitchFamily="34" charset="0"/>
              </a:rPr>
              <a:t>Cg-19 (May 2023) will consider</a:t>
            </a:r>
            <a:endParaRPr lang="en-CH" sz="2800" i="1" dirty="0">
              <a:solidFill>
                <a:schemeClr val="accent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ECA130B-5487-0DD3-B1C7-B1CF785C37D2}"/>
              </a:ext>
            </a:extLst>
          </p:cNvPr>
          <p:cNvPicPr>
            <a:picLocks noChangeAspect="1"/>
          </p:cNvPicPr>
          <p:nvPr/>
        </p:nvPicPr>
        <p:blipFill>
          <a:blip r:embed="rId2"/>
          <a:stretch>
            <a:fillRect/>
          </a:stretch>
        </p:blipFill>
        <p:spPr>
          <a:xfrm>
            <a:off x="7181275" y="1315407"/>
            <a:ext cx="5010607" cy="2488875"/>
          </a:xfrm>
          <a:prstGeom prst="rect">
            <a:avLst/>
          </a:prstGeom>
        </p:spPr>
      </p:pic>
      <p:pic>
        <p:nvPicPr>
          <p:cNvPr id="12" name="Picture 11">
            <a:extLst>
              <a:ext uri="{FF2B5EF4-FFF2-40B4-BE49-F238E27FC236}">
                <a16:creationId xmlns:a16="http://schemas.microsoft.com/office/drawing/2014/main" id="{320106DB-8328-F6C2-2EB3-15E1BFDB9B44}"/>
              </a:ext>
            </a:extLst>
          </p:cNvPr>
          <p:cNvPicPr>
            <a:picLocks noChangeAspect="1"/>
          </p:cNvPicPr>
          <p:nvPr/>
        </p:nvPicPr>
        <p:blipFill>
          <a:blip r:embed="rId3"/>
          <a:stretch>
            <a:fillRect/>
          </a:stretch>
        </p:blipFill>
        <p:spPr>
          <a:xfrm>
            <a:off x="6763167" y="3804282"/>
            <a:ext cx="5428715" cy="3053652"/>
          </a:xfrm>
          <a:prstGeom prst="rect">
            <a:avLst/>
          </a:prstGeom>
        </p:spPr>
      </p:pic>
      <p:sp>
        <p:nvSpPr>
          <p:cNvPr id="13" name="Content Placeholder 9">
            <a:extLst>
              <a:ext uri="{FF2B5EF4-FFF2-40B4-BE49-F238E27FC236}">
                <a16:creationId xmlns:a16="http://schemas.microsoft.com/office/drawing/2014/main" id="{46C83807-40D7-ACB2-2334-60DD66DA2B3D}"/>
              </a:ext>
            </a:extLst>
          </p:cNvPr>
          <p:cNvSpPr>
            <a:spLocks noGrp="1"/>
          </p:cNvSpPr>
          <p:nvPr>
            <p:ph idx="1"/>
          </p:nvPr>
        </p:nvSpPr>
        <p:spPr>
          <a:xfrm>
            <a:off x="1219200" y="1593274"/>
            <a:ext cx="5428715" cy="5264726"/>
          </a:xfrm>
          <a:solidFill>
            <a:schemeClr val="bg1"/>
          </a:solidFill>
        </p:spPr>
        <p:txBody>
          <a:bodyPr>
            <a:noAutofit/>
          </a:bodyPr>
          <a:lstStyle/>
          <a:p>
            <a:pPr marL="342900" lvl="0" indent="-342900">
              <a:lnSpc>
                <a:spcPct val="107000"/>
              </a:lnSpc>
              <a:spcBef>
                <a:spcPts val="300"/>
              </a:spcBef>
              <a:buFont typeface="Symbol" panose="05050102010706020507" pitchFamily="18" charset="2"/>
              <a:buChar char=""/>
            </a:pPr>
            <a:r>
              <a:rPr lang="en-GB" sz="1800" i="1" dirty="0">
                <a:effectLst/>
                <a:latin typeface="Arial" panose="020B0604020202020204" pitchFamily="34" charset="0"/>
                <a:ea typeface="Verdana" panose="020B0604030504040204" pitchFamily="34" charset="0"/>
                <a:cs typeface="Arial" panose="020B0604020202020204" pitchFamily="34" charset="0"/>
              </a:rPr>
              <a:t>Landscape analysis</a:t>
            </a:r>
            <a:r>
              <a:rPr lang="en-GB" sz="1800" dirty="0">
                <a:effectLst/>
                <a:latin typeface="Arial" panose="020B0604020202020204" pitchFamily="34" charset="0"/>
                <a:ea typeface="Verdana" panose="020B0604030504040204" pitchFamily="34" charset="0"/>
                <a:cs typeface="Arial" panose="020B0604020202020204" pitchFamily="34" charset="0"/>
              </a:rPr>
              <a:t>: who are the main actors and existing coordination mechanisms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Bef>
                <a:spcPts val="300"/>
              </a:spcBef>
              <a:buFont typeface="Symbol" panose="05050102010706020507" pitchFamily="18" charset="2"/>
              <a:buChar char=""/>
            </a:pPr>
            <a:r>
              <a:rPr lang="en-GB" sz="1800" i="1" dirty="0">
                <a:effectLst/>
                <a:latin typeface="Arial" panose="020B0604020202020204" pitchFamily="34" charset="0"/>
                <a:ea typeface="Verdana" panose="020B0604030504040204" pitchFamily="34" charset="0"/>
                <a:cs typeface="Arial" panose="020B0604020202020204" pitchFamily="34" charset="0"/>
              </a:rPr>
              <a:t>Core GHG monitoring system capabilities and output data:</a:t>
            </a:r>
            <a:r>
              <a:rPr lang="en-GB" sz="1800" dirty="0">
                <a:effectLst/>
                <a:latin typeface="Arial" panose="020B0604020202020204" pitchFamily="34" charset="0"/>
                <a:ea typeface="Verdana" panose="020B0604030504040204" pitchFamily="34" charset="0"/>
                <a:cs typeface="Arial" panose="020B0604020202020204" pitchFamily="34" charset="0"/>
              </a:rPr>
              <a:t> characteristics of the modelling systems, requirements to QA/QC, characterization of the outputs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Bef>
                <a:spcPts val="300"/>
              </a:spcBef>
              <a:buFont typeface="Symbol" panose="05050102010706020507" pitchFamily="18" charset="2"/>
              <a:buChar char=""/>
            </a:pPr>
            <a:r>
              <a:rPr lang="en-GB" sz="1800" i="1" dirty="0">
                <a:effectLst/>
                <a:latin typeface="Arial" panose="020B0604020202020204" pitchFamily="34" charset="0"/>
                <a:ea typeface="Verdana" panose="020B0604030504040204" pitchFamily="34" charset="0"/>
                <a:cs typeface="Arial" panose="020B0604020202020204" pitchFamily="34" charset="0"/>
              </a:rPr>
              <a:t>Input data requirements: </a:t>
            </a:r>
            <a:r>
              <a:rPr lang="en-GB" sz="1800" dirty="0">
                <a:effectLst/>
                <a:latin typeface="Arial" panose="020B0604020202020204" pitchFamily="34" charset="0"/>
                <a:ea typeface="Verdana" panose="020B0604030504040204" pitchFamily="34" charset="0"/>
                <a:cs typeface="Arial" panose="020B0604020202020204" pitchFamily="34" charset="0"/>
              </a:rPr>
              <a:t>observational data requirements, data gaps, components of the observing system, data exchange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Bef>
                <a:spcPts val="300"/>
              </a:spcBef>
              <a:spcAft>
                <a:spcPts val="800"/>
              </a:spcAft>
              <a:buFont typeface="Symbol" panose="05050102010706020507" pitchFamily="18" charset="2"/>
              <a:buChar char=""/>
            </a:pPr>
            <a:r>
              <a:rPr lang="en-GB" sz="1800" i="1" dirty="0">
                <a:effectLst/>
                <a:latin typeface="Arial" panose="020B0604020202020204" pitchFamily="34" charset="0"/>
                <a:ea typeface="Verdana" panose="020B0604030504040204" pitchFamily="34" charset="0"/>
                <a:cs typeface="Arial" panose="020B0604020202020204" pitchFamily="34" charset="0"/>
              </a:rPr>
              <a:t>Downstream applications and user services</a:t>
            </a:r>
            <a:endParaRPr lang="en-CH" sz="1800" i="1" dirty="0">
              <a:effectLst/>
              <a:latin typeface="Arial" panose="020B0604020202020204" pitchFamily="34" charset="0"/>
              <a:ea typeface="Verdana" panose="020B0604030504040204" pitchFamily="34" charset="0"/>
              <a:cs typeface="Arial" panose="020B0604020202020204" pitchFamily="34" charset="0"/>
            </a:endParaRPr>
          </a:p>
          <a:p>
            <a:pPr marL="342900" lvl="0" indent="-342900">
              <a:lnSpc>
                <a:spcPct val="107000"/>
              </a:lnSpc>
              <a:spcBef>
                <a:spcPts val="300"/>
              </a:spcBef>
              <a:spcAft>
                <a:spcPts val="800"/>
              </a:spcAft>
              <a:buFont typeface="Symbol" panose="05050102010706020507" pitchFamily="18" charset="2"/>
              <a:buChar char=""/>
            </a:pPr>
            <a:r>
              <a:rPr lang="en-GB" sz="1800" b="1" dirty="0">
                <a:effectLst/>
                <a:latin typeface="Arial" panose="020B0604020202020204" pitchFamily="34" charset="0"/>
                <a:ea typeface="Arial" panose="020B0604020202020204" pitchFamily="34" charset="0"/>
                <a:cs typeface="Arial" panose="020B0604020202020204" pitchFamily="34" charset="0"/>
              </a:rPr>
              <a:t>WMO International Greenhouse Gas Monitoring Symposium</a:t>
            </a:r>
            <a:r>
              <a:rPr lang="en-CH" sz="1800" b="1" dirty="0">
                <a:effectLst/>
                <a:latin typeface="Arial" panose="020B0604020202020204" pitchFamily="34" charset="0"/>
                <a:ea typeface="Arial" panose="020B0604020202020204" pitchFamily="34" charset="0"/>
                <a:cs typeface="Arial" panose="020B0604020202020204" pitchFamily="34" charset="0"/>
              </a:rPr>
              <a:t> 30 Jan – 1 Feb 2023</a:t>
            </a:r>
          </a:p>
          <a:p>
            <a:pPr marL="342900" lvl="0" indent="-342900">
              <a:lnSpc>
                <a:spcPct val="107000"/>
              </a:lnSpc>
              <a:spcBef>
                <a:spcPts val="300"/>
              </a:spcBef>
              <a:spcAft>
                <a:spcPts val="800"/>
              </a:spcAft>
              <a:buFont typeface="Symbol" panose="05050102010706020507" pitchFamily="18" charset="2"/>
              <a:buChar char=""/>
            </a:pPr>
            <a:r>
              <a:rPr lang="en-CH" sz="1800" dirty="0">
                <a:latin typeface="Arial" panose="020B0604020202020204" pitchFamily="34" charset="0"/>
                <a:cs typeface="Arial" panose="020B0604020202020204" pitchFamily="34" charset="0"/>
              </a:rPr>
              <a:t>Subject to Cg approval: </a:t>
            </a:r>
            <a:r>
              <a:rPr lang="en-CH" sz="1800" b="1" dirty="0">
                <a:latin typeface="Arial" panose="020B0604020202020204" pitchFamily="34" charset="0"/>
                <a:cs typeface="Arial" panose="020B0604020202020204" pitchFamily="34" charset="0"/>
              </a:rPr>
              <a:t>Implementation Plan for INFCOM-3 (Q2 2024)</a:t>
            </a:r>
            <a:endParaRPr lang="en-GB"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065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FF0EFE-66C2-708B-837F-AC7F36D14334}"/>
              </a:ext>
            </a:extLst>
          </p:cNvPr>
          <p:cNvSpPr>
            <a:spLocks noGrp="1"/>
          </p:cNvSpPr>
          <p:nvPr>
            <p:ph type="sldNum" sz="quarter" idx="12"/>
          </p:nvPr>
        </p:nvSpPr>
        <p:spPr/>
        <p:txBody>
          <a:bodyPr/>
          <a:lstStyle/>
          <a:p>
            <a:fld id="{CF75E164-ADA9-4644-A389-00DE81504F90}" type="slidenum">
              <a:rPr lang="en-US" smtClean="0"/>
              <a:t>18</a:t>
            </a:fld>
            <a:endParaRPr lang="en-US"/>
          </a:p>
        </p:txBody>
      </p:sp>
      <p:sp>
        <p:nvSpPr>
          <p:cNvPr id="7" name="TextBox 6">
            <a:extLst>
              <a:ext uri="{FF2B5EF4-FFF2-40B4-BE49-F238E27FC236}">
                <a16:creationId xmlns:a16="http://schemas.microsoft.com/office/drawing/2014/main" id="{5609310D-C611-699D-4F34-65B214BB9955}"/>
              </a:ext>
            </a:extLst>
          </p:cNvPr>
          <p:cNvSpPr txBox="1"/>
          <p:nvPr/>
        </p:nvSpPr>
        <p:spPr>
          <a:xfrm rot="10800000" flipH="1" flipV="1">
            <a:off x="0" y="0"/>
            <a:ext cx="1140794" cy="461665"/>
          </a:xfrm>
          <a:prstGeom prst="rect">
            <a:avLst/>
          </a:prstGeom>
          <a:solidFill>
            <a:srgbClr val="76B744"/>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WIPPS</a:t>
            </a:r>
            <a:endParaRPr lang="en-GB" sz="2400" dirty="0">
              <a:solidFill>
                <a:schemeClr val="bg1"/>
              </a:solidFill>
              <a:latin typeface="Aharoni" panose="02010803020104030203" pitchFamily="2" charset="-79"/>
              <a:cs typeface="Aharoni" panose="02010803020104030203" pitchFamily="2" charset="-79"/>
            </a:endParaRPr>
          </a:p>
        </p:txBody>
      </p:sp>
      <p:sp>
        <p:nvSpPr>
          <p:cNvPr id="10" name="Title 3">
            <a:extLst>
              <a:ext uri="{FF2B5EF4-FFF2-40B4-BE49-F238E27FC236}">
                <a16:creationId xmlns:a16="http://schemas.microsoft.com/office/drawing/2014/main" id="{587EA6D4-4017-B300-418D-B8D2A13461E4}"/>
              </a:ext>
            </a:extLst>
          </p:cNvPr>
          <p:cNvSpPr>
            <a:spLocks noGrp="1"/>
          </p:cNvSpPr>
          <p:nvPr>
            <p:ph type="title"/>
          </p:nvPr>
        </p:nvSpPr>
        <p:spPr>
          <a:xfrm>
            <a:off x="838200" y="365125"/>
            <a:ext cx="10515600" cy="1325563"/>
          </a:xfrm>
        </p:spPr>
        <p:txBody>
          <a:bodyPr>
            <a:normAutofit/>
          </a:bodyPr>
          <a:lstStyle/>
          <a:p>
            <a:r>
              <a:rPr lang="en-CH" sz="2800" dirty="0">
                <a:solidFill>
                  <a:schemeClr val="accent1"/>
                </a:solidFill>
                <a:latin typeface="Arial" panose="020B0604020202020204" pitchFamily="34" charset="0"/>
                <a:cs typeface="Arial" panose="020B0604020202020204" pitchFamily="34" charset="0"/>
              </a:rPr>
              <a:t>WMO Integrated Processing and Prediction System (WIPPS)</a:t>
            </a:r>
            <a:endParaRPr lang="en-CH" sz="2800" i="1" dirty="0">
              <a:solidFill>
                <a:schemeClr val="accent1"/>
              </a:solidFill>
              <a:latin typeface="Arial" panose="020B0604020202020204" pitchFamily="34" charset="0"/>
              <a:cs typeface="Arial" panose="020B0604020202020204" pitchFamily="34" charset="0"/>
            </a:endParaRPr>
          </a:p>
        </p:txBody>
      </p:sp>
      <p:sp>
        <p:nvSpPr>
          <p:cNvPr id="11" name="Content Placeholder 9">
            <a:extLst>
              <a:ext uri="{FF2B5EF4-FFF2-40B4-BE49-F238E27FC236}">
                <a16:creationId xmlns:a16="http://schemas.microsoft.com/office/drawing/2014/main" id="{A1CD8976-3DEB-D5A6-9D85-FF1ACCD9473B}"/>
              </a:ext>
            </a:extLst>
          </p:cNvPr>
          <p:cNvSpPr>
            <a:spLocks noGrp="1"/>
          </p:cNvSpPr>
          <p:nvPr>
            <p:ph idx="1"/>
          </p:nvPr>
        </p:nvSpPr>
        <p:spPr>
          <a:xfrm>
            <a:off x="1219201" y="1593274"/>
            <a:ext cx="5605346" cy="5264726"/>
          </a:xfrm>
          <a:solidFill>
            <a:schemeClr val="bg1"/>
          </a:solidFill>
        </p:spPr>
        <p:txBody>
          <a:bodyPr>
            <a:noAutofit/>
          </a:bodyPr>
          <a:lstStyle/>
          <a:p>
            <a:pPr marL="342900" lvl="0" indent="-342900">
              <a:lnSpc>
                <a:spcPct val="107000"/>
              </a:lnSpc>
              <a:spcBef>
                <a:spcPts val="300"/>
              </a:spcBef>
              <a:buFont typeface="Symbol" panose="05050102010706020507" pitchFamily="18" charset="2"/>
              <a:buChar char=""/>
            </a:pPr>
            <a:r>
              <a:rPr lang="en-CH" sz="2000" dirty="0">
                <a:effectLst/>
                <a:latin typeface="Arial" panose="020B0604020202020204" pitchFamily="34" charset="0"/>
                <a:ea typeface="Verdana" panose="020B0604030504040204" pitchFamily="34" charset="0"/>
                <a:cs typeface="Arial" panose="020B0604020202020204" pitchFamily="34" charset="0"/>
              </a:rPr>
              <a:t>Formerly GDPFS, overseen by INFCOM Standing Committee on </a:t>
            </a:r>
            <a:r>
              <a:rPr lang="en-US" sz="2000" dirty="0">
                <a:effectLst/>
                <a:latin typeface="Arial" panose="020B0604020202020204" pitchFamily="34" charset="0"/>
                <a:ea typeface="Verdana" panose="020B0604030504040204" pitchFamily="34" charset="0"/>
                <a:cs typeface="Arial" panose="020B0604020202020204" pitchFamily="34" charset="0"/>
              </a:rPr>
              <a:t>Data Processing for Applied Earth System Modelling and Prediction</a:t>
            </a:r>
            <a:r>
              <a:rPr lang="en-CH" sz="2000" dirty="0">
                <a:effectLst/>
                <a:latin typeface="Arial" panose="020B0604020202020204" pitchFamily="34" charset="0"/>
                <a:ea typeface="Verdana" panose="020B0604030504040204" pitchFamily="34" charset="0"/>
                <a:cs typeface="Arial" panose="020B0604020202020204" pitchFamily="34" charset="0"/>
              </a:rPr>
              <a:t> (SC-ESMP)</a:t>
            </a:r>
          </a:p>
          <a:p>
            <a:pPr marL="800100" lvl="1" indent="-342900">
              <a:lnSpc>
                <a:spcPct val="107000"/>
              </a:lnSpc>
              <a:spcBef>
                <a:spcPts val="300"/>
              </a:spcBef>
              <a:buFont typeface="Symbol" panose="05050102010706020507" pitchFamily="18" charset="2"/>
              <a:buChar char=""/>
            </a:pPr>
            <a:r>
              <a:rPr lang="en-GB" sz="1600" dirty="0">
                <a:effectLst/>
                <a:latin typeface="Arial" panose="020B0604020202020204" pitchFamily="34" charset="0"/>
                <a:ea typeface="Verdana" panose="020B0604030504040204" pitchFamily="34" charset="0"/>
                <a:cs typeface="Arial" panose="020B0604020202020204" pitchFamily="34" charset="0"/>
              </a:rPr>
              <a:t>I</a:t>
            </a:r>
            <a:r>
              <a:rPr lang="en-CH" sz="1600" dirty="0" err="1">
                <a:effectLst/>
                <a:latin typeface="Arial" panose="020B0604020202020204" pitchFamily="34" charset="0"/>
                <a:ea typeface="Verdana" panose="020B0604030504040204" pitchFamily="34" charset="0"/>
                <a:cs typeface="Arial" panose="020B0604020202020204" pitchFamily="34" charset="0"/>
              </a:rPr>
              <a:t>dentify</a:t>
            </a:r>
            <a:r>
              <a:rPr lang="en-CH" sz="1600" dirty="0">
                <a:effectLst/>
                <a:latin typeface="Arial" panose="020B0604020202020204" pitchFamily="34" charset="0"/>
                <a:ea typeface="Verdana" panose="020B0604030504040204" pitchFamily="34" charset="0"/>
                <a:cs typeface="Arial" panose="020B0604020202020204" pitchFamily="34" charset="0"/>
              </a:rPr>
              <a:t> </a:t>
            </a:r>
            <a:r>
              <a:rPr lang="en-US" sz="1600" dirty="0">
                <a:effectLst/>
                <a:latin typeface="Arial" panose="020B0604020202020204" pitchFamily="34" charset="0"/>
                <a:ea typeface="Verdana" panose="020B0604030504040204" pitchFamily="34" charset="0"/>
                <a:cs typeface="Arial" panose="020B0604020202020204" pitchFamily="34" charset="0"/>
              </a:rPr>
              <a:t>requirements user</a:t>
            </a:r>
            <a:r>
              <a:rPr lang="en-CH" sz="1600" dirty="0">
                <a:effectLst/>
                <a:latin typeface="Arial" panose="020B0604020202020204" pitchFamily="34" charset="0"/>
                <a:ea typeface="Verdana" panose="020B0604030504040204" pitchFamily="34" charset="0"/>
                <a:cs typeface="Arial" panose="020B0604020202020204" pitchFamily="34" charset="0"/>
              </a:rPr>
              <a:t>s</a:t>
            </a:r>
            <a:r>
              <a:rPr lang="en-US" sz="1600" dirty="0">
                <a:effectLst/>
                <a:latin typeface="Arial" panose="020B0604020202020204" pitchFamily="34" charset="0"/>
                <a:ea typeface="Verdana" panose="020B0604030504040204" pitchFamily="34" charset="0"/>
                <a:cs typeface="Arial" panose="020B0604020202020204" pitchFamily="34" charset="0"/>
              </a:rPr>
              <a:t>, assess gaps and </a:t>
            </a:r>
            <a:r>
              <a:rPr lang="en-CH" sz="1600" dirty="0">
                <a:effectLst/>
                <a:latin typeface="Arial" panose="020B0604020202020204" pitchFamily="34" charset="0"/>
                <a:ea typeface="Verdana" panose="020B0604030504040204" pitchFamily="34" charset="0"/>
                <a:cs typeface="Arial" panose="020B0604020202020204" pitchFamily="34" charset="0"/>
              </a:rPr>
              <a:t>advise on </a:t>
            </a:r>
            <a:r>
              <a:rPr lang="en-US" sz="1600" dirty="0">
                <a:effectLst/>
                <a:latin typeface="Arial" panose="020B0604020202020204" pitchFamily="34" charset="0"/>
                <a:ea typeface="Verdana" panose="020B0604030504040204" pitchFamily="34" charset="0"/>
                <a:cs typeface="Arial" panose="020B0604020202020204" pitchFamily="34" charset="0"/>
              </a:rPr>
              <a:t>solutions for meeting user needs</a:t>
            </a:r>
            <a:endParaRPr lang="en-CH" sz="1600" dirty="0">
              <a:effectLst/>
              <a:latin typeface="Arial" panose="020B0604020202020204" pitchFamily="34" charset="0"/>
              <a:ea typeface="Verdana" panose="020B0604030504040204" pitchFamily="34" charset="0"/>
              <a:cs typeface="Arial" panose="020B0604020202020204" pitchFamily="34" charset="0"/>
            </a:endParaRPr>
          </a:p>
          <a:p>
            <a:pPr marL="800100" lvl="1" indent="-342900">
              <a:lnSpc>
                <a:spcPct val="107000"/>
              </a:lnSpc>
              <a:spcBef>
                <a:spcPts val="300"/>
              </a:spcBef>
              <a:buFont typeface="Symbol" panose="05050102010706020507" pitchFamily="18" charset="2"/>
              <a:buChar char=""/>
            </a:pPr>
            <a:r>
              <a:rPr lang="en-US" sz="1600" dirty="0">
                <a:effectLst/>
                <a:latin typeface="Arial" panose="020B0604020202020204" pitchFamily="34" charset="0"/>
                <a:ea typeface="Verdana" panose="020B0604030504040204" pitchFamily="34" charset="0"/>
                <a:cs typeface="Arial" panose="020B0604020202020204" pitchFamily="34" charset="0"/>
              </a:rPr>
              <a:t>Support advancement and operationalization of </a:t>
            </a:r>
            <a:r>
              <a:rPr lang="en-CH" sz="1600" dirty="0">
                <a:effectLst/>
                <a:latin typeface="Arial" panose="020B0604020202020204" pitchFamily="34" charset="0"/>
                <a:ea typeface="Verdana" panose="020B0604030504040204" pitchFamily="34" charset="0"/>
                <a:cs typeface="Arial" panose="020B0604020202020204" pitchFamily="34" charset="0"/>
              </a:rPr>
              <a:t>seamless </a:t>
            </a:r>
            <a:r>
              <a:rPr lang="en-US" sz="1600" dirty="0">
                <a:effectLst/>
                <a:latin typeface="Arial" panose="020B0604020202020204" pitchFamily="34" charset="0"/>
                <a:ea typeface="Verdana" panose="020B0604030504040204" pitchFamily="34" charset="0"/>
                <a:cs typeface="Arial" panose="020B0604020202020204" pitchFamily="34" charset="0"/>
              </a:rPr>
              <a:t>forecasting</a:t>
            </a:r>
            <a:r>
              <a:rPr lang="en-CH" sz="1600" dirty="0">
                <a:effectLst/>
                <a:latin typeface="Arial" panose="020B0604020202020204" pitchFamily="34" charset="0"/>
                <a:ea typeface="Verdana" panose="020B0604030504040204" pitchFamily="34" charset="0"/>
                <a:cs typeface="Arial" panose="020B0604020202020204" pitchFamily="34" charset="0"/>
              </a:rPr>
              <a:t>, </a:t>
            </a:r>
            <a:r>
              <a:rPr lang="en-US" sz="1600" dirty="0">
                <a:effectLst/>
                <a:latin typeface="Arial" panose="020B0604020202020204" pitchFamily="34" charset="0"/>
                <a:ea typeface="Verdana" panose="020B0604030504040204" pitchFamily="34" charset="0"/>
                <a:cs typeface="Arial" panose="020B0604020202020204" pitchFamily="34" charset="0"/>
              </a:rPr>
              <a:t>modelling, prediction and projection</a:t>
            </a:r>
            <a:endParaRPr lang="en-CH" sz="1600" dirty="0">
              <a:effectLst/>
              <a:latin typeface="Arial" panose="020B0604020202020204" pitchFamily="34" charset="0"/>
              <a:ea typeface="Verdana" panose="020B0604030504040204" pitchFamily="34" charset="0"/>
              <a:cs typeface="Arial" panose="020B0604020202020204" pitchFamily="34" charset="0"/>
            </a:endParaRPr>
          </a:p>
          <a:p>
            <a:pPr marL="800100" lvl="1" indent="-342900">
              <a:lnSpc>
                <a:spcPct val="107000"/>
              </a:lnSpc>
              <a:spcBef>
                <a:spcPts val="300"/>
              </a:spcBef>
              <a:buFont typeface="Symbol" panose="05050102010706020507" pitchFamily="18" charset="2"/>
              <a:buChar char=""/>
            </a:pPr>
            <a:r>
              <a:rPr lang="en-US" sz="1600" dirty="0">
                <a:effectLst/>
                <a:latin typeface="Arial" panose="020B0604020202020204" pitchFamily="34" charset="0"/>
                <a:ea typeface="Verdana" panose="020B0604030504040204" pitchFamily="34" charset="0"/>
                <a:cs typeface="Arial" panose="020B0604020202020204" pitchFamily="34" charset="0"/>
              </a:rPr>
              <a:t>Develop relevant regulatory and guidance material</a:t>
            </a:r>
            <a:endParaRPr lang="en-CH" sz="1600" dirty="0">
              <a:effectLst/>
              <a:latin typeface="Arial" panose="020B0604020202020204" pitchFamily="34" charset="0"/>
              <a:ea typeface="Verdana" panose="020B0604030504040204" pitchFamily="34" charset="0"/>
              <a:cs typeface="Arial" panose="020B0604020202020204" pitchFamily="34" charset="0"/>
            </a:endParaRPr>
          </a:p>
          <a:p>
            <a:pPr marL="800100" lvl="1" indent="-342900">
              <a:lnSpc>
                <a:spcPct val="107000"/>
              </a:lnSpc>
              <a:spcBef>
                <a:spcPts val="300"/>
              </a:spcBef>
              <a:buFont typeface="Symbol" panose="05050102010706020507" pitchFamily="18" charset="2"/>
              <a:buChar char=""/>
            </a:pPr>
            <a:r>
              <a:rPr lang="en-CH" sz="1600" dirty="0">
                <a:effectLst/>
                <a:latin typeface="Arial" panose="020B0604020202020204" pitchFamily="34" charset="0"/>
                <a:ea typeface="Verdana" panose="020B0604030504040204" pitchFamily="34" charset="0"/>
                <a:cs typeface="Arial" panose="020B0604020202020204" pitchFamily="34" charset="0"/>
              </a:rPr>
              <a:t>E</a:t>
            </a:r>
            <a:r>
              <a:rPr lang="en-US" sz="1600" dirty="0" err="1">
                <a:effectLst/>
                <a:latin typeface="Arial" panose="020B0604020202020204" pitchFamily="34" charset="0"/>
                <a:ea typeface="Verdana" panose="020B0604030504040204" pitchFamily="34" charset="0"/>
                <a:cs typeface="Arial" panose="020B0604020202020204" pitchFamily="34" charset="0"/>
              </a:rPr>
              <a:t>nhance</a:t>
            </a:r>
            <a:r>
              <a:rPr lang="en-US" sz="1600" dirty="0">
                <a:effectLst/>
                <a:latin typeface="Arial" panose="020B0604020202020204" pitchFamily="34" charset="0"/>
                <a:ea typeface="Verdana" panose="020B0604030504040204" pitchFamily="34" charset="0"/>
                <a:cs typeface="Arial" panose="020B0604020202020204" pitchFamily="34" charset="0"/>
              </a:rPr>
              <a:t> the capabilities of all Members </a:t>
            </a:r>
            <a:endParaRPr lang="en-CH" sz="1600" dirty="0">
              <a:effectLst/>
              <a:latin typeface="Arial" panose="020B0604020202020204" pitchFamily="34" charset="0"/>
              <a:ea typeface="Verdana" panose="020B0604030504040204" pitchFamily="34" charset="0"/>
              <a:cs typeface="Arial" panose="020B0604020202020204" pitchFamily="34" charset="0"/>
            </a:endParaRPr>
          </a:p>
          <a:p>
            <a:pPr marL="800100" lvl="1" indent="-342900">
              <a:lnSpc>
                <a:spcPct val="107000"/>
              </a:lnSpc>
              <a:spcBef>
                <a:spcPts val="300"/>
              </a:spcBef>
              <a:buFont typeface="Symbol" panose="05050102010706020507" pitchFamily="18" charset="2"/>
              <a:buChar char=""/>
            </a:pPr>
            <a:r>
              <a:rPr lang="en-US" sz="1600" dirty="0">
                <a:effectLst/>
                <a:latin typeface="Arial" panose="020B0604020202020204" pitchFamily="34" charset="0"/>
                <a:ea typeface="Verdana" panose="020B0604030504040204" pitchFamily="34" charset="0"/>
                <a:cs typeface="Arial" panose="020B0604020202020204" pitchFamily="34" charset="0"/>
              </a:rPr>
              <a:t>Support emergency response activities</a:t>
            </a:r>
            <a:endParaRPr lang="en-CH" sz="1600" dirty="0">
              <a:latin typeface="Arial" panose="020B0604020202020204" pitchFamily="34" charset="0"/>
              <a:ea typeface="Verdana" panose="020B0604030504040204" pitchFamily="34" charset="0"/>
              <a:cs typeface="Arial" panose="020B0604020202020204" pitchFamily="34" charset="0"/>
            </a:endParaRPr>
          </a:p>
          <a:p>
            <a:pPr marL="342900" indent="-342900">
              <a:lnSpc>
                <a:spcPct val="107000"/>
              </a:lnSpc>
              <a:spcBef>
                <a:spcPts val="300"/>
              </a:spcBef>
              <a:buFont typeface="Symbol" panose="05050102010706020507" pitchFamily="18" charset="2"/>
              <a:buChar char=""/>
            </a:pPr>
            <a:r>
              <a:rPr lang="en-CH" sz="2000" i="1" dirty="0">
                <a:latin typeface="Arial" panose="020B0604020202020204" pitchFamily="34" charset="0"/>
                <a:ea typeface="Verdana" panose="020B0604030504040204" pitchFamily="34" charset="0"/>
                <a:cs typeface="Arial" panose="020B0604020202020204" pitchFamily="34" charset="0"/>
              </a:rPr>
              <a:t>need for operational ocean prediction expertise</a:t>
            </a:r>
          </a:p>
          <a:p>
            <a:pPr marL="342900" lvl="0" indent="-342900">
              <a:lnSpc>
                <a:spcPct val="107000"/>
              </a:lnSpc>
              <a:spcBef>
                <a:spcPts val="300"/>
              </a:spcBef>
              <a:buFont typeface="Symbol" panose="05050102010706020507" pitchFamily="18" charset="2"/>
              <a:buChar char=""/>
            </a:pPr>
            <a:r>
              <a:rPr lang="en-CH" sz="2000" dirty="0">
                <a:latin typeface="Arial" panose="020B0604020202020204" pitchFamily="34" charset="0"/>
                <a:ea typeface="Verdana" panose="020B0604030504040204" pitchFamily="34" charset="0"/>
                <a:cs typeface="Arial" panose="020B0604020202020204" pitchFamily="34" charset="0"/>
              </a:rPr>
              <a:t>Exploring joint team between GOOS and WIPPS, building on ETOOFS</a:t>
            </a:r>
            <a:endParaRPr lang="en-GB" sz="2000" dirty="0">
              <a:latin typeface="Arial" panose="020B0604020202020204" pitchFamily="34" charset="0"/>
              <a:cs typeface="Arial" panose="020B0604020202020204" pitchFamily="34" charset="0"/>
            </a:endParaRPr>
          </a:p>
        </p:txBody>
      </p:sp>
      <p:pic>
        <p:nvPicPr>
          <p:cNvPr id="3" name="Picture 2" descr="Graphical user interface, application&#10;&#10;Description automatically generated with medium confidence">
            <a:extLst>
              <a:ext uri="{FF2B5EF4-FFF2-40B4-BE49-F238E27FC236}">
                <a16:creationId xmlns:a16="http://schemas.microsoft.com/office/drawing/2014/main" id="{E95B32F4-F643-223C-7565-C88FB81E5756}"/>
              </a:ext>
            </a:extLst>
          </p:cNvPr>
          <p:cNvPicPr>
            <a:picLocks noChangeAspect="1"/>
          </p:cNvPicPr>
          <p:nvPr/>
        </p:nvPicPr>
        <p:blipFill>
          <a:blip r:embed="rId2"/>
          <a:stretch>
            <a:fillRect/>
          </a:stretch>
        </p:blipFill>
        <p:spPr>
          <a:xfrm>
            <a:off x="6824547" y="1593274"/>
            <a:ext cx="5009987" cy="3339991"/>
          </a:xfrm>
          <a:prstGeom prst="rect">
            <a:avLst/>
          </a:prstGeom>
        </p:spPr>
      </p:pic>
    </p:spTree>
    <p:extLst>
      <p:ext uri="{BB962C8B-B14F-4D97-AF65-F5344CB8AC3E}">
        <p14:creationId xmlns:p14="http://schemas.microsoft.com/office/powerpoint/2010/main" val="206513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FF0EFE-66C2-708B-837F-AC7F36D14334}"/>
              </a:ext>
            </a:extLst>
          </p:cNvPr>
          <p:cNvSpPr>
            <a:spLocks noGrp="1"/>
          </p:cNvSpPr>
          <p:nvPr>
            <p:ph type="sldNum" sz="quarter" idx="12"/>
          </p:nvPr>
        </p:nvSpPr>
        <p:spPr/>
        <p:txBody>
          <a:bodyPr/>
          <a:lstStyle/>
          <a:p>
            <a:fld id="{CF75E164-ADA9-4644-A389-00DE81504F90}" type="slidenum">
              <a:rPr lang="en-US" smtClean="0"/>
              <a:t>19</a:t>
            </a:fld>
            <a:endParaRPr lang="en-US"/>
          </a:p>
        </p:txBody>
      </p:sp>
      <p:sp>
        <p:nvSpPr>
          <p:cNvPr id="10" name="Title 3">
            <a:extLst>
              <a:ext uri="{FF2B5EF4-FFF2-40B4-BE49-F238E27FC236}">
                <a16:creationId xmlns:a16="http://schemas.microsoft.com/office/drawing/2014/main" id="{587EA6D4-4017-B300-418D-B8D2A13461E4}"/>
              </a:ext>
            </a:extLst>
          </p:cNvPr>
          <p:cNvSpPr>
            <a:spLocks noGrp="1"/>
          </p:cNvSpPr>
          <p:nvPr>
            <p:ph type="title"/>
          </p:nvPr>
        </p:nvSpPr>
        <p:spPr>
          <a:xfrm>
            <a:off x="1447800" y="29700"/>
            <a:ext cx="10515600" cy="863931"/>
          </a:xfrm>
        </p:spPr>
        <p:txBody>
          <a:bodyPr>
            <a:normAutofit/>
          </a:bodyPr>
          <a:lstStyle/>
          <a:p>
            <a:r>
              <a:rPr lang="en-CH" sz="2800" dirty="0">
                <a:solidFill>
                  <a:schemeClr val="accent1"/>
                </a:solidFill>
                <a:latin typeface="Arial" panose="020B0604020202020204" pitchFamily="34" charset="0"/>
                <a:cs typeface="Arial" panose="020B0604020202020204" pitchFamily="34" charset="0"/>
              </a:rPr>
              <a:t>UN Early Warnings for All initiative</a:t>
            </a:r>
            <a:endParaRPr lang="en-CH" sz="2800" i="1" dirty="0">
              <a:solidFill>
                <a:schemeClr val="accent1"/>
              </a:solidFill>
              <a:latin typeface="Arial" panose="020B0604020202020204" pitchFamily="34" charset="0"/>
              <a:cs typeface="Arial" panose="020B0604020202020204" pitchFamily="34" charset="0"/>
            </a:endParaRPr>
          </a:p>
        </p:txBody>
      </p:sp>
      <p:sp>
        <p:nvSpPr>
          <p:cNvPr id="11" name="Content Placeholder 9">
            <a:extLst>
              <a:ext uri="{FF2B5EF4-FFF2-40B4-BE49-F238E27FC236}">
                <a16:creationId xmlns:a16="http://schemas.microsoft.com/office/drawing/2014/main" id="{A1CD8976-3DEB-D5A6-9D85-FF1ACCD9473B}"/>
              </a:ext>
            </a:extLst>
          </p:cNvPr>
          <p:cNvSpPr>
            <a:spLocks noGrp="1"/>
          </p:cNvSpPr>
          <p:nvPr>
            <p:ph idx="1"/>
          </p:nvPr>
        </p:nvSpPr>
        <p:spPr>
          <a:xfrm>
            <a:off x="1551709" y="4666992"/>
            <a:ext cx="9385390" cy="1468583"/>
          </a:xfrm>
          <a:solidFill>
            <a:schemeClr val="bg1"/>
          </a:solidFill>
        </p:spPr>
        <p:txBody>
          <a:bodyPr>
            <a:noAutofit/>
          </a:bodyPr>
          <a:lstStyle/>
          <a:p>
            <a:pPr marL="342900" lvl="0" indent="-342900">
              <a:lnSpc>
                <a:spcPct val="107000"/>
              </a:lnSpc>
              <a:spcBef>
                <a:spcPts val="300"/>
              </a:spcBef>
              <a:buFont typeface="Symbol" panose="05050102010706020507" pitchFamily="18" charset="2"/>
              <a:buChar char=""/>
            </a:pPr>
            <a:r>
              <a:rPr lang="en-CH" sz="2000" dirty="0">
                <a:effectLst/>
                <a:latin typeface="Arial" panose="020B0604020202020204" pitchFamily="34" charset="0"/>
                <a:ea typeface="Verdana" panose="020B0604030504040204" pitchFamily="34" charset="0"/>
                <a:cs typeface="Arial" panose="020B0604020202020204" pitchFamily="34" charset="0"/>
              </a:rPr>
              <a:t>Ensure by 2027 that all countries have a multi-hazard early warning system</a:t>
            </a:r>
          </a:p>
          <a:p>
            <a:pPr marL="342900" lvl="0" indent="-342900">
              <a:lnSpc>
                <a:spcPct val="107000"/>
              </a:lnSpc>
              <a:spcBef>
                <a:spcPts val="300"/>
              </a:spcBef>
              <a:buFont typeface="Symbol" panose="05050102010706020507" pitchFamily="18" charset="2"/>
              <a:buChar char=""/>
            </a:pPr>
            <a:r>
              <a:rPr lang="en-CH" sz="2000" dirty="0">
                <a:effectLst/>
                <a:latin typeface="Arial" panose="020B0604020202020204" pitchFamily="34" charset="0"/>
                <a:ea typeface="Verdana" panose="020B0604030504040204" pitchFamily="34" charset="0"/>
                <a:cs typeface="Arial" panose="020B0604020202020204" pitchFamily="34" charset="0"/>
              </a:rPr>
              <a:t>Led by WMO on behalf of multiple UN agencies</a:t>
            </a:r>
          </a:p>
          <a:p>
            <a:pPr marL="342900" lvl="0" indent="-342900">
              <a:lnSpc>
                <a:spcPct val="107000"/>
              </a:lnSpc>
              <a:spcBef>
                <a:spcPts val="300"/>
              </a:spcBef>
              <a:buFont typeface="Symbol" panose="05050102010706020507" pitchFamily="18" charset="2"/>
              <a:buChar char=""/>
            </a:pPr>
            <a:r>
              <a:rPr lang="en-CH" sz="2000" dirty="0" err="1">
                <a:latin typeface="Arial" panose="020B0604020202020204" pitchFamily="34" charset="0"/>
                <a:ea typeface="Verdana" panose="020B0604030504040204" pitchFamily="34" charset="0"/>
                <a:cs typeface="Arial" panose="020B0604020202020204" pitchFamily="34" charset="0"/>
              </a:rPr>
              <a:t>InfCom</a:t>
            </a:r>
            <a:r>
              <a:rPr lang="en-CH" sz="2000" dirty="0">
                <a:latin typeface="Arial" panose="020B0604020202020204" pitchFamily="34" charset="0"/>
                <a:ea typeface="Verdana" panose="020B0604030504040204" pitchFamily="34" charset="0"/>
                <a:cs typeface="Arial" panose="020B0604020202020204" pitchFamily="34" charset="0"/>
              </a:rPr>
              <a:t> will focus on priority hazards, ensuring global infrastructure is in place:</a:t>
            </a:r>
          </a:p>
          <a:p>
            <a:pPr marL="800100" lvl="1" indent="-342900">
              <a:lnSpc>
                <a:spcPct val="107000"/>
              </a:lnSpc>
              <a:spcBef>
                <a:spcPts val="300"/>
              </a:spcBef>
              <a:buFont typeface="Symbol" panose="05050102010706020507" pitchFamily="18" charset="2"/>
              <a:buChar char=""/>
            </a:pPr>
            <a:r>
              <a:rPr lang="en-CH" sz="1800" dirty="0">
                <a:latin typeface="Arial" panose="020B0604020202020204" pitchFamily="34" charset="0"/>
                <a:ea typeface="Verdana" panose="020B0604030504040204" pitchFamily="34" charset="0"/>
                <a:cs typeface="Arial" panose="020B0604020202020204" pitchFamily="34" charset="0"/>
              </a:rPr>
              <a:t>Heat, drought, flood, tropical storms</a:t>
            </a:r>
            <a:endParaRPr lang="en-GB"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DD96D0-E0A8-04CA-DE41-5AD6CAFC4299}"/>
              </a:ext>
            </a:extLst>
          </p:cNvPr>
          <p:cNvSpPr txBox="1"/>
          <p:nvPr/>
        </p:nvSpPr>
        <p:spPr>
          <a:xfrm rot="10800000" flipH="1" flipV="1">
            <a:off x="0" y="0"/>
            <a:ext cx="1323255" cy="461665"/>
          </a:xfrm>
          <a:prstGeom prst="rect">
            <a:avLst/>
          </a:prstGeom>
          <a:solidFill>
            <a:schemeClr val="accent2"/>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EW</a:t>
            </a:r>
            <a:r>
              <a:rPr lang="en-CH" sz="2400" b="1" dirty="0">
                <a:solidFill>
                  <a:schemeClr val="bg1"/>
                </a:solidFill>
                <a:latin typeface="Arial" panose="020B0604020202020204" pitchFamily="34" charset="0"/>
                <a:cs typeface="Arial" panose="020B0604020202020204" pitchFamily="34" charset="0"/>
              </a:rPr>
              <a:t>4</a:t>
            </a:r>
            <a:r>
              <a:rPr lang="en-CH" sz="2400" dirty="0">
                <a:solidFill>
                  <a:schemeClr val="bg1"/>
                </a:solidFill>
                <a:latin typeface="Aharoni" panose="02010803020104030203" pitchFamily="2" charset="-79"/>
                <a:cs typeface="Aharoni" panose="02010803020104030203" pitchFamily="2" charset="-79"/>
              </a:rPr>
              <a:t>ALL</a:t>
            </a:r>
            <a:endParaRPr lang="en-GB" sz="2400" dirty="0">
              <a:solidFill>
                <a:schemeClr val="bg1"/>
              </a:solidFill>
              <a:latin typeface="Aharoni" panose="02010803020104030203" pitchFamily="2" charset="-79"/>
              <a:cs typeface="Aharoni" panose="02010803020104030203" pitchFamily="2" charset="-79"/>
            </a:endParaRPr>
          </a:p>
        </p:txBody>
      </p:sp>
      <p:pic>
        <p:nvPicPr>
          <p:cNvPr id="12" name="Picture 11">
            <a:extLst>
              <a:ext uri="{FF2B5EF4-FFF2-40B4-BE49-F238E27FC236}">
                <a16:creationId xmlns:a16="http://schemas.microsoft.com/office/drawing/2014/main" id="{ADF100B5-019F-B6EC-A25F-0CA77D56C22D}"/>
              </a:ext>
            </a:extLst>
          </p:cNvPr>
          <p:cNvPicPr>
            <a:picLocks noChangeAspect="1"/>
          </p:cNvPicPr>
          <p:nvPr/>
        </p:nvPicPr>
        <p:blipFill>
          <a:blip r:embed="rId2"/>
          <a:stretch>
            <a:fillRect/>
          </a:stretch>
        </p:blipFill>
        <p:spPr>
          <a:xfrm>
            <a:off x="1858612" y="764800"/>
            <a:ext cx="8210622" cy="3901384"/>
          </a:xfrm>
          <a:prstGeom prst="rect">
            <a:avLst/>
          </a:prstGeom>
        </p:spPr>
      </p:pic>
      <p:pic>
        <p:nvPicPr>
          <p:cNvPr id="14" name="Picture 13">
            <a:extLst>
              <a:ext uri="{FF2B5EF4-FFF2-40B4-BE49-F238E27FC236}">
                <a16:creationId xmlns:a16="http://schemas.microsoft.com/office/drawing/2014/main" id="{1693BFED-9448-CA69-DE20-26AAB098BB64}"/>
              </a:ext>
            </a:extLst>
          </p:cNvPr>
          <p:cNvPicPr>
            <a:picLocks noChangeAspect="1"/>
          </p:cNvPicPr>
          <p:nvPr/>
        </p:nvPicPr>
        <p:blipFill>
          <a:blip r:embed="rId3"/>
          <a:stretch>
            <a:fillRect/>
          </a:stretch>
        </p:blipFill>
        <p:spPr>
          <a:xfrm>
            <a:off x="10604590" y="0"/>
            <a:ext cx="1587410" cy="983674"/>
          </a:xfrm>
          <a:prstGeom prst="rect">
            <a:avLst/>
          </a:prstGeom>
        </p:spPr>
      </p:pic>
      <p:sp>
        <p:nvSpPr>
          <p:cNvPr id="15" name="TextBox 14">
            <a:extLst>
              <a:ext uri="{FF2B5EF4-FFF2-40B4-BE49-F238E27FC236}">
                <a16:creationId xmlns:a16="http://schemas.microsoft.com/office/drawing/2014/main" id="{C1008B01-1325-89B4-6045-A9AB635B0AFF}"/>
              </a:ext>
            </a:extLst>
          </p:cNvPr>
          <p:cNvSpPr txBox="1"/>
          <p:nvPr/>
        </p:nvSpPr>
        <p:spPr>
          <a:xfrm>
            <a:off x="9891081" y="1620980"/>
            <a:ext cx="1587410" cy="307777"/>
          </a:xfrm>
          <a:prstGeom prst="rect">
            <a:avLst/>
          </a:prstGeom>
          <a:noFill/>
        </p:spPr>
        <p:txBody>
          <a:bodyPr wrap="square" rtlCol="0">
            <a:spAutoFit/>
          </a:bodyPr>
          <a:lstStyle/>
          <a:p>
            <a:r>
              <a:rPr lang="en-CH" dirty="0"/>
              <a:t>WMO lead</a:t>
            </a:r>
            <a:endParaRPr lang="en-GB" dirty="0"/>
          </a:p>
        </p:txBody>
      </p:sp>
    </p:spTree>
    <p:extLst>
      <p:ext uri="{BB962C8B-B14F-4D97-AF65-F5344CB8AC3E}">
        <p14:creationId xmlns:p14="http://schemas.microsoft.com/office/powerpoint/2010/main" val="209694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2A6AD4-2601-60E9-A065-F28F8D57F80B}"/>
              </a:ext>
            </a:extLst>
          </p:cNvPr>
          <p:cNvSpPr>
            <a:spLocks noGrp="1"/>
          </p:cNvSpPr>
          <p:nvPr>
            <p:ph type="sldNum" sz="quarter" idx="12"/>
          </p:nvPr>
        </p:nvSpPr>
        <p:spPr>
          <a:xfrm>
            <a:off x="8610600" y="5929630"/>
            <a:ext cx="2743200" cy="365125"/>
          </a:xfrm>
        </p:spPr>
        <p:txBody>
          <a:bodyPr/>
          <a:lstStyle/>
          <a:p>
            <a:fld id="{CF75E164-ADA9-4644-A389-00DE81504F90}" type="slidenum">
              <a:rPr lang="en-US" smtClean="0"/>
              <a:t>2</a:t>
            </a:fld>
            <a:endParaRPr lang="en-US"/>
          </a:p>
        </p:txBody>
      </p:sp>
      <p:graphicFrame>
        <p:nvGraphicFramePr>
          <p:cNvPr id="5" name="Table 5">
            <a:extLst>
              <a:ext uri="{FF2B5EF4-FFF2-40B4-BE49-F238E27FC236}">
                <a16:creationId xmlns:a16="http://schemas.microsoft.com/office/drawing/2014/main" id="{A7B0D63E-D927-3C99-8A15-A2194F219211}"/>
              </a:ext>
            </a:extLst>
          </p:cNvPr>
          <p:cNvGraphicFramePr>
            <a:graphicFrameLocks noGrp="1"/>
          </p:cNvGraphicFramePr>
          <p:nvPr>
            <p:ph idx="4294967295"/>
            <p:extLst>
              <p:ext uri="{D42A27DB-BD31-4B8C-83A1-F6EECF244321}">
                <p14:modId xmlns:p14="http://schemas.microsoft.com/office/powerpoint/2010/main" val="3657405109"/>
              </p:ext>
            </p:extLst>
          </p:nvPr>
        </p:nvGraphicFramePr>
        <p:xfrm>
          <a:off x="1164856" y="108268"/>
          <a:ext cx="11027873" cy="6833829"/>
        </p:xfrm>
        <a:graphic>
          <a:graphicData uri="http://schemas.openxmlformats.org/drawingml/2006/table">
            <a:tbl>
              <a:tblPr firstRow="1" bandRow="1">
                <a:tableStyleId>{5C22544A-7EE6-4342-B048-85BDC9FD1C3A}</a:tableStyleId>
              </a:tblPr>
              <a:tblGrid>
                <a:gridCol w="1335862">
                  <a:extLst>
                    <a:ext uri="{9D8B030D-6E8A-4147-A177-3AD203B41FA5}">
                      <a16:colId xmlns:a16="http://schemas.microsoft.com/office/drawing/2014/main" val="2280954365"/>
                    </a:ext>
                  </a:extLst>
                </a:gridCol>
                <a:gridCol w="9692011">
                  <a:extLst>
                    <a:ext uri="{9D8B030D-6E8A-4147-A177-3AD203B41FA5}">
                      <a16:colId xmlns:a16="http://schemas.microsoft.com/office/drawing/2014/main" val="413390586"/>
                    </a:ext>
                  </a:extLst>
                </a:gridCol>
              </a:tblGrid>
              <a:tr h="993167">
                <a:tc>
                  <a:txBody>
                    <a:bodyPr/>
                    <a:lstStyle/>
                    <a:p>
                      <a:r>
                        <a:rPr lang="en-CH" sz="2400" b="0" dirty="0">
                          <a:solidFill>
                            <a:schemeClr val="tx1"/>
                          </a:solidFill>
                          <a:latin typeface="Arial" panose="020B0604020202020204" pitchFamily="34" charset="0"/>
                          <a:cs typeface="Arial" panose="020B0604020202020204" pitchFamily="34" charset="0"/>
                        </a:rPr>
                        <a:t> </a:t>
                      </a:r>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spcAft>
                          <a:spcPts val="600"/>
                        </a:spcAft>
                      </a:pPr>
                      <a:r>
                        <a:rPr lang="en-CH" sz="2400" b="0" i="1" dirty="0">
                          <a:solidFill>
                            <a:schemeClr val="tx1"/>
                          </a:solidFill>
                          <a:latin typeface="Arial" panose="020B0604020202020204" pitchFamily="34" charset="0"/>
                          <a:cs typeface="Arial" panose="020B0604020202020204" pitchFamily="34" charset="0"/>
                        </a:rPr>
                        <a:t>Unified Data Policy – Resolution 1 (Cg-Ext(2021))</a:t>
                      </a:r>
                    </a:p>
                    <a:p>
                      <a:r>
                        <a:rPr lang="en-CH" sz="2400" b="0" dirty="0">
                          <a:solidFill>
                            <a:schemeClr val="tx1"/>
                          </a:solidFill>
                          <a:latin typeface="Arial" panose="020B0604020202020204" pitchFamily="34" charset="0"/>
                          <a:cs typeface="Arial" panose="020B0604020202020204" pitchFamily="34" charset="0"/>
                        </a:rPr>
                        <a:t>Core and recommended data in a global meteorological infrastructure</a:t>
                      </a:r>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6890069"/>
                  </a:ext>
                </a:extLst>
              </a:tr>
              <a:tr h="947416">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spcAft>
                          <a:spcPts val="600"/>
                        </a:spcAft>
                      </a:pPr>
                      <a:r>
                        <a:rPr lang="en-CH" sz="2400" b="0" i="1" dirty="0">
                          <a:solidFill>
                            <a:schemeClr val="tx1"/>
                          </a:solidFill>
                          <a:latin typeface="Arial" panose="020B0604020202020204" pitchFamily="34" charset="0"/>
                          <a:cs typeface="Arial" panose="020B0604020202020204" pitchFamily="34" charset="0"/>
                        </a:rPr>
                        <a:t>WMO Rolling Review of Requirements</a:t>
                      </a:r>
                    </a:p>
                    <a:p>
                      <a:r>
                        <a:rPr lang="en-CH" sz="2400" b="0" dirty="0">
                          <a:solidFill>
                            <a:schemeClr val="tx1"/>
                          </a:solidFill>
                          <a:latin typeface="Arial" panose="020B0604020202020204" pitchFamily="34" charset="0"/>
                          <a:cs typeface="Arial" panose="020B0604020202020204" pitchFamily="34" charset="0"/>
                        </a:rPr>
                        <a:t>Defining observing requirements for WMO applications</a:t>
                      </a:r>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8189523"/>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spcAft>
                          <a:spcPts val="600"/>
                        </a:spcAft>
                      </a:pPr>
                      <a:r>
                        <a:rPr lang="en-CH" sz="2400" b="0" i="1" dirty="0">
                          <a:solidFill>
                            <a:schemeClr val="tx1"/>
                          </a:solidFill>
                          <a:latin typeface="Arial" panose="020B0604020202020204" pitchFamily="34" charset="0"/>
                          <a:cs typeface="Arial" panose="020B0604020202020204" pitchFamily="34" charset="0"/>
                        </a:rPr>
                        <a:t>Global Basic Observing Network</a:t>
                      </a:r>
                    </a:p>
                    <a:p>
                      <a:r>
                        <a:rPr lang="en-CH" sz="2400" b="0" dirty="0">
                          <a:solidFill>
                            <a:schemeClr val="tx1"/>
                          </a:solidFill>
                          <a:latin typeface="Arial" panose="020B0604020202020204" pitchFamily="34" charset="0"/>
                          <a:cs typeface="Arial" panose="020B0604020202020204" pitchFamily="34" charset="0"/>
                        </a:rPr>
                        <a:t>O</a:t>
                      </a:r>
                      <a:r>
                        <a:rPr lang="en-US" sz="2400" b="0" dirty="0" err="1">
                          <a:solidFill>
                            <a:schemeClr val="tx1"/>
                          </a:solidFill>
                          <a:latin typeface="Arial" panose="020B0604020202020204" pitchFamily="34" charset="0"/>
                          <a:cs typeface="Arial" panose="020B0604020202020204" pitchFamily="34" charset="0"/>
                        </a:rPr>
                        <a:t>bligation</a:t>
                      </a:r>
                      <a:r>
                        <a:rPr lang="en-US" sz="2400" b="0" dirty="0">
                          <a:solidFill>
                            <a:schemeClr val="tx1"/>
                          </a:solidFill>
                          <a:latin typeface="Arial" panose="020B0604020202020204" pitchFamily="34" charset="0"/>
                          <a:cs typeface="Arial" panose="020B0604020202020204" pitchFamily="34" charset="0"/>
                        </a:rPr>
                        <a:t> to acquire and internationally exchange the most essential surface-based o</a:t>
                      </a:r>
                      <a:r>
                        <a:rPr lang="en-CH" sz="2400" b="0" dirty="0" err="1">
                          <a:solidFill>
                            <a:schemeClr val="tx1"/>
                          </a:solidFill>
                          <a:latin typeface="Arial" panose="020B0604020202020204" pitchFamily="34" charset="0"/>
                          <a:cs typeface="Arial" panose="020B0604020202020204" pitchFamily="34" charset="0"/>
                        </a:rPr>
                        <a:t>bservations</a:t>
                      </a:r>
                      <a:r>
                        <a:rPr lang="en-CH" sz="2400" b="0" dirty="0">
                          <a:solidFill>
                            <a:schemeClr val="tx1"/>
                          </a:solidFill>
                          <a:latin typeface="Arial" panose="020B0604020202020204" pitchFamily="34" charset="0"/>
                          <a:cs typeface="Arial" panose="020B0604020202020204" pitchFamily="34" charset="0"/>
                        </a:rPr>
                        <a:t> for (NWP) and climate reanalysis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840808"/>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CH" sz="2400" b="0" i="1" dirty="0">
                          <a:solidFill>
                            <a:schemeClr val="tx1"/>
                          </a:solidFill>
                          <a:latin typeface="Arial" panose="020B0604020202020204" pitchFamily="34" charset="0"/>
                          <a:cs typeface="Arial" panose="020B0604020202020204" pitchFamily="34" charset="0"/>
                        </a:rPr>
                        <a:t>Systematic Observations Financing Facility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6698019"/>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CH" sz="2400" b="0" i="1" dirty="0">
                          <a:solidFill>
                            <a:schemeClr val="tx1"/>
                          </a:solidFill>
                          <a:latin typeface="Arial" panose="020B0604020202020204" pitchFamily="34" charset="0"/>
                          <a:cs typeface="Arial" panose="020B0604020202020204" pitchFamily="34" charset="0"/>
                        </a:rPr>
                        <a:t>Satellite 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895770"/>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CH" sz="2400" b="0" i="1" dirty="0">
                          <a:solidFill>
                            <a:schemeClr val="tx1"/>
                          </a:solidFill>
                          <a:latin typeface="Arial" panose="020B0604020202020204" pitchFamily="34" charset="0"/>
                          <a:cs typeface="Arial" panose="020B0604020202020204" pitchFamily="34" charset="0"/>
                        </a:rPr>
                        <a:t>Greenhouse gas infrastructure initiative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6064228"/>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CH" sz="2400" b="0" i="1" dirty="0">
                          <a:solidFill>
                            <a:schemeClr val="tx1"/>
                          </a:solidFill>
                          <a:latin typeface="Arial" panose="020B0604020202020204" pitchFamily="34" charset="0"/>
                          <a:cs typeface="Arial" panose="020B0604020202020204" pitchFamily="34" charset="0"/>
                        </a:rPr>
                        <a:t>WMO Integrated Processing and Prediction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3312598"/>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CH" sz="2400" b="0" i="1" dirty="0">
                          <a:solidFill>
                            <a:schemeClr val="tx1"/>
                          </a:solidFill>
                          <a:latin typeface="Arial" panose="020B0604020202020204" pitchFamily="34" charset="0"/>
                          <a:cs typeface="Arial" panose="020B0604020202020204" pitchFamily="34" charset="0"/>
                        </a:rPr>
                        <a:t>Early Warning for All initiative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79086"/>
                  </a:ext>
                </a:extLst>
              </a:tr>
              <a:tr h="604721">
                <a:tc>
                  <a:txBody>
                    <a:bodyPr/>
                    <a:lstStyle/>
                    <a:p>
                      <a:endParaRPr lang="en-GB" sz="2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2400" b="0" i="0" dirty="0">
                          <a:solidFill>
                            <a:schemeClr val="tx1"/>
                          </a:solidFill>
                          <a:latin typeface="Arial" panose="020B0604020202020204" pitchFamily="34" charset="0"/>
                          <a:cs typeface="Arial" panose="020B0604020202020204" pitchFamily="34" charset="0"/>
                        </a:rPr>
                        <a:t>Identifying and acting on joint priorities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888901"/>
                  </a:ext>
                </a:extLst>
              </a:tr>
            </a:tbl>
          </a:graphicData>
        </a:graphic>
      </p:graphicFrame>
      <p:sp>
        <p:nvSpPr>
          <p:cNvPr id="6" name="TextBox 5">
            <a:extLst>
              <a:ext uri="{FF2B5EF4-FFF2-40B4-BE49-F238E27FC236}">
                <a16:creationId xmlns:a16="http://schemas.microsoft.com/office/drawing/2014/main" id="{F58A83E9-4676-E5A5-39A5-1EFA567CA68A}"/>
              </a:ext>
            </a:extLst>
          </p:cNvPr>
          <p:cNvSpPr txBox="1"/>
          <p:nvPr/>
        </p:nvSpPr>
        <p:spPr>
          <a:xfrm rot="10800000" flipH="1" flipV="1">
            <a:off x="502468" y="108268"/>
            <a:ext cx="1872078" cy="830997"/>
          </a:xfrm>
          <a:prstGeom prst="rect">
            <a:avLst/>
          </a:prstGeom>
          <a:solidFill>
            <a:schemeClr val="accent6">
              <a:lumMod val="75000"/>
            </a:schemeClr>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Unified Data Policy</a:t>
            </a:r>
            <a:endParaRPr lang="en-GB" sz="2400" dirty="0">
              <a:solidFill>
                <a:schemeClr val="bg1"/>
              </a:solidFill>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12986309-7519-5B08-85D4-63E5C501B2BF}"/>
              </a:ext>
            </a:extLst>
          </p:cNvPr>
          <p:cNvSpPr txBox="1"/>
          <p:nvPr/>
        </p:nvSpPr>
        <p:spPr>
          <a:xfrm rot="10800000" flipH="1" flipV="1">
            <a:off x="1262352" y="3938719"/>
            <a:ext cx="1112194" cy="461665"/>
          </a:xfrm>
          <a:prstGeom prst="rect">
            <a:avLst/>
          </a:prstGeom>
          <a:solidFill>
            <a:schemeClr val="tx1"/>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Space</a:t>
            </a:r>
            <a:endParaRPr lang="en-GB" sz="2400" dirty="0">
              <a:solidFill>
                <a:schemeClr val="bg1"/>
              </a:solidFill>
              <a:latin typeface="Aharoni" panose="02010803020104030203" pitchFamily="2" charset="-79"/>
              <a:cs typeface="Aharoni" panose="02010803020104030203" pitchFamily="2" charset="-79"/>
            </a:endParaRPr>
          </a:p>
        </p:txBody>
      </p:sp>
      <p:sp>
        <p:nvSpPr>
          <p:cNvPr id="9" name="TextBox 8">
            <a:extLst>
              <a:ext uri="{FF2B5EF4-FFF2-40B4-BE49-F238E27FC236}">
                <a16:creationId xmlns:a16="http://schemas.microsoft.com/office/drawing/2014/main" id="{955AA326-86FB-A7DE-3307-0B18387B0982}"/>
              </a:ext>
            </a:extLst>
          </p:cNvPr>
          <p:cNvSpPr txBox="1"/>
          <p:nvPr/>
        </p:nvSpPr>
        <p:spPr>
          <a:xfrm rot="10800000" flipH="1" flipV="1">
            <a:off x="1203811" y="2050970"/>
            <a:ext cx="1170735" cy="461665"/>
          </a:xfrm>
          <a:prstGeom prst="rect">
            <a:avLst/>
          </a:prstGeom>
          <a:solidFill>
            <a:srgbClr val="034E9D"/>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GBON</a:t>
            </a:r>
            <a:endParaRPr lang="en-GB" sz="2400" dirty="0">
              <a:solidFill>
                <a:schemeClr val="bg1"/>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890FECDD-AFD4-4C59-11E2-CF5EC9665235}"/>
              </a:ext>
            </a:extLst>
          </p:cNvPr>
          <p:cNvSpPr txBox="1"/>
          <p:nvPr/>
        </p:nvSpPr>
        <p:spPr>
          <a:xfrm rot="10800000" flipH="1" flipV="1">
            <a:off x="1505028" y="1093167"/>
            <a:ext cx="869518" cy="461665"/>
          </a:xfrm>
          <a:prstGeom prst="rect">
            <a:avLst/>
          </a:prstGeom>
          <a:solidFill>
            <a:srgbClr val="F7A600"/>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RRR</a:t>
            </a:r>
            <a:endParaRPr lang="en-GB" sz="2400" dirty="0">
              <a:solidFill>
                <a:schemeClr val="bg1"/>
              </a:solidFill>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D465FC91-117D-A80E-1E41-3A611E1CF8E0}"/>
              </a:ext>
            </a:extLst>
          </p:cNvPr>
          <p:cNvSpPr txBox="1"/>
          <p:nvPr/>
        </p:nvSpPr>
        <p:spPr>
          <a:xfrm rot="10800000" flipH="1" flipV="1">
            <a:off x="1467928" y="4547935"/>
            <a:ext cx="906618" cy="461665"/>
          </a:xfrm>
          <a:prstGeom prst="rect">
            <a:avLst/>
          </a:prstGeom>
          <a:solidFill>
            <a:srgbClr val="02A9D5"/>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GHG</a:t>
            </a:r>
            <a:endParaRPr lang="en-GB" sz="2400" dirty="0">
              <a:solidFill>
                <a:schemeClr val="bg1"/>
              </a:solidFill>
              <a:latin typeface="Aharoni" panose="02010803020104030203" pitchFamily="2" charset="-79"/>
              <a:cs typeface="Aharoni" panose="02010803020104030203" pitchFamily="2" charset="-79"/>
            </a:endParaRPr>
          </a:p>
        </p:txBody>
      </p:sp>
      <p:sp>
        <p:nvSpPr>
          <p:cNvPr id="10" name="TextBox 9">
            <a:extLst>
              <a:ext uri="{FF2B5EF4-FFF2-40B4-BE49-F238E27FC236}">
                <a16:creationId xmlns:a16="http://schemas.microsoft.com/office/drawing/2014/main" id="{29C7EBFE-C64E-44A1-89D0-801616CF61D9}"/>
              </a:ext>
            </a:extLst>
          </p:cNvPr>
          <p:cNvSpPr txBox="1"/>
          <p:nvPr/>
        </p:nvSpPr>
        <p:spPr>
          <a:xfrm rot="10800000" flipH="1" flipV="1">
            <a:off x="1218781" y="5163503"/>
            <a:ext cx="1140794" cy="461665"/>
          </a:xfrm>
          <a:prstGeom prst="rect">
            <a:avLst/>
          </a:prstGeom>
          <a:solidFill>
            <a:srgbClr val="76B744"/>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WIPPS</a:t>
            </a:r>
            <a:endParaRPr lang="en-GB" sz="2400" dirty="0">
              <a:solidFill>
                <a:schemeClr val="bg1"/>
              </a:solidFill>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5E8E2E64-5832-3B7D-1875-773017679C67}"/>
              </a:ext>
            </a:extLst>
          </p:cNvPr>
          <p:cNvSpPr txBox="1"/>
          <p:nvPr/>
        </p:nvSpPr>
        <p:spPr>
          <a:xfrm rot="10800000" flipH="1" flipV="1">
            <a:off x="1036320" y="5782475"/>
            <a:ext cx="1323255" cy="461665"/>
          </a:xfrm>
          <a:prstGeom prst="rect">
            <a:avLst/>
          </a:prstGeom>
          <a:solidFill>
            <a:schemeClr val="accent2"/>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EW</a:t>
            </a:r>
            <a:r>
              <a:rPr lang="en-CH" sz="2400" b="1" dirty="0">
                <a:solidFill>
                  <a:schemeClr val="bg1"/>
                </a:solidFill>
                <a:latin typeface="Arial" panose="020B0604020202020204" pitchFamily="34" charset="0"/>
                <a:cs typeface="Arial" panose="020B0604020202020204" pitchFamily="34" charset="0"/>
              </a:rPr>
              <a:t>4</a:t>
            </a:r>
            <a:r>
              <a:rPr lang="en-CH" sz="2400" dirty="0">
                <a:solidFill>
                  <a:schemeClr val="bg1"/>
                </a:solidFill>
                <a:latin typeface="Aharoni" panose="02010803020104030203" pitchFamily="2" charset="-79"/>
                <a:cs typeface="Aharoni" panose="02010803020104030203" pitchFamily="2" charset="-79"/>
              </a:rPr>
              <a:t>ALL</a:t>
            </a:r>
            <a:endParaRPr lang="en-GB" sz="2400" dirty="0">
              <a:solidFill>
                <a:schemeClr val="bg1"/>
              </a:solidFill>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2362FD68-78C7-A15A-8C00-5035005DBDA7}"/>
              </a:ext>
            </a:extLst>
          </p:cNvPr>
          <p:cNvSpPr txBox="1"/>
          <p:nvPr/>
        </p:nvSpPr>
        <p:spPr>
          <a:xfrm rot="10800000" flipH="1" flipV="1">
            <a:off x="1467928" y="3294349"/>
            <a:ext cx="935888" cy="461665"/>
          </a:xfrm>
          <a:prstGeom prst="rect">
            <a:avLst/>
          </a:prstGeom>
          <a:solidFill>
            <a:srgbClr val="034E9D"/>
          </a:solidFill>
        </p:spPr>
        <p:txBody>
          <a:bodyPr wrap="square" rtlCol="0">
            <a:spAutoFit/>
          </a:bodyPr>
          <a:lstStyle/>
          <a:p>
            <a:r>
              <a:rPr lang="en-CH" sz="2400" dirty="0">
                <a:solidFill>
                  <a:schemeClr val="bg1"/>
                </a:solidFill>
                <a:latin typeface="Aharoni" panose="02010803020104030203" pitchFamily="2" charset="-79"/>
                <a:cs typeface="Aharoni" panose="02010803020104030203" pitchFamily="2" charset="-79"/>
              </a:rPr>
              <a:t>SOFF</a:t>
            </a:r>
            <a:endParaRPr lang="en-GB" sz="24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9221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5C622D-26A2-293B-335F-419BDBFAD4CF}"/>
              </a:ext>
            </a:extLst>
          </p:cNvPr>
          <p:cNvSpPr>
            <a:spLocks noGrp="1"/>
          </p:cNvSpPr>
          <p:nvPr>
            <p:ph type="sldNum" sz="quarter" idx="12"/>
          </p:nvPr>
        </p:nvSpPr>
        <p:spPr/>
        <p:txBody>
          <a:bodyPr/>
          <a:lstStyle/>
          <a:p>
            <a:fld id="{CF75E164-ADA9-4644-A389-00DE81504F90}" type="slidenum">
              <a:rPr lang="en-US" smtClean="0"/>
              <a:t>20</a:t>
            </a:fld>
            <a:endParaRPr lang="en-US"/>
          </a:p>
        </p:txBody>
      </p:sp>
      <p:sp>
        <p:nvSpPr>
          <p:cNvPr id="7" name="Title 3">
            <a:extLst>
              <a:ext uri="{FF2B5EF4-FFF2-40B4-BE49-F238E27FC236}">
                <a16:creationId xmlns:a16="http://schemas.microsoft.com/office/drawing/2014/main" id="{5D4B8D02-BDCB-645C-63F5-AA990414D10C}"/>
              </a:ext>
            </a:extLst>
          </p:cNvPr>
          <p:cNvSpPr>
            <a:spLocks noGrp="1"/>
          </p:cNvSpPr>
          <p:nvPr>
            <p:ph type="title"/>
          </p:nvPr>
        </p:nvSpPr>
        <p:spPr>
          <a:xfrm>
            <a:off x="838200" y="136525"/>
            <a:ext cx="10515600" cy="646257"/>
          </a:xfrm>
        </p:spPr>
        <p:txBody>
          <a:bodyPr>
            <a:normAutofit/>
          </a:bodyPr>
          <a:lstStyle/>
          <a:p>
            <a:r>
              <a:rPr lang="en-CH" sz="2800" dirty="0">
                <a:solidFill>
                  <a:schemeClr val="accent1"/>
                </a:solidFill>
                <a:latin typeface="Arial" panose="020B0604020202020204" pitchFamily="34" charset="0"/>
                <a:cs typeface="Arial" panose="020B0604020202020204" pitchFamily="34" charset="0"/>
              </a:rPr>
              <a:t>Agreeing and acting on joint priorities</a:t>
            </a:r>
            <a:endParaRPr lang="en-CH" sz="2800" i="1" dirty="0">
              <a:solidFill>
                <a:schemeClr val="accent1"/>
              </a:solidFill>
              <a:latin typeface="Arial" panose="020B0604020202020204" pitchFamily="34" charset="0"/>
              <a:cs typeface="Arial" panose="020B0604020202020204" pitchFamily="34" charset="0"/>
            </a:endParaRPr>
          </a:p>
        </p:txBody>
      </p:sp>
      <p:sp>
        <p:nvSpPr>
          <p:cNvPr id="8" name="Content Placeholder 9">
            <a:extLst>
              <a:ext uri="{FF2B5EF4-FFF2-40B4-BE49-F238E27FC236}">
                <a16:creationId xmlns:a16="http://schemas.microsoft.com/office/drawing/2014/main" id="{771E6E41-CF65-D95C-E2BE-6B83FF1170BC}"/>
              </a:ext>
            </a:extLst>
          </p:cNvPr>
          <p:cNvSpPr>
            <a:spLocks noGrp="1"/>
          </p:cNvSpPr>
          <p:nvPr>
            <p:ph idx="1"/>
          </p:nvPr>
        </p:nvSpPr>
        <p:spPr>
          <a:xfrm>
            <a:off x="1208689" y="782782"/>
            <a:ext cx="10614991" cy="6075218"/>
          </a:xfrm>
          <a:solidFill>
            <a:schemeClr val="bg1"/>
          </a:solidFill>
        </p:spPr>
        <p:txBody>
          <a:bodyPr>
            <a:noAutofit/>
          </a:bodyPr>
          <a:lstStyle/>
          <a:p>
            <a:pPr marL="0" lvl="0" indent="0">
              <a:lnSpc>
                <a:spcPct val="107000"/>
              </a:lnSpc>
              <a:spcBef>
                <a:spcPts val="300"/>
              </a:spcBef>
              <a:buNone/>
            </a:pPr>
            <a:r>
              <a:rPr lang="en-CH" sz="2000" b="1" i="1" dirty="0">
                <a:solidFill>
                  <a:schemeClr val="accent1">
                    <a:lumMod val="75000"/>
                  </a:schemeClr>
                </a:solidFill>
                <a:effectLst/>
                <a:latin typeface="Arial" panose="020B0604020202020204" pitchFamily="34" charset="0"/>
                <a:ea typeface="Verdana" panose="020B0604030504040204" pitchFamily="34" charset="0"/>
                <a:cs typeface="Arial" panose="020B0604020202020204" pitchFamily="34" charset="0"/>
              </a:rPr>
              <a:t>Where are we now</a:t>
            </a:r>
          </a:p>
          <a:p>
            <a:pPr marL="800100" lvl="1" indent="-342900">
              <a:lnSpc>
                <a:spcPct val="107000"/>
              </a:lnSpc>
              <a:spcBef>
                <a:spcPts val="300"/>
              </a:spcBef>
              <a:buFont typeface="Symbol" panose="05050102010706020507" pitchFamily="18" charset="2"/>
              <a:buChar char=""/>
            </a:pPr>
            <a:r>
              <a:rPr lang="en-CH" sz="1800" dirty="0">
                <a:effectLst/>
                <a:latin typeface="Arial" panose="020B0604020202020204" pitchFamily="34" charset="0"/>
                <a:ea typeface="Verdana" panose="020B0604030504040204" pitchFamily="34" charset="0"/>
                <a:cs typeface="Arial" panose="020B0604020202020204" pitchFamily="34" charset="0"/>
              </a:rPr>
              <a:t>WMO has </a:t>
            </a:r>
            <a:r>
              <a:rPr lang="en-CH" sz="1800" b="1" dirty="0">
                <a:effectLst/>
                <a:latin typeface="Arial" panose="020B0604020202020204" pitchFamily="34" charset="0"/>
                <a:ea typeface="Verdana" panose="020B0604030504040204" pitchFamily="34" charset="0"/>
                <a:cs typeface="Arial" panose="020B0604020202020204" pitchFamily="34" charset="0"/>
              </a:rPr>
              <a:t>high interest in ocean </a:t>
            </a:r>
            <a:r>
              <a:rPr lang="en-CH" sz="1800" dirty="0">
                <a:effectLst/>
                <a:latin typeface="Arial" panose="020B0604020202020204" pitchFamily="34" charset="0"/>
                <a:ea typeface="Verdana" panose="020B0604030504040204" pitchFamily="34" charset="0"/>
                <a:cs typeface="Arial" panose="020B0604020202020204" pitchFamily="34" charset="0"/>
              </a:rPr>
              <a:t>observations and prediction systems, </a:t>
            </a:r>
            <a:r>
              <a:rPr lang="en-CH" sz="1800" b="1" dirty="0">
                <a:effectLst/>
                <a:latin typeface="Arial" panose="020B0604020202020204" pitchFamily="34" charset="0"/>
                <a:ea typeface="Verdana" panose="020B0604030504040204" pitchFamily="34" charset="0"/>
                <a:cs typeface="Arial" panose="020B0604020202020204" pitchFamily="34" charset="0"/>
              </a:rPr>
              <a:t>for weather and climate, </a:t>
            </a:r>
            <a:r>
              <a:rPr lang="en-CH" sz="1800" dirty="0">
                <a:effectLst/>
                <a:latin typeface="Arial" panose="020B0604020202020204" pitchFamily="34" charset="0"/>
                <a:ea typeface="Verdana" panose="020B0604030504040204" pitchFamily="34" charset="0"/>
                <a:cs typeface="Arial" panose="020B0604020202020204" pitchFamily="34" charset="0"/>
              </a:rPr>
              <a:t>strong convening power, global regulatory and guidance framework</a:t>
            </a:r>
            <a:endParaRPr lang="en-CH" sz="1800" b="1" dirty="0">
              <a:effectLst/>
              <a:latin typeface="Arial" panose="020B0604020202020204" pitchFamily="34" charset="0"/>
              <a:ea typeface="Verdana" panose="020B0604030504040204" pitchFamily="34" charset="0"/>
              <a:cs typeface="Arial" panose="020B0604020202020204" pitchFamily="34" charset="0"/>
            </a:endParaRPr>
          </a:p>
          <a:p>
            <a:pPr marL="800100" lvl="1" indent="-342900">
              <a:lnSpc>
                <a:spcPct val="107000"/>
              </a:lnSpc>
              <a:spcBef>
                <a:spcPts val="300"/>
              </a:spcBef>
              <a:buFont typeface="Symbol" panose="05050102010706020507" pitchFamily="18" charset="2"/>
              <a:buChar char=""/>
            </a:pPr>
            <a:r>
              <a:rPr lang="en-CH" sz="1800" b="1" dirty="0">
                <a:effectLst/>
                <a:latin typeface="Arial" panose="020B0604020202020204" pitchFamily="34" charset="0"/>
                <a:ea typeface="Verdana" panose="020B0604030504040204" pitchFamily="34" charset="0"/>
                <a:cs typeface="Arial" panose="020B0604020202020204" pitchFamily="34" charset="0"/>
              </a:rPr>
              <a:t>Multiple avenues of coordination</a:t>
            </a:r>
            <a:r>
              <a:rPr lang="en-CH" sz="1800" dirty="0">
                <a:effectLst/>
                <a:latin typeface="Arial" panose="020B0604020202020204" pitchFamily="34" charset="0"/>
                <a:ea typeface="Verdana" panose="020B0604030504040204" pitchFamily="34" charset="0"/>
                <a:cs typeface="Arial" panose="020B0604020202020204" pitchFamily="34" charset="0"/>
              </a:rPr>
              <a:t>: Joint WMO-IOC Collaborative Board, GOOS Steering Committee, Advisory Group on Ocean to INFCOM – need to clarify action and added value of each</a:t>
            </a:r>
          </a:p>
          <a:p>
            <a:pPr marL="800100" lvl="1" indent="-342900">
              <a:lnSpc>
                <a:spcPct val="107000"/>
              </a:lnSpc>
              <a:spcBef>
                <a:spcPts val="300"/>
              </a:spcBef>
              <a:buFont typeface="Symbol" panose="05050102010706020507" pitchFamily="18" charset="2"/>
              <a:buChar char=""/>
            </a:pPr>
            <a:r>
              <a:rPr lang="en-CH" sz="1800" b="1" dirty="0">
                <a:latin typeface="Arial" panose="020B0604020202020204" pitchFamily="34" charset="0"/>
                <a:ea typeface="Verdana" panose="020B0604030504040204" pitchFamily="34" charset="0"/>
                <a:cs typeface="Arial" panose="020B0604020202020204" pitchFamily="34" charset="0"/>
              </a:rPr>
              <a:t>Shared structures</a:t>
            </a:r>
            <a:r>
              <a:rPr lang="en-CH" sz="1800" dirty="0">
                <a:latin typeface="Arial" panose="020B0604020202020204" pitchFamily="34" charset="0"/>
                <a:ea typeface="Verdana" panose="020B0604030504040204" pitchFamily="34" charset="0"/>
                <a:cs typeface="Arial" panose="020B0604020202020204" pitchFamily="34" charset="0"/>
              </a:rPr>
              <a:t>: OceanOPS (WMO-IOC, GOOS), OOPC (GOOS-GCOS)</a:t>
            </a:r>
            <a:endParaRPr lang="en-CH" sz="1400" dirty="0">
              <a:effectLst/>
              <a:latin typeface="Arial" panose="020B0604020202020204" pitchFamily="34" charset="0"/>
              <a:ea typeface="Verdana" panose="020B0604030504040204" pitchFamily="34" charset="0"/>
              <a:cs typeface="Arial" panose="020B0604020202020204" pitchFamily="34" charset="0"/>
            </a:endParaRPr>
          </a:p>
          <a:p>
            <a:pPr marL="800100" lvl="1" indent="-342900">
              <a:lnSpc>
                <a:spcPct val="107000"/>
              </a:lnSpc>
              <a:spcBef>
                <a:spcPts val="300"/>
              </a:spcBef>
              <a:buFont typeface="Symbol" panose="05050102010706020507" pitchFamily="18" charset="2"/>
              <a:buChar char=""/>
            </a:pPr>
            <a:r>
              <a:rPr lang="en-CH" sz="1800" b="1" dirty="0">
                <a:latin typeface="Arial" panose="020B0604020202020204" pitchFamily="34" charset="0"/>
                <a:ea typeface="Verdana" panose="020B0604030504040204" pitchFamily="34" charset="0"/>
                <a:cs typeface="Arial" panose="020B0604020202020204" pitchFamily="34" charset="0"/>
              </a:rPr>
              <a:t>Unclear governance </a:t>
            </a:r>
            <a:r>
              <a:rPr lang="en-CH" sz="1800" dirty="0">
                <a:latin typeface="Arial" panose="020B0604020202020204" pitchFamily="34" charset="0"/>
                <a:ea typeface="Verdana" panose="020B0604030504040204" pitchFamily="34" charset="0"/>
                <a:cs typeface="Arial" panose="020B0604020202020204" pitchFamily="34" charset="0"/>
              </a:rPr>
              <a:t>(outdated GOOS MoU, path to/from WMO decision-making in INFCOM and its SCs after reform, about shared structures)</a:t>
            </a:r>
            <a:endParaRPr lang="en-CH" sz="2000" dirty="0">
              <a:latin typeface="Arial" panose="020B0604020202020204" pitchFamily="34" charset="0"/>
              <a:ea typeface="Verdana" panose="020B0604030504040204" pitchFamily="34" charset="0"/>
              <a:cs typeface="Arial" panose="020B0604020202020204" pitchFamily="34" charset="0"/>
            </a:endParaRPr>
          </a:p>
          <a:p>
            <a:pPr marL="0" lvl="0" indent="0">
              <a:lnSpc>
                <a:spcPct val="107000"/>
              </a:lnSpc>
              <a:spcBef>
                <a:spcPts val="300"/>
              </a:spcBef>
              <a:buNone/>
            </a:pPr>
            <a:r>
              <a:rPr lang="en-CH" sz="2000" b="1" i="1" dirty="0">
                <a:solidFill>
                  <a:srgbClr val="00B050"/>
                </a:solidFill>
                <a:latin typeface="Arial" panose="020B0604020202020204" pitchFamily="34" charset="0"/>
                <a:ea typeface="Verdana" panose="020B0604030504040204" pitchFamily="34" charset="0"/>
                <a:cs typeface="Arial" panose="020B0604020202020204" pitchFamily="34" charset="0"/>
              </a:rPr>
              <a:t>Where could we go?</a:t>
            </a:r>
          </a:p>
          <a:p>
            <a:pPr marL="800100" lvl="1" indent="-342900">
              <a:lnSpc>
                <a:spcPct val="107000"/>
              </a:lnSpc>
              <a:spcBef>
                <a:spcPts val="300"/>
              </a:spcBef>
              <a:buFont typeface="Symbol" panose="05050102010706020507" pitchFamily="18" charset="2"/>
              <a:buChar char=""/>
            </a:pPr>
            <a:r>
              <a:rPr lang="en-CH" sz="1800" dirty="0">
                <a:latin typeface="Arial" panose="020B0604020202020204" pitchFamily="34" charset="0"/>
                <a:ea typeface="Verdana" panose="020B0604030504040204" pitchFamily="34" charset="0"/>
                <a:cs typeface="Arial" panose="020B0604020202020204" pitchFamily="34" charset="0"/>
              </a:rPr>
              <a:t>An ocean observing and </a:t>
            </a:r>
            <a:r>
              <a:rPr lang="en-CH" sz="1800" dirty="0" err="1">
                <a:latin typeface="Arial" panose="020B0604020202020204" pitchFamily="34" charset="0"/>
                <a:ea typeface="Verdana" panose="020B0604030504040204" pitchFamily="34" charset="0"/>
                <a:cs typeface="Arial" panose="020B0604020202020204" pitchFamily="34" charset="0"/>
              </a:rPr>
              <a:t>modeling</a:t>
            </a:r>
            <a:r>
              <a:rPr lang="en-CH" sz="1800" dirty="0">
                <a:latin typeface="Arial" panose="020B0604020202020204" pitchFamily="34" charset="0"/>
                <a:ea typeface="Verdana" panose="020B0604030504040204" pitchFamily="34" charset="0"/>
                <a:cs typeface="Arial" panose="020B0604020202020204" pitchFamily="34" charset="0"/>
              </a:rPr>
              <a:t> community (for weather and climate) that leverages WMO infrastructure (WIGOS, WIS, WIPPS; regulatory and guidance material) – and helps WMO work with partner organizations, including at the national level</a:t>
            </a:r>
          </a:p>
          <a:p>
            <a:pPr marL="800100" lvl="1" indent="-342900">
              <a:lnSpc>
                <a:spcPct val="107000"/>
              </a:lnSpc>
              <a:spcBef>
                <a:spcPts val="300"/>
              </a:spcBef>
              <a:buFont typeface="Symbol" panose="05050102010706020507" pitchFamily="18" charset="2"/>
              <a:buChar char=""/>
            </a:pPr>
            <a:r>
              <a:rPr lang="en-CH" sz="1800" dirty="0">
                <a:latin typeface="Arial" panose="020B0604020202020204" pitchFamily="34" charset="0"/>
                <a:ea typeface="Verdana" panose="020B0604030504040204" pitchFamily="34" charset="0"/>
                <a:cs typeface="Arial" panose="020B0604020202020204" pitchFamily="34" charset="0"/>
              </a:rPr>
              <a:t>Clearer definition of </a:t>
            </a:r>
            <a:r>
              <a:rPr lang="en-CH" sz="1800" b="1" dirty="0">
                <a:latin typeface="Arial" panose="020B0604020202020204" pitchFamily="34" charset="0"/>
                <a:ea typeface="Verdana" panose="020B0604030504040204" pitchFamily="34" charset="0"/>
                <a:cs typeface="Arial" panose="020B0604020202020204" pitchFamily="34" charset="0"/>
              </a:rPr>
              <a:t>requirements</a:t>
            </a:r>
            <a:r>
              <a:rPr lang="en-CH" sz="1800" dirty="0">
                <a:latin typeface="Arial" panose="020B0604020202020204" pitchFamily="34" charset="0"/>
                <a:ea typeface="Verdana" panose="020B0604030504040204" pitchFamily="34" charset="0"/>
                <a:cs typeface="Arial" panose="020B0604020202020204" pitchFamily="34" charset="0"/>
              </a:rPr>
              <a:t>, </a:t>
            </a:r>
            <a:r>
              <a:rPr lang="en-CH" sz="1800" b="1" dirty="0">
                <a:latin typeface="Arial" panose="020B0604020202020204" pitchFamily="34" charset="0"/>
                <a:ea typeface="Verdana" panose="020B0604030504040204" pitchFamily="34" charset="0"/>
                <a:cs typeface="Arial" panose="020B0604020202020204" pitchFamily="34" charset="0"/>
              </a:rPr>
              <a:t>gaps</a:t>
            </a:r>
            <a:r>
              <a:rPr lang="en-CH" sz="1800" dirty="0">
                <a:latin typeface="Arial" panose="020B0604020202020204" pitchFamily="34" charset="0"/>
                <a:ea typeface="Verdana" panose="020B0604030504040204" pitchFamily="34" charset="0"/>
                <a:cs typeface="Arial" panose="020B0604020202020204" pitchFamily="34" charset="0"/>
              </a:rPr>
              <a:t>, and guidance on observing </a:t>
            </a:r>
            <a:r>
              <a:rPr lang="en-CH" sz="1800" b="1" dirty="0">
                <a:latin typeface="Arial" panose="020B0604020202020204" pitchFamily="34" charset="0"/>
                <a:ea typeface="Verdana" panose="020B0604030504040204" pitchFamily="34" charset="0"/>
                <a:cs typeface="Arial" panose="020B0604020202020204" pitchFamily="34" charset="0"/>
              </a:rPr>
              <a:t>design</a:t>
            </a:r>
            <a:r>
              <a:rPr lang="en-CH" sz="1800" dirty="0">
                <a:latin typeface="Arial" panose="020B0604020202020204" pitchFamily="34" charset="0"/>
                <a:ea typeface="Verdana" panose="020B0604030504040204" pitchFamily="34" charset="0"/>
                <a:cs typeface="Arial" panose="020B0604020202020204" pitchFamily="34" charset="0"/>
              </a:rPr>
              <a:t>, including evaluation of </a:t>
            </a:r>
            <a:r>
              <a:rPr lang="en-CH" sz="1800" b="1" dirty="0">
                <a:latin typeface="Arial" panose="020B0604020202020204" pitchFamily="34" charset="0"/>
                <a:ea typeface="Verdana" panose="020B0604030504040204" pitchFamily="34" charset="0"/>
                <a:cs typeface="Arial" panose="020B0604020202020204" pitchFamily="34" charset="0"/>
              </a:rPr>
              <a:t>impact</a:t>
            </a:r>
            <a:r>
              <a:rPr lang="en-CH" sz="1800" dirty="0">
                <a:latin typeface="Arial" panose="020B0604020202020204" pitchFamily="34" charset="0"/>
                <a:ea typeface="Verdana" panose="020B0604030504040204" pitchFamily="34" charset="0"/>
                <a:cs typeface="Arial" panose="020B0604020202020204" pitchFamily="34" charset="0"/>
              </a:rPr>
              <a:t>: </a:t>
            </a:r>
            <a:r>
              <a:rPr lang="en-CH" sz="1800" i="1" dirty="0">
                <a:latin typeface="Arial" panose="020B0604020202020204" pitchFamily="34" charset="0"/>
                <a:ea typeface="Verdana" panose="020B0604030504040204" pitchFamily="34" charset="0"/>
                <a:cs typeface="Arial" panose="020B0604020202020204" pitchFamily="34" charset="0"/>
              </a:rPr>
              <a:t>RRR, Impacts workshop</a:t>
            </a:r>
            <a:r>
              <a:rPr lang="en-CH" sz="1800" dirty="0">
                <a:latin typeface="Arial" panose="020B0604020202020204" pitchFamily="34" charset="0"/>
                <a:ea typeface="Verdana" panose="020B0604030504040204" pitchFamily="34" charset="0"/>
                <a:cs typeface="Arial" panose="020B0604020202020204" pitchFamily="34" charset="0"/>
              </a:rPr>
              <a:t> and </a:t>
            </a:r>
            <a:r>
              <a:rPr lang="en-CH" sz="1800" i="1" dirty="0">
                <a:latin typeface="Arial" panose="020B0604020202020204" pitchFamily="34" charset="0"/>
                <a:ea typeface="Verdana" panose="020B0604030504040204" pitchFamily="34" charset="0"/>
                <a:cs typeface="Arial" panose="020B0604020202020204" pitchFamily="34" charset="0"/>
              </a:rPr>
              <a:t>Ocean Observing Co-Design (GOOS Strategic Objectives SO 3 and 5)</a:t>
            </a:r>
          </a:p>
          <a:p>
            <a:pPr marL="800100" lvl="1" indent="-342900">
              <a:lnSpc>
                <a:spcPct val="107000"/>
              </a:lnSpc>
              <a:spcBef>
                <a:spcPts val="300"/>
              </a:spcBef>
              <a:buFont typeface="Symbol" panose="05050102010706020507" pitchFamily="18" charset="2"/>
              <a:buChar char=""/>
            </a:pPr>
            <a:r>
              <a:rPr lang="en-CH" sz="1800" b="1" dirty="0">
                <a:latin typeface="Arial" panose="020B0604020202020204" pitchFamily="34" charset="0"/>
                <a:ea typeface="Verdana" panose="020B0604030504040204" pitchFamily="34" charset="0"/>
                <a:cs typeface="Arial" panose="020B0604020202020204" pitchFamily="34" charset="0"/>
              </a:rPr>
              <a:t>Advocacy</a:t>
            </a:r>
            <a:r>
              <a:rPr lang="en-CH" sz="1800" dirty="0">
                <a:latin typeface="Arial" panose="020B0604020202020204" pitchFamily="34" charset="0"/>
                <a:ea typeface="Verdana" panose="020B0604030504040204" pitchFamily="34" charset="0"/>
                <a:cs typeface="Arial" panose="020B0604020202020204" pitchFamily="34" charset="0"/>
              </a:rPr>
              <a:t>, </a:t>
            </a:r>
            <a:r>
              <a:rPr lang="en-CH" sz="1800" b="1" dirty="0">
                <a:latin typeface="Arial" panose="020B0604020202020204" pitchFamily="34" charset="0"/>
                <a:ea typeface="Verdana" panose="020B0604030504040204" pitchFamily="34" charset="0"/>
                <a:cs typeface="Arial" panose="020B0604020202020204" pitchFamily="34" charset="0"/>
              </a:rPr>
              <a:t>engagement</a:t>
            </a:r>
            <a:r>
              <a:rPr lang="en-CH" sz="1800" dirty="0">
                <a:latin typeface="Arial" panose="020B0604020202020204" pitchFamily="34" charset="0"/>
                <a:ea typeface="Verdana" panose="020B0604030504040204" pitchFamily="34" charset="0"/>
                <a:cs typeface="Arial" panose="020B0604020202020204" pitchFamily="34" charset="0"/>
              </a:rPr>
              <a:t> for ocean observations from met services </a:t>
            </a:r>
            <a:r>
              <a:rPr lang="en-CH" sz="1800" i="1" dirty="0">
                <a:latin typeface="Arial" panose="020B0604020202020204" pitchFamily="34" charset="0"/>
                <a:ea typeface="Verdana" panose="020B0604030504040204" pitchFamily="34" charset="0"/>
                <a:cs typeface="Arial" panose="020B0604020202020204" pitchFamily="34" charset="0"/>
              </a:rPr>
              <a:t>(SO 2 and 6)</a:t>
            </a:r>
          </a:p>
          <a:p>
            <a:pPr marL="800100" lvl="1" indent="-342900">
              <a:lnSpc>
                <a:spcPct val="107000"/>
              </a:lnSpc>
              <a:spcBef>
                <a:spcPts val="300"/>
              </a:spcBef>
              <a:buFont typeface="Symbol" panose="05050102010706020507" pitchFamily="18" charset="2"/>
              <a:buChar char=""/>
            </a:pPr>
            <a:r>
              <a:rPr lang="en-CH" sz="1800" b="1" dirty="0">
                <a:latin typeface="Arial" panose="020B0604020202020204" pitchFamily="34" charset="0"/>
                <a:ea typeface="Verdana" panose="020B0604030504040204" pitchFamily="34" charset="0"/>
                <a:cs typeface="Arial" panose="020B0604020202020204" pitchFamily="34" charset="0"/>
              </a:rPr>
              <a:t>Expansion</a:t>
            </a:r>
            <a:r>
              <a:rPr lang="en-CH" sz="1800" dirty="0">
                <a:latin typeface="Arial" panose="020B0604020202020204" pitchFamily="34" charset="0"/>
                <a:ea typeface="Verdana" panose="020B0604030504040204" pitchFamily="34" charset="0"/>
                <a:cs typeface="Arial" panose="020B0604020202020204" pitchFamily="34" charset="0"/>
              </a:rPr>
              <a:t> of ocean observations in EEZs through GBON and SOFF support </a:t>
            </a:r>
            <a:r>
              <a:rPr lang="en-CH" sz="1800" i="1" dirty="0">
                <a:latin typeface="Arial" panose="020B0604020202020204" pitchFamily="34" charset="0"/>
                <a:ea typeface="Verdana" panose="020B0604030504040204" pitchFamily="34" charset="0"/>
                <a:cs typeface="Arial" panose="020B0604020202020204" pitchFamily="34" charset="0"/>
              </a:rPr>
              <a:t>(SO 6 and 9)</a:t>
            </a:r>
          </a:p>
          <a:p>
            <a:pPr marL="800100" lvl="1" indent="-342900">
              <a:lnSpc>
                <a:spcPct val="107000"/>
              </a:lnSpc>
              <a:spcBef>
                <a:spcPts val="300"/>
              </a:spcBef>
              <a:buFont typeface="Symbol" panose="05050102010706020507" pitchFamily="18" charset="2"/>
              <a:buChar char=""/>
            </a:pPr>
            <a:r>
              <a:rPr lang="en-CH" sz="1800" dirty="0">
                <a:latin typeface="Arial" panose="020B0604020202020204" pitchFamily="34" charset="0"/>
                <a:ea typeface="Verdana" panose="020B0604030504040204" pitchFamily="34" charset="0"/>
                <a:cs typeface="Arial" panose="020B0604020202020204" pitchFamily="34" charset="0"/>
              </a:rPr>
              <a:t>More effective </a:t>
            </a:r>
            <a:r>
              <a:rPr lang="en-CH" sz="1800" b="1" dirty="0">
                <a:latin typeface="Arial" panose="020B0604020202020204" pitchFamily="34" charset="0"/>
                <a:ea typeface="Verdana" panose="020B0604030504040204" pitchFamily="34" charset="0"/>
                <a:cs typeface="Arial" panose="020B0604020202020204" pitchFamily="34" charset="0"/>
              </a:rPr>
              <a:t>governance</a:t>
            </a:r>
            <a:r>
              <a:rPr lang="en-CH" sz="1800" dirty="0">
                <a:latin typeface="Arial" panose="020B0604020202020204" pitchFamily="34" charset="0"/>
                <a:ea typeface="Verdana" panose="020B0604030504040204" pitchFamily="34" charset="0"/>
                <a:cs typeface="Arial" panose="020B0604020202020204" pitchFamily="34" charset="0"/>
              </a:rPr>
              <a:t> of high seas observations, clearer WMO </a:t>
            </a:r>
            <a:r>
              <a:rPr lang="en-CH" sz="1800" b="1" dirty="0">
                <a:latin typeface="Arial" panose="020B0604020202020204" pitchFamily="34" charset="0"/>
                <a:ea typeface="Verdana" panose="020B0604030504040204" pitchFamily="34" charset="0"/>
                <a:cs typeface="Arial" panose="020B0604020202020204" pitchFamily="34" charset="0"/>
              </a:rPr>
              <a:t>co-sponsor</a:t>
            </a:r>
            <a:r>
              <a:rPr lang="en-CH" sz="1800" dirty="0">
                <a:latin typeface="Arial" panose="020B0604020202020204" pitchFamily="34" charset="0"/>
                <a:ea typeface="Verdana" panose="020B0604030504040204" pitchFamily="34" charset="0"/>
                <a:cs typeface="Arial" panose="020B0604020202020204" pitchFamily="34" charset="0"/>
              </a:rPr>
              <a:t> role (SO 11)</a:t>
            </a:r>
          </a:p>
          <a:p>
            <a:pPr marL="800100" lvl="1" indent="-342900">
              <a:lnSpc>
                <a:spcPct val="107000"/>
              </a:lnSpc>
              <a:spcBef>
                <a:spcPts val="300"/>
              </a:spcBef>
              <a:buFont typeface="Symbol" panose="05050102010706020507" pitchFamily="18" charset="2"/>
              <a:buChar char=""/>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57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
          <p:cNvSpPr txBox="1">
            <a:spLocks noGrp="1"/>
          </p:cNvSpPr>
          <p:nvPr>
            <p:ph type="ctrTitle"/>
          </p:nvPr>
        </p:nvSpPr>
        <p:spPr>
          <a:xfrm>
            <a:off x="601456" y="2854801"/>
            <a:ext cx="4073912"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dirty="0"/>
              <a:t>Thank you</a:t>
            </a:r>
            <a:endParaRPr dirty="0"/>
          </a:p>
        </p:txBody>
      </p:sp>
      <p:pic>
        <p:nvPicPr>
          <p:cNvPr id="3" name="Picture Placeholder 2" descr="A view of the earth from space&#10;&#10;Description automatically generated with medium confidence">
            <a:extLst>
              <a:ext uri="{FF2B5EF4-FFF2-40B4-BE49-F238E27FC236}">
                <a16:creationId xmlns:a16="http://schemas.microsoft.com/office/drawing/2014/main" id="{68F1FDC4-5FD6-D791-53B1-533137AA7FAC}"/>
              </a:ext>
            </a:extLst>
          </p:cNvPr>
          <p:cNvPicPr>
            <a:picLocks noGrp="1" noChangeAspect="1"/>
          </p:cNvPicPr>
          <p:nvPr>
            <p:ph type="pic" idx="2"/>
          </p:nvPr>
        </p:nvPicPr>
        <p:blipFill>
          <a:blip r:embed="rId4"/>
          <a:srcRect l="18750" r="18750"/>
          <a:stretch>
            <a:fillRect/>
          </a:stretch>
        </p:blipFill>
        <p:spPr>
          <a:xfrm>
            <a:off x="5287963" y="0"/>
            <a:ext cx="6858000" cy="6858000"/>
          </a:xfrm>
          <a:prstGeom prst="rect">
            <a:avLst/>
          </a:prstGeom>
          <a:solidFill>
            <a:srgbClr val="D8D8D8"/>
          </a:solidFill>
          <a:ln>
            <a:noFill/>
          </a:ln>
        </p:spPr>
      </p:pic>
      <p:sp>
        <p:nvSpPr>
          <p:cNvPr id="171" name="Google Shape;171;p5"/>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dirty="0"/>
              <a:t>goosocean.org</a:t>
            </a:r>
            <a:endParaRPr dirty="0"/>
          </a:p>
        </p:txBody>
      </p:sp>
    </p:spTree>
  </p:cSld>
  <p:clrMapOvr>
    <a:masterClrMapping/>
  </p:clrMapOvr>
  <p:transition>
    <p:fade/>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5E1EB1-86D0-122E-6B74-276E73EAFB48}"/>
              </a:ext>
            </a:extLst>
          </p:cNvPr>
          <p:cNvSpPr/>
          <p:nvPr/>
        </p:nvSpPr>
        <p:spPr>
          <a:xfrm>
            <a:off x="313765" y="5871882"/>
            <a:ext cx="2841811" cy="8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4F9D9F-E6E9-C856-B628-674450FB04E4}"/>
              </a:ext>
            </a:extLst>
          </p:cNvPr>
          <p:cNvSpPr>
            <a:spLocks noGrp="1"/>
          </p:cNvSpPr>
          <p:nvPr>
            <p:ph idx="1"/>
          </p:nvPr>
        </p:nvSpPr>
        <p:spPr>
          <a:xfrm>
            <a:off x="862694" y="1566153"/>
            <a:ext cx="7747905" cy="5155322"/>
          </a:xfrm>
        </p:spPr>
        <p:txBody>
          <a:bodyPr>
            <a:normAutofit/>
          </a:bodyPr>
          <a:lstStyle/>
          <a:p>
            <a:r>
              <a:rPr lang="en-CH" sz="2000" b="1" dirty="0"/>
              <a:t>1853</a:t>
            </a:r>
            <a:r>
              <a:rPr lang="en-CH" sz="2000" dirty="0"/>
              <a:t>: The first international meteorological conference</a:t>
            </a:r>
            <a:endParaRPr lang="en-CH" sz="1800" i="1" dirty="0"/>
          </a:p>
          <a:p>
            <a:pPr lvl="1"/>
            <a:r>
              <a:rPr lang="en-CH" sz="1800" i="1" dirty="0"/>
              <a:t>Brussels International Maritime Conference </a:t>
            </a:r>
          </a:p>
          <a:p>
            <a:pPr lvl="1"/>
            <a:r>
              <a:rPr lang="en-GB" sz="1800" i="1" dirty="0"/>
              <a:t>S</a:t>
            </a:r>
            <a:r>
              <a:rPr lang="en-CH" sz="1800" i="1" dirty="0" err="1"/>
              <a:t>tandard</a:t>
            </a:r>
            <a:r>
              <a:rPr lang="en-CH" sz="1800" i="1" dirty="0"/>
              <a:t> format for ship logbooks</a:t>
            </a:r>
          </a:p>
          <a:p>
            <a:pPr lvl="1"/>
            <a:r>
              <a:rPr lang="en-CH" sz="1800" i="1" dirty="0"/>
              <a:t>Standards for making and recording weather and marine observations</a:t>
            </a:r>
          </a:p>
          <a:p>
            <a:r>
              <a:rPr lang="en-CH" sz="2000" b="1" dirty="0"/>
              <a:t>1873 </a:t>
            </a:r>
            <a:r>
              <a:rPr lang="en-CH" sz="2000" i="1" dirty="0"/>
              <a:t>– 150 years ago</a:t>
            </a:r>
            <a:r>
              <a:rPr lang="en-CH" sz="2000" dirty="0"/>
              <a:t>: The First International Meteorological Congress, Vienna, led to founding of the </a:t>
            </a:r>
            <a:r>
              <a:rPr lang="en-CH" sz="2000" i="1" dirty="0"/>
              <a:t>International Meteorological Organization</a:t>
            </a:r>
          </a:p>
          <a:p>
            <a:r>
              <a:rPr lang="en-CH" sz="2000" b="1" dirty="0"/>
              <a:t>1947 Convention – </a:t>
            </a:r>
            <a:r>
              <a:rPr lang="en-CH" sz="2000" dirty="0"/>
              <a:t>purposes of WMO: </a:t>
            </a:r>
            <a:r>
              <a:rPr lang="en-CH" sz="2000" i="1" dirty="0"/>
              <a:t>facilitate worldwide cooperation</a:t>
            </a:r>
            <a:r>
              <a:rPr lang="en-CH" sz="2000" b="1" i="1" dirty="0"/>
              <a:t> </a:t>
            </a:r>
            <a:r>
              <a:rPr lang="en-CH" sz="2000" dirty="0"/>
              <a:t>in observations and centres for provision of services, </a:t>
            </a:r>
            <a:r>
              <a:rPr lang="en-CH" sz="2000" i="1" dirty="0"/>
              <a:t>promote...systems for the rapid exchange of information</a:t>
            </a:r>
          </a:p>
          <a:p>
            <a:r>
              <a:rPr lang="en-CH" sz="2000" b="1" dirty="0"/>
              <a:t>World Weather Watch </a:t>
            </a:r>
            <a:r>
              <a:rPr lang="en-CH" sz="2000" dirty="0"/>
              <a:t>and global Numerical Weather Prediction</a:t>
            </a:r>
            <a:endParaRPr lang="en-CH" sz="2000" b="1" dirty="0"/>
          </a:p>
          <a:p>
            <a:endParaRPr lang="en-GB" sz="2000" dirty="0"/>
          </a:p>
        </p:txBody>
      </p:sp>
      <p:sp>
        <p:nvSpPr>
          <p:cNvPr id="4" name="Slide Number Placeholder 3">
            <a:extLst>
              <a:ext uri="{FF2B5EF4-FFF2-40B4-BE49-F238E27FC236}">
                <a16:creationId xmlns:a16="http://schemas.microsoft.com/office/drawing/2014/main" id="{D9EC4E6B-1C8D-5374-8A03-B4F847FA0F7C}"/>
              </a:ext>
            </a:extLst>
          </p:cNvPr>
          <p:cNvSpPr>
            <a:spLocks noGrp="1"/>
          </p:cNvSpPr>
          <p:nvPr>
            <p:ph type="sldNum" sz="quarter" idx="4294967295"/>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5E164-ADA9-4644-A389-00DE81504F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Text, letter&#10;&#10;Description automatically generated">
            <a:extLst>
              <a:ext uri="{FF2B5EF4-FFF2-40B4-BE49-F238E27FC236}">
                <a16:creationId xmlns:a16="http://schemas.microsoft.com/office/drawing/2014/main" id="{D26EE9AE-337D-0F73-6483-D5F39290A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274" y="0"/>
            <a:ext cx="3133725" cy="3471203"/>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84E35534-F326-FD6E-3404-7BEA05452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275" y="1522701"/>
            <a:ext cx="3133725" cy="2980111"/>
          </a:xfrm>
          <a:prstGeom prst="rect">
            <a:avLst/>
          </a:prstGeom>
        </p:spPr>
      </p:pic>
      <p:sp>
        <p:nvSpPr>
          <p:cNvPr id="5" name="TextBox 4">
            <a:extLst>
              <a:ext uri="{FF2B5EF4-FFF2-40B4-BE49-F238E27FC236}">
                <a16:creationId xmlns:a16="http://schemas.microsoft.com/office/drawing/2014/main" id="{D1301E01-A69F-2676-0F92-A498A8AC6114}"/>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7" name="Shape 129">
            <a:extLst>
              <a:ext uri="{FF2B5EF4-FFF2-40B4-BE49-F238E27FC236}">
                <a16:creationId xmlns:a16="http://schemas.microsoft.com/office/drawing/2014/main" id="{9523C4A9-ADAD-A056-8D48-B97C45C5A452}"/>
              </a:ext>
            </a:extLst>
          </p:cNvPr>
          <p:cNvSpPr>
            <a:spLocks noChangeAspect="1"/>
          </p:cNvSpPr>
          <p:nvPr/>
        </p:nvSpPr>
        <p:spPr>
          <a:xfrm>
            <a:off x="445986" y="620445"/>
            <a:ext cx="9651344" cy="660435"/>
          </a:xfrm>
          <a:prstGeom prst="rect">
            <a:avLst/>
          </a:prstGeom>
          <a:noFill/>
          <a:ln w="19050">
            <a:noFill/>
          </a:ln>
          <a:extLst>
            <a:ext uri="{C572A759-6A51-4108-AA02-DFA0A04FC94B}">
              <ma14:wrappingTextBoxFlag xmlns:ma14="http://schemas.microsoft.com/office/mac/drawingml/2011/main" xmlns="" val="1"/>
            </a:ext>
          </a:extLst>
        </p:spPr>
        <p:txBody>
          <a:bodyPr wrap="square" lIns="135000" tIns="135000" rIns="135000" bIns="13500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W</a:t>
            </a:r>
            <a: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MO’s origins and data exchange</a:t>
            </a:r>
            <a:endParaRPr kumimoji="0"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40C9833C-802B-C0FE-E621-0BA29E11A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8275" y="4502812"/>
            <a:ext cx="313372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0B09A3-DAE3-17D7-9DB4-27709ECA8851}"/>
              </a:ext>
            </a:extLst>
          </p:cNvPr>
          <p:cNvPicPr>
            <a:picLocks noChangeAspect="1"/>
          </p:cNvPicPr>
          <p:nvPr/>
        </p:nvPicPr>
        <p:blipFill>
          <a:blip r:embed="rId6"/>
          <a:stretch>
            <a:fillRect/>
          </a:stretch>
        </p:blipFill>
        <p:spPr>
          <a:xfrm>
            <a:off x="2424883" y="5244894"/>
            <a:ext cx="4067743" cy="1476581"/>
          </a:xfrm>
          <a:prstGeom prst="rect">
            <a:avLst/>
          </a:prstGeom>
        </p:spPr>
      </p:pic>
    </p:spTree>
    <p:extLst>
      <p:ext uri="{BB962C8B-B14F-4D97-AF65-F5344CB8AC3E}">
        <p14:creationId xmlns:p14="http://schemas.microsoft.com/office/powerpoint/2010/main" val="2482608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7803" y="1949813"/>
            <a:ext cx="4102980" cy="3323987"/>
          </a:xfrm>
          <a:prstGeom prst="rect">
            <a:avLst/>
          </a:prstGeom>
          <a:noFill/>
          <a:ln w="15875">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Lack of observations limits ability to monitor, understand and predict weather and climate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both locally and globally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18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venir Roman"/>
              </a:rPr>
              <a:t>Weather prediction beyond 3-4 days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venir Roman"/>
              </a:rPr>
              <a:t>for any location on the globe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venir Roman"/>
              </a:rPr>
              <a:t> requires exchange of observations world-wide.</a:t>
            </a:r>
          </a:p>
          <a:p>
            <a:pPr marL="285750" marR="0" lvl="0" indent="-285750" algn="l" defTabSz="914400" rtl="0" eaLnBrk="1" fontAlgn="auto" latinLnBrk="0" hangingPunct="1">
              <a:lnSpc>
                <a:spcPct val="100000"/>
              </a:lnSpc>
              <a:spcBef>
                <a:spcPts val="0"/>
              </a:spcBef>
              <a:spcAft>
                <a:spcPts val="1800"/>
              </a:spcAft>
              <a:buClrTx/>
              <a:buSzTx/>
              <a:buFont typeface="Arial"/>
              <a:buChar char="•"/>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venir Roman"/>
              </a:rPr>
              <a:t>“In meteorology, ignorance knows no boundaries”</a:t>
            </a:r>
          </a:p>
        </p:txBody>
      </p:sp>
      <p:pic>
        <p:nvPicPr>
          <p:cNvPr id="2" name="Picture 1" descr="Screen Shot 2019-05-29 at 19.07.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737" y="230187"/>
            <a:ext cx="4677726" cy="4033662"/>
          </a:xfrm>
          <a:prstGeom prst="rect">
            <a:avLst/>
          </a:prstGeom>
          <a:ln w="22225">
            <a:solidFill>
              <a:srgbClr val="002060"/>
            </a:solidFill>
          </a:ln>
        </p:spPr>
      </p:pic>
      <p:sp>
        <p:nvSpPr>
          <p:cNvPr id="3" name="Oval 2"/>
          <p:cNvSpPr/>
          <p:nvPr/>
        </p:nvSpPr>
        <p:spPr>
          <a:xfrm>
            <a:off x="7026959" y="2835299"/>
            <a:ext cx="427984" cy="301463"/>
          </a:xfrm>
          <a:prstGeom prst="ellipse">
            <a:avLst/>
          </a:prstGeom>
          <a:solidFill>
            <a:schemeClr val="accent2">
              <a:lumMod val="40000"/>
              <a:lumOff val="60000"/>
              <a:alpha val="33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10364222" y="1698344"/>
            <a:ext cx="757851" cy="626203"/>
          </a:xfrm>
          <a:prstGeom prst="ellipse">
            <a:avLst/>
          </a:prstGeom>
          <a:solidFill>
            <a:schemeClr val="accent3">
              <a:lumMod val="40000"/>
              <a:lumOff val="60000"/>
              <a:alpha val="33000"/>
            </a:schemeClr>
          </a:solidFill>
          <a:ln w="31750">
            <a:solidFill>
              <a:srgbClr val="008C8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urved Connector 11"/>
          <p:cNvCxnSpPr>
            <a:cxnSpLocks/>
            <a:stCxn id="3" idx="0"/>
            <a:endCxn id="4" idx="2"/>
          </p:cNvCxnSpPr>
          <p:nvPr/>
        </p:nvCxnSpPr>
        <p:spPr>
          <a:xfrm rot="5400000" flipH="1" flipV="1">
            <a:off x="8390660" y="861738"/>
            <a:ext cx="823853" cy="3123271"/>
          </a:xfrm>
          <a:prstGeom prst="curvedConnector2">
            <a:avLst/>
          </a:prstGeom>
          <a:ln w="12700">
            <a:solidFill>
              <a:srgbClr val="008C84"/>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45756" y="3053453"/>
            <a:ext cx="3585732" cy="954107"/>
          </a:xfrm>
          <a:prstGeom prst="rect">
            <a:avLst/>
          </a:prstGeom>
          <a:solidFill>
            <a:srgbClr val="008C84"/>
          </a:solid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Example: Lack of observations in red area limits 7-10 day forecast skill in green area; weather/climate knowledge in red area poor!</a:t>
            </a:r>
          </a:p>
        </p:txBody>
      </p:sp>
      <p:sp>
        <p:nvSpPr>
          <p:cNvPr id="36" name="TextBox 35"/>
          <p:cNvSpPr txBox="1"/>
          <p:nvPr/>
        </p:nvSpPr>
        <p:spPr>
          <a:xfrm>
            <a:off x="6560653" y="4817928"/>
            <a:ext cx="2123518" cy="1384995"/>
          </a:xfrm>
          <a:prstGeom prst="rect">
            <a:avLst/>
          </a:prstGeom>
          <a:solidFill>
            <a:srgbClr val="008C84"/>
          </a:solidFill>
          <a:ln w="15875">
            <a:solidFill>
              <a:srgbClr val="008C8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Example: Required areal coverage of observational data  for weather prediction over the United States for different ranges</a:t>
            </a:r>
          </a:p>
        </p:txBody>
      </p:sp>
      <p:sp>
        <p:nvSpPr>
          <p:cNvPr id="10" name="Rectangle 9">
            <a:extLst>
              <a:ext uri="{FF2B5EF4-FFF2-40B4-BE49-F238E27FC236}">
                <a16:creationId xmlns:a16="http://schemas.microsoft.com/office/drawing/2014/main" id="{C26E598E-272B-4D43-915F-D34B58725140}"/>
              </a:ext>
            </a:extLst>
          </p:cNvPr>
          <p:cNvSpPr/>
          <p:nvPr/>
        </p:nvSpPr>
        <p:spPr>
          <a:xfrm>
            <a:off x="491981" y="630093"/>
            <a:ext cx="496028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“Weather and climate know no boundaries”</a:t>
            </a:r>
          </a:p>
        </p:txBody>
      </p:sp>
      <p:pic>
        <p:nvPicPr>
          <p:cNvPr id="18" name="Picture 17">
            <a:extLst>
              <a:ext uri="{FF2B5EF4-FFF2-40B4-BE49-F238E27FC236}">
                <a16:creationId xmlns:a16="http://schemas.microsoft.com/office/drawing/2014/main" id="{2A3451E0-FE3B-489B-9ADE-09E359E6E742}"/>
              </a:ext>
            </a:extLst>
          </p:cNvPr>
          <p:cNvPicPr>
            <a:picLocks noChangeAspect="1"/>
          </p:cNvPicPr>
          <p:nvPr/>
        </p:nvPicPr>
        <p:blipFill>
          <a:blip r:embed="rId4"/>
          <a:stretch>
            <a:fillRect/>
          </a:stretch>
        </p:blipFill>
        <p:spPr>
          <a:xfrm>
            <a:off x="8760477" y="3851693"/>
            <a:ext cx="3455527" cy="2720561"/>
          </a:xfrm>
          <a:prstGeom prst="rect">
            <a:avLst/>
          </a:prstGeom>
        </p:spPr>
      </p:pic>
      <p:sp>
        <p:nvSpPr>
          <p:cNvPr id="7" name="Slide Number Placeholder 6">
            <a:extLst>
              <a:ext uri="{FF2B5EF4-FFF2-40B4-BE49-F238E27FC236}">
                <a16:creationId xmlns:a16="http://schemas.microsoft.com/office/drawing/2014/main" id="{DA7D32AB-EE42-4367-BC99-1704073D21C9}"/>
              </a:ext>
            </a:extLst>
          </p:cNvPr>
          <p:cNvSpPr>
            <a:spLocks noGrp="1"/>
          </p:cNvSpPr>
          <p:nvPr>
            <p:ph type="sldNum" sz="quarter" idx="2"/>
          </p:nvPr>
        </p:nvSpPr>
        <p:spPr>
          <a:xfrm>
            <a:off x="11280576" y="6356351"/>
            <a:ext cx="30182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6E0FDA8-02EC-4D33-2799-53BE649B904E}"/>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8322599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129"/>
          <p:cNvSpPr>
            <a:spLocks noChangeAspect="1"/>
          </p:cNvSpPr>
          <p:nvPr/>
        </p:nvSpPr>
        <p:spPr>
          <a:xfrm>
            <a:off x="411645" y="604255"/>
            <a:ext cx="10818645" cy="1048234"/>
          </a:xfrm>
          <a:prstGeom prst="rect">
            <a:avLst/>
          </a:prstGeom>
          <a:noFill/>
          <a:ln w="19050">
            <a:noFill/>
          </a:ln>
          <a:extLst>
            <a:ext uri="{C572A759-6A51-4108-AA02-DFA0A04FC94B}">
              <ma14:wrappingTextBoxFlag xmlns:ma14="http://schemas.microsoft.com/office/mac/drawingml/2011/main" xmlns="" val="1"/>
            </a:ext>
          </a:extLst>
        </p:spPr>
        <p:txBody>
          <a:bodyPr wrap="square" lIns="135000" tIns="135000" rIns="135000" bIns="13500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Successful application of weather</a:t>
            </a:r>
            <a: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climate</a:t>
            </a:r>
            <a: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and water</a:t>
            </a:r>
            <a:r>
              <a:rPr kumimoji="0" lang="en-US"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services </a:t>
            </a:r>
            <a:b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depend on a functioning meteorological value </a:t>
            </a:r>
            <a:r>
              <a:rPr kumimoji="0" lang="en-CH"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cycle</a:t>
            </a:r>
            <a:endParaRPr kumimoji="0" sz="28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6B2D59E4-05D4-47BA-801C-6DE7536143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D8EDE111-6650-4D61-ACF5-0A50789421EC}"/>
              </a:ext>
            </a:extLst>
          </p:cNvPr>
          <p:cNvPicPr>
            <a:picLocks noChangeAspect="1"/>
          </p:cNvPicPr>
          <p:nvPr/>
        </p:nvPicPr>
        <p:blipFill>
          <a:blip r:embed="rId3"/>
          <a:stretch>
            <a:fillRect/>
          </a:stretch>
        </p:blipFill>
        <p:spPr>
          <a:xfrm>
            <a:off x="4731797" y="2067762"/>
            <a:ext cx="6984852" cy="4131972"/>
          </a:xfrm>
          <a:prstGeom prst="rect">
            <a:avLst/>
          </a:prstGeom>
        </p:spPr>
      </p:pic>
      <p:sp>
        <p:nvSpPr>
          <p:cNvPr id="6" name="Oval 5">
            <a:extLst>
              <a:ext uri="{FF2B5EF4-FFF2-40B4-BE49-F238E27FC236}">
                <a16:creationId xmlns:a16="http://schemas.microsoft.com/office/drawing/2014/main" id="{90FB4D8C-AACD-6146-987D-BCC24EA0DAC0}"/>
              </a:ext>
            </a:extLst>
          </p:cNvPr>
          <p:cNvSpPr/>
          <p:nvPr/>
        </p:nvSpPr>
        <p:spPr>
          <a:xfrm>
            <a:off x="3773010" y="2118889"/>
            <a:ext cx="8265110" cy="2207967"/>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8675FDF-1661-3041-BDA3-AF40EDC0DF16}"/>
              </a:ext>
            </a:extLst>
          </p:cNvPr>
          <p:cNvSpPr txBox="1"/>
          <p:nvPr/>
        </p:nvSpPr>
        <p:spPr>
          <a:xfrm>
            <a:off x="571443" y="1825424"/>
            <a:ext cx="3006434" cy="3139321"/>
          </a:xfrm>
          <a:prstGeom prst="rect">
            <a:avLst/>
          </a:prstGeom>
          <a:solidFill>
            <a:schemeClr val="accent2">
              <a:lumMod val="20000"/>
              <a:lumOff val="80000"/>
            </a:schemeClr>
          </a:solidFill>
          <a:ln w="317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Arial" panose="020B0604020202020204" pitchFamily="34" charset="0"/>
              </a:rPr>
              <a:t>Global meteorological infrastructure</a:t>
            </a:r>
            <a:endParaRPr kumimoji="0" lang="en-CH" sz="18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CH"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en-CH"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WIGOS</a:t>
            </a:r>
            <a:r>
              <a:rPr kumimoji="0" lang="en-CH" sz="18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integrated global observing system</a:t>
            </a:r>
          </a:p>
          <a:p>
            <a:pPr marL="0" marR="0" lvl="0" indent="0" algn="ctr" defTabSz="914400" rtl="0" eaLnBrk="1" fontAlgn="auto" latinLnBrk="0" hangingPunct="1">
              <a:lnSpc>
                <a:spcPct val="100000"/>
              </a:lnSpc>
              <a:spcBef>
                <a:spcPts val="0"/>
              </a:spcBef>
              <a:spcAft>
                <a:spcPts val="0"/>
              </a:spcAft>
              <a:buClrTx/>
              <a:buSzTx/>
              <a:buFontTx/>
              <a:buNone/>
              <a:tabLst/>
              <a:defRPr/>
            </a:pPr>
            <a:br>
              <a:rPr lang="en-CH" sz="1800" b="1" kern="1200" dirty="0">
                <a:solidFill>
                  <a:srgbClr val="FF0000"/>
                </a:solidFill>
                <a:latin typeface="Arial" panose="020B0604020202020204" pitchFamily="34" charset="0"/>
                <a:ea typeface="+mn-ea"/>
                <a:cs typeface="Arial" panose="020B0604020202020204" pitchFamily="34" charset="0"/>
              </a:rPr>
            </a:br>
            <a:r>
              <a:rPr lang="en-CH" sz="1800" b="1" kern="1200" dirty="0">
                <a:solidFill>
                  <a:srgbClr val="FF0000"/>
                </a:solidFill>
                <a:latin typeface="Arial" panose="020B0604020202020204" pitchFamily="34" charset="0"/>
                <a:ea typeface="+mn-ea"/>
                <a:cs typeface="Arial" panose="020B0604020202020204" pitchFamily="34" charset="0"/>
              </a:rPr>
              <a:t>WIS</a:t>
            </a:r>
            <a:r>
              <a:rPr lang="en-CH" sz="1800" kern="1200" dirty="0">
                <a:solidFill>
                  <a:srgbClr val="FF0000"/>
                </a:solidFill>
                <a:latin typeface="Arial" panose="020B0604020202020204" pitchFamily="34" charset="0"/>
                <a:ea typeface="+mn-ea"/>
                <a:cs typeface="Arial" panose="020B0604020202020204" pitchFamily="34" charset="0"/>
              </a:rPr>
              <a:t> information system</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CH"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en-CH"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WIPPS</a:t>
            </a:r>
            <a:r>
              <a:rPr kumimoji="0" lang="en-CH" sz="18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integrated processing and pre</a:t>
            </a:r>
            <a:r>
              <a:rPr lang="en-CH" sz="1800" kern="1200" dirty="0">
                <a:solidFill>
                  <a:srgbClr val="FF0000"/>
                </a:solidFill>
                <a:latin typeface="Arial" panose="020B0604020202020204" pitchFamily="34" charset="0"/>
                <a:ea typeface="+mn-ea"/>
                <a:cs typeface="Arial" panose="020B0604020202020204" pitchFamily="34" charset="0"/>
              </a:rPr>
              <a:t>diction system</a:t>
            </a:r>
            <a:endParaRPr kumimoji="0" lang="en-US" sz="18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557ADDD-ABDF-3A69-3364-DA2BA31C4EBB}"/>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8" name="TextBox 7">
            <a:extLst>
              <a:ext uri="{FF2B5EF4-FFF2-40B4-BE49-F238E27FC236}">
                <a16:creationId xmlns:a16="http://schemas.microsoft.com/office/drawing/2014/main" id="{B30CD9A9-98CE-527C-07A9-E776AEB94EE3}"/>
              </a:ext>
            </a:extLst>
          </p:cNvPr>
          <p:cNvSpPr txBox="1"/>
          <p:nvPr/>
        </p:nvSpPr>
        <p:spPr>
          <a:xfrm>
            <a:off x="571443" y="5107729"/>
            <a:ext cx="3006434" cy="646331"/>
          </a:xfrm>
          <a:prstGeom prst="rect">
            <a:avLst/>
          </a:prstGeom>
          <a:solidFill>
            <a:schemeClr val="accent2">
              <a:lumMod val="75000"/>
            </a:schemeClr>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a:t>
            </a:r>
            <a:r>
              <a:rPr kumimoji="0" lang="en-CH" sz="1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ased</a:t>
            </a:r>
            <a:r>
              <a:rPr kumimoji="0" lang="en-CH"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on regulatory </a:t>
            </a:r>
            <a:br>
              <a:rPr kumimoji="0" lang="en-CH"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CH"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 guidance material</a:t>
            </a:r>
            <a:endParaRPr kumimoji="0" lang="en-US" sz="18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744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94398-C05C-1622-4AD9-75CF7483A55A}"/>
              </a:ext>
            </a:extLst>
          </p:cNvPr>
          <p:cNvSpPr>
            <a:spLocks noGrp="1"/>
          </p:cNvSpPr>
          <p:nvPr>
            <p:ph type="title"/>
          </p:nvPr>
        </p:nvSpPr>
        <p:spPr>
          <a:xfrm>
            <a:off x="388311" y="275491"/>
            <a:ext cx="10515600" cy="1325563"/>
          </a:xfrm>
        </p:spPr>
        <p:txBody>
          <a:bodyPr>
            <a:normAutofit/>
          </a:bodyPr>
          <a:lstStyle/>
          <a:p>
            <a:r>
              <a:rPr lang="en-CH" sz="2800" dirty="0">
                <a:solidFill>
                  <a:schemeClr val="accent1"/>
                </a:solidFill>
                <a:latin typeface="Arial" panose="020B0604020202020204" pitchFamily="34" charset="0"/>
                <a:cs typeface="Arial" panose="020B0604020202020204" pitchFamily="34" charset="0"/>
              </a:rPr>
              <a:t>Trends that led to a new </a:t>
            </a:r>
            <a:r>
              <a:rPr lang="en-US" sz="2800" dirty="0">
                <a:solidFill>
                  <a:schemeClr val="accent1"/>
                </a:solidFill>
                <a:latin typeface="Arial" panose="020B0604020202020204" pitchFamily="34" charset="0"/>
                <a:cs typeface="Arial" panose="020B0604020202020204" pitchFamily="34" charset="0"/>
              </a:rPr>
              <a:t>WMO data policy</a:t>
            </a:r>
          </a:p>
        </p:txBody>
      </p:sp>
      <p:sp>
        <p:nvSpPr>
          <p:cNvPr id="3" name="Content Placeholder 2">
            <a:extLst>
              <a:ext uri="{FF2B5EF4-FFF2-40B4-BE49-F238E27FC236}">
                <a16:creationId xmlns:a16="http://schemas.microsoft.com/office/drawing/2014/main" id="{9DC8606B-2FCC-BD64-651A-635921111267}"/>
              </a:ext>
            </a:extLst>
          </p:cNvPr>
          <p:cNvSpPr>
            <a:spLocks noGrp="1"/>
          </p:cNvSpPr>
          <p:nvPr>
            <p:ph idx="1"/>
          </p:nvPr>
        </p:nvSpPr>
        <p:spPr>
          <a:xfrm>
            <a:off x="834726" y="1493204"/>
            <a:ext cx="4268190" cy="4610715"/>
          </a:xfrm>
          <a:solidFill>
            <a:schemeClr val="accent1">
              <a:lumMod val="50000"/>
            </a:schemeClr>
          </a:solidFill>
        </p:spPr>
        <p:txBody>
          <a:bodyPr>
            <a:noAutofit/>
          </a:bodyPr>
          <a:lstStyle/>
          <a:p>
            <a:pPr marL="0" indent="0">
              <a:buNone/>
            </a:pPr>
            <a:endParaRPr lang="en-US" sz="20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000" dirty="0">
                <a:solidFill>
                  <a:schemeClr val="bg1"/>
                </a:solidFill>
                <a:latin typeface="Arial" panose="020B0604020202020204" pitchFamily="34" charset="0"/>
                <a:cs typeface="Arial" panose="020B0604020202020204" pitchFamily="34" charset="0"/>
              </a:rPr>
              <a:t>Concerns about persistent insufficient observational data coverage</a:t>
            </a:r>
          </a:p>
          <a:p>
            <a:pPr marL="514350" indent="-51435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000" dirty="0">
                <a:solidFill>
                  <a:schemeClr val="bg1"/>
                </a:solidFill>
                <a:latin typeface="Arial" panose="020B0604020202020204" pitchFamily="34" charset="0"/>
                <a:cs typeface="Arial" panose="020B0604020202020204" pitchFamily="34" charset="0"/>
              </a:rPr>
              <a:t>Need to move toward integrated Earth system modeling</a:t>
            </a:r>
          </a:p>
          <a:p>
            <a:pPr marL="514350" indent="-51435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000" dirty="0">
                <a:solidFill>
                  <a:schemeClr val="bg1"/>
                </a:solidFill>
                <a:latin typeface="Arial" panose="020B0604020202020204" pitchFamily="34" charset="0"/>
                <a:cs typeface="Arial" panose="020B0604020202020204" pitchFamily="34" charset="0"/>
              </a:rPr>
              <a:t>Opportunities and challenges related to the growing role of the private sector</a:t>
            </a:r>
          </a:p>
          <a:p>
            <a:pPr marL="514350" indent="-51435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2A5F09-DA11-29E0-3BE3-305D66E2A7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5E164-ADA9-4644-A389-00DE81504F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Map&#10;&#10;Description automatically generated">
            <a:extLst>
              <a:ext uri="{FF2B5EF4-FFF2-40B4-BE49-F238E27FC236}">
                <a16:creationId xmlns:a16="http://schemas.microsoft.com/office/drawing/2014/main" id="{CF3339AD-AA06-A222-62C3-48F6FBC3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663" y="1398158"/>
            <a:ext cx="3873246" cy="2241042"/>
          </a:xfrm>
          <a:prstGeom prst="rect">
            <a:avLst/>
          </a:prstGeom>
          <a:ln>
            <a:solidFill>
              <a:srgbClr val="002060"/>
            </a:solidFill>
          </a:ln>
        </p:spPr>
      </p:pic>
      <p:pic>
        <p:nvPicPr>
          <p:cNvPr id="2050" name="Picture 2" descr="See related image detail">
            <a:extLst>
              <a:ext uri="{FF2B5EF4-FFF2-40B4-BE49-F238E27FC236}">
                <a16:creationId xmlns:a16="http://schemas.microsoft.com/office/drawing/2014/main" id="{B00D4FC4-4CD4-CEC5-CE7C-E386AB60A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606" y="2488785"/>
            <a:ext cx="3016758" cy="31107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0E6D2A-93F8-F526-E01F-485B3F76F10E}"/>
              </a:ext>
            </a:extLst>
          </p:cNvPr>
          <p:cNvSpPr txBox="1"/>
          <p:nvPr/>
        </p:nvSpPr>
        <p:spPr>
          <a:xfrm>
            <a:off x="7184571" y="480422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E0E4C07-ADF2-FBDB-2567-B96DAC86F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6120" y="3950016"/>
            <a:ext cx="3362960" cy="1770380"/>
          </a:xfrm>
          <a:prstGeom prst="rect">
            <a:avLst/>
          </a:prstGeom>
        </p:spPr>
      </p:pic>
      <p:pic>
        <p:nvPicPr>
          <p:cNvPr id="13" name="Picture 12">
            <a:extLst>
              <a:ext uri="{FF2B5EF4-FFF2-40B4-BE49-F238E27FC236}">
                <a16:creationId xmlns:a16="http://schemas.microsoft.com/office/drawing/2014/main" id="{482FE7A9-6FCC-9A3A-6CEF-7BDD1E0E7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6111" y="4106805"/>
            <a:ext cx="3360420" cy="1765300"/>
          </a:xfrm>
          <a:prstGeom prst="rect">
            <a:avLst/>
          </a:prstGeom>
        </p:spPr>
      </p:pic>
      <p:pic>
        <p:nvPicPr>
          <p:cNvPr id="18" name="Picture 17">
            <a:extLst>
              <a:ext uri="{FF2B5EF4-FFF2-40B4-BE49-F238E27FC236}">
                <a16:creationId xmlns:a16="http://schemas.microsoft.com/office/drawing/2014/main" id="{5AB0573A-86AF-E823-089E-ADA76F409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6111" y="4252438"/>
            <a:ext cx="3365500" cy="1770380"/>
          </a:xfrm>
          <a:prstGeom prst="rect">
            <a:avLst/>
          </a:prstGeom>
        </p:spPr>
      </p:pic>
      <p:pic>
        <p:nvPicPr>
          <p:cNvPr id="20" name="Picture 19">
            <a:extLst>
              <a:ext uri="{FF2B5EF4-FFF2-40B4-BE49-F238E27FC236}">
                <a16:creationId xmlns:a16="http://schemas.microsoft.com/office/drawing/2014/main" id="{1340A329-C099-CD93-FB81-92F5268CCD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6111" y="4362948"/>
            <a:ext cx="3319780" cy="1767840"/>
          </a:xfrm>
          <a:prstGeom prst="rect">
            <a:avLst/>
          </a:prstGeom>
        </p:spPr>
      </p:pic>
      <p:pic>
        <p:nvPicPr>
          <p:cNvPr id="22" name="Picture 21">
            <a:extLst>
              <a:ext uri="{FF2B5EF4-FFF2-40B4-BE49-F238E27FC236}">
                <a16:creationId xmlns:a16="http://schemas.microsoft.com/office/drawing/2014/main" id="{8D3F5A49-DE35-8412-5711-ACC8E4E035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111" y="4526931"/>
            <a:ext cx="3319780" cy="1760220"/>
          </a:xfrm>
          <a:prstGeom prst="rect">
            <a:avLst/>
          </a:prstGeom>
        </p:spPr>
      </p:pic>
      <p:pic>
        <p:nvPicPr>
          <p:cNvPr id="24" name="Picture 23">
            <a:extLst>
              <a:ext uri="{FF2B5EF4-FFF2-40B4-BE49-F238E27FC236}">
                <a16:creationId xmlns:a16="http://schemas.microsoft.com/office/drawing/2014/main" id="{0221EC16-24BC-1519-CB12-E986768F87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4368" y="4775207"/>
            <a:ext cx="3289046" cy="1904492"/>
          </a:xfrm>
          <a:prstGeom prst="rect">
            <a:avLst/>
          </a:prstGeom>
        </p:spPr>
      </p:pic>
      <p:sp>
        <p:nvSpPr>
          <p:cNvPr id="7" name="TextBox 6">
            <a:extLst>
              <a:ext uri="{FF2B5EF4-FFF2-40B4-BE49-F238E27FC236}">
                <a16:creationId xmlns:a16="http://schemas.microsoft.com/office/drawing/2014/main" id="{B95254B5-AECC-5AC1-B540-910542356E35}"/>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175037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3B14-7B79-5543-AE6E-6222BE3D4526}"/>
              </a:ext>
            </a:extLst>
          </p:cNvPr>
          <p:cNvSpPr>
            <a:spLocks noGrp="1"/>
          </p:cNvSpPr>
          <p:nvPr>
            <p:ph type="title"/>
          </p:nvPr>
        </p:nvSpPr>
        <p:spPr>
          <a:xfrm>
            <a:off x="487243" y="537246"/>
            <a:ext cx="8568443" cy="695830"/>
          </a:xfrm>
          <a:noFill/>
          <a:ln w="22225">
            <a:noFill/>
          </a:ln>
        </p:spPr>
        <p:txBody>
          <a:bodyPr vert="horz" lIns="68580" tIns="34290" rIns="68580" bIns="34290" rtlCol="0" anchor="ctr">
            <a:normAutofit/>
          </a:bodyPr>
          <a:lstStyle/>
          <a:p>
            <a:pPr defTabSz="514350"/>
            <a:r>
              <a:rPr lang="en-CH" sz="2800" dirty="0">
                <a:solidFill>
                  <a:schemeClr val="accent1"/>
                </a:solidFill>
                <a:latin typeface="Arial" panose="020B0604020202020204" pitchFamily="34" charset="0"/>
                <a:cs typeface="Arial" panose="020B0604020202020204" pitchFamily="34" charset="0"/>
              </a:rPr>
              <a:t>Cg-Ext(2021), Resolution 1</a:t>
            </a:r>
          </a:p>
        </p:txBody>
      </p:sp>
      <p:sp>
        <p:nvSpPr>
          <p:cNvPr id="3" name="Content Placeholder 2">
            <a:extLst>
              <a:ext uri="{FF2B5EF4-FFF2-40B4-BE49-F238E27FC236}">
                <a16:creationId xmlns:a16="http://schemas.microsoft.com/office/drawing/2014/main" id="{5666E6F7-E3D1-BC4E-B3A9-D3772E7344D3}"/>
              </a:ext>
            </a:extLst>
          </p:cNvPr>
          <p:cNvSpPr>
            <a:spLocks noGrp="1"/>
          </p:cNvSpPr>
          <p:nvPr>
            <p:ph idx="1"/>
          </p:nvPr>
        </p:nvSpPr>
        <p:spPr>
          <a:xfrm>
            <a:off x="843110" y="1167688"/>
            <a:ext cx="11074400" cy="5473447"/>
          </a:xfrm>
        </p:spPr>
        <p:txBody>
          <a:bodyPr>
            <a:normAutofit fontScale="25000" lnSpcReduction="20000"/>
          </a:bodyPr>
          <a:lstStyle/>
          <a:p>
            <a:pPr marL="0" indent="0">
              <a:lnSpc>
                <a:spcPct val="120000"/>
              </a:lnSpc>
              <a:spcBef>
                <a:spcPts val="0"/>
              </a:spcBef>
              <a:spcAft>
                <a:spcPts val="800"/>
              </a:spcAft>
              <a:buNone/>
            </a:pPr>
            <a:r>
              <a:rPr lang="en-CH" sz="7200" i="1" dirty="0">
                <a:latin typeface="Arial" panose="020B0604020202020204" pitchFamily="34" charset="0"/>
                <a:cs typeface="Arial" panose="020B0604020202020204" pitchFamily="34" charset="0"/>
              </a:rPr>
              <a:t>{The Congress …}</a:t>
            </a:r>
          </a:p>
          <a:p>
            <a:pPr marL="0" indent="0">
              <a:lnSpc>
                <a:spcPct val="120000"/>
              </a:lnSpc>
              <a:spcBef>
                <a:spcPts val="0"/>
              </a:spcBef>
              <a:spcAft>
                <a:spcPts val="800"/>
              </a:spcAft>
              <a:buNone/>
            </a:pPr>
            <a:r>
              <a:rPr lang="en-GB" sz="7200" dirty="0">
                <a:highlight>
                  <a:srgbClr val="00FF00"/>
                </a:highlight>
                <a:latin typeface="Arial" panose="020B0604020202020204" pitchFamily="34" charset="0"/>
                <a:cs typeface="Arial" panose="020B0604020202020204" pitchFamily="34" charset="0"/>
              </a:rPr>
              <a:t>Agrees to have </a:t>
            </a:r>
            <a:r>
              <a:rPr lang="en-GB" sz="7200" b="1" dirty="0">
                <a:highlight>
                  <a:srgbClr val="00FF00"/>
                </a:highlight>
                <a:latin typeface="Arial" panose="020B0604020202020204" pitchFamily="34" charset="0"/>
                <a:cs typeface="Arial" panose="020B0604020202020204" pitchFamily="34" charset="0"/>
              </a:rPr>
              <a:t>one unified data policy</a:t>
            </a:r>
            <a:r>
              <a:rPr lang="en-GB" sz="7200" dirty="0">
                <a:highlight>
                  <a:srgbClr val="00FF00"/>
                </a:highlight>
                <a:latin typeface="Arial" panose="020B0604020202020204" pitchFamily="34" charset="0"/>
                <a:cs typeface="Arial" panose="020B0604020202020204" pitchFamily="34" charset="0"/>
              </a:rPr>
              <a:t> for all WMO domains and disciplines;</a:t>
            </a:r>
            <a:endParaRPr lang="en-GB" sz="7200" dirty="0">
              <a:latin typeface="Arial" panose="020B0604020202020204" pitchFamily="34" charset="0"/>
              <a:cs typeface="Arial" panose="020B0604020202020204" pitchFamily="34" charset="0"/>
            </a:endParaRPr>
          </a:p>
          <a:p>
            <a:pPr marL="0" indent="0">
              <a:lnSpc>
                <a:spcPct val="120000"/>
              </a:lnSpc>
              <a:spcBef>
                <a:spcPts val="0"/>
              </a:spcBef>
              <a:spcAft>
                <a:spcPts val="800"/>
              </a:spcAft>
              <a:buNone/>
            </a:pPr>
            <a:r>
              <a:rPr lang="en-GB" sz="7200" dirty="0">
                <a:highlight>
                  <a:srgbClr val="00FF00"/>
                </a:highlight>
                <a:latin typeface="Arial" panose="020B0604020202020204" pitchFamily="34" charset="0"/>
                <a:cs typeface="Arial" panose="020B0604020202020204" pitchFamily="34" charset="0"/>
              </a:rPr>
              <a:t>Decides that the </a:t>
            </a:r>
            <a:r>
              <a:rPr lang="en-GB" sz="7200" b="1" dirty="0">
                <a:highlight>
                  <a:srgbClr val="00FF00"/>
                </a:highlight>
                <a:latin typeface="Arial" panose="020B0604020202020204" pitchFamily="34" charset="0"/>
                <a:cs typeface="Arial" panose="020B0604020202020204" pitchFamily="34" charset="0"/>
              </a:rPr>
              <a:t>scope</a:t>
            </a:r>
            <a:r>
              <a:rPr lang="en-GB" sz="7200" dirty="0">
                <a:highlight>
                  <a:srgbClr val="00FF00"/>
                </a:highlight>
                <a:latin typeface="Arial" panose="020B0604020202020204" pitchFamily="34" charset="0"/>
                <a:cs typeface="Arial" panose="020B0604020202020204" pitchFamily="34" charset="0"/>
              </a:rPr>
              <a:t> of the data policy shall cover </a:t>
            </a:r>
            <a:r>
              <a:rPr lang="en-GB" sz="7200" b="1" dirty="0">
                <a:highlight>
                  <a:srgbClr val="00FF00"/>
                </a:highlight>
                <a:latin typeface="Arial" panose="020B0604020202020204" pitchFamily="34" charset="0"/>
                <a:cs typeface="Arial" panose="020B0604020202020204" pitchFamily="34" charset="0"/>
              </a:rPr>
              <a:t>Earth system data </a:t>
            </a:r>
            <a:r>
              <a:rPr lang="en-GB" sz="7200" dirty="0">
                <a:highlight>
                  <a:srgbClr val="00FF00"/>
                </a:highlight>
                <a:latin typeface="Arial" panose="020B0604020202020204" pitchFamily="34" charset="0"/>
                <a:cs typeface="Arial" panose="020B0604020202020204" pitchFamily="34" charset="0"/>
              </a:rPr>
              <a:t>exchanged among Members </a:t>
            </a:r>
            <a:r>
              <a:rPr lang="en-GB" sz="7200" dirty="0">
                <a:latin typeface="Arial" panose="020B0604020202020204" pitchFamily="34" charset="0"/>
                <a:cs typeface="Arial" panose="020B0604020202020204" pitchFamily="34" charset="0"/>
              </a:rPr>
              <a:t>under the auspices of the WMO Convention and decisions of Congress, {…}</a:t>
            </a:r>
          </a:p>
          <a:p>
            <a:pPr marL="0" indent="0">
              <a:lnSpc>
                <a:spcPct val="120000"/>
              </a:lnSpc>
              <a:spcBef>
                <a:spcPts val="0"/>
              </a:spcBef>
              <a:spcAft>
                <a:spcPts val="800"/>
              </a:spcAft>
              <a:buNone/>
            </a:pPr>
            <a:r>
              <a:rPr lang="en-GB" sz="7200" dirty="0">
                <a:latin typeface="Arial" panose="020B0604020202020204" pitchFamily="34" charset="0"/>
                <a:cs typeface="Arial" panose="020B0604020202020204" pitchFamily="34" charset="0"/>
              </a:rPr>
              <a:t>Adopts the following policy on the international exchange of Earth system data:</a:t>
            </a:r>
          </a:p>
          <a:p>
            <a:pPr marL="0" indent="0">
              <a:lnSpc>
                <a:spcPct val="120000"/>
              </a:lnSpc>
              <a:spcBef>
                <a:spcPts val="0"/>
              </a:spcBef>
              <a:spcAft>
                <a:spcPts val="800"/>
              </a:spcAft>
              <a:buNone/>
            </a:pPr>
            <a:r>
              <a:rPr lang="en-GB" sz="7200" dirty="0">
                <a:latin typeface="Arial" panose="020B0604020202020204" pitchFamily="34" charset="0"/>
                <a:cs typeface="Arial" panose="020B0604020202020204" pitchFamily="34" charset="0"/>
              </a:rPr>
              <a:t>As a fundamental principle of WMO and in consonance with the expanding requirements for its scientific and technical expertise, </a:t>
            </a:r>
            <a:r>
              <a:rPr lang="en-GB" sz="7200" dirty="0">
                <a:highlight>
                  <a:srgbClr val="00FF00"/>
                </a:highlight>
                <a:latin typeface="Arial" panose="020B0604020202020204" pitchFamily="34" charset="0"/>
                <a:cs typeface="Arial" panose="020B0604020202020204" pitchFamily="34" charset="0"/>
              </a:rPr>
              <a:t>WMO commits itself to broadening and enhancing the free and unrestricted  international exchange of Earth system data;</a:t>
            </a:r>
            <a:endParaRPr lang="en-GB" sz="7200" dirty="0">
              <a:latin typeface="Arial" panose="020B0604020202020204" pitchFamily="34" charset="0"/>
              <a:cs typeface="Arial" panose="020B0604020202020204" pitchFamily="34" charset="0"/>
            </a:endParaRPr>
          </a:p>
          <a:p>
            <a:pPr marL="0" indent="0">
              <a:lnSpc>
                <a:spcPct val="120000"/>
              </a:lnSpc>
              <a:spcBef>
                <a:spcPts val="0"/>
              </a:spcBef>
              <a:spcAft>
                <a:spcPts val="800"/>
              </a:spcAft>
              <a:buNone/>
            </a:pPr>
            <a:r>
              <a:rPr lang="en-GB" sz="7200" dirty="0">
                <a:latin typeface="Arial" panose="020B0604020202020204" pitchFamily="34" charset="0"/>
                <a:cs typeface="Arial" panose="020B0604020202020204" pitchFamily="34" charset="0"/>
              </a:rPr>
              <a:t>Agrees further to maintain a two-tiered approach to the international provision and exchange of Earth system data via the following practice : </a:t>
            </a:r>
          </a:p>
          <a:p>
            <a:pPr marL="424800" indent="-424800">
              <a:lnSpc>
                <a:spcPct val="120000"/>
              </a:lnSpc>
              <a:spcBef>
                <a:spcPts val="0"/>
              </a:spcBef>
              <a:spcAft>
                <a:spcPts val="800"/>
              </a:spcAft>
              <a:buFont typeface="+mj-lt"/>
              <a:buAutoNum type="arabicPeriod"/>
            </a:pPr>
            <a:r>
              <a:rPr lang="en-GB" sz="7200" dirty="0">
                <a:highlight>
                  <a:srgbClr val="00FF00"/>
                </a:highlight>
                <a:latin typeface="Arial" panose="020B0604020202020204" pitchFamily="34" charset="0"/>
                <a:cs typeface="Arial" panose="020B0604020202020204" pitchFamily="34" charset="0"/>
              </a:rPr>
              <a:t>Members </a:t>
            </a:r>
            <a:r>
              <a:rPr lang="en-GB" sz="7200" b="1" dirty="0">
                <a:highlight>
                  <a:srgbClr val="FFFF00"/>
                </a:highlight>
                <a:latin typeface="Arial" panose="020B0604020202020204" pitchFamily="34" charset="0"/>
                <a:cs typeface="Arial" panose="020B0604020202020204" pitchFamily="34" charset="0"/>
              </a:rPr>
              <a:t>shall</a:t>
            </a:r>
            <a:r>
              <a:rPr lang="en-GB" sz="7200" dirty="0">
                <a:highlight>
                  <a:srgbClr val="00FF00"/>
                </a:highlight>
                <a:latin typeface="Arial" panose="020B0604020202020204" pitchFamily="34" charset="0"/>
                <a:cs typeface="Arial" panose="020B0604020202020204" pitchFamily="34" charset="0"/>
              </a:rPr>
              <a:t> provide on a free and unrestricted basis the </a:t>
            </a:r>
            <a:r>
              <a:rPr lang="en-GB" sz="7200" b="1" dirty="0">
                <a:highlight>
                  <a:srgbClr val="FFFF00"/>
                </a:highlight>
                <a:latin typeface="Arial" panose="020B0604020202020204" pitchFamily="34" charset="0"/>
                <a:cs typeface="Arial" panose="020B0604020202020204" pitchFamily="34" charset="0"/>
              </a:rPr>
              <a:t>core</a:t>
            </a:r>
            <a:r>
              <a:rPr lang="en-GB" sz="7200" dirty="0">
                <a:highlight>
                  <a:srgbClr val="FFFF00"/>
                </a:highlight>
                <a:latin typeface="Arial" panose="020B0604020202020204" pitchFamily="34" charset="0"/>
                <a:cs typeface="Arial" panose="020B0604020202020204" pitchFamily="34" charset="0"/>
              </a:rPr>
              <a:t> data </a:t>
            </a:r>
            <a:r>
              <a:rPr lang="en-GB" sz="7200" dirty="0">
                <a:latin typeface="Arial" panose="020B0604020202020204" pitchFamily="34" charset="0"/>
                <a:cs typeface="Arial" panose="020B0604020202020204" pitchFamily="34" charset="0"/>
              </a:rPr>
              <a:t>that are necessary for the provision of services in support of the protection of life and property and for the well-being of all nations, at a minimum those data described in Annex 1 to this resolution {…}</a:t>
            </a:r>
          </a:p>
          <a:p>
            <a:pPr marL="424800" indent="-424800">
              <a:lnSpc>
                <a:spcPct val="120000"/>
              </a:lnSpc>
              <a:spcBef>
                <a:spcPts val="0"/>
              </a:spcBef>
              <a:spcAft>
                <a:spcPts val="800"/>
              </a:spcAft>
              <a:buFont typeface="+mj-lt"/>
              <a:buAutoNum type="arabicPeriod"/>
            </a:pPr>
            <a:r>
              <a:rPr lang="en-GB" sz="7200" dirty="0">
                <a:highlight>
                  <a:srgbClr val="00FF00"/>
                </a:highlight>
                <a:latin typeface="Arial" panose="020B0604020202020204" pitchFamily="34" charset="0"/>
                <a:cs typeface="Arial" panose="020B0604020202020204" pitchFamily="34" charset="0"/>
              </a:rPr>
              <a:t>Members </a:t>
            </a:r>
            <a:r>
              <a:rPr lang="en-GB" sz="7200" b="1" dirty="0">
                <a:highlight>
                  <a:srgbClr val="FFFF00"/>
                </a:highlight>
                <a:latin typeface="Arial" panose="020B0604020202020204" pitchFamily="34" charset="0"/>
                <a:cs typeface="Arial" panose="020B0604020202020204" pitchFamily="34" charset="0"/>
              </a:rPr>
              <a:t>should</a:t>
            </a:r>
            <a:r>
              <a:rPr lang="en-GB" sz="7200" dirty="0">
                <a:highlight>
                  <a:srgbClr val="00FF00"/>
                </a:highlight>
                <a:latin typeface="Arial" panose="020B0604020202020204" pitchFamily="34" charset="0"/>
                <a:cs typeface="Arial" panose="020B0604020202020204" pitchFamily="34" charset="0"/>
              </a:rPr>
              <a:t> also provide the </a:t>
            </a:r>
            <a:r>
              <a:rPr lang="en-GB" sz="7200" b="1" dirty="0">
                <a:highlight>
                  <a:srgbClr val="FFFF00"/>
                </a:highlight>
                <a:latin typeface="Arial" panose="020B0604020202020204" pitchFamily="34" charset="0"/>
                <a:cs typeface="Arial" panose="020B0604020202020204" pitchFamily="34" charset="0"/>
              </a:rPr>
              <a:t>recommended</a:t>
            </a:r>
            <a:r>
              <a:rPr lang="en-GB" sz="7200" dirty="0">
                <a:highlight>
                  <a:srgbClr val="FFFF00"/>
                </a:highlight>
                <a:latin typeface="Arial" panose="020B0604020202020204" pitchFamily="34" charset="0"/>
                <a:cs typeface="Arial" panose="020B0604020202020204" pitchFamily="34" charset="0"/>
              </a:rPr>
              <a:t> data </a:t>
            </a:r>
            <a:r>
              <a:rPr lang="en-GB" sz="7200" dirty="0">
                <a:latin typeface="Arial" panose="020B0604020202020204" pitchFamily="34" charset="0"/>
                <a:cs typeface="Arial" panose="020B0604020202020204" pitchFamily="34" charset="0"/>
              </a:rPr>
              <a:t>that are required to support Earth system monitoring and prediction activities at the global, regional and national levels {…}</a:t>
            </a:r>
          </a:p>
          <a:p>
            <a:endParaRPr lang="en-GB"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D131BC-D18E-F126-004D-80C23FEA1214}"/>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88593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3B14-7B79-5543-AE6E-6222BE3D4526}"/>
              </a:ext>
            </a:extLst>
          </p:cNvPr>
          <p:cNvSpPr>
            <a:spLocks noGrp="1"/>
          </p:cNvSpPr>
          <p:nvPr>
            <p:ph type="title"/>
          </p:nvPr>
        </p:nvSpPr>
        <p:spPr>
          <a:xfrm>
            <a:off x="354775" y="585495"/>
            <a:ext cx="8229600" cy="770391"/>
          </a:xfrm>
          <a:noFill/>
          <a:ln w="22225">
            <a:noFill/>
          </a:ln>
        </p:spPr>
        <p:txBody>
          <a:bodyPr vert="horz" lIns="91440" tIns="45720" rIns="91440" bIns="45720" rtlCol="0" anchor="ctr">
            <a:normAutofit/>
          </a:bodyPr>
          <a:lstStyle/>
          <a:p>
            <a:r>
              <a:rPr lang="en-CH" sz="2800" dirty="0">
                <a:solidFill>
                  <a:schemeClr val="accent1"/>
                </a:solidFill>
                <a:latin typeface="Arial" panose="020B0604020202020204" pitchFamily="34" charset="0"/>
                <a:cs typeface="Arial" panose="020B0604020202020204" pitchFamily="34" charset="0"/>
              </a:rPr>
              <a:t>“Free and unrestricted exchange”</a:t>
            </a:r>
          </a:p>
        </p:txBody>
      </p:sp>
      <p:sp>
        <p:nvSpPr>
          <p:cNvPr id="3" name="Content Placeholder 2">
            <a:extLst>
              <a:ext uri="{FF2B5EF4-FFF2-40B4-BE49-F238E27FC236}">
                <a16:creationId xmlns:a16="http://schemas.microsoft.com/office/drawing/2014/main" id="{5666E6F7-E3D1-BC4E-B3A9-D3772E7344D3}"/>
              </a:ext>
            </a:extLst>
          </p:cNvPr>
          <p:cNvSpPr>
            <a:spLocks noGrp="1"/>
          </p:cNvSpPr>
          <p:nvPr>
            <p:ph idx="1"/>
          </p:nvPr>
        </p:nvSpPr>
        <p:spPr>
          <a:xfrm>
            <a:off x="932329" y="1096198"/>
            <a:ext cx="10628415" cy="2332802"/>
          </a:xfrm>
        </p:spPr>
        <p:txBody>
          <a:bodyPr>
            <a:normAutofit/>
          </a:bodyPr>
          <a:lstStyle/>
          <a:p>
            <a:endParaRPr lang="en-AU" sz="1800" b="1" dirty="0">
              <a:latin typeface="Arial" panose="020B0604020202020204" pitchFamily="34" charset="0"/>
              <a:ea typeface="Verdana" panose="020B0604030504040204" pitchFamily="34" charset="0"/>
              <a:cs typeface="Arial" panose="020B0604020202020204" pitchFamily="34" charset="0"/>
            </a:endParaRPr>
          </a:p>
          <a:p>
            <a:r>
              <a:rPr lang="en-AU" sz="1800" b="1" dirty="0">
                <a:latin typeface="Arial" panose="020B0604020202020204" pitchFamily="34" charset="0"/>
                <a:ea typeface="Verdana" panose="020B0604030504040204" pitchFamily="34" charset="0"/>
                <a:cs typeface="Arial" panose="020B0604020202020204" pitchFamily="34" charset="0"/>
              </a:rPr>
              <a:t>What does it mean?</a:t>
            </a:r>
            <a:r>
              <a:rPr lang="en-CH" sz="1800" b="1" dirty="0">
                <a:latin typeface="Arial" panose="020B0604020202020204" pitchFamily="34" charset="0"/>
                <a:ea typeface="Verdana" panose="020B0604030504040204" pitchFamily="34" charset="0"/>
                <a:cs typeface="Arial" panose="020B0604020202020204" pitchFamily="34" charset="0"/>
              </a:rPr>
              <a:t> </a:t>
            </a:r>
            <a:r>
              <a:rPr lang="en-AU" sz="1800" dirty="0">
                <a:latin typeface="Arial" panose="020B0604020202020204" pitchFamily="34" charset="0"/>
                <a:ea typeface="Verdana" panose="020B0604030504040204" pitchFamily="34" charset="0"/>
                <a:cs typeface="Arial" panose="020B0604020202020204" pitchFamily="34" charset="0"/>
              </a:rPr>
              <a:t>Per Annex 4</a:t>
            </a:r>
            <a:r>
              <a:rPr lang="en-AU" sz="1800" b="1" dirty="0">
                <a:latin typeface="Arial" panose="020B0604020202020204" pitchFamily="34" charset="0"/>
                <a:ea typeface="Verdana" panose="020B0604030504040204" pitchFamily="34" charset="0"/>
                <a:cs typeface="Arial" panose="020B0604020202020204" pitchFamily="34" charset="0"/>
              </a:rPr>
              <a:t>: </a:t>
            </a:r>
            <a:r>
              <a:rPr lang="en-AU" sz="1800" b="1" i="1" dirty="0">
                <a:solidFill>
                  <a:srgbClr val="0432FF"/>
                </a:solidFill>
                <a:latin typeface="Arial" panose="020B0604020202020204" pitchFamily="34" charset="0"/>
                <a:ea typeface="Verdana" panose="020B0604030504040204" pitchFamily="34" charset="0"/>
                <a:cs typeface="Arial" panose="020B0604020202020204" pitchFamily="34" charset="0"/>
              </a:rPr>
              <a:t>”Free and unrestricted means available for use, re-use and sharing without charge and with no conditions on use</a:t>
            </a:r>
            <a:r>
              <a:rPr lang="en-AU" sz="1800" b="1" i="1" baseline="30000" dirty="0">
                <a:solidFill>
                  <a:srgbClr val="0432FF"/>
                </a:solidFill>
                <a:latin typeface="Arial" panose="020B0604020202020204" pitchFamily="34" charset="0"/>
                <a:ea typeface="Verdana" panose="020B0604030504040204" pitchFamily="34" charset="0"/>
                <a:cs typeface="Arial" panose="020B0604020202020204" pitchFamily="34" charset="0"/>
              </a:rPr>
              <a:t>1</a:t>
            </a:r>
            <a:r>
              <a:rPr lang="en-AU" sz="1800" b="1" i="1" dirty="0">
                <a:solidFill>
                  <a:srgbClr val="0432FF"/>
                </a:solidFill>
                <a:latin typeface="Arial" panose="020B0604020202020204" pitchFamily="34" charset="0"/>
                <a:ea typeface="Verdana" panose="020B0604030504040204" pitchFamily="34" charset="0"/>
                <a:cs typeface="Arial" panose="020B0604020202020204" pitchFamily="34" charset="0"/>
              </a:rPr>
              <a:t>”;</a:t>
            </a:r>
            <a:r>
              <a:rPr lang="en-CH" sz="1800" b="1" i="1" dirty="0">
                <a:solidFill>
                  <a:srgbClr val="0432FF"/>
                </a:solidFill>
                <a:latin typeface="Arial" panose="020B0604020202020204" pitchFamily="34" charset="0"/>
                <a:ea typeface="Verdana" panose="020B0604030504040204" pitchFamily="34" charset="0"/>
                <a:cs typeface="Arial" panose="020B0604020202020204" pitchFamily="34" charset="0"/>
              </a:rPr>
              <a:t> </a:t>
            </a:r>
            <a:br>
              <a:rPr lang="en-CH" sz="1800" b="1" i="1" dirty="0">
                <a:solidFill>
                  <a:srgbClr val="0432FF"/>
                </a:solidFill>
                <a:latin typeface="Arial" panose="020B0604020202020204" pitchFamily="34" charset="0"/>
                <a:ea typeface="Verdana" panose="020B0604030504040204" pitchFamily="34" charset="0"/>
                <a:cs typeface="Arial" panose="020B0604020202020204" pitchFamily="34" charset="0"/>
              </a:rPr>
            </a:br>
            <a:r>
              <a:rPr kumimoji="0" lang="en-AU" sz="1400" b="0" i="1" u="sng" strike="noStrike" kern="1200" cap="none" spc="0" normalizeH="0" baseline="3000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en-AU" sz="1400" b="0"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Requests for attribution not considered a condition; </a:t>
            </a:r>
            <a:r>
              <a:rPr kumimoji="0" lang="en-AU" sz="1400" b="0" i="1" u="sng"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Verdana" panose="020B0604030504040204" pitchFamily="34" charset="0"/>
                <a:cs typeface="Arial" panose="020B0604020202020204" pitchFamily="34" charset="0"/>
              </a:rPr>
              <a:t>attribution recommended</a:t>
            </a:r>
            <a:endParaRPr kumimoji="0" lang="en-CH" sz="1800" b="1" i="1" u="sng" strike="noStrike" kern="1200" cap="none" spc="0" normalizeH="0" baseline="0" noProof="0" dirty="0">
              <a:ln>
                <a:noFill/>
              </a:ln>
              <a:solidFill>
                <a:srgbClr val="0432FF"/>
              </a:solidFill>
              <a:effectLst/>
              <a:highlight>
                <a:srgbClr val="FFFF00"/>
              </a:highlight>
              <a:uLnTx/>
              <a:uFillTx/>
              <a:latin typeface="Arial" panose="020B0604020202020204" pitchFamily="34" charset="0"/>
              <a:ea typeface="Verdana" panose="020B0604030504040204" pitchFamily="34" charset="0"/>
              <a:cs typeface="Arial" panose="020B0604020202020204" pitchFamily="34" charset="0"/>
            </a:endParaRPr>
          </a:p>
          <a:p>
            <a:endParaRPr lang="en-CH" sz="1800" b="1" dirty="0">
              <a:latin typeface="Arial" panose="020B0604020202020204" pitchFamily="34" charset="0"/>
              <a:ea typeface="Verdana" panose="020B0604030504040204" pitchFamily="34" charset="0"/>
              <a:cs typeface="Arial" panose="020B0604020202020204" pitchFamily="34" charset="0"/>
            </a:endParaRPr>
          </a:p>
          <a:p>
            <a:r>
              <a:rPr lang="en-CH" sz="1800" b="1" dirty="0">
                <a:latin typeface="Arial" panose="020B0604020202020204" pitchFamily="34" charset="0"/>
                <a:ea typeface="Verdana" panose="020B0604030504040204" pitchFamily="34" charset="0"/>
                <a:cs typeface="Arial" panose="020B0604020202020204" pitchFamily="34" charset="0"/>
              </a:rPr>
              <a:t>Disciplines and domains</a:t>
            </a:r>
          </a:p>
          <a:p>
            <a:endParaRPr lang="en-AU" sz="1800" b="1" dirty="0">
              <a:latin typeface="Arial" panose="020B0604020202020204" pitchFamily="34" charset="0"/>
              <a:ea typeface="Verdana" panose="020B0604030504040204" pitchFamily="34" charset="0"/>
              <a:cs typeface="Arial" panose="020B0604020202020204" pitchFamily="34" charset="0"/>
            </a:endParaRPr>
          </a:p>
          <a:p>
            <a:pPr marL="800100" lvl="1"/>
            <a:endParaRPr lang="en-AU" sz="1800" dirty="0">
              <a:latin typeface="Arial" panose="020B0604020202020204" pitchFamily="34" charset="0"/>
              <a:ea typeface="Verdana" panose="020B0604030504040204" pitchFamily="34" charset="0"/>
              <a:cs typeface="Arial" panose="020B0604020202020204" pitchFamily="34" charset="0"/>
            </a:endParaRPr>
          </a:p>
          <a:p>
            <a:pPr marL="114300" indent="0">
              <a:buNone/>
            </a:pPr>
            <a:endParaRPr lang="en-AU" sz="1400" i="1" u="sng" baseline="30000" dirty="0">
              <a:latin typeface="Arial" panose="020B0604020202020204" pitchFamily="34" charset="0"/>
              <a:ea typeface="Verdana" panose="020B0604030504040204" pitchFamily="34" charset="0"/>
              <a:cs typeface="Arial" panose="020B0604020202020204" pitchFamily="34" charset="0"/>
            </a:endParaRPr>
          </a:p>
          <a:p>
            <a:pPr marL="914400" lvl="2" indent="0">
              <a:buNone/>
            </a:pPr>
            <a:endParaRPr lang="en-AU" sz="1400" i="1" u="sng" dirty="0">
              <a:highlight>
                <a:srgbClr val="FFFF00"/>
              </a:highlight>
              <a:latin typeface="Arial" panose="020B0604020202020204" pitchFamily="34" charset="0"/>
              <a:ea typeface="Verdana" panose="020B0604030504040204" pitchFamily="34" charset="0"/>
              <a:cs typeface="Arial" panose="020B0604020202020204" pitchFamily="34" charset="0"/>
            </a:endParaRPr>
          </a:p>
          <a:p>
            <a:pPr marL="800100" lvl="1"/>
            <a:endParaRPr lang="en-AU" sz="1800" dirty="0">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A7F26B0C-BB4D-6EF0-D656-17027F30C6F9}"/>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6" name="Picture 5">
            <a:extLst>
              <a:ext uri="{FF2B5EF4-FFF2-40B4-BE49-F238E27FC236}">
                <a16:creationId xmlns:a16="http://schemas.microsoft.com/office/drawing/2014/main" id="{B7A8C728-0F09-8594-0A8D-9C5488778583}"/>
              </a:ext>
            </a:extLst>
          </p:cNvPr>
          <p:cNvPicPr>
            <a:picLocks noChangeAspect="1"/>
          </p:cNvPicPr>
          <p:nvPr/>
        </p:nvPicPr>
        <p:blipFill>
          <a:blip r:embed="rId3"/>
          <a:stretch>
            <a:fillRect/>
          </a:stretch>
        </p:blipFill>
        <p:spPr>
          <a:xfrm>
            <a:off x="2157962" y="3251501"/>
            <a:ext cx="2237426" cy="3359187"/>
          </a:xfrm>
          <a:prstGeom prst="rect">
            <a:avLst/>
          </a:prstGeom>
        </p:spPr>
      </p:pic>
      <p:sp>
        <p:nvSpPr>
          <p:cNvPr id="7" name="Content Placeholder 2">
            <a:extLst>
              <a:ext uri="{FF2B5EF4-FFF2-40B4-BE49-F238E27FC236}">
                <a16:creationId xmlns:a16="http://schemas.microsoft.com/office/drawing/2014/main" id="{008CE4C2-D871-0B79-0D77-AF791564D53A}"/>
              </a:ext>
            </a:extLst>
          </p:cNvPr>
          <p:cNvSpPr txBox="1">
            <a:spLocks/>
          </p:cNvSpPr>
          <p:nvPr/>
        </p:nvSpPr>
        <p:spPr>
          <a:xfrm>
            <a:off x="5621020" y="2602746"/>
            <a:ext cx="5939723" cy="4007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CH" sz="1800" b="1" dirty="0">
                <a:solidFill>
                  <a:srgbClr val="0070C0"/>
                </a:solidFill>
                <a:latin typeface="Arial" panose="020B0604020202020204" pitchFamily="34" charset="0"/>
                <a:ea typeface="Verdana" panose="020B0604030504040204" pitchFamily="34" charset="0"/>
                <a:cs typeface="Arial" panose="020B0604020202020204" pitchFamily="34" charset="0"/>
              </a:rPr>
              <a:t>Ocean</a:t>
            </a:r>
            <a:r>
              <a:rPr lang="en-CH" sz="1800" b="1" dirty="0">
                <a:latin typeface="Arial" panose="020B0604020202020204" pitchFamily="34" charset="0"/>
                <a:ea typeface="Verdana" panose="020B0604030504040204" pitchFamily="34" charset="0"/>
                <a:cs typeface="Arial" panose="020B0604020202020204" pitchFamily="34" charset="0"/>
              </a:rPr>
              <a:t> </a:t>
            </a:r>
            <a:r>
              <a:rPr lang="en-CH" sz="1800" b="1" dirty="0">
                <a:highlight>
                  <a:srgbClr val="FFFF00"/>
                </a:highlight>
                <a:latin typeface="Arial" panose="020B0604020202020204" pitchFamily="34" charset="0"/>
                <a:ea typeface="Verdana" panose="020B0604030504040204" pitchFamily="34" charset="0"/>
                <a:cs typeface="Arial" panose="020B0604020202020204" pitchFamily="34" charset="0"/>
              </a:rPr>
              <a:t>core</a:t>
            </a:r>
            <a:r>
              <a:rPr lang="en-CH" sz="1800" b="1" dirty="0">
                <a:latin typeface="Arial" panose="020B0604020202020204" pitchFamily="34" charset="0"/>
                <a:ea typeface="Verdana" panose="020B0604030504040204" pitchFamily="34" charset="0"/>
                <a:cs typeface="Arial" panose="020B0604020202020204" pitchFamily="34" charset="0"/>
              </a:rPr>
              <a:t> data </a:t>
            </a:r>
            <a:r>
              <a:rPr lang="en-CH" sz="1800" i="1" dirty="0">
                <a:latin typeface="Arial" panose="020B0604020202020204" pitchFamily="34" charset="0"/>
                <a:ea typeface="Verdana" panose="020B0604030504040204" pitchFamily="34" charset="0"/>
                <a:cs typeface="Arial" panose="020B0604020202020204" pitchFamily="34" charset="0"/>
              </a:rPr>
              <a:t>(shall)</a:t>
            </a:r>
            <a:endParaRPr lang="en-CH" sz="1400" i="1" dirty="0">
              <a:latin typeface="Arial" panose="020B0604020202020204" pitchFamily="34" charset="0"/>
              <a:ea typeface="Verdana" panose="020B0604030504040204" pitchFamily="34" charset="0"/>
              <a:cs typeface="Arial" panose="020B0604020202020204" pitchFamily="34" charset="0"/>
            </a:endParaRPr>
          </a:p>
          <a:p>
            <a:pPr lvl="1">
              <a:buClrTx/>
            </a:pPr>
            <a:r>
              <a:rPr lang="en-CH" sz="1600" dirty="0">
                <a:latin typeface="Arial" panose="020B0604020202020204" pitchFamily="34" charset="0"/>
                <a:ea typeface="Verdana" panose="020B0604030504040204" pitchFamily="34" charset="0"/>
                <a:cs typeface="Arial" panose="020B0604020202020204" pitchFamily="34" charset="0"/>
              </a:rPr>
              <a:t>Marine meteorological observations (WIGOS Manual, WMO No.-1160)</a:t>
            </a:r>
          </a:p>
          <a:p>
            <a:pPr lvl="1">
              <a:buClrTx/>
            </a:pPr>
            <a:r>
              <a:rPr lang="en-CH" sz="1600" b="1" dirty="0">
                <a:latin typeface="Arial" panose="020B0604020202020204" pitchFamily="34" charset="0"/>
                <a:ea typeface="Verdana" panose="020B0604030504040204" pitchFamily="34" charset="0"/>
                <a:cs typeface="Arial" panose="020B0604020202020204" pitchFamily="34" charset="0"/>
              </a:rPr>
              <a:t>Physical </a:t>
            </a:r>
            <a:r>
              <a:rPr lang="en-CH" sz="1600" b="1" dirty="0" err="1">
                <a:latin typeface="Arial" panose="020B0604020202020204" pitchFamily="34" charset="0"/>
                <a:ea typeface="Verdana" panose="020B0604030504040204" pitchFamily="34" charset="0"/>
                <a:cs typeface="Arial" panose="020B0604020202020204" pitchFamily="34" charset="0"/>
              </a:rPr>
              <a:t>EOVs</a:t>
            </a:r>
            <a:r>
              <a:rPr lang="en-CH" sz="1600" b="1" dirty="0">
                <a:latin typeface="Arial" panose="020B0604020202020204" pitchFamily="34" charset="0"/>
                <a:ea typeface="Verdana" panose="020B0604030504040204" pitchFamily="34" charset="0"/>
                <a:cs typeface="Arial" panose="020B0604020202020204" pitchFamily="34" charset="0"/>
              </a:rPr>
              <a:t> </a:t>
            </a:r>
            <a:r>
              <a:rPr lang="en-CH" sz="1600" dirty="0">
                <a:latin typeface="Arial" panose="020B0604020202020204" pitchFamily="34" charset="0"/>
                <a:ea typeface="Verdana" panose="020B0604030504040204" pitchFamily="34" charset="0"/>
                <a:cs typeface="Arial" panose="020B0604020202020204" pitchFamily="34" charset="0"/>
              </a:rPr>
              <a:t>and physical ocean </a:t>
            </a:r>
            <a:r>
              <a:rPr lang="en-CH" sz="1600" dirty="0" err="1">
                <a:latin typeface="Arial" panose="020B0604020202020204" pitchFamily="34" charset="0"/>
                <a:ea typeface="Verdana" panose="020B0604030504040204" pitchFamily="34" charset="0"/>
                <a:cs typeface="Arial" panose="020B0604020202020204" pitchFamily="34" charset="0"/>
              </a:rPr>
              <a:t>ECVs</a:t>
            </a:r>
            <a:r>
              <a:rPr lang="en-CH" sz="1600" dirty="0">
                <a:latin typeface="Arial" panose="020B0604020202020204" pitchFamily="34" charset="0"/>
                <a:ea typeface="Verdana" panose="020B0604030504040204" pitchFamily="34" charset="0"/>
                <a:cs typeface="Arial" panose="020B0604020202020204" pitchFamily="34" charset="0"/>
              </a:rPr>
              <a:t>, part of </a:t>
            </a:r>
            <a:r>
              <a:rPr lang="en-CH" sz="1600" b="1" dirty="0">
                <a:latin typeface="Arial" panose="020B0604020202020204" pitchFamily="34" charset="0"/>
                <a:ea typeface="Verdana" panose="020B0604030504040204" pitchFamily="34" charset="0"/>
                <a:cs typeface="Arial" panose="020B0604020202020204" pitchFamily="34" charset="0"/>
              </a:rPr>
              <a:t>GOOS network, programme, project</a:t>
            </a:r>
          </a:p>
          <a:p>
            <a:pPr lvl="1">
              <a:buClrTx/>
            </a:pPr>
            <a:r>
              <a:rPr lang="en-CH" sz="1600" dirty="0">
                <a:latin typeface="Arial" panose="020B0604020202020204" pitchFamily="34" charset="0"/>
                <a:ea typeface="Verdana" panose="020B0604030504040204" pitchFamily="34" charset="0"/>
                <a:cs typeface="Arial" panose="020B0604020202020204" pitchFamily="34" charset="0"/>
              </a:rPr>
              <a:t>Global analysis, prediction, and reanalysis fields produced by the WIPPS Global Processing Centres</a:t>
            </a:r>
          </a:p>
          <a:p>
            <a:pPr lvl="1">
              <a:buClrTx/>
            </a:pPr>
            <a:r>
              <a:rPr lang="en-CH" sz="1600" dirty="0">
                <a:latin typeface="Arial" panose="020B0604020202020204" pitchFamily="34" charset="0"/>
                <a:ea typeface="Verdana" panose="020B0604030504040204" pitchFamily="34" charset="0"/>
                <a:cs typeface="Arial" panose="020B0604020202020204" pitchFamily="34" charset="0"/>
              </a:rPr>
              <a:t>Watches, advisories, alerts for public safety</a:t>
            </a:r>
            <a:br>
              <a:rPr lang="en-CH" sz="1600" dirty="0">
                <a:latin typeface="Arial" panose="020B0604020202020204" pitchFamily="34" charset="0"/>
                <a:ea typeface="Verdana" panose="020B0604030504040204" pitchFamily="34" charset="0"/>
                <a:cs typeface="Arial" panose="020B0604020202020204" pitchFamily="34" charset="0"/>
              </a:rPr>
            </a:br>
            <a:endParaRPr lang="en-CH" sz="1400" dirty="0">
              <a:latin typeface="Arial" panose="020B0604020202020204" pitchFamily="34" charset="0"/>
              <a:ea typeface="Verdana" panose="020B0604030504040204" pitchFamily="34" charset="0"/>
              <a:cs typeface="Arial" panose="020B0604020202020204" pitchFamily="34" charset="0"/>
            </a:endParaRPr>
          </a:p>
          <a:p>
            <a:pPr>
              <a:buClrTx/>
            </a:pPr>
            <a:r>
              <a:rPr lang="en-CH" sz="1800" b="1" dirty="0">
                <a:highlight>
                  <a:srgbClr val="FFFF00"/>
                </a:highlight>
                <a:latin typeface="Arial" panose="020B0604020202020204" pitchFamily="34" charset="0"/>
                <a:ea typeface="Verdana" panose="020B0604030504040204" pitchFamily="34" charset="0"/>
                <a:cs typeface="Arial" panose="020B0604020202020204" pitchFamily="34" charset="0"/>
              </a:rPr>
              <a:t>Recommended</a:t>
            </a:r>
            <a:r>
              <a:rPr lang="en-CH" sz="1800" b="1" dirty="0">
                <a:latin typeface="Arial" panose="020B0604020202020204" pitchFamily="34" charset="0"/>
                <a:ea typeface="Verdana" panose="020B0604030504040204" pitchFamily="34" charset="0"/>
                <a:cs typeface="Arial" panose="020B0604020202020204" pitchFamily="34" charset="0"/>
              </a:rPr>
              <a:t> data </a:t>
            </a:r>
            <a:r>
              <a:rPr lang="en-CH" sz="1800" i="1" dirty="0">
                <a:latin typeface="Arial" panose="020B0604020202020204" pitchFamily="34" charset="0"/>
                <a:ea typeface="Verdana" panose="020B0604030504040204" pitchFamily="34" charset="0"/>
                <a:cs typeface="Arial" panose="020B0604020202020204" pitchFamily="34" charset="0"/>
              </a:rPr>
              <a:t>(should)</a:t>
            </a:r>
          </a:p>
          <a:p>
            <a:pPr lvl="1">
              <a:buClrTx/>
            </a:pPr>
            <a:r>
              <a:rPr lang="en-GB" sz="1600" dirty="0">
                <a:latin typeface="Arial" panose="020B0604020202020204" pitchFamily="34" charset="0"/>
                <a:ea typeface="Verdana" panose="020B0604030504040204" pitchFamily="34" charset="0"/>
                <a:cs typeface="Arial" panose="020B0604020202020204" pitchFamily="34" charset="0"/>
              </a:rPr>
              <a:t>O</a:t>
            </a:r>
            <a:r>
              <a:rPr lang="en-CH" sz="1600" dirty="0" err="1">
                <a:latin typeface="Arial" panose="020B0604020202020204" pitchFamily="34" charset="0"/>
                <a:ea typeface="Verdana" panose="020B0604030504040204" pitchFamily="34" charset="0"/>
                <a:cs typeface="Arial" panose="020B0604020202020204" pitchFamily="34" charset="0"/>
              </a:rPr>
              <a:t>ther</a:t>
            </a:r>
            <a:r>
              <a:rPr lang="en-CH" sz="1600" dirty="0">
                <a:latin typeface="Arial" panose="020B0604020202020204" pitchFamily="34" charset="0"/>
                <a:ea typeface="Verdana" panose="020B0604030504040204" pitchFamily="34" charset="0"/>
                <a:cs typeface="Arial" panose="020B0604020202020204" pitchFamily="34" charset="0"/>
              </a:rPr>
              <a:t> physical observations</a:t>
            </a:r>
          </a:p>
          <a:p>
            <a:pPr lvl="1">
              <a:buClrTx/>
            </a:pPr>
            <a:r>
              <a:rPr lang="en-CH" sz="1600" dirty="0">
                <a:latin typeface="Arial" panose="020B0604020202020204" pitchFamily="34" charset="0"/>
                <a:ea typeface="Verdana" panose="020B0604030504040204" pitchFamily="34" charset="0"/>
                <a:cs typeface="Arial" panose="020B0604020202020204" pitchFamily="34" charset="0"/>
              </a:rPr>
              <a:t>Biogeochemical and biological </a:t>
            </a:r>
            <a:r>
              <a:rPr lang="en-CH" sz="1600" dirty="0" err="1">
                <a:latin typeface="Arial" panose="020B0604020202020204" pitchFamily="34" charset="0"/>
                <a:ea typeface="Verdana" panose="020B0604030504040204" pitchFamily="34" charset="0"/>
                <a:cs typeface="Arial" panose="020B0604020202020204" pitchFamily="34" charset="0"/>
              </a:rPr>
              <a:t>EOVs</a:t>
            </a:r>
            <a:r>
              <a:rPr lang="en-CH" sz="1600" dirty="0">
                <a:latin typeface="Arial" panose="020B0604020202020204" pitchFamily="34" charset="0"/>
                <a:ea typeface="Verdana" panose="020B0604030504040204" pitchFamily="34" charset="0"/>
                <a:cs typeface="Arial" panose="020B0604020202020204" pitchFamily="34" charset="0"/>
              </a:rPr>
              <a:t> / </a:t>
            </a:r>
            <a:r>
              <a:rPr lang="en-CH" sz="1600" dirty="0" err="1">
                <a:latin typeface="Arial" panose="020B0604020202020204" pitchFamily="34" charset="0"/>
                <a:ea typeface="Verdana" panose="020B0604030504040204" pitchFamily="34" charset="0"/>
                <a:cs typeface="Arial" panose="020B0604020202020204" pitchFamily="34" charset="0"/>
              </a:rPr>
              <a:t>ECVs</a:t>
            </a:r>
            <a:endParaRPr lang="en-CH" sz="1600" dirty="0">
              <a:latin typeface="Arial" panose="020B0604020202020204" pitchFamily="34" charset="0"/>
              <a:ea typeface="Verdana" panose="020B0604030504040204" pitchFamily="34" charset="0"/>
              <a:cs typeface="Arial" panose="020B0604020202020204" pitchFamily="34" charset="0"/>
            </a:endParaRPr>
          </a:p>
          <a:p>
            <a:pPr lvl="1">
              <a:buClrTx/>
            </a:pPr>
            <a:r>
              <a:rPr lang="en-CH" sz="1600" dirty="0">
                <a:latin typeface="Arial" panose="020B0604020202020204" pitchFamily="34" charset="0"/>
                <a:ea typeface="Verdana" panose="020B0604030504040204" pitchFamily="34" charset="0"/>
                <a:cs typeface="Arial" panose="020B0604020202020204" pitchFamily="34" charset="0"/>
              </a:rPr>
              <a:t>BGC-Argo variables</a:t>
            </a:r>
          </a:p>
          <a:p>
            <a:pPr>
              <a:buClrTx/>
            </a:pPr>
            <a:endParaRPr lang="en-AU" sz="1800" b="1" dirty="0">
              <a:latin typeface="Arial" panose="020B0604020202020204" pitchFamily="34" charset="0"/>
              <a:ea typeface="Verdana" panose="020B0604030504040204" pitchFamily="34" charset="0"/>
              <a:cs typeface="Arial" panose="020B0604020202020204" pitchFamily="34" charset="0"/>
            </a:endParaRPr>
          </a:p>
          <a:p>
            <a:pPr>
              <a:buClrTx/>
            </a:pPr>
            <a:endParaRPr lang="en-AU" sz="1800" b="1" dirty="0">
              <a:latin typeface="Arial" panose="020B0604020202020204" pitchFamily="34" charset="0"/>
              <a:ea typeface="Verdana" panose="020B0604030504040204" pitchFamily="34" charset="0"/>
              <a:cs typeface="Arial" panose="020B0604020202020204" pitchFamily="34" charset="0"/>
            </a:endParaRPr>
          </a:p>
          <a:p>
            <a:pPr marL="800100" lvl="1">
              <a:buClrTx/>
            </a:pPr>
            <a:endParaRPr lang="en-AU" sz="1800" dirty="0">
              <a:latin typeface="Arial" panose="020B0604020202020204" pitchFamily="34" charset="0"/>
              <a:ea typeface="Verdana" panose="020B0604030504040204" pitchFamily="34" charset="0"/>
              <a:cs typeface="Arial" panose="020B0604020202020204" pitchFamily="34" charset="0"/>
            </a:endParaRPr>
          </a:p>
          <a:p>
            <a:pPr marL="114300" indent="0">
              <a:buClrTx/>
              <a:buFont typeface="Arial" panose="020B0604020202020204" pitchFamily="34" charset="0"/>
              <a:buNone/>
            </a:pPr>
            <a:endParaRPr lang="en-AU" sz="1400" i="1" u="sng" baseline="30000" dirty="0">
              <a:latin typeface="Arial" panose="020B0604020202020204" pitchFamily="34" charset="0"/>
              <a:ea typeface="Verdana" panose="020B0604030504040204" pitchFamily="34" charset="0"/>
              <a:cs typeface="Arial" panose="020B0604020202020204" pitchFamily="34" charset="0"/>
            </a:endParaRPr>
          </a:p>
          <a:p>
            <a:pPr marL="914400" lvl="2" indent="0">
              <a:buClrTx/>
              <a:buFont typeface="Arial" panose="020B0604020202020204" pitchFamily="34" charset="0"/>
              <a:buNone/>
            </a:pPr>
            <a:endParaRPr lang="en-AU" sz="1400" i="1" u="sng" dirty="0">
              <a:highlight>
                <a:srgbClr val="FFFF00"/>
              </a:highlight>
              <a:latin typeface="Arial" panose="020B0604020202020204" pitchFamily="34" charset="0"/>
              <a:ea typeface="Verdana" panose="020B0604030504040204" pitchFamily="34" charset="0"/>
              <a:cs typeface="Arial" panose="020B0604020202020204" pitchFamily="34" charset="0"/>
            </a:endParaRPr>
          </a:p>
          <a:p>
            <a:pPr marL="800100" lvl="1">
              <a:buClrTx/>
            </a:pPr>
            <a:endParaRPr lang="en-AU" sz="1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052285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9CAD7E-3065-F3CD-02B6-1F7E2B84C3EF}"/>
              </a:ext>
            </a:extLst>
          </p:cNvPr>
          <p:cNvSpPr>
            <a:spLocks noGrp="1"/>
          </p:cNvSpPr>
          <p:nvPr>
            <p:ph type="title"/>
          </p:nvPr>
        </p:nvSpPr>
        <p:spPr>
          <a:xfrm>
            <a:off x="838200" y="360763"/>
            <a:ext cx="10515600" cy="1325563"/>
          </a:xfrm>
        </p:spPr>
        <p:txBody>
          <a:bodyPr>
            <a:normAutofit/>
          </a:bodyPr>
          <a:lstStyle/>
          <a:p>
            <a:r>
              <a:rPr lang="en-US" sz="2800" dirty="0">
                <a:solidFill>
                  <a:schemeClr val="accent1"/>
                </a:solidFill>
                <a:latin typeface="Arial" panose="020B0604020202020204" pitchFamily="34" charset="0"/>
                <a:cs typeface="Arial" panose="020B0604020202020204" pitchFamily="34" charset="0"/>
              </a:rPr>
              <a:t>Unified Data Policy </a:t>
            </a:r>
            <a:r>
              <a:rPr lang="en-US" sz="2800" b="1" dirty="0">
                <a:solidFill>
                  <a:schemeClr val="accent1"/>
                </a:solidFill>
                <a:latin typeface="Arial" panose="020B0604020202020204" pitchFamily="34" charset="0"/>
                <a:cs typeface="Arial" panose="020B0604020202020204" pitchFamily="34" charset="0"/>
              </a:rPr>
              <a:t>Implementation</a:t>
            </a:r>
            <a:endParaRPr lang="en-CH" sz="2800" b="1" dirty="0">
              <a:solidFill>
                <a:schemeClr val="accent1"/>
              </a:solidFill>
              <a:latin typeface="Arial" panose="020B0604020202020204" pitchFamily="34" charset="0"/>
              <a:cs typeface="Arial" panose="020B0604020202020204" pitchFamily="34" charset="0"/>
            </a:endParaRPr>
          </a:p>
        </p:txBody>
      </p:sp>
      <p:pic>
        <p:nvPicPr>
          <p:cNvPr id="9" name="Content Placeholder 4" descr="Graphical user interface, text, application, Word, website&#10;&#10;Description automatically generated">
            <a:extLst>
              <a:ext uri="{FF2B5EF4-FFF2-40B4-BE49-F238E27FC236}">
                <a16:creationId xmlns:a16="http://schemas.microsoft.com/office/drawing/2014/main" id="{8FFCEBAB-CCB6-E6D2-C3E2-3DF486BBDB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3822" b="-1517"/>
          <a:stretch/>
        </p:blipFill>
        <p:spPr>
          <a:xfrm>
            <a:off x="4038600" y="4963507"/>
            <a:ext cx="8010525" cy="1694468"/>
          </a:xfrm>
        </p:spPr>
      </p:pic>
      <p:sp>
        <p:nvSpPr>
          <p:cNvPr id="10" name="Rectangle: Rounded Corners 9">
            <a:extLst>
              <a:ext uri="{FF2B5EF4-FFF2-40B4-BE49-F238E27FC236}">
                <a16:creationId xmlns:a16="http://schemas.microsoft.com/office/drawing/2014/main" id="{2DDEAC22-B278-0F62-DE13-ECA2890A2D4E}"/>
              </a:ext>
            </a:extLst>
          </p:cNvPr>
          <p:cNvSpPr/>
          <p:nvPr/>
        </p:nvSpPr>
        <p:spPr>
          <a:xfrm>
            <a:off x="8761445" y="5215812"/>
            <a:ext cx="923731" cy="39188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B358390F-21BE-8E00-6E88-849DE43DBFE9}"/>
              </a:ext>
            </a:extLst>
          </p:cNvPr>
          <p:cNvCxnSpPr>
            <a:cxnSpLocks/>
          </p:cNvCxnSpPr>
          <p:nvPr/>
        </p:nvCxnSpPr>
        <p:spPr>
          <a:xfrm flipV="1">
            <a:off x="9238343" y="5675087"/>
            <a:ext cx="0" cy="87047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D18554-22D4-9176-5D20-153BB11686A6}"/>
              </a:ext>
            </a:extLst>
          </p:cNvPr>
          <p:cNvSpPr txBox="1"/>
          <p:nvPr/>
        </p:nvSpPr>
        <p:spPr>
          <a:xfrm>
            <a:off x="5397824" y="6553170"/>
            <a:ext cx="53244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WMO Unified Data Policy Resolution (Res.1) | World Meteorological Organization</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B8E5A9D-E5EB-7962-CE9F-56664DF590FF}"/>
              </a:ext>
            </a:extLst>
          </p:cNvPr>
          <p:cNvSpPr txBox="1"/>
          <p:nvPr/>
        </p:nvSpPr>
        <p:spPr>
          <a:xfrm rot="10800000" flipH="1" flipV="1">
            <a:off x="0" y="-645"/>
            <a:ext cx="2940802" cy="461665"/>
          </a:xfrm>
          <a:prstGeom prst="rect">
            <a:avLst/>
          </a:prstGeom>
          <a:solidFill>
            <a:schemeClr val="accent6">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Unified Data Policy</a:t>
            </a:r>
            <a:endParaRPr kumimoji="0" lang="en-GB" sz="24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6" name="TextBox 5">
            <a:extLst>
              <a:ext uri="{FF2B5EF4-FFF2-40B4-BE49-F238E27FC236}">
                <a16:creationId xmlns:a16="http://schemas.microsoft.com/office/drawing/2014/main" id="{AC6D295E-C59A-08D5-2919-6511B7047780}"/>
              </a:ext>
            </a:extLst>
          </p:cNvPr>
          <p:cNvSpPr txBox="1"/>
          <p:nvPr/>
        </p:nvSpPr>
        <p:spPr>
          <a:xfrm>
            <a:off x="8060060" y="1436997"/>
            <a:ext cx="3838636" cy="3573799"/>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Collection of exemplars: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Collected and published for 6 exemplar types:</a:t>
            </a:r>
            <a:endPar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National policies and regulations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Free and unrestricted data exchange</a:t>
            </a:r>
            <a:endPar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Sharing of recommended data to research and education community</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Partnerships with non-NMHS entities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Attribution of data</a:t>
            </a:r>
            <a:endPar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Attribution of recommended data</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Coordination with WMO partners and stakeholders on data </a:t>
            </a:r>
            <a:r>
              <a:rPr kumimoji="0" lang="en-CH" sz="1400" b="0"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polic</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y</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Relationship between public sector data providers and private sector data users, and vice versa</a:t>
            </a:r>
          </a:p>
        </p:txBody>
      </p:sp>
      <p:sp>
        <p:nvSpPr>
          <p:cNvPr id="7" name="TextBox 6">
            <a:extLst>
              <a:ext uri="{FF2B5EF4-FFF2-40B4-BE49-F238E27FC236}">
                <a16:creationId xmlns:a16="http://schemas.microsoft.com/office/drawing/2014/main" id="{2ACA131F-F8BF-264B-5469-FE3A9230E8DE}"/>
              </a:ext>
            </a:extLst>
          </p:cNvPr>
          <p:cNvSpPr txBox="1"/>
          <p:nvPr/>
        </p:nvSpPr>
        <p:spPr>
          <a:xfrm>
            <a:off x="424007" y="1436997"/>
            <a:ext cx="7567467" cy="3734677"/>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Definition of core data in T</a:t>
            </a:r>
            <a:r>
              <a:rPr kumimoji="0" lang="en-CH" sz="1800" b="1"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ech</a:t>
            </a:r>
            <a:r>
              <a:rPr kumimoji="0" lang="en-CH" sz="1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R</a:t>
            </a:r>
            <a:r>
              <a:rPr kumimoji="0" lang="en-CH" sz="1800" b="1" i="0" u="none" strike="noStrike" kern="1200" cap="none" spc="0" normalizeH="0" baseline="0" noProof="0" dirty="0" err="1">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egs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and compliance monitoring:</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342900" indent="-342900">
              <a:lnSpc>
                <a:spcPct val="107000"/>
              </a:lnSpc>
              <a:buClrTx/>
              <a:buFont typeface="+mj-lt"/>
              <a:buAutoNum type="arabicPeriod"/>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Compliance monitoring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started with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GBON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compliance monitoring and through the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GDPFS</a:t>
            </a:r>
            <a:r>
              <a:rPr kumimoji="0" lang="en-CH"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/WIPPS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Web portal. </a:t>
            </a:r>
            <a:b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b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Core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observation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data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definition:</a:t>
            </a:r>
          </a:p>
          <a:p>
            <a:pPr marL="800100" marR="0" lvl="1"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Core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satellite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data/products defined by WIGOS Manual under consideration </a:t>
            </a: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with CGMS and satellite agencies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t>
            </a:r>
          </a:p>
          <a:p>
            <a:pPr marL="800100" marR="0" lvl="1"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Core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hydrological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observations and additional core data in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other domains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are being discussed for future inclusion in WIGOS Manual.</a:t>
            </a:r>
            <a:b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b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Core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NWP</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products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definition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t>
            </a:r>
          </a:p>
          <a:p>
            <a:pPr marL="800100" marR="0" lvl="1"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The definition of core NWP products in GDPFS Manual to be adopted by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Cg-19</a:t>
            </a:r>
          </a:p>
          <a:p>
            <a:pPr marL="800100" marR="0" lvl="1"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Global NWP, limited-area models, nowcasting, climate re-analysis products and tropical cyclone tracks are under consideration to be proposed as core products to INFCOM-3</a:t>
            </a:r>
            <a:r>
              <a:rPr kumimoji="0" lang="en-CH"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CH" sz="1400" b="0" i="1"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(2024)</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rPr>
              <a:t>.</a:t>
            </a:r>
          </a:p>
        </p:txBody>
      </p:sp>
    </p:spTree>
    <p:extLst>
      <p:ext uri="{BB962C8B-B14F-4D97-AF65-F5344CB8AC3E}">
        <p14:creationId xmlns:p14="http://schemas.microsoft.com/office/powerpoint/2010/main" val="2969814556"/>
      </p:ext>
    </p:extLst>
  </p:cSld>
  <p:clrMapOvr>
    <a:masterClrMapping/>
  </p:clrMapOvr>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TotalTime>
  <Words>2990</Words>
  <Application>Microsoft Office PowerPoint</Application>
  <PresentationFormat>Widescreen</PresentationFormat>
  <Paragraphs>308</Paragraphs>
  <Slides>21</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Aharoni</vt:lpstr>
      <vt:lpstr>Aharoni light</vt:lpstr>
      <vt:lpstr>Arial</vt:lpstr>
      <vt:lpstr>Calibri</vt:lpstr>
      <vt:lpstr>Calibri Light</vt:lpstr>
      <vt:lpstr>Symbol</vt:lpstr>
      <vt:lpstr>Wingdings</vt:lpstr>
      <vt:lpstr>GOOS PPT Theme</vt:lpstr>
      <vt:lpstr>1_Office Theme</vt:lpstr>
      <vt:lpstr>2_Office Theme</vt:lpstr>
      <vt:lpstr>Words from GOOS Sponsors WMO</vt:lpstr>
      <vt:lpstr>PowerPoint Presentation</vt:lpstr>
      <vt:lpstr>PowerPoint Presentation</vt:lpstr>
      <vt:lpstr>PowerPoint Presentation</vt:lpstr>
      <vt:lpstr>PowerPoint Presentation</vt:lpstr>
      <vt:lpstr>Trends that led to a new WMO data policy</vt:lpstr>
      <vt:lpstr>Cg-Ext(2021), Resolution 1</vt:lpstr>
      <vt:lpstr>“Free and unrestricted exchange”</vt:lpstr>
      <vt:lpstr>Unified Data Policy Implementation</vt:lpstr>
      <vt:lpstr>WMO (new) Rolling Review of Requirements a basis to define core observational data in Technical Regulations</vt:lpstr>
      <vt:lpstr>Observing capabilities  OSCAR Surface-based observations metadata  OceanOPS is the only metadata centre pushing information into OSCAR </vt:lpstr>
      <vt:lpstr>PowerPoint Presentation</vt:lpstr>
      <vt:lpstr>PowerPoint Presentation</vt:lpstr>
      <vt:lpstr>PowerPoint Presentation</vt:lpstr>
      <vt:lpstr>PowerPoint Presentation</vt:lpstr>
      <vt:lpstr>Ensuring continuity of satellite observations for NWP an analogy from another global commons: space</vt:lpstr>
      <vt:lpstr>Greenhouse gas monitoring infrastructure initiative Cg-19 (May 2023) will consider</vt:lpstr>
      <vt:lpstr>WMO Integrated Processing and Prediction System (WIPPS)</vt:lpstr>
      <vt:lpstr>UN Early Warnings for All initiative</vt:lpstr>
      <vt:lpstr>Agreeing and acting on joint priorities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Words from GOOS Sponsors WMO</dc:title>
  <dc:creator>Collins, Forest</dc:creator>
  <cp:lastModifiedBy>Albert Fischer</cp:lastModifiedBy>
  <cp:revision>15</cp:revision>
  <dcterms:modified xsi:type="dcterms:W3CDTF">2023-04-25T10:04:16Z</dcterms:modified>
</cp:coreProperties>
</file>