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60" r:id="rId5"/>
    <p:sldId id="286" r:id="rId6"/>
    <p:sldId id="264" r:id="rId7"/>
    <p:sldId id="265" r:id="rId8"/>
    <p:sldId id="266" r:id="rId9"/>
    <p:sldId id="263" r:id="rId10"/>
    <p:sldId id="267" r:id="rId11"/>
    <p:sldId id="280" r:id="rId12"/>
    <p:sldId id="285" r:id="rId13"/>
    <p:sldId id="283" r:id="rId14"/>
    <p:sldId id="287" r:id="rId15"/>
    <p:sldId id="277" r:id="rId16"/>
    <p:sldId id="279" r:id="rId17"/>
    <p:sldId id="278" r:id="rId18"/>
    <p:sldId id="271" r:id="rId19"/>
    <p:sldId id="272" r:id="rId20"/>
    <p:sldId id="269" r:id="rId21"/>
    <p:sldId id="262" r:id="rId22"/>
    <p:sldId id="290" r:id="rId23"/>
    <p:sldId id="291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229" autoAdjust="0"/>
    <p:restoredTop sz="94660"/>
  </p:normalViewPr>
  <p:slideViewPr>
    <p:cSldViewPr snapToGrid="0">
      <p:cViewPr varScale="1">
        <p:scale>
          <a:sx n="64" d="100"/>
          <a:sy n="64" d="100"/>
        </p:scale>
        <p:origin x="52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9727B68-437A-4191-8558-1FB2D15959A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A7EC-BC9E-4971-B1F2-93436ADA913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10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7B68-437A-4191-8558-1FB2D15959A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A7EC-BC9E-4971-B1F2-93436ADA9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7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7B68-437A-4191-8558-1FB2D15959A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A7EC-BC9E-4971-B1F2-93436ADA913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867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1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15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20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46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25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3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61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62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7B68-437A-4191-8558-1FB2D15959A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A7EC-BC9E-4971-B1F2-93436ADA9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68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30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54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7511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75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8055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87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50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6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7B68-437A-4191-8558-1FB2D15959A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A7EC-BC9E-4971-B1F2-93436ADA913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90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7B68-437A-4191-8558-1FB2D15959A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A7EC-BC9E-4971-B1F2-93436ADA9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5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7B68-437A-4191-8558-1FB2D15959A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A7EC-BC9E-4971-B1F2-93436ADA9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1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7B68-437A-4191-8558-1FB2D15959A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A7EC-BC9E-4971-B1F2-93436ADA9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7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7B68-437A-4191-8558-1FB2D15959A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A7EC-BC9E-4971-B1F2-93436ADA9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8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7B68-437A-4191-8558-1FB2D15959A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A7EC-BC9E-4971-B1F2-93436ADA9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57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7B68-437A-4191-8558-1FB2D15959A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7A7EC-BC9E-4971-B1F2-93436ADA913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6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9727B68-437A-4191-8558-1FB2D15959A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257A7EC-BC9E-4971-B1F2-93436ADA913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73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244E9-4567-4216-B8A3-5E82C0933A0F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7BBDA35-E46F-4B90-8D29-D1311507E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7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5.sv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1DB41F-A30F-4052-ACDF-46F6F53E99BE}"/>
              </a:ext>
            </a:extLst>
          </p:cNvPr>
          <p:cNvSpPr/>
          <p:nvPr/>
        </p:nvSpPr>
        <p:spPr>
          <a:xfrm>
            <a:off x="0" y="2483140"/>
            <a:ext cx="12192000" cy="2508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8D0BF328-4DA8-48EF-9DD2-BC93389B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20331" y="307471"/>
            <a:ext cx="4351337" cy="4351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20D91A-234B-45BA-B10F-3E2CAD71E7EA}"/>
              </a:ext>
            </a:extLst>
          </p:cNvPr>
          <p:cNvSpPr txBox="1"/>
          <p:nvPr/>
        </p:nvSpPr>
        <p:spPr>
          <a:xfrm>
            <a:off x="1591869" y="4431995"/>
            <a:ext cx="953658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029" sz="3200" dirty="0">
                <a:solidFill>
                  <a:schemeClr val="bg1"/>
                </a:solidFill>
                <a:latin typeface="Chiller" panose="04020404031007020602" pitchFamily="82" charset="0"/>
              </a:rPr>
              <a:t>TSUNAMI READY PROGRAM FOR ST. VINCENT AND THE GRENADINES</a:t>
            </a:r>
          </a:p>
        </p:txBody>
      </p:sp>
    </p:spTree>
    <p:extLst>
      <p:ext uri="{BB962C8B-B14F-4D97-AF65-F5344CB8AC3E}">
        <p14:creationId xmlns:p14="http://schemas.microsoft.com/office/powerpoint/2010/main" val="2149545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58">
            <a:extLst>
              <a:ext uri="{FF2B5EF4-FFF2-40B4-BE49-F238E27FC236}">
                <a16:creationId xmlns:a16="http://schemas.microsoft.com/office/drawing/2014/main" id="{03D4A88B-8D53-47F3-8577-EF66682D963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464523" y="0"/>
            <a:ext cx="8716617" cy="6881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8783" y="0"/>
            <a:ext cx="261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2000" dirty="0">
                <a:latin typeface="Effra Heavy" panose="02000906080000020004" pitchFamily="2" charset="0"/>
              </a:rPr>
              <a:t>Tsunami Callout Tree</a:t>
            </a:r>
            <a:endParaRPr lang="en-US" sz="2000" dirty="0">
              <a:latin typeface="Effra Heavy" panose="0200090608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748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A86B24-DE0A-41A4-9C4E-2F66E8D13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92" y="90642"/>
            <a:ext cx="2393316" cy="1917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7D1649-FCC5-4740-8C2C-C67110D25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347" y="1212304"/>
            <a:ext cx="1167450" cy="79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55BB85-3B5F-4032-9FD8-77C955D94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240" y="170155"/>
            <a:ext cx="1894845" cy="1729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73FCCB-0AF7-4810-86D0-FDFC89934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528" y="1104733"/>
            <a:ext cx="1167450" cy="79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7F5527-62E5-41A9-9942-7B368B598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285" y="3095586"/>
            <a:ext cx="2423091" cy="1658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D6E458-47F4-413B-A37A-B641E4F09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351" y="3527066"/>
            <a:ext cx="1167450" cy="795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244FBD-C698-45B5-BA32-AF1542719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8940" y="90642"/>
            <a:ext cx="1397425" cy="21130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582B73-3D50-4AE6-AB17-EC20618C0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552" y="3660707"/>
            <a:ext cx="1167450" cy="795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D0372D-7353-4AB9-B58E-D82441AA48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9254" y="2768057"/>
            <a:ext cx="1894845" cy="178529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D2FEC5A-81EA-4701-BD24-FFF5BA9DEC17}"/>
              </a:ext>
            </a:extLst>
          </p:cNvPr>
          <p:cNvSpPr/>
          <p:nvPr/>
        </p:nvSpPr>
        <p:spPr>
          <a:xfrm>
            <a:off x="8230852" y="3212757"/>
            <a:ext cx="1658360" cy="1658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DBE87D-0837-4787-878E-22C77DFE5906}"/>
              </a:ext>
            </a:extLst>
          </p:cNvPr>
          <p:cNvSpPr txBox="1"/>
          <p:nvPr/>
        </p:nvSpPr>
        <p:spPr>
          <a:xfrm>
            <a:off x="8424281" y="3429000"/>
            <a:ext cx="12715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7200" dirty="0">
                <a:latin typeface="Effra Heavy" panose="02000906080000020004" pitchFamily="2" charset="0"/>
              </a:rPr>
              <a:t>A1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0993AE-8374-485E-A42D-56EBB5708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95635">
            <a:off x="9812699" y="4399087"/>
            <a:ext cx="800192" cy="54518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4D2827A-216C-43E7-ABAA-D214EFE16E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43074" y="4553356"/>
            <a:ext cx="1490249" cy="19916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694717-9425-497E-B9DE-150F71A9EC14}"/>
              </a:ext>
            </a:extLst>
          </p:cNvPr>
          <p:cNvSpPr txBox="1"/>
          <p:nvPr/>
        </p:nvSpPr>
        <p:spPr>
          <a:xfrm>
            <a:off x="432285" y="2140336"/>
            <a:ext cx="2946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dirty="0">
                <a:latin typeface="Effra Heavy" panose="02000906080000020004" pitchFamily="2" charset="0"/>
              </a:rPr>
              <a:t>PTWC</a:t>
            </a:r>
          </a:p>
          <a:p>
            <a:r>
              <a:rPr lang="en-029" dirty="0"/>
              <a:t>Tsunami Threat/Info message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CFE8C6-52B8-45EA-992D-D29EF07B5453}"/>
              </a:ext>
            </a:extLst>
          </p:cNvPr>
          <p:cNvSpPr txBox="1"/>
          <p:nvPr/>
        </p:nvSpPr>
        <p:spPr>
          <a:xfrm>
            <a:off x="4476916" y="2165298"/>
            <a:ext cx="2043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dirty="0">
                <a:latin typeface="Effra Heavy" panose="02000906080000020004" pitchFamily="2" charset="0"/>
              </a:rPr>
              <a:t>NEMO</a:t>
            </a:r>
          </a:p>
          <a:p>
            <a:r>
              <a:rPr lang="en-029" dirty="0"/>
              <a:t>Alert Level message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7C7603-9D80-4B65-948E-2C65A1149A9A}"/>
              </a:ext>
            </a:extLst>
          </p:cNvPr>
          <p:cNvSpPr txBox="1"/>
          <p:nvPr/>
        </p:nvSpPr>
        <p:spPr>
          <a:xfrm>
            <a:off x="8424281" y="2165298"/>
            <a:ext cx="1899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>
                <a:latin typeface="Effra Heavy" panose="02000906080000020004" pitchFamily="2" charset="0"/>
              </a:rPr>
              <a:t>ORGANIZATION</a:t>
            </a:r>
          </a:p>
          <a:p>
            <a:pPr algn="ctr"/>
            <a:r>
              <a:rPr lang="en-029" dirty="0"/>
              <a:t>Focal Point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AA3869-CE28-4067-B329-C8C291FE40A7}"/>
              </a:ext>
            </a:extLst>
          </p:cNvPr>
          <p:cNvSpPr txBox="1"/>
          <p:nvPr/>
        </p:nvSpPr>
        <p:spPr>
          <a:xfrm>
            <a:off x="997659" y="4948807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>
                <a:latin typeface="Effra Heavy" panose="02000906080000020004" pitchFamily="2" charset="0"/>
              </a:rPr>
              <a:t>Raise Alarm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3D5B8A-95C9-4D4B-A71C-E21A746F6C9D}"/>
              </a:ext>
            </a:extLst>
          </p:cNvPr>
          <p:cNvSpPr txBox="1"/>
          <p:nvPr/>
        </p:nvSpPr>
        <p:spPr>
          <a:xfrm>
            <a:off x="4550333" y="4948807"/>
            <a:ext cx="2195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>
                <a:latin typeface="Effra Heavy" panose="02000906080000020004" pitchFamily="2" charset="0"/>
              </a:rPr>
              <a:t>Evacuation process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130E38-710D-4D43-A125-CC5884F46D68}"/>
              </a:ext>
            </a:extLst>
          </p:cNvPr>
          <p:cNvSpPr txBox="1"/>
          <p:nvPr/>
        </p:nvSpPr>
        <p:spPr>
          <a:xfrm>
            <a:off x="8387397" y="4948807"/>
            <a:ext cx="181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>
                <a:latin typeface="Effra Heavy" panose="02000906080000020004" pitchFamily="2" charset="0"/>
              </a:rPr>
              <a:t>Assembly point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025BAD-1049-4ADC-A91C-506F1620C62E}"/>
              </a:ext>
            </a:extLst>
          </p:cNvPr>
          <p:cNvSpPr txBox="1"/>
          <p:nvPr/>
        </p:nvSpPr>
        <p:spPr>
          <a:xfrm>
            <a:off x="9432519" y="6438021"/>
            <a:ext cx="2700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>
                <a:latin typeface="Effra Heavy" panose="02000906080000020004" pitchFamily="2" charset="0"/>
              </a:rPr>
              <a:t>Account for all members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EB0D81-37D5-4236-8F16-E35C66022490}"/>
              </a:ext>
            </a:extLst>
          </p:cNvPr>
          <p:cNvSpPr/>
          <p:nvPr/>
        </p:nvSpPr>
        <p:spPr>
          <a:xfrm>
            <a:off x="58677" y="5586855"/>
            <a:ext cx="5939161" cy="871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E453A9-E34E-4BE9-8CDE-5EA8546AC1F8}"/>
              </a:ext>
            </a:extLst>
          </p:cNvPr>
          <p:cNvSpPr/>
          <p:nvPr/>
        </p:nvSpPr>
        <p:spPr>
          <a:xfrm>
            <a:off x="176536" y="5667354"/>
            <a:ext cx="10147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029" sz="2400" b="1" dirty="0">
                <a:solidFill>
                  <a:schemeClr val="bg1"/>
                </a:solidFill>
                <a:latin typeface="Effra Heavy" panose="02000906080000020004" pitchFamily="2" charset="0"/>
              </a:rPr>
              <a:t>If a tsunami warning is issued by NEMO </a:t>
            </a:r>
          </a:p>
          <a:p>
            <a:r>
              <a:rPr lang="en-029" sz="2400" b="1" dirty="0">
                <a:solidFill>
                  <a:schemeClr val="bg1"/>
                </a:solidFill>
                <a:latin typeface="Effra Heavy" panose="02000906080000020004" pitchFamily="2" charset="0"/>
              </a:rPr>
              <a:t>the following will occur:</a:t>
            </a:r>
          </a:p>
        </p:txBody>
      </p:sp>
    </p:spTree>
    <p:extLst>
      <p:ext uri="{BB962C8B-B14F-4D97-AF65-F5344CB8AC3E}">
        <p14:creationId xmlns:p14="http://schemas.microsoft.com/office/powerpoint/2010/main" val="265049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scene, road, track, train&#10;&#10;Description automatically generated">
            <a:extLst>
              <a:ext uri="{FF2B5EF4-FFF2-40B4-BE49-F238E27FC236}">
                <a16:creationId xmlns:a16="http://schemas.microsoft.com/office/drawing/2014/main" id="{3DC414DA-BAC0-4A76-B39B-738E5438B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35" y="3041545"/>
            <a:ext cx="5533402" cy="37367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B81111-9AF8-4D0F-AE23-7B91E478ECA7}"/>
              </a:ext>
            </a:extLst>
          </p:cNvPr>
          <p:cNvSpPr/>
          <p:nvPr/>
        </p:nvSpPr>
        <p:spPr>
          <a:xfrm>
            <a:off x="2831717" y="741255"/>
            <a:ext cx="3770841" cy="675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8DE7F-E8D8-42F2-BDF4-508A2DB2F2C1}"/>
              </a:ext>
            </a:extLst>
          </p:cNvPr>
          <p:cNvSpPr/>
          <p:nvPr/>
        </p:nvSpPr>
        <p:spPr>
          <a:xfrm>
            <a:off x="6519135" y="3041545"/>
            <a:ext cx="3231151" cy="675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99BAB2-BAA0-4E07-8D4E-9FA63F951A49}"/>
              </a:ext>
            </a:extLst>
          </p:cNvPr>
          <p:cNvSpPr txBox="1"/>
          <p:nvPr/>
        </p:nvSpPr>
        <p:spPr>
          <a:xfrm>
            <a:off x="2831718" y="895809"/>
            <a:ext cx="189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>
                <a:latin typeface="Effra Heavy" panose="02000906080000020004" pitchFamily="2" charset="0"/>
              </a:rPr>
              <a:t>END OF THREAT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FBA869-1E7F-44B4-A420-D2833826F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86432">
            <a:off x="3320036" y="2485514"/>
            <a:ext cx="1043539" cy="1249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C24909-4885-437C-9019-BFB05419A5FD}"/>
              </a:ext>
            </a:extLst>
          </p:cNvPr>
          <p:cNvSpPr txBox="1"/>
          <p:nvPr/>
        </p:nvSpPr>
        <p:spPr>
          <a:xfrm>
            <a:off x="4728648" y="894520"/>
            <a:ext cx="187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>
                <a:solidFill>
                  <a:schemeClr val="bg1"/>
                </a:solidFill>
              </a:rPr>
              <a:t>Threat has passed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20957D-902C-471A-9179-77845E09153F}"/>
              </a:ext>
            </a:extLst>
          </p:cNvPr>
          <p:cNvSpPr txBox="1"/>
          <p:nvPr/>
        </p:nvSpPr>
        <p:spPr>
          <a:xfrm>
            <a:off x="6519134" y="3194810"/>
            <a:ext cx="3317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>
                <a:solidFill>
                  <a:schemeClr val="bg1"/>
                </a:solidFill>
              </a:rPr>
              <a:t>Safe to return to lower elevations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B34C1AF-7345-4F6F-8C12-EF739673BB11}"/>
              </a:ext>
            </a:extLst>
          </p:cNvPr>
          <p:cNvSpPr/>
          <p:nvPr/>
        </p:nvSpPr>
        <p:spPr>
          <a:xfrm>
            <a:off x="4446285" y="3717407"/>
            <a:ext cx="1888435" cy="188843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38EEF1-A1F7-4E56-A73C-F7A5C88BB2D5}"/>
              </a:ext>
            </a:extLst>
          </p:cNvPr>
          <p:cNvSpPr txBox="1"/>
          <p:nvPr/>
        </p:nvSpPr>
        <p:spPr>
          <a:xfrm>
            <a:off x="4446285" y="3833195"/>
            <a:ext cx="19143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4000" dirty="0">
                <a:latin typeface="Effra Heavy" panose="02000906080000020004" pitchFamily="2" charset="0"/>
              </a:rPr>
              <a:t>ALL</a:t>
            </a:r>
          </a:p>
          <a:p>
            <a:r>
              <a:rPr lang="en-029" sz="4000" dirty="0">
                <a:latin typeface="Effra Heavy" panose="02000906080000020004" pitchFamily="2" charset="0"/>
              </a:rPr>
              <a:t>CLEAR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C868D87-6104-4812-893A-81CD2CFC1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321" y="163899"/>
            <a:ext cx="2575945" cy="34440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696DE5C-51E7-402B-93EC-D94BF4C5C870}"/>
              </a:ext>
            </a:extLst>
          </p:cNvPr>
          <p:cNvSpPr txBox="1"/>
          <p:nvPr/>
        </p:nvSpPr>
        <p:spPr>
          <a:xfrm>
            <a:off x="2933265" y="1648840"/>
            <a:ext cx="397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/>
              <a:t>NEMO ISSUES END OF THREAT MESSAGE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89144D-F29B-4616-AF8C-7FF60BAB9946}"/>
              </a:ext>
            </a:extLst>
          </p:cNvPr>
          <p:cNvSpPr txBox="1"/>
          <p:nvPr/>
        </p:nvSpPr>
        <p:spPr>
          <a:xfrm>
            <a:off x="6830999" y="2741017"/>
            <a:ext cx="3795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/>
              <a:t>ALL CLEAR ISSUED BY PRIME MINISTER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8734D3-1476-6883-62E8-FDD07689CDA6}"/>
              </a:ext>
            </a:extLst>
          </p:cNvPr>
          <p:cNvSpPr txBox="1"/>
          <p:nvPr/>
        </p:nvSpPr>
        <p:spPr>
          <a:xfrm>
            <a:off x="7695028" y="661182"/>
            <a:ext cx="39108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EWS COMMS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0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VHF radios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0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0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 &amp; TV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0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0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CAP.CAP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029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501CBA-D785-61DE-2105-3D4A150B3A69}"/>
              </a:ext>
            </a:extLst>
          </p:cNvPr>
          <p:cNvSpPr txBox="1"/>
          <p:nvPr/>
        </p:nvSpPr>
        <p:spPr>
          <a:xfrm>
            <a:off x="1674055" y="4459458"/>
            <a:ext cx="27463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0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WhatsApp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0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Church bells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0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Megaphones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0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Town criers</a:t>
            </a:r>
          </a:p>
        </p:txBody>
      </p:sp>
    </p:spTree>
    <p:extLst>
      <p:ext uri="{BB962C8B-B14F-4D97-AF65-F5344CB8AC3E}">
        <p14:creationId xmlns:p14="http://schemas.microsoft.com/office/powerpoint/2010/main" val="396119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20" grpId="0"/>
      <p:bldP spid="21" grpId="0"/>
      <p:bldP spid="24" grpId="0" animBg="1"/>
      <p:bldP spid="25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3F5A53-E71C-4CD5-9F51-7FBAA1C085D9}"/>
              </a:ext>
            </a:extLst>
          </p:cNvPr>
          <p:cNvSpPr/>
          <p:nvPr/>
        </p:nvSpPr>
        <p:spPr>
          <a:xfrm>
            <a:off x="0" y="2128038"/>
            <a:ext cx="12186827" cy="1787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29" sz="7200" dirty="0">
                <a:latin typeface="Effra Heavy" panose="02000906080000020004" pitchFamily="2" charset="0"/>
              </a:rPr>
              <a:t>SIGNAGE EXAMPLES</a:t>
            </a:r>
          </a:p>
        </p:txBody>
      </p:sp>
    </p:spTree>
    <p:extLst>
      <p:ext uri="{BB962C8B-B14F-4D97-AF65-F5344CB8AC3E}">
        <p14:creationId xmlns:p14="http://schemas.microsoft.com/office/powerpoint/2010/main" val="1690810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1FE88786-9E48-4339-9403-52F6A4CA9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8513" y="585788"/>
            <a:ext cx="9074150" cy="54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22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93540A11-0FBC-4BE2-B060-8F51FD4A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8500" y="139700"/>
            <a:ext cx="82550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70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08312535-E220-4081-98D4-3A0D5E10D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8363" y="69850"/>
            <a:ext cx="5375275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17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0E4F40-5EC7-4896-A406-F79461D06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57" y="0"/>
            <a:ext cx="435148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BEE91F-79BD-44FF-8259-B26A814122FA}"/>
              </a:ext>
            </a:extLst>
          </p:cNvPr>
          <p:cNvSpPr/>
          <p:nvPr/>
        </p:nvSpPr>
        <p:spPr>
          <a:xfrm>
            <a:off x="0" y="0"/>
            <a:ext cx="392393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B1F15B-0080-489A-8E39-EFAFAA989431}"/>
              </a:ext>
            </a:extLst>
          </p:cNvPr>
          <p:cNvSpPr/>
          <p:nvPr/>
        </p:nvSpPr>
        <p:spPr>
          <a:xfrm>
            <a:off x="8268070" y="0"/>
            <a:ext cx="392393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669830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EFCD533-5161-4F73-91B9-CB2DB36E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687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87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BB8798-1D88-4D26-9C94-D8D11BD3B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91" y="0"/>
            <a:ext cx="10615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68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162C09-3026-436D-AB9C-41B440F811B1}"/>
              </a:ext>
            </a:extLst>
          </p:cNvPr>
          <p:cNvSpPr/>
          <p:nvPr/>
        </p:nvSpPr>
        <p:spPr>
          <a:xfrm>
            <a:off x="0" y="2390861"/>
            <a:ext cx="12192000" cy="2508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802AA1-E0B6-4FCD-AAF7-FBF30B72ACDD}"/>
              </a:ext>
            </a:extLst>
          </p:cNvPr>
          <p:cNvSpPr txBox="1"/>
          <p:nvPr/>
        </p:nvSpPr>
        <p:spPr>
          <a:xfrm>
            <a:off x="1071563" y="2317750"/>
            <a:ext cx="10184711" cy="31085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2286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A023"/>
              </a:buClr>
              <a:buFont typeface="Arial" pitchFamily="34" charset="0"/>
              <a:buChar char="•"/>
              <a:defRPr/>
            </a:pPr>
            <a:r>
              <a:rPr lang="en-GB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coordinate the use of all available resources (local, regional, </a:t>
            </a:r>
          </a:p>
          <a:p>
            <a:pPr marL="1143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A023"/>
              </a:buClr>
              <a:defRPr/>
            </a:pPr>
            <a:r>
              <a:rPr lang="en-GB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international) to ensure that all the people of  St. Vincent </a:t>
            </a:r>
          </a:p>
          <a:p>
            <a:pPr marL="1143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A023"/>
              </a:buClr>
              <a:defRPr/>
            </a:pPr>
            <a:r>
              <a:rPr lang="en-GB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Grenadines are better able to mitigate against disasters, </a:t>
            </a:r>
          </a:p>
          <a:p>
            <a:pPr marL="1143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A023"/>
              </a:buClr>
              <a:defRPr/>
            </a:pPr>
            <a:r>
              <a:rPr lang="en-GB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 for disasters, respond to disasters and recover from the </a:t>
            </a:r>
          </a:p>
          <a:p>
            <a:pPr marL="1143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A023"/>
              </a:buClr>
              <a:defRPr/>
            </a:pPr>
            <a:r>
              <a:rPr lang="en-GB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disasters in the shortest possible time.</a:t>
            </a:r>
          </a:p>
          <a:p>
            <a:pPr marL="342900" indent="-2286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A023"/>
              </a:buClr>
              <a:buFont typeface="Arial" pitchFamily="34" charset="0"/>
              <a:buChar char="•"/>
              <a:defRPr/>
            </a:pPr>
            <a:endParaRPr lang="en-GB" sz="2800" b="1" dirty="0">
              <a:solidFill>
                <a:prstClr val="black"/>
              </a:solidFill>
              <a:latin typeface="Effra" panose="02000506080000020004" pitchFamily="2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02E0C8C7-5350-49A6-A2D9-B28B5A0A4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263791"/>
            <a:ext cx="1033282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029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412316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C9C24D-AB48-4BDA-BE94-D696A159E22B}"/>
              </a:ext>
            </a:extLst>
          </p:cNvPr>
          <p:cNvSpPr/>
          <p:nvPr/>
        </p:nvSpPr>
        <p:spPr>
          <a:xfrm>
            <a:off x="0" y="1885425"/>
            <a:ext cx="12192000" cy="3087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sunami Warning NEMO SVG.mp4">
            <a:hlinkClick r:id="" action="ppaction://media"/>
            <a:extLst>
              <a:ext uri="{FF2B5EF4-FFF2-40B4-BE49-F238E27FC236}">
                <a16:creationId xmlns:a16="http://schemas.microsoft.com/office/drawing/2014/main" id="{994FC1AC-8502-4226-98C9-385309F0EF5E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9140" y="566355"/>
            <a:ext cx="7633720" cy="57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502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FAF621-4534-4BAE-B16A-2D1E5916D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51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68086-1E57-AA10-41C6-97360E06C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029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to the Programme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61DC0-337B-A913-5937-9E38D94B9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724401"/>
          </a:xfrm>
        </p:spPr>
        <p:txBody>
          <a:bodyPr>
            <a:normAutofit fontScale="92500" lnSpcReduction="20000"/>
          </a:bodyPr>
          <a:lstStyle/>
          <a:p>
            <a:r>
              <a:rPr lang="en-029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Finances – Expensive (approximately EC $100 000)</a:t>
            </a:r>
          </a:p>
          <a:p>
            <a:r>
              <a:rPr lang="en-029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</a:p>
          <a:p>
            <a:pPr lvl="1"/>
            <a:r>
              <a:rPr lang="en-029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situational Awareness</a:t>
            </a:r>
          </a:p>
          <a:p>
            <a:pPr lvl="1"/>
            <a:r>
              <a:rPr lang="en-029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the public education</a:t>
            </a:r>
          </a:p>
          <a:p>
            <a:pPr lvl="1"/>
            <a:r>
              <a:rPr lang="en-029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response and preparedness</a:t>
            </a:r>
          </a:p>
          <a:p>
            <a:r>
              <a:rPr lang="en-029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Political will – leaders of society, greater representation at the cabinet level.</a:t>
            </a:r>
          </a:p>
          <a:p>
            <a:r>
              <a:rPr lang="en-029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Buy-in </a:t>
            </a:r>
          </a:p>
          <a:p>
            <a:r>
              <a:rPr lang="en-029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 Perception </a:t>
            </a:r>
          </a:p>
          <a:p>
            <a:pPr lvl="1"/>
            <a:r>
              <a:rPr lang="en-029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Probability of occurrence perceived as low</a:t>
            </a:r>
          </a:p>
          <a:p>
            <a:pPr lvl="1"/>
            <a:r>
              <a:rPr lang="en-029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Education Low</a:t>
            </a:r>
          </a:p>
          <a:p>
            <a:endParaRPr lang="en-029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endParaRPr lang="en-02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932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A666F2-3629-472D-A4F6-33BD56E61EB4}"/>
              </a:ext>
            </a:extLst>
          </p:cNvPr>
          <p:cNvSpPr/>
          <p:nvPr/>
        </p:nvSpPr>
        <p:spPr>
          <a:xfrm>
            <a:off x="0" y="2993320"/>
            <a:ext cx="12192000" cy="871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29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 FOR YOUR ATTENTIVENESS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36A25E-443A-4EE8-800C-867333F19082}"/>
              </a:ext>
            </a:extLst>
          </p:cNvPr>
          <p:cNvSpPr txBox="1"/>
          <p:nvPr/>
        </p:nvSpPr>
        <p:spPr>
          <a:xfrm>
            <a:off x="3459557" y="4123241"/>
            <a:ext cx="4480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803718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E66608-47BE-4B37-AA9F-B3173DAC6332}"/>
              </a:ext>
            </a:extLst>
          </p:cNvPr>
          <p:cNvSpPr/>
          <p:nvPr/>
        </p:nvSpPr>
        <p:spPr>
          <a:xfrm>
            <a:off x="0" y="974214"/>
            <a:ext cx="12192000" cy="1247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51BBFB1-545A-4DF5-96C1-D7D970008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569" y="112201"/>
            <a:ext cx="842486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029" altLang="en-US" sz="5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Tsunami Ready Program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5AA3DF16-2C77-452B-A97C-B507D4DB1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891" y="974214"/>
            <a:ext cx="10292176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029" altLang="en-US" sz="2500" dirty="0">
                <a:solidFill>
                  <a:srgbClr val="000000"/>
                </a:solidFill>
                <a:latin typeface="Effra" pitchFamily="2" charset="0"/>
              </a:rPr>
              <a:t>The UNESCO IOC CARIBE EWS Tsunami Ready Pilot Programme - supported by</a:t>
            </a:r>
          </a:p>
          <a:p>
            <a:pPr eaLnBrk="1" hangingPunct="1"/>
            <a:r>
              <a:rPr lang="en-029" altLang="en-US" sz="2500" dirty="0">
                <a:solidFill>
                  <a:srgbClr val="000000"/>
                </a:solidFill>
                <a:latin typeface="Effra" pitchFamily="2" charset="0"/>
              </a:rPr>
              <a:t>the Caribbean Tsunami Warning Programme of The National Oceanic and </a:t>
            </a:r>
          </a:p>
          <a:p>
            <a:pPr eaLnBrk="1" hangingPunct="1"/>
            <a:r>
              <a:rPr lang="en-029" altLang="en-US" sz="2500" dirty="0">
                <a:solidFill>
                  <a:srgbClr val="000000"/>
                </a:solidFill>
                <a:latin typeface="Effra" pitchFamily="2" charset="0"/>
              </a:rPr>
              <a:t>Atmospheric Administration (NOAA) with funding from USAID/OFDA.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7A8FF-A446-465F-969C-62C542A07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420" y="2349767"/>
            <a:ext cx="1006320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029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BENEFITS OF THE TSUNAMI READY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CBB3E5-909B-4480-A765-520D8AEB75BE}"/>
              </a:ext>
            </a:extLst>
          </p:cNvPr>
          <p:cNvSpPr txBox="1"/>
          <p:nvPr/>
        </p:nvSpPr>
        <p:spPr>
          <a:xfrm>
            <a:off x="770731" y="2980005"/>
            <a:ext cx="10650538" cy="3940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029" sz="2500" dirty="0">
                <a:latin typeface="Effra" panose="02000506080000020004" pitchFamily="2" charset="0"/>
              </a:rPr>
              <a:t>Public Education on the science, signs and impact of Tsunami in context of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029" sz="2500" dirty="0">
                <a:latin typeface="Effra" panose="02000506080000020004" pitchFamily="2" charset="0"/>
              </a:rPr>
              <a:t>     the national response.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029" sz="2500" dirty="0">
              <a:latin typeface="Effra" panose="02000506080000020004" pitchFamily="2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029" sz="2500" dirty="0">
                <a:latin typeface="Effra" panose="02000506080000020004" pitchFamily="2" charset="0"/>
              </a:rPr>
              <a:t>Development of Tsunami EARLY WARNING SYSTEM (EWS)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029" sz="2500" dirty="0">
              <a:latin typeface="Effra" panose="02000506080000020004" pitchFamily="2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029" sz="2500" dirty="0">
                <a:latin typeface="Effra" panose="02000506080000020004" pitchFamily="2" charset="0"/>
              </a:rPr>
              <a:t>Creation of Resource Material, Evacuation Maps and Hazard alert signage.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029" sz="2500" dirty="0">
              <a:latin typeface="Effra" panose="02000506080000020004" pitchFamily="2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029" sz="2500" dirty="0">
                <a:latin typeface="Effra" panose="02000506080000020004" pitchFamily="2" charset="0"/>
              </a:rPr>
              <a:t>Revitalization of community emergency response mechanisms for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029" sz="2500" dirty="0">
                <a:latin typeface="Effra" panose="02000506080000020004" pitchFamily="2" charset="0"/>
              </a:rPr>
              <a:t>     St. Vincent and The Grenadines.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029" sz="2500" dirty="0">
              <a:latin typeface="Effra" panose="0200050608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59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. George TEM 3">
            <a:extLst>
              <a:ext uri="{FF2B5EF4-FFF2-40B4-BE49-F238E27FC236}">
                <a16:creationId xmlns:a16="http://schemas.microsoft.com/office/drawing/2014/main" id="{8A61A22C-6E34-4FCA-8A3C-B1595145B66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428471" y="49427"/>
            <a:ext cx="13515977" cy="6759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E1C7E6-1D11-4401-880E-42B317B02C67}"/>
              </a:ext>
            </a:extLst>
          </p:cNvPr>
          <p:cNvSpPr txBox="1"/>
          <p:nvPr/>
        </p:nvSpPr>
        <p:spPr>
          <a:xfrm>
            <a:off x="1652851" y="225376"/>
            <a:ext cx="8457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4400" dirty="0">
                <a:solidFill>
                  <a:schemeClr val="bg1"/>
                </a:solidFill>
                <a:latin typeface="Effra Heavy" panose="02000906080000020004" pitchFamily="2" charset="0"/>
              </a:rPr>
              <a:t>VULNERABILITY OF ST.GEORGE</a:t>
            </a:r>
          </a:p>
        </p:txBody>
      </p:sp>
    </p:spTree>
    <p:extLst>
      <p:ext uri="{BB962C8B-B14F-4D97-AF65-F5344CB8AC3E}">
        <p14:creationId xmlns:p14="http://schemas.microsoft.com/office/powerpoint/2010/main" val="879564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BB9497-5185-4122-AAC1-1288544F834E}"/>
              </a:ext>
            </a:extLst>
          </p:cNvPr>
          <p:cNvSpPr/>
          <p:nvPr/>
        </p:nvSpPr>
        <p:spPr>
          <a:xfrm>
            <a:off x="564640" y="2463452"/>
            <a:ext cx="279400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D67EC6-6F94-4D54-A7AE-D452F985558A}"/>
              </a:ext>
            </a:extLst>
          </p:cNvPr>
          <p:cNvSpPr/>
          <p:nvPr/>
        </p:nvSpPr>
        <p:spPr>
          <a:xfrm>
            <a:off x="0" y="2957513"/>
            <a:ext cx="12192000" cy="2033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29CA1DA-15D6-4918-B0A6-5696CA54A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235734"/>
            <a:ext cx="8589787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029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ST. GEORGE AND UNION ISLAND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0DF653A-D380-4F47-BC23-2C1384B87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52" y="2452466"/>
            <a:ext cx="300537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029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Vulnerability due to</a:t>
            </a:r>
            <a:r>
              <a:rPr lang="en-029" altLang="en-US" sz="2500" dirty="0">
                <a:latin typeface="Effra Light" pitchFamily="2" charset="0"/>
              </a:rPr>
              <a:t>: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A672BE0-7413-4652-ADEE-7E714CFB9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957513"/>
            <a:ext cx="11594841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1" hangingPunct="1">
              <a:buFont typeface="Arial" charset="0"/>
              <a:buChar char="•"/>
            </a:pPr>
            <a:r>
              <a:rPr lang="en-029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tectonic plates (we border on the Caribbean plate)</a:t>
            </a:r>
          </a:p>
          <a:p>
            <a:pPr marL="285750" indent="-285750" eaLnBrk="1" hangingPunct="1">
              <a:buFont typeface="Arial" charset="0"/>
              <a:buChar char="•"/>
            </a:pPr>
            <a:r>
              <a:rPr lang="en-029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presence of the “Kick ‘em Jenny” volcano underwater between SVG and Grenada.</a:t>
            </a:r>
          </a:p>
          <a:p>
            <a:pPr marL="285750" indent="-285750">
              <a:buFont typeface="Arial" charset="0"/>
              <a:buChar char="•"/>
            </a:pPr>
            <a:r>
              <a:rPr lang="en-029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activity of “Kick ‘em Jenny”</a:t>
            </a:r>
          </a:p>
          <a:p>
            <a:pPr marL="285750" indent="-285750" eaLnBrk="1" hangingPunct="1">
              <a:buFont typeface="Arial" charset="0"/>
              <a:buChar char="•"/>
            </a:pPr>
            <a:r>
              <a:rPr lang="en-029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of our settlements are developed along the coast.</a:t>
            </a:r>
          </a:p>
          <a:p>
            <a:pPr marL="285750" indent="-285750" eaLnBrk="1" hangingPunct="1">
              <a:buFont typeface="Arial" charset="0"/>
              <a:buChar char="•"/>
            </a:pPr>
            <a:r>
              <a:rPr lang="en-029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of the Grenadine islands are low-lying.</a:t>
            </a:r>
          </a:p>
        </p:txBody>
      </p:sp>
    </p:spTree>
    <p:extLst>
      <p:ext uri="{BB962C8B-B14F-4D97-AF65-F5344CB8AC3E}">
        <p14:creationId xmlns:p14="http://schemas.microsoft.com/office/powerpoint/2010/main" val="272196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7AF251-0EA0-47B7-82C8-FFA1374DB316}"/>
              </a:ext>
            </a:extLst>
          </p:cNvPr>
          <p:cNvSpPr/>
          <p:nvPr/>
        </p:nvSpPr>
        <p:spPr>
          <a:xfrm>
            <a:off x="0" y="1193799"/>
            <a:ext cx="8587128" cy="1246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04D2627F-1457-4073-875C-7B3773387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596" y="2755713"/>
            <a:ext cx="996930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029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scope of the program includes the coastal communities of: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029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Kingstown,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029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Arnos Vale (including Sion Hill Bay), Indian Bay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029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Calliaqua &amp; Villa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029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Ratho Mill &amp; Prospect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029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Brighton &amp; Diamond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029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Stubbs &amp; Argyle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029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Union Island (Tsunami Ready)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8E015727-9431-4857-B000-F74065087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3799"/>
            <a:ext cx="8834511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029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majority of our economic activity/assets</a:t>
            </a:r>
          </a:p>
          <a:p>
            <a:pPr eaLnBrk="1" hangingPunct="1"/>
            <a:r>
              <a:rPr lang="en-029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concentrated in St. George parish, the importance </a:t>
            </a:r>
          </a:p>
          <a:p>
            <a:pPr eaLnBrk="1" hangingPunct="1"/>
            <a:r>
              <a:rPr lang="en-029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preparation and protection of this area cannot be slighted.</a:t>
            </a:r>
          </a:p>
        </p:txBody>
      </p:sp>
    </p:spTree>
    <p:extLst>
      <p:ext uri="{BB962C8B-B14F-4D97-AF65-F5344CB8AC3E}">
        <p14:creationId xmlns:p14="http://schemas.microsoft.com/office/powerpoint/2010/main" val="5471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5586C-F7AD-4055-AE6C-3809D4CDBE5B}"/>
              </a:ext>
            </a:extLst>
          </p:cNvPr>
          <p:cNvSpPr/>
          <p:nvPr/>
        </p:nvSpPr>
        <p:spPr>
          <a:xfrm>
            <a:off x="6789743" y="2442411"/>
            <a:ext cx="4996329" cy="20244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285750" indent="-28575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00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Creation of Resource Material, Evacuation Maps and Hazard alert signage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5910B-8C86-4A31-81FC-B6267DF6A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22194"/>
          <a:stretch/>
        </p:blipFill>
        <p:spPr>
          <a:xfrm>
            <a:off x="979870" y="0"/>
            <a:ext cx="6069184" cy="283977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67D5D53F-47BC-4A73-9535-5DFFFA25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r="9488" b="-1"/>
          <a:stretch/>
        </p:blipFill>
        <p:spPr>
          <a:xfrm>
            <a:off x="3" y="3124786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7281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CDF0600-DB7F-4429-8065-698BD40FE8BC}"/>
              </a:ext>
            </a:extLst>
          </p:cNvPr>
          <p:cNvSpPr/>
          <p:nvPr/>
        </p:nvSpPr>
        <p:spPr>
          <a:xfrm>
            <a:off x="4623977" y="4908957"/>
            <a:ext cx="2984838" cy="1290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924742-30B5-4E5B-BA40-6B50A05D2485}"/>
              </a:ext>
            </a:extLst>
          </p:cNvPr>
          <p:cNvSpPr/>
          <p:nvPr/>
        </p:nvSpPr>
        <p:spPr>
          <a:xfrm>
            <a:off x="5570871" y="3888988"/>
            <a:ext cx="1684748" cy="729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FA9B0F-14E2-4BAF-83BD-2D61861212CD}"/>
              </a:ext>
            </a:extLst>
          </p:cNvPr>
          <p:cNvSpPr/>
          <p:nvPr/>
        </p:nvSpPr>
        <p:spPr>
          <a:xfrm>
            <a:off x="3938587" y="2175996"/>
            <a:ext cx="1231901" cy="729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C35623-4045-4555-B581-CB912C8F32E1}"/>
              </a:ext>
            </a:extLst>
          </p:cNvPr>
          <p:cNvSpPr/>
          <p:nvPr/>
        </p:nvSpPr>
        <p:spPr>
          <a:xfrm>
            <a:off x="2253839" y="979489"/>
            <a:ext cx="1684748" cy="729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68FF33C-7BA2-4468-8F9E-BE1F35756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510" y="1158044"/>
            <a:ext cx="96051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029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4D56B01-EC5C-46FF-BC82-EF2A9D09C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2151" y="979489"/>
            <a:ext cx="171393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029" alt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FEEL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6FC4317-6C4D-4AAE-9A34-258730754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8587" y="1129864"/>
            <a:ext cx="209384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029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earth move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2B34E98-E8C8-4BDE-93D4-6D0C5BFE5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950" y="2241550"/>
            <a:ext cx="9284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029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F8FF779-8657-40F7-A05A-9C2EE32EA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8588" y="2033588"/>
            <a:ext cx="1322387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029" altLang="en-US" sz="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CDE059B-7626-480A-AC1C-2AAA9F782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962" y="2233612"/>
            <a:ext cx="228940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029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water recede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8B2C7ED1-7DE8-4B97-BCAE-A867F4CC3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248" y="3966555"/>
            <a:ext cx="96051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029" alt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87EEDD5F-C871-4FF4-9A54-477ECD724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5375" y="3769921"/>
            <a:ext cx="1964996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029" altLang="en-US" sz="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235262D3-EE60-4EFA-81EE-F4CE012D5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1115" y="4015382"/>
            <a:ext cx="348524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029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rumbling of the ocean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D74E7AE1-0187-406D-80BF-8F952CB42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3972" y="4751001"/>
            <a:ext cx="332014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029" altLang="en-US" sz="1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E2AF07-5956-41E3-8B05-A08A6F38F6ED}"/>
              </a:ext>
            </a:extLst>
          </p:cNvPr>
          <p:cNvSpPr/>
          <p:nvPr/>
        </p:nvSpPr>
        <p:spPr>
          <a:xfrm>
            <a:off x="2060578" y="183492"/>
            <a:ext cx="101345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029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must also be guided by natural signs.</a:t>
            </a:r>
          </a:p>
        </p:txBody>
      </p:sp>
    </p:spTree>
    <p:extLst>
      <p:ext uri="{BB962C8B-B14F-4D97-AF65-F5344CB8AC3E}">
        <p14:creationId xmlns:p14="http://schemas.microsoft.com/office/powerpoint/2010/main" val="18511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tile tx="-482600" ty="-10477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E048FD-39ED-44E4-97E3-369215D8794D}"/>
              </a:ext>
            </a:extLst>
          </p:cNvPr>
          <p:cNvSpPr txBox="1"/>
          <p:nvPr/>
        </p:nvSpPr>
        <p:spPr>
          <a:xfrm>
            <a:off x="1208604" y="329819"/>
            <a:ext cx="947361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Institutional Mechanisms for Tsunami Warnings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0A8E9-64BC-4BF1-AF61-458DE4D6C7CE}"/>
              </a:ext>
            </a:extLst>
          </p:cNvPr>
          <p:cNvSpPr txBox="1"/>
          <p:nvPr/>
        </p:nvSpPr>
        <p:spPr>
          <a:xfrm>
            <a:off x="414052" y="1613118"/>
            <a:ext cx="105693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029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Tsunami Warning Focal Point (TWFP) -  NEMO responsible for establishing &amp; issuing all Tsunami Alerts for SVG</a:t>
            </a:r>
          </a:p>
          <a:p>
            <a:pPr marL="514350" indent="-514350">
              <a:buAutoNum type="arabicPeriod"/>
            </a:pPr>
            <a:r>
              <a:rPr lang="en-029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Tsunami National Contact – Ms. Michelle Forbes (Director)</a:t>
            </a:r>
          </a:p>
          <a:p>
            <a:pPr marL="514350" indent="-514350">
              <a:buFontTx/>
              <a:buAutoNum type="arabicPeriod"/>
            </a:pPr>
            <a:r>
              <a:rPr lang="en-029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Tsunami Warning Centre (NTWC) - SVG Meteorological Services </a:t>
            </a:r>
          </a:p>
          <a:p>
            <a:pPr marL="514350" indent="-514350">
              <a:buFontTx/>
              <a:buAutoNum type="arabicPeriod"/>
            </a:pPr>
            <a:r>
              <a:rPr lang="en-029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 out tree (next slide)</a:t>
            </a:r>
          </a:p>
          <a:p>
            <a:pPr marL="514350" indent="-514350">
              <a:buFontTx/>
              <a:buAutoNum type="arabicPeriod"/>
            </a:pPr>
            <a:r>
              <a:rPr lang="en-029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Tsunami Alert levels</a:t>
            </a:r>
          </a:p>
          <a:p>
            <a:pPr marL="514350" indent="-514350">
              <a:buFontTx/>
              <a:buAutoNum type="arabicPeriod"/>
            </a:pPr>
            <a:endParaRPr lang="en-029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029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streamlined Tsunami ready activities under the National DRR Programme </a:t>
            </a:r>
          </a:p>
          <a:p>
            <a:r>
              <a:rPr lang="en-029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Guided </a:t>
            </a:r>
            <a:r>
              <a:rPr lang="en-029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CDM framework and the CWP</a:t>
            </a:r>
          </a:p>
        </p:txBody>
      </p:sp>
    </p:spTree>
    <p:extLst>
      <p:ext uri="{BB962C8B-B14F-4D97-AF65-F5344CB8AC3E}">
        <p14:creationId xmlns:p14="http://schemas.microsoft.com/office/powerpoint/2010/main" val="354119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584</Words>
  <Application>Microsoft Office PowerPoint</Application>
  <PresentationFormat>Widescreen</PresentationFormat>
  <Paragraphs>107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Effra</vt:lpstr>
      <vt:lpstr>Effra Heavy</vt:lpstr>
      <vt:lpstr>Effra Light</vt:lpstr>
      <vt:lpstr>Arial</vt:lpstr>
      <vt:lpstr>Century Gothic</vt:lpstr>
      <vt:lpstr>Chiller</vt:lpstr>
      <vt:lpstr>Times New Roman</vt:lpstr>
      <vt:lpstr>Tw Cen MT</vt:lpstr>
      <vt:lpstr>Tw Cen MT Condensed</vt:lpstr>
      <vt:lpstr>Wingdings 3</vt:lpstr>
      <vt:lpstr>Integral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to the Programme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Marlon Morrow</dc:creator>
  <cp:lastModifiedBy>Tiffay, Celine</cp:lastModifiedBy>
  <cp:revision>44</cp:revision>
  <dcterms:created xsi:type="dcterms:W3CDTF">2020-10-15T19:41:17Z</dcterms:created>
  <dcterms:modified xsi:type="dcterms:W3CDTF">2023-04-26T03:20:23Z</dcterms:modified>
</cp:coreProperties>
</file>