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Lst>
  <p:notesMasterIdLst>
    <p:notesMasterId r:id="rId16"/>
  </p:notesMasterIdLst>
  <p:sldIdLst>
    <p:sldId id="287" r:id="rId3"/>
    <p:sldId id="298" r:id="rId4"/>
    <p:sldId id="297" r:id="rId5"/>
    <p:sldId id="306" r:id="rId6"/>
    <p:sldId id="301" r:id="rId7"/>
    <p:sldId id="285" r:id="rId8"/>
    <p:sldId id="279" r:id="rId9"/>
    <p:sldId id="304" r:id="rId10"/>
    <p:sldId id="305" r:id="rId11"/>
    <p:sldId id="303" r:id="rId12"/>
    <p:sldId id="280" r:id="rId13"/>
    <p:sldId id="291"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46" d="100"/>
          <a:sy n="46" d="100"/>
        </p:scale>
        <p:origin x="89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2E925-DF23-4FA8-B165-9C1442561BFF}" type="datetimeFigureOut">
              <a:rPr lang="en-US" smtClean="0"/>
              <a:t>4/25/2023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3992B-3FCA-494D-B5C1-EECAF4771B82}" type="slidenum">
              <a:rPr lang="en-US" smtClean="0"/>
              <a:t>‹#›</a:t>
            </a:fld>
            <a:endParaRPr lang="en-US" dirty="0"/>
          </a:p>
        </p:txBody>
      </p:sp>
    </p:spTree>
    <p:extLst>
      <p:ext uri="{BB962C8B-B14F-4D97-AF65-F5344CB8AC3E}">
        <p14:creationId xmlns:p14="http://schemas.microsoft.com/office/powerpoint/2010/main" val="365079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1D2AB-4E13-44A1-9BBC-1B7849979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9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20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4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sp>
        <p:nvSpPr>
          <p:cNvPr id="11" name="Rectangle 10"/>
          <p:cNvSpPr/>
          <p:nvPr userDrawn="1"/>
        </p:nvSpPr>
        <p:spPr>
          <a:xfrm>
            <a:off x="581087" y="1147264"/>
            <a:ext cx="2694549" cy="14387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000000"/>
              </a:solidFill>
              <a:effectLst/>
              <a:uFillTx/>
              <a:latin typeface="+mn-lt"/>
              <a:ea typeface="+mn-ea"/>
              <a:cs typeface="+mn-cs"/>
              <a:sym typeface="Roboto"/>
            </a:endParaRPr>
          </a:p>
        </p:txBody>
      </p:sp>
      <p:pic>
        <p:nvPicPr>
          <p:cNvPr id="5" name="Picture 4"/>
          <p:cNvPicPr>
            <a:picLocks noChangeAspect="1"/>
          </p:cNvPicPr>
          <p:nvPr userDrawn="1"/>
        </p:nvPicPr>
        <p:blipFill>
          <a:blip r:embed="rId3"/>
          <a:stretch>
            <a:fillRect/>
          </a:stretch>
        </p:blipFill>
        <p:spPr>
          <a:xfrm>
            <a:off x="0" y="5538507"/>
            <a:ext cx="1369543" cy="1319493"/>
          </a:xfrm>
          <a:prstGeom prst="rect">
            <a:avLst/>
          </a:prstGeom>
        </p:spPr>
      </p:pic>
      <p:pic>
        <p:nvPicPr>
          <p:cNvPr id="6" name="Picture 5">
            <a:extLst>
              <a:ext uri="{FF2B5EF4-FFF2-40B4-BE49-F238E27FC236}">
                <a16:creationId xmlns:a16="http://schemas.microsoft.com/office/drawing/2014/main" id="{A8242F0F-2E3F-4E91-AB0E-EF3AEAEE798C}"/>
              </a:ext>
            </a:extLst>
          </p:cNvPr>
          <p:cNvPicPr>
            <a:picLocks noChangeAspect="1"/>
          </p:cNvPicPr>
          <p:nvPr userDrawn="1"/>
        </p:nvPicPr>
        <p:blipFill rotWithShape="1">
          <a:blip r:embed="rId4"/>
          <a:srcRect l="9052" t="8025" r="3449" b="10944"/>
          <a:stretch/>
        </p:blipFill>
        <p:spPr>
          <a:xfrm>
            <a:off x="1369543" y="5538507"/>
            <a:ext cx="1369543" cy="1319493"/>
          </a:xfrm>
          <a:prstGeom prst="rect">
            <a:avLst/>
          </a:prstGeom>
        </p:spPr>
      </p:pic>
    </p:spTree>
    <p:extLst>
      <p:ext uri="{BB962C8B-B14F-4D97-AF65-F5344CB8AC3E}">
        <p14:creationId xmlns:p14="http://schemas.microsoft.com/office/powerpoint/2010/main" val="411699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14577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dirty="0"/>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rgbClr val="41B7C8"/>
          </a:solidFill>
          <a:ln w="12700">
            <a:miter lim="400000"/>
          </a:ln>
        </p:spPr>
        <p:txBody>
          <a:bodyPr lIns="65023" tIns="65023" rIns="65023" bIns="65023" anchor="ctr"/>
          <a:lstStyle/>
          <a:p>
            <a:pPr>
              <a:defRPr>
                <a:solidFill>
                  <a:srgbClr val="3C3C3C"/>
                </a:solidFill>
              </a:defRPr>
            </a:pPr>
            <a:endParaRPr dirty="0"/>
          </a:p>
        </p:txBody>
      </p:sp>
      <p:sp>
        <p:nvSpPr>
          <p:cNvPr id="2" name="Rectangle 1"/>
          <p:cNvSpPr/>
          <p:nvPr userDrawn="1"/>
        </p:nvSpPr>
        <p:spPr>
          <a:xfrm>
            <a:off x="0" y="0"/>
            <a:ext cx="2445868" cy="6858000"/>
          </a:xfrm>
          <a:prstGeom prst="rect">
            <a:avLst/>
          </a:prstGeom>
          <a:solidFill>
            <a:srgbClr val="41B7C8"/>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455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fld id="{643FC5E1-7CF7-4645-8D0E-ACF82B9098DE}" type="slidenum">
              <a:rPr lang="en-US" smtClean="0"/>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rgbClr val="EEECE1"/>
              </a:solidFill>
            </a:endParaRPr>
          </a:p>
        </p:txBody>
      </p:sp>
      <p:sp>
        <p:nvSpPr>
          <p:cNvPr id="6" name="Date Placeholder 3"/>
          <p:cNvSpPr>
            <a:spLocks noGrp="1"/>
          </p:cNvSpPr>
          <p:nvPr>
            <p:ph type="dt" sz="half" idx="12"/>
          </p:nvPr>
        </p:nvSpPr>
        <p:spPr/>
        <p:txBody>
          <a:bodyPr/>
          <a:lstStyle>
            <a:lvl1pPr>
              <a:defRPr/>
            </a:lvl1pPr>
          </a:lstStyle>
          <a:p>
            <a:fld id="{0FF60231-EA65-469D-8886-FEF08D03673B}" type="datetimeFigureOut">
              <a:rPr lang="en-US" smtClean="0">
                <a:solidFill>
                  <a:srgbClr val="EEECE1"/>
                </a:solidFill>
              </a:rPr>
              <a:pPr/>
              <a:t>4/25/2023</a:t>
            </a:fld>
            <a:endParaRPr lang="en-US" dirty="0">
              <a:solidFill>
                <a:srgbClr val="EEECE1"/>
              </a:solidFill>
            </a:endParaRPr>
          </a:p>
        </p:txBody>
      </p:sp>
    </p:spTree>
    <p:extLst>
      <p:ext uri="{BB962C8B-B14F-4D97-AF65-F5344CB8AC3E}">
        <p14:creationId xmlns:p14="http://schemas.microsoft.com/office/powerpoint/2010/main" val="206042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643FC5E1-7CF7-4645-8D0E-ACF82B9098DE}" type="slidenum">
              <a:rPr lang="en-US" smtClean="0"/>
              <a:pPr/>
              <a:t>‹#›</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solidFill>
                <a:srgbClr val="EEECE1"/>
              </a:solidFill>
            </a:endParaRPr>
          </a:p>
        </p:txBody>
      </p:sp>
      <p:sp>
        <p:nvSpPr>
          <p:cNvPr id="5" name="Date Placeholder 3"/>
          <p:cNvSpPr>
            <a:spLocks noGrp="1"/>
          </p:cNvSpPr>
          <p:nvPr>
            <p:ph type="dt" sz="half" idx="12"/>
          </p:nvPr>
        </p:nvSpPr>
        <p:spPr/>
        <p:txBody>
          <a:bodyPr/>
          <a:lstStyle>
            <a:lvl1pPr>
              <a:defRPr/>
            </a:lvl1pPr>
          </a:lstStyle>
          <a:p>
            <a:fld id="{0FF60231-EA65-469D-8886-FEF08D03673B}" type="datetimeFigureOut">
              <a:rPr lang="en-US" smtClean="0">
                <a:solidFill>
                  <a:srgbClr val="EEECE1"/>
                </a:solidFill>
              </a:rPr>
              <a:pPr/>
              <a:t>4/25/2023</a:t>
            </a:fld>
            <a:endParaRPr lang="en-US" dirty="0">
              <a:solidFill>
                <a:srgbClr val="EEECE1"/>
              </a:solidFill>
            </a:endParaRPr>
          </a:p>
        </p:txBody>
      </p:sp>
    </p:spTree>
    <p:extLst>
      <p:ext uri="{BB962C8B-B14F-4D97-AF65-F5344CB8AC3E}">
        <p14:creationId xmlns:p14="http://schemas.microsoft.com/office/powerpoint/2010/main" val="1342974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fld id="{643FC5E1-7CF7-4645-8D0E-ACF82B9098DE}" type="slidenum">
              <a:rPr lang="en-US" smtClean="0"/>
              <a:pPr/>
              <a:t>‹#›</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solidFill>
                <a:srgbClr val="EEECE1"/>
              </a:solidFill>
            </a:endParaRPr>
          </a:p>
        </p:txBody>
      </p:sp>
      <p:sp>
        <p:nvSpPr>
          <p:cNvPr id="9" name="Date Placeholder 3"/>
          <p:cNvSpPr>
            <a:spLocks noGrp="1"/>
          </p:cNvSpPr>
          <p:nvPr>
            <p:ph type="dt" sz="half" idx="12"/>
          </p:nvPr>
        </p:nvSpPr>
        <p:spPr/>
        <p:txBody>
          <a:bodyPr/>
          <a:lstStyle>
            <a:lvl1pPr>
              <a:defRPr/>
            </a:lvl1pPr>
          </a:lstStyle>
          <a:p>
            <a:fld id="{0FF60231-EA65-469D-8886-FEF08D03673B}" type="datetimeFigureOut">
              <a:rPr lang="en-US" smtClean="0">
                <a:solidFill>
                  <a:srgbClr val="EEECE1"/>
                </a:solidFill>
              </a:rPr>
              <a:pPr/>
              <a:t>4/25/2023</a:t>
            </a:fld>
            <a:endParaRPr lang="en-US" dirty="0">
              <a:solidFill>
                <a:srgbClr val="EEECE1"/>
              </a:solidFill>
            </a:endParaRPr>
          </a:p>
        </p:txBody>
      </p:sp>
    </p:spTree>
    <p:extLst>
      <p:ext uri="{BB962C8B-B14F-4D97-AF65-F5344CB8AC3E}">
        <p14:creationId xmlns:p14="http://schemas.microsoft.com/office/powerpoint/2010/main" val="2926551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7428"/>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p:cNvSpPr/>
          <p:nvPr userDrawn="1"/>
        </p:nvSpPr>
        <p:spPr>
          <a:xfrm>
            <a:off x="5176381" y="3421572"/>
            <a:ext cx="2018851" cy="15585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1302229442"/>
      </p:ext>
    </p:extLst>
  </p:cSld>
  <p:clrMap bg1="lt1" tx1="dk1" bg2="lt2" tx2="dk2" accent1="accent1" accent2="accent2" accent3="accent3" accent4="accent4" accent5="accent5" accent6="accent6" hlink="hlink" folHlink="folHlink"/>
  <p:sldLayoutIdLst>
    <p:sldLayoutId id="214748366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0"/>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6104098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82"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418525" y="844964"/>
            <a:ext cx="8072135" cy="6093976"/>
          </a:xfrm>
          <a:prstGeom prst="rect">
            <a:avLst/>
          </a:prstGeom>
          <a:no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r>
              <a:rPr lang="en-US" sz="3200" b="1" dirty="0">
                <a:solidFill>
                  <a:schemeClr val="tx2"/>
                </a:solidFill>
              </a:rPr>
              <a:t>ICG/CARIBE EWS XVI </a:t>
            </a:r>
          </a:p>
          <a:p>
            <a:pPr algn="ctr"/>
            <a:r>
              <a:rPr lang="en-US" sz="3200" b="1" dirty="0">
                <a:solidFill>
                  <a:schemeClr val="tx2"/>
                </a:solidFill>
              </a:rPr>
              <a:t>COSTA RICA  </a:t>
            </a:r>
          </a:p>
          <a:p>
            <a:pPr algn="ctr"/>
            <a:r>
              <a:rPr lang="en-US" sz="3200" b="1" dirty="0">
                <a:solidFill>
                  <a:schemeClr val="tx2"/>
                </a:solidFill>
              </a:rPr>
              <a:t>25-28 April 2023</a:t>
            </a:r>
          </a:p>
          <a:p>
            <a:pPr algn="ctr"/>
            <a:endParaRPr lang="en-US" sz="3200" b="1" dirty="0">
              <a:solidFill>
                <a:schemeClr val="tx2"/>
              </a:solidFill>
            </a:endParaRPr>
          </a:p>
          <a:p>
            <a:pPr algn="ctr"/>
            <a:r>
              <a:rPr lang="en-US" sz="3200" b="1" dirty="0">
                <a:solidFill>
                  <a:schemeClr val="tx2"/>
                </a:solidFill>
              </a:rPr>
              <a:t>3.1 Report of the Caribbean Tsunami Information Centre (CTIC) </a:t>
            </a:r>
          </a:p>
          <a:p>
            <a:pPr algn="ctr"/>
            <a:r>
              <a:rPr lang="en-US" sz="3200" b="1" dirty="0">
                <a:solidFill>
                  <a:schemeClr val="tx2"/>
                </a:solidFill>
              </a:rPr>
              <a:t>April 2022 – March 2023</a:t>
            </a:r>
          </a:p>
          <a:p>
            <a:endParaRPr lang="en-US" sz="3200" b="1" dirty="0">
              <a:solidFill>
                <a:schemeClr val="tx2"/>
              </a:solidFill>
            </a:endParaRPr>
          </a:p>
          <a:p>
            <a:pPr algn="ctr"/>
            <a:r>
              <a:rPr lang="en-US" sz="2400" b="1" dirty="0">
                <a:solidFill>
                  <a:schemeClr val="tx2"/>
                </a:solidFill>
              </a:rPr>
              <a:t>Alison Brome</a:t>
            </a:r>
          </a:p>
          <a:p>
            <a:pPr algn="ctr"/>
            <a:r>
              <a:rPr lang="en-US" sz="2400" dirty="0">
                <a:solidFill>
                  <a:schemeClr val="tx2"/>
                </a:solidFill>
              </a:rPr>
              <a:t>Programme Officer, CTIC</a:t>
            </a:r>
          </a:p>
          <a:p>
            <a:pPr marL="285750" indent="-285750">
              <a:buFont typeface="Arial" panose="020B0604020202020204" pitchFamily="34" charset="0"/>
              <a:buChar char="•"/>
            </a:pPr>
            <a:endParaRPr lang="en-US" sz="2200" dirty="0">
              <a:solidFill>
                <a:schemeClr val="tx2"/>
              </a:solidFill>
            </a:endParaRPr>
          </a:p>
        </p:txBody>
      </p:sp>
      <p:pic>
        <p:nvPicPr>
          <p:cNvPr id="2" name="Picture 1">
            <a:extLst>
              <a:ext uri="{FF2B5EF4-FFF2-40B4-BE49-F238E27FC236}">
                <a16:creationId xmlns:a16="http://schemas.microsoft.com/office/drawing/2014/main" id="{B288B1EB-186E-185F-50A9-4DD1D00668DD}"/>
              </a:ext>
            </a:extLst>
          </p:cNvPr>
          <p:cNvPicPr>
            <a:picLocks noChangeAspect="1"/>
          </p:cNvPicPr>
          <p:nvPr/>
        </p:nvPicPr>
        <p:blipFill>
          <a:blip r:embed="rId2"/>
          <a:stretch>
            <a:fillRect/>
          </a:stretch>
        </p:blipFill>
        <p:spPr>
          <a:xfrm>
            <a:off x="5771782" y="184221"/>
            <a:ext cx="1365622" cy="1036410"/>
          </a:xfrm>
          <a:prstGeom prst="rect">
            <a:avLst/>
          </a:prstGeom>
        </p:spPr>
      </p:pic>
      <p:pic>
        <p:nvPicPr>
          <p:cNvPr id="3" name="Google Shape;160;p1" descr="Logo, company name&#10;&#10;Description automatically generated">
            <a:extLst>
              <a:ext uri="{FF2B5EF4-FFF2-40B4-BE49-F238E27FC236}">
                <a16:creationId xmlns:a16="http://schemas.microsoft.com/office/drawing/2014/main" id="{86B2A878-0ADC-B10A-19DA-FDAC306D1CE1}"/>
              </a:ext>
            </a:extLst>
          </p:cNvPr>
          <p:cNvPicPr preferRelativeResize="0"/>
          <p:nvPr/>
        </p:nvPicPr>
        <p:blipFill rotWithShape="1">
          <a:blip r:embed="rId3">
            <a:alphaModFix/>
          </a:blip>
          <a:srcRect/>
          <a:stretch/>
        </p:blipFill>
        <p:spPr>
          <a:xfrm>
            <a:off x="4935580" y="435816"/>
            <a:ext cx="836202" cy="784815"/>
          </a:xfrm>
          <a:prstGeom prst="rect">
            <a:avLst/>
          </a:prstGeom>
          <a:noFill/>
          <a:ln>
            <a:noFill/>
          </a:ln>
        </p:spPr>
      </p:pic>
    </p:spTree>
    <p:extLst>
      <p:ext uri="{BB962C8B-B14F-4D97-AF65-F5344CB8AC3E}">
        <p14:creationId xmlns:p14="http://schemas.microsoft.com/office/powerpoint/2010/main" val="3886664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733246"/>
            <a:ext cx="12192000" cy="5632311"/>
          </a:xfrm>
          <a:prstGeom prst="rect">
            <a:avLst/>
          </a:prstGeom>
        </p:spPr>
        <p:txBody>
          <a:bodyPr wrap="square">
            <a:spAutoFit/>
          </a:bodyPr>
          <a:lstStyle/>
          <a:p>
            <a:pPr marL="342900" indent="-342900">
              <a:buFont typeface="Arial" panose="020B0604020202020204" pitchFamily="34" charset="0"/>
              <a:buChar char="•"/>
            </a:pPr>
            <a:r>
              <a:rPr lang="en-US" sz="2400" dirty="0"/>
              <a:t>Renewal of IOC MOU with Government of Barbados in process due 11 June 2023</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Financial and human resource constraints, implications for achievements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Maximisation of opportunities for enhanced technical collaboration and resource mobilization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COVID-19 pandemic and other hazards impacts on priorities + human and financial resources of national Disaster Risk Management Organisations, donors, international and regional organisations to support CARIBE EWS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Need for sustained preparedness activities for tsunamis &amp; deepening existing mechanisms and exploration of new opportunities to facilitate the integration of impacts and risks associated with other coastal hazards within CARIBE EWS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Limited avenues distribution of hard copy education and outreach materials</a:t>
            </a:r>
          </a:p>
        </p:txBody>
      </p:sp>
      <p:sp>
        <p:nvSpPr>
          <p:cNvPr id="8" name="Rectangle 7">
            <a:extLst>
              <a:ext uri="{FF2B5EF4-FFF2-40B4-BE49-F238E27FC236}">
                <a16:creationId xmlns:a16="http://schemas.microsoft.com/office/drawing/2014/main" id="{CEC5CC6A-6098-4C92-9F66-DCD74CA18A14}"/>
              </a:ext>
            </a:extLst>
          </p:cNvPr>
          <p:cNvSpPr/>
          <p:nvPr/>
        </p:nvSpPr>
        <p:spPr>
          <a:xfrm>
            <a:off x="310393" y="200061"/>
            <a:ext cx="6116611" cy="584775"/>
          </a:xfrm>
          <a:prstGeom prst="rect">
            <a:avLst/>
          </a:prstGeom>
        </p:spPr>
        <p:txBody>
          <a:bodyPr wrap="none">
            <a:spAutoFit/>
          </a:bodyPr>
          <a:lstStyle/>
          <a:p>
            <a:r>
              <a:rPr lang="en-US" sz="3200" dirty="0"/>
              <a:t>CTIC Considerations and Challenges</a:t>
            </a:r>
          </a:p>
        </p:txBody>
      </p:sp>
    </p:spTree>
    <p:extLst>
      <p:ext uri="{BB962C8B-B14F-4D97-AF65-F5344CB8AC3E}">
        <p14:creationId xmlns:p14="http://schemas.microsoft.com/office/powerpoint/2010/main" val="351683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176284"/>
            <a:ext cx="10650244" cy="653716"/>
          </a:xfrm>
        </p:spPr>
        <p:txBody>
          <a:bodyPr>
            <a:normAutofit fontScale="90000"/>
          </a:bodyPr>
          <a:lstStyle/>
          <a:p>
            <a:pPr algn="ctr"/>
            <a:r>
              <a:rPr lang="en-US" b="1" dirty="0"/>
              <a:t>Key Recommendations to ICG/CARIBE EWS XVI</a:t>
            </a:r>
          </a:p>
        </p:txBody>
      </p:sp>
      <p:sp>
        <p:nvSpPr>
          <p:cNvPr id="3" name="Content Placeholder 2"/>
          <p:cNvSpPr>
            <a:spLocks noGrp="1"/>
          </p:cNvSpPr>
          <p:nvPr>
            <p:ph idx="1"/>
          </p:nvPr>
        </p:nvSpPr>
        <p:spPr>
          <a:xfrm>
            <a:off x="94130" y="980163"/>
            <a:ext cx="11618258" cy="5701553"/>
          </a:xfrm>
        </p:spPr>
        <p:txBody>
          <a:bodyPr>
            <a:normAutofit/>
          </a:bodyPr>
          <a:lstStyle/>
          <a:p>
            <a:pPr lvl="0"/>
            <a:r>
              <a:rPr lang="en-US" sz="2400" b="1" dirty="0"/>
              <a:t>Notes </a:t>
            </a:r>
            <a:r>
              <a:rPr lang="en-US" sz="2400" dirty="0"/>
              <a:t>the significant actions of the CTIC to mitigate the impacts of tsunamis and other coastal hazards in the Caribbean and Adjacent Regions during the April 2022 to March 2023 period, and the associated report.</a:t>
            </a:r>
          </a:p>
          <a:p>
            <a:pPr lvl="0"/>
            <a:r>
              <a:rPr lang="en-US" sz="2400" b="1" dirty="0"/>
              <a:t>Notes with appreciation</a:t>
            </a:r>
            <a:r>
              <a:rPr lang="en-US" sz="2400" dirty="0"/>
              <a:t> the strong cooperation between the CTIC and ICG/CARIBE EWS Working Group IV particularly in relation to the implementation of the Tsunami Ready Programme, the dissemination and development of outreach and educational resources, support to Ocean Decade initiatives and the achievement of indicators; including the work of the Western Tropical Atlantic Decade Safe Ocean Working Group. </a:t>
            </a:r>
          </a:p>
          <a:p>
            <a:pPr lvl="0"/>
            <a:r>
              <a:rPr lang="en-US" sz="2400" b="1" dirty="0"/>
              <a:t>Acknowledges </a:t>
            </a:r>
            <a:r>
              <a:rPr lang="en-US" sz="2400" dirty="0"/>
              <a:t>the good collaboration between the CTIC and the CARIBE WAVE Task Team in planning, promoting, executing and evaluating the annual CARIBE WAVE Exercise.</a:t>
            </a:r>
          </a:p>
          <a:p>
            <a:pPr lvl="0"/>
            <a:r>
              <a:rPr lang="en-US" sz="2400" b="1" dirty="0"/>
              <a:t>Recommends</a:t>
            </a:r>
            <a:r>
              <a:rPr lang="en-US" sz="2400" dirty="0"/>
              <a:t> deeper cooperation between CTIC, ICG/CARIBE WG 4, CARIBE WAVE Task Team, Tsunami Ready Task Team, and partners including UNDRR to support Member State preparedness and resilience.  </a:t>
            </a:r>
          </a:p>
          <a:p>
            <a:pPr marL="0" indent="0">
              <a:buNone/>
            </a:pPr>
            <a:endParaRPr lang="en-US" sz="2000" dirty="0"/>
          </a:p>
        </p:txBody>
      </p:sp>
    </p:spTree>
    <p:extLst>
      <p:ext uri="{BB962C8B-B14F-4D97-AF65-F5344CB8AC3E}">
        <p14:creationId xmlns:p14="http://schemas.microsoft.com/office/powerpoint/2010/main" val="1530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176284"/>
            <a:ext cx="10650244" cy="653716"/>
          </a:xfrm>
        </p:spPr>
        <p:txBody>
          <a:bodyPr>
            <a:normAutofit fontScale="90000"/>
          </a:bodyPr>
          <a:lstStyle/>
          <a:p>
            <a:pPr algn="ctr"/>
            <a:r>
              <a:rPr lang="en-US" b="1" dirty="0"/>
              <a:t>Key Recommendations to ICG/CARIBE EWS XVI</a:t>
            </a:r>
          </a:p>
        </p:txBody>
      </p:sp>
      <p:sp>
        <p:nvSpPr>
          <p:cNvPr id="3" name="Content Placeholder 2"/>
          <p:cNvSpPr>
            <a:spLocks noGrp="1"/>
          </p:cNvSpPr>
          <p:nvPr>
            <p:ph idx="1"/>
          </p:nvPr>
        </p:nvSpPr>
        <p:spPr>
          <a:xfrm>
            <a:off x="210508" y="830000"/>
            <a:ext cx="11510681" cy="5823284"/>
          </a:xfrm>
        </p:spPr>
        <p:txBody>
          <a:bodyPr>
            <a:normAutofit/>
          </a:bodyPr>
          <a:lstStyle/>
          <a:p>
            <a:pPr lvl="0"/>
            <a:r>
              <a:rPr lang="en-US" sz="2400" b="1" dirty="0"/>
              <a:t>Encourages</a:t>
            </a:r>
            <a:r>
              <a:rPr lang="en-US" sz="2400" dirty="0"/>
              <a:t> Member States to commemorate the World Tsunami Awareness Day (WTAD) on November 5, and share their activities.</a:t>
            </a:r>
          </a:p>
          <a:p>
            <a:pPr lvl="0"/>
            <a:r>
              <a:rPr lang="en-US" sz="2400" b="1" dirty="0"/>
              <a:t>Recommends</a:t>
            </a:r>
            <a:r>
              <a:rPr lang="en-US" sz="2400" dirty="0"/>
              <a:t> for CTIC to work on WTAD 2023 with the UNDRR, UNESCO/IOC, ICG/CARIBE EWS WG 4 and Member States to coordinate a CARIBE-EWS activity. </a:t>
            </a:r>
          </a:p>
          <a:p>
            <a:r>
              <a:rPr lang="en-US" sz="2400" b="1" dirty="0"/>
              <a:t>Recognises </a:t>
            </a:r>
            <a:r>
              <a:rPr lang="en-US" sz="2400" dirty="0"/>
              <a:t>the current work of the CTIC on the review and development of framework and partnership agreements with regional organisations in particular.</a:t>
            </a:r>
          </a:p>
          <a:p>
            <a:r>
              <a:rPr lang="en-US" sz="2400" b="1" dirty="0"/>
              <a:t> Recommends</a:t>
            </a:r>
            <a:r>
              <a:rPr lang="en-US" sz="2400" dirty="0"/>
              <a:t> that the CTIC continues to pursue the formalization of agreements to provide a sustainable framework for technical cooperation.</a:t>
            </a:r>
          </a:p>
          <a:p>
            <a:r>
              <a:rPr lang="en-US" sz="2400" b="1" dirty="0"/>
              <a:t>Urges </a:t>
            </a:r>
            <a:r>
              <a:rPr lang="en-US" sz="2400" dirty="0"/>
              <a:t>ICG/CARIBE EWS Member States to make contributions to the IOC Special Account and provide human resources under various arrangements to support the work of the CTIC.</a:t>
            </a:r>
          </a:p>
          <a:p>
            <a:r>
              <a:rPr lang="en-US" sz="2400" b="1" dirty="0"/>
              <a:t>Recommends</a:t>
            </a:r>
            <a:r>
              <a:rPr lang="en-US" sz="2400" dirty="0"/>
              <a:t> that CTIC continues to work with the IOC Secretariat, CARIBE EWS Member States and partners to develop a strategic plan to guide the resource mobilization efforts of the CTIC</a:t>
            </a:r>
          </a:p>
          <a:p>
            <a:pPr marL="0" indent="0">
              <a:buNone/>
            </a:pPr>
            <a:endParaRPr lang="en-US" sz="1900" dirty="0">
              <a:solidFill>
                <a:schemeClr val="tx2"/>
              </a:solidFill>
            </a:endParaRPr>
          </a:p>
        </p:txBody>
      </p:sp>
    </p:spTree>
    <p:extLst>
      <p:ext uri="{BB962C8B-B14F-4D97-AF65-F5344CB8AC3E}">
        <p14:creationId xmlns:p14="http://schemas.microsoft.com/office/powerpoint/2010/main" val="10873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676699" y="2351782"/>
            <a:ext cx="6157912" cy="1077218"/>
          </a:xfrm>
          <a:prstGeom prst="rect">
            <a:avLst/>
          </a:prstGeom>
          <a:noFill/>
        </p:spPr>
        <p:txBody>
          <a:bodyPr wrap="square" rtlCol="0">
            <a:spAutoFit/>
          </a:bodyPr>
          <a:lstStyle/>
          <a:p>
            <a:pPr algn="ctr"/>
            <a:r>
              <a:rPr lang="en-US" sz="3200" b="1" dirty="0">
                <a:solidFill>
                  <a:schemeClr val="tx2"/>
                </a:solidFill>
              </a:rPr>
              <a:t>Thank You</a:t>
            </a:r>
          </a:p>
          <a:p>
            <a:pPr algn="ctr"/>
            <a:r>
              <a:rPr lang="en-US" sz="3200" b="1" dirty="0">
                <a:solidFill>
                  <a:schemeClr val="tx2"/>
                </a:solidFill>
              </a:rPr>
              <a:t>a.brome@unesco.org</a:t>
            </a:r>
          </a:p>
        </p:txBody>
      </p:sp>
    </p:spTree>
    <p:extLst>
      <p:ext uri="{BB962C8B-B14F-4D97-AF65-F5344CB8AC3E}">
        <p14:creationId xmlns:p14="http://schemas.microsoft.com/office/powerpoint/2010/main" val="370385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606511"/>
          </a:xfrm>
        </p:spPr>
        <p:txBody>
          <a:bodyPr anchor="ctr">
            <a:normAutofit/>
          </a:bodyPr>
          <a:lstStyle/>
          <a:p>
            <a:pPr>
              <a:lnSpc>
                <a:spcPct val="90000"/>
              </a:lnSpc>
            </a:pPr>
            <a:r>
              <a:rPr lang="en-US" sz="3600" b="1" dirty="0">
                <a:latin typeface="Calibri Light" panose="020F0302020204030204" pitchFamily="34" charset="0"/>
                <a:cs typeface="Calibri Light" panose="020F0302020204030204" pitchFamily="34" charset="0"/>
              </a:rPr>
              <a:t>UNESCO/IOC CARIBE EWS Project, Grenada</a:t>
            </a:r>
          </a:p>
        </p:txBody>
      </p:sp>
      <p:pic>
        <p:nvPicPr>
          <p:cNvPr id="5" name="Picture 4" descr="Map&#10;&#10;Description automatically generated">
            <a:extLst>
              <a:ext uri="{FF2B5EF4-FFF2-40B4-BE49-F238E27FC236}">
                <a16:creationId xmlns:a16="http://schemas.microsoft.com/office/drawing/2014/main" id="{991D37E7-D75D-4764-AE16-902B02C8D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70391"/>
            <a:ext cx="4474621" cy="3769868"/>
          </a:xfrm>
          <a:prstGeom prst="rect">
            <a:avLst/>
          </a:prstGeom>
          <a:noFill/>
          <a:ln>
            <a:solidFill>
              <a:schemeClr val="tx2">
                <a:lumMod val="60000"/>
                <a:lumOff val="40000"/>
              </a:schemeClr>
            </a:solidFill>
          </a:ln>
        </p:spPr>
      </p:pic>
      <p:sp>
        <p:nvSpPr>
          <p:cNvPr id="3" name="TextBox 2"/>
          <p:cNvSpPr txBox="1"/>
          <p:nvPr/>
        </p:nvSpPr>
        <p:spPr>
          <a:xfrm>
            <a:off x="4826923" y="881149"/>
            <a:ext cx="6996113" cy="6401753"/>
          </a:xfrm>
          <a:prstGeom prst="rect">
            <a:avLst/>
          </a:prstGeom>
          <a:noFill/>
        </p:spPr>
        <p:txBody>
          <a:bodyPr wrap="square" rtlCol="0">
            <a:spAutoFit/>
          </a:bodyPr>
          <a:lstStyle/>
          <a:p>
            <a:r>
              <a:rPr lang="en-US" sz="2800" b="1" dirty="0"/>
              <a:t>Project Name</a:t>
            </a:r>
            <a:r>
              <a:rPr lang="en-US" sz="2800" dirty="0"/>
              <a:t>: Strengthening Capacities for Tsunami Early Warning in Grenada </a:t>
            </a:r>
          </a:p>
          <a:p>
            <a:r>
              <a:rPr lang="en-US" sz="2800" b="1" dirty="0"/>
              <a:t>Donor: </a:t>
            </a:r>
            <a:r>
              <a:rPr lang="en-US" sz="2800" dirty="0"/>
              <a:t>Government of Australia, Port of Spain Direct Aid Program &amp; UNESCO/IOC</a:t>
            </a:r>
          </a:p>
          <a:p>
            <a:r>
              <a:rPr lang="en-US" sz="2800" b="1" dirty="0"/>
              <a:t>Funding:</a:t>
            </a:r>
            <a:r>
              <a:rPr lang="en-US" sz="2800" dirty="0"/>
              <a:t> USD $57,000 </a:t>
            </a:r>
          </a:p>
          <a:p>
            <a:r>
              <a:rPr lang="en-US" sz="2800" b="1" dirty="0"/>
              <a:t>Project Scope: </a:t>
            </a:r>
            <a:r>
              <a:rPr lang="en-US" sz="2800" dirty="0"/>
              <a:t>Public Awareness and Education for Saint George Parish, Tsunami Ready nomination for select communities in St. George’s City</a:t>
            </a:r>
          </a:p>
          <a:p>
            <a:r>
              <a:rPr lang="en-US" sz="2800" dirty="0"/>
              <a:t>Challenged by senior personnel (NDO) and political changes in country</a:t>
            </a:r>
          </a:p>
          <a:p>
            <a:r>
              <a:rPr lang="en-US" sz="2800" dirty="0"/>
              <a:t>Draft Inundation and Evacuation Maps under review, public consultation initiated, project completion by December 2023</a:t>
            </a:r>
          </a:p>
          <a:p>
            <a:endParaRPr lang="en-US" dirty="0">
              <a:solidFill>
                <a:schemeClr val="bg1"/>
              </a:solidFill>
            </a:endParaRPr>
          </a:p>
        </p:txBody>
      </p:sp>
    </p:spTree>
    <p:extLst>
      <p:ext uri="{BB962C8B-B14F-4D97-AF65-F5344CB8AC3E}">
        <p14:creationId xmlns:p14="http://schemas.microsoft.com/office/powerpoint/2010/main" val="2444344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649679" cy="492443"/>
          </a:xfrm>
        </p:spPr>
        <p:txBody>
          <a:bodyPr/>
          <a:lstStyle/>
          <a:p>
            <a:r>
              <a:rPr lang="en-US" sz="3200" b="1" dirty="0">
                <a:latin typeface="Calibri Light" panose="020F0302020204030204" pitchFamily="34" charset="0"/>
                <a:cs typeface="Calibri Light" panose="020F0302020204030204" pitchFamily="34" charset="0"/>
              </a:rPr>
              <a:t>UNESCO/IOC</a:t>
            </a:r>
            <a:r>
              <a:rPr lang="en-US" sz="3200" b="1" dirty="0"/>
              <a:t> </a:t>
            </a:r>
            <a:r>
              <a:rPr lang="en-US" sz="3200" b="1" dirty="0">
                <a:latin typeface="Calibri Light" panose="020F0302020204030204" pitchFamily="34" charset="0"/>
                <a:cs typeface="Calibri Light" panose="020F0302020204030204" pitchFamily="34" charset="0"/>
              </a:rPr>
              <a:t>CARIBE EWS NORAD Project Communities</a:t>
            </a:r>
            <a:endParaRPr lang="LID4096" sz="3200" b="1"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00" y="1226933"/>
            <a:ext cx="3678458" cy="3346704"/>
          </a:xfrm>
          <a:prstGeom prst="rect">
            <a:avLst/>
          </a:prstGeom>
          <a:ln>
            <a:solidFill>
              <a:schemeClr val="tx2">
                <a:lumMod val="60000"/>
                <a:lumOff val="40000"/>
              </a:schemeClr>
            </a:solidFill>
          </a:ln>
        </p:spPr>
      </p:pic>
      <p:sp>
        <p:nvSpPr>
          <p:cNvPr id="3" name="TextBox 2"/>
          <p:cNvSpPr txBox="1"/>
          <p:nvPr/>
        </p:nvSpPr>
        <p:spPr>
          <a:xfrm>
            <a:off x="152402" y="524441"/>
            <a:ext cx="3362325" cy="646331"/>
          </a:xfrm>
          <a:prstGeom prst="rect">
            <a:avLst/>
          </a:prstGeom>
          <a:noFill/>
        </p:spPr>
        <p:txBody>
          <a:bodyPr wrap="square" rtlCol="0">
            <a:spAutoFit/>
          </a:bodyPr>
          <a:lstStyle/>
          <a:p>
            <a:r>
              <a:rPr lang="en-US" dirty="0"/>
              <a:t>Porters to Holders Hill, St. James, Barbados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314" y="1216372"/>
            <a:ext cx="3659405" cy="3346704"/>
          </a:xfrm>
          <a:prstGeom prst="rect">
            <a:avLst/>
          </a:prstGeom>
          <a:ln>
            <a:solidFill>
              <a:schemeClr val="tx2">
                <a:lumMod val="60000"/>
                <a:lumOff val="40000"/>
              </a:schemeClr>
            </a:solidFill>
          </a:ln>
        </p:spPr>
      </p:pic>
      <p:sp>
        <p:nvSpPr>
          <p:cNvPr id="4" name="TextBox 3"/>
          <p:cNvSpPr txBox="1"/>
          <p:nvPr/>
        </p:nvSpPr>
        <p:spPr>
          <a:xfrm>
            <a:off x="3918858" y="548604"/>
            <a:ext cx="3292471" cy="369332"/>
          </a:xfrm>
          <a:prstGeom prst="rect">
            <a:avLst/>
          </a:prstGeom>
          <a:noFill/>
        </p:spPr>
        <p:txBody>
          <a:bodyPr wrap="square" rtlCol="0">
            <a:spAutoFit/>
          </a:bodyPr>
          <a:lstStyle/>
          <a:p>
            <a:r>
              <a:rPr lang="en-US" dirty="0"/>
              <a:t>     Port Maria, St. Mary, Jamaica</a:t>
            </a:r>
          </a:p>
        </p:txBody>
      </p:sp>
      <p:pic>
        <p:nvPicPr>
          <p:cNvPr id="9" name="Picture 8"/>
          <p:cNvPicPr>
            <a:picLocks noChangeAspect="1"/>
          </p:cNvPicPr>
          <p:nvPr/>
        </p:nvPicPr>
        <p:blipFill>
          <a:blip r:embed="rId4"/>
          <a:stretch>
            <a:fillRect/>
          </a:stretch>
        </p:blipFill>
        <p:spPr>
          <a:xfrm>
            <a:off x="8209175" y="1180803"/>
            <a:ext cx="3661695" cy="3346704"/>
          </a:xfrm>
          <a:prstGeom prst="rect">
            <a:avLst/>
          </a:prstGeom>
          <a:ln>
            <a:solidFill>
              <a:schemeClr val="tx2">
                <a:lumMod val="60000"/>
                <a:lumOff val="40000"/>
              </a:schemeClr>
            </a:solidFill>
          </a:ln>
        </p:spPr>
      </p:pic>
      <p:sp>
        <p:nvSpPr>
          <p:cNvPr id="6" name="TextBox 5"/>
          <p:cNvSpPr txBox="1"/>
          <p:nvPr/>
        </p:nvSpPr>
        <p:spPr>
          <a:xfrm>
            <a:off x="8209175" y="462372"/>
            <a:ext cx="3830423" cy="646331"/>
          </a:xfrm>
          <a:prstGeom prst="rect">
            <a:avLst/>
          </a:prstGeom>
          <a:noFill/>
        </p:spPr>
        <p:txBody>
          <a:bodyPr wrap="square" rtlCol="0">
            <a:spAutoFit/>
          </a:bodyPr>
          <a:lstStyle/>
          <a:p>
            <a:r>
              <a:rPr lang="en-US" dirty="0"/>
              <a:t>Mayora Village, Mayaro–Rio Claro County,  Trinidad and Tobago</a:t>
            </a:r>
          </a:p>
        </p:txBody>
      </p:sp>
      <p:sp>
        <p:nvSpPr>
          <p:cNvPr id="8" name="TextBox 7"/>
          <p:cNvSpPr txBox="1"/>
          <p:nvPr/>
        </p:nvSpPr>
        <p:spPr>
          <a:xfrm>
            <a:off x="240400" y="4629798"/>
            <a:ext cx="11799199" cy="1865126"/>
          </a:xfrm>
          <a:prstGeom prst="rect">
            <a:avLst/>
          </a:prstGeom>
          <a:noFill/>
        </p:spPr>
        <p:txBody>
          <a:bodyPr wrap="square" rtlCol="0">
            <a:spAutoFit/>
          </a:bodyPr>
          <a:lstStyle/>
          <a:p>
            <a:pPr marL="285750" indent="-285750">
              <a:lnSpc>
                <a:spcPct val="80000"/>
              </a:lnSpc>
              <a:buFont typeface="Arial" panose="020B0604020202020204" pitchFamily="34" charset="0"/>
              <a:buChar char="•"/>
              <a:defRPr/>
            </a:pPr>
            <a:r>
              <a:rPr lang="es-MX" altLang="es-ES" b="1" dirty="0">
                <a:ea typeface="ＭＳ Ｐゴシック" panose="020B0600070205080204" pitchFamily="34" charset="-128"/>
              </a:rPr>
              <a:t>Project Name: </a:t>
            </a:r>
            <a:r>
              <a:rPr lang="en-US" altLang="es-ES" dirty="0">
                <a:ea typeface="ＭＳ Ｐゴシック" panose="020B0600070205080204" pitchFamily="34" charset="-128"/>
              </a:rPr>
              <a:t>Towards a Safer Ocean in the Caribbean through Tsunami Ready Communities</a:t>
            </a:r>
          </a:p>
          <a:p>
            <a:pPr marL="285750" indent="-285750">
              <a:lnSpc>
                <a:spcPct val="80000"/>
              </a:lnSpc>
              <a:buFont typeface="Arial" panose="020B0604020202020204" pitchFamily="34" charset="0"/>
              <a:buChar char="•"/>
              <a:defRPr/>
            </a:pPr>
            <a:r>
              <a:rPr lang="es-MX" altLang="es-ES" b="1" dirty="0">
                <a:ea typeface="ＭＳ Ｐゴシック" panose="020B0600070205080204" pitchFamily="34" charset="-128"/>
              </a:rPr>
              <a:t>Donor: </a:t>
            </a:r>
            <a:r>
              <a:rPr lang="es-MX" altLang="es-ES" dirty="0">
                <a:ea typeface="ＭＳ Ｐゴシック" panose="020B0600070205080204" pitchFamily="34" charset="-128"/>
              </a:rPr>
              <a:t>Norwegian Agency for Development Cooperation (NORAD)</a:t>
            </a:r>
          </a:p>
          <a:p>
            <a:pPr marL="285750" indent="-285750">
              <a:lnSpc>
                <a:spcPct val="80000"/>
              </a:lnSpc>
              <a:buFont typeface="Arial" panose="020B0604020202020204" pitchFamily="34" charset="0"/>
              <a:buChar char="•"/>
              <a:defRPr/>
            </a:pPr>
            <a:r>
              <a:rPr lang="en-US" b="1" dirty="0"/>
              <a:t>Funding:</a:t>
            </a:r>
            <a:r>
              <a:rPr lang="en-US" dirty="0"/>
              <a:t> </a:t>
            </a:r>
            <a:r>
              <a:rPr lang="es-MX" altLang="es-ES" dirty="0">
                <a:ea typeface="ＭＳ Ｐゴシック" panose="020B0600070205080204" pitchFamily="34" charset="-128"/>
              </a:rPr>
              <a:t>NORAD: 170,000, UNESCO: 30,000</a:t>
            </a:r>
          </a:p>
          <a:p>
            <a:pPr marL="285750" indent="-285750">
              <a:buFont typeface="Arial" panose="020B0604020202020204" pitchFamily="34" charset="0"/>
              <a:buChar char="•"/>
            </a:pPr>
            <a:r>
              <a:rPr lang="en-US" b="1" dirty="0"/>
              <a:t>Duration</a:t>
            </a:r>
            <a:r>
              <a:rPr lang="en-US" dirty="0"/>
              <a:t>: January – September 2022, extended to July 2023</a:t>
            </a:r>
          </a:p>
          <a:p>
            <a:pPr marL="285750" indent="-285750">
              <a:buFont typeface="Arial" panose="020B0604020202020204" pitchFamily="34" charset="0"/>
              <a:buChar char="•"/>
            </a:pPr>
            <a:r>
              <a:rPr lang="en-US" dirty="0"/>
              <a:t>Capitalize on best practices and enhancing national capacity in Tsunami Ready Strategy </a:t>
            </a:r>
          </a:p>
          <a:p>
            <a:pPr marL="285750" indent="-285750">
              <a:buFont typeface="Arial" panose="020B0604020202020204" pitchFamily="34" charset="0"/>
              <a:buChar char="•"/>
            </a:pPr>
            <a:r>
              <a:rPr lang="en-US" dirty="0"/>
              <a:t>National Consultants, PAE ongoing, draft inundation and evacuation mapping completed for Barbados, delays in establishing partnership agreement with GOB  but nearing finalization, additional project reorganisation initiated</a:t>
            </a:r>
          </a:p>
        </p:txBody>
      </p:sp>
    </p:spTree>
    <p:extLst>
      <p:ext uri="{BB962C8B-B14F-4D97-AF65-F5344CB8AC3E}">
        <p14:creationId xmlns:p14="http://schemas.microsoft.com/office/powerpoint/2010/main" val="157034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606511"/>
          </a:xfrm>
        </p:spPr>
        <p:txBody>
          <a:bodyPr anchor="ctr">
            <a:normAutofit/>
          </a:bodyPr>
          <a:lstStyle/>
          <a:p>
            <a:pPr>
              <a:lnSpc>
                <a:spcPct val="90000"/>
              </a:lnSpc>
            </a:pPr>
            <a:r>
              <a:rPr lang="en-US" sz="3600" b="1" dirty="0">
                <a:latin typeface="Calibri Light" panose="020F0302020204030204" pitchFamily="34" charset="0"/>
                <a:cs typeface="Calibri Light" panose="020F0302020204030204" pitchFamily="34" charset="0"/>
              </a:rPr>
              <a:t>UNESCO/IOC CARIBE EWS Project, Dominican Republic </a:t>
            </a:r>
          </a:p>
        </p:txBody>
      </p:sp>
      <p:sp>
        <p:nvSpPr>
          <p:cNvPr id="3" name="TextBox 2"/>
          <p:cNvSpPr txBox="1"/>
          <p:nvPr/>
        </p:nvSpPr>
        <p:spPr>
          <a:xfrm>
            <a:off x="609600" y="881149"/>
            <a:ext cx="10329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Puerto Plata and Sabana Grande de Palenque, Dominican Republic</a:t>
            </a:r>
          </a:p>
        </p:txBody>
      </p:sp>
      <p:pic>
        <p:nvPicPr>
          <p:cNvPr id="1026" name="Picture 2">
            <a:extLst>
              <a:ext uri="{FF2B5EF4-FFF2-40B4-BE49-F238E27FC236}">
                <a16:creationId xmlns:a16="http://schemas.microsoft.com/office/drawing/2014/main" id="{7FD70A98-CEFC-1368-3558-3FBE2BDBC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0" y="2146843"/>
            <a:ext cx="5225935" cy="2564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45AE72-C833-BBB2-496C-6CCD76C95B7C}"/>
              </a:ext>
            </a:extLst>
          </p:cNvPr>
          <p:cNvSpPr txBox="1"/>
          <p:nvPr/>
        </p:nvSpPr>
        <p:spPr>
          <a:xfrm>
            <a:off x="349135" y="1596044"/>
            <a:ext cx="48712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Puerto Plata  </a:t>
            </a:r>
          </a:p>
        </p:txBody>
      </p:sp>
      <p:sp>
        <p:nvSpPr>
          <p:cNvPr id="5" name="TextBox 4">
            <a:extLst>
              <a:ext uri="{FF2B5EF4-FFF2-40B4-BE49-F238E27FC236}">
                <a16:creationId xmlns:a16="http://schemas.microsoft.com/office/drawing/2014/main" id="{B1787E6E-3D5D-9BD0-DD6F-FA9A29A275E8}"/>
              </a:ext>
            </a:extLst>
          </p:cNvPr>
          <p:cNvSpPr txBox="1"/>
          <p:nvPr/>
        </p:nvSpPr>
        <p:spPr>
          <a:xfrm>
            <a:off x="160710" y="5070764"/>
            <a:ext cx="1097834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Tsunami Ready programme advanced in both communities through previous project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UNESCO/IOC in discussion with national and community authorities to finalise requirements including mapping, re-installation of signage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Letter of support received from Municipality of Palenque</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9BCCD3F-811D-0EB3-56E0-AC99B574914C}"/>
              </a:ext>
            </a:extLst>
          </p:cNvPr>
          <p:cNvPicPr>
            <a:picLocks noChangeAspect="1"/>
          </p:cNvPicPr>
          <p:nvPr/>
        </p:nvPicPr>
        <p:blipFill rotWithShape="1">
          <a:blip r:embed="rId3"/>
          <a:srcRect b="15031"/>
          <a:stretch/>
        </p:blipFill>
        <p:spPr>
          <a:xfrm>
            <a:off x="6096000" y="2166294"/>
            <a:ext cx="4381500" cy="2544863"/>
          </a:xfrm>
          <a:prstGeom prst="rect">
            <a:avLst/>
          </a:prstGeom>
        </p:spPr>
      </p:pic>
      <p:sp>
        <p:nvSpPr>
          <p:cNvPr id="13" name="TextBox 12">
            <a:extLst>
              <a:ext uri="{FF2B5EF4-FFF2-40B4-BE49-F238E27FC236}">
                <a16:creationId xmlns:a16="http://schemas.microsoft.com/office/drawing/2014/main" id="{F19E7447-99AC-B437-03F2-311BB310AFAB}"/>
              </a:ext>
            </a:extLst>
          </p:cNvPr>
          <p:cNvSpPr txBox="1"/>
          <p:nvPr/>
        </p:nvSpPr>
        <p:spPr>
          <a:xfrm>
            <a:off x="6301047" y="1596044"/>
            <a:ext cx="4176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Sabana Grande de Palenque</a:t>
            </a:r>
          </a:p>
        </p:txBody>
      </p:sp>
    </p:spTree>
    <p:extLst>
      <p:ext uri="{BB962C8B-B14F-4D97-AF65-F5344CB8AC3E}">
        <p14:creationId xmlns:p14="http://schemas.microsoft.com/office/powerpoint/2010/main" val="3777158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5243"/>
            <a:ext cx="7277328" cy="426243"/>
          </a:xfrm>
        </p:spPr>
        <p:txBody>
          <a:bodyPr>
            <a:normAutofit fontScale="90000"/>
          </a:bodyPr>
          <a:lstStyle/>
          <a:p>
            <a:r>
              <a:rPr lang="en-US" sz="3200" b="1" dirty="0">
                <a:latin typeface="Calibri Light" panose="020F0302020204030204" pitchFamily="34" charset="0"/>
                <a:cs typeface="Calibri Light" panose="020F0302020204030204" pitchFamily="34" charset="0"/>
              </a:rPr>
              <a:t>ITIC-CAR USAID/BHA Project Communities </a:t>
            </a:r>
          </a:p>
        </p:txBody>
      </p:sp>
      <p:sp>
        <p:nvSpPr>
          <p:cNvPr id="5" name="Text Placeholder 4"/>
          <p:cNvSpPr>
            <a:spLocks noGrp="1"/>
          </p:cNvSpPr>
          <p:nvPr>
            <p:ph type="body" idx="1"/>
          </p:nvPr>
        </p:nvSpPr>
        <p:spPr>
          <a:xfrm>
            <a:off x="178810" y="990123"/>
            <a:ext cx="3707389" cy="639762"/>
          </a:xfrm>
        </p:spPr>
        <p:txBody>
          <a:bodyPr/>
          <a:lstStyle/>
          <a:p>
            <a:r>
              <a:rPr lang="en-US" dirty="0">
                <a:solidFill>
                  <a:schemeClr val="tx1"/>
                </a:solidFill>
              </a:rPr>
              <a:t>Christ Church West, Christ Church, Barbados</a:t>
            </a:r>
          </a:p>
        </p:txBody>
      </p:sp>
      <p:sp>
        <p:nvSpPr>
          <p:cNvPr id="7" name="Text Placeholder 6"/>
          <p:cNvSpPr>
            <a:spLocks noGrp="1"/>
          </p:cNvSpPr>
          <p:nvPr>
            <p:ph type="body" sz="quarter" idx="3"/>
          </p:nvPr>
        </p:nvSpPr>
        <p:spPr>
          <a:xfrm>
            <a:off x="4203700" y="946830"/>
            <a:ext cx="2806700" cy="639762"/>
          </a:xfrm>
        </p:spPr>
        <p:txBody>
          <a:bodyPr/>
          <a:lstStyle/>
          <a:p>
            <a:r>
              <a:rPr lang="en-US" dirty="0">
                <a:solidFill>
                  <a:schemeClr val="tx1"/>
                </a:solidFill>
              </a:rPr>
              <a:t>Dominica</a:t>
            </a:r>
          </a:p>
        </p:txBody>
      </p:sp>
      <p:pic>
        <p:nvPicPr>
          <p:cNvPr id="4" name="Content Placeholder 3" descr="Map&#10;&#10;Description automatically generated">
            <a:extLst>
              <a:ext uri="{FF2B5EF4-FFF2-40B4-BE49-F238E27FC236}">
                <a16:creationId xmlns:a16="http://schemas.microsoft.com/office/drawing/2014/main" id="{251D4CAB-4816-4645-A6E0-7B3C20D337F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203700" y="1724381"/>
            <a:ext cx="3175228" cy="3000489"/>
          </a:xfrm>
          <a:ln>
            <a:solidFill>
              <a:schemeClr val="tx2">
                <a:lumMod val="60000"/>
                <a:lumOff val="40000"/>
              </a:schemeClr>
            </a:solidFill>
          </a:ln>
        </p:spPr>
      </p:pic>
      <p:sp>
        <p:nvSpPr>
          <p:cNvPr id="9" name="Text Placeholder 4"/>
          <p:cNvSpPr txBox="1">
            <a:spLocks/>
          </p:cNvSpPr>
          <p:nvPr/>
        </p:nvSpPr>
        <p:spPr bwMode="auto">
          <a:xfrm>
            <a:off x="7599642" y="1186201"/>
            <a:ext cx="487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9BBB59"/>
              </a:buClr>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8064A2"/>
              </a:buClr>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4BACC6"/>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000" b="1"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Content Placeholder 7"/>
          <p:cNvSpPr txBox="1">
            <a:spLocks/>
          </p:cNvSpPr>
          <p:nvPr/>
        </p:nvSpPr>
        <p:spPr bwMode="auto">
          <a:xfrm>
            <a:off x="7693705" y="2185439"/>
            <a:ext cx="2794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9BBB59"/>
              </a:buClr>
              <a:buFont typeface="Arial" pitchFamily="34" charset="0"/>
              <a:buChar char="•"/>
              <a:defRPr sz="1800"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8064A2"/>
              </a:buClr>
              <a:buFont typeface="Arial"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4BACC6"/>
              </a:buClr>
              <a:buFont typeface="Arial" pitchFamily="34" charset="0"/>
              <a:buChar char="•"/>
              <a:defRPr sz="16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 Placeholder 6"/>
          <p:cNvSpPr txBox="1">
            <a:spLocks/>
          </p:cNvSpPr>
          <p:nvPr/>
        </p:nvSpPr>
        <p:spPr bwMode="auto">
          <a:xfrm>
            <a:off x="7620808" y="947602"/>
            <a:ext cx="28067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9BBB59"/>
              </a:buClr>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8064A2"/>
              </a:buClr>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4BACC6"/>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4F81BD"/>
              </a:buClr>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Laborie, Saint Lucia</a:t>
            </a:r>
          </a:p>
        </p:txBody>
      </p:sp>
      <p:pic>
        <p:nvPicPr>
          <p:cNvPr id="13" name="Picture 12" descr="Map&#10;&#10;Description automatically generated">
            <a:extLst>
              <a:ext uri="{FF2B5EF4-FFF2-40B4-BE49-F238E27FC236}">
                <a16:creationId xmlns:a16="http://schemas.microsoft.com/office/drawing/2014/main" id="{A51A14A6-78B8-49A5-90E5-D84E88EFB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139" y="1867794"/>
            <a:ext cx="2807850" cy="3000489"/>
          </a:xfrm>
          <a:prstGeom prst="rect">
            <a:avLst/>
          </a:prstGeom>
          <a:ln>
            <a:solidFill>
              <a:schemeClr val="tx2">
                <a:lumMod val="60000"/>
                <a:lumOff val="40000"/>
              </a:schemeClr>
            </a:solidFill>
          </a:ln>
        </p:spPr>
      </p:pic>
      <p:pic>
        <p:nvPicPr>
          <p:cNvPr id="21" name="Picture 20" descr="Map&#10;&#10;Description automatically generated">
            <a:extLst>
              <a:ext uri="{FF2B5EF4-FFF2-40B4-BE49-F238E27FC236}">
                <a16:creationId xmlns:a16="http://schemas.microsoft.com/office/drawing/2014/main" id="{EC8511B7-741D-4C05-B38D-7C921BBE8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3" y="1760955"/>
            <a:ext cx="3731037" cy="2590800"/>
          </a:xfrm>
          <a:prstGeom prst="rect">
            <a:avLst/>
          </a:prstGeom>
          <a:ln>
            <a:solidFill>
              <a:schemeClr val="tx2">
                <a:lumMod val="60000"/>
                <a:lumOff val="40000"/>
              </a:schemeClr>
            </a:solidFill>
          </a:ln>
        </p:spPr>
      </p:pic>
      <p:cxnSp>
        <p:nvCxnSpPr>
          <p:cNvPr id="23" name="Straight Arrow Connector 22">
            <a:extLst>
              <a:ext uri="{FF2B5EF4-FFF2-40B4-BE49-F238E27FC236}">
                <a16:creationId xmlns:a16="http://schemas.microsoft.com/office/drawing/2014/main" id="{C43FD47C-3051-4D0F-B9F7-BD8D40D72EBE}"/>
              </a:ext>
            </a:extLst>
          </p:cNvPr>
          <p:cNvCxnSpPr>
            <a:cxnSpLocks/>
          </p:cNvCxnSpPr>
          <p:nvPr/>
        </p:nvCxnSpPr>
        <p:spPr>
          <a:xfrm flipV="1">
            <a:off x="290859" y="3243879"/>
            <a:ext cx="511084" cy="140417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FB1BDD41-F993-4881-8158-C2ADB3E31D15}"/>
              </a:ext>
            </a:extLst>
          </p:cNvPr>
          <p:cNvCxnSpPr>
            <a:cxnSpLocks/>
          </p:cNvCxnSpPr>
          <p:nvPr/>
        </p:nvCxnSpPr>
        <p:spPr>
          <a:xfrm flipH="1" flipV="1">
            <a:off x="1489327" y="3377025"/>
            <a:ext cx="543177" cy="103946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361147E3-F4FA-4C2E-831C-E66C2FE7C57A}"/>
              </a:ext>
            </a:extLst>
          </p:cNvPr>
          <p:cNvSpPr/>
          <p:nvPr/>
        </p:nvSpPr>
        <p:spPr>
          <a:xfrm>
            <a:off x="1704295" y="4394013"/>
            <a:ext cx="1384300" cy="42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Rendevous</a:t>
            </a:r>
          </a:p>
        </p:txBody>
      </p:sp>
      <p:sp>
        <p:nvSpPr>
          <p:cNvPr id="28" name="Rectangle 27">
            <a:extLst>
              <a:ext uri="{FF2B5EF4-FFF2-40B4-BE49-F238E27FC236}">
                <a16:creationId xmlns:a16="http://schemas.microsoft.com/office/drawing/2014/main" id="{959EB32D-09DD-4588-8CCB-051D26B81F14}"/>
              </a:ext>
            </a:extLst>
          </p:cNvPr>
          <p:cNvSpPr/>
          <p:nvPr/>
        </p:nvSpPr>
        <p:spPr>
          <a:xfrm>
            <a:off x="154895" y="4394013"/>
            <a:ext cx="1384300" cy="42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Garrison</a:t>
            </a:r>
          </a:p>
        </p:txBody>
      </p:sp>
      <p:pic>
        <p:nvPicPr>
          <p:cNvPr id="16" name="Content Placeholder 3" descr="Map&#10;&#10;Description automatically generated">
            <a:extLst>
              <a:ext uri="{FF2B5EF4-FFF2-40B4-BE49-F238E27FC236}">
                <a16:creationId xmlns:a16="http://schemas.microsoft.com/office/drawing/2014/main" id="{251D4CAB-4816-4645-A6E0-7B3C20D33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56100" y="1876781"/>
            <a:ext cx="3175228" cy="3000489"/>
          </a:xfrm>
          <a:prstGeom prst="rect">
            <a:avLst/>
          </a:prstGeom>
          <a:noFill/>
          <a:ln>
            <a:solidFill>
              <a:srgbClr val="1F497D">
                <a:lumMod val="60000"/>
                <a:lumOff val="40000"/>
              </a:srgb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4C0F6-B667-4A10-8A55-C6FFA33A9BD0}"/>
              </a:ext>
            </a:extLst>
          </p:cNvPr>
          <p:cNvSpPr txBox="1"/>
          <p:nvPr/>
        </p:nvSpPr>
        <p:spPr>
          <a:xfrm>
            <a:off x="178810" y="5103835"/>
            <a:ext cx="1168934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Barbados – </a:t>
            </a:r>
            <a:r>
              <a:rPr lang="en-US" dirty="0"/>
              <a:t>mapping finalized, national plan revision ongoing, signage installation under discussion, Exercise CARIBE WAVE 2023</a:t>
            </a:r>
          </a:p>
          <a:p>
            <a:pPr marL="285750" indent="-285750">
              <a:buFont typeface="Arial" panose="020B0604020202020204" pitchFamily="34" charset="0"/>
              <a:buChar char="•"/>
            </a:pPr>
            <a:r>
              <a:rPr lang="en-US" b="1" dirty="0"/>
              <a:t>Dominica</a:t>
            </a:r>
            <a:r>
              <a:rPr lang="en-US" dirty="0"/>
              <a:t> – draft national protocol &amp; evacuation map for Calibishie available, process impacted by personnel changes at NDO</a:t>
            </a:r>
          </a:p>
          <a:p>
            <a:pPr marL="285750" indent="-285750">
              <a:buFont typeface="Arial" panose="020B0604020202020204" pitchFamily="34" charset="0"/>
              <a:buChar char="•"/>
            </a:pPr>
            <a:r>
              <a:rPr lang="en-US" b="1" dirty="0"/>
              <a:t>Saint Lucia </a:t>
            </a:r>
            <a:r>
              <a:rPr lang="en-US" dirty="0"/>
              <a:t>– Mapping &amp; National SOPs under development, PAE ongoing, CARIBE WAVE 23 Exercise, Expression of interest letter submitted</a:t>
            </a:r>
          </a:p>
        </p:txBody>
      </p:sp>
      <p:sp>
        <p:nvSpPr>
          <p:cNvPr id="14" name="TextBox 13">
            <a:extLst>
              <a:ext uri="{FF2B5EF4-FFF2-40B4-BE49-F238E27FC236}">
                <a16:creationId xmlns:a16="http://schemas.microsoft.com/office/drawing/2014/main" id="{E26566AB-7695-EBF2-9ABB-792C72C4A748}"/>
              </a:ext>
            </a:extLst>
          </p:cNvPr>
          <p:cNvSpPr txBox="1"/>
          <p:nvPr/>
        </p:nvSpPr>
        <p:spPr>
          <a:xfrm>
            <a:off x="448887" y="565265"/>
            <a:ext cx="8412480" cy="369332"/>
          </a:xfrm>
          <a:prstGeom prst="rect">
            <a:avLst/>
          </a:prstGeom>
          <a:noFill/>
        </p:spPr>
        <p:txBody>
          <a:bodyPr wrap="square" rtlCol="0">
            <a:spAutoFit/>
          </a:bodyPr>
          <a:lstStyle/>
          <a:p>
            <a:r>
              <a:rPr lang="en-US" b="1" dirty="0"/>
              <a:t>Lead Implementing Agency: ITIC CAR</a:t>
            </a:r>
          </a:p>
        </p:txBody>
      </p:sp>
    </p:spTree>
    <p:extLst>
      <p:ext uri="{BB962C8B-B14F-4D97-AF65-F5344CB8AC3E}">
        <p14:creationId xmlns:p14="http://schemas.microsoft.com/office/powerpoint/2010/main" val="3839189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9953" y="201279"/>
            <a:ext cx="9146383" cy="653716"/>
          </a:xfrm>
        </p:spPr>
        <p:txBody>
          <a:bodyPr>
            <a:normAutofit fontScale="90000"/>
          </a:bodyPr>
          <a:lstStyle/>
          <a:p>
            <a:r>
              <a:rPr lang="en-US" b="1" dirty="0"/>
              <a:t>CTIC Activities 2022 – 2023 cont’d</a:t>
            </a:r>
          </a:p>
        </p:txBody>
      </p:sp>
      <p:sp>
        <p:nvSpPr>
          <p:cNvPr id="3" name="Content Placeholder 2"/>
          <p:cNvSpPr>
            <a:spLocks noGrp="1"/>
          </p:cNvSpPr>
          <p:nvPr>
            <p:ph idx="1"/>
          </p:nvPr>
        </p:nvSpPr>
        <p:spPr>
          <a:xfrm>
            <a:off x="-98612" y="815907"/>
            <a:ext cx="12290612" cy="5823284"/>
          </a:xfrm>
        </p:spPr>
        <p:txBody>
          <a:bodyPr>
            <a:noAutofit/>
          </a:bodyPr>
          <a:lstStyle/>
          <a:p>
            <a:pPr marL="114300" indent="0">
              <a:buNone/>
            </a:pPr>
            <a:r>
              <a:rPr lang="en-US" sz="1900" b="1" dirty="0"/>
              <a:t>ICG/CARIBE EWS WG 4:</a:t>
            </a:r>
          </a:p>
          <a:p>
            <a:pPr marL="282575" lvl="0" indent="-168275"/>
            <a:r>
              <a:rPr lang="en-US" sz="1900" dirty="0"/>
              <a:t>Meetings, review &amp; development of documents and resources</a:t>
            </a:r>
          </a:p>
          <a:p>
            <a:pPr marL="120650" indent="0">
              <a:buNone/>
            </a:pPr>
            <a:r>
              <a:rPr lang="en-US" sz="1900" b="1" dirty="0"/>
              <a:t>CTIC WEBSITE:</a:t>
            </a:r>
          </a:p>
          <a:p>
            <a:pPr marL="463550" indent="-342900"/>
            <a:r>
              <a:rPr lang="en-US" sz="1900" dirty="0"/>
              <a:t>Phase 1 completed, deployment under consideration as part of </a:t>
            </a:r>
          </a:p>
          <a:p>
            <a:pPr marL="120650" indent="0" defTabSz="398463">
              <a:buNone/>
            </a:pPr>
            <a:r>
              <a:rPr lang="en-US" sz="1900" dirty="0"/>
              <a:t>	 IOC comprehensive website management strategy</a:t>
            </a:r>
          </a:p>
          <a:p>
            <a:pPr marL="114300" lvl="0" indent="0">
              <a:buNone/>
            </a:pPr>
            <a:r>
              <a:rPr lang="en-US" sz="1900" b="1" dirty="0"/>
              <a:t>TSUNAMI READY TASK TEAM:</a:t>
            </a:r>
          </a:p>
          <a:p>
            <a:pPr marL="457200" indent="-342900">
              <a:tabLst>
                <a:tab pos="285750" algn="l"/>
              </a:tabLst>
            </a:pPr>
            <a:r>
              <a:rPr lang="en-US" sz="1900" dirty="0"/>
              <a:t>Meetings, review &amp; development of documents and resources</a:t>
            </a:r>
          </a:p>
          <a:p>
            <a:pPr marL="457200" indent="-342900">
              <a:tabLst>
                <a:tab pos="285750" algn="l"/>
              </a:tabLst>
            </a:pPr>
            <a:r>
              <a:rPr lang="en-US" sz="1900" dirty="0"/>
              <a:t>Review, update and digitizing of Tsunami Ready evaluation survey for administration to Tsunami Ready communities recognized since 2019</a:t>
            </a:r>
          </a:p>
          <a:p>
            <a:pPr marL="114300" indent="0">
              <a:buNone/>
            </a:pPr>
            <a:r>
              <a:rPr lang="en-US" sz="1900" b="1" dirty="0"/>
              <a:t>CARIBE WAVE 2023:</a:t>
            </a:r>
          </a:p>
          <a:p>
            <a:pPr indent="-107950"/>
            <a:r>
              <a:rPr lang="en-US" sz="1900" dirty="0"/>
              <a:t>Exercise Handbook review, registration, promotion, webinars,</a:t>
            </a:r>
          </a:p>
          <a:p>
            <a:pPr marL="120650" indent="0">
              <a:buNone/>
            </a:pPr>
            <a:r>
              <a:rPr lang="en-US" sz="1900" dirty="0"/>
              <a:t>  exercise, evaluation</a:t>
            </a:r>
            <a:endParaRPr lang="en-US" sz="1900" b="1"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p:cNvPicPr>
            <a:picLocks noChangeAspect="1"/>
          </p:cNvPicPr>
          <p:nvPr/>
        </p:nvPicPr>
        <p:blipFill>
          <a:blip r:embed="rId2"/>
          <a:stretch>
            <a:fillRect/>
          </a:stretch>
        </p:blipFill>
        <p:spPr>
          <a:xfrm>
            <a:off x="6930327" y="717444"/>
            <a:ext cx="5014023" cy="2493940"/>
          </a:xfrm>
          <a:prstGeom prst="rect">
            <a:avLst/>
          </a:prstGeom>
        </p:spPr>
      </p:pic>
      <p:pic>
        <p:nvPicPr>
          <p:cNvPr id="8" name="Picture 7"/>
          <p:cNvPicPr>
            <a:picLocks noChangeAspect="1"/>
          </p:cNvPicPr>
          <p:nvPr/>
        </p:nvPicPr>
        <p:blipFill>
          <a:blip r:embed="rId3"/>
          <a:stretch>
            <a:fillRect/>
          </a:stretch>
        </p:blipFill>
        <p:spPr>
          <a:xfrm>
            <a:off x="7177977" y="4686300"/>
            <a:ext cx="5014023" cy="2171700"/>
          </a:xfrm>
          <a:prstGeom prst="rect">
            <a:avLst/>
          </a:prstGeom>
        </p:spPr>
      </p:pic>
    </p:spTree>
    <p:extLst>
      <p:ext uri="{BB962C8B-B14F-4D97-AF65-F5344CB8AC3E}">
        <p14:creationId xmlns:p14="http://schemas.microsoft.com/office/powerpoint/2010/main" val="218811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37172"/>
            <a:ext cx="10251987" cy="653716"/>
          </a:xfrm>
        </p:spPr>
        <p:txBody>
          <a:bodyPr>
            <a:noAutofit/>
          </a:bodyPr>
          <a:lstStyle/>
          <a:p>
            <a:r>
              <a:rPr lang="en-US" sz="3200" b="1" dirty="0"/>
              <a:t>CTIC Activities 2022 – 2023 cont’d</a:t>
            </a:r>
          </a:p>
        </p:txBody>
      </p:sp>
      <p:sp>
        <p:nvSpPr>
          <p:cNvPr id="3" name="Content Placeholder 2"/>
          <p:cNvSpPr>
            <a:spLocks noGrp="1"/>
          </p:cNvSpPr>
          <p:nvPr>
            <p:ph idx="1"/>
          </p:nvPr>
        </p:nvSpPr>
        <p:spPr>
          <a:xfrm>
            <a:off x="146382" y="797544"/>
            <a:ext cx="12192000" cy="5823284"/>
          </a:xfrm>
        </p:spPr>
        <p:txBody>
          <a:bodyPr>
            <a:normAutofit fontScale="77500" lnSpcReduction="20000"/>
          </a:bodyPr>
          <a:lstStyle/>
          <a:p>
            <a:pPr marL="0" lvl="0" indent="0">
              <a:buNone/>
            </a:pPr>
            <a:r>
              <a:rPr lang="en-US" sz="2100" b="1" dirty="0"/>
              <a:t>WTAD:</a:t>
            </a:r>
          </a:p>
          <a:p>
            <a:r>
              <a:rPr lang="en-US" sz="2100" dirty="0"/>
              <a:t>2022 - Supported UNDRR-led development of 1 video re: CARIBE WAVE &amp; Tsunami Ready in support of MHEWS   </a:t>
            </a:r>
          </a:p>
          <a:p>
            <a:endParaRPr lang="en-US" sz="2100" dirty="0">
              <a:solidFill>
                <a:schemeClr val="bg1"/>
              </a:solidFill>
            </a:endParaRPr>
          </a:p>
          <a:p>
            <a:endParaRPr lang="en-US" sz="2100" dirty="0">
              <a:solidFill>
                <a:schemeClr val="bg1"/>
              </a:solidFill>
            </a:endParaRPr>
          </a:p>
          <a:p>
            <a:endParaRPr lang="en-US" sz="2100" dirty="0">
              <a:solidFill>
                <a:schemeClr val="bg1"/>
              </a:solidFill>
            </a:endParaRPr>
          </a:p>
          <a:p>
            <a:endParaRPr lang="en-US" sz="2100"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endParaRPr lang="en-US" sz="900" b="1" dirty="0">
              <a:solidFill>
                <a:schemeClr val="bg1"/>
              </a:solidFill>
            </a:endParaRPr>
          </a:p>
          <a:p>
            <a:pPr marL="0" lvl="0" indent="0">
              <a:buNone/>
            </a:pPr>
            <a:r>
              <a:rPr lang="en-US" sz="2100" b="1" dirty="0">
                <a:solidFill>
                  <a:schemeClr val="bg1"/>
                </a:solidFill>
              </a:rPr>
              <a:t> </a:t>
            </a:r>
          </a:p>
          <a:p>
            <a:pPr marL="0" lvl="0" indent="0">
              <a:buNone/>
            </a:pPr>
            <a:endParaRPr lang="en-US" sz="2100" b="1" dirty="0">
              <a:solidFill>
                <a:schemeClr val="bg1"/>
              </a:solidFill>
            </a:endParaRPr>
          </a:p>
          <a:p>
            <a:pPr marL="0" lvl="0" indent="0">
              <a:buNone/>
            </a:pPr>
            <a:endParaRPr lang="en-US" sz="2100" b="1" dirty="0">
              <a:solidFill>
                <a:schemeClr val="bg1"/>
              </a:solidFill>
            </a:endParaRPr>
          </a:p>
          <a:p>
            <a:pPr marL="0" lvl="0" indent="0">
              <a:buNone/>
            </a:pPr>
            <a:r>
              <a:rPr lang="en-US" sz="2100" b="1" dirty="0"/>
              <a:t>OCEAN LITERACY:</a:t>
            </a:r>
          </a:p>
          <a:p>
            <a:r>
              <a:rPr lang="en-US" sz="2100" dirty="0"/>
              <a:t>Dissemination of PAE materials to Member States (including Request form, development of PAE resources and promotion</a:t>
            </a:r>
          </a:p>
          <a:p>
            <a:pPr marL="0" indent="0">
              <a:buNone/>
            </a:pPr>
            <a:endParaRPr lang="en-US" sz="2100" dirty="0">
              <a:solidFill>
                <a:schemeClr val="bg1"/>
              </a:solidFill>
            </a:endParaRPr>
          </a:p>
        </p:txBody>
      </p:sp>
      <p:pic>
        <p:nvPicPr>
          <p:cNvPr id="10" name="Picture 9">
            <a:extLst>
              <a:ext uri="{FF2B5EF4-FFF2-40B4-BE49-F238E27FC236}">
                <a16:creationId xmlns:a16="http://schemas.microsoft.com/office/drawing/2014/main" id="{70AF6FDD-BC47-48D6-8518-B5D438D3C78A}"/>
              </a:ext>
            </a:extLst>
          </p:cNvPr>
          <p:cNvPicPr>
            <a:picLocks noChangeAspect="1"/>
          </p:cNvPicPr>
          <p:nvPr/>
        </p:nvPicPr>
        <p:blipFill>
          <a:blip r:embed="rId2"/>
          <a:stretch>
            <a:fillRect/>
          </a:stretch>
        </p:blipFill>
        <p:spPr>
          <a:xfrm>
            <a:off x="98584" y="1491933"/>
            <a:ext cx="3742645" cy="2104210"/>
          </a:xfrm>
          <a:prstGeom prst="rect">
            <a:avLst/>
          </a:prstGeom>
        </p:spPr>
      </p:pic>
      <p:pic>
        <p:nvPicPr>
          <p:cNvPr id="12" name="Picture 11">
            <a:extLst>
              <a:ext uri="{FF2B5EF4-FFF2-40B4-BE49-F238E27FC236}">
                <a16:creationId xmlns:a16="http://schemas.microsoft.com/office/drawing/2014/main" id="{4BE4C3AF-0BA8-470A-9373-D5AAA571207A}"/>
              </a:ext>
            </a:extLst>
          </p:cNvPr>
          <p:cNvPicPr>
            <a:picLocks noChangeAspect="1"/>
          </p:cNvPicPr>
          <p:nvPr/>
        </p:nvPicPr>
        <p:blipFill>
          <a:blip r:embed="rId3"/>
          <a:stretch>
            <a:fillRect/>
          </a:stretch>
        </p:blipFill>
        <p:spPr>
          <a:xfrm>
            <a:off x="7902416" y="1451260"/>
            <a:ext cx="4191000" cy="2356287"/>
          </a:xfrm>
          <a:prstGeom prst="rect">
            <a:avLst/>
          </a:prstGeom>
        </p:spPr>
      </p:pic>
      <p:pic>
        <p:nvPicPr>
          <p:cNvPr id="14" name="Picture 13">
            <a:extLst>
              <a:ext uri="{FF2B5EF4-FFF2-40B4-BE49-F238E27FC236}">
                <a16:creationId xmlns:a16="http://schemas.microsoft.com/office/drawing/2014/main" id="{3CEAFED2-FECC-4E9C-9DF3-F5E14B9FB4E5}"/>
              </a:ext>
            </a:extLst>
          </p:cNvPr>
          <p:cNvPicPr>
            <a:picLocks noChangeAspect="1"/>
          </p:cNvPicPr>
          <p:nvPr/>
        </p:nvPicPr>
        <p:blipFill>
          <a:blip r:embed="rId4"/>
          <a:stretch>
            <a:fillRect/>
          </a:stretch>
        </p:blipFill>
        <p:spPr>
          <a:xfrm>
            <a:off x="1969906" y="3709186"/>
            <a:ext cx="4191000" cy="2356287"/>
          </a:xfrm>
          <a:prstGeom prst="rect">
            <a:avLst/>
          </a:prstGeom>
        </p:spPr>
      </p:pic>
      <p:pic>
        <p:nvPicPr>
          <p:cNvPr id="16" name="Picture 15">
            <a:extLst>
              <a:ext uri="{FF2B5EF4-FFF2-40B4-BE49-F238E27FC236}">
                <a16:creationId xmlns:a16="http://schemas.microsoft.com/office/drawing/2014/main" id="{1C14E810-CE64-42AD-8DD6-4D7DF65DC22F}"/>
              </a:ext>
            </a:extLst>
          </p:cNvPr>
          <p:cNvPicPr>
            <a:picLocks noChangeAspect="1"/>
          </p:cNvPicPr>
          <p:nvPr/>
        </p:nvPicPr>
        <p:blipFill>
          <a:blip r:embed="rId5"/>
          <a:stretch>
            <a:fillRect/>
          </a:stretch>
        </p:blipFill>
        <p:spPr>
          <a:xfrm>
            <a:off x="6922637" y="3822330"/>
            <a:ext cx="4191000" cy="2238126"/>
          </a:xfrm>
          <a:prstGeom prst="rect">
            <a:avLst/>
          </a:prstGeom>
        </p:spPr>
      </p:pic>
    </p:spTree>
    <p:extLst>
      <p:ext uri="{BB962C8B-B14F-4D97-AF65-F5344CB8AC3E}">
        <p14:creationId xmlns:p14="http://schemas.microsoft.com/office/powerpoint/2010/main" val="367787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DF06-E486-4D20-A247-92C0D0BCA1A3}"/>
              </a:ext>
            </a:extLst>
          </p:cNvPr>
          <p:cNvSpPr>
            <a:spLocks noGrp="1"/>
          </p:cNvSpPr>
          <p:nvPr>
            <p:ph type="title"/>
          </p:nvPr>
        </p:nvSpPr>
        <p:spPr/>
        <p:txBody>
          <a:bodyPr/>
          <a:lstStyle/>
          <a:p>
            <a:r>
              <a:rPr lang="en-US" b="1" dirty="0"/>
              <a:t>Follow-Up Actions:</a:t>
            </a:r>
          </a:p>
        </p:txBody>
      </p:sp>
      <p:graphicFrame>
        <p:nvGraphicFramePr>
          <p:cNvPr id="4" name="Content Placeholder 3">
            <a:extLst>
              <a:ext uri="{FF2B5EF4-FFF2-40B4-BE49-F238E27FC236}">
                <a16:creationId xmlns:a16="http://schemas.microsoft.com/office/drawing/2014/main" id="{C158D45A-186B-4A89-9512-F66BC0788E92}"/>
              </a:ext>
            </a:extLst>
          </p:cNvPr>
          <p:cNvGraphicFramePr>
            <a:graphicFrameLocks noGrp="1"/>
          </p:cNvGraphicFramePr>
          <p:nvPr>
            <p:ph idx="1"/>
          </p:nvPr>
        </p:nvGraphicFramePr>
        <p:xfrm>
          <a:off x="0" y="0"/>
          <a:ext cx="0" cy="0"/>
        </p:xfrm>
        <a:graphic>
          <a:graphicData uri="http://schemas.openxmlformats.org/drawingml/2006/table">
            <a:tbl>
              <a:tblPr firstRow="1" firstCol="1" bandRow="1">
                <a:tableStyleId>{5C22544A-7EE6-4342-B048-85BDC9FD1C3A}</a:tableStyleId>
              </a:tblPr>
              <a:tblGrid>
                <a:gridCol w="25400">
                  <a:extLst>
                    <a:ext uri="{9D8B030D-6E8A-4147-A177-3AD203B41FA5}">
                      <a16:colId xmlns:a16="http://schemas.microsoft.com/office/drawing/2014/main" val="3491978434"/>
                    </a:ext>
                  </a:extLst>
                </a:gridCol>
              </a:tblGrid>
              <a:tr h="0">
                <a:tc>
                  <a:txBody>
                    <a:bodyPr/>
                    <a:lstStyle/>
                    <a:p>
                      <a:pPr marL="0" marR="0">
                        <a:spcBef>
                          <a:spcPts val="0"/>
                        </a:spcBef>
                        <a:spcAft>
                          <a:spcPts val="0"/>
                        </a:spcAft>
                      </a:pPr>
                      <a:r>
                        <a:rPr lang="en-US" sz="100" dirty="0">
                          <a:effectLst/>
                        </a:rPr>
                        <a:t>Advise countries currently implementing Tsunami Ready to follow Manuals and Guides 74 Standard guidelines for the Tsunami Ready Recognition Programme </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76202699"/>
                  </a:ext>
                </a:extLst>
              </a:tr>
              <a:tr h="0">
                <a:tc>
                  <a:txBody>
                    <a:bodyPr/>
                    <a:lstStyle/>
                    <a:p>
                      <a:pPr marL="0" marR="0">
                        <a:spcBef>
                          <a:spcPts val="0"/>
                        </a:spcBef>
                        <a:spcAft>
                          <a:spcPts val="0"/>
                        </a:spcAft>
                      </a:pPr>
                      <a:r>
                        <a:rPr lang="en-US" sz="100" dirty="0">
                          <a:effectLst/>
                        </a:rPr>
                        <a:t>Continue collaboration to mobilize funding and in-kind support</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716832005"/>
                  </a:ext>
                </a:extLst>
              </a:tr>
              <a:tr h="0">
                <a:tc>
                  <a:txBody>
                    <a:bodyPr/>
                    <a:lstStyle/>
                    <a:p>
                      <a:pPr marL="0" marR="0">
                        <a:spcBef>
                          <a:spcPts val="0"/>
                        </a:spcBef>
                        <a:spcAft>
                          <a:spcPts val="0"/>
                        </a:spcAft>
                      </a:pPr>
                      <a:r>
                        <a:rPr lang="en-US" sz="100" dirty="0">
                          <a:effectLst/>
                        </a:rPr>
                        <a:t>Instructs CTIC to identify actions arising from Caribe Wave Exercise 2021 and coordinate with corresponding Working Groups and Task Teams follow up actions</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75573807"/>
                  </a:ext>
                </a:extLst>
              </a:tr>
              <a:tr h="0">
                <a:tc>
                  <a:txBody>
                    <a:bodyPr/>
                    <a:lstStyle/>
                    <a:p>
                      <a:pPr marL="0" marR="0">
                        <a:spcBef>
                          <a:spcPts val="0"/>
                        </a:spcBef>
                        <a:spcAft>
                          <a:spcPts val="0"/>
                        </a:spcAft>
                      </a:pPr>
                      <a:r>
                        <a:rPr lang="en-US" sz="100" dirty="0">
                          <a:effectLst/>
                        </a:rPr>
                        <a:t>Requests the Caribbean Tsunami Information Center (CTIC) to develop specific public awareness materials for local tsunami events</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944356429"/>
                  </a:ext>
                </a:extLst>
              </a:tr>
              <a:tr h="0">
                <a:tc>
                  <a:txBody>
                    <a:bodyPr/>
                    <a:lstStyle/>
                    <a:p>
                      <a:pPr marL="0" marR="0">
                        <a:spcBef>
                          <a:spcPts val="0"/>
                        </a:spcBef>
                        <a:spcAft>
                          <a:spcPts val="0"/>
                        </a:spcAft>
                      </a:pPr>
                      <a:r>
                        <a:rPr lang="en-US" sz="100" dirty="0">
                          <a:effectLst/>
                        </a:rPr>
                        <a:t>Communicate with Member States to identify those interested in Tsunami Ready</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379443927"/>
                  </a:ext>
                </a:extLst>
              </a:tr>
            </a:tbl>
          </a:graphicData>
        </a:graphic>
      </p:graphicFrame>
      <p:sp>
        <p:nvSpPr>
          <p:cNvPr id="7" name="TextBox 6">
            <a:extLst>
              <a:ext uri="{FF2B5EF4-FFF2-40B4-BE49-F238E27FC236}">
                <a16:creationId xmlns:a16="http://schemas.microsoft.com/office/drawing/2014/main" id="{DDE34917-DF32-4ABC-8627-E5DFB917DAA1}"/>
              </a:ext>
            </a:extLst>
          </p:cNvPr>
          <p:cNvSpPr txBox="1"/>
          <p:nvPr/>
        </p:nvSpPr>
        <p:spPr>
          <a:xfrm>
            <a:off x="0" y="738485"/>
            <a:ext cx="11791950" cy="3970318"/>
          </a:xfrm>
          <a:prstGeom prst="rect">
            <a:avLst/>
          </a:prstGeom>
          <a:noFill/>
        </p:spPr>
        <p:txBody>
          <a:bodyPr wrap="square">
            <a:spAutoFit/>
          </a:bodyPr>
          <a:lstStyle/>
          <a:p>
            <a:pPr marL="285750" indent="-285750">
              <a:buFont typeface="Arial" panose="020B0604020202020204" pitchFamily="34" charset="0"/>
              <a:buChar char="•"/>
            </a:pPr>
            <a:r>
              <a:rPr lang="en-US" sz="2800" dirty="0"/>
              <a:t>Continue collaboration to mobilize funding and in-kind support - </a:t>
            </a:r>
            <a:r>
              <a:rPr lang="en-US" sz="2800" b="1" dirty="0"/>
              <a:t>ongoing</a:t>
            </a:r>
          </a:p>
          <a:p>
            <a:pPr marL="285750" indent="-285750">
              <a:buFont typeface="Arial" panose="020B0604020202020204" pitchFamily="34" charset="0"/>
              <a:buChar char="•"/>
            </a:pPr>
            <a:r>
              <a:rPr lang="en-US" sz="2800" dirty="0"/>
              <a:t>Instructs CTIC to identify actions arising from Caribe Wave Exercise 2021 and coordinate with corresponding Working Groups and Task Teams follow up actions - </a:t>
            </a:r>
            <a:r>
              <a:rPr lang="en-US" sz="2800" b="1" dirty="0"/>
              <a:t>outstanding</a:t>
            </a:r>
          </a:p>
          <a:p>
            <a:pPr marL="285750" indent="-285750">
              <a:buFont typeface="Arial" panose="020B0604020202020204" pitchFamily="34" charset="0"/>
              <a:buChar char="•"/>
            </a:pPr>
            <a:r>
              <a:rPr lang="en-US" sz="2800" dirty="0"/>
              <a:t>Requests the Caribbean Tsunami Information Center (CTIC) to develop specific public awareness materials for local tsunami events – </a:t>
            </a:r>
            <a:r>
              <a:rPr lang="en-US" sz="2800" b="1" dirty="0"/>
              <a:t>initiated through Barbados Community College</a:t>
            </a:r>
          </a:p>
          <a:p>
            <a:pPr marL="285750" indent="-285750">
              <a:buFont typeface="Arial" panose="020B0604020202020204" pitchFamily="34" charset="0"/>
              <a:buChar char="•"/>
            </a:pPr>
            <a:r>
              <a:rPr lang="en-US" sz="2800" dirty="0"/>
              <a:t>Communicate with Member States to identify those interested in Tsunami Ready – </a:t>
            </a:r>
            <a:r>
              <a:rPr lang="en-US" sz="2800" b="1" dirty="0"/>
              <a:t>ongoing with TT TR</a:t>
            </a:r>
          </a:p>
        </p:txBody>
      </p:sp>
    </p:spTree>
    <p:extLst>
      <p:ext uri="{BB962C8B-B14F-4D97-AF65-F5344CB8AC3E}">
        <p14:creationId xmlns:p14="http://schemas.microsoft.com/office/powerpoint/2010/main" val="194255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DF06-E486-4D20-A247-92C0D0BCA1A3}"/>
              </a:ext>
            </a:extLst>
          </p:cNvPr>
          <p:cNvSpPr>
            <a:spLocks noGrp="1"/>
          </p:cNvSpPr>
          <p:nvPr>
            <p:ph type="title"/>
          </p:nvPr>
        </p:nvSpPr>
        <p:spPr/>
        <p:txBody>
          <a:bodyPr/>
          <a:lstStyle/>
          <a:p>
            <a:r>
              <a:rPr lang="en-US" b="1" dirty="0"/>
              <a:t>Follow-up Actions:</a:t>
            </a:r>
          </a:p>
        </p:txBody>
      </p:sp>
      <p:graphicFrame>
        <p:nvGraphicFramePr>
          <p:cNvPr id="4" name="Content Placeholder 3">
            <a:extLst>
              <a:ext uri="{FF2B5EF4-FFF2-40B4-BE49-F238E27FC236}">
                <a16:creationId xmlns:a16="http://schemas.microsoft.com/office/drawing/2014/main" id="{C158D45A-186B-4A89-9512-F66BC0788E92}"/>
              </a:ext>
            </a:extLst>
          </p:cNvPr>
          <p:cNvGraphicFramePr>
            <a:graphicFrameLocks noGrp="1"/>
          </p:cNvGraphicFramePr>
          <p:nvPr>
            <p:ph idx="1"/>
          </p:nvPr>
        </p:nvGraphicFramePr>
        <p:xfrm>
          <a:off x="0" y="0"/>
          <a:ext cx="0" cy="0"/>
        </p:xfrm>
        <a:graphic>
          <a:graphicData uri="http://schemas.openxmlformats.org/drawingml/2006/table">
            <a:tbl>
              <a:tblPr firstRow="1" firstCol="1" bandRow="1">
                <a:tableStyleId>{5C22544A-7EE6-4342-B048-85BDC9FD1C3A}</a:tableStyleId>
              </a:tblPr>
              <a:tblGrid>
                <a:gridCol w="25400">
                  <a:extLst>
                    <a:ext uri="{9D8B030D-6E8A-4147-A177-3AD203B41FA5}">
                      <a16:colId xmlns:a16="http://schemas.microsoft.com/office/drawing/2014/main" val="3491978434"/>
                    </a:ext>
                  </a:extLst>
                </a:gridCol>
              </a:tblGrid>
              <a:tr h="0">
                <a:tc>
                  <a:txBody>
                    <a:bodyPr/>
                    <a:lstStyle/>
                    <a:p>
                      <a:pPr marL="0" marR="0">
                        <a:spcBef>
                          <a:spcPts val="0"/>
                        </a:spcBef>
                        <a:spcAft>
                          <a:spcPts val="0"/>
                        </a:spcAft>
                      </a:pPr>
                      <a:r>
                        <a:rPr lang="en-US" sz="100" dirty="0">
                          <a:effectLst/>
                        </a:rPr>
                        <a:t>Advise countries currently implementing Tsunami Ready to follow Manuals and Guides 74 Standard guidelines for the Tsunami Ready Recognition Programme </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76202699"/>
                  </a:ext>
                </a:extLst>
              </a:tr>
              <a:tr h="0">
                <a:tc>
                  <a:txBody>
                    <a:bodyPr/>
                    <a:lstStyle/>
                    <a:p>
                      <a:pPr marL="0" marR="0">
                        <a:spcBef>
                          <a:spcPts val="0"/>
                        </a:spcBef>
                        <a:spcAft>
                          <a:spcPts val="0"/>
                        </a:spcAft>
                      </a:pPr>
                      <a:r>
                        <a:rPr lang="en-US" sz="100" dirty="0">
                          <a:effectLst/>
                        </a:rPr>
                        <a:t>Continue collaboration to mobilize funding and in-kind support</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716832005"/>
                  </a:ext>
                </a:extLst>
              </a:tr>
              <a:tr h="0">
                <a:tc>
                  <a:txBody>
                    <a:bodyPr/>
                    <a:lstStyle/>
                    <a:p>
                      <a:pPr marL="0" marR="0">
                        <a:spcBef>
                          <a:spcPts val="0"/>
                        </a:spcBef>
                        <a:spcAft>
                          <a:spcPts val="0"/>
                        </a:spcAft>
                      </a:pPr>
                      <a:r>
                        <a:rPr lang="en-US" sz="100" dirty="0">
                          <a:effectLst/>
                        </a:rPr>
                        <a:t>Instructs CTIC to identify actions arising from Caribe Wave Exercise 2021 and coordinate with corresponding Working Groups and Task Teams follow up actions</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75573807"/>
                  </a:ext>
                </a:extLst>
              </a:tr>
              <a:tr h="0">
                <a:tc>
                  <a:txBody>
                    <a:bodyPr/>
                    <a:lstStyle/>
                    <a:p>
                      <a:pPr marL="0" marR="0">
                        <a:spcBef>
                          <a:spcPts val="0"/>
                        </a:spcBef>
                        <a:spcAft>
                          <a:spcPts val="0"/>
                        </a:spcAft>
                      </a:pPr>
                      <a:r>
                        <a:rPr lang="en-US" sz="100" dirty="0">
                          <a:effectLst/>
                        </a:rPr>
                        <a:t>Requests the Caribbean Tsunami Information Center (CTIC) to develop specific public awareness materials for local tsunami events</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944356429"/>
                  </a:ext>
                </a:extLst>
              </a:tr>
              <a:tr h="0">
                <a:tc>
                  <a:txBody>
                    <a:bodyPr/>
                    <a:lstStyle/>
                    <a:p>
                      <a:pPr marL="0" marR="0">
                        <a:spcBef>
                          <a:spcPts val="0"/>
                        </a:spcBef>
                        <a:spcAft>
                          <a:spcPts val="0"/>
                        </a:spcAft>
                      </a:pPr>
                      <a:r>
                        <a:rPr lang="en-US" sz="100" dirty="0">
                          <a:effectLst/>
                        </a:rPr>
                        <a:t>Communicate with Member States to identify those interested in Tsunami Ready</a:t>
                      </a:r>
                      <a:endParaRPr lang="en-US" sz="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379443927"/>
                  </a:ext>
                </a:extLst>
              </a:tr>
            </a:tbl>
          </a:graphicData>
        </a:graphic>
      </p:graphicFrame>
      <p:sp>
        <p:nvSpPr>
          <p:cNvPr id="7" name="TextBox 6">
            <a:extLst>
              <a:ext uri="{FF2B5EF4-FFF2-40B4-BE49-F238E27FC236}">
                <a16:creationId xmlns:a16="http://schemas.microsoft.com/office/drawing/2014/main" id="{DDE34917-DF32-4ABC-8627-E5DFB917DAA1}"/>
              </a:ext>
            </a:extLst>
          </p:cNvPr>
          <p:cNvSpPr txBox="1"/>
          <p:nvPr/>
        </p:nvSpPr>
        <p:spPr>
          <a:xfrm>
            <a:off x="0" y="738485"/>
            <a:ext cx="12192000" cy="4893647"/>
          </a:xfrm>
          <a:prstGeom prst="rect">
            <a:avLst/>
          </a:prstGeom>
          <a:noFill/>
        </p:spPr>
        <p:txBody>
          <a:bodyPr wrap="square">
            <a:spAutoFit/>
          </a:bodyPr>
          <a:lstStyle/>
          <a:p>
            <a:pPr marL="285750" indent="-285750">
              <a:buFont typeface="Arial" panose="020B0604020202020204" pitchFamily="34" charset="0"/>
              <a:buChar char="•"/>
            </a:pPr>
            <a:r>
              <a:rPr lang="en-US" sz="2600" dirty="0"/>
              <a:t>Recommends deeper cooperation between CTIC, CTWP, ITIC, ICG/CARIBE-EWS WG4, the Task Team on Tsunami Ready, and partners including UNDRR and the Regional Early Warning System Consortium (REWSC) to support Member State preparedness and resilience - </a:t>
            </a:r>
            <a:r>
              <a:rPr lang="en-US" sz="2600" b="1" dirty="0"/>
              <a:t>ongoing</a:t>
            </a:r>
          </a:p>
          <a:p>
            <a:pPr marL="285750" indent="-285750">
              <a:buFont typeface="Arial" panose="020B0604020202020204" pitchFamily="34" charset="0"/>
              <a:buChar char="•"/>
            </a:pPr>
            <a:r>
              <a:rPr lang="en-US" sz="2600" dirty="0"/>
              <a:t>Further Recommends that the CTIC continues to pursue the formalization of agreements to provide a sustainable framework for technical cooperation - </a:t>
            </a:r>
            <a:r>
              <a:rPr lang="en-US" sz="2600" b="1" dirty="0"/>
              <a:t>ongoing</a:t>
            </a:r>
          </a:p>
          <a:p>
            <a:pPr marL="285750" indent="-285750">
              <a:buFont typeface="Arial" panose="020B0604020202020204" pitchFamily="34" charset="0"/>
              <a:buChar char="•"/>
            </a:pPr>
            <a:r>
              <a:rPr lang="en-US" sz="2600" dirty="0"/>
              <a:t>Requests CTIC in association with the Tsunami Ready Task Team to administer the Tsunami Ready evaluation survey for Tsunami Ready communities recognized since 2019 – </a:t>
            </a:r>
            <a:r>
              <a:rPr lang="en-US" sz="2600" b="1" dirty="0"/>
              <a:t>survey under review for digitizing by TR TT</a:t>
            </a:r>
          </a:p>
          <a:p>
            <a:pPr marL="285750" indent="-285750">
              <a:buFont typeface="Arial" panose="020B0604020202020204" pitchFamily="34" charset="0"/>
              <a:buChar char="•"/>
            </a:pPr>
            <a:r>
              <a:rPr lang="en-US" sz="2600" dirty="0"/>
              <a:t>Further requests CTIC in association with the Tsunami Ready Task Team and Member States determine the target number of communities in the CARIBE-EWS for Tsunami Ready recognition by 2030 - </a:t>
            </a:r>
            <a:r>
              <a:rPr lang="en-US" sz="2600" b="1" dirty="0"/>
              <a:t>ongoing</a:t>
            </a:r>
          </a:p>
        </p:txBody>
      </p:sp>
    </p:spTree>
    <p:extLst>
      <p:ext uri="{BB962C8B-B14F-4D97-AF65-F5344CB8AC3E}">
        <p14:creationId xmlns:p14="http://schemas.microsoft.com/office/powerpoint/2010/main" val="1901316003"/>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1154</TotalTime>
  <Words>1374</Words>
  <Application>Microsoft Office PowerPoint</Application>
  <PresentationFormat>Widescreen</PresentationFormat>
  <Paragraphs>125</Paragraphs>
  <Slides>13</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9_Custom Design</vt:lpstr>
      <vt:lpstr>Custom Design</vt:lpstr>
      <vt:lpstr>PowerPoint Presentation</vt:lpstr>
      <vt:lpstr>UNESCO/IOC CARIBE EWS Project, Grenada</vt:lpstr>
      <vt:lpstr>UNESCO/IOC CARIBE EWS NORAD Project Communities</vt:lpstr>
      <vt:lpstr>UNESCO/IOC CARIBE EWS Project, Dominican Republic </vt:lpstr>
      <vt:lpstr>ITIC-CAR USAID/BHA Project Communities </vt:lpstr>
      <vt:lpstr>CTIC Activities 2022 – 2023 cont’d</vt:lpstr>
      <vt:lpstr>CTIC Activities 2022 – 2023 cont’d</vt:lpstr>
      <vt:lpstr>Follow-Up Actions:</vt:lpstr>
      <vt:lpstr>Follow-up Actions:</vt:lpstr>
      <vt:lpstr>PowerPoint Presentation</vt:lpstr>
      <vt:lpstr>Key Recommendations to ICG/CARIBE EWS XVI</vt:lpstr>
      <vt:lpstr>Key Recommendations to ICG/CARIBE EWS XVI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Slaoui, Salim</dc:creator>
  <cp:lastModifiedBy>Brome, Alison</cp:lastModifiedBy>
  <cp:revision>96</cp:revision>
  <dcterms:created xsi:type="dcterms:W3CDTF">2021-04-13T14:16:18Z</dcterms:created>
  <dcterms:modified xsi:type="dcterms:W3CDTF">2023-04-25T08:51:42Z</dcterms:modified>
</cp:coreProperties>
</file>