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7" r:id="rId1"/>
    <p:sldMasterId id="2147484173" r:id="rId2"/>
    <p:sldMasterId id="2147484177" r:id="rId3"/>
  </p:sldMasterIdLst>
  <p:notesMasterIdLst>
    <p:notesMasterId r:id="rId40"/>
  </p:notesMasterIdLst>
  <p:sldIdLst>
    <p:sldId id="319" r:id="rId4"/>
    <p:sldId id="854" r:id="rId5"/>
    <p:sldId id="853" r:id="rId6"/>
    <p:sldId id="360" r:id="rId7"/>
    <p:sldId id="353" r:id="rId8"/>
    <p:sldId id="354" r:id="rId9"/>
    <p:sldId id="859" r:id="rId10"/>
    <p:sldId id="858" r:id="rId11"/>
    <p:sldId id="857" r:id="rId12"/>
    <p:sldId id="363" r:id="rId13"/>
    <p:sldId id="855" r:id="rId14"/>
    <p:sldId id="856" r:id="rId15"/>
    <p:sldId id="350" r:id="rId16"/>
    <p:sldId id="364" r:id="rId17"/>
    <p:sldId id="850" r:id="rId18"/>
    <p:sldId id="365" r:id="rId19"/>
    <p:sldId id="830" r:id="rId20"/>
    <p:sldId id="843" r:id="rId21"/>
    <p:sldId id="307" r:id="rId22"/>
    <p:sldId id="848" r:id="rId23"/>
    <p:sldId id="846" r:id="rId24"/>
    <p:sldId id="851" r:id="rId25"/>
    <p:sldId id="867" r:id="rId26"/>
    <p:sldId id="868" r:id="rId27"/>
    <p:sldId id="362" r:id="rId28"/>
    <p:sldId id="860" r:id="rId29"/>
    <p:sldId id="861" r:id="rId30"/>
    <p:sldId id="862" r:id="rId31"/>
    <p:sldId id="863" r:id="rId32"/>
    <p:sldId id="864" r:id="rId33"/>
    <p:sldId id="865" r:id="rId34"/>
    <p:sldId id="866" r:id="rId35"/>
    <p:sldId id="870" r:id="rId36"/>
    <p:sldId id="869" r:id="rId37"/>
    <p:sldId id="871" r:id="rId38"/>
    <p:sldId id="320" r:id="rId3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CC"/>
    <a:srgbClr val="00FF00"/>
    <a:srgbClr val="FF0000"/>
    <a:srgbClr val="66FF66"/>
    <a:srgbClr val="CCFFCC"/>
    <a:srgbClr val="ECF8EE"/>
    <a:srgbClr val="E6D8BC"/>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1" d="100"/>
          <a:sy n="91" d="100"/>
        </p:scale>
        <p:origin x="403" y="6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 xmlns:a16="http://schemas.microsoft.com/office/drawing/2014/main" id="{D941901A-5C26-4D48-AD5C-61EDD766BC39}"/>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mn-ea"/>
              </a:defRPr>
            </a:lvl1pPr>
          </a:lstStyle>
          <a:p>
            <a:pPr>
              <a:defRPr/>
            </a:pPr>
            <a:endParaRPr lang="en-US"/>
          </a:p>
        </p:txBody>
      </p:sp>
      <p:sp>
        <p:nvSpPr>
          <p:cNvPr id="3075" name="Rectangle 3">
            <a:extLst>
              <a:ext uri="{FF2B5EF4-FFF2-40B4-BE49-F238E27FC236}">
                <a16:creationId xmlns="" xmlns:a16="http://schemas.microsoft.com/office/drawing/2014/main" id="{8C6C05DA-35EE-4B5B-A90A-F0D384B5F57C}"/>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mn-ea"/>
              </a:defRPr>
            </a:lvl1pPr>
          </a:lstStyle>
          <a:p>
            <a:pPr>
              <a:defRPr/>
            </a:pPr>
            <a:endParaRPr lang="en-US"/>
          </a:p>
        </p:txBody>
      </p:sp>
      <p:sp>
        <p:nvSpPr>
          <p:cNvPr id="6148" name="Rectangle 4">
            <a:extLst>
              <a:ext uri="{FF2B5EF4-FFF2-40B4-BE49-F238E27FC236}">
                <a16:creationId xmlns="" xmlns:a16="http://schemas.microsoft.com/office/drawing/2014/main" id="{B3144C89-B845-40AC-BE8A-8CFF8DAC8EE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 xmlns:a16="http://schemas.microsoft.com/office/drawing/2014/main" id="{11B87B0C-0EBF-43DA-AC47-9EB28BC4D27D}"/>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 xmlns:a16="http://schemas.microsoft.com/office/drawing/2014/main" id="{83CCDF98-7C43-4194-A8F3-40FBAEC38ED2}"/>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mn-ea"/>
              </a:defRPr>
            </a:lvl1pPr>
          </a:lstStyle>
          <a:p>
            <a:pPr>
              <a:defRPr/>
            </a:pPr>
            <a:endParaRPr lang="en-US"/>
          </a:p>
        </p:txBody>
      </p:sp>
      <p:sp>
        <p:nvSpPr>
          <p:cNvPr id="3079" name="Rectangle 7">
            <a:extLst>
              <a:ext uri="{FF2B5EF4-FFF2-40B4-BE49-F238E27FC236}">
                <a16:creationId xmlns="" xmlns:a16="http://schemas.microsoft.com/office/drawing/2014/main" id="{A3E350C6-FDFA-469C-86BE-96673845DEE0}"/>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7032516-AB39-44C7-BA97-FD56584A8571}" type="slidenum">
              <a:rPr lang="en-US" altLang="en-US"/>
              <a:pPr>
                <a:defRPr/>
              </a:pPr>
              <a:t>‹#›</a:t>
            </a:fld>
            <a:endParaRPr lang="en-US" altLang="en-US"/>
          </a:p>
        </p:txBody>
      </p:sp>
    </p:spTree>
    <p:extLst>
      <p:ext uri="{BB962C8B-B14F-4D97-AF65-F5344CB8AC3E}">
        <p14:creationId xmlns:p14="http://schemas.microsoft.com/office/powerpoint/2010/main" val="15010739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 xmlns:a16="http://schemas.microsoft.com/office/drawing/2014/main" id="{CDCCE52F-814F-49B7-8C26-E0A08D54CE6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010D6A4-302B-45DC-8D94-5F8140243FB4}" type="slidenum">
              <a:rPr lang="en-US" altLang="en-US" smtClean="0">
                <a:solidFill>
                  <a:srgbClr val="000000"/>
                </a:solidFill>
                <a:latin typeface="Times New Roman" panose="02020603050405020304" pitchFamily="18" charset="0"/>
              </a:rPr>
              <a:pPr/>
              <a:t>1</a:t>
            </a:fld>
            <a:endParaRPr lang="en-US" altLang="en-US">
              <a:solidFill>
                <a:srgbClr val="000000"/>
              </a:solidFill>
              <a:latin typeface="Times New Roman" panose="02020603050405020304" pitchFamily="18" charset="0"/>
            </a:endParaRPr>
          </a:p>
        </p:txBody>
      </p:sp>
      <p:sp>
        <p:nvSpPr>
          <p:cNvPr id="8195" name="Rectangle 2">
            <a:extLst>
              <a:ext uri="{FF2B5EF4-FFF2-40B4-BE49-F238E27FC236}">
                <a16:creationId xmlns="" xmlns:a16="http://schemas.microsoft.com/office/drawing/2014/main" id="{750C54BD-6BB9-4514-A2E3-FE05EC1C25FA}"/>
              </a:ext>
            </a:extLst>
          </p:cNvPr>
          <p:cNvSpPr>
            <a:spLocks noGrp="1" noRot="1" noChangeAspect="1" noChangeArrowheads="1" noTextEdit="1"/>
          </p:cNvSpPr>
          <p:nvPr>
            <p:ph type="sldImg"/>
          </p:nvPr>
        </p:nvSpPr>
        <p:spPr>
          <a:solidFill>
            <a:srgbClr val="FFFFFF"/>
          </a:solidFill>
          <a:ln/>
        </p:spPr>
      </p:sp>
      <p:sp>
        <p:nvSpPr>
          <p:cNvPr id="8196" name="Rectangle 3">
            <a:extLst>
              <a:ext uri="{FF2B5EF4-FFF2-40B4-BE49-F238E27FC236}">
                <a16:creationId xmlns="" xmlns:a16="http://schemas.microsoft.com/office/drawing/2014/main" id="{5EC09245-EB19-456B-8DF3-DB79F0A8543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US" altLang="en-US">
              <a:latin typeface="Times New Roman" panose="02020603050405020304" pitchFamily="18" charset="0"/>
            </a:endParaRPr>
          </a:p>
        </p:txBody>
      </p:sp>
    </p:spTree>
    <p:extLst>
      <p:ext uri="{BB962C8B-B14F-4D97-AF65-F5344CB8AC3E}">
        <p14:creationId xmlns:p14="http://schemas.microsoft.com/office/powerpoint/2010/main" val="585465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 xmlns:a16="http://schemas.microsoft.com/office/drawing/2014/main" id="{2F314B57-2775-4A4E-BAD3-B69432851CC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0340ECC-18A9-4A45-A28A-08DDA6B2D75B}" type="slidenum">
              <a:rPr lang="en-US" altLang="en-US" smtClean="0">
                <a:solidFill>
                  <a:srgbClr val="000000"/>
                </a:solidFill>
                <a:latin typeface="Times New Roman" panose="02020603050405020304" pitchFamily="18" charset="0"/>
              </a:rPr>
              <a:pPr/>
              <a:t>36</a:t>
            </a:fld>
            <a:endParaRPr lang="en-US" altLang="en-US">
              <a:solidFill>
                <a:srgbClr val="000000"/>
              </a:solidFill>
              <a:latin typeface="Times New Roman" panose="02020603050405020304" pitchFamily="18" charset="0"/>
            </a:endParaRPr>
          </a:p>
        </p:txBody>
      </p:sp>
      <p:sp>
        <p:nvSpPr>
          <p:cNvPr id="20483" name="Rectangle 2">
            <a:extLst>
              <a:ext uri="{FF2B5EF4-FFF2-40B4-BE49-F238E27FC236}">
                <a16:creationId xmlns="" xmlns:a16="http://schemas.microsoft.com/office/drawing/2014/main" id="{4E973D60-70A3-4575-8000-FEBFEA94E78B}"/>
              </a:ext>
            </a:extLst>
          </p:cNvPr>
          <p:cNvSpPr>
            <a:spLocks noGrp="1" noRot="1" noChangeAspect="1" noChangeArrowheads="1" noTextEdit="1"/>
          </p:cNvSpPr>
          <p:nvPr>
            <p:ph type="sldImg"/>
          </p:nvPr>
        </p:nvSpPr>
        <p:spPr>
          <a:solidFill>
            <a:srgbClr val="FFFFFF"/>
          </a:solidFill>
          <a:ln/>
        </p:spPr>
      </p:sp>
      <p:sp>
        <p:nvSpPr>
          <p:cNvPr id="20484" name="Rectangle 3">
            <a:extLst>
              <a:ext uri="{FF2B5EF4-FFF2-40B4-BE49-F238E27FC236}">
                <a16:creationId xmlns="" xmlns:a16="http://schemas.microsoft.com/office/drawing/2014/main" id="{10A73BDA-A690-4FBB-AED4-41F382FF337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US" altLang="en-US">
              <a:latin typeface="Times New Roman" panose="02020603050405020304" pitchFamily="18" charset="0"/>
            </a:endParaRPr>
          </a:p>
        </p:txBody>
      </p:sp>
    </p:spTree>
    <p:extLst>
      <p:ext uri="{BB962C8B-B14F-4D97-AF65-F5344CB8AC3E}">
        <p14:creationId xmlns:p14="http://schemas.microsoft.com/office/powerpoint/2010/main" val="32250649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AutoShape 7">
            <a:extLst>
              <a:ext uri="{FF2B5EF4-FFF2-40B4-BE49-F238E27FC236}">
                <a16:creationId xmlns="" xmlns:a16="http://schemas.microsoft.com/office/drawing/2014/main" id="{B66F2C67-9234-4BEB-AE05-7742665F4F22}"/>
              </a:ext>
            </a:extLst>
          </p:cNvPr>
          <p:cNvSpPr>
            <a:spLocks noChangeArrowheads="1"/>
          </p:cNvSpPr>
          <p:nvPr/>
        </p:nvSpPr>
        <p:spPr bwMode="auto">
          <a:xfrm>
            <a:off x="685800" y="4114800"/>
            <a:ext cx="7770813" cy="92075"/>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folHlink"/>
          </a:solidFill>
          <a:ln w="9525">
            <a:solidFill>
              <a:schemeClr val="hlink"/>
            </a:solidFill>
            <a:round/>
            <a:headEnd/>
            <a:tailEnd/>
          </a:ln>
        </p:spPr>
        <p:txBody>
          <a:bodyPr lIns="91368" tIns="45685" rIns="91368" bIns="45685"/>
          <a:lstStyle/>
          <a:p>
            <a:endParaRPr lang="en-US"/>
          </a:p>
        </p:txBody>
      </p:sp>
      <p:sp>
        <p:nvSpPr>
          <p:cNvPr id="5" name="Text Box 14">
            <a:extLst>
              <a:ext uri="{FF2B5EF4-FFF2-40B4-BE49-F238E27FC236}">
                <a16:creationId xmlns="" xmlns:a16="http://schemas.microsoft.com/office/drawing/2014/main" id="{F8BDAA33-7243-4B18-A36F-0336CB2CB5CE}"/>
              </a:ext>
            </a:extLst>
          </p:cNvPr>
          <p:cNvSpPr txBox="1">
            <a:spLocks noChangeArrowheads="1"/>
          </p:cNvSpPr>
          <p:nvPr userDrawn="1"/>
        </p:nvSpPr>
        <p:spPr bwMode="auto">
          <a:xfrm>
            <a:off x="1955800" y="311150"/>
            <a:ext cx="6846888" cy="827428"/>
          </a:xfrm>
          <a:prstGeom prst="rect">
            <a:avLst/>
          </a:prstGeom>
          <a:noFill/>
          <a:ln>
            <a:noFill/>
          </a:ln>
          <a:extLst>
            <a:ext uri="{909E8E84-426E-40dd-AFC4-6F175D3DCCD1}"/>
            <a:ext uri="{91240B29-F687-4f45-9708-019B960494DF}"/>
          </a:extLst>
        </p:spPr>
        <p:txBody>
          <a:bodyPr lIns="87908" tIns="43953" rIns="87908" bIns="43953">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r>
              <a:rPr lang="en-US" altLang="en-US" sz="1600" b="1" dirty="0" smtClean="0">
                <a:latin typeface="Calibri" panose="020F0502020204030204" pitchFamily="34" charset="0"/>
                <a:cs typeface="Arial" panose="020B0604020202020204" pitchFamily="34" charset="0"/>
              </a:rPr>
              <a:t>ICG/CARIBE-EWS-XVI </a:t>
            </a:r>
            <a:r>
              <a:rPr lang="en-US" altLang="en-US" sz="1600" b="1" dirty="0">
                <a:latin typeface="Calibri" panose="020F0502020204030204" pitchFamily="34" charset="0"/>
                <a:cs typeface="Arial" panose="020B0604020202020204" pitchFamily="34" charset="0"/>
              </a:rPr>
              <a:t>Meeting</a:t>
            </a:r>
          </a:p>
          <a:p>
            <a:pPr algn="ctr" eaLnBrk="1" hangingPunct="1">
              <a:defRPr/>
            </a:pPr>
            <a:r>
              <a:rPr lang="en-US" altLang="en-US" sz="1600" b="1" dirty="0" smtClean="0">
                <a:latin typeface="Calibri" panose="020F0502020204030204" pitchFamily="34" charset="0"/>
                <a:cs typeface="Arial" panose="020B0604020202020204" pitchFamily="34" charset="0"/>
              </a:rPr>
              <a:t>San Jose, Costa Rica</a:t>
            </a:r>
          </a:p>
          <a:p>
            <a:pPr algn="ctr" eaLnBrk="1" hangingPunct="1">
              <a:defRPr/>
            </a:pPr>
            <a:r>
              <a:rPr lang="en-US" altLang="en-US" sz="1600" b="1" dirty="0" smtClean="0">
                <a:latin typeface="Calibri" panose="020F0502020204030204" pitchFamily="34" charset="0"/>
                <a:cs typeface="Arial" panose="020B0604020202020204" pitchFamily="34" charset="0"/>
              </a:rPr>
              <a:t>24-27 April, 2023</a:t>
            </a:r>
            <a:endParaRPr lang="en-US" altLang="en-US" sz="1600" b="1" dirty="0">
              <a:latin typeface="Calibri" panose="020F0502020204030204" pitchFamily="34" charset="0"/>
              <a:cs typeface="Arial" panose="020B0604020202020204" pitchFamily="34" charset="0"/>
            </a:endParaRPr>
          </a:p>
        </p:txBody>
      </p:sp>
      <p:pic>
        <p:nvPicPr>
          <p:cNvPr id="6" name="Picture 11" descr="UNESCO-IOC_nowords.png">
            <a:extLst>
              <a:ext uri="{FF2B5EF4-FFF2-40B4-BE49-F238E27FC236}">
                <a16:creationId xmlns="" xmlns:a16="http://schemas.microsoft.com/office/drawing/2014/main" id="{D3CC552C-DCC6-4F69-B9F9-14FE5B656E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5763" y="450850"/>
            <a:ext cx="1335087"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subTitle" idx="1"/>
          </p:nvPr>
        </p:nvSpPr>
        <p:spPr>
          <a:xfrm>
            <a:off x="2778110" y="4329701"/>
            <a:ext cx="5497513" cy="609600"/>
          </a:xfrm>
        </p:spPr>
        <p:txBody>
          <a:bodyPr/>
          <a:lstStyle>
            <a:lvl1pPr marL="0" indent="0" algn="r">
              <a:buFont typeface="Wingdings" charset="2"/>
              <a:buNone/>
              <a:defRPr sz="2100" b="0"/>
            </a:lvl1pPr>
          </a:lstStyle>
          <a:p>
            <a:r>
              <a:rPr lang="th-TH"/>
              <a:t>Click to edit Master subtitle style</a:t>
            </a:r>
          </a:p>
        </p:txBody>
      </p:sp>
      <p:sp>
        <p:nvSpPr>
          <p:cNvPr id="7170" name="Rectangle 2"/>
          <p:cNvSpPr>
            <a:spLocks noGrp="1" noChangeArrowheads="1"/>
          </p:cNvSpPr>
          <p:nvPr>
            <p:ph type="ctrTitle"/>
          </p:nvPr>
        </p:nvSpPr>
        <p:spPr>
          <a:xfrm>
            <a:off x="685155" y="2115145"/>
            <a:ext cx="7772400" cy="1817688"/>
          </a:xfrm>
          <a:solidFill>
            <a:schemeClr val="bg1"/>
          </a:solidFill>
        </p:spPr>
        <p:txBody>
          <a:bodyPr/>
          <a:lstStyle>
            <a:lvl1pPr>
              <a:defRPr sz="3600"/>
            </a:lvl1pPr>
          </a:lstStyle>
          <a:p>
            <a:endParaRPr lang="th-TH" dirty="0"/>
          </a:p>
        </p:txBody>
      </p:sp>
      <p:sp>
        <p:nvSpPr>
          <p:cNvPr id="7" name="Rectangle 4">
            <a:extLst>
              <a:ext uri="{FF2B5EF4-FFF2-40B4-BE49-F238E27FC236}">
                <a16:creationId xmlns="" xmlns:a16="http://schemas.microsoft.com/office/drawing/2014/main" id="{26DBCE85-3C1E-4231-B62A-CD542F50529A}"/>
              </a:ext>
            </a:extLst>
          </p:cNvPr>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368" tIns="45685" rIns="91368" bIns="45685" numCol="1" anchor="t" anchorCtr="0" compatLnSpc="1">
            <a:prstTxWarp prst="textNoShape">
              <a:avLst/>
            </a:prstTxWarp>
          </a:bodyPr>
          <a:lstStyle>
            <a:lvl1pPr algn="l" eaLnBrk="1" hangingPunct="1">
              <a:defRPr sz="1200">
                <a:solidFill>
                  <a:srgbClr val="000000"/>
                </a:solidFill>
                <a:latin typeface="Verdana" charset="0"/>
                <a:ea typeface="Angsana New"/>
                <a:cs typeface="Angsana New"/>
              </a:defRPr>
            </a:lvl1pPr>
          </a:lstStyle>
          <a:p>
            <a:pPr>
              <a:defRPr/>
            </a:pPr>
            <a:endParaRPr lang="th-TH"/>
          </a:p>
        </p:txBody>
      </p:sp>
      <p:sp>
        <p:nvSpPr>
          <p:cNvPr id="8" name="Rectangle 5">
            <a:extLst>
              <a:ext uri="{FF2B5EF4-FFF2-40B4-BE49-F238E27FC236}">
                <a16:creationId xmlns="" xmlns:a16="http://schemas.microsoft.com/office/drawing/2014/main" id="{F3635A37-73EA-4EB7-8DF1-FB688EEBBC7F}"/>
              </a:ext>
            </a:extLst>
          </p:cNvPr>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368" tIns="45685" rIns="91368" bIns="45685" numCol="1" anchor="t" anchorCtr="0" compatLnSpc="1">
            <a:prstTxWarp prst="textNoShape">
              <a:avLst/>
            </a:prstTxWarp>
          </a:bodyPr>
          <a:lstStyle>
            <a:lvl1pPr algn="ctr" eaLnBrk="1" hangingPunct="1">
              <a:defRPr sz="1200">
                <a:solidFill>
                  <a:srgbClr val="000000"/>
                </a:solidFill>
                <a:latin typeface="Verdana" charset="0"/>
                <a:ea typeface="Angsana New"/>
                <a:cs typeface="Angsana New"/>
              </a:defRPr>
            </a:lvl1pPr>
          </a:lstStyle>
          <a:p>
            <a:pPr>
              <a:defRPr/>
            </a:pPr>
            <a:endParaRPr lang="th-TH"/>
          </a:p>
        </p:txBody>
      </p:sp>
      <p:sp>
        <p:nvSpPr>
          <p:cNvPr id="9" name="Rectangle 6">
            <a:extLst>
              <a:ext uri="{FF2B5EF4-FFF2-40B4-BE49-F238E27FC236}">
                <a16:creationId xmlns="" xmlns:a16="http://schemas.microsoft.com/office/drawing/2014/main" id="{2621B241-FE97-4DFE-AA54-ACF86EFCA75E}"/>
              </a:ext>
            </a:extLst>
          </p:cNvPr>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368" tIns="45685" rIns="91368" bIns="45685" numCol="1" anchor="t" anchorCtr="0" compatLnSpc="1">
            <a:prstTxWarp prst="textNoShape">
              <a:avLst/>
            </a:prstTxWarp>
          </a:bodyPr>
          <a:lstStyle>
            <a:lvl1pPr algn="r" eaLnBrk="1" hangingPunct="1">
              <a:defRPr sz="1200">
                <a:solidFill>
                  <a:srgbClr val="000000"/>
                </a:solidFill>
                <a:latin typeface="Verdana" panose="020B0604030504040204" pitchFamily="34" charset="0"/>
              </a:defRPr>
            </a:lvl1pPr>
          </a:lstStyle>
          <a:p>
            <a:pPr>
              <a:defRPr/>
            </a:pPr>
            <a:fld id="{A6C1E7C1-3DA2-4E59-B1A5-507333F023A2}" type="slidenum">
              <a:rPr lang="en-US" altLang="en-US"/>
              <a:pPr>
                <a:defRPr/>
              </a:pPr>
              <a:t>‹#›</a:t>
            </a:fld>
            <a:endParaRPr lang="th-TH" altLang="en-US"/>
          </a:p>
        </p:txBody>
      </p:sp>
    </p:spTree>
    <p:extLst>
      <p:ext uri="{BB962C8B-B14F-4D97-AF65-F5344CB8AC3E}">
        <p14:creationId xmlns:p14="http://schemas.microsoft.com/office/powerpoint/2010/main" val="2271522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823"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1912">
                <a:solidFill>
                  <a:schemeClr val="tx1">
                    <a:tint val="75000"/>
                  </a:schemeClr>
                </a:solidFill>
              </a:defRPr>
            </a:lvl1pPr>
            <a:lvl2pPr marL="436941" indent="0">
              <a:buNone/>
              <a:defRPr sz="1720">
                <a:solidFill>
                  <a:schemeClr val="tx1">
                    <a:tint val="75000"/>
                  </a:schemeClr>
                </a:solidFill>
              </a:defRPr>
            </a:lvl2pPr>
            <a:lvl3pPr marL="873880" indent="0">
              <a:buNone/>
              <a:defRPr sz="1529">
                <a:solidFill>
                  <a:schemeClr val="tx1">
                    <a:tint val="75000"/>
                  </a:schemeClr>
                </a:solidFill>
              </a:defRPr>
            </a:lvl3pPr>
            <a:lvl4pPr marL="1310821" indent="0">
              <a:buNone/>
              <a:defRPr sz="1338">
                <a:solidFill>
                  <a:schemeClr val="tx1">
                    <a:tint val="75000"/>
                  </a:schemeClr>
                </a:solidFill>
              </a:defRPr>
            </a:lvl4pPr>
            <a:lvl5pPr marL="1747762" indent="0">
              <a:buNone/>
              <a:defRPr sz="1338">
                <a:solidFill>
                  <a:schemeClr val="tx1">
                    <a:tint val="75000"/>
                  </a:schemeClr>
                </a:solidFill>
              </a:defRPr>
            </a:lvl5pPr>
            <a:lvl6pPr marL="2184701" indent="0">
              <a:buNone/>
              <a:defRPr sz="1338">
                <a:solidFill>
                  <a:schemeClr val="tx1">
                    <a:tint val="75000"/>
                  </a:schemeClr>
                </a:solidFill>
              </a:defRPr>
            </a:lvl6pPr>
            <a:lvl7pPr marL="2621642" indent="0">
              <a:buNone/>
              <a:defRPr sz="1338">
                <a:solidFill>
                  <a:schemeClr val="tx1">
                    <a:tint val="75000"/>
                  </a:schemeClr>
                </a:solidFill>
              </a:defRPr>
            </a:lvl7pPr>
            <a:lvl8pPr marL="3058583" indent="0">
              <a:buNone/>
              <a:defRPr sz="1338">
                <a:solidFill>
                  <a:schemeClr val="tx1">
                    <a:tint val="75000"/>
                  </a:schemeClr>
                </a:solidFill>
              </a:defRPr>
            </a:lvl8pPr>
            <a:lvl9pPr marL="3495522" indent="0">
              <a:buNone/>
              <a:defRPr sz="133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E8CE32-DB5F-2945-9703-2789E119CE0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C3B05-C0A9-1440-8BC3-B8BE7B422F21}" type="slidenum">
              <a:rPr lang="en-US" smtClean="0"/>
              <a:t>‹#›</a:t>
            </a:fld>
            <a:endParaRPr lang="en-US"/>
          </a:p>
        </p:txBody>
      </p:sp>
    </p:spTree>
    <p:extLst>
      <p:ext uri="{BB962C8B-B14F-4D97-AF65-F5344CB8AC3E}">
        <p14:creationId xmlns:p14="http://schemas.microsoft.com/office/powerpoint/2010/main" val="201359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76"/>
            </a:lvl1pPr>
            <a:lvl2pPr>
              <a:defRPr sz="2294"/>
            </a:lvl2pPr>
            <a:lvl3pPr>
              <a:defRPr sz="1912"/>
            </a:lvl3pPr>
            <a:lvl4pPr>
              <a:defRPr sz="1720"/>
            </a:lvl4pPr>
            <a:lvl5pPr>
              <a:defRPr sz="1720"/>
            </a:lvl5pPr>
            <a:lvl6pPr>
              <a:defRPr sz="1720"/>
            </a:lvl6pPr>
            <a:lvl7pPr>
              <a:defRPr sz="1720"/>
            </a:lvl7pPr>
            <a:lvl8pPr>
              <a:defRPr sz="1720"/>
            </a:lvl8pPr>
            <a:lvl9pPr>
              <a:defRPr sz="17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76"/>
            </a:lvl1pPr>
            <a:lvl2pPr>
              <a:defRPr sz="2294"/>
            </a:lvl2pPr>
            <a:lvl3pPr>
              <a:defRPr sz="1912"/>
            </a:lvl3pPr>
            <a:lvl4pPr>
              <a:defRPr sz="1720"/>
            </a:lvl4pPr>
            <a:lvl5pPr>
              <a:defRPr sz="1720"/>
            </a:lvl5pPr>
            <a:lvl6pPr>
              <a:defRPr sz="1720"/>
            </a:lvl6pPr>
            <a:lvl7pPr>
              <a:defRPr sz="1720"/>
            </a:lvl7pPr>
            <a:lvl8pPr>
              <a:defRPr sz="1720"/>
            </a:lvl8pPr>
            <a:lvl9pPr>
              <a:defRPr sz="17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E8CE32-DB5F-2945-9703-2789E119CE0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3C3B05-C0A9-1440-8BC3-B8BE7B422F21}" type="slidenum">
              <a:rPr lang="en-US" smtClean="0"/>
              <a:t>‹#›</a:t>
            </a:fld>
            <a:endParaRPr lang="en-US"/>
          </a:p>
        </p:txBody>
      </p:sp>
    </p:spTree>
    <p:extLst>
      <p:ext uri="{BB962C8B-B14F-4D97-AF65-F5344CB8AC3E}">
        <p14:creationId xmlns:p14="http://schemas.microsoft.com/office/powerpoint/2010/main" val="1204051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294" b="1"/>
            </a:lvl1pPr>
            <a:lvl2pPr marL="436941" indent="0">
              <a:buNone/>
              <a:defRPr sz="1912" b="1"/>
            </a:lvl2pPr>
            <a:lvl3pPr marL="873880" indent="0">
              <a:buNone/>
              <a:defRPr sz="1720" b="1"/>
            </a:lvl3pPr>
            <a:lvl4pPr marL="1310821" indent="0">
              <a:buNone/>
              <a:defRPr sz="1529" b="1"/>
            </a:lvl4pPr>
            <a:lvl5pPr marL="1747762" indent="0">
              <a:buNone/>
              <a:defRPr sz="1529" b="1"/>
            </a:lvl5pPr>
            <a:lvl6pPr marL="2184701" indent="0">
              <a:buNone/>
              <a:defRPr sz="1529" b="1"/>
            </a:lvl6pPr>
            <a:lvl7pPr marL="2621642" indent="0">
              <a:buNone/>
              <a:defRPr sz="1529" b="1"/>
            </a:lvl7pPr>
            <a:lvl8pPr marL="3058583" indent="0">
              <a:buNone/>
              <a:defRPr sz="1529" b="1"/>
            </a:lvl8pPr>
            <a:lvl9pPr marL="3495522" indent="0">
              <a:buNone/>
              <a:defRPr sz="1529"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294"/>
            </a:lvl1pPr>
            <a:lvl2pPr>
              <a:defRPr sz="1912"/>
            </a:lvl2pPr>
            <a:lvl3pPr>
              <a:defRPr sz="1720"/>
            </a:lvl3pPr>
            <a:lvl4pPr>
              <a:defRPr sz="1529"/>
            </a:lvl4pPr>
            <a:lvl5pPr>
              <a:defRPr sz="1529"/>
            </a:lvl5pPr>
            <a:lvl6pPr>
              <a:defRPr sz="1529"/>
            </a:lvl6pPr>
            <a:lvl7pPr>
              <a:defRPr sz="1529"/>
            </a:lvl7pPr>
            <a:lvl8pPr>
              <a:defRPr sz="1529"/>
            </a:lvl8pPr>
            <a:lvl9pPr>
              <a:defRPr sz="15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294" b="1"/>
            </a:lvl1pPr>
            <a:lvl2pPr marL="436941" indent="0">
              <a:buNone/>
              <a:defRPr sz="1912" b="1"/>
            </a:lvl2pPr>
            <a:lvl3pPr marL="873880" indent="0">
              <a:buNone/>
              <a:defRPr sz="1720" b="1"/>
            </a:lvl3pPr>
            <a:lvl4pPr marL="1310821" indent="0">
              <a:buNone/>
              <a:defRPr sz="1529" b="1"/>
            </a:lvl4pPr>
            <a:lvl5pPr marL="1747762" indent="0">
              <a:buNone/>
              <a:defRPr sz="1529" b="1"/>
            </a:lvl5pPr>
            <a:lvl6pPr marL="2184701" indent="0">
              <a:buNone/>
              <a:defRPr sz="1529" b="1"/>
            </a:lvl6pPr>
            <a:lvl7pPr marL="2621642" indent="0">
              <a:buNone/>
              <a:defRPr sz="1529" b="1"/>
            </a:lvl7pPr>
            <a:lvl8pPr marL="3058583" indent="0">
              <a:buNone/>
              <a:defRPr sz="1529" b="1"/>
            </a:lvl8pPr>
            <a:lvl9pPr marL="3495522" indent="0">
              <a:buNone/>
              <a:defRPr sz="1529" b="1"/>
            </a:lvl9pPr>
          </a:lstStyle>
          <a:p>
            <a:pPr lvl="0"/>
            <a:r>
              <a:rPr lang="en-US"/>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294"/>
            </a:lvl1pPr>
            <a:lvl2pPr>
              <a:defRPr sz="1912"/>
            </a:lvl2pPr>
            <a:lvl3pPr>
              <a:defRPr sz="1720"/>
            </a:lvl3pPr>
            <a:lvl4pPr>
              <a:defRPr sz="1529"/>
            </a:lvl4pPr>
            <a:lvl5pPr>
              <a:defRPr sz="1529"/>
            </a:lvl5pPr>
            <a:lvl6pPr>
              <a:defRPr sz="1529"/>
            </a:lvl6pPr>
            <a:lvl7pPr>
              <a:defRPr sz="1529"/>
            </a:lvl7pPr>
            <a:lvl8pPr>
              <a:defRPr sz="1529"/>
            </a:lvl8pPr>
            <a:lvl9pPr>
              <a:defRPr sz="152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E8CE32-DB5F-2945-9703-2789E119CE03}" type="datetimeFigureOut">
              <a:rPr lang="en-US" smtClean="0"/>
              <a:t>4/24/2023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3C3B05-C0A9-1440-8BC3-B8BE7B422F21}" type="slidenum">
              <a:rPr lang="en-US" smtClean="0"/>
              <a:t>‹#›</a:t>
            </a:fld>
            <a:endParaRPr lang="en-US"/>
          </a:p>
        </p:txBody>
      </p:sp>
    </p:spTree>
    <p:extLst>
      <p:ext uri="{BB962C8B-B14F-4D97-AF65-F5344CB8AC3E}">
        <p14:creationId xmlns:p14="http://schemas.microsoft.com/office/powerpoint/2010/main" val="2585769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E8CE32-DB5F-2945-9703-2789E119CE03}" type="datetimeFigureOut">
              <a:rPr lang="en-US" smtClean="0"/>
              <a:t>4/24/2023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3C3B05-C0A9-1440-8BC3-B8BE7B422F21}" type="slidenum">
              <a:rPr lang="en-US" smtClean="0"/>
              <a:t>‹#›</a:t>
            </a:fld>
            <a:endParaRPr lang="en-US"/>
          </a:p>
        </p:txBody>
      </p:sp>
    </p:spTree>
    <p:extLst>
      <p:ext uri="{BB962C8B-B14F-4D97-AF65-F5344CB8AC3E}">
        <p14:creationId xmlns:p14="http://schemas.microsoft.com/office/powerpoint/2010/main" val="3301079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 xmlns:a16="http://schemas.microsoft.com/office/drawing/2014/main" id="{0ED66235-D7CE-4905-A74D-91144C7A8F2D}"/>
              </a:ext>
            </a:extLst>
          </p:cNvPr>
          <p:cNvSpPr>
            <a:spLocks noGrp="1"/>
          </p:cNvSpPr>
          <p:nvPr>
            <p:ph type="dt" sz="half" idx="10"/>
          </p:nvPr>
        </p:nvSpPr>
        <p:spPr/>
        <p:txBody>
          <a:bodyPr/>
          <a:lstStyle/>
          <a:p>
            <a:fld id="{23E8CE32-DB5F-2945-9703-2789E119CE03}" type="datetimeFigureOut">
              <a:rPr lang="en-US" smtClean="0"/>
              <a:t>4/24/2023</a:t>
            </a:fld>
            <a:endParaRPr lang="en-US"/>
          </a:p>
        </p:txBody>
      </p:sp>
      <p:sp>
        <p:nvSpPr>
          <p:cNvPr id="6" name="Footer Placeholder 5">
            <a:extLst>
              <a:ext uri="{FF2B5EF4-FFF2-40B4-BE49-F238E27FC236}">
                <a16:creationId xmlns="" xmlns:a16="http://schemas.microsoft.com/office/drawing/2014/main" id="{27151109-28B1-4514-B515-2B264B855D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0FE3ECA-716E-4166-8991-320571334815}"/>
              </a:ext>
            </a:extLst>
          </p:cNvPr>
          <p:cNvSpPr>
            <a:spLocks noGrp="1"/>
          </p:cNvSpPr>
          <p:nvPr>
            <p:ph type="sldNum" sz="quarter" idx="12"/>
          </p:nvPr>
        </p:nvSpPr>
        <p:spPr/>
        <p:txBody>
          <a:bodyPr/>
          <a:lstStyle/>
          <a:p>
            <a:fld id="{753C3B05-C0A9-1440-8BC3-B8BE7B422F21}" type="slidenum">
              <a:rPr lang="en-US" smtClean="0"/>
              <a:t>‹#›</a:t>
            </a:fld>
            <a:endParaRPr lang="en-US"/>
          </a:p>
        </p:txBody>
      </p:sp>
    </p:spTree>
    <p:extLst>
      <p:ext uri="{BB962C8B-B14F-4D97-AF65-F5344CB8AC3E}">
        <p14:creationId xmlns:p14="http://schemas.microsoft.com/office/powerpoint/2010/main" val="1210561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F1DD03-3241-4111-8299-D3C708FB20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722377B-C7F0-405D-85F0-DE7FD51CA52A}"/>
              </a:ext>
            </a:extLst>
          </p:cNvPr>
          <p:cNvSpPr>
            <a:spLocks noGrp="1"/>
          </p:cNvSpPr>
          <p:nvPr>
            <p:ph type="dt" sz="half" idx="10"/>
          </p:nvPr>
        </p:nvSpPr>
        <p:spPr/>
        <p:txBody>
          <a:bodyPr/>
          <a:lstStyle/>
          <a:p>
            <a:fld id="{23E8CE32-DB5F-2945-9703-2789E119CE03}" type="datetimeFigureOut">
              <a:rPr lang="en-US" smtClean="0"/>
              <a:t>4/24/2023</a:t>
            </a:fld>
            <a:endParaRPr lang="en-US"/>
          </a:p>
        </p:txBody>
      </p:sp>
      <p:sp>
        <p:nvSpPr>
          <p:cNvPr id="4" name="Footer Placeholder 3">
            <a:extLst>
              <a:ext uri="{FF2B5EF4-FFF2-40B4-BE49-F238E27FC236}">
                <a16:creationId xmlns="" xmlns:a16="http://schemas.microsoft.com/office/drawing/2014/main" id="{629F2305-EF3A-429B-AE05-A595B67F29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2F7BB61A-BACD-4D4F-AE09-FC3418B0B422}"/>
              </a:ext>
            </a:extLst>
          </p:cNvPr>
          <p:cNvSpPr>
            <a:spLocks noGrp="1"/>
          </p:cNvSpPr>
          <p:nvPr>
            <p:ph type="sldNum" sz="quarter" idx="12"/>
          </p:nvPr>
        </p:nvSpPr>
        <p:spPr/>
        <p:txBody>
          <a:bodyPr/>
          <a:lstStyle/>
          <a:p>
            <a:fld id="{753C3B05-C0A9-1440-8BC3-B8BE7B422F21}" type="slidenum">
              <a:rPr lang="en-US" smtClean="0"/>
              <a:t>‹#›</a:t>
            </a:fld>
            <a:endParaRPr lang="en-US"/>
          </a:p>
        </p:txBody>
      </p:sp>
    </p:spTree>
    <p:extLst>
      <p:ext uri="{BB962C8B-B14F-4D97-AF65-F5344CB8AC3E}">
        <p14:creationId xmlns:p14="http://schemas.microsoft.com/office/powerpoint/2010/main" val="3355415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912"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058"/>
            </a:lvl1pPr>
            <a:lvl2pPr>
              <a:defRPr sz="2676"/>
            </a:lvl2pPr>
            <a:lvl3pPr>
              <a:defRPr sz="2294"/>
            </a:lvl3pPr>
            <a:lvl4pPr>
              <a:defRPr sz="1912"/>
            </a:lvl4pPr>
            <a:lvl5pPr>
              <a:defRPr sz="1912"/>
            </a:lvl5pPr>
            <a:lvl6pPr>
              <a:defRPr sz="1912"/>
            </a:lvl6pPr>
            <a:lvl7pPr>
              <a:defRPr sz="1912"/>
            </a:lvl7pPr>
            <a:lvl8pPr>
              <a:defRPr sz="1912"/>
            </a:lvl8pPr>
            <a:lvl9pPr>
              <a:defRPr sz="19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3008313" cy="4691063"/>
          </a:xfrm>
        </p:spPr>
        <p:txBody>
          <a:bodyPr/>
          <a:lstStyle>
            <a:lvl1pPr marL="0" indent="0">
              <a:buNone/>
              <a:defRPr sz="1338"/>
            </a:lvl1pPr>
            <a:lvl2pPr marL="436941" indent="0">
              <a:buNone/>
              <a:defRPr sz="1147"/>
            </a:lvl2pPr>
            <a:lvl3pPr marL="873880" indent="0">
              <a:buNone/>
              <a:defRPr sz="955"/>
            </a:lvl3pPr>
            <a:lvl4pPr marL="1310821" indent="0">
              <a:buNone/>
              <a:defRPr sz="860"/>
            </a:lvl4pPr>
            <a:lvl5pPr marL="1747762" indent="0">
              <a:buNone/>
              <a:defRPr sz="860"/>
            </a:lvl5pPr>
            <a:lvl6pPr marL="2184701" indent="0">
              <a:buNone/>
              <a:defRPr sz="860"/>
            </a:lvl6pPr>
            <a:lvl7pPr marL="2621642" indent="0">
              <a:buNone/>
              <a:defRPr sz="860"/>
            </a:lvl7pPr>
            <a:lvl8pPr marL="3058583" indent="0">
              <a:buNone/>
              <a:defRPr sz="860"/>
            </a:lvl8pPr>
            <a:lvl9pPr marL="3495522" indent="0">
              <a:buNone/>
              <a:defRPr sz="860"/>
            </a:lvl9pPr>
          </a:lstStyle>
          <a:p>
            <a:pPr lvl="0"/>
            <a:r>
              <a:rPr lang="en-US"/>
              <a:t>Click to edit Master text styles</a:t>
            </a:r>
          </a:p>
        </p:txBody>
      </p:sp>
      <p:sp>
        <p:nvSpPr>
          <p:cNvPr id="5" name="Date Placeholder 4"/>
          <p:cNvSpPr>
            <a:spLocks noGrp="1"/>
          </p:cNvSpPr>
          <p:nvPr>
            <p:ph type="dt" sz="half" idx="10"/>
          </p:nvPr>
        </p:nvSpPr>
        <p:spPr/>
        <p:txBody>
          <a:bodyPr/>
          <a:lstStyle/>
          <a:p>
            <a:fld id="{23E8CE32-DB5F-2945-9703-2789E119CE0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3C3B05-C0A9-1440-8BC3-B8BE7B422F21}" type="slidenum">
              <a:rPr lang="en-US" smtClean="0"/>
              <a:t>‹#›</a:t>
            </a:fld>
            <a:endParaRPr lang="en-US"/>
          </a:p>
        </p:txBody>
      </p:sp>
    </p:spTree>
    <p:extLst>
      <p:ext uri="{BB962C8B-B14F-4D97-AF65-F5344CB8AC3E}">
        <p14:creationId xmlns:p14="http://schemas.microsoft.com/office/powerpoint/2010/main" val="4165333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1912"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058"/>
            </a:lvl1pPr>
            <a:lvl2pPr marL="436941" indent="0">
              <a:buNone/>
              <a:defRPr sz="2676"/>
            </a:lvl2pPr>
            <a:lvl3pPr marL="873880" indent="0">
              <a:buNone/>
              <a:defRPr sz="2294"/>
            </a:lvl3pPr>
            <a:lvl4pPr marL="1310821" indent="0">
              <a:buNone/>
              <a:defRPr sz="1912"/>
            </a:lvl4pPr>
            <a:lvl5pPr marL="1747762" indent="0">
              <a:buNone/>
              <a:defRPr sz="1912"/>
            </a:lvl5pPr>
            <a:lvl6pPr marL="2184701" indent="0">
              <a:buNone/>
              <a:defRPr sz="1912"/>
            </a:lvl6pPr>
            <a:lvl7pPr marL="2621642" indent="0">
              <a:buNone/>
              <a:defRPr sz="1912"/>
            </a:lvl7pPr>
            <a:lvl8pPr marL="3058583" indent="0">
              <a:buNone/>
              <a:defRPr sz="1912"/>
            </a:lvl8pPr>
            <a:lvl9pPr marL="3495522" indent="0">
              <a:buNone/>
              <a:defRPr sz="1912"/>
            </a:lvl9pPr>
          </a:lstStyle>
          <a:p>
            <a:r>
              <a:rPr lang="en-US"/>
              <a:t>Drag picture to placeholder or click icon to add</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338"/>
            </a:lvl1pPr>
            <a:lvl2pPr marL="436941" indent="0">
              <a:buNone/>
              <a:defRPr sz="1147"/>
            </a:lvl2pPr>
            <a:lvl3pPr marL="873880" indent="0">
              <a:buNone/>
              <a:defRPr sz="955"/>
            </a:lvl3pPr>
            <a:lvl4pPr marL="1310821" indent="0">
              <a:buNone/>
              <a:defRPr sz="860"/>
            </a:lvl4pPr>
            <a:lvl5pPr marL="1747762" indent="0">
              <a:buNone/>
              <a:defRPr sz="860"/>
            </a:lvl5pPr>
            <a:lvl6pPr marL="2184701" indent="0">
              <a:buNone/>
              <a:defRPr sz="860"/>
            </a:lvl6pPr>
            <a:lvl7pPr marL="2621642" indent="0">
              <a:buNone/>
              <a:defRPr sz="860"/>
            </a:lvl7pPr>
            <a:lvl8pPr marL="3058583" indent="0">
              <a:buNone/>
              <a:defRPr sz="860"/>
            </a:lvl8pPr>
            <a:lvl9pPr marL="3495522" indent="0">
              <a:buNone/>
              <a:defRPr sz="860"/>
            </a:lvl9pPr>
          </a:lstStyle>
          <a:p>
            <a:pPr lvl="0"/>
            <a:r>
              <a:rPr lang="en-US"/>
              <a:t>Click to edit Master text styles</a:t>
            </a:r>
          </a:p>
        </p:txBody>
      </p:sp>
      <p:sp>
        <p:nvSpPr>
          <p:cNvPr id="5" name="Date Placeholder 4"/>
          <p:cNvSpPr>
            <a:spLocks noGrp="1"/>
          </p:cNvSpPr>
          <p:nvPr>
            <p:ph type="dt" sz="half" idx="10"/>
          </p:nvPr>
        </p:nvSpPr>
        <p:spPr/>
        <p:txBody>
          <a:bodyPr/>
          <a:lstStyle/>
          <a:p>
            <a:fld id="{23E8CE32-DB5F-2945-9703-2789E119CE03}"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3C3B05-C0A9-1440-8BC3-B8BE7B422F21}" type="slidenum">
              <a:rPr lang="en-US" smtClean="0"/>
              <a:t>‹#›</a:t>
            </a:fld>
            <a:endParaRPr lang="en-US"/>
          </a:p>
        </p:txBody>
      </p:sp>
    </p:spTree>
    <p:extLst>
      <p:ext uri="{BB962C8B-B14F-4D97-AF65-F5344CB8AC3E}">
        <p14:creationId xmlns:p14="http://schemas.microsoft.com/office/powerpoint/2010/main" val="602399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E8CE32-DB5F-2945-9703-2789E119CE0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C3B05-C0A9-1440-8BC3-B8BE7B422F21}" type="slidenum">
              <a:rPr lang="en-US" smtClean="0"/>
              <a:t>‹#›</a:t>
            </a:fld>
            <a:endParaRPr lang="en-US"/>
          </a:p>
        </p:txBody>
      </p:sp>
    </p:spTree>
    <p:extLst>
      <p:ext uri="{BB962C8B-B14F-4D97-AF65-F5344CB8AC3E}">
        <p14:creationId xmlns:p14="http://schemas.microsoft.com/office/powerpoint/2010/main" val="1373213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E8CE32-DB5F-2945-9703-2789E119CE0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C3B05-C0A9-1440-8BC3-B8BE7B422F21}" type="slidenum">
              <a:rPr lang="en-US" smtClean="0"/>
              <a:t>‹#›</a:t>
            </a:fld>
            <a:endParaRPr lang="en-US"/>
          </a:p>
        </p:txBody>
      </p:sp>
    </p:spTree>
    <p:extLst>
      <p:ext uri="{BB962C8B-B14F-4D97-AF65-F5344CB8AC3E}">
        <p14:creationId xmlns:p14="http://schemas.microsoft.com/office/powerpoint/2010/main" val="1806563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5218" y="151900"/>
            <a:ext cx="8380963" cy="915293"/>
          </a:xfrm>
        </p:spPr>
        <p:txBody>
          <a:bodyPr/>
          <a:lstStyle/>
          <a:p>
            <a:r>
              <a:rPr lang="en-US"/>
              <a:t>Click to edit Master title style</a:t>
            </a:r>
          </a:p>
        </p:txBody>
      </p:sp>
      <p:sp>
        <p:nvSpPr>
          <p:cNvPr id="3" name="Text Placeholder 2"/>
          <p:cNvSpPr>
            <a:spLocks noGrp="1"/>
          </p:cNvSpPr>
          <p:nvPr>
            <p:ph type="body" sz="half" idx="1"/>
          </p:nvPr>
        </p:nvSpPr>
        <p:spPr>
          <a:xfrm>
            <a:off x="228919" y="991195"/>
            <a:ext cx="4229411" cy="5180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07823" y="991195"/>
            <a:ext cx="4230968" cy="25181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07823" y="3652326"/>
            <a:ext cx="4230968" cy="25196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 xmlns:a16="http://schemas.microsoft.com/office/drawing/2014/main" id="{5B24BDAD-B0C3-4831-B359-64841C93990F}"/>
              </a:ext>
            </a:extLst>
          </p:cNvPr>
          <p:cNvSpPr>
            <a:spLocks noGrp="1" noChangeArrowheads="1"/>
          </p:cNvSpPr>
          <p:nvPr>
            <p:ph type="dt" sz="half" idx="10"/>
          </p:nvPr>
        </p:nvSpPr>
        <p:spPr>
          <a:xfrm>
            <a:off x="685800" y="6248400"/>
            <a:ext cx="1905000" cy="457200"/>
          </a:xfrm>
          <a:prstGeom prst="rect">
            <a:avLst/>
          </a:prstGeom>
        </p:spPr>
        <p:txBody>
          <a:bodyPr lIns="87908" tIns="43953" rIns="87908" bIns="43953"/>
          <a:lstStyle>
            <a:lvl1pPr algn="ctr" eaLnBrk="1" hangingPunct="1">
              <a:defRPr sz="3500">
                <a:solidFill>
                  <a:srgbClr val="000000"/>
                </a:solidFill>
                <a:latin typeface="Times New Roman" charset="0"/>
                <a:ea typeface="Angsana New"/>
                <a:cs typeface="Angsana New"/>
              </a:defRPr>
            </a:lvl1pPr>
          </a:lstStyle>
          <a:p>
            <a:pPr>
              <a:defRPr/>
            </a:pPr>
            <a:endParaRPr lang="en-US"/>
          </a:p>
        </p:txBody>
      </p:sp>
      <p:sp>
        <p:nvSpPr>
          <p:cNvPr id="7" name="Slide Number Placeholder 6">
            <a:extLst>
              <a:ext uri="{FF2B5EF4-FFF2-40B4-BE49-F238E27FC236}">
                <a16:creationId xmlns="" xmlns:a16="http://schemas.microsoft.com/office/drawing/2014/main" id="{B7F314AE-2368-437F-A8E2-1A4559FD2C1E}"/>
              </a:ext>
            </a:extLst>
          </p:cNvPr>
          <p:cNvSpPr>
            <a:spLocks noGrp="1" noChangeArrowheads="1"/>
          </p:cNvSpPr>
          <p:nvPr>
            <p:ph type="sldNum" sz="quarter" idx="11"/>
          </p:nvPr>
        </p:nvSpPr>
        <p:spPr>
          <a:xfrm>
            <a:off x="6553200" y="6248400"/>
            <a:ext cx="1905000" cy="457200"/>
          </a:xfrm>
          <a:prstGeom prst="rect">
            <a:avLst/>
          </a:prstGeom>
        </p:spPr>
        <p:txBody>
          <a:bodyPr vert="horz" wrap="square" lIns="87908" tIns="43953" rIns="87908" bIns="43953" numCol="1" anchor="t" anchorCtr="0" compatLnSpc="1">
            <a:prstTxWarp prst="textNoShape">
              <a:avLst/>
            </a:prstTxWarp>
          </a:bodyPr>
          <a:lstStyle>
            <a:lvl1pPr algn="ctr" eaLnBrk="1" hangingPunct="1">
              <a:defRPr sz="3500">
                <a:solidFill>
                  <a:srgbClr val="000000"/>
                </a:solidFill>
                <a:latin typeface="Times New Roman" panose="02020603050405020304" pitchFamily="18" charset="0"/>
              </a:defRPr>
            </a:lvl1pPr>
          </a:lstStyle>
          <a:p>
            <a:pPr>
              <a:defRPr/>
            </a:pPr>
            <a:fld id="{50794047-EF86-4F54-AAC3-7CA092B26C21}" type="slidenum">
              <a:rPr lang="en-US" altLang="en-US"/>
              <a:pPr>
                <a:defRPr/>
              </a:pPr>
              <a:t>‹#›</a:t>
            </a:fld>
            <a:endParaRPr lang="en-US" altLang="en-US"/>
          </a:p>
        </p:txBody>
      </p:sp>
    </p:spTree>
    <p:extLst>
      <p:ext uri="{BB962C8B-B14F-4D97-AF65-F5344CB8AC3E}">
        <p14:creationId xmlns:p14="http://schemas.microsoft.com/office/powerpoint/2010/main" val="3267801404"/>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5220" y="151811"/>
            <a:ext cx="8380962" cy="915293"/>
          </a:xfrm>
        </p:spPr>
        <p:txBody>
          <a:bodyPr/>
          <a:lstStyle/>
          <a:p>
            <a:r>
              <a:rPr lang="en-US"/>
              <a:t>Click to edit Master title style</a:t>
            </a:r>
          </a:p>
        </p:txBody>
      </p:sp>
      <p:sp>
        <p:nvSpPr>
          <p:cNvPr id="3" name="Text Placeholder 2"/>
          <p:cNvSpPr>
            <a:spLocks noGrp="1"/>
          </p:cNvSpPr>
          <p:nvPr>
            <p:ph type="body" sz="half" idx="1"/>
          </p:nvPr>
        </p:nvSpPr>
        <p:spPr>
          <a:xfrm>
            <a:off x="228913" y="991195"/>
            <a:ext cx="4229411" cy="5180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7818" y="991195"/>
            <a:ext cx="4230968" cy="51807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6812DC4-1B48-4EEB-BE8F-596BE4D2552E}"/>
              </a:ext>
            </a:extLst>
          </p:cNvPr>
          <p:cNvSpPr>
            <a:spLocks noGrp="1" noChangeArrowheads="1"/>
          </p:cNvSpPr>
          <p:nvPr>
            <p:ph type="dt" sz="half" idx="10"/>
          </p:nvPr>
        </p:nvSpPr>
        <p:spPr>
          <a:xfrm>
            <a:off x="685800" y="6248400"/>
            <a:ext cx="1905000" cy="457200"/>
          </a:xfrm>
          <a:prstGeom prst="rect">
            <a:avLst/>
          </a:prstGeom>
        </p:spPr>
        <p:txBody>
          <a:bodyPr lIns="87947" tIns="43973" rIns="87947" bIns="43973"/>
          <a:lstStyle>
            <a:lvl1pPr algn="ctr" eaLnBrk="1" hangingPunct="1">
              <a:defRPr sz="3500">
                <a:solidFill>
                  <a:srgbClr val="000000"/>
                </a:solidFill>
                <a:latin typeface="Times New Roman" charset="0"/>
                <a:ea typeface="ＭＳ Ｐゴシック" charset="0"/>
                <a:cs typeface="ＭＳ Ｐゴシック" charset="0"/>
              </a:defRPr>
            </a:lvl1pPr>
          </a:lstStyle>
          <a:p>
            <a:pPr>
              <a:defRPr/>
            </a:pPr>
            <a:endParaRPr lang="en-US"/>
          </a:p>
        </p:txBody>
      </p:sp>
      <p:sp>
        <p:nvSpPr>
          <p:cNvPr id="6" name="Rectangle 6">
            <a:extLst>
              <a:ext uri="{FF2B5EF4-FFF2-40B4-BE49-F238E27FC236}">
                <a16:creationId xmlns="" xmlns:a16="http://schemas.microsoft.com/office/drawing/2014/main" id="{C3A398E4-72FB-4CBD-BB8E-5117D135FC8E}"/>
              </a:ext>
            </a:extLst>
          </p:cNvPr>
          <p:cNvSpPr>
            <a:spLocks noGrp="1" noChangeArrowheads="1"/>
          </p:cNvSpPr>
          <p:nvPr>
            <p:ph type="sldNum" sz="quarter" idx="11"/>
          </p:nvPr>
        </p:nvSpPr>
        <p:spPr>
          <a:xfrm>
            <a:off x="6553200" y="6248400"/>
            <a:ext cx="1905000" cy="457200"/>
          </a:xfrm>
          <a:prstGeom prst="rect">
            <a:avLst/>
          </a:prstGeom>
        </p:spPr>
        <p:txBody>
          <a:bodyPr vert="horz" wrap="square" lIns="87947" tIns="43973" rIns="87947" bIns="43973" numCol="1" anchor="t" anchorCtr="0" compatLnSpc="1">
            <a:prstTxWarp prst="textNoShape">
              <a:avLst/>
            </a:prstTxWarp>
          </a:bodyPr>
          <a:lstStyle>
            <a:lvl1pPr algn="ctr" eaLnBrk="1" hangingPunct="1">
              <a:defRPr sz="3500">
                <a:solidFill>
                  <a:srgbClr val="000000"/>
                </a:solidFill>
                <a:latin typeface="Times New Roman" panose="02020603050405020304" pitchFamily="18" charset="0"/>
              </a:defRPr>
            </a:lvl1pPr>
          </a:lstStyle>
          <a:p>
            <a:pPr>
              <a:defRPr/>
            </a:pPr>
            <a:fld id="{ED946EA1-BB92-4DBE-B165-653F3F47EC1B}" type="slidenum">
              <a:rPr lang="en-US" altLang="en-US"/>
              <a:pPr>
                <a:defRPr/>
              </a:pPr>
              <a:t>‹#›</a:t>
            </a:fld>
            <a:endParaRPr lang="en-US" altLang="en-US"/>
          </a:p>
        </p:txBody>
      </p:sp>
    </p:spTree>
    <p:extLst>
      <p:ext uri="{BB962C8B-B14F-4D97-AF65-F5344CB8AC3E}">
        <p14:creationId xmlns:p14="http://schemas.microsoft.com/office/powerpoint/2010/main" val="2192220483"/>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03B5AF4-34D5-4869-8F73-8123F6FB2374}"/>
              </a:ext>
            </a:extLst>
          </p:cNvPr>
          <p:cNvSpPr>
            <a:spLocks noGrp="1" noChangeArrowheads="1"/>
          </p:cNvSpPr>
          <p:nvPr>
            <p:ph type="dt" sz="half" idx="10"/>
          </p:nvPr>
        </p:nvSpPr>
        <p:spPr>
          <a:xfrm>
            <a:off x="685800" y="6248400"/>
            <a:ext cx="1905000" cy="457200"/>
          </a:xfrm>
          <a:prstGeom prst="rect">
            <a:avLst/>
          </a:prstGeom>
        </p:spPr>
        <p:txBody>
          <a:bodyPr lIns="87947" tIns="43973" rIns="87947" bIns="43973"/>
          <a:lstStyle>
            <a:lvl1pPr algn="ctr" eaLnBrk="1" hangingPunct="1">
              <a:defRPr sz="3500">
                <a:solidFill>
                  <a:srgbClr val="000000"/>
                </a:solidFill>
                <a:latin typeface="Times New Roman" charset="0"/>
                <a:ea typeface="ＭＳ Ｐゴシック" charset="0"/>
                <a:cs typeface="ＭＳ Ｐゴシック" charset="0"/>
              </a:defRPr>
            </a:lvl1pPr>
          </a:lstStyle>
          <a:p>
            <a:pPr>
              <a:defRPr/>
            </a:pPr>
            <a:endParaRPr lang="en-US"/>
          </a:p>
        </p:txBody>
      </p:sp>
      <p:sp>
        <p:nvSpPr>
          <p:cNvPr id="5" name="Rectangle 6">
            <a:extLst>
              <a:ext uri="{FF2B5EF4-FFF2-40B4-BE49-F238E27FC236}">
                <a16:creationId xmlns="" xmlns:a16="http://schemas.microsoft.com/office/drawing/2014/main" id="{91CCC067-4AC9-40EB-A6A3-F12B65C99F72}"/>
              </a:ext>
            </a:extLst>
          </p:cNvPr>
          <p:cNvSpPr>
            <a:spLocks noGrp="1" noChangeArrowheads="1"/>
          </p:cNvSpPr>
          <p:nvPr>
            <p:ph type="sldNum" sz="quarter" idx="11"/>
          </p:nvPr>
        </p:nvSpPr>
        <p:spPr>
          <a:xfrm>
            <a:off x="6553200" y="6248400"/>
            <a:ext cx="1905000" cy="457200"/>
          </a:xfrm>
          <a:prstGeom prst="rect">
            <a:avLst/>
          </a:prstGeom>
        </p:spPr>
        <p:txBody>
          <a:bodyPr vert="horz" wrap="square" lIns="87947" tIns="43973" rIns="87947" bIns="43973" numCol="1" anchor="t" anchorCtr="0" compatLnSpc="1">
            <a:prstTxWarp prst="textNoShape">
              <a:avLst/>
            </a:prstTxWarp>
          </a:bodyPr>
          <a:lstStyle>
            <a:lvl1pPr algn="ctr" eaLnBrk="1" hangingPunct="1">
              <a:defRPr sz="3500">
                <a:solidFill>
                  <a:srgbClr val="000000"/>
                </a:solidFill>
                <a:latin typeface="Times New Roman" panose="02020603050405020304" pitchFamily="18" charset="0"/>
              </a:defRPr>
            </a:lvl1pPr>
          </a:lstStyle>
          <a:p>
            <a:pPr>
              <a:defRPr/>
            </a:pPr>
            <a:fld id="{8F9D33D4-D518-4136-A04D-6F80A77CF977}" type="slidenum">
              <a:rPr lang="en-US" altLang="en-US"/>
              <a:pPr>
                <a:defRPr/>
              </a:pPr>
              <a:t>‹#›</a:t>
            </a:fld>
            <a:endParaRPr lang="en-US" altLang="en-US"/>
          </a:p>
        </p:txBody>
      </p:sp>
    </p:spTree>
    <p:extLst>
      <p:ext uri="{BB962C8B-B14F-4D97-AF65-F5344CB8AC3E}">
        <p14:creationId xmlns:p14="http://schemas.microsoft.com/office/powerpoint/2010/main" val="1487691339"/>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184" y="4143375"/>
            <a:ext cx="7772089" cy="90786"/>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folHlink"/>
          </a:solidFill>
          <a:ln w="9525">
            <a:solidFill>
              <a:schemeClr val="hlink"/>
            </a:solidFill>
            <a:round/>
            <a:headEnd/>
            <a:tailEnd/>
          </a:ln>
        </p:spPr>
        <p:txBody>
          <a:bodyPr lIns="89000" tIns="44501" rIns="89000" bIns="44501"/>
          <a:lstStyle/>
          <a:p>
            <a:endParaRPr lang="en-US" sz="4125">
              <a:solidFill>
                <a:srgbClr val="000000"/>
              </a:solidFill>
              <a:cs typeface="Angsana New"/>
            </a:endParaRPr>
          </a:p>
        </p:txBody>
      </p:sp>
      <p:sp>
        <p:nvSpPr>
          <p:cNvPr id="7171" name="Rectangle 3"/>
          <p:cNvSpPr>
            <a:spLocks noGrp="1" noChangeArrowheads="1"/>
          </p:cNvSpPr>
          <p:nvPr>
            <p:ph type="subTitle" idx="1"/>
          </p:nvPr>
        </p:nvSpPr>
        <p:spPr>
          <a:xfrm>
            <a:off x="2778150" y="4357688"/>
            <a:ext cx="5497513" cy="609600"/>
          </a:xfrm>
        </p:spPr>
        <p:txBody>
          <a:bodyPr/>
          <a:lstStyle>
            <a:lvl1pPr marL="0" indent="0" algn="r">
              <a:buFont typeface="Wingdings" charset="2"/>
              <a:buNone/>
              <a:defRPr sz="2063" b="0"/>
            </a:lvl1pPr>
          </a:lstStyle>
          <a:p>
            <a:r>
              <a:rPr lang="th-TH"/>
              <a:t>Click to edit Master subtitle style</a:t>
            </a:r>
          </a:p>
        </p:txBody>
      </p:sp>
      <p:sp>
        <p:nvSpPr>
          <p:cNvPr id="7170" name="Rectangle 2"/>
          <p:cNvSpPr>
            <a:spLocks noGrp="1" noChangeArrowheads="1"/>
          </p:cNvSpPr>
          <p:nvPr>
            <p:ph type="ctrTitle"/>
          </p:nvPr>
        </p:nvSpPr>
        <p:spPr>
          <a:xfrm>
            <a:off x="685183" y="2143143"/>
            <a:ext cx="7772400" cy="1817688"/>
          </a:xfrm>
          <a:solidFill>
            <a:schemeClr val="bg1"/>
          </a:solidFill>
        </p:spPr>
        <p:txBody>
          <a:bodyPr/>
          <a:lstStyle>
            <a:lvl1pPr>
              <a:defRPr sz="3469"/>
            </a:lvl1pPr>
          </a:lstStyle>
          <a:p>
            <a:r>
              <a:rPr lang="th-TH" dirty="0"/>
              <a:t>Click to edit Master title style</a:t>
            </a:r>
          </a:p>
        </p:txBody>
      </p:sp>
      <p:sp>
        <p:nvSpPr>
          <p:cNvPr id="10" name="Rectangle 4"/>
          <p:cNvSpPr>
            <a:spLocks noGrp="1" noChangeArrowheads="1"/>
          </p:cNvSpPr>
          <p:nvPr>
            <p:ph type="dt" sz="half" idx="10"/>
          </p:nvPr>
        </p:nvSpPr>
        <p:spPr bwMode="auto">
          <a:xfrm>
            <a:off x="685177" y="6247805"/>
            <a:ext cx="1906038" cy="458391"/>
          </a:xfrm>
          <a:prstGeom prst="rect">
            <a:avLst/>
          </a:prstGeom>
          <a:ln>
            <a:miter lim="800000"/>
            <a:headEnd/>
            <a:tailEnd/>
          </a:ln>
        </p:spPr>
        <p:txBody>
          <a:bodyPr vert="horz" wrap="square" lIns="94933" tIns="47468" rIns="94933" bIns="47468" numCol="1" anchor="t" anchorCtr="0" compatLnSpc="1">
            <a:prstTxWarp prst="textNoShape">
              <a:avLst/>
            </a:prstTxWarp>
          </a:bodyPr>
          <a:lstStyle>
            <a:lvl1pPr algn="l" eaLnBrk="1" hangingPunct="1">
              <a:defRPr sz="1125">
                <a:solidFill>
                  <a:srgbClr val="000000"/>
                </a:solidFill>
                <a:latin typeface="Verdana" charset="0"/>
                <a:ea typeface="Angsana New"/>
                <a:cs typeface="Angsana New"/>
              </a:defRPr>
            </a:lvl1pPr>
          </a:lstStyle>
          <a:p>
            <a:pPr>
              <a:defRPr/>
            </a:pPr>
            <a:endParaRPr lang="th-TH"/>
          </a:p>
        </p:txBody>
      </p:sp>
      <p:sp>
        <p:nvSpPr>
          <p:cNvPr id="11" name="Rectangle 5"/>
          <p:cNvSpPr>
            <a:spLocks noGrp="1" noChangeArrowheads="1"/>
          </p:cNvSpPr>
          <p:nvPr>
            <p:ph type="ftr" sz="quarter" idx="11"/>
          </p:nvPr>
        </p:nvSpPr>
        <p:spPr bwMode="auto">
          <a:xfrm>
            <a:off x="3123785" y="6247805"/>
            <a:ext cx="2896431" cy="458391"/>
          </a:xfrm>
          <a:prstGeom prst="rect">
            <a:avLst/>
          </a:prstGeom>
          <a:ln>
            <a:miter lim="800000"/>
            <a:headEnd/>
            <a:tailEnd/>
          </a:ln>
        </p:spPr>
        <p:txBody>
          <a:bodyPr vert="horz" wrap="square" lIns="94933" tIns="47468" rIns="94933" bIns="47468" numCol="1" anchor="t" anchorCtr="0" compatLnSpc="1">
            <a:prstTxWarp prst="textNoShape">
              <a:avLst/>
            </a:prstTxWarp>
          </a:bodyPr>
          <a:lstStyle>
            <a:lvl1pPr algn="ctr" eaLnBrk="1" hangingPunct="1">
              <a:defRPr sz="1125">
                <a:solidFill>
                  <a:srgbClr val="000000"/>
                </a:solidFill>
                <a:latin typeface="Verdana" charset="0"/>
                <a:ea typeface="Angsana New"/>
                <a:cs typeface="Angsana New"/>
              </a:defRPr>
            </a:lvl1pPr>
          </a:lstStyle>
          <a:p>
            <a:pPr>
              <a:defRPr/>
            </a:pPr>
            <a:endParaRPr lang="th-TH"/>
          </a:p>
        </p:txBody>
      </p:sp>
      <p:sp>
        <p:nvSpPr>
          <p:cNvPr id="12" name="Rectangle 6"/>
          <p:cNvSpPr>
            <a:spLocks noGrp="1" noChangeArrowheads="1"/>
          </p:cNvSpPr>
          <p:nvPr>
            <p:ph type="sldNum" sz="quarter" idx="12"/>
          </p:nvPr>
        </p:nvSpPr>
        <p:spPr bwMode="auto">
          <a:xfrm>
            <a:off x="6552785" y="6247805"/>
            <a:ext cx="1906038" cy="458391"/>
          </a:xfrm>
          <a:prstGeom prst="rect">
            <a:avLst/>
          </a:prstGeom>
          <a:ln>
            <a:miter lim="800000"/>
            <a:headEnd/>
            <a:tailEnd/>
          </a:ln>
        </p:spPr>
        <p:txBody>
          <a:bodyPr vert="horz" wrap="square" lIns="94933" tIns="47468" rIns="94933" bIns="47468" numCol="1" anchor="t" anchorCtr="0" compatLnSpc="1">
            <a:prstTxWarp prst="textNoShape">
              <a:avLst/>
            </a:prstTxWarp>
          </a:bodyPr>
          <a:lstStyle>
            <a:lvl1pPr algn="r">
              <a:defRPr sz="1125">
                <a:solidFill>
                  <a:srgbClr val="000000"/>
                </a:solidFill>
                <a:latin typeface="Verdana" pitchFamily="34" charset="0"/>
              </a:defRPr>
            </a:lvl1pPr>
          </a:lstStyle>
          <a:p>
            <a:fld id="{C37C41DD-6635-419F-A81B-1F1A20DD4547}" type="slidenum">
              <a:rPr lang="en-US" altLang="en-US">
                <a:cs typeface="Angsana New"/>
              </a:rPr>
              <a:pPr/>
              <a:t>‹#›</a:t>
            </a:fld>
            <a:endParaRPr lang="th-TH" altLang="en-US">
              <a:cs typeface="Angsana New"/>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417" y="351591"/>
            <a:ext cx="969079" cy="1292105"/>
          </a:xfrm>
          <a:prstGeom prst="rect">
            <a:avLst/>
          </a:prstGeom>
        </p:spPr>
      </p:pic>
      <p:sp>
        <p:nvSpPr>
          <p:cNvPr id="3" name="TextBox 2"/>
          <p:cNvSpPr txBox="1"/>
          <p:nvPr userDrawn="1"/>
        </p:nvSpPr>
        <p:spPr>
          <a:xfrm>
            <a:off x="2778149" y="351591"/>
            <a:ext cx="5679124" cy="588751"/>
          </a:xfrm>
          <a:prstGeom prst="rect">
            <a:avLst/>
          </a:prstGeom>
          <a:noFill/>
        </p:spPr>
        <p:txBody>
          <a:bodyPr wrap="square" rtlCol="0">
            <a:spAutoFit/>
          </a:bodyPr>
          <a:lstStyle/>
          <a:p>
            <a:r>
              <a:rPr lang="en-US" sz="1613" b="0" baseline="0" dirty="0">
                <a:latin typeface="+mj-lt"/>
              </a:rPr>
              <a:t>NWS Tsunami </a:t>
            </a:r>
            <a:r>
              <a:rPr lang="en-US" sz="1613" b="0" baseline="0" dirty="0" err="1">
                <a:latin typeface="+mj-lt"/>
              </a:rPr>
              <a:t>Hotwash</a:t>
            </a:r>
            <a:endParaRPr lang="en-US" sz="1613" b="0" baseline="0" dirty="0">
              <a:latin typeface="+mj-lt"/>
            </a:endParaRPr>
          </a:p>
          <a:p>
            <a:r>
              <a:rPr lang="en-US" sz="1613" b="0" baseline="0" dirty="0">
                <a:latin typeface="+mj-lt"/>
              </a:rPr>
              <a:t>January 19, 2022</a:t>
            </a:r>
            <a:endParaRPr lang="en-US" sz="1613" b="0" dirty="0">
              <a:latin typeface="+mj-lt"/>
            </a:endParaRPr>
          </a:p>
        </p:txBody>
      </p:sp>
    </p:spTree>
    <p:extLst>
      <p:ext uri="{BB962C8B-B14F-4D97-AF65-F5344CB8AC3E}">
        <p14:creationId xmlns:p14="http://schemas.microsoft.com/office/powerpoint/2010/main" val="2925251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128" y="174213"/>
            <a:ext cx="7642097" cy="762000"/>
          </a:xfrm>
        </p:spPr>
        <p:txBody>
          <a:bodyPr/>
          <a:lstStyle/>
          <a:p>
            <a:r>
              <a:rPr lang="en-US" dirty="0"/>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35597" y="174213"/>
            <a:ext cx="837069" cy="800011"/>
          </a:xfrm>
          <a:prstGeom prst="rect">
            <a:avLst/>
          </a:prstGeom>
        </p:spPr>
      </p:pic>
    </p:spTree>
    <p:extLst>
      <p:ext uri="{BB962C8B-B14F-4D97-AF65-F5344CB8AC3E}">
        <p14:creationId xmlns:p14="http://schemas.microsoft.com/office/powerpoint/2010/main" val="3338921344"/>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86048" y="120785"/>
            <a:ext cx="618030" cy="824040"/>
          </a:xfrm>
          <a:prstGeom prst="rect">
            <a:avLst/>
          </a:prstGeom>
        </p:spPr>
      </p:pic>
    </p:spTree>
    <p:extLst>
      <p:ext uri="{BB962C8B-B14F-4D97-AF65-F5344CB8AC3E}">
        <p14:creationId xmlns:p14="http://schemas.microsoft.com/office/powerpoint/2010/main" val="36924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36941" indent="0" algn="ctr">
              <a:buNone/>
              <a:defRPr>
                <a:solidFill>
                  <a:schemeClr val="tx1">
                    <a:tint val="75000"/>
                  </a:schemeClr>
                </a:solidFill>
              </a:defRPr>
            </a:lvl2pPr>
            <a:lvl3pPr marL="873880" indent="0" algn="ctr">
              <a:buNone/>
              <a:defRPr>
                <a:solidFill>
                  <a:schemeClr val="tx1">
                    <a:tint val="75000"/>
                  </a:schemeClr>
                </a:solidFill>
              </a:defRPr>
            </a:lvl3pPr>
            <a:lvl4pPr marL="1310821" indent="0" algn="ctr">
              <a:buNone/>
              <a:defRPr>
                <a:solidFill>
                  <a:schemeClr val="tx1">
                    <a:tint val="75000"/>
                  </a:schemeClr>
                </a:solidFill>
              </a:defRPr>
            </a:lvl4pPr>
            <a:lvl5pPr marL="1747762" indent="0" algn="ctr">
              <a:buNone/>
              <a:defRPr>
                <a:solidFill>
                  <a:schemeClr val="tx1">
                    <a:tint val="75000"/>
                  </a:schemeClr>
                </a:solidFill>
              </a:defRPr>
            </a:lvl5pPr>
            <a:lvl6pPr marL="2184701" indent="0" algn="ctr">
              <a:buNone/>
              <a:defRPr>
                <a:solidFill>
                  <a:schemeClr val="tx1">
                    <a:tint val="75000"/>
                  </a:schemeClr>
                </a:solidFill>
              </a:defRPr>
            </a:lvl6pPr>
            <a:lvl7pPr marL="2621642" indent="0" algn="ctr">
              <a:buNone/>
              <a:defRPr>
                <a:solidFill>
                  <a:schemeClr val="tx1">
                    <a:tint val="75000"/>
                  </a:schemeClr>
                </a:solidFill>
              </a:defRPr>
            </a:lvl7pPr>
            <a:lvl8pPr marL="3058583" indent="0" algn="ctr">
              <a:buNone/>
              <a:defRPr>
                <a:solidFill>
                  <a:schemeClr val="tx1">
                    <a:tint val="75000"/>
                  </a:schemeClr>
                </a:solidFill>
              </a:defRPr>
            </a:lvl8pPr>
            <a:lvl9pPr marL="3495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E8CE32-DB5F-2945-9703-2789E119CE0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C3B05-C0A9-1440-8BC3-B8BE7B422F21}" type="slidenum">
              <a:rPr lang="en-US" smtClean="0"/>
              <a:t>‹#›</a:t>
            </a:fld>
            <a:endParaRPr lang="en-US"/>
          </a:p>
        </p:txBody>
      </p:sp>
    </p:spTree>
    <p:extLst>
      <p:ext uri="{BB962C8B-B14F-4D97-AF65-F5344CB8AC3E}">
        <p14:creationId xmlns:p14="http://schemas.microsoft.com/office/powerpoint/2010/main" val="3804583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E8CE32-DB5F-2945-9703-2789E119CE03}"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C3B05-C0A9-1440-8BC3-B8BE7B422F21}" type="slidenum">
              <a:rPr lang="en-US" smtClean="0"/>
              <a:t>‹#›</a:t>
            </a:fld>
            <a:endParaRPr lang="en-US"/>
          </a:p>
        </p:txBody>
      </p:sp>
    </p:spTree>
    <p:extLst>
      <p:ext uri="{BB962C8B-B14F-4D97-AF65-F5344CB8AC3E}">
        <p14:creationId xmlns:p14="http://schemas.microsoft.com/office/powerpoint/2010/main" val="28978823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3.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3.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D5F47BA7-7393-42A4-9045-8C844E1461D3}"/>
              </a:ext>
            </a:extLst>
          </p:cNvPr>
          <p:cNvSpPr>
            <a:spLocks noGrp="1" noChangeArrowheads="1"/>
          </p:cNvSpPr>
          <p:nvPr>
            <p:ph type="title"/>
          </p:nvPr>
        </p:nvSpPr>
        <p:spPr bwMode="auto">
          <a:xfrm>
            <a:off x="533400" y="152400"/>
            <a:ext cx="68151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8" tIns="45690" rIns="91378" bIns="45690" numCol="1" anchor="b" anchorCtr="0" compatLnSpc="1">
            <a:prstTxWarp prst="textNoShape">
              <a:avLst/>
            </a:prstTxWarp>
          </a:bodyPr>
          <a:lstStyle/>
          <a:p>
            <a:pPr lvl="0"/>
            <a:r>
              <a:rPr lang="th-TH" altLang="en-US"/>
              <a:t>Click to edit Master title style</a:t>
            </a:r>
          </a:p>
        </p:txBody>
      </p:sp>
      <p:sp>
        <p:nvSpPr>
          <p:cNvPr id="1027" name="Rectangle 3">
            <a:extLst>
              <a:ext uri="{FF2B5EF4-FFF2-40B4-BE49-F238E27FC236}">
                <a16:creationId xmlns="" xmlns:a16="http://schemas.microsoft.com/office/drawing/2014/main" id="{4EF40677-734F-4BCB-91DA-D34CD4EBC113}"/>
              </a:ext>
            </a:extLst>
          </p:cNvPr>
          <p:cNvSpPr>
            <a:spLocks noGrp="1" noChangeArrowheads="1"/>
          </p:cNvSpPr>
          <p:nvPr>
            <p:ph type="body" idx="1"/>
          </p:nvPr>
        </p:nvSpPr>
        <p:spPr bwMode="auto">
          <a:xfrm>
            <a:off x="533400" y="1295400"/>
            <a:ext cx="84359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8" tIns="45690" rIns="91378" bIns="45690" numCol="1" anchor="t" anchorCtr="0" compatLnSpc="1">
            <a:prstTxWarp prst="textNoShape">
              <a:avLst/>
            </a:prstTxWarp>
          </a:bodyPr>
          <a:lstStyle/>
          <a:p>
            <a:pPr lvl="0"/>
            <a:r>
              <a:rPr lang="th-TH" altLang="en-US"/>
              <a:t>Click to edit Master text styles</a:t>
            </a:r>
          </a:p>
          <a:p>
            <a:pPr lvl="1"/>
            <a:r>
              <a:rPr lang="th-TH" altLang="en-US"/>
              <a:t>Second level</a:t>
            </a:r>
          </a:p>
          <a:p>
            <a:pPr lvl="2"/>
            <a:r>
              <a:rPr lang="th-TH" altLang="en-US"/>
              <a:t>Third level</a:t>
            </a:r>
          </a:p>
          <a:p>
            <a:pPr lvl="3"/>
            <a:r>
              <a:rPr lang="th-TH" altLang="en-US"/>
              <a:t>Fourth level</a:t>
            </a:r>
          </a:p>
          <a:p>
            <a:pPr lvl="4"/>
            <a:r>
              <a:rPr lang="th-TH" altLang="en-US"/>
              <a:t>Fifth level </a:t>
            </a:r>
          </a:p>
        </p:txBody>
      </p:sp>
      <p:sp>
        <p:nvSpPr>
          <p:cNvPr id="1028" name="AutoShape 4">
            <a:extLst>
              <a:ext uri="{FF2B5EF4-FFF2-40B4-BE49-F238E27FC236}">
                <a16:creationId xmlns="" xmlns:a16="http://schemas.microsoft.com/office/drawing/2014/main" id="{C6C1E4A1-25E3-4326-9A5E-ABCC8BD69EE6}"/>
              </a:ext>
            </a:extLst>
          </p:cNvPr>
          <p:cNvSpPr>
            <a:spLocks noChangeArrowheads="1"/>
          </p:cNvSpPr>
          <p:nvPr/>
        </p:nvSpPr>
        <p:spPr bwMode="auto">
          <a:xfrm>
            <a:off x="592138" y="990600"/>
            <a:ext cx="7958137" cy="109538"/>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folHlink"/>
          </a:solidFill>
          <a:ln w="9525">
            <a:solidFill>
              <a:schemeClr val="folHlink"/>
            </a:solidFill>
            <a:round/>
            <a:headEnd/>
            <a:tailEnd/>
          </a:ln>
        </p:spPr>
        <p:txBody>
          <a:bodyPr lIns="91378" tIns="45690" rIns="91378" bIns="45690"/>
          <a:lstStyle/>
          <a:p>
            <a:endParaRPr lang="en-US"/>
          </a:p>
        </p:txBody>
      </p:sp>
    </p:spTree>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Lst>
  <p:txStyles>
    <p:titleStyle>
      <a:lvl1pPr algn="l" rtl="0" eaLnBrk="0" fontAlgn="base" hangingPunct="0">
        <a:lnSpc>
          <a:spcPct val="110000"/>
        </a:lnSpc>
        <a:spcBef>
          <a:spcPct val="0"/>
        </a:spcBef>
        <a:spcAft>
          <a:spcPct val="0"/>
        </a:spcAft>
        <a:defRPr sz="3400" b="1">
          <a:solidFill>
            <a:schemeClr val="accent2"/>
          </a:solidFill>
          <a:latin typeface="+mj-lt"/>
          <a:ea typeface="MS PGothic" panose="020B0600070205080204" pitchFamily="34" charset="-128"/>
          <a:cs typeface="+mj-cs"/>
        </a:defRPr>
      </a:lvl1pPr>
      <a:lvl2pPr algn="l" rtl="0" eaLnBrk="0" fontAlgn="base" hangingPunct="0">
        <a:lnSpc>
          <a:spcPct val="110000"/>
        </a:lnSpc>
        <a:spcBef>
          <a:spcPct val="0"/>
        </a:spcBef>
        <a:spcAft>
          <a:spcPct val="0"/>
        </a:spcAft>
        <a:defRPr sz="3400" b="1">
          <a:solidFill>
            <a:schemeClr val="accent2"/>
          </a:solidFill>
          <a:latin typeface="Arial" charset="0"/>
          <a:ea typeface="MS PGothic" panose="020B0600070205080204" pitchFamily="34" charset="-128"/>
          <a:cs typeface="Angsana New" pitchFamily="18" charset="0"/>
        </a:defRPr>
      </a:lvl2pPr>
      <a:lvl3pPr algn="l" rtl="0" eaLnBrk="0" fontAlgn="base" hangingPunct="0">
        <a:lnSpc>
          <a:spcPct val="110000"/>
        </a:lnSpc>
        <a:spcBef>
          <a:spcPct val="0"/>
        </a:spcBef>
        <a:spcAft>
          <a:spcPct val="0"/>
        </a:spcAft>
        <a:defRPr sz="3400" b="1">
          <a:solidFill>
            <a:schemeClr val="accent2"/>
          </a:solidFill>
          <a:latin typeface="Arial" charset="0"/>
          <a:ea typeface="MS PGothic" panose="020B0600070205080204" pitchFamily="34" charset="-128"/>
          <a:cs typeface="Angsana New" pitchFamily="18" charset="0"/>
        </a:defRPr>
      </a:lvl3pPr>
      <a:lvl4pPr algn="l" rtl="0" eaLnBrk="0" fontAlgn="base" hangingPunct="0">
        <a:lnSpc>
          <a:spcPct val="110000"/>
        </a:lnSpc>
        <a:spcBef>
          <a:spcPct val="0"/>
        </a:spcBef>
        <a:spcAft>
          <a:spcPct val="0"/>
        </a:spcAft>
        <a:defRPr sz="3400" b="1">
          <a:solidFill>
            <a:schemeClr val="accent2"/>
          </a:solidFill>
          <a:latin typeface="Arial" charset="0"/>
          <a:ea typeface="MS PGothic" panose="020B0600070205080204" pitchFamily="34" charset="-128"/>
          <a:cs typeface="Angsana New" pitchFamily="18" charset="0"/>
        </a:defRPr>
      </a:lvl4pPr>
      <a:lvl5pPr algn="l" rtl="0" eaLnBrk="0" fontAlgn="base" hangingPunct="0">
        <a:lnSpc>
          <a:spcPct val="110000"/>
        </a:lnSpc>
        <a:spcBef>
          <a:spcPct val="0"/>
        </a:spcBef>
        <a:spcAft>
          <a:spcPct val="0"/>
        </a:spcAft>
        <a:defRPr sz="3400" b="1">
          <a:solidFill>
            <a:schemeClr val="accent2"/>
          </a:solidFill>
          <a:latin typeface="Arial" charset="0"/>
          <a:ea typeface="MS PGothic" panose="020B0600070205080204" pitchFamily="34" charset="-128"/>
          <a:cs typeface="Angsana New" pitchFamily="18" charset="0"/>
        </a:defRPr>
      </a:lvl5pPr>
      <a:lvl6pPr marL="456891" algn="l" rtl="0" fontAlgn="base">
        <a:lnSpc>
          <a:spcPct val="110000"/>
        </a:lnSpc>
        <a:spcBef>
          <a:spcPct val="0"/>
        </a:spcBef>
        <a:spcAft>
          <a:spcPct val="0"/>
        </a:spcAft>
        <a:defRPr sz="3400" b="1">
          <a:solidFill>
            <a:schemeClr val="accent2"/>
          </a:solidFill>
          <a:latin typeface="Arial" charset="0"/>
          <a:ea typeface="Angsana New" pitchFamily="18" charset="0"/>
          <a:cs typeface="Angsana New" pitchFamily="18" charset="0"/>
        </a:defRPr>
      </a:lvl6pPr>
      <a:lvl7pPr marL="913782" algn="l" rtl="0" fontAlgn="base">
        <a:lnSpc>
          <a:spcPct val="110000"/>
        </a:lnSpc>
        <a:spcBef>
          <a:spcPct val="0"/>
        </a:spcBef>
        <a:spcAft>
          <a:spcPct val="0"/>
        </a:spcAft>
        <a:defRPr sz="3400" b="1">
          <a:solidFill>
            <a:schemeClr val="accent2"/>
          </a:solidFill>
          <a:latin typeface="Arial" charset="0"/>
          <a:ea typeface="Angsana New" pitchFamily="18" charset="0"/>
          <a:cs typeface="Angsana New" pitchFamily="18" charset="0"/>
        </a:defRPr>
      </a:lvl7pPr>
      <a:lvl8pPr marL="1370672" algn="l" rtl="0" fontAlgn="base">
        <a:lnSpc>
          <a:spcPct val="110000"/>
        </a:lnSpc>
        <a:spcBef>
          <a:spcPct val="0"/>
        </a:spcBef>
        <a:spcAft>
          <a:spcPct val="0"/>
        </a:spcAft>
        <a:defRPr sz="3400" b="1">
          <a:solidFill>
            <a:schemeClr val="accent2"/>
          </a:solidFill>
          <a:latin typeface="Arial" charset="0"/>
          <a:ea typeface="Angsana New" pitchFamily="18" charset="0"/>
          <a:cs typeface="Angsana New" pitchFamily="18" charset="0"/>
        </a:defRPr>
      </a:lvl8pPr>
      <a:lvl9pPr marL="1827563" algn="l" rtl="0" fontAlgn="base">
        <a:lnSpc>
          <a:spcPct val="110000"/>
        </a:lnSpc>
        <a:spcBef>
          <a:spcPct val="0"/>
        </a:spcBef>
        <a:spcAft>
          <a:spcPct val="0"/>
        </a:spcAft>
        <a:defRPr sz="3400" b="1">
          <a:solidFill>
            <a:schemeClr val="accent2"/>
          </a:solidFill>
          <a:latin typeface="Arial" charset="0"/>
          <a:ea typeface="Angsana New" pitchFamily="18" charset="0"/>
          <a:cs typeface="Angsana New" pitchFamily="18" charset="0"/>
        </a:defRPr>
      </a:lvl9pPr>
    </p:titleStyle>
    <p:bodyStyle>
      <a:lvl1pPr marL="466725" indent="-466725" algn="l" rtl="0" eaLnBrk="0" fontAlgn="base" hangingPunct="0">
        <a:lnSpc>
          <a:spcPct val="90000"/>
        </a:lnSpc>
        <a:spcBef>
          <a:spcPct val="20000"/>
        </a:spcBef>
        <a:spcAft>
          <a:spcPct val="0"/>
        </a:spcAft>
        <a:buClr>
          <a:schemeClr val="accent2"/>
        </a:buClr>
        <a:buSzPct val="80000"/>
        <a:buFont typeface="Wingdings" panose="05000000000000000000" pitchFamily="2" charset="2"/>
        <a:buChar char="o"/>
        <a:defRPr sz="3000" b="1">
          <a:solidFill>
            <a:schemeClr val="tx1"/>
          </a:solidFill>
          <a:latin typeface="+mn-lt"/>
          <a:ea typeface="MS PGothic" panose="020B0600070205080204" pitchFamily="34" charset="-128"/>
          <a:cs typeface="+mn-cs"/>
        </a:defRPr>
      </a:lvl1pPr>
      <a:lvl2pPr marL="904875" indent="-433388" algn="l" rtl="0" eaLnBrk="0" fontAlgn="base" hangingPunct="0">
        <a:lnSpc>
          <a:spcPct val="90000"/>
        </a:lnSpc>
        <a:spcBef>
          <a:spcPct val="20000"/>
        </a:spcBef>
        <a:spcAft>
          <a:spcPct val="0"/>
        </a:spcAft>
        <a:buClr>
          <a:schemeClr val="accent2"/>
        </a:buClr>
        <a:buSzPct val="80000"/>
        <a:buFont typeface="Wingdings" panose="05000000000000000000" pitchFamily="2" charset="2"/>
        <a:buChar char="n"/>
        <a:defRPr sz="2800">
          <a:solidFill>
            <a:schemeClr val="tx1"/>
          </a:solidFill>
          <a:latin typeface="+mn-lt"/>
          <a:ea typeface="+mn-ea"/>
          <a:cs typeface="+mn-cs"/>
        </a:defRPr>
      </a:lvl2pPr>
      <a:lvl3pPr marL="1301750" indent="-392113" algn="l" rtl="0" eaLnBrk="0" fontAlgn="base" hangingPunct="0">
        <a:lnSpc>
          <a:spcPct val="90000"/>
        </a:lnSpc>
        <a:spcBef>
          <a:spcPct val="20000"/>
        </a:spcBef>
        <a:spcAft>
          <a:spcPct val="0"/>
        </a:spcAft>
        <a:buClr>
          <a:schemeClr val="accent2"/>
        </a:buClr>
        <a:buSzPct val="80000"/>
        <a:buFont typeface="Wingdings" panose="05000000000000000000" pitchFamily="2" charset="2"/>
        <a:buChar char="o"/>
        <a:defRPr sz="2400">
          <a:solidFill>
            <a:schemeClr val="tx1"/>
          </a:solidFill>
          <a:latin typeface="+mn-lt"/>
          <a:ea typeface="+mn-ea"/>
          <a:cs typeface="+mn-cs"/>
        </a:defRPr>
      </a:lvl3pPr>
      <a:lvl4pPr marL="1690688" indent="-384175" algn="l" rtl="0" eaLnBrk="0" fontAlgn="base" hangingPunct="0">
        <a:lnSpc>
          <a:spcPct val="90000"/>
        </a:lnSpc>
        <a:spcBef>
          <a:spcPct val="20000"/>
        </a:spcBef>
        <a:spcAft>
          <a:spcPct val="0"/>
        </a:spcAft>
        <a:buClr>
          <a:schemeClr val="accent2"/>
        </a:buClr>
        <a:buSzPct val="80000"/>
        <a:buFont typeface="Wingdings" panose="05000000000000000000" pitchFamily="2" charset="2"/>
        <a:buChar char="n"/>
        <a:defRPr sz="2400">
          <a:solidFill>
            <a:schemeClr val="tx1"/>
          </a:solidFill>
          <a:latin typeface="+mn-lt"/>
          <a:ea typeface="+mn-ea"/>
          <a:cs typeface="+mn-cs"/>
        </a:defRPr>
      </a:lvl4pPr>
      <a:lvl5pPr marL="2090738" indent="-395288" algn="l" rtl="0" eaLnBrk="0" fontAlgn="base" hangingPunct="0">
        <a:lnSpc>
          <a:spcPct val="90000"/>
        </a:lnSpc>
        <a:spcBef>
          <a:spcPct val="25000"/>
        </a:spcBef>
        <a:spcAft>
          <a:spcPct val="0"/>
        </a:spcAft>
        <a:buClr>
          <a:schemeClr val="accent2"/>
        </a:buClr>
        <a:buSzPct val="80000"/>
        <a:buFont typeface="Wingdings" panose="05000000000000000000" pitchFamily="2" charset="2"/>
        <a:buChar char="§"/>
        <a:defRPr sz="2400">
          <a:solidFill>
            <a:schemeClr val="tx1"/>
          </a:solidFill>
          <a:latin typeface="+mn-lt"/>
          <a:ea typeface="+mn-ea"/>
          <a:cs typeface="+mn-cs"/>
        </a:defRPr>
      </a:lvl5pPr>
      <a:lvl6pPr marL="2549388" indent="-398194" algn="l" rtl="0" fontAlgn="base">
        <a:lnSpc>
          <a:spcPct val="90000"/>
        </a:lnSpc>
        <a:spcBef>
          <a:spcPct val="25000"/>
        </a:spcBef>
        <a:spcAft>
          <a:spcPct val="0"/>
        </a:spcAft>
        <a:buClr>
          <a:schemeClr val="accent2"/>
        </a:buClr>
        <a:buSzPct val="80000"/>
        <a:buFont typeface="Wingdings" charset="2"/>
        <a:buChar char="§"/>
        <a:defRPr sz="2400">
          <a:solidFill>
            <a:schemeClr val="tx1"/>
          </a:solidFill>
          <a:latin typeface="+mn-lt"/>
          <a:ea typeface="+mn-ea"/>
          <a:cs typeface="+mn-cs"/>
        </a:defRPr>
      </a:lvl6pPr>
      <a:lvl7pPr marL="3006279" indent="-398194" algn="l" rtl="0" fontAlgn="base">
        <a:lnSpc>
          <a:spcPct val="90000"/>
        </a:lnSpc>
        <a:spcBef>
          <a:spcPct val="25000"/>
        </a:spcBef>
        <a:spcAft>
          <a:spcPct val="0"/>
        </a:spcAft>
        <a:buClr>
          <a:schemeClr val="accent2"/>
        </a:buClr>
        <a:buSzPct val="80000"/>
        <a:buFont typeface="Wingdings" charset="2"/>
        <a:buChar char="§"/>
        <a:defRPr sz="2400">
          <a:solidFill>
            <a:schemeClr val="tx1"/>
          </a:solidFill>
          <a:latin typeface="+mn-lt"/>
          <a:ea typeface="+mn-ea"/>
          <a:cs typeface="+mn-cs"/>
        </a:defRPr>
      </a:lvl7pPr>
      <a:lvl8pPr marL="3463170" indent="-398194" algn="l" rtl="0" fontAlgn="base">
        <a:lnSpc>
          <a:spcPct val="90000"/>
        </a:lnSpc>
        <a:spcBef>
          <a:spcPct val="25000"/>
        </a:spcBef>
        <a:spcAft>
          <a:spcPct val="0"/>
        </a:spcAft>
        <a:buClr>
          <a:schemeClr val="accent2"/>
        </a:buClr>
        <a:buSzPct val="80000"/>
        <a:buFont typeface="Wingdings" charset="2"/>
        <a:buChar char="§"/>
        <a:defRPr sz="2400">
          <a:solidFill>
            <a:schemeClr val="tx1"/>
          </a:solidFill>
          <a:latin typeface="+mn-lt"/>
          <a:ea typeface="+mn-ea"/>
          <a:cs typeface="+mn-cs"/>
        </a:defRPr>
      </a:lvl8pPr>
      <a:lvl9pPr marL="3920060" indent="-398194" algn="l" rtl="0" fontAlgn="base">
        <a:lnSpc>
          <a:spcPct val="90000"/>
        </a:lnSpc>
        <a:spcBef>
          <a:spcPct val="25000"/>
        </a:spcBef>
        <a:spcAft>
          <a:spcPct val="0"/>
        </a:spcAft>
        <a:buClr>
          <a:schemeClr val="accent2"/>
        </a:buClr>
        <a:buSzPct val="80000"/>
        <a:buFont typeface="Wingdings" charset="2"/>
        <a:buChar char="§"/>
        <a:defRPr sz="2400">
          <a:solidFill>
            <a:schemeClr val="tx1"/>
          </a:solidFill>
          <a:latin typeface="+mn-lt"/>
          <a:ea typeface="+mn-ea"/>
          <a:cs typeface="+mn-cs"/>
        </a:defRPr>
      </a:lvl9pPr>
    </p:bodyStyle>
    <p:otherStyle>
      <a:defPPr>
        <a:defRPr lang="en-US"/>
      </a:defPPr>
      <a:lvl1pPr marL="0" algn="l" defTabSz="456891" rtl="0" eaLnBrk="1" latinLnBrk="0" hangingPunct="1">
        <a:defRPr sz="1800" kern="1200">
          <a:solidFill>
            <a:schemeClr val="tx1"/>
          </a:solidFill>
          <a:latin typeface="+mn-lt"/>
          <a:ea typeface="+mn-ea"/>
          <a:cs typeface="+mn-cs"/>
        </a:defRPr>
      </a:lvl1pPr>
      <a:lvl2pPr marL="456891" algn="l" defTabSz="456891" rtl="0" eaLnBrk="1" latinLnBrk="0" hangingPunct="1">
        <a:defRPr sz="1800" kern="1200">
          <a:solidFill>
            <a:schemeClr val="tx1"/>
          </a:solidFill>
          <a:latin typeface="+mn-lt"/>
          <a:ea typeface="+mn-ea"/>
          <a:cs typeface="+mn-cs"/>
        </a:defRPr>
      </a:lvl2pPr>
      <a:lvl3pPr marL="913782" algn="l" defTabSz="456891" rtl="0" eaLnBrk="1" latinLnBrk="0" hangingPunct="1">
        <a:defRPr sz="1800" kern="1200">
          <a:solidFill>
            <a:schemeClr val="tx1"/>
          </a:solidFill>
          <a:latin typeface="+mn-lt"/>
          <a:ea typeface="+mn-ea"/>
          <a:cs typeface="+mn-cs"/>
        </a:defRPr>
      </a:lvl3pPr>
      <a:lvl4pPr marL="1370672" algn="l" defTabSz="456891" rtl="0" eaLnBrk="1" latinLnBrk="0" hangingPunct="1">
        <a:defRPr sz="1800" kern="1200">
          <a:solidFill>
            <a:schemeClr val="tx1"/>
          </a:solidFill>
          <a:latin typeface="+mn-lt"/>
          <a:ea typeface="+mn-ea"/>
          <a:cs typeface="+mn-cs"/>
        </a:defRPr>
      </a:lvl4pPr>
      <a:lvl5pPr marL="1827563" algn="l" defTabSz="456891" rtl="0" eaLnBrk="1" latinLnBrk="0" hangingPunct="1">
        <a:defRPr sz="1800" kern="1200">
          <a:solidFill>
            <a:schemeClr val="tx1"/>
          </a:solidFill>
          <a:latin typeface="+mn-lt"/>
          <a:ea typeface="+mn-ea"/>
          <a:cs typeface="+mn-cs"/>
        </a:defRPr>
      </a:lvl5pPr>
      <a:lvl6pPr marL="2284455" algn="l" defTabSz="456891" rtl="0" eaLnBrk="1" latinLnBrk="0" hangingPunct="1">
        <a:defRPr sz="1800" kern="1200">
          <a:solidFill>
            <a:schemeClr val="tx1"/>
          </a:solidFill>
          <a:latin typeface="+mn-lt"/>
          <a:ea typeface="+mn-ea"/>
          <a:cs typeface="+mn-cs"/>
        </a:defRPr>
      </a:lvl6pPr>
      <a:lvl7pPr marL="2741344" algn="l" defTabSz="456891" rtl="0" eaLnBrk="1" latinLnBrk="0" hangingPunct="1">
        <a:defRPr sz="1800" kern="1200">
          <a:solidFill>
            <a:schemeClr val="tx1"/>
          </a:solidFill>
          <a:latin typeface="+mn-lt"/>
          <a:ea typeface="+mn-ea"/>
          <a:cs typeface="+mn-cs"/>
        </a:defRPr>
      </a:lvl7pPr>
      <a:lvl8pPr marL="3198236" algn="l" defTabSz="456891" rtl="0" eaLnBrk="1" latinLnBrk="0" hangingPunct="1">
        <a:defRPr sz="1800" kern="1200">
          <a:solidFill>
            <a:schemeClr val="tx1"/>
          </a:solidFill>
          <a:latin typeface="+mn-lt"/>
          <a:ea typeface="+mn-ea"/>
          <a:cs typeface="+mn-cs"/>
        </a:defRPr>
      </a:lvl8pPr>
      <a:lvl9pPr marL="3655127" algn="l" defTabSz="45689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4127" y="151805"/>
            <a:ext cx="681439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944" tIns="47473" rIns="94944" bIns="47473" numCol="1" anchor="b" anchorCtr="0" compatLnSpc="1">
            <a:prstTxWarp prst="textNoShape">
              <a:avLst/>
            </a:prstTxWarp>
          </a:bodyPr>
          <a:lstStyle/>
          <a:p>
            <a:pPr lvl="0"/>
            <a:r>
              <a:rPr lang="th-TH" altLang="en-US"/>
              <a:t>Click to edit Master title style</a:t>
            </a:r>
          </a:p>
        </p:txBody>
      </p:sp>
      <p:sp>
        <p:nvSpPr>
          <p:cNvPr id="1027" name="Rectangle 3"/>
          <p:cNvSpPr>
            <a:spLocks noGrp="1" noChangeArrowheads="1"/>
          </p:cNvSpPr>
          <p:nvPr>
            <p:ph type="body" idx="1"/>
          </p:nvPr>
        </p:nvSpPr>
        <p:spPr bwMode="auto">
          <a:xfrm>
            <a:off x="534135" y="1294817"/>
            <a:ext cx="8435464" cy="548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944" tIns="47473" rIns="94944" bIns="47473" numCol="1" anchor="t" anchorCtr="0" compatLnSpc="1">
            <a:prstTxWarp prst="textNoShape">
              <a:avLst/>
            </a:prstTxWarp>
          </a:bodyPr>
          <a:lstStyle/>
          <a:p>
            <a:pPr lvl="0"/>
            <a:r>
              <a:rPr lang="th-TH" altLang="en-US"/>
              <a:t>Click to edit Master text styles</a:t>
            </a:r>
          </a:p>
          <a:p>
            <a:pPr lvl="1"/>
            <a:r>
              <a:rPr lang="th-TH" altLang="en-US"/>
              <a:t>Second level</a:t>
            </a:r>
          </a:p>
          <a:p>
            <a:pPr lvl="2"/>
            <a:r>
              <a:rPr lang="th-TH" altLang="en-US"/>
              <a:t>Third level</a:t>
            </a:r>
          </a:p>
          <a:p>
            <a:pPr lvl="3"/>
            <a:r>
              <a:rPr lang="th-TH" altLang="en-US"/>
              <a:t>Fourth level</a:t>
            </a:r>
          </a:p>
          <a:p>
            <a:pPr lvl="4"/>
            <a:r>
              <a:rPr lang="th-TH" altLang="en-US"/>
              <a:t>Fifth level </a:t>
            </a:r>
          </a:p>
        </p:txBody>
      </p:sp>
      <p:sp>
        <p:nvSpPr>
          <p:cNvPr id="1028" name="AutoShape 4"/>
          <p:cNvSpPr>
            <a:spLocks noChangeArrowheads="1"/>
          </p:cNvSpPr>
          <p:nvPr/>
        </p:nvSpPr>
        <p:spPr bwMode="auto">
          <a:xfrm>
            <a:off x="591747" y="991195"/>
            <a:ext cx="7958956" cy="108645"/>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folHlink"/>
          </a:solidFill>
          <a:ln w="9525">
            <a:solidFill>
              <a:schemeClr val="folHlink"/>
            </a:solidFill>
            <a:round/>
            <a:headEnd/>
            <a:tailEnd/>
          </a:ln>
        </p:spPr>
        <p:txBody>
          <a:bodyPr lIns="89010" tIns="44506" rIns="89010" bIns="44506"/>
          <a:lstStyle/>
          <a:p>
            <a:endParaRPr lang="en-US" sz="4125">
              <a:solidFill>
                <a:srgbClr val="000000"/>
              </a:solidFill>
              <a:cs typeface="Angsana New"/>
            </a:endParaRPr>
          </a:p>
        </p:txBody>
      </p:sp>
    </p:spTree>
    <p:extLst>
      <p:ext uri="{BB962C8B-B14F-4D97-AF65-F5344CB8AC3E}">
        <p14:creationId xmlns:p14="http://schemas.microsoft.com/office/powerpoint/2010/main" val="1880030792"/>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Lst>
  <p:txStyles>
    <p:titleStyle>
      <a:lvl1pPr algn="l" rtl="0" eaLnBrk="0" fontAlgn="base" hangingPunct="0">
        <a:lnSpc>
          <a:spcPct val="110000"/>
        </a:lnSpc>
        <a:spcBef>
          <a:spcPct val="0"/>
        </a:spcBef>
        <a:spcAft>
          <a:spcPct val="0"/>
        </a:spcAft>
        <a:defRPr sz="3281" b="1">
          <a:solidFill>
            <a:schemeClr val="accent2"/>
          </a:solidFill>
          <a:latin typeface="+mj-lt"/>
          <a:ea typeface="MS PGothic" pitchFamily="34" charset="-128"/>
          <a:cs typeface="+mj-cs"/>
        </a:defRPr>
      </a:lvl1pPr>
      <a:lvl2pPr algn="l" rtl="0" eaLnBrk="0" fontAlgn="base" hangingPunct="0">
        <a:lnSpc>
          <a:spcPct val="110000"/>
        </a:lnSpc>
        <a:spcBef>
          <a:spcPct val="0"/>
        </a:spcBef>
        <a:spcAft>
          <a:spcPct val="0"/>
        </a:spcAft>
        <a:defRPr sz="3281" b="1">
          <a:solidFill>
            <a:schemeClr val="accent2"/>
          </a:solidFill>
          <a:latin typeface="Arial" charset="0"/>
          <a:ea typeface="MS PGothic" pitchFamily="34" charset="-128"/>
          <a:cs typeface="Angsana New" pitchFamily="18" charset="0"/>
        </a:defRPr>
      </a:lvl2pPr>
      <a:lvl3pPr algn="l" rtl="0" eaLnBrk="0" fontAlgn="base" hangingPunct="0">
        <a:lnSpc>
          <a:spcPct val="110000"/>
        </a:lnSpc>
        <a:spcBef>
          <a:spcPct val="0"/>
        </a:spcBef>
        <a:spcAft>
          <a:spcPct val="0"/>
        </a:spcAft>
        <a:defRPr sz="3281" b="1">
          <a:solidFill>
            <a:schemeClr val="accent2"/>
          </a:solidFill>
          <a:latin typeface="Arial" charset="0"/>
          <a:ea typeface="MS PGothic" pitchFamily="34" charset="-128"/>
          <a:cs typeface="Angsana New" pitchFamily="18" charset="0"/>
        </a:defRPr>
      </a:lvl3pPr>
      <a:lvl4pPr algn="l" rtl="0" eaLnBrk="0" fontAlgn="base" hangingPunct="0">
        <a:lnSpc>
          <a:spcPct val="110000"/>
        </a:lnSpc>
        <a:spcBef>
          <a:spcPct val="0"/>
        </a:spcBef>
        <a:spcAft>
          <a:spcPct val="0"/>
        </a:spcAft>
        <a:defRPr sz="3281" b="1">
          <a:solidFill>
            <a:schemeClr val="accent2"/>
          </a:solidFill>
          <a:latin typeface="Arial" charset="0"/>
          <a:ea typeface="MS PGothic" pitchFamily="34" charset="-128"/>
          <a:cs typeface="Angsana New" pitchFamily="18" charset="0"/>
        </a:defRPr>
      </a:lvl4pPr>
      <a:lvl5pPr algn="l" rtl="0" eaLnBrk="0" fontAlgn="base" hangingPunct="0">
        <a:lnSpc>
          <a:spcPct val="110000"/>
        </a:lnSpc>
        <a:spcBef>
          <a:spcPct val="0"/>
        </a:spcBef>
        <a:spcAft>
          <a:spcPct val="0"/>
        </a:spcAft>
        <a:defRPr sz="3281" b="1">
          <a:solidFill>
            <a:schemeClr val="accent2"/>
          </a:solidFill>
          <a:latin typeface="Arial" charset="0"/>
          <a:ea typeface="MS PGothic" pitchFamily="34" charset="-128"/>
          <a:cs typeface="Angsana New" pitchFamily="18" charset="0"/>
        </a:defRPr>
      </a:lvl5pPr>
      <a:lvl6pPr marL="445052" algn="l" rtl="0" fontAlgn="base">
        <a:lnSpc>
          <a:spcPct val="110000"/>
        </a:lnSpc>
        <a:spcBef>
          <a:spcPct val="0"/>
        </a:spcBef>
        <a:spcAft>
          <a:spcPct val="0"/>
        </a:spcAft>
        <a:defRPr sz="3281" b="1">
          <a:solidFill>
            <a:schemeClr val="accent2"/>
          </a:solidFill>
          <a:latin typeface="Arial" charset="0"/>
          <a:ea typeface="Angsana New" pitchFamily="18" charset="0"/>
          <a:cs typeface="Angsana New" pitchFamily="18" charset="0"/>
        </a:defRPr>
      </a:lvl6pPr>
      <a:lvl7pPr marL="890100" algn="l" rtl="0" fontAlgn="base">
        <a:lnSpc>
          <a:spcPct val="110000"/>
        </a:lnSpc>
        <a:spcBef>
          <a:spcPct val="0"/>
        </a:spcBef>
        <a:spcAft>
          <a:spcPct val="0"/>
        </a:spcAft>
        <a:defRPr sz="3281" b="1">
          <a:solidFill>
            <a:schemeClr val="accent2"/>
          </a:solidFill>
          <a:latin typeface="Arial" charset="0"/>
          <a:ea typeface="Angsana New" pitchFamily="18" charset="0"/>
          <a:cs typeface="Angsana New" pitchFamily="18" charset="0"/>
        </a:defRPr>
      </a:lvl7pPr>
      <a:lvl8pPr marL="1335148" algn="l" rtl="0" fontAlgn="base">
        <a:lnSpc>
          <a:spcPct val="110000"/>
        </a:lnSpc>
        <a:spcBef>
          <a:spcPct val="0"/>
        </a:spcBef>
        <a:spcAft>
          <a:spcPct val="0"/>
        </a:spcAft>
        <a:defRPr sz="3281" b="1">
          <a:solidFill>
            <a:schemeClr val="accent2"/>
          </a:solidFill>
          <a:latin typeface="Arial" charset="0"/>
          <a:ea typeface="Angsana New" pitchFamily="18" charset="0"/>
          <a:cs typeface="Angsana New" pitchFamily="18" charset="0"/>
        </a:defRPr>
      </a:lvl8pPr>
      <a:lvl9pPr marL="1780198" algn="l" rtl="0" fontAlgn="base">
        <a:lnSpc>
          <a:spcPct val="110000"/>
        </a:lnSpc>
        <a:spcBef>
          <a:spcPct val="0"/>
        </a:spcBef>
        <a:spcAft>
          <a:spcPct val="0"/>
        </a:spcAft>
        <a:defRPr sz="3281" b="1">
          <a:solidFill>
            <a:schemeClr val="accent2"/>
          </a:solidFill>
          <a:latin typeface="Arial" charset="0"/>
          <a:ea typeface="Angsana New" pitchFamily="18" charset="0"/>
          <a:cs typeface="Angsana New" pitchFamily="18" charset="0"/>
        </a:defRPr>
      </a:lvl9pPr>
    </p:titleStyle>
    <p:bodyStyle>
      <a:lvl1pPr marL="455111" indent="-455111" algn="l" rtl="0" eaLnBrk="0" fontAlgn="base" hangingPunct="0">
        <a:lnSpc>
          <a:spcPct val="90000"/>
        </a:lnSpc>
        <a:spcBef>
          <a:spcPct val="20000"/>
        </a:spcBef>
        <a:spcAft>
          <a:spcPct val="0"/>
        </a:spcAft>
        <a:buClr>
          <a:schemeClr val="accent2"/>
        </a:buClr>
        <a:buSzPct val="80000"/>
        <a:buFont typeface="Wingdings" pitchFamily="2" charset="2"/>
        <a:buChar char="o"/>
        <a:defRPr sz="2906" b="1">
          <a:solidFill>
            <a:schemeClr val="tx1"/>
          </a:solidFill>
          <a:latin typeface="+mn-lt"/>
          <a:ea typeface="MS PGothic" pitchFamily="34" charset="-128"/>
          <a:cs typeface="+mn-cs"/>
        </a:defRPr>
      </a:lvl1pPr>
      <a:lvl2pPr marL="881962" indent="-422389" algn="l" rtl="0" eaLnBrk="0" fontAlgn="base" hangingPunct="0">
        <a:lnSpc>
          <a:spcPct val="90000"/>
        </a:lnSpc>
        <a:spcBef>
          <a:spcPct val="20000"/>
        </a:spcBef>
        <a:spcAft>
          <a:spcPct val="0"/>
        </a:spcAft>
        <a:buClr>
          <a:schemeClr val="accent2"/>
        </a:buClr>
        <a:buSzPct val="80000"/>
        <a:buFont typeface="Wingdings" pitchFamily="2" charset="2"/>
        <a:buChar char="n"/>
        <a:defRPr sz="2719">
          <a:solidFill>
            <a:schemeClr val="tx1"/>
          </a:solidFill>
          <a:latin typeface="+mn-lt"/>
          <a:ea typeface="+mn-ea"/>
          <a:cs typeface="+mn-cs"/>
        </a:defRPr>
      </a:lvl2pPr>
      <a:lvl3pPr marL="1268655" indent="-382233" algn="l" rtl="0" eaLnBrk="0" fontAlgn="base" hangingPunct="0">
        <a:lnSpc>
          <a:spcPct val="90000"/>
        </a:lnSpc>
        <a:spcBef>
          <a:spcPct val="20000"/>
        </a:spcBef>
        <a:spcAft>
          <a:spcPct val="0"/>
        </a:spcAft>
        <a:buClr>
          <a:schemeClr val="accent2"/>
        </a:buClr>
        <a:buSzPct val="80000"/>
        <a:buFont typeface="Wingdings" pitchFamily="2" charset="2"/>
        <a:buChar char="o"/>
        <a:defRPr sz="2344">
          <a:solidFill>
            <a:schemeClr val="tx1"/>
          </a:solidFill>
          <a:latin typeface="+mn-lt"/>
          <a:ea typeface="+mn-ea"/>
          <a:cs typeface="+mn-cs"/>
        </a:defRPr>
      </a:lvl3pPr>
      <a:lvl4pPr marL="1647913" indent="-374797" algn="l" rtl="0" eaLnBrk="0" fontAlgn="base" hangingPunct="0">
        <a:lnSpc>
          <a:spcPct val="90000"/>
        </a:lnSpc>
        <a:spcBef>
          <a:spcPct val="20000"/>
        </a:spcBef>
        <a:spcAft>
          <a:spcPct val="0"/>
        </a:spcAft>
        <a:buClr>
          <a:schemeClr val="accent2"/>
        </a:buClr>
        <a:buSzPct val="80000"/>
        <a:buFont typeface="Wingdings" pitchFamily="2" charset="2"/>
        <a:buChar char="n"/>
        <a:defRPr sz="2344">
          <a:solidFill>
            <a:schemeClr val="tx1"/>
          </a:solidFill>
          <a:latin typeface="+mn-lt"/>
          <a:ea typeface="+mn-ea"/>
          <a:cs typeface="+mn-cs"/>
        </a:defRPr>
      </a:lvl4pPr>
      <a:lvl5pPr marL="2037582" indent="-385208" algn="l" rtl="0" eaLnBrk="0" fontAlgn="base" hangingPunct="0">
        <a:lnSpc>
          <a:spcPct val="90000"/>
        </a:lnSpc>
        <a:spcBef>
          <a:spcPct val="25000"/>
        </a:spcBef>
        <a:spcAft>
          <a:spcPct val="0"/>
        </a:spcAft>
        <a:buClr>
          <a:schemeClr val="accent2"/>
        </a:buClr>
        <a:buSzPct val="80000"/>
        <a:buFont typeface="Wingdings" pitchFamily="2" charset="2"/>
        <a:buChar char="§"/>
        <a:defRPr sz="2344">
          <a:solidFill>
            <a:schemeClr val="tx1"/>
          </a:solidFill>
          <a:latin typeface="+mn-lt"/>
          <a:ea typeface="+mn-ea"/>
          <a:cs typeface="+mn-cs"/>
        </a:defRPr>
      </a:lvl5pPr>
      <a:lvl6pPr marL="2483317" indent="-387874" algn="l" rtl="0" fontAlgn="base">
        <a:lnSpc>
          <a:spcPct val="90000"/>
        </a:lnSpc>
        <a:spcBef>
          <a:spcPct val="25000"/>
        </a:spcBef>
        <a:spcAft>
          <a:spcPct val="0"/>
        </a:spcAft>
        <a:buClr>
          <a:schemeClr val="accent2"/>
        </a:buClr>
        <a:buSzPct val="80000"/>
        <a:buFont typeface="Wingdings" charset="2"/>
        <a:buChar char="§"/>
        <a:defRPr sz="2344">
          <a:solidFill>
            <a:schemeClr val="tx1"/>
          </a:solidFill>
          <a:latin typeface="+mn-lt"/>
          <a:ea typeface="+mn-ea"/>
          <a:cs typeface="+mn-cs"/>
        </a:defRPr>
      </a:lvl6pPr>
      <a:lvl7pPr marL="2928366" indent="-387874" algn="l" rtl="0" fontAlgn="base">
        <a:lnSpc>
          <a:spcPct val="90000"/>
        </a:lnSpc>
        <a:spcBef>
          <a:spcPct val="25000"/>
        </a:spcBef>
        <a:spcAft>
          <a:spcPct val="0"/>
        </a:spcAft>
        <a:buClr>
          <a:schemeClr val="accent2"/>
        </a:buClr>
        <a:buSzPct val="80000"/>
        <a:buFont typeface="Wingdings" charset="2"/>
        <a:buChar char="§"/>
        <a:defRPr sz="2344">
          <a:solidFill>
            <a:schemeClr val="tx1"/>
          </a:solidFill>
          <a:latin typeface="+mn-lt"/>
          <a:ea typeface="+mn-ea"/>
          <a:cs typeface="+mn-cs"/>
        </a:defRPr>
      </a:lvl7pPr>
      <a:lvl8pPr marL="3373418" indent="-387874" algn="l" rtl="0" fontAlgn="base">
        <a:lnSpc>
          <a:spcPct val="90000"/>
        </a:lnSpc>
        <a:spcBef>
          <a:spcPct val="25000"/>
        </a:spcBef>
        <a:spcAft>
          <a:spcPct val="0"/>
        </a:spcAft>
        <a:buClr>
          <a:schemeClr val="accent2"/>
        </a:buClr>
        <a:buSzPct val="80000"/>
        <a:buFont typeface="Wingdings" charset="2"/>
        <a:buChar char="§"/>
        <a:defRPr sz="2344">
          <a:solidFill>
            <a:schemeClr val="tx1"/>
          </a:solidFill>
          <a:latin typeface="+mn-lt"/>
          <a:ea typeface="+mn-ea"/>
          <a:cs typeface="+mn-cs"/>
        </a:defRPr>
      </a:lvl8pPr>
      <a:lvl9pPr marL="3818464" indent="-387874" algn="l" rtl="0" fontAlgn="base">
        <a:lnSpc>
          <a:spcPct val="90000"/>
        </a:lnSpc>
        <a:spcBef>
          <a:spcPct val="25000"/>
        </a:spcBef>
        <a:spcAft>
          <a:spcPct val="0"/>
        </a:spcAft>
        <a:buClr>
          <a:schemeClr val="accent2"/>
        </a:buClr>
        <a:buSzPct val="80000"/>
        <a:buFont typeface="Wingdings" charset="2"/>
        <a:buChar char="§"/>
        <a:defRPr sz="2344">
          <a:solidFill>
            <a:schemeClr val="tx1"/>
          </a:solidFill>
          <a:latin typeface="+mn-lt"/>
          <a:ea typeface="+mn-ea"/>
          <a:cs typeface="+mn-cs"/>
        </a:defRPr>
      </a:lvl9pPr>
    </p:bodyStyle>
    <p:otherStyle>
      <a:defPPr>
        <a:defRPr lang="en-US"/>
      </a:defPPr>
      <a:lvl1pPr marL="0" algn="l" defTabSz="445052" rtl="0" eaLnBrk="1" latinLnBrk="0" hangingPunct="1">
        <a:defRPr sz="1781" kern="1200">
          <a:solidFill>
            <a:schemeClr val="tx1"/>
          </a:solidFill>
          <a:latin typeface="+mn-lt"/>
          <a:ea typeface="+mn-ea"/>
          <a:cs typeface="+mn-cs"/>
        </a:defRPr>
      </a:lvl1pPr>
      <a:lvl2pPr marL="445052" algn="l" defTabSz="445052" rtl="0" eaLnBrk="1" latinLnBrk="0" hangingPunct="1">
        <a:defRPr sz="1781" kern="1200">
          <a:solidFill>
            <a:schemeClr val="tx1"/>
          </a:solidFill>
          <a:latin typeface="+mn-lt"/>
          <a:ea typeface="+mn-ea"/>
          <a:cs typeface="+mn-cs"/>
        </a:defRPr>
      </a:lvl2pPr>
      <a:lvl3pPr marL="890100" algn="l" defTabSz="445052" rtl="0" eaLnBrk="1" latinLnBrk="0" hangingPunct="1">
        <a:defRPr sz="1781" kern="1200">
          <a:solidFill>
            <a:schemeClr val="tx1"/>
          </a:solidFill>
          <a:latin typeface="+mn-lt"/>
          <a:ea typeface="+mn-ea"/>
          <a:cs typeface="+mn-cs"/>
        </a:defRPr>
      </a:lvl3pPr>
      <a:lvl4pPr marL="1335148" algn="l" defTabSz="445052" rtl="0" eaLnBrk="1" latinLnBrk="0" hangingPunct="1">
        <a:defRPr sz="1781" kern="1200">
          <a:solidFill>
            <a:schemeClr val="tx1"/>
          </a:solidFill>
          <a:latin typeface="+mn-lt"/>
          <a:ea typeface="+mn-ea"/>
          <a:cs typeface="+mn-cs"/>
        </a:defRPr>
      </a:lvl4pPr>
      <a:lvl5pPr marL="1780198" algn="l" defTabSz="445052" rtl="0" eaLnBrk="1" latinLnBrk="0" hangingPunct="1">
        <a:defRPr sz="1781" kern="1200">
          <a:solidFill>
            <a:schemeClr val="tx1"/>
          </a:solidFill>
          <a:latin typeface="+mn-lt"/>
          <a:ea typeface="+mn-ea"/>
          <a:cs typeface="+mn-cs"/>
        </a:defRPr>
      </a:lvl5pPr>
      <a:lvl6pPr marL="2225249" algn="l" defTabSz="445052" rtl="0" eaLnBrk="1" latinLnBrk="0" hangingPunct="1">
        <a:defRPr sz="1781" kern="1200">
          <a:solidFill>
            <a:schemeClr val="tx1"/>
          </a:solidFill>
          <a:latin typeface="+mn-lt"/>
          <a:ea typeface="+mn-ea"/>
          <a:cs typeface="+mn-cs"/>
        </a:defRPr>
      </a:lvl6pPr>
      <a:lvl7pPr marL="2670298" algn="l" defTabSz="445052" rtl="0" eaLnBrk="1" latinLnBrk="0" hangingPunct="1">
        <a:defRPr sz="1781" kern="1200">
          <a:solidFill>
            <a:schemeClr val="tx1"/>
          </a:solidFill>
          <a:latin typeface="+mn-lt"/>
          <a:ea typeface="+mn-ea"/>
          <a:cs typeface="+mn-cs"/>
        </a:defRPr>
      </a:lvl7pPr>
      <a:lvl8pPr marL="3115348" algn="l" defTabSz="445052" rtl="0" eaLnBrk="1" latinLnBrk="0" hangingPunct="1">
        <a:defRPr sz="1781" kern="1200">
          <a:solidFill>
            <a:schemeClr val="tx1"/>
          </a:solidFill>
          <a:latin typeface="+mn-lt"/>
          <a:ea typeface="+mn-ea"/>
          <a:cs typeface="+mn-cs"/>
        </a:defRPr>
      </a:lvl8pPr>
      <a:lvl9pPr marL="3560397" algn="l" defTabSz="445052" rtl="0" eaLnBrk="1" latinLnBrk="0" hangingPunct="1">
        <a:defRPr sz="178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p:cNvSpPr/>
          <p:nvPr/>
        </p:nvSpPr>
        <p:spPr>
          <a:xfrm>
            <a:off x="0" y="2"/>
            <a:ext cx="9144000" cy="199895"/>
          </a:xfrm>
          <a:prstGeom prst="rect">
            <a:avLst/>
          </a:prstGeom>
          <a:gradFill flip="none" rotWithShape="1">
            <a:gsLst>
              <a:gs pos="57000">
                <a:schemeClr val="tx2">
                  <a:lumMod val="60000"/>
                  <a:lumOff val="40000"/>
                </a:schemeClr>
              </a:gs>
              <a:gs pos="88000">
                <a:srgbClr val="FFFFFF"/>
              </a:gs>
            </a:gsLst>
            <a:lin ang="108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205"/>
          </a:p>
        </p:txBody>
      </p:sp>
      <p:sp>
        <p:nvSpPr>
          <p:cNvPr id="2" name="Title Placeholder 1"/>
          <p:cNvSpPr>
            <a:spLocks noGrp="1"/>
          </p:cNvSpPr>
          <p:nvPr>
            <p:ph type="title"/>
          </p:nvPr>
        </p:nvSpPr>
        <p:spPr>
          <a:xfrm>
            <a:off x="391132"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1" y="6305839"/>
            <a:ext cx="2133600" cy="365125"/>
          </a:xfrm>
          <a:prstGeom prst="rect">
            <a:avLst/>
          </a:prstGeom>
        </p:spPr>
        <p:txBody>
          <a:bodyPr vert="horz" lIns="91440" tIns="45720" rIns="91440" bIns="45720" rtlCol="0" anchor="ctr"/>
          <a:lstStyle>
            <a:lvl1pPr algn="l">
              <a:defRPr sz="1147">
                <a:solidFill>
                  <a:schemeClr val="tx1">
                    <a:tint val="75000"/>
                  </a:schemeClr>
                </a:solidFill>
              </a:defRPr>
            </a:lvl1pPr>
          </a:lstStyle>
          <a:p>
            <a:fld id="{23E8CE32-DB5F-2945-9703-2789E119CE03}" type="datetimeFigureOut">
              <a:rPr lang="en-US" smtClean="0"/>
              <a:t>4/24/2023</a:t>
            </a:fld>
            <a:endParaRPr lang="en-US"/>
          </a:p>
        </p:txBody>
      </p:sp>
      <p:sp>
        <p:nvSpPr>
          <p:cNvPr id="5" name="Footer Placeholder 4"/>
          <p:cNvSpPr>
            <a:spLocks noGrp="1"/>
          </p:cNvSpPr>
          <p:nvPr>
            <p:ph type="ftr" sz="quarter" idx="3"/>
          </p:nvPr>
        </p:nvSpPr>
        <p:spPr>
          <a:xfrm>
            <a:off x="3124201" y="6255326"/>
            <a:ext cx="2895600" cy="444501"/>
          </a:xfrm>
          <a:prstGeom prst="rect">
            <a:avLst/>
          </a:prstGeom>
        </p:spPr>
        <p:txBody>
          <a:bodyPr vert="horz" lIns="91440" tIns="45720" rIns="91440" bIns="45720" rtlCol="0" anchor="ctr"/>
          <a:lstStyle>
            <a:lvl1pPr algn="l">
              <a:defRPr sz="95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298623"/>
            <a:ext cx="2133600" cy="365125"/>
          </a:xfrm>
          <a:prstGeom prst="rect">
            <a:avLst/>
          </a:prstGeom>
        </p:spPr>
        <p:txBody>
          <a:bodyPr vert="horz" lIns="91440" tIns="45720" rIns="91440" bIns="45720" rtlCol="0" anchor="ctr"/>
          <a:lstStyle>
            <a:lvl1pPr algn="r">
              <a:defRPr sz="1147">
                <a:solidFill>
                  <a:schemeClr val="tx1">
                    <a:tint val="75000"/>
                  </a:schemeClr>
                </a:solidFill>
              </a:defRPr>
            </a:lvl1pPr>
          </a:lstStyle>
          <a:p>
            <a:fld id="{753C3B05-C0A9-1440-8BC3-B8BE7B422F21}" type="slidenum">
              <a:rPr lang="en-US" smtClean="0"/>
              <a:t>‹#›</a:t>
            </a:fld>
            <a:endParaRPr lang="en-US"/>
          </a:p>
        </p:txBody>
      </p:sp>
      <p:sp>
        <p:nvSpPr>
          <p:cNvPr id="8" name="TextBox 7"/>
          <p:cNvSpPr txBox="1"/>
          <p:nvPr/>
        </p:nvSpPr>
        <p:spPr>
          <a:xfrm>
            <a:off x="4426861" y="-39691"/>
            <a:ext cx="4301468" cy="254044"/>
          </a:xfrm>
          <a:prstGeom prst="rect">
            <a:avLst/>
          </a:prstGeom>
          <a:noFill/>
          <a:ln>
            <a:noFill/>
          </a:ln>
        </p:spPr>
        <p:txBody>
          <a:bodyPr wrap="square" rtlCol="0">
            <a:spAutoFit/>
          </a:bodyPr>
          <a:lstStyle/>
          <a:p>
            <a:pPr algn="l"/>
            <a:r>
              <a:rPr lang="en-US" sz="1051" b="0" i="0" kern="1100" spc="383" dirty="0">
                <a:solidFill>
                  <a:schemeClr val="bg1"/>
                </a:solidFill>
                <a:latin typeface="Arial"/>
              </a:rPr>
              <a:t>NOAA Center for Tsunami Research</a:t>
            </a:r>
          </a:p>
        </p:txBody>
      </p:sp>
      <p:pic>
        <p:nvPicPr>
          <p:cNvPr id="16" name="Picture 15" descr="noaa_logo_27x27.gif"/>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279" y="7344"/>
            <a:ext cx="186676" cy="186676"/>
          </a:xfrm>
          <a:prstGeom prst="rect">
            <a:avLst/>
          </a:prstGeom>
        </p:spPr>
      </p:pic>
      <p:sp>
        <p:nvSpPr>
          <p:cNvPr id="17" name="Rectangle 16"/>
          <p:cNvSpPr/>
          <p:nvPr/>
        </p:nvSpPr>
        <p:spPr>
          <a:xfrm>
            <a:off x="0" y="6721476"/>
            <a:ext cx="9144000" cy="136525"/>
          </a:xfrm>
          <a:prstGeom prst="rect">
            <a:avLst/>
          </a:prstGeom>
          <a:solidFill>
            <a:schemeClr val="tx2">
              <a:lumMod val="60000"/>
              <a:lumOff val="40000"/>
            </a:schemeClr>
          </a:solidFill>
          <a:ln>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205"/>
          </a:p>
        </p:txBody>
      </p:sp>
    </p:spTree>
    <p:extLst>
      <p:ext uri="{BB962C8B-B14F-4D97-AF65-F5344CB8AC3E}">
        <p14:creationId xmlns:p14="http://schemas.microsoft.com/office/powerpoint/2010/main" val="4114602448"/>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Lst>
  <p:txStyles>
    <p:titleStyle>
      <a:lvl1pPr algn="ctr" defTabSz="436941" rtl="0" eaLnBrk="1" latinLnBrk="0" hangingPunct="1">
        <a:spcBef>
          <a:spcPct val="0"/>
        </a:spcBef>
        <a:buNone/>
        <a:defRPr sz="4205" kern="1200">
          <a:solidFill>
            <a:schemeClr val="tx1"/>
          </a:solidFill>
          <a:latin typeface="Arial"/>
          <a:ea typeface="+mj-ea"/>
          <a:cs typeface="Arial"/>
        </a:defRPr>
      </a:lvl1pPr>
    </p:titleStyle>
    <p:bodyStyle>
      <a:lvl1pPr marL="327705" indent="-327705" algn="l" defTabSz="436941" rtl="0" eaLnBrk="1" latinLnBrk="0" hangingPunct="1">
        <a:spcBef>
          <a:spcPct val="20000"/>
        </a:spcBef>
        <a:buFont typeface="Arial"/>
        <a:buChar char="•"/>
        <a:defRPr sz="3058" kern="1200">
          <a:solidFill>
            <a:schemeClr val="tx1"/>
          </a:solidFill>
          <a:latin typeface="Arial"/>
          <a:ea typeface="+mn-ea"/>
          <a:cs typeface="Arial"/>
        </a:defRPr>
      </a:lvl1pPr>
      <a:lvl2pPr marL="710028" indent="-273088" algn="l" defTabSz="436941" rtl="0" eaLnBrk="1" latinLnBrk="0" hangingPunct="1">
        <a:spcBef>
          <a:spcPct val="20000"/>
        </a:spcBef>
        <a:buFont typeface="Arial"/>
        <a:buChar char="–"/>
        <a:defRPr sz="2676" kern="1200">
          <a:solidFill>
            <a:schemeClr val="tx1"/>
          </a:solidFill>
          <a:latin typeface="Arial"/>
          <a:ea typeface="+mn-ea"/>
          <a:cs typeface="Arial"/>
        </a:defRPr>
      </a:lvl2pPr>
      <a:lvl3pPr marL="1092351" indent="-218470" algn="l" defTabSz="436941" rtl="0" eaLnBrk="1" latinLnBrk="0" hangingPunct="1">
        <a:spcBef>
          <a:spcPct val="20000"/>
        </a:spcBef>
        <a:buFont typeface="Arial"/>
        <a:buChar char="•"/>
        <a:defRPr sz="2294" kern="1200">
          <a:solidFill>
            <a:schemeClr val="tx1"/>
          </a:solidFill>
          <a:latin typeface="Arial"/>
          <a:ea typeface="+mn-ea"/>
          <a:cs typeface="Arial"/>
        </a:defRPr>
      </a:lvl3pPr>
      <a:lvl4pPr marL="1529291" indent="-218470" algn="l" defTabSz="436941" rtl="0" eaLnBrk="1" latinLnBrk="0" hangingPunct="1">
        <a:spcBef>
          <a:spcPct val="20000"/>
        </a:spcBef>
        <a:buFont typeface="Arial"/>
        <a:buChar char="–"/>
        <a:defRPr sz="1912" kern="1200">
          <a:solidFill>
            <a:schemeClr val="tx1"/>
          </a:solidFill>
          <a:latin typeface="Arial"/>
          <a:ea typeface="+mn-ea"/>
          <a:cs typeface="Arial"/>
        </a:defRPr>
      </a:lvl4pPr>
      <a:lvl5pPr marL="1966232" indent="-218470" algn="l" defTabSz="436941" rtl="0" eaLnBrk="1" latinLnBrk="0" hangingPunct="1">
        <a:spcBef>
          <a:spcPct val="20000"/>
        </a:spcBef>
        <a:buFont typeface="Arial"/>
        <a:buChar char="»"/>
        <a:defRPr sz="1912" kern="1200">
          <a:solidFill>
            <a:schemeClr val="tx1"/>
          </a:solidFill>
          <a:latin typeface="Arial"/>
          <a:ea typeface="+mn-ea"/>
          <a:cs typeface="Arial"/>
        </a:defRPr>
      </a:lvl5pPr>
      <a:lvl6pPr marL="2403172" indent="-218470" algn="l" defTabSz="436941" rtl="0" eaLnBrk="1" latinLnBrk="0" hangingPunct="1">
        <a:spcBef>
          <a:spcPct val="20000"/>
        </a:spcBef>
        <a:buFont typeface="Arial"/>
        <a:buChar char="•"/>
        <a:defRPr sz="1912" kern="1200">
          <a:solidFill>
            <a:schemeClr val="tx1"/>
          </a:solidFill>
          <a:latin typeface="+mn-lt"/>
          <a:ea typeface="+mn-ea"/>
          <a:cs typeface="+mn-cs"/>
        </a:defRPr>
      </a:lvl6pPr>
      <a:lvl7pPr marL="2840112" indent="-218470" algn="l" defTabSz="436941" rtl="0" eaLnBrk="1" latinLnBrk="0" hangingPunct="1">
        <a:spcBef>
          <a:spcPct val="20000"/>
        </a:spcBef>
        <a:buFont typeface="Arial"/>
        <a:buChar char="•"/>
        <a:defRPr sz="1912" kern="1200">
          <a:solidFill>
            <a:schemeClr val="tx1"/>
          </a:solidFill>
          <a:latin typeface="+mn-lt"/>
          <a:ea typeface="+mn-ea"/>
          <a:cs typeface="+mn-cs"/>
        </a:defRPr>
      </a:lvl7pPr>
      <a:lvl8pPr marL="3277053" indent="-218470" algn="l" defTabSz="436941" rtl="0" eaLnBrk="1" latinLnBrk="0" hangingPunct="1">
        <a:spcBef>
          <a:spcPct val="20000"/>
        </a:spcBef>
        <a:buFont typeface="Arial"/>
        <a:buChar char="•"/>
        <a:defRPr sz="1912" kern="1200">
          <a:solidFill>
            <a:schemeClr val="tx1"/>
          </a:solidFill>
          <a:latin typeface="+mn-lt"/>
          <a:ea typeface="+mn-ea"/>
          <a:cs typeface="+mn-cs"/>
        </a:defRPr>
      </a:lvl8pPr>
      <a:lvl9pPr marL="3713993" indent="-218470" algn="l" defTabSz="436941" rtl="0" eaLnBrk="1" latinLnBrk="0" hangingPunct="1">
        <a:spcBef>
          <a:spcPct val="20000"/>
        </a:spcBef>
        <a:buFont typeface="Arial"/>
        <a:buChar char="•"/>
        <a:defRPr sz="1912" kern="1200">
          <a:solidFill>
            <a:schemeClr val="tx1"/>
          </a:solidFill>
          <a:latin typeface="+mn-lt"/>
          <a:ea typeface="+mn-ea"/>
          <a:cs typeface="+mn-cs"/>
        </a:defRPr>
      </a:lvl9pPr>
    </p:bodyStyle>
    <p:otherStyle>
      <a:defPPr>
        <a:defRPr lang="en-US"/>
      </a:defPPr>
      <a:lvl1pPr marL="0" algn="l" defTabSz="436941" rtl="0" eaLnBrk="1" latinLnBrk="0" hangingPunct="1">
        <a:defRPr sz="1720" kern="1200">
          <a:solidFill>
            <a:schemeClr val="tx1"/>
          </a:solidFill>
          <a:latin typeface="+mn-lt"/>
          <a:ea typeface="+mn-ea"/>
          <a:cs typeface="+mn-cs"/>
        </a:defRPr>
      </a:lvl1pPr>
      <a:lvl2pPr marL="436941" algn="l" defTabSz="436941" rtl="0" eaLnBrk="1" latinLnBrk="0" hangingPunct="1">
        <a:defRPr sz="1720" kern="1200">
          <a:solidFill>
            <a:schemeClr val="tx1"/>
          </a:solidFill>
          <a:latin typeface="+mn-lt"/>
          <a:ea typeface="+mn-ea"/>
          <a:cs typeface="+mn-cs"/>
        </a:defRPr>
      </a:lvl2pPr>
      <a:lvl3pPr marL="873880" algn="l" defTabSz="436941" rtl="0" eaLnBrk="1" latinLnBrk="0" hangingPunct="1">
        <a:defRPr sz="1720" kern="1200">
          <a:solidFill>
            <a:schemeClr val="tx1"/>
          </a:solidFill>
          <a:latin typeface="+mn-lt"/>
          <a:ea typeface="+mn-ea"/>
          <a:cs typeface="+mn-cs"/>
        </a:defRPr>
      </a:lvl3pPr>
      <a:lvl4pPr marL="1310821" algn="l" defTabSz="436941" rtl="0" eaLnBrk="1" latinLnBrk="0" hangingPunct="1">
        <a:defRPr sz="1720" kern="1200">
          <a:solidFill>
            <a:schemeClr val="tx1"/>
          </a:solidFill>
          <a:latin typeface="+mn-lt"/>
          <a:ea typeface="+mn-ea"/>
          <a:cs typeface="+mn-cs"/>
        </a:defRPr>
      </a:lvl4pPr>
      <a:lvl5pPr marL="1747762" algn="l" defTabSz="436941" rtl="0" eaLnBrk="1" latinLnBrk="0" hangingPunct="1">
        <a:defRPr sz="1720" kern="1200">
          <a:solidFill>
            <a:schemeClr val="tx1"/>
          </a:solidFill>
          <a:latin typeface="+mn-lt"/>
          <a:ea typeface="+mn-ea"/>
          <a:cs typeface="+mn-cs"/>
        </a:defRPr>
      </a:lvl5pPr>
      <a:lvl6pPr marL="2184701" algn="l" defTabSz="436941" rtl="0" eaLnBrk="1" latinLnBrk="0" hangingPunct="1">
        <a:defRPr sz="1720" kern="1200">
          <a:solidFill>
            <a:schemeClr val="tx1"/>
          </a:solidFill>
          <a:latin typeface="+mn-lt"/>
          <a:ea typeface="+mn-ea"/>
          <a:cs typeface="+mn-cs"/>
        </a:defRPr>
      </a:lvl6pPr>
      <a:lvl7pPr marL="2621642" algn="l" defTabSz="436941" rtl="0" eaLnBrk="1" latinLnBrk="0" hangingPunct="1">
        <a:defRPr sz="1720" kern="1200">
          <a:solidFill>
            <a:schemeClr val="tx1"/>
          </a:solidFill>
          <a:latin typeface="+mn-lt"/>
          <a:ea typeface="+mn-ea"/>
          <a:cs typeface="+mn-cs"/>
        </a:defRPr>
      </a:lvl7pPr>
      <a:lvl8pPr marL="3058583" algn="l" defTabSz="436941" rtl="0" eaLnBrk="1" latinLnBrk="0" hangingPunct="1">
        <a:defRPr sz="1720" kern="1200">
          <a:solidFill>
            <a:schemeClr val="tx1"/>
          </a:solidFill>
          <a:latin typeface="+mn-lt"/>
          <a:ea typeface="+mn-ea"/>
          <a:cs typeface="+mn-cs"/>
        </a:defRPr>
      </a:lvl8pPr>
      <a:lvl9pPr marL="3495522" algn="l" defTabSz="436941" rtl="0" eaLnBrk="1" latinLnBrk="0" hangingPunct="1">
        <a:defRPr sz="17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 xmlns:a16="http://schemas.microsoft.com/office/drawing/2014/main" id="{A65A259F-F3F4-4266-9648-538B9585FE82}"/>
              </a:ext>
            </a:extLst>
          </p:cNvPr>
          <p:cNvSpPr txBox="1">
            <a:spLocks noChangeArrowheads="1"/>
          </p:cNvSpPr>
          <p:nvPr/>
        </p:nvSpPr>
        <p:spPr bwMode="auto">
          <a:xfrm>
            <a:off x="669925" y="2697163"/>
            <a:ext cx="7783513" cy="1133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b"/>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ct val="110000"/>
              </a:lnSpc>
            </a:pPr>
            <a:r>
              <a:rPr lang="en-US" altLang="en-US" sz="3000" b="1">
                <a:solidFill>
                  <a:schemeClr val="accent2"/>
                </a:solidFill>
              </a:rPr>
              <a:t>Tsunami Service Provider Report</a:t>
            </a:r>
          </a:p>
          <a:p>
            <a:pPr eaLnBrk="1" hangingPunct="1">
              <a:lnSpc>
                <a:spcPct val="110000"/>
              </a:lnSpc>
            </a:pPr>
            <a:r>
              <a:rPr lang="en-US" altLang="en-US" sz="3000" b="1">
                <a:solidFill>
                  <a:schemeClr val="accent2"/>
                </a:solidFill>
              </a:rPr>
              <a:t>Pacific Tsunami Warning Center</a:t>
            </a:r>
          </a:p>
        </p:txBody>
      </p:sp>
      <p:sp>
        <p:nvSpPr>
          <p:cNvPr id="7171" name="Rectangle 3">
            <a:extLst>
              <a:ext uri="{FF2B5EF4-FFF2-40B4-BE49-F238E27FC236}">
                <a16:creationId xmlns="" xmlns:a16="http://schemas.microsoft.com/office/drawing/2014/main" id="{83922DBB-0818-4ECC-9114-4771917DB628}"/>
              </a:ext>
            </a:extLst>
          </p:cNvPr>
          <p:cNvSpPr>
            <a:spLocks noGrp="1" noChangeArrowheads="1"/>
          </p:cNvSpPr>
          <p:nvPr>
            <p:ph type="subTitle" idx="1"/>
          </p:nvPr>
        </p:nvSpPr>
        <p:spPr>
          <a:xfrm>
            <a:off x="2955925" y="5381625"/>
            <a:ext cx="5497513" cy="1411288"/>
          </a:xfrm>
        </p:spPr>
        <p:txBody>
          <a:bodyPr/>
          <a:lstStyle/>
          <a:p>
            <a:pPr eaLnBrk="1" hangingPunct="1">
              <a:spcBef>
                <a:spcPct val="0"/>
              </a:spcBef>
              <a:buFont typeface="Wingdings" panose="05000000000000000000" pitchFamily="2" charset="2"/>
              <a:buNone/>
            </a:pPr>
            <a:r>
              <a:rPr lang="en-US" altLang="en-US" sz="2000"/>
              <a:t>Charles McCreery, Director</a:t>
            </a:r>
          </a:p>
          <a:p>
            <a:pPr eaLnBrk="1" hangingPunct="1">
              <a:spcBef>
                <a:spcPct val="0"/>
              </a:spcBef>
              <a:buFont typeface="Wingdings" panose="05000000000000000000" pitchFamily="2" charset="2"/>
              <a:buNone/>
            </a:pPr>
            <a:r>
              <a:rPr lang="en-US" altLang="en-US" sz="2000"/>
              <a:t>NOAA Pacific Tsunami Warning Center</a:t>
            </a:r>
          </a:p>
          <a:p>
            <a:pPr eaLnBrk="1" hangingPunct="1">
              <a:spcBef>
                <a:spcPct val="0"/>
              </a:spcBef>
              <a:buFont typeface="Wingdings" panose="05000000000000000000" pitchFamily="2" charset="2"/>
              <a:buNone/>
            </a:pPr>
            <a:r>
              <a:rPr lang="en-US" altLang="en-US" sz="2000"/>
              <a:t>charles.mccreery@noaa.gov</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 xmlns:a16="http://schemas.microsoft.com/office/drawing/2014/main" id="{C5BC471F-A9C2-4B0A-8B06-68359410F5F9}"/>
              </a:ext>
            </a:extLst>
          </p:cNvPr>
          <p:cNvSpPr>
            <a:spLocks noGrp="1"/>
          </p:cNvSpPr>
          <p:nvPr>
            <p:ph type="title"/>
          </p:nvPr>
        </p:nvSpPr>
        <p:spPr>
          <a:xfrm>
            <a:off x="512763" y="438150"/>
            <a:ext cx="8174037" cy="582613"/>
          </a:xfrm>
        </p:spPr>
        <p:txBody>
          <a:bodyPr/>
          <a:lstStyle/>
          <a:p>
            <a:r>
              <a:rPr lang="en-US" altLang="en-US" sz="2800" dirty="0"/>
              <a:t>RIFT Simulation of 8/12/21 Tsunami</a:t>
            </a:r>
          </a:p>
        </p:txBody>
      </p:sp>
      <p:sp>
        <p:nvSpPr>
          <p:cNvPr id="10243" name="TextBox 4">
            <a:extLst>
              <a:ext uri="{FF2B5EF4-FFF2-40B4-BE49-F238E27FC236}">
                <a16:creationId xmlns="" xmlns:a16="http://schemas.microsoft.com/office/drawing/2014/main" id="{E037B1CA-E0D6-4F6A-B77F-95757D5B0216}"/>
              </a:ext>
            </a:extLst>
          </p:cNvPr>
          <p:cNvSpPr txBox="1">
            <a:spLocks noChangeArrowheads="1"/>
          </p:cNvSpPr>
          <p:nvPr/>
        </p:nvSpPr>
        <p:spPr bwMode="auto">
          <a:xfrm>
            <a:off x="639763" y="1381125"/>
            <a:ext cx="79470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spcBef>
                <a:spcPts val="600"/>
              </a:spcBef>
              <a:defRPr/>
            </a:pPr>
            <a:r>
              <a:rPr lang="en-US" altLang="en-US" b="1" dirty="0"/>
              <a:t>8/12/2021 South Sandwich Islands Earthquake and Tsunami</a:t>
            </a:r>
            <a:endParaRPr lang="en-US" altLang="en-US" dirty="0"/>
          </a:p>
          <a:p>
            <a:pPr>
              <a:spcBef>
                <a:spcPts val="600"/>
              </a:spcBef>
              <a:buFont typeface="Arial" panose="020B0604020202020204" pitchFamily="34" charset="0"/>
              <a:buChar char="•"/>
              <a:defRPr/>
            </a:pPr>
            <a:r>
              <a:rPr lang="en-US" altLang="en-US" dirty="0"/>
              <a:t>Multiple events – largest was an 8.1 – not quickly understood</a:t>
            </a:r>
          </a:p>
          <a:p>
            <a:pPr>
              <a:spcBef>
                <a:spcPts val="600"/>
              </a:spcBef>
              <a:buFont typeface="Arial" panose="020B0604020202020204" pitchFamily="34" charset="0"/>
              <a:buChar char="•"/>
              <a:defRPr/>
            </a:pPr>
            <a:r>
              <a:rPr lang="en-US" altLang="en-US" dirty="0"/>
              <a:t>Only one nearby sea level gauge – South Georgia Island (UK)</a:t>
            </a:r>
          </a:p>
          <a:p>
            <a:pPr>
              <a:spcBef>
                <a:spcPts val="600"/>
              </a:spcBef>
              <a:buFont typeface="Arial" panose="020B0604020202020204" pitchFamily="34" charset="0"/>
              <a:buChar char="•"/>
              <a:defRPr/>
            </a:pPr>
            <a:r>
              <a:rPr lang="en-US" altLang="en-US" dirty="0"/>
              <a:t>Tsunami was produced and recorded in Atlantic, Pacific and Indian Oceans</a:t>
            </a:r>
          </a:p>
          <a:p>
            <a:pPr>
              <a:spcBef>
                <a:spcPts val="600"/>
              </a:spcBef>
              <a:buFont typeface="Arial" panose="020B0604020202020204" pitchFamily="34" charset="0"/>
              <a:buChar char="•"/>
              <a:defRPr/>
            </a:pPr>
            <a:r>
              <a:rPr lang="en-US" altLang="en-US" dirty="0"/>
              <a:t>Amplitudes greater than 0.6m were recorded at South Georgia Island, in Argentina, and in South Africa</a:t>
            </a:r>
          </a:p>
          <a:p>
            <a:pPr>
              <a:spcBef>
                <a:spcPts val="600"/>
              </a:spcBef>
              <a:buFont typeface="Arial" panose="020B0604020202020204" pitchFamily="34" charset="0"/>
              <a:buChar char="•"/>
              <a:defRPr/>
            </a:pPr>
            <a:r>
              <a:rPr lang="en-US" altLang="en-US" dirty="0"/>
              <a:t>No tsunami alerting system for southern Atlantic</a:t>
            </a:r>
          </a:p>
          <a:p>
            <a:pPr>
              <a:spcBef>
                <a:spcPts val="600"/>
              </a:spcBef>
              <a:buFont typeface="Arial" panose="020B0604020202020204" pitchFamily="34" charset="0"/>
              <a:buChar char="•"/>
              <a:defRPr/>
            </a:pPr>
            <a:r>
              <a:rPr lang="en-US" altLang="en-US" dirty="0"/>
              <a:t>ICG/PTWS has agreed to </a:t>
            </a:r>
          </a:p>
        </p:txBody>
      </p:sp>
      <p:grpSp>
        <p:nvGrpSpPr>
          <p:cNvPr id="4" name="Group 3">
            <a:extLst>
              <a:ext uri="{FF2B5EF4-FFF2-40B4-BE49-F238E27FC236}">
                <a16:creationId xmlns="" xmlns:a16="http://schemas.microsoft.com/office/drawing/2014/main" id="{9143F530-64DA-4895-892E-641FEE59140D}"/>
              </a:ext>
            </a:extLst>
          </p:cNvPr>
          <p:cNvGrpSpPr>
            <a:grpSpLocks noChangeAspect="1"/>
          </p:cNvGrpSpPr>
          <p:nvPr/>
        </p:nvGrpSpPr>
        <p:grpSpPr>
          <a:xfrm>
            <a:off x="696898" y="1255394"/>
            <a:ext cx="7750205" cy="5362341"/>
            <a:chOff x="0" y="0"/>
            <a:chExt cx="7810502" cy="5400420"/>
          </a:xfrm>
          <a:solidFill>
            <a:sysClr val="windowText" lastClr="000000"/>
          </a:solidFill>
        </p:grpSpPr>
        <p:pic>
          <p:nvPicPr>
            <p:cNvPr id="5" name="Picture 4">
              <a:extLst>
                <a:ext uri="{FF2B5EF4-FFF2-40B4-BE49-F238E27FC236}">
                  <a16:creationId xmlns="" xmlns:a16="http://schemas.microsoft.com/office/drawing/2014/main" id="{6D683ADA-BF8D-48C7-9C5F-4F64044104A2}"/>
                </a:ext>
              </a:extLst>
            </p:cNvPr>
            <p:cNvPicPr>
              <a:picLocks noChangeAspect="1"/>
            </p:cNvPicPr>
            <p:nvPr/>
          </p:nvPicPr>
          <p:blipFill rotWithShape="1">
            <a:blip r:embed="rId2">
              <a:extLst>
                <a:ext uri="{28A0092B-C50C-407E-A947-70E740481C1C}">
                  <a14:useLocalDpi xmlns:a14="http://schemas.microsoft.com/office/drawing/2010/main" val="0"/>
                </a:ext>
              </a:extLst>
            </a:blip>
            <a:srcRect l="48407" t="510" r="3499" b="55163"/>
            <a:stretch/>
          </p:blipFill>
          <p:spPr bwMode="auto">
            <a:xfrm>
              <a:off x="1" y="0"/>
              <a:ext cx="3912108" cy="475583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 xmlns:a16="http://schemas.microsoft.com/office/drawing/2014/main" id="{9C587B16-5363-4AA9-A48E-13943163BD1C}"/>
                </a:ext>
              </a:extLst>
            </p:cNvPr>
            <p:cNvPicPr>
              <a:picLocks noChangeAspect="1"/>
            </p:cNvPicPr>
            <p:nvPr/>
          </p:nvPicPr>
          <p:blipFill rotWithShape="1">
            <a:blip r:embed="rId2">
              <a:extLst>
                <a:ext uri="{28A0092B-C50C-407E-A947-70E740481C1C}">
                  <a14:useLocalDpi xmlns:a14="http://schemas.microsoft.com/office/drawing/2010/main" val="0"/>
                </a:ext>
              </a:extLst>
            </a:blip>
            <a:srcRect l="3616" t="510" r="48459" b="55092"/>
            <a:stretch/>
          </p:blipFill>
          <p:spPr bwMode="auto">
            <a:xfrm>
              <a:off x="3912110" y="0"/>
              <a:ext cx="3898392" cy="47634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 xmlns:a16="http://schemas.microsoft.com/office/drawing/2014/main" id="{99AED78D-676D-4665-AB33-7BFC9B970ADC}"/>
                </a:ext>
              </a:extLst>
            </p:cNvPr>
            <p:cNvPicPr>
              <a:picLocks noChangeAspect="1"/>
            </p:cNvPicPr>
            <p:nvPr/>
          </p:nvPicPr>
          <p:blipFill rotWithShape="1">
            <a:blip r:embed="rId2">
              <a:extLst>
                <a:ext uri="{28A0092B-C50C-407E-A947-70E740481C1C}">
                  <a14:useLocalDpi xmlns:a14="http://schemas.microsoft.com/office/drawing/2010/main" val="0"/>
                </a:ext>
              </a:extLst>
            </a:blip>
            <a:srcRect l="-866" t="44482" r="-1523" b="49410"/>
            <a:stretch/>
          </p:blipFill>
          <p:spPr bwMode="auto">
            <a:xfrm>
              <a:off x="0" y="4755832"/>
              <a:ext cx="7810502" cy="644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45221318"/>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 xmlns:a16="http://schemas.microsoft.com/office/drawing/2014/main" id="{C5BC471F-A9C2-4B0A-8B06-68359410F5F9}"/>
              </a:ext>
            </a:extLst>
          </p:cNvPr>
          <p:cNvSpPr>
            <a:spLocks noGrp="1"/>
          </p:cNvSpPr>
          <p:nvPr>
            <p:ph type="title"/>
          </p:nvPr>
        </p:nvSpPr>
        <p:spPr>
          <a:xfrm>
            <a:off x="512763" y="438150"/>
            <a:ext cx="8174037" cy="582613"/>
          </a:xfrm>
        </p:spPr>
        <p:txBody>
          <a:bodyPr/>
          <a:lstStyle/>
          <a:p>
            <a:r>
              <a:rPr lang="en-US" altLang="en-US" sz="2800" dirty="0" smtClean="0"/>
              <a:t>Gauge Amplitudes</a:t>
            </a:r>
            <a:r>
              <a:rPr lang="en-US" altLang="en-US" sz="2800" dirty="0" smtClean="0"/>
              <a:t> </a:t>
            </a:r>
            <a:r>
              <a:rPr lang="en-US" altLang="en-US" sz="2800" dirty="0"/>
              <a:t>of 8/12/21 Tsunami</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6" y="1425923"/>
            <a:ext cx="9000928" cy="4567779"/>
          </a:xfrm>
          <a:prstGeom prst="rect">
            <a:avLst/>
          </a:prstGeom>
          <a:ln>
            <a:solidFill>
              <a:schemeClr val="tx1"/>
            </a:solidFill>
          </a:ln>
        </p:spPr>
      </p:pic>
    </p:spTree>
    <p:extLst>
      <p:ext uri="{BB962C8B-B14F-4D97-AF65-F5344CB8AC3E}">
        <p14:creationId xmlns:p14="http://schemas.microsoft.com/office/powerpoint/2010/main" val="1453186118"/>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 xmlns:a16="http://schemas.microsoft.com/office/drawing/2014/main" id="{71448F84-D5D0-4743-A92A-3DDA016C4865}"/>
              </a:ext>
            </a:extLst>
          </p:cNvPr>
          <p:cNvSpPr>
            <a:spLocks noGrp="1"/>
          </p:cNvSpPr>
          <p:nvPr>
            <p:ph type="title"/>
          </p:nvPr>
        </p:nvSpPr>
        <p:spPr>
          <a:xfrm>
            <a:off x="512763" y="438150"/>
            <a:ext cx="8174037" cy="582613"/>
          </a:xfrm>
        </p:spPr>
        <p:txBody>
          <a:bodyPr/>
          <a:lstStyle/>
          <a:p>
            <a:r>
              <a:rPr lang="en-US" altLang="en-US" sz="2800" dirty="0" smtClean="0"/>
              <a:t>Earthquake Source Zone for the CARIBE-EWS</a:t>
            </a:r>
            <a:endParaRPr lang="en-US" altLang="en-US" sz="2800" dirty="0"/>
          </a:p>
        </p:txBody>
      </p:sp>
      <p:pic>
        <p:nvPicPr>
          <p:cNvPr id="6" name="Picture 5"/>
          <p:cNvPicPr/>
          <p:nvPr/>
        </p:nvPicPr>
        <p:blipFill rotWithShape="1">
          <a:blip r:embed="rId2"/>
          <a:srcRect l="25838" t="14775" r="27005"/>
          <a:stretch/>
        </p:blipFill>
        <p:spPr bwMode="auto">
          <a:xfrm>
            <a:off x="1783080" y="1188720"/>
            <a:ext cx="5577840" cy="56692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3616959"/>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 xmlns:a16="http://schemas.microsoft.com/office/drawing/2014/main" id="{71448F84-D5D0-4743-A92A-3DDA016C4865}"/>
              </a:ext>
            </a:extLst>
          </p:cNvPr>
          <p:cNvSpPr>
            <a:spLocks noGrp="1"/>
          </p:cNvSpPr>
          <p:nvPr>
            <p:ph type="title"/>
          </p:nvPr>
        </p:nvSpPr>
        <p:spPr>
          <a:xfrm>
            <a:off x="512763" y="478172"/>
            <a:ext cx="8174037" cy="492257"/>
          </a:xfrm>
        </p:spPr>
        <p:txBody>
          <a:bodyPr/>
          <a:lstStyle/>
          <a:p>
            <a:r>
              <a:rPr lang="en-US" altLang="en-US" sz="2400" dirty="0" smtClean="0"/>
              <a:t>Remove </a:t>
            </a:r>
            <a:r>
              <a:rPr lang="en-US" altLang="en-US" sz="2400" dirty="0"/>
              <a:t>Southern Atlantic </a:t>
            </a:r>
            <a:r>
              <a:rPr lang="en-US" altLang="en-US" sz="2400" dirty="0" smtClean="0"/>
              <a:t>from CARIBE-EWS ESZ?</a:t>
            </a:r>
            <a:endParaRPr lang="en-US" altLang="en-US" sz="2400" dirty="0"/>
          </a:p>
        </p:txBody>
      </p:sp>
      <p:sp>
        <p:nvSpPr>
          <p:cNvPr id="11267" name="TextBox 4">
            <a:extLst>
              <a:ext uri="{FF2B5EF4-FFF2-40B4-BE49-F238E27FC236}">
                <a16:creationId xmlns="" xmlns:a16="http://schemas.microsoft.com/office/drawing/2014/main" id="{9C95391F-A3CD-4458-BBAA-56A583A61471}"/>
              </a:ext>
            </a:extLst>
          </p:cNvPr>
          <p:cNvSpPr txBox="1">
            <a:spLocks noChangeArrowheads="1"/>
          </p:cNvSpPr>
          <p:nvPr/>
        </p:nvSpPr>
        <p:spPr bwMode="auto">
          <a:xfrm>
            <a:off x="639763" y="5282884"/>
            <a:ext cx="7947025" cy="1315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ts val="300"/>
              </a:spcBef>
              <a:buFont typeface="Arial" panose="020B0604020202020204" pitchFamily="34" charset="0"/>
              <a:buChar char="•"/>
            </a:pPr>
            <a:r>
              <a:rPr lang="en-US" altLang="en-US" b="1" dirty="0" smtClean="0"/>
              <a:t>Many CARIBE-EWS Information Statements for such events</a:t>
            </a:r>
          </a:p>
          <a:p>
            <a:pPr>
              <a:spcBef>
                <a:spcPts val="300"/>
              </a:spcBef>
              <a:buFont typeface="Arial" panose="020B0604020202020204" pitchFamily="34" charset="0"/>
              <a:buChar char="•"/>
            </a:pPr>
            <a:r>
              <a:rPr lang="en-US" altLang="en-US" b="1" dirty="0" smtClean="0"/>
              <a:t>An </a:t>
            </a:r>
            <a:r>
              <a:rPr lang="en-US" altLang="en-US" b="1" dirty="0"/>
              <a:t>unlikely Mw 8.5 is only </a:t>
            </a:r>
            <a:r>
              <a:rPr lang="en-US" altLang="en-US" b="1" dirty="0" smtClean="0"/>
              <a:t>0.3-1 m </a:t>
            </a:r>
            <a:r>
              <a:rPr lang="en-US" altLang="en-US" b="1" dirty="0"/>
              <a:t>in Bermuda with 14-hr travel time</a:t>
            </a:r>
          </a:p>
          <a:p>
            <a:pPr>
              <a:spcBef>
                <a:spcPts val="300"/>
              </a:spcBef>
              <a:buFont typeface="Arial" panose="020B0604020202020204" pitchFamily="34" charset="0"/>
              <a:buChar char="•"/>
            </a:pPr>
            <a:r>
              <a:rPr lang="en-US" altLang="en-US" b="1" dirty="0"/>
              <a:t>Make Southern Atlantic </a:t>
            </a:r>
            <a:r>
              <a:rPr lang="en-US" altLang="en-US" b="1" dirty="0" smtClean="0"/>
              <a:t>ESZ part </a:t>
            </a:r>
            <a:r>
              <a:rPr lang="en-US" altLang="en-US" b="1" dirty="0"/>
              <a:t>of </a:t>
            </a:r>
            <a:r>
              <a:rPr lang="en-US" altLang="en-US" b="1" dirty="0" smtClean="0"/>
              <a:t>the PTWS </a:t>
            </a:r>
            <a:r>
              <a:rPr lang="en-US" altLang="en-US" b="1" dirty="0"/>
              <a:t>– much closer to Chile</a:t>
            </a:r>
          </a:p>
          <a:p>
            <a:pPr>
              <a:spcBef>
                <a:spcPts val="300"/>
              </a:spcBef>
              <a:buFont typeface="Arial" panose="020B0604020202020204" pitchFamily="34" charset="0"/>
              <a:buChar char="•"/>
            </a:pPr>
            <a:r>
              <a:rPr lang="en-US" altLang="en-US" b="1" dirty="0"/>
              <a:t>CARIBE-EWS still </a:t>
            </a:r>
            <a:r>
              <a:rPr lang="en-US" altLang="en-US" b="1" dirty="0" smtClean="0"/>
              <a:t>covered if ther</a:t>
            </a:r>
            <a:r>
              <a:rPr lang="en-US" altLang="en-US" b="1" dirty="0" smtClean="0"/>
              <a:t>e is a threat</a:t>
            </a:r>
            <a:endParaRPr lang="en-US" altLang="en-US" b="1" dirty="0"/>
          </a:p>
        </p:txBody>
      </p:sp>
      <p:pic>
        <p:nvPicPr>
          <p:cNvPr id="11268" name="Picture 1">
            <a:extLst>
              <a:ext uri="{FF2B5EF4-FFF2-40B4-BE49-F238E27FC236}">
                <a16:creationId xmlns="" xmlns:a16="http://schemas.microsoft.com/office/drawing/2014/main" id="{E15E773C-CB4B-48DD-B494-8E8A2FB9DEE0}"/>
              </a:ext>
            </a:extLst>
          </p:cNvPr>
          <p:cNvPicPr>
            <a:picLocks noChangeAspect="1"/>
          </p:cNvPicPr>
          <p:nvPr/>
        </p:nvPicPr>
        <p:blipFill>
          <a:blip r:embed="rId2">
            <a:extLst>
              <a:ext uri="{28A0092B-C50C-407E-A947-70E740481C1C}">
                <a14:useLocalDpi xmlns:a14="http://schemas.microsoft.com/office/drawing/2010/main" val="0"/>
              </a:ext>
            </a:extLst>
          </a:blip>
          <a:srcRect t="3911" r="1813"/>
          <a:stretch>
            <a:fillRect/>
          </a:stretch>
        </p:blipFill>
        <p:spPr bwMode="auto">
          <a:xfrm>
            <a:off x="2954338" y="1230005"/>
            <a:ext cx="5675312" cy="38290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2">
            <a:extLst>
              <a:ext uri="{FF2B5EF4-FFF2-40B4-BE49-F238E27FC236}">
                <a16:creationId xmlns="" xmlns:a16="http://schemas.microsoft.com/office/drawing/2014/main" id="{09E19221-B102-4DCC-A142-F3301006A7AE}"/>
              </a:ext>
            </a:extLst>
          </p:cNvPr>
          <p:cNvPicPr>
            <a:picLocks noChangeAspect="1"/>
          </p:cNvPicPr>
          <p:nvPr/>
        </p:nvPicPr>
        <p:blipFill>
          <a:blip r:embed="rId3" cstate="print">
            <a:extLst>
              <a:ext uri="{28A0092B-C50C-407E-A947-70E740481C1C}">
                <a14:useLocalDpi xmlns:a14="http://schemas.microsoft.com/office/drawing/2010/main" val="0"/>
              </a:ext>
            </a:extLst>
          </a:blip>
          <a:srcRect t="3754" r="50943"/>
          <a:stretch>
            <a:fillRect/>
          </a:stretch>
        </p:blipFill>
        <p:spPr bwMode="auto">
          <a:xfrm>
            <a:off x="573088" y="1230005"/>
            <a:ext cx="2141537"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 xmlns:a16="http://schemas.microsoft.com/office/drawing/2014/main" id="{C5BC471F-A9C2-4B0A-8B06-68359410F5F9}"/>
              </a:ext>
            </a:extLst>
          </p:cNvPr>
          <p:cNvSpPr>
            <a:spLocks noGrp="1"/>
          </p:cNvSpPr>
          <p:nvPr>
            <p:ph type="title"/>
          </p:nvPr>
        </p:nvSpPr>
        <p:spPr>
          <a:xfrm>
            <a:off x="512763" y="438150"/>
            <a:ext cx="8174037" cy="582613"/>
          </a:xfrm>
        </p:spPr>
        <p:txBody>
          <a:bodyPr/>
          <a:lstStyle/>
          <a:p>
            <a:r>
              <a:rPr lang="en-US" altLang="en-US" sz="2800" dirty="0" smtClean="0"/>
              <a:t>Three</a:t>
            </a:r>
            <a:r>
              <a:rPr lang="en-US" altLang="en-US" sz="2800" dirty="0" smtClean="0"/>
              <a:t> </a:t>
            </a:r>
            <a:r>
              <a:rPr lang="en-US" altLang="en-US" sz="2800" dirty="0" err="1"/>
              <a:t>Noteable</a:t>
            </a:r>
            <a:r>
              <a:rPr lang="en-US" altLang="en-US" sz="2800" dirty="0"/>
              <a:t> Events</a:t>
            </a:r>
          </a:p>
        </p:txBody>
      </p:sp>
      <p:sp>
        <p:nvSpPr>
          <p:cNvPr id="10243" name="TextBox 4">
            <a:extLst>
              <a:ext uri="{FF2B5EF4-FFF2-40B4-BE49-F238E27FC236}">
                <a16:creationId xmlns="" xmlns:a16="http://schemas.microsoft.com/office/drawing/2014/main" id="{E037B1CA-E0D6-4F6A-B77F-95757D5B0216}"/>
              </a:ext>
            </a:extLst>
          </p:cNvPr>
          <p:cNvSpPr txBox="1">
            <a:spLocks noChangeArrowheads="1"/>
          </p:cNvSpPr>
          <p:nvPr/>
        </p:nvSpPr>
        <p:spPr bwMode="auto">
          <a:xfrm>
            <a:off x="639763" y="1266825"/>
            <a:ext cx="7947025"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spcBef>
                <a:spcPts val="600"/>
              </a:spcBef>
              <a:spcAft>
                <a:spcPts val="1200"/>
              </a:spcAft>
              <a:defRPr/>
            </a:pPr>
            <a:r>
              <a:rPr lang="en-US" altLang="en-US" sz="2000" b="1" dirty="0"/>
              <a:t>2.  8/14/2021 Haiti Earthquake and Tsunami</a:t>
            </a:r>
            <a:endParaRPr lang="en-US" altLang="en-US" sz="2000" dirty="0"/>
          </a:p>
          <a:p>
            <a:pPr>
              <a:spcBef>
                <a:spcPts val="600"/>
              </a:spcBef>
              <a:buFont typeface="Arial" panose="020B0604020202020204" pitchFamily="34" charset="0"/>
              <a:buChar char="•"/>
              <a:defRPr/>
            </a:pPr>
            <a:r>
              <a:rPr lang="en-US" altLang="en-US" dirty="0"/>
              <a:t>Initial Information Statement for Mw=7.0 was upgraded after 50 minutes to a Threat Message for upgraded Mw=7.2</a:t>
            </a:r>
          </a:p>
          <a:p>
            <a:pPr>
              <a:spcBef>
                <a:spcPts val="600"/>
              </a:spcBef>
              <a:buFont typeface="Arial" panose="020B0604020202020204" pitchFamily="34" charset="0"/>
              <a:buChar char="•"/>
              <a:defRPr/>
            </a:pPr>
            <a:r>
              <a:rPr lang="en-US" altLang="en-US" dirty="0"/>
              <a:t>Epicenter on the narrow Tiburon Peninsula – had to check for tsunami waves on both sides</a:t>
            </a:r>
          </a:p>
          <a:p>
            <a:pPr>
              <a:spcBef>
                <a:spcPts val="600"/>
              </a:spcBef>
              <a:buFont typeface="Arial" panose="020B0604020202020204" pitchFamily="34" charset="0"/>
              <a:buChar char="•"/>
              <a:defRPr/>
            </a:pPr>
            <a:r>
              <a:rPr lang="en-US" altLang="en-US" dirty="0"/>
              <a:t>Small tsunami waves, &lt; 10 cm, recorded in Haiti and Mexico</a:t>
            </a:r>
          </a:p>
        </p:txBody>
      </p:sp>
    </p:spTree>
    <p:extLst>
      <p:ext uri="{BB962C8B-B14F-4D97-AF65-F5344CB8AC3E}">
        <p14:creationId xmlns:p14="http://schemas.microsoft.com/office/powerpoint/2010/main" val="1177072700"/>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 xmlns:a16="http://schemas.microsoft.com/office/drawing/2014/main" id="{C5BC471F-A9C2-4B0A-8B06-68359410F5F9}"/>
              </a:ext>
            </a:extLst>
          </p:cNvPr>
          <p:cNvSpPr>
            <a:spLocks noGrp="1"/>
          </p:cNvSpPr>
          <p:nvPr>
            <p:ph type="title"/>
          </p:nvPr>
        </p:nvSpPr>
        <p:spPr>
          <a:xfrm>
            <a:off x="512763" y="438150"/>
            <a:ext cx="8174037" cy="582613"/>
          </a:xfrm>
        </p:spPr>
        <p:txBody>
          <a:bodyPr/>
          <a:lstStyle/>
          <a:p>
            <a:r>
              <a:rPr lang="en-US" altLang="en-US" sz="2800" dirty="0"/>
              <a:t>8/14/21 Mw 7.2 Haiti Earthquake</a:t>
            </a:r>
          </a:p>
        </p:txBody>
      </p:sp>
      <p:pic>
        <p:nvPicPr>
          <p:cNvPr id="2" name="Picture 1">
            <a:extLst>
              <a:ext uri="{FF2B5EF4-FFF2-40B4-BE49-F238E27FC236}">
                <a16:creationId xmlns="" xmlns:a16="http://schemas.microsoft.com/office/drawing/2014/main" id="{A5CF99AD-9272-43F0-B17C-42B2DB97A7CC}"/>
              </a:ext>
            </a:extLst>
          </p:cNvPr>
          <p:cNvPicPr>
            <a:picLocks noChangeAspect="1"/>
          </p:cNvPicPr>
          <p:nvPr/>
        </p:nvPicPr>
        <p:blipFill rotWithShape="1">
          <a:blip r:embed="rId2"/>
          <a:srcRect l="14271" t="12813" r="13958" b="8029"/>
          <a:stretch/>
        </p:blipFill>
        <p:spPr>
          <a:xfrm>
            <a:off x="601778" y="1428752"/>
            <a:ext cx="7969018" cy="4210048"/>
          </a:xfrm>
          <a:prstGeom prst="rect">
            <a:avLst/>
          </a:prstGeom>
          <a:ln w="19050">
            <a:solidFill>
              <a:schemeClr val="tx1"/>
            </a:solidFill>
          </a:ln>
        </p:spPr>
      </p:pic>
      <p:sp>
        <p:nvSpPr>
          <p:cNvPr id="3" name="TextBox 2">
            <a:extLst>
              <a:ext uri="{FF2B5EF4-FFF2-40B4-BE49-F238E27FC236}">
                <a16:creationId xmlns="" xmlns:a16="http://schemas.microsoft.com/office/drawing/2014/main" id="{19893A62-6312-4324-80D3-FCBE55A9DEE7}"/>
              </a:ext>
            </a:extLst>
          </p:cNvPr>
          <p:cNvSpPr txBox="1"/>
          <p:nvPr/>
        </p:nvSpPr>
        <p:spPr>
          <a:xfrm>
            <a:off x="7324725" y="5143500"/>
            <a:ext cx="1066800" cy="369332"/>
          </a:xfrm>
          <a:prstGeom prst="rect">
            <a:avLst/>
          </a:prstGeom>
          <a:noFill/>
        </p:spPr>
        <p:txBody>
          <a:bodyPr wrap="square" rtlCol="0">
            <a:spAutoFit/>
          </a:bodyPr>
          <a:lstStyle/>
          <a:p>
            <a:pPr algn="ctr"/>
            <a:r>
              <a:rPr lang="en-US" b="1" dirty="0"/>
              <a:t>USGS</a:t>
            </a:r>
          </a:p>
        </p:txBody>
      </p:sp>
      <p:sp>
        <p:nvSpPr>
          <p:cNvPr id="8" name="TextBox 7">
            <a:extLst>
              <a:ext uri="{FF2B5EF4-FFF2-40B4-BE49-F238E27FC236}">
                <a16:creationId xmlns="" xmlns:a16="http://schemas.microsoft.com/office/drawing/2014/main" id="{9D8F37AE-BDE6-4908-9FD1-F3191AEE6D2C}"/>
              </a:ext>
            </a:extLst>
          </p:cNvPr>
          <p:cNvSpPr txBox="1"/>
          <p:nvPr/>
        </p:nvSpPr>
        <p:spPr>
          <a:xfrm>
            <a:off x="601778" y="5829300"/>
            <a:ext cx="7969018" cy="369332"/>
          </a:xfrm>
          <a:prstGeom prst="rect">
            <a:avLst/>
          </a:prstGeom>
          <a:noFill/>
        </p:spPr>
        <p:txBody>
          <a:bodyPr wrap="square" rtlCol="0">
            <a:spAutoFit/>
          </a:bodyPr>
          <a:lstStyle/>
          <a:p>
            <a:pPr algn="ctr"/>
            <a:r>
              <a:rPr lang="en-US" dirty="0"/>
              <a:t>Modified Mercalli Intensity Contours – Maximum (orange) is 7.5</a:t>
            </a:r>
          </a:p>
        </p:txBody>
      </p:sp>
    </p:spTree>
    <p:extLst>
      <p:ext uri="{BB962C8B-B14F-4D97-AF65-F5344CB8AC3E}">
        <p14:creationId xmlns:p14="http://schemas.microsoft.com/office/powerpoint/2010/main" val="2094005650"/>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 xmlns:a16="http://schemas.microsoft.com/office/drawing/2014/main" id="{C5BC471F-A9C2-4B0A-8B06-68359410F5F9}"/>
              </a:ext>
            </a:extLst>
          </p:cNvPr>
          <p:cNvSpPr>
            <a:spLocks noGrp="1"/>
          </p:cNvSpPr>
          <p:nvPr>
            <p:ph type="title"/>
          </p:nvPr>
        </p:nvSpPr>
        <p:spPr>
          <a:xfrm>
            <a:off x="512763" y="438150"/>
            <a:ext cx="8174037" cy="582613"/>
          </a:xfrm>
        </p:spPr>
        <p:txBody>
          <a:bodyPr/>
          <a:lstStyle/>
          <a:p>
            <a:r>
              <a:rPr lang="en-US" altLang="en-US" sz="2800" dirty="0" smtClean="0"/>
              <a:t>Three</a:t>
            </a:r>
            <a:r>
              <a:rPr lang="en-US" altLang="en-US" sz="2800" dirty="0" smtClean="0"/>
              <a:t> </a:t>
            </a:r>
            <a:r>
              <a:rPr lang="en-US" altLang="en-US" sz="2800" dirty="0" err="1"/>
              <a:t>Noteable</a:t>
            </a:r>
            <a:r>
              <a:rPr lang="en-US" altLang="en-US" sz="2800" dirty="0"/>
              <a:t> Events</a:t>
            </a:r>
          </a:p>
        </p:txBody>
      </p:sp>
      <p:sp>
        <p:nvSpPr>
          <p:cNvPr id="10243" name="TextBox 4">
            <a:extLst>
              <a:ext uri="{FF2B5EF4-FFF2-40B4-BE49-F238E27FC236}">
                <a16:creationId xmlns="" xmlns:a16="http://schemas.microsoft.com/office/drawing/2014/main" id="{E037B1CA-E0D6-4F6A-B77F-95757D5B0216}"/>
              </a:ext>
            </a:extLst>
          </p:cNvPr>
          <p:cNvSpPr txBox="1">
            <a:spLocks noChangeArrowheads="1"/>
          </p:cNvSpPr>
          <p:nvPr/>
        </p:nvSpPr>
        <p:spPr bwMode="auto">
          <a:xfrm>
            <a:off x="639763" y="1266825"/>
            <a:ext cx="7947025"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spcBef>
                <a:spcPts val="600"/>
              </a:spcBef>
              <a:spcAft>
                <a:spcPts val="1200"/>
              </a:spcAft>
              <a:defRPr/>
            </a:pPr>
            <a:r>
              <a:rPr lang="en-US" altLang="en-US" sz="2000" b="1" dirty="0"/>
              <a:t>3.  1/15/2022 </a:t>
            </a:r>
            <a:r>
              <a:rPr lang="en-US" altLang="en-US" sz="2000" b="1" dirty="0" err="1"/>
              <a:t>Hunga</a:t>
            </a:r>
            <a:r>
              <a:rPr lang="en-US" altLang="en-US" sz="2000" b="1" dirty="0"/>
              <a:t> Tonga Volcano eruption and tsunami</a:t>
            </a:r>
            <a:endParaRPr lang="en-US" altLang="en-US" sz="2000" dirty="0"/>
          </a:p>
          <a:p>
            <a:pPr>
              <a:spcBef>
                <a:spcPts val="600"/>
              </a:spcBef>
              <a:buFont typeface="Arial" panose="020B0604020202020204" pitchFamily="34" charset="0"/>
              <a:buChar char="•"/>
              <a:defRPr/>
            </a:pPr>
            <a:r>
              <a:rPr lang="en-US" altLang="en-US" dirty="0"/>
              <a:t>Explosive eruption of the </a:t>
            </a:r>
            <a:r>
              <a:rPr lang="en-US" altLang="en-US" dirty="0" err="1"/>
              <a:t>Hunga</a:t>
            </a:r>
            <a:r>
              <a:rPr lang="en-US" altLang="en-US" dirty="0"/>
              <a:t> Tonga – </a:t>
            </a:r>
            <a:r>
              <a:rPr lang="en-US" altLang="en-US" dirty="0" err="1"/>
              <a:t>Hunga</a:t>
            </a:r>
            <a:r>
              <a:rPr lang="en-US" altLang="en-US" dirty="0"/>
              <a:t> </a:t>
            </a:r>
            <a:r>
              <a:rPr lang="en-US" altLang="en-US" dirty="0" err="1"/>
              <a:t>Ha`apai</a:t>
            </a:r>
            <a:r>
              <a:rPr lang="en-US" altLang="en-US" dirty="0"/>
              <a:t> Volcano near Tonga</a:t>
            </a:r>
          </a:p>
          <a:p>
            <a:pPr>
              <a:spcBef>
                <a:spcPts val="600"/>
              </a:spcBef>
              <a:buFont typeface="Arial" panose="020B0604020202020204" pitchFamily="34" charset="0"/>
              <a:buChar char="•"/>
              <a:defRPr/>
            </a:pPr>
            <a:r>
              <a:rPr lang="en-US" altLang="en-US" dirty="0"/>
              <a:t>Tsunami runups &gt; 10m in Tonga</a:t>
            </a:r>
          </a:p>
          <a:p>
            <a:pPr>
              <a:spcBef>
                <a:spcPts val="600"/>
              </a:spcBef>
              <a:buFont typeface="Arial" panose="020B0604020202020204" pitchFamily="34" charset="0"/>
              <a:buChar char="•"/>
              <a:defRPr/>
            </a:pPr>
            <a:r>
              <a:rPr lang="en-US" altLang="en-US" dirty="0"/>
              <a:t>Tsunami waves generated and observed in all the world’s ocean basins by the atmospheric disturbance</a:t>
            </a:r>
          </a:p>
          <a:p>
            <a:pPr>
              <a:spcBef>
                <a:spcPts val="600"/>
              </a:spcBef>
              <a:buFont typeface="Arial" panose="020B0604020202020204" pitchFamily="34" charset="0"/>
              <a:buChar char="•"/>
              <a:defRPr/>
            </a:pPr>
            <a:r>
              <a:rPr lang="en-US" altLang="en-US" dirty="0"/>
              <a:t>Equivalent to the 1883 explosive eruption of Krakatau?</a:t>
            </a:r>
          </a:p>
        </p:txBody>
      </p:sp>
    </p:spTree>
    <p:extLst>
      <p:ext uri="{BB962C8B-B14F-4D97-AF65-F5344CB8AC3E}">
        <p14:creationId xmlns:p14="http://schemas.microsoft.com/office/powerpoint/2010/main" val="3522710860"/>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Geographic Awareness</a:t>
            </a:r>
          </a:p>
        </p:txBody>
      </p:sp>
      <p:pic>
        <p:nvPicPr>
          <p:cNvPr id="3" name="Picture 2"/>
          <p:cNvPicPr>
            <a:picLocks noChangeAspect="1"/>
          </p:cNvPicPr>
          <p:nvPr/>
        </p:nvPicPr>
        <p:blipFill rotWithShape="1">
          <a:blip r:embed="rId2"/>
          <a:srcRect l="18714" t="11890" r="18455" b="2145"/>
          <a:stretch/>
        </p:blipFill>
        <p:spPr>
          <a:xfrm>
            <a:off x="977981" y="1214437"/>
            <a:ext cx="7188039" cy="5531929"/>
          </a:xfrm>
          <a:prstGeom prst="rect">
            <a:avLst/>
          </a:prstGeom>
          <a:ln w="19050">
            <a:solidFill>
              <a:schemeClr val="tx1"/>
            </a:solidFill>
          </a:ln>
        </p:spPr>
      </p:pic>
      <p:sp>
        <p:nvSpPr>
          <p:cNvPr id="4" name="TextBox 3"/>
          <p:cNvSpPr txBox="1"/>
          <p:nvPr/>
        </p:nvSpPr>
        <p:spPr>
          <a:xfrm>
            <a:off x="3857625" y="5500687"/>
            <a:ext cx="1857375" cy="464486"/>
          </a:xfrm>
          <a:prstGeom prst="rect">
            <a:avLst/>
          </a:prstGeom>
          <a:solidFill>
            <a:srgbClr val="FFCC66"/>
          </a:solidFill>
          <a:ln>
            <a:solidFill>
              <a:schemeClr val="tx1"/>
            </a:solidFill>
          </a:ln>
        </p:spPr>
        <p:txBody>
          <a:bodyPr wrap="square" rtlCol="0">
            <a:spAutoFit/>
          </a:bodyPr>
          <a:lstStyle/>
          <a:p>
            <a:pPr algn="ctr" defTabSz="614477" eaLnBrk="1" hangingPunct="1"/>
            <a:r>
              <a:rPr lang="en-US" sz="1209" dirty="0" err="1">
                <a:solidFill>
                  <a:srgbClr val="000000"/>
                </a:solidFill>
                <a:latin typeface="Arial"/>
                <a:cs typeface="Angsana New"/>
              </a:rPr>
              <a:t>Hunga</a:t>
            </a:r>
            <a:r>
              <a:rPr lang="en-US" sz="1209" dirty="0">
                <a:solidFill>
                  <a:srgbClr val="000000"/>
                </a:solidFill>
                <a:latin typeface="Arial"/>
                <a:cs typeface="Angsana New"/>
              </a:rPr>
              <a:t> Tonga – </a:t>
            </a:r>
            <a:r>
              <a:rPr lang="en-US" sz="1209" dirty="0" err="1">
                <a:solidFill>
                  <a:srgbClr val="000000"/>
                </a:solidFill>
                <a:latin typeface="Arial"/>
                <a:cs typeface="Angsana New"/>
              </a:rPr>
              <a:t>Hunga</a:t>
            </a:r>
            <a:r>
              <a:rPr lang="en-US" sz="1209" dirty="0">
                <a:solidFill>
                  <a:srgbClr val="000000"/>
                </a:solidFill>
                <a:latin typeface="Arial"/>
                <a:cs typeface="Angsana New"/>
              </a:rPr>
              <a:t> </a:t>
            </a:r>
            <a:r>
              <a:rPr lang="en-US" sz="1209" dirty="0" err="1">
                <a:solidFill>
                  <a:srgbClr val="000000"/>
                </a:solidFill>
                <a:latin typeface="Arial"/>
                <a:cs typeface="Angsana New"/>
              </a:rPr>
              <a:t>Ha`apai</a:t>
            </a:r>
            <a:r>
              <a:rPr lang="en-US" sz="1209" dirty="0">
                <a:solidFill>
                  <a:srgbClr val="000000"/>
                </a:solidFill>
                <a:latin typeface="Arial"/>
                <a:cs typeface="Angsana New"/>
              </a:rPr>
              <a:t> Volcano</a:t>
            </a:r>
          </a:p>
        </p:txBody>
      </p:sp>
      <p:cxnSp>
        <p:nvCxnSpPr>
          <p:cNvPr id="6" name="Straight Arrow Connector 5"/>
          <p:cNvCxnSpPr/>
          <p:nvPr/>
        </p:nvCxnSpPr>
        <p:spPr bwMode="auto">
          <a:xfrm flipH="1" flipV="1">
            <a:off x="3696087" y="5253399"/>
            <a:ext cx="329718" cy="247289"/>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42829478"/>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720218" y="428625"/>
            <a:ext cx="7355138" cy="546200"/>
          </a:xfrm>
        </p:spPr>
        <p:txBody>
          <a:bodyPr/>
          <a:lstStyle/>
          <a:p>
            <a:r>
              <a:rPr lang="en-US" sz="3000" dirty="0"/>
              <a:t>Tsunami</a:t>
            </a:r>
            <a:r>
              <a:rPr lang="en-US" sz="2957" dirty="0"/>
              <a:t> arrival at Nuku`alofa</a:t>
            </a:r>
          </a:p>
        </p:txBody>
      </p:sp>
      <p:sp>
        <p:nvSpPr>
          <p:cNvPr id="5" name="Content Placeholder 2"/>
          <p:cNvSpPr txBox="1">
            <a:spLocks/>
          </p:cNvSpPr>
          <p:nvPr/>
        </p:nvSpPr>
        <p:spPr bwMode="auto">
          <a:xfrm>
            <a:off x="720219" y="1285875"/>
            <a:ext cx="8061773" cy="67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803" tIns="31901" rIns="63803" bIns="31901" numCol="1" anchor="t" anchorCtr="0" compatLnSpc="1">
            <a:prstTxWarp prst="textNoShape">
              <a:avLst/>
            </a:prstTxWarp>
            <a:normAutofit/>
          </a:bodyPr>
          <a:lstStyle>
            <a:lvl1pPr marL="677249" indent="-677249" algn="l" rtl="0" eaLnBrk="0" fontAlgn="base" hangingPunct="0">
              <a:lnSpc>
                <a:spcPct val="90000"/>
              </a:lnSpc>
              <a:spcBef>
                <a:spcPct val="20000"/>
              </a:spcBef>
              <a:spcAft>
                <a:spcPct val="0"/>
              </a:spcAft>
              <a:buClr>
                <a:schemeClr val="accent2"/>
              </a:buClr>
              <a:buSzPct val="80000"/>
              <a:buFont typeface="Wingdings" pitchFamily="2" charset="2"/>
              <a:buChar char="o"/>
              <a:defRPr sz="4325" b="1">
                <a:solidFill>
                  <a:schemeClr val="tx1"/>
                </a:solidFill>
                <a:latin typeface="+mn-lt"/>
                <a:ea typeface="MS PGothic" pitchFamily="34" charset="-128"/>
                <a:cs typeface="+mn-cs"/>
              </a:defRPr>
            </a:lvl1pPr>
            <a:lvl2pPr marL="1312443" indent="-628555" algn="l" rtl="0" eaLnBrk="0" fontAlgn="base" hangingPunct="0">
              <a:lnSpc>
                <a:spcPct val="90000"/>
              </a:lnSpc>
              <a:spcBef>
                <a:spcPct val="20000"/>
              </a:spcBef>
              <a:spcAft>
                <a:spcPct val="0"/>
              </a:spcAft>
              <a:buClr>
                <a:schemeClr val="accent2"/>
              </a:buClr>
              <a:buSzPct val="80000"/>
              <a:buFont typeface="Wingdings" pitchFamily="2" charset="2"/>
              <a:buChar char="n"/>
              <a:defRPr sz="4046">
                <a:solidFill>
                  <a:schemeClr val="tx1"/>
                </a:solidFill>
                <a:latin typeface="+mn-lt"/>
                <a:ea typeface="+mn-ea"/>
                <a:cs typeface="+mn-cs"/>
              </a:defRPr>
            </a:lvl2pPr>
            <a:lvl3pPr marL="1887880" indent="-568799" algn="l" rtl="0" eaLnBrk="0" fontAlgn="base" hangingPunct="0">
              <a:lnSpc>
                <a:spcPct val="90000"/>
              </a:lnSpc>
              <a:spcBef>
                <a:spcPct val="20000"/>
              </a:spcBef>
              <a:spcAft>
                <a:spcPct val="0"/>
              </a:spcAft>
              <a:buClr>
                <a:schemeClr val="accent2"/>
              </a:buClr>
              <a:buSzPct val="80000"/>
              <a:buFont typeface="Wingdings" pitchFamily="2" charset="2"/>
              <a:buChar char="o"/>
              <a:defRPr sz="3488">
                <a:solidFill>
                  <a:schemeClr val="tx1"/>
                </a:solidFill>
                <a:latin typeface="+mn-lt"/>
                <a:ea typeface="+mn-ea"/>
                <a:cs typeface="+mn-cs"/>
              </a:defRPr>
            </a:lvl3pPr>
            <a:lvl4pPr marL="2452252" indent="-557733" algn="l" rtl="0" eaLnBrk="0" fontAlgn="base" hangingPunct="0">
              <a:lnSpc>
                <a:spcPct val="90000"/>
              </a:lnSpc>
              <a:spcBef>
                <a:spcPct val="20000"/>
              </a:spcBef>
              <a:spcAft>
                <a:spcPct val="0"/>
              </a:spcAft>
              <a:buClr>
                <a:schemeClr val="accent2"/>
              </a:buClr>
              <a:buSzPct val="80000"/>
              <a:buFont typeface="Wingdings" pitchFamily="2" charset="2"/>
              <a:buChar char="n"/>
              <a:defRPr sz="3488">
                <a:solidFill>
                  <a:schemeClr val="tx1"/>
                </a:solidFill>
                <a:latin typeface="+mn-lt"/>
                <a:ea typeface="+mn-ea"/>
                <a:cs typeface="+mn-cs"/>
              </a:defRPr>
            </a:lvl4pPr>
            <a:lvl5pPr marL="3032116" indent="-573226" algn="l" rtl="0" eaLnBrk="0" fontAlgn="base" hangingPunct="0">
              <a:lnSpc>
                <a:spcPct val="90000"/>
              </a:lnSpc>
              <a:spcBef>
                <a:spcPct val="25000"/>
              </a:spcBef>
              <a:spcAft>
                <a:spcPct val="0"/>
              </a:spcAft>
              <a:buClr>
                <a:schemeClr val="accent2"/>
              </a:buClr>
              <a:buSzPct val="80000"/>
              <a:buFont typeface="Wingdings" pitchFamily="2" charset="2"/>
              <a:buChar char="§"/>
              <a:defRPr sz="3488">
                <a:solidFill>
                  <a:schemeClr val="tx1"/>
                </a:solidFill>
                <a:latin typeface="+mn-lt"/>
                <a:ea typeface="+mn-ea"/>
                <a:cs typeface="+mn-cs"/>
              </a:defRPr>
            </a:lvl5pPr>
            <a:lvl6pPr marL="3695412" indent="-577193" algn="l" rtl="0" fontAlgn="base">
              <a:lnSpc>
                <a:spcPct val="90000"/>
              </a:lnSpc>
              <a:spcBef>
                <a:spcPct val="25000"/>
              </a:spcBef>
              <a:spcAft>
                <a:spcPct val="0"/>
              </a:spcAft>
              <a:buClr>
                <a:schemeClr val="accent2"/>
              </a:buClr>
              <a:buSzPct val="80000"/>
              <a:buFont typeface="Wingdings" charset="2"/>
              <a:buChar char="§"/>
              <a:defRPr sz="3488">
                <a:solidFill>
                  <a:schemeClr val="tx1"/>
                </a:solidFill>
                <a:latin typeface="+mn-lt"/>
                <a:ea typeface="+mn-ea"/>
                <a:cs typeface="+mn-cs"/>
              </a:defRPr>
            </a:lvl6pPr>
            <a:lvl7pPr marL="4357687" indent="-577193" algn="l" rtl="0" fontAlgn="base">
              <a:lnSpc>
                <a:spcPct val="90000"/>
              </a:lnSpc>
              <a:spcBef>
                <a:spcPct val="25000"/>
              </a:spcBef>
              <a:spcAft>
                <a:spcPct val="0"/>
              </a:spcAft>
              <a:buClr>
                <a:schemeClr val="accent2"/>
              </a:buClr>
              <a:buSzPct val="80000"/>
              <a:buFont typeface="Wingdings" charset="2"/>
              <a:buChar char="§"/>
              <a:defRPr sz="3488">
                <a:solidFill>
                  <a:schemeClr val="tx1"/>
                </a:solidFill>
                <a:latin typeface="+mn-lt"/>
                <a:ea typeface="+mn-ea"/>
                <a:cs typeface="+mn-cs"/>
              </a:defRPr>
            </a:lvl7pPr>
            <a:lvl8pPr marL="5019966" indent="-577193" algn="l" rtl="0" fontAlgn="base">
              <a:lnSpc>
                <a:spcPct val="90000"/>
              </a:lnSpc>
              <a:spcBef>
                <a:spcPct val="25000"/>
              </a:spcBef>
              <a:spcAft>
                <a:spcPct val="0"/>
              </a:spcAft>
              <a:buClr>
                <a:schemeClr val="accent2"/>
              </a:buClr>
              <a:buSzPct val="80000"/>
              <a:buFont typeface="Wingdings" charset="2"/>
              <a:buChar char="§"/>
              <a:defRPr sz="3488">
                <a:solidFill>
                  <a:schemeClr val="tx1"/>
                </a:solidFill>
                <a:latin typeface="+mn-lt"/>
                <a:ea typeface="+mn-ea"/>
                <a:cs typeface="+mn-cs"/>
              </a:defRPr>
            </a:lvl8pPr>
            <a:lvl9pPr marL="5682238" indent="-577193" algn="l" rtl="0" fontAlgn="base">
              <a:lnSpc>
                <a:spcPct val="90000"/>
              </a:lnSpc>
              <a:spcBef>
                <a:spcPct val="25000"/>
              </a:spcBef>
              <a:spcAft>
                <a:spcPct val="0"/>
              </a:spcAft>
              <a:buClr>
                <a:schemeClr val="accent2"/>
              </a:buClr>
              <a:buSzPct val="80000"/>
              <a:buFont typeface="Wingdings" charset="2"/>
              <a:buChar char="§"/>
              <a:defRPr sz="3488">
                <a:solidFill>
                  <a:schemeClr val="tx1"/>
                </a:solidFill>
                <a:latin typeface="+mn-lt"/>
                <a:ea typeface="+mn-ea"/>
                <a:cs typeface="+mn-cs"/>
              </a:defRPr>
            </a:lvl9pPr>
          </a:lstStyle>
          <a:p>
            <a:pPr marL="0" indent="0" defTabSz="614477">
              <a:buClr>
                <a:srgbClr val="CC0000"/>
              </a:buClr>
              <a:buNone/>
            </a:pPr>
            <a:r>
              <a:rPr lang="en-US" sz="1882" kern="0" dirty="0">
                <a:solidFill>
                  <a:srgbClr val="000000"/>
                </a:solidFill>
                <a:latin typeface="Arial"/>
                <a:cs typeface="Angsana New"/>
              </a:rPr>
              <a:t>Tsunami signal at Nuku`alofa following the explosive eruption of </a:t>
            </a:r>
            <a:r>
              <a:rPr lang="en-US" sz="1882" kern="0" dirty="0" err="1">
                <a:solidFill>
                  <a:srgbClr val="000000"/>
                </a:solidFill>
                <a:latin typeface="Arial"/>
                <a:cs typeface="Angsana New"/>
              </a:rPr>
              <a:t>Hunga</a:t>
            </a:r>
            <a:r>
              <a:rPr lang="en-US" sz="1882" kern="0" dirty="0">
                <a:solidFill>
                  <a:srgbClr val="000000"/>
                </a:solidFill>
                <a:latin typeface="Arial"/>
                <a:cs typeface="Angsana New"/>
              </a:rPr>
              <a:t> Tonga</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271" t="48941" r="5852" b="1312"/>
          <a:stretch/>
        </p:blipFill>
        <p:spPr>
          <a:xfrm>
            <a:off x="312668" y="2819455"/>
            <a:ext cx="3699259" cy="2333761"/>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1033" b="51669"/>
          <a:stretch/>
        </p:blipFill>
        <p:spPr>
          <a:xfrm>
            <a:off x="4172392" y="2819455"/>
            <a:ext cx="4439876" cy="2333761"/>
          </a:xfrm>
          <a:prstGeom prst="rect">
            <a:avLst/>
          </a:prstGeom>
        </p:spPr>
      </p:pic>
    </p:spTree>
    <p:extLst>
      <p:ext uri="{BB962C8B-B14F-4D97-AF65-F5344CB8AC3E}">
        <p14:creationId xmlns:p14="http://schemas.microsoft.com/office/powerpoint/2010/main" val="3973399012"/>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85E6334A-F109-0F48-8F6D-4BE8A4DEBA2E}"/>
              </a:ext>
            </a:extLst>
          </p:cNvPr>
          <p:cNvPicPr>
            <a:picLocks noChangeAspect="1"/>
          </p:cNvPicPr>
          <p:nvPr/>
        </p:nvPicPr>
        <p:blipFill>
          <a:blip r:embed="rId2"/>
          <a:stretch>
            <a:fillRect/>
          </a:stretch>
        </p:blipFill>
        <p:spPr>
          <a:xfrm>
            <a:off x="881675" y="1104256"/>
            <a:ext cx="7380651" cy="5653092"/>
          </a:xfrm>
          <a:prstGeom prst="rect">
            <a:avLst/>
          </a:prstGeom>
          <a:ln w="12700">
            <a:solidFill>
              <a:schemeClr val="tx1"/>
            </a:solidFill>
          </a:ln>
        </p:spPr>
      </p:pic>
      <p:sp>
        <p:nvSpPr>
          <p:cNvPr id="17" name="TextBox 16">
            <a:extLst>
              <a:ext uri="{FF2B5EF4-FFF2-40B4-BE49-F238E27FC236}">
                <a16:creationId xmlns="" xmlns:a16="http://schemas.microsoft.com/office/drawing/2014/main" id="{23F81080-D8B1-4C4A-8881-070F39884A52}"/>
              </a:ext>
            </a:extLst>
          </p:cNvPr>
          <p:cNvSpPr txBox="1"/>
          <p:nvPr/>
        </p:nvSpPr>
        <p:spPr>
          <a:xfrm>
            <a:off x="1475864" y="197449"/>
            <a:ext cx="6562366" cy="438582"/>
          </a:xfrm>
          <a:prstGeom prst="rect">
            <a:avLst/>
          </a:prstGeom>
          <a:noFill/>
          <a:ln w="15875">
            <a:solidFill>
              <a:schemeClr val="tx1"/>
            </a:solidFill>
          </a:ln>
        </p:spPr>
        <p:txBody>
          <a:bodyPr wrap="square" rtlCol="0">
            <a:spAutoFit/>
          </a:bodyPr>
          <a:lstStyle/>
          <a:p>
            <a:pPr algn="ctr" defTabSz="436941" eaLnBrk="1" fontAlgn="auto" hangingPunct="1">
              <a:spcBef>
                <a:spcPts val="0"/>
              </a:spcBef>
              <a:spcAft>
                <a:spcPts val="0"/>
              </a:spcAft>
            </a:pPr>
            <a:r>
              <a:rPr lang="en-US" sz="2250" dirty="0">
                <a:solidFill>
                  <a:prstClr val="black"/>
                </a:solidFill>
                <a:latin typeface="Calibri"/>
              </a:rPr>
              <a:t>Modeled Tsunami Maximum Amplitude In the Pacific</a:t>
            </a:r>
          </a:p>
        </p:txBody>
      </p:sp>
      <p:sp>
        <p:nvSpPr>
          <p:cNvPr id="19" name="TextBox 18">
            <a:extLst>
              <a:ext uri="{FF2B5EF4-FFF2-40B4-BE49-F238E27FC236}">
                <a16:creationId xmlns="" xmlns:a16="http://schemas.microsoft.com/office/drawing/2014/main" id="{6C3A689F-AAC2-8844-8CF5-3B8CE63334B1}"/>
              </a:ext>
            </a:extLst>
          </p:cNvPr>
          <p:cNvSpPr txBox="1"/>
          <p:nvPr/>
        </p:nvSpPr>
        <p:spPr>
          <a:xfrm>
            <a:off x="2181225" y="714375"/>
            <a:ext cx="4781552" cy="352084"/>
          </a:xfrm>
          <a:prstGeom prst="rect">
            <a:avLst/>
          </a:prstGeom>
          <a:noFill/>
          <a:ln w="15875">
            <a:solidFill>
              <a:schemeClr val="tx1"/>
            </a:solidFill>
          </a:ln>
        </p:spPr>
        <p:txBody>
          <a:bodyPr wrap="square" rtlCol="0">
            <a:spAutoFit/>
          </a:bodyPr>
          <a:lstStyle/>
          <a:p>
            <a:pPr algn="ctr" defTabSz="436941" eaLnBrk="1" fontAlgn="auto" hangingPunct="1">
              <a:spcBef>
                <a:spcPts val="0"/>
              </a:spcBef>
              <a:spcAft>
                <a:spcPts val="0"/>
              </a:spcAft>
            </a:pPr>
            <a:r>
              <a:rPr lang="en-US" sz="1688" b="1" dirty="0">
                <a:solidFill>
                  <a:prstClr val="black"/>
                </a:solidFill>
                <a:latin typeface="Calibri"/>
              </a:rPr>
              <a:t>Based on the Ocean Disturbance at the Volcano</a:t>
            </a:r>
          </a:p>
        </p:txBody>
      </p:sp>
      <p:cxnSp>
        <p:nvCxnSpPr>
          <p:cNvPr id="3" name="Straight Connector 2">
            <a:extLst>
              <a:ext uri="{FF2B5EF4-FFF2-40B4-BE49-F238E27FC236}">
                <a16:creationId xmlns="" xmlns:a16="http://schemas.microsoft.com/office/drawing/2014/main" id="{196D0BF5-43B4-44A5-9D65-033AD34747A7}"/>
              </a:ext>
            </a:extLst>
          </p:cNvPr>
          <p:cNvCxnSpPr>
            <a:cxnSpLocks/>
          </p:cNvCxnSpPr>
          <p:nvPr/>
        </p:nvCxnSpPr>
        <p:spPr>
          <a:xfrm flipV="1">
            <a:off x="3525899" y="4286250"/>
            <a:ext cx="285750" cy="714375"/>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 xmlns:a16="http://schemas.microsoft.com/office/drawing/2014/main" id="{3065620C-7F16-4410-AA69-1AAC44187404}"/>
              </a:ext>
            </a:extLst>
          </p:cNvPr>
          <p:cNvSpPr txBox="1"/>
          <p:nvPr/>
        </p:nvSpPr>
        <p:spPr>
          <a:xfrm>
            <a:off x="3429000" y="3918186"/>
            <a:ext cx="1137105" cy="323165"/>
          </a:xfrm>
          <a:prstGeom prst="rect">
            <a:avLst/>
          </a:prstGeom>
          <a:noFill/>
        </p:spPr>
        <p:txBody>
          <a:bodyPr wrap="square" rtlCol="0">
            <a:spAutoFit/>
          </a:bodyPr>
          <a:lstStyle/>
          <a:p>
            <a:pPr algn="ctr" defTabSz="857250" eaLnBrk="1" hangingPunct="1"/>
            <a:r>
              <a:rPr lang="en-US" sz="1500" b="1" dirty="0">
                <a:solidFill>
                  <a:prstClr val="white"/>
                </a:solidFill>
                <a:latin typeface="Calibri" panose="020F0502020204030204" pitchFamily="34" charset="0"/>
                <a:cs typeface="Calibri" panose="020F0502020204030204" pitchFamily="34" charset="0"/>
              </a:rPr>
              <a:t>Tonga Ridge</a:t>
            </a:r>
          </a:p>
        </p:txBody>
      </p:sp>
    </p:spTree>
    <p:extLst>
      <p:ext uri="{BB962C8B-B14F-4D97-AF65-F5344CB8AC3E}">
        <p14:creationId xmlns:p14="http://schemas.microsoft.com/office/powerpoint/2010/main" val="25260605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 xmlns:a16="http://schemas.microsoft.com/office/drawing/2014/main" id="{AFB01D6A-22DE-45C2-A8A3-8AAE640CB55E}"/>
              </a:ext>
            </a:extLst>
          </p:cNvPr>
          <p:cNvSpPr>
            <a:spLocks noGrp="1"/>
          </p:cNvSpPr>
          <p:nvPr>
            <p:ph type="title"/>
          </p:nvPr>
        </p:nvSpPr>
        <p:spPr>
          <a:xfrm>
            <a:off x="512763" y="85725"/>
            <a:ext cx="8174037" cy="914400"/>
          </a:xfrm>
        </p:spPr>
        <p:txBody>
          <a:bodyPr/>
          <a:lstStyle/>
          <a:p>
            <a:r>
              <a:rPr lang="en-US" altLang="en-US" sz="2800" dirty="0"/>
              <a:t>Sensing Network: Seismic – </a:t>
            </a:r>
            <a:r>
              <a:rPr lang="en-US" altLang="en-US" sz="2800" dirty="0" smtClean="0"/>
              <a:t>4/20/23</a:t>
            </a:r>
            <a:endParaRPr lang="en-US" altLang="en-US" sz="2800" dirty="0"/>
          </a:p>
        </p:txBody>
      </p:sp>
      <p:sp>
        <p:nvSpPr>
          <p:cNvPr id="6" name="TextBox 5">
            <a:extLst>
              <a:ext uri="{FF2B5EF4-FFF2-40B4-BE49-F238E27FC236}">
                <a16:creationId xmlns="" xmlns:a16="http://schemas.microsoft.com/office/drawing/2014/main" id="{FB78A035-6826-4632-8613-73520103F88C}"/>
              </a:ext>
            </a:extLst>
          </p:cNvPr>
          <p:cNvSpPr txBox="1"/>
          <p:nvPr/>
        </p:nvSpPr>
        <p:spPr>
          <a:xfrm>
            <a:off x="5229225" y="1390650"/>
            <a:ext cx="3181350" cy="646331"/>
          </a:xfrm>
          <a:prstGeom prst="rect">
            <a:avLst/>
          </a:prstGeom>
          <a:noFill/>
        </p:spPr>
        <p:txBody>
          <a:bodyPr wrap="square" rtlCol="0">
            <a:spAutoFit/>
          </a:bodyPr>
          <a:lstStyle/>
          <a:p>
            <a:pPr algn="ctr"/>
            <a:r>
              <a:rPr lang="en-US" dirty="0">
                <a:solidFill>
                  <a:schemeClr val="bg1"/>
                </a:solidFill>
              </a:rPr>
              <a:t>Snapshot on </a:t>
            </a:r>
            <a:r>
              <a:rPr lang="en-US" dirty="0" smtClean="0">
                <a:solidFill>
                  <a:schemeClr val="bg1"/>
                </a:solidFill>
              </a:rPr>
              <a:t>4/20/23</a:t>
            </a:r>
            <a:endParaRPr lang="en-US" dirty="0">
              <a:solidFill>
                <a:schemeClr val="bg1"/>
              </a:solidFill>
            </a:endParaRPr>
          </a:p>
          <a:p>
            <a:pPr algn="ctr"/>
            <a:r>
              <a:rPr lang="en-US" dirty="0">
                <a:solidFill>
                  <a:schemeClr val="bg1"/>
                </a:solidFill>
              </a:rPr>
              <a:t>White Dots are Active</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542" t="6445" r="11193" b="3390"/>
          <a:stretch/>
        </p:blipFill>
        <p:spPr>
          <a:xfrm>
            <a:off x="620784" y="1283517"/>
            <a:ext cx="7929002" cy="5010688"/>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8257" t="3304" b="94054"/>
          <a:stretch/>
        </p:blipFill>
        <p:spPr>
          <a:xfrm>
            <a:off x="1351410" y="6092867"/>
            <a:ext cx="6441181" cy="226505"/>
          </a:xfrm>
          <a:prstGeom prst="rect">
            <a:avLst/>
          </a:prstGeom>
        </p:spPr>
      </p:pic>
    </p:spTree>
    <p:extLst>
      <p:ext uri="{BB962C8B-B14F-4D97-AF65-F5344CB8AC3E}">
        <p14:creationId xmlns:p14="http://schemas.microsoft.com/office/powerpoint/2010/main" val="2370265019"/>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57" dirty="0"/>
              <a:t>Sample Maximum Tsunami Amplitudes</a:t>
            </a:r>
          </a:p>
        </p:txBody>
      </p:sp>
      <p:sp>
        <p:nvSpPr>
          <p:cNvPr id="3" name="TextBox 2">
            <a:extLst>
              <a:ext uri="{FF2B5EF4-FFF2-40B4-BE49-F238E27FC236}">
                <a16:creationId xmlns="" xmlns:a16="http://schemas.microsoft.com/office/drawing/2014/main" id="{E99154DB-0F4A-4119-B795-7EDAF39717DA}"/>
              </a:ext>
            </a:extLst>
          </p:cNvPr>
          <p:cNvSpPr txBox="1"/>
          <p:nvPr/>
        </p:nvSpPr>
        <p:spPr>
          <a:xfrm>
            <a:off x="785813" y="1500187"/>
            <a:ext cx="7230849" cy="352084"/>
          </a:xfrm>
          <a:prstGeom prst="rect">
            <a:avLst/>
          </a:prstGeom>
          <a:noFill/>
        </p:spPr>
        <p:txBody>
          <a:bodyPr wrap="square" rtlCol="0">
            <a:spAutoFit/>
          </a:bodyPr>
          <a:lstStyle/>
          <a:p>
            <a:pPr defTabSz="857250" eaLnBrk="1" hangingPunct="1"/>
            <a:endParaRPr lang="en-US" sz="1688" dirty="0">
              <a:solidFill>
                <a:srgbClr val="000000"/>
              </a:solidFill>
              <a:latin typeface="Arial"/>
              <a:cs typeface="Angsana New"/>
            </a:endParaRPr>
          </a:p>
        </p:txBody>
      </p:sp>
      <p:graphicFrame>
        <p:nvGraphicFramePr>
          <p:cNvPr id="6" name="Table 5">
            <a:extLst>
              <a:ext uri="{FF2B5EF4-FFF2-40B4-BE49-F238E27FC236}">
                <a16:creationId xmlns="" xmlns:a16="http://schemas.microsoft.com/office/drawing/2014/main" id="{D024754F-F02F-4106-ABE4-2CE04DA7701B}"/>
              </a:ext>
            </a:extLst>
          </p:cNvPr>
          <p:cNvGraphicFramePr>
            <a:graphicFrameLocks noGrp="1"/>
          </p:cNvGraphicFramePr>
          <p:nvPr>
            <p:extLst/>
          </p:nvPr>
        </p:nvGraphicFramePr>
        <p:xfrm>
          <a:off x="1500187" y="1486958"/>
          <a:ext cx="5826126" cy="4519619"/>
        </p:xfrm>
        <a:graphic>
          <a:graphicData uri="http://schemas.openxmlformats.org/drawingml/2006/table">
            <a:tbl>
              <a:tblPr firstRow="1" bandRow="1">
                <a:tableStyleId>{5C22544A-7EE6-4342-B048-85BDC9FD1C3A}</a:tableStyleId>
              </a:tblPr>
              <a:tblGrid>
                <a:gridCol w="4484688">
                  <a:extLst>
                    <a:ext uri="{9D8B030D-6E8A-4147-A177-3AD203B41FA5}">
                      <a16:colId xmlns="" xmlns:a16="http://schemas.microsoft.com/office/drawing/2014/main" val="849244987"/>
                    </a:ext>
                  </a:extLst>
                </a:gridCol>
                <a:gridCol w="1341438">
                  <a:extLst>
                    <a:ext uri="{9D8B030D-6E8A-4147-A177-3AD203B41FA5}">
                      <a16:colId xmlns="" xmlns:a16="http://schemas.microsoft.com/office/drawing/2014/main" val="3479679899"/>
                    </a:ext>
                  </a:extLst>
                </a:gridCol>
              </a:tblGrid>
              <a:tr h="347663">
                <a:tc>
                  <a:txBody>
                    <a:bodyPr/>
                    <a:lstStyle/>
                    <a:p>
                      <a:r>
                        <a:rPr lang="en-US" sz="1700" dirty="0"/>
                        <a:t>Gauge</a:t>
                      </a:r>
                    </a:p>
                  </a:txBody>
                  <a:tcPr marL="85725" marR="85725" marT="42863" marB="42863"/>
                </a:tc>
                <a:tc>
                  <a:txBody>
                    <a:bodyPr/>
                    <a:lstStyle/>
                    <a:p>
                      <a:pPr algn="ctr"/>
                      <a:r>
                        <a:rPr lang="en-US" sz="1700" dirty="0"/>
                        <a:t>Amplitude</a:t>
                      </a:r>
                    </a:p>
                  </a:txBody>
                  <a:tcPr marL="85725" marR="85725" marT="42863" marB="42863"/>
                </a:tc>
                <a:extLst>
                  <a:ext uri="{0D108BD9-81ED-4DB2-BD59-A6C34878D82A}">
                    <a16:rowId xmlns="" xmlns:a16="http://schemas.microsoft.com/office/drawing/2014/main" val="2689901451"/>
                  </a:ext>
                </a:extLst>
              </a:tr>
              <a:tr h="347663">
                <a:tc>
                  <a:txBody>
                    <a:bodyPr/>
                    <a:lstStyle/>
                    <a:p>
                      <a:r>
                        <a:rPr lang="en-US" sz="1700" dirty="0"/>
                        <a:t>Nuku`alofa, Tonga</a:t>
                      </a:r>
                    </a:p>
                  </a:txBody>
                  <a:tcPr marL="85725" marR="85725" marT="42863" marB="42863"/>
                </a:tc>
                <a:tc>
                  <a:txBody>
                    <a:bodyPr/>
                    <a:lstStyle/>
                    <a:p>
                      <a:pPr algn="ctr"/>
                      <a:r>
                        <a:rPr lang="en-US" sz="1700" dirty="0"/>
                        <a:t>0.82 m</a:t>
                      </a:r>
                    </a:p>
                  </a:txBody>
                  <a:tcPr marL="85725" marR="85725" marT="42863" marB="42863"/>
                </a:tc>
                <a:extLst>
                  <a:ext uri="{0D108BD9-81ED-4DB2-BD59-A6C34878D82A}">
                    <a16:rowId xmlns="" xmlns:a16="http://schemas.microsoft.com/office/drawing/2014/main" val="2938911544"/>
                  </a:ext>
                </a:extLst>
              </a:tr>
              <a:tr h="347663">
                <a:tc>
                  <a:txBody>
                    <a:bodyPr/>
                    <a:lstStyle/>
                    <a:p>
                      <a:r>
                        <a:rPr lang="en-US" sz="1700" dirty="0"/>
                        <a:t>Pago Pago, American Samoa</a:t>
                      </a:r>
                    </a:p>
                  </a:txBody>
                  <a:tcPr marL="85725" marR="85725" marT="42863" marB="42863"/>
                </a:tc>
                <a:tc>
                  <a:txBody>
                    <a:bodyPr/>
                    <a:lstStyle/>
                    <a:p>
                      <a:pPr algn="ctr"/>
                      <a:r>
                        <a:rPr lang="en-US" sz="1700" dirty="0"/>
                        <a:t>0.62 m</a:t>
                      </a:r>
                    </a:p>
                  </a:txBody>
                  <a:tcPr marL="85725" marR="85725" marT="42863" marB="42863"/>
                </a:tc>
                <a:extLst>
                  <a:ext uri="{0D108BD9-81ED-4DB2-BD59-A6C34878D82A}">
                    <a16:rowId xmlns="" xmlns:a16="http://schemas.microsoft.com/office/drawing/2014/main" val="809651367"/>
                  </a:ext>
                </a:extLst>
              </a:tr>
              <a:tr h="347663">
                <a:tc>
                  <a:txBody>
                    <a:bodyPr/>
                    <a:lstStyle/>
                    <a:p>
                      <a:r>
                        <a:rPr lang="en-US" sz="1700" dirty="0"/>
                        <a:t>Vanuatu</a:t>
                      </a:r>
                    </a:p>
                  </a:txBody>
                  <a:tcPr marL="85725" marR="85725" marT="42863" marB="42863"/>
                </a:tc>
                <a:tc>
                  <a:txBody>
                    <a:bodyPr/>
                    <a:lstStyle/>
                    <a:p>
                      <a:pPr algn="ctr"/>
                      <a:r>
                        <a:rPr lang="en-US" sz="1700" dirty="0"/>
                        <a:t>1.41 m</a:t>
                      </a:r>
                    </a:p>
                  </a:txBody>
                  <a:tcPr marL="85725" marR="85725" marT="42863" marB="42863"/>
                </a:tc>
                <a:extLst>
                  <a:ext uri="{0D108BD9-81ED-4DB2-BD59-A6C34878D82A}">
                    <a16:rowId xmlns="" xmlns:a16="http://schemas.microsoft.com/office/drawing/2014/main" val="64405826"/>
                  </a:ext>
                </a:extLst>
              </a:tr>
              <a:tr h="347663">
                <a:tc>
                  <a:txBody>
                    <a:bodyPr/>
                    <a:lstStyle/>
                    <a:p>
                      <a:r>
                        <a:rPr lang="en-US" sz="1700" dirty="0" err="1"/>
                        <a:t>Lifou</a:t>
                      </a:r>
                      <a:r>
                        <a:rPr lang="en-US" sz="1700" dirty="0"/>
                        <a:t>, New Caledonia</a:t>
                      </a:r>
                    </a:p>
                  </a:txBody>
                  <a:tcPr marL="85725" marR="85725" marT="42863" marB="42863"/>
                </a:tc>
                <a:tc>
                  <a:txBody>
                    <a:bodyPr/>
                    <a:lstStyle/>
                    <a:p>
                      <a:pPr algn="ctr"/>
                      <a:r>
                        <a:rPr lang="en-US" sz="1700" dirty="0"/>
                        <a:t>0.89 m</a:t>
                      </a:r>
                    </a:p>
                  </a:txBody>
                  <a:tcPr marL="85725" marR="85725" marT="42863" marB="42863"/>
                </a:tc>
                <a:extLst>
                  <a:ext uri="{0D108BD9-81ED-4DB2-BD59-A6C34878D82A}">
                    <a16:rowId xmlns="" xmlns:a16="http://schemas.microsoft.com/office/drawing/2014/main" val="422458332"/>
                  </a:ext>
                </a:extLst>
              </a:tr>
              <a:tr h="347663">
                <a:tc>
                  <a:txBody>
                    <a:bodyPr/>
                    <a:lstStyle/>
                    <a:p>
                      <a:r>
                        <a:rPr lang="en-US" sz="1700" dirty="0"/>
                        <a:t>North Cape, New Zealand</a:t>
                      </a:r>
                    </a:p>
                  </a:txBody>
                  <a:tcPr marL="85725" marR="85725" marT="42863" marB="42863"/>
                </a:tc>
                <a:tc>
                  <a:txBody>
                    <a:bodyPr/>
                    <a:lstStyle/>
                    <a:p>
                      <a:pPr algn="ctr"/>
                      <a:r>
                        <a:rPr lang="en-US" sz="1700" dirty="0"/>
                        <a:t>0.69 m</a:t>
                      </a:r>
                    </a:p>
                  </a:txBody>
                  <a:tcPr marL="85725" marR="85725" marT="42863" marB="42863"/>
                </a:tc>
                <a:extLst>
                  <a:ext uri="{0D108BD9-81ED-4DB2-BD59-A6C34878D82A}">
                    <a16:rowId xmlns="" xmlns:a16="http://schemas.microsoft.com/office/drawing/2014/main" val="2637265949"/>
                  </a:ext>
                </a:extLst>
              </a:tr>
              <a:tr h="347663">
                <a:tc>
                  <a:txBody>
                    <a:bodyPr/>
                    <a:lstStyle/>
                    <a:p>
                      <a:r>
                        <a:rPr lang="en-US" sz="1700" dirty="0" err="1"/>
                        <a:t>Kushimoto</a:t>
                      </a:r>
                      <a:r>
                        <a:rPr lang="en-US" sz="1700" dirty="0"/>
                        <a:t>, Japan</a:t>
                      </a:r>
                    </a:p>
                  </a:txBody>
                  <a:tcPr marL="85725" marR="85725" marT="42863" marB="42863"/>
                </a:tc>
                <a:tc>
                  <a:txBody>
                    <a:bodyPr/>
                    <a:lstStyle/>
                    <a:p>
                      <a:pPr algn="ctr"/>
                      <a:r>
                        <a:rPr lang="en-US" sz="1700" dirty="0"/>
                        <a:t>0.96 m</a:t>
                      </a:r>
                    </a:p>
                  </a:txBody>
                  <a:tcPr marL="85725" marR="85725" marT="42863" marB="42863"/>
                </a:tc>
                <a:extLst>
                  <a:ext uri="{0D108BD9-81ED-4DB2-BD59-A6C34878D82A}">
                    <a16:rowId xmlns="" xmlns:a16="http://schemas.microsoft.com/office/drawing/2014/main" val="4225881352"/>
                  </a:ext>
                </a:extLst>
              </a:tr>
              <a:tr h="347663">
                <a:tc>
                  <a:txBody>
                    <a:bodyPr/>
                    <a:lstStyle/>
                    <a:p>
                      <a:r>
                        <a:rPr lang="en-US" sz="1700" dirty="0"/>
                        <a:t>Rarotonga, Cook Islands</a:t>
                      </a:r>
                    </a:p>
                  </a:txBody>
                  <a:tcPr marL="85725" marR="85725" marT="42863" marB="42863"/>
                </a:tc>
                <a:tc>
                  <a:txBody>
                    <a:bodyPr/>
                    <a:lstStyle/>
                    <a:p>
                      <a:pPr algn="ctr"/>
                      <a:r>
                        <a:rPr lang="en-US" sz="1700" dirty="0"/>
                        <a:t>0.90 m</a:t>
                      </a:r>
                    </a:p>
                  </a:txBody>
                  <a:tcPr marL="85725" marR="85725" marT="42863" marB="42863"/>
                </a:tc>
                <a:extLst>
                  <a:ext uri="{0D108BD9-81ED-4DB2-BD59-A6C34878D82A}">
                    <a16:rowId xmlns="" xmlns:a16="http://schemas.microsoft.com/office/drawing/2014/main" val="1970135867"/>
                  </a:ext>
                </a:extLst>
              </a:tr>
              <a:tr h="347663">
                <a:tc>
                  <a:txBody>
                    <a:bodyPr/>
                    <a:lstStyle/>
                    <a:p>
                      <a:r>
                        <a:rPr lang="en-US" sz="1700" dirty="0"/>
                        <a:t>Kahului, Hawaii</a:t>
                      </a:r>
                    </a:p>
                  </a:txBody>
                  <a:tcPr marL="85725" marR="85725" marT="42863" marB="42863"/>
                </a:tc>
                <a:tc>
                  <a:txBody>
                    <a:bodyPr/>
                    <a:lstStyle/>
                    <a:p>
                      <a:pPr algn="ctr"/>
                      <a:r>
                        <a:rPr lang="en-US" sz="1700" dirty="0"/>
                        <a:t>0.83 m</a:t>
                      </a:r>
                    </a:p>
                  </a:txBody>
                  <a:tcPr marL="85725" marR="85725" marT="42863" marB="42863"/>
                </a:tc>
                <a:extLst>
                  <a:ext uri="{0D108BD9-81ED-4DB2-BD59-A6C34878D82A}">
                    <a16:rowId xmlns="" xmlns:a16="http://schemas.microsoft.com/office/drawing/2014/main" val="2845772439"/>
                  </a:ext>
                </a:extLst>
              </a:tr>
              <a:tr h="347663">
                <a:tc>
                  <a:txBody>
                    <a:bodyPr/>
                    <a:lstStyle/>
                    <a:p>
                      <a:r>
                        <a:rPr lang="en-US" sz="1700" dirty="0"/>
                        <a:t>Santa Cruz, Galapagos</a:t>
                      </a:r>
                    </a:p>
                  </a:txBody>
                  <a:tcPr marL="85725" marR="85725" marT="42863" marB="42863"/>
                </a:tc>
                <a:tc>
                  <a:txBody>
                    <a:bodyPr/>
                    <a:lstStyle/>
                    <a:p>
                      <a:pPr algn="ctr"/>
                      <a:r>
                        <a:rPr lang="en-US" sz="1700" dirty="0"/>
                        <a:t>0.75 m</a:t>
                      </a:r>
                    </a:p>
                  </a:txBody>
                  <a:tcPr marL="85725" marR="85725" marT="42863" marB="42863"/>
                </a:tc>
                <a:extLst>
                  <a:ext uri="{0D108BD9-81ED-4DB2-BD59-A6C34878D82A}">
                    <a16:rowId xmlns="" xmlns:a16="http://schemas.microsoft.com/office/drawing/2014/main" val="1304807871"/>
                  </a:ext>
                </a:extLst>
              </a:tr>
              <a:tr h="347663">
                <a:tc>
                  <a:txBody>
                    <a:bodyPr/>
                    <a:lstStyle/>
                    <a:p>
                      <a:r>
                        <a:rPr lang="en-US" sz="1700" dirty="0"/>
                        <a:t>Coquimbo, Chile</a:t>
                      </a:r>
                    </a:p>
                  </a:txBody>
                  <a:tcPr marL="85725" marR="85725" marT="42863" marB="42863"/>
                </a:tc>
                <a:tc>
                  <a:txBody>
                    <a:bodyPr/>
                    <a:lstStyle/>
                    <a:p>
                      <a:pPr algn="ctr"/>
                      <a:r>
                        <a:rPr lang="en-US" sz="1700" dirty="0"/>
                        <a:t>1.08 m</a:t>
                      </a:r>
                    </a:p>
                  </a:txBody>
                  <a:tcPr marL="85725" marR="85725" marT="42863" marB="42863"/>
                </a:tc>
                <a:extLst>
                  <a:ext uri="{0D108BD9-81ED-4DB2-BD59-A6C34878D82A}">
                    <a16:rowId xmlns="" xmlns:a16="http://schemas.microsoft.com/office/drawing/2014/main" val="4180323646"/>
                  </a:ext>
                </a:extLst>
              </a:tr>
              <a:tr h="347663">
                <a:tc>
                  <a:txBody>
                    <a:bodyPr/>
                    <a:lstStyle/>
                    <a:p>
                      <a:r>
                        <a:rPr lang="en-US" sz="1700" dirty="0"/>
                        <a:t>Arica, Chile</a:t>
                      </a:r>
                    </a:p>
                  </a:txBody>
                  <a:tcPr marL="85725" marR="85725" marT="42863" marB="42863"/>
                </a:tc>
                <a:tc>
                  <a:txBody>
                    <a:bodyPr/>
                    <a:lstStyle/>
                    <a:p>
                      <a:pPr algn="ctr"/>
                      <a:r>
                        <a:rPr lang="en-US" sz="1700" dirty="0"/>
                        <a:t>1.22 m</a:t>
                      </a:r>
                    </a:p>
                  </a:txBody>
                  <a:tcPr marL="85725" marR="85725" marT="42863" marB="42863"/>
                </a:tc>
                <a:extLst>
                  <a:ext uri="{0D108BD9-81ED-4DB2-BD59-A6C34878D82A}">
                    <a16:rowId xmlns="" xmlns:a16="http://schemas.microsoft.com/office/drawing/2014/main" val="541662168"/>
                  </a:ext>
                </a:extLst>
              </a:tr>
              <a:tr h="347663">
                <a:tc>
                  <a:txBody>
                    <a:bodyPr/>
                    <a:lstStyle/>
                    <a:p>
                      <a:r>
                        <a:rPr lang="en-US" sz="1700" dirty="0" err="1"/>
                        <a:t>Chanaral</a:t>
                      </a:r>
                      <a:r>
                        <a:rPr lang="en-US" sz="1700" dirty="0"/>
                        <a:t>, Chile</a:t>
                      </a:r>
                    </a:p>
                  </a:txBody>
                  <a:tcPr marL="85725" marR="85725" marT="42863" marB="42863"/>
                </a:tc>
                <a:tc>
                  <a:txBody>
                    <a:bodyPr/>
                    <a:lstStyle/>
                    <a:p>
                      <a:pPr algn="ctr"/>
                      <a:r>
                        <a:rPr lang="en-US" sz="1700" dirty="0"/>
                        <a:t>1.74 m</a:t>
                      </a:r>
                    </a:p>
                  </a:txBody>
                  <a:tcPr marL="85725" marR="85725" marT="42863" marB="42863"/>
                </a:tc>
                <a:extLst>
                  <a:ext uri="{0D108BD9-81ED-4DB2-BD59-A6C34878D82A}">
                    <a16:rowId xmlns="" xmlns:a16="http://schemas.microsoft.com/office/drawing/2014/main" val="2053646542"/>
                  </a:ext>
                </a:extLst>
              </a:tr>
            </a:tbl>
          </a:graphicData>
        </a:graphic>
      </p:graphicFrame>
      <p:sp>
        <p:nvSpPr>
          <p:cNvPr id="7" name="TextBox 6">
            <a:extLst>
              <a:ext uri="{FF2B5EF4-FFF2-40B4-BE49-F238E27FC236}">
                <a16:creationId xmlns="" xmlns:a16="http://schemas.microsoft.com/office/drawing/2014/main" id="{2AEED453-36B1-4C1D-803C-436B72973694}"/>
              </a:ext>
            </a:extLst>
          </p:cNvPr>
          <p:cNvSpPr txBox="1"/>
          <p:nvPr/>
        </p:nvSpPr>
        <p:spPr>
          <a:xfrm>
            <a:off x="7312667" y="1846436"/>
            <a:ext cx="386709" cy="2117782"/>
          </a:xfrm>
          <a:prstGeom prst="rect">
            <a:avLst/>
          </a:prstGeom>
          <a:solidFill>
            <a:srgbClr val="FFCC66"/>
          </a:solidFill>
        </p:spPr>
        <p:txBody>
          <a:bodyPr vert="vert" wrap="square" rtlCol="0">
            <a:spAutoFit/>
          </a:bodyPr>
          <a:lstStyle/>
          <a:p>
            <a:pPr algn="ctr" defTabSz="857250" eaLnBrk="1" hangingPunct="1"/>
            <a:r>
              <a:rPr lang="en-US" sz="1313" dirty="0">
                <a:solidFill>
                  <a:srgbClr val="000000"/>
                </a:solidFill>
                <a:latin typeface="Arial"/>
                <a:cs typeface="Angsana New"/>
              </a:rPr>
              <a:t>West of Tonga Ridge</a:t>
            </a:r>
          </a:p>
        </p:txBody>
      </p:sp>
      <p:sp>
        <p:nvSpPr>
          <p:cNvPr id="8" name="TextBox 7">
            <a:extLst>
              <a:ext uri="{FF2B5EF4-FFF2-40B4-BE49-F238E27FC236}">
                <a16:creationId xmlns="" xmlns:a16="http://schemas.microsoft.com/office/drawing/2014/main" id="{3458CEC8-8240-451F-B5C4-4C2F2F675447}"/>
              </a:ext>
            </a:extLst>
          </p:cNvPr>
          <p:cNvSpPr txBox="1"/>
          <p:nvPr/>
        </p:nvSpPr>
        <p:spPr>
          <a:xfrm>
            <a:off x="7312667" y="4022426"/>
            <a:ext cx="386709" cy="2049761"/>
          </a:xfrm>
          <a:prstGeom prst="rect">
            <a:avLst/>
          </a:prstGeom>
          <a:solidFill>
            <a:srgbClr val="99CCFF"/>
          </a:solidFill>
        </p:spPr>
        <p:txBody>
          <a:bodyPr vert="vert" wrap="square" rtlCol="0">
            <a:spAutoFit/>
          </a:bodyPr>
          <a:lstStyle/>
          <a:p>
            <a:pPr algn="ctr" defTabSz="857250" eaLnBrk="1" hangingPunct="1"/>
            <a:r>
              <a:rPr lang="en-US" sz="1313" dirty="0">
                <a:solidFill>
                  <a:srgbClr val="000000"/>
                </a:solidFill>
                <a:latin typeface="Arial"/>
                <a:cs typeface="Angsana New"/>
              </a:rPr>
              <a:t>East of Tonga Ridge</a:t>
            </a:r>
          </a:p>
        </p:txBody>
      </p:sp>
    </p:spTree>
    <p:extLst>
      <p:ext uri="{BB962C8B-B14F-4D97-AF65-F5344CB8AC3E}">
        <p14:creationId xmlns:p14="http://schemas.microsoft.com/office/powerpoint/2010/main" val="1853693790"/>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8194CC37-6846-D34F-9495-169D8EF663E1}"/>
              </a:ext>
            </a:extLst>
          </p:cNvPr>
          <p:cNvPicPr>
            <a:picLocks noChangeAspect="1"/>
          </p:cNvPicPr>
          <p:nvPr/>
        </p:nvPicPr>
        <p:blipFill rotWithShape="1">
          <a:blip r:embed="rId2"/>
          <a:srcRect l="20467" t="2988" r="20000" b="22872"/>
          <a:stretch/>
        </p:blipFill>
        <p:spPr>
          <a:xfrm>
            <a:off x="1131984" y="1143000"/>
            <a:ext cx="6880033" cy="5594750"/>
          </a:xfrm>
          <a:prstGeom prst="rect">
            <a:avLst/>
          </a:prstGeom>
        </p:spPr>
      </p:pic>
      <p:pic>
        <p:nvPicPr>
          <p:cNvPr id="15" name="Picture 14">
            <a:extLst>
              <a:ext uri="{FF2B5EF4-FFF2-40B4-BE49-F238E27FC236}">
                <a16:creationId xmlns="" xmlns:a16="http://schemas.microsoft.com/office/drawing/2014/main" id="{F1C23BA2-864E-7945-8997-548F49922096}"/>
              </a:ext>
            </a:extLst>
          </p:cNvPr>
          <p:cNvPicPr>
            <a:picLocks noChangeAspect="1"/>
          </p:cNvPicPr>
          <p:nvPr/>
        </p:nvPicPr>
        <p:blipFill>
          <a:blip r:embed="rId3"/>
          <a:stretch>
            <a:fillRect/>
          </a:stretch>
        </p:blipFill>
        <p:spPr>
          <a:xfrm>
            <a:off x="1475863" y="6023375"/>
            <a:ext cx="524387" cy="526553"/>
          </a:xfrm>
          <a:prstGeom prst="rect">
            <a:avLst/>
          </a:prstGeom>
        </p:spPr>
      </p:pic>
      <p:sp>
        <p:nvSpPr>
          <p:cNvPr id="8" name="TextBox 7">
            <a:extLst>
              <a:ext uri="{FF2B5EF4-FFF2-40B4-BE49-F238E27FC236}">
                <a16:creationId xmlns="" xmlns:a16="http://schemas.microsoft.com/office/drawing/2014/main" id="{CA58ABB9-127F-46C7-B809-DE7D3F0121FD}"/>
              </a:ext>
            </a:extLst>
          </p:cNvPr>
          <p:cNvSpPr txBox="1"/>
          <p:nvPr/>
        </p:nvSpPr>
        <p:spPr>
          <a:xfrm>
            <a:off x="1475864" y="197449"/>
            <a:ext cx="6562366" cy="438582"/>
          </a:xfrm>
          <a:prstGeom prst="rect">
            <a:avLst/>
          </a:prstGeom>
          <a:noFill/>
          <a:ln w="15875">
            <a:solidFill>
              <a:schemeClr val="tx1"/>
            </a:solidFill>
          </a:ln>
        </p:spPr>
        <p:txBody>
          <a:bodyPr wrap="square" rtlCol="0">
            <a:spAutoFit/>
          </a:bodyPr>
          <a:lstStyle/>
          <a:p>
            <a:pPr algn="ctr" defTabSz="436941" eaLnBrk="1" fontAlgn="auto" hangingPunct="1">
              <a:spcBef>
                <a:spcPts val="0"/>
              </a:spcBef>
              <a:spcAft>
                <a:spcPts val="0"/>
              </a:spcAft>
            </a:pPr>
            <a:r>
              <a:rPr lang="en-US" sz="2250" dirty="0">
                <a:solidFill>
                  <a:prstClr val="black"/>
                </a:solidFill>
                <a:latin typeface="Calibri"/>
              </a:rPr>
              <a:t>Modeled Tsunami Maximum Amplitude In the Pacific</a:t>
            </a:r>
          </a:p>
        </p:txBody>
      </p:sp>
      <p:sp>
        <p:nvSpPr>
          <p:cNvPr id="9" name="TextBox 8">
            <a:extLst>
              <a:ext uri="{FF2B5EF4-FFF2-40B4-BE49-F238E27FC236}">
                <a16:creationId xmlns="" xmlns:a16="http://schemas.microsoft.com/office/drawing/2014/main" id="{F80E38E7-70AB-4756-8554-4CE4F96B8BFF}"/>
              </a:ext>
            </a:extLst>
          </p:cNvPr>
          <p:cNvSpPr txBox="1"/>
          <p:nvPr/>
        </p:nvSpPr>
        <p:spPr>
          <a:xfrm>
            <a:off x="2357437" y="714375"/>
            <a:ext cx="4429127" cy="352084"/>
          </a:xfrm>
          <a:prstGeom prst="rect">
            <a:avLst/>
          </a:prstGeom>
          <a:noFill/>
          <a:ln w="15875">
            <a:solidFill>
              <a:schemeClr val="tx1"/>
            </a:solidFill>
          </a:ln>
        </p:spPr>
        <p:txBody>
          <a:bodyPr wrap="square" rtlCol="0">
            <a:spAutoFit/>
          </a:bodyPr>
          <a:lstStyle/>
          <a:p>
            <a:pPr algn="ctr" defTabSz="436941" eaLnBrk="1" fontAlgn="auto" hangingPunct="1">
              <a:spcBef>
                <a:spcPts val="0"/>
              </a:spcBef>
              <a:spcAft>
                <a:spcPts val="0"/>
              </a:spcAft>
            </a:pPr>
            <a:r>
              <a:rPr lang="en-US" sz="1688" b="1" dirty="0">
                <a:solidFill>
                  <a:prstClr val="black"/>
                </a:solidFill>
                <a:latin typeface="Calibri"/>
              </a:rPr>
              <a:t>Based on Atmospheric Pressure Wave Forcing</a:t>
            </a:r>
          </a:p>
        </p:txBody>
      </p:sp>
      <p:sp>
        <p:nvSpPr>
          <p:cNvPr id="2" name="Oval 1">
            <a:extLst>
              <a:ext uri="{FF2B5EF4-FFF2-40B4-BE49-F238E27FC236}">
                <a16:creationId xmlns="" xmlns:a16="http://schemas.microsoft.com/office/drawing/2014/main" id="{EF0F0F27-F1A2-4758-B7EF-84014F7DDA5F}"/>
              </a:ext>
            </a:extLst>
          </p:cNvPr>
          <p:cNvSpPr>
            <a:spLocks noChangeAspect="1"/>
          </p:cNvSpPr>
          <p:nvPr/>
        </p:nvSpPr>
        <p:spPr>
          <a:xfrm>
            <a:off x="3681544" y="4429125"/>
            <a:ext cx="111443" cy="111443"/>
          </a:xfrm>
          <a:prstGeom prst="ellipse">
            <a:avLst/>
          </a:prstGeom>
          <a:solidFill>
            <a:srgbClr val="00FF00"/>
          </a:solid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857250" eaLnBrk="1" hangingPunct="1"/>
            <a:endParaRPr lang="en-US" sz="4125">
              <a:solidFill>
                <a:prstClr val="white"/>
              </a:solidFill>
              <a:latin typeface="Calibri"/>
            </a:endParaRPr>
          </a:p>
        </p:txBody>
      </p:sp>
      <p:sp>
        <p:nvSpPr>
          <p:cNvPr id="3" name="TextBox 2">
            <a:extLst>
              <a:ext uri="{FF2B5EF4-FFF2-40B4-BE49-F238E27FC236}">
                <a16:creationId xmlns="" xmlns:a16="http://schemas.microsoft.com/office/drawing/2014/main" id="{BF5FF26B-9B9A-48D1-B730-0218218A3A1B}"/>
              </a:ext>
            </a:extLst>
          </p:cNvPr>
          <p:cNvSpPr txBox="1"/>
          <p:nvPr/>
        </p:nvSpPr>
        <p:spPr>
          <a:xfrm>
            <a:off x="2435674" y="4513117"/>
            <a:ext cx="1071563" cy="323165"/>
          </a:xfrm>
          <a:prstGeom prst="rect">
            <a:avLst/>
          </a:prstGeom>
          <a:noFill/>
        </p:spPr>
        <p:txBody>
          <a:bodyPr wrap="square" rtlCol="0">
            <a:spAutoFit/>
          </a:bodyPr>
          <a:lstStyle/>
          <a:p>
            <a:pPr algn="ctr" defTabSz="857250" eaLnBrk="1" hangingPunct="1"/>
            <a:r>
              <a:rPr lang="en-US" sz="1500" b="1" dirty="0">
                <a:solidFill>
                  <a:prstClr val="black"/>
                </a:solidFill>
                <a:latin typeface="Calibri" panose="020F0502020204030204" pitchFamily="34" charset="0"/>
                <a:cs typeface="Calibri" panose="020F0502020204030204" pitchFamily="34" charset="0"/>
              </a:rPr>
              <a:t>Volcano</a:t>
            </a:r>
            <a:endParaRPr lang="en-US" sz="1688" b="1" dirty="0">
              <a:solidFill>
                <a:prstClr val="black"/>
              </a:solidFill>
              <a:latin typeface="Calibri" panose="020F0502020204030204" pitchFamily="34" charset="0"/>
              <a:cs typeface="Calibri" panose="020F0502020204030204" pitchFamily="34" charset="0"/>
            </a:endParaRPr>
          </a:p>
        </p:txBody>
      </p:sp>
      <p:cxnSp>
        <p:nvCxnSpPr>
          <p:cNvPr id="5" name="Straight Arrow Connector 4">
            <a:extLst>
              <a:ext uri="{FF2B5EF4-FFF2-40B4-BE49-F238E27FC236}">
                <a16:creationId xmlns="" xmlns:a16="http://schemas.microsoft.com/office/drawing/2014/main" id="{5D4AA595-6526-4888-AA8A-C6D6A4D3C784}"/>
              </a:ext>
            </a:extLst>
          </p:cNvPr>
          <p:cNvCxnSpPr>
            <a:cxnSpLocks/>
          </p:cNvCxnSpPr>
          <p:nvPr/>
        </p:nvCxnSpPr>
        <p:spPr>
          <a:xfrm flipV="1">
            <a:off x="3326500" y="4513117"/>
            <a:ext cx="348169" cy="130321"/>
          </a:xfrm>
          <a:prstGeom prst="straightConnector1">
            <a:avLst/>
          </a:prstGeom>
          <a:ln w="19050">
            <a:solidFill>
              <a:srgbClr val="00008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 xmlns:a16="http://schemas.microsoft.com/office/drawing/2014/main" id="{F933DC40-3D15-4C60-9937-399AE62B0278}"/>
              </a:ext>
            </a:extLst>
          </p:cNvPr>
          <p:cNvCxnSpPr>
            <a:cxnSpLocks/>
          </p:cNvCxnSpPr>
          <p:nvPr/>
        </p:nvCxnSpPr>
        <p:spPr>
          <a:xfrm flipV="1">
            <a:off x="3674669" y="4154252"/>
            <a:ext cx="285750" cy="71437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 xmlns:a16="http://schemas.microsoft.com/office/drawing/2014/main" id="{286E97A7-C5E1-46AC-8B2B-4056468EF968}"/>
              </a:ext>
            </a:extLst>
          </p:cNvPr>
          <p:cNvSpPr txBox="1"/>
          <p:nvPr/>
        </p:nvSpPr>
        <p:spPr>
          <a:xfrm>
            <a:off x="3577770" y="3786188"/>
            <a:ext cx="1137105" cy="323165"/>
          </a:xfrm>
          <a:prstGeom prst="rect">
            <a:avLst/>
          </a:prstGeom>
          <a:noFill/>
        </p:spPr>
        <p:txBody>
          <a:bodyPr wrap="square" rtlCol="0">
            <a:spAutoFit/>
          </a:bodyPr>
          <a:lstStyle/>
          <a:p>
            <a:pPr algn="ctr" defTabSz="857250" eaLnBrk="1" hangingPunct="1"/>
            <a:r>
              <a:rPr lang="en-US" sz="1500" b="1" dirty="0">
                <a:solidFill>
                  <a:prstClr val="black"/>
                </a:solidFill>
                <a:latin typeface="Calibri" panose="020F0502020204030204" pitchFamily="34" charset="0"/>
                <a:cs typeface="Calibri" panose="020F0502020204030204" pitchFamily="34" charset="0"/>
              </a:rPr>
              <a:t>Tonga Ridge</a:t>
            </a:r>
          </a:p>
        </p:txBody>
      </p:sp>
    </p:spTree>
    <p:extLst>
      <p:ext uri="{BB962C8B-B14F-4D97-AF65-F5344CB8AC3E}">
        <p14:creationId xmlns:p14="http://schemas.microsoft.com/office/powerpoint/2010/main" val="30427831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1">
            <a:extLst>
              <a:ext uri="{FF2B5EF4-FFF2-40B4-BE49-F238E27FC236}">
                <a16:creationId xmlns="" xmlns:a16="http://schemas.microsoft.com/office/drawing/2014/main" id="{C5BC471F-A9C2-4B0A-8B06-68359410F5F9}"/>
              </a:ext>
            </a:extLst>
          </p:cNvPr>
          <p:cNvSpPr>
            <a:spLocks noGrp="1"/>
          </p:cNvSpPr>
          <p:nvPr>
            <p:ph type="title"/>
          </p:nvPr>
        </p:nvSpPr>
        <p:spPr>
          <a:xfrm>
            <a:off x="512763" y="438150"/>
            <a:ext cx="8174037" cy="582613"/>
          </a:xfrm>
        </p:spPr>
        <p:txBody>
          <a:bodyPr/>
          <a:lstStyle/>
          <a:p>
            <a:r>
              <a:rPr lang="en-US" altLang="en-US" sz="2800" dirty="0"/>
              <a:t>PTWC 1/15/21 </a:t>
            </a:r>
            <a:r>
              <a:rPr lang="en-US" altLang="en-US" sz="2800" dirty="0" err="1"/>
              <a:t>Hunga</a:t>
            </a:r>
            <a:r>
              <a:rPr lang="en-US" altLang="en-US" sz="2800" dirty="0"/>
              <a:t> Tonga Response</a:t>
            </a:r>
          </a:p>
        </p:txBody>
      </p:sp>
      <p:sp>
        <p:nvSpPr>
          <p:cNvPr id="10243" name="TextBox 4">
            <a:extLst>
              <a:ext uri="{FF2B5EF4-FFF2-40B4-BE49-F238E27FC236}">
                <a16:creationId xmlns="" xmlns:a16="http://schemas.microsoft.com/office/drawing/2014/main" id="{E037B1CA-E0D6-4F6A-B77F-95757D5B0216}"/>
              </a:ext>
            </a:extLst>
          </p:cNvPr>
          <p:cNvSpPr txBox="1">
            <a:spLocks noChangeArrowheads="1"/>
          </p:cNvSpPr>
          <p:nvPr/>
        </p:nvSpPr>
        <p:spPr bwMode="auto">
          <a:xfrm>
            <a:off x="639763" y="1209675"/>
            <a:ext cx="7947025" cy="521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spcBef>
                <a:spcPts val="600"/>
              </a:spcBef>
              <a:defRPr/>
            </a:pPr>
            <a:r>
              <a:rPr lang="en-US" altLang="en-US" sz="2000" b="1" dirty="0"/>
              <a:t>During Event</a:t>
            </a:r>
          </a:p>
          <a:p>
            <a:pPr>
              <a:spcBef>
                <a:spcPts val="600"/>
              </a:spcBef>
              <a:buFont typeface="Arial" panose="020B0604020202020204" pitchFamily="34" charset="0"/>
              <a:buChar char="•"/>
              <a:defRPr/>
            </a:pPr>
            <a:r>
              <a:rPr lang="en-US" altLang="en-US" dirty="0"/>
              <a:t>Tsunami detected quickly, but no automatic threat area or Pacific forecast since not an earthquake source and no earthquake parameters.</a:t>
            </a:r>
          </a:p>
          <a:p>
            <a:pPr>
              <a:spcBef>
                <a:spcPts val="600"/>
              </a:spcBef>
              <a:buFont typeface="Arial" panose="020B0604020202020204" pitchFamily="34" charset="0"/>
              <a:buChar char="•"/>
              <a:defRPr/>
            </a:pPr>
            <a:r>
              <a:rPr lang="en-US" altLang="en-US" dirty="0"/>
              <a:t>Could use fake earthquake parameters to generate PTWS text messages and threat areas and manually modify messages for the volcano source. </a:t>
            </a:r>
          </a:p>
          <a:p>
            <a:pPr>
              <a:spcBef>
                <a:spcPts val="600"/>
              </a:spcBef>
              <a:buFont typeface="Arial" panose="020B0604020202020204" pitchFamily="34" charset="0"/>
              <a:buChar char="•"/>
              <a:defRPr/>
            </a:pPr>
            <a:r>
              <a:rPr lang="en-US" altLang="en-US" dirty="0"/>
              <a:t>But dissemination problematic due to website expecting earthquake parameters. Ad hoc alternate dissemination methods had problems. </a:t>
            </a:r>
          </a:p>
          <a:p>
            <a:pPr>
              <a:spcBef>
                <a:spcPts val="600"/>
              </a:spcBef>
              <a:buFont typeface="Arial" panose="020B0604020202020204" pitchFamily="34" charset="0"/>
              <a:buChar char="•"/>
              <a:defRPr/>
            </a:pPr>
            <a:r>
              <a:rPr lang="en-US" altLang="en-US" dirty="0"/>
              <a:t>Information statements issued for the Caribbean when tsunami waves were observed there from atmospheric pressure wave</a:t>
            </a:r>
          </a:p>
          <a:p>
            <a:pPr marL="0" indent="0">
              <a:spcBef>
                <a:spcPts val="600"/>
              </a:spcBef>
              <a:defRPr/>
            </a:pPr>
            <a:r>
              <a:rPr lang="en-US" altLang="en-US" sz="2000" b="1" dirty="0"/>
              <a:t>After Event</a:t>
            </a:r>
          </a:p>
          <a:p>
            <a:pPr>
              <a:spcBef>
                <a:spcPts val="600"/>
              </a:spcBef>
              <a:buFont typeface="Arial" panose="020B0604020202020204" pitchFamily="34" charset="0"/>
              <a:buChar char="•"/>
              <a:defRPr/>
            </a:pPr>
            <a:r>
              <a:rPr lang="en-US" altLang="en-US" dirty="0"/>
              <a:t>PTWS message code modified to handle any future </a:t>
            </a:r>
            <a:r>
              <a:rPr lang="en-US" altLang="en-US" dirty="0" err="1"/>
              <a:t>Hunga</a:t>
            </a:r>
            <a:r>
              <a:rPr lang="en-US" altLang="en-US" dirty="0"/>
              <a:t> Tonga tsunami</a:t>
            </a:r>
          </a:p>
          <a:p>
            <a:pPr>
              <a:spcBef>
                <a:spcPts val="600"/>
              </a:spcBef>
              <a:buFont typeface="Arial" panose="020B0604020202020204" pitchFamily="34" charset="0"/>
              <a:buChar char="•"/>
              <a:defRPr/>
            </a:pPr>
            <a:r>
              <a:rPr lang="en-US" altLang="en-US" dirty="0"/>
              <a:t>Forecast will be based on scaled 1/15/21 gauge amplitudes </a:t>
            </a:r>
          </a:p>
          <a:p>
            <a:pPr marL="0" indent="0">
              <a:spcBef>
                <a:spcPts val="2400"/>
              </a:spcBef>
              <a:defRPr/>
            </a:pPr>
            <a:r>
              <a:rPr lang="en-US" altLang="en-US" sz="2000" b="1" dirty="0">
                <a:solidFill>
                  <a:srgbClr val="C00000"/>
                </a:solidFill>
              </a:rPr>
              <a:t>Could this strategy be applied to any volcano using pre-run simulations and scaling to observations?</a:t>
            </a:r>
            <a:endParaRPr lang="en-US" altLang="en-US" sz="2000" dirty="0">
              <a:solidFill>
                <a:srgbClr val="C00000"/>
              </a:solidFill>
            </a:endParaRPr>
          </a:p>
        </p:txBody>
      </p:sp>
    </p:spTree>
    <p:extLst>
      <p:ext uri="{BB962C8B-B14F-4D97-AF65-F5344CB8AC3E}">
        <p14:creationId xmlns:p14="http://schemas.microsoft.com/office/powerpoint/2010/main" val="893365095"/>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 xmlns:a16="http://schemas.microsoft.com/office/drawing/2014/main" id="{C5BC471F-A9C2-4B0A-8B06-68359410F5F9}"/>
              </a:ext>
            </a:extLst>
          </p:cNvPr>
          <p:cNvSpPr>
            <a:spLocks noGrp="1"/>
          </p:cNvSpPr>
          <p:nvPr>
            <p:ph type="title"/>
          </p:nvPr>
        </p:nvSpPr>
        <p:spPr>
          <a:xfrm>
            <a:off x="512763" y="438150"/>
            <a:ext cx="8174037" cy="582613"/>
          </a:xfrm>
        </p:spPr>
        <p:txBody>
          <a:bodyPr/>
          <a:lstStyle/>
          <a:p>
            <a:r>
              <a:rPr lang="en-US" altLang="en-US" sz="2800" dirty="0" smtClean="0"/>
              <a:t>Tsunamis Generated by Volcanoes (TGVs)</a:t>
            </a:r>
            <a:endParaRPr lang="en-US" altLang="en-US" sz="2800" dirty="0"/>
          </a:p>
        </p:txBody>
      </p:sp>
      <p:pic>
        <p:nvPicPr>
          <p:cNvPr id="2" name="Picture 1"/>
          <p:cNvPicPr>
            <a:picLocks noChangeAspect="1"/>
          </p:cNvPicPr>
          <p:nvPr/>
        </p:nvPicPr>
        <p:blipFill rotWithShape="1">
          <a:blip r:embed="rId2"/>
          <a:srcRect l="4312" t="39547" r="18165" b="4988"/>
          <a:stretch/>
        </p:blipFill>
        <p:spPr>
          <a:xfrm>
            <a:off x="365369" y="1483742"/>
            <a:ext cx="8252419" cy="3321170"/>
          </a:xfrm>
          <a:prstGeom prst="rect">
            <a:avLst/>
          </a:prstGeom>
        </p:spPr>
      </p:pic>
      <p:sp>
        <p:nvSpPr>
          <p:cNvPr id="5" name="TextBox 4">
            <a:extLst>
              <a:ext uri="{FF2B5EF4-FFF2-40B4-BE49-F238E27FC236}">
                <a16:creationId xmlns="" xmlns:a16="http://schemas.microsoft.com/office/drawing/2014/main" id="{E037B1CA-E0D6-4F6A-B77F-95757D5B0216}"/>
              </a:ext>
            </a:extLst>
          </p:cNvPr>
          <p:cNvSpPr txBox="1">
            <a:spLocks noChangeArrowheads="1"/>
          </p:cNvSpPr>
          <p:nvPr/>
        </p:nvSpPr>
        <p:spPr bwMode="auto">
          <a:xfrm>
            <a:off x="377506" y="5924287"/>
            <a:ext cx="83889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lgn="ctr">
              <a:spcBef>
                <a:spcPts val="600"/>
              </a:spcBef>
              <a:defRPr/>
            </a:pPr>
            <a:r>
              <a:rPr lang="en-US" altLang="en-US" dirty="0" smtClean="0"/>
              <a:t>(from the TOWS-WG Task Team Report on TGVs lead by Francois </a:t>
            </a:r>
            <a:r>
              <a:rPr lang="en-US" altLang="en-US" dirty="0" err="1" smtClean="0"/>
              <a:t>Schindele</a:t>
            </a:r>
            <a:r>
              <a:rPr lang="en-US" altLang="en-US" dirty="0" smtClean="0"/>
              <a:t>)</a:t>
            </a:r>
            <a:endParaRPr lang="en-US" altLang="en-US" dirty="0">
              <a:solidFill>
                <a:srgbClr val="C00000"/>
              </a:solidFill>
            </a:endParaRPr>
          </a:p>
        </p:txBody>
      </p:sp>
      <p:sp>
        <p:nvSpPr>
          <p:cNvPr id="6" name="TextBox 5"/>
          <p:cNvSpPr txBox="1"/>
          <p:nvPr/>
        </p:nvSpPr>
        <p:spPr>
          <a:xfrm>
            <a:off x="681488" y="4882235"/>
            <a:ext cx="7781026" cy="400110"/>
          </a:xfrm>
          <a:prstGeom prst="rect">
            <a:avLst/>
          </a:prstGeom>
          <a:noFill/>
        </p:spPr>
        <p:txBody>
          <a:bodyPr wrap="square" rtlCol="0">
            <a:spAutoFit/>
          </a:bodyPr>
          <a:lstStyle/>
          <a:p>
            <a:pPr algn="ctr"/>
            <a:r>
              <a:rPr lang="en-US" sz="2000" b="1" dirty="0" smtClean="0"/>
              <a:t>Different Mechanisms for Tsunami-genesis by Volcanoes</a:t>
            </a:r>
            <a:endParaRPr lang="en-US" sz="2000" b="1" dirty="0"/>
          </a:p>
        </p:txBody>
      </p:sp>
    </p:spTree>
    <p:extLst>
      <p:ext uri="{BB962C8B-B14F-4D97-AF65-F5344CB8AC3E}">
        <p14:creationId xmlns:p14="http://schemas.microsoft.com/office/powerpoint/2010/main" val="4085019021"/>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 xmlns:a16="http://schemas.microsoft.com/office/drawing/2014/main" id="{C5BC471F-A9C2-4B0A-8B06-68359410F5F9}"/>
              </a:ext>
            </a:extLst>
          </p:cNvPr>
          <p:cNvSpPr>
            <a:spLocks noGrp="1"/>
          </p:cNvSpPr>
          <p:nvPr>
            <p:ph type="title"/>
          </p:nvPr>
        </p:nvSpPr>
        <p:spPr>
          <a:xfrm>
            <a:off x="512763" y="438150"/>
            <a:ext cx="8174037" cy="582613"/>
          </a:xfrm>
        </p:spPr>
        <p:txBody>
          <a:bodyPr/>
          <a:lstStyle/>
          <a:p>
            <a:r>
              <a:rPr lang="en-US" altLang="en-US" sz="2800" dirty="0" smtClean="0"/>
              <a:t>Tsunamis Generated by Volcanoes (TGVs)</a:t>
            </a:r>
            <a:endParaRPr lang="en-US" altLang="en-US" sz="2800" dirty="0"/>
          </a:p>
        </p:txBody>
      </p:sp>
      <p:sp>
        <p:nvSpPr>
          <p:cNvPr id="10243" name="TextBox 4">
            <a:extLst>
              <a:ext uri="{FF2B5EF4-FFF2-40B4-BE49-F238E27FC236}">
                <a16:creationId xmlns="" xmlns:a16="http://schemas.microsoft.com/office/drawing/2014/main" id="{E037B1CA-E0D6-4F6A-B77F-95757D5B0216}"/>
              </a:ext>
            </a:extLst>
          </p:cNvPr>
          <p:cNvSpPr txBox="1">
            <a:spLocks noChangeArrowheads="1"/>
          </p:cNvSpPr>
          <p:nvPr/>
        </p:nvSpPr>
        <p:spPr bwMode="auto">
          <a:xfrm>
            <a:off x="377506" y="5924287"/>
            <a:ext cx="83889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lgn="ctr">
              <a:spcBef>
                <a:spcPts val="600"/>
              </a:spcBef>
              <a:defRPr/>
            </a:pPr>
            <a:r>
              <a:rPr lang="en-US" altLang="en-US" dirty="0" smtClean="0"/>
              <a:t>(from the TOWS-WG Task Team Report on TGVs lead by Francois </a:t>
            </a:r>
            <a:r>
              <a:rPr lang="en-US" altLang="en-US" dirty="0" err="1" smtClean="0"/>
              <a:t>Schindele</a:t>
            </a:r>
            <a:r>
              <a:rPr lang="en-US" altLang="en-US" dirty="0" smtClean="0"/>
              <a:t>)</a:t>
            </a:r>
            <a:endParaRPr lang="en-US" altLang="en-US" dirty="0">
              <a:solidFill>
                <a:srgbClr val="C00000"/>
              </a:solidFill>
            </a:endParaRPr>
          </a:p>
        </p:txBody>
      </p:sp>
      <p:pic>
        <p:nvPicPr>
          <p:cNvPr id="3" name="Picture 2"/>
          <p:cNvPicPr>
            <a:picLocks noChangeAspect="1"/>
          </p:cNvPicPr>
          <p:nvPr/>
        </p:nvPicPr>
        <p:blipFill rotWithShape="1">
          <a:blip r:embed="rId2"/>
          <a:srcRect l="4622" t="25925" r="17453" b="11845"/>
          <a:stretch/>
        </p:blipFill>
        <p:spPr>
          <a:xfrm>
            <a:off x="87900" y="1246160"/>
            <a:ext cx="8968200" cy="4028540"/>
          </a:xfrm>
          <a:prstGeom prst="rect">
            <a:avLst/>
          </a:prstGeom>
        </p:spPr>
      </p:pic>
      <p:sp>
        <p:nvSpPr>
          <p:cNvPr id="4" name="TextBox 3"/>
          <p:cNvSpPr txBox="1"/>
          <p:nvPr/>
        </p:nvSpPr>
        <p:spPr>
          <a:xfrm>
            <a:off x="2096220" y="5192785"/>
            <a:ext cx="4951562" cy="400110"/>
          </a:xfrm>
          <a:prstGeom prst="rect">
            <a:avLst/>
          </a:prstGeom>
          <a:noFill/>
        </p:spPr>
        <p:txBody>
          <a:bodyPr wrap="square" rtlCol="0">
            <a:spAutoFit/>
          </a:bodyPr>
          <a:lstStyle/>
          <a:p>
            <a:pPr algn="ctr"/>
            <a:r>
              <a:rPr lang="en-US" sz="2000" b="1" dirty="0" smtClean="0"/>
              <a:t>Potentially </a:t>
            </a:r>
            <a:r>
              <a:rPr lang="en-US" sz="2000" b="1" dirty="0"/>
              <a:t>T</a:t>
            </a:r>
            <a:r>
              <a:rPr lang="en-US" sz="2000" b="1" dirty="0" smtClean="0"/>
              <a:t>sunamigenic Volcanoes</a:t>
            </a:r>
            <a:endParaRPr lang="en-US" sz="2000" b="1" dirty="0"/>
          </a:p>
        </p:txBody>
      </p:sp>
    </p:spTree>
    <p:extLst>
      <p:ext uri="{BB962C8B-B14F-4D97-AF65-F5344CB8AC3E}">
        <p14:creationId xmlns:p14="http://schemas.microsoft.com/office/powerpoint/2010/main" val="3816385520"/>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 xmlns:a16="http://schemas.microsoft.com/office/drawing/2014/main" id="{C5BC471F-A9C2-4B0A-8B06-68359410F5F9}"/>
              </a:ext>
            </a:extLst>
          </p:cNvPr>
          <p:cNvSpPr>
            <a:spLocks noGrp="1"/>
          </p:cNvSpPr>
          <p:nvPr>
            <p:ph type="title"/>
          </p:nvPr>
        </p:nvSpPr>
        <p:spPr>
          <a:xfrm>
            <a:off x="512763" y="438150"/>
            <a:ext cx="8174037" cy="582613"/>
          </a:xfrm>
        </p:spPr>
        <p:txBody>
          <a:bodyPr/>
          <a:lstStyle/>
          <a:p>
            <a:r>
              <a:rPr lang="en-US" altLang="en-US" sz="2400" dirty="0" smtClean="0"/>
              <a:t>PTWC Product Changes for ICG Review/Approval</a:t>
            </a:r>
            <a:endParaRPr lang="en-US" altLang="en-US" sz="2400" dirty="0"/>
          </a:p>
        </p:txBody>
      </p:sp>
      <p:sp>
        <p:nvSpPr>
          <p:cNvPr id="10243" name="TextBox 4">
            <a:extLst>
              <a:ext uri="{FF2B5EF4-FFF2-40B4-BE49-F238E27FC236}">
                <a16:creationId xmlns="" xmlns:a16="http://schemas.microsoft.com/office/drawing/2014/main" id="{E037B1CA-E0D6-4F6A-B77F-95757D5B0216}"/>
              </a:ext>
            </a:extLst>
          </p:cNvPr>
          <p:cNvSpPr txBox="1">
            <a:spLocks noChangeArrowheads="1"/>
          </p:cNvSpPr>
          <p:nvPr/>
        </p:nvSpPr>
        <p:spPr bwMode="auto">
          <a:xfrm>
            <a:off x="639763" y="1381125"/>
            <a:ext cx="794702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ts val="600"/>
              </a:spcBef>
              <a:buFont typeface="Arial" panose="020B0604020202020204" pitchFamily="34" charset="0"/>
              <a:buChar char="•"/>
              <a:defRPr/>
            </a:pPr>
            <a:r>
              <a:rPr lang="en-US" altLang="en-US" dirty="0" smtClean="0"/>
              <a:t>Countries are in alphabetical order in threat lists</a:t>
            </a:r>
            <a:endParaRPr lang="en-US" altLang="en-US" dirty="0"/>
          </a:p>
          <a:p>
            <a:pPr>
              <a:spcBef>
                <a:spcPts val="600"/>
              </a:spcBef>
              <a:buFont typeface="Arial" panose="020B0604020202020204" pitchFamily="34" charset="0"/>
              <a:buChar char="•"/>
              <a:defRPr/>
            </a:pPr>
            <a:r>
              <a:rPr lang="en-US" altLang="en-US" dirty="0" smtClean="0"/>
              <a:t>ETAs are grouped by country or territory</a:t>
            </a:r>
            <a:endParaRPr lang="en-US" altLang="en-US" dirty="0"/>
          </a:p>
          <a:p>
            <a:pPr>
              <a:spcBef>
                <a:spcPts val="600"/>
              </a:spcBef>
              <a:buFont typeface="Arial" panose="020B0604020202020204" pitchFamily="34" charset="0"/>
              <a:buChar char="•"/>
              <a:defRPr/>
            </a:pPr>
            <a:r>
              <a:rPr lang="en-US" altLang="en-US" dirty="0" smtClean="0"/>
              <a:t>Observations are grouped by country or territory</a:t>
            </a:r>
          </a:p>
          <a:p>
            <a:pPr>
              <a:spcBef>
                <a:spcPts val="600"/>
              </a:spcBef>
              <a:buFont typeface="Arial" panose="020B0604020202020204" pitchFamily="34" charset="0"/>
              <a:buChar char="•"/>
              <a:defRPr/>
            </a:pPr>
            <a:r>
              <a:rPr lang="en-US" altLang="en-US" dirty="0" smtClean="0"/>
              <a:t>Type of measurement is indicated</a:t>
            </a:r>
            <a:endParaRPr lang="en-US" altLang="en-US" dirty="0" smtClean="0"/>
          </a:p>
          <a:p>
            <a:pPr>
              <a:spcBef>
                <a:spcPts val="600"/>
              </a:spcBef>
              <a:buFont typeface="Arial" panose="020B0604020202020204" pitchFamily="34" charset="0"/>
              <a:buChar char="•"/>
              <a:defRPr/>
            </a:pPr>
            <a:r>
              <a:rPr lang="en-US" altLang="en-US" dirty="0" smtClean="0"/>
              <a:t>Region with initial threat based on ETA not on distance</a:t>
            </a:r>
          </a:p>
        </p:txBody>
      </p:sp>
      <p:graphicFrame>
        <p:nvGraphicFramePr>
          <p:cNvPr id="2" name="Table 1"/>
          <p:cNvGraphicFramePr>
            <a:graphicFrameLocks noGrp="1"/>
          </p:cNvGraphicFramePr>
          <p:nvPr>
            <p:extLst>
              <p:ext uri="{D42A27DB-BD31-4B8C-83A1-F6EECF244321}">
                <p14:modId xmlns:p14="http://schemas.microsoft.com/office/powerpoint/2010/main" val="301276224"/>
              </p:ext>
            </p:extLst>
          </p:nvPr>
        </p:nvGraphicFramePr>
        <p:xfrm>
          <a:off x="1003882" y="3283311"/>
          <a:ext cx="6096000" cy="1854200"/>
        </p:xfrm>
        <a:graphic>
          <a:graphicData uri="http://schemas.openxmlformats.org/drawingml/2006/table">
            <a:tbl>
              <a:tblPr firstRow="1" bandRow="1">
                <a:tableStyleId>{5C22544A-7EE6-4342-B048-85BDC9FD1C3A}</a:tableStyleId>
              </a:tblPr>
              <a:tblGrid>
                <a:gridCol w="1638650"/>
                <a:gridCol w="2425350"/>
                <a:gridCol w="2032000"/>
              </a:tblGrid>
              <a:tr h="370840">
                <a:tc rowSpan="2">
                  <a:txBody>
                    <a:bodyPr/>
                    <a:lstStyle/>
                    <a:p>
                      <a:pPr algn="ctr"/>
                      <a:r>
                        <a:rPr lang="en-US" dirty="0" smtClean="0"/>
                        <a:t>Earthquake</a:t>
                      </a:r>
                      <a:endParaRPr lang="en-US" dirty="0"/>
                    </a:p>
                    <a:p>
                      <a:pPr algn="ctr"/>
                      <a:r>
                        <a:rPr lang="en-US" dirty="0" smtClean="0"/>
                        <a:t>Magnitude</a:t>
                      </a:r>
                      <a:endParaRPr lang="en-US" dirty="0"/>
                    </a:p>
                  </a:txBody>
                  <a:tcPr anchor="ctr"/>
                </a:tc>
                <a:tc gridSpan="2">
                  <a:txBody>
                    <a:bodyPr/>
                    <a:lstStyle/>
                    <a:p>
                      <a:pPr algn="ctr"/>
                      <a:r>
                        <a:rPr lang="en-US" dirty="0" smtClean="0"/>
                        <a:t>Designated Potential Tsunami Threat</a:t>
                      </a:r>
                      <a:endParaRPr lang="en-US" dirty="0"/>
                    </a:p>
                  </a:txBody>
                  <a:tcPr anchor="ctr"/>
                </a:tc>
                <a:tc hMerge="1">
                  <a:txBody>
                    <a:bodyPr/>
                    <a:lstStyle/>
                    <a:p>
                      <a:pPr algn="ctr"/>
                      <a:endParaRPr lang="en-US" dirty="0"/>
                    </a:p>
                  </a:txBody>
                  <a:tcPr anchor="ctr"/>
                </a:tc>
              </a:tr>
              <a:tr h="370840">
                <a:tc vMerge="1">
                  <a:txBody>
                    <a:bodyPr/>
                    <a:lstStyle/>
                    <a:p>
                      <a:pPr algn="ctr"/>
                      <a:endParaRPr lang="en-US" dirty="0"/>
                    </a:p>
                  </a:txBody>
                  <a:tcPr anchor="ctr"/>
                </a:tc>
                <a:tc>
                  <a:txBody>
                    <a:bodyPr/>
                    <a:lstStyle/>
                    <a:p>
                      <a:pPr algn="ctr"/>
                      <a:r>
                        <a:rPr lang="en-US" b="1" dirty="0" smtClean="0"/>
                        <a:t>Current</a:t>
                      </a:r>
                      <a:endParaRPr lang="en-US" b="1" dirty="0"/>
                    </a:p>
                  </a:txBody>
                  <a:tcPr anchor="ctr"/>
                </a:tc>
                <a:tc>
                  <a:txBody>
                    <a:bodyPr/>
                    <a:lstStyle/>
                    <a:p>
                      <a:pPr algn="ctr"/>
                      <a:r>
                        <a:rPr lang="en-US" b="1" dirty="0" smtClean="0"/>
                        <a:t>To Consider</a:t>
                      </a:r>
                      <a:endParaRPr lang="en-US" b="1" dirty="0"/>
                    </a:p>
                  </a:txBody>
                  <a:tcPr anchor="ctr"/>
                </a:tc>
              </a:tr>
              <a:tr h="370840">
                <a:tc>
                  <a:txBody>
                    <a:bodyPr/>
                    <a:lstStyle/>
                    <a:p>
                      <a:pPr algn="ctr"/>
                      <a:r>
                        <a:rPr lang="en-US" dirty="0" smtClean="0"/>
                        <a:t>7.1 - 7.5</a:t>
                      </a:r>
                      <a:endParaRPr lang="en-US" dirty="0"/>
                    </a:p>
                  </a:txBody>
                  <a:tcPr anchor="ctr"/>
                </a:tc>
                <a:tc>
                  <a:txBody>
                    <a:bodyPr/>
                    <a:lstStyle/>
                    <a:p>
                      <a:pPr algn="ctr"/>
                      <a:r>
                        <a:rPr lang="en-US" dirty="0" smtClean="0"/>
                        <a:t>Within 300 km</a:t>
                      </a:r>
                      <a:endParaRPr lang="en-US" dirty="0"/>
                    </a:p>
                  </a:txBody>
                  <a:tcPr anchor="ctr"/>
                </a:tc>
                <a:tc>
                  <a:txBody>
                    <a:bodyPr/>
                    <a:lstStyle/>
                    <a:p>
                      <a:pPr algn="ctr"/>
                      <a:r>
                        <a:rPr lang="en-US" dirty="0" smtClean="0"/>
                        <a:t>Within 1 hour</a:t>
                      </a:r>
                      <a:endParaRPr lang="en-US" dirty="0"/>
                    </a:p>
                  </a:txBody>
                  <a:tcPr anchor="ctr"/>
                </a:tc>
              </a:tr>
              <a:tr h="370840">
                <a:tc>
                  <a:txBody>
                    <a:bodyPr/>
                    <a:lstStyle/>
                    <a:p>
                      <a:pPr algn="ctr"/>
                      <a:r>
                        <a:rPr lang="en-US" dirty="0" smtClean="0"/>
                        <a:t>7.6 - 7.8</a:t>
                      </a:r>
                      <a:endParaRPr lang="en-US" dirty="0"/>
                    </a:p>
                  </a:txBody>
                  <a:tcPr anchor="ctr"/>
                </a:tc>
                <a:tc>
                  <a:txBody>
                    <a:bodyPr/>
                    <a:lstStyle/>
                    <a:p>
                      <a:pPr algn="ctr"/>
                      <a:r>
                        <a:rPr lang="en-US" dirty="0" smtClean="0"/>
                        <a:t>Within 1000 km</a:t>
                      </a:r>
                      <a:endParaRPr lang="en-US" dirty="0"/>
                    </a:p>
                  </a:txBody>
                  <a:tcPr anchor="ctr"/>
                </a:tc>
                <a:tc>
                  <a:txBody>
                    <a:bodyPr/>
                    <a:lstStyle/>
                    <a:p>
                      <a:pPr algn="ctr"/>
                      <a:r>
                        <a:rPr lang="en-US" dirty="0" smtClean="0"/>
                        <a:t>Within 2 hours</a:t>
                      </a:r>
                      <a:endParaRPr lang="en-US" dirty="0"/>
                    </a:p>
                  </a:txBody>
                  <a:tcPr anchor="ctr"/>
                </a:tc>
              </a:tr>
              <a:tr h="370840">
                <a:tc>
                  <a:txBody>
                    <a:bodyPr/>
                    <a:lstStyle/>
                    <a:p>
                      <a:pPr algn="ctr"/>
                      <a:r>
                        <a:rPr lang="en-US" dirty="0" smtClean="0"/>
                        <a:t>≥ 7.9</a:t>
                      </a:r>
                      <a:endParaRPr lang="en-US" dirty="0"/>
                    </a:p>
                  </a:txBody>
                  <a:tcPr anchor="ctr"/>
                </a:tc>
                <a:tc>
                  <a:txBody>
                    <a:bodyPr/>
                    <a:lstStyle/>
                    <a:p>
                      <a:pPr algn="ctr"/>
                      <a:r>
                        <a:rPr lang="en-US" dirty="0" smtClean="0"/>
                        <a:t>Within 3 hours</a:t>
                      </a:r>
                      <a:endParaRPr lang="en-US" dirty="0"/>
                    </a:p>
                  </a:txBody>
                  <a:tcPr anchor="ctr"/>
                </a:tc>
                <a:tc>
                  <a:txBody>
                    <a:bodyPr/>
                    <a:lstStyle/>
                    <a:p>
                      <a:pPr algn="ctr"/>
                      <a:r>
                        <a:rPr lang="en-US" dirty="0" smtClean="0"/>
                        <a:t>Within 3 hours</a:t>
                      </a:r>
                      <a:endParaRPr lang="en-US" dirty="0"/>
                    </a:p>
                  </a:txBody>
                  <a:tcPr anchor="ctr"/>
                </a:tc>
              </a:tr>
            </a:tbl>
          </a:graphicData>
        </a:graphic>
      </p:graphicFrame>
    </p:spTree>
    <p:extLst>
      <p:ext uri="{BB962C8B-B14F-4D97-AF65-F5344CB8AC3E}">
        <p14:creationId xmlns:p14="http://schemas.microsoft.com/office/powerpoint/2010/main" val="1617641564"/>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 xmlns:a16="http://schemas.microsoft.com/office/drawing/2014/main" id="{C5BC471F-A9C2-4B0A-8B06-68359410F5F9}"/>
              </a:ext>
            </a:extLst>
          </p:cNvPr>
          <p:cNvSpPr>
            <a:spLocks noGrp="1"/>
          </p:cNvSpPr>
          <p:nvPr>
            <p:ph type="title"/>
          </p:nvPr>
        </p:nvSpPr>
        <p:spPr>
          <a:xfrm>
            <a:off x="512763" y="438150"/>
            <a:ext cx="8174037" cy="582613"/>
          </a:xfrm>
        </p:spPr>
        <p:txBody>
          <a:bodyPr/>
          <a:lstStyle/>
          <a:p>
            <a:r>
              <a:rPr lang="en-US" altLang="en-US" sz="2400" dirty="0" smtClean="0"/>
              <a:t>Initial Message: Countries in Alphabetical Order </a:t>
            </a:r>
            <a:endParaRPr lang="en-US" altLang="en-US" sz="2400" dirty="0"/>
          </a:p>
        </p:txBody>
      </p:sp>
      <p:sp>
        <p:nvSpPr>
          <p:cNvPr id="10243" name="TextBox 4">
            <a:extLst>
              <a:ext uri="{FF2B5EF4-FFF2-40B4-BE49-F238E27FC236}">
                <a16:creationId xmlns="" xmlns:a16="http://schemas.microsoft.com/office/drawing/2014/main" id="{E037B1CA-E0D6-4F6A-B77F-95757D5B0216}"/>
              </a:ext>
            </a:extLst>
          </p:cNvPr>
          <p:cNvSpPr txBox="1">
            <a:spLocks noChangeArrowheads="1"/>
          </p:cNvSpPr>
          <p:nvPr/>
        </p:nvSpPr>
        <p:spPr bwMode="auto">
          <a:xfrm>
            <a:off x="639763" y="1381125"/>
            <a:ext cx="7947025"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spcBef>
                <a:spcPts val="600"/>
              </a:spcBef>
              <a:defRPr/>
            </a:pPr>
            <a:r>
              <a:rPr lang="en-US" altLang="en-US" sz="1600" b="1" dirty="0" smtClean="0">
                <a:solidFill>
                  <a:srgbClr val="0070C0"/>
                </a:solidFill>
                <a:latin typeface="+mj-lt"/>
                <a:cs typeface="Courier New" panose="02070309020205020404" pitchFamily="49" charset="0"/>
              </a:rPr>
              <a:t>CURRENT</a:t>
            </a:r>
          </a:p>
          <a:p>
            <a:pPr marL="0" indent="0">
              <a:spcBef>
                <a:spcPts val="600"/>
              </a:spcBef>
              <a:defRPr/>
            </a:pPr>
            <a:endParaRPr lang="en-US" altLang="en-US" sz="1200" b="1" dirty="0" smtClean="0">
              <a:latin typeface="Courier New" panose="02070309020205020404" pitchFamily="49" charset="0"/>
              <a:cs typeface="Courier New" panose="02070309020205020404" pitchFamily="49" charset="0"/>
            </a:endParaRPr>
          </a:p>
          <a:p>
            <a:pPr marL="0" indent="0">
              <a:spcBef>
                <a:spcPts val="0"/>
              </a:spcBef>
              <a:defRPr/>
            </a:pPr>
            <a:r>
              <a:rPr lang="en-US" altLang="en-US" sz="1200" b="1" dirty="0" smtClean="0">
                <a:latin typeface="Courier New" panose="02070309020205020404" pitchFamily="49" charset="0"/>
                <a:cs typeface="Courier New" panose="02070309020205020404" pitchFamily="49" charset="0"/>
              </a:rPr>
              <a:t>TEST</a:t>
            </a:r>
            <a:r>
              <a:rPr lang="en-US" altLang="en-US" sz="1200" b="1" dirty="0">
                <a:latin typeface="Courier New" panose="02070309020205020404" pitchFamily="49" charset="0"/>
                <a:cs typeface="Courier New" panose="02070309020205020404" pitchFamily="49" charset="0"/>
              </a:rPr>
              <a:t>... TSUNAMI THREAT FORECAST ...TEST</a:t>
            </a:r>
          </a:p>
          <a:p>
            <a:pPr marL="0" indent="0">
              <a:spcBef>
                <a:spcPts val="0"/>
              </a:spcBef>
              <a:defRPr/>
            </a:pPr>
            <a:r>
              <a:rPr lang="en-US" altLang="en-US" sz="1200" b="1" dirty="0">
                <a:latin typeface="Courier New" panose="02070309020205020404" pitchFamily="49" charset="0"/>
                <a:cs typeface="Courier New" panose="02070309020205020404" pitchFamily="49" charset="0"/>
              </a:rPr>
              <a:t>-------------------------------------------------</a:t>
            </a:r>
          </a:p>
          <a:p>
            <a:pPr marL="0" indent="0">
              <a:spcBef>
                <a:spcPts val="0"/>
              </a:spcBef>
              <a:defRPr/>
            </a:pP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  * THIS IS A TEST MESSAGE. HAZARDOUS TSUNAMI WAVES FROM THIS</a:t>
            </a:r>
          </a:p>
          <a:p>
            <a:pPr marL="0" indent="0">
              <a:spcBef>
                <a:spcPts val="0"/>
              </a:spcBef>
              <a:defRPr/>
            </a:pPr>
            <a:r>
              <a:rPr lang="en-US" altLang="en-US" sz="1200" b="1" dirty="0">
                <a:latin typeface="Courier New" panose="02070309020205020404" pitchFamily="49" charset="0"/>
                <a:cs typeface="Courier New" panose="02070309020205020404" pitchFamily="49" charset="0"/>
              </a:rPr>
              <a:t>    EARTHQUAKE ARE POSSIBLE WITHIN 300 KM OF THE EPICENTER ALONG</a:t>
            </a:r>
          </a:p>
          <a:p>
            <a:pPr marL="0" indent="0">
              <a:spcBef>
                <a:spcPts val="0"/>
              </a:spcBef>
              <a:defRPr/>
            </a:pPr>
            <a:r>
              <a:rPr lang="en-US" altLang="en-US" sz="1200" b="1" dirty="0">
                <a:latin typeface="Courier New" panose="02070309020205020404" pitchFamily="49" charset="0"/>
                <a:cs typeface="Courier New" panose="02070309020205020404" pitchFamily="49" charset="0"/>
              </a:rPr>
              <a:t>    THE COASTS OF</a:t>
            </a:r>
          </a:p>
          <a:p>
            <a:pPr marL="0" indent="0">
              <a:spcBef>
                <a:spcPts val="0"/>
              </a:spcBef>
              <a:defRPr/>
            </a:pP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      HONDURAS... </a:t>
            </a:r>
            <a:r>
              <a:rPr lang="en-US" altLang="en-US" sz="1200" b="1" dirty="0" smtClean="0">
                <a:latin typeface="Courier New" panose="02070309020205020404" pitchFamily="49" charset="0"/>
                <a:cs typeface="Courier New" panose="02070309020205020404" pitchFamily="49" charset="0"/>
              </a:rPr>
              <a:t>BELIZE... </a:t>
            </a:r>
            <a:r>
              <a:rPr lang="en-US" altLang="en-US" sz="1200" b="1" dirty="0">
                <a:latin typeface="Courier New" panose="02070309020205020404" pitchFamily="49" charset="0"/>
                <a:cs typeface="Courier New" panose="02070309020205020404" pitchFamily="49" charset="0"/>
              </a:rPr>
              <a:t>AND GUATEMALA</a:t>
            </a:r>
          </a:p>
          <a:p>
            <a:pPr marL="0" indent="0">
              <a:spcBef>
                <a:spcPts val="600"/>
              </a:spcBef>
              <a:defRPr/>
            </a:pPr>
            <a:endParaRPr lang="en-US" altLang="en-US" sz="1200" b="1" dirty="0">
              <a:latin typeface="Courier New" panose="02070309020205020404" pitchFamily="49" charset="0"/>
              <a:cs typeface="Courier New" panose="02070309020205020404" pitchFamily="49" charset="0"/>
            </a:endParaRPr>
          </a:p>
        </p:txBody>
      </p:sp>
      <p:sp>
        <p:nvSpPr>
          <p:cNvPr id="5" name="TextBox 4">
            <a:extLst>
              <a:ext uri="{FF2B5EF4-FFF2-40B4-BE49-F238E27FC236}">
                <a16:creationId xmlns="" xmlns:a16="http://schemas.microsoft.com/office/drawing/2014/main" id="{E037B1CA-E0D6-4F6A-B77F-95757D5B0216}"/>
              </a:ext>
            </a:extLst>
          </p:cNvPr>
          <p:cNvSpPr txBox="1">
            <a:spLocks noChangeArrowheads="1"/>
          </p:cNvSpPr>
          <p:nvPr/>
        </p:nvSpPr>
        <p:spPr bwMode="auto">
          <a:xfrm>
            <a:off x="639763" y="3991500"/>
            <a:ext cx="7947025"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spcBef>
                <a:spcPts val="600"/>
              </a:spcBef>
              <a:defRPr/>
            </a:pPr>
            <a:r>
              <a:rPr lang="en-US" altLang="en-US" sz="1600" b="1" dirty="0" smtClean="0">
                <a:solidFill>
                  <a:srgbClr val="0070C0"/>
                </a:solidFill>
                <a:latin typeface="+mj-lt"/>
                <a:cs typeface="Courier New" panose="02070309020205020404" pitchFamily="49" charset="0"/>
              </a:rPr>
              <a:t>PROPOSED</a:t>
            </a:r>
          </a:p>
          <a:p>
            <a:pPr marL="0" indent="0">
              <a:spcBef>
                <a:spcPts val="600"/>
              </a:spcBef>
              <a:defRPr/>
            </a:pPr>
            <a:endParaRPr lang="en-US" altLang="en-US" sz="1200" b="1" dirty="0" smtClean="0">
              <a:latin typeface="Courier New" panose="02070309020205020404" pitchFamily="49" charset="0"/>
              <a:cs typeface="Courier New" panose="02070309020205020404" pitchFamily="49" charset="0"/>
            </a:endParaRPr>
          </a:p>
          <a:p>
            <a:pPr marL="0" indent="0">
              <a:spcBef>
                <a:spcPts val="0"/>
              </a:spcBef>
              <a:defRPr/>
            </a:pPr>
            <a:r>
              <a:rPr lang="en-US" altLang="en-US" sz="1200" b="1" dirty="0" smtClean="0">
                <a:latin typeface="Courier New" panose="02070309020205020404" pitchFamily="49" charset="0"/>
                <a:cs typeface="Courier New" panose="02070309020205020404" pitchFamily="49" charset="0"/>
              </a:rPr>
              <a:t>TEST</a:t>
            </a:r>
            <a:r>
              <a:rPr lang="en-US" altLang="en-US" sz="1200" b="1" dirty="0">
                <a:latin typeface="Courier New" panose="02070309020205020404" pitchFamily="49" charset="0"/>
                <a:cs typeface="Courier New" panose="02070309020205020404" pitchFamily="49" charset="0"/>
              </a:rPr>
              <a:t>... TSUNAMI THREAT FORECAST ...TEST</a:t>
            </a:r>
          </a:p>
          <a:p>
            <a:pPr marL="0" indent="0">
              <a:spcBef>
                <a:spcPts val="0"/>
              </a:spcBef>
              <a:defRPr/>
            </a:pPr>
            <a:r>
              <a:rPr lang="en-US" altLang="en-US" sz="1200" b="1" dirty="0">
                <a:latin typeface="Courier New" panose="02070309020205020404" pitchFamily="49" charset="0"/>
                <a:cs typeface="Courier New" panose="02070309020205020404" pitchFamily="49" charset="0"/>
              </a:rPr>
              <a:t>-------------------------------------------------</a:t>
            </a:r>
          </a:p>
          <a:p>
            <a:pPr marL="0" indent="0">
              <a:spcBef>
                <a:spcPts val="0"/>
              </a:spcBef>
              <a:defRPr/>
            </a:pP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  * THIS IS A TEST MESSAGE. HAZARDOUS TSUNAMI WAVES FROM THIS</a:t>
            </a:r>
          </a:p>
          <a:p>
            <a:pPr marL="0" indent="0">
              <a:spcBef>
                <a:spcPts val="0"/>
              </a:spcBef>
              <a:defRPr/>
            </a:pPr>
            <a:r>
              <a:rPr lang="en-US" altLang="en-US" sz="1200" b="1" dirty="0">
                <a:latin typeface="Courier New" panose="02070309020205020404" pitchFamily="49" charset="0"/>
                <a:cs typeface="Courier New" panose="02070309020205020404" pitchFamily="49" charset="0"/>
              </a:rPr>
              <a:t>    EARTHQUAKE ARE POSSIBLE WITHIN 300 KM OF THE EPICENTER ALONG</a:t>
            </a:r>
          </a:p>
          <a:p>
            <a:pPr marL="0" indent="0">
              <a:spcBef>
                <a:spcPts val="0"/>
              </a:spcBef>
              <a:defRPr/>
            </a:pPr>
            <a:r>
              <a:rPr lang="en-US" altLang="en-US" sz="1200" b="1" dirty="0">
                <a:latin typeface="Courier New" panose="02070309020205020404" pitchFamily="49" charset="0"/>
                <a:cs typeface="Courier New" panose="02070309020205020404" pitchFamily="49" charset="0"/>
              </a:rPr>
              <a:t>    THE COASTS OF</a:t>
            </a:r>
          </a:p>
          <a:p>
            <a:pPr marL="0" indent="0">
              <a:spcBef>
                <a:spcPts val="0"/>
              </a:spcBef>
              <a:defRPr/>
            </a:pP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solidFill>
                  <a:schemeClr val="accent2"/>
                </a:solidFill>
                <a:latin typeface="Courier New" panose="02070309020205020404" pitchFamily="49" charset="0"/>
                <a:cs typeface="Courier New" panose="02070309020205020404" pitchFamily="49" charset="0"/>
              </a:rPr>
              <a:t>      </a:t>
            </a:r>
            <a:r>
              <a:rPr lang="en-US" altLang="en-US" sz="1200" b="1" dirty="0" smtClean="0">
                <a:solidFill>
                  <a:schemeClr val="accent2"/>
                </a:solidFill>
                <a:latin typeface="Courier New" panose="02070309020205020404" pitchFamily="49" charset="0"/>
                <a:cs typeface="Courier New" panose="02070309020205020404" pitchFamily="49" charset="0"/>
              </a:rPr>
              <a:t>BELIZE... GUATEMALA... AND HONDURAS</a:t>
            </a:r>
            <a:endParaRPr lang="en-US" altLang="en-US" sz="1200" b="1" dirty="0">
              <a:solidFill>
                <a:schemeClr val="accent2"/>
              </a:solidFill>
              <a:latin typeface="Courier New" panose="02070309020205020404" pitchFamily="49" charset="0"/>
              <a:cs typeface="Courier New" panose="02070309020205020404" pitchFamily="49" charset="0"/>
            </a:endParaRPr>
          </a:p>
          <a:p>
            <a:pPr marL="0" indent="0">
              <a:spcBef>
                <a:spcPts val="600"/>
              </a:spcBef>
              <a:defRPr/>
            </a:pPr>
            <a:endParaRPr lang="en-US" altLang="en-US" sz="12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924205507"/>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 xmlns:a16="http://schemas.microsoft.com/office/drawing/2014/main" id="{C5BC471F-A9C2-4B0A-8B06-68359410F5F9}"/>
              </a:ext>
            </a:extLst>
          </p:cNvPr>
          <p:cNvSpPr>
            <a:spLocks noGrp="1"/>
          </p:cNvSpPr>
          <p:nvPr>
            <p:ph type="title"/>
          </p:nvPr>
        </p:nvSpPr>
        <p:spPr>
          <a:xfrm>
            <a:off x="512763" y="438150"/>
            <a:ext cx="8174037" cy="582613"/>
          </a:xfrm>
        </p:spPr>
        <p:txBody>
          <a:bodyPr/>
          <a:lstStyle/>
          <a:p>
            <a:r>
              <a:rPr lang="en-US" altLang="en-US" sz="2400" dirty="0" smtClean="0"/>
              <a:t>Messages w/Forecast: Countries in Alphabetical Order </a:t>
            </a:r>
            <a:endParaRPr lang="en-US" altLang="en-US" sz="2400" dirty="0"/>
          </a:p>
        </p:txBody>
      </p:sp>
      <p:sp>
        <p:nvSpPr>
          <p:cNvPr id="10243" name="TextBox 4">
            <a:extLst>
              <a:ext uri="{FF2B5EF4-FFF2-40B4-BE49-F238E27FC236}">
                <a16:creationId xmlns="" xmlns:a16="http://schemas.microsoft.com/office/drawing/2014/main" id="{E037B1CA-E0D6-4F6A-B77F-95757D5B0216}"/>
              </a:ext>
            </a:extLst>
          </p:cNvPr>
          <p:cNvSpPr txBox="1">
            <a:spLocks noChangeArrowheads="1"/>
          </p:cNvSpPr>
          <p:nvPr/>
        </p:nvSpPr>
        <p:spPr bwMode="auto">
          <a:xfrm>
            <a:off x="639763" y="1381125"/>
            <a:ext cx="7947025" cy="4293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spcBef>
                <a:spcPts val="600"/>
              </a:spcBef>
              <a:defRPr/>
            </a:pPr>
            <a:r>
              <a:rPr lang="en-US" altLang="en-US" sz="1600" b="1" dirty="0" smtClean="0">
                <a:solidFill>
                  <a:srgbClr val="0070C0"/>
                </a:solidFill>
                <a:latin typeface="+mj-lt"/>
                <a:cs typeface="Courier New" panose="02070309020205020404" pitchFamily="49" charset="0"/>
              </a:rPr>
              <a:t>CURRENT: Already in alphabetical order</a:t>
            </a:r>
          </a:p>
          <a:p>
            <a:pPr marL="0" indent="0">
              <a:spcBef>
                <a:spcPts val="600"/>
              </a:spcBef>
              <a:defRPr/>
            </a:pPr>
            <a:endParaRPr lang="en-US" altLang="en-US" sz="1200" b="1" dirty="0" smtClean="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TEST... TSUNAMI THREAT FORECAST...UPDATED ...TEST</a:t>
            </a:r>
          </a:p>
          <a:p>
            <a:pPr marL="0" indent="0">
              <a:spcBef>
                <a:spcPts val="0"/>
              </a:spcBef>
              <a:defRPr/>
            </a:pPr>
            <a:r>
              <a:rPr lang="en-US" altLang="en-US" sz="1200" b="1" dirty="0">
                <a:latin typeface="Courier New" panose="02070309020205020404" pitchFamily="49" charset="0"/>
                <a:cs typeface="Courier New" panose="02070309020205020404" pitchFamily="49" charset="0"/>
              </a:rPr>
              <a:t>-------------------------------------------------</a:t>
            </a:r>
          </a:p>
          <a:p>
            <a:pPr marL="0" indent="0">
              <a:spcBef>
                <a:spcPts val="0"/>
              </a:spcBef>
              <a:defRPr/>
            </a:pP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  * THIS IS A TEST MESSAGE. TSUNAMI WAVES REACHING MORE THAN 3</a:t>
            </a:r>
          </a:p>
          <a:p>
            <a:pPr marL="0" indent="0">
              <a:spcBef>
                <a:spcPts val="0"/>
              </a:spcBef>
              <a:defRPr/>
            </a:pPr>
            <a:r>
              <a:rPr lang="en-US" altLang="en-US" sz="1200" b="1" dirty="0">
                <a:latin typeface="Courier New" panose="02070309020205020404" pitchFamily="49" charset="0"/>
                <a:cs typeface="Courier New" panose="02070309020205020404" pitchFamily="49" charset="0"/>
              </a:rPr>
              <a:t>    METERS ABOVE THE TIDE LEVEL ARE POSSIBLE ALONG SOME COASTS</a:t>
            </a:r>
          </a:p>
          <a:p>
            <a:pPr marL="0" indent="0">
              <a:spcBef>
                <a:spcPts val="0"/>
              </a:spcBef>
              <a:defRPr/>
            </a:pPr>
            <a:r>
              <a:rPr lang="en-US" altLang="en-US" sz="1200" b="1" dirty="0">
                <a:latin typeface="Courier New" panose="02070309020205020404" pitchFamily="49" charset="0"/>
                <a:cs typeface="Courier New" panose="02070309020205020404" pitchFamily="49" charset="0"/>
              </a:rPr>
              <a:t>    OF</a:t>
            </a:r>
          </a:p>
          <a:p>
            <a:pPr marL="0" indent="0">
              <a:spcBef>
                <a:spcPts val="0"/>
              </a:spcBef>
              <a:defRPr/>
            </a:pP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      BELIZE... GUATEMALA... AND HONDURAS.</a:t>
            </a:r>
          </a:p>
          <a:p>
            <a:pPr marL="0" indent="0">
              <a:spcBef>
                <a:spcPts val="0"/>
              </a:spcBef>
              <a:defRPr/>
            </a:pP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  * THIS IS A TEST MESSAGE. TSUNAMI WAVES REACHING 1 TO 3 METERS</a:t>
            </a:r>
          </a:p>
          <a:p>
            <a:pPr marL="0" indent="0">
              <a:spcBef>
                <a:spcPts val="0"/>
              </a:spcBef>
              <a:defRPr/>
            </a:pPr>
            <a:r>
              <a:rPr lang="en-US" altLang="en-US" sz="1200" b="1" dirty="0">
                <a:latin typeface="Courier New" panose="02070309020205020404" pitchFamily="49" charset="0"/>
                <a:cs typeface="Courier New" panose="02070309020205020404" pitchFamily="49" charset="0"/>
              </a:rPr>
              <a:t>    ABOVE THE TIDE LEVEL ARE POSSIBLE ALONG SOME COASTS OF</a:t>
            </a:r>
          </a:p>
          <a:p>
            <a:pPr marL="0" indent="0">
              <a:spcBef>
                <a:spcPts val="0"/>
              </a:spcBef>
              <a:defRPr/>
            </a:pP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      MEXICO.</a:t>
            </a:r>
          </a:p>
          <a:p>
            <a:pPr marL="0" indent="0">
              <a:spcBef>
                <a:spcPts val="0"/>
              </a:spcBef>
              <a:defRPr/>
            </a:pP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  * THIS IS A TEST MESSAGE. TSUNAMI WAVES REACHING 0.3 TO 1</a:t>
            </a:r>
          </a:p>
          <a:p>
            <a:pPr marL="0" indent="0">
              <a:spcBef>
                <a:spcPts val="0"/>
              </a:spcBef>
              <a:defRPr/>
            </a:pPr>
            <a:r>
              <a:rPr lang="en-US" altLang="en-US" sz="1200" b="1" dirty="0">
                <a:latin typeface="Courier New" panose="02070309020205020404" pitchFamily="49" charset="0"/>
                <a:cs typeface="Courier New" panose="02070309020205020404" pitchFamily="49" charset="0"/>
              </a:rPr>
              <a:t>    METERS ABOVE THE TIDE LEVEL ARE POSSIBLE FOR SOME COASTS OF</a:t>
            </a:r>
          </a:p>
          <a:p>
            <a:pPr marL="0" indent="0">
              <a:spcBef>
                <a:spcPts val="0"/>
              </a:spcBef>
              <a:defRPr/>
            </a:pP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      CAYMAN ISLANDS... CUBA... AND JAMAICA.</a:t>
            </a:r>
          </a:p>
        </p:txBody>
      </p:sp>
    </p:spTree>
    <p:extLst>
      <p:ext uri="{BB962C8B-B14F-4D97-AF65-F5344CB8AC3E}">
        <p14:creationId xmlns:p14="http://schemas.microsoft.com/office/powerpoint/2010/main" val="1292300196"/>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 xmlns:a16="http://schemas.microsoft.com/office/drawing/2014/main" id="{C5BC471F-A9C2-4B0A-8B06-68359410F5F9}"/>
              </a:ext>
            </a:extLst>
          </p:cNvPr>
          <p:cNvSpPr>
            <a:spLocks noGrp="1"/>
          </p:cNvSpPr>
          <p:nvPr>
            <p:ph type="title"/>
          </p:nvPr>
        </p:nvSpPr>
        <p:spPr>
          <a:xfrm>
            <a:off x="512763" y="438150"/>
            <a:ext cx="8174037" cy="582613"/>
          </a:xfrm>
        </p:spPr>
        <p:txBody>
          <a:bodyPr/>
          <a:lstStyle/>
          <a:p>
            <a:r>
              <a:rPr lang="en-US" altLang="en-US" sz="2400" dirty="0" smtClean="0"/>
              <a:t>ETAs Organized by Country</a:t>
            </a:r>
            <a:endParaRPr lang="en-US" altLang="en-US" sz="2400" dirty="0"/>
          </a:p>
        </p:txBody>
      </p:sp>
      <p:sp>
        <p:nvSpPr>
          <p:cNvPr id="10243" name="TextBox 4">
            <a:extLst>
              <a:ext uri="{FF2B5EF4-FFF2-40B4-BE49-F238E27FC236}">
                <a16:creationId xmlns="" xmlns:a16="http://schemas.microsoft.com/office/drawing/2014/main" id="{E037B1CA-E0D6-4F6A-B77F-95757D5B0216}"/>
              </a:ext>
            </a:extLst>
          </p:cNvPr>
          <p:cNvSpPr txBox="1">
            <a:spLocks noChangeArrowheads="1"/>
          </p:cNvSpPr>
          <p:nvPr/>
        </p:nvSpPr>
        <p:spPr bwMode="auto">
          <a:xfrm>
            <a:off x="639763" y="1280457"/>
            <a:ext cx="7947025"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spcBef>
                <a:spcPts val="600"/>
              </a:spcBef>
              <a:defRPr/>
            </a:pPr>
            <a:r>
              <a:rPr lang="en-US" altLang="en-US" sz="1600" b="1" dirty="0" smtClean="0">
                <a:solidFill>
                  <a:srgbClr val="0070C0"/>
                </a:solidFill>
                <a:latin typeface="+mj-lt"/>
                <a:cs typeface="Courier New" panose="02070309020205020404" pitchFamily="49" charset="0"/>
              </a:rPr>
              <a:t>CURRENT</a:t>
            </a:r>
          </a:p>
          <a:p>
            <a:pPr marL="0" indent="0">
              <a:spcBef>
                <a:spcPts val="600"/>
              </a:spcBef>
              <a:defRPr/>
            </a:pPr>
            <a:endParaRPr lang="en-US" altLang="en-US" sz="1200" b="1" dirty="0" smtClean="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TEST... ESTIMATED TIMES OF ARRIVAL ...TEST</a:t>
            </a:r>
          </a:p>
          <a:p>
            <a:pPr marL="0" indent="0">
              <a:spcBef>
                <a:spcPts val="0"/>
              </a:spcBef>
              <a:defRPr/>
            </a:pPr>
            <a:r>
              <a:rPr lang="en-US" altLang="en-US" sz="1200" b="1" dirty="0">
                <a:latin typeface="Courier New" panose="02070309020205020404" pitchFamily="49" charset="0"/>
                <a:cs typeface="Courier New" panose="02070309020205020404" pitchFamily="49" charset="0"/>
              </a:rPr>
              <a:t>------------------------------------------</a:t>
            </a:r>
          </a:p>
          <a:p>
            <a:pPr marL="0" indent="0">
              <a:spcBef>
                <a:spcPts val="0"/>
              </a:spcBef>
              <a:defRPr/>
            </a:pP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  * THIS IS A TEST MESSAGE. ESTIMATED TIMES OF ARRIVAL -ETA- OF</a:t>
            </a:r>
          </a:p>
          <a:p>
            <a:pPr marL="0" indent="0">
              <a:spcBef>
                <a:spcPts val="0"/>
              </a:spcBef>
              <a:defRPr/>
            </a:pPr>
            <a:r>
              <a:rPr lang="en-US" altLang="en-US" sz="1200" b="1" dirty="0">
                <a:latin typeface="Courier New" panose="02070309020205020404" pitchFamily="49" charset="0"/>
                <a:cs typeface="Courier New" panose="02070309020205020404" pitchFamily="49" charset="0"/>
              </a:rPr>
              <a:t>    THE INITIAL TSUNAMI WAVE FOR PLACES WITHIN THREATENED</a:t>
            </a:r>
          </a:p>
          <a:p>
            <a:pPr marL="0" indent="0">
              <a:spcBef>
                <a:spcPts val="0"/>
              </a:spcBef>
              <a:defRPr/>
            </a:pPr>
            <a:r>
              <a:rPr lang="en-US" altLang="en-US" sz="1200" b="1" dirty="0">
                <a:latin typeface="Courier New" panose="02070309020205020404" pitchFamily="49" charset="0"/>
                <a:cs typeface="Courier New" panose="02070309020205020404" pitchFamily="49" charset="0"/>
              </a:rPr>
              <a:t>    REGIONS ARE GIVEN BELOW. ACTUAL ARRIVAL TIMES MAY DIFFER AND</a:t>
            </a:r>
          </a:p>
          <a:p>
            <a:pPr marL="0" indent="0">
              <a:spcBef>
                <a:spcPts val="0"/>
              </a:spcBef>
              <a:defRPr/>
            </a:pPr>
            <a:r>
              <a:rPr lang="en-US" altLang="en-US" sz="1200" b="1" dirty="0">
                <a:latin typeface="Courier New" panose="02070309020205020404" pitchFamily="49" charset="0"/>
                <a:cs typeface="Courier New" panose="02070309020205020404" pitchFamily="49" charset="0"/>
              </a:rPr>
              <a:t>    THE INITIAL WAVE MAY NOT BE THE LARGEST. A TSUNAMI IS A</a:t>
            </a:r>
          </a:p>
          <a:p>
            <a:pPr marL="0" indent="0">
              <a:spcBef>
                <a:spcPts val="0"/>
              </a:spcBef>
              <a:defRPr/>
            </a:pPr>
            <a:r>
              <a:rPr lang="en-US" altLang="en-US" sz="1200" b="1" dirty="0">
                <a:latin typeface="Courier New" panose="02070309020205020404" pitchFamily="49" charset="0"/>
                <a:cs typeface="Courier New" panose="02070309020205020404" pitchFamily="49" charset="0"/>
              </a:rPr>
              <a:t>    SERIES OF WAVES AND THE TIME BETWEEN WAVES CAN BE FIVE</a:t>
            </a:r>
          </a:p>
          <a:p>
            <a:pPr marL="0" indent="0">
              <a:spcBef>
                <a:spcPts val="0"/>
              </a:spcBef>
              <a:defRPr/>
            </a:pPr>
            <a:r>
              <a:rPr lang="en-US" altLang="en-US" sz="1200" b="1" dirty="0">
                <a:latin typeface="Courier New" panose="02070309020205020404" pitchFamily="49" charset="0"/>
                <a:cs typeface="Courier New" panose="02070309020205020404" pitchFamily="49" charset="0"/>
              </a:rPr>
              <a:t>    MINUTES TO ONE HOUR.</a:t>
            </a:r>
          </a:p>
          <a:p>
            <a:pPr marL="0" indent="0">
              <a:spcBef>
                <a:spcPts val="0"/>
              </a:spcBef>
              <a:defRPr/>
            </a:pP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    LOCATION         REGION             COORDINATES    ETA(UTC)</a:t>
            </a:r>
          </a:p>
          <a:p>
            <a:pPr marL="0" indent="0">
              <a:spcBef>
                <a:spcPts val="0"/>
              </a:spcBef>
              <a:defRPr/>
            </a:pPr>
            <a:r>
              <a:rPr lang="en-US" altLang="en-US" sz="1200" b="1" dirty="0">
                <a:latin typeface="Courier New" panose="02070309020205020404" pitchFamily="49" charset="0"/>
                <a:cs typeface="Courier New" panose="02070309020205020404" pitchFamily="49" charset="0"/>
              </a:rPr>
              <a:t>    ------------------------------------------------------------</a:t>
            </a:r>
          </a:p>
          <a:p>
            <a:pPr marL="0" indent="0">
              <a:spcBef>
                <a:spcPts val="0"/>
              </a:spcBef>
              <a:defRPr/>
            </a:pPr>
            <a:r>
              <a:rPr lang="en-US" altLang="en-US" sz="1200" b="1" dirty="0">
                <a:latin typeface="Courier New" panose="02070309020205020404" pitchFamily="49" charset="0"/>
                <a:cs typeface="Courier New" panose="02070309020205020404" pitchFamily="49" charset="0"/>
              </a:rPr>
              <a:t>    CIENFUEGOS       CUBA              22.0N  80.5W   1530 03/23</a:t>
            </a:r>
          </a:p>
          <a:p>
            <a:pPr marL="0" indent="0">
              <a:spcBef>
                <a:spcPts val="0"/>
              </a:spcBef>
              <a:defRPr/>
            </a:pPr>
            <a:r>
              <a:rPr lang="en-US" altLang="en-US" sz="1200" b="1" dirty="0">
                <a:latin typeface="Courier New" panose="02070309020205020404" pitchFamily="49" charset="0"/>
                <a:cs typeface="Courier New" panose="02070309020205020404" pitchFamily="49" charset="0"/>
              </a:rPr>
              <a:t>    SANTIAGO D CUBA  </a:t>
            </a:r>
            <a:r>
              <a:rPr lang="en-US" altLang="en-US" sz="1200" b="1" dirty="0" err="1">
                <a:latin typeface="Courier New" panose="02070309020205020404" pitchFamily="49" charset="0"/>
                <a:cs typeface="Courier New" panose="02070309020205020404" pitchFamily="49" charset="0"/>
              </a:rPr>
              <a:t>CUBA</a:t>
            </a:r>
            <a:r>
              <a:rPr lang="en-US" altLang="en-US" sz="1200" b="1" dirty="0">
                <a:latin typeface="Courier New" panose="02070309020205020404" pitchFamily="49" charset="0"/>
                <a:cs typeface="Courier New" panose="02070309020205020404" pitchFamily="49" charset="0"/>
              </a:rPr>
              <a:t>              19.9N  75.8W   1540 03/23</a:t>
            </a:r>
          </a:p>
          <a:p>
            <a:pPr marL="0" indent="0">
              <a:spcBef>
                <a:spcPts val="0"/>
              </a:spcBef>
              <a:defRPr/>
            </a:pPr>
            <a:r>
              <a:rPr lang="en-US" altLang="en-US" sz="1200" b="1" dirty="0">
                <a:latin typeface="Courier New" panose="02070309020205020404" pitchFamily="49" charset="0"/>
                <a:cs typeface="Courier New" panose="02070309020205020404" pitchFamily="49" charset="0"/>
              </a:rPr>
              <a:t>    BELIZE CITY      BELIZE            17.5N  88.2W   1545 03/23</a:t>
            </a:r>
          </a:p>
          <a:p>
            <a:pPr marL="0" indent="0">
              <a:spcBef>
                <a:spcPts val="0"/>
              </a:spcBef>
              <a:defRPr/>
            </a:pPr>
            <a:r>
              <a:rPr lang="en-US" altLang="en-US" sz="1200" b="1" dirty="0">
                <a:latin typeface="Courier New" panose="02070309020205020404" pitchFamily="49" charset="0"/>
                <a:cs typeface="Courier New" panose="02070309020205020404" pitchFamily="49" charset="0"/>
              </a:rPr>
              <a:t>    LA HABANA        CUBA              23.2N  82.4W   1546 03/23</a:t>
            </a:r>
          </a:p>
          <a:p>
            <a:pPr marL="0" indent="0">
              <a:spcBef>
                <a:spcPts val="0"/>
              </a:spcBef>
              <a:defRPr/>
            </a:pPr>
            <a:r>
              <a:rPr lang="en-US" altLang="en-US" sz="1200" b="1" dirty="0">
                <a:latin typeface="Courier New" panose="02070309020205020404" pitchFamily="49" charset="0"/>
                <a:cs typeface="Courier New" panose="02070309020205020404" pitchFamily="49" charset="0"/>
              </a:rPr>
              <a:t>    MONTEGO BAY      JAMAICA           18.5N  77.9W   1549 03/23</a:t>
            </a:r>
          </a:p>
          <a:p>
            <a:pPr marL="0" indent="0">
              <a:spcBef>
                <a:spcPts val="0"/>
              </a:spcBef>
              <a:defRPr/>
            </a:pPr>
            <a:r>
              <a:rPr lang="en-US" altLang="en-US" sz="1200" b="1" dirty="0">
                <a:latin typeface="Courier New" panose="02070309020205020404" pitchFamily="49" charset="0"/>
                <a:cs typeface="Courier New" panose="02070309020205020404" pitchFamily="49" charset="0"/>
              </a:rPr>
              <a:t>    PUERTO BARRIOS   GUATEMALA         15.7N  88.6W   1608 03/23</a:t>
            </a:r>
          </a:p>
          <a:p>
            <a:pPr marL="0" indent="0">
              <a:spcBef>
                <a:spcPts val="0"/>
              </a:spcBef>
              <a:defRPr/>
            </a:pPr>
            <a:r>
              <a:rPr lang="en-US" altLang="en-US" sz="1200" b="1" dirty="0">
                <a:latin typeface="Courier New" panose="02070309020205020404" pitchFamily="49" charset="0"/>
                <a:cs typeface="Courier New" panose="02070309020205020404" pitchFamily="49" charset="0"/>
              </a:rPr>
              <a:t>    KINGSTON         JAMAICA           17.9N  76.9W   1629 03/23</a:t>
            </a:r>
          </a:p>
          <a:p>
            <a:pPr marL="0" indent="0">
              <a:spcBef>
                <a:spcPts val="0"/>
              </a:spcBef>
              <a:defRPr/>
            </a:pPr>
            <a:r>
              <a:rPr lang="en-US" altLang="en-US" sz="1200" b="1" dirty="0">
                <a:latin typeface="Courier New" panose="02070309020205020404" pitchFamily="49" charset="0"/>
                <a:cs typeface="Courier New" panose="02070309020205020404" pitchFamily="49" charset="0"/>
              </a:rPr>
              <a:t>    SANTA CRZ D SUR  CUBA              20.7N  78.0W   1822 03/23</a:t>
            </a:r>
          </a:p>
          <a:p>
            <a:pPr marL="0" indent="0">
              <a:spcBef>
                <a:spcPts val="0"/>
              </a:spcBef>
              <a:defRPr/>
            </a:pPr>
            <a:r>
              <a:rPr lang="en-US" altLang="en-US" sz="1200" b="1" dirty="0">
                <a:latin typeface="Courier New" panose="02070309020205020404" pitchFamily="49" charset="0"/>
                <a:cs typeface="Courier New" panose="02070309020205020404" pitchFamily="49" charset="0"/>
              </a:rPr>
              <a:t>    NUEVA GERONA     CUBA              21.9N  82.8W   1900 03/23</a:t>
            </a:r>
          </a:p>
          <a:p>
            <a:pPr marL="0" indent="0">
              <a:spcBef>
                <a:spcPts val="0"/>
              </a:spcBef>
              <a:defRPr/>
            </a:pPr>
            <a:r>
              <a:rPr lang="en-US" altLang="en-US" sz="1200" b="1" dirty="0">
                <a:latin typeface="Courier New" panose="02070309020205020404" pitchFamily="49" charset="0"/>
                <a:cs typeface="Courier New" panose="02070309020205020404" pitchFamily="49" charset="0"/>
              </a:rPr>
              <a:t>    PROGRESO         MEXICO            21.3N  89.7W   1907 03/23</a:t>
            </a:r>
          </a:p>
        </p:txBody>
      </p:sp>
    </p:spTree>
    <p:extLst>
      <p:ext uri="{BB962C8B-B14F-4D97-AF65-F5344CB8AC3E}">
        <p14:creationId xmlns:p14="http://schemas.microsoft.com/office/powerpoint/2010/main" val="2189463170"/>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 xmlns:a16="http://schemas.microsoft.com/office/drawing/2014/main" id="{C5BC471F-A9C2-4B0A-8B06-68359410F5F9}"/>
              </a:ext>
            </a:extLst>
          </p:cNvPr>
          <p:cNvSpPr>
            <a:spLocks noGrp="1"/>
          </p:cNvSpPr>
          <p:nvPr>
            <p:ph type="title"/>
          </p:nvPr>
        </p:nvSpPr>
        <p:spPr>
          <a:xfrm>
            <a:off x="512763" y="438150"/>
            <a:ext cx="8174037" cy="582613"/>
          </a:xfrm>
        </p:spPr>
        <p:txBody>
          <a:bodyPr/>
          <a:lstStyle/>
          <a:p>
            <a:r>
              <a:rPr lang="en-US" altLang="en-US" sz="2400" dirty="0" smtClean="0"/>
              <a:t>ETAs Organized by Country</a:t>
            </a:r>
            <a:endParaRPr lang="en-US" altLang="en-US" sz="2400" dirty="0"/>
          </a:p>
        </p:txBody>
      </p:sp>
      <p:sp>
        <p:nvSpPr>
          <p:cNvPr id="10243" name="TextBox 4">
            <a:extLst>
              <a:ext uri="{FF2B5EF4-FFF2-40B4-BE49-F238E27FC236}">
                <a16:creationId xmlns="" xmlns:a16="http://schemas.microsoft.com/office/drawing/2014/main" id="{E037B1CA-E0D6-4F6A-B77F-95757D5B0216}"/>
              </a:ext>
            </a:extLst>
          </p:cNvPr>
          <p:cNvSpPr txBox="1">
            <a:spLocks noChangeArrowheads="1"/>
          </p:cNvSpPr>
          <p:nvPr/>
        </p:nvSpPr>
        <p:spPr bwMode="auto">
          <a:xfrm>
            <a:off x="639763" y="1280457"/>
            <a:ext cx="7947025" cy="558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spcBef>
                <a:spcPts val="600"/>
              </a:spcBef>
              <a:defRPr/>
            </a:pPr>
            <a:r>
              <a:rPr lang="en-US" altLang="en-US" sz="1600" b="1" dirty="0" smtClean="0">
                <a:solidFill>
                  <a:srgbClr val="0070C0"/>
                </a:solidFill>
                <a:latin typeface="+mj-lt"/>
                <a:cs typeface="Courier New" panose="02070309020205020404" pitchFamily="49" charset="0"/>
              </a:rPr>
              <a:t>PROPOSED</a:t>
            </a:r>
          </a:p>
          <a:p>
            <a:pPr marL="0" indent="0">
              <a:spcBef>
                <a:spcPts val="600"/>
              </a:spcBef>
              <a:defRPr/>
            </a:pPr>
            <a:endParaRPr lang="en-US" altLang="en-US" sz="1200" b="1" dirty="0" smtClean="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TEST... ESTIMATED TIMES OF ARRIVAL ...TEST</a:t>
            </a:r>
          </a:p>
          <a:p>
            <a:pPr marL="0" indent="0">
              <a:spcBef>
                <a:spcPts val="0"/>
              </a:spcBef>
              <a:defRPr/>
            </a:pPr>
            <a:r>
              <a:rPr lang="en-US" altLang="en-US" sz="1200" b="1" dirty="0">
                <a:latin typeface="Courier New" panose="02070309020205020404" pitchFamily="49" charset="0"/>
                <a:cs typeface="Courier New" panose="02070309020205020404" pitchFamily="49" charset="0"/>
              </a:rPr>
              <a:t>------------------------------------------</a:t>
            </a:r>
          </a:p>
          <a:p>
            <a:pPr marL="0" indent="0">
              <a:spcBef>
                <a:spcPts val="0"/>
              </a:spcBef>
              <a:defRPr/>
            </a:pP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  * THIS IS A TEST MESSAGE. ESTIMATED TIMES OF ARRIVAL -ETA- OF</a:t>
            </a:r>
          </a:p>
          <a:p>
            <a:pPr marL="0" indent="0">
              <a:spcBef>
                <a:spcPts val="0"/>
              </a:spcBef>
              <a:defRPr/>
            </a:pPr>
            <a:r>
              <a:rPr lang="en-US" altLang="en-US" sz="1200" b="1" dirty="0">
                <a:latin typeface="Courier New" panose="02070309020205020404" pitchFamily="49" charset="0"/>
                <a:cs typeface="Courier New" panose="02070309020205020404" pitchFamily="49" charset="0"/>
              </a:rPr>
              <a:t>    THE INITIAL TSUNAMI WAVE FOR PLACES WITHIN THREATENED</a:t>
            </a:r>
          </a:p>
          <a:p>
            <a:pPr marL="0" indent="0">
              <a:spcBef>
                <a:spcPts val="0"/>
              </a:spcBef>
              <a:defRPr/>
            </a:pPr>
            <a:r>
              <a:rPr lang="en-US" altLang="en-US" sz="1200" b="1" dirty="0">
                <a:latin typeface="Courier New" panose="02070309020205020404" pitchFamily="49" charset="0"/>
                <a:cs typeface="Courier New" panose="02070309020205020404" pitchFamily="49" charset="0"/>
              </a:rPr>
              <a:t>    REGIONS ARE GIVEN BELOW. ACTUAL ARRIVAL TIMES MAY DIFFER AND</a:t>
            </a:r>
          </a:p>
          <a:p>
            <a:pPr marL="0" indent="0">
              <a:spcBef>
                <a:spcPts val="0"/>
              </a:spcBef>
              <a:defRPr/>
            </a:pPr>
            <a:r>
              <a:rPr lang="en-US" altLang="en-US" sz="1200" b="1" dirty="0">
                <a:latin typeface="Courier New" panose="02070309020205020404" pitchFamily="49" charset="0"/>
                <a:cs typeface="Courier New" panose="02070309020205020404" pitchFamily="49" charset="0"/>
              </a:rPr>
              <a:t>    THE INITIAL WAVE MAY NOT BE THE LARGEST. A TSUNAMI IS A</a:t>
            </a:r>
          </a:p>
          <a:p>
            <a:pPr marL="0" indent="0">
              <a:spcBef>
                <a:spcPts val="0"/>
              </a:spcBef>
              <a:defRPr/>
            </a:pPr>
            <a:r>
              <a:rPr lang="en-US" altLang="en-US" sz="1200" b="1" dirty="0">
                <a:latin typeface="Courier New" panose="02070309020205020404" pitchFamily="49" charset="0"/>
                <a:cs typeface="Courier New" panose="02070309020205020404" pitchFamily="49" charset="0"/>
              </a:rPr>
              <a:t>    SERIES OF WAVES AND THE TIME BETWEEN WAVES CAN BE FIVE</a:t>
            </a:r>
          </a:p>
          <a:p>
            <a:pPr marL="0" indent="0">
              <a:spcBef>
                <a:spcPts val="0"/>
              </a:spcBef>
              <a:defRPr/>
            </a:pPr>
            <a:r>
              <a:rPr lang="en-US" altLang="en-US" sz="1200" b="1" dirty="0">
                <a:latin typeface="Courier New" panose="02070309020205020404" pitchFamily="49" charset="0"/>
                <a:cs typeface="Courier New" panose="02070309020205020404" pitchFamily="49" charset="0"/>
              </a:rPr>
              <a:t>    MINUTES TO ONE HOUR.</a:t>
            </a:r>
          </a:p>
          <a:p>
            <a:pPr marL="0" indent="0">
              <a:spcBef>
                <a:spcPts val="0"/>
              </a:spcBef>
              <a:defRPr/>
            </a:pP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    LOCATION                      COORDINATES    ETA(UTC)</a:t>
            </a:r>
          </a:p>
          <a:p>
            <a:pPr marL="0" indent="0">
              <a:spcBef>
                <a:spcPts val="0"/>
              </a:spcBef>
              <a:defRPr/>
            </a:pPr>
            <a:r>
              <a:rPr lang="en-US" altLang="en-US" sz="1200" b="1" dirty="0">
                <a:latin typeface="Courier New" panose="02070309020205020404" pitchFamily="49" charset="0"/>
                <a:cs typeface="Courier New" panose="02070309020205020404" pitchFamily="49" charset="0"/>
              </a:rPr>
              <a:t>    ------------------------------------------------------</a:t>
            </a:r>
          </a:p>
          <a:p>
            <a:pPr marL="0" indent="0">
              <a:spcBef>
                <a:spcPts val="0"/>
              </a:spcBef>
              <a:defRPr/>
            </a:pPr>
            <a:r>
              <a:rPr lang="en-US" altLang="en-US" sz="1200" b="1" dirty="0">
                <a:latin typeface="Courier New" panose="02070309020205020404" pitchFamily="49" charset="0"/>
                <a:cs typeface="Courier New" panose="02070309020205020404" pitchFamily="49" charset="0"/>
              </a:rPr>
              <a:t>    </a:t>
            </a:r>
            <a:r>
              <a:rPr lang="en-US" altLang="en-US" sz="1200" b="1" dirty="0" smtClean="0">
                <a:latin typeface="Courier New" panose="02070309020205020404" pitchFamily="49" charset="0"/>
                <a:cs typeface="Courier New" panose="02070309020205020404" pitchFamily="49" charset="0"/>
              </a:rPr>
              <a:t>CUBA</a:t>
            </a:r>
          </a:p>
          <a:p>
            <a:pPr marL="0" indent="0">
              <a:spcBef>
                <a:spcPts val="0"/>
              </a:spcBef>
              <a:defRPr/>
            </a:pPr>
            <a:r>
              <a:rPr lang="en-US" altLang="en-US" sz="1200" b="1" dirty="0" smtClean="0">
                <a:latin typeface="Courier New" panose="02070309020205020404" pitchFamily="49" charset="0"/>
                <a:cs typeface="Courier New" panose="02070309020205020404" pitchFamily="49" charset="0"/>
              </a:rPr>
              <a:t>      CIENFUEGOS                 </a:t>
            </a:r>
            <a:r>
              <a:rPr lang="en-US" altLang="en-US" sz="1200" b="1" dirty="0">
                <a:latin typeface="Courier New" panose="02070309020205020404" pitchFamily="49" charset="0"/>
                <a:cs typeface="Courier New" panose="02070309020205020404" pitchFamily="49" charset="0"/>
              </a:rPr>
              <a:t>22.0N  80.5W   1530 03/23</a:t>
            </a:r>
          </a:p>
          <a:p>
            <a:pPr marL="0" indent="0">
              <a:spcBef>
                <a:spcPts val="0"/>
              </a:spcBef>
              <a:defRPr/>
            </a:pPr>
            <a:r>
              <a:rPr lang="en-US" altLang="en-US" sz="1200" b="1" dirty="0">
                <a:latin typeface="Courier New" panose="02070309020205020404" pitchFamily="49" charset="0"/>
                <a:cs typeface="Courier New" panose="02070309020205020404" pitchFamily="49" charset="0"/>
              </a:rPr>
              <a:t>      SANTIAGO D CUBA            19.9N  75.8W   1539 03/23</a:t>
            </a:r>
          </a:p>
          <a:p>
            <a:pPr marL="0" indent="0">
              <a:spcBef>
                <a:spcPts val="0"/>
              </a:spcBef>
              <a:defRPr/>
            </a:pPr>
            <a:r>
              <a:rPr lang="en-US" altLang="en-US" sz="1200" b="1" dirty="0">
                <a:latin typeface="Courier New" panose="02070309020205020404" pitchFamily="49" charset="0"/>
                <a:cs typeface="Courier New" panose="02070309020205020404" pitchFamily="49" charset="0"/>
              </a:rPr>
              <a:t>      LA HABANA                  23.2N  82.4W   1548 03/23</a:t>
            </a:r>
          </a:p>
          <a:p>
            <a:pPr marL="0" indent="0">
              <a:spcBef>
                <a:spcPts val="0"/>
              </a:spcBef>
              <a:defRPr/>
            </a:pPr>
            <a:r>
              <a:rPr lang="en-US" altLang="en-US" sz="1200" b="1" dirty="0">
                <a:latin typeface="Courier New" panose="02070309020205020404" pitchFamily="49" charset="0"/>
                <a:cs typeface="Courier New" panose="02070309020205020404" pitchFamily="49" charset="0"/>
              </a:rPr>
              <a:t>      SANTA CRZ D SUR            20.7N  78.0W   1804 03/23</a:t>
            </a:r>
          </a:p>
          <a:p>
            <a:pPr marL="0" indent="0">
              <a:spcBef>
                <a:spcPts val="0"/>
              </a:spcBef>
              <a:defRPr/>
            </a:pPr>
            <a:r>
              <a:rPr lang="en-US" altLang="en-US" sz="1200" b="1" dirty="0">
                <a:latin typeface="Courier New" panose="02070309020205020404" pitchFamily="49" charset="0"/>
                <a:cs typeface="Courier New" panose="02070309020205020404" pitchFamily="49" charset="0"/>
              </a:rPr>
              <a:t>      NUEVA GERONA               21.9N  82.8W   1816 </a:t>
            </a:r>
            <a:r>
              <a:rPr lang="en-US" altLang="en-US" sz="1200" b="1" dirty="0" smtClean="0">
                <a:latin typeface="Courier New" panose="02070309020205020404" pitchFamily="49" charset="0"/>
                <a:cs typeface="Courier New" panose="02070309020205020404" pitchFamily="49" charset="0"/>
              </a:rPr>
              <a:t>03/23</a:t>
            </a:r>
          </a:p>
          <a:p>
            <a:pPr marL="0" indent="0">
              <a:spcBef>
                <a:spcPts val="0"/>
              </a:spcBef>
              <a:defRPr/>
            </a:pPr>
            <a:r>
              <a:rPr lang="en-US" altLang="en-US" sz="1200" b="1" dirty="0">
                <a:latin typeface="Courier New" panose="02070309020205020404" pitchFamily="49" charset="0"/>
                <a:cs typeface="Courier New" panose="02070309020205020404" pitchFamily="49" charset="0"/>
              </a:rPr>
              <a:t> </a:t>
            </a:r>
            <a:r>
              <a:rPr lang="en-US" altLang="en-US" sz="1200" b="1" dirty="0" smtClean="0">
                <a:latin typeface="Courier New" panose="02070309020205020404" pitchFamily="49" charset="0"/>
                <a:cs typeface="Courier New" panose="02070309020205020404" pitchFamily="49" charset="0"/>
              </a:rPr>
              <a:t>   BELIZE</a:t>
            </a:r>
          </a:p>
          <a:p>
            <a:pPr marL="0" indent="0">
              <a:spcBef>
                <a:spcPts val="0"/>
              </a:spcBef>
              <a:defRPr/>
            </a:pPr>
            <a:r>
              <a:rPr lang="en-US" altLang="en-US" sz="1200" b="1" dirty="0">
                <a:latin typeface="Courier New" panose="02070309020205020404" pitchFamily="49" charset="0"/>
                <a:cs typeface="Courier New" panose="02070309020205020404" pitchFamily="49" charset="0"/>
              </a:rPr>
              <a:t> </a:t>
            </a:r>
            <a:r>
              <a:rPr lang="en-US" altLang="en-US" sz="1200" b="1" dirty="0" smtClean="0">
                <a:latin typeface="Courier New" panose="02070309020205020404" pitchFamily="49" charset="0"/>
                <a:cs typeface="Courier New" panose="02070309020205020404" pitchFamily="49" charset="0"/>
              </a:rPr>
              <a:t>     BELIZE </a:t>
            </a:r>
            <a:r>
              <a:rPr lang="en-US" altLang="en-US" sz="1200" b="1" dirty="0">
                <a:latin typeface="Courier New" panose="02070309020205020404" pitchFamily="49" charset="0"/>
                <a:cs typeface="Courier New" panose="02070309020205020404" pitchFamily="49" charset="0"/>
              </a:rPr>
              <a:t>CITY     </a:t>
            </a:r>
            <a:r>
              <a:rPr lang="en-US" altLang="en-US" sz="1200" b="1" dirty="0" smtClean="0">
                <a:latin typeface="Courier New" panose="02070309020205020404" pitchFamily="49" charset="0"/>
                <a:cs typeface="Courier New" panose="02070309020205020404" pitchFamily="49" charset="0"/>
              </a:rPr>
              <a:t>           </a:t>
            </a:r>
            <a:r>
              <a:rPr lang="en-US" altLang="en-US" sz="1200" b="1" dirty="0">
                <a:latin typeface="Courier New" panose="02070309020205020404" pitchFamily="49" charset="0"/>
                <a:cs typeface="Courier New" panose="02070309020205020404" pitchFamily="49" charset="0"/>
              </a:rPr>
              <a:t>17.5N  88.2W   1545 03/23</a:t>
            </a:r>
          </a:p>
          <a:p>
            <a:pPr marL="0" indent="0">
              <a:spcBef>
                <a:spcPts val="0"/>
              </a:spcBef>
              <a:defRPr/>
            </a:pPr>
            <a:r>
              <a:rPr lang="en-US" altLang="en-US" sz="1200" b="1" dirty="0">
                <a:latin typeface="Courier New" panose="02070309020205020404" pitchFamily="49" charset="0"/>
                <a:cs typeface="Courier New" panose="02070309020205020404" pitchFamily="49" charset="0"/>
              </a:rPr>
              <a:t>    </a:t>
            </a:r>
            <a:r>
              <a:rPr lang="en-US" altLang="en-US" sz="1200" b="1" dirty="0" smtClean="0">
                <a:latin typeface="Courier New" panose="02070309020205020404" pitchFamily="49" charset="0"/>
                <a:cs typeface="Courier New" panose="02070309020205020404" pitchFamily="49" charset="0"/>
              </a:rPr>
              <a:t>JAMAICA</a:t>
            </a:r>
          </a:p>
          <a:p>
            <a:pPr marL="0" indent="0">
              <a:spcBef>
                <a:spcPts val="0"/>
              </a:spcBef>
              <a:defRPr/>
            </a:pPr>
            <a:r>
              <a:rPr lang="en-US" altLang="en-US" sz="1200" b="1" dirty="0">
                <a:latin typeface="Courier New" panose="02070309020205020404" pitchFamily="49" charset="0"/>
                <a:cs typeface="Courier New" panose="02070309020205020404" pitchFamily="49" charset="0"/>
              </a:rPr>
              <a:t> </a:t>
            </a:r>
            <a:r>
              <a:rPr lang="en-US" altLang="en-US" sz="1200" b="1" dirty="0" smtClean="0">
                <a:latin typeface="Courier New" panose="02070309020205020404" pitchFamily="49" charset="0"/>
                <a:cs typeface="Courier New" panose="02070309020205020404" pitchFamily="49" charset="0"/>
              </a:rPr>
              <a:t>     MONTEGO </a:t>
            </a:r>
            <a:r>
              <a:rPr lang="en-US" altLang="en-US" sz="1200" b="1" dirty="0">
                <a:latin typeface="Courier New" panose="02070309020205020404" pitchFamily="49" charset="0"/>
                <a:cs typeface="Courier New" panose="02070309020205020404" pitchFamily="49" charset="0"/>
              </a:rPr>
              <a:t>BAY     </a:t>
            </a:r>
            <a:r>
              <a:rPr lang="en-US" altLang="en-US" sz="1200" b="1" dirty="0" smtClean="0">
                <a:latin typeface="Courier New" panose="02070309020205020404" pitchFamily="49" charset="0"/>
                <a:cs typeface="Courier New" panose="02070309020205020404" pitchFamily="49" charset="0"/>
              </a:rPr>
              <a:t>           </a:t>
            </a:r>
            <a:r>
              <a:rPr lang="en-US" altLang="en-US" sz="1200" b="1" dirty="0">
                <a:latin typeface="Courier New" panose="02070309020205020404" pitchFamily="49" charset="0"/>
                <a:cs typeface="Courier New" panose="02070309020205020404" pitchFamily="49" charset="0"/>
              </a:rPr>
              <a:t>18.5N  77.9W   1549 03/23</a:t>
            </a:r>
          </a:p>
          <a:p>
            <a:pPr marL="0" indent="0">
              <a:spcBef>
                <a:spcPts val="0"/>
              </a:spcBef>
              <a:defRPr/>
            </a:pPr>
            <a:r>
              <a:rPr lang="en-US" altLang="en-US" sz="1200" b="1" dirty="0">
                <a:latin typeface="Courier New" panose="02070309020205020404" pitchFamily="49" charset="0"/>
                <a:cs typeface="Courier New" panose="02070309020205020404" pitchFamily="49" charset="0"/>
              </a:rPr>
              <a:t>      KINGSTON                   17.9N  76.9W   1604 03/23</a:t>
            </a:r>
          </a:p>
          <a:p>
            <a:pPr marL="0" indent="0">
              <a:spcBef>
                <a:spcPts val="0"/>
              </a:spcBef>
              <a:defRPr/>
            </a:pPr>
            <a:r>
              <a:rPr lang="en-US" altLang="en-US" sz="1200" b="1" dirty="0">
                <a:latin typeface="Courier New" panose="02070309020205020404" pitchFamily="49" charset="0"/>
                <a:cs typeface="Courier New" panose="02070309020205020404" pitchFamily="49" charset="0"/>
              </a:rPr>
              <a:t>    GUATEMALA</a:t>
            </a:r>
          </a:p>
          <a:p>
            <a:pPr marL="0" indent="0">
              <a:spcBef>
                <a:spcPts val="0"/>
              </a:spcBef>
              <a:defRPr/>
            </a:pPr>
            <a:r>
              <a:rPr lang="en-US" altLang="en-US" sz="1200" b="1" dirty="0">
                <a:latin typeface="Courier New" panose="02070309020205020404" pitchFamily="49" charset="0"/>
                <a:cs typeface="Courier New" panose="02070309020205020404" pitchFamily="49" charset="0"/>
              </a:rPr>
              <a:t>      PUERTO BARRIOS             15.7N  88.6W   1720 03/23</a:t>
            </a:r>
          </a:p>
          <a:p>
            <a:pPr marL="0" indent="0">
              <a:spcBef>
                <a:spcPts val="0"/>
              </a:spcBef>
              <a:defRPr/>
            </a:pPr>
            <a:r>
              <a:rPr lang="en-US" altLang="en-US" sz="1200" b="1" dirty="0">
                <a:latin typeface="Courier New" panose="02070309020205020404" pitchFamily="49" charset="0"/>
                <a:cs typeface="Courier New" panose="02070309020205020404" pitchFamily="49" charset="0"/>
              </a:rPr>
              <a:t>    MEXICO</a:t>
            </a:r>
          </a:p>
          <a:p>
            <a:pPr marL="0" indent="0">
              <a:spcBef>
                <a:spcPts val="0"/>
              </a:spcBef>
              <a:defRPr/>
            </a:pPr>
            <a:r>
              <a:rPr lang="en-US" altLang="en-US" sz="1200" b="1" dirty="0">
                <a:latin typeface="Courier New" panose="02070309020205020404" pitchFamily="49" charset="0"/>
                <a:cs typeface="Courier New" panose="02070309020205020404" pitchFamily="49" charset="0"/>
              </a:rPr>
              <a:t>      PROGRESO                   21.3N  89.7W   1911 03/23</a:t>
            </a:r>
          </a:p>
        </p:txBody>
      </p:sp>
    </p:spTree>
    <p:extLst>
      <p:ext uri="{BB962C8B-B14F-4D97-AF65-F5344CB8AC3E}">
        <p14:creationId xmlns:p14="http://schemas.microsoft.com/office/powerpoint/2010/main" val="1473599946"/>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2202" t="6005" r="11926" b="3313"/>
          <a:stretch/>
        </p:blipFill>
        <p:spPr>
          <a:xfrm>
            <a:off x="647709" y="1266736"/>
            <a:ext cx="7848584" cy="5276678"/>
          </a:xfrm>
          <a:prstGeom prst="rect">
            <a:avLst/>
          </a:prstGeom>
        </p:spPr>
      </p:pic>
      <p:sp>
        <p:nvSpPr>
          <p:cNvPr id="9218" name="Title 1">
            <a:extLst>
              <a:ext uri="{FF2B5EF4-FFF2-40B4-BE49-F238E27FC236}">
                <a16:creationId xmlns="" xmlns:a16="http://schemas.microsoft.com/office/drawing/2014/main" id="{AFB01D6A-22DE-45C2-A8A3-8AAE640CB55E}"/>
              </a:ext>
            </a:extLst>
          </p:cNvPr>
          <p:cNvSpPr>
            <a:spLocks noGrp="1"/>
          </p:cNvSpPr>
          <p:nvPr>
            <p:ph type="title"/>
          </p:nvPr>
        </p:nvSpPr>
        <p:spPr>
          <a:xfrm>
            <a:off x="512763" y="85725"/>
            <a:ext cx="8174037" cy="914400"/>
          </a:xfrm>
        </p:spPr>
        <p:txBody>
          <a:bodyPr/>
          <a:lstStyle/>
          <a:p>
            <a:r>
              <a:rPr lang="en-US" altLang="en-US" sz="2800" dirty="0"/>
              <a:t>Sensing Network: Sea Level – </a:t>
            </a:r>
            <a:r>
              <a:rPr lang="en-US" altLang="en-US" sz="2800" dirty="0" smtClean="0"/>
              <a:t>4/20/23</a:t>
            </a:r>
            <a:endParaRPr lang="en-US" altLang="en-US" sz="2800" dirty="0"/>
          </a:p>
        </p:txBody>
      </p:sp>
      <p:sp>
        <p:nvSpPr>
          <p:cNvPr id="6" name="TextBox 5">
            <a:extLst>
              <a:ext uri="{FF2B5EF4-FFF2-40B4-BE49-F238E27FC236}">
                <a16:creationId xmlns="" xmlns:a16="http://schemas.microsoft.com/office/drawing/2014/main" id="{FB78A035-6826-4632-8613-73520103F88C}"/>
              </a:ext>
            </a:extLst>
          </p:cNvPr>
          <p:cNvSpPr txBox="1"/>
          <p:nvPr/>
        </p:nvSpPr>
        <p:spPr>
          <a:xfrm>
            <a:off x="1110032" y="5125950"/>
            <a:ext cx="2262341" cy="830997"/>
          </a:xfrm>
          <a:prstGeom prst="rect">
            <a:avLst/>
          </a:prstGeom>
          <a:noFill/>
        </p:spPr>
        <p:txBody>
          <a:bodyPr wrap="square" rtlCol="0">
            <a:spAutoFit/>
          </a:bodyPr>
          <a:lstStyle/>
          <a:p>
            <a:pPr algn="ctr"/>
            <a:r>
              <a:rPr lang="en-US" sz="1600" dirty="0">
                <a:solidFill>
                  <a:schemeClr val="bg1"/>
                </a:solidFill>
              </a:rPr>
              <a:t>Snapshot on </a:t>
            </a:r>
            <a:r>
              <a:rPr lang="en-US" sz="1600" dirty="0" smtClean="0">
                <a:solidFill>
                  <a:schemeClr val="bg1"/>
                </a:solidFill>
              </a:rPr>
              <a:t>4/20/23</a:t>
            </a:r>
            <a:endParaRPr lang="en-US" sz="1600" dirty="0">
              <a:solidFill>
                <a:schemeClr val="bg1"/>
              </a:solidFill>
            </a:endParaRPr>
          </a:p>
          <a:p>
            <a:pPr algn="ctr"/>
            <a:r>
              <a:rPr lang="en-US" sz="1600" dirty="0" smtClean="0">
                <a:solidFill>
                  <a:schemeClr val="bg1"/>
                </a:solidFill>
              </a:rPr>
              <a:t>White/Yellow/Orange </a:t>
            </a:r>
            <a:r>
              <a:rPr lang="en-US" sz="1600" dirty="0">
                <a:solidFill>
                  <a:schemeClr val="bg1"/>
                </a:solidFill>
              </a:rPr>
              <a:t>Dots are Active</a:t>
            </a:r>
          </a:p>
        </p:txBody>
      </p:sp>
      <p:sp>
        <p:nvSpPr>
          <p:cNvPr id="7" name="TextBox 6">
            <a:extLst>
              <a:ext uri="{FF2B5EF4-FFF2-40B4-BE49-F238E27FC236}">
                <a16:creationId xmlns="" xmlns:a16="http://schemas.microsoft.com/office/drawing/2014/main" id="{924CDC93-4237-41EA-95F7-199A5594FCBC}"/>
              </a:ext>
            </a:extLst>
          </p:cNvPr>
          <p:cNvSpPr txBox="1"/>
          <p:nvPr/>
        </p:nvSpPr>
        <p:spPr>
          <a:xfrm>
            <a:off x="4980082" y="1580325"/>
            <a:ext cx="1790700" cy="584775"/>
          </a:xfrm>
          <a:prstGeom prst="rect">
            <a:avLst/>
          </a:prstGeom>
          <a:noFill/>
        </p:spPr>
        <p:txBody>
          <a:bodyPr wrap="square" rtlCol="0">
            <a:spAutoFit/>
          </a:bodyPr>
          <a:lstStyle/>
          <a:p>
            <a:pPr algn="ctr"/>
            <a:r>
              <a:rPr lang="en-US" sz="1600" dirty="0" smtClean="0">
                <a:solidFill>
                  <a:schemeClr val="bg1"/>
                </a:solidFill>
              </a:rPr>
              <a:t>Half-Shaded</a:t>
            </a:r>
            <a:r>
              <a:rPr lang="en-US" sz="1600" dirty="0" smtClean="0">
                <a:solidFill>
                  <a:schemeClr val="bg1"/>
                </a:solidFill>
              </a:rPr>
              <a:t> </a:t>
            </a:r>
            <a:r>
              <a:rPr lang="en-US" sz="1600" dirty="0">
                <a:solidFill>
                  <a:schemeClr val="bg1"/>
                </a:solidFill>
              </a:rPr>
              <a:t>Dots are DARTs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4128" t="2742" b="94322"/>
          <a:stretch/>
        </p:blipFill>
        <p:spPr>
          <a:xfrm>
            <a:off x="1173919" y="6223558"/>
            <a:ext cx="6851723" cy="315425"/>
          </a:xfrm>
          <a:prstGeom prst="rect">
            <a:avLst/>
          </a:prstGeom>
        </p:spPr>
      </p:pic>
    </p:spTree>
    <p:extLst>
      <p:ext uri="{BB962C8B-B14F-4D97-AF65-F5344CB8AC3E}">
        <p14:creationId xmlns:p14="http://schemas.microsoft.com/office/powerpoint/2010/main" val="594411035"/>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 xmlns:a16="http://schemas.microsoft.com/office/drawing/2014/main" id="{C5BC471F-A9C2-4B0A-8B06-68359410F5F9}"/>
              </a:ext>
            </a:extLst>
          </p:cNvPr>
          <p:cNvSpPr>
            <a:spLocks noGrp="1"/>
          </p:cNvSpPr>
          <p:nvPr>
            <p:ph type="title"/>
          </p:nvPr>
        </p:nvSpPr>
        <p:spPr>
          <a:xfrm>
            <a:off x="512763" y="438150"/>
            <a:ext cx="8174037" cy="582613"/>
          </a:xfrm>
        </p:spPr>
        <p:txBody>
          <a:bodyPr/>
          <a:lstStyle/>
          <a:p>
            <a:r>
              <a:rPr lang="en-US" altLang="en-US" sz="2400" dirty="0" smtClean="0"/>
              <a:t>Observations Organized by Country</a:t>
            </a:r>
            <a:endParaRPr lang="en-US" altLang="en-US" sz="2400" dirty="0"/>
          </a:p>
        </p:txBody>
      </p:sp>
      <p:sp>
        <p:nvSpPr>
          <p:cNvPr id="10243" name="TextBox 4">
            <a:extLst>
              <a:ext uri="{FF2B5EF4-FFF2-40B4-BE49-F238E27FC236}">
                <a16:creationId xmlns="" xmlns:a16="http://schemas.microsoft.com/office/drawing/2014/main" id="{E037B1CA-E0D6-4F6A-B77F-95757D5B0216}"/>
              </a:ext>
            </a:extLst>
          </p:cNvPr>
          <p:cNvSpPr txBox="1">
            <a:spLocks noChangeArrowheads="1"/>
          </p:cNvSpPr>
          <p:nvPr/>
        </p:nvSpPr>
        <p:spPr bwMode="auto">
          <a:xfrm>
            <a:off x="639763" y="1280457"/>
            <a:ext cx="7947025" cy="503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spcBef>
                <a:spcPts val="600"/>
              </a:spcBef>
              <a:defRPr/>
            </a:pPr>
            <a:r>
              <a:rPr lang="en-US" altLang="en-US" sz="1600" b="1" dirty="0" smtClean="0">
                <a:solidFill>
                  <a:srgbClr val="0070C0"/>
                </a:solidFill>
                <a:latin typeface="+mj-lt"/>
                <a:cs typeface="Courier New" panose="02070309020205020404" pitchFamily="49" charset="0"/>
              </a:rPr>
              <a:t>CURRENT</a:t>
            </a:r>
          </a:p>
          <a:p>
            <a:pPr marL="0" indent="0">
              <a:spcBef>
                <a:spcPts val="600"/>
              </a:spcBef>
              <a:defRPr/>
            </a:pPr>
            <a:endParaRPr lang="en-US" altLang="en-US" sz="1200" b="1" dirty="0" smtClean="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TEST... TSUNAMI OBSERVATIONS ...TEST</a:t>
            </a:r>
          </a:p>
          <a:p>
            <a:pPr marL="0" indent="0">
              <a:spcBef>
                <a:spcPts val="0"/>
              </a:spcBef>
              <a:defRPr/>
            </a:pPr>
            <a:r>
              <a:rPr lang="en-US" altLang="en-US" sz="1200" b="1" dirty="0">
                <a:latin typeface="Courier New" panose="02070309020205020404" pitchFamily="49" charset="0"/>
                <a:cs typeface="Courier New" panose="02070309020205020404" pitchFamily="49" charset="0"/>
              </a:rPr>
              <a:t>------------------------------------</a:t>
            </a:r>
          </a:p>
          <a:p>
            <a:pPr marL="0" indent="0">
              <a:spcBef>
                <a:spcPts val="0"/>
              </a:spcBef>
              <a:defRPr/>
            </a:pP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  * THIS IS A TEST MESSAGE. THE FOLLOWING ARE TSUNAMI WAVE</a:t>
            </a:r>
          </a:p>
          <a:p>
            <a:pPr marL="0" indent="0">
              <a:spcBef>
                <a:spcPts val="0"/>
              </a:spcBef>
              <a:defRPr/>
            </a:pPr>
            <a:r>
              <a:rPr lang="en-US" altLang="en-US" sz="1200" b="1" dirty="0">
                <a:latin typeface="Courier New" panose="02070309020205020404" pitchFamily="49" charset="0"/>
                <a:cs typeface="Courier New" panose="02070309020205020404" pitchFamily="49" charset="0"/>
              </a:rPr>
              <a:t>    OBSERVATIONS FROM COASTAL AND/OR DEEP-OCEAN SEA LEVEL GAUGES</a:t>
            </a:r>
          </a:p>
          <a:p>
            <a:pPr marL="0" indent="0">
              <a:spcBef>
                <a:spcPts val="0"/>
              </a:spcBef>
              <a:defRPr/>
            </a:pPr>
            <a:r>
              <a:rPr lang="en-US" altLang="en-US" sz="1200" b="1" dirty="0">
                <a:latin typeface="Courier New" panose="02070309020205020404" pitchFamily="49" charset="0"/>
                <a:cs typeface="Courier New" panose="02070309020205020404" pitchFamily="49" charset="0"/>
              </a:rPr>
              <a:t>    AT THE INDICATED LOCATIONS. THE MAXIMUM TSUNAMI HEIGHT IS</a:t>
            </a:r>
          </a:p>
          <a:p>
            <a:pPr marL="0" indent="0">
              <a:spcBef>
                <a:spcPts val="0"/>
              </a:spcBef>
              <a:defRPr/>
            </a:pPr>
            <a:r>
              <a:rPr lang="en-US" altLang="en-US" sz="1200" b="1" dirty="0">
                <a:latin typeface="Courier New" panose="02070309020205020404" pitchFamily="49" charset="0"/>
                <a:cs typeface="Courier New" panose="02070309020205020404" pitchFamily="49" charset="0"/>
              </a:rPr>
              <a:t>    MEASURED WITH RESPECT TO THE NORMAL TIDE LEVEL.</a:t>
            </a:r>
          </a:p>
          <a:p>
            <a:pPr marL="0" indent="0">
              <a:spcBef>
                <a:spcPts val="0"/>
              </a:spcBef>
              <a:defRPr/>
            </a:pP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                            GAUGE      TIME OF   MAXIMUM     </a:t>
            </a:r>
            <a:r>
              <a:rPr lang="en-US" altLang="en-US" sz="1200" b="1" dirty="0">
                <a:solidFill>
                  <a:schemeClr val="accent2"/>
                </a:solidFill>
                <a:latin typeface="Courier New" panose="02070309020205020404" pitchFamily="49" charset="0"/>
                <a:cs typeface="Courier New" panose="02070309020205020404" pitchFamily="49" charset="0"/>
              </a:rPr>
              <a:t>WAVE</a:t>
            </a:r>
          </a:p>
          <a:p>
            <a:pPr marL="0" indent="0">
              <a:spcBef>
                <a:spcPts val="0"/>
              </a:spcBef>
              <a:defRPr/>
            </a:pPr>
            <a:r>
              <a:rPr lang="en-US" altLang="en-US" sz="1200" b="1" dirty="0">
                <a:latin typeface="Courier New" panose="02070309020205020404" pitchFamily="49" charset="0"/>
                <a:cs typeface="Courier New" panose="02070309020205020404" pitchFamily="49" charset="0"/>
              </a:rPr>
              <a:t>                         COORDINATES   MEASURE   TSUNAMI   </a:t>
            </a:r>
            <a:r>
              <a:rPr lang="en-US" altLang="en-US" sz="1200" b="1" dirty="0">
                <a:solidFill>
                  <a:schemeClr val="accent2"/>
                </a:solidFill>
                <a:latin typeface="Courier New" panose="02070309020205020404" pitchFamily="49" charset="0"/>
                <a:cs typeface="Courier New" panose="02070309020205020404" pitchFamily="49" charset="0"/>
              </a:rPr>
              <a:t>PERIOD</a:t>
            </a:r>
          </a:p>
          <a:p>
            <a:pPr marL="0" indent="0">
              <a:spcBef>
                <a:spcPts val="0"/>
              </a:spcBef>
              <a:defRPr/>
            </a:pPr>
            <a:r>
              <a:rPr lang="en-US" altLang="en-US" sz="1200" b="1" dirty="0">
                <a:latin typeface="Courier New" panose="02070309020205020404" pitchFamily="49" charset="0"/>
                <a:cs typeface="Courier New" panose="02070309020205020404" pitchFamily="49" charset="0"/>
              </a:rPr>
              <a:t>    GAUGE LOCATION        LAT   LON     (UTC)     HEIGHT    (</a:t>
            </a:r>
            <a:r>
              <a:rPr lang="en-US" altLang="en-US" sz="1200" b="1" dirty="0">
                <a:solidFill>
                  <a:schemeClr val="accent2"/>
                </a:solidFill>
                <a:latin typeface="Courier New" panose="02070309020205020404" pitchFamily="49" charset="0"/>
                <a:cs typeface="Courier New" panose="02070309020205020404" pitchFamily="49" charset="0"/>
              </a:rPr>
              <a:t>MIN</a:t>
            </a:r>
            <a:r>
              <a:rPr lang="en-US" altLang="en-US" sz="1200" b="1" dirty="0">
                <a:latin typeface="Courier New" panose="02070309020205020404" pitchFamily="49" charset="0"/>
                <a:cs typeface="Courier New" panose="02070309020205020404" pitchFamily="49" charset="0"/>
              </a:rPr>
              <a:t>)</a:t>
            </a:r>
          </a:p>
          <a:p>
            <a:pPr marL="0" indent="0">
              <a:spcBef>
                <a:spcPts val="0"/>
              </a:spcBef>
              <a:defRPr/>
            </a:pPr>
            <a:r>
              <a:rPr lang="en-US" altLang="en-US" sz="1200" b="1" dirty="0">
                <a:latin typeface="Courier New" panose="02070309020205020404" pitchFamily="49" charset="0"/>
                <a:cs typeface="Courier New" panose="02070309020205020404" pitchFamily="49" charset="0"/>
              </a:rPr>
              <a:t>    -------------------------------------------------------------</a:t>
            </a:r>
          </a:p>
          <a:p>
            <a:pPr marL="0" indent="0">
              <a:spcBef>
                <a:spcPts val="0"/>
              </a:spcBef>
              <a:defRPr/>
            </a:pPr>
            <a:r>
              <a:rPr lang="en-US" altLang="en-US" sz="1200" b="1" dirty="0">
                <a:latin typeface="Courier New" panose="02070309020205020404" pitchFamily="49" charset="0"/>
                <a:cs typeface="Courier New" panose="02070309020205020404" pitchFamily="49" charset="0"/>
              </a:rPr>
              <a:t>    PUERTO BARRIOS GT    15.7N  88.6W    1620   0.85M/ 2.8FT  24</a:t>
            </a:r>
          </a:p>
          <a:p>
            <a:pPr marL="0" indent="0">
              <a:spcBef>
                <a:spcPts val="0"/>
              </a:spcBef>
              <a:defRPr/>
            </a:pPr>
            <a:r>
              <a:rPr lang="en-US" altLang="en-US" sz="1200" b="1" dirty="0">
                <a:latin typeface="Courier New" panose="02070309020205020404" pitchFamily="49" charset="0"/>
                <a:cs typeface="Courier New" panose="02070309020205020404" pitchFamily="49" charset="0"/>
              </a:rPr>
              <a:t>    PORT OF BELIZE BZ    17.5N  88.2W    1557   0.93M/ 3.0FT  26</a:t>
            </a:r>
          </a:p>
          <a:p>
            <a:pPr marL="0" indent="0">
              <a:spcBef>
                <a:spcPts val="0"/>
              </a:spcBef>
              <a:defRPr/>
            </a:pPr>
            <a:r>
              <a:rPr lang="en-US" altLang="en-US" sz="1200" b="1" dirty="0">
                <a:latin typeface="Courier New" panose="02070309020205020404" pitchFamily="49" charset="0"/>
                <a:cs typeface="Courier New" panose="02070309020205020404" pitchFamily="49" charset="0"/>
              </a:rPr>
              <a:t>    ISLA MUJERES MX      21.3N  86.7W    1546   0.55M/ 1.8FT  18</a:t>
            </a:r>
          </a:p>
          <a:p>
            <a:pPr marL="0" indent="0">
              <a:spcBef>
                <a:spcPts val="0"/>
              </a:spcBef>
              <a:defRPr/>
            </a:pPr>
            <a:r>
              <a:rPr lang="en-US" altLang="en-US" sz="1200" b="1" dirty="0">
                <a:latin typeface="Courier New" panose="02070309020205020404" pitchFamily="49" charset="0"/>
                <a:cs typeface="Courier New" panose="02070309020205020404" pitchFamily="49" charset="0"/>
              </a:rPr>
              <a:t>    CAYMAN BRAC KY       19.7N  79.8W    1543   0.46M/ 1.5FT  26</a:t>
            </a:r>
          </a:p>
          <a:p>
            <a:pPr marL="0" indent="0">
              <a:spcBef>
                <a:spcPts val="0"/>
              </a:spcBef>
              <a:defRPr/>
            </a:pPr>
            <a:r>
              <a:rPr lang="en-US" altLang="en-US" sz="1200" b="1" dirty="0">
                <a:latin typeface="Courier New" panose="02070309020205020404" pitchFamily="49" charset="0"/>
                <a:cs typeface="Courier New" panose="02070309020205020404" pitchFamily="49" charset="0"/>
              </a:rPr>
              <a:t>    LITTLE CAYMAN KY     19.7N  80.1W    1530   0.61M/ 2.0FT  26</a:t>
            </a:r>
          </a:p>
          <a:p>
            <a:pPr marL="0" indent="0">
              <a:spcBef>
                <a:spcPts val="0"/>
              </a:spcBef>
              <a:defRPr/>
            </a:pPr>
            <a:r>
              <a:rPr lang="en-US" altLang="en-US" sz="1200" b="1" dirty="0">
                <a:latin typeface="Courier New" panose="02070309020205020404" pitchFamily="49" charset="0"/>
                <a:cs typeface="Courier New" panose="02070309020205020404" pitchFamily="49" charset="0"/>
              </a:rPr>
              <a:t>    GUN BAY KY           19.3N  81.1W    1525   0.56M/ 1.8FT  26</a:t>
            </a:r>
          </a:p>
          <a:p>
            <a:pPr marL="0" indent="0">
              <a:spcBef>
                <a:spcPts val="0"/>
              </a:spcBef>
              <a:defRPr/>
            </a:pPr>
            <a:r>
              <a:rPr lang="en-US" altLang="en-US" sz="1200" b="1" dirty="0">
                <a:latin typeface="Courier New" panose="02070309020205020404" pitchFamily="49" charset="0"/>
                <a:cs typeface="Courier New" panose="02070309020205020404" pitchFamily="49" charset="0"/>
              </a:rPr>
              <a:t>    GEORGE TOWN KY       19.3N  81.4W    1516   0.60M/ 2.0FT  20</a:t>
            </a:r>
          </a:p>
          <a:p>
            <a:pPr marL="0" indent="0">
              <a:spcBef>
                <a:spcPts val="0"/>
              </a:spcBef>
              <a:defRPr/>
            </a:pPr>
            <a:r>
              <a:rPr lang="en-US" altLang="en-US" sz="1200" b="1" dirty="0" smtClean="0">
                <a:latin typeface="Courier New" panose="02070309020205020404" pitchFamily="49" charset="0"/>
                <a:cs typeface="Courier New" panose="02070309020205020404" pitchFamily="49" charset="0"/>
              </a:rPr>
              <a:t>    PUERTO </a:t>
            </a:r>
            <a:r>
              <a:rPr lang="en-US" altLang="en-US" sz="1200" b="1" dirty="0">
                <a:latin typeface="Courier New" panose="02070309020205020404" pitchFamily="49" charset="0"/>
                <a:cs typeface="Courier New" panose="02070309020205020404" pitchFamily="49" charset="0"/>
              </a:rPr>
              <a:t>MORELOS MX    20.9N  86.9W    1514   0.61M/ 2.0FT  22</a:t>
            </a:r>
          </a:p>
          <a:p>
            <a:pPr marL="0" indent="0">
              <a:spcBef>
                <a:spcPts val="0"/>
              </a:spcBef>
              <a:defRPr/>
            </a:pPr>
            <a:r>
              <a:rPr lang="en-US" altLang="en-US" sz="1200" b="1" dirty="0" smtClean="0">
                <a:latin typeface="Courier New" panose="02070309020205020404" pitchFamily="49" charset="0"/>
                <a:cs typeface="Courier New" panose="02070309020205020404" pitchFamily="49" charset="0"/>
              </a:rPr>
              <a:t>    SIAN </a:t>
            </a:r>
            <a:r>
              <a:rPr lang="en-US" altLang="en-US" sz="1200" b="1" dirty="0">
                <a:latin typeface="Courier New" panose="02070309020205020404" pitchFamily="49" charset="0"/>
                <a:cs typeface="Courier New" panose="02070309020205020404" pitchFamily="49" charset="0"/>
              </a:rPr>
              <a:t>KAAN MX         19.3N  87.4W    1503   0.77M/ 2.5FT  14</a:t>
            </a:r>
          </a:p>
          <a:p>
            <a:pPr marL="0" indent="0">
              <a:spcBef>
                <a:spcPts val="0"/>
              </a:spcBef>
              <a:defRPr/>
            </a:pPr>
            <a:r>
              <a:rPr lang="en-US" altLang="en-US" sz="1200" b="1" dirty="0">
                <a:latin typeface="Courier New" panose="02070309020205020404" pitchFamily="49" charset="0"/>
                <a:cs typeface="Courier New" panose="02070309020205020404" pitchFamily="49" charset="0"/>
              </a:rPr>
              <a:t>    CEIBA CABOTAGE HN    15.8N  86.8W    1457   2.16M/ 7.1FT  20</a:t>
            </a:r>
          </a:p>
          <a:p>
            <a:pPr marL="0" indent="0">
              <a:spcBef>
                <a:spcPts val="0"/>
              </a:spcBef>
              <a:defRPr/>
            </a:pPr>
            <a:r>
              <a:rPr lang="en-US" altLang="en-US" sz="1200" b="1" dirty="0">
                <a:latin typeface="Courier New" panose="02070309020205020404" pitchFamily="49" charset="0"/>
                <a:cs typeface="Courier New" panose="02070309020205020404" pitchFamily="49" charset="0"/>
              </a:rPr>
              <a:t>    CARRIE BOW CAY BZ    16.8N  88.1W    1427   2.84M/ 9.3FT  24</a:t>
            </a:r>
          </a:p>
          <a:p>
            <a:pPr marL="0" indent="0">
              <a:spcBef>
                <a:spcPts val="0"/>
              </a:spcBef>
              <a:defRPr/>
            </a:pPr>
            <a:r>
              <a:rPr lang="en-US" altLang="en-US" sz="1200" b="1" dirty="0">
                <a:latin typeface="Courier New" panose="02070309020205020404" pitchFamily="49" charset="0"/>
                <a:cs typeface="Courier New" panose="02070309020205020404" pitchFamily="49" charset="0"/>
              </a:rPr>
              <a:t>    PUERTO CORTES HN     15.8N  88.0W    1425   2.94M/ 9.7FT  </a:t>
            </a:r>
            <a:r>
              <a:rPr lang="en-US" altLang="en-US" sz="1200" b="1" dirty="0" smtClean="0">
                <a:latin typeface="Courier New" panose="02070309020205020404" pitchFamily="49" charset="0"/>
                <a:cs typeface="Courier New" panose="02070309020205020404" pitchFamily="49" charset="0"/>
              </a:rPr>
              <a:t>22</a:t>
            </a:r>
            <a:endParaRPr lang="en-US" altLang="en-US" sz="12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672821521"/>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 xmlns:a16="http://schemas.microsoft.com/office/drawing/2014/main" id="{C5BC471F-A9C2-4B0A-8B06-68359410F5F9}"/>
              </a:ext>
            </a:extLst>
          </p:cNvPr>
          <p:cNvSpPr>
            <a:spLocks noGrp="1"/>
          </p:cNvSpPr>
          <p:nvPr>
            <p:ph type="title"/>
          </p:nvPr>
        </p:nvSpPr>
        <p:spPr>
          <a:xfrm>
            <a:off x="512763" y="438150"/>
            <a:ext cx="8174037" cy="582613"/>
          </a:xfrm>
        </p:spPr>
        <p:txBody>
          <a:bodyPr/>
          <a:lstStyle/>
          <a:p>
            <a:r>
              <a:rPr lang="en-US" altLang="en-US" sz="2400" dirty="0" smtClean="0"/>
              <a:t>Observations Organized by Country with </a:t>
            </a:r>
            <a:r>
              <a:rPr lang="en-US" altLang="en-US" sz="2400" dirty="0" err="1" smtClean="0"/>
              <a:t>Meas</a:t>
            </a:r>
            <a:r>
              <a:rPr lang="en-US" altLang="en-US" sz="2400" dirty="0" smtClean="0"/>
              <a:t> Type</a:t>
            </a:r>
            <a:endParaRPr lang="en-US" altLang="en-US" sz="2400" dirty="0"/>
          </a:p>
        </p:txBody>
      </p:sp>
      <p:sp>
        <p:nvSpPr>
          <p:cNvPr id="10243" name="TextBox 4">
            <a:extLst>
              <a:ext uri="{FF2B5EF4-FFF2-40B4-BE49-F238E27FC236}">
                <a16:creationId xmlns="" xmlns:a16="http://schemas.microsoft.com/office/drawing/2014/main" id="{E037B1CA-E0D6-4F6A-B77F-95757D5B0216}"/>
              </a:ext>
            </a:extLst>
          </p:cNvPr>
          <p:cNvSpPr txBox="1">
            <a:spLocks noChangeArrowheads="1"/>
          </p:cNvSpPr>
          <p:nvPr/>
        </p:nvSpPr>
        <p:spPr bwMode="auto">
          <a:xfrm>
            <a:off x="639763" y="1280457"/>
            <a:ext cx="7947025" cy="5770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spcBef>
                <a:spcPts val="600"/>
              </a:spcBef>
              <a:defRPr/>
            </a:pPr>
            <a:r>
              <a:rPr lang="en-US" altLang="en-US" sz="1600" b="1" dirty="0" smtClean="0">
                <a:solidFill>
                  <a:srgbClr val="0070C0"/>
                </a:solidFill>
                <a:latin typeface="+mj-lt"/>
                <a:cs typeface="Courier New" panose="02070309020205020404" pitchFamily="49" charset="0"/>
              </a:rPr>
              <a:t>PROPOSED</a:t>
            </a:r>
          </a:p>
          <a:p>
            <a:pPr marL="0" indent="0">
              <a:spcBef>
                <a:spcPts val="600"/>
              </a:spcBef>
              <a:defRPr/>
            </a:pPr>
            <a:endParaRPr lang="en-US" altLang="en-US" sz="1200" b="1" dirty="0" smtClean="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TEST... TSUNAMI OBSERVATIONS ...TEST</a:t>
            </a:r>
          </a:p>
          <a:p>
            <a:pPr marL="0" indent="0">
              <a:spcBef>
                <a:spcPts val="0"/>
              </a:spcBef>
              <a:defRPr/>
            </a:pPr>
            <a:r>
              <a:rPr lang="en-US" altLang="en-US" sz="1200" b="1" dirty="0">
                <a:latin typeface="Courier New" panose="02070309020205020404" pitchFamily="49" charset="0"/>
                <a:cs typeface="Courier New" panose="02070309020205020404" pitchFamily="49" charset="0"/>
              </a:rPr>
              <a:t>------------------------------------</a:t>
            </a:r>
          </a:p>
          <a:p>
            <a:pPr marL="0" indent="0">
              <a:spcBef>
                <a:spcPts val="0"/>
              </a:spcBef>
              <a:defRPr/>
            </a:pP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  * THIS IS A TEST MESSAGE. THE FOLLOWING ARE TSUNAMI WAVE</a:t>
            </a:r>
          </a:p>
          <a:p>
            <a:pPr marL="0" indent="0">
              <a:spcBef>
                <a:spcPts val="0"/>
              </a:spcBef>
              <a:defRPr/>
            </a:pPr>
            <a:r>
              <a:rPr lang="en-US" altLang="en-US" sz="1200" b="1" dirty="0">
                <a:latin typeface="Courier New" panose="02070309020205020404" pitchFamily="49" charset="0"/>
                <a:cs typeface="Courier New" panose="02070309020205020404" pitchFamily="49" charset="0"/>
              </a:rPr>
              <a:t>    OBSERVATIONS FROM COASTAL AND/OR DEEP-OCEAN SEA LEVEL GAUGES</a:t>
            </a:r>
          </a:p>
          <a:p>
            <a:pPr marL="0" indent="0">
              <a:spcBef>
                <a:spcPts val="0"/>
              </a:spcBef>
              <a:defRPr/>
            </a:pPr>
            <a:r>
              <a:rPr lang="en-US" altLang="en-US" sz="1200" b="1" dirty="0">
                <a:latin typeface="Courier New" panose="02070309020205020404" pitchFamily="49" charset="0"/>
                <a:cs typeface="Courier New" panose="02070309020205020404" pitchFamily="49" charset="0"/>
              </a:rPr>
              <a:t>    AT THE INDICATED LOCATIONS. THE MAXIMUM TSUNAMI HEIGHT IS</a:t>
            </a:r>
          </a:p>
          <a:p>
            <a:pPr marL="0" indent="0">
              <a:spcBef>
                <a:spcPts val="0"/>
              </a:spcBef>
              <a:defRPr/>
            </a:pPr>
            <a:r>
              <a:rPr lang="en-US" altLang="en-US" sz="1200" b="1" dirty="0">
                <a:latin typeface="Courier New" panose="02070309020205020404" pitchFamily="49" charset="0"/>
                <a:cs typeface="Courier New" panose="02070309020205020404" pitchFamily="49" charset="0"/>
              </a:rPr>
              <a:t>    MEASURED WITH RESPECT TO THE NORMAL TIDE LEVEL.</a:t>
            </a:r>
          </a:p>
          <a:p>
            <a:pPr marL="0" indent="0">
              <a:spcBef>
                <a:spcPts val="0"/>
              </a:spcBef>
              <a:defRPr/>
            </a:pP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                            COORDINATES  TIME     TSUNAMI    </a:t>
            </a:r>
            <a:r>
              <a:rPr lang="en-US" altLang="en-US" sz="1200" b="1" dirty="0">
                <a:solidFill>
                  <a:schemeClr val="accent2"/>
                </a:solidFill>
                <a:latin typeface="Courier New" panose="02070309020205020404" pitchFamily="49" charset="0"/>
                <a:cs typeface="Courier New" panose="02070309020205020404" pitchFamily="49" charset="0"/>
              </a:rPr>
              <a:t>MEAS</a:t>
            </a:r>
          </a:p>
          <a:p>
            <a:pPr marL="0" indent="0">
              <a:spcBef>
                <a:spcPts val="0"/>
              </a:spcBef>
              <a:defRPr/>
            </a:pPr>
            <a:r>
              <a:rPr lang="en-US" altLang="en-US" sz="1200" b="1" dirty="0">
                <a:latin typeface="Courier New" panose="02070309020205020404" pitchFamily="49" charset="0"/>
                <a:cs typeface="Courier New" panose="02070309020205020404" pitchFamily="49" charset="0"/>
              </a:rPr>
              <a:t>    GAUGE LOCATION           LAT   LON   (UTC)   AMPLITUDE   </a:t>
            </a:r>
            <a:r>
              <a:rPr lang="en-US" altLang="en-US" sz="1200" b="1" dirty="0">
                <a:solidFill>
                  <a:schemeClr val="accent2"/>
                </a:solidFill>
                <a:latin typeface="Courier New" panose="02070309020205020404" pitchFamily="49" charset="0"/>
                <a:cs typeface="Courier New" panose="02070309020205020404" pitchFamily="49" charset="0"/>
              </a:rPr>
              <a:t>TYPE</a:t>
            </a:r>
          </a:p>
          <a:p>
            <a:pPr marL="0" indent="0">
              <a:spcBef>
                <a:spcPts val="0"/>
              </a:spcBef>
              <a:defRPr/>
            </a:pPr>
            <a:r>
              <a:rPr lang="en-US" altLang="en-US" sz="1200" b="1" dirty="0">
                <a:latin typeface="Courier New" panose="02070309020205020404" pitchFamily="49" charset="0"/>
                <a:cs typeface="Courier New" panose="02070309020205020404" pitchFamily="49" charset="0"/>
              </a:rPr>
              <a:t>    -------------------------------------------------------------</a:t>
            </a:r>
          </a:p>
          <a:p>
            <a:pPr marL="0" indent="0">
              <a:spcBef>
                <a:spcPts val="0"/>
              </a:spcBef>
              <a:defRPr/>
            </a:pPr>
            <a:r>
              <a:rPr lang="en-US" altLang="en-US" sz="1200" b="1" dirty="0">
                <a:latin typeface="Courier New" panose="02070309020205020404" pitchFamily="49" charset="0"/>
                <a:cs typeface="Courier New" panose="02070309020205020404" pitchFamily="49" charset="0"/>
              </a:rPr>
              <a:t>    GUATEMALA</a:t>
            </a:r>
          </a:p>
          <a:p>
            <a:pPr marL="0" indent="0">
              <a:spcBef>
                <a:spcPts val="0"/>
              </a:spcBef>
              <a:defRPr/>
            </a:pPr>
            <a:r>
              <a:rPr lang="en-US" altLang="en-US" sz="1200" b="1" dirty="0">
                <a:latin typeface="Courier New" panose="02070309020205020404" pitchFamily="49" charset="0"/>
                <a:cs typeface="Courier New" panose="02070309020205020404" pitchFamily="49" charset="0"/>
              </a:rPr>
              <a:t>     PUERTO BARRIOS        15.7N  88.6W  1620   1.70M/ 5.6FT   HF</a:t>
            </a:r>
          </a:p>
          <a:p>
            <a:pPr marL="0" indent="0">
              <a:spcBef>
                <a:spcPts val="0"/>
              </a:spcBef>
              <a:defRPr/>
            </a:pPr>
            <a:r>
              <a:rPr lang="en-US" altLang="en-US" sz="1200" b="1" dirty="0">
                <a:latin typeface="Courier New" panose="02070309020205020404" pitchFamily="49" charset="0"/>
                <a:cs typeface="Courier New" panose="02070309020205020404" pitchFamily="49" charset="0"/>
              </a:rPr>
              <a:t>    BELIZE</a:t>
            </a:r>
          </a:p>
          <a:p>
            <a:pPr marL="0" indent="0">
              <a:spcBef>
                <a:spcPts val="0"/>
              </a:spcBef>
              <a:defRPr/>
            </a:pPr>
            <a:r>
              <a:rPr lang="en-US" altLang="en-US" sz="1200" b="1" dirty="0">
                <a:latin typeface="Courier New" panose="02070309020205020404" pitchFamily="49" charset="0"/>
                <a:cs typeface="Courier New" panose="02070309020205020404" pitchFamily="49" charset="0"/>
              </a:rPr>
              <a:t>     PORT OF BELIZE        17.5N  88.2W  1557   1.86M/ 6.1FT   </a:t>
            </a:r>
            <a:r>
              <a:rPr lang="en-US" altLang="en-US" sz="1200" b="1" dirty="0" smtClean="0">
                <a:latin typeface="Courier New" panose="02070309020205020404" pitchFamily="49" charset="0"/>
                <a:cs typeface="Courier New" panose="02070309020205020404" pitchFamily="49" charset="0"/>
              </a:rPr>
              <a:t>CR</a:t>
            </a: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     CARRIE BOW CAY        16.8N  88.1W  1427   5.69M/18.7FT   HF</a:t>
            </a:r>
          </a:p>
          <a:p>
            <a:pPr marL="0" indent="0">
              <a:spcBef>
                <a:spcPts val="0"/>
              </a:spcBef>
              <a:defRPr/>
            </a:pPr>
            <a:r>
              <a:rPr lang="en-US" altLang="en-US" sz="1200" b="1" dirty="0">
                <a:latin typeface="Courier New" panose="02070309020205020404" pitchFamily="49" charset="0"/>
                <a:cs typeface="Courier New" panose="02070309020205020404" pitchFamily="49" charset="0"/>
              </a:rPr>
              <a:t>    MEXICO</a:t>
            </a:r>
          </a:p>
          <a:p>
            <a:pPr marL="0" indent="0">
              <a:spcBef>
                <a:spcPts val="0"/>
              </a:spcBef>
              <a:defRPr/>
            </a:pPr>
            <a:r>
              <a:rPr lang="en-US" altLang="en-US" sz="1200" b="1" dirty="0">
                <a:latin typeface="Courier New" panose="02070309020205020404" pitchFamily="49" charset="0"/>
                <a:cs typeface="Courier New" panose="02070309020205020404" pitchFamily="49" charset="0"/>
              </a:rPr>
              <a:t>     ISLA MUJERES          21.3N  86.7W  1546   1.10M/ 3.6FT   </a:t>
            </a:r>
            <a:r>
              <a:rPr lang="en-US" altLang="en-US" sz="1200" b="1" dirty="0" smtClean="0">
                <a:latin typeface="Courier New" panose="02070309020205020404" pitchFamily="49" charset="0"/>
                <a:cs typeface="Courier New" panose="02070309020205020404" pitchFamily="49" charset="0"/>
              </a:rPr>
              <a:t>TR</a:t>
            </a: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     PUERTO MORELOS        20.9N  86.9W  1514   1.22M/ 4.0FT   </a:t>
            </a:r>
            <a:r>
              <a:rPr lang="en-US" altLang="en-US" sz="1200" b="1" dirty="0" smtClean="0">
                <a:latin typeface="Courier New" panose="02070309020205020404" pitchFamily="49" charset="0"/>
                <a:cs typeface="Courier New" panose="02070309020205020404" pitchFamily="49" charset="0"/>
              </a:rPr>
              <a:t>HF</a:t>
            </a: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     SIAN KAAN             19.3N  87.4W  1503   1.55M/ 5.1FT   </a:t>
            </a:r>
            <a:r>
              <a:rPr lang="en-US" altLang="en-US" sz="1200" b="1" dirty="0" smtClean="0">
                <a:latin typeface="Courier New" panose="02070309020205020404" pitchFamily="49" charset="0"/>
                <a:cs typeface="Courier New" panose="02070309020205020404" pitchFamily="49" charset="0"/>
              </a:rPr>
              <a:t>CR</a:t>
            </a: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    CAYMAN_ISLANDS</a:t>
            </a:r>
          </a:p>
          <a:p>
            <a:pPr marL="0" indent="0">
              <a:spcBef>
                <a:spcPts val="0"/>
              </a:spcBef>
              <a:defRPr/>
            </a:pPr>
            <a:r>
              <a:rPr lang="en-US" altLang="en-US" sz="1200" b="1" dirty="0">
                <a:latin typeface="Courier New" panose="02070309020205020404" pitchFamily="49" charset="0"/>
                <a:cs typeface="Courier New" panose="02070309020205020404" pitchFamily="49" charset="0"/>
              </a:rPr>
              <a:t>     CAYMAN BRAC           19.7N  79.8W  1543   0.91M/ 3.0FT   </a:t>
            </a:r>
            <a:r>
              <a:rPr lang="en-US" altLang="en-US" sz="1200" b="1" dirty="0" smtClean="0">
                <a:latin typeface="Courier New" panose="02070309020205020404" pitchFamily="49" charset="0"/>
                <a:cs typeface="Courier New" panose="02070309020205020404" pitchFamily="49" charset="0"/>
              </a:rPr>
              <a:t>CR</a:t>
            </a: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     LITTLE CAYMAN         19.7N  80.1W  1530   1.21M/ 4.0FT   HF</a:t>
            </a:r>
          </a:p>
          <a:p>
            <a:pPr marL="0" indent="0">
              <a:spcBef>
                <a:spcPts val="0"/>
              </a:spcBef>
              <a:defRPr/>
            </a:pPr>
            <a:r>
              <a:rPr lang="en-US" altLang="en-US" sz="1200" b="1" dirty="0">
                <a:latin typeface="Courier New" panose="02070309020205020404" pitchFamily="49" charset="0"/>
                <a:cs typeface="Courier New" panose="02070309020205020404" pitchFamily="49" charset="0"/>
              </a:rPr>
              <a:t>     GUN BAY               19.3N  81.1W  1525   1.11M/ 3.7FT   </a:t>
            </a:r>
            <a:r>
              <a:rPr lang="en-US" altLang="en-US" sz="1200" b="1" dirty="0" smtClean="0">
                <a:latin typeface="Courier New" panose="02070309020205020404" pitchFamily="49" charset="0"/>
                <a:cs typeface="Courier New" panose="02070309020205020404" pitchFamily="49" charset="0"/>
              </a:rPr>
              <a:t>TR</a:t>
            </a: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     GEORGE TOWN           19.3N  81.4W  1516   1.21M/ 4.0FT   HF</a:t>
            </a:r>
          </a:p>
          <a:p>
            <a:pPr marL="0" indent="0">
              <a:spcBef>
                <a:spcPts val="0"/>
              </a:spcBef>
              <a:defRPr/>
            </a:pPr>
            <a:r>
              <a:rPr lang="en-US" altLang="en-US" sz="1200" b="1" dirty="0" smtClean="0">
                <a:latin typeface="Courier New" panose="02070309020205020404" pitchFamily="49" charset="0"/>
                <a:cs typeface="Courier New" panose="02070309020205020404" pitchFamily="49" charset="0"/>
              </a:rPr>
              <a:t>    HONDURAS</a:t>
            </a:r>
            <a:endParaRPr lang="en-US" altLang="en-US" sz="1200" b="1" dirty="0">
              <a:latin typeface="Courier New" panose="02070309020205020404" pitchFamily="49" charset="0"/>
              <a:cs typeface="Courier New" panose="02070309020205020404" pitchFamily="49" charset="0"/>
            </a:endParaRPr>
          </a:p>
          <a:p>
            <a:pPr marL="0" indent="0">
              <a:spcBef>
                <a:spcPts val="0"/>
              </a:spcBef>
              <a:defRPr/>
            </a:pPr>
            <a:r>
              <a:rPr lang="en-US" altLang="en-US" sz="1200" b="1" dirty="0">
                <a:latin typeface="Courier New" panose="02070309020205020404" pitchFamily="49" charset="0"/>
                <a:cs typeface="Courier New" panose="02070309020205020404" pitchFamily="49" charset="0"/>
              </a:rPr>
              <a:t>     CEIBA CABOTAGE        15.8N  86.8W  1457   4.31M/14.2FT   </a:t>
            </a:r>
            <a:r>
              <a:rPr lang="en-US" altLang="en-US" sz="1200" b="1" dirty="0" smtClean="0">
                <a:latin typeface="Courier New" panose="02070309020205020404" pitchFamily="49" charset="0"/>
                <a:cs typeface="Courier New" panose="02070309020205020404" pitchFamily="49" charset="0"/>
              </a:rPr>
              <a:t>CR</a:t>
            </a:r>
            <a:endParaRPr lang="en-US" altLang="en-US" sz="12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51022737"/>
      </p:ext>
    </p:extLst>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 xmlns:a16="http://schemas.microsoft.com/office/drawing/2014/main" id="{C5BC471F-A9C2-4B0A-8B06-68359410F5F9}"/>
              </a:ext>
            </a:extLst>
          </p:cNvPr>
          <p:cNvSpPr>
            <a:spLocks noGrp="1"/>
          </p:cNvSpPr>
          <p:nvPr>
            <p:ph type="title"/>
          </p:nvPr>
        </p:nvSpPr>
        <p:spPr>
          <a:xfrm>
            <a:off x="512763" y="438150"/>
            <a:ext cx="8174037" cy="582613"/>
          </a:xfrm>
        </p:spPr>
        <p:txBody>
          <a:bodyPr/>
          <a:lstStyle/>
          <a:p>
            <a:r>
              <a:rPr lang="en-US" altLang="en-US" sz="2400" dirty="0" smtClean="0"/>
              <a:t>Measurement Type</a:t>
            </a:r>
            <a:endParaRPr lang="en-US" altLang="en-US" sz="2400" dirty="0"/>
          </a:p>
        </p:txBody>
      </p:sp>
      <p:sp>
        <p:nvSpPr>
          <p:cNvPr id="10243" name="TextBox 4">
            <a:extLst>
              <a:ext uri="{FF2B5EF4-FFF2-40B4-BE49-F238E27FC236}">
                <a16:creationId xmlns="" xmlns:a16="http://schemas.microsoft.com/office/drawing/2014/main" id="{E037B1CA-E0D6-4F6A-B77F-95757D5B0216}"/>
              </a:ext>
            </a:extLst>
          </p:cNvPr>
          <p:cNvSpPr txBox="1">
            <a:spLocks noChangeArrowheads="1"/>
          </p:cNvSpPr>
          <p:nvPr/>
        </p:nvSpPr>
        <p:spPr bwMode="auto">
          <a:xfrm>
            <a:off x="639763" y="1280457"/>
            <a:ext cx="79470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spcBef>
                <a:spcPts val="600"/>
              </a:spcBef>
              <a:defRPr/>
            </a:pPr>
            <a:r>
              <a:rPr lang="en-US" altLang="en-US" sz="1600" dirty="0" smtClean="0">
                <a:latin typeface="+mj-lt"/>
                <a:cs typeface="Courier New" panose="02070309020205020404" pitchFamily="49" charset="0"/>
              </a:rPr>
              <a:t>Measurement Types:</a:t>
            </a:r>
          </a:p>
          <a:p>
            <a:pPr marL="0" indent="0">
              <a:spcBef>
                <a:spcPts val="600"/>
              </a:spcBef>
              <a:defRPr/>
            </a:pPr>
            <a:endParaRPr lang="en-US" altLang="en-US" sz="1600" dirty="0">
              <a:latin typeface="+mj-lt"/>
              <a:cs typeface="Courier New" panose="02070309020205020404" pitchFamily="49" charset="0"/>
            </a:endParaRPr>
          </a:p>
          <a:p>
            <a:pPr marL="0" indent="0">
              <a:spcBef>
                <a:spcPts val="600"/>
              </a:spcBef>
              <a:defRPr/>
            </a:pPr>
            <a:r>
              <a:rPr lang="en-US" altLang="en-US" sz="1600" dirty="0" smtClean="0">
                <a:latin typeface="+mj-lt"/>
                <a:cs typeface="Courier New" panose="02070309020205020404" pitchFamily="49" charset="0"/>
              </a:rPr>
              <a:t>HF = half of the maximum tsunami wave crest to trough</a:t>
            </a:r>
          </a:p>
          <a:p>
            <a:pPr marL="0" indent="0">
              <a:spcBef>
                <a:spcPts val="600"/>
              </a:spcBef>
              <a:defRPr/>
            </a:pPr>
            <a:r>
              <a:rPr lang="en-US" altLang="en-US" sz="1600" dirty="0" smtClean="0">
                <a:latin typeface="+mj-lt"/>
                <a:cs typeface="Courier New" panose="02070309020205020404" pitchFamily="49" charset="0"/>
              </a:rPr>
              <a:t>CR = middle (approximate current tide level) to maximum tsunami wave crest </a:t>
            </a:r>
          </a:p>
          <a:p>
            <a:pPr marL="0" indent="0">
              <a:spcBef>
                <a:spcPts val="600"/>
              </a:spcBef>
              <a:defRPr/>
            </a:pPr>
            <a:r>
              <a:rPr lang="en-US" altLang="en-US" sz="1600" dirty="0">
                <a:cs typeface="Courier New" panose="02070309020205020404" pitchFamily="49" charset="0"/>
              </a:rPr>
              <a:t>T</a:t>
            </a:r>
            <a:r>
              <a:rPr lang="en-US" altLang="en-US" sz="1600" dirty="0" smtClean="0">
                <a:cs typeface="Courier New" panose="02070309020205020404" pitchFamily="49" charset="0"/>
              </a:rPr>
              <a:t>R </a:t>
            </a:r>
            <a:r>
              <a:rPr lang="en-US" altLang="en-US" sz="1600" dirty="0">
                <a:cs typeface="Courier New" panose="02070309020205020404" pitchFamily="49" charset="0"/>
              </a:rPr>
              <a:t>= middle (approximate current tide level) to maximum tsunami wave </a:t>
            </a:r>
            <a:r>
              <a:rPr lang="en-US" altLang="en-US" sz="1600" dirty="0" smtClean="0">
                <a:cs typeface="Courier New" panose="02070309020205020404" pitchFamily="49" charset="0"/>
              </a:rPr>
              <a:t>trough</a:t>
            </a:r>
            <a:endParaRPr lang="en-US" altLang="en-US" sz="1600" dirty="0">
              <a:latin typeface="+mj-lt"/>
              <a:cs typeface="Courier New" panose="02070309020205020404" pitchFamily="49" charset="0"/>
            </a:endParaRPr>
          </a:p>
        </p:txBody>
      </p:sp>
      <p:grpSp>
        <p:nvGrpSpPr>
          <p:cNvPr id="21" name="Group 20"/>
          <p:cNvGrpSpPr/>
          <p:nvPr/>
        </p:nvGrpSpPr>
        <p:grpSpPr>
          <a:xfrm>
            <a:off x="782421" y="3188838"/>
            <a:ext cx="7094842" cy="4038378"/>
            <a:chOff x="211969" y="3188838"/>
            <a:chExt cx="7094842" cy="4038378"/>
          </a:xfrm>
        </p:grpSpPr>
        <p:grpSp>
          <p:nvGrpSpPr>
            <p:cNvPr id="5" name="Group 4"/>
            <p:cNvGrpSpPr>
              <a:grpSpLocks noChangeAspect="1"/>
            </p:cNvGrpSpPr>
            <p:nvPr/>
          </p:nvGrpSpPr>
          <p:grpSpPr>
            <a:xfrm>
              <a:off x="922789" y="3188838"/>
              <a:ext cx="6384022" cy="4038378"/>
              <a:chOff x="2516697" y="4118995"/>
              <a:chExt cx="2214693" cy="1400961"/>
            </a:xfrm>
          </p:grpSpPr>
          <p:pic>
            <p:nvPicPr>
              <p:cNvPr id="3" name="Picture 2"/>
              <p:cNvPicPr>
                <a:picLocks noChangeAspect="1"/>
              </p:cNvPicPr>
              <p:nvPr/>
            </p:nvPicPr>
            <p:blipFill rotWithShape="1">
              <a:blip r:embed="rId2"/>
              <a:srcRect l="64220" t="33731" r="11559" b="42457"/>
              <a:stretch/>
            </p:blipFill>
            <p:spPr>
              <a:xfrm>
                <a:off x="2516697" y="4118995"/>
                <a:ext cx="2214693" cy="1224793"/>
              </a:xfrm>
              <a:prstGeom prst="rect">
                <a:avLst/>
              </a:prstGeom>
            </p:spPr>
          </p:pic>
          <p:sp>
            <p:nvSpPr>
              <p:cNvPr id="4" name="Rectangle 3"/>
              <p:cNvSpPr/>
              <p:nvPr/>
            </p:nvSpPr>
            <p:spPr bwMode="auto">
              <a:xfrm>
                <a:off x="2994870" y="5134062"/>
                <a:ext cx="1604911" cy="38589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nvGrpSpPr>
            <p:cNvPr id="15" name="Group 14"/>
            <p:cNvGrpSpPr/>
            <p:nvPr/>
          </p:nvGrpSpPr>
          <p:grpSpPr>
            <a:xfrm>
              <a:off x="211969" y="5791681"/>
              <a:ext cx="1776222" cy="646331"/>
              <a:chOff x="211969" y="5791681"/>
              <a:chExt cx="1776222" cy="646331"/>
            </a:xfrm>
          </p:grpSpPr>
          <p:sp>
            <p:nvSpPr>
              <p:cNvPr id="6" name="TextBox 5"/>
              <p:cNvSpPr txBox="1"/>
              <p:nvPr/>
            </p:nvSpPr>
            <p:spPr>
              <a:xfrm>
                <a:off x="211969" y="5791681"/>
                <a:ext cx="1280940" cy="646331"/>
              </a:xfrm>
              <a:prstGeom prst="rect">
                <a:avLst/>
              </a:prstGeom>
              <a:noFill/>
            </p:spPr>
            <p:txBody>
              <a:bodyPr wrap="square" rtlCol="0">
                <a:spAutoFit/>
              </a:bodyPr>
              <a:lstStyle/>
              <a:p>
                <a:pPr algn="ctr"/>
                <a:r>
                  <a:rPr lang="en-US" dirty="0" smtClean="0"/>
                  <a:t>Maximum</a:t>
                </a:r>
              </a:p>
              <a:p>
                <a:pPr algn="ctr"/>
                <a:r>
                  <a:rPr lang="en-US" dirty="0" smtClean="0"/>
                  <a:t>Trough</a:t>
                </a:r>
                <a:endParaRPr lang="en-US" dirty="0"/>
              </a:p>
            </p:txBody>
          </p:sp>
          <p:cxnSp>
            <p:nvCxnSpPr>
              <p:cNvPr id="11" name="Straight Arrow Connector 10"/>
              <p:cNvCxnSpPr/>
              <p:nvPr/>
            </p:nvCxnSpPr>
            <p:spPr bwMode="auto">
              <a:xfrm>
                <a:off x="1514462" y="6114847"/>
                <a:ext cx="473729" cy="2104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14" name="Group 13"/>
            <p:cNvGrpSpPr/>
            <p:nvPr/>
          </p:nvGrpSpPr>
          <p:grpSpPr>
            <a:xfrm>
              <a:off x="876650" y="3188838"/>
              <a:ext cx="2252444" cy="369332"/>
              <a:chOff x="876650" y="3188838"/>
              <a:chExt cx="2252444" cy="369332"/>
            </a:xfrm>
          </p:grpSpPr>
          <p:sp>
            <p:nvSpPr>
              <p:cNvPr id="9" name="TextBox 8"/>
              <p:cNvSpPr txBox="1"/>
              <p:nvPr/>
            </p:nvSpPr>
            <p:spPr>
              <a:xfrm>
                <a:off x="876650" y="3188838"/>
                <a:ext cx="2223082" cy="369332"/>
              </a:xfrm>
              <a:prstGeom prst="rect">
                <a:avLst/>
              </a:prstGeom>
              <a:noFill/>
            </p:spPr>
            <p:txBody>
              <a:bodyPr wrap="square" rtlCol="0">
                <a:spAutoFit/>
              </a:bodyPr>
              <a:lstStyle/>
              <a:p>
                <a:r>
                  <a:rPr lang="en-US" dirty="0" smtClean="0"/>
                  <a:t>Maximum Crest</a:t>
                </a:r>
                <a:endParaRPr lang="en-US" dirty="0"/>
              </a:p>
            </p:txBody>
          </p:sp>
          <p:cxnSp>
            <p:nvCxnSpPr>
              <p:cNvPr id="13" name="Straight Arrow Connector 12"/>
              <p:cNvCxnSpPr/>
              <p:nvPr/>
            </p:nvCxnSpPr>
            <p:spPr bwMode="auto">
              <a:xfrm>
                <a:off x="2650921" y="3380763"/>
                <a:ext cx="478173" cy="6711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20" name="Group 19"/>
            <p:cNvGrpSpPr/>
            <p:nvPr/>
          </p:nvGrpSpPr>
          <p:grpSpPr>
            <a:xfrm>
              <a:off x="3263317" y="6191075"/>
              <a:ext cx="3454396" cy="436444"/>
              <a:chOff x="3263317" y="6191075"/>
              <a:chExt cx="3454396" cy="436444"/>
            </a:xfrm>
          </p:grpSpPr>
          <p:cxnSp>
            <p:nvCxnSpPr>
              <p:cNvPr id="17" name="Straight Arrow Connector 16"/>
              <p:cNvCxnSpPr/>
              <p:nvPr/>
            </p:nvCxnSpPr>
            <p:spPr bwMode="auto">
              <a:xfrm flipH="1" flipV="1">
                <a:off x="3263317" y="6191075"/>
                <a:ext cx="307597" cy="21366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9" name="TextBox 18"/>
              <p:cNvSpPr txBox="1"/>
              <p:nvPr/>
            </p:nvSpPr>
            <p:spPr>
              <a:xfrm>
                <a:off x="3540154" y="6258187"/>
                <a:ext cx="3177559" cy="369332"/>
              </a:xfrm>
              <a:prstGeom prst="rect">
                <a:avLst/>
              </a:prstGeom>
              <a:noFill/>
            </p:spPr>
            <p:txBody>
              <a:bodyPr wrap="square" rtlCol="0">
                <a:spAutoFit/>
              </a:bodyPr>
              <a:lstStyle/>
              <a:p>
                <a:r>
                  <a:rPr lang="en-US" dirty="0" smtClean="0"/>
                  <a:t>Maximum Crest-to-Trough</a:t>
                </a:r>
                <a:endParaRPr lang="en-US" dirty="0"/>
              </a:p>
            </p:txBody>
          </p:sp>
        </p:grpSp>
      </p:grpSp>
    </p:spTree>
    <p:extLst>
      <p:ext uri="{BB962C8B-B14F-4D97-AF65-F5344CB8AC3E}">
        <p14:creationId xmlns:p14="http://schemas.microsoft.com/office/powerpoint/2010/main" val="504269227"/>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 xmlns:a16="http://schemas.microsoft.com/office/drawing/2014/main" id="{C5BC471F-A9C2-4B0A-8B06-68359410F5F9}"/>
              </a:ext>
            </a:extLst>
          </p:cNvPr>
          <p:cNvSpPr>
            <a:spLocks noGrp="1"/>
          </p:cNvSpPr>
          <p:nvPr>
            <p:ph type="title"/>
          </p:nvPr>
        </p:nvSpPr>
        <p:spPr>
          <a:xfrm>
            <a:off x="512763" y="438150"/>
            <a:ext cx="8174037" cy="582613"/>
          </a:xfrm>
        </p:spPr>
        <p:txBody>
          <a:bodyPr/>
          <a:lstStyle/>
          <a:p>
            <a:r>
              <a:rPr lang="en-US" altLang="en-US" sz="2400" dirty="0" smtClean="0"/>
              <a:t>Initial Threat Area by ETA Instead of Distance</a:t>
            </a:r>
            <a:endParaRPr lang="en-US" altLang="en-US" sz="2400" dirty="0"/>
          </a:p>
        </p:txBody>
      </p:sp>
      <p:sp>
        <p:nvSpPr>
          <p:cNvPr id="10243" name="TextBox 4">
            <a:extLst>
              <a:ext uri="{FF2B5EF4-FFF2-40B4-BE49-F238E27FC236}">
                <a16:creationId xmlns="" xmlns:a16="http://schemas.microsoft.com/office/drawing/2014/main" id="{E037B1CA-E0D6-4F6A-B77F-95757D5B0216}"/>
              </a:ext>
            </a:extLst>
          </p:cNvPr>
          <p:cNvSpPr txBox="1">
            <a:spLocks noChangeArrowheads="1"/>
          </p:cNvSpPr>
          <p:nvPr/>
        </p:nvSpPr>
        <p:spPr bwMode="auto">
          <a:xfrm>
            <a:off x="639763" y="1280457"/>
            <a:ext cx="794702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spcBef>
                <a:spcPts val="600"/>
              </a:spcBef>
              <a:defRPr/>
            </a:pPr>
            <a:r>
              <a:rPr lang="en-US" altLang="en-US" dirty="0" smtClean="0">
                <a:latin typeface="+mj-lt"/>
                <a:cs typeface="Courier New" panose="02070309020205020404" pitchFamily="49" charset="0"/>
              </a:rPr>
              <a:t>THE ISSUE: Using distance to define the threat area may over-warn when the earthquake is in shallow water. The issue was raised following the January 28, 2020, Mw 7.7 earthquake north of the Cayman Islands and the subsequent Tsunami Threat Message with a potential threat for the Cayman Islands, Cuba, and Jamaica (based on the preliminary magnitude of 7.3).</a:t>
            </a:r>
          </a:p>
          <a:p>
            <a:pPr marL="0" indent="0">
              <a:spcBef>
                <a:spcPts val="600"/>
              </a:spcBef>
              <a:defRPr/>
            </a:pPr>
            <a:endParaRPr lang="en-US" altLang="en-US" dirty="0" smtClean="0">
              <a:latin typeface="+mj-lt"/>
              <a:cs typeface="Courier New" panose="02070309020205020404" pitchFamily="49" charset="0"/>
            </a:endParaRPr>
          </a:p>
          <a:p>
            <a:pPr marL="0" indent="0">
              <a:spcBef>
                <a:spcPts val="600"/>
              </a:spcBef>
              <a:defRPr/>
            </a:pPr>
            <a:r>
              <a:rPr lang="en-US" altLang="en-US" dirty="0" smtClean="0">
                <a:latin typeface="+mj-lt"/>
                <a:cs typeface="Courier New" panose="02070309020205020404" pitchFamily="49" charset="0"/>
              </a:rPr>
              <a:t>The following table shows the change from distance to ETA for the ICG to consider.</a:t>
            </a:r>
          </a:p>
        </p:txBody>
      </p:sp>
      <p:graphicFrame>
        <p:nvGraphicFramePr>
          <p:cNvPr id="22" name="Table 21"/>
          <p:cNvGraphicFramePr>
            <a:graphicFrameLocks noGrp="1"/>
          </p:cNvGraphicFramePr>
          <p:nvPr>
            <p:extLst>
              <p:ext uri="{D42A27DB-BD31-4B8C-83A1-F6EECF244321}">
                <p14:modId xmlns:p14="http://schemas.microsoft.com/office/powerpoint/2010/main" val="1561648707"/>
              </p:ext>
            </p:extLst>
          </p:nvPr>
        </p:nvGraphicFramePr>
        <p:xfrm>
          <a:off x="1447830" y="3962820"/>
          <a:ext cx="6096000" cy="1854200"/>
        </p:xfrm>
        <a:graphic>
          <a:graphicData uri="http://schemas.openxmlformats.org/drawingml/2006/table">
            <a:tbl>
              <a:tblPr firstRow="1" bandRow="1">
                <a:tableStyleId>{5C22544A-7EE6-4342-B048-85BDC9FD1C3A}</a:tableStyleId>
              </a:tblPr>
              <a:tblGrid>
                <a:gridCol w="1638650"/>
                <a:gridCol w="2425350"/>
                <a:gridCol w="2032000"/>
              </a:tblGrid>
              <a:tr h="370840">
                <a:tc rowSpan="2">
                  <a:txBody>
                    <a:bodyPr/>
                    <a:lstStyle/>
                    <a:p>
                      <a:pPr algn="ctr"/>
                      <a:r>
                        <a:rPr lang="en-US" dirty="0" smtClean="0"/>
                        <a:t>Earthquake</a:t>
                      </a:r>
                      <a:endParaRPr lang="en-US" dirty="0"/>
                    </a:p>
                    <a:p>
                      <a:pPr algn="ctr"/>
                      <a:r>
                        <a:rPr lang="en-US" dirty="0" smtClean="0"/>
                        <a:t>Magnitude</a:t>
                      </a:r>
                      <a:endParaRPr lang="en-US" dirty="0"/>
                    </a:p>
                  </a:txBody>
                  <a:tcPr anchor="ctr"/>
                </a:tc>
                <a:tc gridSpan="2">
                  <a:txBody>
                    <a:bodyPr/>
                    <a:lstStyle/>
                    <a:p>
                      <a:pPr algn="ctr"/>
                      <a:r>
                        <a:rPr lang="en-US" dirty="0" smtClean="0"/>
                        <a:t>Designated Potential Tsunami Threat</a:t>
                      </a:r>
                      <a:endParaRPr lang="en-US" dirty="0"/>
                    </a:p>
                  </a:txBody>
                  <a:tcPr anchor="ctr"/>
                </a:tc>
                <a:tc hMerge="1">
                  <a:txBody>
                    <a:bodyPr/>
                    <a:lstStyle/>
                    <a:p>
                      <a:pPr algn="ctr"/>
                      <a:endParaRPr lang="en-US" dirty="0"/>
                    </a:p>
                  </a:txBody>
                  <a:tcPr anchor="ctr"/>
                </a:tc>
              </a:tr>
              <a:tr h="370840">
                <a:tc vMerge="1">
                  <a:txBody>
                    <a:bodyPr/>
                    <a:lstStyle/>
                    <a:p>
                      <a:pPr algn="ctr"/>
                      <a:endParaRPr lang="en-US" dirty="0"/>
                    </a:p>
                  </a:txBody>
                  <a:tcPr anchor="ctr"/>
                </a:tc>
                <a:tc>
                  <a:txBody>
                    <a:bodyPr/>
                    <a:lstStyle/>
                    <a:p>
                      <a:pPr algn="ctr"/>
                      <a:r>
                        <a:rPr lang="en-US" b="1" dirty="0" smtClean="0"/>
                        <a:t>Current</a:t>
                      </a:r>
                      <a:endParaRPr lang="en-US" b="1" dirty="0"/>
                    </a:p>
                  </a:txBody>
                  <a:tcPr anchor="ctr"/>
                </a:tc>
                <a:tc>
                  <a:txBody>
                    <a:bodyPr/>
                    <a:lstStyle/>
                    <a:p>
                      <a:pPr algn="ctr"/>
                      <a:r>
                        <a:rPr lang="en-US" b="1" dirty="0" smtClean="0"/>
                        <a:t>To Consider</a:t>
                      </a:r>
                      <a:endParaRPr lang="en-US" b="1" dirty="0"/>
                    </a:p>
                  </a:txBody>
                  <a:tcPr anchor="ctr"/>
                </a:tc>
              </a:tr>
              <a:tr h="370840">
                <a:tc>
                  <a:txBody>
                    <a:bodyPr/>
                    <a:lstStyle/>
                    <a:p>
                      <a:pPr algn="ctr"/>
                      <a:r>
                        <a:rPr lang="en-US" dirty="0" smtClean="0"/>
                        <a:t>7.1 - 7.5</a:t>
                      </a:r>
                      <a:endParaRPr lang="en-US" dirty="0"/>
                    </a:p>
                  </a:txBody>
                  <a:tcPr anchor="ctr"/>
                </a:tc>
                <a:tc>
                  <a:txBody>
                    <a:bodyPr/>
                    <a:lstStyle/>
                    <a:p>
                      <a:pPr algn="ctr"/>
                      <a:r>
                        <a:rPr lang="en-US" dirty="0" smtClean="0"/>
                        <a:t>Within 300 km</a:t>
                      </a:r>
                      <a:endParaRPr lang="en-US" dirty="0"/>
                    </a:p>
                  </a:txBody>
                  <a:tcPr anchor="ctr"/>
                </a:tc>
                <a:tc>
                  <a:txBody>
                    <a:bodyPr/>
                    <a:lstStyle/>
                    <a:p>
                      <a:pPr algn="ctr"/>
                      <a:r>
                        <a:rPr lang="en-US" dirty="0" smtClean="0"/>
                        <a:t>Within 1 hour</a:t>
                      </a:r>
                      <a:endParaRPr lang="en-US" dirty="0"/>
                    </a:p>
                  </a:txBody>
                  <a:tcPr anchor="ctr"/>
                </a:tc>
              </a:tr>
              <a:tr h="370840">
                <a:tc>
                  <a:txBody>
                    <a:bodyPr/>
                    <a:lstStyle/>
                    <a:p>
                      <a:pPr algn="ctr"/>
                      <a:r>
                        <a:rPr lang="en-US" dirty="0" smtClean="0"/>
                        <a:t>7.6 - 7.8</a:t>
                      </a:r>
                      <a:endParaRPr lang="en-US" dirty="0"/>
                    </a:p>
                  </a:txBody>
                  <a:tcPr anchor="ctr"/>
                </a:tc>
                <a:tc>
                  <a:txBody>
                    <a:bodyPr/>
                    <a:lstStyle/>
                    <a:p>
                      <a:pPr algn="ctr"/>
                      <a:r>
                        <a:rPr lang="en-US" dirty="0" smtClean="0"/>
                        <a:t>Within 1000 km</a:t>
                      </a:r>
                      <a:endParaRPr lang="en-US" dirty="0"/>
                    </a:p>
                  </a:txBody>
                  <a:tcPr anchor="ctr"/>
                </a:tc>
                <a:tc>
                  <a:txBody>
                    <a:bodyPr/>
                    <a:lstStyle/>
                    <a:p>
                      <a:pPr algn="ctr"/>
                      <a:r>
                        <a:rPr lang="en-US" dirty="0" smtClean="0"/>
                        <a:t>Within 2 hours</a:t>
                      </a:r>
                      <a:endParaRPr lang="en-US" dirty="0"/>
                    </a:p>
                  </a:txBody>
                  <a:tcPr anchor="ctr"/>
                </a:tc>
              </a:tr>
              <a:tr h="370840">
                <a:tc>
                  <a:txBody>
                    <a:bodyPr/>
                    <a:lstStyle/>
                    <a:p>
                      <a:pPr algn="ctr"/>
                      <a:r>
                        <a:rPr lang="en-US" dirty="0" smtClean="0"/>
                        <a:t>≥ 7.9</a:t>
                      </a:r>
                      <a:endParaRPr lang="en-US" dirty="0"/>
                    </a:p>
                  </a:txBody>
                  <a:tcPr anchor="ctr"/>
                </a:tc>
                <a:tc>
                  <a:txBody>
                    <a:bodyPr/>
                    <a:lstStyle/>
                    <a:p>
                      <a:pPr algn="ctr"/>
                      <a:r>
                        <a:rPr lang="en-US" dirty="0" smtClean="0"/>
                        <a:t>Within 3 hours</a:t>
                      </a:r>
                      <a:endParaRPr lang="en-US" dirty="0"/>
                    </a:p>
                  </a:txBody>
                  <a:tcPr anchor="ctr"/>
                </a:tc>
                <a:tc>
                  <a:txBody>
                    <a:bodyPr/>
                    <a:lstStyle/>
                    <a:p>
                      <a:pPr algn="ctr"/>
                      <a:r>
                        <a:rPr lang="en-US" dirty="0" smtClean="0"/>
                        <a:t>Within 3 hours</a:t>
                      </a:r>
                      <a:endParaRPr lang="en-US" dirty="0"/>
                    </a:p>
                  </a:txBody>
                  <a:tcPr anchor="ctr"/>
                </a:tc>
              </a:tr>
            </a:tbl>
          </a:graphicData>
        </a:graphic>
      </p:graphicFrame>
    </p:spTree>
    <p:extLst>
      <p:ext uri="{BB962C8B-B14F-4D97-AF65-F5344CB8AC3E}">
        <p14:creationId xmlns:p14="http://schemas.microsoft.com/office/powerpoint/2010/main" val="1739114697"/>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 xmlns:a16="http://schemas.microsoft.com/office/drawing/2014/main" id="{C5BC471F-A9C2-4B0A-8B06-68359410F5F9}"/>
              </a:ext>
            </a:extLst>
          </p:cNvPr>
          <p:cNvSpPr>
            <a:spLocks noGrp="1"/>
          </p:cNvSpPr>
          <p:nvPr>
            <p:ph type="title"/>
          </p:nvPr>
        </p:nvSpPr>
        <p:spPr>
          <a:xfrm>
            <a:off x="512763" y="438150"/>
            <a:ext cx="8174037" cy="582613"/>
          </a:xfrm>
        </p:spPr>
        <p:txBody>
          <a:bodyPr/>
          <a:lstStyle/>
          <a:p>
            <a:r>
              <a:rPr lang="en-US" altLang="en-US" sz="2400" dirty="0" smtClean="0"/>
              <a:t>Initial Threat Area by ETA Instead of Distance</a:t>
            </a:r>
            <a:endParaRPr lang="en-US" altLang="en-US" sz="2400" dirty="0"/>
          </a:p>
        </p:txBody>
      </p:sp>
      <p:sp>
        <p:nvSpPr>
          <p:cNvPr id="10243" name="TextBox 4">
            <a:extLst>
              <a:ext uri="{FF2B5EF4-FFF2-40B4-BE49-F238E27FC236}">
                <a16:creationId xmlns="" xmlns:a16="http://schemas.microsoft.com/office/drawing/2014/main" id="{E037B1CA-E0D6-4F6A-B77F-95757D5B0216}"/>
              </a:ext>
            </a:extLst>
          </p:cNvPr>
          <p:cNvSpPr txBox="1">
            <a:spLocks noChangeArrowheads="1"/>
          </p:cNvSpPr>
          <p:nvPr/>
        </p:nvSpPr>
        <p:spPr bwMode="auto">
          <a:xfrm>
            <a:off x="639763" y="1280457"/>
            <a:ext cx="7947025"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ts val="1200"/>
              </a:spcBef>
              <a:buFont typeface="Arial" panose="020B0604020202020204" pitchFamily="34" charset="0"/>
              <a:buChar char="•"/>
              <a:defRPr/>
            </a:pPr>
            <a:r>
              <a:rPr lang="en-US" altLang="en-US" sz="1600" dirty="0" smtClean="0">
                <a:latin typeface="+mj-lt"/>
                <a:cs typeface="Courier New" panose="02070309020205020404" pitchFamily="49" charset="0"/>
              </a:rPr>
              <a:t>For the Cayman earthquake case, however, the one-hour ETA for the PTWC preliminary magnitude of 7.3 encompasses an even larger area, designating the Cayman Islands, Cuba, Jamaica, and the Bahamas with a potential tsunami threat.</a:t>
            </a:r>
          </a:p>
          <a:p>
            <a:pPr>
              <a:spcBef>
                <a:spcPts val="1200"/>
              </a:spcBef>
              <a:buFont typeface="Arial" panose="020B0604020202020204" pitchFamily="34" charset="0"/>
              <a:buChar char="•"/>
              <a:defRPr/>
            </a:pPr>
            <a:r>
              <a:rPr lang="en-US" altLang="en-US" sz="1600" dirty="0" smtClean="0">
                <a:latin typeface="+mj-lt"/>
                <a:cs typeface="Courier New" panose="02070309020205020404" pitchFamily="49" charset="0"/>
              </a:rPr>
              <a:t>Had the PTWC preliminary magnitude been 7.7, that is the final USGS magnitude, then the potential threat would have extended to two hours ETA or to the Cayman Islands, Cuba, Jamaica, the Bahamas, Colombia, Haiti, the Dominican Republic, Honduras, Mexico, Puerto Rico, San Andres and Providencia, and Turks and Caicos.</a:t>
            </a:r>
            <a:endParaRPr lang="en-US" altLang="en-US" sz="1600" dirty="0">
              <a:latin typeface="+mj-lt"/>
              <a:cs typeface="Courier New" panose="02070309020205020404" pitchFamily="49" charset="0"/>
            </a:endParaRPr>
          </a:p>
          <a:p>
            <a:pPr>
              <a:spcBef>
                <a:spcPts val="1200"/>
              </a:spcBef>
              <a:buFont typeface="Arial" panose="020B0604020202020204" pitchFamily="34" charset="0"/>
              <a:buChar char="•"/>
              <a:defRPr/>
            </a:pPr>
            <a:r>
              <a:rPr lang="en-US" altLang="en-US" sz="1600" dirty="0" smtClean="0">
                <a:latin typeface="+mj-lt"/>
                <a:cs typeface="Courier New" panose="02070309020205020404" pitchFamily="49" charset="0"/>
              </a:rPr>
              <a:t>So making this change dos not address the issue of over-warning using current procedures.</a:t>
            </a:r>
          </a:p>
          <a:p>
            <a:pPr>
              <a:spcBef>
                <a:spcPts val="1200"/>
              </a:spcBef>
              <a:buFont typeface="Arial" panose="020B0604020202020204" pitchFamily="34" charset="0"/>
              <a:buChar char="•"/>
              <a:defRPr/>
            </a:pPr>
            <a:r>
              <a:rPr lang="en-US" altLang="en-US" sz="1600" dirty="0" smtClean="0">
                <a:latin typeface="+mj-lt"/>
                <a:cs typeface="Courier New" panose="02070309020205020404" pitchFamily="49" charset="0"/>
              </a:rPr>
              <a:t>There may still be some benefit to using ETAs to set the threat limit, but it will require further study and discussion.</a:t>
            </a:r>
          </a:p>
        </p:txBody>
      </p:sp>
    </p:spTree>
    <p:extLst>
      <p:ext uri="{BB962C8B-B14F-4D97-AF65-F5344CB8AC3E}">
        <p14:creationId xmlns:p14="http://schemas.microsoft.com/office/powerpoint/2010/main" val="3179907593"/>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 xmlns:a16="http://schemas.microsoft.com/office/drawing/2014/main" id="{C5BC471F-A9C2-4B0A-8B06-68359410F5F9}"/>
              </a:ext>
            </a:extLst>
          </p:cNvPr>
          <p:cNvSpPr>
            <a:spLocks noGrp="1"/>
          </p:cNvSpPr>
          <p:nvPr>
            <p:ph type="title"/>
          </p:nvPr>
        </p:nvSpPr>
        <p:spPr>
          <a:xfrm>
            <a:off x="512763" y="438150"/>
            <a:ext cx="8174037" cy="582613"/>
          </a:xfrm>
        </p:spPr>
        <p:txBody>
          <a:bodyPr/>
          <a:lstStyle/>
          <a:p>
            <a:r>
              <a:rPr lang="en-US" altLang="en-US" sz="2400" dirty="0" smtClean="0"/>
              <a:t>Communication Tests</a:t>
            </a:r>
            <a:endParaRPr lang="en-US" altLang="en-US" sz="2400" dirty="0"/>
          </a:p>
        </p:txBody>
      </p:sp>
      <p:sp>
        <p:nvSpPr>
          <p:cNvPr id="10243" name="TextBox 4">
            <a:extLst>
              <a:ext uri="{FF2B5EF4-FFF2-40B4-BE49-F238E27FC236}">
                <a16:creationId xmlns="" xmlns:a16="http://schemas.microsoft.com/office/drawing/2014/main" id="{E037B1CA-E0D6-4F6A-B77F-95757D5B0216}"/>
              </a:ext>
            </a:extLst>
          </p:cNvPr>
          <p:cNvSpPr txBox="1">
            <a:spLocks noChangeArrowheads="1"/>
          </p:cNvSpPr>
          <p:nvPr/>
        </p:nvSpPr>
        <p:spPr bwMode="auto">
          <a:xfrm>
            <a:off x="639763" y="1280457"/>
            <a:ext cx="7947025"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ts val="1200"/>
              </a:spcBef>
              <a:buFont typeface="Arial" panose="020B0604020202020204" pitchFamily="34" charset="0"/>
              <a:buChar char="•"/>
              <a:defRPr/>
            </a:pPr>
            <a:r>
              <a:rPr lang="en-US" altLang="en-US" sz="1600" dirty="0" smtClean="0">
                <a:latin typeface="+mj-lt"/>
                <a:cs typeface="Courier New" panose="02070309020205020404" pitchFamily="49" charset="0"/>
              </a:rPr>
              <a:t>PTWC continues to conduct monthly scheduled communication tests not requiring a response unless a problem is identified.</a:t>
            </a:r>
          </a:p>
          <a:p>
            <a:pPr>
              <a:spcBef>
                <a:spcPts val="1200"/>
              </a:spcBef>
              <a:buFont typeface="Arial" panose="020B0604020202020204" pitchFamily="34" charset="0"/>
              <a:buChar char="•"/>
              <a:defRPr/>
            </a:pPr>
            <a:r>
              <a:rPr lang="en-US" altLang="en-US" sz="1600" dirty="0" smtClean="0">
                <a:latin typeface="+mj-lt"/>
                <a:cs typeface="Courier New" panose="02070309020205020404" pitchFamily="49" charset="0"/>
              </a:rPr>
              <a:t>Unscheduled tests requiring a response have been halted due to PTWC’s current duty staff shortage (3 vacancies), but those tests need to be redesigned to better assess system readiness on a regular basis.</a:t>
            </a:r>
          </a:p>
          <a:p>
            <a:pPr>
              <a:spcBef>
                <a:spcPts val="1200"/>
              </a:spcBef>
              <a:buFont typeface="Arial" panose="020B0604020202020204" pitchFamily="34" charset="0"/>
              <a:buChar char="•"/>
              <a:defRPr/>
            </a:pPr>
            <a:r>
              <a:rPr lang="en-US" altLang="en-US" sz="1600" dirty="0" smtClean="0">
                <a:latin typeface="+mj-lt"/>
                <a:cs typeface="Courier New" panose="02070309020205020404" pitchFamily="49" charset="0"/>
              </a:rPr>
              <a:t>Japan’s Northwest Pacific Tsunami Advisory Center has gotten a better response in the PTWS by announcing these tests and conducting them during normal business hours.  This doesn’t test 24x7 hair-trigger readiness, but it does ensure that communication methods are working.</a:t>
            </a:r>
          </a:p>
          <a:p>
            <a:pPr>
              <a:spcBef>
                <a:spcPts val="1200"/>
              </a:spcBef>
              <a:buFont typeface="Arial" panose="020B0604020202020204" pitchFamily="34" charset="0"/>
              <a:buChar char="•"/>
              <a:defRPr/>
            </a:pPr>
            <a:r>
              <a:rPr lang="en-US" altLang="en-US" sz="1600" dirty="0" smtClean="0">
                <a:latin typeface="+mj-lt"/>
                <a:cs typeface="Courier New" panose="02070309020205020404" pitchFamily="49" charset="0"/>
              </a:rPr>
              <a:t>With the approval of the ICG, PTWC will try this method on a quarterly basis.</a:t>
            </a:r>
          </a:p>
        </p:txBody>
      </p:sp>
    </p:spTree>
    <p:extLst>
      <p:ext uri="{BB962C8B-B14F-4D97-AF65-F5344CB8AC3E}">
        <p14:creationId xmlns:p14="http://schemas.microsoft.com/office/powerpoint/2010/main" val="1807879564"/>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 xmlns:a16="http://schemas.microsoft.com/office/drawing/2014/main" id="{034ACE3C-4020-42DE-95CC-92949A276FE6}"/>
              </a:ext>
            </a:extLst>
          </p:cNvPr>
          <p:cNvSpPr txBox="1">
            <a:spLocks noChangeArrowheads="1"/>
          </p:cNvSpPr>
          <p:nvPr/>
        </p:nvSpPr>
        <p:spPr bwMode="auto">
          <a:xfrm>
            <a:off x="669925" y="2144713"/>
            <a:ext cx="7204075" cy="1685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78" tIns="45690" rIns="91378" bIns="45690" anchor="b"/>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ct val="110000"/>
              </a:lnSpc>
            </a:pPr>
            <a:r>
              <a:rPr lang="en-US" altLang="en-US" sz="3600" b="1">
                <a:solidFill>
                  <a:srgbClr val="CC0000"/>
                </a:solidFill>
              </a:rPr>
              <a:t>Thank You</a:t>
            </a:r>
          </a:p>
        </p:txBody>
      </p:sp>
      <p:sp>
        <p:nvSpPr>
          <p:cNvPr id="19459" name="Rectangle 3">
            <a:extLst>
              <a:ext uri="{FF2B5EF4-FFF2-40B4-BE49-F238E27FC236}">
                <a16:creationId xmlns="" xmlns:a16="http://schemas.microsoft.com/office/drawing/2014/main" id="{CE99AE69-028D-4656-B59B-C7F7DFE42EBC}"/>
              </a:ext>
            </a:extLst>
          </p:cNvPr>
          <p:cNvSpPr>
            <a:spLocks noGrp="1" noChangeArrowheads="1"/>
          </p:cNvSpPr>
          <p:nvPr>
            <p:ph type="subTitle" idx="1"/>
          </p:nvPr>
        </p:nvSpPr>
        <p:spPr>
          <a:xfrm>
            <a:off x="2819400" y="5087938"/>
            <a:ext cx="5497513" cy="1411287"/>
          </a:xfrm>
        </p:spPr>
        <p:txBody>
          <a:bodyPr/>
          <a:lstStyle/>
          <a:p>
            <a:pPr eaLnBrk="1" hangingPunct="1">
              <a:spcBef>
                <a:spcPct val="0"/>
              </a:spcBef>
              <a:buFont typeface="Wingdings" panose="05000000000000000000" pitchFamily="2" charset="2"/>
              <a:buNone/>
            </a:pPr>
            <a:r>
              <a:rPr lang="en-US" altLang="en-US"/>
              <a:t>Charles McCreery, Chair</a:t>
            </a:r>
          </a:p>
          <a:p>
            <a:pPr eaLnBrk="1" hangingPunct="1">
              <a:spcBef>
                <a:spcPct val="0"/>
              </a:spcBef>
              <a:buFont typeface="Wingdings" panose="05000000000000000000" pitchFamily="2" charset="2"/>
              <a:buNone/>
            </a:pPr>
            <a:r>
              <a:rPr lang="en-US" altLang="en-US"/>
              <a:t>NOAA Pacific Tsunami Warning Center</a:t>
            </a:r>
          </a:p>
          <a:p>
            <a:pPr eaLnBrk="1" hangingPunct="1">
              <a:spcBef>
                <a:spcPct val="0"/>
              </a:spcBef>
              <a:buFont typeface="Wingdings" panose="05000000000000000000" pitchFamily="2" charset="2"/>
              <a:buNone/>
            </a:pPr>
            <a:r>
              <a:rPr lang="en-US" altLang="en-US"/>
              <a:t>charles.mccreery@noaa.gov</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 xmlns:a16="http://schemas.microsoft.com/office/drawing/2014/main" id="{AFB01D6A-22DE-45C2-A8A3-8AAE640CB55E}"/>
              </a:ext>
            </a:extLst>
          </p:cNvPr>
          <p:cNvSpPr>
            <a:spLocks noGrp="1"/>
          </p:cNvSpPr>
          <p:nvPr>
            <p:ph type="title"/>
          </p:nvPr>
        </p:nvSpPr>
        <p:spPr>
          <a:xfrm>
            <a:off x="512763" y="133350"/>
            <a:ext cx="8174037" cy="914400"/>
          </a:xfrm>
        </p:spPr>
        <p:txBody>
          <a:bodyPr/>
          <a:lstStyle/>
          <a:p>
            <a:r>
              <a:rPr lang="en-US" altLang="en-US" sz="2800" dirty="0"/>
              <a:t>9 Message Events: 04/25/2021 – </a:t>
            </a:r>
            <a:r>
              <a:rPr lang="en-US" altLang="en-US" sz="2800" dirty="0" smtClean="0"/>
              <a:t>04/20/2022</a:t>
            </a:r>
            <a:endParaRPr lang="en-US" altLang="en-US" sz="2800" dirty="0"/>
          </a:p>
        </p:txBody>
      </p:sp>
      <p:graphicFrame>
        <p:nvGraphicFramePr>
          <p:cNvPr id="4" name="Table 3">
            <a:extLst>
              <a:ext uri="{FF2B5EF4-FFF2-40B4-BE49-F238E27FC236}">
                <a16:creationId xmlns="" xmlns:a16="http://schemas.microsoft.com/office/drawing/2014/main" id="{01120C08-4F22-40C5-AAE7-17F71CE9EDBF}"/>
              </a:ext>
            </a:extLst>
          </p:cNvPr>
          <p:cNvGraphicFramePr>
            <a:graphicFrameLocks noGrp="1"/>
          </p:cNvGraphicFramePr>
          <p:nvPr>
            <p:extLst>
              <p:ext uri="{D42A27DB-BD31-4B8C-83A1-F6EECF244321}">
                <p14:modId xmlns:p14="http://schemas.microsoft.com/office/powerpoint/2010/main" val="886224913"/>
              </p:ext>
            </p:extLst>
          </p:nvPr>
        </p:nvGraphicFramePr>
        <p:xfrm>
          <a:off x="612775" y="1176338"/>
          <a:ext cx="7972426" cy="3451880"/>
        </p:xfrm>
        <a:graphic>
          <a:graphicData uri="http://schemas.openxmlformats.org/drawingml/2006/table">
            <a:tbl>
              <a:tblPr firstRow="1" bandRow="1">
                <a:tableStyleId>{5C22544A-7EE6-4342-B048-85BDC9FD1C3A}</a:tableStyleId>
              </a:tblPr>
              <a:tblGrid>
                <a:gridCol w="1451685">
                  <a:extLst>
                    <a:ext uri="{9D8B030D-6E8A-4147-A177-3AD203B41FA5}">
                      <a16:colId xmlns="" xmlns:a16="http://schemas.microsoft.com/office/drawing/2014/main" val="20000"/>
                    </a:ext>
                  </a:extLst>
                </a:gridCol>
                <a:gridCol w="3214443">
                  <a:extLst>
                    <a:ext uri="{9D8B030D-6E8A-4147-A177-3AD203B41FA5}">
                      <a16:colId xmlns="" xmlns:a16="http://schemas.microsoft.com/office/drawing/2014/main" val="20001"/>
                    </a:ext>
                  </a:extLst>
                </a:gridCol>
                <a:gridCol w="829532">
                  <a:extLst>
                    <a:ext uri="{9D8B030D-6E8A-4147-A177-3AD203B41FA5}">
                      <a16:colId xmlns="" xmlns:a16="http://schemas.microsoft.com/office/drawing/2014/main" val="20002"/>
                    </a:ext>
                  </a:extLst>
                </a:gridCol>
                <a:gridCol w="725841">
                  <a:extLst>
                    <a:ext uri="{9D8B030D-6E8A-4147-A177-3AD203B41FA5}">
                      <a16:colId xmlns="" xmlns:a16="http://schemas.microsoft.com/office/drawing/2014/main" val="20003"/>
                    </a:ext>
                  </a:extLst>
                </a:gridCol>
                <a:gridCol w="573294">
                  <a:extLst>
                    <a:ext uri="{9D8B030D-6E8A-4147-A177-3AD203B41FA5}">
                      <a16:colId xmlns="" xmlns:a16="http://schemas.microsoft.com/office/drawing/2014/main" val="20004"/>
                    </a:ext>
                  </a:extLst>
                </a:gridCol>
                <a:gridCol w="402633">
                  <a:extLst>
                    <a:ext uri="{9D8B030D-6E8A-4147-A177-3AD203B41FA5}">
                      <a16:colId xmlns="" xmlns:a16="http://schemas.microsoft.com/office/drawing/2014/main" val="20005"/>
                    </a:ext>
                  </a:extLst>
                </a:gridCol>
                <a:gridCol w="774998">
                  <a:extLst>
                    <a:ext uri="{9D8B030D-6E8A-4147-A177-3AD203B41FA5}">
                      <a16:colId xmlns="" xmlns:a16="http://schemas.microsoft.com/office/drawing/2014/main" val="20006"/>
                    </a:ext>
                  </a:extLst>
                </a:gridCol>
              </a:tblGrid>
              <a:tr h="289556">
                <a:tc gridSpan="4">
                  <a:txBody>
                    <a:bodyPr/>
                    <a:lstStyle/>
                    <a:p>
                      <a:pPr algn="ctr"/>
                      <a:r>
                        <a:rPr lang="en-US" sz="1300" dirty="0">
                          <a:latin typeface="Calibri" panose="020F0502020204030204" pitchFamily="34" charset="0"/>
                          <a:cs typeface="Calibri" panose="020F0502020204030204" pitchFamily="34" charset="0"/>
                        </a:rPr>
                        <a:t>PTWC EARTHQUAKE</a:t>
                      </a:r>
                      <a:r>
                        <a:rPr lang="en-US" sz="1300" baseline="0" dirty="0">
                          <a:latin typeface="Calibri" panose="020F0502020204030204" pitchFamily="34" charset="0"/>
                          <a:cs typeface="Calibri" panose="020F0502020204030204" pitchFamily="34" charset="0"/>
                        </a:rPr>
                        <a:t> PARAMETERS</a:t>
                      </a:r>
                      <a:endParaRPr lang="en-US" sz="1300" dirty="0">
                        <a:latin typeface="Calibri" panose="020F0502020204030204" pitchFamily="34" charset="0"/>
                        <a:cs typeface="Calibri" panose="020F0502020204030204" pitchFamily="34" charset="0"/>
                      </a:endParaRPr>
                    </a:p>
                  </a:txBody>
                  <a:tcPr marL="91453" marR="91453" marT="45725" marB="45725" anchor="ctr"/>
                </a:tc>
                <a:tc hMerge="1">
                  <a:txBody>
                    <a:bodyPr/>
                    <a:lstStyle/>
                    <a:p>
                      <a:endParaRPr lang="en-US" sz="1400" dirty="0"/>
                    </a:p>
                  </a:txBody>
                  <a:tcPr marL="91446" marR="91446" marT="45721" marB="45721"/>
                </a:tc>
                <a:tc hMerge="1">
                  <a:txBody>
                    <a:bodyPr/>
                    <a:lstStyle/>
                    <a:p>
                      <a:endParaRPr lang="en-US" sz="1400" dirty="0"/>
                    </a:p>
                  </a:txBody>
                  <a:tcPr marL="91446" marR="91446" marT="45721" marB="45721"/>
                </a:tc>
                <a:tc hMerge="1">
                  <a:txBody>
                    <a:bodyPr/>
                    <a:lstStyle/>
                    <a:p>
                      <a:endParaRPr lang="en-US" sz="1400" dirty="0"/>
                    </a:p>
                  </a:txBody>
                  <a:tcPr marL="91446" marR="91446" marT="45721" marB="45721"/>
                </a:tc>
                <a:tc gridSpan="3">
                  <a:txBody>
                    <a:bodyPr/>
                    <a:lstStyle/>
                    <a:p>
                      <a:pPr algn="ctr"/>
                      <a:r>
                        <a:rPr lang="en-US" sz="1300" dirty="0">
                          <a:latin typeface="Calibri" panose="020F0502020204030204" pitchFamily="34" charset="0"/>
                          <a:cs typeface="Calibri" panose="020F0502020204030204" pitchFamily="34" charset="0"/>
                        </a:rPr>
                        <a:t>PTWC</a:t>
                      </a:r>
                      <a:r>
                        <a:rPr lang="en-US" sz="1300" baseline="0" dirty="0">
                          <a:latin typeface="Calibri" panose="020F0502020204030204" pitchFamily="34" charset="0"/>
                          <a:cs typeface="Calibri" panose="020F0502020204030204" pitchFamily="34" charset="0"/>
                        </a:rPr>
                        <a:t> PRODUCTS</a:t>
                      </a:r>
                      <a:endParaRPr lang="en-US" sz="1300" dirty="0">
                        <a:latin typeface="Calibri" panose="020F0502020204030204" pitchFamily="34" charset="0"/>
                        <a:cs typeface="Calibri" panose="020F0502020204030204" pitchFamily="34" charset="0"/>
                      </a:endParaRPr>
                    </a:p>
                  </a:txBody>
                  <a:tcPr marL="91453" marR="91453" marT="45725" marB="45725" anchor="ctr"/>
                </a:tc>
                <a:tc hMerge="1">
                  <a:txBody>
                    <a:bodyPr/>
                    <a:lstStyle/>
                    <a:p>
                      <a:endParaRPr lang="en-US"/>
                    </a:p>
                  </a:txBody>
                  <a:tcPr/>
                </a:tc>
                <a:tc hMerge="1">
                  <a:txBody>
                    <a:bodyPr/>
                    <a:lstStyle/>
                    <a:p>
                      <a:endParaRPr lang="en-US" sz="1400" dirty="0"/>
                    </a:p>
                  </a:txBody>
                  <a:tcPr marL="91446" marR="91446" marT="45721" marB="45721"/>
                </a:tc>
                <a:extLst>
                  <a:ext uri="{0D108BD9-81ED-4DB2-BD59-A6C34878D82A}">
                    <a16:rowId xmlns="" xmlns:a16="http://schemas.microsoft.com/office/drawing/2014/main" val="10000"/>
                  </a:ext>
                </a:extLst>
              </a:tr>
              <a:tr h="487663">
                <a:tc>
                  <a:txBody>
                    <a:bodyPr/>
                    <a:lstStyle/>
                    <a:p>
                      <a:pPr algn="ctr"/>
                      <a:r>
                        <a:rPr lang="en-US" sz="1300" dirty="0">
                          <a:latin typeface="Calibri" panose="020F0502020204030204" pitchFamily="34" charset="0"/>
                          <a:cs typeface="Calibri" panose="020F0502020204030204" pitchFamily="34" charset="0"/>
                        </a:rPr>
                        <a:t>Origin Time (UTC)</a:t>
                      </a:r>
                    </a:p>
                  </a:txBody>
                  <a:tcPr marL="91453" marR="91453" marT="45725" marB="45725" anchor="ctr"/>
                </a:tc>
                <a:tc>
                  <a:txBody>
                    <a:bodyPr/>
                    <a:lstStyle/>
                    <a:p>
                      <a:pPr algn="ctr"/>
                      <a:r>
                        <a:rPr lang="en-US" sz="1300" dirty="0">
                          <a:latin typeface="Calibri" panose="020F0502020204030204" pitchFamily="34" charset="0"/>
                          <a:cs typeface="Calibri" panose="020F0502020204030204" pitchFamily="34" charset="0"/>
                        </a:rPr>
                        <a:t>Location</a:t>
                      </a:r>
                    </a:p>
                  </a:txBody>
                  <a:tcPr marL="91453" marR="91453" marT="45725" marB="45725" anchor="ctr"/>
                </a:tc>
                <a:tc>
                  <a:txBody>
                    <a:bodyPr/>
                    <a:lstStyle/>
                    <a:p>
                      <a:pPr algn="ctr"/>
                      <a:r>
                        <a:rPr lang="en-US" sz="1300" dirty="0">
                          <a:latin typeface="Calibri" panose="020F0502020204030204" pitchFamily="34" charset="0"/>
                          <a:cs typeface="Calibri" panose="020F0502020204030204" pitchFamily="34" charset="0"/>
                        </a:rPr>
                        <a:t>Mw</a:t>
                      </a:r>
                    </a:p>
                  </a:txBody>
                  <a:tcPr marL="91453" marR="91453" marT="45725" marB="45725" anchor="ctr"/>
                </a:tc>
                <a:tc>
                  <a:txBody>
                    <a:bodyPr/>
                    <a:lstStyle/>
                    <a:p>
                      <a:pPr algn="ctr"/>
                      <a:r>
                        <a:rPr lang="en-US" sz="1300" dirty="0">
                          <a:latin typeface="Calibri" panose="020F0502020204030204" pitchFamily="34" charset="0"/>
                          <a:cs typeface="Calibri" panose="020F0502020204030204" pitchFamily="34" charset="0"/>
                        </a:rPr>
                        <a:t>Depth</a:t>
                      </a:r>
                    </a:p>
                    <a:p>
                      <a:pPr algn="ctr"/>
                      <a:r>
                        <a:rPr lang="en-US" sz="1300" dirty="0">
                          <a:latin typeface="Calibri" panose="020F0502020204030204" pitchFamily="34" charset="0"/>
                          <a:cs typeface="Calibri" panose="020F0502020204030204" pitchFamily="34" charset="0"/>
                        </a:rPr>
                        <a:t>(km)</a:t>
                      </a:r>
                    </a:p>
                  </a:txBody>
                  <a:tcPr marL="91453" marR="91453" marT="45725" marB="45725" anchor="ctr"/>
                </a:tc>
                <a:tc>
                  <a:txBody>
                    <a:bodyPr/>
                    <a:lstStyle/>
                    <a:p>
                      <a:pPr algn="ctr"/>
                      <a:r>
                        <a:rPr lang="en-US" sz="1300" dirty="0">
                          <a:latin typeface="Calibri" panose="020F0502020204030204" pitchFamily="34" charset="0"/>
                          <a:cs typeface="Calibri" panose="020F0502020204030204" pitchFamily="34" charset="0"/>
                        </a:rPr>
                        <a:t>Type</a:t>
                      </a:r>
                    </a:p>
                  </a:txBody>
                  <a:tcPr marL="91453" marR="91453" marT="45725" marB="45725" anchor="ctr"/>
                </a:tc>
                <a:tc>
                  <a:txBody>
                    <a:bodyPr/>
                    <a:lstStyle/>
                    <a:p>
                      <a:pPr algn="ctr"/>
                      <a:r>
                        <a:rPr lang="en-US" sz="1300" dirty="0">
                          <a:latin typeface="Calibri" panose="020F0502020204030204" pitchFamily="34" charset="0"/>
                          <a:cs typeface="Calibri" panose="020F0502020204030204" pitchFamily="34" charset="0"/>
                        </a:rPr>
                        <a:t>#</a:t>
                      </a:r>
                    </a:p>
                  </a:txBody>
                  <a:tcPr marL="91453" marR="91453" marT="45725" marB="45725" anchor="ctr"/>
                </a:tc>
                <a:tc>
                  <a:txBody>
                    <a:bodyPr/>
                    <a:lstStyle/>
                    <a:p>
                      <a:pPr algn="ctr"/>
                      <a:r>
                        <a:rPr lang="en-US" sz="1300" dirty="0">
                          <a:latin typeface="Calibri" panose="020F0502020204030204" pitchFamily="34" charset="0"/>
                          <a:cs typeface="Calibri" panose="020F0502020204030204" pitchFamily="34" charset="0"/>
                        </a:rPr>
                        <a:t>Elapsed</a:t>
                      </a:r>
                    </a:p>
                    <a:p>
                      <a:pPr algn="ctr"/>
                      <a:r>
                        <a:rPr lang="en-US" sz="1300" dirty="0">
                          <a:latin typeface="Calibri" panose="020F0502020204030204" pitchFamily="34" charset="0"/>
                          <a:cs typeface="Calibri" panose="020F0502020204030204" pitchFamily="34" charset="0"/>
                        </a:rPr>
                        <a:t>Time</a:t>
                      </a:r>
                    </a:p>
                  </a:txBody>
                  <a:tcPr marL="91453" marR="91453" marT="45725" marB="45725" anchor="ctr"/>
                </a:tc>
                <a:extLst>
                  <a:ext uri="{0D108BD9-81ED-4DB2-BD59-A6C34878D82A}">
                    <a16:rowId xmlns="" xmlns:a16="http://schemas.microsoft.com/office/drawing/2014/main" val="10001"/>
                  </a:ext>
                </a:extLst>
              </a:tr>
              <a:tr h="205726">
                <a:tc>
                  <a:txBody>
                    <a:bodyPr/>
                    <a:lstStyle/>
                    <a:p>
                      <a:pPr algn="ctr" fontAlgn="ctr"/>
                      <a:r>
                        <a:rPr lang="en-US" sz="1300" b="0" i="0" u="none" strike="noStrike" dirty="0">
                          <a:solidFill>
                            <a:srgbClr val="000000"/>
                          </a:solidFill>
                          <a:effectLst/>
                          <a:latin typeface="Calibri" panose="020F0502020204030204" pitchFamily="34" charset="0"/>
                        </a:rPr>
                        <a:t>08/12/2021 18:32</a:t>
                      </a:r>
                    </a:p>
                  </a:txBody>
                  <a:tcPr marL="7620" marR="7620" marT="7620" marB="0" anchor="ctr"/>
                </a:tc>
                <a:tc>
                  <a:txBody>
                    <a:bodyPr/>
                    <a:lstStyle/>
                    <a:p>
                      <a:pPr algn="l" fontAlgn="ctr"/>
                      <a:r>
                        <a:rPr lang="en-US" sz="1300" b="0" i="0" u="none" strike="noStrike">
                          <a:solidFill>
                            <a:srgbClr val="000000"/>
                          </a:solidFill>
                          <a:effectLst/>
                          <a:latin typeface="Calibri" panose="020F0502020204030204" pitchFamily="34" charset="0"/>
                        </a:rPr>
                        <a:t>SOUTH_SANDWICH_ISLANDS_REGION</a:t>
                      </a:r>
                    </a:p>
                  </a:txBody>
                  <a:tcPr marL="7620" marR="7620" marT="7620" marB="0" anchor="ctr"/>
                </a:tc>
                <a:tc>
                  <a:txBody>
                    <a:bodyPr/>
                    <a:lstStyle/>
                    <a:p>
                      <a:pPr algn="ctr" fontAlgn="ctr"/>
                      <a:r>
                        <a:rPr lang="en-US" sz="1300" b="0" i="0" u="none" strike="noStrike">
                          <a:solidFill>
                            <a:srgbClr val="000000"/>
                          </a:solidFill>
                          <a:effectLst/>
                          <a:latin typeface="Calibri" panose="020F0502020204030204" pitchFamily="34" charset="0"/>
                        </a:rPr>
                        <a:t>7.6</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78</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INFO</a:t>
                      </a:r>
                    </a:p>
                  </a:txBody>
                  <a:tcPr marL="7621" marR="7621" marT="7619" marB="0" anchor="ctr"/>
                </a:tc>
                <a:tc>
                  <a:txBody>
                    <a:bodyPr/>
                    <a:lstStyle/>
                    <a:p>
                      <a:pPr algn="ctr" fontAlgn="ctr"/>
                      <a:r>
                        <a:rPr lang="en-US" sz="1300" b="0" i="0" u="none" strike="noStrike" dirty="0">
                          <a:solidFill>
                            <a:srgbClr val="000000"/>
                          </a:solidFill>
                          <a:effectLst/>
                          <a:latin typeface="Calibri" panose="020F0502020204030204" pitchFamily="34" charset="0"/>
                        </a:rPr>
                        <a:t>1</a:t>
                      </a:r>
                    </a:p>
                  </a:txBody>
                  <a:tcPr marL="7620" marR="7620" marT="7620" marB="0" anchor="ctr"/>
                </a:tc>
                <a:tc>
                  <a:txBody>
                    <a:bodyPr/>
                    <a:lstStyle/>
                    <a:p>
                      <a:pPr algn="ctr" fontAlgn="b"/>
                      <a:r>
                        <a:rPr lang="en-US" sz="1300" b="0" i="0" u="none" strike="noStrike" dirty="0">
                          <a:solidFill>
                            <a:srgbClr val="000000"/>
                          </a:solidFill>
                          <a:effectLst/>
                          <a:latin typeface="Calibri" panose="020F0502020204030204" pitchFamily="34" charset="0"/>
                        </a:rPr>
                        <a:t>00:13:27</a:t>
                      </a:r>
                    </a:p>
                  </a:txBody>
                  <a:tcPr marL="7620" marR="7620" marT="7620" marB="0" anchor="b"/>
                </a:tc>
                <a:extLst>
                  <a:ext uri="{0D108BD9-81ED-4DB2-BD59-A6C34878D82A}">
                    <a16:rowId xmlns="" xmlns:a16="http://schemas.microsoft.com/office/drawing/2014/main" val="10002"/>
                  </a:ext>
                </a:extLst>
              </a:tr>
              <a:tr h="205726">
                <a:tc>
                  <a:txBody>
                    <a:bodyPr/>
                    <a:lstStyle/>
                    <a:p>
                      <a:pPr algn="ctr" fontAlgn="ctr"/>
                      <a:r>
                        <a:rPr lang="en-US" sz="1300" b="0" i="0" u="none" strike="noStrike" dirty="0">
                          <a:solidFill>
                            <a:srgbClr val="000000"/>
                          </a:solidFill>
                          <a:effectLst/>
                          <a:latin typeface="Calibri" panose="020F0502020204030204" pitchFamily="34" charset="0"/>
                        </a:rPr>
                        <a:t>08/12/2021 18:32</a:t>
                      </a:r>
                    </a:p>
                  </a:txBody>
                  <a:tcPr marL="7620" marR="7620" marT="7620" marB="0" anchor="ctr"/>
                </a:tc>
                <a:tc>
                  <a:txBody>
                    <a:bodyPr/>
                    <a:lstStyle/>
                    <a:p>
                      <a:pPr algn="l" fontAlgn="ctr"/>
                      <a:r>
                        <a:rPr lang="en-US" sz="1300" b="0" i="0" u="none" strike="noStrike">
                          <a:solidFill>
                            <a:srgbClr val="000000"/>
                          </a:solidFill>
                          <a:effectLst/>
                          <a:latin typeface="Calibri" panose="020F0502020204030204" pitchFamily="34" charset="0"/>
                        </a:rPr>
                        <a:t>SOUTH_SANDWICH_ISLANDS_REGION</a:t>
                      </a:r>
                    </a:p>
                  </a:txBody>
                  <a:tcPr marL="7620" marR="7620" marT="7620" marB="0" anchor="ctr"/>
                </a:tc>
                <a:tc>
                  <a:txBody>
                    <a:bodyPr/>
                    <a:lstStyle/>
                    <a:p>
                      <a:pPr algn="ctr" fontAlgn="ctr"/>
                      <a:r>
                        <a:rPr lang="en-US" sz="1300" b="0" i="0" u="none" strike="noStrike">
                          <a:solidFill>
                            <a:srgbClr val="000000"/>
                          </a:solidFill>
                          <a:effectLst/>
                          <a:latin typeface="Calibri" panose="020F0502020204030204" pitchFamily="34" charset="0"/>
                        </a:rPr>
                        <a:t>7.6</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78</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INFO</a:t>
                      </a:r>
                    </a:p>
                  </a:txBody>
                  <a:tcPr marL="7621" marR="7621" marT="7619" marB="0" anchor="ctr"/>
                </a:tc>
                <a:tc>
                  <a:txBody>
                    <a:bodyPr/>
                    <a:lstStyle/>
                    <a:p>
                      <a:pPr algn="ctr" fontAlgn="ctr"/>
                      <a:r>
                        <a:rPr lang="en-US" sz="1300" b="0" i="0" u="none" strike="noStrike" dirty="0">
                          <a:solidFill>
                            <a:srgbClr val="000000"/>
                          </a:solidFill>
                          <a:effectLst/>
                          <a:latin typeface="Calibri" panose="020F0502020204030204" pitchFamily="34" charset="0"/>
                        </a:rPr>
                        <a:t>2</a:t>
                      </a:r>
                    </a:p>
                  </a:txBody>
                  <a:tcPr marL="7620" marR="7620" marT="7620" marB="0" anchor="ctr"/>
                </a:tc>
                <a:tc>
                  <a:txBody>
                    <a:bodyPr/>
                    <a:lstStyle/>
                    <a:p>
                      <a:pPr algn="ctr" fontAlgn="b"/>
                      <a:r>
                        <a:rPr lang="en-US" sz="1300" b="0" i="0" u="none" strike="noStrike" dirty="0">
                          <a:solidFill>
                            <a:srgbClr val="000000"/>
                          </a:solidFill>
                          <a:effectLst/>
                          <a:latin typeface="Calibri" panose="020F0502020204030204" pitchFamily="34" charset="0"/>
                        </a:rPr>
                        <a:t>00:48:59</a:t>
                      </a:r>
                    </a:p>
                  </a:txBody>
                  <a:tcPr marL="7620" marR="7620" marT="7620" marB="0" anchor="b"/>
                </a:tc>
                <a:extLst>
                  <a:ext uri="{0D108BD9-81ED-4DB2-BD59-A6C34878D82A}">
                    <a16:rowId xmlns="" xmlns:a16="http://schemas.microsoft.com/office/drawing/2014/main" val="10003"/>
                  </a:ext>
                </a:extLst>
              </a:tr>
              <a:tr h="205726">
                <a:tc>
                  <a:txBody>
                    <a:bodyPr/>
                    <a:lstStyle/>
                    <a:p>
                      <a:pPr algn="ctr" fontAlgn="ctr"/>
                      <a:r>
                        <a:rPr lang="en-US" sz="1300" b="0" i="0" u="none" strike="noStrike" dirty="0">
                          <a:solidFill>
                            <a:srgbClr val="000000"/>
                          </a:solidFill>
                          <a:effectLst/>
                          <a:latin typeface="Calibri" panose="020F0502020204030204" pitchFamily="34" charset="0"/>
                        </a:rPr>
                        <a:t>08/14/2021 12:29</a:t>
                      </a:r>
                    </a:p>
                  </a:txBody>
                  <a:tcPr marL="7620" marR="7620" marT="7620" marB="0" anchor="ctr"/>
                </a:tc>
                <a:tc>
                  <a:txBody>
                    <a:bodyPr/>
                    <a:lstStyle/>
                    <a:p>
                      <a:pPr algn="l" fontAlgn="ctr"/>
                      <a:r>
                        <a:rPr lang="en-US" sz="1300" b="0" i="0" u="none" strike="noStrike">
                          <a:solidFill>
                            <a:srgbClr val="000000"/>
                          </a:solidFill>
                          <a:effectLst/>
                          <a:latin typeface="Calibri" panose="020F0502020204030204" pitchFamily="34" charset="0"/>
                        </a:rPr>
                        <a:t>HAITI_REGION</a:t>
                      </a:r>
                    </a:p>
                  </a:txBody>
                  <a:tcPr marL="7620" marR="7620" marT="7620" marB="0" anchor="ctr"/>
                </a:tc>
                <a:tc>
                  <a:txBody>
                    <a:bodyPr/>
                    <a:lstStyle/>
                    <a:p>
                      <a:pPr algn="ctr" fontAlgn="ctr"/>
                      <a:r>
                        <a:rPr lang="en-US" sz="1300" b="0" i="0" u="none" strike="noStrike">
                          <a:solidFill>
                            <a:srgbClr val="000000"/>
                          </a:solidFill>
                          <a:effectLst/>
                          <a:latin typeface="Calibri" panose="020F0502020204030204" pitchFamily="34" charset="0"/>
                        </a:rPr>
                        <a:t>7</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10</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INFO</a:t>
                      </a:r>
                    </a:p>
                  </a:txBody>
                  <a:tcPr marL="7621" marR="7621" marT="7619" marB="0" anchor="ctr"/>
                </a:tc>
                <a:tc>
                  <a:txBody>
                    <a:bodyPr/>
                    <a:lstStyle/>
                    <a:p>
                      <a:pPr algn="ctr" fontAlgn="ctr"/>
                      <a:r>
                        <a:rPr lang="en-US" sz="1300" b="0" i="0" u="none" strike="noStrike" dirty="0">
                          <a:solidFill>
                            <a:srgbClr val="000000"/>
                          </a:solidFill>
                          <a:effectLst/>
                          <a:latin typeface="Calibri" panose="020F0502020204030204" pitchFamily="34" charset="0"/>
                        </a:rPr>
                        <a:t>1</a:t>
                      </a:r>
                    </a:p>
                  </a:txBody>
                  <a:tcPr marL="7620" marR="7620" marT="7620" marB="0" anchor="ctr"/>
                </a:tc>
                <a:tc>
                  <a:txBody>
                    <a:bodyPr/>
                    <a:lstStyle/>
                    <a:p>
                      <a:pPr algn="ctr" fontAlgn="b"/>
                      <a:r>
                        <a:rPr lang="en-US" sz="1300" b="0" i="0" u="none" strike="noStrike" dirty="0">
                          <a:solidFill>
                            <a:srgbClr val="000000"/>
                          </a:solidFill>
                          <a:effectLst/>
                          <a:latin typeface="Calibri" panose="020F0502020204030204" pitchFamily="34" charset="0"/>
                        </a:rPr>
                        <a:t>00:09:39</a:t>
                      </a:r>
                    </a:p>
                  </a:txBody>
                  <a:tcPr marL="7620" marR="7620" marT="7620" marB="0" anchor="b"/>
                </a:tc>
                <a:extLst>
                  <a:ext uri="{0D108BD9-81ED-4DB2-BD59-A6C34878D82A}">
                    <a16:rowId xmlns="" xmlns:a16="http://schemas.microsoft.com/office/drawing/2014/main" val="10004"/>
                  </a:ext>
                </a:extLst>
              </a:tr>
              <a:tr h="205726">
                <a:tc>
                  <a:txBody>
                    <a:bodyPr/>
                    <a:lstStyle/>
                    <a:p>
                      <a:pPr algn="ctr" fontAlgn="ctr"/>
                      <a:r>
                        <a:rPr lang="en-US" sz="1300" b="0" i="0" u="none" strike="noStrike" dirty="0">
                          <a:solidFill>
                            <a:srgbClr val="000000"/>
                          </a:solidFill>
                          <a:effectLst/>
                          <a:latin typeface="Calibri" panose="020F0502020204030204" pitchFamily="34" charset="0"/>
                        </a:rPr>
                        <a:t>08/14/2021 12:29</a:t>
                      </a:r>
                    </a:p>
                  </a:txBody>
                  <a:tcPr marL="7620" marR="7620" marT="7620" marB="0" anchor="ctr"/>
                </a:tc>
                <a:tc>
                  <a:txBody>
                    <a:bodyPr/>
                    <a:lstStyle/>
                    <a:p>
                      <a:pPr algn="l" fontAlgn="ctr"/>
                      <a:r>
                        <a:rPr lang="en-US" sz="1300" b="0" i="0" u="none" strike="noStrike">
                          <a:solidFill>
                            <a:srgbClr val="000000"/>
                          </a:solidFill>
                          <a:effectLst/>
                          <a:latin typeface="Calibri" panose="020F0502020204030204" pitchFamily="34" charset="0"/>
                        </a:rPr>
                        <a:t>HAITI_REGION</a:t>
                      </a:r>
                    </a:p>
                  </a:txBody>
                  <a:tcPr marL="7620" marR="7620" marT="7620" marB="0" anchor="ctr"/>
                </a:tc>
                <a:tc>
                  <a:txBody>
                    <a:bodyPr/>
                    <a:lstStyle/>
                    <a:p>
                      <a:pPr algn="ctr" fontAlgn="ctr"/>
                      <a:r>
                        <a:rPr lang="en-US" sz="1300" b="0" i="0" u="none" strike="noStrike">
                          <a:solidFill>
                            <a:srgbClr val="000000"/>
                          </a:solidFill>
                          <a:effectLst/>
                          <a:latin typeface="Calibri" panose="020F0502020204030204" pitchFamily="34" charset="0"/>
                        </a:rPr>
                        <a:t>7.2</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10</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THREAT</a:t>
                      </a:r>
                    </a:p>
                  </a:txBody>
                  <a:tcPr marL="7621" marR="7621" marT="7619" marB="0" anchor="ctr"/>
                </a:tc>
                <a:tc>
                  <a:txBody>
                    <a:bodyPr/>
                    <a:lstStyle/>
                    <a:p>
                      <a:pPr algn="ctr" fontAlgn="ctr"/>
                      <a:r>
                        <a:rPr lang="en-US" sz="1300" b="0" i="0" u="none" strike="noStrike" dirty="0">
                          <a:solidFill>
                            <a:srgbClr val="000000"/>
                          </a:solidFill>
                          <a:effectLst/>
                          <a:latin typeface="Calibri" panose="020F0502020204030204" pitchFamily="34" charset="0"/>
                        </a:rPr>
                        <a:t>2</a:t>
                      </a:r>
                    </a:p>
                  </a:txBody>
                  <a:tcPr marL="7620" marR="7620" marT="7620" marB="0" anchor="ctr"/>
                </a:tc>
                <a:tc>
                  <a:txBody>
                    <a:bodyPr/>
                    <a:lstStyle/>
                    <a:p>
                      <a:pPr algn="ctr" fontAlgn="b"/>
                      <a:r>
                        <a:rPr lang="en-US" sz="1300" b="0" i="0" u="none" strike="noStrike" dirty="0">
                          <a:solidFill>
                            <a:srgbClr val="000000"/>
                          </a:solidFill>
                          <a:effectLst/>
                          <a:latin typeface="Calibri" panose="020F0502020204030204" pitchFamily="34" charset="0"/>
                        </a:rPr>
                        <a:t>00:49:52</a:t>
                      </a:r>
                    </a:p>
                  </a:txBody>
                  <a:tcPr marL="7620" marR="7620" marT="7620" marB="0" anchor="b"/>
                </a:tc>
                <a:extLst>
                  <a:ext uri="{0D108BD9-81ED-4DB2-BD59-A6C34878D82A}">
                    <a16:rowId xmlns="" xmlns:a16="http://schemas.microsoft.com/office/drawing/2014/main" val="10005"/>
                  </a:ext>
                </a:extLst>
              </a:tr>
              <a:tr h="205726">
                <a:tc>
                  <a:txBody>
                    <a:bodyPr/>
                    <a:lstStyle/>
                    <a:p>
                      <a:pPr algn="ctr" fontAlgn="ctr"/>
                      <a:r>
                        <a:rPr lang="en-US" sz="1300" b="0" i="0" u="none" strike="noStrike" dirty="0">
                          <a:solidFill>
                            <a:srgbClr val="000000"/>
                          </a:solidFill>
                          <a:effectLst/>
                          <a:latin typeface="Calibri" panose="020F0502020204030204" pitchFamily="34" charset="0"/>
                        </a:rPr>
                        <a:t>08/14/2021 12:29</a:t>
                      </a:r>
                    </a:p>
                  </a:txBody>
                  <a:tcPr marL="7620" marR="7620" marT="7620" marB="0" anchor="ctr"/>
                </a:tc>
                <a:tc>
                  <a:txBody>
                    <a:bodyPr/>
                    <a:lstStyle/>
                    <a:p>
                      <a:pPr algn="l" fontAlgn="ctr"/>
                      <a:r>
                        <a:rPr lang="en-US" sz="1300" b="0" i="0" u="none" strike="noStrike">
                          <a:solidFill>
                            <a:srgbClr val="000000"/>
                          </a:solidFill>
                          <a:effectLst/>
                          <a:latin typeface="Calibri" panose="020F0502020204030204" pitchFamily="34" charset="0"/>
                        </a:rPr>
                        <a:t>HAITI_REGION</a:t>
                      </a:r>
                    </a:p>
                  </a:txBody>
                  <a:tcPr marL="7620" marR="7620" marT="7620" marB="0" anchor="ctr"/>
                </a:tc>
                <a:tc>
                  <a:txBody>
                    <a:bodyPr/>
                    <a:lstStyle/>
                    <a:p>
                      <a:pPr algn="ctr" fontAlgn="ctr"/>
                      <a:r>
                        <a:rPr lang="en-US" sz="1300" b="0" i="0" u="none" strike="noStrike">
                          <a:solidFill>
                            <a:srgbClr val="000000"/>
                          </a:solidFill>
                          <a:effectLst/>
                          <a:latin typeface="Calibri" panose="020F0502020204030204" pitchFamily="34" charset="0"/>
                        </a:rPr>
                        <a:t>7.2</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10</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THREAT</a:t>
                      </a:r>
                    </a:p>
                  </a:txBody>
                  <a:tcPr marL="7621" marR="7621" marT="7619" marB="0" anchor="ctr"/>
                </a:tc>
                <a:tc>
                  <a:txBody>
                    <a:bodyPr/>
                    <a:lstStyle/>
                    <a:p>
                      <a:pPr algn="ctr" fontAlgn="ctr"/>
                      <a:r>
                        <a:rPr lang="en-US" sz="1300" b="0" i="0" u="none" strike="noStrike" dirty="0">
                          <a:solidFill>
                            <a:srgbClr val="000000"/>
                          </a:solidFill>
                          <a:effectLst/>
                          <a:latin typeface="Calibri" panose="020F0502020204030204" pitchFamily="34" charset="0"/>
                        </a:rPr>
                        <a:t>3</a:t>
                      </a:r>
                    </a:p>
                  </a:txBody>
                  <a:tcPr marL="7620" marR="7620" marT="7620" marB="0" anchor="ctr"/>
                </a:tc>
                <a:tc>
                  <a:txBody>
                    <a:bodyPr/>
                    <a:lstStyle/>
                    <a:p>
                      <a:pPr algn="ctr" fontAlgn="b"/>
                      <a:r>
                        <a:rPr lang="en-US" sz="1300" b="0" i="0" u="none" strike="noStrike" dirty="0">
                          <a:solidFill>
                            <a:srgbClr val="000000"/>
                          </a:solidFill>
                          <a:effectLst/>
                          <a:latin typeface="Calibri" panose="020F0502020204030204" pitchFamily="34" charset="0"/>
                        </a:rPr>
                        <a:t>01:48:52</a:t>
                      </a:r>
                    </a:p>
                  </a:txBody>
                  <a:tcPr marL="7620" marR="7620" marT="7620" marB="0" anchor="b"/>
                </a:tc>
                <a:extLst>
                  <a:ext uri="{0D108BD9-81ED-4DB2-BD59-A6C34878D82A}">
                    <a16:rowId xmlns="" xmlns:a16="http://schemas.microsoft.com/office/drawing/2014/main" val="10006"/>
                  </a:ext>
                </a:extLst>
              </a:tr>
              <a:tr h="205726">
                <a:tc>
                  <a:txBody>
                    <a:bodyPr/>
                    <a:lstStyle/>
                    <a:p>
                      <a:pPr algn="ctr" fontAlgn="ctr"/>
                      <a:r>
                        <a:rPr lang="en-US" sz="1300" b="0" i="0" u="none" strike="noStrike" dirty="0">
                          <a:solidFill>
                            <a:srgbClr val="000000"/>
                          </a:solidFill>
                          <a:effectLst/>
                          <a:latin typeface="Calibri" panose="020F0502020204030204" pitchFamily="34" charset="0"/>
                        </a:rPr>
                        <a:t>08/16/2021 11:10</a:t>
                      </a:r>
                    </a:p>
                  </a:txBody>
                  <a:tcPr marL="7620" marR="7620" marT="7620" marB="0" anchor="ctr"/>
                </a:tc>
                <a:tc>
                  <a:txBody>
                    <a:bodyPr/>
                    <a:lstStyle/>
                    <a:p>
                      <a:pPr algn="l" fontAlgn="ctr"/>
                      <a:r>
                        <a:rPr lang="en-US" sz="1300" b="0" i="0" u="none" strike="noStrike" dirty="0">
                          <a:solidFill>
                            <a:srgbClr val="000000"/>
                          </a:solidFill>
                          <a:effectLst/>
                          <a:latin typeface="Calibri" panose="020F0502020204030204" pitchFamily="34" charset="0"/>
                        </a:rPr>
                        <a:t>SOUTH_SANDWICH_ISLANDS_REGION</a:t>
                      </a:r>
                    </a:p>
                  </a:txBody>
                  <a:tcPr marL="7620" marR="7620" marT="7620" marB="0" anchor="ctr"/>
                </a:tc>
                <a:tc>
                  <a:txBody>
                    <a:bodyPr/>
                    <a:lstStyle/>
                    <a:p>
                      <a:pPr algn="ctr" fontAlgn="ctr"/>
                      <a:r>
                        <a:rPr lang="en-US" sz="1300" b="0" i="0" u="none" strike="noStrike">
                          <a:solidFill>
                            <a:srgbClr val="000000"/>
                          </a:solidFill>
                          <a:effectLst/>
                          <a:latin typeface="Calibri" panose="020F0502020204030204" pitchFamily="34" charset="0"/>
                        </a:rPr>
                        <a:t>7.1</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33</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INFO</a:t>
                      </a:r>
                    </a:p>
                  </a:txBody>
                  <a:tcPr marL="7621" marR="7621" marT="7619" marB="0" anchor="ctr"/>
                </a:tc>
                <a:tc>
                  <a:txBody>
                    <a:bodyPr/>
                    <a:lstStyle/>
                    <a:p>
                      <a:pPr algn="ctr" fontAlgn="ctr"/>
                      <a:r>
                        <a:rPr lang="en-US" sz="1300" b="0" i="0" u="none" strike="noStrike" dirty="0">
                          <a:solidFill>
                            <a:srgbClr val="000000"/>
                          </a:solidFill>
                          <a:effectLst/>
                          <a:latin typeface="Calibri" panose="020F0502020204030204" pitchFamily="34" charset="0"/>
                        </a:rPr>
                        <a:t>1</a:t>
                      </a:r>
                    </a:p>
                  </a:txBody>
                  <a:tcPr marL="7620" marR="7620" marT="7620" marB="0" anchor="ctr"/>
                </a:tc>
                <a:tc>
                  <a:txBody>
                    <a:bodyPr/>
                    <a:lstStyle/>
                    <a:p>
                      <a:pPr algn="ctr" fontAlgn="b"/>
                      <a:r>
                        <a:rPr lang="en-US" sz="1300" b="0" i="0" u="none" strike="noStrike" dirty="0">
                          <a:solidFill>
                            <a:srgbClr val="000000"/>
                          </a:solidFill>
                          <a:effectLst/>
                          <a:latin typeface="Calibri" panose="020F0502020204030204" pitchFamily="34" charset="0"/>
                        </a:rPr>
                        <a:t>00:09:58</a:t>
                      </a:r>
                    </a:p>
                  </a:txBody>
                  <a:tcPr marL="7620" marR="7620" marT="7620" marB="0" anchor="b"/>
                </a:tc>
                <a:extLst>
                  <a:ext uri="{0D108BD9-81ED-4DB2-BD59-A6C34878D82A}">
                    <a16:rowId xmlns="" xmlns:a16="http://schemas.microsoft.com/office/drawing/2014/main" val="10007"/>
                  </a:ext>
                </a:extLst>
              </a:tr>
              <a:tr h="205726">
                <a:tc>
                  <a:txBody>
                    <a:bodyPr/>
                    <a:lstStyle/>
                    <a:p>
                      <a:pPr algn="ctr" fontAlgn="ctr"/>
                      <a:r>
                        <a:rPr lang="en-US" sz="1300" b="0" i="0" u="none" strike="noStrike" dirty="0">
                          <a:solidFill>
                            <a:srgbClr val="000000"/>
                          </a:solidFill>
                          <a:effectLst/>
                          <a:latin typeface="Calibri" panose="020F0502020204030204" pitchFamily="34" charset="0"/>
                        </a:rPr>
                        <a:t>08/22/2021 00:45</a:t>
                      </a:r>
                    </a:p>
                  </a:txBody>
                  <a:tcPr marL="7620" marR="7620" marT="7620" marB="0" anchor="ctr"/>
                </a:tc>
                <a:tc>
                  <a:txBody>
                    <a:bodyPr/>
                    <a:lstStyle/>
                    <a:p>
                      <a:pPr algn="l" fontAlgn="ctr"/>
                      <a:r>
                        <a:rPr lang="en-US" sz="1300" b="0" i="0" u="none" strike="noStrike">
                          <a:solidFill>
                            <a:srgbClr val="000000"/>
                          </a:solidFill>
                          <a:effectLst/>
                          <a:latin typeface="Calibri" panose="020F0502020204030204" pitchFamily="34" charset="0"/>
                        </a:rPr>
                        <a:t>SOUTH_SANDWICH_ISLANDS_REGION</a:t>
                      </a:r>
                    </a:p>
                  </a:txBody>
                  <a:tcPr marL="7620" marR="7620" marT="7620" marB="0" anchor="ctr"/>
                </a:tc>
                <a:tc>
                  <a:txBody>
                    <a:bodyPr/>
                    <a:lstStyle/>
                    <a:p>
                      <a:pPr algn="ctr" fontAlgn="ctr"/>
                      <a:r>
                        <a:rPr lang="en-US" sz="1300" b="0" i="0" u="none" strike="noStrike">
                          <a:solidFill>
                            <a:srgbClr val="000000"/>
                          </a:solidFill>
                          <a:effectLst/>
                          <a:latin typeface="Calibri" panose="020F0502020204030204" pitchFamily="34" charset="0"/>
                        </a:rPr>
                        <a:t>7.1</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10</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INFO</a:t>
                      </a:r>
                    </a:p>
                  </a:txBody>
                  <a:tcPr marL="7621" marR="7621" marT="7619" marB="0" anchor="ctr"/>
                </a:tc>
                <a:tc>
                  <a:txBody>
                    <a:bodyPr/>
                    <a:lstStyle/>
                    <a:p>
                      <a:pPr algn="ctr" fontAlgn="ctr"/>
                      <a:r>
                        <a:rPr lang="en-US" sz="1300" b="0" i="0" u="none" strike="noStrike" dirty="0">
                          <a:solidFill>
                            <a:srgbClr val="000000"/>
                          </a:solidFill>
                          <a:effectLst/>
                          <a:latin typeface="Calibri" panose="020F0502020204030204" pitchFamily="34" charset="0"/>
                        </a:rPr>
                        <a:t>1</a:t>
                      </a:r>
                    </a:p>
                  </a:txBody>
                  <a:tcPr marL="7620" marR="7620" marT="7620" marB="0" anchor="ctr"/>
                </a:tc>
                <a:tc>
                  <a:txBody>
                    <a:bodyPr/>
                    <a:lstStyle/>
                    <a:p>
                      <a:pPr algn="ctr" fontAlgn="b"/>
                      <a:r>
                        <a:rPr lang="en-US" sz="1300" b="0" i="0" u="none" strike="noStrike" dirty="0">
                          <a:solidFill>
                            <a:srgbClr val="000000"/>
                          </a:solidFill>
                          <a:effectLst/>
                          <a:latin typeface="Calibri" panose="020F0502020204030204" pitchFamily="34" charset="0"/>
                        </a:rPr>
                        <a:t>00:08:57</a:t>
                      </a:r>
                    </a:p>
                  </a:txBody>
                  <a:tcPr marL="7620" marR="7620" marT="7620" marB="0" anchor="b"/>
                </a:tc>
                <a:extLst>
                  <a:ext uri="{0D108BD9-81ED-4DB2-BD59-A6C34878D82A}">
                    <a16:rowId xmlns="" xmlns:a16="http://schemas.microsoft.com/office/drawing/2014/main" val="10008"/>
                  </a:ext>
                </a:extLst>
              </a:tr>
              <a:tr h="205726">
                <a:tc>
                  <a:txBody>
                    <a:bodyPr/>
                    <a:lstStyle/>
                    <a:p>
                      <a:pPr algn="ctr" fontAlgn="ctr"/>
                      <a:r>
                        <a:rPr lang="en-US" sz="1300" b="0" i="0" u="none" strike="noStrike" dirty="0">
                          <a:solidFill>
                            <a:srgbClr val="000000"/>
                          </a:solidFill>
                          <a:effectLst/>
                          <a:latin typeface="Calibri" panose="020F0502020204030204" pitchFamily="34" charset="0"/>
                        </a:rPr>
                        <a:t>08/22/2021 21:33</a:t>
                      </a:r>
                    </a:p>
                  </a:txBody>
                  <a:tcPr marL="7620" marR="7620" marT="7620" marB="0" anchor="ctr"/>
                </a:tc>
                <a:tc>
                  <a:txBody>
                    <a:bodyPr/>
                    <a:lstStyle/>
                    <a:p>
                      <a:pPr algn="l" fontAlgn="ctr"/>
                      <a:r>
                        <a:rPr lang="en-US" sz="1300" b="0" i="0" u="none" strike="noStrike">
                          <a:solidFill>
                            <a:srgbClr val="000000"/>
                          </a:solidFill>
                          <a:effectLst/>
                          <a:latin typeface="Calibri" panose="020F0502020204030204" pitchFamily="34" charset="0"/>
                        </a:rPr>
                        <a:t>SOUTH_SANDWICH_ISLANDS_REGION</a:t>
                      </a:r>
                    </a:p>
                  </a:txBody>
                  <a:tcPr marL="7620" marR="7620" marT="7620" marB="0" anchor="ctr"/>
                </a:tc>
                <a:tc>
                  <a:txBody>
                    <a:bodyPr/>
                    <a:lstStyle/>
                    <a:p>
                      <a:pPr algn="ctr" fontAlgn="ctr"/>
                      <a:r>
                        <a:rPr lang="en-US" sz="1300" b="0" i="0" u="none" strike="noStrike">
                          <a:solidFill>
                            <a:srgbClr val="000000"/>
                          </a:solidFill>
                          <a:effectLst/>
                          <a:latin typeface="Calibri" panose="020F0502020204030204" pitchFamily="34" charset="0"/>
                        </a:rPr>
                        <a:t>7.2</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10</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INFO</a:t>
                      </a:r>
                    </a:p>
                  </a:txBody>
                  <a:tcPr marL="7621" marR="7621" marT="7619" marB="0" anchor="ctr"/>
                </a:tc>
                <a:tc>
                  <a:txBody>
                    <a:bodyPr/>
                    <a:lstStyle/>
                    <a:p>
                      <a:pPr algn="ctr" fontAlgn="ctr"/>
                      <a:r>
                        <a:rPr lang="en-US" sz="1300" b="0" i="0" u="none" strike="noStrike" dirty="0">
                          <a:solidFill>
                            <a:srgbClr val="000000"/>
                          </a:solidFill>
                          <a:effectLst/>
                          <a:latin typeface="Calibri" panose="020F0502020204030204" pitchFamily="34" charset="0"/>
                        </a:rPr>
                        <a:t>1</a:t>
                      </a:r>
                    </a:p>
                  </a:txBody>
                  <a:tcPr marL="7620" marR="7620" marT="7620" marB="0" anchor="ctr"/>
                </a:tc>
                <a:tc>
                  <a:txBody>
                    <a:bodyPr/>
                    <a:lstStyle/>
                    <a:p>
                      <a:pPr algn="ctr" fontAlgn="b"/>
                      <a:r>
                        <a:rPr lang="en-US" sz="1300" b="0" i="0" u="none" strike="noStrike" dirty="0">
                          <a:solidFill>
                            <a:srgbClr val="000000"/>
                          </a:solidFill>
                          <a:effectLst/>
                          <a:latin typeface="Calibri" panose="020F0502020204030204" pitchFamily="34" charset="0"/>
                        </a:rPr>
                        <a:t>00:11:03</a:t>
                      </a:r>
                    </a:p>
                  </a:txBody>
                  <a:tcPr marL="7620" marR="7620" marT="7620" marB="0" anchor="b"/>
                </a:tc>
                <a:extLst>
                  <a:ext uri="{0D108BD9-81ED-4DB2-BD59-A6C34878D82A}">
                    <a16:rowId xmlns="" xmlns:a16="http://schemas.microsoft.com/office/drawing/2014/main" val="10009"/>
                  </a:ext>
                </a:extLst>
              </a:tr>
              <a:tr h="205726">
                <a:tc>
                  <a:txBody>
                    <a:bodyPr/>
                    <a:lstStyle/>
                    <a:p>
                      <a:pPr algn="ctr" fontAlgn="ctr"/>
                      <a:r>
                        <a:rPr lang="en-US" sz="1300" b="0" i="0" u="none" strike="noStrike" dirty="0">
                          <a:solidFill>
                            <a:srgbClr val="000000"/>
                          </a:solidFill>
                          <a:effectLst/>
                          <a:latin typeface="Calibri" panose="020F0502020204030204" pitchFamily="34" charset="0"/>
                        </a:rPr>
                        <a:t>01/15/2022 04:26</a:t>
                      </a:r>
                    </a:p>
                  </a:txBody>
                  <a:tcPr marL="7620" marR="7620" marT="7620" marB="0" anchor="ctr">
                    <a:solidFill>
                      <a:schemeClr val="accent1">
                        <a:lumMod val="20000"/>
                        <a:lumOff val="80000"/>
                      </a:schemeClr>
                    </a:solidFill>
                  </a:tcPr>
                </a:tc>
                <a:tc>
                  <a:txBody>
                    <a:bodyPr/>
                    <a:lstStyle/>
                    <a:p>
                      <a:pPr algn="l" fontAlgn="ctr"/>
                      <a:r>
                        <a:rPr lang="en-US" sz="1300" b="0" i="0" u="none" strike="noStrike" dirty="0">
                          <a:solidFill>
                            <a:srgbClr val="000000"/>
                          </a:solidFill>
                          <a:effectLst/>
                          <a:latin typeface="Calibri" panose="020F0502020204030204" pitchFamily="34" charset="0"/>
                        </a:rPr>
                        <a:t>TONGA</a:t>
                      </a:r>
                    </a:p>
                  </a:txBody>
                  <a:tcPr marL="7620" marR="7620" marT="7620" marB="0" anchor="ctr">
                    <a:solidFill>
                      <a:schemeClr val="accent1">
                        <a:lumMod val="20000"/>
                        <a:lumOff val="80000"/>
                      </a:schemeClr>
                    </a:solidFill>
                  </a:tcPr>
                </a:tc>
                <a:tc>
                  <a:txBody>
                    <a:bodyPr/>
                    <a:lstStyle/>
                    <a:p>
                      <a:pPr algn="ctr" fontAlgn="ctr"/>
                      <a:r>
                        <a:rPr lang="en-US" sz="1300" b="0" i="0" u="none" strike="noStrike" dirty="0">
                          <a:solidFill>
                            <a:srgbClr val="000000"/>
                          </a:solidFill>
                          <a:effectLst/>
                          <a:latin typeface="Calibri" panose="020F0502020204030204" pitchFamily="34" charset="0"/>
                        </a:rPr>
                        <a:t>0.1</a:t>
                      </a:r>
                    </a:p>
                  </a:txBody>
                  <a:tcPr marL="7620" marR="7620" marT="7620" marB="0" anchor="ctr">
                    <a:solidFill>
                      <a:schemeClr val="accent1">
                        <a:lumMod val="20000"/>
                        <a:lumOff val="80000"/>
                      </a:schemeClr>
                    </a:solidFill>
                  </a:tcPr>
                </a:tc>
                <a:tc>
                  <a:txBody>
                    <a:bodyPr/>
                    <a:lstStyle/>
                    <a:p>
                      <a:pPr algn="ctr" fontAlgn="ctr"/>
                      <a:r>
                        <a:rPr lang="en-US" sz="1300" b="0" i="0" u="none" strike="noStrike" dirty="0">
                          <a:solidFill>
                            <a:srgbClr val="000000"/>
                          </a:solidFill>
                          <a:effectLst/>
                          <a:latin typeface="Calibri" panose="020F0502020204030204" pitchFamily="34" charset="0"/>
                        </a:rPr>
                        <a:t>0</a:t>
                      </a:r>
                    </a:p>
                  </a:txBody>
                  <a:tcPr marL="7620" marR="7620" marT="7620" marB="0" anchor="ctr">
                    <a:solidFill>
                      <a:schemeClr val="accent1">
                        <a:lumMod val="20000"/>
                        <a:lumOff val="80000"/>
                      </a:schemeClr>
                    </a:solidFill>
                  </a:tcPr>
                </a:tc>
                <a:tc>
                  <a:txBody>
                    <a:bodyPr/>
                    <a:lstStyle/>
                    <a:p>
                      <a:pPr algn="ctr" fontAlgn="ctr"/>
                      <a:r>
                        <a:rPr lang="en-US" sz="1300" b="0" i="0" u="none" strike="noStrike" dirty="0">
                          <a:solidFill>
                            <a:srgbClr val="000000"/>
                          </a:solidFill>
                          <a:effectLst/>
                          <a:latin typeface="Calibri" panose="020F0502020204030204" pitchFamily="34" charset="0"/>
                        </a:rPr>
                        <a:t>INFO</a:t>
                      </a:r>
                    </a:p>
                  </a:txBody>
                  <a:tcPr marL="7621" marR="7621" marT="7619" marB="0" anchor="ctr">
                    <a:solidFill>
                      <a:schemeClr val="accent1">
                        <a:lumMod val="20000"/>
                        <a:lumOff val="80000"/>
                      </a:schemeClr>
                    </a:solidFill>
                  </a:tcPr>
                </a:tc>
                <a:tc>
                  <a:txBody>
                    <a:bodyPr/>
                    <a:lstStyle/>
                    <a:p>
                      <a:pPr algn="ctr" fontAlgn="ctr"/>
                      <a:r>
                        <a:rPr lang="en-US" sz="1300" b="0" i="0" u="none" strike="noStrike" dirty="0">
                          <a:solidFill>
                            <a:srgbClr val="000000"/>
                          </a:solidFill>
                          <a:effectLst/>
                          <a:latin typeface="Calibri" panose="020F0502020204030204" pitchFamily="34" charset="0"/>
                        </a:rPr>
                        <a:t>1</a:t>
                      </a:r>
                    </a:p>
                  </a:txBody>
                  <a:tcPr marL="7620" marR="7620" marT="7620" marB="0" anchor="ctr">
                    <a:solidFill>
                      <a:schemeClr val="accent1">
                        <a:lumMod val="20000"/>
                        <a:lumOff val="80000"/>
                      </a:schemeClr>
                    </a:solidFill>
                  </a:tcPr>
                </a:tc>
                <a:tc>
                  <a:txBody>
                    <a:bodyPr/>
                    <a:lstStyle/>
                    <a:p>
                      <a:pPr algn="ctr" fontAlgn="b"/>
                      <a:r>
                        <a:rPr lang="en-US" sz="1300" b="0" i="0" u="none" strike="noStrike" dirty="0">
                          <a:solidFill>
                            <a:srgbClr val="000000"/>
                          </a:solidFill>
                          <a:effectLst/>
                          <a:latin typeface="Calibri" panose="020F0502020204030204" pitchFamily="34" charset="0"/>
                        </a:rPr>
                        <a:t>14:52:40</a:t>
                      </a:r>
                    </a:p>
                  </a:txBody>
                  <a:tcPr marL="7620" marR="7620" marT="7620" marB="0" anchor="b">
                    <a:solidFill>
                      <a:schemeClr val="accent1">
                        <a:lumMod val="20000"/>
                        <a:lumOff val="80000"/>
                      </a:schemeClr>
                    </a:solidFill>
                  </a:tcPr>
                </a:tc>
                <a:extLst>
                  <a:ext uri="{0D108BD9-81ED-4DB2-BD59-A6C34878D82A}">
                    <a16:rowId xmlns="" xmlns:a16="http://schemas.microsoft.com/office/drawing/2014/main" val="10010"/>
                  </a:ext>
                </a:extLst>
              </a:tr>
              <a:tr h="205726">
                <a:tc>
                  <a:txBody>
                    <a:bodyPr/>
                    <a:lstStyle/>
                    <a:p>
                      <a:pPr algn="ctr" fontAlgn="ctr"/>
                      <a:r>
                        <a:rPr lang="en-US" sz="1300" b="0" i="0" u="none" strike="noStrike" dirty="0">
                          <a:solidFill>
                            <a:srgbClr val="000000"/>
                          </a:solidFill>
                          <a:effectLst/>
                          <a:latin typeface="Calibri" panose="020F0502020204030204" pitchFamily="34" charset="0"/>
                        </a:rPr>
                        <a:t>01/15/2022 04:26</a:t>
                      </a:r>
                    </a:p>
                  </a:txBody>
                  <a:tcPr marL="7620" marR="7620" marT="7620" marB="0" anchor="ctr">
                    <a:solidFill>
                      <a:schemeClr val="accent1">
                        <a:lumMod val="40000"/>
                        <a:lumOff val="60000"/>
                      </a:schemeClr>
                    </a:solidFill>
                  </a:tcPr>
                </a:tc>
                <a:tc>
                  <a:txBody>
                    <a:bodyPr/>
                    <a:lstStyle/>
                    <a:p>
                      <a:pPr algn="l" fontAlgn="ctr"/>
                      <a:r>
                        <a:rPr lang="en-US" sz="1300" b="0" i="0" u="none" strike="noStrike">
                          <a:solidFill>
                            <a:srgbClr val="000000"/>
                          </a:solidFill>
                          <a:effectLst/>
                          <a:latin typeface="Calibri" panose="020F0502020204030204" pitchFamily="34" charset="0"/>
                        </a:rPr>
                        <a:t>TONGA</a:t>
                      </a:r>
                    </a:p>
                  </a:txBody>
                  <a:tcPr marL="7620" marR="7620" marT="7620" marB="0" anchor="ctr">
                    <a:solidFill>
                      <a:schemeClr val="accent1">
                        <a:lumMod val="40000"/>
                        <a:lumOff val="60000"/>
                      </a:schemeClr>
                    </a:solidFill>
                  </a:tcPr>
                </a:tc>
                <a:tc>
                  <a:txBody>
                    <a:bodyPr/>
                    <a:lstStyle/>
                    <a:p>
                      <a:pPr algn="ctr" fontAlgn="ctr"/>
                      <a:r>
                        <a:rPr lang="en-US" sz="1300" b="0" i="0" u="none" strike="noStrike">
                          <a:solidFill>
                            <a:srgbClr val="000000"/>
                          </a:solidFill>
                          <a:effectLst/>
                          <a:latin typeface="Calibri" panose="020F0502020204030204" pitchFamily="34" charset="0"/>
                        </a:rPr>
                        <a:t>0.1</a:t>
                      </a:r>
                    </a:p>
                  </a:txBody>
                  <a:tcPr marL="7620" marR="7620" marT="7620" marB="0" anchor="ctr">
                    <a:solidFill>
                      <a:schemeClr val="accent1">
                        <a:lumMod val="40000"/>
                        <a:lumOff val="60000"/>
                      </a:schemeClr>
                    </a:solidFill>
                  </a:tcPr>
                </a:tc>
                <a:tc>
                  <a:txBody>
                    <a:bodyPr/>
                    <a:lstStyle/>
                    <a:p>
                      <a:pPr algn="ctr" fontAlgn="ctr"/>
                      <a:r>
                        <a:rPr lang="en-US" sz="1300" b="0" i="0" u="none" strike="noStrike" dirty="0">
                          <a:solidFill>
                            <a:srgbClr val="000000"/>
                          </a:solidFill>
                          <a:effectLst/>
                          <a:latin typeface="Calibri" panose="020F0502020204030204" pitchFamily="34" charset="0"/>
                        </a:rPr>
                        <a:t>0</a:t>
                      </a:r>
                    </a:p>
                  </a:txBody>
                  <a:tcPr marL="7620" marR="7620" marT="7620" marB="0" anchor="ctr">
                    <a:solidFill>
                      <a:schemeClr val="accent1">
                        <a:lumMod val="40000"/>
                        <a:lumOff val="60000"/>
                      </a:schemeClr>
                    </a:solidFill>
                  </a:tcPr>
                </a:tc>
                <a:tc>
                  <a:txBody>
                    <a:bodyPr/>
                    <a:lstStyle/>
                    <a:p>
                      <a:pPr algn="ctr" fontAlgn="ctr"/>
                      <a:r>
                        <a:rPr lang="en-US" sz="1300" b="0" i="0" u="none" strike="noStrike" dirty="0">
                          <a:solidFill>
                            <a:srgbClr val="000000"/>
                          </a:solidFill>
                          <a:effectLst/>
                          <a:latin typeface="Calibri" panose="020F0502020204030204" pitchFamily="34" charset="0"/>
                        </a:rPr>
                        <a:t>INFO</a:t>
                      </a:r>
                    </a:p>
                  </a:txBody>
                  <a:tcPr marL="7621" marR="7621" marT="7619" marB="0" anchor="ctr">
                    <a:solidFill>
                      <a:schemeClr val="accent1">
                        <a:lumMod val="40000"/>
                        <a:lumOff val="60000"/>
                      </a:schemeClr>
                    </a:solidFill>
                  </a:tcPr>
                </a:tc>
                <a:tc>
                  <a:txBody>
                    <a:bodyPr/>
                    <a:lstStyle/>
                    <a:p>
                      <a:pPr algn="ctr" fontAlgn="ctr"/>
                      <a:r>
                        <a:rPr lang="en-US" sz="1300" b="0" i="0" u="none" strike="noStrike" dirty="0">
                          <a:solidFill>
                            <a:srgbClr val="000000"/>
                          </a:solidFill>
                          <a:effectLst/>
                          <a:latin typeface="Calibri" panose="020F0502020204030204" pitchFamily="34" charset="0"/>
                        </a:rPr>
                        <a:t>2</a:t>
                      </a:r>
                    </a:p>
                  </a:txBody>
                  <a:tcPr marL="7620" marR="7620" marT="7620" marB="0" anchor="ctr">
                    <a:solidFill>
                      <a:schemeClr val="accent1">
                        <a:lumMod val="40000"/>
                        <a:lumOff val="60000"/>
                      </a:schemeClr>
                    </a:solidFill>
                  </a:tcPr>
                </a:tc>
                <a:tc>
                  <a:txBody>
                    <a:bodyPr/>
                    <a:lstStyle/>
                    <a:p>
                      <a:pPr algn="ctr" fontAlgn="b"/>
                      <a:r>
                        <a:rPr lang="en-US" sz="1300" b="0" i="0" u="none" strike="noStrike" dirty="0">
                          <a:solidFill>
                            <a:srgbClr val="000000"/>
                          </a:solidFill>
                          <a:effectLst/>
                          <a:latin typeface="Calibri" panose="020F0502020204030204" pitchFamily="34" charset="0"/>
                        </a:rPr>
                        <a:t>15:08:47</a:t>
                      </a:r>
                    </a:p>
                  </a:txBody>
                  <a:tcPr marL="7620" marR="7620" marT="7620" marB="0" anchor="b">
                    <a:solidFill>
                      <a:schemeClr val="accent1">
                        <a:lumMod val="40000"/>
                        <a:lumOff val="60000"/>
                      </a:schemeClr>
                    </a:solidFill>
                  </a:tcPr>
                </a:tc>
                <a:extLst>
                  <a:ext uri="{0D108BD9-81ED-4DB2-BD59-A6C34878D82A}">
                    <a16:rowId xmlns="" xmlns:a16="http://schemas.microsoft.com/office/drawing/2014/main" val="10011"/>
                  </a:ext>
                </a:extLst>
              </a:tr>
              <a:tr h="205726">
                <a:tc>
                  <a:txBody>
                    <a:bodyPr/>
                    <a:lstStyle/>
                    <a:p>
                      <a:pPr algn="ctr" fontAlgn="ctr"/>
                      <a:r>
                        <a:rPr lang="en-US" sz="1300" b="0" i="0" u="none" strike="noStrike" dirty="0">
                          <a:solidFill>
                            <a:srgbClr val="000000"/>
                          </a:solidFill>
                          <a:effectLst/>
                          <a:latin typeface="Calibri" panose="020F0502020204030204" pitchFamily="34" charset="0"/>
                        </a:rPr>
                        <a:t>03/22/2022 16:35</a:t>
                      </a:r>
                    </a:p>
                  </a:txBody>
                  <a:tcPr marL="7620" marR="7620" marT="7620" marB="0" anchor="ctr">
                    <a:solidFill>
                      <a:schemeClr val="accent1">
                        <a:lumMod val="20000"/>
                        <a:lumOff val="80000"/>
                      </a:schemeClr>
                    </a:solidFill>
                  </a:tcPr>
                </a:tc>
                <a:tc>
                  <a:txBody>
                    <a:bodyPr/>
                    <a:lstStyle/>
                    <a:p>
                      <a:pPr algn="l" fontAlgn="ctr"/>
                      <a:r>
                        <a:rPr lang="en-US" sz="1300" b="0" i="0" u="none" strike="noStrike" dirty="0">
                          <a:solidFill>
                            <a:srgbClr val="000000"/>
                          </a:solidFill>
                          <a:effectLst/>
                          <a:latin typeface="Calibri" panose="020F0502020204030204" pitchFamily="34" charset="0"/>
                        </a:rPr>
                        <a:t>NORTHERN_MID-ATLANTIC_RIDGE</a:t>
                      </a:r>
                    </a:p>
                  </a:txBody>
                  <a:tcPr marL="7620" marR="7620" marT="7620" marB="0" anchor="ctr">
                    <a:solidFill>
                      <a:schemeClr val="accent1">
                        <a:lumMod val="20000"/>
                        <a:lumOff val="80000"/>
                      </a:schemeClr>
                    </a:solidFill>
                  </a:tcPr>
                </a:tc>
                <a:tc>
                  <a:txBody>
                    <a:bodyPr/>
                    <a:lstStyle/>
                    <a:p>
                      <a:pPr algn="ctr" fontAlgn="ctr"/>
                      <a:r>
                        <a:rPr lang="en-US" sz="1300" b="0" i="0" u="none" strike="noStrike" dirty="0">
                          <a:solidFill>
                            <a:srgbClr val="000000"/>
                          </a:solidFill>
                          <a:effectLst/>
                          <a:latin typeface="Calibri" panose="020F0502020204030204" pitchFamily="34" charset="0"/>
                        </a:rPr>
                        <a:t>6.7</a:t>
                      </a:r>
                    </a:p>
                  </a:txBody>
                  <a:tcPr marL="7620" marR="7620" marT="7620" marB="0" anchor="ctr">
                    <a:solidFill>
                      <a:schemeClr val="accent1">
                        <a:lumMod val="20000"/>
                        <a:lumOff val="80000"/>
                      </a:schemeClr>
                    </a:solidFill>
                  </a:tcPr>
                </a:tc>
                <a:tc>
                  <a:txBody>
                    <a:bodyPr/>
                    <a:lstStyle/>
                    <a:p>
                      <a:pPr algn="ctr" fontAlgn="ctr"/>
                      <a:r>
                        <a:rPr lang="en-US" sz="1300" b="0" i="0" u="none" strike="noStrike" dirty="0">
                          <a:solidFill>
                            <a:srgbClr val="000000"/>
                          </a:solidFill>
                          <a:effectLst/>
                          <a:latin typeface="Calibri" panose="020F0502020204030204" pitchFamily="34" charset="0"/>
                        </a:rPr>
                        <a:t>10</a:t>
                      </a:r>
                    </a:p>
                  </a:txBody>
                  <a:tcPr marL="7620" marR="7620" marT="7620" marB="0" anchor="ctr">
                    <a:solidFill>
                      <a:schemeClr val="accent1">
                        <a:lumMod val="20000"/>
                        <a:lumOff val="80000"/>
                      </a:schemeClr>
                    </a:solidFill>
                  </a:tcPr>
                </a:tc>
                <a:tc>
                  <a:txBody>
                    <a:bodyPr/>
                    <a:lstStyle/>
                    <a:p>
                      <a:pPr algn="ctr" fontAlgn="ctr"/>
                      <a:r>
                        <a:rPr lang="en-US" sz="1300" b="0" i="0" u="none" strike="noStrike" dirty="0">
                          <a:solidFill>
                            <a:srgbClr val="000000"/>
                          </a:solidFill>
                          <a:effectLst/>
                          <a:latin typeface="Calibri" panose="020F0502020204030204" pitchFamily="34" charset="0"/>
                        </a:rPr>
                        <a:t>INFO</a:t>
                      </a:r>
                    </a:p>
                  </a:txBody>
                  <a:tcPr marL="7621" marR="7621" marT="7619" marB="0" anchor="ctr">
                    <a:solidFill>
                      <a:schemeClr val="accent1">
                        <a:lumMod val="20000"/>
                        <a:lumOff val="80000"/>
                      </a:schemeClr>
                    </a:solidFill>
                  </a:tcPr>
                </a:tc>
                <a:tc>
                  <a:txBody>
                    <a:bodyPr/>
                    <a:lstStyle/>
                    <a:p>
                      <a:pPr algn="ctr" fontAlgn="ctr"/>
                      <a:r>
                        <a:rPr lang="en-US" sz="1300" b="0" i="0" u="none" strike="noStrike" dirty="0">
                          <a:solidFill>
                            <a:srgbClr val="000000"/>
                          </a:solidFill>
                          <a:effectLst/>
                          <a:latin typeface="Calibri" panose="020F0502020204030204" pitchFamily="34" charset="0"/>
                        </a:rPr>
                        <a:t>1</a:t>
                      </a:r>
                    </a:p>
                  </a:txBody>
                  <a:tcPr marL="7620" marR="7620" marT="7620" marB="0" anchor="ctr">
                    <a:solidFill>
                      <a:schemeClr val="accent1">
                        <a:lumMod val="20000"/>
                        <a:lumOff val="80000"/>
                      </a:schemeClr>
                    </a:solidFill>
                  </a:tcPr>
                </a:tc>
                <a:tc>
                  <a:txBody>
                    <a:bodyPr/>
                    <a:lstStyle/>
                    <a:p>
                      <a:pPr algn="ctr" fontAlgn="b"/>
                      <a:r>
                        <a:rPr lang="en-US" sz="1300" b="0" i="0" u="none" strike="noStrike" dirty="0">
                          <a:solidFill>
                            <a:srgbClr val="000000"/>
                          </a:solidFill>
                          <a:effectLst/>
                          <a:latin typeface="Calibri" panose="020F0502020204030204" pitchFamily="34" charset="0"/>
                        </a:rPr>
                        <a:t>00:10:57</a:t>
                      </a:r>
                    </a:p>
                  </a:txBody>
                  <a:tcPr marL="7620" marR="7620" marT="7620" marB="0" anchor="b">
                    <a:solidFill>
                      <a:schemeClr val="accent1">
                        <a:lumMod val="20000"/>
                        <a:lumOff val="80000"/>
                      </a:schemeClr>
                    </a:solidFill>
                  </a:tcPr>
                </a:tc>
                <a:extLst>
                  <a:ext uri="{0D108BD9-81ED-4DB2-BD59-A6C34878D82A}">
                    <a16:rowId xmlns="" xmlns:a16="http://schemas.microsoft.com/office/drawing/2014/main" val="10012"/>
                  </a:ext>
                </a:extLst>
              </a:tr>
              <a:tr h="205726">
                <a:tc>
                  <a:txBody>
                    <a:bodyPr/>
                    <a:lstStyle/>
                    <a:p>
                      <a:pPr algn="ctr" fontAlgn="ctr"/>
                      <a:r>
                        <a:rPr lang="en-US" sz="1300" b="0" i="0" u="none" strike="noStrike" dirty="0">
                          <a:solidFill>
                            <a:srgbClr val="000000"/>
                          </a:solidFill>
                          <a:effectLst/>
                          <a:latin typeface="Calibri" panose="020F0502020204030204" pitchFamily="34" charset="0"/>
                        </a:rPr>
                        <a:t>09/04/2022 09:42</a:t>
                      </a:r>
                    </a:p>
                  </a:txBody>
                  <a:tcPr marL="7620" marR="7620" marT="7620" marB="0" anchor="ctr">
                    <a:solidFill>
                      <a:schemeClr val="accent1">
                        <a:lumMod val="20000"/>
                        <a:lumOff val="80000"/>
                      </a:schemeClr>
                    </a:solidFill>
                  </a:tcPr>
                </a:tc>
                <a:tc>
                  <a:txBody>
                    <a:bodyPr/>
                    <a:lstStyle/>
                    <a:p>
                      <a:pPr algn="l" fontAlgn="ctr"/>
                      <a:r>
                        <a:rPr lang="en-US" sz="1300" b="0" i="0" u="none" strike="noStrike" dirty="0">
                          <a:solidFill>
                            <a:srgbClr val="000000"/>
                          </a:solidFill>
                          <a:effectLst/>
                          <a:latin typeface="Calibri" panose="020F0502020204030204" pitchFamily="34" charset="0"/>
                        </a:rPr>
                        <a:t>CENTRAL_MID-ATLANTIC_RIDGE</a:t>
                      </a:r>
                    </a:p>
                  </a:txBody>
                  <a:tcPr marL="7620" marR="7620" marT="7620" marB="0" anchor="ctr">
                    <a:solidFill>
                      <a:schemeClr val="accent1">
                        <a:lumMod val="20000"/>
                        <a:lumOff val="80000"/>
                      </a:schemeClr>
                    </a:solidFill>
                  </a:tcPr>
                </a:tc>
                <a:tc>
                  <a:txBody>
                    <a:bodyPr/>
                    <a:lstStyle/>
                    <a:p>
                      <a:pPr algn="ctr" fontAlgn="ctr"/>
                      <a:r>
                        <a:rPr lang="en-US" sz="1300" b="0" i="0" u="none" strike="noStrike" dirty="0">
                          <a:solidFill>
                            <a:srgbClr val="000000"/>
                          </a:solidFill>
                          <a:effectLst/>
                          <a:latin typeface="Calibri" panose="020F0502020204030204" pitchFamily="34" charset="0"/>
                        </a:rPr>
                        <a:t>6.8</a:t>
                      </a:r>
                    </a:p>
                  </a:txBody>
                  <a:tcPr marL="7620" marR="7620" marT="7620" marB="0" anchor="ctr">
                    <a:solidFill>
                      <a:schemeClr val="accent1">
                        <a:lumMod val="20000"/>
                        <a:lumOff val="80000"/>
                      </a:schemeClr>
                    </a:solidFill>
                  </a:tcPr>
                </a:tc>
                <a:tc>
                  <a:txBody>
                    <a:bodyPr/>
                    <a:lstStyle/>
                    <a:p>
                      <a:pPr algn="ctr" fontAlgn="ctr"/>
                      <a:r>
                        <a:rPr lang="en-US" sz="1300" b="0" i="0" u="none" strike="noStrike" dirty="0">
                          <a:solidFill>
                            <a:srgbClr val="000000"/>
                          </a:solidFill>
                          <a:effectLst/>
                          <a:latin typeface="Calibri" panose="020F0502020204030204" pitchFamily="34" charset="0"/>
                        </a:rPr>
                        <a:t>10</a:t>
                      </a:r>
                    </a:p>
                  </a:txBody>
                  <a:tcPr marL="7620" marR="7620" marT="7620" marB="0" anchor="ctr">
                    <a:solidFill>
                      <a:schemeClr val="accent1">
                        <a:lumMod val="20000"/>
                        <a:lumOff val="80000"/>
                      </a:schemeClr>
                    </a:solidFill>
                  </a:tcPr>
                </a:tc>
                <a:tc>
                  <a:txBody>
                    <a:bodyPr/>
                    <a:lstStyle/>
                    <a:p>
                      <a:pPr algn="ctr" fontAlgn="ctr"/>
                      <a:r>
                        <a:rPr lang="en-US" sz="1300" b="0" i="0" u="none" strike="noStrike" dirty="0">
                          <a:solidFill>
                            <a:srgbClr val="000000"/>
                          </a:solidFill>
                          <a:effectLst/>
                          <a:latin typeface="Calibri" panose="020F0502020204030204" pitchFamily="34" charset="0"/>
                        </a:rPr>
                        <a:t>INFO</a:t>
                      </a:r>
                    </a:p>
                  </a:txBody>
                  <a:tcPr marL="7621" marR="7621" marT="7619" marB="0" anchor="ctr">
                    <a:solidFill>
                      <a:schemeClr val="accent1">
                        <a:lumMod val="20000"/>
                        <a:lumOff val="80000"/>
                      </a:schemeClr>
                    </a:solidFill>
                  </a:tcPr>
                </a:tc>
                <a:tc>
                  <a:txBody>
                    <a:bodyPr/>
                    <a:lstStyle/>
                    <a:p>
                      <a:pPr algn="ctr" fontAlgn="ctr"/>
                      <a:r>
                        <a:rPr lang="en-US" sz="1300" b="0" i="0" u="none" strike="noStrike" dirty="0">
                          <a:solidFill>
                            <a:srgbClr val="000000"/>
                          </a:solidFill>
                          <a:effectLst/>
                          <a:latin typeface="Calibri" panose="020F0502020204030204" pitchFamily="34" charset="0"/>
                        </a:rPr>
                        <a:t>1</a:t>
                      </a:r>
                    </a:p>
                  </a:txBody>
                  <a:tcPr marL="7620" marR="7620" marT="7620" marB="0" anchor="ctr">
                    <a:solidFill>
                      <a:schemeClr val="accent1">
                        <a:lumMod val="20000"/>
                        <a:lumOff val="80000"/>
                      </a:schemeClr>
                    </a:solidFill>
                  </a:tcPr>
                </a:tc>
                <a:tc>
                  <a:txBody>
                    <a:bodyPr/>
                    <a:lstStyle/>
                    <a:p>
                      <a:pPr algn="ctr" fontAlgn="b"/>
                      <a:r>
                        <a:rPr lang="en-US" sz="1300" b="0" i="0" u="none" strike="noStrike" dirty="0">
                          <a:solidFill>
                            <a:srgbClr val="000000"/>
                          </a:solidFill>
                          <a:effectLst/>
                          <a:latin typeface="Calibri" panose="020F0502020204030204" pitchFamily="34" charset="0"/>
                        </a:rPr>
                        <a:t>00:28:21</a:t>
                      </a:r>
                    </a:p>
                  </a:txBody>
                  <a:tcPr marL="7620" marR="7620" marT="7620" marB="0" anchor="b">
                    <a:solidFill>
                      <a:schemeClr val="accent1">
                        <a:lumMod val="20000"/>
                        <a:lumOff val="80000"/>
                      </a:schemeClr>
                    </a:solidFill>
                  </a:tcPr>
                </a:tc>
                <a:extLst>
                  <a:ext uri="{0D108BD9-81ED-4DB2-BD59-A6C34878D82A}">
                    <a16:rowId xmlns="" xmlns:a16="http://schemas.microsoft.com/office/drawing/2014/main" val="1203480311"/>
                  </a:ext>
                </a:extLst>
              </a:tr>
              <a:tr h="205726">
                <a:tc>
                  <a:txBody>
                    <a:bodyPr/>
                    <a:lstStyle/>
                    <a:p>
                      <a:pPr algn="ctr" fontAlgn="ctr"/>
                      <a:r>
                        <a:rPr lang="en-US" sz="1300" b="0" i="0" u="none" strike="noStrike" dirty="0">
                          <a:solidFill>
                            <a:srgbClr val="000000"/>
                          </a:solidFill>
                          <a:effectLst/>
                          <a:latin typeface="Calibri" panose="020F0502020204030204" pitchFamily="34" charset="0"/>
                        </a:rPr>
                        <a:t>09/29/2022 03:03</a:t>
                      </a:r>
                    </a:p>
                  </a:txBody>
                  <a:tcPr marL="7620" marR="7620" marT="7620" marB="0" anchor="ctr">
                    <a:solidFill>
                      <a:schemeClr val="accent1">
                        <a:lumMod val="20000"/>
                        <a:lumOff val="80000"/>
                      </a:schemeClr>
                    </a:solidFill>
                  </a:tcPr>
                </a:tc>
                <a:tc>
                  <a:txBody>
                    <a:bodyPr/>
                    <a:lstStyle/>
                    <a:p>
                      <a:pPr algn="l" fontAlgn="ctr"/>
                      <a:r>
                        <a:rPr lang="en-US" sz="1300" b="0" i="0" u="none" strike="noStrike" dirty="0">
                          <a:solidFill>
                            <a:srgbClr val="000000"/>
                          </a:solidFill>
                          <a:effectLst/>
                          <a:latin typeface="Calibri" panose="020F0502020204030204" pitchFamily="34" charset="0"/>
                        </a:rPr>
                        <a:t>EAST_OF_THE_SOUTH_SANDWICH ISLANDS</a:t>
                      </a:r>
                    </a:p>
                  </a:txBody>
                  <a:tcPr marL="7620" marR="7620" marT="7620" marB="0" anchor="ctr">
                    <a:solidFill>
                      <a:schemeClr val="accent1">
                        <a:lumMod val="20000"/>
                        <a:lumOff val="80000"/>
                      </a:schemeClr>
                    </a:solidFill>
                  </a:tcPr>
                </a:tc>
                <a:tc>
                  <a:txBody>
                    <a:bodyPr/>
                    <a:lstStyle/>
                    <a:p>
                      <a:pPr algn="ctr" fontAlgn="ctr"/>
                      <a:r>
                        <a:rPr lang="en-US" sz="1300" b="0" i="0" u="none" strike="noStrike" dirty="0">
                          <a:solidFill>
                            <a:srgbClr val="000000"/>
                          </a:solidFill>
                          <a:effectLst/>
                          <a:latin typeface="Calibri" panose="020F0502020204030204" pitchFamily="34" charset="0"/>
                        </a:rPr>
                        <a:t>6.7</a:t>
                      </a:r>
                    </a:p>
                  </a:txBody>
                  <a:tcPr marL="7620" marR="7620" marT="7620" marB="0" anchor="ctr">
                    <a:solidFill>
                      <a:schemeClr val="accent1">
                        <a:lumMod val="20000"/>
                        <a:lumOff val="80000"/>
                      </a:schemeClr>
                    </a:solidFill>
                  </a:tcPr>
                </a:tc>
                <a:tc>
                  <a:txBody>
                    <a:bodyPr/>
                    <a:lstStyle/>
                    <a:p>
                      <a:pPr algn="ctr" fontAlgn="ctr"/>
                      <a:r>
                        <a:rPr lang="en-US" sz="1300" b="0" i="0" u="none" strike="noStrike" dirty="0">
                          <a:solidFill>
                            <a:srgbClr val="000000"/>
                          </a:solidFill>
                          <a:effectLst/>
                          <a:latin typeface="Calibri" panose="020F0502020204030204" pitchFamily="34" charset="0"/>
                        </a:rPr>
                        <a:t>33</a:t>
                      </a:r>
                    </a:p>
                  </a:txBody>
                  <a:tcPr marL="7620" marR="7620" marT="7620" marB="0" anchor="ctr">
                    <a:solidFill>
                      <a:schemeClr val="accent1">
                        <a:lumMod val="20000"/>
                        <a:lumOff val="80000"/>
                      </a:schemeClr>
                    </a:solidFill>
                  </a:tcPr>
                </a:tc>
                <a:tc>
                  <a:txBody>
                    <a:bodyPr/>
                    <a:lstStyle/>
                    <a:p>
                      <a:pPr algn="ctr" fontAlgn="ctr"/>
                      <a:r>
                        <a:rPr lang="en-US" sz="1300" b="0" i="0" u="none" strike="noStrike" dirty="0">
                          <a:solidFill>
                            <a:srgbClr val="000000"/>
                          </a:solidFill>
                          <a:effectLst/>
                          <a:latin typeface="Calibri" panose="020F0502020204030204" pitchFamily="34" charset="0"/>
                        </a:rPr>
                        <a:t>INFO</a:t>
                      </a:r>
                    </a:p>
                  </a:txBody>
                  <a:tcPr marL="7621" marR="7621" marT="7619" marB="0" anchor="ctr">
                    <a:solidFill>
                      <a:schemeClr val="accent1">
                        <a:lumMod val="20000"/>
                        <a:lumOff val="80000"/>
                      </a:schemeClr>
                    </a:solidFill>
                  </a:tcPr>
                </a:tc>
                <a:tc>
                  <a:txBody>
                    <a:bodyPr/>
                    <a:lstStyle/>
                    <a:p>
                      <a:pPr algn="ctr" fontAlgn="ctr"/>
                      <a:r>
                        <a:rPr lang="en-US" sz="1300" b="0" i="0" u="none" strike="noStrike" dirty="0">
                          <a:solidFill>
                            <a:srgbClr val="000000"/>
                          </a:solidFill>
                          <a:effectLst/>
                          <a:latin typeface="Calibri" panose="020F0502020204030204" pitchFamily="34" charset="0"/>
                        </a:rPr>
                        <a:t>1</a:t>
                      </a:r>
                    </a:p>
                  </a:txBody>
                  <a:tcPr marL="7620" marR="7620" marT="7620" marB="0" anchor="ctr">
                    <a:solidFill>
                      <a:schemeClr val="accent1">
                        <a:lumMod val="20000"/>
                        <a:lumOff val="80000"/>
                      </a:schemeClr>
                    </a:solidFill>
                  </a:tcPr>
                </a:tc>
                <a:tc>
                  <a:txBody>
                    <a:bodyPr/>
                    <a:lstStyle/>
                    <a:p>
                      <a:pPr algn="ctr" fontAlgn="b"/>
                      <a:r>
                        <a:rPr lang="en-US" sz="1300" b="0" i="0" u="none" strike="noStrike" dirty="0">
                          <a:solidFill>
                            <a:srgbClr val="000000"/>
                          </a:solidFill>
                          <a:effectLst/>
                          <a:latin typeface="Calibri" panose="020F0502020204030204" pitchFamily="34" charset="0"/>
                        </a:rPr>
                        <a:t>00:10:46</a:t>
                      </a:r>
                    </a:p>
                  </a:txBody>
                  <a:tcPr marL="7620" marR="7620" marT="7620" marB="0" anchor="b">
                    <a:solidFill>
                      <a:schemeClr val="accent1">
                        <a:lumMod val="20000"/>
                        <a:lumOff val="80000"/>
                      </a:schemeClr>
                    </a:solidFill>
                  </a:tcPr>
                </a:tc>
                <a:extLst>
                  <a:ext uri="{0D108BD9-81ED-4DB2-BD59-A6C34878D82A}">
                    <a16:rowId xmlns="" xmlns:a16="http://schemas.microsoft.com/office/drawing/2014/main" val="2964999962"/>
                  </a:ext>
                </a:extLst>
              </a:tr>
            </a:tbl>
          </a:graphicData>
        </a:graphic>
      </p:graphicFrame>
    </p:spTree>
    <p:extLst>
      <p:ext uri="{BB962C8B-B14F-4D97-AF65-F5344CB8AC3E}">
        <p14:creationId xmlns:p14="http://schemas.microsoft.com/office/powerpoint/2010/main" val="474345362"/>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 xmlns:a16="http://schemas.microsoft.com/office/drawing/2014/main" id="{5B0A8883-D15C-47DA-BE3E-7DADBE992BB6}"/>
              </a:ext>
            </a:extLst>
          </p:cNvPr>
          <p:cNvSpPr>
            <a:spLocks noGrp="1"/>
          </p:cNvSpPr>
          <p:nvPr>
            <p:ph type="title"/>
          </p:nvPr>
        </p:nvSpPr>
        <p:spPr>
          <a:xfrm>
            <a:off x="512763" y="452438"/>
            <a:ext cx="8174037" cy="560387"/>
          </a:xfrm>
        </p:spPr>
        <p:txBody>
          <a:bodyPr/>
          <a:lstStyle/>
          <a:p>
            <a:pPr>
              <a:spcAft>
                <a:spcPts val="600"/>
              </a:spcAft>
            </a:pPr>
            <a:r>
              <a:rPr lang="en-US" altLang="en-US" sz="2800"/>
              <a:t>Message Events – Key Performance Indicators</a:t>
            </a:r>
          </a:p>
        </p:txBody>
      </p:sp>
      <p:graphicFrame>
        <p:nvGraphicFramePr>
          <p:cNvPr id="4" name="Table 3">
            <a:extLst>
              <a:ext uri="{FF2B5EF4-FFF2-40B4-BE49-F238E27FC236}">
                <a16:creationId xmlns="" xmlns:a16="http://schemas.microsoft.com/office/drawing/2014/main" id="{85CCCBE5-CF56-4D01-978F-DE0066A8C279}"/>
              </a:ext>
            </a:extLst>
          </p:cNvPr>
          <p:cNvGraphicFramePr>
            <a:graphicFrameLocks noGrp="1"/>
          </p:cNvGraphicFramePr>
          <p:nvPr>
            <p:extLst>
              <p:ext uri="{D42A27DB-BD31-4B8C-83A1-F6EECF244321}">
                <p14:modId xmlns:p14="http://schemas.microsoft.com/office/powerpoint/2010/main" val="1248460897"/>
              </p:ext>
            </p:extLst>
          </p:nvPr>
        </p:nvGraphicFramePr>
        <p:xfrm>
          <a:off x="455613" y="1176338"/>
          <a:ext cx="8232778" cy="3650012"/>
        </p:xfrm>
        <a:graphic>
          <a:graphicData uri="http://schemas.openxmlformats.org/drawingml/2006/table">
            <a:tbl>
              <a:tblPr firstRow="1" bandRow="1">
                <a:tableStyleId>{5C22544A-7EE6-4342-B048-85BDC9FD1C3A}</a:tableStyleId>
              </a:tblPr>
              <a:tblGrid>
                <a:gridCol w="1339493">
                  <a:extLst>
                    <a:ext uri="{9D8B030D-6E8A-4147-A177-3AD203B41FA5}">
                      <a16:colId xmlns="" xmlns:a16="http://schemas.microsoft.com/office/drawing/2014/main" val="20000"/>
                    </a:ext>
                  </a:extLst>
                </a:gridCol>
                <a:gridCol w="2678987">
                  <a:extLst>
                    <a:ext uri="{9D8B030D-6E8A-4147-A177-3AD203B41FA5}">
                      <a16:colId xmlns="" xmlns:a16="http://schemas.microsoft.com/office/drawing/2014/main" val="20001"/>
                    </a:ext>
                  </a:extLst>
                </a:gridCol>
                <a:gridCol w="478391">
                  <a:extLst>
                    <a:ext uri="{9D8B030D-6E8A-4147-A177-3AD203B41FA5}">
                      <a16:colId xmlns="" xmlns:a16="http://schemas.microsoft.com/office/drawing/2014/main" val="20002"/>
                    </a:ext>
                  </a:extLst>
                </a:gridCol>
                <a:gridCol w="478391">
                  <a:extLst>
                    <a:ext uri="{9D8B030D-6E8A-4147-A177-3AD203B41FA5}">
                      <a16:colId xmlns="" xmlns:a16="http://schemas.microsoft.com/office/drawing/2014/main" val="20003"/>
                    </a:ext>
                  </a:extLst>
                </a:gridCol>
                <a:gridCol w="574069">
                  <a:extLst>
                    <a:ext uri="{9D8B030D-6E8A-4147-A177-3AD203B41FA5}">
                      <a16:colId xmlns="" xmlns:a16="http://schemas.microsoft.com/office/drawing/2014/main" val="20004"/>
                    </a:ext>
                  </a:extLst>
                </a:gridCol>
                <a:gridCol w="229599">
                  <a:extLst>
                    <a:ext uri="{9D8B030D-6E8A-4147-A177-3AD203B41FA5}">
                      <a16:colId xmlns="" xmlns:a16="http://schemas.microsoft.com/office/drawing/2014/main" val="20005"/>
                    </a:ext>
                  </a:extLst>
                </a:gridCol>
                <a:gridCol w="731641">
                  <a:extLst>
                    <a:ext uri="{9D8B030D-6E8A-4147-A177-3AD203B41FA5}">
                      <a16:colId xmlns="" xmlns:a16="http://schemas.microsoft.com/office/drawing/2014/main" val="20006"/>
                    </a:ext>
                  </a:extLst>
                </a:gridCol>
                <a:gridCol w="574069">
                  <a:extLst>
                    <a:ext uri="{9D8B030D-6E8A-4147-A177-3AD203B41FA5}">
                      <a16:colId xmlns="" xmlns:a16="http://schemas.microsoft.com/office/drawing/2014/main" val="20007"/>
                    </a:ext>
                  </a:extLst>
                </a:gridCol>
                <a:gridCol w="574069">
                  <a:extLst>
                    <a:ext uri="{9D8B030D-6E8A-4147-A177-3AD203B41FA5}">
                      <a16:colId xmlns="" xmlns:a16="http://schemas.microsoft.com/office/drawing/2014/main" val="20008"/>
                    </a:ext>
                  </a:extLst>
                </a:gridCol>
                <a:gridCol w="574069">
                  <a:extLst>
                    <a:ext uri="{9D8B030D-6E8A-4147-A177-3AD203B41FA5}">
                      <a16:colId xmlns="" xmlns:a16="http://schemas.microsoft.com/office/drawing/2014/main" val="20009"/>
                    </a:ext>
                  </a:extLst>
                </a:gridCol>
              </a:tblGrid>
              <a:tr h="289574">
                <a:tc gridSpan="4">
                  <a:txBody>
                    <a:bodyPr/>
                    <a:lstStyle/>
                    <a:p>
                      <a:pPr algn="ctr"/>
                      <a:r>
                        <a:rPr lang="en-US" sz="1300" dirty="0">
                          <a:latin typeface="Calibri" panose="020F0502020204030204" pitchFamily="34" charset="0"/>
                          <a:cs typeface="Calibri" panose="020F0502020204030204" pitchFamily="34" charset="0"/>
                        </a:rPr>
                        <a:t>PTWC EARTHQUAKE</a:t>
                      </a:r>
                      <a:r>
                        <a:rPr lang="en-US" sz="1300" baseline="0" dirty="0">
                          <a:latin typeface="Calibri" panose="020F0502020204030204" pitchFamily="34" charset="0"/>
                          <a:cs typeface="Calibri" panose="020F0502020204030204" pitchFamily="34" charset="0"/>
                        </a:rPr>
                        <a:t> PARAMETERS</a:t>
                      </a:r>
                      <a:endParaRPr lang="en-US" sz="1300" dirty="0">
                        <a:latin typeface="Calibri" panose="020F0502020204030204" pitchFamily="34" charset="0"/>
                        <a:cs typeface="Calibri" panose="020F0502020204030204" pitchFamily="34" charset="0"/>
                      </a:endParaRPr>
                    </a:p>
                  </a:txBody>
                  <a:tcPr marL="91461" marR="91461" marT="45728" marB="45728" anchor="ctr"/>
                </a:tc>
                <a:tc hMerge="1">
                  <a:txBody>
                    <a:bodyPr/>
                    <a:lstStyle/>
                    <a:p>
                      <a:endParaRPr lang="en-US" sz="1400" dirty="0"/>
                    </a:p>
                  </a:txBody>
                  <a:tcPr marL="91446" marR="91446" marT="45721" marB="45721"/>
                </a:tc>
                <a:tc hMerge="1">
                  <a:txBody>
                    <a:bodyPr/>
                    <a:lstStyle/>
                    <a:p>
                      <a:pPr algn="ctr"/>
                      <a:endParaRPr lang="en-US" sz="1300" dirty="0">
                        <a:latin typeface="Calibri" panose="020F0502020204030204" pitchFamily="34" charset="0"/>
                        <a:cs typeface="Calibri" panose="020F0502020204030204" pitchFamily="34" charset="0"/>
                      </a:endParaRPr>
                    </a:p>
                  </a:txBody>
                  <a:tcPr marL="91446" marR="91446" marT="45728" marB="45728" anchor="ctr"/>
                </a:tc>
                <a:tc hMerge="1">
                  <a:txBody>
                    <a:bodyPr/>
                    <a:lstStyle/>
                    <a:p>
                      <a:pPr algn="ctr"/>
                      <a:endParaRPr lang="en-US" sz="1300" dirty="0">
                        <a:latin typeface="Calibri" panose="020F0502020204030204" pitchFamily="34" charset="0"/>
                        <a:cs typeface="Calibri" panose="020F0502020204030204" pitchFamily="34" charset="0"/>
                      </a:endParaRPr>
                    </a:p>
                  </a:txBody>
                  <a:tcPr marL="91446" marR="91446" marT="45728" marB="45728" anchor="ctr"/>
                </a:tc>
                <a:tc gridSpan="3">
                  <a:txBody>
                    <a:bodyPr/>
                    <a:lstStyle/>
                    <a:p>
                      <a:pPr algn="ctr"/>
                      <a:r>
                        <a:rPr lang="en-US" sz="1300" dirty="0">
                          <a:latin typeface="Calibri" panose="020F0502020204030204" pitchFamily="34" charset="0"/>
                          <a:cs typeface="Calibri" panose="020F0502020204030204" pitchFamily="34" charset="0"/>
                        </a:rPr>
                        <a:t>PTWC</a:t>
                      </a:r>
                      <a:r>
                        <a:rPr lang="en-US" sz="1300" baseline="0" dirty="0">
                          <a:latin typeface="Calibri" panose="020F0502020204030204" pitchFamily="34" charset="0"/>
                          <a:cs typeface="Calibri" panose="020F0502020204030204" pitchFamily="34" charset="0"/>
                        </a:rPr>
                        <a:t> PRODUCTS</a:t>
                      </a:r>
                      <a:endParaRPr lang="en-US" sz="1300" dirty="0">
                        <a:latin typeface="Calibri" panose="020F0502020204030204" pitchFamily="34" charset="0"/>
                        <a:cs typeface="Calibri" panose="020F0502020204030204" pitchFamily="34" charset="0"/>
                      </a:endParaRPr>
                    </a:p>
                  </a:txBody>
                  <a:tcPr marL="91461" marR="91461" marT="45728" marB="45728" anchor="ctr"/>
                </a:tc>
                <a:tc hMerge="1">
                  <a:txBody>
                    <a:bodyPr/>
                    <a:lstStyle/>
                    <a:p>
                      <a:endParaRPr lang="en-US"/>
                    </a:p>
                  </a:txBody>
                  <a:tcPr/>
                </a:tc>
                <a:tc hMerge="1">
                  <a:txBody>
                    <a:bodyPr/>
                    <a:lstStyle/>
                    <a:p>
                      <a:endParaRPr lang="en-US" sz="1400" dirty="0"/>
                    </a:p>
                  </a:txBody>
                  <a:tcPr marL="91446" marR="91446" marT="45721" marB="45721"/>
                </a:tc>
                <a:tc gridSpan="3">
                  <a:txBody>
                    <a:bodyPr/>
                    <a:lstStyle/>
                    <a:p>
                      <a:pPr algn="ctr"/>
                      <a:r>
                        <a:rPr lang="en-US" sz="1300" dirty="0">
                          <a:latin typeface="Calibri" panose="020F0502020204030204" pitchFamily="34" charset="0"/>
                          <a:cs typeface="Calibri" panose="020F0502020204030204" pitchFamily="34" charset="0"/>
                        </a:rPr>
                        <a:t>USGS PARAMETERS</a:t>
                      </a:r>
                    </a:p>
                  </a:txBody>
                  <a:tcPr marL="91461" marR="91461" marT="45728" marB="45728" anchor="ctr"/>
                </a:tc>
                <a:tc hMerge="1">
                  <a:txBody>
                    <a:bodyPr/>
                    <a:lstStyle/>
                    <a:p>
                      <a:pPr algn="ctr"/>
                      <a:endParaRPr lang="en-US" sz="1300" dirty="0">
                        <a:latin typeface="Calibri" panose="020F0502020204030204" pitchFamily="34" charset="0"/>
                        <a:cs typeface="Calibri" panose="020F0502020204030204" pitchFamily="34" charset="0"/>
                      </a:endParaRPr>
                    </a:p>
                  </a:txBody>
                  <a:tcPr marL="91446" marR="91446" marT="45728" marB="45728" anchor="ctr"/>
                </a:tc>
                <a:tc hMerge="1">
                  <a:txBody>
                    <a:bodyPr/>
                    <a:lstStyle/>
                    <a:p>
                      <a:pPr algn="ctr"/>
                      <a:endParaRPr lang="en-US" sz="1300" dirty="0">
                        <a:latin typeface="Calibri" panose="020F0502020204030204" pitchFamily="34" charset="0"/>
                        <a:cs typeface="Calibri" panose="020F0502020204030204" pitchFamily="34" charset="0"/>
                      </a:endParaRPr>
                    </a:p>
                  </a:txBody>
                  <a:tcPr marL="91446" marR="91446" marT="45728" marB="45728" anchor="ctr"/>
                </a:tc>
                <a:extLst>
                  <a:ext uri="{0D108BD9-81ED-4DB2-BD59-A6C34878D82A}">
                    <a16:rowId xmlns="" xmlns:a16="http://schemas.microsoft.com/office/drawing/2014/main" val="10000"/>
                  </a:ext>
                </a:extLst>
              </a:tr>
              <a:tr h="685812">
                <a:tc>
                  <a:txBody>
                    <a:bodyPr/>
                    <a:lstStyle/>
                    <a:p>
                      <a:pPr algn="ctr"/>
                      <a:r>
                        <a:rPr lang="en-US" sz="1300" dirty="0">
                          <a:latin typeface="Calibri" panose="020F0502020204030204" pitchFamily="34" charset="0"/>
                          <a:cs typeface="Calibri" panose="020F0502020204030204" pitchFamily="34" charset="0"/>
                        </a:rPr>
                        <a:t>Origin Time (UTC)</a:t>
                      </a:r>
                    </a:p>
                  </a:txBody>
                  <a:tcPr marL="91461" marR="91461" marT="45728" marB="45728" anchor="ctr"/>
                </a:tc>
                <a:tc>
                  <a:txBody>
                    <a:bodyPr/>
                    <a:lstStyle/>
                    <a:p>
                      <a:pPr algn="ctr"/>
                      <a:r>
                        <a:rPr lang="en-US" sz="1300" dirty="0">
                          <a:latin typeface="Calibri" panose="020F0502020204030204" pitchFamily="34" charset="0"/>
                          <a:cs typeface="Calibri" panose="020F0502020204030204" pitchFamily="34" charset="0"/>
                        </a:rPr>
                        <a:t>Location</a:t>
                      </a:r>
                    </a:p>
                  </a:txBody>
                  <a:tcPr marL="91461" marR="91461" marT="45728" marB="45728" anchor="ctr"/>
                </a:tc>
                <a:tc>
                  <a:txBody>
                    <a:bodyPr/>
                    <a:lstStyle/>
                    <a:p>
                      <a:pPr algn="ctr"/>
                      <a:r>
                        <a:rPr lang="en-US" sz="1300" dirty="0">
                          <a:latin typeface="Calibri" panose="020F0502020204030204" pitchFamily="34" charset="0"/>
                          <a:cs typeface="Calibri" panose="020F0502020204030204" pitchFamily="34" charset="0"/>
                        </a:rPr>
                        <a:t>Mw</a:t>
                      </a:r>
                    </a:p>
                  </a:txBody>
                  <a:tcPr marL="91461" marR="91461" marT="45728" marB="45728" anchor="ctr"/>
                </a:tc>
                <a:tc>
                  <a:txBody>
                    <a:bodyPr/>
                    <a:lstStyle/>
                    <a:p>
                      <a:pPr algn="ctr"/>
                      <a:r>
                        <a:rPr lang="en-US" sz="1300" dirty="0">
                          <a:latin typeface="Calibri" panose="020F0502020204030204" pitchFamily="34" charset="0"/>
                          <a:cs typeface="Calibri" panose="020F0502020204030204" pitchFamily="34" charset="0"/>
                        </a:rPr>
                        <a:t>Dep</a:t>
                      </a:r>
                    </a:p>
                    <a:p>
                      <a:pPr algn="ctr"/>
                      <a:r>
                        <a:rPr lang="en-US" sz="1300" dirty="0">
                          <a:latin typeface="Calibri" panose="020F0502020204030204" pitchFamily="34" charset="0"/>
                          <a:cs typeface="Calibri" panose="020F0502020204030204" pitchFamily="34" charset="0"/>
                        </a:rPr>
                        <a:t>km</a:t>
                      </a:r>
                    </a:p>
                  </a:txBody>
                  <a:tcPr marL="91461" marR="91461" marT="45728" marB="45728" anchor="ctr"/>
                </a:tc>
                <a:tc>
                  <a:txBody>
                    <a:bodyPr/>
                    <a:lstStyle/>
                    <a:p>
                      <a:pPr algn="ctr"/>
                      <a:r>
                        <a:rPr lang="en-US" sz="1300" dirty="0">
                          <a:latin typeface="Calibri" panose="020F0502020204030204" pitchFamily="34" charset="0"/>
                          <a:cs typeface="Calibri" panose="020F0502020204030204" pitchFamily="34" charset="0"/>
                        </a:rPr>
                        <a:t>Type</a:t>
                      </a:r>
                    </a:p>
                  </a:txBody>
                  <a:tcPr marL="91461" marR="91461" marT="45728" marB="45728" anchor="ctr"/>
                </a:tc>
                <a:tc>
                  <a:txBody>
                    <a:bodyPr/>
                    <a:lstStyle/>
                    <a:p>
                      <a:pPr algn="ctr"/>
                      <a:r>
                        <a:rPr lang="en-US" sz="1300" dirty="0">
                          <a:latin typeface="Calibri" panose="020F0502020204030204" pitchFamily="34" charset="0"/>
                          <a:cs typeface="Calibri" panose="020F0502020204030204" pitchFamily="34" charset="0"/>
                        </a:rPr>
                        <a:t>#</a:t>
                      </a:r>
                    </a:p>
                  </a:txBody>
                  <a:tcPr marL="91461" marR="91461" marT="45728" marB="45728" anchor="ctr"/>
                </a:tc>
                <a:tc>
                  <a:txBody>
                    <a:bodyPr/>
                    <a:lstStyle/>
                    <a:p>
                      <a:pPr algn="ctr"/>
                      <a:r>
                        <a:rPr lang="en-US" sz="1300" dirty="0">
                          <a:latin typeface="Calibri" panose="020F0502020204030204" pitchFamily="34" charset="0"/>
                          <a:cs typeface="Calibri" panose="020F0502020204030204" pitchFamily="34" charset="0"/>
                        </a:rPr>
                        <a:t>Elapsed</a:t>
                      </a:r>
                    </a:p>
                    <a:p>
                      <a:pPr algn="ctr"/>
                      <a:r>
                        <a:rPr lang="en-US" sz="1300" dirty="0">
                          <a:latin typeface="Calibri" panose="020F0502020204030204" pitchFamily="34" charset="0"/>
                          <a:cs typeface="Calibri" panose="020F0502020204030204" pitchFamily="34" charset="0"/>
                        </a:rPr>
                        <a:t>Time</a:t>
                      </a:r>
                    </a:p>
                    <a:p>
                      <a:pPr algn="ctr"/>
                      <a:r>
                        <a:rPr lang="en-US" sz="1300" dirty="0">
                          <a:solidFill>
                            <a:srgbClr val="FF0000"/>
                          </a:solidFill>
                          <a:latin typeface="Calibri" panose="020F0502020204030204" pitchFamily="34" charset="0"/>
                          <a:cs typeface="Calibri" panose="020F0502020204030204" pitchFamily="34" charset="0"/>
                        </a:rPr>
                        <a:t>10 min</a:t>
                      </a:r>
                    </a:p>
                  </a:txBody>
                  <a:tcPr marL="91461" marR="91461" marT="45728" marB="45728" anchor="ctr"/>
                </a:tc>
                <a:tc>
                  <a:txBody>
                    <a:bodyPr/>
                    <a:lstStyle/>
                    <a:p>
                      <a:pPr algn="ctr"/>
                      <a:r>
                        <a:rPr lang="en-US" sz="1300" dirty="0">
                          <a:latin typeface="Calibri" panose="020F0502020204030204" pitchFamily="34" charset="0"/>
                          <a:cs typeface="Calibri" panose="020F0502020204030204" pitchFamily="34" charset="0"/>
                        </a:rPr>
                        <a:t>∆Mw</a:t>
                      </a:r>
                    </a:p>
                    <a:p>
                      <a:pPr algn="ctr"/>
                      <a:r>
                        <a:rPr lang="en-US" sz="1300" dirty="0">
                          <a:solidFill>
                            <a:srgbClr val="FF0000"/>
                          </a:solidFill>
                          <a:latin typeface="Calibri" panose="020F0502020204030204" pitchFamily="34" charset="0"/>
                          <a:cs typeface="Calibri" panose="020F0502020204030204" pitchFamily="34" charset="0"/>
                        </a:rPr>
                        <a:t>0.3</a:t>
                      </a:r>
                    </a:p>
                  </a:txBody>
                  <a:tcPr marL="91461" marR="91461" marT="45728" marB="45728" anchor="ctr"/>
                </a:tc>
                <a:tc>
                  <a:txBody>
                    <a:bodyPr/>
                    <a:lstStyle/>
                    <a:p>
                      <a:pPr marL="0" marR="0" lvl="0" indent="0" algn="ctr" defTabSz="456891" rtl="0" eaLnBrk="1" fontAlgn="auto" latinLnBrk="0" hangingPunct="1">
                        <a:lnSpc>
                          <a:spcPct val="100000"/>
                        </a:lnSpc>
                        <a:spcBef>
                          <a:spcPts val="0"/>
                        </a:spcBef>
                        <a:spcAft>
                          <a:spcPts val="0"/>
                        </a:spcAft>
                        <a:buClrTx/>
                        <a:buSzTx/>
                        <a:buFontTx/>
                        <a:buNone/>
                        <a:tabLst/>
                        <a:defRPr/>
                      </a:pPr>
                      <a:r>
                        <a:rPr lang="en-US" sz="1300" dirty="0">
                          <a:latin typeface="Calibri" panose="020F0502020204030204" pitchFamily="34" charset="0"/>
                          <a:cs typeface="Calibri" panose="020F0502020204030204" pitchFamily="34" charset="0"/>
                        </a:rPr>
                        <a:t>∆Dep</a:t>
                      </a:r>
                    </a:p>
                    <a:p>
                      <a:pPr algn="ctr"/>
                      <a:r>
                        <a:rPr lang="en-US" sz="1300" dirty="0">
                          <a:latin typeface="Calibri" panose="020F0502020204030204" pitchFamily="34" charset="0"/>
                          <a:cs typeface="Calibri" panose="020F0502020204030204" pitchFamily="34" charset="0"/>
                        </a:rPr>
                        <a:t>(km)</a:t>
                      </a:r>
                    </a:p>
                    <a:p>
                      <a:pPr algn="ctr"/>
                      <a:r>
                        <a:rPr lang="en-US" sz="1300" dirty="0">
                          <a:solidFill>
                            <a:srgbClr val="FF0000"/>
                          </a:solidFill>
                          <a:latin typeface="Calibri" panose="020F0502020204030204" pitchFamily="34" charset="0"/>
                          <a:cs typeface="Calibri" panose="020F0502020204030204" pitchFamily="34" charset="0"/>
                        </a:rPr>
                        <a:t>30</a:t>
                      </a:r>
                    </a:p>
                  </a:txBody>
                  <a:tcPr marL="91461" marR="91461" marT="45728" marB="45728" anchor="ctr"/>
                </a:tc>
                <a:tc>
                  <a:txBody>
                    <a:bodyPr/>
                    <a:lstStyle/>
                    <a:p>
                      <a:pPr marL="0" marR="0" lvl="0" indent="0" algn="ctr" defTabSz="456891" rtl="0" eaLnBrk="1" fontAlgn="auto" latinLnBrk="0" hangingPunct="1">
                        <a:lnSpc>
                          <a:spcPct val="100000"/>
                        </a:lnSpc>
                        <a:spcBef>
                          <a:spcPts val="0"/>
                        </a:spcBef>
                        <a:spcAft>
                          <a:spcPts val="0"/>
                        </a:spcAft>
                        <a:buClrTx/>
                        <a:buSzTx/>
                        <a:buFontTx/>
                        <a:buNone/>
                        <a:tabLst/>
                        <a:defRPr/>
                      </a:pPr>
                      <a:r>
                        <a:rPr lang="en-US" sz="1300" dirty="0">
                          <a:latin typeface="Calibri" panose="020F0502020204030204" pitchFamily="34" charset="0"/>
                          <a:cs typeface="Calibri" panose="020F0502020204030204" pitchFamily="34" charset="0"/>
                        </a:rPr>
                        <a:t>∆</a:t>
                      </a:r>
                      <a:r>
                        <a:rPr lang="en-US" sz="1300" dirty="0" err="1">
                          <a:latin typeface="Calibri" panose="020F0502020204030204" pitchFamily="34" charset="0"/>
                          <a:cs typeface="Calibri" panose="020F0502020204030204" pitchFamily="34" charset="0"/>
                        </a:rPr>
                        <a:t>Loc</a:t>
                      </a:r>
                      <a:endParaRPr lang="en-US" sz="1300" dirty="0">
                        <a:latin typeface="Calibri" panose="020F0502020204030204" pitchFamily="34" charset="0"/>
                        <a:cs typeface="Calibri" panose="020F0502020204030204" pitchFamily="34" charset="0"/>
                      </a:endParaRPr>
                    </a:p>
                    <a:p>
                      <a:pPr algn="ctr"/>
                      <a:r>
                        <a:rPr lang="en-US" sz="1300" dirty="0">
                          <a:latin typeface="Calibri" panose="020F0502020204030204" pitchFamily="34" charset="0"/>
                          <a:cs typeface="Calibri" panose="020F0502020204030204" pitchFamily="34" charset="0"/>
                        </a:rPr>
                        <a:t>(km)</a:t>
                      </a:r>
                    </a:p>
                    <a:p>
                      <a:pPr algn="ctr"/>
                      <a:r>
                        <a:rPr lang="en-US" sz="1300" dirty="0">
                          <a:solidFill>
                            <a:srgbClr val="FF0000"/>
                          </a:solidFill>
                          <a:latin typeface="Calibri" panose="020F0502020204030204" pitchFamily="34" charset="0"/>
                          <a:cs typeface="Calibri" panose="020F0502020204030204" pitchFamily="34" charset="0"/>
                        </a:rPr>
                        <a:t>30</a:t>
                      </a:r>
                    </a:p>
                  </a:txBody>
                  <a:tcPr marL="91461" marR="91461" marT="45728" marB="45728" anchor="ctr"/>
                </a:tc>
                <a:extLst>
                  <a:ext uri="{0D108BD9-81ED-4DB2-BD59-A6C34878D82A}">
                    <a16:rowId xmlns="" xmlns:a16="http://schemas.microsoft.com/office/drawing/2014/main" val="10001"/>
                  </a:ext>
                </a:extLst>
              </a:tr>
              <a:tr h="205739">
                <a:tc>
                  <a:txBody>
                    <a:bodyPr/>
                    <a:lstStyle/>
                    <a:p>
                      <a:pPr algn="ctr" fontAlgn="ctr"/>
                      <a:r>
                        <a:rPr lang="en-US" sz="1300" b="0" i="0" u="none" strike="noStrike" dirty="0">
                          <a:solidFill>
                            <a:srgbClr val="000000"/>
                          </a:solidFill>
                          <a:effectLst/>
                          <a:latin typeface="Calibri" panose="020F0502020204030204" pitchFamily="34" charset="0"/>
                        </a:rPr>
                        <a:t>8/12/2021 18:32</a:t>
                      </a:r>
                    </a:p>
                  </a:txBody>
                  <a:tcPr marL="7620" marR="7620" marT="7620" marB="0" anchor="ctr"/>
                </a:tc>
                <a:tc>
                  <a:txBody>
                    <a:bodyPr/>
                    <a:lstStyle/>
                    <a:p>
                      <a:pPr algn="l" fontAlgn="ctr"/>
                      <a:r>
                        <a:rPr lang="en-US" sz="1300" b="0" i="0" u="none" strike="noStrike" dirty="0">
                          <a:solidFill>
                            <a:srgbClr val="000000"/>
                          </a:solidFill>
                          <a:effectLst/>
                          <a:latin typeface="Calibri" panose="020F0502020204030204" pitchFamily="34" charset="0"/>
                        </a:rPr>
                        <a:t>SOUTH_SANDWICH_ISLANDS_REGION</a:t>
                      </a:r>
                    </a:p>
                  </a:txBody>
                  <a:tcPr marL="7620" marR="7620" marT="7620" marB="0" anchor="ctr">
                    <a:solidFill>
                      <a:schemeClr val="bg1">
                        <a:lumMod val="95000"/>
                      </a:schemeClr>
                    </a:solidFill>
                  </a:tcPr>
                </a:tc>
                <a:tc>
                  <a:txBody>
                    <a:bodyPr/>
                    <a:lstStyle/>
                    <a:p>
                      <a:pPr algn="ctr" fontAlgn="ctr"/>
                      <a:r>
                        <a:rPr lang="en-US" sz="1300" b="0" i="0" u="none" strike="noStrike">
                          <a:solidFill>
                            <a:srgbClr val="000000"/>
                          </a:solidFill>
                          <a:effectLst/>
                          <a:latin typeface="Calibri" panose="020F0502020204030204" pitchFamily="34" charset="0"/>
                        </a:rPr>
                        <a:t>7.6</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78</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INFO</a:t>
                      </a:r>
                    </a:p>
                  </a:txBody>
                  <a:tcPr marL="7621" marR="7621" marT="7620" marB="0" anchor="ctr"/>
                </a:tc>
                <a:tc>
                  <a:txBody>
                    <a:bodyPr/>
                    <a:lstStyle/>
                    <a:p>
                      <a:pPr algn="ctr" fontAlgn="ctr"/>
                      <a:r>
                        <a:rPr lang="en-US" sz="1300" b="0" i="0" u="none" strike="noStrike" dirty="0">
                          <a:solidFill>
                            <a:srgbClr val="000000"/>
                          </a:solidFill>
                          <a:effectLst/>
                          <a:latin typeface="Calibri" panose="020F0502020204030204" pitchFamily="34" charset="0"/>
                        </a:rPr>
                        <a:t>1</a:t>
                      </a:r>
                    </a:p>
                  </a:txBody>
                  <a:tcPr marL="7620" marR="7620" marT="7620" marB="0" anchor="ctr"/>
                </a:tc>
                <a:tc>
                  <a:txBody>
                    <a:bodyPr/>
                    <a:lstStyle/>
                    <a:p>
                      <a:pPr algn="ctr" fontAlgn="b"/>
                      <a:r>
                        <a:rPr lang="en-US" sz="1300" b="0" i="0" u="none" strike="noStrike" dirty="0">
                          <a:solidFill>
                            <a:srgbClr val="000000"/>
                          </a:solidFill>
                          <a:effectLst/>
                          <a:latin typeface="Calibri" panose="020F0502020204030204" pitchFamily="34" charset="0"/>
                        </a:rPr>
                        <a:t>00:13:27</a:t>
                      </a:r>
                    </a:p>
                  </a:txBody>
                  <a:tcPr marL="7620" marR="7620" marT="7620" marB="0" anchor="b">
                    <a:solidFill>
                      <a:srgbClr val="FF0000"/>
                    </a:solidFill>
                  </a:tcPr>
                </a:tc>
                <a:tc>
                  <a:txBody>
                    <a:bodyPr/>
                    <a:lstStyle/>
                    <a:p>
                      <a:pPr algn="ctr" fontAlgn="b"/>
                      <a:r>
                        <a:rPr lang="en-US" sz="1300" b="0" i="0" u="none" strike="noStrike" dirty="0">
                          <a:solidFill>
                            <a:srgbClr val="000000"/>
                          </a:solidFill>
                          <a:effectLst/>
                          <a:latin typeface="Calibri" panose="020F0502020204030204" pitchFamily="34" charset="0"/>
                        </a:rPr>
                        <a:t>0.1</a:t>
                      </a:r>
                    </a:p>
                  </a:txBody>
                  <a:tcPr marL="7620" marR="7620" marT="7620" marB="0" anchor="b">
                    <a:solidFill>
                      <a:srgbClr val="00FF00"/>
                    </a:solidFill>
                  </a:tcPr>
                </a:tc>
                <a:tc>
                  <a:txBody>
                    <a:bodyPr/>
                    <a:lstStyle/>
                    <a:p>
                      <a:pPr algn="ctr" fontAlgn="b"/>
                      <a:r>
                        <a:rPr lang="en-US" sz="1300" b="0" i="0" u="none" strike="noStrike">
                          <a:solidFill>
                            <a:srgbClr val="000000"/>
                          </a:solidFill>
                          <a:effectLst/>
                          <a:latin typeface="Calibri" panose="020F0502020204030204" pitchFamily="34" charset="0"/>
                        </a:rPr>
                        <a:t>31</a:t>
                      </a:r>
                    </a:p>
                  </a:txBody>
                  <a:tcPr marL="7620" marR="7620" marT="7620" marB="0" anchor="b">
                    <a:solidFill>
                      <a:srgbClr val="00FF00"/>
                    </a:solidFill>
                  </a:tcPr>
                </a:tc>
                <a:tc>
                  <a:txBody>
                    <a:bodyPr/>
                    <a:lstStyle/>
                    <a:p>
                      <a:pPr algn="ctr" fontAlgn="b"/>
                      <a:r>
                        <a:rPr lang="en-US" sz="1300" b="0" i="0" u="none" strike="noStrike" dirty="0">
                          <a:solidFill>
                            <a:srgbClr val="000000"/>
                          </a:solidFill>
                          <a:effectLst/>
                          <a:latin typeface="Calibri" panose="020F0502020204030204" pitchFamily="34" charset="0"/>
                        </a:rPr>
                        <a:t>23</a:t>
                      </a:r>
                    </a:p>
                  </a:txBody>
                  <a:tcPr marL="7620" marR="7620" marT="7620" marB="0" anchor="b">
                    <a:solidFill>
                      <a:srgbClr val="FF0000"/>
                    </a:solidFill>
                  </a:tcPr>
                </a:tc>
                <a:extLst>
                  <a:ext uri="{0D108BD9-81ED-4DB2-BD59-A6C34878D82A}">
                    <a16:rowId xmlns="" xmlns:a16="http://schemas.microsoft.com/office/drawing/2014/main" val="10002"/>
                  </a:ext>
                </a:extLst>
              </a:tr>
              <a:tr h="205739">
                <a:tc>
                  <a:txBody>
                    <a:bodyPr/>
                    <a:lstStyle/>
                    <a:p>
                      <a:pPr algn="ctr" fontAlgn="ctr"/>
                      <a:r>
                        <a:rPr lang="en-US" sz="1300" b="0" i="0" u="none" strike="noStrike" dirty="0">
                          <a:solidFill>
                            <a:srgbClr val="000000"/>
                          </a:solidFill>
                          <a:effectLst/>
                          <a:latin typeface="Calibri" panose="020F0502020204030204" pitchFamily="34" charset="0"/>
                        </a:rPr>
                        <a:t>8/12/2021 18:32</a:t>
                      </a:r>
                    </a:p>
                  </a:txBody>
                  <a:tcPr marL="7620" marR="7620" marT="7620" marB="0" anchor="ctr"/>
                </a:tc>
                <a:tc>
                  <a:txBody>
                    <a:bodyPr/>
                    <a:lstStyle/>
                    <a:p>
                      <a:pPr algn="l" fontAlgn="ctr"/>
                      <a:r>
                        <a:rPr lang="en-US" sz="1300" b="0" i="0" u="none" strike="noStrike" dirty="0">
                          <a:solidFill>
                            <a:srgbClr val="000000"/>
                          </a:solidFill>
                          <a:effectLst/>
                          <a:latin typeface="Calibri" panose="020F0502020204030204" pitchFamily="34" charset="0"/>
                        </a:rPr>
                        <a:t>SOUTH_SANDWICH_ISLANDS_REGION</a:t>
                      </a:r>
                    </a:p>
                  </a:txBody>
                  <a:tcPr marL="7620" marR="7620" marT="7620" marB="0" anchor="ctr">
                    <a:solidFill>
                      <a:schemeClr val="bg1">
                        <a:lumMod val="95000"/>
                      </a:schemeClr>
                    </a:solidFill>
                  </a:tcPr>
                </a:tc>
                <a:tc>
                  <a:txBody>
                    <a:bodyPr/>
                    <a:lstStyle/>
                    <a:p>
                      <a:pPr algn="ctr" fontAlgn="ctr"/>
                      <a:r>
                        <a:rPr lang="en-US" sz="1300" b="0" i="0" u="none" strike="noStrike">
                          <a:solidFill>
                            <a:srgbClr val="000000"/>
                          </a:solidFill>
                          <a:effectLst/>
                          <a:latin typeface="Calibri" panose="020F0502020204030204" pitchFamily="34" charset="0"/>
                        </a:rPr>
                        <a:t>7.6</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78</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INFO</a:t>
                      </a:r>
                    </a:p>
                  </a:txBody>
                  <a:tcPr marL="7621" marR="7621" marT="7620" marB="0" anchor="ctr"/>
                </a:tc>
                <a:tc>
                  <a:txBody>
                    <a:bodyPr/>
                    <a:lstStyle/>
                    <a:p>
                      <a:pPr algn="ctr" fontAlgn="ctr"/>
                      <a:r>
                        <a:rPr lang="en-US" sz="1300" b="0" i="0" u="none" strike="noStrike" dirty="0">
                          <a:solidFill>
                            <a:srgbClr val="000000"/>
                          </a:solidFill>
                          <a:effectLst/>
                          <a:latin typeface="Calibri" panose="020F0502020204030204" pitchFamily="34" charset="0"/>
                        </a:rPr>
                        <a:t>2</a:t>
                      </a:r>
                    </a:p>
                  </a:txBody>
                  <a:tcPr marL="7620" marR="7620" marT="7620" marB="0" anchor="ctr"/>
                </a:tc>
                <a:tc>
                  <a:txBody>
                    <a:bodyPr/>
                    <a:lstStyle/>
                    <a:p>
                      <a:pPr algn="ctr" fontAlgn="b"/>
                      <a:r>
                        <a:rPr lang="en-US" sz="1300" b="0" i="0" u="none" strike="noStrike" dirty="0">
                          <a:solidFill>
                            <a:srgbClr val="000000"/>
                          </a:solidFill>
                          <a:effectLst/>
                          <a:latin typeface="Calibri" panose="020F0502020204030204" pitchFamily="34" charset="0"/>
                        </a:rPr>
                        <a:t>00:48:59</a:t>
                      </a:r>
                    </a:p>
                  </a:txBody>
                  <a:tcPr marL="7620" marR="7620" marT="7620" marB="0" anchor="b">
                    <a:solidFill>
                      <a:schemeClr val="accent1">
                        <a:lumMod val="40000"/>
                        <a:lumOff val="60000"/>
                      </a:schemeClr>
                    </a:solidFill>
                  </a:tcPr>
                </a:tc>
                <a:tc>
                  <a:txBody>
                    <a:bodyPr/>
                    <a:lstStyle/>
                    <a:p>
                      <a:pPr algn="ctr" fontAlgn="b"/>
                      <a:r>
                        <a:rPr lang="en-US" sz="1300" b="0" i="0" u="none" strike="noStrike" dirty="0">
                          <a:solidFill>
                            <a:srgbClr val="000000"/>
                          </a:solidFill>
                          <a:effectLst/>
                          <a:latin typeface="Calibri" panose="020F0502020204030204" pitchFamily="34" charset="0"/>
                        </a:rPr>
                        <a:t>-0.5</a:t>
                      </a:r>
                    </a:p>
                  </a:txBody>
                  <a:tcPr marL="7620" marR="7620" marT="7620" marB="0" anchor="b">
                    <a:solidFill>
                      <a:srgbClr val="FF0000">
                        <a:alpha val="69804"/>
                      </a:srgbClr>
                    </a:solidFill>
                  </a:tcPr>
                </a:tc>
                <a:tc>
                  <a:txBody>
                    <a:bodyPr/>
                    <a:lstStyle/>
                    <a:p>
                      <a:pPr algn="ctr" fontAlgn="b"/>
                      <a:r>
                        <a:rPr lang="en-US" sz="1300" b="0" i="0" u="none" strike="noStrike">
                          <a:solidFill>
                            <a:srgbClr val="000000"/>
                          </a:solidFill>
                          <a:effectLst/>
                          <a:latin typeface="Calibri" panose="020F0502020204030204" pitchFamily="34" charset="0"/>
                        </a:rPr>
                        <a:t>31</a:t>
                      </a:r>
                    </a:p>
                  </a:txBody>
                  <a:tcPr marL="7620" marR="7620" marT="7620" marB="0" anchor="b">
                    <a:solidFill>
                      <a:srgbClr val="FF0000"/>
                    </a:solidFill>
                  </a:tcPr>
                </a:tc>
                <a:tc>
                  <a:txBody>
                    <a:bodyPr/>
                    <a:lstStyle/>
                    <a:p>
                      <a:pPr algn="ctr" fontAlgn="b"/>
                      <a:r>
                        <a:rPr lang="en-US" sz="1300" b="0" i="0" u="none" strike="noStrike">
                          <a:solidFill>
                            <a:srgbClr val="000000"/>
                          </a:solidFill>
                          <a:effectLst/>
                          <a:latin typeface="Calibri" panose="020F0502020204030204" pitchFamily="34" charset="0"/>
                        </a:rPr>
                        <a:t>23</a:t>
                      </a:r>
                    </a:p>
                  </a:txBody>
                  <a:tcPr marL="7620" marR="7620" marT="7620" marB="0" anchor="b">
                    <a:solidFill>
                      <a:srgbClr val="00FF00"/>
                    </a:solidFill>
                  </a:tcPr>
                </a:tc>
                <a:extLst>
                  <a:ext uri="{0D108BD9-81ED-4DB2-BD59-A6C34878D82A}">
                    <a16:rowId xmlns="" xmlns:a16="http://schemas.microsoft.com/office/drawing/2014/main" val="10003"/>
                  </a:ext>
                </a:extLst>
              </a:tr>
              <a:tr h="205739">
                <a:tc>
                  <a:txBody>
                    <a:bodyPr/>
                    <a:lstStyle/>
                    <a:p>
                      <a:pPr algn="ctr" fontAlgn="ctr"/>
                      <a:r>
                        <a:rPr lang="en-US" sz="1300" b="0" i="0" u="none" strike="noStrike" dirty="0">
                          <a:solidFill>
                            <a:srgbClr val="000000"/>
                          </a:solidFill>
                          <a:effectLst/>
                          <a:latin typeface="Calibri" panose="020F0502020204030204" pitchFamily="34" charset="0"/>
                        </a:rPr>
                        <a:t>8/14/2021 12:29</a:t>
                      </a:r>
                    </a:p>
                  </a:txBody>
                  <a:tcPr marL="7620" marR="7620" marT="7620" marB="0" anchor="ctr"/>
                </a:tc>
                <a:tc>
                  <a:txBody>
                    <a:bodyPr/>
                    <a:lstStyle/>
                    <a:p>
                      <a:pPr algn="l" fontAlgn="ctr"/>
                      <a:r>
                        <a:rPr lang="en-US" sz="1300" b="0" i="0" u="none" strike="noStrike" dirty="0">
                          <a:solidFill>
                            <a:srgbClr val="000000"/>
                          </a:solidFill>
                          <a:effectLst/>
                          <a:latin typeface="Calibri" panose="020F0502020204030204" pitchFamily="34" charset="0"/>
                        </a:rPr>
                        <a:t>HAITI_REGION</a:t>
                      </a:r>
                    </a:p>
                  </a:txBody>
                  <a:tcPr marL="7620" marR="7620" marT="7620" marB="0" anchor="ctr">
                    <a:solidFill>
                      <a:schemeClr val="bg1">
                        <a:lumMod val="95000"/>
                      </a:schemeClr>
                    </a:solidFill>
                  </a:tcPr>
                </a:tc>
                <a:tc>
                  <a:txBody>
                    <a:bodyPr/>
                    <a:lstStyle/>
                    <a:p>
                      <a:pPr algn="ctr" fontAlgn="ctr"/>
                      <a:r>
                        <a:rPr lang="en-US" sz="1300" b="0" i="0" u="none" strike="noStrike" dirty="0">
                          <a:solidFill>
                            <a:srgbClr val="000000"/>
                          </a:solidFill>
                          <a:effectLst/>
                          <a:latin typeface="Calibri" panose="020F0502020204030204" pitchFamily="34" charset="0"/>
                        </a:rPr>
                        <a:t>7.0</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10</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INFO</a:t>
                      </a:r>
                    </a:p>
                  </a:txBody>
                  <a:tcPr marL="7621" marR="7621" marT="7620" marB="0" anchor="ctr"/>
                </a:tc>
                <a:tc>
                  <a:txBody>
                    <a:bodyPr/>
                    <a:lstStyle/>
                    <a:p>
                      <a:pPr algn="ctr" fontAlgn="ctr"/>
                      <a:r>
                        <a:rPr lang="en-US" sz="1300" b="0" i="0" u="none" strike="noStrike" dirty="0">
                          <a:solidFill>
                            <a:srgbClr val="000000"/>
                          </a:solidFill>
                          <a:effectLst/>
                          <a:latin typeface="Calibri" panose="020F0502020204030204" pitchFamily="34" charset="0"/>
                        </a:rPr>
                        <a:t>1</a:t>
                      </a:r>
                    </a:p>
                  </a:txBody>
                  <a:tcPr marL="7620" marR="7620" marT="7620" marB="0" anchor="ctr"/>
                </a:tc>
                <a:tc>
                  <a:txBody>
                    <a:bodyPr/>
                    <a:lstStyle/>
                    <a:p>
                      <a:pPr algn="ctr" fontAlgn="b"/>
                      <a:r>
                        <a:rPr lang="en-US" sz="1300" b="0" i="0" u="none" strike="noStrike" dirty="0">
                          <a:solidFill>
                            <a:srgbClr val="000000"/>
                          </a:solidFill>
                          <a:effectLst/>
                          <a:latin typeface="Calibri" panose="020F0502020204030204" pitchFamily="34" charset="0"/>
                        </a:rPr>
                        <a:t>00:09:39</a:t>
                      </a:r>
                    </a:p>
                  </a:txBody>
                  <a:tcPr marL="7620" marR="7620" marT="7620" marB="0" anchor="b">
                    <a:solidFill>
                      <a:srgbClr val="00FF00"/>
                    </a:solidFill>
                  </a:tcPr>
                </a:tc>
                <a:tc>
                  <a:txBody>
                    <a:bodyPr/>
                    <a:lstStyle/>
                    <a:p>
                      <a:pPr algn="ctr" fontAlgn="b"/>
                      <a:r>
                        <a:rPr lang="en-US" sz="1300" b="0" i="0" u="none" strike="noStrike">
                          <a:solidFill>
                            <a:srgbClr val="000000"/>
                          </a:solidFill>
                          <a:effectLst/>
                          <a:latin typeface="Calibri" panose="020F0502020204030204" pitchFamily="34" charset="0"/>
                        </a:rPr>
                        <a:t>-0.2</a:t>
                      </a:r>
                    </a:p>
                  </a:txBody>
                  <a:tcPr marL="7620" marR="7620" marT="7620" marB="0" anchor="b">
                    <a:solidFill>
                      <a:srgbClr val="00FF00"/>
                    </a:solidFill>
                  </a:tcPr>
                </a:tc>
                <a:tc>
                  <a:txBody>
                    <a:bodyPr/>
                    <a:lstStyle/>
                    <a:p>
                      <a:pPr algn="ctr" fontAlgn="b"/>
                      <a:r>
                        <a:rPr lang="en-US" sz="1300" b="0" i="0" u="none" strike="noStrike">
                          <a:solidFill>
                            <a:srgbClr val="000000"/>
                          </a:solidFill>
                          <a:effectLst/>
                          <a:latin typeface="Calibri" panose="020F0502020204030204" pitchFamily="34" charset="0"/>
                        </a:rPr>
                        <a:t>0</a:t>
                      </a:r>
                    </a:p>
                  </a:txBody>
                  <a:tcPr marL="7620" marR="7620" marT="7620" marB="0" anchor="b">
                    <a:solidFill>
                      <a:srgbClr val="FF0000"/>
                    </a:solidFill>
                  </a:tcPr>
                </a:tc>
                <a:tc>
                  <a:txBody>
                    <a:bodyPr/>
                    <a:lstStyle/>
                    <a:p>
                      <a:pPr algn="ctr" fontAlgn="b"/>
                      <a:r>
                        <a:rPr lang="en-US" sz="1300" b="0" i="0" u="none" strike="noStrike">
                          <a:solidFill>
                            <a:srgbClr val="000000"/>
                          </a:solidFill>
                          <a:effectLst/>
                          <a:latin typeface="Calibri" panose="020F0502020204030204" pitchFamily="34" charset="0"/>
                        </a:rPr>
                        <a:t>19</a:t>
                      </a:r>
                    </a:p>
                  </a:txBody>
                  <a:tcPr marL="7620" marR="7620" marT="7620" marB="0" anchor="b">
                    <a:solidFill>
                      <a:srgbClr val="00FF00"/>
                    </a:solidFill>
                  </a:tcPr>
                </a:tc>
                <a:extLst>
                  <a:ext uri="{0D108BD9-81ED-4DB2-BD59-A6C34878D82A}">
                    <a16:rowId xmlns="" xmlns:a16="http://schemas.microsoft.com/office/drawing/2014/main" val="10004"/>
                  </a:ext>
                </a:extLst>
              </a:tr>
              <a:tr h="205739">
                <a:tc>
                  <a:txBody>
                    <a:bodyPr/>
                    <a:lstStyle/>
                    <a:p>
                      <a:pPr algn="ctr" fontAlgn="ctr"/>
                      <a:r>
                        <a:rPr lang="en-US" sz="1300" b="0" i="0" u="none" strike="noStrike" dirty="0">
                          <a:solidFill>
                            <a:srgbClr val="000000"/>
                          </a:solidFill>
                          <a:effectLst/>
                          <a:latin typeface="Calibri" panose="020F0502020204030204" pitchFamily="34" charset="0"/>
                        </a:rPr>
                        <a:t>8/14/2021 12:29</a:t>
                      </a:r>
                    </a:p>
                  </a:txBody>
                  <a:tcPr marL="7620" marR="7620" marT="7620" marB="0" anchor="ctr"/>
                </a:tc>
                <a:tc>
                  <a:txBody>
                    <a:bodyPr/>
                    <a:lstStyle/>
                    <a:p>
                      <a:pPr algn="l" fontAlgn="ctr"/>
                      <a:r>
                        <a:rPr lang="en-US" sz="1300" b="0" i="0" u="none" strike="noStrike" dirty="0">
                          <a:solidFill>
                            <a:srgbClr val="000000"/>
                          </a:solidFill>
                          <a:effectLst/>
                          <a:latin typeface="Calibri" panose="020F0502020204030204" pitchFamily="34" charset="0"/>
                        </a:rPr>
                        <a:t>HAITI_REGION</a:t>
                      </a:r>
                    </a:p>
                  </a:txBody>
                  <a:tcPr marL="7620" marR="7620" marT="7620" marB="0" anchor="ctr">
                    <a:solidFill>
                      <a:schemeClr val="accent1">
                        <a:lumMod val="40000"/>
                        <a:lumOff val="60000"/>
                      </a:schemeClr>
                    </a:solidFill>
                  </a:tcPr>
                </a:tc>
                <a:tc>
                  <a:txBody>
                    <a:bodyPr/>
                    <a:lstStyle/>
                    <a:p>
                      <a:pPr algn="ctr" fontAlgn="ctr"/>
                      <a:r>
                        <a:rPr lang="en-US" sz="1300" b="0" i="0" u="none" strike="noStrike">
                          <a:solidFill>
                            <a:srgbClr val="000000"/>
                          </a:solidFill>
                          <a:effectLst/>
                          <a:latin typeface="Calibri" panose="020F0502020204030204" pitchFamily="34" charset="0"/>
                        </a:rPr>
                        <a:t>7.2</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10</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THREAT</a:t>
                      </a:r>
                    </a:p>
                  </a:txBody>
                  <a:tcPr marL="7621" marR="7621" marT="7620" marB="0" anchor="ctr"/>
                </a:tc>
                <a:tc>
                  <a:txBody>
                    <a:bodyPr/>
                    <a:lstStyle/>
                    <a:p>
                      <a:pPr algn="ctr" fontAlgn="ctr"/>
                      <a:r>
                        <a:rPr lang="en-US" sz="1300" b="0" i="0" u="none" strike="noStrike" dirty="0">
                          <a:solidFill>
                            <a:srgbClr val="000000"/>
                          </a:solidFill>
                          <a:effectLst/>
                          <a:latin typeface="Calibri" panose="020F0502020204030204" pitchFamily="34" charset="0"/>
                        </a:rPr>
                        <a:t>2</a:t>
                      </a:r>
                    </a:p>
                  </a:txBody>
                  <a:tcPr marL="7620" marR="7620" marT="7620" marB="0" anchor="ctr"/>
                </a:tc>
                <a:tc>
                  <a:txBody>
                    <a:bodyPr/>
                    <a:lstStyle/>
                    <a:p>
                      <a:pPr algn="ctr" fontAlgn="b"/>
                      <a:r>
                        <a:rPr lang="en-US" sz="1300" b="0" i="0" u="none" strike="noStrike" dirty="0">
                          <a:solidFill>
                            <a:srgbClr val="000000"/>
                          </a:solidFill>
                          <a:effectLst/>
                          <a:latin typeface="Calibri" panose="020F0502020204030204" pitchFamily="34" charset="0"/>
                        </a:rPr>
                        <a:t>00:49:52</a:t>
                      </a:r>
                    </a:p>
                  </a:txBody>
                  <a:tcPr marL="7620" marR="7620" marT="7620" marB="0" anchor="b">
                    <a:solidFill>
                      <a:schemeClr val="accent1">
                        <a:lumMod val="40000"/>
                        <a:lumOff val="60000"/>
                      </a:schemeClr>
                    </a:solidFill>
                  </a:tcPr>
                </a:tc>
                <a:tc>
                  <a:txBody>
                    <a:bodyPr/>
                    <a:lstStyle/>
                    <a:p>
                      <a:pPr algn="ctr" fontAlgn="b"/>
                      <a:r>
                        <a:rPr lang="en-US" sz="1300" b="0" i="0" u="none" strike="noStrike">
                          <a:solidFill>
                            <a:srgbClr val="000000"/>
                          </a:solidFill>
                          <a:effectLst/>
                          <a:latin typeface="Calibri" panose="020F0502020204030204" pitchFamily="34" charset="0"/>
                        </a:rPr>
                        <a:t>0.0</a:t>
                      </a:r>
                    </a:p>
                  </a:txBody>
                  <a:tcPr marL="7620" marR="7620" marT="7620" marB="0" anchor="b">
                    <a:solidFill>
                      <a:srgbClr val="00FF00"/>
                    </a:solidFill>
                  </a:tcPr>
                </a:tc>
                <a:tc>
                  <a:txBody>
                    <a:bodyPr/>
                    <a:lstStyle/>
                    <a:p>
                      <a:pPr algn="ctr" fontAlgn="b"/>
                      <a:r>
                        <a:rPr lang="en-US" sz="1300" b="0" i="0" u="none" strike="noStrike">
                          <a:solidFill>
                            <a:srgbClr val="000000"/>
                          </a:solidFill>
                          <a:effectLst/>
                          <a:latin typeface="Calibri" panose="020F0502020204030204" pitchFamily="34" charset="0"/>
                        </a:rPr>
                        <a:t>0</a:t>
                      </a:r>
                    </a:p>
                  </a:txBody>
                  <a:tcPr marL="7620" marR="7620" marT="7620" marB="0" anchor="b">
                    <a:solidFill>
                      <a:srgbClr val="00FF00"/>
                    </a:solidFill>
                  </a:tcPr>
                </a:tc>
                <a:tc>
                  <a:txBody>
                    <a:bodyPr/>
                    <a:lstStyle/>
                    <a:p>
                      <a:pPr algn="ctr" fontAlgn="b"/>
                      <a:r>
                        <a:rPr lang="en-US" sz="1300" b="0" i="0" u="none" strike="noStrike">
                          <a:solidFill>
                            <a:srgbClr val="000000"/>
                          </a:solidFill>
                          <a:effectLst/>
                          <a:latin typeface="Calibri" panose="020F0502020204030204" pitchFamily="34" charset="0"/>
                        </a:rPr>
                        <a:t>19</a:t>
                      </a:r>
                    </a:p>
                  </a:txBody>
                  <a:tcPr marL="7620" marR="7620" marT="7620" marB="0" anchor="b">
                    <a:solidFill>
                      <a:srgbClr val="00FF00"/>
                    </a:solidFill>
                  </a:tcPr>
                </a:tc>
                <a:extLst>
                  <a:ext uri="{0D108BD9-81ED-4DB2-BD59-A6C34878D82A}">
                    <a16:rowId xmlns="" xmlns:a16="http://schemas.microsoft.com/office/drawing/2014/main" val="10005"/>
                  </a:ext>
                </a:extLst>
              </a:tr>
              <a:tr h="205739">
                <a:tc>
                  <a:txBody>
                    <a:bodyPr/>
                    <a:lstStyle/>
                    <a:p>
                      <a:pPr algn="ctr" fontAlgn="ctr"/>
                      <a:r>
                        <a:rPr lang="en-US" sz="1300" b="0" i="0" u="none" strike="noStrike" dirty="0">
                          <a:solidFill>
                            <a:srgbClr val="000000"/>
                          </a:solidFill>
                          <a:effectLst/>
                          <a:latin typeface="Calibri" panose="020F0502020204030204" pitchFamily="34" charset="0"/>
                        </a:rPr>
                        <a:t>8/14/2021 12:29</a:t>
                      </a:r>
                    </a:p>
                  </a:txBody>
                  <a:tcPr marL="7620" marR="7620" marT="7620" marB="0" anchor="ctr"/>
                </a:tc>
                <a:tc>
                  <a:txBody>
                    <a:bodyPr/>
                    <a:lstStyle/>
                    <a:p>
                      <a:pPr algn="l" fontAlgn="ctr"/>
                      <a:r>
                        <a:rPr lang="en-US" sz="1300" b="0" i="0" u="none" strike="noStrike">
                          <a:solidFill>
                            <a:srgbClr val="000000"/>
                          </a:solidFill>
                          <a:effectLst/>
                          <a:latin typeface="Calibri" panose="020F0502020204030204" pitchFamily="34" charset="0"/>
                        </a:rPr>
                        <a:t>HAITI_REGION</a:t>
                      </a:r>
                    </a:p>
                  </a:txBody>
                  <a:tcPr marL="7620" marR="7620" marT="7620" marB="0" anchor="ctr"/>
                </a:tc>
                <a:tc>
                  <a:txBody>
                    <a:bodyPr/>
                    <a:lstStyle/>
                    <a:p>
                      <a:pPr algn="ctr" fontAlgn="ctr"/>
                      <a:r>
                        <a:rPr lang="en-US" sz="1300" b="0" i="0" u="none" strike="noStrike">
                          <a:solidFill>
                            <a:srgbClr val="000000"/>
                          </a:solidFill>
                          <a:effectLst/>
                          <a:latin typeface="Calibri" panose="020F0502020204030204" pitchFamily="34" charset="0"/>
                        </a:rPr>
                        <a:t>7.2</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10</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THREAT</a:t>
                      </a:r>
                    </a:p>
                  </a:txBody>
                  <a:tcPr marL="7621" marR="7621" marT="7620" marB="0" anchor="ctr"/>
                </a:tc>
                <a:tc>
                  <a:txBody>
                    <a:bodyPr/>
                    <a:lstStyle/>
                    <a:p>
                      <a:pPr algn="ctr" fontAlgn="ctr"/>
                      <a:r>
                        <a:rPr lang="en-US" sz="1300" b="0" i="0" u="none" strike="noStrike" dirty="0">
                          <a:solidFill>
                            <a:srgbClr val="000000"/>
                          </a:solidFill>
                          <a:effectLst/>
                          <a:latin typeface="Calibri" panose="020F0502020204030204" pitchFamily="34" charset="0"/>
                        </a:rPr>
                        <a:t>3</a:t>
                      </a:r>
                    </a:p>
                  </a:txBody>
                  <a:tcPr marL="7620" marR="7620" marT="7620" marB="0" anchor="ctr"/>
                </a:tc>
                <a:tc>
                  <a:txBody>
                    <a:bodyPr/>
                    <a:lstStyle/>
                    <a:p>
                      <a:pPr algn="ctr" fontAlgn="b"/>
                      <a:r>
                        <a:rPr lang="en-US" sz="1300" b="0" i="0" u="none" strike="noStrike" dirty="0">
                          <a:solidFill>
                            <a:srgbClr val="000000"/>
                          </a:solidFill>
                          <a:effectLst/>
                          <a:latin typeface="Calibri" panose="020F0502020204030204" pitchFamily="34" charset="0"/>
                        </a:rPr>
                        <a:t>01:48:52</a:t>
                      </a:r>
                    </a:p>
                  </a:txBody>
                  <a:tcPr marL="7620" marR="7620" marT="7620" marB="0" anchor="b">
                    <a:solidFill>
                      <a:schemeClr val="accent1">
                        <a:lumMod val="20000"/>
                        <a:lumOff val="80000"/>
                      </a:schemeClr>
                    </a:solidFill>
                  </a:tcPr>
                </a:tc>
                <a:tc>
                  <a:txBody>
                    <a:bodyPr/>
                    <a:lstStyle/>
                    <a:p>
                      <a:pPr algn="ctr" fontAlgn="b"/>
                      <a:r>
                        <a:rPr lang="en-US" sz="1300" b="0" i="0" u="none" strike="noStrike">
                          <a:solidFill>
                            <a:srgbClr val="000000"/>
                          </a:solidFill>
                          <a:effectLst/>
                          <a:latin typeface="Calibri" panose="020F0502020204030204" pitchFamily="34" charset="0"/>
                        </a:rPr>
                        <a:t>0.0</a:t>
                      </a:r>
                    </a:p>
                  </a:txBody>
                  <a:tcPr marL="7620" marR="7620" marT="7620" marB="0" anchor="b">
                    <a:solidFill>
                      <a:srgbClr val="00FF00"/>
                    </a:solidFill>
                  </a:tcPr>
                </a:tc>
                <a:tc>
                  <a:txBody>
                    <a:bodyPr/>
                    <a:lstStyle/>
                    <a:p>
                      <a:pPr algn="ctr" fontAlgn="b"/>
                      <a:r>
                        <a:rPr lang="en-US" sz="1300" b="0" i="0" u="none" strike="noStrike">
                          <a:solidFill>
                            <a:srgbClr val="000000"/>
                          </a:solidFill>
                          <a:effectLst/>
                          <a:latin typeface="Calibri" panose="020F0502020204030204" pitchFamily="34" charset="0"/>
                        </a:rPr>
                        <a:t>0</a:t>
                      </a:r>
                    </a:p>
                  </a:txBody>
                  <a:tcPr marL="7620" marR="7620" marT="7620" marB="0" anchor="b">
                    <a:solidFill>
                      <a:srgbClr val="00FF00"/>
                    </a:solidFill>
                  </a:tcPr>
                </a:tc>
                <a:tc>
                  <a:txBody>
                    <a:bodyPr/>
                    <a:lstStyle/>
                    <a:p>
                      <a:pPr algn="ctr" fontAlgn="b"/>
                      <a:r>
                        <a:rPr lang="en-US" sz="1300" b="0" i="0" u="none" strike="noStrike">
                          <a:solidFill>
                            <a:srgbClr val="000000"/>
                          </a:solidFill>
                          <a:effectLst/>
                          <a:latin typeface="Calibri" panose="020F0502020204030204" pitchFamily="34" charset="0"/>
                        </a:rPr>
                        <a:t>19</a:t>
                      </a:r>
                    </a:p>
                  </a:txBody>
                  <a:tcPr marL="7620" marR="7620" marT="7620" marB="0" anchor="b">
                    <a:solidFill>
                      <a:srgbClr val="00FF00"/>
                    </a:solidFill>
                  </a:tcPr>
                </a:tc>
                <a:extLst>
                  <a:ext uri="{0D108BD9-81ED-4DB2-BD59-A6C34878D82A}">
                    <a16:rowId xmlns="" xmlns:a16="http://schemas.microsoft.com/office/drawing/2014/main" val="10006"/>
                  </a:ext>
                </a:extLst>
              </a:tr>
              <a:tr h="205739">
                <a:tc>
                  <a:txBody>
                    <a:bodyPr/>
                    <a:lstStyle/>
                    <a:p>
                      <a:pPr algn="ctr" fontAlgn="ctr"/>
                      <a:r>
                        <a:rPr lang="en-US" sz="1300" b="0" i="0" u="none" strike="noStrike" dirty="0">
                          <a:solidFill>
                            <a:srgbClr val="000000"/>
                          </a:solidFill>
                          <a:effectLst/>
                          <a:latin typeface="Calibri" panose="020F0502020204030204" pitchFamily="34" charset="0"/>
                        </a:rPr>
                        <a:t>8/16/2021 11:10</a:t>
                      </a:r>
                    </a:p>
                  </a:txBody>
                  <a:tcPr marL="7620" marR="7620" marT="7620" marB="0" anchor="ctr"/>
                </a:tc>
                <a:tc>
                  <a:txBody>
                    <a:bodyPr/>
                    <a:lstStyle/>
                    <a:p>
                      <a:pPr algn="l" fontAlgn="ctr"/>
                      <a:r>
                        <a:rPr lang="en-US" sz="1300" b="0" i="0" u="none" strike="noStrike" dirty="0">
                          <a:solidFill>
                            <a:srgbClr val="000000"/>
                          </a:solidFill>
                          <a:effectLst/>
                          <a:latin typeface="Calibri" panose="020F0502020204030204" pitchFamily="34" charset="0"/>
                        </a:rPr>
                        <a:t>SOUTH_SANDWICH_ISLANDS_REGION</a:t>
                      </a:r>
                    </a:p>
                  </a:txBody>
                  <a:tcPr marL="7620" marR="7620" marT="7620" marB="0" anchor="ctr"/>
                </a:tc>
                <a:tc>
                  <a:txBody>
                    <a:bodyPr/>
                    <a:lstStyle/>
                    <a:p>
                      <a:pPr algn="ctr" fontAlgn="ctr"/>
                      <a:r>
                        <a:rPr lang="en-US" sz="1300" b="0" i="0" u="none" strike="noStrike">
                          <a:solidFill>
                            <a:srgbClr val="000000"/>
                          </a:solidFill>
                          <a:effectLst/>
                          <a:latin typeface="Calibri" panose="020F0502020204030204" pitchFamily="34" charset="0"/>
                        </a:rPr>
                        <a:t>7.1</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33</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INFO</a:t>
                      </a:r>
                    </a:p>
                  </a:txBody>
                  <a:tcPr marL="7621" marR="7621" marT="7620" marB="0" anchor="ctr"/>
                </a:tc>
                <a:tc>
                  <a:txBody>
                    <a:bodyPr/>
                    <a:lstStyle/>
                    <a:p>
                      <a:pPr algn="ctr" fontAlgn="ctr"/>
                      <a:r>
                        <a:rPr lang="en-US" sz="1300" b="0" i="0" u="none" strike="noStrike" dirty="0">
                          <a:solidFill>
                            <a:srgbClr val="000000"/>
                          </a:solidFill>
                          <a:effectLst/>
                          <a:latin typeface="Calibri" panose="020F0502020204030204" pitchFamily="34" charset="0"/>
                        </a:rPr>
                        <a:t>1</a:t>
                      </a:r>
                    </a:p>
                  </a:txBody>
                  <a:tcPr marL="7620" marR="7620" marT="7620" marB="0" anchor="ctr"/>
                </a:tc>
                <a:tc>
                  <a:txBody>
                    <a:bodyPr/>
                    <a:lstStyle/>
                    <a:p>
                      <a:pPr algn="ctr" fontAlgn="b"/>
                      <a:r>
                        <a:rPr lang="en-US" sz="1300" b="0" i="0" u="none" strike="noStrike" dirty="0">
                          <a:solidFill>
                            <a:srgbClr val="000000"/>
                          </a:solidFill>
                          <a:effectLst/>
                          <a:latin typeface="Calibri" panose="020F0502020204030204" pitchFamily="34" charset="0"/>
                        </a:rPr>
                        <a:t>00:09:58</a:t>
                      </a:r>
                    </a:p>
                  </a:txBody>
                  <a:tcPr marL="7620" marR="7620" marT="7620" marB="0" anchor="b">
                    <a:solidFill>
                      <a:srgbClr val="00FF00"/>
                    </a:solidFill>
                  </a:tcPr>
                </a:tc>
                <a:tc>
                  <a:txBody>
                    <a:bodyPr/>
                    <a:lstStyle/>
                    <a:p>
                      <a:pPr algn="ctr" fontAlgn="b"/>
                      <a:r>
                        <a:rPr lang="en-US" sz="1300" b="0" i="0" u="none" strike="noStrike">
                          <a:solidFill>
                            <a:srgbClr val="000000"/>
                          </a:solidFill>
                          <a:effectLst/>
                          <a:latin typeface="Calibri" panose="020F0502020204030204" pitchFamily="34" charset="0"/>
                        </a:rPr>
                        <a:t>0.2</a:t>
                      </a:r>
                    </a:p>
                  </a:txBody>
                  <a:tcPr marL="7620" marR="7620" marT="7620" marB="0" anchor="b">
                    <a:solidFill>
                      <a:srgbClr val="00FF00"/>
                    </a:solidFill>
                  </a:tcPr>
                </a:tc>
                <a:tc>
                  <a:txBody>
                    <a:bodyPr/>
                    <a:lstStyle/>
                    <a:p>
                      <a:pPr algn="ctr" fontAlgn="b"/>
                      <a:r>
                        <a:rPr lang="en-US" sz="1300" b="0" i="0" u="none" strike="noStrike">
                          <a:solidFill>
                            <a:srgbClr val="000000"/>
                          </a:solidFill>
                          <a:effectLst/>
                          <a:latin typeface="Calibri" panose="020F0502020204030204" pitchFamily="34" charset="0"/>
                        </a:rPr>
                        <a:t>16</a:t>
                      </a:r>
                    </a:p>
                  </a:txBody>
                  <a:tcPr marL="7620" marR="7620" marT="7620" marB="0" anchor="b">
                    <a:solidFill>
                      <a:srgbClr val="00FF00"/>
                    </a:solidFill>
                  </a:tcPr>
                </a:tc>
                <a:tc>
                  <a:txBody>
                    <a:bodyPr/>
                    <a:lstStyle/>
                    <a:p>
                      <a:pPr algn="ctr" fontAlgn="b"/>
                      <a:r>
                        <a:rPr lang="en-US" sz="1300" b="0" i="0" u="none" strike="noStrike">
                          <a:solidFill>
                            <a:srgbClr val="000000"/>
                          </a:solidFill>
                          <a:effectLst/>
                          <a:latin typeface="Calibri" panose="020F0502020204030204" pitchFamily="34" charset="0"/>
                        </a:rPr>
                        <a:t>17</a:t>
                      </a:r>
                    </a:p>
                  </a:txBody>
                  <a:tcPr marL="7620" marR="7620" marT="7620" marB="0" anchor="b">
                    <a:solidFill>
                      <a:srgbClr val="00FF00"/>
                    </a:solidFill>
                  </a:tcPr>
                </a:tc>
                <a:extLst>
                  <a:ext uri="{0D108BD9-81ED-4DB2-BD59-A6C34878D82A}">
                    <a16:rowId xmlns="" xmlns:a16="http://schemas.microsoft.com/office/drawing/2014/main" val="10007"/>
                  </a:ext>
                </a:extLst>
              </a:tr>
              <a:tr h="205739">
                <a:tc>
                  <a:txBody>
                    <a:bodyPr/>
                    <a:lstStyle/>
                    <a:p>
                      <a:pPr algn="ctr" fontAlgn="ctr"/>
                      <a:r>
                        <a:rPr lang="en-US" sz="1300" b="0" i="0" u="none" strike="noStrike" dirty="0">
                          <a:solidFill>
                            <a:srgbClr val="000000"/>
                          </a:solidFill>
                          <a:effectLst/>
                          <a:latin typeface="Calibri" panose="020F0502020204030204" pitchFamily="34" charset="0"/>
                        </a:rPr>
                        <a:t>8/22/2021 00:45</a:t>
                      </a:r>
                    </a:p>
                  </a:txBody>
                  <a:tcPr marL="7620" marR="7620" marT="7620" marB="0" anchor="ctr"/>
                </a:tc>
                <a:tc>
                  <a:txBody>
                    <a:bodyPr/>
                    <a:lstStyle/>
                    <a:p>
                      <a:pPr algn="l" fontAlgn="ctr"/>
                      <a:r>
                        <a:rPr lang="en-US" sz="1300" b="0" i="0" u="none" strike="noStrike">
                          <a:solidFill>
                            <a:srgbClr val="000000"/>
                          </a:solidFill>
                          <a:effectLst/>
                          <a:latin typeface="Calibri" panose="020F0502020204030204" pitchFamily="34" charset="0"/>
                        </a:rPr>
                        <a:t>SOUTH_SANDWICH_ISLANDS_REGION</a:t>
                      </a:r>
                    </a:p>
                  </a:txBody>
                  <a:tcPr marL="7620" marR="7620" marT="7620" marB="0" anchor="ctr"/>
                </a:tc>
                <a:tc>
                  <a:txBody>
                    <a:bodyPr/>
                    <a:lstStyle/>
                    <a:p>
                      <a:pPr algn="ctr" fontAlgn="ctr"/>
                      <a:r>
                        <a:rPr lang="en-US" sz="1300" b="0" i="0" u="none" strike="noStrike">
                          <a:solidFill>
                            <a:srgbClr val="000000"/>
                          </a:solidFill>
                          <a:effectLst/>
                          <a:latin typeface="Calibri" panose="020F0502020204030204" pitchFamily="34" charset="0"/>
                        </a:rPr>
                        <a:t>7.1</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10</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INFO</a:t>
                      </a:r>
                    </a:p>
                  </a:txBody>
                  <a:tcPr marL="7621" marR="7621" marT="7620" marB="0" anchor="ctr"/>
                </a:tc>
                <a:tc>
                  <a:txBody>
                    <a:bodyPr/>
                    <a:lstStyle/>
                    <a:p>
                      <a:pPr algn="ctr" fontAlgn="ctr"/>
                      <a:r>
                        <a:rPr lang="en-US" sz="1300" b="0" i="0" u="none" strike="noStrike" dirty="0">
                          <a:solidFill>
                            <a:srgbClr val="000000"/>
                          </a:solidFill>
                          <a:effectLst/>
                          <a:latin typeface="Calibri" panose="020F0502020204030204" pitchFamily="34" charset="0"/>
                        </a:rPr>
                        <a:t>1</a:t>
                      </a:r>
                    </a:p>
                  </a:txBody>
                  <a:tcPr marL="7620" marR="7620" marT="7620" marB="0" anchor="ctr"/>
                </a:tc>
                <a:tc>
                  <a:txBody>
                    <a:bodyPr/>
                    <a:lstStyle/>
                    <a:p>
                      <a:pPr algn="ctr" fontAlgn="b"/>
                      <a:r>
                        <a:rPr lang="en-US" sz="1300" b="0" i="0" u="none" strike="noStrike" dirty="0">
                          <a:solidFill>
                            <a:srgbClr val="000000"/>
                          </a:solidFill>
                          <a:effectLst/>
                          <a:latin typeface="Calibri" panose="020F0502020204030204" pitchFamily="34" charset="0"/>
                        </a:rPr>
                        <a:t>00:08:57</a:t>
                      </a:r>
                    </a:p>
                  </a:txBody>
                  <a:tcPr marL="7620" marR="7620" marT="7620" marB="0" anchor="b">
                    <a:solidFill>
                      <a:srgbClr val="00FF00"/>
                    </a:solidFill>
                  </a:tcPr>
                </a:tc>
                <a:tc>
                  <a:txBody>
                    <a:bodyPr/>
                    <a:lstStyle/>
                    <a:p>
                      <a:pPr algn="ctr" fontAlgn="b"/>
                      <a:r>
                        <a:rPr lang="en-US" sz="1300" b="0" i="0" u="none" strike="noStrike">
                          <a:solidFill>
                            <a:srgbClr val="000000"/>
                          </a:solidFill>
                          <a:effectLst/>
                          <a:latin typeface="Calibri" panose="020F0502020204030204" pitchFamily="34" charset="0"/>
                        </a:rPr>
                        <a:t>0.5</a:t>
                      </a:r>
                    </a:p>
                  </a:txBody>
                  <a:tcPr marL="7620" marR="7620" marT="7620" marB="0" anchor="b">
                    <a:solidFill>
                      <a:srgbClr val="FF0000"/>
                    </a:solidFill>
                  </a:tcPr>
                </a:tc>
                <a:tc>
                  <a:txBody>
                    <a:bodyPr/>
                    <a:lstStyle/>
                    <a:p>
                      <a:pPr algn="ctr" fontAlgn="b"/>
                      <a:r>
                        <a:rPr lang="en-US" sz="1300" b="0" i="0" u="none" strike="noStrike">
                          <a:solidFill>
                            <a:srgbClr val="000000"/>
                          </a:solidFill>
                          <a:effectLst/>
                          <a:latin typeface="Calibri" panose="020F0502020204030204" pitchFamily="34" charset="0"/>
                        </a:rPr>
                        <a:t>3</a:t>
                      </a:r>
                    </a:p>
                  </a:txBody>
                  <a:tcPr marL="7620" marR="7620" marT="7620" marB="0" anchor="b">
                    <a:solidFill>
                      <a:srgbClr val="00FF00"/>
                    </a:solidFill>
                  </a:tcPr>
                </a:tc>
                <a:tc>
                  <a:txBody>
                    <a:bodyPr/>
                    <a:lstStyle/>
                    <a:p>
                      <a:pPr algn="ctr" fontAlgn="b"/>
                      <a:r>
                        <a:rPr lang="en-US" sz="1300" b="0" i="0" u="none" strike="noStrike">
                          <a:solidFill>
                            <a:srgbClr val="000000"/>
                          </a:solidFill>
                          <a:effectLst/>
                          <a:latin typeface="Calibri" panose="020F0502020204030204" pitchFamily="34" charset="0"/>
                        </a:rPr>
                        <a:t>20</a:t>
                      </a:r>
                    </a:p>
                  </a:txBody>
                  <a:tcPr marL="7620" marR="7620" marT="7620" marB="0" anchor="b">
                    <a:solidFill>
                      <a:srgbClr val="00FF00"/>
                    </a:solidFill>
                  </a:tcPr>
                </a:tc>
                <a:extLst>
                  <a:ext uri="{0D108BD9-81ED-4DB2-BD59-A6C34878D82A}">
                    <a16:rowId xmlns="" xmlns:a16="http://schemas.microsoft.com/office/drawing/2014/main" val="10008"/>
                  </a:ext>
                </a:extLst>
              </a:tr>
              <a:tr h="205739">
                <a:tc>
                  <a:txBody>
                    <a:bodyPr/>
                    <a:lstStyle/>
                    <a:p>
                      <a:pPr algn="ctr" fontAlgn="ctr"/>
                      <a:r>
                        <a:rPr lang="en-US" sz="1300" b="0" i="0" u="none" strike="noStrike" dirty="0">
                          <a:solidFill>
                            <a:srgbClr val="000000"/>
                          </a:solidFill>
                          <a:effectLst/>
                          <a:latin typeface="Calibri" panose="020F0502020204030204" pitchFamily="34" charset="0"/>
                        </a:rPr>
                        <a:t>8/22/2021 21:33</a:t>
                      </a:r>
                    </a:p>
                  </a:txBody>
                  <a:tcPr marL="7620" marR="7620" marT="7620" marB="0" anchor="ctr"/>
                </a:tc>
                <a:tc>
                  <a:txBody>
                    <a:bodyPr/>
                    <a:lstStyle/>
                    <a:p>
                      <a:pPr algn="l" fontAlgn="ctr"/>
                      <a:r>
                        <a:rPr lang="en-US" sz="1300" b="0" i="0" u="none" strike="noStrike">
                          <a:solidFill>
                            <a:srgbClr val="000000"/>
                          </a:solidFill>
                          <a:effectLst/>
                          <a:latin typeface="Calibri" panose="020F0502020204030204" pitchFamily="34" charset="0"/>
                        </a:rPr>
                        <a:t>SOUTH_SANDWICH_ISLANDS_REGION</a:t>
                      </a:r>
                    </a:p>
                  </a:txBody>
                  <a:tcPr marL="7620" marR="7620" marT="7620" marB="0" anchor="ctr"/>
                </a:tc>
                <a:tc>
                  <a:txBody>
                    <a:bodyPr/>
                    <a:lstStyle/>
                    <a:p>
                      <a:pPr algn="ctr" fontAlgn="ctr"/>
                      <a:r>
                        <a:rPr lang="en-US" sz="1300" b="0" i="0" u="none" strike="noStrike">
                          <a:solidFill>
                            <a:srgbClr val="000000"/>
                          </a:solidFill>
                          <a:effectLst/>
                          <a:latin typeface="Calibri" panose="020F0502020204030204" pitchFamily="34" charset="0"/>
                        </a:rPr>
                        <a:t>7.2</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10</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INFO</a:t>
                      </a:r>
                    </a:p>
                  </a:txBody>
                  <a:tcPr marL="7621" marR="7621" marT="7620" marB="0" anchor="ctr"/>
                </a:tc>
                <a:tc>
                  <a:txBody>
                    <a:bodyPr/>
                    <a:lstStyle/>
                    <a:p>
                      <a:pPr algn="ctr" fontAlgn="ctr"/>
                      <a:r>
                        <a:rPr lang="en-US" sz="1300" b="0" i="0" u="none" strike="noStrike" dirty="0">
                          <a:solidFill>
                            <a:srgbClr val="000000"/>
                          </a:solidFill>
                          <a:effectLst/>
                          <a:latin typeface="Calibri" panose="020F0502020204030204" pitchFamily="34" charset="0"/>
                        </a:rPr>
                        <a:t>1</a:t>
                      </a:r>
                    </a:p>
                  </a:txBody>
                  <a:tcPr marL="7620" marR="7620" marT="7620" marB="0" anchor="ctr"/>
                </a:tc>
                <a:tc>
                  <a:txBody>
                    <a:bodyPr/>
                    <a:lstStyle/>
                    <a:p>
                      <a:pPr algn="ctr" fontAlgn="b"/>
                      <a:r>
                        <a:rPr lang="en-US" sz="1300" b="0" i="0" u="none" strike="noStrike" dirty="0">
                          <a:solidFill>
                            <a:srgbClr val="000000"/>
                          </a:solidFill>
                          <a:effectLst/>
                          <a:latin typeface="Calibri" panose="020F0502020204030204" pitchFamily="34" charset="0"/>
                        </a:rPr>
                        <a:t>00:11:03</a:t>
                      </a:r>
                    </a:p>
                  </a:txBody>
                  <a:tcPr marL="7620" marR="7620" marT="7620" marB="0" anchor="b">
                    <a:solidFill>
                      <a:srgbClr val="FF0000"/>
                    </a:solidFill>
                  </a:tcPr>
                </a:tc>
                <a:tc>
                  <a:txBody>
                    <a:bodyPr/>
                    <a:lstStyle/>
                    <a:p>
                      <a:pPr algn="ctr" fontAlgn="b"/>
                      <a:r>
                        <a:rPr lang="en-US" sz="1300" b="0" i="0" u="none" strike="noStrike">
                          <a:solidFill>
                            <a:srgbClr val="000000"/>
                          </a:solidFill>
                          <a:effectLst/>
                          <a:latin typeface="Calibri" panose="020F0502020204030204" pitchFamily="34" charset="0"/>
                        </a:rPr>
                        <a:t>0.1</a:t>
                      </a:r>
                    </a:p>
                  </a:txBody>
                  <a:tcPr marL="7620" marR="7620" marT="7620" marB="0" anchor="b">
                    <a:solidFill>
                      <a:srgbClr val="00FF00"/>
                    </a:solidFill>
                  </a:tcPr>
                </a:tc>
                <a:tc>
                  <a:txBody>
                    <a:bodyPr/>
                    <a:lstStyle/>
                    <a:p>
                      <a:pPr algn="ctr" fontAlgn="b"/>
                      <a:r>
                        <a:rPr lang="en-US" sz="1300" b="0" i="0" u="none" strike="noStrike">
                          <a:solidFill>
                            <a:srgbClr val="000000"/>
                          </a:solidFill>
                          <a:effectLst/>
                          <a:latin typeface="Calibri" panose="020F0502020204030204" pitchFamily="34" charset="0"/>
                        </a:rPr>
                        <a:t>4</a:t>
                      </a:r>
                    </a:p>
                  </a:txBody>
                  <a:tcPr marL="7620" marR="7620" marT="7620" marB="0" anchor="b">
                    <a:solidFill>
                      <a:srgbClr val="00FF00"/>
                    </a:solidFill>
                  </a:tcPr>
                </a:tc>
                <a:tc>
                  <a:txBody>
                    <a:bodyPr/>
                    <a:lstStyle/>
                    <a:p>
                      <a:pPr algn="ctr" fontAlgn="b"/>
                      <a:r>
                        <a:rPr lang="en-US" sz="1300" b="0" i="0" u="none" strike="noStrike">
                          <a:solidFill>
                            <a:srgbClr val="000000"/>
                          </a:solidFill>
                          <a:effectLst/>
                          <a:latin typeface="Calibri" panose="020F0502020204030204" pitchFamily="34" charset="0"/>
                        </a:rPr>
                        <a:t>7</a:t>
                      </a:r>
                    </a:p>
                  </a:txBody>
                  <a:tcPr marL="7620" marR="7620" marT="7620" marB="0" anchor="b">
                    <a:solidFill>
                      <a:srgbClr val="00FF00"/>
                    </a:solidFill>
                  </a:tcPr>
                </a:tc>
                <a:extLst>
                  <a:ext uri="{0D108BD9-81ED-4DB2-BD59-A6C34878D82A}">
                    <a16:rowId xmlns="" xmlns:a16="http://schemas.microsoft.com/office/drawing/2014/main" val="10009"/>
                  </a:ext>
                </a:extLst>
              </a:tr>
              <a:tr h="205739">
                <a:tc>
                  <a:txBody>
                    <a:bodyPr/>
                    <a:lstStyle/>
                    <a:p>
                      <a:pPr algn="ctr" fontAlgn="ctr"/>
                      <a:r>
                        <a:rPr lang="en-US" sz="1300" b="0" i="0" u="none" strike="noStrike" dirty="0">
                          <a:solidFill>
                            <a:srgbClr val="000000"/>
                          </a:solidFill>
                          <a:effectLst/>
                          <a:latin typeface="Calibri" panose="020F0502020204030204" pitchFamily="34" charset="0"/>
                        </a:rPr>
                        <a:t>1/15/2022 04:26</a:t>
                      </a:r>
                    </a:p>
                  </a:txBody>
                  <a:tcPr marL="7620" marR="7620" marT="7620" marB="0" anchor="ctr"/>
                </a:tc>
                <a:tc>
                  <a:txBody>
                    <a:bodyPr/>
                    <a:lstStyle/>
                    <a:p>
                      <a:pPr algn="l" fontAlgn="ctr"/>
                      <a:r>
                        <a:rPr lang="en-US" sz="1300" b="0" i="0" u="none" strike="noStrike" dirty="0">
                          <a:solidFill>
                            <a:srgbClr val="000000"/>
                          </a:solidFill>
                          <a:effectLst/>
                          <a:latin typeface="Calibri" panose="020F0502020204030204" pitchFamily="34" charset="0"/>
                        </a:rPr>
                        <a:t>TONGA</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0.1</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0</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INFO</a:t>
                      </a:r>
                    </a:p>
                  </a:txBody>
                  <a:tcPr marL="7621" marR="7621" marT="7620" marB="0" anchor="ctr"/>
                </a:tc>
                <a:tc>
                  <a:txBody>
                    <a:bodyPr/>
                    <a:lstStyle/>
                    <a:p>
                      <a:pPr algn="ctr" fontAlgn="ctr"/>
                      <a:r>
                        <a:rPr lang="en-US" sz="1300" b="0" i="0" u="none" strike="noStrike" dirty="0">
                          <a:solidFill>
                            <a:srgbClr val="000000"/>
                          </a:solidFill>
                          <a:effectLst/>
                          <a:latin typeface="Calibri" panose="020F0502020204030204" pitchFamily="34" charset="0"/>
                        </a:rPr>
                        <a:t>1</a:t>
                      </a:r>
                    </a:p>
                  </a:txBody>
                  <a:tcPr marL="7620" marR="7620" marT="7620" marB="0" anchor="ctr"/>
                </a:tc>
                <a:tc>
                  <a:txBody>
                    <a:bodyPr/>
                    <a:lstStyle/>
                    <a:p>
                      <a:pPr algn="ctr" fontAlgn="b"/>
                      <a:r>
                        <a:rPr lang="en-US" sz="1300" b="0" i="0" u="none" strike="noStrike" dirty="0">
                          <a:solidFill>
                            <a:srgbClr val="000000"/>
                          </a:solidFill>
                          <a:effectLst/>
                          <a:latin typeface="Calibri" panose="020F0502020204030204" pitchFamily="34" charset="0"/>
                        </a:rPr>
                        <a:t>14:52:40</a:t>
                      </a:r>
                    </a:p>
                  </a:txBody>
                  <a:tcPr marL="7620" marR="7620" marT="7620" marB="0" anchor="b">
                    <a:solidFill>
                      <a:schemeClr val="accent1">
                        <a:lumMod val="20000"/>
                        <a:lumOff val="80000"/>
                      </a:schemeClr>
                    </a:solidFill>
                  </a:tcPr>
                </a:tc>
                <a:tc>
                  <a:txBody>
                    <a:bodyPr/>
                    <a:lstStyle/>
                    <a:p>
                      <a:pPr algn="ctr" fontAlgn="b"/>
                      <a:r>
                        <a:rPr lang="en-US" sz="1300" b="0" i="0" u="none" strike="noStrike" dirty="0">
                          <a:solidFill>
                            <a:srgbClr val="000000"/>
                          </a:solidFill>
                          <a:effectLst/>
                          <a:latin typeface="Calibri" panose="020F0502020204030204" pitchFamily="34" charset="0"/>
                        </a:rPr>
                        <a:t>0.0</a:t>
                      </a:r>
                    </a:p>
                  </a:txBody>
                  <a:tcPr marL="7620" marR="7620" marT="7620" marB="0" anchor="b">
                    <a:solidFill>
                      <a:schemeClr val="accent1">
                        <a:lumMod val="20000"/>
                        <a:lumOff val="80000"/>
                      </a:schemeClr>
                    </a:solidFill>
                  </a:tcPr>
                </a:tc>
                <a:tc>
                  <a:txBody>
                    <a:bodyPr/>
                    <a:lstStyle/>
                    <a:p>
                      <a:pPr algn="ctr" fontAlgn="b"/>
                      <a:r>
                        <a:rPr lang="en-US" sz="1300" b="0" i="0" u="none" strike="noStrike" dirty="0">
                          <a:solidFill>
                            <a:srgbClr val="000000"/>
                          </a:solidFill>
                          <a:effectLst/>
                          <a:latin typeface="Calibri" panose="020F0502020204030204" pitchFamily="34" charset="0"/>
                        </a:rPr>
                        <a:t>0</a:t>
                      </a:r>
                    </a:p>
                  </a:txBody>
                  <a:tcPr marL="7620" marR="7620" marT="7620" marB="0" anchor="b">
                    <a:solidFill>
                      <a:schemeClr val="accent1">
                        <a:lumMod val="20000"/>
                        <a:lumOff val="80000"/>
                      </a:schemeClr>
                    </a:solidFill>
                  </a:tcPr>
                </a:tc>
                <a:tc>
                  <a:txBody>
                    <a:bodyPr/>
                    <a:lstStyle/>
                    <a:p>
                      <a:pPr algn="ctr" fontAlgn="b"/>
                      <a:r>
                        <a:rPr lang="en-US" sz="1300" b="0" i="0" u="none" strike="noStrike" dirty="0">
                          <a:solidFill>
                            <a:srgbClr val="000000"/>
                          </a:solidFill>
                          <a:effectLst/>
                          <a:latin typeface="Calibri" panose="020F0502020204030204" pitchFamily="34" charset="0"/>
                        </a:rPr>
                        <a:t>0</a:t>
                      </a:r>
                    </a:p>
                  </a:txBody>
                  <a:tcPr marL="7620" marR="7620" marT="7620" marB="0" anchor="b">
                    <a:solidFill>
                      <a:schemeClr val="accent1">
                        <a:lumMod val="20000"/>
                        <a:lumOff val="80000"/>
                      </a:schemeClr>
                    </a:solidFill>
                  </a:tcPr>
                </a:tc>
                <a:extLst>
                  <a:ext uri="{0D108BD9-81ED-4DB2-BD59-A6C34878D82A}">
                    <a16:rowId xmlns="" xmlns:a16="http://schemas.microsoft.com/office/drawing/2014/main" val="10010"/>
                  </a:ext>
                </a:extLst>
              </a:tr>
              <a:tr h="205739">
                <a:tc>
                  <a:txBody>
                    <a:bodyPr/>
                    <a:lstStyle/>
                    <a:p>
                      <a:pPr algn="ctr" fontAlgn="ctr"/>
                      <a:r>
                        <a:rPr lang="en-US" sz="1300" b="0" i="0" u="none" strike="noStrike" dirty="0">
                          <a:solidFill>
                            <a:srgbClr val="000000"/>
                          </a:solidFill>
                          <a:effectLst/>
                          <a:latin typeface="Calibri" panose="020F0502020204030204" pitchFamily="34" charset="0"/>
                        </a:rPr>
                        <a:t>1/15/2022 04:26</a:t>
                      </a:r>
                    </a:p>
                  </a:txBody>
                  <a:tcPr marL="7620" marR="7620" marT="7620" marB="0" anchor="ctr"/>
                </a:tc>
                <a:tc>
                  <a:txBody>
                    <a:bodyPr/>
                    <a:lstStyle/>
                    <a:p>
                      <a:pPr algn="l" fontAlgn="ctr"/>
                      <a:r>
                        <a:rPr lang="en-US" sz="1300" b="0" i="0" u="none" strike="noStrike">
                          <a:solidFill>
                            <a:srgbClr val="000000"/>
                          </a:solidFill>
                          <a:effectLst/>
                          <a:latin typeface="Calibri" panose="020F0502020204030204" pitchFamily="34" charset="0"/>
                        </a:rPr>
                        <a:t>TONGA</a:t>
                      </a:r>
                    </a:p>
                  </a:txBody>
                  <a:tcPr marL="7620" marR="7620" marT="7620" marB="0" anchor="ctr"/>
                </a:tc>
                <a:tc>
                  <a:txBody>
                    <a:bodyPr/>
                    <a:lstStyle/>
                    <a:p>
                      <a:pPr algn="ctr" fontAlgn="ctr"/>
                      <a:r>
                        <a:rPr lang="en-US" sz="1300" b="0" i="0" u="none" strike="noStrike">
                          <a:solidFill>
                            <a:srgbClr val="000000"/>
                          </a:solidFill>
                          <a:effectLst/>
                          <a:latin typeface="Calibri" panose="020F0502020204030204" pitchFamily="34" charset="0"/>
                        </a:rPr>
                        <a:t>0.1</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0</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INFO</a:t>
                      </a:r>
                    </a:p>
                  </a:txBody>
                  <a:tcPr marL="7621" marR="7621" marT="7620" marB="0" anchor="ctr"/>
                </a:tc>
                <a:tc>
                  <a:txBody>
                    <a:bodyPr/>
                    <a:lstStyle/>
                    <a:p>
                      <a:pPr algn="ctr" fontAlgn="ctr"/>
                      <a:r>
                        <a:rPr lang="en-US" sz="1300" b="0" i="0" u="none" strike="noStrike" dirty="0">
                          <a:solidFill>
                            <a:srgbClr val="000000"/>
                          </a:solidFill>
                          <a:effectLst/>
                          <a:latin typeface="Calibri" panose="020F0502020204030204" pitchFamily="34" charset="0"/>
                        </a:rPr>
                        <a:t>2</a:t>
                      </a:r>
                    </a:p>
                  </a:txBody>
                  <a:tcPr marL="7620" marR="7620" marT="7620" marB="0" anchor="ctr"/>
                </a:tc>
                <a:tc>
                  <a:txBody>
                    <a:bodyPr/>
                    <a:lstStyle/>
                    <a:p>
                      <a:pPr algn="ctr" fontAlgn="b"/>
                      <a:r>
                        <a:rPr lang="en-US" sz="1300" b="0" i="0" u="none" strike="noStrike" dirty="0">
                          <a:solidFill>
                            <a:srgbClr val="000000"/>
                          </a:solidFill>
                          <a:effectLst/>
                          <a:latin typeface="Calibri" panose="020F0502020204030204" pitchFamily="34" charset="0"/>
                        </a:rPr>
                        <a:t>15:08:47</a:t>
                      </a:r>
                    </a:p>
                  </a:txBody>
                  <a:tcPr marL="7620" marR="7620" marT="7620" marB="0" anchor="b">
                    <a:solidFill>
                      <a:schemeClr val="accent1">
                        <a:lumMod val="40000"/>
                        <a:lumOff val="60000"/>
                      </a:schemeClr>
                    </a:solidFill>
                  </a:tcPr>
                </a:tc>
                <a:tc>
                  <a:txBody>
                    <a:bodyPr/>
                    <a:lstStyle/>
                    <a:p>
                      <a:pPr algn="ctr" fontAlgn="b"/>
                      <a:r>
                        <a:rPr lang="en-US" sz="1300" b="0" i="0" u="none" strike="noStrike" dirty="0">
                          <a:solidFill>
                            <a:srgbClr val="000000"/>
                          </a:solidFill>
                          <a:effectLst/>
                          <a:latin typeface="Calibri" panose="020F0502020204030204" pitchFamily="34" charset="0"/>
                        </a:rPr>
                        <a:t>0.0</a:t>
                      </a:r>
                    </a:p>
                  </a:txBody>
                  <a:tcPr marL="7620" marR="7620" marT="7620" marB="0" anchor="b">
                    <a:solidFill>
                      <a:schemeClr val="accent1">
                        <a:lumMod val="40000"/>
                        <a:lumOff val="60000"/>
                      </a:schemeClr>
                    </a:solidFill>
                  </a:tcPr>
                </a:tc>
                <a:tc>
                  <a:txBody>
                    <a:bodyPr/>
                    <a:lstStyle/>
                    <a:p>
                      <a:pPr algn="ctr" fontAlgn="b"/>
                      <a:r>
                        <a:rPr lang="en-US" sz="1300" b="0" i="0" u="none" strike="noStrike" dirty="0">
                          <a:solidFill>
                            <a:srgbClr val="000000"/>
                          </a:solidFill>
                          <a:effectLst/>
                          <a:latin typeface="Calibri" panose="020F0502020204030204" pitchFamily="34" charset="0"/>
                        </a:rPr>
                        <a:t>0</a:t>
                      </a:r>
                    </a:p>
                  </a:txBody>
                  <a:tcPr marL="7620" marR="7620" marT="7620" marB="0" anchor="b">
                    <a:solidFill>
                      <a:schemeClr val="accent1">
                        <a:lumMod val="40000"/>
                        <a:lumOff val="60000"/>
                      </a:schemeClr>
                    </a:solidFill>
                  </a:tcPr>
                </a:tc>
                <a:tc>
                  <a:txBody>
                    <a:bodyPr/>
                    <a:lstStyle/>
                    <a:p>
                      <a:pPr algn="ctr" fontAlgn="b"/>
                      <a:r>
                        <a:rPr lang="en-US" sz="1300" b="0" i="0" u="none" strike="noStrike" dirty="0">
                          <a:solidFill>
                            <a:srgbClr val="000000"/>
                          </a:solidFill>
                          <a:effectLst/>
                          <a:latin typeface="Calibri" panose="020F0502020204030204" pitchFamily="34" charset="0"/>
                        </a:rPr>
                        <a:t>0</a:t>
                      </a:r>
                    </a:p>
                  </a:txBody>
                  <a:tcPr marL="7620" marR="7620" marT="7620" marB="0" anchor="b">
                    <a:solidFill>
                      <a:schemeClr val="accent1">
                        <a:lumMod val="40000"/>
                        <a:lumOff val="60000"/>
                      </a:schemeClr>
                    </a:solidFill>
                  </a:tcPr>
                </a:tc>
                <a:extLst>
                  <a:ext uri="{0D108BD9-81ED-4DB2-BD59-A6C34878D82A}">
                    <a16:rowId xmlns="" xmlns:a16="http://schemas.microsoft.com/office/drawing/2014/main" val="10011"/>
                  </a:ext>
                </a:extLst>
              </a:tr>
              <a:tr h="205739">
                <a:tc>
                  <a:txBody>
                    <a:bodyPr/>
                    <a:lstStyle/>
                    <a:p>
                      <a:pPr algn="ctr" fontAlgn="ctr"/>
                      <a:r>
                        <a:rPr lang="en-US" sz="1300" b="0" i="0" u="none" strike="noStrike" dirty="0">
                          <a:solidFill>
                            <a:srgbClr val="000000"/>
                          </a:solidFill>
                          <a:effectLst/>
                          <a:latin typeface="Calibri" panose="020F0502020204030204" pitchFamily="34" charset="0"/>
                        </a:rPr>
                        <a:t>3/22/2022 16:35</a:t>
                      </a:r>
                    </a:p>
                  </a:txBody>
                  <a:tcPr marL="7620" marR="7620" marT="7620" marB="0" anchor="ctr"/>
                </a:tc>
                <a:tc>
                  <a:txBody>
                    <a:bodyPr/>
                    <a:lstStyle/>
                    <a:p>
                      <a:pPr algn="l" fontAlgn="ctr"/>
                      <a:r>
                        <a:rPr lang="en-US" sz="1300" b="0" i="0" u="none" strike="noStrike" dirty="0">
                          <a:solidFill>
                            <a:srgbClr val="000000"/>
                          </a:solidFill>
                          <a:effectLst/>
                          <a:latin typeface="Calibri" panose="020F0502020204030204" pitchFamily="34" charset="0"/>
                        </a:rPr>
                        <a:t>NORTHERN_MID-ATLANTIC_RIDGE</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6.7</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10</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INFO</a:t>
                      </a:r>
                    </a:p>
                  </a:txBody>
                  <a:tcPr marL="7621" marR="7621" marT="7620" marB="0" anchor="ctr"/>
                </a:tc>
                <a:tc>
                  <a:txBody>
                    <a:bodyPr/>
                    <a:lstStyle/>
                    <a:p>
                      <a:pPr algn="ctr" fontAlgn="ctr"/>
                      <a:r>
                        <a:rPr lang="en-US" sz="1300" b="0" i="0" u="none" strike="noStrike" dirty="0">
                          <a:solidFill>
                            <a:srgbClr val="000000"/>
                          </a:solidFill>
                          <a:effectLst/>
                          <a:latin typeface="Calibri" panose="020F0502020204030204" pitchFamily="34" charset="0"/>
                        </a:rPr>
                        <a:t>1</a:t>
                      </a:r>
                    </a:p>
                  </a:txBody>
                  <a:tcPr marL="7620" marR="7620" marT="7620" marB="0" anchor="ctr"/>
                </a:tc>
                <a:tc>
                  <a:txBody>
                    <a:bodyPr/>
                    <a:lstStyle/>
                    <a:p>
                      <a:pPr algn="ctr" fontAlgn="b"/>
                      <a:r>
                        <a:rPr lang="en-US" sz="1300" b="0" i="0" u="none" strike="noStrike" dirty="0">
                          <a:solidFill>
                            <a:srgbClr val="000000"/>
                          </a:solidFill>
                          <a:effectLst/>
                          <a:latin typeface="Calibri" panose="020F0502020204030204" pitchFamily="34" charset="0"/>
                        </a:rPr>
                        <a:t>00:10:57</a:t>
                      </a:r>
                    </a:p>
                  </a:txBody>
                  <a:tcPr marL="7620" marR="7620" marT="7620" marB="0" anchor="b">
                    <a:solidFill>
                      <a:srgbClr val="FF0000"/>
                    </a:solidFill>
                  </a:tcPr>
                </a:tc>
                <a:tc>
                  <a:txBody>
                    <a:bodyPr/>
                    <a:lstStyle/>
                    <a:p>
                      <a:pPr algn="ctr" fontAlgn="b"/>
                      <a:r>
                        <a:rPr lang="en-US" sz="1300" b="0" i="0" u="none" strike="noStrike" dirty="0">
                          <a:solidFill>
                            <a:srgbClr val="000000"/>
                          </a:solidFill>
                          <a:effectLst/>
                          <a:latin typeface="Calibri" panose="020F0502020204030204" pitchFamily="34" charset="0"/>
                        </a:rPr>
                        <a:t>0.0</a:t>
                      </a:r>
                    </a:p>
                  </a:txBody>
                  <a:tcPr marL="7620" marR="7620" marT="7620" marB="0" anchor="b">
                    <a:solidFill>
                      <a:srgbClr val="00FF00"/>
                    </a:solidFill>
                  </a:tcPr>
                </a:tc>
                <a:tc>
                  <a:txBody>
                    <a:bodyPr/>
                    <a:lstStyle/>
                    <a:p>
                      <a:pPr algn="ctr" fontAlgn="b"/>
                      <a:r>
                        <a:rPr lang="en-US" sz="1300" b="0" i="0" u="none" strike="noStrike" dirty="0">
                          <a:solidFill>
                            <a:srgbClr val="000000"/>
                          </a:solidFill>
                          <a:effectLst/>
                          <a:latin typeface="Calibri" panose="020F0502020204030204" pitchFamily="34" charset="0"/>
                        </a:rPr>
                        <a:t>0</a:t>
                      </a:r>
                    </a:p>
                  </a:txBody>
                  <a:tcPr marL="7620" marR="7620" marT="7620" marB="0" anchor="b">
                    <a:solidFill>
                      <a:srgbClr val="00FF00"/>
                    </a:solidFill>
                  </a:tcPr>
                </a:tc>
                <a:tc>
                  <a:txBody>
                    <a:bodyPr/>
                    <a:lstStyle/>
                    <a:p>
                      <a:pPr algn="ctr" fontAlgn="b"/>
                      <a:r>
                        <a:rPr lang="en-US" sz="1300" b="0" i="0" u="none" strike="noStrike" dirty="0">
                          <a:solidFill>
                            <a:srgbClr val="000000"/>
                          </a:solidFill>
                          <a:effectLst/>
                          <a:latin typeface="Calibri" panose="020F0502020204030204" pitchFamily="34" charset="0"/>
                        </a:rPr>
                        <a:t>6</a:t>
                      </a:r>
                    </a:p>
                  </a:txBody>
                  <a:tcPr marL="7620" marR="7620" marT="7620" marB="0" anchor="b">
                    <a:solidFill>
                      <a:srgbClr val="00FF00"/>
                    </a:solidFill>
                  </a:tcPr>
                </a:tc>
                <a:extLst>
                  <a:ext uri="{0D108BD9-81ED-4DB2-BD59-A6C34878D82A}">
                    <a16:rowId xmlns="" xmlns:a16="http://schemas.microsoft.com/office/drawing/2014/main" val="10012"/>
                  </a:ext>
                </a:extLst>
              </a:tr>
              <a:tr h="205739">
                <a:tc>
                  <a:txBody>
                    <a:bodyPr/>
                    <a:lstStyle/>
                    <a:p>
                      <a:pPr algn="ctr" fontAlgn="ctr"/>
                      <a:r>
                        <a:rPr lang="en-US" sz="1300" b="0" i="0" u="none" strike="noStrike" dirty="0">
                          <a:solidFill>
                            <a:srgbClr val="000000"/>
                          </a:solidFill>
                          <a:effectLst/>
                          <a:latin typeface="Calibri" panose="020F0502020204030204" pitchFamily="34" charset="0"/>
                        </a:rPr>
                        <a:t>9/04/2022 09:42</a:t>
                      </a:r>
                    </a:p>
                  </a:txBody>
                  <a:tcPr marL="7620" marR="7620" marT="7620" marB="0" anchor="ctr"/>
                </a:tc>
                <a:tc>
                  <a:txBody>
                    <a:bodyPr/>
                    <a:lstStyle/>
                    <a:p>
                      <a:pPr algn="l" fontAlgn="ctr"/>
                      <a:r>
                        <a:rPr lang="en-US" sz="1300" b="0" i="0" u="none" strike="noStrike" dirty="0">
                          <a:solidFill>
                            <a:srgbClr val="000000"/>
                          </a:solidFill>
                          <a:effectLst/>
                          <a:latin typeface="Calibri" panose="020F0502020204030204" pitchFamily="34" charset="0"/>
                        </a:rPr>
                        <a:t>CENTRAL_MID-ATLANTIC_RIDGE</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6.8</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10</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INFO</a:t>
                      </a:r>
                    </a:p>
                  </a:txBody>
                  <a:tcPr marL="7621" marR="7621" marT="7620" marB="0" anchor="ctr"/>
                </a:tc>
                <a:tc>
                  <a:txBody>
                    <a:bodyPr/>
                    <a:lstStyle/>
                    <a:p>
                      <a:pPr algn="ctr" fontAlgn="ctr"/>
                      <a:r>
                        <a:rPr lang="en-US" sz="1300" b="0" i="0" u="none" strike="noStrike" dirty="0">
                          <a:solidFill>
                            <a:srgbClr val="000000"/>
                          </a:solidFill>
                          <a:effectLst/>
                          <a:latin typeface="Calibri" panose="020F0502020204030204" pitchFamily="34" charset="0"/>
                        </a:rPr>
                        <a:t>1</a:t>
                      </a:r>
                    </a:p>
                  </a:txBody>
                  <a:tcPr marL="7620" marR="7620" marT="7620" marB="0" anchor="ctr"/>
                </a:tc>
                <a:tc>
                  <a:txBody>
                    <a:bodyPr/>
                    <a:lstStyle/>
                    <a:p>
                      <a:pPr algn="ctr" fontAlgn="b"/>
                      <a:r>
                        <a:rPr lang="en-US" sz="1300" b="0" i="0" u="none" strike="noStrike" dirty="0">
                          <a:solidFill>
                            <a:srgbClr val="000000"/>
                          </a:solidFill>
                          <a:effectLst/>
                          <a:latin typeface="Calibri" panose="020F0502020204030204" pitchFamily="34" charset="0"/>
                        </a:rPr>
                        <a:t>00:29:21</a:t>
                      </a:r>
                    </a:p>
                  </a:txBody>
                  <a:tcPr marL="7620" marR="7620" marT="7620" marB="0" anchor="b">
                    <a:solidFill>
                      <a:srgbClr val="FF0000"/>
                    </a:solidFill>
                  </a:tcPr>
                </a:tc>
                <a:tc>
                  <a:txBody>
                    <a:bodyPr/>
                    <a:lstStyle/>
                    <a:p>
                      <a:pPr algn="ctr" fontAlgn="b"/>
                      <a:r>
                        <a:rPr lang="en-US" sz="1300" b="0" i="0" u="none" strike="noStrike" dirty="0">
                          <a:solidFill>
                            <a:srgbClr val="000000"/>
                          </a:solidFill>
                          <a:effectLst/>
                          <a:latin typeface="Calibri" panose="020F0502020204030204" pitchFamily="34" charset="0"/>
                        </a:rPr>
                        <a:t>-0.1</a:t>
                      </a:r>
                    </a:p>
                  </a:txBody>
                  <a:tcPr marL="7620" marR="7620" marT="7620" marB="0" anchor="b">
                    <a:solidFill>
                      <a:srgbClr val="00FF00"/>
                    </a:solidFill>
                  </a:tcPr>
                </a:tc>
                <a:tc>
                  <a:txBody>
                    <a:bodyPr/>
                    <a:lstStyle/>
                    <a:p>
                      <a:pPr algn="ctr" fontAlgn="b"/>
                      <a:r>
                        <a:rPr lang="en-US" sz="1300" b="0" i="0" u="none" strike="noStrike" dirty="0">
                          <a:solidFill>
                            <a:srgbClr val="000000"/>
                          </a:solidFill>
                          <a:effectLst/>
                          <a:latin typeface="Calibri" panose="020F0502020204030204" pitchFamily="34" charset="0"/>
                        </a:rPr>
                        <a:t>0</a:t>
                      </a:r>
                    </a:p>
                  </a:txBody>
                  <a:tcPr marL="7620" marR="7620" marT="7620" marB="0" anchor="b">
                    <a:solidFill>
                      <a:srgbClr val="00FF00"/>
                    </a:solidFill>
                  </a:tcPr>
                </a:tc>
                <a:tc>
                  <a:txBody>
                    <a:bodyPr/>
                    <a:lstStyle/>
                    <a:p>
                      <a:pPr algn="ctr" fontAlgn="b"/>
                      <a:r>
                        <a:rPr lang="en-US" sz="1300" b="0" i="0" u="none" strike="noStrike" dirty="0">
                          <a:solidFill>
                            <a:srgbClr val="000000"/>
                          </a:solidFill>
                          <a:effectLst/>
                          <a:latin typeface="Calibri" panose="020F0502020204030204" pitchFamily="34" charset="0"/>
                        </a:rPr>
                        <a:t>18</a:t>
                      </a:r>
                    </a:p>
                  </a:txBody>
                  <a:tcPr marL="7620" marR="7620" marT="7620" marB="0" anchor="b">
                    <a:solidFill>
                      <a:srgbClr val="00FF00"/>
                    </a:solidFill>
                  </a:tcPr>
                </a:tc>
                <a:extLst>
                  <a:ext uri="{0D108BD9-81ED-4DB2-BD59-A6C34878D82A}">
                    <a16:rowId xmlns="" xmlns:a16="http://schemas.microsoft.com/office/drawing/2014/main" val="1244463040"/>
                  </a:ext>
                </a:extLst>
              </a:tr>
              <a:tr h="205739">
                <a:tc>
                  <a:txBody>
                    <a:bodyPr/>
                    <a:lstStyle/>
                    <a:p>
                      <a:pPr algn="ctr" fontAlgn="ctr"/>
                      <a:r>
                        <a:rPr lang="en-US" sz="1300" b="0" i="0" u="none" strike="noStrike" dirty="0">
                          <a:solidFill>
                            <a:srgbClr val="000000"/>
                          </a:solidFill>
                          <a:effectLst/>
                          <a:latin typeface="Calibri" panose="020F0502020204030204" pitchFamily="34" charset="0"/>
                        </a:rPr>
                        <a:t>9/29/2022 03:03</a:t>
                      </a:r>
                    </a:p>
                  </a:txBody>
                  <a:tcPr marL="7620" marR="7620" marT="7620" marB="0" anchor="ctr"/>
                </a:tc>
                <a:tc>
                  <a:txBody>
                    <a:bodyPr/>
                    <a:lstStyle/>
                    <a:p>
                      <a:pPr algn="l" fontAlgn="ctr"/>
                      <a:r>
                        <a:rPr lang="en-US" sz="1300" b="0" i="0" u="none" strike="noStrike" dirty="0">
                          <a:solidFill>
                            <a:srgbClr val="000000"/>
                          </a:solidFill>
                          <a:effectLst/>
                          <a:latin typeface="Calibri" panose="020F0502020204030204" pitchFamily="34" charset="0"/>
                        </a:rPr>
                        <a:t>EAST_OF_SOUTH_SANDWICH ISLANDS</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6.7</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33</a:t>
                      </a:r>
                    </a:p>
                  </a:txBody>
                  <a:tcPr marL="7620" marR="7620" marT="7620" marB="0" anchor="ctr"/>
                </a:tc>
                <a:tc>
                  <a:txBody>
                    <a:bodyPr/>
                    <a:lstStyle/>
                    <a:p>
                      <a:pPr algn="ctr" fontAlgn="ctr"/>
                      <a:r>
                        <a:rPr lang="en-US" sz="1300" b="0" i="0" u="none" strike="noStrike" dirty="0">
                          <a:solidFill>
                            <a:srgbClr val="000000"/>
                          </a:solidFill>
                          <a:effectLst/>
                          <a:latin typeface="Calibri" panose="020F0502020204030204" pitchFamily="34" charset="0"/>
                        </a:rPr>
                        <a:t>INFO</a:t>
                      </a:r>
                    </a:p>
                  </a:txBody>
                  <a:tcPr marL="7621" marR="7621" marT="7620" marB="0" anchor="ctr"/>
                </a:tc>
                <a:tc>
                  <a:txBody>
                    <a:bodyPr/>
                    <a:lstStyle/>
                    <a:p>
                      <a:pPr algn="ctr" fontAlgn="ctr"/>
                      <a:r>
                        <a:rPr lang="en-US" sz="1300" b="0" i="0" u="none" strike="noStrike" dirty="0">
                          <a:solidFill>
                            <a:srgbClr val="000000"/>
                          </a:solidFill>
                          <a:effectLst/>
                          <a:latin typeface="Calibri" panose="020F0502020204030204" pitchFamily="34" charset="0"/>
                        </a:rPr>
                        <a:t>1</a:t>
                      </a:r>
                    </a:p>
                  </a:txBody>
                  <a:tcPr marL="7620" marR="7620" marT="7620" marB="0" anchor="ctr"/>
                </a:tc>
                <a:tc>
                  <a:txBody>
                    <a:bodyPr/>
                    <a:lstStyle/>
                    <a:p>
                      <a:pPr algn="ctr" fontAlgn="b"/>
                      <a:r>
                        <a:rPr lang="en-US" sz="1300" b="0" i="0" u="none" strike="noStrike" dirty="0">
                          <a:solidFill>
                            <a:srgbClr val="000000"/>
                          </a:solidFill>
                          <a:effectLst/>
                          <a:latin typeface="Calibri" panose="020F0502020204030204" pitchFamily="34" charset="0"/>
                        </a:rPr>
                        <a:t>00:10:40</a:t>
                      </a:r>
                    </a:p>
                  </a:txBody>
                  <a:tcPr marL="7620" marR="7620" marT="7620" marB="0" anchor="b">
                    <a:solidFill>
                      <a:srgbClr val="FF0000"/>
                    </a:solidFill>
                  </a:tcPr>
                </a:tc>
                <a:tc>
                  <a:txBody>
                    <a:bodyPr/>
                    <a:lstStyle/>
                    <a:p>
                      <a:pPr algn="ctr" fontAlgn="b"/>
                      <a:r>
                        <a:rPr lang="en-US" sz="1300" b="0" i="0" u="none" strike="noStrike" dirty="0">
                          <a:solidFill>
                            <a:srgbClr val="000000"/>
                          </a:solidFill>
                          <a:effectLst/>
                          <a:latin typeface="Calibri" panose="020F0502020204030204" pitchFamily="34" charset="0"/>
                        </a:rPr>
                        <a:t>0.2</a:t>
                      </a:r>
                    </a:p>
                  </a:txBody>
                  <a:tcPr marL="7620" marR="7620" marT="7620" marB="0" anchor="b">
                    <a:solidFill>
                      <a:srgbClr val="00FF00"/>
                    </a:solidFill>
                  </a:tcPr>
                </a:tc>
                <a:tc>
                  <a:txBody>
                    <a:bodyPr/>
                    <a:lstStyle/>
                    <a:p>
                      <a:pPr algn="ctr" fontAlgn="b"/>
                      <a:r>
                        <a:rPr lang="en-US" sz="1300" b="0" i="0" u="none" strike="noStrike" dirty="0">
                          <a:solidFill>
                            <a:srgbClr val="000000"/>
                          </a:solidFill>
                          <a:effectLst/>
                          <a:latin typeface="Calibri" panose="020F0502020204030204" pitchFamily="34" charset="0"/>
                        </a:rPr>
                        <a:t>22</a:t>
                      </a:r>
                    </a:p>
                  </a:txBody>
                  <a:tcPr marL="7620" marR="7620" marT="7620" marB="0" anchor="b">
                    <a:solidFill>
                      <a:srgbClr val="00FF00"/>
                    </a:solidFill>
                  </a:tcPr>
                </a:tc>
                <a:tc>
                  <a:txBody>
                    <a:bodyPr/>
                    <a:lstStyle/>
                    <a:p>
                      <a:pPr algn="ctr" fontAlgn="b"/>
                      <a:r>
                        <a:rPr lang="en-US" sz="1300" b="0" i="0" u="none" strike="noStrike" dirty="0">
                          <a:solidFill>
                            <a:srgbClr val="000000"/>
                          </a:solidFill>
                          <a:effectLst/>
                          <a:latin typeface="Calibri" panose="020F0502020204030204" pitchFamily="34" charset="0"/>
                        </a:rPr>
                        <a:t>26</a:t>
                      </a:r>
                    </a:p>
                  </a:txBody>
                  <a:tcPr marL="7620" marR="7620" marT="7620" marB="0" anchor="b">
                    <a:solidFill>
                      <a:srgbClr val="00FF00"/>
                    </a:solidFill>
                  </a:tcPr>
                </a:tc>
                <a:extLst>
                  <a:ext uri="{0D108BD9-81ED-4DB2-BD59-A6C34878D82A}">
                    <a16:rowId xmlns="" xmlns:a16="http://schemas.microsoft.com/office/drawing/2014/main" val="60630487"/>
                  </a:ext>
                </a:extLst>
              </a:tr>
            </a:tbl>
          </a:graphicData>
        </a:graphic>
      </p:graphicFrame>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 xmlns:a16="http://schemas.microsoft.com/office/drawing/2014/main" id="{C5BC471F-A9C2-4B0A-8B06-68359410F5F9}"/>
              </a:ext>
            </a:extLst>
          </p:cNvPr>
          <p:cNvSpPr>
            <a:spLocks noGrp="1"/>
          </p:cNvSpPr>
          <p:nvPr>
            <p:ph type="title"/>
          </p:nvPr>
        </p:nvSpPr>
        <p:spPr>
          <a:xfrm>
            <a:off x="512763" y="438150"/>
            <a:ext cx="8174037" cy="582613"/>
          </a:xfrm>
        </p:spPr>
        <p:txBody>
          <a:bodyPr/>
          <a:lstStyle/>
          <a:p>
            <a:r>
              <a:rPr lang="en-US" altLang="en-US" sz="2800" dirty="0" smtClean="0"/>
              <a:t>Epicenter Location </a:t>
            </a:r>
            <a:r>
              <a:rPr lang="en-US" altLang="en-US" sz="2800" dirty="0"/>
              <a:t>Performance Since </a:t>
            </a:r>
            <a:r>
              <a:rPr lang="en-US" altLang="en-US" sz="2800" dirty="0" smtClean="0"/>
              <a:t>2019</a:t>
            </a:r>
            <a:endParaRPr lang="en-US" altLang="en-US" sz="2800" dirty="0"/>
          </a:p>
        </p:txBody>
      </p:sp>
      <p:pic>
        <p:nvPicPr>
          <p:cNvPr id="2" name="Picture 1"/>
          <p:cNvPicPr>
            <a:picLocks noChangeAspect="1"/>
          </p:cNvPicPr>
          <p:nvPr/>
        </p:nvPicPr>
        <p:blipFill>
          <a:blip r:embed="rId2"/>
          <a:stretch>
            <a:fillRect/>
          </a:stretch>
        </p:blipFill>
        <p:spPr>
          <a:xfrm>
            <a:off x="907986" y="1136705"/>
            <a:ext cx="7328027" cy="4584589"/>
          </a:xfrm>
          <a:prstGeom prst="rect">
            <a:avLst/>
          </a:prstGeom>
        </p:spPr>
      </p:pic>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 xmlns:a16="http://schemas.microsoft.com/office/drawing/2014/main" id="{C5BC471F-A9C2-4B0A-8B06-68359410F5F9}"/>
              </a:ext>
            </a:extLst>
          </p:cNvPr>
          <p:cNvSpPr>
            <a:spLocks noGrp="1"/>
          </p:cNvSpPr>
          <p:nvPr>
            <p:ph type="title"/>
          </p:nvPr>
        </p:nvSpPr>
        <p:spPr>
          <a:xfrm>
            <a:off x="512763" y="438150"/>
            <a:ext cx="8174037" cy="582613"/>
          </a:xfrm>
        </p:spPr>
        <p:txBody>
          <a:bodyPr/>
          <a:lstStyle/>
          <a:p>
            <a:r>
              <a:rPr lang="en-US" altLang="en-US" sz="2800" dirty="0" smtClean="0"/>
              <a:t>Depth </a:t>
            </a:r>
            <a:r>
              <a:rPr lang="en-US" altLang="en-US" sz="2800" dirty="0"/>
              <a:t>Performance Since </a:t>
            </a:r>
            <a:r>
              <a:rPr lang="en-US" altLang="en-US" sz="2800" dirty="0" smtClean="0"/>
              <a:t>2019</a:t>
            </a:r>
            <a:endParaRPr lang="en-US" altLang="en-US" sz="2800" dirty="0"/>
          </a:p>
        </p:txBody>
      </p:sp>
      <p:grpSp>
        <p:nvGrpSpPr>
          <p:cNvPr id="7" name="Group 6"/>
          <p:cNvGrpSpPr/>
          <p:nvPr/>
        </p:nvGrpSpPr>
        <p:grpSpPr>
          <a:xfrm>
            <a:off x="907986" y="1136705"/>
            <a:ext cx="7328027" cy="4584589"/>
            <a:chOff x="907986" y="1136705"/>
            <a:chExt cx="7328027" cy="4584589"/>
          </a:xfrm>
        </p:grpSpPr>
        <p:pic>
          <p:nvPicPr>
            <p:cNvPr id="5" name="Picture 4"/>
            <p:cNvPicPr>
              <a:picLocks noChangeAspect="1"/>
            </p:cNvPicPr>
            <p:nvPr/>
          </p:nvPicPr>
          <p:blipFill>
            <a:blip r:embed="rId2"/>
            <a:stretch>
              <a:fillRect/>
            </a:stretch>
          </p:blipFill>
          <p:spPr>
            <a:xfrm>
              <a:off x="907986" y="1136705"/>
              <a:ext cx="7328027" cy="4584589"/>
            </a:xfrm>
            <a:prstGeom prst="rect">
              <a:avLst/>
            </a:prstGeom>
          </p:spPr>
        </p:pic>
        <p:pic>
          <p:nvPicPr>
            <p:cNvPr id="6" name="Picture 5"/>
            <p:cNvPicPr>
              <a:picLocks noChangeAspect="1"/>
            </p:cNvPicPr>
            <p:nvPr/>
          </p:nvPicPr>
          <p:blipFill>
            <a:blip r:embed="rId3"/>
            <a:stretch>
              <a:fillRect/>
            </a:stretch>
          </p:blipFill>
          <p:spPr>
            <a:xfrm>
              <a:off x="1645817" y="3038016"/>
              <a:ext cx="6255038" cy="664522"/>
            </a:xfrm>
            <a:prstGeom prst="rect">
              <a:avLst/>
            </a:prstGeom>
          </p:spPr>
        </p:pic>
      </p:grpSp>
    </p:spTree>
    <p:extLst>
      <p:ext uri="{BB962C8B-B14F-4D97-AF65-F5344CB8AC3E}">
        <p14:creationId xmlns:p14="http://schemas.microsoft.com/office/powerpoint/2010/main" val="2383346223"/>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 xmlns:a16="http://schemas.microsoft.com/office/drawing/2014/main" id="{C5BC471F-A9C2-4B0A-8B06-68359410F5F9}"/>
              </a:ext>
            </a:extLst>
          </p:cNvPr>
          <p:cNvSpPr>
            <a:spLocks noGrp="1"/>
          </p:cNvSpPr>
          <p:nvPr>
            <p:ph type="title"/>
          </p:nvPr>
        </p:nvSpPr>
        <p:spPr>
          <a:xfrm>
            <a:off x="512763" y="438150"/>
            <a:ext cx="8174037" cy="582613"/>
          </a:xfrm>
        </p:spPr>
        <p:txBody>
          <a:bodyPr/>
          <a:lstStyle/>
          <a:p>
            <a:r>
              <a:rPr lang="en-US" altLang="en-US" sz="2800" dirty="0" smtClean="0"/>
              <a:t>Magnitude Performance Since 2019</a:t>
            </a:r>
            <a:endParaRPr lang="en-US" altLang="en-US" sz="2800" dirty="0"/>
          </a:p>
        </p:txBody>
      </p:sp>
      <p:pic>
        <p:nvPicPr>
          <p:cNvPr id="2" name="Picture 1"/>
          <p:cNvPicPr>
            <a:picLocks noChangeAspect="1"/>
          </p:cNvPicPr>
          <p:nvPr/>
        </p:nvPicPr>
        <p:blipFill>
          <a:blip r:embed="rId2"/>
          <a:stretch>
            <a:fillRect/>
          </a:stretch>
        </p:blipFill>
        <p:spPr>
          <a:xfrm>
            <a:off x="907986" y="1136705"/>
            <a:ext cx="7328027" cy="4584589"/>
          </a:xfrm>
          <a:prstGeom prst="rect">
            <a:avLst/>
          </a:prstGeom>
        </p:spPr>
      </p:pic>
    </p:spTree>
    <p:extLst>
      <p:ext uri="{BB962C8B-B14F-4D97-AF65-F5344CB8AC3E}">
        <p14:creationId xmlns:p14="http://schemas.microsoft.com/office/powerpoint/2010/main" val="1413086293"/>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 xmlns:a16="http://schemas.microsoft.com/office/drawing/2014/main" id="{C5BC471F-A9C2-4B0A-8B06-68359410F5F9}"/>
              </a:ext>
            </a:extLst>
          </p:cNvPr>
          <p:cNvSpPr>
            <a:spLocks noGrp="1"/>
          </p:cNvSpPr>
          <p:nvPr>
            <p:ph type="title"/>
          </p:nvPr>
        </p:nvSpPr>
        <p:spPr>
          <a:xfrm>
            <a:off x="512763" y="438150"/>
            <a:ext cx="8174037" cy="582613"/>
          </a:xfrm>
        </p:spPr>
        <p:txBody>
          <a:bodyPr/>
          <a:lstStyle/>
          <a:p>
            <a:r>
              <a:rPr lang="en-US" altLang="en-US" sz="2800" dirty="0" smtClean="0"/>
              <a:t>Three</a:t>
            </a:r>
            <a:r>
              <a:rPr lang="en-US" altLang="en-US" sz="2800" dirty="0" smtClean="0"/>
              <a:t> </a:t>
            </a:r>
            <a:r>
              <a:rPr lang="en-US" altLang="en-US" sz="2800" dirty="0" err="1"/>
              <a:t>Noteable</a:t>
            </a:r>
            <a:r>
              <a:rPr lang="en-US" altLang="en-US" sz="2800" dirty="0"/>
              <a:t> Events</a:t>
            </a:r>
          </a:p>
        </p:txBody>
      </p:sp>
      <p:sp>
        <p:nvSpPr>
          <p:cNvPr id="10243" name="TextBox 4">
            <a:extLst>
              <a:ext uri="{FF2B5EF4-FFF2-40B4-BE49-F238E27FC236}">
                <a16:creationId xmlns="" xmlns:a16="http://schemas.microsoft.com/office/drawing/2014/main" id="{E037B1CA-E0D6-4F6A-B77F-95757D5B0216}"/>
              </a:ext>
            </a:extLst>
          </p:cNvPr>
          <p:cNvSpPr txBox="1">
            <a:spLocks noChangeArrowheads="1"/>
          </p:cNvSpPr>
          <p:nvPr/>
        </p:nvSpPr>
        <p:spPr bwMode="auto">
          <a:xfrm>
            <a:off x="639763" y="1266825"/>
            <a:ext cx="7947025" cy="386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spcBef>
                <a:spcPts val="600"/>
              </a:spcBef>
              <a:spcAft>
                <a:spcPts val="1200"/>
              </a:spcAft>
              <a:defRPr/>
            </a:pPr>
            <a:r>
              <a:rPr lang="en-US" altLang="en-US" sz="2000" b="1" dirty="0"/>
              <a:t>1.  8/12/2021 South Sandwich Islands Earthquake and Tsunami</a:t>
            </a:r>
            <a:endParaRPr lang="en-US" altLang="en-US" sz="2000" dirty="0"/>
          </a:p>
          <a:p>
            <a:pPr>
              <a:spcBef>
                <a:spcPts val="600"/>
              </a:spcBef>
              <a:buFont typeface="Arial" panose="020B0604020202020204" pitchFamily="34" charset="0"/>
              <a:buChar char="•"/>
              <a:defRPr/>
            </a:pPr>
            <a:r>
              <a:rPr lang="en-US" altLang="en-US" dirty="0"/>
              <a:t>Multiple events – largest was an 8.1 – not quickly understood</a:t>
            </a:r>
          </a:p>
          <a:p>
            <a:pPr>
              <a:spcBef>
                <a:spcPts val="600"/>
              </a:spcBef>
              <a:buFont typeface="Arial" panose="020B0604020202020204" pitchFamily="34" charset="0"/>
              <a:buChar char="•"/>
              <a:defRPr/>
            </a:pPr>
            <a:r>
              <a:rPr lang="en-US" altLang="en-US" dirty="0"/>
              <a:t>Only one nearby sea level gauge – South Georgia Island (UK)</a:t>
            </a:r>
          </a:p>
          <a:p>
            <a:pPr>
              <a:spcBef>
                <a:spcPts val="600"/>
              </a:spcBef>
              <a:buFont typeface="Arial" panose="020B0604020202020204" pitchFamily="34" charset="0"/>
              <a:buChar char="•"/>
              <a:defRPr/>
            </a:pPr>
            <a:r>
              <a:rPr lang="en-US" altLang="en-US" dirty="0"/>
              <a:t>Amplitudes greater than 0.6m were recorded at South Georgia Island, in Argentina, and in South Africa</a:t>
            </a:r>
          </a:p>
          <a:p>
            <a:pPr>
              <a:spcBef>
                <a:spcPts val="600"/>
              </a:spcBef>
              <a:buFont typeface="Arial" panose="020B0604020202020204" pitchFamily="34" charset="0"/>
              <a:buChar char="•"/>
              <a:defRPr/>
            </a:pPr>
            <a:r>
              <a:rPr lang="en-US" altLang="en-US" dirty="0"/>
              <a:t>Tsunami was also widely recorded in the Pacific and Indian Oceans</a:t>
            </a:r>
          </a:p>
          <a:p>
            <a:pPr>
              <a:spcBef>
                <a:spcPts val="600"/>
              </a:spcBef>
              <a:buFont typeface="Arial" panose="020B0604020202020204" pitchFamily="34" charset="0"/>
              <a:buChar char="•"/>
              <a:defRPr/>
            </a:pPr>
            <a:r>
              <a:rPr lang="en-US" altLang="en-US" dirty="0"/>
              <a:t>No tsunami alerting system for southern Atlantic</a:t>
            </a:r>
          </a:p>
          <a:p>
            <a:pPr>
              <a:spcBef>
                <a:spcPts val="600"/>
              </a:spcBef>
              <a:buFont typeface="Arial" panose="020B0604020202020204" pitchFamily="34" charset="0"/>
              <a:buChar char="•"/>
              <a:defRPr/>
            </a:pPr>
            <a:r>
              <a:rPr lang="en-US" altLang="en-US" dirty="0"/>
              <a:t>ICG/PTWS has agreed to include this source region in its Seismic Source Zone</a:t>
            </a:r>
          </a:p>
          <a:p>
            <a:pPr>
              <a:spcBef>
                <a:spcPts val="600"/>
              </a:spcBef>
              <a:buFont typeface="Arial" panose="020B0604020202020204" pitchFamily="34" charset="0"/>
              <a:buChar char="•"/>
              <a:defRPr/>
            </a:pPr>
            <a:r>
              <a:rPr lang="en-US" altLang="en-US" dirty="0"/>
              <a:t>TOWS-WG recommends to explore expanding tsunami warning system coverage to southern Atlantic</a:t>
            </a:r>
          </a:p>
        </p:txBody>
      </p:sp>
    </p:spTree>
    <p:extLst>
      <p:ext uri="{BB962C8B-B14F-4D97-AF65-F5344CB8AC3E}">
        <p14:creationId xmlns:p14="http://schemas.microsoft.com/office/powerpoint/2010/main" val="1993762739"/>
      </p:ext>
    </p:extLst>
  </p:cSld>
  <p:clrMapOvr>
    <a:masterClrMapping/>
  </p:clrMapOvr>
  <p:transition>
    <p:wipe dir="r"/>
  </p:transition>
</p:sld>
</file>

<file path=ppt/theme/theme1.xml><?xml version="1.0" encoding="utf-8"?>
<a:theme xmlns:a="http://schemas.openxmlformats.org/drawingml/2006/main" name="6_ITTI.McKinnie">
  <a:themeElements>
    <a:clrScheme name="ITTI.McKinni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ITTI.McKinnie">
      <a:majorFont>
        <a:latin typeface="Arial"/>
        <a:ea typeface="Angsana New"/>
        <a:cs typeface="Angsana New"/>
      </a:majorFont>
      <a:minorFont>
        <a:latin typeface="Arial"/>
        <a:ea typeface="Angsana New"/>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ITTI.McKinni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ITTI.McKinni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ITTI.McKinni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ITTI.McKinni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ITTI.McKinni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ITTI.McKinni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ITTI.McKinni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ITTI.McKinni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ITTI.McKinni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9_ITTI.McKinnie">
  <a:themeElements>
    <a:clrScheme name="ITTI.McKinni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ITTI.McKinnie">
      <a:majorFont>
        <a:latin typeface="Arial"/>
        <a:ea typeface="Angsana New"/>
        <a:cs typeface="Angsana New"/>
      </a:majorFont>
      <a:minorFont>
        <a:latin typeface="Arial"/>
        <a:ea typeface="Angsana New"/>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txDef>
      <a:spPr>
        <a:noFill/>
      </a:spPr>
      <a:bodyPr wrap="square" rtlCol="0">
        <a:spAutoFit/>
      </a:bodyPr>
      <a:lstStyle>
        <a:defPPr>
          <a:defRPr sz="1800" dirty="0" smtClean="0">
            <a:latin typeface="+mn-lt"/>
          </a:defRPr>
        </a:defPPr>
      </a:lstStyle>
    </a:txDef>
  </a:objectDefaults>
  <a:extraClrSchemeLst>
    <a:extraClrScheme>
      <a:clrScheme name="ITTI.McKinni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ITTI.McKinni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ITTI.McKinni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ITTI.McKinni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ITTI.McKinni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ITTI.McKinni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ITTI.McKinni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ITTI.McKinni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ITTI.McKinni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CT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2000" dirty="0" smtClean="0">
            <a:latin typeface="Calibri" panose="020F0502020204030204" pitchFamily="34" charset="0"/>
            <a:cs typeface="Calibri" panose="020F0502020204030204" pitchFamily="34" charset="0"/>
          </a:defRPr>
        </a:defPPr>
      </a:lstStyle>
    </a:tx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SOP BKK Template</Template>
  <TotalTime>26474</TotalTime>
  <Words>2554</Words>
  <Application>Microsoft Office PowerPoint</Application>
  <PresentationFormat>On-screen Show (4:3)</PresentationFormat>
  <Paragraphs>584</Paragraphs>
  <Slides>36</Slides>
  <Notes>2</Notes>
  <HiddenSlides>5</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36</vt:i4>
      </vt:variant>
    </vt:vector>
  </HeadingPairs>
  <TitlesOfParts>
    <vt:vector size="48" baseType="lpstr">
      <vt:lpstr>MS PGothic</vt:lpstr>
      <vt:lpstr>MS PGothic</vt:lpstr>
      <vt:lpstr>Angsana New</vt:lpstr>
      <vt:lpstr>Arial</vt:lpstr>
      <vt:lpstr>Calibri</vt:lpstr>
      <vt:lpstr>Courier New</vt:lpstr>
      <vt:lpstr>Times New Roman</vt:lpstr>
      <vt:lpstr>Verdana</vt:lpstr>
      <vt:lpstr>Wingdings</vt:lpstr>
      <vt:lpstr>6_ITTI.McKinnie</vt:lpstr>
      <vt:lpstr>9_ITTI.McKinnie</vt:lpstr>
      <vt:lpstr>NCTR</vt:lpstr>
      <vt:lpstr>PowerPoint Presentation</vt:lpstr>
      <vt:lpstr>Sensing Network: Seismic – 4/20/23</vt:lpstr>
      <vt:lpstr>Sensing Network: Sea Level – 4/20/23</vt:lpstr>
      <vt:lpstr>9 Message Events: 04/25/2021 – 04/20/2022</vt:lpstr>
      <vt:lpstr>Message Events – Key Performance Indicators</vt:lpstr>
      <vt:lpstr>Epicenter Location Performance Since 2019</vt:lpstr>
      <vt:lpstr>Depth Performance Since 2019</vt:lpstr>
      <vt:lpstr>Magnitude Performance Since 2019</vt:lpstr>
      <vt:lpstr>Three Noteable Events</vt:lpstr>
      <vt:lpstr>RIFT Simulation of 8/12/21 Tsunami</vt:lpstr>
      <vt:lpstr>Gauge Amplitudes of 8/12/21 Tsunami</vt:lpstr>
      <vt:lpstr>Earthquake Source Zone for the CARIBE-EWS</vt:lpstr>
      <vt:lpstr>Remove Southern Atlantic from CARIBE-EWS ESZ?</vt:lpstr>
      <vt:lpstr>Three Noteable Events</vt:lpstr>
      <vt:lpstr>8/14/21 Mw 7.2 Haiti Earthquake</vt:lpstr>
      <vt:lpstr>Three Noteable Events</vt:lpstr>
      <vt:lpstr>Geographic Awareness</vt:lpstr>
      <vt:lpstr>Tsunami arrival at Nuku`alofa</vt:lpstr>
      <vt:lpstr>PowerPoint Presentation</vt:lpstr>
      <vt:lpstr>Sample Maximum Tsunami Amplitudes</vt:lpstr>
      <vt:lpstr>PowerPoint Presentation</vt:lpstr>
      <vt:lpstr>PTWC 1/15/21 Hunga Tonga Response</vt:lpstr>
      <vt:lpstr>Tsunamis Generated by Volcanoes (TGVs)</vt:lpstr>
      <vt:lpstr>Tsunamis Generated by Volcanoes (TGVs)</vt:lpstr>
      <vt:lpstr>PTWC Product Changes for ICG Review/Approval</vt:lpstr>
      <vt:lpstr>Initial Message: Countries in Alphabetical Order </vt:lpstr>
      <vt:lpstr>Messages w/Forecast: Countries in Alphabetical Order </vt:lpstr>
      <vt:lpstr>ETAs Organized by Country</vt:lpstr>
      <vt:lpstr>ETAs Organized by Country</vt:lpstr>
      <vt:lpstr>Observations Organized by Country</vt:lpstr>
      <vt:lpstr>Observations Organized by Country with Meas Type</vt:lpstr>
      <vt:lpstr>Measurement Type</vt:lpstr>
      <vt:lpstr>Initial Threat Area by ETA Instead of Distance</vt:lpstr>
      <vt:lpstr>Initial Threat Area by ETA Instead of Distance</vt:lpstr>
      <vt:lpstr>Communication Tests</vt:lpstr>
      <vt:lpstr>PowerPoint Presentation</vt:lpstr>
    </vt:vector>
  </TitlesOfParts>
  <Company>Pacific Tsunami Warning Center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Lessons Learned from Past Tsunami</dc:title>
  <dc:creator>Charles McCreery</dc:creator>
  <cp:lastModifiedBy>PTWC</cp:lastModifiedBy>
  <cp:revision>217</cp:revision>
  <dcterms:created xsi:type="dcterms:W3CDTF">2008-05-03T16:04:58Z</dcterms:created>
  <dcterms:modified xsi:type="dcterms:W3CDTF">2023-04-25T07:54:26Z</dcterms:modified>
</cp:coreProperties>
</file>